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67" r:id="rId7"/>
    <p:sldId id="268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81" d="100"/>
          <a:sy n="81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2021/5/31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05072" y="4891604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RPA</a:t>
            </a:r>
            <a:r>
              <a:rPr kumimoji="1" lang="zh-CN" altLang="en-US" dirty="0"/>
              <a:t>数据治理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数据治理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：创新队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：赵龙鑫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：高效运作，默契配合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中电金信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：银行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：数据治理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：数据治理业务背景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zh-CN" dirty="0">
                <a:solidFill>
                  <a:schemeClr val="bg1"/>
                </a:solidFill>
              </a:rPr>
              <a:t>实现大量业务系统</a:t>
            </a:r>
            <a:r>
              <a:rPr lang="zh-CN" altLang="zh-CN">
                <a:solidFill>
                  <a:schemeClr val="bg1"/>
                </a:solidFill>
              </a:rPr>
              <a:t>数据质量规则</a:t>
            </a:r>
            <a:r>
              <a:rPr lang="zh-CN" altLang="en-US">
                <a:solidFill>
                  <a:schemeClr val="bg1"/>
                </a:solidFill>
              </a:rPr>
              <a:t>检核条目</a:t>
            </a:r>
            <a:r>
              <a:rPr lang="zh-CN" altLang="zh-CN">
                <a:solidFill>
                  <a:schemeClr val="bg1"/>
                </a:solidFill>
              </a:rPr>
              <a:t>录入</a:t>
            </a:r>
            <a:r>
              <a:rPr lang="zh-CN" altLang="zh-CN" dirty="0">
                <a:solidFill>
                  <a:schemeClr val="bg1"/>
                </a:solidFill>
              </a:rPr>
              <a:t>、检核任务配置自动化，提升录入、配置效率；机器跟踪</a:t>
            </a:r>
            <a:r>
              <a:rPr lang="zh-CN" altLang="zh-CN">
                <a:solidFill>
                  <a:schemeClr val="bg1"/>
                </a:solidFill>
              </a:rPr>
              <a:t>业务数据</a:t>
            </a:r>
            <a:r>
              <a:rPr lang="zh-CN" altLang="en-US">
                <a:solidFill>
                  <a:schemeClr val="bg1"/>
                </a:solidFill>
              </a:rPr>
              <a:t>质量</a:t>
            </a:r>
            <a:r>
              <a:rPr lang="zh-CN" altLang="zh-CN">
                <a:solidFill>
                  <a:schemeClr val="bg1"/>
                </a:solidFill>
              </a:rPr>
              <a:t>整改</a:t>
            </a:r>
            <a:r>
              <a:rPr lang="zh-CN" altLang="zh-CN" dirty="0">
                <a:solidFill>
                  <a:schemeClr val="bg1"/>
                </a:solidFill>
              </a:rPr>
              <a:t>、检核自动轮巡执行。释放人力，降低成本。减少重复劳动，提升工作体验。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0DEAEB-0A74-4B2C-AB5B-4BAE6A74D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71" y="1527928"/>
            <a:ext cx="3872648" cy="25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人工每次都需要仔细核对录入的规则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核对规则对应的数据检核对象，人工录入容易出错，效率较低。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进行数据治理每次要录入大量的规则。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大量规则的录入方式基本相同，是有规律可循的。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3" y="272117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：数据治理流程痛点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示例：数据治理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上线流程</a:t>
            </a:r>
          </a:p>
        </p:txBody>
      </p:sp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stCxn id="4" idx="3"/>
          </p:cNvCxnSpPr>
          <p:nvPr/>
        </p:nvCxnSpPr>
        <p:spPr>
          <a:xfrm>
            <a:off x="1927860" y="5281930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18592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282892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379476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470027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BC476-763E-AD47-9FEA-F5D389451D98}"/>
              </a:ext>
            </a:extLst>
          </p:cNvPr>
          <p:cNvSpPr/>
          <p:nvPr/>
        </p:nvSpPr>
        <p:spPr>
          <a:xfrm>
            <a:off x="5605145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A2EEDD-E0B1-524F-87A9-6A26C2A6157C}"/>
              </a:ext>
            </a:extLst>
          </p:cNvPr>
          <p:cNvSpPr/>
          <p:nvPr/>
        </p:nvSpPr>
        <p:spPr>
          <a:xfrm>
            <a:off x="651002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0D63C1-4A17-4A4D-AAB2-C29765B8302F}"/>
              </a:ext>
            </a:extLst>
          </p:cNvPr>
          <p:cNvSpPr/>
          <p:nvPr/>
        </p:nvSpPr>
        <p:spPr>
          <a:xfrm>
            <a:off x="924750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55C13-A8E7-9F44-99ED-818A674B7302}"/>
              </a:ext>
            </a:extLst>
          </p:cNvPr>
          <p:cNvSpPr/>
          <p:nvPr/>
        </p:nvSpPr>
        <p:spPr>
          <a:xfrm>
            <a:off x="101523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5D0BC4-086F-1646-837D-6B9F646AA374}"/>
              </a:ext>
            </a:extLst>
          </p:cNvPr>
          <p:cNvSpPr/>
          <p:nvPr/>
        </p:nvSpPr>
        <p:spPr>
          <a:xfrm>
            <a:off x="8331200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>
            <a:stCxn id="4" idx="2"/>
            <a:endCxn id="5" idx="2"/>
          </p:cNvCxnSpPr>
          <p:nvPr/>
        </p:nvCxnSpPr>
        <p:spPr>
          <a:xfrm rot="5400000" flipV="1">
            <a:off x="2378393" y="4840923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44E50F1-E81B-E344-9192-E152D8A77EB2}"/>
              </a:ext>
            </a:extLst>
          </p:cNvPr>
          <p:cNvSpPr/>
          <p:nvPr/>
        </p:nvSpPr>
        <p:spPr>
          <a:xfrm>
            <a:off x="7414895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2354580" y="560705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等腰三角形 63">
            <a:extLst>
              <a:ext uri="{FF2B5EF4-FFF2-40B4-BE49-F238E27FC236}">
                <a16:creationId xmlns:a16="http://schemas.microsoft.com/office/drawing/2014/main" id="{2B2A5522-5F0D-0B40-B374-39AA5E38AC3E}"/>
              </a:ext>
            </a:extLst>
          </p:cNvPr>
          <p:cNvSpPr/>
          <p:nvPr/>
        </p:nvSpPr>
        <p:spPr>
          <a:xfrm rot="10800000">
            <a:off x="5163185" y="560705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433195" y="4823484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项目启动会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399030" y="4817110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36867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业务需求评估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273550" y="481711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</a:p>
        </p:txBody>
      </p:sp>
      <p:sp>
        <p:nvSpPr>
          <p:cNvPr id="22" name="TextBox 103">
            <a:extLst>
              <a:ext uri="{FF2B5EF4-FFF2-40B4-BE49-F238E27FC236}">
                <a16:creationId xmlns:a16="http://schemas.microsoft.com/office/drawing/2014/main" id="{037BC962-0968-6F47-95D6-8301DA901A4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17842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23" name="TextBox 103">
            <a:extLst>
              <a:ext uri="{FF2B5EF4-FFF2-40B4-BE49-F238E27FC236}">
                <a16:creationId xmlns:a16="http://schemas.microsoft.com/office/drawing/2014/main" id="{9C9C4447-EBF1-0248-9438-2A6BAA2CADF8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77863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</a:p>
        </p:txBody>
      </p:sp>
      <p:sp>
        <p:nvSpPr>
          <p:cNvPr id="24" name="TextBox 103">
            <a:extLst>
              <a:ext uri="{FF2B5EF4-FFF2-40B4-BE49-F238E27FC236}">
                <a16:creationId xmlns:a16="http://schemas.microsoft.com/office/drawing/2014/main" id="{E204614F-EFDC-B94E-9859-3F90A138A06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5910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4242CDDA-2304-2D4E-9ADE-7FA0599C9340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V="1">
            <a:off x="5186998" y="487330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>
            <a:extLst>
              <a:ext uri="{FF2B5EF4-FFF2-40B4-BE49-F238E27FC236}">
                <a16:creationId xmlns:a16="http://schemas.microsoft.com/office/drawing/2014/main" id="{6AED215E-FF20-3446-9C25-6C93C14A68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087745" y="4818380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</a:p>
        </p:txBody>
      </p:sp>
      <p:sp>
        <p:nvSpPr>
          <p:cNvPr id="27" name="TextBox 103">
            <a:extLst>
              <a:ext uri="{FF2B5EF4-FFF2-40B4-BE49-F238E27FC236}">
                <a16:creationId xmlns:a16="http://schemas.microsoft.com/office/drawing/2014/main" id="{AF0048DA-0228-CD4A-AF72-2C7EBE32FC45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744710" y="4823484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流程运营阶段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562DB38A-385D-6646-8223-1F8B5C2468D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21564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</a:p>
        </p:txBody>
      </p:sp>
      <p:sp>
        <p:nvSpPr>
          <p:cNvPr id="29" name="TextBox 103">
            <a:extLst>
              <a:ext uri="{FF2B5EF4-FFF2-40B4-BE49-F238E27FC236}">
                <a16:creationId xmlns:a16="http://schemas.microsoft.com/office/drawing/2014/main" id="{05B67E96-3D87-7143-8838-DEC11F88376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93026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0" name="等腰三角形 76">
            <a:extLst>
              <a:ext uri="{FF2B5EF4-FFF2-40B4-BE49-F238E27FC236}">
                <a16:creationId xmlns:a16="http://schemas.microsoft.com/office/drawing/2014/main" id="{7CCEDF97-BED0-F24B-A4B4-7A31F632272F}"/>
              </a:ext>
            </a:extLst>
          </p:cNvPr>
          <p:cNvSpPr/>
          <p:nvPr/>
        </p:nvSpPr>
        <p:spPr>
          <a:xfrm rot="10800000">
            <a:off x="7883525" y="5610225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9B03816D-BD9C-9740-8805-609997025F5D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31710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2C1753A0-A89A-EE41-8F73-26CA53972A68}"/>
              </a:ext>
            </a:extLst>
          </p:cNvPr>
          <p:cNvCxnSpPr/>
          <p:nvPr/>
        </p:nvCxnSpPr>
        <p:spPr>
          <a:xfrm rot="5400000" flipV="1">
            <a:off x="7907020" y="4867910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3">
            <a:extLst>
              <a:ext uri="{FF2B5EF4-FFF2-40B4-BE49-F238E27FC236}">
                <a16:creationId xmlns:a16="http://schemas.microsoft.com/office/drawing/2014/main" id="{8FFC0D36-04CB-D144-813F-8D235EED73C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993890" y="481838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</a:p>
        </p:txBody>
      </p:sp>
      <p:sp>
        <p:nvSpPr>
          <p:cNvPr id="34" name="TextBox 103">
            <a:extLst>
              <a:ext uri="{FF2B5EF4-FFF2-40B4-BE49-F238E27FC236}">
                <a16:creationId xmlns:a16="http://schemas.microsoft.com/office/drawing/2014/main" id="{AD3C70B9-196B-6640-8684-4474D7EB9424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94067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F9ADC532-9EF4-3D4D-85D0-5C4F20CE999C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821420" y="4817110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</a:p>
        </p:txBody>
      </p:sp>
      <p:sp>
        <p:nvSpPr>
          <p:cNvPr id="36" name="TextBox 103">
            <a:extLst>
              <a:ext uri="{FF2B5EF4-FFF2-40B4-BE49-F238E27FC236}">
                <a16:creationId xmlns:a16="http://schemas.microsoft.com/office/drawing/2014/main" id="{76C99B45-E259-AC4C-B125-2043BFE93D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6677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1488440" y="3954145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1473200" y="3809365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二期工程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C2412D-BB88-644B-A4D5-E538F203A6F9}"/>
              </a:ext>
            </a:extLst>
          </p:cNvPr>
          <p:cNvGrpSpPr/>
          <p:nvPr/>
        </p:nvGrpSpPr>
        <p:grpSpPr>
          <a:xfrm>
            <a:off x="574675" y="1250950"/>
            <a:ext cx="9749790" cy="1940560"/>
            <a:chOff x="631" y="1958"/>
            <a:chExt cx="15354" cy="3056"/>
          </a:xfrm>
        </p:grpSpPr>
        <p:cxnSp>
          <p:nvCxnSpPr>
            <p:cNvPr id="40" name="直接连接符 86">
              <a:extLst>
                <a:ext uri="{FF2B5EF4-FFF2-40B4-BE49-F238E27FC236}">
                  <a16:creationId xmlns:a16="http://schemas.microsoft.com/office/drawing/2014/main" id="{E3E28072-4A9C-5040-9712-766420AC2B6B}"/>
                </a:ext>
              </a:extLst>
            </p:cNvPr>
            <p:cNvCxnSpPr>
              <a:stCxn id="41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40740D8-4CBB-7445-973A-9706F24C9D90}"/>
                </a:ext>
              </a:extLst>
            </p:cNvPr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45AF03-7639-4941-8773-0D6D02B5B365}"/>
                </a:ext>
              </a:extLst>
            </p:cNvPr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E80163-1904-1045-B709-513C052DDB1B}"/>
                </a:ext>
              </a:extLst>
            </p:cNvPr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AA5301-009F-E843-909E-81D8B1C65401}"/>
                </a:ext>
              </a:extLst>
            </p:cNvPr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2E71943-E452-5648-A5CE-DA1FAE0A4658}"/>
                </a:ext>
              </a:extLst>
            </p:cNvPr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9A048A0-FC6E-F948-88D6-B7D8D3F9CC00}"/>
                </a:ext>
              </a:extLst>
            </p:cNvPr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B234942-0FE2-E048-939F-908BEA6C6635}"/>
                </a:ext>
              </a:extLst>
            </p:cNvPr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F9F1C1C-57FB-AE45-826F-A0E290361EE1}"/>
                </a:ext>
              </a:extLst>
            </p:cNvPr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2C2B34-4237-4B40-9AF7-7DFFB3289A6A}"/>
                </a:ext>
              </a:extLst>
            </p:cNvPr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2D287C4-CDFB-1540-8EE0-AAB564E7F764}"/>
                </a:ext>
              </a:extLst>
            </p:cNvPr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1" name="肘形连接符 50">
              <a:extLst>
                <a:ext uri="{FF2B5EF4-FFF2-40B4-BE49-F238E27FC236}">
                  <a16:creationId xmlns:a16="http://schemas.microsoft.com/office/drawing/2014/main" id="{CA659DA4-4A2C-C843-9486-50DC3B4F74C1}"/>
                </a:ext>
              </a:extLst>
            </p:cNvPr>
            <p:cNvCxnSpPr>
              <a:stCxn id="41" idx="2"/>
              <a:endCxn id="43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>
              <a:extLst>
                <a:ext uri="{FF2B5EF4-FFF2-40B4-BE49-F238E27FC236}">
                  <a16:creationId xmlns:a16="http://schemas.microsoft.com/office/drawing/2014/main" id="{21453FB6-031C-4C48-8BDA-BF00C85E8FA0}"/>
                </a:ext>
              </a:extLst>
            </p:cNvPr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FACEE2F-28DF-344D-B0B1-F1D4459555CC}"/>
                </a:ext>
              </a:extLst>
            </p:cNvPr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等腰三角形 103">
              <a:extLst>
                <a:ext uri="{FF2B5EF4-FFF2-40B4-BE49-F238E27FC236}">
                  <a16:creationId xmlns:a16="http://schemas.microsoft.com/office/drawing/2014/main" id="{ACF512D5-C141-F141-9FE9-1C9134F029C2}"/>
                </a:ext>
              </a:extLst>
            </p:cNvPr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等腰三角形 104">
              <a:extLst>
                <a:ext uri="{FF2B5EF4-FFF2-40B4-BE49-F238E27FC236}">
                  <a16:creationId xmlns:a16="http://schemas.microsoft.com/office/drawing/2014/main" id="{F996E86B-A7AC-7D4E-8779-584514EA1F70}"/>
                </a:ext>
              </a:extLst>
            </p:cNvPr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103">
              <a:extLst>
                <a:ext uri="{FF2B5EF4-FFF2-40B4-BE49-F238E27FC236}">
                  <a16:creationId xmlns:a16="http://schemas.microsoft.com/office/drawing/2014/main" id="{25B90016-F3B3-8A4B-94C1-BAF0CA16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</a:p>
          </p:txBody>
        </p:sp>
        <p:sp>
          <p:nvSpPr>
            <p:cNvPr id="57" name="TextBox 103">
              <a:extLst>
                <a:ext uri="{FF2B5EF4-FFF2-40B4-BE49-F238E27FC236}">
                  <a16:creationId xmlns:a16="http://schemas.microsoft.com/office/drawing/2014/main" id="{9C3530F8-BDFC-DD41-9097-A619BB2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</a:p>
          </p:txBody>
        </p:sp>
        <p:sp>
          <p:nvSpPr>
            <p:cNvPr id="58" name="TextBox 103">
              <a:extLst>
                <a:ext uri="{FF2B5EF4-FFF2-40B4-BE49-F238E27FC236}">
                  <a16:creationId xmlns:a16="http://schemas.microsoft.com/office/drawing/2014/main" id="{7EB8ADC1-1E68-4140-9F9B-9D4E0B2B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</a:p>
          </p:txBody>
        </p:sp>
        <p:sp>
          <p:nvSpPr>
            <p:cNvPr id="59" name="TextBox 103">
              <a:extLst>
                <a:ext uri="{FF2B5EF4-FFF2-40B4-BE49-F238E27FC236}">
                  <a16:creationId xmlns:a16="http://schemas.microsoft.com/office/drawing/2014/main" id="{A1C7E1A6-49AB-7E43-8ABA-4EFA6C0E6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</a:p>
          </p:txBody>
        </p:sp>
        <p:sp>
          <p:nvSpPr>
            <p:cNvPr id="60" name="TextBox 103">
              <a:extLst>
                <a:ext uri="{FF2B5EF4-FFF2-40B4-BE49-F238E27FC236}">
                  <a16:creationId xmlns:a16="http://schemas.microsoft.com/office/drawing/2014/main" id="{063DA4CD-0A44-624A-8388-8DF5D43A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D15F383-E7CB-8F42-88B8-1F91549A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</a:p>
          </p:txBody>
        </p:sp>
        <p:sp>
          <p:nvSpPr>
            <p:cNvPr id="62" name="TextBox 103">
              <a:extLst>
                <a:ext uri="{FF2B5EF4-FFF2-40B4-BE49-F238E27FC236}">
                  <a16:creationId xmlns:a16="http://schemas.microsoft.com/office/drawing/2014/main" id="{EB13987F-A0FE-D845-8ABC-9935C7705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</a:p>
          </p:txBody>
        </p:sp>
        <p:sp>
          <p:nvSpPr>
            <p:cNvPr id="63" name="TextBox 103">
              <a:extLst>
                <a:ext uri="{FF2B5EF4-FFF2-40B4-BE49-F238E27FC236}">
                  <a16:creationId xmlns:a16="http://schemas.microsoft.com/office/drawing/2014/main" id="{893C1EDB-5966-754C-9118-0A85C90A8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</a:p>
          </p:txBody>
        </p:sp>
        <p:sp>
          <p:nvSpPr>
            <p:cNvPr id="64" name="TextBox 103">
              <a:extLst>
                <a:ext uri="{FF2B5EF4-FFF2-40B4-BE49-F238E27FC236}">
                  <a16:creationId xmlns:a16="http://schemas.microsoft.com/office/drawing/2014/main" id="{55A0531F-FD7A-E94B-A54F-3320C6A75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</a:p>
          </p:txBody>
        </p:sp>
        <p:sp>
          <p:nvSpPr>
            <p:cNvPr id="65" name="TextBox 103">
              <a:extLst>
                <a:ext uri="{FF2B5EF4-FFF2-40B4-BE49-F238E27FC236}">
                  <a16:creationId xmlns:a16="http://schemas.microsoft.com/office/drawing/2014/main" id="{DFD574A8-6E4B-CE41-9728-AD4A123C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</a:p>
          </p:txBody>
        </p:sp>
        <p:cxnSp>
          <p:nvCxnSpPr>
            <p:cNvPr id="66" name="肘形连接符 65">
              <a:extLst>
                <a:ext uri="{FF2B5EF4-FFF2-40B4-BE49-F238E27FC236}">
                  <a16:creationId xmlns:a16="http://schemas.microsoft.com/office/drawing/2014/main" id="{F164C807-4720-EA40-9B17-035C1DD632BC}"/>
                </a:ext>
              </a:extLst>
            </p:cNvPr>
            <p:cNvCxnSpPr>
              <a:stCxn id="45" idx="2"/>
              <a:endCxn id="53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3">
              <a:extLst>
                <a:ext uri="{FF2B5EF4-FFF2-40B4-BE49-F238E27FC236}">
                  <a16:creationId xmlns:a16="http://schemas.microsoft.com/office/drawing/2014/main" id="{A920E1DA-0B8B-D347-8546-48FB4F0F6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</a:p>
          </p:txBody>
        </p:sp>
        <p:sp>
          <p:nvSpPr>
            <p:cNvPr id="68" name="TextBox 103">
              <a:extLst>
                <a:ext uri="{FF2B5EF4-FFF2-40B4-BE49-F238E27FC236}">
                  <a16:creationId xmlns:a16="http://schemas.microsoft.com/office/drawing/2014/main" id="{86F412C7-4B03-764D-A714-E2644A867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</a:p>
          </p:txBody>
        </p:sp>
        <p:sp>
          <p:nvSpPr>
            <p:cNvPr id="69" name="等腰三角形 118">
              <a:extLst>
                <a:ext uri="{FF2B5EF4-FFF2-40B4-BE49-F238E27FC236}">
                  <a16:creationId xmlns:a16="http://schemas.microsoft.com/office/drawing/2014/main" id="{46FED502-DE67-3442-977C-4F46145BD7F1}"/>
                </a:ext>
              </a:extLst>
            </p:cNvPr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TextBox 103">
              <a:extLst>
                <a:ext uri="{FF2B5EF4-FFF2-40B4-BE49-F238E27FC236}">
                  <a16:creationId xmlns:a16="http://schemas.microsoft.com/office/drawing/2014/main" id="{C3F0898F-E527-D744-903A-8E809B279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</a:p>
          </p:txBody>
        </p:sp>
        <p:sp>
          <p:nvSpPr>
            <p:cNvPr id="71" name="矩形: 圆角 74">
              <a:extLst>
                <a:ext uri="{FF2B5EF4-FFF2-40B4-BE49-F238E27FC236}">
                  <a16:creationId xmlns:a16="http://schemas.microsoft.com/office/drawing/2014/main" id="{78062E11-DEDC-D846-89B9-92E39D073542}"/>
                </a:ext>
              </a:extLst>
            </p:cNvPr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宋体" charset="-122"/>
                <a:cs typeface="微软雅黑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91C42CE-75C0-2347-8950-E0F4FFADAB82}"/>
                </a:ext>
              </a:extLst>
            </p:cNvPr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一期工程</a:t>
              </a:r>
            </a:p>
          </p:txBody>
        </p:sp>
      </p:grpSp>
      <p:cxnSp>
        <p:nvCxnSpPr>
          <p:cNvPr id="73" name="直接箭头连接符 122">
            <a:extLst>
              <a:ext uri="{FF2B5EF4-FFF2-40B4-BE49-F238E27FC236}">
                <a16:creationId xmlns:a16="http://schemas.microsoft.com/office/drawing/2014/main" id="{91D88804-F53D-7847-8382-892895BCC57B}"/>
              </a:ext>
            </a:extLst>
          </p:cNvPr>
          <p:cNvCxnSpPr/>
          <p:nvPr/>
        </p:nvCxnSpPr>
        <p:spPr>
          <a:xfrm>
            <a:off x="6510020" y="4384040"/>
            <a:ext cx="449326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123">
            <a:extLst>
              <a:ext uri="{FF2B5EF4-FFF2-40B4-BE49-F238E27FC236}">
                <a16:creationId xmlns:a16="http://schemas.microsoft.com/office/drawing/2014/main" id="{01041F7C-54FF-8045-9437-FAB52463BBCF}"/>
              </a:ext>
            </a:extLst>
          </p:cNvPr>
          <p:cNvCxnSpPr/>
          <p:nvPr/>
        </p:nvCxnSpPr>
        <p:spPr>
          <a:xfrm>
            <a:off x="9247505" y="4664075"/>
            <a:ext cx="1755775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03">
            <a:extLst>
              <a:ext uri="{FF2B5EF4-FFF2-40B4-BE49-F238E27FC236}">
                <a16:creationId xmlns:a16="http://schemas.microsoft.com/office/drawing/2014/main" id="{75C055ED-CA41-D248-AC4A-335A8B10629B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416165" y="4118634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批次一流程优化</a:t>
            </a:r>
          </a:p>
        </p:txBody>
      </p:sp>
      <p:sp>
        <p:nvSpPr>
          <p:cNvPr id="76" name="TextBox 103">
            <a:extLst>
              <a:ext uri="{FF2B5EF4-FFF2-40B4-BE49-F238E27FC236}">
                <a16:creationId xmlns:a16="http://schemas.microsoft.com/office/drawing/2014/main" id="{7F4E8167-7727-2842-9684-5AF058FA5615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437370" y="4407559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批次二流程优化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3" name="PA_文本框 151">
            <a:extLst>
              <a:ext uri="{FF2B5EF4-FFF2-40B4-BE49-F238E27FC236}">
                <a16:creationId xmlns:a16="http://schemas.microsoft.com/office/drawing/2014/main" id="{55B96361-2E64-4747-9036-CE2D0FAA7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1</a:t>
            </a: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id="{43BE8922-B394-5C45-8155-401E8ACC42ED}"/>
              </a:ext>
            </a:extLst>
          </p:cNvPr>
          <p:cNvSpPr/>
          <p:nvPr/>
        </p:nvSpPr>
        <p:spPr>
          <a:xfrm>
            <a:off x="955237" y="2303136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5" name="矩形: 圆角 29">
            <a:extLst>
              <a:ext uri="{FF2B5EF4-FFF2-40B4-BE49-F238E27FC236}">
                <a16:creationId xmlns:a16="http://schemas.microsoft.com/office/drawing/2014/main" id="{02360B72-A300-534E-A647-30E976DC09FE}"/>
              </a:ext>
            </a:extLst>
          </p:cNvPr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90204" pitchFamily="34" charset="0"/>
                <a:ea typeface="Arial" panose="020B0604020202090204" pitchFamily="34" charset="0"/>
              </a:rPr>
              <a:t>混合式部署</a:t>
            </a:r>
          </a:p>
        </p:txBody>
      </p:sp>
      <p:sp>
        <p:nvSpPr>
          <p:cNvPr id="6" name="矩形: 圆角 29">
            <a:extLst>
              <a:ext uri="{FF2B5EF4-FFF2-40B4-BE49-F238E27FC236}">
                <a16:creationId xmlns:a16="http://schemas.microsoft.com/office/drawing/2014/main" id="{97E8082D-B80C-384E-826D-30F17EFD5018}"/>
              </a:ext>
            </a:extLst>
          </p:cNvPr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</a:rPr>
              <a:t>总部科技部</a:t>
            </a:r>
          </a:p>
        </p:txBody>
      </p:sp>
      <p:sp>
        <p:nvSpPr>
          <p:cNvPr id="7" name="矩形: 圆角 74">
            <a:extLst>
              <a:ext uri="{FF2B5EF4-FFF2-40B4-BE49-F238E27FC236}">
                <a16:creationId xmlns:a16="http://schemas.microsoft.com/office/drawing/2014/main" id="{A58CAB7F-B9C2-8147-BBFD-F9A6BAC7F6C5}"/>
              </a:ext>
            </a:extLst>
          </p:cNvPr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" name="矩形: 圆角 74">
            <a:extLst>
              <a:ext uri="{FF2B5EF4-FFF2-40B4-BE49-F238E27FC236}">
                <a16:creationId xmlns:a16="http://schemas.microsoft.com/office/drawing/2014/main" id="{72D20805-A52A-8943-BB4B-A750377F6329}"/>
              </a:ext>
            </a:extLst>
          </p:cNvPr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id="{C5C36DC3-13C2-6E4A-B83D-1A6F3BCF9814}"/>
              </a:ext>
            </a:extLst>
          </p:cNvPr>
          <p:cNvSpPr/>
          <p:nvPr/>
        </p:nvSpPr>
        <p:spPr>
          <a:xfrm>
            <a:off x="6770567" y="216280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清算部</a:t>
            </a: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id="{56B0580D-6C84-F646-8E4C-6B6FEBEC9DC2}"/>
              </a:ext>
            </a:extLst>
          </p:cNvPr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pic>
        <p:nvPicPr>
          <p:cNvPr id="11" name="图片 10" descr="机器人_o">
            <a:extLst>
              <a:ext uri="{FF2B5EF4-FFF2-40B4-BE49-F238E27FC236}">
                <a16:creationId xmlns:a16="http://schemas.microsoft.com/office/drawing/2014/main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A4C82E-C8DD-1C41-B18C-6A323EFD33B8}"/>
              </a:ext>
            </a:extLst>
          </p:cNvPr>
          <p:cNvGrpSpPr/>
          <p:nvPr/>
        </p:nvGrpSpPr>
        <p:grpSpPr>
          <a:xfrm>
            <a:off x="3426657" y="2705726"/>
            <a:ext cx="641985" cy="619760"/>
            <a:chOff x="4822" y="3437"/>
            <a:chExt cx="1011" cy="976"/>
          </a:xfrm>
        </p:grpSpPr>
        <p:sp>
          <p:nvSpPr>
            <p:cNvPr id="13" name="PA_文本框 151">
              <a:extLst>
                <a:ext uri="{FF2B5EF4-FFF2-40B4-BE49-F238E27FC236}">
                  <a16:creationId xmlns:a16="http://schemas.microsoft.com/office/drawing/2014/main" id="{F3B88F3D-68C4-DF47-BA39-613FAA5AEA84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14" name="图片 13" descr="机器人_o">
              <a:extLst>
                <a:ext uri="{FF2B5EF4-FFF2-40B4-BE49-F238E27FC236}">
                  <a16:creationId xmlns:a16="http://schemas.microsoft.com/office/drawing/2014/main" id="{55CD959D-5E66-974F-A0A6-04543DC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>
            <a:extLst>
              <a:ext uri="{FF2B5EF4-FFF2-40B4-BE49-F238E27FC236}">
                <a16:creationId xmlns:a16="http://schemas.microsoft.com/office/drawing/2014/main" id="{3F9349C0-2328-9A41-A161-243302A00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服务器集群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76A845-1800-B341-894E-1A421140A957}"/>
              </a:ext>
            </a:extLst>
          </p:cNvPr>
          <p:cNvGrpSpPr/>
          <p:nvPr/>
        </p:nvGrpSpPr>
        <p:grpSpPr>
          <a:xfrm>
            <a:off x="4084517" y="2705726"/>
            <a:ext cx="641350" cy="619760"/>
            <a:chOff x="4822" y="3437"/>
            <a:chExt cx="1010" cy="976"/>
          </a:xfrm>
        </p:grpSpPr>
        <p:sp>
          <p:nvSpPr>
            <p:cNvPr id="17" name="PA_文本框 151">
              <a:extLst>
                <a:ext uri="{FF2B5EF4-FFF2-40B4-BE49-F238E27FC236}">
                  <a16:creationId xmlns:a16="http://schemas.microsoft.com/office/drawing/2014/main" id="{D9681D36-09E3-AE45-AA96-3A1029F16EC5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18" name="图片 17" descr="机器人_o">
              <a:extLst>
                <a:ext uri="{FF2B5EF4-FFF2-40B4-BE49-F238E27FC236}">
                  <a16:creationId xmlns:a16="http://schemas.microsoft.com/office/drawing/2014/main" id="{F0A2D833-0C1D-094D-9836-4619CC09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9317AD-9F54-8F45-8C63-9D83ADC52787}"/>
              </a:ext>
            </a:extLst>
          </p:cNvPr>
          <p:cNvGrpSpPr/>
          <p:nvPr/>
        </p:nvGrpSpPr>
        <p:grpSpPr>
          <a:xfrm>
            <a:off x="3161227" y="3507731"/>
            <a:ext cx="1162050" cy="602615"/>
            <a:chOff x="4141" y="4777"/>
            <a:chExt cx="1830" cy="949"/>
          </a:xfrm>
        </p:grpSpPr>
        <p:sp>
          <p:nvSpPr>
            <p:cNvPr id="20" name="PA_文本框 151">
              <a:extLst>
                <a:ext uri="{FF2B5EF4-FFF2-40B4-BE49-F238E27FC236}">
                  <a16:creationId xmlns:a16="http://schemas.microsoft.com/office/drawing/2014/main" id="{EA72E4C0-BB08-CB42-9016-5C0B93606950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287" y="5366"/>
              <a:ext cx="1517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高密度机器人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10B0EB0-45A0-464F-85F8-590F4AF47746}"/>
                </a:ext>
              </a:extLst>
            </p:cNvPr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23" name="图片 22" descr="机器人_o">
                <a:extLst>
                  <a:ext uri="{FF2B5EF4-FFF2-40B4-BE49-F238E27FC236}">
                    <a16:creationId xmlns:a16="http://schemas.microsoft.com/office/drawing/2014/main" id="{25624CC1-D6D5-284B-B738-3FE679812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24" name="图片 23" descr="机器人_o">
                <a:extLst>
                  <a:ext uri="{FF2B5EF4-FFF2-40B4-BE49-F238E27FC236}">
                    <a16:creationId xmlns:a16="http://schemas.microsoft.com/office/drawing/2014/main" id="{503E69DD-81AA-8445-8C22-5AAE6946C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22" name="图片 21" descr="机器人_o">
              <a:extLst>
                <a:ext uri="{FF2B5EF4-FFF2-40B4-BE49-F238E27FC236}">
                  <a16:creationId xmlns:a16="http://schemas.microsoft.com/office/drawing/2014/main" id="{AE78D7D5-E6F9-324D-A983-27FF425A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D6E2CE-FD55-7D48-8C27-80971E410CCA}"/>
              </a:ext>
            </a:extLst>
          </p:cNvPr>
          <p:cNvGrpSpPr/>
          <p:nvPr/>
        </p:nvGrpSpPr>
        <p:grpSpPr>
          <a:xfrm>
            <a:off x="1404817" y="2609206"/>
            <a:ext cx="641350" cy="746125"/>
            <a:chOff x="1638" y="3285"/>
            <a:chExt cx="1010" cy="1175"/>
          </a:xfrm>
        </p:grpSpPr>
        <p:pic>
          <p:nvPicPr>
            <p:cNvPr id="26" name="图片 25" descr="电脑屏幕">
              <a:extLst>
                <a:ext uri="{FF2B5EF4-FFF2-40B4-BE49-F238E27FC236}">
                  <a16:creationId xmlns:a16="http://schemas.microsoft.com/office/drawing/2014/main" id="{A946CBB5-F301-7449-B62A-37D2F44B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>
              <a:extLst>
                <a:ext uri="{FF2B5EF4-FFF2-40B4-BE49-F238E27FC236}">
                  <a16:creationId xmlns:a16="http://schemas.microsoft.com/office/drawing/2014/main" id="{226CAC6A-BEF5-ED4A-A85F-85D12B0E82D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D8A6EA9-615E-CC40-AFA8-F99FC8551D71}"/>
              </a:ext>
            </a:extLst>
          </p:cNvPr>
          <p:cNvGrpSpPr/>
          <p:nvPr/>
        </p:nvGrpSpPr>
        <p:grpSpPr>
          <a:xfrm>
            <a:off x="1405452" y="3454391"/>
            <a:ext cx="641350" cy="746125"/>
            <a:chOff x="1638" y="3285"/>
            <a:chExt cx="1010" cy="1175"/>
          </a:xfrm>
        </p:grpSpPr>
        <p:pic>
          <p:nvPicPr>
            <p:cNvPr id="29" name="图片 28" descr="电脑屏幕">
              <a:extLst>
                <a:ext uri="{FF2B5EF4-FFF2-40B4-BE49-F238E27FC236}">
                  <a16:creationId xmlns:a16="http://schemas.microsoft.com/office/drawing/2014/main" id="{38CEACCF-1DB1-3348-A00A-092479EE6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>
              <a:extLst>
                <a:ext uri="{FF2B5EF4-FFF2-40B4-BE49-F238E27FC236}">
                  <a16:creationId xmlns:a16="http://schemas.microsoft.com/office/drawing/2014/main" id="{50518A79-4CDF-D348-86AB-B8D2893D32E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pic>
        <p:nvPicPr>
          <p:cNvPr id="31" name="图片 30" descr="服务器">
            <a:extLst>
              <a:ext uri="{FF2B5EF4-FFF2-40B4-BE49-F238E27FC236}">
                <a16:creationId xmlns:a16="http://schemas.microsoft.com/office/drawing/2014/main" id="{22253B0F-AC0A-3243-8DDE-E7074005D8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>
            <a:extLst>
              <a:ext uri="{FF2B5EF4-FFF2-40B4-BE49-F238E27FC236}">
                <a16:creationId xmlns:a16="http://schemas.microsoft.com/office/drawing/2014/main" id="{D38CB2B5-9C6D-2848-88A2-7BCD796DCF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>
            <a:extLst>
              <a:ext uri="{FF2B5EF4-FFF2-40B4-BE49-F238E27FC236}">
                <a16:creationId xmlns:a16="http://schemas.microsoft.com/office/drawing/2014/main" id="{E6E46FFA-49F5-9148-8461-0195018FCD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数据库服务器</a:t>
            </a:r>
          </a:p>
        </p:txBody>
      </p:sp>
      <p:pic>
        <p:nvPicPr>
          <p:cNvPr id="34" name="图片 33" descr="文件">
            <a:extLst>
              <a:ext uri="{FF2B5EF4-FFF2-40B4-BE49-F238E27FC236}">
                <a16:creationId xmlns:a16="http://schemas.microsoft.com/office/drawing/2014/main" id="{4DCDC8A7-94D1-2240-9EAB-788F7CC5CD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>
            <a:extLst>
              <a:ext uri="{FF2B5EF4-FFF2-40B4-BE49-F238E27FC236}">
                <a16:creationId xmlns:a16="http://schemas.microsoft.com/office/drawing/2014/main" id="{7F73B332-791E-734C-84BE-3BAE40A1CD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录屏存储</a:t>
            </a:r>
          </a:p>
        </p:txBody>
      </p:sp>
      <p:sp>
        <p:nvSpPr>
          <p:cNvPr id="36" name="矩形: 圆角 74">
            <a:extLst>
              <a:ext uri="{FF2B5EF4-FFF2-40B4-BE49-F238E27FC236}">
                <a16:creationId xmlns:a16="http://schemas.microsoft.com/office/drawing/2014/main" id="{CC323C73-17C0-804C-8762-EB222CDA2141}"/>
              </a:ext>
            </a:extLst>
          </p:cNvPr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37" name="直接连接符 159">
            <a:extLst>
              <a:ext uri="{FF2B5EF4-FFF2-40B4-BE49-F238E27FC236}">
                <a16:creationId xmlns:a16="http://schemas.microsoft.com/office/drawing/2014/main" id="{64D62A04-B80E-3E43-9B27-7BC652E1EE33}"/>
              </a:ext>
            </a:extLst>
          </p:cNvPr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>
            <a:extLst>
              <a:ext uri="{FF2B5EF4-FFF2-40B4-BE49-F238E27FC236}">
                <a16:creationId xmlns:a16="http://schemas.microsoft.com/office/drawing/2014/main" id="{14C104DF-A46A-E34F-BFAC-77CF8AD1117F}"/>
              </a:ext>
            </a:extLst>
          </p:cNvPr>
          <p:cNvCxnSpPr>
            <a:stCxn id="36" idx="2"/>
          </p:cNvCxnSpPr>
          <p:nvPr/>
        </p:nvCxnSpPr>
        <p:spPr>
          <a:xfrm>
            <a:off x="173946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>
            <a:extLst>
              <a:ext uri="{FF2B5EF4-FFF2-40B4-BE49-F238E27FC236}">
                <a16:creationId xmlns:a16="http://schemas.microsoft.com/office/drawing/2014/main" id="{BF0E0D5D-3E38-E943-97A4-D3B59C633D9A}"/>
              </a:ext>
            </a:extLst>
          </p:cNvPr>
          <p:cNvCxnSpPr/>
          <p:nvPr/>
        </p:nvCxnSpPr>
        <p:spPr>
          <a:xfrm>
            <a:off x="374733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AC75CAB-A895-3B48-881E-2FD97D9B0394}"/>
              </a:ext>
            </a:extLst>
          </p:cNvPr>
          <p:cNvGrpSpPr/>
          <p:nvPr/>
        </p:nvGrpSpPr>
        <p:grpSpPr>
          <a:xfrm>
            <a:off x="9581712" y="2573646"/>
            <a:ext cx="789940" cy="619760"/>
            <a:chOff x="4735" y="3437"/>
            <a:chExt cx="1244" cy="976"/>
          </a:xfrm>
        </p:grpSpPr>
        <p:sp>
          <p:nvSpPr>
            <p:cNvPr id="41" name="PA_文本框 151">
              <a:extLst>
                <a:ext uri="{FF2B5EF4-FFF2-40B4-BE49-F238E27FC236}">
                  <a16:creationId xmlns:a16="http://schemas.microsoft.com/office/drawing/2014/main" id="{05AC8CF1-B88B-CF44-946E-21D38626F09D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42" name="图片 41" descr="机器人_o">
              <a:extLst>
                <a:ext uri="{FF2B5EF4-FFF2-40B4-BE49-F238E27FC236}">
                  <a16:creationId xmlns:a16="http://schemas.microsoft.com/office/drawing/2014/main" id="{4F324F2F-9CDA-2147-A245-66AC0177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619DB85-9FC2-AD49-BE4A-328793730BEC}"/>
              </a:ext>
            </a:extLst>
          </p:cNvPr>
          <p:cNvGrpSpPr/>
          <p:nvPr/>
        </p:nvGrpSpPr>
        <p:grpSpPr>
          <a:xfrm>
            <a:off x="8100892" y="2573646"/>
            <a:ext cx="641985" cy="619760"/>
            <a:chOff x="4848" y="3437"/>
            <a:chExt cx="1011" cy="976"/>
          </a:xfrm>
        </p:grpSpPr>
        <p:sp>
          <p:nvSpPr>
            <p:cNvPr id="44" name="PA_文本框 151">
              <a:extLst>
                <a:ext uri="{FF2B5EF4-FFF2-40B4-BE49-F238E27FC236}">
                  <a16:creationId xmlns:a16="http://schemas.microsoft.com/office/drawing/2014/main" id="{1E3CE007-4A88-B641-AA3C-B854C1D8102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</a:t>
              </a:r>
            </a:p>
          </p:txBody>
        </p:sp>
        <p:pic>
          <p:nvPicPr>
            <p:cNvPr id="45" name="图片 44" descr="机器人_o">
              <a:extLst>
                <a:ext uri="{FF2B5EF4-FFF2-40B4-BE49-F238E27FC236}">
                  <a16:creationId xmlns:a16="http://schemas.microsoft.com/office/drawing/2014/main" id="{0D21C9F4-AF9B-2D4C-BDC5-B49D30E0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46" name="矩形: 圆角 74">
            <a:extLst>
              <a:ext uri="{FF2B5EF4-FFF2-40B4-BE49-F238E27FC236}">
                <a16:creationId xmlns:a16="http://schemas.microsoft.com/office/drawing/2014/main" id="{603C70A5-8199-C843-B351-4C8633056A05}"/>
              </a:ext>
            </a:extLst>
          </p:cNvPr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7" name="矩形: 圆角 74">
            <a:extLst>
              <a:ext uri="{FF2B5EF4-FFF2-40B4-BE49-F238E27FC236}">
                <a16:creationId xmlns:a16="http://schemas.microsoft.com/office/drawing/2014/main" id="{AFB3A818-716F-C34E-88E1-39FDE3C47780}"/>
              </a:ext>
            </a:extLst>
          </p:cNvPr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8" name="矩形: 圆角 29">
            <a:extLst>
              <a:ext uri="{FF2B5EF4-FFF2-40B4-BE49-F238E27FC236}">
                <a16:creationId xmlns:a16="http://schemas.microsoft.com/office/drawing/2014/main" id="{96D81234-9C05-314F-950E-FFD70DFA2C5B}"/>
              </a:ext>
            </a:extLst>
          </p:cNvPr>
          <p:cNvSpPr/>
          <p:nvPr/>
        </p:nvSpPr>
        <p:spPr>
          <a:xfrm>
            <a:off x="6770567" y="3588376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运营部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87DCCB1-869A-204E-A815-C92DF524A673}"/>
              </a:ext>
            </a:extLst>
          </p:cNvPr>
          <p:cNvGrpSpPr/>
          <p:nvPr/>
        </p:nvGrpSpPr>
        <p:grpSpPr>
          <a:xfrm>
            <a:off x="8881307" y="2573646"/>
            <a:ext cx="641985" cy="619760"/>
            <a:chOff x="4848" y="3437"/>
            <a:chExt cx="1011" cy="976"/>
          </a:xfrm>
        </p:grpSpPr>
        <p:sp>
          <p:nvSpPr>
            <p:cNvPr id="53" name="PA_文本框 151">
              <a:extLst>
                <a:ext uri="{FF2B5EF4-FFF2-40B4-BE49-F238E27FC236}">
                  <a16:creationId xmlns:a16="http://schemas.microsoft.com/office/drawing/2014/main" id="{E1AB23F3-B094-3044-8317-575D0EE85B1B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54" name="图片 53" descr="机器人_o">
              <a:extLst>
                <a:ext uri="{FF2B5EF4-FFF2-40B4-BE49-F238E27FC236}">
                  <a16:creationId xmlns:a16="http://schemas.microsoft.com/office/drawing/2014/main" id="{4C5E7588-58BB-F44F-8B60-BAF1CC158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55" name="矩形: 圆角 74">
            <a:extLst>
              <a:ext uri="{FF2B5EF4-FFF2-40B4-BE49-F238E27FC236}">
                <a16:creationId xmlns:a16="http://schemas.microsoft.com/office/drawing/2014/main" id="{F86F5B42-905E-494E-A099-756920F52D51}"/>
              </a:ext>
            </a:extLst>
          </p:cNvPr>
          <p:cNvSpPr/>
          <p:nvPr/>
        </p:nvSpPr>
        <p:spPr>
          <a:xfrm>
            <a:off x="9581712" y="2506336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56" name="直接连接符 178">
            <a:extLst>
              <a:ext uri="{FF2B5EF4-FFF2-40B4-BE49-F238E27FC236}">
                <a16:creationId xmlns:a16="http://schemas.microsoft.com/office/drawing/2014/main" id="{4846AF09-05A5-FF47-9198-9B0E38987DF9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5411032" y="2871461"/>
            <a:ext cx="1376045" cy="14560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>
            <a:extLst>
              <a:ext uri="{FF2B5EF4-FFF2-40B4-BE49-F238E27FC236}">
                <a16:creationId xmlns:a16="http://schemas.microsoft.com/office/drawing/2014/main" id="{415D3FAE-0A65-8F4A-805D-80B8D7104BF4}"/>
              </a:ext>
            </a:extLst>
          </p:cNvPr>
          <p:cNvCxnSpPr>
            <a:stCxn id="4" idx="3"/>
            <a:endCxn id="46" idx="1"/>
          </p:cNvCxnSpPr>
          <p:nvPr/>
        </p:nvCxnSpPr>
        <p:spPr>
          <a:xfrm>
            <a:off x="5411032" y="4327516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>
            <a:extLst>
              <a:ext uri="{FF2B5EF4-FFF2-40B4-BE49-F238E27FC236}">
                <a16:creationId xmlns:a16="http://schemas.microsoft.com/office/drawing/2014/main" id="{79668376-DD4E-3F4A-AEC2-9F3D9DA77EA4}"/>
              </a:ext>
            </a:extLst>
          </p:cNvPr>
          <p:cNvCxnSpPr>
            <a:stCxn id="4" idx="3"/>
            <a:endCxn id="47" idx="1"/>
          </p:cNvCxnSpPr>
          <p:nvPr/>
        </p:nvCxnSpPr>
        <p:spPr>
          <a:xfrm>
            <a:off x="5411032" y="4327516"/>
            <a:ext cx="1376045" cy="14414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D4663BB-7D4C-7E4F-9E24-0541751D5E67}"/>
              </a:ext>
            </a:extLst>
          </p:cNvPr>
          <p:cNvGrpSpPr/>
          <p:nvPr/>
        </p:nvGrpSpPr>
        <p:grpSpPr>
          <a:xfrm>
            <a:off x="9581712" y="4018271"/>
            <a:ext cx="789940" cy="619760"/>
            <a:chOff x="4735" y="3437"/>
            <a:chExt cx="1244" cy="976"/>
          </a:xfrm>
        </p:grpSpPr>
        <p:sp>
          <p:nvSpPr>
            <p:cNvPr id="60" name="PA_文本框 151">
              <a:extLst>
                <a:ext uri="{FF2B5EF4-FFF2-40B4-BE49-F238E27FC236}">
                  <a16:creationId xmlns:a16="http://schemas.microsoft.com/office/drawing/2014/main" id="{BF0CC241-5D18-0345-840A-54DF1A71FDE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61" name="图片 60" descr="机器人_o">
              <a:extLst>
                <a:ext uri="{FF2B5EF4-FFF2-40B4-BE49-F238E27FC236}">
                  <a16:creationId xmlns:a16="http://schemas.microsoft.com/office/drawing/2014/main" id="{0B6FF058-7D83-7146-B9C3-B431368B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3D7749-3967-6540-B6A3-67A181F43C29}"/>
              </a:ext>
            </a:extLst>
          </p:cNvPr>
          <p:cNvGrpSpPr/>
          <p:nvPr/>
        </p:nvGrpSpPr>
        <p:grpSpPr>
          <a:xfrm>
            <a:off x="8100892" y="4018271"/>
            <a:ext cx="641985" cy="619760"/>
            <a:chOff x="4848" y="3437"/>
            <a:chExt cx="1011" cy="976"/>
          </a:xfrm>
        </p:grpSpPr>
        <p:sp>
          <p:nvSpPr>
            <p:cNvPr id="63" name="PA_文本框 151">
              <a:extLst>
                <a:ext uri="{FF2B5EF4-FFF2-40B4-BE49-F238E27FC236}">
                  <a16:creationId xmlns:a16="http://schemas.microsoft.com/office/drawing/2014/main" id="{8C12C415-0EC3-3847-948C-1B59EFCBC81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64" name="图片 63" descr="机器人_o">
              <a:extLst>
                <a:ext uri="{FF2B5EF4-FFF2-40B4-BE49-F238E27FC236}">
                  <a16:creationId xmlns:a16="http://schemas.microsoft.com/office/drawing/2014/main" id="{0916AD45-BCD7-3F41-A4B0-4674D112A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B6D2A24-3AB0-A449-893B-BEBD2B060C3E}"/>
              </a:ext>
            </a:extLst>
          </p:cNvPr>
          <p:cNvGrpSpPr/>
          <p:nvPr/>
        </p:nvGrpSpPr>
        <p:grpSpPr>
          <a:xfrm>
            <a:off x="7212527" y="4110346"/>
            <a:ext cx="824230" cy="527685"/>
            <a:chOff x="11473" y="3543"/>
            <a:chExt cx="1298" cy="831"/>
          </a:xfrm>
        </p:grpSpPr>
        <p:pic>
          <p:nvPicPr>
            <p:cNvPr id="66" name="图片 65" descr="多人">
              <a:extLst>
                <a:ext uri="{FF2B5EF4-FFF2-40B4-BE49-F238E27FC236}">
                  <a16:creationId xmlns:a16="http://schemas.microsoft.com/office/drawing/2014/main" id="{9372F364-A0F1-AA41-A91F-890A5A94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67" name="PA_文本框 151">
              <a:extLst>
                <a:ext uri="{FF2B5EF4-FFF2-40B4-BE49-F238E27FC236}">
                  <a16:creationId xmlns:a16="http://schemas.microsoft.com/office/drawing/2014/main" id="{AF1EF9B3-C0CB-4C4B-83A6-4BDA414F7F4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D6B33A8-3A70-884D-9676-89D8A5E92D00}"/>
              </a:ext>
            </a:extLst>
          </p:cNvPr>
          <p:cNvGrpSpPr/>
          <p:nvPr/>
        </p:nvGrpSpPr>
        <p:grpSpPr>
          <a:xfrm>
            <a:off x="8881307" y="4018271"/>
            <a:ext cx="641985" cy="619760"/>
            <a:chOff x="4848" y="3437"/>
            <a:chExt cx="1011" cy="976"/>
          </a:xfrm>
        </p:grpSpPr>
        <p:sp>
          <p:nvSpPr>
            <p:cNvPr id="69" name="PA_文本框 151">
              <a:extLst>
                <a:ext uri="{FF2B5EF4-FFF2-40B4-BE49-F238E27FC236}">
                  <a16:creationId xmlns:a16="http://schemas.microsoft.com/office/drawing/2014/main" id="{C59F644C-AF64-1E43-AF46-34650D7C46D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70" name="图片 69" descr="机器人_o">
              <a:extLst>
                <a:ext uri="{FF2B5EF4-FFF2-40B4-BE49-F238E27FC236}">
                  <a16:creationId xmlns:a16="http://schemas.microsoft.com/office/drawing/2014/main" id="{DA99D10E-FCC8-B84E-9139-0E809471A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71" name="矩形: 圆角 74">
            <a:extLst>
              <a:ext uri="{FF2B5EF4-FFF2-40B4-BE49-F238E27FC236}">
                <a16:creationId xmlns:a16="http://schemas.microsoft.com/office/drawing/2014/main" id="{845FA17B-CCB3-EB4E-B619-8F6B2A2DA9D7}"/>
              </a:ext>
            </a:extLst>
          </p:cNvPr>
          <p:cNvSpPr/>
          <p:nvPr/>
        </p:nvSpPr>
        <p:spPr>
          <a:xfrm>
            <a:off x="9581712" y="3950961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72" name="矩形: 圆角 74">
            <a:extLst>
              <a:ext uri="{FF2B5EF4-FFF2-40B4-BE49-F238E27FC236}">
                <a16:creationId xmlns:a16="http://schemas.microsoft.com/office/drawing/2014/main" id="{37F5CDEC-BFB2-2B4E-B9A0-FD954A5E0BC7}"/>
              </a:ext>
            </a:extLst>
          </p:cNvPr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90FD2F2-7048-FC46-AE33-02A05BD0234D}"/>
              </a:ext>
            </a:extLst>
          </p:cNvPr>
          <p:cNvGrpSpPr/>
          <p:nvPr/>
        </p:nvGrpSpPr>
        <p:grpSpPr>
          <a:xfrm>
            <a:off x="9581712" y="5458451"/>
            <a:ext cx="789940" cy="619760"/>
            <a:chOff x="4735" y="3437"/>
            <a:chExt cx="1244" cy="976"/>
          </a:xfrm>
        </p:grpSpPr>
        <p:sp>
          <p:nvSpPr>
            <p:cNvPr id="74" name="PA_文本框 151">
              <a:extLst>
                <a:ext uri="{FF2B5EF4-FFF2-40B4-BE49-F238E27FC236}">
                  <a16:creationId xmlns:a16="http://schemas.microsoft.com/office/drawing/2014/main" id="{B6584F2C-75BA-4046-ABD1-DF4E68D4B88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75" name="图片 74" descr="机器人_o">
              <a:extLst>
                <a:ext uri="{FF2B5EF4-FFF2-40B4-BE49-F238E27FC236}">
                  <a16:creationId xmlns:a16="http://schemas.microsoft.com/office/drawing/2014/main" id="{721DAD14-87F7-8649-B4BA-A5043D33B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2C77BEB-58C8-D842-93D3-E0E9033B6F89}"/>
              </a:ext>
            </a:extLst>
          </p:cNvPr>
          <p:cNvGrpSpPr/>
          <p:nvPr/>
        </p:nvGrpSpPr>
        <p:grpSpPr>
          <a:xfrm>
            <a:off x="8100892" y="5458451"/>
            <a:ext cx="641985" cy="619760"/>
            <a:chOff x="4848" y="3437"/>
            <a:chExt cx="1011" cy="976"/>
          </a:xfrm>
        </p:grpSpPr>
        <p:sp>
          <p:nvSpPr>
            <p:cNvPr id="77" name="PA_文本框 151">
              <a:extLst>
                <a:ext uri="{FF2B5EF4-FFF2-40B4-BE49-F238E27FC236}">
                  <a16:creationId xmlns:a16="http://schemas.microsoft.com/office/drawing/2014/main" id="{23C0A204-E8FD-E741-89AC-61D93069DD8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</a:t>
              </a:r>
            </a:p>
          </p:txBody>
        </p:sp>
        <p:pic>
          <p:nvPicPr>
            <p:cNvPr id="78" name="图片 77" descr="机器人_o">
              <a:extLst>
                <a:ext uri="{FF2B5EF4-FFF2-40B4-BE49-F238E27FC236}">
                  <a16:creationId xmlns:a16="http://schemas.microsoft.com/office/drawing/2014/main" id="{655CC74D-A9A7-F84C-9F54-D09C2D1A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6EBEF44-D573-0449-A1BA-FDA2212CB08F}"/>
              </a:ext>
            </a:extLst>
          </p:cNvPr>
          <p:cNvGrpSpPr/>
          <p:nvPr/>
        </p:nvGrpSpPr>
        <p:grpSpPr>
          <a:xfrm>
            <a:off x="7212527" y="5550526"/>
            <a:ext cx="824230" cy="527685"/>
            <a:chOff x="11473" y="3543"/>
            <a:chExt cx="1298" cy="831"/>
          </a:xfrm>
        </p:grpSpPr>
        <p:pic>
          <p:nvPicPr>
            <p:cNvPr id="80" name="图片 79" descr="多人">
              <a:extLst>
                <a:ext uri="{FF2B5EF4-FFF2-40B4-BE49-F238E27FC236}">
                  <a16:creationId xmlns:a16="http://schemas.microsoft.com/office/drawing/2014/main" id="{FAA44AA1-8CE2-304A-970B-7BD1748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>
              <a:extLst>
                <a:ext uri="{FF2B5EF4-FFF2-40B4-BE49-F238E27FC236}">
                  <a16:creationId xmlns:a16="http://schemas.microsoft.com/office/drawing/2014/main" id="{C9FC8854-BFBF-024E-961C-9301CE64ADA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63B5926-594E-264D-988F-E694073E82F9}"/>
              </a:ext>
            </a:extLst>
          </p:cNvPr>
          <p:cNvGrpSpPr/>
          <p:nvPr/>
        </p:nvGrpSpPr>
        <p:grpSpPr>
          <a:xfrm>
            <a:off x="8805107" y="5458451"/>
            <a:ext cx="776605" cy="619760"/>
            <a:chOff x="4728" y="3437"/>
            <a:chExt cx="1223" cy="976"/>
          </a:xfrm>
        </p:grpSpPr>
        <p:sp>
          <p:nvSpPr>
            <p:cNvPr id="83" name="PA_文本框 151">
              <a:extLst>
                <a:ext uri="{FF2B5EF4-FFF2-40B4-BE49-F238E27FC236}">
                  <a16:creationId xmlns:a16="http://schemas.microsoft.com/office/drawing/2014/main" id="{C5BDA34B-B036-2A40-A3BF-8ED8E79E87A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728" y="4053"/>
              <a:ext cx="1223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pic>
          <p:nvPicPr>
            <p:cNvPr id="84" name="图片 83" descr="机器人_o">
              <a:extLst>
                <a:ext uri="{FF2B5EF4-FFF2-40B4-BE49-F238E27FC236}">
                  <a16:creationId xmlns:a16="http://schemas.microsoft.com/office/drawing/2014/main" id="{65AE493C-8EFE-1445-B450-BC4092F45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85" name="矩形: 圆角 74">
            <a:extLst>
              <a:ext uri="{FF2B5EF4-FFF2-40B4-BE49-F238E27FC236}">
                <a16:creationId xmlns:a16="http://schemas.microsoft.com/office/drawing/2014/main" id="{3B768712-6AEC-4B4F-A284-111D5137B20F}"/>
              </a:ext>
            </a:extLst>
          </p:cNvPr>
          <p:cNvSpPr/>
          <p:nvPr/>
        </p:nvSpPr>
        <p:spPr>
          <a:xfrm>
            <a:off x="8743512" y="5393046"/>
            <a:ext cx="16275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6" name="矩形: 圆角 29">
            <a:extLst>
              <a:ext uri="{FF2B5EF4-FFF2-40B4-BE49-F238E27FC236}">
                <a16:creationId xmlns:a16="http://schemas.microsoft.com/office/drawing/2014/main" id="{21585EF9-468B-DC4E-8F37-FE88BBC07F15}"/>
              </a:ext>
            </a:extLst>
          </p:cNvPr>
          <p:cNvSpPr/>
          <p:nvPr/>
        </p:nvSpPr>
        <p:spPr>
          <a:xfrm>
            <a:off x="6770567" y="502157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财务部</a:t>
            </a: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示例：数据治理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FCABD4-AAF3-D246-ACC5-C84C37382AC7}"/>
              </a:ext>
            </a:extLst>
          </p:cNvPr>
          <p:cNvSpPr txBox="1"/>
          <p:nvPr/>
        </p:nvSpPr>
        <p:spPr>
          <a:xfrm>
            <a:off x="5245889" y="657224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机器人自动完成登录系统、新建商品信息等业务流程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934" y="4737573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2981330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8579" y="2997082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登录数据治理网站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8050200" y="3670830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执行检核任务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5483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配置检核任务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726705" y="2361797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复核规则录入是否正确</a:t>
            </a:r>
          </a:p>
          <a:p>
            <a:pPr algn="ctr"/>
            <a:endParaRPr kumimoji="1"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循环录入规则</a:t>
            </a:r>
          </a:p>
        </p:txBody>
      </p:sp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47411" y="4942040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71837" y="4764186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4879" y="4745934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85779" y="4850184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829" y="4743363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66943" y="4930628"/>
            <a:ext cx="349732" cy="349732"/>
          </a:xfrm>
          <a:prstGeom prst="rect">
            <a:avLst/>
          </a:prstGeom>
        </p:spPr>
      </p:pic>
      <p:pic>
        <p:nvPicPr>
          <p:cNvPr id="46" name="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295" y="4752360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3608010" y="542517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登录数据治理网站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4840100" y="5428291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循环录入并复核规则</a:t>
            </a: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82274" y="5047400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6247606" y="541533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配置检核任务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7388059" y="5362198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执行检核任务</a:t>
            </a:r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7096073" y="511761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5780399" y="5061776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4515303" y="5072546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zh-CN" altLang="en-US" sz="900" dirty="0"/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示例</a:t>
            </a:r>
            <a:r>
              <a:rPr lang="en-US" altLang="zh-CN" sz="24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项目实施前后的订单处理流程对比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369870" y="1674674"/>
            <a:ext cx="10705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机器人可以通过控制台监控管理，在控制台查看机器人状态，修改机器人账号的状态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可以通过控制台，管理发布的流程包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机器人运行大屏展示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可以通过日志查看流程的运行情况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通过在流程中使用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try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来监控捕获流程中的异常，针对捕获到的异常进行环境初始化，然后进行重试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360541" y="2395619"/>
            <a:ext cx="10670937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数据为数字经济发展提供了不可或缺的动力支持。一是数据量井喷式增长。根据国际数据公司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(IDC)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预测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2025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年全球数据量将达到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163ZB.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随着数据量指数级增长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数据分析算法和技术送代更新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数据创新应用和产业优化升级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数据对社会变革的影响更加深远。二是数据产业规模持续扩张。据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IDC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预测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2019-2023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年全球大数据市场相关收益将实现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13.1%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的复合年均增长率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2023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年总收益将达到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3126.7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亿美元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.《2019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中国大数据产业发展报告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预计到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年底我国大数据产业规模将超过万亿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三是数据技术产品不断创新发展。当前数据底层技术框架日趋成熟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数据技术产品不断分层细化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覆盖数据存储、计算、分析、集成、管理、运维等各个方面的技术有了长足进步。以大数据和数据技术为基础发展起来的物联网、人工智能、区块链等新技术对社会发展产生颠覆影响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四是数据引发管理模式变革。普华永道的调查显示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高度数据驱动型企业比一般企业在作出重大决策时效率可提高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倍。数据应用帮助政府实现科学高效决策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提升公共服务质量和水平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为解决交通安全、医疗卫生、社会治安等公共问题提供了更加精细和高效的方法。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（示例）推广价值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215201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859</Words>
  <Application>Microsoft Office PowerPoint</Application>
  <PresentationFormat>宽屏</PresentationFormat>
  <Paragraphs>132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PingFang SC</vt:lpstr>
      <vt:lpstr>等线</vt:lpstr>
      <vt:lpstr>方正粗黑宋简体</vt:lpstr>
      <vt:lpstr>华文仿宋</vt:lpstr>
      <vt:lpstr>微软雅黑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longxin_zhao@163.com</cp:lastModifiedBy>
  <cp:revision>187</cp:revision>
  <dcterms:created xsi:type="dcterms:W3CDTF">2021-03-03T08:16:49Z</dcterms:created>
  <dcterms:modified xsi:type="dcterms:W3CDTF">2021-05-31T07:45:42Z</dcterms:modified>
</cp:coreProperties>
</file>