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9" r:id="rId5"/>
    <p:sldId id="263" r:id="rId6"/>
    <p:sldId id="262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84E2"/>
    <a:srgbClr val="705661"/>
    <a:srgbClr val="D460FF"/>
    <a:srgbClr val="01A8FF"/>
    <a:srgbClr val="34334B"/>
    <a:srgbClr val="6D5562"/>
    <a:srgbClr val="1A070E"/>
    <a:srgbClr val="725760"/>
    <a:srgbClr val="26101D"/>
    <a:srgbClr val="47A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79" d="100"/>
          <a:sy n="79" d="100"/>
        </p:scale>
        <p:origin x="48" y="58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>
            <a:extLst>
              <a:ext uri="{FF2B5EF4-FFF2-40B4-BE49-F238E27FC236}">
                <a16:creationId xmlns:a16="http://schemas.microsoft.com/office/drawing/2014/main" id="{C2639771-C4B2-6141-A3C2-98A33FACB552}"/>
              </a:ext>
            </a:extLst>
          </p:cNvPr>
          <p:cNvSpPr/>
          <p:nvPr userDrawn="1"/>
        </p:nvSpPr>
        <p:spPr>
          <a:xfrm flipV="1">
            <a:off x="1083077" y="1981118"/>
            <a:ext cx="10149221" cy="95945"/>
          </a:xfrm>
          <a:prstGeom prst="rect">
            <a:avLst/>
          </a:prstGeom>
          <a:gradFill>
            <a:gsLst>
              <a:gs pos="43000">
                <a:srgbClr val="B983E1"/>
              </a:gs>
              <a:gs pos="100000">
                <a:srgbClr val="17050A"/>
              </a:gs>
              <a:gs pos="0">
                <a:srgbClr val="00A8FF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DB7839CE-C738-1649-AE7F-0F0A87D945C3}"/>
              </a:ext>
            </a:extLst>
          </p:cNvPr>
          <p:cNvGrpSpPr/>
          <p:nvPr userDrawn="1"/>
        </p:nvGrpSpPr>
        <p:grpSpPr>
          <a:xfrm>
            <a:off x="1083077" y="1392923"/>
            <a:ext cx="2316071" cy="1446550"/>
            <a:chOff x="3221860" y="1907278"/>
            <a:chExt cx="2316071" cy="1446550"/>
          </a:xfrm>
        </p:grpSpPr>
        <p:sp>
          <p:nvSpPr>
            <p:cNvPr id="31" name="文本框 30">
              <a:extLst>
                <a:ext uri="{FF2B5EF4-FFF2-40B4-BE49-F238E27FC236}">
                  <a16:creationId xmlns:a16="http://schemas.microsoft.com/office/drawing/2014/main" id="{CD80DC7D-74AD-504F-9134-A7F49E4A93F8}"/>
                </a:ext>
              </a:extLst>
            </p:cNvPr>
            <p:cNvSpPr txBox="1"/>
            <p:nvPr/>
          </p:nvSpPr>
          <p:spPr>
            <a:xfrm>
              <a:off x="3221860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中</a:t>
              </a:r>
            </a:p>
          </p:txBody>
        </p:sp>
        <p:sp>
          <p:nvSpPr>
            <p:cNvPr id="32" name="文本框 31">
              <a:extLst>
                <a:ext uri="{FF2B5EF4-FFF2-40B4-BE49-F238E27FC236}">
                  <a16:creationId xmlns:a16="http://schemas.microsoft.com/office/drawing/2014/main" id="{8F4E1CF4-3515-B047-A44B-4E882FA3FA9E}"/>
                </a:ext>
              </a:extLst>
            </p:cNvPr>
            <p:cNvSpPr txBox="1"/>
            <p:nvPr/>
          </p:nvSpPr>
          <p:spPr>
            <a:xfrm>
              <a:off x="4080067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国</a:t>
              </a: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6E210582-60BA-DC4F-968A-FA2D76887AA6}"/>
              </a:ext>
            </a:extLst>
          </p:cNvPr>
          <p:cNvGrpSpPr/>
          <p:nvPr userDrawn="1"/>
        </p:nvGrpSpPr>
        <p:grpSpPr>
          <a:xfrm>
            <a:off x="3005863" y="1289780"/>
            <a:ext cx="8397721" cy="1549693"/>
            <a:chOff x="1508112" y="2935045"/>
            <a:chExt cx="8397721" cy="1549693"/>
          </a:xfrm>
        </p:grpSpPr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67792614-81A9-4A49-9B4C-45DE0AC1BA7E}"/>
                </a:ext>
              </a:extLst>
            </p:cNvPr>
            <p:cNvSpPr txBox="1"/>
            <p:nvPr/>
          </p:nvSpPr>
          <p:spPr>
            <a:xfrm>
              <a:off x="3348263" y="2935045"/>
              <a:ext cx="92959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方正粗黑宋简体" panose="02000000000000000000" pitchFamily="2" charset="-122"/>
                  <a:ea typeface="方正粗黑宋简体" panose="02000000000000000000" pitchFamily="2" charset="-122"/>
                </a:rPr>
                <a:t>+</a:t>
              </a:r>
              <a:endParaRPr lang="zh-CN" altLang="en-US" sz="8800" b="1" dirty="0">
                <a:gradFill flip="none" rotWithShape="1">
                  <a:gsLst>
                    <a:gs pos="100000">
                      <a:schemeClr val="tx1">
                        <a:lumMod val="95000"/>
                        <a:lumOff val="5000"/>
                        <a:alpha val="0"/>
                      </a:schemeClr>
                    </a:gs>
                    <a:gs pos="39000">
                      <a:schemeClr val="bg1"/>
                    </a:gs>
                    <a:gs pos="0">
                      <a:schemeClr val="bg1"/>
                    </a:gs>
                  </a:gsLst>
                  <a:lin ang="0" scaled="1"/>
                  <a:tileRect/>
                </a:gradFill>
                <a:latin typeface="方正粗黑宋简体" panose="02000000000000000000" pitchFamily="2" charset="-122"/>
                <a:ea typeface="方正粗黑宋简体" panose="02000000000000000000" pitchFamily="2" charset="-122"/>
              </a:endParaRPr>
            </a:p>
          </p:txBody>
        </p: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69072ADF-3562-1449-934D-086A6A7EB68F}"/>
                </a:ext>
              </a:extLst>
            </p:cNvPr>
            <p:cNvSpPr txBox="1"/>
            <p:nvPr/>
          </p:nvSpPr>
          <p:spPr>
            <a:xfrm>
              <a:off x="5093031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开</a:t>
              </a: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7632E4E3-3B93-7F43-813C-E68589AADA84}"/>
                </a:ext>
              </a:extLst>
            </p:cNvPr>
            <p:cNvSpPr txBox="1"/>
            <p:nvPr/>
          </p:nvSpPr>
          <p:spPr>
            <a:xfrm>
              <a:off x="5957860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发</a:t>
              </a:r>
            </a:p>
          </p:txBody>
        </p:sp>
        <p:sp>
          <p:nvSpPr>
            <p:cNvPr id="37" name="文本框 36">
              <a:extLst>
                <a:ext uri="{FF2B5EF4-FFF2-40B4-BE49-F238E27FC236}">
                  <a16:creationId xmlns:a16="http://schemas.microsoft.com/office/drawing/2014/main" id="{78D06326-E8FB-474C-AC53-78A669EE44C6}"/>
                </a:ext>
              </a:extLst>
            </p:cNvPr>
            <p:cNvSpPr txBox="1"/>
            <p:nvPr/>
          </p:nvSpPr>
          <p:spPr>
            <a:xfrm>
              <a:off x="6776691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者</a:t>
              </a:r>
            </a:p>
          </p:txBody>
        </p:sp>
        <p:sp>
          <p:nvSpPr>
            <p:cNvPr id="38" name="文本框 37">
              <a:extLst>
                <a:ext uri="{FF2B5EF4-FFF2-40B4-BE49-F238E27FC236}">
                  <a16:creationId xmlns:a16="http://schemas.microsoft.com/office/drawing/2014/main" id="{23F8418A-C496-5649-9E48-673FB2C4D9ED}"/>
                </a:ext>
              </a:extLst>
            </p:cNvPr>
            <p:cNvSpPr txBox="1"/>
            <p:nvPr/>
          </p:nvSpPr>
          <p:spPr>
            <a:xfrm>
              <a:off x="7570912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大</a:t>
              </a:r>
            </a:p>
          </p:txBody>
        </p:sp>
        <p:sp>
          <p:nvSpPr>
            <p:cNvPr id="39" name="文本框 38">
              <a:extLst>
                <a:ext uri="{FF2B5EF4-FFF2-40B4-BE49-F238E27FC236}">
                  <a16:creationId xmlns:a16="http://schemas.microsoft.com/office/drawing/2014/main" id="{C6E799F2-1601-4847-8FEE-1391CF507C68}"/>
                </a:ext>
              </a:extLst>
            </p:cNvPr>
            <p:cNvSpPr txBox="1"/>
            <p:nvPr/>
          </p:nvSpPr>
          <p:spPr>
            <a:xfrm>
              <a:off x="8447969" y="2953697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赛</a:t>
              </a:r>
            </a:p>
          </p:txBody>
        </p:sp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id="{BD0B7E4C-E5F4-3E4A-9133-7727388D8BFA}"/>
                </a:ext>
              </a:extLst>
            </p:cNvPr>
            <p:cNvGrpSpPr/>
            <p:nvPr/>
          </p:nvGrpSpPr>
          <p:grpSpPr>
            <a:xfrm>
              <a:off x="1508112" y="3038188"/>
              <a:ext cx="1994660" cy="1446550"/>
              <a:chOff x="1490018" y="4162664"/>
              <a:chExt cx="1994660" cy="1446550"/>
            </a:xfrm>
          </p:grpSpPr>
          <p:sp>
            <p:nvSpPr>
              <p:cNvPr id="44" name="文本框 43">
                <a:extLst>
                  <a:ext uri="{FF2B5EF4-FFF2-40B4-BE49-F238E27FC236}">
                    <a16:creationId xmlns:a16="http://schemas.microsoft.com/office/drawing/2014/main" id="{578CBDB0-7C0D-C143-A992-5483ECC636B1}"/>
                  </a:ext>
                </a:extLst>
              </p:cNvPr>
              <p:cNvSpPr txBox="1"/>
              <p:nvPr/>
            </p:nvSpPr>
            <p:spPr>
              <a:xfrm>
                <a:off x="1490018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R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5" name="文本框 44">
                <a:extLst>
                  <a:ext uri="{FF2B5EF4-FFF2-40B4-BE49-F238E27FC236}">
                    <a16:creationId xmlns:a16="http://schemas.microsoft.com/office/drawing/2014/main" id="{840C3D01-E207-B747-BC88-FBD3D3A40F67}"/>
                  </a:ext>
                </a:extLst>
              </p:cNvPr>
              <p:cNvSpPr txBox="1"/>
              <p:nvPr/>
            </p:nvSpPr>
            <p:spPr>
              <a:xfrm>
                <a:off x="2055316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P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6" name="文本框 45">
                <a:extLst>
                  <a:ext uri="{FF2B5EF4-FFF2-40B4-BE49-F238E27FC236}">
                    <a16:creationId xmlns:a16="http://schemas.microsoft.com/office/drawing/2014/main" id="{382750CA-C3B8-2941-AE2F-F28F14B48C5C}"/>
                  </a:ext>
                </a:extLst>
              </p:cNvPr>
              <p:cNvSpPr txBox="1"/>
              <p:nvPr/>
            </p:nvSpPr>
            <p:spPr>
              <a:xfrm>
                <a:off x="2528214" y="4162664"/>
                <a:ext cx="956464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A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</p:grpSp>
        <p:grpSp>
          <p:nvGrpSpPr>
            <p:cNvPr id="41" name="组合 40">
              <a:extLst>
                <a:ext uri="{FF2B5EF4-FFF2-40B4-BE49-F238E27FC236}">
                  <a16:creationId xmlns:a16="http://schemas.microsoft.com/office/drawing/2014/main" id="{AB3B1B7B-78AE-ED46-9FAA-D89F11D0771E}"/>
                </a:ext>
              </a:extLst>
            </p:cNvPr>
            <p:cNvGrpSpPr/>
            <p:nvPr/>
          </p:nvGrpSpPr>
          <p:grpSpPr>
            <a:xfrm>
              <a:off x="3953483" y="3038188"/>
              <a:ext cx="1657791" cy="1446550"/>
              <a:chOff x="4007931" y="4826644"/>
              <a:chExt cx="1657791" cy="1446550"/>
            </a:xfrm>
          </p:grpSpPr>
          <p:sp>
            <p:nvSpPr>
              <p:cNvPr id="42" name="文本框 41">
                <a:extLst>
                  <a:ext uri="{FF2B5EF4-FFF2-40B4-BE49-F238E27FC236}">
                    <a16:creationId xmlns:a16="http://schemas.microsoft.com/office/drawing/2014/main" id="{B0D633E1-F692-4442-A332-40DEAB59CCEF}"/>
                  </a:ext>
                </a:extLst>
              </p:cNvPr>
              <p:cNvSpPr txBox="1"/>
              <p:nvPr/>
            </p:nvSpPr>
            <p:spPr>
              <a:xfrm>
                <a:off x="4007931" y="4826644"/>
                <a:ext cx="97595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A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  <p:sp>
            <p:nvSpPr>
              <p:cNvPr id="43" name="文本框 42">
                <a:extLst>
                  <a:ext uri="{FF2B5EF4-FFF2-40B4-BE49-F238E27FC236}">
                    <a16:creationId xmlns:a16="http://schemas.microsoft.com/office/drawing/2014/main" id="{D96BDE8B-3175-664B-B77B-35F1E90EA5D8}"/>
                  </a:ext>
                </a:extLst>
              </p:cNvPr>
              <p:cNvSpPr txBox="1"/>
              <p:nvPr/>
            </p:nvSpPr>
            <p:spPr>
              <a:xfrm>
                <a:off x="4689770" y="4826644"/>
                <a:ext cx="975952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8800" b="1" dirty="0">
                    <a:gradFill flip="none" rotWithShape="1">
                      <a:gsLst>
                        <a:gs pos="100000">
                          <a:schemeClr val="tx1">
                            <a:lumMod val="95000"/>
                            <a:lumOff val="5000"/>
                            <a:alpha val="0"/>
                          </a:schemeClr>
                        </a:gs>
                        <a:gs pos="39000">
                          <a:schemeClr val="bg1"/>
                        </a:gs>
                        <a:gs pos="0">
                          <a:schemeClr val="bg1"/>
                        </a:gs>
                      </a:gsLst>
                      <a:lin ang="0" scaled="1"/>
                      <a:tileRect/>
                    </a:gradFill>
                    <a:latin typeface="Arial Unicode MS" panose="020B0604020202020204" pitchFamily="34" charset="-122"/>
                    <a:ea typeface="Arial Unicode MS" panose="020B0604020202020204" pitchFamily="34" charset="-122"/>
                    <a:cs typeface="Arial Unicode MS" panose="020B0604020202020204" pitchFamily="34" charset="-122"/>
                  </a:rPr>
                  <a:t>I</a:t>
                </a:r>
                <a:endPara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Arial Unicode MS" panose="020B0604020202020204" pitchFamily="34" charset="-122"/>
                  <a:ea typeface="Arial Unicode MS" panose="020B0604020202020204" pitchFamily="34" charset="-122"/>
                  <a:cs typeface="Arial Unicode MS" panose="020B0604020202020204" pitchFamily="34" charset="-122"/>
                </a:endParaRPr>
              </a:p>
            </p:txBody>
          </p:sp>
        </p:grpSp>
      </p:grpSp>
      <p:sp>
        <p:nvSpPr>
          <p:cNvPr id="47" name="文本框 46">
            <a:extLst>
              <a:ext uri="{FF2B5EF4-FFF2-40B4-BE49-F238E27FC236}">
                <a16:creationId xmlns:a16="http://schemas.microsoft.com/office/drawing/2014/main" id="{07A71C72-E49E-AA4F-9341-A099334FD0C7}"/>
              </a:ext>
            </a:extLst>
          </p:cNvPr>
          <p:cNvSpPr txBox="1"/>
          <p:nvPr userDrawn="1"/>
        </p:nvSpPr>
        <p:spPr>
          <a:xfrm>
            <a:off x="4432464" y="3668573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智创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探索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应用</a:t>
            </a:r>
          </a:p>
        </p:txBody>
      </p:sp>
      <p:pic>
        <p:nvPicPr>
          <p:cNvPr id="48" name="图片 47">
            <a:extLst>
              <a:ext uri="{FF2B5EF4-FFF2-40B4-BE49-F238E27FC236}">
                <a16:creationId xmlns:a16="http://schemas.microsoft.com/office/drawing/2014/main" id="{19D6FEC9-8B94-4640-A3A1-CA01CC45CB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4615214" y="1275122"/>
            <a:ext cx="384548" cy="605651"/>
          </a:xfrm>
          <a:prstGeom prst="rect">
            <a:avLst/>
          </a:prstGeom>
        </p:spPr>
      </p:pic>
      <p:pic>
        <p:nvPicPr>
          <p:cNvPr id="49" name="图片 48">
            <a:extLst>
              <a:ext uri="{FF2B5EF4-FFF2-40B4-BE49-F238E27FC236}">
                <a16:creationId xmlns:a16="http://schemas.microsoft.com/office/drawing/2014/main" id="{1E211DBE-A93A-1049-B50B-D4C27CAD8C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7579447" y="3019739"/>
            <a:ext cx="672156" cy="1058624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37E0C090-89A0-6B4A-9558-A875E2837509}"/>
              </a:ext>
            </a:extLst>
          </p:cNvPr>
          <p:cNvSpPr txBox="1"/>
          <p:nvPr userDrawn="1"/>
        </p:nvSpPr>
        <p:spPr>
          <a:xfrm>
            <a:off x="2395708" y="2673824"/>
            <a:ext cx="7494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CHINA RPA+AI DEVELOPER CHALLENGE</a:t>
            </a:r>
            <a:endParaRPr lang="zh-CN" altLang="en-US" sz="3200" dirty="0">
              <a:solidFill>
                <a:schemeClr val="bg1"/>
              </a:solidFill>
              <a:latin typeface="Ebrima" panose="02000000000000000000" pitchFamily="2" charset="0"/>
              <a:ea typeface="微软雅黑" panose="020B0503020204020204" pitchFamily="34" charset="-122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41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825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230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2111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99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269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999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0633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72A9A818-6823-BA4D-A227-C2D6678ED75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24" y="-57111"/>
            <a:ext cx="12353453" cy="6948000"/>
          </a:xfrm>
          <a:prstGeom prst="rect">
            <a:avLst/>
          </a:prstGeom>
        </p:spPr>
      </p:pic>
      <p:grpSp>
        <p:nvGrpSpPr>
          <p:cNvPr id="11" name="组合 10">
            <a:extLst>
              <a:ext uri="{FF2B5EF4-FFF2-40B4-BE49-F238E27FC236}">
                <a16:creationId xmlns:a16="http://schemas.microsoft.com/office/drawing/2014/main" id="{E6F76B31-0382-2A44-9EC1-B484CF9E5427}"/>
              </a:ext>
            </a:extLst>
          </p:cNvPr>
          <p:cNvGrpSpPr/>
          <p:nvPr userDrawn="1"/>
        </p:nvGrpSpPr>
        <p:grpSpPr>
          <a:xfrm>
            <a:off x="10486256" y="-38067"/>
            <a:ext cx="2245394" cy="1015326"/>
            <a:chOff x="10476631" y="29308"/>
            <a:chExt cx="2245394" cy="1015326"/>
          </a:xfrm>
        </p:grpSpPr>
        <p:pic>
          <p:nvPicPr>
            <p:cNvPr id="12" name="图片 11">
              <a:extLst>
                <a:ext uri="{FF2B5EF4-FFF2-40B4-BE49-F238E27FC236}">
                  <a16:creationId xmlns:a16="http://schemas.microsoft.com/office/drawing/2014/main" id="{C4F6EF64-C2E2-E547-808D-72F096570B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76631" y="29308"/>
              <a:ext cx="1724994" cy="787133"/>
            </a:xfrm>
            <a:prstGeom prst="rect">
              <a:avLst/>
            </a:prstGeom>
          </p:spPr>
        </p:pic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7001EBBC-CE59-474A-B9E0-37D330F855C9}"/>
                </a:ext>
              </a:extLst>
            </p:cNvPr>
            <p:cNvSpPr txBox="1"/>
            <p:nvPr userDrawn="1"/>
          </p:nvSpPr>
          <p:spPr>
            <a:xfrm>
              <a:off x="10579602" y="767635"/>
              <a:ext cx="2142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智 创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探 索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应 用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31466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DA4AEEBA-C5AC-6C4E-B9BD-66745C1DD1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12" y="1752261"/>
            <a:ext cx="4201895" cy="1917369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32544204-D735-F847-8078-9CF644B8993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294" y="2499927"/>
            <a:ext cx="4814036" cy="2339406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A7EBE87E-D6A8-C342-8030-16BDB59A32CF}"/>
              </a:ext>
            </a:extLst>
          </p:cNvPr>
          <p:cNvSpPr txBox="1"/>
          <p:nvPr userDrawn="1"/>
        </p:nvSpPr>
        <p:spPr>
          <a:xfrm>
            <a:off x="1731229" y="3669630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智创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探索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应用</a:t>
            </a:r>
          </a:p>
        </p:txBody>
      </p:sp>
    </p:spTree>
    <p:extLst>
      <p:ext uri="{BB962C8B-B14F-4D97-AF65-F5344CB8AC3E}">
        <p14:creationId xmlns:p14="http://schemas.microsoft.com/office/powerpoint/2010/main" val="10432922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810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theme" Target="../theme/theme2.xml"/><Relationship Id="rId4" Type="http://schemas.openxmlformats.org/officeDocument/2006/relationships/image" Target="../media/image7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5CBB595-E4B7-A74A-9064-09D56D2BFCC0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6" y="-42332"/>
            <a:ext cx="12355200" cy="6992698"/>
          </a:xfrm>
          <a:prstGeom prst="rect">
            <a:avLst/>
          </a:prstGeom>
        </p:spPr>
      </p:pic>
      <p:grpSp>
        <p:nvGrpSpPr>
          <p:cNvPr id="13" name="组合 12">
            <a:extLst>
              <a:ext uri="{FF2B5EF4-FFF2-40B4-BE49-F238E27FC236}">
                <a16:creationId xmlns:a16="http://schemas.microsoft.com/office/drawing/2014/main" id="{956EC09E-5646-F441-BB61-4BCA248E6D51}"/>
              </a:ext>
            </a:extLst>
          </p:cNvPr>
          <p:cNvGrpSpPr/>
          <p:nvPr userDrawn="1"/>
        </p:nvGrpSpPr>
        <p:grpSpPr>
          <a:xfrm>
            <a:off x="10486256" y="-38067"/>
            <a:ext cx="2245394" cy="1015326"/>
            <a:chOff x="10476631" y="29308"/>
            <a:chExt cx="2245394" cy="1015326"/>
          </a:xfrm>
        </p:grpSpPr>
        <p:pic>
          <p:nvPicPr>
            <p:cNvPr id="11" name="图片 10">
              <a:extLst>
                <a:ext uri="{FF2B5EF4-FFF2-40B4-BE49-F238E27FC236}">
                  <a16:creationId xmlns:a16="http://schemas.microsoft.com/office/drawing/2014/main" id="{C53B1F89-E45B-384E-A3EB-059D2C2111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76631" y="29308"/>
              <a:ext cx="1724994" cy="787133"/>
            </a:xfrm>
            <a:prstGeom prst="rect">
              <a:avLst/>
            </a:prstGeom>
          </p:spPr>
        </p:pic>
        <p:sp>
          <p:nvSpPr>
            <p:cNvPr id="12" name="文本框 11">
              <a:extLst>
                <a:ext uri="{FF2B5EF4-FFF2-40B4-BE49-F238E27FC236}">
                  <a16:creationId xmlns:a16="http://schemas.microsoft.com/office/drawing/2014/main" id="{7E7B063E-C810-EE4E-9B5C-0052C03D757D}"/>
                </a:ext>
              </a:extLst>
            </p:cNvPr>
            <p:cNvSpPr txBox="1"/>
            <p:nvPr userDrawn="1"/>
          </p:nvSpPr>
          <p:spPr>
            <a:xfrm>
              <a:off x="10579602" y="767635"/>
              <a:ext cx="214242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智 创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探 索 </a:t>
              </a:r>
              <a:r>
                <a:rPr lang="en-US" altLang="zh-CN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· </a:t>
              </a:r>
              <a:r>
                <a:rPr lang="zh-CN" altLang="en-US" sz="1200" dirty="0">
                  <a:gradFill>
                    <a:gsLst>
                      <a:gs pos="0">
                        <a:srgbClr val="01A8FF"/>
                      </a:gs>
                      <a:gs pos="100000">
                        <a:srgbClr val="D460FF"/>
                      </a:gs>
                    </a:gsLst>
                    <a:lin ang="2700000" scaled="1"/>
                  </a:gra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anose="020B0503020204020204" pitchFamily="34" charset="-122"/>
                  <a:ea typeface="微软雅黑" panose="020B0503020204020204" pitchFamily="34" charset="-122"/>
                </a:rPr>
                <a:t>应 用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432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5FEE9-3369-4D2B-8668-FFFB4CA86DEA}" type="datetimeFigureOut">
              <a:rPr lang="zh-CN" altLang="en-US" smtClean="0"/>
              <a:t>2021/5/31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E46046-C7FE-4B04-806F-A48B4A20A731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35CBB595-E4B7-A74A-9064-09D56D2BFC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5" y="-42332"/>
            <a:ext cx="12276225" cy="69480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AD55B6EC-D974-0A46-A2C0-108833DBC6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6812" y="1752261"/>
            <a:ext cx="4201895" cy="1917369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E7D731FC-7853-7143-9DD1-488ED8BC477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3295" y="2576929"/>
            <a:ext cx="4814036" cy="2339406"/>
          </a:xfrm>
          <a:prstGeom prst="rect">
            <a:avLst/>
          </a:prstGeom>
        </p:spPr>
      </p:pic>
      <p:sp>
        <p:nvSpPr>
          <p:cNvPr id="14" name="文本框 13">
            <a:extLst>
              <a:ext uri="{FF2B5EF4-FFF2-40B4-BE49-F238E27FC236}">
                <a16:creationId xmlns:a16="http://schemas.microsoft.com/office/drawing/2014/main" id="{78995959-3059-9146-B579-3C0361D36184}"/>
              </a:ext>
            </a:extLst>
          </p:cNvPr>
          <p:cNvSpPr txBox="1"/>
          <p:nvPr userDrawn="1"/>
        </p:nvSpPr>
        <p:spPr>
          <a:xfrm>
            <a:off x="1731229" y="3669630"/>
            <a:ext cx="39044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智创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探索 </a:t>
            </a:r>
            <a:r>
              <a:rPr lang="en-US" altLang="zh-CN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· </a:t>
            </a:r>
            <a:r>
              <a:rPr lang="zh-CN" altLang="en-US" sz="3200" dirty="0">
                <a:gradFill>
                  <a:gsLst>
                    <a:gs pos="0">
                      <a:srgbClr val="01A8FF"/>
                    </a:gs>
                    <a:gs pos="100000">
                      <a:srgbClr val="D460FF"/>
                    </a:gs>
                  </a:gsLst>
                  <a:lin ang="27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应用</a:t>
            </a:r>
          </a:p>
        </p:txBody>
      </p:sp>
      <p:cxnSp>
        <p:nvCxnSpPr>
          <p:cNvPr id="16" name="直线连接符 15">
            <a:extLst>
              <a:ext uri="{FF2B5EF4-FFF2-40B4-BE49-F238E27FC236}">
                <a16:creationId xmlns:a16="http://schemas.microsoft.com/office/drawing/2014/main" id="{D9B04A07-656A-4B41-B23E-5FF3C9C7C7DE}"/>
              </a:ext>
            </a:extLst>
          </p:cNvPr>
          <p:cNvCxnSpPr/>
          <p:nvPr userDrawn="1"/>
        </p:nvCxnSpPr>
        <p:spPr>
          <a:xfrm>
            <a:off x="6092789" y="2974206"/>
            <a:ext cx="0" cy="856649"/>
          </a:xfrm>
          <a:prstGeom prst="line">
            <a:avLst/>
          </a:prstGeom>
          <a:ln w="12700">
            <a:solidFill>
              <a:srgbClr val="B484E2"/>
            </a:solidFill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243180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占位符 2">
            <a:extLst>
              <a:ext uri="{FF2B5EF4-FFF2-40B4-BE49-F238E27FC236}">
                <a16:creationId xmlns:a16="http://schemas.microsoft.com/office/drawing/2014/main" id="{811302A2-4342-C748-A279-7BD155EB3F3A}"/>
              </a:ext>
            </a:extLst>
          </p:cNvPr>
          <p:cNvSpPr txBox="1">
            <a:spLocks/>
          </p:cNvSpPr>
          <p:nvPr/>
        </p:nvSpPr>
        <p:spPr>
          <a:xfrm>
            <a:off x="4426082" y="4880903"/>
            <a:ext cx="3381856" cy="580723"/>
          </a:xfrm>
          <a:prstGeom prst="rect">
            <a:avLst/>
          </a:prstGeom>
          <a:solidFill>
            <a:srgbClr val="759BFF">
              <a:alpha val="10000"/>
            </a:srgbClr>
          </a:solidFill>
          <a:ln>
            <a:noFill/>
          </a:ln>
        </p:spPr>
        <p:txBody>
          <a:bodyPr anchor="ctr" anchorCtr="1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bg1">
                    <a:alpha val="9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CN" altLang="en-US" dirty="0"/>
              <a:t>按颜色提取图片或</a:t>
            </a:r>
            <a:r>
              <a:rPr kumimoji="1" lang="en-US" altLang="zh-CN" dirty="0"/>
              <a:t>PDF</a:t>
            </a:r>
            <a:r>
              <a:rPr kumimoji="1" lang="zh-CN" altLang="en-US" dirty="0"/>
              <a:t>中内容</a:t>
            </a:r>
            <a:endParaRPr kumimoji="1" lang="en-US" altLang="zh-CN" dirty="0"/>
          </a:p>
        </p:txBody>
      </p:sp>
      <p:grpSp>
        <p:nvGrpSpPr>
          <p:cNvPr id="32" name="组合 31"/>
          <p:cNvGrpSpPr/>
          <p:nvPr/>
        </p:nvGrpSpPr>
        <p:grpSpPr>
          <a:xfrm>
            <a:off x="1083077" y="1392923"/>
            <a:ext cx="2316071" cy="1446550"/>
            <a:chOff x="3221860" y="1907278"/>
            <a:chExt cx="2316071" cy="1446550"/>
          </a:xfrm>
        </p:grpSpPr>
        <p:sp>
          <p:nvSpPr>
            <p:cNvPr id="35" name="文本框 34"/>
            <p:cNvSpPr txBox="1"/>
            <p:nvPr/>
          </p:nvSpPr>
          <p:spPr>
            <a:xfrm>
              <a:off x="3221860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中</a:t>
              </a:r>
            </a:p>
          </p:txBody>
        </p:sp>
        <p:sp>
          <p:nvSpPr>
            <p:cNvPr id="36" name="文本框 35"/>
            <p:cNvSpPr txBox="1"/>
            <p:nvPr/>
          </p:nvSpPr>
          <p:spPr>
            <a:xfrm>
              <a:off x="4080067" y="1907278"/>
              <a:ext cx="145786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8800" b="1" dirty="0">
                  <a:gradFill flip="none" rotWithShape="1">
                    <a:gsLst>
                      <a:gs pos="100000">
                        <a:schemeClr val="tx1">
                          <a:lumMod val="95000"/>
                          <a:lumOff val="5000"/>
                          <a:alpha val="0"/>
                        </a:schemeClr>
                      </a:gs>
                      <a:gs pos="39000">
                        <a:schemeClr val="bg1"/>
                      </a:gs>
                      <a:gs pos="0">
                        <a:schemeClr val="bg1"/>
                      </a:gs>
                    </a:gsLst>
                    <a:lin ang="0" scaled="1"/>
                    <a:tileRect/>
                  </a:gradFill>
                  <a:latin typeface="华文仿宋" panose="02010600040101010101" pitchFamily="2" charset="-122"/>
                  <a:ea typeface="创艺简标宋" pitchFamily="2" charset="-122"/>
                </a:rPr>
                <a:t>国</a:t>
              </a:r>
            </a:p>
          </p:txBody>
        </p:sp>
      </p:grpSp>
      <p:pic>
        <p:nvPicPr>
          <p:cNvPr id="58" name="图片 57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6" y="840264"/>
            <a:ext cx="963174" cy="963174"/>
          </a:xfrm>
          <a:prstGeom prst="rect">
            <a:avLst/>
          </a:prstGeom>
        </p:spPr>
      </p:pic>
      <p:pic>
        <p:nvPicPr>
          <p:cNvPr id="59" name="图片 58"/>
          <p:cNvPicPr>
            <a:picLocks noChangeAspect="1"/>
          </p:cNvPicPr>
          <p:nvPr/>
        </p:nvPicPr>
        <p:blipFill rotWithShape="1">
          <a:blip r:embed="rId3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1077608" y="506641"/>
            <a:ext cx="507902" cy="799929"/>
          </a:xfrm>
          <a:prstGeom prst="rect">
            <a:avLst/>
          </a:prstGeom>
        </p:spPr>
      </p:pic>
      <p:pic>
        <p:nvPicPr>
          <p:cNvPr id="60" name="图片 59"/>
          <p:cNvPicPr>
            <a:picLocks noChangeAspect="1"/>
          </p:cNvPicPr>
          <p:nvPr/>
        </p:nvPicPr>
        <p:blipFill rotWithShape="1"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9081309" y="87943"/>
            <a:ext cx="672156" cy="1058624"/>
          </a:xfrm>
          <a:prstGeom prst="rect">
            <a:avLst/>
          </a:prstGeom>
        </p:spPr>
      </p:pic>
      <p:pic>
        <p:nvPicPr>
          <p:cNvPr id="61" name="图片 60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06"/>
          <a:stretch/>
        </p:blipFill>
        <p:spPr>
          <a:xfrm rot="5400000">
            <a:off x="4615214" y="1275122"/>
            <a:ext cx="384548" cy="605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10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0" y="1079500"/>
            <a:ext cx="12192000" cy="14009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占位符 8">
            <a:extLst>
              <a:ext uri="{FF2B5EF4-FFF2-40B4-BE49-F238E27FC236}">
                <a16:creationId xmlns:a16="http://schemas.microsoft.com/office/drawing/2014/main" id="{9CA6A3C2-6568-D043-8016-E13D9D833C5F}"/>
              </a:ext>
            </a:extLst>
          </p:cNvPr>
          <p:cNvSpPr txBox="1">
            <a:spLocks/>
          </p:cNvSpPr>
          <p:nvPr/>
        </p:nvSpPr>
        <p:spPr>
          <a:xfrm>
            <a:off x="835319" y="1815096"/>
            <a:ext cx="6251934" cy="4801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>
                <a:gradFill flip="none" rotWithShape="1">
                  <a:gsLst>
                    <a:gs pos="0">
                      <a:srgbClr val="01A8FF"/>
                    </a:gs>
                    <a:gs pos="47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参赛作品 </a:t>
            </a:r>
            <a:r>
              <a:rPr kumimoji="1" lang="en-US" altLang="zh-CN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entries</a:t>
            </a:r>
            <a:r>
              <a:rPr kumimoji="1" lang="zh-CN" altLang="en-US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</a:t>
            </a:r>
            <a:r>
              <a:rPr kumimoji="1" lang="en-US" altLang="zh-CN" dirty="0">
                <a:solidFill>
                  <a:schemeClr val="bg1">
                    <a:alpha val="8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endParaRPr kumimoji="1" lang="zh-CN" altLang="en-US" dirty="0">
              <a:solidFill>
                <a:schemeClr val="bg1">
                  <a:alpha val="8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" name="文本占位符 9">
            <a:extLst>
              <a:ext uri="{FF2B5EF4-FFF2-40B4-BE49-F238E27FC236}">
                <a16:creationId xmlns:a16="http://schemas.microsoft.com/office/drawing/2014/main" id="{A9C94183-63D5-D14A-ADCF-ECA421883E0B}"/>
              </a:ext>
            </a:extLst>
          </p:cNvPr>
          <p:cNvSpPr txBox="1">
            <a:spLocks/>
          </p:cNvSpPr>
          <p:nvPr/>
        </p:nvSpPr>
        <p:spPr>
          <a:xfrm>
            <a:off x="835318" y="2295241"/>
            <a:ext cx="6131090" cy="348325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1219028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队伍名称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Name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 天畅笑傲江湖队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028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队伍成员</a:t>
            </a:r>
            <a:r>
              <a:rPr lang="en-US" altLang="zh-CN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Member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：马惠，郭振亚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028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队伍口号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Team Name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 东方不败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0" indent="0" defTabSz="1219028">
              <a:lnSpc>
                <a:spcPct val="200000"/>
              </a:lnSpc>
              <a:spcBef>
                <a:spcPts val="0"/>
              </a:spcBef>
              <a:buNone/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所在单位和部门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Enterprise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: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天畅信息技术有限公司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/RPA</a:t>
            </a:r>
          </a:p>
          <a:p>
            <a:pPr defTabSz="1219028">
              <a:lnSpc>
                <a:spcPct val="200000"/>
              </a:lnSpc>
              <a:spcBef>
                <a:spcPts val="0"/>
              </a:spcBef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作品应用场景 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Application Scope 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：任何需要提取图片或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pdf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中相关内容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defTabSz="1219028">
              <a:lnSpc>
                <a:spcPct val="200000"/>
              </a:lnSpc>
              <a:spcBef>
                <a:spcPts val="0"/>
              </a:spcBef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作品应用主要项目</a:t>
            </a:r>
            <a:r>
              <a:rPr lang="en-US" altLang="zh-CN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Main Projects of Work Application </a:t>
            </a:r>
            <a:r>
              <a:rPr lang="zh-CN" altLang="en-US" sz="1600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：大众</a:t>
            </a:r>
            <a:endParaRPr lang="en-US" altLang="zh-CN" sz="1600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defTabSz="1219028">
              <a:lnSpc>
                <a:spcPct val="200000"/>
              </a:lnSpc>
              <a:spcBef>
                <a:spcPts val="0"/>
              </a:spcBef>
            </a:pPr>
            <a:r>
              <a:rPr lang="zh-CN" altLang="en-US" sz="1600" b="1" dirty="0">
                <a:solidFill>
                  <a:schemeClr val="bg1">
                    <a:alpha val="8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其它</a:t>
            </a:r>
            <a:endParaRPr lang="en-US" altLang="zh-CN" sz="1600" b="1" dirty="0">
              <a:solidFill>
                <a:schemeClr val="bg1">
                  <a:alpha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defTabSz="1219028">
              <a:lnSpc>
                <a:spcPct val="200000"/>
              </a:lnSpc>
              <a:spcBef>
                <a:spcPts val="0"/>
              </a:spcBef>
            </a:pP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" name="文本占位符 1">
            <a:extLst>
              <a:ext uri="{FF2B5EF4-FFF2-40B4-BE49-F238E27FC236}">
                <a16:creationId xmlns:a16="http://schemas.microsoft.com/office/drawing/2014/main" id="{0EC478CF-6629-0F40-B124-4A01644BAD7D}"/>
              </a:ext>
            </a:extLst>
          </p:cNvPr>
          <p:cNvSpPr txBox="1">
            <a:spLocks/>
          </p:cNvSpPr>
          <p:nvPr/>
        </p:nvSpPr>
        <p:spPr>
          <a:xfrm>
            <a:off x="4140365" y="490680"/>
            <a:ext cx="4062101" cy="48014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kumimoji="1"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作品信息 </a:t>
            </a:r>
            <a:r>
              <a:rPr kumimoji="1" lang="en-US" altLang="zh-CN" sz="2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App Information</a:t>
            </a:r>
            <a:endParaRPr kumimoji="1" lang="zh-CN" altLang="en-US" sz="2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382000" y="1993900"/>
            <a:ext cx="2921000" cy="3594100"/>
          </a:xfrm>
          <a:prstGeom prst="rect">
            <a:avLst/>
          </a:prstGeom>
          <a:solidFill>
            <a:srgbClr val="34334B"/>
          </a:solidFill>
          <a:ln>
            <a:solidFill>
              <a:srgbClr val="01A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参赛团队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个人照片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Photo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C97EDB4-B0C8-4A21-9CD1-CE7FB1D4A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9" y="1993900"/>
            <a:ext cx="2920999" cy="3566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29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92498" y="285760"/>
            <a:ext cx="828808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项目架构与方案介绍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Product Architecture and Solution Introduction</a:t>
            </a:r>
            <a:endParaRPr lang="zh-CN" altLang="en-US" dirty="0">
              <a:gradFill flip="none" rotWithShape="1">
                <a:gsLst>
                  <a:gs pos="0">
                    <a:srgbClr val="01A8FF"/>
                  </a:gs>
                  <a:gs pos="59000">
                    <a:srgbClr val="B484E2"/>
                  </a:gs>
                  <a:gs pos="100000">
                    <a:srgbClr val="1A070E"/>
                  </a:gs>
                </a:gsLst>
                <a:lin ang="0" scaled="1"/>
                <a:tileRect/>
              </a:gra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0070F8D-DA5B-44A9-8BC8-23FE6CAC6376}"/>
              </a:ext>
            </a:extLst>
          </p:cNvPr>
          <p:cNvSpPr txBox="1"/>
          <p:nvPr/>
        </p:nvSpPr>
        <p:spPr>
          <a:xfrm>
            <a:off x="1753386" y="1885361"/>
            <a:ext cx="9030036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1.</a:t>
            </a:r>
            <a:r>
              <a:rPr lang="zh-CN" altLang="en-US" sz="2400" dirty="0"/>
              <a:t>项目架构</a:t>
            </a:r>
            <a:endParaRPr lang="en-US" altLang="zh-CN" sz="2400" dirty="0"/>
          </a:p>
          <a:p>
            <a:r>
              <a:rPr lang="en-US" altLang="zh-CN" sz="2400" dirty="0"/>
              <a:t>         </a:t>
            </a:r>
            <a:r>
              <a:rPr lang="zh-CN" altLang="en-US" sz="2400" dirty="0"/>
              <a:t>通过</a:t>
            </a:r>
            <a:r>
              <a:rPr lang="en-US" altLang="zh-CN" sz="2400" dirty="0" err="1"/>
              <a:t>python+uipath</a:t>
            </a:r>
            <a:r>
              <a:rPr lang="zh-CN" altLang="en-US" sz="2400" dirty="0"/>
              <a:t>实现</a:t>
            </a:r>
            <a:endParaRPr lang="en-US" altLang="zh-CN" sz="2400" dirty="0"/>
          </a:p>
          <a:p>
            <a:r>
              <a:rPr lang="en-US" altLang="zh-CN" sz="2400" dirty="0"/>
              <a:t>2.</a:t>
            </a:r>
            <a:r>
              <a:rPr lang="zh-CN" altLang="en-US" sz="2400" dirty="0"/>
              <a:t>方案介绍</a:t>
            </a:r>
            <a:endParaRPr lang="en-US" altLang="zh-CN" sz="2400" dirty="0"/>
          </a:p>
          <a:p>
            <a:r>
              <a:rPr lang="en-US" altLang="zh-CN" sz="2400" dirty="0"/>
              <a:t>        1</a:t>
            </a:r>
            <a:r>
              <a:rPr lang="zh-CN" altLang="en-US" sz="2400" dirty="0"/>
              <a:t>）图片实现</a:t>
            </a:r>
            <a:endParaRPr lang="en-US" altLang="zh-CN" sz="2400" dirty="0"/>
          </a:p>
          <a:p>
            <a:r>
              <a:rPr lang="en-US" altLang="zh-CN" sz="2400" dirty="0"/>
              <a:t>	</a:t>
            </a:r>
            <a:r>
              <a:rPr lang="zh-CN" altLang="en-US" sz="2400" dirty="0"/>
              <a:t>直接通过</a:t>
            </a:r>
            <a:r>
              <a:rPr lang="en-US" altLang="zh-CN" sz="2400" dirty="0"/>
              <a:t>python</a:t>
            </a:r>
            <a:r>
              <a:rPr lang="zh-CN" altLang="en-US" sz="2400" dirty="0"/>
              <a:t> </a:t>
            </a:r>
            <a:r>
              <a:rPr lang="en-US" altLang="zh-CN" sz="2400" dirty="0"/>
              <a:t>cv2</a:t>
            </a:r>
            <a:r>
              <a:rPr lang="zh-CN" altLang="en-US" sz="2400" dirty="0"/>
              <a:t>库将图片中需要提取的内容色值提取</a:t>
            </a:r>
            <a:endParaRPr lang="en-US" altLang="zh-CN" sz="2400" dirty="0"/>
          </a:p>
          <a:p>
            <a:r>
              <a:rPr lang="en-US" altLang="zh-CN" sz="2400" dirty="0"/>
              <a:t>	</a:t>
            </a:r>
            <a:r>
              <a:rPr lang="zh-CN" altLang="en-US" sz="2400" dirty="0"/>
              <a:t>生成新的图片再结合</a:t>
            </a:r>
            <a:r>
              <a:rPr lang="en-US" altLang="zh-CN" sz="2400" dirty="0" err="1"/>
              <a:t>ocr</a:t>
            </a:r>
            <a:r>
              <a:rPr lang="zh-CN" altLang="en-US" sz="2400" dirty="0"/>
              <a:t>进行识别</a:t>
            </a:r>
            <a:endParaRPr lang="en-US" altLang="zh-CN" sz="2400" dirty="0"/>
          </a:p>
          <a:p>
            <a:r>
              <a:rPr lang="zh-CN" altLang="en-US" sz="2400" dirty="0"/>
              <a:t>        </a:t>
            </a:r>
            <a:r>
              <a:rPr lang="en-US" altLang="zh-CN" sz="2400" dirty="0"/>
              <a:t>2</a:t>
            </a:r>
            <a:r>
              <a:rPr lang="zh-CN" altLang="en-US" sz="2400" dirty="0"/>
              <a:t>）</a:t>
            </a:r>
            <a:r>
              <a:rPr lang="en-US" altLang="zh-CN" sz="2400" dirty="0"/>
              <a:t>PDF</a:t>
            </a:r>
            <a:r>
              <a:rPr lang="zh-CN" altLang="en-US" sz="2400" dirty="0"/>
              <a:t>实现</a:t>
            </a:r>
            <a:endParaRPr lang="en-US" altLang="zh-CN" sz="2400" dirty="0"/>
          </a:p>
          <a:p>
            <a:r>
              <a:rPr lang="en-US" altLang="zh-CN" sz="2400" dirty="0"/>
              <a:t>	</a:t>
            </a:r>
            <a:r>
              <a:rPr lang="zh-CN" altLang="en-US" sz="2400" dirty="0"/>
              <a:t>先将</a:t>
            </a:r>
            <a:r>
              <a:rPr lang="en-US" altLang="zh-CN" sz="2400" dirty="0"/>
              <a:t>pdf</a:t>
            </a:r>
            <a:r>
              <a:rPr lang="zh-CN" altLang="en-US" sz="2400" dirty="0"/>
              <a:t>按照页保存为图片格式，再调用</a:t>
            </a:r>
            <a:r>
              <a:rPr lang="en-US" altLang="zh-CN" sz="2400" dirty="0"/>
              <a:t>cv2</a:t>
            </a:r>
            <a:r>
              <a:rPr lang="zh-CN" altLang="en-US" sz="2400" dirty="0"/>
              <a:t>将要提取的色值</a:t>
            </a:r>
            <a:endParaRPr lang="en-US" altLang="zh-CN" sz="2400" dirty="0"/>
          </a:p>
          <a:p>
            <a:r>
              <a:rPr lang="en-US" altLang="zh-CN" sz="2400" dirty="0"/>
              <a:t>               </a:t>
            </a:r>
            <a:r>
              <a:rPr lang="zh-CN" altLang="en-US" sz="2400" dirty="0"/>
              <a:t>保存为新图片再结合</a:t>
            </a:r>
            <a:r>
              <a:rPr lang="en-US" altLang="zh-CN" sz="2400" dirty="0" err="1"/>
              <a:t>ocr</a:t>
            </a:r>
            <a:r>
              <a:rPr lang="zh-CN" altLang="en-US" sz="2400" dirty="0"/>
              <a:t>进行识别</a:t>
            </a:r>
          </a:p>
        </p:txBody>
      </p:sp>
    </p:spTree>
    <p:extLst>
      <p:ext uri="{BB962C8B-B14F-4D97-AF65-F5344CB8AC3E}">
        <p14:creationId xmlns:p14="http://schemas.microsoft.com/office/powerpoint/2010/main" val="4061676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/>
        </p:nvCxnSpPr>
        <p:spPr>
          <a:xfrm flipV="1">
            <a:off x="-1" y="1079500"/>
            <a:ext cx="12192001" cy="38100"/>
          </a:xfrm>
          <a:prstGeom prst="line">
            <a:avLst/>
          </a:prstGeom>
          <a:ln w="15875">
            <a:gradFill>
              <a:gsLst>
                <a:gs pos="27500">
                  <a:srgbClr val="01A8FF"/>
                </a:gs>
                <a:gs pos="0">
                  <a:schemeClr val="bg1"/>
                </a:gs>
                <a:gs pos="55000">
                  <a:srgbClr val="B484E2"/>
                </a:gs>
                <a:gs pos="100000">
                  <a:srgbClr val="1A070E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292498" y="285760"/>
            <a:ext cx="82880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执行流程图</a:t>
            </a:r>
            <a:endParaRPr lang="en-US" altLang="zh-CN" sz="2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altLang="zh-CN" dirty="0">
                <a:gradFill flip="none" rotWithShape="1">
                  <a:gsLst>
                    <a:gs pos="0">
                      <a:srgbClr val="01A8FF"/>
                    </a:gs>
                    <a:gs pos="59000">
                      <a:srgbClr val="B484E2"/>
                    </a:gs>
                    <a:gs pos="100000">
                      <a:srgbClr val="1A070E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Execution Flow Chart</a:t>
            </a:r>
            <a:endParaRPr lang="en-US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E20FB31D-B3E7-4F30-A57E-76AE4A17F0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412" y="1725503"/>
            <a:ext cx="11546520" cy="4311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762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7544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9919</TotalTime>
  <Words>184</Words>
  <Application>Microsoft Office PowerPoint</Application>
  <PresentationFormat>宽屏</PresentationFormat>
  <Paragraphs>27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 Unicode MS</vt:lpstr>
      <vt:lpstr>方正粗黑宋简体</vt:lpstr>
      <vt:lpstr>华文仿宋</vt:lpstr>
      <vt:lpstr>微软雅黑</vt:lpstr>
      <vt:lpstr>Arial</vt:lpstr>
      <vt:lpstr>Calibri</vt:lpstr>
      <vt:lpstr>Calibri Light</vt:lpstr>
      <vt:lpstr>Ebrima</vt:lpstr>
      <vt:lpstr>Office 主题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薛 坤</cp:lastModifiedBy>
  <cp:revision>80</cp:revision>
  <dcterms:created xsi:type="dcterms:W3CDTF">2021-03-03T08:16:49Z</dcterms:created>
  <dcterms:modified xsi:type="dcterms:W3CDTF">2021-05-31T03:52:44Z</dcterms:modified>
</cp:coreProperties>
</file>