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6" r:id="rId3"/>
    <p:sldId id="257" r:id="rId4"/>
    <p:sldId id="258" r:id="rId5"/>
    <p:sldId id="266" r:id="rId6"/>
    <p:sldId id="267" r:id="rId7"/>
    <p:sldId id="263" r:id="rId8"/>
    <p:sldId id="261" r:id="rId9"/>
    <p:sldId id="265" r:id="rId10"/>
    <p:sldId id="260" r:id="rId11"/>
    <p:sldId id="269" r:id="rId12"/>
    <p:sldId id="262" r:id="rId13"/>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3840"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A5A5"/>
    <a:srgbClr val="ED7D31"/>
    <a:srgbClr val="B484E2"/>
    <a:srgbClr val="705661"/>
    <a:srgbClr val="D460FF"/>
    <a:srgbClr val="01A8FF"/>
    <a:srgbClr val="34334B"/>
    <a:srgbClr val="6D5562"/>
    <a:srgbClr val="1A070E"/>
    <a:srgbClr val="7257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74"/>
  </p:normalViewPr>
  <p:slideViewPr>
    <p:cSldViewPr snapToGrid="0">
      <p:cViewPr>
        <p:scale>
          <a:sx n="86" d="100"/>
          <a:sy n="86" d="100"/>
        </p:scale>
        <p:origin x="-111" y="24"/>
      </p:cViewPr>
      <p:guideLst>
        <p:guide pos="3840"/>
        <p:guide orient="horz"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29" name="矩形 28">
            <a:extLst>
              <a:ext uri="{FF2B5EF4-FFF2-40B4-BE49-F238E27FC236}">
                <a16:creationId xmlns:a16="http://schemas.microsoft.com/office/drawing/2014/main" id="{C2639771-C4B2-6141-A3C2-98A33FACB552}"/>
              </a:ext>
            </a:extLst>
          </p:cNvPr>
          <p:cNvSpPr/>
          <p:nvPr userDrawn="1"/>
        </p:nvSpPr>
        <p:spPr>
          <a:xfrm flipV="1">
            <a:off x="1083077" y="1981118"/>
            <a:ext cx="10149221" cy="95945"/>
          </a:xfrm>
          <a:prstGeom prst="rect">
            <a:avLst/>
          </a:prstGeom>
          <a:gradFill>
            <a:gsLst>
              <a:gs pos="43000">
                <a:srgbClr val="B983E1"/>
              </a:gs>
              <a:gs pos="100000">
                <a:srgbClr val="17050A"/>
              </a:gs>
              <a:gs pos="0">
                <a:srgbClr val="00A8FF"/>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30" name="组合 29">
            <a:extLst>
              <a:ext uri="{FF2B5EF4-FFF2-40B4-BE49-F238E27FC236}">
                <a16:creationId xmlns:a16="http://schemas.microsoft.com/office/drawing/2014/main" id="{DB7839CE-C738-1649-AE7F-0F0A87D945C3}"/>
              </a:ext>
            </a:extLst>
          </p:cNvPr>
          <p:cNvGrpSpPr/>
          <p:nvPr userDrawn="1"/>
        </p:nvGrpSpPr>
        <p:grpSpPr>
          <a:xfrm>
            <a:off x="1083077" y="1392923"/>
            <a:ext cx="2316071" cy="1446550"/>
            <a:chOff x="3221860" y="1907278"/>
            <a:chExt cx="2316071" cy="1446550"/>
          </a:xfrm>
        </p:grpSpPr>
        <p:sp>
          <p:nvSpPr>
            <p:cNvPr id="31" name="文本框 30">
              <a:extLst>
                <a:ext uri="{FF2B5EF4-FFF2-40B4-BE49-F238E27FC236}">
                  <a16:creationId xmlns:a16="http://schemas.microsoft.com/office/drawing/2014/main" id="{CD80DC7D-74AD-504F-9134-A7F49E4A93F8}"/>
                </a:ext>
              </a:extLst>
            </p:cNvPr>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2" name="文本框 31">
              <a:extLst>
                <a:ext uri="{FF2B5EF4-FFF2-40B4-BE49-F238E27FC236}">
                  <a16:creationId xmlns:a16="http://schemas.microsoft.com/office/drawing/2014/main" id="{8F4E1CF4-3515-B047-A44B-4E882FA3FA9E}"/>
                </a:ext>
              </a:extLst>
            </p:cNvPr>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grpSp>
        <p:nvGrpSpPr>
          <p:cNvPr id="33" name="组合 32">
            <a:extLst>
              <a:ext uri="{FF2B5EF4-FFF2-40B4-BE49-F238E27FC236}">
                <a16:creationId xmlns:a16="http://schemas.microsoft.com/office/drawing/2014/main" id="{6E210582-60BA-DC4F-968A-FA2D76887AA6}"/>
              </a:ext>
            </a:extLst>
          </p:cNvPr>
          <p:cNvGrpSpPr/>
          <p:nvPr userDrawn="1"/>
        </p:nvGrpSpPr>
        <p:grpSpPr>
          <a:xfrm>
            <a:off x="3005863" y="1289780"/>
            <a:ext cx="8397721" cy="1549693"/>
            <a:chOff x="1508112" y="2935045"/>
            <a:chExt cx="8397721" cy="1549693"/>
          </a:xfrm>
        </p:grpSpPr>
        <p:sp>
          <p:nvSpPr>
            <p:cNvPr id="34" name="文本框 33">
              <a:extLst>
                <a:ext uri="{FF2B5EF4-FFF2-40B4-BE49-F238E27FC236}">
                  <a16:creationId xmlns:a16="http://schemas.microsoft.com/office/drawing/2014/main" id="{67792614-81A9-4A49-9B4C-45DE0AC1BA7E}"/>
                </a:ext>
              </a:extLst>
            </p:cNvPr>
            <p:cNvSpPr txBox="1"/>
            <p:nvPr/>
          </p:nvSpPr>
          <p:spPr>
            <a:xfrm>
              <a:off x="3348263" y="2935045"/>
              <a:ext cx="929599"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rPr>
                <a:t>+</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方正粗黑宋简体" panose="02000000000000000000" pitchFamily="2" charset="-122"/>
                <a:ea typeface="方正粗黑宋简体" panose="02000000000000000000" pitchFamily="2" charset="-122"/>
              </a:endParaRPr>
            </a:p>
          </p:txBody>
        </p:sp>
        <p:sp>
          <p:nvSpPr>
            <p:cNvPr id="35" name="文本框 34">
              <a:extLst>
                <a:ext uri="{FF2B5EF4-FFF2-40B4-BE49-F238E27FC236}">
                  <a16:creationId xmlns:a16="http://schemas.microsoft.com/office/drawing/2014/main" id="{69072ADF-3562-1449-934D-086A6A7EB68F}"/>
                </a:ext>
              </a:extLst>
            </p:cNvPr>
            <p:cNvSpPr txBox="1"/>
            <p:nvPr/>
          </p:nvSpPr>
          <p:spPr>
            <a:xfrm>
              <a:off x="509303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开</a:t>
              </a:r>
            </a:p>
          </p:txBody>
        </p:sp>
        <p:sp>
          <p:nvSpPr>
            <p:cNvPr id="36" name="文本框 35">
              <a:extLst>
                <a:ext uri="{FF2B5EF4-FFF2-40B4-BE49-F238E27FC236}">
                  <a16:creationId xmlns:a16="http://schemas.microsoft.com/office/drawing/2014/main" id="{7632E4E3-3B93-7F43-813C-E68589AADA84}"/>
                </a:ext>
              </a:extLst>
            </p:cNvPr>
            <p:cNvSpPr txBox="1"/>
            <p:nvPr/>
          </p:nvSpPr>
          <p:spPr>
            <a:xfrm>
              <a:off x="5957860"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发</a:t>
              </a:r>
            </a:p>
          </p:txBody>
        </p:sp>
        <p:sp>
          <p:nvSpPr>
            <p:cNvPr id="37" name="文本框 36">
              <a:extLst>
                <a:ext uri="{FF2B5EF4-FFF2-40B4-BE49-F238E27FC236}">
                  <a16:creationId xmlns:a16="http://schemas.microsoft.com/office/drawing/2014/main" id="{78D06326-E8FB-474C-AC53-78A669EE44C6}"/>
                </a:ext>
              </a:extLst>
            </p:cNvPr>
            <p:cNvSpPr txBox="1"/>
            <p:nvPr/>
          </p:nvSpPr>
          <p:spPr>
            <a:xfrm>
              <a:off x="6776691"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者</a:t>
              </a:r>
            </a:p>
          </p:txBody>
        </p:sp>
        <p:sp>
          <p:nvSpPr>
            <p:cNvPr id="38" name="文本框 37">
              <a:extLst>
                <a:ext uri="{FF2B5EF4-FFF2-40B4-BE49-F238E27FC236}">
                  <a16:creationId xmlns:a16="http://schemas.microsoft.com/office/drawing/2014/main" id="{23F8418A-C496-5649-9E48-673FB2C4D9ED}"/>
                </a:ext>
              </a:extLst>
            </p:cNvPr>
            <p:cNvSpPr txBox="1"/>
            <p:nvPr/>
          </p:nvSpPr>
          <p:spPr>
            <a:xfrm>
              <a:off x="7570912"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大</a:t>
              </a:r>
            </a:p>
          </p:txBody>
        </p:sp>
        <p:sp>
          <p:nvSpPr>
            <p:cNvPr id="39" name="文本框 38">
              <a:extLst>
                <a:ext uri="{FF2B5EF4-FFF2-40B4-BE49-F238E27FC236}">
                  <a16:creationId xmlns:a16="http://schemas.microsoft.com/office/drawing/2014/main" id="{C6E799F2-1601-4847-8FEE-1391CF507C68}"/>
                </a:ext>
              </a:extLst>
            </p:cNvPr>
            <p:cNvSpPr txBox="1"/>
            <p:nvPr/>
          </p:nvSpPr>
          <p:spPr>
            <a:xfrm>
              <a:off x="8447969" y="2953697"/>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赛</a:t>
              </a:r>
            </a:p>
          </p:txBody>
        </p:sp>
        <p:grpSp>
          <p:nvGrpSpPr>
            <p:cNvPr id="40" name="组合 39">
              <a:extLst>
                <a:ext uri="{FF2B5EF4-FFF2-40B4-BE49-F238E27FC236}">
                  <a16:creationId xmlns:a16="http://schemas.microsoft.com/office/drawing/2014/main" id="{BD0B7E4C-E5F4-3E4A-9133-7727388D8BFA}"/>
                </a:ext>
              </a:extLst>
            </p:cNvPr>
            <p:cNvGrpSpPr/>
            <p:nvPr/>
          </p:nvGrpSpPr>
          <p:grpSpPr>
            <a:xfrm>
              <a:off x="1508112" y="3038188"/>
              <a:ext cx="1994660" cy="1446550"/>
              <a:chOff x="1490018" y="4162664"/>
              <a:chExt cx="1994660" cy="1446550"/>
            </a:xfrm>
          </p:grpSpPr>
          <p:sp>
            <p:nvSpPr>
              <p:cNvPr id="44" name="文本框 43">
                <a:extLst>
                  <a:ext uri="{FF2B5EF4-FFF2-40B4-BE49-F238E27FC236}">
                    <a16:creationId xmlns:a16="http://schemas.microsoft.com/office/drawing/2014/main" id="{578CBDB0-7C0D-C143-A992-5483ECC636B1}"/>
                  </a:ext>
                </a:extLst>
              </p:cNvPr>
              <p:cNvSpPr txBox="1"/>
              <p:nvPr/>
            </p:nvSpPr>
            <p:spPr>
              <a:xfrm>
                <a:off x="1490018"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R</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5" name="文本框 44">
                <a:extLst>
                  <a:ext uri="{FF2B5EF4-FFF2-40B4-BE49-F238E27FC236}">
                    <a16:creationId xmlns:a16="http://schemas.microsoft.com/office/drawing/2014/main" id="{840C3D01-E207-B747-BC88-FBD3D3A40F67}"/>
                  </a:ext>
                </a:extLst>
              </p:cNvPr>
              <p:cNvSpPr txBox="1"/>
              <p:nvPr/>
            </p:nvSpPr>
            <p:spPr>
              <a:xfrm>
                <a:off x="2055316"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P</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6" name="文本框 45">
                <a:extLst>
                  <a:ext uri="{FF2B5EF4-FFF2-40B4-BE49-F238E27FC236}">
                    <a16:creationId xmlns:a16="http://schemas.microsoft.com/office/drawing/2014/main" id="{382750CA-C3B8-2941-AE2F-F28F14B48C5C}"/>
                  </a:ext>
                </a:extLst>
              </p:cNvPr>
              <p:cNvSpPr txBox="1"/>
              <p:nvPr/>
            </p:nvSpPr>
            <p:spPr>
              <a:xfrm>
                <a:off x="2528214" y="4162664"/>
                <a:ext cx="956464"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nvGrpSpPr>
            <p:cNvPr id="41" name="组合 40">
              <a:extLst>
                <a:ext uri="{FF2B5EF4-FFF2-40B4-BE49-F238E27FC236}">
                  <a16:creationId xmlns:a16="http://schemas.microsoft.com/office/drawing/2014/main" id="{AB3B1B7B-78AE-ED46-9FAA-D89F11D0771E}"/>
                </a:ext>
              </a:extLst>
            </p:cNvPr>
            <p:cNvGrpSpPr/>
            <p:nvPr/>
          </p:nvGrpSpPr>
          <p:grpSpPr>
            <a:xfrm>
              <a:off x="3953483" y="3038188"/>
              <a:ext cx="1657791" cy="1446550"/>
              <a:chOff x="4007931" y="4826644"/>
              <a:chExt cx="1657791" cy="1446550"/>
            </a:xfrm>
          </p:grpSpPr>
          <p:sp>
            <p:nvSpPr>
              <p:cNvPr id="42" name="文本框 41">
                <a:extLst>
                  <a:ext uri="{FF2B5EF4-FFF2-40B4-BE49-F238E27FC236}">
                    <a16:creationId xmlns:a16="http://schemas.microsoft.com/office/drawing/2014/main" id="{B0D633E1-F692-4442-A332-40DEAB59CCEF}"/>
                  </a:ext>
                </a:extLst>
              </p:cNvPr>
              <p:cNvSpPr txBox="1"/>
              <p:nvPr/>
            </p:nvSpPr>
            <p:spPr>
              <a:xfrm>
                <a:off x="4007931"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A</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sp>
            <p:nvSpPr>
              <p:cNvPr id="43" name="文本框 42">
                <a:extLst>
                  <a:ext uri="{FF2B5EF4-FFF2-40B4-BE49-F238E27FC236}">
                    <a16:creationId xmlns:a16="http://schemas.microsoft.com/office/drawing/2014/main" id="{D96BDE8B-3175-664B-B77B-35F1E90EA5D8}"/>
                  </a:ext>
                </a:extLst>
              </p:cNvPr>
              <p:cNvSpPr txBox="1"/>
              <p:nvPr/>
            </p:nvSpPr>
            <p:spPr>
              <a:xfrm>
                <a:off x="4689770" y="4826644"/>
                <a:ext cx="975952" cy="1446550"/>
              </a:xfrm>
              <a:prstGeom prst="rect">
                <a:avLst/>
              </a:prstGeom>
              <a:noFill/>
            </p:spPr>
            <p:txBody>
              <a:bodyPr wrap="square" rtlCol="0">
                <a:spAutoFit/>
              </a:bodyPr>
              <a:lstStyle/>
              <a:p>
                <a:r>
                  <a:rPr lang="en-US" altLang="zh-CN"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rPr>
                  <a:t>I</a:t>
                </a:r>
                <a:endPar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Arial Unicode MS" panose="020B0604020202020204" pitchFamily="34" charset="-122"/>
                  <a:ea typeface="Arial Unicode MS" panose="020B0604020202020204" pitchFamily="34" charset="-122"/>
                  <a:cs typeface="Arial Unicode MS" panose="020B0604020202020204" pitchFamily="34" charset="-122"/>
                </a:endParaRPr>
              </a:p>
            </p:txBody>
          </p:sp>
        </p:grpSp>
      </p:grpSp>
      <p:sp>
        <p:nvSpPr>
          <p:cNvPr id="47" name="文本框 46">
            <a:extLst>
              <a:ext uri="{FF2B5EF4-FFF2-40B4-BE49-F238E27FC236}">
                <a16:creationId xmlns:a16="http://schemas.microsoft.com/office/drawing/2014/main" id="{07A71C72-E49E-AA4F-9341-A099334FD0C7}"/>
              </a:ext>
            </a:extLst>
          </p:cNvPr>
          <p:cNvSpPr txBox="1"/>
          <p:nvPr userDrawn="1"/>
        </p:nvSpPr>
        <p:spPr>
          <a:xfrm>
            <a:off x="4432464" y="3668573"/>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pic>
        <p:nvPicPr>
          <p:cNvPr id="48" name="图片 47">
            <a:extLst>
              <a:ext uri="{FF2B5EF4-FFF2-40B4-BE49-F238E27FC236}">
                <a16:creationId xmlns:a16="http://schemas.microsoft.com/office/drawing/2014/main" id="{19D6FEC9-8B94-4640-A3A1-CA01CC45CB3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pic>
        <p:nvPicPr>
          <p:cNvPr id="49" name="图片 48">
            <a:extLst>
              <a:ext uri="{FF2B5EF4-FFF2-40B4-BE49-F238E27FC236}">
                <a16:creationId xmlns:a16="http://schemas.microsoft.com/office/drawing/2014/main" id="{1E211DBE-A93A-1049-B50B-D4C27CAD8CFD}"/>
              </a:ext>
            </a:extLst>
          </p:cNvPr>
          <p:cNvPicPr>
            <a:picLocks noChangeAspect="1"/>
          </p:cNvPicPr>
          <p:nvPr userDrawn="1"/>
        </p:nvPicPr>
        <p:blipFill rotWithShape="1">
          <a:blip r:embed="rId3" cstate="print">
            <a:duotone>
              <a:prstClr val="black"/>
              <a:schemeClr val="accent4">
                <a:tint val="45000"/>
                <a:satMod val="400000"/>
              </a:schemeClr>
            </a:duotone>
            <a:extLst>
              <a:ext uri="{28A0092B-C50C-407E-A947-70E740481C1C}">
                <a14:useLocalDpi xmlns:a14="http://schemas.microsoft.com/office/drawing/2010/main" val="0"/>
              </a:ext>
            </a:extLst>
          </a:blip>
          <a:srcRect l="36506"/>
          <a:stretch/>
        </p:blipFill>
        <p:spPr>
          <a:xfrm rot="5400000">
            <a:off x="7579447" y="3019739"/>
            <a:ext cx="672156" cy="1058624"/>
          </a:xfrm>
          <a:prstGeom prst="rect">
            <a:avLst/>
          </a:prstGeom>
        </p:spPr>
      </p:pic>
      <p:sp>
        <p:nvSpPr>
          <p:cNvPr id="50" name="文本框 49">
            <a:extLst>
              <a:ext uri="{FF2B5EF4-FFF2-40B4-BE49-F238E27FC236}">
                <a16:creationId xmlns:a16="http://schemas.microsoft.com/office/drawing/2014/main" id="{37E0C090-89A0-6B4A-9558-A875E2837509}"/>
              </a:ext>
            </a:extLst>
          </p:cNvPr>
          <p:cNvSpPr txBox="1"/>
          <p:nvPr userDrawn="1"/>
        </p:nvSpPr>
        <p:spPr>
          <a:xfrm>
            <a:off x="2395708" y="2673824"/>
            <a:ext cx="7494359" cy="584775"/>
          </a:xfrm>
          <a:prstGeom prst="rect">
            <a:avLst/>
          </a:prstGeom>
          <a:noFill/>
        </p:spPr>
        <p:txBody>
          <a:bodyPr wrap="none" rtlCol="0">
            <a:spAutoFit/>
          </a:bodyPr>
          <a:lstStyle/>
          <a:p>
            <a:r>
              <a:rPr lang="en-US" altLang="zh-CN" sz="3200" dirty="0">
                <a:solidFill>
                  <a:schemeClr val="bg1"/>
                </a:solidFill>
                <a:latin typeface="Ebrima" panose="02000000000000000000" pitchFamily="2" charset="0"/>
                <a:ea typeface="Ebrima" panose="02000000000000000000" pitchFamily="2" charset="0"/>
                <a:cs typeface="Ebrima" panose="02000000000000000000" pitchFamily="2" charset="0"/>
              </a:rPr>
              <a:t>CHINA RPA+AI DEVELOPER CHALLENGE</a:t>
            </a:r>
            <a:endParaRPr lang="zh-CN" altLang="en-US" sz="3200" dirty="0">
              <a:solidFill>
                <a:schemeClr val="bg1"/>
              </a:solidFill>
              <a:latin typeface="Ebrima" panose="02000000000000000000" pitchFamily="2" charset="0"/>
              <a:ea typeface="微软雅黑" panose="020B0503020204020204" pitchFamily="34" charset="-122"/>
              <a:cs typeface="Ebrima" panose="02000000000000000000" pitchFamily="2" charset="0"/>
            </a:endParaRPr>
          </a:p>
        </p:txBody>
      </p:sp>
    </p:spTree>
    <p:extLst>
      <p:ext uri="{BB962C8B-B14F-4D97-AF65-F5344CB8AC3E}">
        <p14:creationId xmlns:p14="http://schemas.microsoft.com/office/powerpoint/2010/main" val="2692416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40282596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2123085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821114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29059947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6226926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35499901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7506337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8E46046-C7FE-4B04-806F-A48B4A20A731}" type="slidenum">
              <a:rPr lang="zh-CN" altLang="en-US" smtClean="0"/>
              <a:t>‹#›</a:t>
            </a:fld>
            <a:endParaRPr lang="zh-CN" altLang="en-US"/>
          </a:p>
        </p:txBody>
      </p:sp>
      <p:pic>
        <p:nvPicPr>
          <p:cNvPr id="6" name="图片 5">
            <a:extLst>
              <a:ext uri="{FF2B5EF4-FFF2-40B4-BE49-F238E27FC236}">
                <a16:creationId xmlns:a16="http://schemas.microsoft.com/office/drawing/2014/main" id="{72A9A818-6823-BA4D-A227-C2D6678ED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9624" y="-57111"/>
            <a:ext cx="12353453" cy="6948000"/>
          </a:xfrm>
          <a:prstGeom prst="rect">
            <a:avLst/>
          </a:prstGeom>
        </p:spPr>
      </p:pic>
      <p:grpSp>
        <p:nvGrpSpPr>
          <p:cNvPr id="11" name="组合 10">
            <a:extLst>
              <a:ext uri="{FF2B5EF4-FFF2-40B4-BE49-F238E27FC236}">
                <a16:creationId xmlns:a16="http://schemas.microsoft.com/office/drawing/2014/main" id="{E6F76B31-0382-2A44-9EC1-B484CF9E5427}"/>
              </a:ext>
            </a:extLst>
          </p:cNvPr>
          <p:cNvGrpSpPr/>
          <p:nvPr userDrawn="1"/>
        </p:nvGrpSpPr>
        <p:grpSpPr>
          <a:xfrm>
            <a:off x="10486256" y="-38067"/>
            <a:ext cx="2245394" cy="1015326"/>
            <a:chOff x="10476631" y="29308"/>
            <a:chExt cx="2245394" cy="1015326"/>
          </a:xfrm>
        </p:grpSpPr>
        <p:pic>
          <p:nvPicPr>
            <p:cNvPr id="12" name="图片 11">
              <a:extLst>
                <a:ext uri="{FF2B5EF4-FFF2-40B4-BE49-F238E27FC236}">
                  <a16:creationId xmlns:a16="http://schemas.microsoft.com/office/drawing/2014/main" id="{C4F6EF64-C2E2-E547-808D-72F096570B9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3" name="文本框 12">
              <a:extLst>
                <a:ext uri="{FF2B5EF4-FFF2-40B4-BE49-F238E27FC236}">
                  <a16:creationId xmlns:a16="http://schemas.microsoft.com/office/drawing/2014/main" id="{7001EBBC-CE59-474A-B9E0-37D330F855C9}"/>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3314661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DA4AEEBA-C5AC-6C4E-B9BD-66745C1DD13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0" name="图片 9">
            <a:extLst>
              <a:ext uri="{FF2B5EF4-FFF2-40B4-BE49-F238E27FC236}">
                <a16:creationId xmlns:a16="http://schemas.microsoft.com/office/drawing/2014/main" id="{32544204-D735-F847-8078-9CF644B8993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556294" y="2499927"/>
            <a:ext cx="4814036" cy="2339406"/>
          </a:xfrm>
          <a:prstGeom prst="rect">
            <a:avLst/>
          </a:prstGeom>
        </p:spPr>
      </p:pic>
      <p:sp>
        <p:nvSpPr>
          <p:cNvPr id="12" name="文本框 11">
            <a:extLst>
              <a:ext uri="{FF2B5EF4-FFF2-40B4-BE49-F238E27FC236}">
                <a16:creationId xmlns:a16="http://schemas.microsoft.com/office/drawing/2014/main" id="{A7EBE87E-D6A8-C342-8030-16BDB59A32CF}"/>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spTree>
    <p:extLst>
      <p:ext uri="{BB962C8B-B14F-4D97-AF65-F5344CB8AC3E}">
        <p14:creationId xmlns:p14="http://schemas.microsoft.com/office/powerpoint/2010/main" val="104329225"/>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0295FEE9-3369-4D2B-8668-FFFB4CA86DEA}" type="datetimeFigureOut">
              <a:rPr lang="zh-CN" altLang="en-US" smtClean="0"/>
              <a:t>2021/5/28</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8E46046-C7FE-4B04-806F-A48B4A20A731}" type="slidenum">
              <a:rPr lang="zh-CN" altLang="en-US" smtClean="0"/>
              <a:t>‹#›</a:t>
            </a:fld>
            <a:endParaRPr lang="zh-CN" altLang="en-US"/>
          </a:p>
        </p:txBody>
      </p:sp>
    </p:spTree>
    <p:extLst>
      <p:ext uri="{BB962C8B-B14F-4D97-AF65-F5344CB8AC3E}">
        <p14:creationId xmlns:p14="http://schemas.microsoft.com/office/powerpoint/2010/main" val="1388107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theme" Target="../theme/theme2.xml"/><Relationship Id="rId4"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0276" y="-42332"/>
            <a:ext cx="12355200" cy="6992698"/>
          </a:xfrm>
          <a:prstGeom prst="rect">
            <a:avLst/>
          </a:prstGeom>
        </p:spPr>
      </p:pic>
      <p:grpSp>
        <p:nvGrpSpPr>
          <p:cNvPr id="13" name="组合 12">
            <a:extLst>
              <a:ext uri="{FF2B5EF4-FFF2-40B4-BE49-F238E27FC236}">
                <a16:creationId xmlns:a16="http://schemas.microsoft.com/office/drawing/2014/main" id="{956EC09E-5646-F441-BB61-4BCA248E6D51}"/>
              </a:ext>
            </a:extLst>
          </p:cNvPr>
          <p:cNvGrpSpPr/>
          <p:nvPr userDrawn="1"/>
        </p:nvGrpSpPr>
        <p:grpSpPr>
          <a:xfrm>
            <a:off x="10486256" y="-38067"/>
            <a:ext cx="2245394" cy="1015326"/>
            <a:chOff x="10476631" y="29308"/>
            <a:chExt cx="2245394" cy="1015326"/>
          </a:xfrm>
        </p:grpSpPr>
        <p:pic>
          <p:nvPicPr>
            <p:cNvPr id="11" name="图片 10">
              <a:extLst>
                <a:ext uri="{FF2B5EF4-FFF2-40B4-BE49-F238E27FC236}">
                  <a16:creationId xmlns:a16="http://schemas.microsoft.com/office/drawing/2014/main" id="{C53B1F89-E45B-384E-A3EB-059D2C21116A}"/>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0476631" y="29308"/>
              <a:ext cx="1724994" cy="787133"/>
            </a:xfrm>
            <a:prstGeom prst="rect">
              <a:avLst/>
            </a:prstGeom>
          </p:spPr>
        </p:pic>
        <p:sp>
          <p:nvSpPr>
            <p:cNvPr id="12" name="文本框 11">
              <a:extLst>
                <a:ext uri="{FF2B5EF4-FFF2-40B4-BE49-F238E27FC236}">
                  <a16:creationId xmlns:a16="http://schemas.microsoft.com/office/drawing/2014/main" id="{7E7B063E-C810-EE4E-9B5C-0052C03D757D}"/>
                </a:ext>
              </a:extLst>
            </p:cNvPr>
            <p:cNvSpPr txBox="1"/>
            <p:nvPr userDrawn="1"/>
          </p:nvSpPr>
          <p:spPr>
            <a:xfrm>
              <a:off x="10579602" y="767635"/>
              <a:ext cx="2142423" cy="276999"/>
            </a:xfrm>
            <a:prstGeom prst="rect">
              <a:avLst/>
            </a:prstGeom>
            <a:noFill/>
          </p:spPr>
          <p:txBody>
            <a:bodyPr wrap="square" rtlCol="0">
              <a:spAutoFit/>
            </a:bodyPr>
            <a:lstStyle/>
            <a:p>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 创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 索 </a:t>
              </a:r>
              <a:r>
                <a:rPr lang="en-US" altLang="zh-CN"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1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 用</a:t>
              </a:r>
            </a:p>
          </p:txBody>
        </p:sp>
      </p:grpSp>
    </p:spTree>
    <p:extLst>
      <p:ext uri="{BB962C8B-B14F-4D97-AF65-F5344CB8AC3E}">
        <p14:creationId xmlns:p14="http://schemas.microsoft.com/office/powerpoint/2010/main" val="280432888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95FEE9-3369-4D2B-8668-FFFB4CA86DEA}" type="datetimeFigureOut">
              <a:rPr lang="zh-CN" altLang="en-US" smtClean="0"/>
              <a:t>2021/5/28</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E46046-C7FE-4B04-806F-A48B4A20A731}" type="slidenum">
              <a:rPr lang="zh-CN" altLang="en-US" smtClean="0"/>
              <a:t>‹#›</a:t>
            </a:fld>
            <a:endParaRPr lang="zh-CN" altLang="en-US"/>
          </a:p>
        </p:txBody>
      </p:sp>
      <p:pic>
        <p:nvPicPr>
          <p:cNvPr id="7" name="图片 6">
            <a:extLst>
              <a:ext uri="{FF2B5EF4-FFF2-40B4-BE49-F238E27FC236}">
                <a16:creationId xmlns:a16="http://schemas.microsoft.com/office/drawing/2014/main" id="{35CBB595-E4B7-A74A-9064-09D56D2BFC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275" y="-42332"/>
            <a:ext cx="12276225" cy="6948000"/>
          </a:xfrm>
          <a:prstGeom prst="rect">
            <a:avLst/>
          </a:prstGeom>
        </p:spPr>
      </p:pic>
      <p:pic>
        <p:nvPicPr>
          <p:cNvPr id="10" name="图片 9">
            <a:extLst>
              <a:ext uri="{FF2B5EF4-FFF2-40B4-BE49-F238E27FC236}">
                <a16:creationId xmlns:a16="http://schemas.microsoft.com/office/drawing/2014/main" id="{AD55B6EC-D974-0A46-A2C0-108833DBC6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56812" y="1752261"/>
            <a:ext cx="4201895" cy="1917369"/>
          </a:xfrm>
          <a:prstGeom prst="rect">
            <a:avLst/>
          </a:prstGeom>
        </p:spPr>
      </p:pic>
      <p:pic>
        <p:nvPicPr>
          <p:cNvPr id="13" name="图片 12">
            <a:extLst>
              <a:ext uri="{FF2B5EF4-FFF2-40B4-BE49-F238E27FC236}">
                <a16:creationId xmlns:a16="http://schemas.microsoft.com/office/drawing/2014/main" id="{E7D731FC-7853-7143-9DD1-488ED8BC4779}"/>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633295" y="2576929"/>
            <a:ext cx="4814036" cy="2339406"/>
          </a:xfrm>
          <a:prstGeom prst="rect">
            <a:avLst/>
          </a:prstGeom>
        </p:spPr>
      </p:pic>
      <p:sp>
        <p:nvSpPr>
          <p:cNvPr id="14" name="文本框 13">
            <a:extLst>
              <a:ext uri="{FF2B5EF4-FFF2-40B4-BE49-F238E27FC236}">
                <a16:creationId xmlns:a16="http://schemas.microsoft.com/office/drawing/2014/main" id="{78995959-3059-9146-B579-3C0361D36184}"/>
              </a:ext>
            </a:extLst>
          </p:cNvPr>
          <p:cNvSpPr txBox="1"/>
          <p:nvPr userDrawn="1"/>
        </p:nvSpPr>
        <p:spPr>
          <a:xfrm>
            <a:off x="1731229" y="3669630"/>
            <a:ext cx="3904479" cy="584775"/>
          </a:xfrm>
          <a:prstGeom prst="rect">
            <a:avLst/>
          </a:prstGeom>
          <a:noFill/>
        </p:spPr>
        <p:txBody>
          <a:bodyPr wrap="square" rtlCol="0">
            <a:spAutoFit/>
          </a:bodyPr>
          <a:lstStyle/>
          <a:p>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智创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探索 </a:t>
            </a:r>
            <a:r>
              <a:rPr lang="en-US" altLang="zh-CN"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 </a:t>
            </a:r>
            <a:r>
              <a:rPr lang="zh-CN" altLang="en-US" sz="3200" dirty="0">
                <a:gradFill>
                  <a:gsLst>
                    <a:gs pos="0">
                      <a:srgbClr val="01A8FF"/>
                    </a:gs>
                    <a:gs pos="100000">
                      <a:srgbClr val="D460FF"/>
                    </a:gs>
                  </a:gsLst>
                  <a:lin ang="2700000" scaled="1"/>
                </a:gra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应用</a:t>
            </a:r>
          </a:p>
        </p:txBody>
      </p:sp>
      <p:cxnSp>
        <p:nvCxnSpPr>
          <p:cNvPr id="16" name="直线连接符 15">
            <a:extLst>
              <a:ext uri="{FF2B5EF4-FFF2-40B4-BE49-F238E27FC236}">
                <a16:creationId xmlns:a16="http://schemas.microsoft.com/office/drawing/2014/main" id="{D9B04A07-656A-4B41-B23E-5FF3C9C7C7DE}"/>
              </a:ext>
            </a:extLst>
          </p:cNvPr>
          <p:cNvCxnSpPr/>
          <p:nvPr userDrawn="1"/>
        </p:nvCxnSpPr>
        <p:spPr>
          <a:xfrm>
            <a:off x="6092789" y="2974206"/>
            <a:ext cx="0" cy="856649"/>
          </a:xfrm>
          <a:prstGeom prst="line">
            <a:avLst/>
          </a:prstGeom>
          <a:ln w="12700">
            <a:solidFill>
              <a:srgbClr val="B484E2"/>
            </a:solidFill>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66243180"/>
      </p:ext>
    </p:extLst>
  </p:cSld>
  <p:clrMap bg1="lt1" tx1="dk1" bg2="lt2" tx2="dk2" accent1="accent1" accent2="accent2" accent3="accent3" accent4="accent4" accent5="accent5" accent6="accent6" hlink="hlink" folHlink="folHlink"/>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image" Target="../media/image14.pn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slideLayout" Target="../slideLayouts/slideLayout7.xml"/><Relationship Id="rId5" Type="http://schemas.openxmlformats.org/officeDocument/2006/relationships/tags" Target="../tags/tag5.xml"/><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文本占位符 2">
            <a:extLst>
              <a:ext uri="{FF2B5EF4-FFF2-40B4-BE49-F238E27FC236}">
                <a16:creationId xmlns:a16="http://schemas.microsoft.com/office/drawing/2014/main" id="{811302A2-4342-C748-A279-7BD155EB3F3A}"/>
              </a:ext>
            </a:extLst>
          </p:cNvPr>
          <p:cNvSpPr txBox="1">
            <a:spLocks/>
          </p:cNvSpPr>
          <p:nvPr/>
        </p:nvSpPr>
        <p:spPr>
          <a:xfrm>
            <a:off x="4426082" y="4880903"/>
            <a:ext cx="3381856" cy="580723"/>
          </a:xfrm>
          <a:prstGeom prst="rect">
            <a:avLst/>
          </a:prstGeom>
          <a:solidFill>
            <a:srgbClr val="759BFF">
              <a:alpha val="10000"/>
            </a:srgbClr>
          </a:solidFill>
          <a:ln>
            <a:noFill/>
          </a:ln>
        </p:spPr>
        <p:txBody>
          <a:bodyPr anchor="ctr" anchorCtr="1">
            <a:normAutofit/>
          </a:bodyPr>
          <a:lstStyle>
            <a:lvl1pPr marL="0" indent="0" algn="l" defTabSz="914400" rtl="0" eaLnBrk="1" latinLnBrk="0" hangingPunct="1">
              <a:lnSpc>
                <a:spcPct val="90000"/>
              </a:lnSpc>
              <a:spcBef>
                <a:spcPts val="1000"/>
              </a:spcBef>
              <a:buFont typeface="Arial" panose="020B0604020202020204" pitchFamily="34" charset="0"/>
              <a:buNone/>
              <a:defRPr sz="1800" kern="1200">
                <a:solidFill>
                  <a:schemeClr val="bg1">
                    <a:alpha val="9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kumimoji="1" lang="zh-CN" altLang="en-US" dirty="0"/>
              <a:t>盈智</a:t>
            </a:r>
            <a:r>
              <a:rPr kumimoji="1" lang="en-US" altLang="zh-CN" dirty="0"/>
              <a:t>IPA</a:t>
            </a:r>
            <a:r>
              <a:rPr kumimoji="1" lang="zh-CN" altLang="en-US" dirty="0"/>
              <a:t>系统</a:t>
            </a:r>
            <a:endParaRPr kumimoji="1" lang="en-US" altLang="zh-CN" dirty="0"/>
          </a:p>
          <a:p>
            <a:pPr algn="ctr"/>
            <a:r>
              <a:rPr kumimoji="1" lang="en-US" altLang="zh-CN" sz="700" dirty="0" err="1"/>
              <a:t>Engero</a:t>
            </a:r>
            <a:r>
              <a:rPr kumimoji="1" lang="en-US" altLang="zh-CN" sz="700" dirty="0"/>
              <a:t> IPA System</a:t>
            </a:r>
            <a:endParaRPr kumimoji="1" lang="zh-CN" altLang="en-US" sz="700" dirty="0"/>
          </a:p>
        </p:txBody>
      </p:sp>
      <p:grpSp>
        <p:nvGrpSpPr>
          <p:cNvPr id="32" name="组合 31"/>
          <p:cNvGrpSpPr/>
          <p:nvPr/>
        </p:nvGrpSpPr>
        <p:grpSpPr>
          <a:xfrm>
            <a:off x="1083077" y="1392923"/>
            <a:ext cx="2316071" cy="1446550"/>
            <a:chOff x="3221860" y="1907278"/>
            <a:chExt cx="2316071" cy="1446550"/>
          </a:xfrm>
        </p:grpSpPr>
        <p:sp>
          <p:nvSpPr>
            <p:cNvPr id="35" name="文本框 34"/>
            <p:cNvSpPr txBox="1"/>
            <p:nvPr/>
          </p:nvSpPr>
          <p:spPr>
            <a:xfrm>
              <a:off x="3221860"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中</a:t>
              </a:r>
            </a:p>
          </p:txBody>
        </p:sp>
        <p:sp>
          <p:nvSpPr>
            <p:cNvPr id="36" name="文本框 35"/>
            <p:cNvSpPr txBox="1"/>
            <p:nvPr/>
          </p:nvSpPr>
          <p:spPr>
            <a:xfrm>
              <a:off x="4080067" y="1907278"/>
              <a:ext cx="1457864" cy="1446550"/>
            </a:xfrm>
            <a:prstGeom prst="rect">
              <a:avLst/>
            </a:prstGeom>
            <a:noFill/>
          </p:spPr>
          <p:txBody>
            <a:bodyPr wrap="square" rtlCol="0">
              <a:spAutoFit/>
            </a:bodyPr>
            <a:lstStyle/>
            <a:p>
              <a:r>
                <a:rPr lang="zh-CN" altLang="en-US" sz="8800" b="1" dirty="0">
                  <a:gradFill flip="none" rotWithShape="1">
                    <a:gsLst>
                      <a:gs pos="100000">
                        <a:schemeClr val="tx1">
                          <a:lumMod val="95000"/>
                          <a:lumOff val="5000"/>
                          <a:alpha val="0"/>
                        </a:schemeClr>
                      </a:gs>
                      <a:gs pos="39000">
                        <a:schemeClr val="bg1"/>
                      </a:gs>
                      <a:gs pos="0">
                        <a:schemeClr val="bg1"/>
                      </a:gs>
                    </a:gsLst>
                    <a:lin ang="0" scaled="1"/>
                    <a:tileRect/>
                  </a:gradFill>
                  <a:latin typeface="华文仿宋" panose="02010600040101010101" pitchFamily="2" charset="-122"/>
                  <a:ea typeface="创艺简标宋" pitchFamily="2" charset="-122"/>
                </a:rPr>
                <a:t>国</a:t>
              </a:r>
            </a:p>
          </p:txBody>
        </p:sp>
      </p:grpSp>
      <p:pic>
        <p:nvPicPr>
          <p:cNvPr id="58" name="图片 57"/>
          <p:cNvPicPr>
            <a:picLocks noChangeAspect="1"/>
          </p:cNvPicPr>
          <p:nvPr/>
        </p:nvPicPr>
        <p:blipFill>
          <a:blip r:embed="rId2" cstate="print">
            <a:duotone>
              <a:prstClr val="black"/>
              <a:schemeClr val="accent5">
                <a:tint val="45000"/>
                <a:satMod val="400000"/>
              </a:schemeClr>
            </a:duotone>
            <a:extLst>
              <a:ext uri="{28A0092B-C50C-407E-A947-70E740481C1C}">
                <a14:useLocalDpi xmlns:a14="http://schemas.microsoft.com/office/drawing/2010/main" val="0"/>
              </a:ext>
            </a:extLst>
          </a:blip>
          <a:stretch>
            <a:fillRect/>
          </a:stretch>
        </p:blipFill>
        <p:spPr>
          <a:xfrm>
            <a:off x="10833246" y="840264"/>
            <a:ext cx="963174" cy="963174"/>
          </a:xfrm>
          <a:prstGeom prst="rect">
            <a:avLst/>
          </a:prstGeom>
        </p:spPr>
      </p:pic>
      <p:pic>
        <p:nvPicPr>
          <p:cNvPr id="59" name="图片 58"/>
          <p:cNvPicPr>
            <a:picLocks noChangeAspect="1"/>
          </p:cNvPicPr>
          <p:nvPr/>
        </p:nvPicPr>
        <p:blipFill rotWithShape="1">
          <a:blip r:embed="rId3" cstate="print">
            <a:duotone>
              <a:prstClr val="black"/>
              <a:schemeClr val="tx2">
                <a:tint val="45000"/>
                <a:satMod val="400000"/>
              </a:schemeClr>
            </a:duotone>
            <a:extLst>
              <a:ext uri="{28A0092B-C50C-407E-A947-70E740481C1C}">
                <a14:useLocalDpi xmlns:a14="http://schemas.microsoft.com/office/drawing/2010/main" val="0"/>
              </a:ext>
            </a:extLst>
          </a:blip>
          <a:srcRect l="36506"/>
          <a:stretch/>
        </p:blipFill>
        <p:spPr>
          <a:xfrm rot="5400000">
            <a:off x="1077608" y="506641"/>
            <a:ext cx="507902" cy="799929"/>
          </a:xfrm>
          <a:prstGeom prst="rect">
            <a:avLst/>
          </a:prstGeom>
        </p:spPr>
      </p:pic>
      <p:pic>
        <p:nvPicPr>
          <p:cNvPr id="60" name="图片 59"/>
          <p:cNvPicPr>
            <a:picLocks noChangeAspect="1"/>
          </p:cNvPicPr>
          <p:nvPr/>
        </p:nvPicPr>
        <p:blipFill rotWithShape="1">
          <a:blip r:embed="rId4" cstate="print">
            <a:duotone>
              <a:prstClr val="black"/>
              <a:schemeClr val="accent1">
                <a:tint val="45000"/>
                <a:satMod val="400000"/>
              </a:schemeClr>
            </a:duotone>
            <a:extLst>
              <a:ext uri="{28A0092B-C50C-407E-A947-70E740481C1C}">
                <a14:useLocalDpi xmlns:a14="http://schemas.microsoft.com/office/drawing/2010/main" val="0"/>
              </a:ext>
            </a:extLst>
          </a:blip>
          <a:srcRect l="36506"/>
          <a:stretch/>
        </p:blipFill>
        <p:spPr>
          <a:xfrm rot="5400000">
            <a:off x="9081309" y="87943"/>
            <a:ext cx="672156" cy="1058624"/>
          </a:xfrm>
          <a:prstGeom prst="rect">
            <a:avLst/>
          </a:prstGeom>
        </p:spPr>
      </p:pic>
      <p:pic>
        <p:nvPicPr>
          <p:cNvPr id="61" name="图片 60"/>
          <p:cNvPicPr>
            <a:picLocks noChangeAspect="1"/>
          </p:cNvPicPr>
          <p:nvPr/>
        </p:nvPicPr>
        <p:blipFill rotWithShape="1">
          <a:blip r:embed="rId5" cstate="print">
            <a:extLst>
              <a:ext uri="{28A0092B-C50C-407E-A947-70E740481C1C}">
                <a14:useLocalDpi xmlns:a14="http://schemas.microsoft.com/office/drawing/2010/main" val="0"/>
              </a:ext>
            </a:extLst>
          </a:blip>
          <a:srcRect l="36506"/>
          <a:stretch/>
        </p:blipFill>
        <p:spPr>
          <a:xfrm rot="5400000">
            <a:off x="4615214" y="1275122"/>
            <a:ext cx="384548" cy="605651"/>
          </a:xfrm>
          <a:prstGeom prst="rect">
            <a:avLst/>
          </a:prstGeom>
        </p:spPr>
      </p:pic>
    </p:spTree>
    <p:extLst>
      <p:ext uri="{BB962C8B-B14F-4D97-AF65-F5344CB8AC3E}">
        <p14:creationId xmlns:p14="http://schemas.microsoft.com/office/powerpoint/2010/main" val="947102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4" name="组合 23">
            <a:extLst>
              <a:ext uri="{FF2B5EF4-FFF2-40B4-BE49-F238E27FC236}">
                <a16:creationId xmlns:a16="http://schemas.microsoft.com/office/drawing/2014/main" id="{3F87507E-DF46-459B-9BB0-A54851578D76}"/>
              </a:ext>
            </a:extLst>
          </p:cNvPr>
          <p:cNvGrpSpPr/>
          <p:nvPr/>
        </p:nvGrpSpPr>
        <p:grpSpPr>
          <a:xfrm>
            <a:off x="780670" y="1431825"/>
            <a:ext cx="11016098" cy="4663476"/>
            <a:chOff x="780670" y="1431825"/>
            <a:chExt cx="11016098" cy="4663476"/>
          </a:xfrm>
        </p:grpSpPr>
        <p:sp>
          <p:nvSpPr>
            <p:cNvPr id="25" name="文本框 24">
              <a:extLst>
                <a:ext uri="{FF2B5EF4-FFF2-40B4-BE49-F238E27FC236}">
                  <a16:creationId xmlns:a16="http://schemas.microsoft.com/office/drawing/2014/main" id="{24217C0D-470F-487B-BC10-5740C1514919}"/>
                </a:ext>
              </a:extLst>
            </p:cNvPr>
            <p:cNvSpPr txBox="1"/>
            <p:nvPr/>
          </p:nvSpPr>
          <p:spPr>
            <a:xfrm>
              <a:off x="4850266" y="1431825"/>
              <a:ext cx="682286" cy="369332"/>
            </a:xfrm>
            <a:prstGeom prst="rect">
              <a:avLst/>
            </a:prstGeom>
            <a:noFill/>
          </p:spPr>
          <p:txBody>
            <a:bodyPr wrap="square" rtlCol="0">
              <a:spAutoFit/>
            </a:bodyPr>
            <a:lstStyle/>
            <a:p>
              <a:endParaRPr lang="zh-CN" altLang="en-US" dirty="0">
                <a:solidFill>
                  <a:schemeClr val="bg1"/>
                </a:solidFill>
                <a:latin typeface="微软雅黑" panose="020B0503020204020204" pitchFamily="34" charset="-122"/>
                <a:ea typeface="微软雅黑" panose="020B0503020204020204" pitchFamily="34" charset="-122"/>
              </a:endParaRPr>
            </a:p>
          </p:txBody>
        </p:sp>
        <p:sp>
          <p:nvSpPr>
            <p:cNvPr id="26" name="Freeform 5">
              <a:extLst>
                <a:ext uri="{FF2B5EF4-FFF2-40B4-BE49-F238E27FC236}">
                  <a16:creationId xmlns:a16="http://schemas.microsoft.com/office/drawing/2014/main" id="{2991B88D-840B-4818-9DF1-01EEF182B08B}"/>
                </a:ext>
              </a:extLst>
            </p:cNvPr>
            <p:cNvSpPr>
              <a:spLocks/>
            </p:cNvSpPr>
            <p:nvPr/>
          </p:nvSpPr>
          <p:spPr bwMode="auto">
            <a:xfrm>
              <a:off x="4052557" y="4323595"/>
              <a:ext cx="679800" cy="502756"/>
            </a:xfrm>
            <a:custGeom>
              <a:avLst/>
              <a:gdLst>
                <a:gd name="T0" fmla="*/ 283 w 344"/>
                <a:gd name="T1" fmla="*/ 254 h 254"/>
                <a:gd name="T2" fmla="*/ 255 w 344"/>
                <a:gd name="T3" fmla="*/ 246 h 254"/>
                <a:gd name="T4" fmla="*/ 33 w 344"/>
                <a:gd name="T5" fmla="*/ 106 h 254"/>
                <a:gd name="T6" fmla="*/ 16 w 344"/>
                <a:gd name="T7" fmla="*/ 32 h 254"/>
                <a:gd name="T8" fmla="*/ 89 w 344"/>
                <a:gd name="T9" fmla="*/ 16 h 254"/>
                <a:gd name="T10" fmla="*/ 312 w 344"/>
                <a:gd name="T11" fmla="*/ 156 h 254"/>
                <a:gd name="T12" fmla="*/ 328 w 344"/>
                <a:gd name="T13" fmla="*/ 229 h 254"/>
                <a:gd name="T14" fmla="*/ 283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283" y="254"/>
                  </a:moveTo>
                  <a:cubicBezTo>
                    <a:pt x="274" y="254"/>
                    <a:pt x="264" y="251"/>
                    <a:pt x="255" y="246"/>
                  </a:cubicBezTo>
                  <a:cubicBezTo>
                    <a:pt x="33" y="106"/>
                    <a:pt x="33" y="106"/>
                    <a:pt x="33" y="106"/>
                  </a:cubicBezTo>
                  <a:cubicBezTo>
                    <a:pt x="8" y="90"/>
                    <a:pt x="0" y="57"/>
                    <a:pt x="16" y="32"/>
                  </a:cubicBezTo>
                  <a:cubicBezTo>
                    <a:pt x="31" y="8"/>
                    <a:pt x="64" y="0"/>
                    <a:pt x="89" y="16"/>
                  </a:cubicBezTo>
                  <a:cubicBezTo>
                    <a:pt x="312" y="156"/>
                    <a:pt x="312" y="156"/>
                    <a:pt x="312" y="156"/>
                  </a:cubicBezTo>
                  <a:cubicBezTo>
                    <a:pt x="337" y="171"/>
                    <a:pt x="344" y="204"/>
                    <a:pt x="328" y="229"/>
                  </a:cubicBezTo>
                  <a:cubicBezTo>
                    <a:pt x="318" y="245"/>
                    <a:pt x="301" y="254"/>
                    <a:pt x="283" y="254"/>
                  </a:cubicBezTo>
                  <a:close/>
                </a:path>
              </a:pathLst>
            </a:custGeom>
            <a:solidFill>
              <a:schemeClr val="accent1"/>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7" name="Freeform 6">
              <a:extLst>
                <a:ext uri="{FF2B5EF4-FFF2-40B4-BE49-F238E27FC236}">
                  <a16:creationId xmlns:a16="http://schemas.microsoft.com/office/drawing/2014/main" id="{04039B5D-6FA9-4555-B882-907CB0F54BAF}"/>
                </a:ext>
              </a:extLst>
            </p:cNvPr>
            <p:cNvSpPr>
              <a:spLocks/>
            </p:cNvSpPr>
            <p:nvPr/>
          </p:nvSpPr>
          <p:spPr bwMode="auto">
            <a:xfrm>
              <a:off x="4277269" y="3257932"/>
              <a:ext cx="739948" cy="324579"/>
            </a:xfrm>
            <a:custGeom>
              <a:avLst/>
              <a:gdLst>
                <a:gd name="T0" fmla="*/ 58 w 374"/>
                <a:gd name="T1" fmla="*/ 164 h 164"/>
                <a:gd name="T2" fmla="*/ 6 w 374"/>
                <a:gd name="T3" fmla="*/ 121 h 164"/>
                <a:gd name="T4" fmla="*/ 48 w 374"/>
                <a:gd name="T5" fmla="*/ 58 h 164"/>
                <a:gd name="T6" fmla="*/ 305 w 374"/>
                <a:gd name="T7" fmla="*/ 6 h 164"/>
                <a:gd name="T8" fmla="*/ 368 w 374"/>
                <a:gd name="T9" fmla="*/ 48 h 164"/>
                <a:gd name="T10" fmla="*/ 326 w 374"/>
                <a:gd name="T11" fmla="*/ 110 h 164"/>
                <a:gd name="T12" fmla="*/ 69 w 374"/>
                <a:gd name="T13" fmla="*/ 163 h 164"/>
                <a:gd name="T14" fmla="*/ 58 w 374"/>
                <a:gd name="T15" fmla="*/ 164 h 1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4">
                  <a:moveTo>
                    <a:pt x="58" y="164"/>
                  </a:moveTo>
                  <a:cubicBezTo>
                    <a:pt x="33" y="164"/>
                    <a:pt x="11" y="146"/>
                    <a:pt x="6" y="121"/>
                  </a:cubicBezTo>
                  <a:cubicBezTo>
                    <a:pt x="0" y="92"/>
                    <a:pt x="19" y="64"/>
                    <a:pt x="48" y="58"/>
                  </a:cubicBezTo>
                  <a:cubicBezTo>
                    <a:pt x="305" y="6"/>
                    <a:pt x="305" y="6"/>
                    <a:pt x="305" y="6"/>
                  </a:cubicBezTo>
                  <a:cubicBezTo>
                    <a:pt x="334" y="0"/>
                    <a:pt x="362" y="19"/>
                    <a:pt x="368" y="48"/>
                  </a:cubicBezTo>
                  <a:cubicBezTo>
                    <a:pt x="374" y="76"/>
                    <a:pt x="355" y="104"/>
                    <a:pt x="326" y="110"/>
                  </a:cubicBezTo>
                  <a:cubicBezTo>
                    <a:pt x="69" y="163"/>
                    <a:pt x="69" y="163"/>
                    <a:pt x="69" y="163"/>
                  </a:cubicBezTo>
                  <a:cubicBezTo>
                    <a:pt x="65" y="163"/>
                    <a:pt x="62" y="164"/>
                    <a:pt x="58" y="164"/>
                  </a:cubicBezTo>
                  <a:close/>
                </a:path>
              </a:pathLst>
            </a:custGeom>
            <a:solidFill>
              <a:schemeClr val="accent6"/>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Freeform 7">
              <a:extLst>
                <a:ext uri="{FF2B5EF4-FFF2-40B4-BE49-F238E27FC236}">
                  <a16:creationId xmlns:a16="http://schemas.microsoft.com/office/drawing/2014/main" id="{F6721A60-D611-4599-86DE-CCC818563353}"/>
                </a:ext>
              </a:extLst>
            </p:cNvPr>
            <p:cNvSpPr>
              <a:spLocks/>
            </p:cNvSpPr>
            <p:nvPr/>
          </p:nvSpPr>
          <p:spPr bwMode="auto">
            <a:xfrm>
              <a:off x="3756353" y="2017495"/>
              <a:ext cx="525455" cy="655967"/>
            </a:xfrm>
            <a:custGeom>
              <a:avLst/>
              <a:gdLst>
                <a:gd name="T0" fmla="*/ 60 w 266"/>
                <a:gd name="T1" fmla="*/ 332 h 332"/>
                <a:gd name="T2" fmla="*/ 31 w 266"/>
                <a:gd name="T3" fmla="*/ 324 h 332"/>
                <a:gd name="T4" fmla="*/ 16 w 266"/>
                <a:gd name="T5" fmla="*/ 250 h 332"/>
                <a:gd name="T6" fmla="*/ 161 w 266"/>
                <a:gd name="T7" fmla="*/ 31 h 332"/>
                <a:gd name="T8" fmla="*/ 235 w 266"/>
                <a:gd name="T9" fmla="*/ 16 h 332"/>
                <a:gd name="T10" fmla="*/ 250 w 266"/>
                <a:gd name="T11" fmla="*/ 90 h 332"/>
                <a:gd name="T12" fmla="*/ 105 w 266"/>
                <a:gd name="T13" fmla="*/ 309 h 332"/>
                <a:gd name="T14" fmla="*/ 60 w 266"/>
                <a:gd name="T15" fmla="*/ 332 h 3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2">
                  <a:moveTo>
                    <a:pt x="60" y="332"/>
                  </a:moveTo>
                  <a:cubicBezTo>
                    <a:pt x="50" y="332"/>
                    <a:pt x="40" y="330"/>
                    <a:pt x="31" y="324"/>
                  </a:cubicBezTo>
                  <a:cubicBezTo>
                    <a:pt x="6" y="307"/>
                    <a:pt x="0" y="274"/>
                    <a:pt x="16" y="250"/>
                  </a:cubicBezTo>
                  <a:cubicBezTo>
                    <a:pt x="161" y="31"/>
                    <a:pt x="161" y="31"/>
                    <a:pt x="161" y="31"/>
                  </a:cubicBezTo>
                  <a:cubicBezTo>
                    <a:pt x="178" y="6"/>
                    <a:pt x="211" y="0"/>
                    <a:pt x="235" y="16"/>
                  </a:cubicBezTo>
                  <a:cubicBezTo>
                    <a:pt x="260" y="32"/>
                    <a:pt x="266" y="65"/>
                    <a:pt x="250" y="90"/>
                  </a:cubicBezTo>
                  <a:cubicBezTo>
                    <a:pt x="105" y="309"/>
                    <a:pt x="105" y="309"/>
                    <a:pt x="105" y="309"/>
                  </a:cubicBezTo>
                  <a:cubicBezTo>
                    <a:pt x="94" y="324"/>
                    <a:pt x="77" y="332"/>
                    <a:pt x="60" y="332"/>
                  </a:cubicBezTo>
                  <a:close/>
                </a:path>
              </a:pathLst>
            </a:custGeom>
            <a:solidFill>
              <a:schemeClr val="accent5"/>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 name="Freeform 8">
              <a:extLst>
                <a:ext uri="{FF2B5EF4-FFF2-40B4-BE49-F238E27FC236}">
                  <a16:creationId xmlns:a16="http://schemas.microsoft.com/office/drawing/2014/main" id="{64DE37FA-FF1D-4784-84B1-EB8B9CDA774C}"/>
                </a:ext>
              </a:extLst>
            </p:cNvPr>
            <p:cNvSpPr>
              <a:spLocks/>
            </p:cNvSpPr>
            <p:nvPr/>
          </p:nvSpPr>
          <p:spPr bwMode="auto">
            <a:xfrm>
              <a:off x="2815530" y="1637307"/>
              <a:ext cx="214495" cy="732004"/>
            </a:xfrm>
            <a:custGeom>
              <a:avLst/>
              <a:gdLst>
                <a:gd name="T0" fmla="*/ 56 w 109"/>
                <a:gd name="T1" fmla="*/ 370 h 370"/>
                <a:gd name="T2" fmla="*/ 2 w 109"/>
                <a:gd name="T3" fmla="*/ 317 h 370"/>
                <a:gd name="T4" fmla="*/ 0 w 109"/>
                <a:gd name="T5" fmla="*/ 54 h 370"/>
                <a:gd name="T6" fmla="*/ 53 w 109"/>
                <a:gd name="T7" fmla="*/ 0 h 370"/>
                <a:gd name="T8" fmla="*/ 106 w 109"/>
                <a:gd name="T9" fmla="*/ 53 h 370"/>
                <a:gd name="T10" fmla="*/ 109 w 109"/>
                <a:gd name="T11" fmla="*/ 316 h 370"/>
                <a:gd name="T12" fmla="*/ 56 w 109"/>
                <a:gd name="T13" fmla="*/ 370 h 370"/>
                <a:gd name="T14" fmla="*/ 56 w 109"/>
                <a:gd name="T15" fmla="*/ 370 h 37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9" h="370">
                  <a:moveTo>
                    <a:pt x="56" y="370"/>
                  </a:moveTo>
                  <a:cubicBezTo>
                    <a:pt x="26" y="370"/>
                    <a:pt x="3" y="346"/>
                    <a:pt x="2" y="317"/>
                  </a:cubicBezTo>
                  <a:cubicBezTo>
                    <a:pt x="0" y="54"/>
                    <a:pt x="0" y="54"/>
                    <a:pt x="0" y="54"/>
                  </a:cubicBezTo>
                  <a:cubicBezTo>
                    <a:pt x="0" y="25"/>
                    <a:pt x="23" y="1"/>
                    <a:pt x="53" y="0"/>
                  </a:cubicBezTo>
                  <a:cubicBezTo>
                    <a:pt x="82" y="0"/>
                    <a:pt x="106" y="24"/>
                    <a:pt x="106" y="53"/>
                  </a:cubicBezTo>
                  <a:cubicBezTo>
                    <a:pt x="109" y="316"/>
                    <a:pt x="109" y="316"/>
                    <a:pt x="109" y="316"/>
                  </a:cubicBezTo>
                  <a:cubicBezTo>
                    <a:pt x="109" y="345"/>
                    <a:pt x="86" y="369"/>
                    <a:pt x="56" y="370"/>
                  </a:cubicBezTo>
                  <a:cubicBezTo>
                    <a:pt x="56" y="370"/>
                    <a:pt x="56" y="370"/>
                    <a:pt x="56" y="370"/>
                  </a:cubicBezTo>
                  <a:close/>
                </a:path>
              </a:pathLst>
            </a:custGeom>
            <a:solidFill>
              <a:schemeClr val="accent4"/>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0" name="Freeform 9">
              <a:extLst>
                <a:ext uri="{FF2B5EF4-FFF2-40B4-BE49-F238E27FC236}">
                  <a16:creationId xmlns:a16="http://schemas.microsoft.com/office/drawing/2014/main" id="{6E9CC28E-4E91-4033-85A7-59BEA3278C06}"/>
                </a:ext>
              </a:extLst>
            </p:cNvPr>
            <p:cNvSpPr>
              <a:spLocks/>
            </p:cNvSpPr>
            <p:nvPr/>
          </p:nvSpPr>
          <p:spPr bwMode="auto">
            <a:xfrm>
              <a:off x="1065525" y="4320188"/>
              <a:ext cx="679800" cy="501621"/>
            </a:xfrm>
            <a:custGeom>
              <a:avLst/>
              <a:gdLst>
                <a:gd name="T0" fmla="*/ 61 w 344"/>
                <a:gd name="T1" fmla="*/ 254 h 254"/>
                <a:gd name="T2" fmla="*/ 16 w 344"/>
                <a:gd name="T3" fmla="*/ 229 h 254"/>
                <a:gd name="T4" fmla="*/ 32 w 344"/>
                <a:gd name="T5" fmla="*/ 156 h 254"/>
                <a:gd name="T6" fmla="*/ 255 w 344"/>
                <a:gd name="T7" fmla="*/ 16 h 254"/>
                <a:gd name="T8" fmla="*/ 328 w 344"/>
                <a:gd name="T9" fmla="*/ 33 h 254"/>
                <a:gd name="T10" fmla="*/ 311 w 344"/>
                <a:gd name="T11" fmla="*/ 106 h 254"/>
                <a:gd name="T12" fmla="*/ 89 w 344"/>
                <a:gd name="T13" fmla="*/ 246 h 254"/>
                <a:gd name="T14" fmla="*/ 61 w 344"/>
                <a:gd name="T15" fmla="*/ 254 h 25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4" h="254">
                  <a:moveTo>
                    <a:pt x="61" y="254"/>
                  </a:moveTo>
                  <a:cubicBezTo>
                    <a:pt x="43" y="254"/>
                    <a:pt x="26" y="245"/>
                    <a:pt x="16" y="229"/>
                  </a:cubicBezTo>
                  <a:cubicBezTo>
                    <a:pt x="0" y="204"/>
                    <a:pt x="7" y="172"/>
                    <a:pt x="32" y="156"/>
                  </a:cubicBezTo>
                  <a:cubicBezTo>
                    <a:pt x="255" y="16"/>
                    <a:pt x="255" y="16"/>
                    <a:pt x="255" y="16"/>
                  </a:cubicBezTo>
                  <a:cubicBezTo>
                    <a:pt x="280" y="0"/>
                    <a:pt x="312" y="8"/>
                    <a:pt x="328" y="33"/>
                  </a:cubicBezTo>
                  <a:cubicBezTo>
                    <a:pt x="344" y="58"/>
                    <a:pt x="336" y="90"/>
                    <a:pt x="311" y="106"/>
                  </a:cubicBezTo>
                  <a:cubicBezTo>
                    <a:pt x="89" y="246"/>
                    <a:pt x="89" y="246"/>
                    <a:pt x="89" y="246"/>
                  </a:cubicBezTo>
                  <a:cubicBezTo>
                    <a:pt x="80" y="252"/>
                    <a:pt x="70" y="254"/>
                    <a:pt x="61" y="254"/>
                  </a:cubicBezTo>
                  <a:close/>
                </a:path>
              </a:pathLst>
            </a:custGeom>
            <a:solidFill>
              <a:schemeClr val="accent1"/>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1" name="Freeform 10">
              <a:extLst>
                <a:ext uri="{FF2B5EF4-FFF2-40B4-BE49-F238E27FC236}">
                  <a16:creationId xmlns:a16="http://schemas.microsoft.com/office/drawing/2014/main" id="{B65DC13C-9B40-40BC-B48D-94EA7DB04DBF}"/>
                </a:ext>
              </a:extLst>
            </p:cNvPr>
            <p:cNvSpPr>
              <a:spLocks/>
            </p:cNvSpPr>
            <p:nvPr/>
          </p:nvSpPr>
          <p:spPr bwMode="auto">
            <a:xfrm>
              <a:off x="780670" y="3256796"/>
              <a:ext cx="739948" cy="322309"/>
            </a:xfrm>
            <a:custGeom>
              <a:avLst/>
              <a:gdLst>
                <a:gd name="T0" fmla="*/ 316 w 374"/>
                <a:gd name="T1" fmla="*/ 163 h 163"/>
                <a:gd name="T2" fmla="*/ 305 w 374"/>
                <a:gd name="T3" fmla="*/ 162 h 163"/>
                <a:gd name="T4" fmla="*/ 48 w 374"/>
                <a:gd name="T5" fmla="*/ 110 h 163"/>
                <a:gd name="T6" fmla="*/ 6 w 374"/>
                <a:gd name="T7" fmla="*/ 47 h 163"/>
                <a:gd name="T8" fmla="*/ 69 w 374"/>
                <a:gd name="T9" fmla="*/ 5 h 163"/>
                <a:gd name="T10" fmla="*/ 326 w 374"/>
                <a:gd name="T11" fmla="*/ 58 h 163"/>
                <a:gd name="T12" fmla="*/ 368 w 374"/>
                <a:gd name="T13" fmla="*/ 120 h 163"/>
                <a:gd name="T14" fmla="*/ 316 w 374"/>
                <a:gd name="T15" fmla="*/ 163 h 1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4" h="163">
                  <a:moveTo>
                    <a:pt x="316" y="163"/>
                  </a:moveTo>
                  <a:cubicBezTo>
                    <a:pt x="312" y="163"/>
                    <a:pt x="309" y="163"/>
                    <a:pt x="305" y="162"/>
                  </a:cubicBezTo>
                  <a:cubicBezTo>
                    <a:pt x="48" y="110"/>
                    <a:pt x="48" y="110"/>
                    <a:pt x="48" y="110"/>
                  </a:cubicBezTo>
                  <a:cubicBezTo>
                    <a:pt x="19" y="104"/>
                    <a:pt x="0" y="76"/>
                    <a:pt x="6" y="47"/>
                  </a:cubicBezTo>
                  <a:cubicBezTo>
                    <a:pt x="12" y="18"/>
                    <a:pt x="40" y="0"/>
                    <a:pt x="69" y="5"/>
                  </a:cubicBezTo>
                  <a:cubicBezTo>
                    <a:pt x="326" y="58"/>
                    <a:pt x="326" y="58"/>
                    <a:pt x="326" y="58"/>
                  </a:cubicBezTo>
                  <a:cubicBezTo>
                    <a:pt x="355" y="63"/>
                    <a:pt x="374" y="92"/>
                    <a:pt x="368" y="120"/>
                  </a:cubicBezTo>
                  <a:cubicBezTo>
                    <a:pt x="363" y="146"/>
                    <a:pt x="341" y="163"/>
                    <a:pt x="316" y="163"/>
                  </a:cubicBezTo>
                  <a:close/>
                </a:path>
              </a:pathLst>
            </a:custGeom>
            <a:solidFill>
              <a:schemeClr val="accent2"/>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2" name="Freeform 11">
              <a:extLst>
                <a:ext uri="{FF2B5EF4-FFF2-40B4-BE49-F238E27FC236}">
                  <a16:creationId xmlns:a16="http://schemas.microsoft.com/office/drawing/2014/main" id="{F7009AC4-D3B6-4198-B6C7-89F53601BA1F}"/>
                </a:ext>
              </a:extLst>
            </p:cNvPr>
            <p:cNvSpPr>
              <a:spLocks/>
            </p:cNvSpPr>
            <p:nvPr/>
          </p:nvSpPr>
          <p:spPr bwMode="auto">
            <a:xfrm>
              <a:off x="1516080" y="2012955"/>
              <a:ext cx="526589" cy="658237"/>
            </a:xfrm>
            <a:custGeom>
              <a:avLst/>
              <a:gdLst>
                <a:gd name="T0" fmla="*/ 206 w 266"/>
                <a:gd name="T1" fmla="*/ 333 h 333"/>
                <a:gd name="T2" fmla="*/ 161 w 266"/>
                <a:gd name="T3" fmla="*/ 309 h 333"/>
                <a:gd name="T4" fmla="*/ 16 w 266"/>
                <a:gd name="T5" fmla="*/ 90 h 333"/>
                <a:gd name="T6" fmla="*/ 31 w 266"/>
                <a:gd name="T7" fmla="*/ 16 h 333"/>
                <a:gd name="T8" fmla="*/ 105 w 266"/>
                <a:gd name="T9" fmla="*/ 31 h 333"/>
                <a:gd name="T10" fmla="*/ 250 w 266"/>
                <a:gd name="T11" fmla="*/ 250 h 333"/>
                <a:gd name="T12" fmla="*/ 235 w 266"/>
                <a:gd name="T13" fmla="*/ 324 h 333"/>
                <a:gd name="T14" fmla="*/ 206 w 266"/>
                <a:gd name="T15" fmla="*/ 333 h 3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66" h="333">
                  <a:moveTo>
                    <a:pt x="206" y="333"/>
                  </a:moveTo>
                  <a:cubicBezTo>
                    <a:pt x="189" y="333"/>
                    <a:pt x="172" y="324"/>
                    <a:pt x="161" y="309"/>
                  </a:cubicBezTo>
                  <a:cubicBezTo>
                    <a:pt x="16" y="90"/>
                    <a:pt x="16" y="90"/>
                    <a:pt x="16" y="90"/>
                  </a:cubicBezTo>
                  <a:cubicBezTo>
                    <a:pt x="0" y="66"/>
                    <a:pt x="6" y="33"/>
                    <a:pt x="31" y="16"/>
                  </a:cubicBezTo>
                  <a:cubicBezTo>
                    <a:pt x="55" y="0"/>
                    <a:pt x="88" y="7"/>
                    <a:pt x="105" y="31"/>
                  </a:cubicBezTo>
                  <a:cubicBezTo>
                    <a:pt x="250" y="250"/>
                    <a:pt x="250" y="250"/>
                    <a:pt x="250" y="250"/>
                  </a:cubicBezTo>
                  <a:cubicBezTo>
                    <a:pt x="266" y="275"/>
                    <a:pt x="260" y="308"/>
                    <a:pt x="235" y="324"/>
                  </a:cubicBezTo>
                  <a:cubicBezTo>
                    <a:pt x="226" y="330"/>
                    <a:pt x="216" y="333"/>
                    <a:pt x="206" y="333"/>
                  </a:cubicBezTo>
                  <a:close/>
                </a:path>
              </a:pathLst>
            </a:custGeom>
            <a:solidFill>
              <a:schemeClr val="accent3"/>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3" name="Group 12">
              <a:extLst>
                <a:ext uri="{FF2B5EF4-FFF2-40B4-BE49-F238E27FC236}">
                  <a16:creationId xmlns:a16="http://schemas.microsoft.com/office/drawing/2014/main" id="{EC365A11-505B-4817-B65A-66939A1FA875}"/>
                </a:ext>
              </a:extLst>
            </p:cNvPr>
            <p:cNvGrpSpPr/>
            <p:nvPr/>
          </p:nvGrpSpPr>
          <p:grpSpPr>
            <a:xfrm>
              <a:off x="1718090" y="2566783"/>
              <a:ext cx="2383271" cy="3134568"/>
              <a:chOff x="2066468" y="2628718"/>
              <a:chExt cx="2744485" cy="3609651"/>
            </a:xfrm>
          </p:grpSpPr>
          <p:sp>
            <p:nvSpPr>
              <p:cNvPr id="91" name="Freeform 13">
                <a:extLst>
                  <a:ext uri="{FF2B5EF4-FFF2-40B4-BE49-F238E27FC236}">
                    <a16:creationId xmlns:a16="http://schemas.microsoft.com/office/drawing/2014/main" id="{5DCC1576-8941-4CAD-ADEB-851998184590}"/>
                  </a:ext>
                </a:extLst>
              </p:cNvPr>
              <p:cNvSpPr>
                <a:spLocks/>
              </p:cNvSpPr>
              <p:nvPr/>
            </p:nvSpPr>
            <p:spPr bwMode="auto">
              <a:xfrm>
                <a:off x="2925100" y="5888120"/>
                <a:ext cx="1059894" cy="350249"/>
              </a:xfrm>
              <a:custGeom>
                <a:avLst/>
                <a:gdLst>
                  <a:gd name="T0" fmla="*/ 466 w 466"/>
                  <a:gd name="T1" fmla="*/ 0 h 154"/>
                  <a:gd name="T2" fmla="*/ 233 w 466"/>
                  <a:gd name="T3" fmla="*/ 154 h 154"/>
                  <a:gd name="T4" fmla="*/ 0 w 466"/>
                  <a:gd name="T5" fmla="*/ 0 h 154"/>
                  <a:gd name="T6" fmla="*/ 466 w 466"/>
                  <a:gd name="T7" fmla="*/ 0 h 154"/>
                </a:gdLst>
                <a:ahLst/>
                <a:cxnLst>
                  <a:cxn ang="0">
                    <a:pos x="T0" y="T1"/>
                  </a:cxn>
                  <a:cxn ang="0">
                    <a:pos x="T2" y="T3"/>
                  </a:cxn>
                  <a:cxn ang="0">
                    <a:pos x="T4" y="T5"/>
                  </a:cxn>
                  <a:cxn ang="0">
                    <a:pos x="T6" y="T7"/>
                  </a:cxn>
                </a:cxnLst>
                <a:rect l="0" t="0" r="r" b="b"/>
                <a:pathLst>
                  <a:path w="466" h="154">
                    <a:moveTo>
                      <a:pt x="466" y="0"/>
                    </a:moveTo>
                    <a:cubicBezTo>
                      <a:pt x="466" y="85"/>
                      <a:pt x="362" y="154"/>
                      <a:pt x="233" y="154"/>
                    </a:cubicBezTo>
                    <a:cubicBezTo>
                      <a:pt x="104" y="154"/>
                      <a:pt x="0" y="85"/>
                      <a:pt x="0" y="0"/>
                    </a:cubicBezTo>
                    <a:cubicBezTo>
                      <a:pt x="230" y="0"/>
                      <a:pt x="227" y="0"/>
                      <a:pt x="466"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92" name="Freeform 14">
                <a:extLst>
                  <a:ext uri="{FF2B5EF4-FFF2-40B4-BE49-F238E27FC236}">
                    <a16:creationId xmlns:a16="http://schemas.microsoft.com/office/drawing/2014/main" id="{03D48DDC-B0CD-4E74-8864-C7CDD50F2D40}"/>
                  </a:ext>
                </a:extLst>
              </p:cNvPr>
              <p:cNvSpPr>
                <a:spLocks noEditPoints="1"/>
              </p:cNvSpPr>
              <p:nvPr/>
            </p:nvSpPr>
            <p:spPr bwMode="auto">
              <a:xfrm>
                <a:off x="2066468" y="2628718"/>
                <a:ext cx="2744485" cy="3354806"/>
              </a:xfrm>
              <a:custGeom>
                <a:avLst/>
                <a:gdLst>
                  <a:gd name="T0" fmla="*/ 603 w 1206"/>
                  <a:gd name="T1" fmla="*/ 0 h 1474"/>
                  <a:gd name="T2" fmla="*/ 0 w 1206"/>
                  <a:gd name="T3" fmla="*/ 603 h 1474"/>
                  <a:gd name="T4" fmla="*/ 95 w 1206"/>
                  <a:gd name="T5" fmla="*/ 928 h 1474"/>
                  <a:gd name="T6" fmla="*/ 308 w 1206"/>
                  <a:gd name="T7" fmla="*/ 1129 h 1474"/>
                  <a:gd name="T8" fmla="*/ 308 w 1206"/>
                  <a:gd name="T9" fmla="*/ 1329 h 1474"/>
                  <a:gd name="T10" fmla="*/ 453 w 1206"/>
                  <a:gd name="T11" fmla="*/ 1474 h 1474"/>
                  <a:gd name="T12" fmla="*/ 769 w 1206"/>
                  <a:gd name="T13" fmla="*/ 1474 h 1474"/>
                  <a:gd name="T14" fmla="*/ 914 w 1206"/>
                  <a:gd name="T15" fmla="*/ 1329 h 1474"/>
                  <a:gd name="T16" fmla="*/ 914 w 1206"/>
                  <a:gd name="T17" fmla="*/ 1120 h 1474"/>
                  <a:gd name="T18" fmla="*/ 1206 w 1206"/>
                  <a:gd name="T19" fmla="*/ 603 h 1474"/>
                  <a:gd name="T20" fmla="*/ 603 w 1206"/>
                  <a:gd name="T21" fmla="*/ 0 h 1474"/>
                  <a:gd name="T22" fmla="*/ 827 w 1206"/>
                  <a:gd name="T23" fmla="*/ 1032 h 1474"/>
                  <a:gd name="T24" fmla="*/ 795 w 1206"/>
                  <a:gd name="T25" fmla="*/ 1085 h 1474"/>
                  <a:gd name="T26" fmla="*/ 795 w 1206"/>
                  <a:gd name="T27" fmla="*/ 1133 h 1474"/>
                  <a:gd name="T28" fmla="*/ 427 w 1206"/>
                  <a:gd name="T29" fmla="*/ 1133 h 1474"/>
                  <a:gd name="T30" fmla="*/ 427 w 1206"/>
                  <a:gd name="T31" fmla="*/ 1093 h 1474"/>
                  <a:gd name="T32" fmla="*/ 394 w 1206"/>
                  <a:gd name="T33" fmla="*/ 1039 h 1474"/>
                  <a:gd name="T34" fmla="*/ 119 w 1206"/>
                  <a:gd name="T35" fmla="*/ 603 h 1474"/>
                  <a:gd name="T36" fmla="*/ 603 w 1206"/>
                  <a:gd name="T37" fmla="*/ 119 h 1474"/>
                  <a:gd name="T38" fmla="*/ 1087 w 1206"/>
                  <a:gd name="T39" fmla="*/ 603 h 1474"/>
                  <a:gd name="T40" fmla="*/ 827 w 1206"/>
                  <a:gd name="T41" fmla="*/ 1032 h 1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06" h="1474">
                    <a:moveTo>
                      <a:pt x="603" y="0"/>
                    </a:moveTo>
                    <a:cubicBezTo>
                      <a:pt x="271" y="0"/>
                      <a:pt x="0" y="271"/>
                      <a:pt x="0" y="603"/>
                    </a:cubicBezTo>
                    <a:cubicBezTo>
                      <a:pt x="0" y="719"/>
                      <a:pt x="33" y="831"/>
                      <a:pt x="95" y="928"/>
                    </a:cubicBezTo>
                    <a:cubicBezTo>
                      <a:pt x="149" y="1012"/>
                      <a:pt x="222" y="1081"/>
                      <a:pt x="308" y="1129"/>
                    </a:cubicBezTo>
                    <a:cubicBezTo>
                      <a:pt x="308" y="1329"/>
                      <a:pt x="308" y="1329"/>
                      <a:pt x="308" y="1329"/>
                    </a:cubicBezTo>
                    <a:cubicBezTo>
                      <a:pt x="308" y="1409"/>
                      <a:pt x="373" y="1474"/>
                      <a:pt x="453" y="1474"/>
                    </a:cubicBezTo>
                    <a:cubicBezTo>
                      <a:pt x="769" y="1474"/>
                      <a:pt x="769" y="1474"/>
                      <a:pt x="769" y="1474"/>
                    </a:cubicBezTo>
                    <a:cubicBezTo>
                      <a:pt x="849" y="1474"/>
                      <a:pt x="914" y="1409"/>
                      <a:pt x="914" y="1329"/>
                    </a:cubicBezTo>
                    <a:cubicBezTo>
                      <a:pt x="914" y="1120"/>
                      <a:pt x="914" y="1120"/>
                      <a:pt x="914" y="1120"/>
                    </a:cubicBezTo>
                    <a:cubicBezTo>
                      <a:pt x="1095" y="1011"/>
                      <a:pt x="1206" y="816"/>
                      <a:pt x="1206" y="603"/>
                    </a:cubicBezTo>
                    <a:cubicBezTo>
                      <a:pt x="1206" y="271"/>
                      <a:pt x="936" y="0"/>
                      <a:pt x="603" y="0"/>
                    </a:cubicBezTo>
                    <a:close/>
                    <a:moveTo>
                      <a:pt x="827" y="1032"/>
                    </a:moveTo>
                    <a:cubicBezTo>
                      <a:pt x="807" y="1042"/>
                      <a:pt x="795" y="1063"/>
                      <a:pt x="795" y="1085"/>
                    </a:cubicBezTo>
                    <a:cubicBezTo>
                      <a:pt x="795" y="1133"/>
                      <a:pt x="795" y="1133"/>
                      <a:pt x="795" y="1133"/>
                    </a:cubicBezTo>
                    <a:cubicBezTo>
                      <a:pt x="427" y="1133"/>
                      <a:pt x="427" y="1133"/>
                      <a:pt x="427" y="1133"/>
                    </a:cubicBezTo>
                    <a:cubicBezTo>
                      <a:pt x="427" y="1093"/>
                      <a:pt x="427" y="1093"/>
                      <a:pt x="427" y="1093"/>
                    </a:cubicBezTo>
                    <a:cubicBezTo>
                      <a:pt x="427" y="1070"/>
                      <a:pt x="414" y="1049"/>
                      <a:pt x="394" y="1039"/>
                    </a:cubicBezTo>
                    <a:cubicBezTo>
                      <a:pt x="227" y="959"/>
                      <a:pt x="119" y="788"/>
                      <a:pt x="119" y="603"/>
                    </a:cubicBezTo>
                    <a:cubicBezTo>
                      <a:pt x="119" y="336"/>
                      <a:pt x="336" y="119"/>
                      <a:pt x="603" y="119"/>
                    </a:cubicBezTo>
                    <a:cubicBezTo>
                      <a:pt x="870" y="119"/>
                      <a:pt x="1087" y="336"/>
                      <a:pt x="1087" y="603"/>
                    </a:cubicBezTo>
                    <a:cubicBezTo>
                      <a:pt x="1087" y="784"/>
                      <a:pt x="987" y="948"/>
                      <a:pt x="827" y="1032"/>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34" name="Oval 14">
              <a:extLst>
                <a:ext uri="{FF2B5EF4-FFF2-40B4-BE49-F238E27FC236}">
                  <a16:creationId xmlns:a16="http://schemas.microsoft.com/office/drawing/2014/main" id="{B7BC9EC4-FE38-463B-843B-2A4D5370B0E7}"/>
                </a:ext>
              </a:extLst>
            </p:cNvPr>
            <p:cNvSpPr>
              <a:spLocks noChangeArrowheads="1"/>
            </p:cNvSpPr>
            <p:nvPr/>
          </p:nvSpPr>
          <p:spPr bwMode="auto">
            <a:xfrm>
              <a:off x="2182260" y="3001446"/>
              <a:ext cx="1524157" cy="1524157"/>
            </a:xfrm>
            <a:prstGeom prst="ellipse">
              <a:avLst/>
            </a:prstGeom>
            <a:solidFill>
              <a:schemeClr val="accent2"/>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Oval 15">
              <a:extLst>
                <a:ext uri="{FF2B5EF4-FFF2-40B4-BE49-F238E27FC236}">
                  <a16:creationId xmlns:a16="http://schemas.microsoft.com/office/drawing/2014/main" id="{E435209E-8657-4E5C-AF88-10E968AAF1D6}"/>
                </a:ext>
              </a:extLst>
            </p:cNvPr>
            <p:cNvSpPr>
              <a:spLocks noChangeArrowheads="1"/>
            </p:cNvSpPr>
            <p:nvPr/>
          </p:nvSpPr>
          <p:spPr bwMode="auto">
            <a:xfrm>
              <a:off x="2333201" y="3153523"/>
              <a:ext cx="1221143" cy="1220008"/>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Oval 16">
              <a:extLst>
                <a:ext uri="{FF2B5EF4-FFF2-40B4-BE49-F238E27FC236}">
                  <a16:creationId xmlns:a16="http://schemas.microsoft.com/office/drawing/2014/main" id="{158577DB-2FAF-426A-B591-3B7495D821AA}"/>
                </a:ext>
              </a:extLst>
            </p:cNvPr>
            <p:cNvSpPr>
              <a:spLocks noChangeArrowheads="1"/>
            </p:cNvSpPr>
            <p:nvPr/>
          </p:nvSpPr>
          <p:spPr bwMode="auto">
            <a:xfrm>
              <a:off x="2463712" y="3284032"/>
              <a:ext cx="960117" cy="960117"/>
            </a:xfrm>
            <a:prstGeom prst="ellipse">
              <a:avLst/>
            </a:prstGeom>
            <a:solidFill>
              <a:schemeClr val="accent3"/>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7" name="Oval 17">
              <a:extLst>
                <a:ext uri="{FF2B5EF4-FFF2-40B4-BE49-F238E27FC236}">
                  <a16:creationId xmlns:a16="http://schemas.microsoft.com/office/drawing/2014/main" id="{24BA90B3-CB98-4E88-A5D0-75FF8F46367D}"/>
                </a:ext>
              </a:extLst>
            </p:cNvPr>
            <p:cNvSpPr>
              <a:spLocks noChangeArrowheads="1"/>
            </p:cNvSpPr>
            <p:nvPr/>
          </p:nvSpPr>
          <p:spPr bwMode="auto">
            <a:xfrm>
              <a:off x="2605576" y="3424761"/>
              <a:ext cx="676395" cy="677529"/>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8" name="Oval 18">
              <a:extLst>
                <a:ext uri="{FF2B5EF4-FFF2-40B4-BE49-F238E27FC236}">
                  <a16:creationId xmlns:a16="http://schemas.microsoft.com/office/drawing/2014/main" id="{F52B3D74-370C-4E63-A648-ADDC348EF494}"/>
                </a:ext>
              </a:extLst>
            </p:cNvPr>
            <p:cNvSpPr>
              <a:spLocks noChangeArrowheads="1"/>
            </p:cNvSpPr>
            <p:nvPr/>
          </p:nvSpPr>
          <p:spPr bwMode="auto">
            <a:xfrm>
              <a:off x="2731547" y="3550734"/>
              <a:ext cx="423315" cy="425585"/>
            </a:xfrm>
            <a:prstGeom prst="ellipse">
              <a:avLst/>
            </a:prstGeom>
            <a:solidFill>
              <a:schemeClr val="accent4"/>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9" name="Oval 19">
              <a:extLst>
                <a:ext uri="{FF2B5EF4-FFF2-40B4-BE49-F238E27FC236}">
                  <a16:creationId xmlns:a16="http://schemas.microsoft.com/office/drawing/2014/main" id="{1F387353-8C49-47C5-8B98-199B4AD57B85}"/>
                </a:ext>
              </a:extLst>
            </p:cNvPr>
            <p:cNvSpPr>
              <a:spLocks noChangeArrowheads="1"/>
            </p:cNvSpPr>
            <p:nvPr/>
          </p:nvSpPr>
          <p:spPr bwMode="auto">
            <a:xfrm>
              <a:off x="2864331" y="3685787"/>
              <a:ext cx="157751" cy="157751"/>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0" name="Freeform 20">
              <a:extLst>
                <a:ext uri="{FF2B5EF4-FFF2-40B4-BE49-F238E27FC236}">
                  <a16:creationId xmlns:a16="http://schemas.microsoft.com/office/drawing/2014/main" id="{873ADFD9-38C3-4DF4-9F91-C4CF771B4EF0}"/>
                </a:ext>
              </a:extLst>
            </p:cNvPr>
            <p:cNvSpPr>
              <a:spLocks/>
            </p:cNvSpPr>
            <p:nvPr/>
          </p:nvSpPr>
          <p:spPr bwMode="auto">
            <a:xfrm>
              <a:off x="2909725" y="2895903"/>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 name="T20" fmla="*/ 543 w 792"/>
                <a:gd name="T21" fmla="*/ 282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lnTo>
                    <a:pt x="543" y="282"/>
                  </a:lnTo>
                  <a:close/>
                </a:path>
              </a:pathLst>
            </a:custGeom>
            <a:solidFill>
              <a:schemeClr val="accent6"/>
            </a:solidFill>
            <a:ln>
              <a:noFill/>
            </a:ln>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Freeform 21">
              <a:extLst>
                <a:ext uri="{FF2B5EF4-FFF2-40B4-BE49-F238E27FC236}">
                  <a16:creationId xmlns:a16="http://schemas.microsoft.com/office/drawing/2014/main" id="{ED86386E-35B0-45F3-B177-AFA059CE2B4D}"/>
                </a:ext>
              </a:extLst>
            </p:cNvPr>
            <p:cNvSpPr>
              <a:spLocks/>
            </p:cNvSpPr>
            <p:nvPr/>
          </p:nvSpPr>
          <p:spPr bwMode="auto">
            <a:xfrm>
              <a:off x="2943772" y="2873204"/>
              <a:ext cx="898835" cy="901104"/>
            </a:xfrm>
            <a:custGeom>
              <a:avLst/>
              <a:gdLst>
                <a:gd name="T0" fmla="*/ 543 w 792"/>
                <a:gd name="T1" fmla="*/ 282 h 794"/>
                <a:gd name="T2" fmla="*/ 627 w 792"/>
                <a:gd name="T3" fmla="*/ 282 h 794"/>
                <a:gd name="T4" fmla="*/ 792 w 792"/>
                <a:gd name="T5" fmla="*/ 116 h 794"/>
                <a:gd name="T6" fmla="*/ 677 w 792"/>
                <a:gd name="T7" fmla="*/ 116 h 794"/>
                <a:gd name="T8" fmla="*/ 674 w 792"/>
                <a:gd name="T9" fmla="*/ 0 h 794"/>
                <a:gd name="T10" fmla="*/ 507 w 792"/>
                <a:gd name="T11" fmla="*/ 165 h 794"/>
                <a:gd name="T12" fmla="*/ 512 w 792"/>
                <a:gd name="T13" fmla="*/ 252 h 794"/>
                <a:gd name="T14" fmla="*/ 0 w 792"/>
                <a:gd name="T15" fmla="*/ 754 h 794"/>
                <a:gd name="T16" fmla="*/ 0 w 792"/>
                <a:gd name="T17" fmla="*/ 794 h 794"/>
                <a:gd name="T18" fmla="*/ 43 w 792"/>
                <a:gd name="T19" fmla="*/ 794 h 7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92" h="794">
                  <a:moveTo>
                    <a:pt x="543" y="282"/>
                  </a:moveTo>
                  <a:lnTo>
                    <a:pt x="627" y="282"/>
                  </a:lnTo>
                  <a:lnTo>
                    <a:pt x="792" y="116"/>
                  </a:lnTo>
                  <a:lnTo>
                    <a:pt x="677" y="116"/>
                  </a:lnTo>
                  <a:lnTo>
                    <a:pt x="674" y="0"/>
                  </a:lnTo>
                  <a:lnTo>
                    <a:pt x="507" y="165"/>
                  </a:lnTo>
                  <a:lnTo>
                    <a:pt x="512" y="252"/>
                  </a:lnTo>
                  <a:lnTo>
                    <a:pt x="0" y="754"/>
                  </a:lnTo>
                  <a:lnTo>
                    <a:pt x="0" y="794"/>
                  </a:lnTo>
                  <a:lnTo>
                    <a:pt x="43" y="79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79405" tIns="39703" rIns="79405" bIns="39703" numCol="1" anchor="t" anchorCtr="0" compatLnSpc="1">
              <a:prstTxWarp prst="textNoShape">
                <a:avLst/>
              </a:prstTxWarp>
            </a:bodyPr>
            <a:lstStyle/>
            <a:p>
              <a:pPr>
                <a:lnSpc>
                  <a:spcPct val="120000"/>
                </a:lnSpc>
              </a:pPr>
              <a:endParaRPr lang="en-US" sz="1481">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42" name="Group 4">
              <a:extLst>
                <a:ext uri="{FF2B5EF4-FFF2-40B4-BE49-F238E27FC236}">
                  <a16:creationId xmlns:a16="http://schemas.microsoft.com/office/drawing/2014/main" id="{2DE6A411-BE54-4990-858E-132CE3459EF4}"/>
                </a:ext>
              </a:extLst>
            </p:cNvPr>
            <p:cNvGrpSpPr>
              <a:grpSpLocks noChangeAspect="1"/>
            </p:cNvGrpSpPr>
            <p:nvPr/>
          </p:nvGrpSpPr>
          <p:grpSpPr bwMode="auto">
            <a:xfrm flipH="1">
              <a:off x="6034535" y="2918755"/>
              <a:ext cx="1084948" cy="937856"/>
              <a:chOff x="2883" y="375"/>
              <a:chExt cx="1938" cy="1977"/>
            </a:xfrm>
            <a:solidFill>
              <a:schemeClr val="accent1"/>
            </a:solidFill>
          </p:grpSpPr>
          <p:sp>
            <p:nvSpPr>
              <p:cNvPr id="82" name="Freeform 5">
                <a:extLst>
                  <a:ext uri="{FF2B5EF4-FFF2-40B4-BE49-F238E27FC236}">
                    <a16:creationId xmlns:a16="http://schemas.microsoft.com/office/drawing/2014/main" id="{7FB3BFC0-B89A-4DB5-88D5-20016C73BA30}"/>
                  </a:ext>
                </a:extLst>
              </p:cNvPr>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3" name="Freeform 6">
                <a:extLst>
                  <a:ext uri="{FF2B5EF4-FFF2-40B4-BE49-F238E27FC236}">
                    <a16:creationId xmlns:a16="http://schemas.microsoft.com/office/drawing/2014/main" id="{40E47223-8AB7-4E99-8FBE-6B64337E9A60}"/>
                  </a:ext>
                </a:extLst>
              </p:cNvPr>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4" name="Freeform 7">
                <a:extLst>
                  <a:ext uri="{FF2B5EF4-FFF2-40B4-BE49-F238E27FC236}">
                    <a16:creationId xmlns:a16="http://schemas.microsoft.com/office/drawing/2014/main" id="{77216DEF-F7B7-4BB6-B154-0F1B79626078}"/>
                  </a:ext>
                </a:extLst>
              </p:cNvPr>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5" name="Freeform 8">
                <a:extLst>
                  <a:ext uri="{FF2B5EF4-FFF2-40B4-BE49-F238E27FC236}">
                    <a16:creationId xmlns:a16="http://schemas.microsoft.com/office/drawing/2014/main" id="{CF3CCCA1-9FD8-4C8F-8AC5-76267AFD6B90}"/>
                  </a:ext>
                </a:extLst>
              </p:cNvPr>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6" name="Freeform 9">
                <a:extLst>
                  <a:ext uri="{FF2B5EF4-FFF2-40B4-BE49-F238E27FC236}">
                    <a16:creationId xmlns:a16="http://schemas.microsoft.com/office/drawing/2014/main" id="{444389CA-6134-42AA-BC51-6592F264DC62}"/>
                  </a:ext>
                </a:extLst>
              </p:cNvPr>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7" name="Freeform 10">
                <a:extLst>
                  <a:ext uri="{FF2B5EF4-FFF2-40B4-BE49-F238E27FC236}">
                    <a16:creationId xmlns:a16="http://schemas.microsoft.com/office/drawing/2014/main" id="{33F71BF1-0EB4-426C-A1D6-CB0ECA42BAE5}"/>
                  </a:ext>
                </a:extLst>
              </p:cNvPr>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8" name="Freeform 11">
                <a:extLst>
                  <a:ext uri="{FF2B5EF4-FFF2-40B4-BE49-F238E27FC236}">
                    <a16:creationId xmlns:a16="http://schemas.microsoft.com/office/drawing/2014/main" id="{97346AFB-6E94-4042-8727-5589345F61E1}"/>
                  </a:ext>
                </a:extLst>
              </p:cNvPr>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9" name="Freeform 12">
                <a:extLst>
                  <a:ext uri="{FF2B5EF4-FFF2-40B4-BE49-F238E27FC236}">
                    <a16:creationId xmlns:a16="http://schemas.microsoft.com/office/drawing/2014/main" id="{CF25E53D-38C5-48C3-93BF-20F90EFEFB52}"/>
                  </a:ext>
                </a:extLst>
              </p:cNvPr>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90" name="Freeform 14">
                <a:extLst>
                  <a:ext uri="{FF2B5EF4-FFF2-40B4-BE49-F238E27FC236}">
                    <a16:creationId xmlns:a16="http://schemas.microsoft.com/office/drawing/2014/main" id="{253C495C-FD9C-4A5A-98AA-17080473ADC0}"/>
                  </a:ext>
                </a:extLst>
              </p:cNvPr>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3" name="Group 4">
              <a:extLst>
                <a:ext uri="{FF2B5EF4-FFF2-40B4-BE49-F238E27FC236}">
                  <a16:creationId xmlns:a16="http://schemas.microsoft.com/office/drawing/2014/main" id="{1F7B903F-8408-41F8-94AD-8025767957A4}"/>
                </a:ext>
              </a:extLst>
            </p:cNvPr>
            <p:cNvGrpSpPr>
              <a:grpSpLocks noChangeAspect="1"/>
            </p:cNvGrpSpPr>
            <p:nvPr/>
          </p:nvGrpSpPr>
          <p:grpSpPr bwMode="auto">
            <a:xfrm flipH="1">
              <a:off x="8435389" y="2918755"/>
              <a:ext cx="1084948" cy="937856"/>
              <a:chOff x="2883" y="375"/>
              <a:chExt cx="1938" cy="1977"/>
            </a:xfrm>
            <a:solidFill>
              <a:schemeClr val="accent2"/>
            </a:solidFill>
          </p:grpSpPr>
          <p:sp>
            <p:nvSpPr>
              <p:cNvPr id="73" name="Freeform 5">
                <a:extLst>
                  <a:ext uri="{FF2B5EF4-FFF2-40B4-BE49-F238E27FC236}">
                    <a16:creationId xmlns:a16="http://schemas.microsoft.com/office/drawing/2014/main" id="{8441B683-33BD-401D-82B0-926FC53E563F}"/>
                  </a:ext>
                </a:extLst>
              </p:cNvPr>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4" name="Freeform 6">
                <a:extLst>
                  <a:ext uri="{FF2B5EF4-FFF2-40B4-BE49-F238E27FC236}">
                    <a16:creationId xmlns:a16="http://schemas.microsoft.com/office/drawing/2014/main" id="{5127D407-2402-4B5C-841F-CCDD2353D629}"/>
                  </a:ext>
                </a:extLst>
              </p:cNvPr>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5" name="Freeform 7">
                <a:extLst>
                  <a:ext uri="{FF2B5EF4-FFF2-40B4-BE49-F238E27FC236}">
                    <a16:creationId xmlns:a16="http://schemas.microsoft.com/office/drawing/2014/main" id="{165DC0B7-9321-4507-9128-5861A667C1D7}"/>
                  </a:ext>
                </a:extLst>
              </p:cNvPr>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6" name="Freeform 8">
                <a:extLst>
                  <a:ext uri="{FF2B5EF4-FFF2-40B4-BE49-F238E27FC236}">
                    <a16:creationId xmlns:a16="http://schemas.microsoft.com/office/drawing/2014/main" id="{DF17D86D-0B33-4881-B563-AB04966EA101}"/>
                  </a:ext>
                </a:extLst>
              </p:cNvPr>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7" name="Freeform 9">
                <a:extLst>
                  <a:ext uri="{FF2B5EF4-FFF2-40B4-BE49-F238E27FC236}">
                    <a16:creationId xmlns:a16="http://schemas.microsoft.com/office/drawing/2014/main" id="{620F60C0-6E1A-482A-B554-7CEC12FA655F}"/>
                  </a:ext>
                </a:extLst>
              </p:cNvPr>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8" name="Freeform 10">
                <a:extLst>
                  <a:ext uri="{FF2B5EF4-FFF2-40B4-BE49-F238E27FC236}">
                    <a16:creationId xmlns:a16="http://schemas.microsoft.com/office/drawing/2014/main" id="{DD32F9B2-28A3-4502-A5FB-25BDB7C19C64}"/>
                  </a:ext>
                </a:extLst>
              </p:cNvPr>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9" name="Freeform 11">
                <a:extLst>
                  <a:ext uri="{FF2B5EF4-FFF2-40B4-BE49-F238E27FC236}">
                    <a16:creationId xmlns:a16="http://schemas.microsoft.com/office/drawing/2014/main" id="{5DC9F9BE-10EB-4DB1-9287-E4B99A2669F8}"/>
                  </a:ext>
                </a:extLst>
              </p:cNvPr>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0" name="Freeform 12">
                <a:extLst>
                  <a:ext uri="{FF2B5EF4-FFF2-40B4-BE49-F238E27FC236}">
                    <a16:creationId xmlns:a16="http://schemas.microsoft.com/office/drawing/2014/main" id="{7469A96D-00B1-450D-B433-C621BF789D63}"/>
                  </a:ext>
                </a:extLst>
              </p:cNvPr>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81" name="Freeform 14">
                <a:extLst>
                  <a:ext uri="{FF2B5EF4-FFF2-40B4-BE49-F238E27FC236}">
                    <a16:creationId xmlns:a16="http://schemas.microsoft.com/office/drawing/2014/main" id="{97605E1F-F9CC-47FD-BC22-EEC9A637D3C2}"/>
                  </a:ext>
                </a:extLst>
              </p:cNvPr>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4" name="Group 4">
              <a:extLst>
                <a:ext uri="{FF2B5EF4-FFF2-40B4-BE49-F238E27FC236}">
                  <a16:creationId xmlns:a16="http://schemas.microsoft.com/office/drawing/2014/main" id="{876DE223-4A93-4FF9-88B3-BD32C8ABA238}"/>
                </a:ext>
              </a:extLst>
            </p:cNvPr>
            <p:cNvGrpSpPr>
              <a:grpSpLocks noChangeAspect="1"/>
            </p:cNvGrpSpPr>
            <p:nvPr/>
          </p:nvGrpSpPr>
          <p:grpSpPr bwMode="auto">
            <a:xfrm flipH="1">
              <a:off x="6034535" y="4431886"/>
              <a:ext cx="1084948" cy="937856"/>
              <a:chOff x="2883" y="375"/>
              <a:chExt cx="1938" cy="1977"/>
            </a:xfrm>
            <a:solidFill>
              <a:schemeClr val="accent3"/>
            </a:solidFill>
          </p:grpSpPr>
          <p:sp>
            <p:nvSpPr>
              <p:cNvPr id="64" name="Freeform 5">
                <a:extLst>
                  <a:ext uri="{FF2B5EF4-FFF2-40B4-BE49-F238E27FC236}">
                    <a16:creationId xmlns:a16="http://schemas.microsoft.com/office/drawing/2014/main" id="{48921017-D144-4994-A1EB-3D409C69EA55}"/>
                  </a:ext>
                </a:extLst>
              </p:cNvPr>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5" name="Freeform 6">
                <a:extLst>
                  <a:ext uri="{FF2B5EF4-FFF2-40B4-BE49-F238E27FC236}">
                    <a16:creationId xmlns:a16="http://schemas.microsoft.com/office/drawing/2014/main" id="{7FBABB59-B9E3-4198-B93C-6761C118FFF4}"/>
                  </a:ext>
                </a:extLst>
              </p:cNvPr>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6" name="Freeform 7">
                <a:extLst>
                  <a:ext uri="{FF2B5EF4-FFF2-40B4-BE49-F238E27FC236}">
                    <a16:creationId xmlns:a16="http://schemas.microsoft.com/office/drawing/2014/main" id="{DE6CB26F-30F0-47B9-AFFC-E6C1C2B2799A}"/>
                  </a:ext>
                </a:extLst>
              </p:cNvPr>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7" name="Freeform 8">
                <a:extLst>
                  <a:ext uri="{FF2B5EF4-FFF2-40B4-BE49-F238E27FC236}">
                    <a16:creationId xmlns:a16="http://schemas.microsoft.com/office/drawing/2014/main" id="{5AA4A066-0A0A-4C32-93B0-632BEF443F3A}"/>
                  </a:ext>
                </a:extLst>
              </p:cNvPr>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8" name="Freeform 9">
                <a:extLst>
                  <a:ext uri="{FF2B5EF4-FFF2-40B4-BE49-F238E27FC236}">
                    <a16:creationId xmlns:a16="http://schemas.microsoft.com/office/drawing/2014/main" id="{72F565AD-527D-464F-A55E-77DDE6BF9EC1}"/>
                  </a:ext>
                </a:extLst>
              </p:cNvPr>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9" name="Freeform 10">
                <a:extLst>
                  <a:ext uri="{FF2B5EF4-FFF2-40B4-BE49-F238E27FC236}">
                    <a16:creationId xmlns:a16="http://schemas.microsoft.com/office/drawing/2014/main" id="{9BF38781-66EC-4F95-B9B4-B7FB667B6312}"/>
                  </a:ext>
                </a:extLst>
              </p:cNvPr>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0" name="Freeform 11">
                <a:extLst>
                  <a:ext uri="{FF2B5EF4-FFF2-40B4-BE49-F238E27FC236}">
                    <a16:creationId xmlns:a16="http://schemas.microsoft.com/office/drawing/2014/main" id="{0A42D663-4499-4B79-BFD5-8548D676E509}"/>
                  </a:ext>
                </a:extLst>
              </p:cNvPr>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1" name="Freeform 12">
                <a:extLst>
                  <a:ext uri="{FF2B5EF4-FFF2-40B4-BE49-F238E27FC236}">
                    <a16:creationId xmlns:a16="http://schemas.microsoft.com/office/drawing/2014/main" id="{12B47EAC-12A4-4636-B607-D6357663F4BC}"/>
                  </a:ext>
                </a:extLst>
              </p:cNvPr>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72" name="Freeform 14">
                <a:extLst>
                  <a:ext uri="{FF2B5EF4-FFF2-40B4-BE49-F238E27FC236}">
                    <a16:creationId xmlns:a16="http://schemas.microsoft.com/office/drawing/2014/main" id="{704A5DCD-84D0-4721-A1E2-D643FD485B8C}"/>
                  </a:ext>
                </a:extLst>
              </p:cNvPr>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grpSp>
          <p:nvGrpSpPr>
            <p:cNvPr id="45" name="Group 4">
              <a:extLst>
                <a:ext uri="{FF2B5EF4-FFF2-40B4-BE49-F238E27FC236}">
                  <a16:creationId xmlns:a16="http://schemas.microsoft.com/office/drawing/2014/main" id="{429D107E-6C6C-416A-98B0-2B69AF85F227}"/>
                </a:ext>
              </a:extLst>
            </p:cNvPr>
            <p:cNvGrpSpPr>
              <a:grpSpLocks noChangeAspect="1"/>
            </p:cNvGrpSpPr>
            <p:nvPr/>
          </p:nvGrpSpPr>
          <p:grpSpPr bwMode="auto">
            <a:xfrm flipH="1">
              <a:off x="8476726" y="4431886"/>
              <a:ext cx="1084948" cy="937856"/>
              <a:chOff x="2883" y="375"/>
              <a:chExt cx="1938" cy="1977"/>
            </a:xfrm>
            <a:solidFill>
              <a:schemeClr val="accent4"/>
            </a:solidFill>
          </p:grpSpPr>
          <p:sp>
            <p:nvSpPr>
              <p:cNvPr id="55" name="Freeform 5">
                <a:extLst>
                  <a:ext uri="{FF2B5EF4-FFF2-40B4-BE49-F238E27FC236}">
                    <a16:creationId xmlns:a16="http://schemas.microsoft.com/office/drawing/2014/main" id="{E8F273CD-3A95-4310-9BA1-F22D414866E0}"/>
                  </a:ext>
                </a:extLst>
              </p:cNvPr>
              <p:cNvSpPr>
                <a:spLocks/>
              </p:cNvSpPr>
              <p:nvPr/>
            </p:nvSpPr>
            <p:spPr bwMode="auto">
              <a:xfrm>
                <a:off x="4622" y="2148"/>
                <a:ext cx="199" cy="204"/>
              </a:xfrm>
              <a:custGeom>
                <a:avLst/>
                <a:gdLst>
                  <a:gd name="T0" fmla="*/ 69 w 84"/>
                  <a:gd name="T1" fmla="*/ 67 h 86"/>
                  <a:gd name="T2" fmla="*/ 35 w 84"/>
                  <a:gd name="T3" fmla="*/ 30 h 86"/>
                  <a:gd name="T4" fmla="*/ 17 w 84"/>
                  <a:gd name="T5" fmla="*/ 9 h 86"/>
                  <a:gd name="T6" fmla="*/ 6 w 84"/>
                  <a:gd name="T7" fmla="*/ 0 h 86"/>
                  <a:gd name="T8" fmla="*/ 4 w 84"/>
                  <a:gd name="T9" fmla="*/ 5 h 86"/>
                  <a:gd name="T10" fmla="*/ 0 w 84"/>
                  <a:gd name="T11" fmla="*/ 10 h 86"/>
                  <a:gd name="T12" fmla="*/ 10 w 84"/>
                  <a:gd name="T13" fmla="*/ 21 h 86"/>
                  <a:gd name="T14" fmla="*/ 30 w 84"/>
                  <a:gd name="T15" fmla="*/ 38 h 86"/>
                  <a:gd name="T16" fmla="*/ 66 w 84"/>
                  <a:gd name="T17" fmla="*/ 71 h 86"/>
                  <a:gd name="T18" fmla="*/ 83 w 84"/>
                  <a:gd name="T19" fmla="*/ 86 h 86"/>
                  <a:gd name="T20" fmla="*/ 84 w 84"/>
                  <a:gd name="T21" fmla="*/ 85 h 86"/>
                  <a:gd name="T22" fmla="*/ 69 w 84"/>
                  <a:gd name="T23" fmla="*/ 67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4" h="86">
                    <a:moveTo>
                      <a:pt x="69" y="67"/>
                    </a:moveTo>
                    <a:cubicBezTo>
                      <a:pt x="60" y="57"/>
                      <a:pt x="47" y="43"/>
                      <a:pt x="35" y="30"/>
                    </a:cubicBezTo>
                    <a:cubicBezTo>
                      <a:pt x="29" y="23"/>
                      <a:pt x="23" y="16"/>
                      <a:pt x="17" y="9"/>
                    </a:cubicBezTo>
                    <a:cubicBezTo>
                      <a:pt x="13" y="6"/>
                      <a:pt x="10" y="3"/>
                      <a:pt x="6" y="0"/>
                    </a:cubicBezTo>
                    <a:cubicBezTo>
                      <a:pt x="6" y="2"/>
                      <a:pt x="5" y="3"/>
                      <a:pt x="4" y="5"/>
                    </a:cubicBezTo>
                    <a:cubicBezTo>
                      <a:pt x="3" y="7"/>
                      <a:pt x="1" y="9"/>
                      <a:pt x="0" y="10"/>
                    </a:cubicBezTo>
                    <a:cubicBezTo>
                      <a:pt x="3" y="14"/>
                      <a:pt x="7" y="17"/>
                      <a:pt x="10" y="21"/>
                    </a:cubicBezTo>
                    <a:cubicBezTo>
                      <a:pt x="16" y="27"/>
                      <a:pt x="23" y="32"/>
                      <a:pt x="30" y="38"/>
                    </a:cubicBezTo>
                    <a:cubicBezTo>
                      <a:pt x="43" y="50"/>
                      <a:pt x="56" y="63"/>
                      <a:pt x="66" y="71"/>
                    </a:cubicBezTo>
                    <a:cubicBezTo>
                      <a:pt x="76" y="80"/>
                      <a:pt x="83" y="86"/>
                      <a:pt x="83" y="86"/>
                    </a:cubicBezTo>
                    <a:cubicBezTo>
                      <a:pt x="84" y="85"/>
                      <a:pt x="84" y="85"/>
                      <a:pt x="84" y="85"/>
                    </a:cubicBezTo>
                    <a:cubicBezTo>
                      <a:pt x="84" y="85"/>
                      <a:pt x="78" y="78"/>
                      <a:pt x="69" y="67"/>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6" name="Freeform 6">
                <a:extLst>
                  <a:ext uri="{FF2B5EF4-FFF2-40B4-BE49-F238E27FC236}">
                    <a16:creationId xmlns:a16="http://schemas.microsoft.com/office/drawing/2014/main" id="{8CB9342F-AFA3-490B-9639-CD714DEB2AEA}"/>
                  </a:ext>
                </a:extLst>
              </p:cNvPr>
              <p:cNvSpPr>
                <a:spLocks/>
              </p:cNvSpPr>
              <p:nvPr/>
            </p:nvSpPr>
            <p:spPr bwMode="auto">
              <a:xfrm>
                <a:off x="4177" y="1665"/>
                <a:ext cx="490" cy="566"/>
              </a:xfrm>
              <a:custGeom>
                <a:avLst/>
                <a:gdLst>
                  <a:gd name="T0" fmla="*/ 204 w 207"/>
                  <a:gd name="T1" fmla="*/ 156 h 239"/>
                  <a:gd name="T2" fmla="*/ 48 w 207"/>
                  <a:gd name="T3" fmla="*/ 0 h 239"/>
                  <a:gd name="T4" fmla="*/ 35 w 207"/>
                  <a:gd name="T5" fmla="*/ 53 h 239"/>
                  <a:gd name="T6" fmla="*/ 0 w 207"/>
                  <a:gd name="T7" fmla="*/ 83 h 239"/>
                  <a:gd name="T8" fmla="*/ 156 w 207"/>
                  <a:gd name="T9" fmla="*/ 239 h 239"/>
                  <a:gd name="T10" fmla="*/ 188 w 207"/>
                  <a:gd name="T11" fmla="*/ 214 h 239"/>
                  <a:gd name="T12" fmla="*/ 192 w 207"/>
                  <a:gd name="T13" fmla="*/ 209 h 239"/>
                  <a:gd name="T14" fmla="*/ 194 w 207"/>
                  <a:gd name="T15" fmla="*/ 204 h 239"/>
                  <a:gd name="T16" fmla="*/ 204 w 207"/>
                  <a:gd name="T17" fmla="*/ 156 h 2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239">
                    <a:moveTo>
                      <a:pt x="204" y="156"/>
                    </a:moveTo>
                    <a:cubicBezTo>
                      <a:pt x="48" y="0"/>
                      <a:pt x="48" y="0"/>
                      <a:pt x="48" y="0"/>
                    </a:cubicBezTo>
                    <a:cubicBezTo>
                      <a:pt x="54" y="6"/>
                      <a:pt x="48" y="30"/>
                      <a:pt x="35" y="53"/>
                    </a:cubicBezTo>
                    <a:cubicBezTo>
                      <a:pt x="22" y="75"/>
                      <a:pt x="7" y="88"/>
                      <a:pt x="0" y="83"/>
                    </a:cubicBezTo>
                    <a:cubicBezTo>
                      <a:pt x="156" y="239"/>
                      <a:pt x="156" y="239"/>
                      <a:pt x="156" y="239"/>
                    </a:cubicBezTo>
                    <a:cubicBezTo>
                      <a:pt x="156" y="239"/>
                      <a:pt x="173" y="237"/>
                      <a:pt x="188" y="214"/>
                    </a:cubicBezTo>
                    <a:cubicBezTo>
                      <a:pt x="189" y="213"/>
                      <a:pt x="191" y="211"/>
                      <a:pt x="192" y="209"/>
                    </a:cubicBezTo>
                    <a:cubicBezTo>
                      <a:pt x="193" y="207"/>
                      <a:pt x="194" y="206"/>
                      <a:pt x="194" y="204"/>
                    </a:cubicBezTo>
                    <a:cubicBezTo>
                      <a:pt x="207" y="178"/>
                      <a:pt x="204" y="156"/>
                      <a:pt x="204" y="15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7" name="Freeform 7">
                <a:extLst>
                  <a:ext uri="{FF2B5EF4-FFF2-40B4-BE49-F238E27FC236}">
                    <a16:creationId xmlns:a16="http://schemas.microsoft.com/office/drawing/2014/main" id="{733394C6-FDDC-4EB3-8917-EDA9DB4D0E19}"/>
                  </a:ext>
                </a:extLst>
              </p:cNvPr>
              <p:cNvSpPr>
                <a:spLocks/>
              </p:cNvSpPr>
              <p:nvPr/>
            </p:nvSpPr>
            <p:spPr bwMode="auto">
              <a:xfrm>
                <a:off x="4167" y="1656"/>
                <a:ext cx="137" cy="218"/>
              </a:xfrm>
              <a:custGeom>
                <a:avLst/>
                <a:gdLst>
                  <a:gd name="T0" fmla="*/ 52 w 58"/>
                  <a:gd name="T1" fmla="*/ 4 h 92"/>
                  <a:gd name="T2" fmla="*/ 31 w 58"/>
                  <a:gd name="T3" fmla="*/ 13 h 92"/>
                  <a:gd name="T4" fmla="*/ 39 w 58"/>
                  <a:gd name="T5" fmla="*/ 20 h 92"/>
                  <a:gd name="T6" fmla="*/ 39 w 58"/>
                  <a:gd name="T7" fmla="*/ 25 h 92"/>
                  <a:gd name="T8" fmla="*/ 31 w 58"/>
                  <a:gd name="T9" fmla="*/ 50 h 92"/>
                  <a:gd name="T10" fmla="*/ 16 w 58"/>
                  <a:gd name="T11" fmla="*/ 66 h 92"/>
                  <a:gd name="T12" fmla="*/ 12 w 58"/>
                  <a:gd name="T13" fmla="*/ 67 h 92"/>
                  <a:gd name="T14" fmla="*/ 5 w 58"/>
                  <a:gd name="T15" fmla="*/ 59 h 92"/>
                  <a:gd name="T16" fmla="*/ 3 w 58"/>
                  <a:gd name="T17" fmla="*/ 87 h 92"/>
                  <a:gd name="T18" fmla="*/ 4 w 58"/>
                  <a:gd name="T19" fmla="*/ 87 h 92"/>
                  <a:gd name="T20" fmla="*/ 39 w 58"/>
                  <a:gd name="T21" fmla="*/ 57 h 92"/>
                  <a:gd name="T22" fmla="*/ 52 w 58"/>
                  <a:gd name="T23" fmla="*/ 4 h 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8" h="92">
                    <a:moveTo>
                      <a:pt x="52" y="4"/>
                    </a:moveTo>
                    <a:cubicBezTo>
                      <a:pt x="48" y="0"/>
                      <a:pt x="40" y="4"/>
                      <a:pt x="31" y="13"/>
                    </a:cubicBezTo>
                    <a:cubicBezTo>
                      <a:pt x="36" y="18"/>
                      <a:pt x="39" y="20"/>
                      <a:pt x="39" y="20"/>
                    </a:cubicBezTo>
                    <a:cubicBezTo>
                      <a:pt x="39" y="20"/>
                      <a:pt x="39" y="22"/>
                      <a:pt x="39" y="25"/>
                    </a:cubicBezTo>
                    <a:cubicBezTo>
                      <a:pt x="39" y="31"/>
                      <a:pt x="37" y="40"/>
                      <a:pt x="31" y="50"/>
                    </a:cubicBezTo>
                    <a:cubicBezTo>
                      <a:pt x="25" y="61"/>
                      <a:pt x="19" y="64"/>
                      <a:pt x="16" y="66"/>
                    </a:cubicBezTo>
                    <a:cubicBezTo>
                      <a:pt x="14" y="67"/>
                      <a:pt x="12" y="67"/>
                      <a:pt x="12" y="67"/>
                    </a:cubicBezTo>
                    <a:cubicBezTo>
                      <a:pt x="12" y="67"/>
                      <a:pt x="10" y="64"/>
                      <a:pt x="5" y="59"/>
                    </a:cubicBezTo>
                    <a:cubicBezTo>
                      <a:pt x="0" y="72"/>
                      <a:pt x="0" y="83"/>
                      <a:pt x="3" y="87"/>
                    </a:cubicBezTo>
                    <a:cubicBezTo>
                      <a:pt x="4" y="87"/>
                      <a:pt x="4" y="87"/>
                      <a:pt x="4" y="87"/>
                    </a:cubicBezTo>
                    <a:cubicBezTo>
                      <a:pt x="11" y="92"/>
                      <a:pt x="26" y="79"/>
                      <a:pt x="39" y="57"/>
                    </a:cubicBezTo>
                    <a:cubicBezTo>
                      <a:pt x="52" y="34"/>
                      <a:pt x="58" y="10"/>
                      <a:pt x="52" y="4"/>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8" name="Freeform 8">
                <a:extLst>
                  <a:ext uri="{FF2B5EF4-FFF2-40B4-BE49-F238E27FC236}">
                    <a16:creationId xmlns:a16="http://schemas.microsoft.com/office/drawing/2014/main" id="{A0D8798F-F371-4D71-860F-DB1E4D25C49C}"/>
                  </a:ext>
                </a:extLst>
              </p:cNvPr>
              <p:cNvSpPr>
                <a:spLocks/>
              </p:cNvSpPr>
              <p:nvPr/>
            </p:nvSpPr>
            <p:spPr bwMode="auto">
              <a:xfrm>
                <a:off x="2883" y="799"/>
                <a:ext cx="474" cy="407"/>
              </a:xfrm>
              <a:custGeom>
                <a:avLst/>
                <a:gdLst>
                  <a:gd name="T0" fmla="*/ 83 w 200"/>
                  <a:gd name="T1" fmla="*/ 65 h 172"/>
                  <a:gd name="T2" fmla="*/ 200 w 200"/>
                  <a:gd name="T3" fmla="*/ 38 h 172"/>
                  <a:gd name="T4" fmla="*/ 200 w 200"/>
                  <a:gd name="T5" fmla="*/ 37 h 172"/>
                  <a:gd name="T6" fmla="*/ 73 w 200"/>
                  <a:gd name="T7" fmla="*/ 14 h 172"/>
                  <a:gd name="T8" fmla="*/ 9 w 200"/>
                  <a:gd name="T9" fmla="*/ 126 h 172"/>
                  <a:gd name="T10" fmla="*/ 64 w 200"/>
                  <a:gd name="T11" fmla="*/ 172 h 172"/>
                  <a:gd name="T12" fmla="*/ 83 w 200"/>
                  <a:gd name="T13" fmla="*/ 65 h 172"/>
                </a:gdLst>
                <a:ahLst/>
                <a:cxnLst>
                  <a:cxn ang="0">
                    <a:pos x="T0" y="T1"/>
                  </a:cxn>
                  <a:cxn ang="0">
                    <a:pos x="T2" y="T3"/>
                  </a:cxn>
                  <a:cxn ang="0">
                    <a:pos x="T4" y="T5"/>
                  </a:cxn>
                  <a:cxn ang="0">
                    <a:pos x="T6" y="T7"/>
                  </a:cxn>
                  <a:cxn ang="0">
                    <a:pos x="T8" y="T9"/>
                  </a:cxn>
                  <a:cxn ang="0">
                    <a:pos x="T10" y="T11"/>
                  </a:cxn>
                  <a:cxn ang="0">
                    <a:pos x="T12" y="T13"/>
                  </a:cxn>
                </a:cxnLst>
                <a:rect l="0" t="0" r="r" b="b"/>
                <a:pathLst>
                  <a:path w="200" h="172">
                    <a:moveTo>
                      <a:pt x="83" y="65"/>
                    </a:moveTo>
                    <a:cubicBezTo>
                      <a:pt x="105" y="26"/>
                      <a:pt x="157" y="23"/>
                      <a:pt x="200" y="38"/>
                    </a:cubicBezTo>
                    <a:cubicBezTo>
                      <a:pt x="200" y="38"/>
                      <a:pt x="200" y="37"/>
                      <a:pt x="200" y="37"/>
                    </a:cubicBezTo>
                    <a:cubicBezTo>
                      <a:pt x="159" y="14"/>
                      <a:pt x="109" y="0"/>
                      <a:pt x="73" y="14"/>
                    </a:cubicBezTo>
                    <a:cubicBezTo>
                      <a:pt x="6" y="41"/>
                      <a:pt x="0" y="81"/>
                      <a:pt x="9" y="126"/>
                    </a:cubicBezTo>
                    <a:cubicBezTo>
                      <a:pt x="14" y="152"/>
                      <a:pt x="35" y="167"/>
                      <a:pt x="64" y="172"/>
                    </a:cubicBezTo>
                    <a:cubicBezTo>
                      <a:pt x="58" y="137"/>
                      <a:pt x="64" y="97"/>
                      <a:pt x="83" y="65"/>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9" name="Freeform 9">
                <a:extLst>
                  <a:ext uri="{FF2B5EF4-FFF2-40B4-BE49-F238E27FC236}">
                    <a16:creationId xmlns:a16="http://schemas.microsoft.com/office/drawing/2014/main" id="{F007846A-BC6E-456A-B063-D8C2F9179CFA}"/>
                  </a:ext>
                </a:extLst>
              </p:cNvPr>
              <p:cNvSpPr>
                <a:spLocks/>
              </p:cNvSpPr>
              <p:nvPr/>
            </p:nvSpPr>
            <p:spPr bwMode="auto">
              <a:xfrm>
                <a:off x="3236" y="427"/>
                <a:ext cx="175" cy="460"/>
              </a:xfrm>
              <a:custGeom>
                <a:avLst/>
                <a:gdLst>
                  <a:gd name="T0" fmla="*/ 40 w 74"/>
                  <a:gd name="T1" fmla="*/ 37 h 194"/>
                  <a:gd name="T2" fmla="*/ 74 w 74"/>
                  <a:gd name="T3" fmla="*/ 0 h 194"/>
                  <a:gd name="T4" fmla="*/ 1 w 74"/>
                  <a:gd name="T5" fmla="*/ 100 h 194"/>
                  <a:gd name="T6" fmla="*/ 51 w 74"/>
                  <a:gd name="T7" fmla="*/ 194 h 194"/>
                  <a:gd name="T8" fmla="*/ 52 w 74"/>
                  <a:gd name="T9" fmla="*/ 193 h 194"/>
                  <a:gd name="T10" fmla="*/ 40 w 74"/>
                  <a:gd name="T11" fmla="*/ 37 h 194"/>
                </a:gdLst>
                <a:ahLst/>
                <a:cxnLst>
                  <a:cxn ang="0">
                    <a:pos x="T0" y="T1"/>
                  </a:cxn>
                  <a:cxn ang="0">
                    <a:pos x="T2" y="T3"/>
                  </a:cxn>
                  <a:cxn ang="0">
                    <a:pos x="T4" y="T5"/>
                  </a:cxn>
                  <a:cxn ang="0">
                    <a:pos x="T6" y="T7"/>
                  </a:cxn>
                  <a:cxn ang="0">
                    <a:pos x="T8" y="T9"/>
                  </a:cxn>
                  <a:cxn ang="0">
                    <a:pos x="T10" y="T11"/>
                  </a:cxn>
                </a:cxnLst>
                <a:rect l="0" t="0" r="r" b="b"/>
                <a:pathLst>
                  <a:path w="74" h="194">
                    <a:moveTo>
                      <a:pt x="40" y="37"/>
                    </a:moveTo>
                    <a:cubicBezTo>
                      <a:pt x="49" y="21"/>
                      <a:pt x="61" y="8"/>
                      <a:pt x="74" y="0"/>
                    </a:cubicBezTo>
                    <a:cubicBezTo>
                      <a:pt x="31" y="9"/>
                      <a:pt x="0" y="30"/>
                      <a:pt x="1" y="100"/>
                    </a:cubicBezTo>
                    <a:cubicBezTo>
                      <a:pt x="1" y="132"/>
                      <a:pt x="23" y="166"/>
                      <a:pt x="51" y="194"/>
                    </a:cubicBezTo>
                    <a:cubicBezTo>
                      <a:pt x="52" y="193"/>
                      <a:pt x="52" y="193"/>
                      <a:pt x="52" y="193"/>
                    </a:cubicBezTo>
                    <a:cubicBezTo>
                      <a:pt x="29" y="143"/>
                      <a:pt x="17" y="77"/>
                      <a:pt x="40" y="37"/>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0" name="Freeform 10">
                <a:extLst>
                  <a:ext uri="{FF2B5EF4-FFF2-40B4-BE49-F238E27FC236}">
                    <a16:creationId xmlns:a16="http://schemas.microsoft.com/office/drawing/2014/main" id="{BDD585AE-9F7C-4B4F-B5BE-B4327B57A876}"/>
                  </a:ext>
                </a:extLst>
              </p:cNvPr>
              <p:cNvSpPr>
                <a:spLocks/>
              </p:cNvSpPr>
              <p:nvPr/>
            </p:nvSpPr>
            <p:spPr bwMode="auto">
              <a:xfrm>
                <a:off x="3020" y="853"/>
                <a:ext cx="505" cy="613"/>
              </a:xfrm>
              <a:custGeom>
                <a:avLst/>
                <a:gdLst>
                  <a:gd name="T0" fmla="*/ 198 w 213"/>
                  <a:gd name="T1" fmla="*/ 82 h 259"/>
                  <a:gd name="T2" fmla="*/ 142 w 213"/>
                  <a:gd name="T3" fmla="*/ 15 h 259"/>
                  <a:gd name="T4" fmla="*/ 25 w 213"/>
                  <a:gd name="T5" fmla="*/ 42 h 259"/>
                  <a:gd name="T6" fmla="*/ 6 w 213"/>
                  <a:gd name="T7" fmla="*/ 149 h 259"/>
                  <a:gd name="T8" fmla="*/ 39 w 213"/>
                  <a:gd name="T9" fmla="*/ 218 h 259"/>
                  <a:gd name="T10" fmla="*/ 172 w 213"/>
                  <a:gd name="T11" fmla="*/ 189 h 259"/>
                  <a:gd name="T12" fmla="*/ 211 w 213"/>
                  <a:gd name="T13" fmla="*/ 104 h 259"/>
                  <a:gd name="T14" fmla="*/ 213 w 213"/>
                  <a:gd name="T15" fmla="*/ 99 h 259"/>
                  <a:gd name="T16" fmla="*/ 212 w 213"/>
                  <a:gd name="T17" fmla="*/ 97 h 259"/>
                  <a:gd name="T18" fmla="*/ 198 w 213"/>
                  <a:gd name="T19" fmla="*/ 82 h 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3" h="259">
                    <a:moveTo>
                      <a:pt x="198" y="82"/>
                    </a:moveTo>
                    <a:cubicBezTo>
                      <a:pt x="173" y="53"/>
                      <a:pt x="145" y="23"/>
                      <a:pt x="142" y="15"/>
                    </a:cubicBezTo>
                    <a:cubicBezTo>
                      <a:pt x="99" y="0"/>
                      <a:pt x="47" y="3"/>
                      <a:pt x="25" y="42"/>
                    </a:cubicBezTo>
                    <a:cubicBezTo>
                      <a:pt x="6" y="74"/>
                      <a:pt x="0" y="114"/>
                      <a:pt x="6" y="149"/>
                    </a:cubicBezTo>
                    <a:cubicBezTo>
                      <a:pt x="10" y="176"/>
                      <a:pt x="22" y="201"/>
                      <a:pt x="39" y="218"/>
                    </a:cubicBezTo>
                    <a:cubicBezTo>
                      <a:pt x="80" y="259"/>
                      <a:pt x="139" y="246"/>
                      <a:pt x="172" y="189"/>
                    </a:cubicBezTo>
                    <a:cubicBezTo>
                      <a:pt x="190" y="158"/>
                      <a:pt x="207" y="130"/>
                      <a:pt x="211" y="104"/>
                    </a:cubicBezTo>
                    <a:cubicBezTo>
                      <a:pt x="212" y="102"/>
                      <a:pt x="213" y="100"/>
                      <a:pt x="213" y="99"/>
                    </a:cubicBezTo>
                    <a:cubicBezTo>
                      <a:pt x="213" y="98"/>
                      <a:pt x="212" y="98"/>
                      <a:pt x="212" y="97"/>
                    </a:cubicBezTo>
                    <a:cubicBezTo>
                      <a:pt x="207" y="92"/>
                      <a:pt x="203" y="87"/>
                      <a:pt x="198" y="82"/>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1" name="Freeform 11">
                <a:extLst>
                  <a:ext uri="{FF2B5EF4-FFF2-40B4-BE49-F238E27FC236}">
                    <a16:creationId xmlns:a16="http://schemas.microsoft.com/office/drawing/2014/main" id="{7C14B014-A73E-4335-B011-AE3DC9F5FAD0}"/>
                  </a:ext>
                </a:extLst>
              </p:cNvPr>
              <p:cNvSpPr>
                <a:spLocks/>
              </p:cNvSpPr>
              <p:nvPr/>
            </p:nvSpPr>
            <p:spPr bwMode="auto">
              <a:xfrm>
                <a:off x="3276" y="375"/>
                <a:ext cx="481" cy="668"/>
              </a:xfrm>
              <a:custGeom>
                <a:avLst/>
                <a:gdLst>
                  <a:gd name="T0" fmla="*/ 23 w 203"/>
                  <a:gd name="T1" fmla="*/ 59 h 282"/>
                  <a:gd name="T2" fmla="*/ 35 w 203"/>
                  <a:gd name="T3" fmla="*/ 215 h 282"/>
                  <a:gd name="T4" fmla="*/ 72 w 203"/>
                  <a:gd name="T5" fmla="*/ 246 h 282"/>
                  <a:gd name="T6" fmla="*/ 96 w 203"/>
                  <a:gd name="T7" fmla="*/ 267 h 282"/>
                  <a:gd name="T8" fmla="*/ 99 w 203"/>
                  <a:gd name="T9" fmla="*/ 270 h 282"/>
                  <a:gd name="T10" fmla="*/ 113 w 203"/>
                  <a:gd name="T11" fmla="*/ 282 h 282"/>
                  <a:gd name="T12" fmla="*/ 171 w 203"/>
                  <a:gd name="T13" fmla="*/ 207 h 282"/>
                  <a:gd name="T14" fmla="*/ 156 w 203"/>
                  <a:gd name="T15" fmla="*/ 31 h 282"/>
                  <a:gd name="T16" fmla="*/ 57 w 203"/>
                  <a:gd name="T17" fmla="*/ 22 h 282"/>
                  <a:gd name="T18" fmla="*/ 23 w 203"/>
                  <a:gd name="T19" fmla="*/ 59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3" h="282">
                    <a:moveTo>
                      <a:pt x="23" y="59"/>
                    </a:moveTo>
                    <a:cubicBezTo>
                      <a:pt x="0" y="99"/>
                      <a:pt x="12" y="165"/>
                      <a:pt x="35" y="215"/>
                    </a:cubicBezTo>
                    <a:cubicBezTo>
                      <a:pt x="38" y="215"/>
                      <a:pt x="55" y="231"/>
                      <a:pt x="72" y="246"/>
                    </a:cubicBezTo>
                    <a:cubicBezTo>
                      <a:pt x="79" y="252"/>
                      <a:pt x="87" y="259"/>
                      <a:pt x="96" y="267"/>
                    </a:cubicBezTo>
                    <a:cubicBezTo>
                      <a:pt x="97" y="268"/>
                      <a:pt x="98" y="269"/>
                      <a:pt x="99" y="270"/>
                    </a:cubicBezTo>
                    <a:cubicBezTo>
                      <a:pt x="104" y="274"/>
                      <a:pt x="109" y="278"/>
                      <a:pt x="113" y="282"/>
                    </a:cubicBezTo>
                    <a:cubicBezTo>
                      <a:pt x="133" y="272"/>
                      <a:pt x="151" y="241"/>
                      <a:pt x="171" y="207"/>
                    </a:cubicBezTo>
                    <a:cubicBezTo>
                      <a:pt x="203" y="150"/>
                      <a:pt x="197" y="71"/>
                      <a:pt x="156" y="31"/>
                    </a:cubicBezTo>
                    <a:cubicBezTo>
                      <a:pt x="127" y="2"/>
                      <a:pt x="89" y="0"/>
                      <a:pt x="57" y="22"/>
                    </a:cubicBezTo>
                    <a:cubicBezTo>
                      <a:pt x="44" y="30"/>
                      <a:pt x="32" y="43"/>
                      <a:pt x="23" y="59"/>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2" name="Freeform 12">
                <a:extLst>
                  <a:ext uri="{FF2B5EF4-FFF2-40B4-BE49-F238E27FC236}">
                    <a16:creationId xmlns:a16="http://schemas.microsoft.com/office/drawing/2014/main" id="{56C58855-1D4A-424F-8776-0ED0E157C4BD}"/>
                  </a:ext>
                </a:extLst>
              </p:cNvPr>
              <p:cNvSpPr>
                <a:spLocks/>
              </p:cNvSpPr>
              <p:nvPr/>
            </p:nvSpPr>
            <p:spPr bwMode="auto">
              <a:xfrm>
                <a:off x="3357" y="884"/>
                <a:ext cx="902" cy="930"/>
              </a:xfrm>
              <a:custGeom>
                <a:avLst/>
                <a:gdLst>
                  <a:gd name="T0" fmla="*/ 381 w 381"/>
                  <a:gd name="T1" fmla="*/ 346 h 393"/>
                  <a:gd name="T2" fmla="*/ 373 w 381"/>
                  <a:gd name="T3" fmla="*/ 339 h 393"/>
                  <a:gd name="T4" fmla="*/ 79 w 381"/>
                  <a:gd name="T5" fmla="*/ 67 h 393"/>
                  <a:gd name="T6" fmla="*/ 65 w 381"/>
                  <a:gd name="T7" fmla="*/ 55 h 393"/>
                  <a:gd name="T8" fmla="*/ 62 w 381"/>
                  <a:gd name="T9" fmla="*/ 52 h 393"/>
                  <a:gd name="T10" fmla="*/ 38 w 381"/>
                  <a:gd name="T11" fmla="*/ 31 h 393"/>
                  <a:gd name="T12" fmla="*/ 1 w 381"/>
                  <a:gd name="T13" fmla="*/ 0 h 393"/>
                  <a:gd name="T14" fmla="*/ 0 w 381"/>
                  <a:gd name="T15" fmla="*/ 1 h 393"/>
                  <a:gd name="T16" fmla="*/ 0 w 381"/>
                  <a:gd name="T17" fmla="*/ 1 h 393"/>
                  <a:gd name="T18" fmla="*/ 0 w 381"/>
                  <a:gd name="T19" fmla="*/ 1 h 393"/>
                  <a:gd name="T20" fmla="*/ 0 w 381"/>
                  <a:gd name="T21" fmla="*/ 2 h 393"/>
                  <a:gd name="T22" fmla="*/ 56 w 381"/>
                  <a:gd name="T23" fmla="*/ 69 h 393"/>
                  <a:gd name="T24" fmla="*/ 70 w 381"/>
                  <a:gd name="T25" fmla="*/ 84 h 393"/>
                  <a:gd name="T26" fmla="*/ 71 w 381"/>
                  <a:gd name="T27" fmla="*/ 86 h 393"/>
                  <a:gd name="T28" fmla="*/ 347 w 381"/>
                  <a:gd name="T29" fmla="*/ 385 h 393"/>
                  <a:gd name="T30" fmla="*/ 354 w 381"/>
                  <a:gd name="T31" fmla="*/ 393 h 393"/>
                  <a:gd name="T32" fmla="*/ 358 w 381"/>
                  <a:gd name="T33" fmla="*/ 392 h 393"/>
                  <a:gd name="T34" fmla="*/ 373 w 381"/>
                  <a:gd name="T35" fmla="*/ 376 h 393"/>
                  <a:gd name="T36" fmla="*/ 381 w 381"/>
                  <a:gd name="T37" fmla="*/ 351 h 393"/>
                  <a:gd name="T38" fmla="*/ 381 w 381"/>
                  <a:gd name="T39" fmla="*/ 346 h 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81" h="393">
                    <a:moveTo>
                      <a:pt x="381" y="346"/>
                    </a:moveTo>
                    <a:cubicBezTo>
                      <a:pt x="381" y="346"/>
                      <a:pt x="378" y="344"/>
                      <a:pt x="373" y="339"/>
                    </a:cubicBezTo>
                    <a:cubicBezTo>
                      <a:pt x="336" y="304"/>
                      <a:pt x="177" y="155"/>
                      <a:pt x="79" y="67"/>
                    </a:cubicBezTo>
                    <a:cubicBezTo>
                      <a:pt x="75" y="63"/>
                      <a:pt x="70" y="59"/>
                      <a:pt x="65" y="55"/>
                    </a:cubicBezTo>
                    <a:cubicBezTo>
                      <a:pt x="64" y="54"/>
                      <a:pt x="63" y="53"/>
                      <a:pt x="62" y="52"/>
                    </a:cubicBezTo>
                    <a:cubicBezTo>
                      <a:pt x="53" y="44"/>
                      <a:pt x="45" y="37"/>
                      <a:pt x="38" y="31"/>
                    </a:cubicBezTo>
                    <a:cubicBezTo>
                      <a:pt x="21" y="16"/>
                      <a:pt x="4" y="0"/>
                      <a:pt x="1" y="0"/>
                    </a:cubicBezTo>
                    <a:cubicBezTo>
                      <a:pt x="0" y="1"/>
                      <a:pt x="0" y="1"/>
                      <a:pt x="0" y="1"/>
                    </a:cubicBezTo>
                    <a:cubicBezTo>
                      <a:pt x="0" y="1"/>
                      <a:pt x="0" y="1"/>
                      <a:pt x="0" y="1"/>
                    </a:cubicBezTo>
                    <a:cubicBezTo>
                      <a:pt x="0" y="1"/>
                      <a:pt x="0" y="1"/>
                      <a:pt x="0" y="1"/>
                    </a:cubicBezTo>
                    <a:cubicBezTo>
                      <a:pt x="0" y="1"/>
                      <a:pt x="0" y="2"/>
                      <a:pt x="0" y="2"/>
                    </a:cubicBezTo>
                    <a:cubicBezTo>
                      <a:pt x="3" y="10"/>
                      <a:pt x="31" y="40"/>
                      <a:pt x="56" y="69"/>
                    </a:cubicBezTo>
                    <a:cubicBezTo>
                      <a:pt x="61" y="74"/>
                      <a:pt x="65" y="79"/>
                      <a:pt x="70" y="84"/>
                    </a:cubicBezTo>
                    <a:cubicBezTo>
                      <a:pt x="70" y="85"/>
                      <a:pt x="71" y="85"/>
                      <a:pt x="71" y="86"/>
                    </a:cubicBezTo>
                    <a:cubicBezTo>
                      <a:pt x="161" y="186"/>
                      <a:pt x="312" y="347"/>
                      <a:pt x="347" y="385"/>
                    </a:cubicBezTo>
                    <a:cubicBezTo>
                      <a:pt x="352" y="390"/>
                      <a:pt x="354" y="393"/>
                      <a:pt x="354" y="393"/>
                    </a:cubicBezTo>
                    <a:cubicBezTo>
                      <a:pt x="354" y="393"/>
                      <a:pt x="356" y="393"/>
                      <a:pt x="358" y="392"/>
                    </a:cubicBezTo>
                    <a:cubicBezTo>
                      <a:pt x="361" y="390"/>
                      <a:pt x="367" y="387"/>
                      <a:pt x="373" y="376"/>
                    </a:cubicBezTo>
                    <a:cubicBezTo>
                      <a:pt x="379" y="366"/>
                      <a:pt x="381" y="357"/>
                      <a:pt x="381" y="351"/>
                    </a:cubicBezTo>
                    <a:cubicBezTo>
                      <a:pt x="381" y="348"/>
                      <a:pt x="381" y="346"/>
                      <a:pt x="381" y="346"/>
                    </a:cubicBezTo>
                    <a:close/>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63" name="Freeform 14">
                <a:extLst>
                  <a:ext uri="{FF2B5EF4-FFF2-40B4-BE49-F238E27FC236}">
                    <a16:creationId xmlns:a16="http://schemas.microsoft.com/office/drawing/2014/main" id="{F9A08FFB-B428-42B0-B706-C6EC61FBC0FC}"/>
                  </a:ext>
                </a:extLst>
              </p:cNvPr>
              <p:cNvSpPr>
                <a:spLocks/>
              </p:cNvSpPr>
              <p:nvPr/>
            </p:nvSpPr>
            <p:spPr bwMode="auto">
              <a:xfrm>
                <a:off x="4819" y="2349"/>
                <a:ext cx="0" cy="3"/>
              </a:xfrm>
              <a:custGeom>
                <a:avLst/>
                <a:gdLst>
                  <a:gd name="T0" fmla="*/ 0 h 1"/>
                  <a:gd name="T1" fmla="*/ 0 h 1"/>
                  <a:gd name="T2" fmla="*/ 1 h 1"/>
                  <a:gd name="T3" fmla="*/ 1 h 1"/>
                  <a:gd name="T4" fmla="*/ 0 h 1"/>
                </a:gdLst>
                <a:ahLst/>
                <a:cxnLst>
                  <a:cxn ang="0">
                    <a:pos x="0" y="T0"/>
                  </a:cxn>
                  <a:cxn ang="0">
                    <a:pos x="0" y="T1"/>
                  </a:cxn>
                  <a:cxn ang="0">
                    <a:pos x="0" y="T2"/>
                  </a:cxn>
                  <a:cxn ang="0">
                    <a:pos x="0" y="T3"/>
                  </a:cxn>
                  <a:cxn ang="0">
                    <a:pos x="0" y="T4"/>
                  </a:cxn>
                </a:cxnLst>
                <a:rect l="0" t="0" r="r" b="b"/>
                <a:pathLst>
                  <a:path h="1">
                    <a:moveTo>
                      <a:pt x="0" y="0"/>
                    </a:moveTo>
                    <a:cubicBezTo>
                      <a:pt x="0" y="0"/>
                      <a:pt x="0" y="0"/>
                      <a:pt x="0" y="0"/>
                    </a:cubicBezTo>
                    <a:cubicBezTo>
                      <a:pt x="0" y="1"/>
                      <a:pt x="0" y="1"/>
                      <a:pt x="0" y="1"/>
                    </a:cubicBezTo>
                    <a:cubicBezTo>
                      <a:pt x="0" y="1"/>
                      <a:pt x="0" y="1"/>
                      <a:pt x="0" y="1"/>
                    </a:cubicBezTo>
                    <a:cubicBezTo>
                      <a:pt x="0" y="0"/>
                      <a:pt x="0" y="0"/>
                      <a:pt x="0" y="0"/>
                    </a:cubicBezTo>
                  </a:path>
                </a:pathLst>
              </a:custGeom>
              <a:grpFill/>
              <a:ln w="9525">
                <a:noFill/>
                <a:round/>
                <a:headEnd/>
                <a:tailEnd/>
              </a:ln>
            </p:spPr>
            <p:txBody>
              <a:bodyPr vert="horz" wrap="square" lIns="79405" tIns="39703" rIns="79405" bIns="39703" numCol="1" anchor="t" anchorCtr="0" compatLnSpc="1">
                <a:prstTxWarp prst="textNoShape">
                  <a:avLst/>
                </a:prstTxWarp>
              </a:bodyPr>
              <a:lstStyle/>
              <a:p>
                <a:pPr>
                  <a:lnSpc>
                    <a:spcPct val="120000"/>
                  </a:lnSpc>
                </a:pPr>
                <a:endParaRPr lang="en-US" b="1">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46" name="Content Placeholder 2">
              <a:extLst>
                <a:ext uri="{FF2B5EF4-FFF2-40B4-BE49-F238E27FC236}">
                  <a16:creationId xmlns:a16="http://schemas.microsoft.com/office/drawing/2014/main" id="{AFF26698-9445-47FB-A7AE-6AD5A5B760FC}"/>
                </a:ext>
              </a:extLst>
            </p:cNvPr>
            <p:cNvSpPr txBox="1">
              <a:spLocks/>
            </p:cNvSpPr>
            <p:nvPr/>
          </p:nvSpPr>
          <p:spPr>
            <a:xfrm>
              <a:off x="5185416" y="1514326"/>
              <a:ext cx="6611352" cy="1009059"/>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l">
                <a:lnSpc>
                  <a:spcPct val="120000"/>
                </a:lnSpc>
              </a:pPr>
              <a:r>
                <a:rPr lang="zh-CN" altLang="en-US" sz="32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聚焦</a:t>
              </a:r>
              <a:r>
                <a:rPr lang="zh-CN" altLang="en-US" sz="2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国际物流行业，旨在为企业降低成本，控制风险，提升服务，增强市场竞争力</a:t>
              </a:r>
              <a:r>
                <a:rPr lang="zh-CN" altLang="en-US"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a:t>
              </a:r>
              <a:endParaRPr lang="id-ID" sz="18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47" name="Content Placeholder 2">
              <a:extLst>
                <a:ext uri="{FF2B5EF4-FFF2-40B4-BE49-F238E27FC236}">
                  <a16:creationId xmlns:a16="http://schemas.microsoft.com/office/drawing/2014/main" id="{A5DC590C-4F5C-4169-85DE-9C20D24F1708}"/>
                </a:ext>
              </a:extLst>
            </p:cNvPr>
            <p:cNvSpPr txBox="1">
              <a:spLocks/>
            </p:cNvSpPr>
            <p:nvPr/>
          </p:nvSpPr>
          <p:spPr>
            <a:xfrm>
              <a:off x="6479308" y="3895389"/>
              <a:ext cx="1997418" cy="2439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智能机器人替代人员操作</a:t>
              </a:r>
              <a:endParaRPr 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48" name="TextBox 78">
              <a:extLst>
                <a:ext uri="{FF2B5EF4-FFF2-40B4-BE49-F238E27FC236}">
                  <a16:creationId xmlns:a16="http://schemas.microsoft.com/office/drawing/2014/main" id="{4656AA83-D9E6-4C8F-ABC7-7FBF0E5D6FA2}"/>
                </a:ext>
              </a:extLst>
            </p:cNvPr>
            <p:cNvSpPr txBox="1"/>
            <p:nvPr/>
          </p:nvSpPr>
          <p:spPr>
            <a:xfrm>
              <a:off x="6479308" y="3524404"/>
              <a:ext cx="1706756" cy="304250"/>
            </a:xfrm>
            <a:prstGeom prst="rect">
              <a:avLst/>
            </a:prstGeom>
            <a:noFill/>
          </p:spPr>
          <p:txBody>
            <a:bodyPr wrap="square" lIns="0" tIns="0" rIns="0" bIns="0" rtlCol="0">
              <a:spAutoFit/>
            </a:bodyPr>
            <a:lstStyle/>
            <a:p>
              <a:pPr algn="just">
                <a:lnSpc>
                  <a:spcPct val="12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降低人工成本</a:t>
              </a:r>
              <a:endParaRPr lang="id-ID"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9" name="Content Placeholder 2">
              <a:extLst>
                <a:ext uri="{FF2B5EF4-FFF2-40B4-BE49-F238E27FC236}">
                  <a16:creationId xmlns:a16="http://schemas.microsoft.com/office/drawing/2014/main" id="{1566BD32-459E-4616-97F1-55A0D079A1CB}"/>
                </a:ext>
              </a:extLst>
            </p:cNvPr>
            <p:cNvSpPr txBox="1">
              <a:spLocks/>
            </p:cNvSpPr>
            <p:nvPr/>
          </p:nvSpPr>
          <p:spPr>
            <a:xfrm>
              <a:off x="8935270" y="3890154"/>
              <a:ext cx="2553894" cy="2439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智能决策取代人员判别</a:t>
              </a:r>
              <a:endParaRPr 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0" name="TextBox 78">
              <a:extLst>
                <a:ext uri="{FF2B5EF4-FFF2-40B4-BE49-F238E27FC236}">
                  <a16:creationId xmlns:a16="http://schemas.microsoft.com/office/drawing/2014/main" id="{5DFCF9D2-2B66-46F8-9987-C3C05DD1526A}"/>
                </a:ext>
              </a:extLst>
            </p:cNvPr>
            <p:cNvSpPr txBox="1"/>
            <p:nvPr/>
          </p:nvSpPr>
          <p:spPr>
            <a:xfrm>
              <a:off x="8947812" y="3524404"/>
              <a:ext cx="1906860" cy="304250"/>
            </a:xfrm>
            <a:prstGeom prst="rect">
              <a:avLst/>
            </a:prstGeom>
            <a:noFill/>
          </p:spPr>
          <p:txBody>
            <a:bodyPr wrap="square" lIns="0" tIns="0" rIns="0" bIns="0" rtlCol="0">
              <a:spAutoFit/>
            </a:bodyPr>
            <a:lstStyle/>
            <a:p>
              <a:pPr algn="just">
                <a:lnSpc>
                  <a:spcPct val="12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降低培训成本</a:t>
              </a:r>
              <a:endParaRPr lang="id-ID"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1" name="Content Placeholder 2">
              <a:extLst>
                <a:ext uri="{FF2B5EF4-FFF2-40B4-BE49-F238E27FC236}">
                  <a16:creationId xmlns:a16="http://schemas.microsoft.com/office/drawing/2014/main" id="{972EDE42-3FB3-4C40-9B02-665B280819EB}"/>
                </a:ext>
              </a:extLst>
            </p:cNvPr>
            <p:cNvSpPr txBox="1">
              <a:spLocks/>
            </p:cNvSpPr>
            <p:nvPr/>
          </p:nvSpPr>
          <p:spPr>
            <a:xfrm>
              <a:off x="6479308" y="5472823"/>
              <a:ext cx="1684449" cy="622478"/>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操作准确率</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100%</a:t>
              </a:r>
            </a:p>
            <a:p>
              <a:pPr algn="just">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流程执行率</a:t>
              </a:r>
              <a:r>
                <a:rPr lang="en-US" altLang="zh-CN"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100%</a:t>
              </a:r>
              <a:endParaRPr 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2" name="TextBox 78">
              <a:extLst>
                <a:ext uri="{FF2B5EF4-FFF2-40B4-BE49-F238E27FC236}">
                  <a16:creationId xmlns:a16="http://schemas.microsoft.com/office/drawing/2014/main" id="{B10B0599-D5E7-4EB9-A095-AD026D4064C4}"/>
                </a:ext>
              </a:extLst>
            </p:cNvPr>
            <p:cNvSpPr txBox="1"/>
            <p:nvPr/>
          </p:nvSpPr>
          <p:spPr>
            <a:xfrm>
              <a:off x="6479308" y="5101838"/>
              <a:ext cx="1684449" cy="304250"/>
            </a:xfrm>
            <a:prstGeom prst="rect">
              <a:avLst/>
            </a:prstGeom>
            <a:noFill/>
          </p:spPr>
          <p:txBody>
            <a:bodyPr wrap="square" lIns="0" tIns="0" rIns="0" bIns="0" rtlCol="0">
              <a:spAutoFit/>
            </a:bodyPr>
            <a:lstStyle/>
            <a:p>
              <a:pPr algn="just">
                <a:lnSpc>
                  <a:spcPct val="12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控制经验风险</a:t>
              </a:r>
              <a:endParaRPr lang="id-ID"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53" name="Content Placeholder 2">
              <a:extLst>
                <a:ext uri="{FF2B5EF4-FFF2-40B4-BE49-F238E27FC236}">
                  <a16:creationId xmlns:a16="http://schemas.microsoft.com/office/drawing/2014/main" id="{91D92B10-A129-4C90-AA19-CB8A6F14A71D}"/>
                </a:ext>
              </a:extLst>
            </p:cNvPr>
            <p:cNvSpPr txBox="1">
              <a:spLocks/>
            </p:cNvSpPr>
            <p:nvPr/>
          </p:nvSpPr>
          <p:spPr>
            <a:xfrm>
              <a:off x="8912179" y="5445224"/>
              <a:ext cx="1684449" cy="243913"/>
            </a:xfrm>
            <a:prstGeom prst="rect">
              <a:avLst/>
            </a:prstGeom>
          </p:spPr>
          <p:txBody>
            <a:bodyPr vert="horz" wrap="square" lIns="0" tIns="0" rIns="0" bIns="0" rtlCol="0" anchor="t">
              <a:spAutoFit/>
            </a:bodyPr>
            <a:lstStyle>
              <a:lvl1pPr marL="0" indent="0" algn="r" defTabSz="457200" rtl="0" eaLnBrk="1" latinLnBrk="0" hangingPunct="1">
                <a:spcBef>
                  <a:spcPct val="20000"/>
                </a:spcBef>
                <a:spcAft>
                  <a:spcPts val="600"/>
                </a:spcAft>
                <a:buClr>
                  <a:schemeClr val="accent1">
                    <a:lumMod val="75000"/>
                  </a:schemeClr>
                </a:buClr>
                <a:buSzPct val="14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lumMod val="75000"/>
                  </a:schemeClr>
                </a:buClr>
                <a:buSzPct val="14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lumMod val="75000"/>
                  </a:schemeClr>
                </a:buClr>
                <a:buSzPct val="14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lumMod val="75000"/>
                  </a:schemeClr>
                </a:buClr>
                <a:buSzPct val="14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lumMod val="75000"/>
                  </a:schemeClr>
                </a:buClr>
                <a:buSzPct val="145000"/>
                <a:buFont typeface="Arial"/>
                <a:buNone/>
                <a:defRPr sz="1400" kern="1200" cap="none">
                  <a:solidFill>
                    <a:schemeClr val="tx1">
                      <a:tint val="75000"/>
                    </a:schemeClr>
                  </a:solidFill>
                  <a:effectLst/>
                  <a:latin typeface="+mn-lt"/>
                  <a:ea typeface="+mn-ea"/>
                  <a:cs typeface="+mn-cs"/>
                </a:defRPr>
              </a:lvl9pPr>
            </a:lstStyle>
            <a:p>
              <a:pPr algn="just">
                <a:lnSpc>
                  <a:spcPct val="120000"/>
                </a:lnSpc>
              </a:pPr>
              <a:r>
                <a:rPr lang="zh-CN" alt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rPr>
                <a:t>高效、精准服务</a:t>
              </a:r>
              <a:endParaRPr lang="en-US" sz="1400" b="1" dirty="0">
                <a:solidFill>
                  <a:schemeClr val="bg1"/>
                </a:solidFill>
                <a:latin typeface="微软雅黑" panose="020B0503020204020204" pitchFamily="34" charset="-122"/>
                <a:ea typeface="微软雅黑" panose="020B0503020204020204" pitchFamily="34" charset="-122"/>
                <a:cs typeface="Arial" panose="020B0604020202020204" pitchFamily="34" charset="0"/>
                <a:sym typeface="微软雅黑" panose="020B0503020204020204" pitchFamily="34" charset="-122"/>
              </a:endParaRPr>
            </a:p>
          </p:txBody>
        </p:sp>
        <p:sp>
          <p:nvSpPr>
            <p:cNvPr id="54" name="TextBox 78">
              <a:extLst>
                <a:ext uri="{FF2B5EF4-FFF2-40B4-BE49-F238E27FC236}">
                  <a16:creationId xmlns:a16="http://schemas.microsoft.com/office/drawing/2014/main" id="{D2622D3E-05A0-4B45-8B85-4CB1B0597DAC}"/>
                </a:ext>
              </a:extLst>
            </p:cNvPr>
            <p:cNvSpPr txBox="1"/>
            <p:nvPr/>
          </p:nvSpPr>
          <p:spPr>
            <a:xfrm>
              <a:off x="8947812" y="5101838"/>
              <a:ext cx="1684447" cy="304250"/>
            </a:xfrm>
            <a:prstGeom prst="rect">
              <a:avLst/>
            </a:prstGeom>
            <a:noFill/>
          </p:spPr>
          <p:txBody>
            <a:bodyPr wrap="square" lIns="0" tIns="0" rIns="0" bIns="0" rtlCol="0">
              <a:spAutoFit/>
            </a:bodyPr>
            <a:lstStyle/>
            <a:p>
              <a:pPr algn="just">
                <a:lnSpc>
                  <a:spcPct val="120000"/>
                </a:lnSpc>
              </a:pPr>
              <a:r>
                <a:rPr lang="zh-CN" altLang="en-US"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rPr>
                <a:t>提高服务质量</a:t>
              </a:r>
              <a:endParaRPr lang="id-ID" b="1" dirty="0">
                <a:solidFill>
                  <a:schemeClr val="bg1"/>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Tree>
    <p:extLst>
      <p:ext uri="{BB962C8B-B14F-4D97-AF65-F5344CB8AC3E}">
        <p14:creationId xmlns:p14="http://schemas.microsoft.com/office/powerpoint/2010/main" val="29088973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75442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0" y="1079500"/>
            <a:ext cx="12192000" cy="14009"/>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文本占位符 8">
            <a:extLst>
              <a:ext uri="{FF2B5EF4-FFF2-40B4-BE49-F238E27FC236}">
                <a16:creationId xmlns:a16="http://schemas.microsoft.com/office/drawing/2014/main" id="{9CA6A3C2-6568-D043-8016-E13D9D833C5F}"/>
              </a:ext>
            </a:extLst>
          </p:cNvPr>
          <p:cNvSpPr txBox="1">
            <a:spLocks/>
          </p:cNvSpPr>
          <p:nvPr/>
        </p:nvSpPr>
        <p:spPr>
          <a:xfrm>
            <a:off x="835319" y="1815096"/>
            <a:ext cx="6251934" cy="48014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zh-CN" altLang="en-US" dirty="0">
                <a:gradFill flip="none" rotWithShape="1">
                  <a:gsLst>
                    <a:gs pos="0">
                      <a:srgbClr val="01A8FF"/>
                    </a:gs>
                    <a:gs pos="47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参赛作品 </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entries</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：盈智</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IPA</a:t>
            </a:r>
            <a:r>
              <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系统</a:t>
            </a:r>
            <a:r>
              <a:rPr kumimoji="1" lang="en-US" altLang="zh-CN"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rPr>
              <a:t> </a:t>
            </a:r>
            <a:endParaRPr kumimoji="1" lang="zh-CN" altLang="en-US" dirty="0">
              <a:solidFill>
                <a:schemeClr val="bg1">
                  <a:alpha val="8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 name="文本占位符 9">
            <a:extLst>
              <a:ext uri="{FF2B5EF4-FFF2-40B4-BE49-F238E27FC236}">
                <a16:creationId xmlns:a16="http://schemas.microsoft.com/office/drawing/2014/main" id="{A9C94183-63D5-D14A-ADCF-ECA421883E0B}"/>
              </a:ext>
            </a:extLst>
          </p:cNvPr>
          <p:cNvSpPr txBox="1">
            <a:spLocks/>
          </p:cNvSpPr>
          <p:nvPr/>
        </p:nvSpPr>
        <p:spPr>
          <a:xfrm>
            <a:off x="835319" y="2742188"/>
            <a:ext cx="6836072" cy="338120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队伍名称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队伍成员</a:t>
            </a:r>
            <a:r>
              <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Member</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队伍口号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Team Name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让物流行业更智能更专业！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marL="0" indent="0" defTabSz="1219028">
              <a:lnSpc>
                <a:spcPct val="200000"/>
              </a:lnSpc>
              <a:spcBef>
                <a:spcPts val="0"/>
              </a:spcBef>
              <a:buFont typeface="Arial" panose="020B0604020202020204" pitchFamily="34" charset="0"/>
              <a:buNone/>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所在单位和部门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Enterprise</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3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青岛盈智科技有限公司</a:t>
            </a:r>
            <a:r>
              <a:rPr lang="en-US" altLang="zh-CN" sz="13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3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智慧供应链事业部</a:t>
            </a:r>
            <a:endParaRPr lang="en-US" altLang="zh-CN" sz="13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作品应用场景 </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Application Scope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：物流业</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作品应用主要项目</a:t>
            </a:r>
            <a:r>
              <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Main Projects of Work Application </a:t>
            </a:r>
            <a:r>
              <a:rPr lang="zh-CN" altLang="en-US"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a:t>
            </a:r>
            <a:endParaRPr lang="en-US" altLang="zh-CN" sz="1600"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r>
              <a:rPr lang="zh-CN" altLang="en-US"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rPr>
              <a:t>其它</a:t>
            </a:r>
            <a:endParaRPr lang="en-US" altLang="zh-CN" sz="1600" b="1" dirty="0">
              <a:solidFill>
                <a:schemeClr val="bg1">
                  <a:alpha val="85000"/>
                </a:schemeClr>
              </a:solidFill>
              <a:latin typeface="微软雅黑" panose="020B0503020204020204" pitchFamily="34" charset="-122"/>
              <a:ea typeface="微软雅黑" panose="020B0503020204020204" pitchFamily="34" charset="-122"/>
              <a:cs typeface="Arial" panose="020B0604020202020204" pitchFamily="34" charset="0"/>
            </a:endParaRPr>
          </a:p>
          <a:p>
            <a:pPr defTabSz="1219028">
              <a:lnSpc>
                <a:spcPct val="200000"/>
              </a:lnSpc>
              <a:spcBef>
                <a:spcPts val="0"/>
              </a:spcBef>
            </a:pPr>
            <a:endParaRPr lang="en-US" altLang="zh-CN" sz="16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文本占位符 1">
            <a:extLst>
              <a:ext uri="{FF2B5EF4-FFF2-40B4-BE49-F238E27FC236}">
                <a16:creationId xmlns:a16="http://schemas.microsoft.com/office/drawing/2014/main" id="{0EC478CF-6629-0F40-B124-4A01644BAD7D}"/>
              </a:ext>
            </a:extLst>
          </p:cNvPr>
          <p:cNvSpPr txBox="1">
            <a:spLocks/>
          </p:cNvSpPr>
          <p:nvPr/>
        </p:nvSpPr>
        <p:spPr>
          <a:xfrm>
            <a:off x="4140365" y="490680"/>
            <a:ext cx="4062101" cy="480145"/>
          </a:xfrm>
          <a:prstGeom prst="rect">
            <a:avLst/>
          </a:prstGeom>
          <a:noFill/>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kumimoji="1" lang="zh-CN" altLang="en-US" sz="2400" b="1" dirty="0">
                <a:solidFill>
                  <a:schemeClr val="bg1"/>
                </a:solidFill>
                <a:latin typeface="微软雅黑" panose="020B0503020204020204" pitchFamily="34" charset="-122"/>
                <a:ea typeface="微软雅黑" panose="020B0503020204020204" pitchFamily="34" charset="-122"/>
              </a:rPr>
              <a:t>作品信息 </a:t>
            </a:r>
            <a:r>
              <a:rPr kumimoji="1" lang="en-US" altLang="zh-CN"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App Information</a:t>
            </a:r>
            <a:endParaRPr kumimoji="1" lang="zh-CN" altLang="en-US" sz="24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8382000" y="1993900"/>
            <a:ext cx="2921000" cy="3594100"/>
          </a:xfrm>
          <a:prstGeom prst="rect">
            <a:avLst/>
          </a:prstGeom>
          <a:solidFill>
            <a:srgbClr val="34334B"/>
          </a:solidFill>
          <a:ln>
            <a:solidFill>
              <a:srgbClr val="01A8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参赛团队</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个人照片</a:t>
            </a:r>
            <a:endParaRPr lang="en-US" altLang="zh-CN" dirty="0">
              <a:latin typeface="微软雅黑" panose="020B0503020204020204" pitchFamily="34" charset="-122"/>
              <a:ea typeface="微软雅黑" panose="020B0503020204020204" pitchFamily="34" charset="-122"/>
            </a:endParaRPr>
          </a:p>
          <a:p>
            <a:pPr algn="ctr"/>
            <a:r>
              <a:rPr lang="en-US" altLang="zh-CN" dirty="0">
                <a:latin typeface="微软雅黑" panose="020B0503020204020204" pitchFamily="34" charset="-122"/>
                <a:ea typeface="微软雅黑" panose="020B0503020204020204" pitchFamily="34" charset="-122"/>
              </a:rPr>
              <a:t>Photo</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779929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9" name="文本框 8"/>
          <p:cNvSpPr txBox="1"/>
          <p:nvPr/>
        </p:nvSpPr>
        <p:spPr>
          <a:xfrm>
            <a:off x="216299" y="257289"/>
            <a:ext cx="4704374"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需求分析</a:t>
            </a:r>
            <a:endParaRPr lang="en-US" altLang="zh-CN" sz="2400" b="1" dirty="0">
              <a:solidFill>
                <a:schemeClr val="bg1"/>
              </a:solidFill>
              <a:latin typeface="微软雅黑" panose="020B0503020204020204" pitchFamily="34" charset="-122"/>
              <a:ea typeface="微软雅黑" panose="020B0503020204020204" pitchFamily="34" charset="-122"/>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kern="1200" dirty="0">
                <a:gradFill flip="none" rotWithShape="1">
                  <a:gsLst>
                    <a:gs pos="0">
                      <a:srgbClr val="01A8FF"/>
                    </a:gs>
                    <a:gs pos="59000">
                      <a:srgbClr val="B484E2"/>
                    </a:gs>
                    <a:gs pos="100000">
                      <a:srgbClr val="1A070E"/>
                    </a:gs>
                  </a:gsLst>
                  <a:lin ang="0" scaled="1"/>
                  <a:tileRect/>
                </a:gradFill>
                <a:effectLst/>
                <a:latin typeface="微软雅黑" panose="020B0503020204020204" pitchFamily="34" charset="-122"/>
                <a:ea typeface="微软雅黑" panose="020B0503020204020204" pitchFamily="34" charset="-122"/>
                <a:cs typeface="Arial" panose="020B0604020202020204" pitchFamily="34" charset="0"/>
              </a:rPr>
              <a:t>Requirement analysis</a:t>
            </a:r>
            <a:endParaRPr lang="en-US" b="1"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pic>
        <p:nvPicPr>
          <p:cNvPr id="5" name="图片 4">
            <a:extLst>
              <a:ext uri="{FF2B5EF4-FFF2-40B4-BE49-F238E27FC236}">
                <a16:creationId xmlns:a16="http://schemas.microsoft.com/office/drawing/2014/main" id="{322B32A8-E54C-44E7-BFC9-90DC3D1EAF3A}"/>
              </a:ext>
            </a:extLst>
          </p:cNvPr>
          <p:cNvPicPr>
            <a:picLocks noChangeAspect="1"/>
          </p:cNvPicPr>
          <p:nvPr/>
        </p:nvPicPr>
        <p:blipFill>
          <a:blip r:embed="rId2"/>
          <a:stretch>
            <a:fillRect/>
          </a:stretch>
        </p:blipFill>
        <p:spPr>
          <a:xfrm>
            <a:off x="1148891" y="1484098"/>
            <a:ext cx="10041373" cy="2643330"/>
          </a:xfrm>
          <a:prstGeom prst="rect">
            <a:avLst/>
          </a:prstGeom>
        </p:spPr>
      </p:pic>
      <p:sp>
        <p:nvSpPr>
          <p:cNvPr id="6" name="循环箭头">
            <a:extLst>
              <a:ext uri="{FF2B5EF4-FFF2-40B4-BE49-F238E27FC236}">
                <a16:creationId xmlns:a16="http://schemas.microsoft.com/office/drawing/2014/main" id="{19AA9889-D78B-4724-B8B7-97F44A3A8928}"/>
              </a:ext>
            </a:extLst>
          </p:cNvPr>
          <p:cNvSpPr/>
          <p:nvPr/>
        </p:nvSpPr>
        <p:spPr bwMode="auto">
          <a:xfrm rot="20649298">
            <a:off x="2108809" y="3985757"/>
            <a:ext cx="1160754" cy="1253495"/>
          </a:xfrm>
          <a:custGeom>
            <a:avLst/>
            <a:gdLst>
              <a:gd name="T0" fmla="*/ 1800397 w 8044"/>
              <a:gd name="T1" fmla="*/ 1277780 h 7852"/>
              <a:gd name="T2" fmla="*/ 1659167 w 8044"/>
              <a:gd name="T3" fmla="*/ 1558672 h 7852"/>
              <a:gd name="T4" fmla="*/ 1126031 w 8044"/>
              <a:gd name="T5" fmla="*/ 1558672 h 7852"/>
              <a:gd name="T6" fmla="*/ 1126031 w 8044"/>
              <a:gd name="T7" fmla="*/ 1343359 h 7852"/>
              <a:gd name="T8" fmla="*/ 1546363 w 8044"/>
              <a:gd name="T9" fmla="*/ 1343359 h 7852"/>
              <a:gd name="T10" fmla="*/ 1370441 w 8044"/>
              <a:gd name="T11" fmla="*/ 1031803 h 7852"/>
              <a:gd name="T12" fmla="*/ 1222721 w 8044"/>
              <a:gd name="T13" fmla="*/ 1121778 h 7852"/>
              <a:gd name="T14" fmla="*/ 1235031 w 8044"/>
              <a:gd name="T15" fmla="*/ 559099 h 7852"/>
              <a:gd name="T16" fmla="*/ 1739518 w 8044"/>
              <a:gd name="T17" fmla="*/ 808209 h 7852"/>
              <a:gd name="T18" fmla="*/ 1586650 w 8044"/>
              <a:gd name="T19" fmla="*/ 900646 h 7852"/>
              <a:gd name="T20" fmla="*/ 1800397 w 8044"/>
              <a:gd name="T21" fmla="*/ 1277780 h 7852"/>
              <a:gd name="T22" fmla="*/ 901318 w 8044"/>
              <a:gd name="T23" fmla="*/ 204122 h 7852"/>
              <a:gd name="T24" fmla="*/ 776427 w 8044"/>
              <a:gd name="T25" fmla="*/ 424808 h 7852"/>
              <a:gd name="T26" fmla="*/ 923923 w 8044"/>
              <a:gd name="T27" fmla="*/ 519483 h 7852"/>
              <a:gd name="T28" fmla="*/ 400859 w 8044"/>
              <a:gd name="T29" fmla="*/ 756283 h 7852"/>
              <a:gd name="T30" fmla="*/ 401978 w 8044"/>
              <a:gd name="T31" fmla="*/ 193603 h 7852"/>
              <a:gd name="T32" fmla="*/ 563351 w 8044"/>
              <a:gd name="T33" fmla="*/ 288726 h 7852"/>
              <a:gd name="T34" fmla="*/ 713086 w 8044"/>
              <a:gd name="T35" fmla="*/ 0 h 7852"/>
              <a:gd name="T36" fmla="*/ 1089997 w 8044"/>
              <a:gd name="T37" fmla="*/ 0 h 7852"/>
              <a:gd name="T38" fmla="*/ 1299491 w 8044"/>
              <a:gd name="T39" fmla="*/ 394592 h 7852"/>
              <a:gd name="T40" fmla="*/ 1085297 w 8044"/>
              <a:gd name="T41" fmla="*/ 528883 h 7852"/>
              <a:gd name="T42" fmla="*/ 901318 w 8044"/>
              <a:gd name="T43" fmla="*/ 204122 h 7852"/>
              <a:gd name="T44" fmla="*/ 256049 w 8044"/>
              <a:gd name="T45" fmla="*/ 1343359 h 7852"/>
              <a:gd name="T46" fmla="*/ 545894 w 8044"/>
              <a:gd name="T47" fmla="*/ 1343359 h 7852"/>
              <a:gd name="T48" fmla="*/ 545894 w 8044"/>
              <a:gd name="T49" fmla="*/ 1152442 h 7852"/>
              <a:gd name="T50" fmla="*/ 1032923 w 8044"/>
              <a:gd name="T51" fmla="*/ 1455044 h 7852"/>
              <a:gd name="T52" fmla="*/ 545894 w 8044"/>
              <a:gd name="T53" fmla="*/ 1757423 h 7852"/>
              <a:gd name="T54" fmla="*/ 545894 w 8044"/>
              <a:gd name="T55" fmla="*/ 1558672 h 7852"/>
              <a:gd name="T56" fmla="*/ 139215 w 8044"/>
              <a:gd name="T57" fmla="*/ 1558672 h 7852"/>
              <a:gd name="T58" fmla="*/ 0 w 8044"/>
              <a:gd name="T59" fmla="*/ 1281585 h 7852"/>
              <a:gd name="T60" fmla="*/ 276640 w 8044"/>
              <a:gd name="T61" fmla="*/ 793884 h 7852"/>
              <a:gd name="T62" fmla="*/ 490834 w 8044"/>
              <a:gd name="T63" fmla="*/ 928175 h 7852"/>
              <a:gd name="T64" fmla="*/ 256049 w 8044"/>
              <a:gd name="T65" fmla="*/ 1343359 h 785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8044" h="7852">
                <a:moveTo>
                  <a:pt x="8044" y="5709"/>
                </a:moveTo>
                <a:lnTo>
                  <a:pt x="7413" y="6964"/>
                </a:lnTo>
                <a:lnTo>
                  <a:pt x="5031" y="6964"/>
                </a:lnTo>
                <a:lnTo>
                  <a:pt x="5031" y="6002"/>
                </a:lnTo>
                <a:lnTo>
                  <a:pt x="6909" y="6002"/>
                </a:lnTo>
                <a:lnTo>
                  <a:pt x="6123" y="4610"/>
                </a:lnTo>
                <a:lnTo>
                  <a:pt x="5463" y="5012"/>
                </a:lnTo>
                <a:lnTo>
                  <a:pt x="5518" y="2498"/>
                </a:lnTo>
                <a:lnTo>
                  <a:pt x="7772" y="3611"/>
                </a:lnTo>
                <a:lnTo>
                  <a:pt x="7089" y="4024"/>
                </a:lnTo>
                <a:lnTo>
                  <a:pt x="8044" y="5709"/>
                </a:lnTo>
                <a:close/>
                <a:moveTo>
                  <a:pt x="4027" y="912"/>
                </a:moveTo>
                <a:lnTo>
                  <a:pt x="3469" y="1898"/>
                </a:lnTo>
                <a:lnTo>
                  <a:pt x="4128" y="2321"/>
                </a:lnTo>
                <a:lnTo>
                  <a:pt x="1791" y="3379"/>
                </a:lnTo>
                <a:lnTo>
                  <a:pt x="1796" y="865"/>
                </a:lnTo>
                <a:lnTo>
                  <a:pt x="2517" y="1290"/>
                </a:lnTo>
                <a:lnTo>
                  <a:pt x="3186" y="0"/>
                </a:lnTo>
                <a:lnTo>
                  <a:pt x="4870" y="0"/>
                </a:lnTo>
                <a:lnTo>
                  <a:pt x="5806" y="1763"/>
                </a:lnTo>
                <a:lnTo>
                  <a:pt x="4849" y="2363"/>
                </a:lnTo>
                <a:lnTo>
                  <a:pt x="4027" y="912"/>
                </a:lnTo>
                <a:close/>
                <a:moveTo>
                  <a:pt x="1144" y="6002"/>
                </a:moveTo>
                <a:lnTo>
                  <a:pt x="2439" y="6002"/>
                </a:lnTo>
                <a:lnTo>
                  <a:pt x="2439" y="5149"/>
                </a:lnTo>
                <a:lnTo>
                  <a:pt x="4615" y="6501"/>
                </a:lnTo>
                <a:lnTo>
                  <a:pt x="2439" y="7852"/>
                </a:lnTo>
                <a:lnTo>
                  <a:pt x="2439" y="6964"/>
                </a:lnTo>
                <a:lnTo>
                  <a:pt x="622" y="6964"/>
                </a:lnTo>
                <a:lnTo>
                  <a:pt x="0" y="5726"/>
                </a:lnTo>
                <a:lnTo>
                  <a:pt x="1236" y="3547"/>
                </a:lnTo>
                <a:lnTo>
                  <a:pt x="2193" y="4147"/>
                </a:lnTo>
                <a:lnTo>
                  <a:pt x="1144" y="6002"/>
                </a:lnTo>
                <a:close/>
              </a:path>
            </a:pathLst>
          </a:custGeom>
          <a:solidFill>
            <a:srgbClr val="7030A0"/>
          </a:solidFill>
          <a:ln>
            <a:noFill/>
          </a:ln>
        </p:spPr>
        <p:txBody>
          <a:bodyPr anchor="ctr" anchorCtr="1"/>
          <a:lstStyle/>
          <a:p>
            <a:endParaRPr lang="zh-CN" altLang="en-US">
              <a:solidFill>
                <a:schemeClr val="bg1"/>
              </a:solidFill>
              <a:latin typeface="微软雅黑" panose="020B0503020204020204" pitchFamily="34" charset="-122"/>
              <a:ea typeface="微软雅黑" panose="020B0503020204020204" pitchFamily="34" charset="-122"/>
            </a:endParaRPr>
          </a:p>
        </p:txBody>
      </p:sp>
      <p:grpSp>
        <p:nvGrpSpPr>
          <p:cNvPr id="7" name="Group 3">
            <a:extLst>
              <a:ext uri="{FF2B5EF4-FFF2-40B4-BE49-F238E27FC236}">
                <a16:creationId xmlns:a16="http://schemas.microsoft.com/office/drawing/2014/main" id="{B65BF91A-37D3-4C0A-B184-983AA723D835}"/>
              </a:ext>
            </a:extLst>
          </p:cNvPr>
          <p:cNvGrpSpPr/>
          <p:nvPr/>
        </p:nvGrpSpPr>
        <p:grpSpPr>
          <a:xfrm>
            <a:off x="1988224" y="3281359"/>
            <a:ext cx="812870" cy="750136"/>
            <a:chOff x="10206307" y="3388690"/>
            <a:chExt cx="914400" cy="914400"/>
          </a:xfrm>
        </p:grpSpPr>
        <p:sp>
          <p:nvSpPr>
            <p:cNvPr id="8" name="Oval 464">
              <a:extLst>
                <a:ext uri="{FF2B5EF4-FFF2-40B4-BE49-F238E27FC236}">
                  <a16:creationId xmlns:a16="http://schemas.microsoft.com/office/drawing/2014/main" id="{4C4DAAF0-616B-4638-8139-0C55E32E914F}"/>
                </a:ext>
              </a:extLst>
            </p:cNvPr>
            <p:cNvSpPr/>
            <p:nvPr/>
          </p:nvSpPr>
          <p:spPr>
            <a:xfrm>
              <a:off x="10206307" y="3388690"/>
              <a:ext cx="914400" cy="91440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chemeClr val="bg1"/>
                </a:solidFill>
                <a:latin typeface="微软雅黑" panose="020B0503020204020204" pitchFamily="34" charset="-122"/>
                <a:ea typeface="微软雅黑" panose="020B0503020204020204" pitchFamily="34" charset="-122"/>
              </a:endParaRPr>
            </a:p>
          </p:txBody>
        </p:sp>
        <p:sp>
          <p:nvSpPr>
            <p:cNvPr id="10" name="AutoShape 13">
              <a:extLst>
                <a:ext uri="{FF2B5EF4-FFF2-40B4-BE49-F238E27FC236}">
                  <a16:creationId xmlns:a16="http://schemas.microsoft.com/office/drawing/2014/main" id="{4071F548-C446-4E57-BEE8-44A66AC85751}"/>
                </a:ext>
              </a:extLst>
            </p:cNvPr>
            <p:cNvSpPr/>
            <p:nvPr/>
          </p:nvSpPr>
          <p:spPr bwMode="auto">
            <a:xfrm>
              <a:off x="10529463" y="3675931"/>
              <a:ext cx="268088" cy="346493"/>
            </a:xfrm>
            <a:custGeom>
              <a:avLst/>
              <a:gdLst>
                <a:gd name="T0" fmla="*/ 536544193 w 21545"/>
                <a:gd name="T1" fmla="*/ 1809212526 h 21515"/>
                <a:gd name="T2" fmla="*/ 494557843 w 21545"/>
                <a:gd name="T3" fmla="*/ 2087334032 h 21515"/>
                <a:gd name="T4" fmla="*/ 447328334 w 21545"/>
                <a:gd name="T5" fmla="*/ 2147483646 h 21515"/>
                <a:gd name="T6" fmla="*/ 312790812 w 21545"/>
                <a:gd name="T7" fmla="*/ 2147483646 h 21515"/>
                <a:gd name="T8" fmla="*/ 284619960 w 21545"/>
                <a:gd name="T9" fmla="*/ 2147483646 h 21515"/>
                <a:gd name="T10" fmla="*/ 273483974 w 21545"/>
                <a:gd name="T11" fmla="*/ 2147483646 h 21515"/>
                <a:gd name="T12" fmla="*/ 260976991 w 21545"/>
                <a:gd name="T13" fmla="*/ 2147483646 h 21515"/>
                <a:gd name="T14" fmla="*/ 299689027 w 21545"/>
                <a:gd name="T15" fmla="*/ 2000438612 h 21515"/>
                <a:gd name="T16" fmla="*/ 394144999 w 21545"/>
                <a:gd name="T17" fmla="*/ 1331084764 h 21515"/>
                <a:gd name="T18" fmla="*/ 400100348 w 21545"/>
                <a:gd name="T19" fmla="*/ 1282667061 h 21515"/>
                <a:gd name="T20" fmla="*/ 371871543 w 21545"/>
                <a:gd name="T21" fmla="*/ 1098026760 h 21515"/>
                <a:gd name="T22" fmla="*/ 381102730 w 21545"/>
                <a:gd name="T23" fmla="*/ 887045795 h 21515"/>
                <a:gd name="T24" fmla="*/ 505693789 w 21545"/>
                <a:gd name="T25" fmla="*/ 633070619 h 21515"/>
                <a:gd name="T26" fmla="*/ 619864179 w 21545"/>
                <a:gd name="T27" fmla="*/ 647402006 h 21515"/>
                <a:gd name="T28" fmla="*/ 676979112 w 21545"/>
                <a:gd name="T29" fmla="*/ 782589932 h 21515"/>
                <a:gd name="T30" fmla="*/ 671678000 w 21545"/>
                <a:gd name="T31" fmla="*/ 988144878 h 21515"/>
                <a:gd name="T32" fmla="*/ 610036708 w 21545"/>
                <a:gd name="T33" fmla="*/ 1347613164 h 21515"/>
                <a:gd name="T34" fmla="*/ 597531247 w 21545"/>
                <a:gd name="T35" fmla="*/ 1544390415 h 21515"/>
                <a:gd name="T36" fmla="*/ 653334619 w 21545"/>
                <a:gd name="T37" fmla="*/ 1682804821 h 21515"/>
                <a:gd name="T38" fmla="*/ 760239621 w 21545"/>
                <a:gd name="T39" fmla="*/ 1732257195 h 21515"/>
                <a:gd name="T40" fmla="*/ 934799218 w 21545"/>
                <a:gd name="T41" fmla="*/ 1561950859 h 21515"/>
                <a:gd name="T42" fmla="*/ 1044978534 w 21545"/>
                <a:gd name="T43" fmla="*/ 1052963259 h 21515"/>
                <a:gd name="T44" fmla="*/ 1049564369 w 21545"/>
                <a:gd name="T45" fmla="*/ 834236692 h 21515"/>
                <a:gd name="T46" fmla="*/ 975475570 w 21545"/>
                <a:gd name="T47" fmla="*/ 495688256 h 21515"/>
                <a:gd name="T48" fmla="*/ 810147120 w 21545"/>
                <a:gd name="T49" fmla="*/ 310013335 h 21515"/>
                <a:gd name="T50" fmla="*/ 563464522 w 21545"/>
                <a:gd name="T51" fmla="*/ 284707291 h 21515"/>
                <a:gd name="T52" fmla="*/ 240012011 w 21545"/>
                <a:gd name="T53" fmla="*/ 668188978 h 21515"/>
                <a:gd name="T54" fmla="*/ 184922353 w 21545"/>
                <a:gd name="T55" fmla="*/ 1038759595 h 21515"/>
                <a:gd name="T56" fmla="*/ 229470826 w 21545"/>
                <a:gd name="T57" fmla="*/ 1310167541 h 21515"/>
                <a:gd name="T58" fmla="*/ 259666953 w 21545"/>
                <a:gd name="T59" fmla="*/ 1374985922 h 21515"/>
                <a:gd name="T60" fmla="*/ 251805281 w 21545"/>
                <a:gd name="T61" fmla="*/ 1501393627 h 21515"/>
                <a:gd name="T62" fmla="*/ 211127445 w 21545"/>
                <a:gd name="T63" fmla="*/ 1612435275 h 21515"/>
                <a:gd name="T64" fmla="*/ 169141056 w 21545"/>
                <a:gd name="T65" fmla="*/ 1586094610 h 21515"/>
                <a:gd name="T66" fmla="*/ 9706996 w 21545"/>
                <a:gd name="T67" fmla="*/ 1180533357 h 21515"/>
                <a:gd name="T68" fmla="*/ 9706996 w 21545"/>
                <a:gd name="T69" fmla="*/ 828813250 h 21515"/>
                <a:gd name="T70" fmla="*/ 71407764 w 21545"/>
                <a:gd name="T71" fmla="*/ 548367058 h 21515"/>
                <a:gd name="T72" fmla="*/ 299092743 w 21545"/>
                <a:gd name="T73" fmla="*/ 161528642 h 21515"/>
                <a:gd name="T74" fmla="*/ 556197612 w 21545"/>
                <a:gd name="T75" fmla="*/ 15366057 h 21515"/>
                <a:gd name="T76" fmla="*/ 661852052 w 21545"/>
                <a:gd name="T77" fmla="*/ 1162343 h 21515"/>
                <a:gd name="T78" fmla="*/ 946590965 w 21545"/>
                <a:gd name="T79" fmla="*/ 88962082 h 21515"/>
                <a:gd name="T80" fmla="*/ 1142710303 w 21545"/>
                <a:gd name="T81" fmla="*/ 322022613 h 21515"/>
                <a:gd name="T82" fmla="*/ 1263491803 w 21545"/>
                <a:gd name="T83" fmla="*/ 681488322 h 21515"/>
                <a:gd name="T84" fmla="*/ 1283145221 w 21545"/>
                <a:gd name="T85" fmla="*/ 929912333 h 21515"/>
                <a:gd name="T86" fmla="*/ 1269387676 w 21545"/>
                <a:gd name="T87" fmla="*/ 1186988842 h 21515"/>
                <a:gd name="T88" fmla="*/ 1016809205 w 21545"/>
                <a:gd name="T89" fmla="*/ 1888362344 h 21515"/>
                <a:gd name="T90" fmla="*/ 901328778 w 21545"/>
                <a:gd name="T91" fmla="*/ 1976292333 h 21515"/>
                <a:gd name="T92" fmla="*/ 753687987 w 21545"/>
                <a:gd name="T93" fmla="*/ 2007021870 h 21515"/>
                <a:gd name="T94" fmla="*/ 623140016 w 21545"/>
                <a:gd name="T95" fmla="*/ 1944400504 h 21515"/>
                <a:gd name="T96" fmla="*/ 536544193 w 21545"/>
                <a:gd name="T97" fmla="*/ 1809212526 h 21515"/>
                <a:gd name="T98" fmla="*/ 536544193 w 21545"/>
                <a:gd name="T99" fmla="*/ 1809212526 h 215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1545" h="21515">
                  <a:moveTo>
                    <a:pt x="9009" y="14012"/>
                  </a:moveTo>
                  <a:cubicBezTo>
                    <a:pt x="8778" y="14713"/>
                    <a:pt x="8545" y="15448"/>
                    <a:pt x="8304" y="16166"/>
                  </a:cubicBezTo>
                  <a:cubicBezTo>
                    <a:pt x="8066" y="16874"/>
                    <a:pt x="7857" y="17593"/>
                    <a:pt x="7511" y="18243"/>
                  </a:cubicBezTo>
                  <a:cubicBezTo>
                    <a:pt x="6937" y="19321"/>
                    <a:pt x="6135" y="20315"/>
                    <a:pt x="5252" y="21206"/>
                  </a:cubicBezTo>
                  <a:cubicBezTo>
                    <a:pt x="5135" y="21325"/>
                    <a:pt x="4970" y="21542"/>
                    <a:pt x="4779" y="21512"/>
                  </a:cubicBezTo>
                  <a:cubicBezTo>
                    <a:pt x="4633" y="21489"/>
                    <a:pt x="4620" y="21380"/>
                    <a:pt x="4592" y="21223"/>
                  </a:cubicBezTo>
                  <a:cubicBezTo>
                    <a:pt x="4436" y="20366"/>
                    <a:pt x="4325" y="19376"/>
                    <a:pt x="4382" y="18413"/>
                  </a:cubicBezTo>
                  <a:cubicBezTo>
                    <a:pt x="4449" y="17316"/>
                    <a:pt x="4751" y="16405"/>
                    <a:pt x="5032" y="15493"/>
                  </a:cubicBezTo>
                  <a:cubicBezTo>
                    <a:pt x="5568" y="13758"/>
                    <a:pt x="6078" y="12056"/>
                    <a:pt x="6618" y="10309"/>
                  </a:cubicBezTo>
                  <a:cubicBezTo>
                    <a:pt x="6654" y="10193"/>
                    <a:pt x="6751" y="10001"/>
                    <a:pt x="6718" y="9934"/>
                  </a:cubicBezTo>
                  <a:cubicBezTo>
                    <a:pt x="6473" y="9449"/>
                    <a:pt x="6314" y="9013"/>
                    <a:pt x="6244" y="8504"/>
                  </a:cubicBezTo>
                  <a:cubicBezTo>
                    <a:pt x="6163" y="7919"/>
                    <a:pt x="6225" y="7373"/>
                    <a:pt x="6399" y="6870"/>
                  </a:cubicBezTo>
                  <a:cubicBezTo>
                    <a:pt x="6703" y="5980"/>
                    <a:pt x="7407" y="5191"/>
                    <a:pt x="8491" y="4903"/>
                  </a:cubicBezTo>
                  <a:cubicBezTo>
                    <a:pt x="9180" y="4721"/>
                    <a:pt x="9945" y="4803"/>
                    <a:pt x="10408" y="5014"/>
                  </a:cubicBezTo>
                  <a:cubicBezTo>
                    <a:pt x="10886" y="5231"/>
                    <a:pt x="11213" y="5575"/>
                    <a:pt x="11367" y="6061"/>
                  </a:cubicBezTo>
                  <a:cubicBezTo>
                    <a:pt x="11530" y="6579"/>
                    <a:pt x="11409" y="7198"/>
                    <a:pt x="11278" y="7653"/>
                  </a:cubicBezTo>
                  <a:cubicBezTo>
                    <a:pt x="10983" y="8677"/>
                    <a:pt x="10596" y="9447"/>
                    <a:pt x="10243" y="10437"/>
                  </a:cubicBezTo>
                  <a:cubicBezTo>
                    <a:pt x="10068" y="10927"/>
                    <a:pt x="9871" y="11431"/>
                    <a:pt x="10033" y="11961"/>
                  </a:cubicBezTo>
                  <a:cubicBezTo>
                    <a:pt x="10183" y="12446"/>
                    <a:pt x="10516" y="12781"/>
                    <a:pt x="10970" y="13033"/>
                  </a:cubicBezTo>
                  <a:cubicBezTo>
                    <a:pt x="11440" y="13293"/>
                    <a:pt x="11996" y="13437"/>
                    <a:pt x="12765" y="13416"/>
                  </a:cubicBezTo>
                  <a:cubicBezTo>
                    <a:pt x="14122" y="13380"/>
                    <a:pt x="15065" y="12719"/>
                    <a:pt x="15696" y="12097"/>
                  </a:cubicBezTo>
                  <a:cubicBezTo>
                    <a:pt x="16703" y="11101"/>
                    <a:pt x="17314" y="9755"/>
                    <a:pt x="17546" y="8155"/>
                  </a:cubicBezTo>
                  <a:cubicBezTo>
                    <a:pt x="17620" y="7639"/>
                    <a:pt x="17676" y="7046"/>
                    <a:pt x="17623" y="6461"/>
                  </a:cubicBezTo>
                  <a:cubicBezTo>
                    <a:pt x="17527" y="5381"/>
                    <a:pt x="17083" y="4513"/>
                    <a:pt x="16379" y="3839"/>
                  </a:cubicBezTo>
                  <a:cubicBezTo>
                    <a:pt x="15708" y="3198"/>
                    <a:pt x="14758" y="2688"/>
                    <a:pt x="13603" y="2401"/>
                  </a:cubicBezTo>
                  <a:cubicBezTo>
                    <a:pt x="12457" y="2116"/>
                    <a:pt x="10870" y="2021"/>
                    <a:pt x="9461" y="2205"/>
                  </a:cubicBezTo>
                  <a:cubicBezTo>
                    <a:pt x="6900" y="2539"/>
                    <a:pt x="5093" y="3646"/>
                    <a:pt x="4030" y="5175"/>
                  </a:cubicBezTo>
                  <a:cubicBezTo>
                    <a:pt x="3472" y="5977"/>
                    <a:pt x="3105" y="6898"/>
                    <a:pt x="3105" y="8045"/>
                  </a:cubicBezTo>
                  <a:cubicBezTo>
                    <a:pt x="3105" y="8928"/>
                    <a:pt x="3392" y="9614"/>
                    <a:pt x="3853" y="10147"/>
                  </a:cubicBezTo>
                  <a:cubicBezTo>
                    <a:pt x="4000" y="10317"/>
                    <a:pt x="4217" y="10456"/>
                    <a:pt x="4360" y="10649"/>
                  </a:cubicBezTo>
                  <a:cubicBezTo>
                    <a:pt x="4564" y="10923"/>
                    <a:pt x="4329" y="11332"/>
                    <a:pt x="4228" y="11628"/>
                  </a:cubicBezTo>
                  <a:cubicBezTo>
                    <a:pt x="4106" y="11986"/>
                    <a:pt x="4094" y="12480"/>
                    <a:pt x="3545" y="12488"/>
                  </a:cubicBezTo>
                  <a:cubicBezTo>
                    <a:pt x="3319" y="12492"/>
                    <a:pt x="3033" y="12365"/>
                    <a:pt x="2840" y="12284"/>
                  </a:cubicBezTo>
                  <a:cubicBezTo>
                    <a:pt x="1399" y="11677"/>
                    <a:pt x="523" y="10574"/>
                    <a:pt x="163" y="9143"/>
                  </a:cubicBezTo>
                  <a:cubicBezTo>
                    <a:pt x="-55" y="8274"/>
                    <a:pt x="-54" y="7259"/>
                    <a:pt x="163" y="6419"/>
                  </a:cubicBezTo>
                  <a:cubicBezTo>
                    <a:pt x="374" y="5606"/>
                    <a:pt x="766" y="4856"/>
                    <a:pt x="1199" y="4247"/>
                  </a:cubicBezTo>
                  <a:cubicBezTo>
                    <a:pt x="2099" y="2984"/>
                    <a:pt x="3417" y="1973"/>
                    <a:pt x="5022" y="1251"/>
                  </a:cubicBezTo>
                  <a:cubicBezTo>
                    <a:pt x="6255" y="696"/>
                    <a:pt x="7647" y="306"/>
                    <a:pt x="9339" y="119"/>
                  </a:cubicBezTo>
                  <a:cubicBezTo>
                    <a:pt x="9901" y="57"/>
                    <a:pt x="10482" y="31"/>
                    <a:pt x="11113" y="9"/>
                  </a:cubicBezTo>
                  <a:cubicBezTo>
                    <a:pt x="12956" y="-58"/>
                    <a:pt x="14632" y="260"/>
                    <a:pt x="15894" y="689"/>
                  </a:cubicBezTo>
                  <a:cubicBezTo>
                    <a:pt x="17226" y="1142"/>
                    <a:pt x="18288" y="1746"/>
                    <a:pt x="19187" y="2494"/>
                  </a:cubicBezTo>
                  <a:cubicBezTo>
                    <a:pt x="20113" y="3264"/>
                    <a:pt x="20787" y="4159"/>
                    <a:pt x="21215" y="5278"/>
                  </a:cubicBezTo>
                  <a:cubicBezTo>
                    <a:pt x="21437" y="5860"/>
                    <a:pt x="21545" y="6483"/>
                    <a:pt x="21545" y="7202"/>
                  </a:cubicBezTo>
                  <a:cubicBezTo>
                    <a:pt x="21545" y="7923"/>
                    <a:pt x="21453" y="8558"/>
                    <a:pt x="21314" y="9193"/>
                  </a:cubicBezTo>
                  <a:cubicBezTo>
                    <a:pt x="20790" y="11573"/>
                    <a:pt x="19303" y="13518"/>
                    <a:pt x="17073" y="14625"/>
                  </a:cubicBezTo>
                  <a:cubicBezTo>
                    <a:pt x="16532" y="14894"/>
                    <a:pt x="15877" y="15141"/>
                    <a:pt x="15134" y="15306"/>
                  </a:cubicBezTo>
                  <a:cubicBezTo>
                    <a:pt x="14397" y="15470"/>
                    <a:pt x="13556" y="15592"/>
                    <a:pt x="12655" y="15544"/>
                  </a:cubicBezTo>
                  <a:cubicBezTo>
                    <a:pt x="11780" y="15499"/>
                    <a:pt x="11065" y="15318"/>
                    <a:pt x="10463" y="15059"/>
                  </a:cubicBezTo>
                  <a:cubicBezTo>
                    <a:pt x="9866" y="14803"/>
                    <a:pt x="9365" y="14488"/>
                    <a:pt x="9009" y="14012"/>
                  </a:cubicBezTo>
                  <a:close/>
                  <a:moveTo>
                    <a:pt x="9009" y="14012"/>
                  </a:moveTo>
                </a:path>
              </a:pathLst>
            </a:custGeom>
            <a:solidFill>
              <a:schemeClr val="bg1"/>
            </a:solidFill>
            <a:ln>
              <a:noFill/>
            </a:ln>
          </p:spPr>
          <p:txBody>
            <a:bodyPr lIns="0" tIns="0" rIns="0" bIns="0"/>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en-GB">
                <a:solidFill>
                  <a:schemeClr val="bg1"/>
                </a:solidFill>
                <a:latin typeface="微软雅黑" panose="020B0503020204020204" pitchFamily="34" charset="-122"/>
                <a:ea typeface="微软雅黑" panose="020B0503020204020204" pitchFamily="34" charset="-122"/>
              </a:endParaRPr>
            </a:p>
          </p:txBody>
        </p:sp>
      </p:grpSp>
      <p:grpSp>
        <p:nvGrpSpPr>
          <p:cNvPr id="11" name="Group 4">
            <a:extLst>
              <a:ext uri="{FF2B5EF4-FFF2-40B4-BE49-F238E27FC236}">
                <a16:creationId xmlns:a16="http://schemas.microsoft.com/office/drawing/2014/main" id="{0DC5663F-3F57-4828-8E9D-BAA380F963BE}"/>
              </a:ext>
            </a:extLst>
          </p:cNvPr>
          <p:cNvGrpSpPr/>
          <p:nvPr/>
        </p:nvGrpSpPr>
        <p:grpSpPr>
          <a:xfrm>
            <a:off x="1287028" y="4777560"/>
            <a:ext cx="1044908" cy="961568"/>
            <a:chOff x="8479044" y="3292678"/>
            <a:chExt cx="1106424" cy="1106424"/>
          </a:xfrm>
        </p:grpSpPr>
        <p:sp>
          <p:nvSpPr>
            <p:cNvPr id="12" name="Oval 461">
              <a:extLst>
                <a:ext uri="{FF2B5EF4-FFF2-40B4-BE49-F238E27FC236}">
                  <a16:creationId xmlns:a16="http://schemas.microsoft.com/office/drawing/2014/main" id="{97DB182A-8493-44C4-A2BE-2D6701CFDB5C}"/>
                </a:ext>
              </a:extLst>
            </p:cNvPr>
            <p:cNvSpPr/>
            <p:nvPr/>
          </p:nvSpPr>
          <p:spPr>
            <a:xfrm>
              <a:off x="8479044" y="3292678"/>
              <a:ext cx="1106424" cy="1106424"/>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chemeClr val="bg1"/>
                </a:solidFill>
                <a:latin typeface="微软雅黑" panose="020B0503020204020204" pitchFamily="34" charset="-122"/>
                <a:ea typeface="微软雅黑" panose="020B0503020204020204" pitchFamily="34" charset="-122"/>
              </a:endParaRPr>
            </a:p>
          </p:txBody>
        </p:sp>
        <p:sp>
          <p:nvSpPr>
            <p:cNvPr id="13" name="Oval 1009">
              <a:extLst>
                <a:ext uri="{FF2B5EF4-FFF2-40B4-BE49-F238E27FC236}">
                  <a16:creationId xmlns:a16="http://schemas.microsoft.com/office/drawing/2014/main" id="{3A723DFC-EE26-4DEE-94B2-66DC8FE86E08}"/>
                </a:ext>
              </a:extLst>
            </p:cNvPr>
            <p:cNvSpPr/>
            <p:nvPr/>
          </p:nvSpPr>
          <p:spPr>
            <a:xfrm>
              <a:off x="8654404" y="3468038"/>
              <a:ext cx="755703" cy="75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chemeClr val="bg1"/>
                </a:solidFill>
                <a:latin typeface="微软雅黑" panose="020B0503020204020204" pitchFamily="34" charset="-122"/>
                <a:ea typeface="微软雅黑" panose="020B0503020204020204" pitchFamily="34" charset="-122"/>
              </a:endParaRPr>
            </a:p>
          </p:txBody>
        </p:sp>
        <p:sp>
          <p:nvSpPr>
            <p:cNvPr id="14" name="AutoShape 15">
              <a:extLst>
                <a:ext uri="{FF2B5EF4-FFF2-40B4-BE49-F238E27FC236}">
                  <a16:creationId xmlns:a16="http://schemas.microsoft.com/office/drawing/2014/main" id="{AADB2083-B17C-4753-9C89-C5FB098FAC91}"/>
                </a:ext>
              </a:extLst>
            </p:cNvPr>
            <p:cNvSpPr/>
            <p:nvPr/>
          </p:nvSpPr>
          <p:spPr bwMode="auto">
            <a:xfrm>
              <a:off x="8953093" y="3675931"/>
              <a:ext cx="158323" cy="339915"/>
            </a:xfrm>
            <a:custGeom>
              <a:avLst/>
              <a:gdLst>
                <a:gd name="T0" fmla="*/ 262945285 w 21600"/>
                <a:gd name="T1" fmla="*/ 616631 h 21437"/>
                <a:gd name="T2" fmla="*/ 262945285 w 21600"/>
                <a:gd name="T3" fmla="*/ 451557226 h 21437"/>
                <a:gd name="T4" fmla="*/ 180361170 w 21600"/>
                <a:gd name="T5" fmla="*/ 514655930 h 21437"/>
                <a:gd name="T6" fmla="*/ 173604519 w 21600"/>
                <a:gd name="T7" fmla="*/ 869221096 h 21437"/>
                <a:gd name="T8" fmla="*/ 262945285 w 21600"/>
                <a:gd name="T9" fmla="*/ 869221096 h 21437"/>
                <a:gd name="T10" fmla="*/ 252829379 w 21600"/>
                <a:gd name="T11" fmla="*/ 1326201898 h 21437"/>
                <a:gd name="T12" fmla="*/ 176977025 w 21600"/>
                <a:gd name="T13" fmla="*/ 1326201898 h 21437"/>
                <a:gd name="T14" fmla="*/ 176977025 w 21600"/>
                <a:gd name="T15" fmla="*/ 2147483646 h 21437"/>
                <a:gd name="T16" fmla="*/ 57300181 w 21600"/>
                <a:gd name="T17" fmla="*/ 2147483646 h 21437"/>
                <a:gd name="T18" fmla="*/ 57300181 w 21600"/>
                <a:gd name="T19" fmla="*/ 1326201898 h 21437"/>
                <a:gd name="T20" fmla="*/ 0 w 21600"/>
                <a:gd name="T21" fmla="*/ 1326201898 h 21437"/>
                <a:gd name="T22" fmla="*/ 0 w 21600"/>
                <a:gd name="T23" fmla="*/ 869221096 h 21437"/>
                <a:gd name="T24" fmla="*/ 55620013 w 21600"/>
                <a:gd name="T25" fmla="*/ 869221096 h 21437"/>
                <a:gd name="T26" fmla="*/ 87648428 w 21600"/>
                <a:gd name="T27" fmla="*/ 152203103 h 21437"/>
                <a:gd name="T28" fmla="*/ 262945285 w 21600"/>
                <a:gd name="T29" fmla="*/ 616631 h 21437"/>
                <a:gd name="T30" fmla="*/ 262945285 w 21600"/>
                <a:gd name="T31" fmla="*/ 616631 h 21437"/>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21600" h="21437">
                  <a:moveTo>
                    <a:pt x="21600" y="5"/>
                  </a:moveTo>
                  <a:cubicBezTo>
                    <a:pt x="21600" y="1241"/>
                    <a:pt x="21600" y="3664"/>
                    <a:pt x="21600" y="3664"/>
                  </a:cubicBezTo>
                  <a:cubicBezTo>
                    <a:pt x="21600" y="3664"/>
                    <a:pt x="15693" y="3516"/>
                    <a:pt x="14816" y="4176"/>
                  </a:cubicBezTo>
                  <a:cubicBezTo>
                    <a:pt x="14095" y="4718"/>
                    <a:pt x="14328" y="5933"/>
                    <a:pt x="14261" y="7053"/>
                  </a:cubicBezTo>
                  <a:cubicBezTo>
                    <a:pt x="16662" y="7053"/>
                    <a:pt x="19200" y="7053"/>
                    <a:pt x="21600" y="7053"/>
                  </a:cubicBezTo>
                  <a:cubicBezTo>
                    <a:pt x="21438" y="8341"/>
                    <a:pt x="21132" y="9564"/>
                    <a:pt x="20769" y="10761"/>
                  </a:cubicBezTo>
                  <a:cubicBezTo>
                    <a:pt x="18692" y="10761"/>
                    <a:pt x="14538" y="10761"/>
                    <a:pt x="14538" y="10761"/>
                  </a:cubicBezTo>
                  <a:lnTo>
                    <a:pt x="14538" y="21437"/>
                  </a:lnTo>
                  <a:cubicBezTo>
                    <a:pt x="14538" y="21437"/>
                    <a:pt x="7938" y="21437"/>
                    <a:pt x="4707" y="21437"/>
                  </a:cubicBezTo>
                  <a:cubicBezTo>
                    <a:pt x="4709" y="18133"/>
                    <a:pt x="4705" y="14278"/>
                    <a:pt x="4707" y="10761"/>
                  </a:cubicBezTo>
                  <a:cubicBezTo>
                    <a:pt x="3137" y="10761"/>
                    <a:pt x="1568" y="10761"/>
                    <a:pt x="0" y="10761"/>
                  </a:cubicBezTo>
                  <a:cubicBezTo>
                    <a:pt x="0" y="9525"/>
                    <a:pt x="0" y="8288"/>
                    <a:pt x="0" y="7053"/>
                  </a:cubicBezTo>
                  <a:cubicBezTo>
                    <a:pt x="1522" y="7053"/>
                    <a:pt x="3046" y="7053"/>
                    <a:pt x="4569" y="7053"/>
                  </a:cubicBezTo>
                  <a:cubicBezTo>
                    <a:pt x="4787" y="4587"/>
                    <a:pt x="4552" y="2480"/>
                    <a:pt x="7200" y="1235"/>
                  </a:cubicBezTo>
                  <a:cubicBezTo>
                    <a:pt x="10176" y="-163"/>
                    <a:pt x="15466" y="8"/>
                    <a:pt x="21600" y="5"/>
                  </a:cubicBezTo>
                  <a:close/>
                  <a:moveTo>
                    <a:pt x="21600" y="5"/>
                  </a:moveTo>
                </a:path>
              </a:pathLst>
            </a:custGeom>
            <a:solidFill>
              <a:schemeClr val="accent2"/>
            </a:solidFill>
            <a:ln>
              <a:noFill/>
            </a:ln>
          </p:spPr>
          <p:txBody>
            <a:bodyPr lIns="0" tIns="0" rIns="0" bIns="0"/>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en-GB">
                <a:solidFill>
                  <a:schemeClr val="bg1"/>
                </a:solidFill>
                <a:latin typeface="微软雅黑" panose="020B0503020204020204" pitchFamily="34" charset="-122"/>
                <a:ea typeface="微软雅黑" panose="020B0503020204020204" pitchFamily="34" charset="-122"/>
              </a:endParaRPr>
            </a:p>
          </p:txBody>
        </p:sp>
      </p:grpSp>
      <p:grpSp>
        <p:nvGrpSpPr>
          <p:cNvPr id="15" name="Group 5">
            <a:extLst>
              <a:ext uri="{FF2B5EF4-FFF2-40B4-BE49-F238E27FC236}">
                <a16:creationId xmlns:a16="http://schemas.microsoft.com/office/drawing/2014/main" id="{CE633339-86FD-4485-8624-35897766484B}"/>
              </a:ext>
            </a:extLst>
          </p:cNvPr>
          <p:cNvGrpSpPr/>
          <p:nvPr/>
        </p:nvGrpSpPr>
        <p:grpSpPr>
          <a:xfrm>
            <a:off x="3293862" y="4281358"/>
            <a:ext cx="1225421" cy="1198619"/>
            <a:chOff x="6943805" y="3388690"/>
            <a:chExt cx="914400" cy="914400"/>
          </a:xfrm>
        </p:grpSpPr>
        <p:sp>
          <p:nvSpPr>
            <p:cNvPr id="16" name="Oval 463">
              <a:extLst>
                <a:ext uri="{FF2B5EF4-FFF2-40B4-BE49-F238E27FC236}">
                  <a16:creationId xmlns:a16="http://schemas.microsoft.com/office/drawing/2014/main" id="{BB176581-F2AC-4928-9011-6D225A94F798}"/>
                </a:ext>
              </a:extLst>
            </p:cNvPr>
            <p:cNvSpPr/>
            <p:nvPr/>
          </p:nvSpPr>
          <p:spPr>
            <a:xfrm>
              <a:off x="6943805" y="3388690"/>
              <a:ext cx="914400" cy="914400"/>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l" rtl="0" fontAlgn="base">
                <a:spcBef>
                  <a:spcPct val="0"/>
                </a:spcBef>
                <a:spcAft>
                  <a:spcPct val="0"/>
                </a:spcAft>
                <a:defRPr kern="1200">
                  <a:solidFill>
                    <a:schemeClr val="lt1"/>
                  </a:solidFill>
                  <a:latin typeface="+mn-lt"/>
                  <a:ea typeface="+mn-ea"/>
                  <a:cs typeface="+mn-cs"/>
                </a:defRPr>
              </a:lvl1pPr>
              <a:lvl2pPr marL="639763" indent="-182563" algn="l" rtl="0" fontAlgn="base">
                <a:spcBef>
                  <a:spcPct val="0"/>
                </a:spcBef>
                <a:spcAft>
                  <a:spcPct val="0"/>
                </a:spcAft>
                <a:defRPr kern="1200">
                  <a:solidFill>
                    <a:schemeClr val="lt1"/>
                  </a:solidFill>
                  <a:latin typeface="+mn-lt"/>
                  <a:ea typeface="+mn-ea"/>
                  <a:cs typeface="+mn-cs"/>
                </a:defRPr>
              </a:lvl2pPr>
              <a:lvl3pPr marL="1282700" indent="-368300" algn="l" rtl="0" fontAlgn="base">
                <a:spcBef>
                  <a:spcPct val="0"/>
                </a:spcBef>
                <a:spcAft>
                  <a:spcPct val="0"/>
                </a:spcAft>
                <a:defRPr kern="1200">
                  <a:solidFill>
                    <a:schemeClr val="lt1"/>
                  </a:solidFill>
                  <a:latin typeface="+mn-lt"/>
                  <a:ea typeface="+mn-ea"/>
                  <a:cs typeface="+mn-cs"/>
                </a:defRPr>
              </a:lvl3pPr>
              <a:lvl4pPr marL="1925638" indent="-554038" algn="l" rtl="0" fontAlgn="base">
                <a:spcBef>
                  <a:spcPct val="0"/>
                </a:spcBef>
                <a:spcAft>
                  <a:spcPct val="0"/>
                </a:spcAft>
                <a:defRPr kern="1200">
                  <a:solidFill>
                    <a:schemeClr val="lt1"/>
                  </a:solidFill>
                  <a:latin typeface="+mn-lt"/>
                  <a:ea typeface="+mn-ea"/>
                  <a:cs typeface="+mn-cs"/>
                </a:defRPr>
              </a:lvl4pPr>
              <a:lvl5pPr marL="2568575" indent="-739775"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endParaRPr lang="en-GB">
                <a:solidFill>
                  <a:schemeClr val="bg1"/>
                </a:solidFill>
                <a:latin typeface="微软雅黑" panose="020B0503020204020204" pitchFamily="34" charset="-122"/>
                <a:ea typeface="微软雅黑" panose="020B0503020204020204" pitchFamily="34" charset="-122"/>
              </a:endParaRPr>
            </a:p>
          </p:txBody>
        </p:sp>
        <p:sp>
          <p:nvSpPr>
            <p:cNvPr id="17" name="AutoShape 14">
              <a:extLst>
                <a:ext uri="{FF2B5EF4-FFF2-40B4-BE49-F238E27FC236}">
                  <a16:creationId xmlns:a16="http://schemas.microsoft.com/office/drawing/2014/main" id="{BFC60208-0FCC-4BE5-8C60-952628493B3A}"/>
                </a:ext>
              </a:extLst>
            </p:cNvPr>
            <p:cNvSpPr/>
            <p:nvPr/>
          </p:nvSpPr>
          <p:spPr bwMode="auto">
            <a:xfrm>
              <a:off x="7231048" y="3690927"/>
              <a:ext cx="339914" cy="309921"/>
            </a:xfrm>
            <a:custGeom>
              <a:avLst/>
              <a:gdLst>
                <a:gd name="T0" fmla="*/ 2147483646 w 21590"/>
                <a:gd name="T1" fmla="*/ 303068522 h 16690"/>
                <a:gd name="T2" fmla="*/ 2147483646 w 21590"/>
                <a:gd name="T3" fmla="*/ 614467900 h 16690"/>
                <a:gd name="T4" fmla="*/ 0 w 21590"/>
                <a:gd name="T5" fmla="*/ 2147483646 h 16690"/>
                <a:gd name="T6" fmla="*/ 782832664 w 21590"/>
                <a:gd name="T7" fmla="*/ 1946161268 h 16690"/>
                <a:gd name="T8" fmla="*/ 286036553 w 21590"/>
                <a:gd name="T9" fmla="*/ 1513714635 h 16690"/>
                <a:gd name="T10" fmla="*/ 511874951 w 21590"/>
                <a:gd name="T11" fmla="*/ 1496463517 h 16690"/>
                <a:gd name="T12" fmla="*/ 90358306 w 21590"/>
                <a:gd name="T13" fmla="*/ 891067454 h 16690"/>
                <a:gd name="T14" fmla="*/ 316196704 w 21590"/>
                <a:gd name="T15" fmla="*/ 942966873 h 16690"/>
                <a:gd name="T16" fmla="*/ 150558932 w 21590"/>
                <a:gd name="T17" fmla="*/ 112721961 h 16690"/>
                <a:gd name="T18" fmla="*/ 1279628774 w 21590"/>
                <a:gd name="T19" fmla="*/ 770017444 h 16690"/>
                <a:gd name="T20" fmla="*/ 2147483646 w 21590"/>
                <a:gd name="T21" fmla="*/ 199269682 h 16690"/>
                <a:gd name="T22" fmla="*/ 2147483646 w 21590"/>
                <a:gd name="T23" fmla="*/ 60822541 h 16690"/>
                <a:gd name="T24" fmla="*/ 2147483646 w 21590"/>
                <a:gd name="T25" fmla="*/ 389470283 h 16690"/>
                <a:gd name="T26" fmla="*/ 2147483646 w 21590"/>
                <a:gd name="T27" fmla="*/ 303068522 h 16690"/>
                <a:gd name="T28" fmla="*/ 2147483646 w 21590"/>
                <a:gd name="T29" fmla="*/ 303068522 h 1669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1590" h="16690">
                  <a:moveTo>
                    <a:pt x="21590" y="2038"/>
                  </a:moveTo>
                  <a:cubicBezTo>
                    <a:pt x="21486" y="2795"/>
                    <a:pt x="20307" y="3555"/>
                    <a:pt x="19593" y="4132"/>
                  </a:cubicBezTo>
                  <a:cubicBezTo>
                    <a:pt x="20298" y="13815"/>
                    <a:pt x="8559" y="19854"/>
                    <a:pt x="0" y="14947"/>
                  </a:cubicBezTo>
                  <a:cubicBezTo>
                    <a:pt x="2400" y="14964"/>
                    <a:pt x="5061" y="14350"/>
                    <a:pt x="6489" y="13087"/>
                  </a:cubicBezTo>
                  <a:cubicBezTo>
                    <a:pt x="4412" y="12774"/>
                    <a:pt x="2942" y="11896"/>
                    <a:pt x="2371" y="10179"/>
                  </a:cubicBezTo>
                  <a:cubicBezTo>
                    <a:pt x="2979" y="10126"/>
                    <a:pt x="3833" y="10301"/>
                    <a:pt x="4243" y="10063"/>
                  </a:cubicBezTo>
                  <a:cubicBezTo>
                    <a:pt x="2343" y="9391"/>
                    <a:pt x="841" y="8348"/>
                    <a:pt x="749" y="5992"/>
                  </a:cubicBezTo>
                  <a:cubicBezTo>
                    <a:pt x="1425" y="6059"/>
                    <a:pt x="1777" y="6430"/>
                    <a:pt x="2621" y="6341"/>
                  </a:cubicBezTo>
                  <a:cubicBezTo>
                    <a:pt x="1392" y="5607"/>
                    <a:pt x="-10" y="2816"/>
                    <a:pt x="1248" y="758"/>
                  </a:cubicBezTo>
                  <a:cubicBezTo>
                    <a:pt x="3477" y="3062"/>
                    <a:pt x="6259" y="4849"/>
                    <a:pt x="10607" y="5178"/>
                  </a:cubicBezTo>
                  <a:cubicBezTo>
                    <a:pt x="9529" y="903"/>
                    <a:pt x="15610" y="-1746"/>
                    <a:pt x="18345" y="1340"/>
                  </a:cubicBezTo>
                  <a:cubicBezTo>
                    <a:pt x="19408" y="1129"/>
                    <a:pt x="20305" y="763"/>
                    <a:pt x="21215" y="409"/>
                  </a:cubicBezTo>
                  <a:cubicBezTo>
                    <a:pt x="20842" y="1380"/>
                    <a:pt x="20085" y="1993"/>
                    <a:pt x="19343" y="2619"/>
                  </a:cubicBezTo>
                  <a:cubicBezTo>
                    <a:pt x="20149" y="2479"/>
                    <a:pt x="21001" y="2381"/>
                    <a:pt x="21590" y="2038"/>
                  </a:cubicBezTo>
                  <a:close/>
                  <a:moveTo>
                    <a:pt x="21590" y="2038"/>
                  </a:moveTo>
                </a:path>
              </a:pathLst>
            </a:custGeom>
            <a:solidFill>
              <a:schemeClr val="bg1"/>
            </a:solidFill>
            <a:ln>
              <a:noFill/>
            </a:ln>
          </p:spPr>
          <p:txBody>
            <a:bodyPr lIns="0" tIns="0" rIns="0" bIns="0"/>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en-GB" dirty="0">
                <a:solidFill>
                  <a:schemeClr val="bg1"/>
                </a:solidFill>
                <a:latin typeface="微软雅黑" panose="020B0503020204020204" pitchFamily="34" charset="-122"/>
                <a:ea typeface="微软雅黑" panose="020B0503020204020204" pitchFamily="34" charset="-122"/>
              </a:endParaRPr>
            </a:p>
          </p:txBody>
        </p:sp>
      </p:grpSp>
      <p:sp>
        <p:nvSpPr>
          <p:cNvPr id="18" name="TextBox 2">
            <a:extLst>
              <a:ext uri="{FF2B5EF4-FFF2-40B4-BE49-F238E27FC236}">
                <a16:creationId xmlns:a16="http://schemas.microsoft.com/office/drawing/2014/main" id="{24AEFDF3-56C9-40DF-9505-96B510F35A25}"/>
              </a:ext>
            </a:extLst>
          </p:cNvPr>
          <p:cNvSpPr txBox="1"/>
          <p:nvPr/>
        </p:nvSpPr>
        <p:spPr>
          <a:xfrm>
            <a:off x="607332" y="5630086"/>
            <a:ext cx="1227205" cy="369332"/>
          </a:xfrm>
          <a:prstGeom prst="rect">
            <a:avLst/>
          </a:prstGeom>
          <a:noFill/>
        </p:spPr>
        <p:txBody>
          <a:bodyPr wrap="square" rtlCol="0">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资金流</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19" name="矩形 18">
            <a:extLst>
              <a:ext uri="{FF2B5EF4-FFF2-40B4-BE49-F238E27FC236}">
                <a16:creationId xmlns:a16="http://schemas.microsoft.com/office/drawing/2014/main" id="{A488429F-836E-4BA0-80CE-62BC9BBC459E}"/>
              </a:ext>
            </a:extLst>
          </p:cNvPr>
          <p:cNvSpPr/>
          <p:nvPr/>
        </p:nvSpPr>
        <p:spPr>
          <a:xfrm>
            <a:off x="1663025" y="3964772"/>
            <a:ext cx="1051362" cy="369332"/>
          </a:xfrm>
          <a:prstGeom prst="rect">
            <a:avLst/>
          </a:prstGeom>
        </p:spPr>
        <p:txBody>
          <a:bodyPr wrap="square">
            <a:spAutoFit/>
          </a:bodyPr>
          <a:lstStyle/>
          <a:p>
            <a:pPr algn="ctr"/>
            <a:r>
              <a:rPr lang="zh-CN" altLang="en-US" b="1" dirty="0">
                <a:solidFill>
                  <a:schemeClr val="bg1"/>
                </a:solidFill>
                <a:latin typeface="微软雅黑" panose="020B0503020204020204" pitchFamily="34" charset="-122"/>
                <a:ea typeface="微软雅黑" panose="020B0503020204020204" pitchFamily="34" charset="-122"/>
              </a:rPr>
              <a:t>货物流</a:t>
            </a:r>
            <a:endParaRPr lang="en-US" altLang="zh-CN" b="1" dirty="0">
              <a:solidFill>
                <a:schemeClr val="bg1"/>
              </a:solidFill>
              <a:latin typeface="微软雅黑" panose="020B0503020204020204" pitchFamily="34" charset="-122"/>
              <a:ea typeface="微软雅黑" panose="020B0503020204020204" pitchFamily="34" charset="-122"/>
            </a:endParaRPr>
          </a:p>
        </p:txBody>
      </p:sp>
      <p:sp>
        <p:nvSpPr>
          <p:cNvPr id="20" name="矩形 19">
            <a:extLst>
              <a:ext uri="{FF2B5EF4-FFF2-40B4-BE49-F238E27FC236}">
                <a16:creationId xmlns:a16="http://schemas.microsoft.com/office/drawing/2014/main" id="{3FE98FC6-4F93-44E5-AF91-01E469B24135}"/>
              </a:ext>
            </a:extLst>
          </p:cNvPr>
          <p:cNvSpPr/>
          <p:nvPr/>
        </p:nvSpPr>
        <p:spPr>
          <a:xfrm>
            <a:off x="3014130" y="5385938"/>
            <a:ext cx="1817576" cy="584775"/>
          </a:xfrm>
          <a:prstGeom prst="rect">
            <a:avLst/>
          </a:prstGeom>
        </p:spPr>
        <p:txBody>
          <a:bodyPr wrap="square">
            <a:spAutoFit/>
          </a:bodyPr>
          <a:lstStyle/>
          <a:p>
            <a:pPr algn="ctr"/>
            <a:r>
              <a:rPr lang="zh-CN" altLang="en-US" sz="3200" b="1" dirty="0">
                <a:solidFill>
                  <a:schemeClr val="bg1"/>
                </a:solidFill>
                <a:latin typeface="微软雅黑" panose="020B0503020204020204" pitchFamily="34" charset="-122"/>
                <a:ea typeface="微软雅黑" panose="020B0503020204020204" pitchFamily="34" charset="-122"/>
              </a:rPr>
              <a:t>单证流</a:t>
            </a:r>
          </a:p>
        </p:txBody>
      </p:sp>
      <p:pic>
        <p:nvPicPr>
          <p:cNvPr id="21" name="Picture 2" descr="https://timgsa.baidu.com/timg?image&amp;quality=80&amp;size=b9999_10000&amp;sec=1556189945228&amp;di=1eb5d51a73ddb62955733877109d2d71&amp;imgtype=0&amp;src=http%3A%2F%2Fpic.51yuansu.com%2Fpic3%2Fcover%2F02%2F37%2F35%2F59c20d4f61acd_610.jpg">
            <a:extLst>
              <a:ext uri="{FF2B5EF4-FFF2-40B4-BE49-F238E27FC236}">
                <a16:creationId xmlns:a16="http://schemas.microsoft.com/office/drawing/2014/main" id="{96084D10-962D-4BF1-BFA8-8CD1B0320BA3}"/>
              </a:ext>
            </a:extLst>
          </p:cNvPr>
          <p:cNvPicPr>
            <a:picLocks noChangeAspect="1" noChangeArrowheads="1"/>
          </p:cNvPicPr>
          <p:nvPr/>
        </p:nvPicPr>
        <p:blipFill>
          <a:blip r:embed="rId3"/>
          <a:srcRect/>
          <a:stretch>
            <a:fillRect/>
          </a:stretch>
        </p:blipFill>
        <p:spPr bwMode="auto">
          <a:xfrm rot="9763375">
            <a:off x="3353311" y="2768076"/>
            <a:ext cx="2018118" cy="1620685"/>
          </a:xfrm>
          <a:prstGeom prst="rect">
            <a:avLst/>
          </a:prstGeom>
          <a:noFill/>
          <a:ln w="9525">
            <a:noFill/>
            <a:miter lim="800000"/>
            <a:headEnd/>
            <a:tailEnd/>
          </a:ln>
        </p:spPr>
      </p:pic>
      <p:sp>
        <p:nvSpPr>
          <p:cNvPr id="23" name="矩形 22">
            <a:extLst>
              <a:ext uri="{FF2B5EF4-FFF2-40B4-BE49-F238E27FC236}">
                <a16:creationId xmlns:a16="http://schemas.microsoft.com/office/drawing/2014/main" id="{A15960D9-C332-4210-9C59-D05CFFF00D82}"/>
              </a:ext>
            </a:extLst>
          </p:cNvPr>
          <p:cNvSpPr/>
          <p:nvPr/>
        </p:nvSpPr>
        <p:spPr>
          <a:xfrm>
            <a:off x="5772593" y="4551639"/>
            <a:ext cx="6291308" cy="1668598"/>
          </a:xfrm>
          <a:prstGeom prst="rect">
            <a:avLst/>
          </a:prstGeom>
        </p:spPr>
        <p:txBody>
          <a:bodyPr wrap="squar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国际物流单证处理痛点繁多：</a:t>
            </a:r>
          </a:p>
          <a:p>
            <a:pPr marL="342900" indent="-342900">
              <a:lnSpc>
                <a:spcPct val="150000"/>
              </a:lnSpc>
              <a:buFont typeface="Wingdings" panose="05000000000000000000" pitchFamily="2" charset="2"/>
              <a:buChar char="n"/>
            </a:pPr>
            <a:r>
              <a:rPr lang="zh-CN" altLang="en-US" dirty="0">
                <a:solidFill>
                  <a:schemeClr val="bg1"/>
                </a:solidFill>
                <a:latin typeface="微软雅黑" panose="020B0503020204020204" pitchFamily="34" charset="-122"/>
                <a:ea typeface="微软雅黑" panose="020B0503020204020204" pitchFamily="34" charset="-122"/>
              </a:rPr>
              <a:t>业务环节众多，信息流转路径冗长</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dirty="0">
                <a:solidFill>
                  <a:schemeClr val="bg1"/>
                </a:solidFill>
                <a:latin typeface="微软雅黑" panose="020B0503020204020204" pitchFamily="34" charset="-122"/>
                <a:ea typeface="微软雅黑" panose="020B0503020204020204" pitchFamily="34" charset="-122"/>
              </a:rPr>
              <a:t>信息孤岛林立，操作方式的变革止步于“复制粘贴”</a:t>
            </a:r>
            <a:endParaRPr lang="en-US" altLang="zh-CN" dirty="0">
              <a:solidFill>
                <a:schemeClr val="bg1"/>
              </a:solidFill>
              <a:latin typeface="微软雅黑" panose="020B0503020204020204" pitchFamily="34" charset="-122"/>
              <a:ea typeface="微软雅黑" panose="020B0503020204020204" pitchFamily="34" charset="-122"/>
            </a:endParaRPr>
          </a:p>
          <a:p>
            <a:pPr marL="342900" indent="-342900">
              <a:lnSpc>
                <a:spcPct val="150000"/>
              </a:lnSpc>
              <a:buFont typeface="Wingdings" panose="05000000000000000000" pitchFamily="2" charset="2"/>
              <a:buChar char="n"/>
            </a:pPr>
            <a:r>
              <a:rPr lang="zh-CN" altLang="en-US" dirty="0">
                <a:solidFill>
                  <a:schemeClr val="bg1"/>
                </a:solidFill>
                <a:latin typeface="微软雅黑" panose="020B0503020204020204" pitchFamily="34" charset="-122"/>
                <a:ea typeface="微软雅黑" panose="020B0503020204020204" pitchFamily="34" charset="-122"/>
              </a:rPr>
              <a:t>每天工作中</a:t>
            </a:r>
            <a:r>
              <a:rPr lang="en-US" altLang="zh-CN" dirty="0">
                <a:solidFill>
                  <a:schemeClr val="bg1"/>
                </a:solidFill>
                <a:latin typeface="微软雅黑" panose="020B0503020204020204" pitchFamily="34" charset="-122"/>
                <a:ea typeface="微软雅黑" panose="020B0503020204020204" pitchFamily="34" charset="-122"/>
              </a:rPr>
              <a:t>4-5</a:t>
            </a:r>
            <a:r>
              <a:rPr lang="zh-CN" altLang="en-US" dirty="0">
                <a:solidFill>
                  <a:schemeClr val="bg1"/>
                </a:solidFill>
                <a:latin typeface="微软雅黑" panose="020B0503020204020204" pitchFamily="34" charset="-122"/>
                <a:ea typeface="微软雅黑" panose="020B0503020204020204" pitchFamily="34" charset="-122"/>
              </a:rPr>
              <a:t>小时用于较机械的录入、查询等系统操控</a:t>
            </a:r>
          </a:p>
        </p:txBody>
      </p:sp>
      <p:sp>
        <p:nvSpPr>
          <p:cNvPr id="25" name="文本框 24">
            <a:extLst>
              <a:ext uri="{FF2B5EF4-FFF2-40B4-BE49-F238E27FC236}">
                <a16:creationId xmlns:a16="http://schemas.microsoft.com/office/drawing/2014/main" id="{E2B19263-ED92-4ACF-9F7D-106719EED0D8}"/>
              </a:ext>
            </a:extLst>
          </p:cNvPr>
          <p:cNvSpPr txBox="1"/>
          <p:nvPr/>
        </p:nvSpPr>
        <p:spPr>
          <a:xfrm>
            <a:off x="519998" y="1330168"/>
            <a:ext cx="2429443" cy="369332"/>
          </a:xfrm>
          <a:prstGeom prst="rect">
            <a:avLst/>
          </a:prstGeom>
          <a:noFill/>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国际物流单证流程：</a:t>
            </a:r>
          </a:p>
        </p:txBody>
      </p:sp>
    </p:spTree>
    <p:extLst>
      <p:ext uri="{BB962C8B-B14F-4D97-AF65-F5344CB8AC3E}">
        <p14:creationId xmlns:p14="http://schemas.microsoft.com/office/powerpoint/2010/main" val="168860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nodeType="with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sp>
        <p:nvSpPr>
          <p:cNvPr id="14" name="矩形 13">
            <a:extLst>
              <a:ext uri="{FF2B5EF4-FFF2-40B4-BE49-F238E27FC236}">
                <a16:creationId xmlns:a16="http://schemas.microsoft.com/office/drawing/2014/main" id="{A7E452B0-E25C-4CCA-B7F4-C1C8FF7453ED}"/>
              </a:ext>
            </a:extLst>
          </p:cNvPr>
          <p:cNvSpPr>
            <a:spLocks noChangeArrowheads="1"/>
          </p:cNvSpPr>
          <p:nvPr/>
        </p:nvSpPr>
        <p:spPr bwMode="auto">
          <a:xfrm>
            <a:off x="7924570" y="4564119"/>
            <a:ext cx="3754910" cy="1534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1.IPA</a:t>
            </a:r>
            <a:r>
              <a:rPr lang="zh-CN" altLang="en-US" sz="1600" dirty="0">
                <a:solidFill>
                  <a:schemeClr val="bg1"/>
                </a:solidFill>
                <a:latin typeface="微软雅黑" panose="020B0503020204020204" pitchFamily="34" charset="-122"/>
                <a:ea typeface="微软雅黑" panose="020B0503020204020204" pitchFamily="34" charset="-122"/>
              </a:rPr>
              <a:t>是针对国际物流单证业务流程的体系化优化和改革。</a:t>
            </a:r>
            <a:endParaRPr lang="en-US" altLang="zh-CN" sz="1600" dirty="0">
              <a:solidFill>
                <a:schemeClr val="bg1"/>
              </a:solidFill>
              <a:latin typeface="微软雅黑" panose="020B0503020204020204" pitchFamily="34" charset="-122"/>
              <a:ea typeface="微软雅黑" panose="020B0503020204020204" pitchFamily="34" charset="-122"/>
            </a:endParaRPr>
          </a:p>
          <a:p>
            <a:pPr>
              <a:lnSpc>
                <a:spcPct val="150000"/>
              </a:lnSpc>
            </a:pPr>
            <a:r>
              <a:rPr lang="en-US" altLang="zh-CN" sz="1600" dirty="0">
                <a:solidFill>
                  <a:schemeClr val="bg1"/>
                </a:solidFill>
                <a:latin typeface="微软雅黑" panose="020B0503020204020204" pitchFamily="34" charset="-122"/>
                <a:ea typeface="微软雅黑" panose="020B0503020204020204" pitchFamily="34" charset="-122"/>
              </a:rPr>
              <a:t>2.IPA</a:t>
            </a:r>
            <a:r>
              <a:rPr lang="zh-CN" altLang="en-US" sz="1600" dirty="0">
                <a:solidFill>
                  <a:schemeClr val="bg1"/>
                </a:solidFill>
                <a:latin typeface="微软雅黑" panose="020B0503020204020204" pitchFamily="34" charset="-122"/>
                <a:ea typeface="微软雅黑" panose="020B0503020204020204" pitchFamily="34" charset="-122"/>
              </a:rPr>
              <a:t>功能在业务节点中全面覆盖将是业务流程和服务模式的一次革命性飞跃。</a:t>
            </a:r>
          </a:p>
        </p:txBody>
      </p:sp>
      <p:sp>
        <p:nvSpPr>
          <p:cNvPr id="15" name="矩形 14">
            <a:extLst>
              <a:ext uri="{FF2B5EF4-FFF2-40B4-BE49-F238E27FC236}">
                <a16:creationId xmlns:a16="http://schemas.microsoft.com/office/drawing/2014/main" id="{37DA4306-A3F5-49FD-8957-1A4756040304}"/>
              </a:ext>
            </a:extLst>
          </p:cNvPr>
          <p:cNvSpPr>
            <a:spLocks noChangeArrowheads="1"/>
          </p:cNvSpPr>
          <p:nvPr/>
        </p:nvSpPr>
        <p:spPr bwMode="auto">
          <a:xfrm>
            <a:off x="512520" y="1359143"/>
            <a:ext cx="5693541" cy="8798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en-US" altLang="zh-CN" sz="2000" b="1" dirty="0">
                <a:solidFill>
                  <a:srgbClr val="FF0000"/>
                </a:solidFill>
                <a:effectLst>
                  <a:outerShdw blurRad="38100" dist="38100" dir="2700000" algn="tl">
                    <a:srgbClr val="000000">
                      <a:alpha val="43137"/>
                    </a:srgbClr>
                  </a:outerShdw>
                </a:effectLst>
                <a:latin typeface="华文楷体" panose="02010600040101010101" pitchFamily="2" charset="-122"/>
                <a:ea typeface="华文楷体" panose="02010600040101010101" pitchFamily="2" charset="-122"/>
              </a:rPr>
              <a:t>Intelligent Process Automation</a:t>
            </a:r>
            <a:r>
              <a:rPr lang="zh-CN" altLang="en-US" sz="2000" dirty="0">
                <a:solidFill>
                  <a:srgbClr val="FF0000"/>
                </a:solidFill>
                <a:latin typeface="华文楷体" panose="02010600040101010101" pitchFamily="2" charset="-122"/>
                <a:ea typeface="华文楷体" panose="02010600040101010101" pitchFamily="2" charset="-122"/>
              </a:rPr>
              <a:t> </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IPA</a:t>
            </a:r>
            <a:r>
              <a:rPr lang="zh-CN" altLang="en-US" sz="1600" b="1" dirty="0">
                <a:solidFill>
                  <a:schemeClr val="bg1"/>
                </a:solidFill>
                <a:latin typeface="微软雅黑" panose="020B0503020204020204" pitchFamily="34" charset="-122"/>
                <a:ea typeface="微软雅黑" panose="020B0503020204020204" pitchFamily="34" charset="-122"/>
              </a:rPr>
              <a:t>）</a:t>
            </a:r>
            <a:r>
              <a:rPr lang="en-US" altLang="zh-CN" sz="1600" b="1" dirty="0">
                <a:solidFill>
                  <a:schemeClr val="bg1"/>
                </a:solidFill>
                <a:latin typeface="微软雅黑" panose="020B0503020204020204" pitchFamily="34" charset="-122"/>
                <a:ea typeface="微软雅黑" panose="020B0503020204020204" pitchFamily="34" charset="-122"/>
              </a:rPr>
              <a:t>——</a:t>
            </a:r>
            <a:r>
              <a:rPr lang="zh-CN" altLang="en-US" sz="1600" b="1" dirty="0">
                <a:solidFill>
                  <a:schemeClr val="bg1"/>
                </a:solidFill>
                <a:latin typeface="微软雅黑" panose="020B0503020204020204" pitchFamily="34" charset="-122"/>
                <a:ea typeface="微软雅黑" panose="020B0503020204020204" pitchFamily="34" charset="-122"/>
              </a:rPr>
              <a:t>智能流程自动化，即通过现代技术应用模仿人完成商业过程中的各项任务。</a:t>
            </a:r>
          </a:p>
        </p:txBody>
      </p:sp>
      <p:sp>
        <p:nvSpPr>
          <p:cNvPr id="16" name="文本框 15">
            <a:extLst>
              <a:ext uri="{FF2B5EF4-FFF2-40B4-BE49-F238E27FC236}">
                <a16:creationId xmlns:a16="http://schemas.microsoft.com/office/drawing/2014/main" id="{17EE8169-129B-420F-A260-D4FA5B09C22C}"/>
              </a:ext>
            </a:extLst>
          </p:cNvPr>
          <p:cNvSpPr txBox="1"/>
          <p:nvPr/>
        </p:nvSpPr>
        <p:spPr>
          <a:xfrm>
            <a:off x="7473994" y="4164009"/>
            <a:ext cx="3175388" cy="400110"/>
          </a:xfrm>
          <a:prstGeom prst="rect">
            <a:avLst/>
          </a:prstGeom>
          <a:noFill/>
        </p:spPr>
        <p:txBody>
          <a:bodyPr wrap="square" rtlCol="0">
            <a:spAutoFit/>
          </a:bodyPr>
          <a:lstStyle/>
          <a:p>
            <a:pPr marL="342900" indent="-342900" algn="ctr">
              <a:buFont typeface="Arial" panose="020B0604020202020204" pitchFamily="34" charset="0"/>
              <a:buChar char="•"/>
            </a:pP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IPA</a:t>
            </a:r>
            <a:r>
              <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有什么作用</a:t>
            </a:r>
            <a:r>
              <a:rPr lang="en-US" altLang="zh-CN"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a:t>
            </a:r>
            <a:endParaRPr lang="zh-CN" altLang="en-US" sz="2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endParaRPr>
          </a:p>
        </p:txBody>
      </p:sp>
      <p:pic>
        <p:nvPicPr>
          <p:cNvPr id="17" name="图片 16">
            <a:extLst>
              <a:ext uri="{FF2B5EF4-FFF2-40B4-BE49-F238E27FC236}">
                <a16:creationId xmlns:a16="http://schemas.microsoft.com/office/drawing/2014/main" id="{713CC29B-CCB8-415C-ACAD-9C17344E90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9164" y="1359143"/>
            <a:ext cx="4050316" cy="2407313"/>
          </a:xfrm>
          <a:prstGeom prst="rect">
            <a:avLst/>
          </a:prstGeom>
        </p:spPr>
      </p:pic>
      <p:pic>
        <p:nvPicPr>
          <p:cNvPr id="18" name="图片 17">
            <a:extLst>
              <a:ext uri="{FF2B5EF4-FFF2-40B4-BE49-F238E27FC236}">
                <a16:creationId xmlns:a16="http://schemas.microsoft.com/office/drawing/2014/main" id="{C23A1BBB-88A5-4C5D-842B-29AD71D4ADE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2963" y="2562799"/>
            <a:ext cx="6287135" cy="3641263"/>
          </a:xfrm>
          <a:prstGeom prst="rect">
            <a:avLst/>
          </a:prstGeom>
          <a:noFill/>
        </p:spPr>
      </p:pic>
    </p:spTree>
    <p:extLst>
      <p:ext uri="{BB962C8B-B14F-4D97-AF65-F5344CB8AC3E}">
        <p14:creationId xmlns:p14="http://schemas.microsoft.com/office/powerpoint/2010/main" val="14045038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项目架构与方案介绍</a:t>
            </a:r>
            <a:endParaRPr lang="en-US" altLang="zh-CN" sz="2400" b="1" dirty="0">
              <a:solidFill>
                <a:schemeClr val="bg1"/>
              </a:solidFill>
              <a:latin typeface="微软雅黑" panose="020B0503020204020204" pitchFamily="34" charset="-122"/>
              <a:ea typeface="微软雅黑" panose="020B0503020204020204" pitchFamily="34" charset="-122"/>
            </a:endParaRPr>
          </a:p>
          <a:p>
            <a:pPr>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Product Architecture and Solution Introduction</a:t>
            </a:r>
            <a:endParaRPr lang="zh-CN" alt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a:p>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14" name="Group 9">
            <a:extLst>
              <a:ext uri="{FF2B5EF4-FFF2-40B4-BE49-F238E27FC236}">
                <a16:creationId xmlns:a16="http://schemas.microsoft.com/office/drawing/2014/main" id="{9683A887-C2FA-42D9-B621-B5BB8523B7FB}"/>
              </a:ext>
            </a:extLst>
          </p:cNvPr>
          <p:cNvGrpSpPr/>
          <p:nvPr/>
        </p:nvGrpSpPr>
        <p:grpSpPr>
          <a:xfrm>
            <a:off x="1797109" y="1750132"/>
            <a:ext cx="2630698" cy="1100828"/>
            <a:chOff x="1600200" y="1295400"/>
            <a:chExt cx="5410200" cy="649312"/>
          </a:xfrm>
        </p:grpSpPr>
        <p:sp>
          <p:nvSpPr>
            <p:cNvPr id="15" name="Rounded Rectangle 5">
              <a:extLst>
                <a:ext uri="{FF2B5EF4-FFF2-40B4-BE49-F238E27FC236}">
                  <a16:creationId xmlns:a16="http://schemas.microsoft.com/office/drawing/2014/main" id="{3E9BD912-E29C-44D1-AA34-C707CC3056C4}"/>
                </a:ext>
              </a:extLst>
            </p:cNvPr>
            <p:cNvSpPr/>
            <p:nvPr/>
          </p:nvSpPr>
          <p:spPr>
            <a:xfrm>
              <a:off x="1600200" y="1335113"/>
              <a:ext cx="5410200" cy="609599"/>
            </a:xfrm>
            <a:prstGeom prst="roundRect">
              <a:avLst>
                <a:gd name="adj" fmla="val 722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sp>
          <p:nvSpPr>
            <p:cNvPr id="16" name="Rounded Rectangle 4">
              <a:extLst>
                <a:ext uri="{FF2B5EF4-FFF2-40B4-BE49-F238E27FC236}">
                  <a16:creationId xmlns:a16="http://schemas.microsoft.com/office/drawing/2014/main" id="{F8A84897-19B0-4756-84B3-DA580EB42F35}"/>
                </a:ext>
              </a:extLst>
            </p:cNvPr>
            <p:cNvSpPr/>
            <p:nvPr/>
          </p:nvSpPr>
          <p:spPr>
            <a:xfrm>
              <a:off x="1600200" y="1295400"/>
              <a:ext cx="5410200" cy="609600"/>
            </a:xfrm>
            <a:prstGeom prst="roundRect">
              <a:avLst>
                <a:gd name="adj" fmla="val 1013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grpSp>
      <p:grpSp>
        <p:nvGrpSpPr>
          <p:cNvPr id="17" name="Group 9">
            <a:extLst>
              <a:ext uri="{FF2B5EF4-FFF2-40B4-BE49-F238E27FC236}">
                <a16:creationId xmlns:a16="http://schemas.microsoft.com/office/drawing/2014/main" id="{066A246D-C57F-436C-B7FE-1561C795E2A7}"/>
              </a:ext>
            </a:extLst>
          </p:cNvPr>
          <p:cNvGrpSpPr/>
          <p:nvPr/>
        </p:nvGrpSpPr>
        <p:grpSpPr>
          <a:xfrm>
            <a:off x="1797109" y="3141373"/>
            <a:ext cx="2663130" cy="1136211"/>
            <a:chOff x="1600200" y="1295400"/>
            <a:chExt cx="5410200" cy="649312"/>
          </a:xfrm>
          <a:effectLst>
            <a:glow rad="127000">
              <a:srgbClr val="ED7D31"/>
            </a:glow>
          </a:effectLst>
        </p:grpSpPr>
        <p:sp>
          <p:nvSpPr>
            <p:cNvPr id="18" name="Rounded Rectangle 90">
              <a:extLst>
                <a:ext uri="{FF2B5EF4-FFF2-40B4-BE49-F238E27FC236}">
                  <a16:creationId xmlns:a16="http://schemas.microsoft.com/office/drawing/2014/main" id="{D8D7FA29-8AEA-49C1-9FCF-6A6F408C5F28}"/>
                </a:ext>
              </a:extLst>
            </p:cNvPr>
            <p:cNvSpPr/>
            <p:nvPr/>
          </p:nvSpPr>
          <p:spPr>
            <a:xfrm>
              <a:off x="1600200" y="1335113"/>
              <a:ext cx="5410200" cy="609599"/>
            </a:xfrm>
            <a:prstGeom prst="roundRect">
              <a:avLst>
                <a:gd name="adj" fmla="val 722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sp>
          <p:nvSpPr>
            <p:cNvPr id="19" name="Rounded Rectangle 91">
              <a:extLst>
                <a:ext uri="{FF2B5EF4-FFF2-40B4-BE49-F238E27FC236}">
                  <a16:creationId xmlns:a16="http://schemas.microsoft.com/office/drawing/2014/main" id="{01272C69-8593-4BB1-8794-7A94E742F824}"/>
                </a:ext>
              </a:extLst>
            </p:cNvPr>
            <p:cNvSpPr/>
            <p:nvPr/>
          </p:nvSpPr>
          <p:spPr>
            <a:xfrm>
              <a:off x="1600200" y="1295400"/>
              <a:ext cx="5410200" cy="609600"/>
            </a:xfrm>
            <a:prstGeom prst="roundRect">
              <a:avLst>
                <a:gd name="adj" fmla="val 1013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grpSp>
      <p:grpSp>
        <p:nvGrpSpPr>
          <p:cNvPr id="20" name="Group 9">
            <a:extLst>
              <a:ext uri="{FF2B5EF4-FFF2-40B4-BE49-F238E27FC236}">
                <a16:creationId xmlns:a16="http://schemas.microsoft.com/office/drawing/2014/main" id="{FC69A2CE-783A-43F4-BEA4-EBC4643DBC95}"/>
              </a:ext>
            </a:extLst>
          </p:cNvPr>
          <p:cNvGrpSpPr/>
          <p:nvPr/>
        </p:nvGrpSpPr>
        <p:grpSpPr>
          <a:xfrm>
            <a:off x="1797109" y="4544889"/>
            <a:ext cx="2663130" cy="1154935"/>
            <a:chOff x="1600200" y="1295400"/>
            <a:chExt cx="5410200" cy="649312"/>
          </a:xfrm>
          <a:solidFill>
            <a:srgbClr val="A5A5A5"/>
          </a:solidFill>
        </p:grpSpPr>
        <p:sp>
          <p:nvSpPr>
            <p:cNvPr id="21" name="Rounded Rectangle 93">
              <a:extLst>
                <a:ext uri="{FF2B5EF4-FFF2-40B4-BE49-F238E27FC236}">
                  <a16:creationId xmlns:a16="http://schemas.microsoft.com/office/drawing/2014/main" id="{7DB5A616-54DE-41EA-9AEF-825606E89BA4}"/>
                </a:ext>
              </a:extLst>
            </p:cNvPr>
            <p:cNvSpPr/>
            <p:nvPr/>
          </p:nvSpPr>
          <p:spPr>
            <a:xfrm>
              <a:off x="1600200" y="1335113"/>
              <a:ext cx="5410200" cy="609599"/>
            </a:xfrm>
            <a:prstGeom prst="roundRect">
              <a:avLst>
                <a:gd name="adj" fmla="val 7228"/>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sp>
          <p:nvSpPr>
            <p:cNvPr id="22" name="Rounded Rectangle 94">
              <a:extLst>
                <a:ext uri="{FF2B5EF4-FFF2-40B4-BE49-F238E27FC236}">
                  <a16:creationId xmlns:a16="http://schemas.microsoft.com/office/drawing/2014/main" id="{50005863-6AF0-448C-9E66-27B692930893}"/>
                </a:ext>
              </a:extLst>
            </p:cNvPr>
            <p:cNvSpPr/>
            <p:nvPr/>
          </p:nvSpPr>
          <p:spPr>
            <a:xfrm>
              <a:off x="1600200" y="1295400"/>
              <a:ext cx="5410200" cy="609600"/>
            </a:xfrm>
            <a:prstGeom prst="roundRect">
              <a:avLst>
                <a:gd name="adj" fmla="val 10132"/>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latin typeface="微软雅黑" panose="020B0503020204020204" pitchFamily="34" charset="-122"/>
                <a:ea typeface="微软雅黑" panose="020B0503020204020204" pitchFamily="34" charset="-122"/>
              </a:endParaRPr>
            </a:p>
          </p:txBody>
        </p:sp>
      </p:grpSp>
      <p:cxnSp>
        <p:nvCxnSpPr>
          <p:cNvPr id="23" name="Elbow Connector 106">
            <a:extLst>
              <a:ext uri="{FF2B5EF4-FFF2-40B4-BE49-F238E27FC236}">
                <a16:creationId xmlns:a16="http://schemas.microsoft.com/office/drawing/2014/main" id="{09BF688E-D03A-407B-B223-5E73CDA374B4}"/>
              </a:ext>
            </a:extLst>
          </p:cNvPr>
          <p:cNvCxnSpPr/>
          <p:nvPr/>
        </p:nvCxnSpPr>
        <p:spPr>
          <a:xfrm>
            <a:off x="4663697" y="2155279"/>
            <a:ext cx="2133600" cy="928733"/>
          </a:xfrm>
          <a:prstGeom prst="bentConnector3">
            <a:avLst>
              <a:gd name="adj1" fmla="val 50000"/>
            </a:avLst>
          </a:prstGeom>
          <a:ln w="38100">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4" name="Elbow Connector 107">
            <a:extLst>
              <a:ext uri="{FF2B5EF4-FFF2-40B4-BE49-F238E27FC236}">
                <a16:creationId xmlns:a16="http://schemas.microsoft.com/office/drawing/2014/main" id="{A352C1BC-8748-44B7-B5F0-B338A1F8A761}"/>
              </a:ext>
            </a:extLst>
          </p:cNvPr>
          <p:cNvCxnSpPr/>
          <p:nvPr/>
        </p:nvCxnSpPr>
        <p:spPr>
          <a:xfrm flipV="1">
            <a:off x="4663697" y="4174136"/>
            <a:ext cx="2133600" cy="928733"/>
          </a:xfrm>
          <a:prstGeom prst="bentConnector3">
            <a:avLst>
              <a:gd name="adj1" fmla="val 50000"/>
            </a:avLst>
          </a:prstGeom>
          <a:ln w="38100">
            <a:solidFill>
              <a:schemeClr val="accent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Straight Connector 109">
            <a:extLst>
              <a:ext uri="{FF2B5EF4-FFF2-40B4-BE49-F238E27FC236}">
                <a16:creationId xmlns:a16="http://schemas.microsoft.com/office/drawing/2014/main" id="{AD5AA82B-36A7-4B7E-A3DB-426CFA68B34A}"/>
              </a:ext>
            </a:extLst>
          </p:cNvPr>
          <p:cNvCxnSpPr/>
          <p:nvPr/>
        </p:nvCxnSpPr>
        <p:spPr>
          <a:xfrm>
            <a:off x="4663697" y="3638639"/>
            <a:ext cx="2133600" cy="2117"/>
          </a:xfrm>
          <a:prstGeom prst="line">
            <a:avLst/>
          </a:prstGeom>
          <a:ln w="38100">
            <a:solidFill>
              <a:schemeClr val="accent2"/>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6" name="TextBox 118">
            <a:extLst>
              <a:ext uri="{FF2B5EF4-FFF2-40B4-BE49-F238E27FC236}">
                <a16:creationId xmlns:a16="http://schemas.microsoft.com/office/drawing/2014/main" id="{F66ABBAD-BF54-46D4-84D4-01B35C49A736}"/>
              </a:ext>
            </a:extLst>
          </p:cNvPr>
          <p:cNvSpPr txBox="1"/>
          <p:nvPr/>
        </p:nvSpPr>
        <p:spPr>
          <a:xfrm>
            <a:off x="2605434" y="1853954"/>
            <a:ext cx="1870885" cy="83099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盈识</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智能识别</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7" name="TextBox 119">
            <a:extLst>
              <a:ext uri="{FF2B5EF4-FFF2-40B4-BE49-F238E27FC236}">
                <a16:creationId xmlns:a16="http://schemas.microsoft.com/office/drawing/2014/main" id="{C12A2651-5B49-4D46-A17A-17FCA1B4A266}"/>
              </a:ext>
            </a:extLst>
          </p:cNvPr>
          <p:cNvSpPr txBox="1"/>
          <p:nvPr/>
        </p:nvSpPr>
        <p:spPr>
          <a:xfrm>
            <a:off x="2615483" y="3247603"/>
            <a:ext cx="2310204" cy="83099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盈睿</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智能操作</a:t>
            </a:r>
            <a:endParaRPr lang="en-US" sz="2000" b="1" dirty="0">
              <a:solidFill>
                <a:schemeClr val="bg1"/>
              </a:solidFill>
              <a:latin typeface="微软雅黑" panose="020B0503020204020204" pitchFamily="34" charset="-122"/>
              <a:ea typeface="微软雅黑" panose="020B0503020204020204" pitchFamily="34" charset="-122"/>
            </a:endParaRPr>
          </a:p>
        </p:txBody>
      </p:sp>
      <p:sp>
        <p:nvSpPr>
          <p:cNvPr id="28" name="TextBox 120">
            <a:extLst>
              <a:ext uri="{FF2B5EF4-FFF2-40B4-BE49-F238E27FC236}">
                <a16:creationId xmlns:a16="http://schemas.microsoft.com/office/drawing/2014/main" id="{8B21FF03-2A5D-49BB-B833-F3442C92E636}"/>
              </a:ext>
            </a:extLst>
          </p:cNvPr>
          <p:cNvSpPr txBox="1"/>
          <p:nvPr/>
        </p:nvSpPr>
        <p:spPr>
          <a:xfrm>
            <a:off x="2620332" y="4677371"/>
            <a:ext cx="2500330" cy="830997"/>
          </a:xfrm>
          <a:prstGeom prst="rect">
            <a:avLst/>
          </a:prstGeom>
          <a:noFill/>
        </p:spPr>
        <p:txBody>
          <a:bodyPr wrap="square" rtlCol="0">
            <a:spAutoFit/>
          </a:bodyPr>
          <a:lstStyle/>
          <a:p>
            <a:r>
              <a:rPr lang="zh-CN" altLang="en-US" sz="2800" b="1" dirty="0">
                <a:solidFill>
                  <a:schemeClr val="bg1"/>
                </a:solidFill>
                <a:latin typeface="微软雅黑" panose="020B0503020204020204" pitchFamily="34" charset="-122"/>
                <a:ea typeface="微软雅黑" panose="020B0503020204020204" pitchFamily="34" charset="-122"/>
              </a:rPr>
              <a:t>盈博</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000" b="1" dirty="0">
                <a:solidFill>
                  <a:schemeClr val="bg1"/>
                </a:solidFill>
                <a:latin typeface="微软雅黑" panose="020B0503020204020204" pitchFamily="34" charset="-122"/>
                <a:ea typeface="微软雅黑" panose="020B0503020204020204" pitchFamily="34" charset="-122"/>
              </a:rPr>
              <a:t>——</a:t>
            </a:r>
            <a:r>
              <a:rPr lang="zh-CN" altLang="en-US" sz="2000" b="1" dirty="0">
                <a:solidFill>
                  <a:schemeClr val="bg1"/>
                </a:solidFill>
                <a:latin typeface="微软雅黑" panose="020B0503020204020204" pitchFamily="34" charset="-122"/>
                <a:ea typeface="微软雅黑" panose="020B0503020204020204" pitchFamily="34" charset="-122"/>
              </a:rPr>
              <a:t>智能决策</a:t>
            </a:r>
            <a:endParaRPr lang="en-US" altLang="zh-CN" sz="2000" b="1" dirty="0">
              <a:solidFill>
                <a:schemeClr val="bg1"/>
              </a:solidFill>
              <a:latin typeface="微软雅黑" panose="020B0503020204020204" pitchFamily="34" charset="-122"/>
              <a:ea typeface="微软雅黑" panose="020B0503020204020204" pitchFamily="34" charset="-122"/>
            </a:endParaRPr>
          </a:p>
        </p:txBody>
      </p:sp>
      <p:sp>
        <p:nvSpPr>
          <p:cNvPr id="29" name="Freeform 228">
            <a:extLst>
              <a:ext uri="{FF2B5EF4-FFF2-40B4-BE49-F238E27FC236}">
                <a16:creationId xmlns:a16="http://schemas.microsoft.com/office/drawing/2014/main" id="{E7BDC7EB-55CC-4A41-A8C9-3851E6EFEE4C}"/>
              </a:ext>
            </a:extLst>
          </p:cNvPr>
          <p:cNvSpPr>
            <a:spLocks/>
          </p:cNvSpPr>
          <p:nvPr/>
        </p:nvSpPr>
        <p:spPr bwMode="auto">
          <a:xfrm>
            <a:off x="1970835" y="1899614"/>
            <a:ext cx="548217" cy="55194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latin typeface="微软雅黑" panose="020B0503020204020204" pitchFamily="34" charset="-122"/>
              <a:ea typeface="微软雅黑" panose="020B0503020204020204" pitchFamily="34" charset="-122"/>
            </a:endParaRPr>
          </a:p>
        </p:txBody>
      </p:sp>
      <p:sp>
        <p:nvSpPr>
          <p:cNvPr id="30" name="Freeform 135">
            <a:extLst>
              <a:ext uri="{FF2B5EF4-FFF2-40B4-BE49-F238E27FC236}">
                <a16:creationId xmlns:a16="http://schemas.microsoft.com/office/drawing/2014/main" id="{9FA2FB2D-886C-41E8-829F-2C2D80F7AF48}"/>
              </a:ext>
            </a:extLst>
          </p:cNvPr>
          <p:cNvSpPr>
            <a:spLocks noEditPoints="1"/>
          </p:cNvSpPr>
          <p:nvPr/>
        </p:nvSpPr>
        <p:spPr bwMode="auto">
          <a:xfrm>
            <a:off x="2093979" y="3397188"/>
            <a:ext cx="502651" cy="480118"/>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31" name="Freeform 103">
            <a:extLst>
              <a:ext uri="{FF2B5EF4-FFF2-40B4-BE49-F238E27FC236}">
                <a16:creationId xmlns:a16="http://schemas.microsoft.com/office/drawing/2014/main" id="{F0DCE752-F133-430E-96D9-53434C1C853F}"/>
              </a:ext>
            </a:extLst>
          </p:cNvPr>
          <p:cNvSpPr>
            <a:spLocks noEditPoints="1"/>
          </p:cNvSpPr>
          <p:nvPr/>
        </p:nvSpPr>
        <p:spPr bwMode="auto">
          <a:xfrm>
            <a:off x="2041373" y="4677371"/>
            <a:ext cx="409864" cy="603533"/>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微软雅黑" panose="020B0503020204020204" pitchFamily="34" charset="-122"/>
              <a:ea typeface="微软雅黑" panose="020B0503020204020204" pitchFamily="34" charset="-122"/>
            </a:endParaRPr>
          </a:p>
        </p:txBody>
      </p:sp>
      <p:sp>
        <p:nvSpPr>
          <p:cNvPr id="32" name="TextBox 26">
            <a:extLst>
              <a:ext uri="{FF2B5EF4-FFF2-40B4-BE49-F238E27FC236}">
                <a16:creationId xmlns:a16="http://schemas.microsoft.com/office/drawing/2014/main" id="{081ACE61-9D57-478D-A1F5-E61A32921848}"/>
              </a:ext>
            </a:extLst>
          </p:cNvPr>
          <p:cNvSpPr txBox="1"/>
          <p:nvPr/>
        </p:nvSpPr>
        <p:spPr>
          <a:xfrm>
            <a:off x="7263824" y="2925030"/>
            <a:ext cx="2264181" cy="954107"/>
          </a:xfrm>
          <a:prstGeom prst="rect">
            <a:avLst/>
          </a:prstGeom>
          <a:noFill/>
        </p:spPr>
        <p:txBody>
          <a:bodyPr wrap="square" rtlCol="0">
            <a:spAutoFit/>
          </a:bodyPr>
          <a:lstStyle/>
          <a:p>
            <a:pPr algn="ctr"/>
            <a:r>
              <a:rPr lang="zh-CN" altLang="en-US" sz="2800" b="1" dirty="0">
                <a:solidFill>
                  <a:schemeClr val="bg1"/>
                </a:solidFill>
                <a:latin typeface="微软雅黑" panose="020B0503020204020204" pitchFamily="34" charset="-122"/>
                <a:ea typeface="微软雅黑" panose="020B0503020204020204" pitchFamily="34" charset="-122"/>
              </a:rPr>
              <a:t>盈 智</a:t>
            </a:r>
            <a:endParaRPr lang="en-US" altLang="zh-CN" sz="2800" b="1" dirty="0">
              <a:solidFill>
                <a:schemeClr val="bg1"/>
              </a:solidFill>
              <a:latin typeface="微软雅黑" panose="020B0503020204020204" pitchFamily="34" charset="-122"/>
              <a:ea typeface="微软雅黑" panose="020B0503020204020204" pitchFamily="34" charset="-122"/>
            </a:endParaRPr>
          </a:p>
          <a:p>
            <a:r>
              <a:rPr lang="en-US" altLang="zh-CN" sz="2800" b="1" dirty="0">
                <a:solidFill>
                  <a:schemeClr val="bg1"/>
                </a:solidFill>
                <a:latin typeface="微软雅黑" panose="020B0503020204020204" pitchFamily="34" charset="-122"/>
                <a:ea typeface="微软雅黑" panose="020B0503020204020204" pitchFamily="34" charset="-122"/>
              </a:rPr>
              <a:t>IPA</a:t>
            </a:r>
            <a:r>
              <a:rPr lang="zh-CN" altLang="en-US" sz="2800" b="1" dirty="0">
                <a:solidFill>
                  <a:schemeClr val="bg1"/>
                </a:solidFill>
                <a:latin typeface="微软雅黑" panose="020B0503020204020204" pitchFamily="34" charset="-122"/>
                <a:ea typeface="微软雅黑" panose="020B0503020204020204" pitchFamily="34" charset="-122"/>
              </a:rPr>
              <a:t>核心模块</a:t>
            </a:r>
          </a:p>
        </p:txBody>
      </p:sp>
      <p:sp>
        <p:nvSpPr>
          <p:cNvPr id="33" name="Freeform 5">
            <a:extLst>
              <a:ext uri="{FF2B5EF4-FFF2-40B4-BE49-F238E27FC236}">
                <a16:creationId xmlns:a16="http://schemas.microsoft.com/office/drawing/2014/main" id="{7FC49443-1E67-40A8-B9C8-38BE68E8A86A}"/>
              </a:ext>
            </a:extLst>
          </p:cNvPr>
          <p:cNvSpPr>
            <a:spLocks noEditPoints="1"/>
          </p:cNvSpPr>
          <p:nvPr/>
        </p:nvSpPr>
        <p:spPr bwMode="auto">
          <a:xfrm>
            <a:off x="5449515" y="4745640"/>
            <a:ext cx="5892800" cy="1726904"/>
          </a:xfrm>
          <a:custGeom>
            <a:avLst/>
            <a:gdLst/>
            <a:ahLst/>
            <a:cxnLst>
              <a:cxn ang="0">
                <a:pos x="1192" y="292"/>
              </a:cxn>
              <a:cxn ang="0">
                <a:pos x="583" y="487"/>
              </a:cxn>
              <a:cxn ang="0">
                <a:pos x="353" y="565"/>
              </a:cxn>
              <a:cxn ang="0">
                <a:pos x="108" y="713"/>
              </a:cxn>
              <a:cxn ang="0">
                <a:pos x="274" y="663"/>
              </a:cxn>
              <a:cxn ang="0">
                <a:pos x="292" y="698"/>
              </a:cxn>
              <a:cxn ang="0">
                <a:pos x="289" y="769"/>
              </a:cxn>
              <a:cxn ang="0">
                <a:pos x="476" y="566"/>
              </a:cxn>
              <a:cxn ang="0">
                <a:pos x="385" y="681"/>
              </a:cxn>
              <a:cxn ang="0">
                <a:pos x="493" y="658"/>
              </a:cxn>
              <a:cxn ang="0">
                <a:pos x="558" y="929"/>
              </a:cxn>
              <a:cxn ang="0">
                <a:pos x="634" y="856"/>
              </a:cxn>
              <a:cxn ang="0">
                <a:pos x="685" y="969"/>
              </a:cxn>
              <a:cxn ang="0">
                <a:pos x="829" y="634"/>
              </a:cxn>
              <a:cxn ang="0">
                <a:pos x="845" y="590"/>
              </a:cxn>
              <a:cxn ang="0">
                <a:pos x="837" y="812"/>
              </a:cxn>
              <a:cxn ang="0">
                <a:pos x="917" y="887"/>
              </a:cxn>
              <a:cxn ang="0">
                <a:pos x="913" y="1008"/>
              </a:cxn>
              <a:cxn ang="0">
                <a:pos x="969" y="1030"/>
              </a:cxn>
              <a:cxn ang="0">
                <a:pos x="1003" y="921"/>
              </a:cxn>
              <a:cxn ang="0">
                <a:pos x="999" y="759"/>
              </a:cxn>
              <a:cxn ang="0">
                <a:pos x="1027" y="668"/>
              </a:cxn>
              <a:cxn ang="0">
                <a:pos x="1088" y="806"/>
              </a:cxn>
              <a:cxn ang="0">
                <a:pos x="1159" y="975"/>
              </a:cxn>
              <a:cxn ang="0">
                <a:pos x="1201" y="878"/>
              </a:cxn>
              <a:cxn ang="0">
                <a:pos x="1185" y="686"/>
              </a:cxn>
              <a:cxn ang="0">
                <a:pos x="1276" y="913"/>
              </a:cxn>
              <a:cxn ang="0">
                <a:pos x="1376" y="783"/>
              </a:cxn>
              <a:cxn ang="0">
                <a:pos x="1442" y="992"/>
              </a:cxn>
              <a:cxn ang="0">
                <a:pos x="1488" y="802"/>
              </a:cxn>
              <a:cxn ang="0">
                <a:pos x="1540" y="768"/>
              </a:cxn>
              <a:cxn ang="0">
                <a:pos x="1540" y="703"/>
              </a:cxn>
              <a:cxn ang="0">
                <a:pos x="1629" y="642"/>
              </a:cxn>
              <a:cxn ang="0">
                <a:pos x="1801" y="725"/>
              </a:cxn>
              <a:cxn ang="0">
                <a:pos x="1699" y="656"/>
              </a:cxn>
              <a:cxn ang="0">
                <a:pos x="1773" y="641"/>
              </a:cxn>
              <a:cxn ang="0">
                <a:pos x="1905" y="633"/>
              </a:cxn>
              <a:cxn ang="0">
                <a:pos x="1938" y="550"/>
              </a:cxn>
              <a:cxn ang="0">
                <a:pos x="558" y="730"/>
              </a:cxn>
              <a:cxn ang="0">
                <a:pos x="780" y="465"/>
              </a:cxn>
              <a:cxn ang="0">
                <a:pos x="692" y="685"/>
              </a:cxn>
              <a:cxn ang="0">
                <a:pos x="707" y="770"/>
              </a:cxn>
              <a:cxn ang="0">
                <a:pos x="819" y="606"/>
              </a:cxn>
              <a:cxn ang="0">
                <a:pos x="779" y="547"/>
              </a:cxn>
              <a:cxn ang="0">
                <a:pos x="957" y="585"/>
              </a:cxn>
              <a:cxn ang="0">
                <a:pos x="1034" y="516"/>
              </a:cxn>
              <a:cxn ang="0">
                <a:pos x="1171" y="620"/>
              </a:cxn>
              <a:cxn ang="0">
                <a:pos x="1468" y="469"/>
              </a:cxn>
              <a:cxn ang="0">
                <a:pos x="1246" y="675"/>
              </a:cxn>
              <a:cxn ang="0">
                <a:pos x="1290" y="691"/>
              </a:cxn>
              <a:cxn ang="0">
                <a:pos x="1413" y="691"/>
              </a:cxn>
              <a:cxn ang="0">
                <a:pos x="1404" y="767"/>
              </a:cxn>
              <a:cxn ang="0">
                <a:pos x="1434" y="736"/>
              </a:cxn>
              <a:cxn ang="0">
                <a:pos x="1543" y="726"/>
              </a:cxn>
              <a:cxn ang="0">
                <a:pos x="1573" y="640"/>
              </a:cxn>
              <a:cxn ang="0">
                <a:pos x="1571" y="592"/>
              </a:cxn>
              <a:cxn ang="0">
                <a:pos x="1440" y="582"/>
              </a:cxn>
              <a:cxn ang="0">
                <a:pos x="1649" y="548"/>
              </a:cxn>
            </a:cxnLst>
            <a:rect l="0" t="0" r="r" b="b"/>
            <a:pathLst>
              <a:path w="2016" h="1175">
                <a:moveTo>
                  <a:pt x="1950" y="511"/>
                </a:moveTo>
                <a:cubicBezTo>
                  <a:pt x="1972" y="503"/>
                  <a:pt x="1992" y="497"/>
                  <a:pt x="2016" y="502"/>
                </a:cubicBezTo>
                <a:cubicBezTo>
                  <a:pt x="2003" y="498"/>
                  <a:pt x="1990" y="497"/>
                  <a:pt x="1976" y="500"/>
                </a:cubicBezTo>
                <a:cubicBezTo>
                  <a:pt x="1958" y="503"/>
                  <a:pt x="1940" y="511"/>
                  <a:pt x="1921" y="511"/>
                </a:cubicBezTo>
                <a:cubicBezTo>
                  <a:pt x="1898" y="512"/>
                  <a:pt x="1876" y="504"/>
                  <a:pt x="1854" y="499"/>
                </a:cubicBezTo>
                <a:cubicBezTo>
                  <a:pt x="1795" y="487"/>
                  <a:pt x="1735" y="483"/>
                  <a:pt x="1676" y="473"/>
                </a:cubicBezTo>
                <a:cubicBezTo>
                  <a:pt x="1656" y="469"/>
                  <a:pt x="1636" y="468"/>
                  <a:pt x="1616" y="465"/>
                </a:cubicBezTo>
                <a:cubicBezTo>
                  <a:pt x="1588" y="460"/>
                  <a:pt x="1562" y="449"/>
                  <a:pt x="1535" y="440"/>
                </a:cubicBezTo>
                <a:cubicBezTo>
                  <a:pt x="1477" y="422"/>
                  <a:pt x="1419" y="405"/>
                  <a:pt x="1359" y="393"/>
                </a:cubicBezTo>
                <a:cubicBezTo>
                  <a:pt x="1325" y="386"/>
                  <a:pt x="1220" y="374"/>
                  <a:pt x="1192" y="292"/>
                </a:cubicBezTo>
                <a:cubicBezTo>
                  <a:pt x="1176" y="245"/>
                  <a:pt x="1149" y="232"/>
                  <a:pt x="1136" y="203"/>
                </a:cubicBezTo>
                <a:cubicBezTo>
                  <a:pt x="1129" y="188"/>
                  <a:pt x="1128" y="160"/>
                  <a:pt x="1127" y="0"/>
                </a:cubicBezTo>
                <a:cubicBezTo>
                  <a:pt x="906" y="0"/>
                  <a:pt x="906" y="0"/>
                  <a:pt x="906" y="0"/>
                </a:cubicBezTo>
                <a:cubicBezTo>
                  <a:pt x="905" y="144"/>
                  <a:pt x="904" y="134"/>
                  <a:pt x="904" y="148"/>
                </a:cubicBezTo>
                <a:cubicBezTo>
                  <a:pt x="903" y="177"/>
                  <a:pt x="908" y="206"/>
                  <a:pt x="902" y="235"/>
                </a:cubicBezTo>
                <a:cubicBezTo>
                  <a:pt x="894" y="272"/>
                  <a:pt x="875" y="290"/>
                  <a:pt x="847" y="312"/>
                </a:cubicBezTo>
                <a:cubicBezTo>
                  <a:pt x="785" y="359"/>
                  <a:pt x="721" y="404"/>
                  <a:pt x="662" y="454"/>
                </a:cubicBezTo>
                <a:cubicBezTo>
                  <a:pt x="656" y="460"/>
                  <a:pt x="650" y="465"/>
                  <a:pt x="644" y="471"/>
                </a:cubicBezTo>
                <a:cubicBezTo>
                  <a:pt x="638" y="476"/>
                  <a:pt x="631" y="477"/>
                  <a:pt x="624" y="479"/>
                </a:cubicBezTo>
                <a:cubicBezTo>
                  <a:pt x="611" y="482"/>
                  <a:pt x="597" y="485"/>
                  <a:pt x="583" y="487"/>
                </a:cubicBezTo>
                <a:cubicBezTo>
                  <a:pt x="562" y="490"/>
                  <a:pt x="543" y="497"/>
                  <a:pt x="524" y="506"/>
                </a:cubicBezTo>
                <a:cubicBezTo>
                  <a:pt x="495" y="520"/>
                  <a:pt x="468" y="537"/>
                  <a:pt x="436" y="544"/>
                </a:cubicBezTo>
                <a:cubicBezTo>
                  <a:pt x="404" y="550"/>
                  <a:pt x="371" y="539"/>
                  <a:pt x="339" y="542"/>
                </a:cubicBezTo>
                <a:cubicBezTo>
                  <a:pt x="283" y="547"/>
                  <a:pt x="227" y="565"/>
                  <a:pt x="172" y="577"/>
                </a:cubicBezTo>
                <a:cubicBezTo>
                  <a:pt x="115" y="589"/>
                  <a:pt x="53" y="565"/>
                  <a:pt x="0" y="597"/>
                </a:cubicBezTo>
                <a:cubicBezTo>
                  <a:pt x="52" y="570"/>
                  <a:pt x="106" y="596"/>
                  <a:pt x="161" y="590"/>
                </a:cubicBezTo>
                <a:cubicBezTo>
                  <a:pt x="126" y="608"/>
                  <a:pt x="94" y="628"/>
                  <a:pt x="53" y="627"/>
                </a:cubicBezTo>
                <a:cubicBezTo>
                  <a:pt x="106" y="632"/>
                  <a:pt x="146" y="600"/>
                  <a:pt x="194" y="586"/>
                </a:cubicBezTo>
                <a:cubicBezTo>
                  <a:pt x="219" y="579"/>
                  <a:pt x="246" y="577"/>
                  <a:pt x="271" y="573"/>
                </a:cubicBezTo>
                <a:cubicBezTo>
                  <a:pt x="298" y="568"/>
                  <a:pt x="326" y="563"/>
                  <a:pt x="353" y="565"/>
                </a:cubicBezTo>
                <a:cubicBezTo>
                  <a:pt x="306" y="579"/>
                  <a:pt x="265" y="607"/>
                  <a:pt x="219" y="623"/>
                </a:cubicBezTo>
                <a:cubicBezTo>
                  <a:pt x="182" y="635"/>
                  <a:pt x="145" y="637"/>
                  <a:pt x="106" y="635"/>
                </a:cubicBezTo>
                <a:cubicBezTo>
                  <a:pt x="133" y="638"/>
                  <a:pt x="159" y="639"/>
                  <a:pt x="186" y="637"/>
                </a:cubicBezTo>
                <a:cubicBezTo>
                  <a:pt x="180" y="658"/>
                  <a:pt x="157" y="666"/>
                  <a:pt x="138" y="672"/>
                </a:cubicBezTo>
                <a:cubicBezTo>
                  <a:pt x="155" y="668"/>
                  <a:pt x="174" y="663"/>
                  <a:pt x="184" y="648"/>
                </a:cubicBezTo>
                <a:cubicBezTo>
                  <a:pt x="187" y="645"/>
                  <a:pt x="189" y="640"/>
                  <a:pt x="191" y="636"/>
                </a:cubicBezTo>
                <a:cubicBezTo>
                  <a:pt x="196" y="635"/>
                  <a:pt x="202" y="635"/>
                  <a:pt x="207" y="633"/>
                </a:cubicBezTo>
                <a:cubicBezTo>
                  <a:pt x="219" y="631"/>
                  <a:pt x="231" y="628"/>
                  <a:pt x="242" y="624"/>
                </a:cubicBezTo>
                <a:cubicBezTo>
                  <a:pt x="220" y="645"/>
                  <a:pt x="202" y="669"/>
                  <a:pt x="181" y="690"/>
                </a:cubicBezTo>
                <a:cubicBezTo>
                  <a:pt x="162" y="709"/>
                  <a:pt x="135" y="729"/>
                  <a:pt x="108" y="713"/>
                </a:cubicBezTo>
                <a:cubicBezTo>
                  <a:pt x="123" y="723"/>
                  <a:pt x="140" y="722"/>
                  <a:pt x="156" y="714"/>
                </a:cubicBezTo>
                <a:cubicBezTo>
                  <a:pt x="155" y="729"/>
                  <a:pt x="157" y="740"/>
                  <a:pt x="150" y="754"/>
                </a:cubicBezTo>
                <a:cubicBezTo>
                  <a:pt x="143" y="768"/>
                  <a:pt x="134" y="781"/>
                  <a:pt x="129" y="796"/>
                </a:cubicBezTo>
                <a:cubicBezTo>
                  <a:pt x="137" y="776"/>
                  <a:pt x="153" y="761"/>
                  <a:pt x="159" y="740"/>
                </a:cubicBezTo>
                <a:cubicBezTo>
                  <a:pt x="161" y="735"/>
                  <a:pt x="159" y="714"/>
                  <a:pt x="163" y="711"/>
                </a:cubicBezTo>
                <a:cubicBezTo>
                  <a:pt x="174" y="702"/>
                  <a:pt x="185" y="694"/>
                  <a:pt x="195" y="685"/>
                </a:cubicBezTo>
                <a:cubicBezTo>
                  <a:pt x="216" y="666"/>
                  <a:pt x="235" y="645"/>
                  <a:pt x="256" y="627"/>
                </a:cubicBezTo>
                <a:cubicBezTo>
                  <a:pt x="262" y="622"/>
                  <a:pt x="267" y="616"/>
                  <a:pt x="273" y="612"/>
                </a:cubicBezTo>
                <a:cubicBezTo>
                  <a:pt x="289" y="606"/>
                  <a:pt x="304" y="600"/>
                  <a:pt x="319" y="594"/>
                </a:cubicBezTo>
                <a:cubicBezTo>
                  <a:pt x="303" y="618"/>
                  <a:pt x="298" y="645"/>
                  <a:pt x="274" y="663"/>
                </a:cubicBezTo>
                <a:cubicBezTo>
                  <a:pt x="254" y="678"/>
                  <a:pt x="230" y="686"/>
                  <a:pt x="209" y="698"/>
                </a:cubicBezTo>
                <a:cubicBezTo>
                  <a:pt x="232" y="687"/>
                  <a:pt x="258" y="680"/>
                  <a:pt x="280" y="665"/>
                </a:cubicBezTo>
                <a:cubicBezTo>
                  <a:pt x="267" y="687"/>
                  <a:pt x="249" y="697"/>
                  <a:pt x="226" y="704"/>
                </a:cubicBezTo>
                <a:cubicBezTo>
                  <a:pt x="242" y="700"/>
                  <a:pt x="259" y="695"/>
                  <a:pt x="271" y="683"/>
                </a:cubicBezTo>
                <a:cubicBezTo>
                  <a:pt x="277" y="677"/>
                  <a:pt x="283" y="670"/>
                  <a:pt x="287" y="663"/>
                </a:cubicBezTo>
                <a:cubicBezTo>
                  <a:pt x="291" y="655"/>
                  <a:pt x="298" y="649"/>
                  <a:pt x="303" y="642"/>
                </a:cubicBezTo>
                <a:cubicBezTo>
                  <a:pt x="314" y="626"/>
                  <a:pt x="320" y="602"/>
                  <a:pt x="337" y="590"/>
                </a:cubicBezTo>
                <a:cubicBezTo>
                  <a:pt x="351" y="580"/>
                  <a:pt x="373" y="578"/>
                  <a:pt x="390" y="578"/>
                </a:cubicBezTo>
                <a:cubicBezTo>
                  <a:pt x="370" y="593"/>
                  <a:pt x="353" y="611"/>
                  <a:pt x="339" y="631"/>
                </a:cubicBezTo>
                <a:cubicBezTo>
                  <a:pt x="324" y="655"/>
                  <a:pt x="311" y="678"/>
                  <a:pt x="292" y="698"/>
                </a:cubicBezTo>
                <a:cubicBezTo>
                  <a:pt x="268" y="723"/>
                  <a:pt x="240" y="741"/>
                  <a:pt x="212" y="760"/>
                </a:cubicBezTo>
                <a:cubicBezTo>
                  <a:pt x="189" y="776"/>
                  <a:pt x="171" y="795"/>
                  <a:pt x="165" y="822"/>
                </a:cubicBezTo>
                <a:cubicBezTo>
                  <a:pt x="171" y="800"/>
                  <a:pt x="185" y="785"/>
                  <a:pt x="203" y="772"/>
                </a:cubicBezTo>
                <a:cubicBezTo>
                  <a:pt x="230" y="754"/>
                  <a:pt x="258" y="740"/>
                  <a:pt x="284" y="721"/>
                </a:cubicBezTo>
                <a:cubicBezTo>
                  <a:pt x="282" y="728"/>
                  <a:pt x="282" y="735"/>
                  <a:pt x="281" y="742"/>
                </a:cubicBezTo>
                <a:cubicBezTo>
                  <a:pt x="281" y="752"/>
                  <a:pt x="279" y="754"/>
                  <a:pt x="272" y="762"/>
                </a:cubicBezTo>
                <a:cubicBezTo>
                  <a:pt x="259" y="778"/>
                  <a:pt x="247" y="793"/>
                  <a:pt x="229" y="803"/>
                </a:cubicBezTo>
                <a:cubicBezTo>
                  <a:pt x="251" y="793"/>
                  <a:pt x="265" y="775"/>
                  <a:pt x="282" y="758"/>
                </a:cubicBezTo>
                <a:cubicBezTo>
                  <a:pt x="284" y="797"/>
                  <a:pt x="289" y="836"/>
                  <a:pt x="256" y="864"/>
                </a:cubicBezTo>
                <a:cubicBezTo>
                  <a:pt x="287" y="841"/>
                  <a:pt x="289" y="806"/>
                  <a:pt x="289" y="769"/>
                </a:cubicBezTo>
                <a:cubicBezTo>
                  <a:pt x="301" y="787"/>
                  <a:pt x="321" y="779"/>
                  <a:pt x="335" y="791"/>
                </a:cubicBezTo>
                <a:cubicBezTo>
                  <a:pt x="348" y="801"/>
                  <a:pt x="349" y="820"/>
                  <a:pt x="350" y="835"/>
                </a:cubicBezTo>
                <a:cubicBezTo>
                  <a:pt x="350" y="815"/>
                  <a:pt x="348" y="789"/>
                  <a:pt x="326" y="781"/>
                </a:cubicBezTo>
                <a:cubicBezTo>
                  <a:pt x="316" y="778"/>
                  <a:pt x="305" y="779"/>
                  <a:pt x="298" y="770"/>
                </a:cubicBezTo>
                <a:cubicBezTo>
                  <a:pt x="290" y="761"/>
                  <a:pt x="289" y="748"/>
                  <a:pt x="291" y="737"/>
                </a:cubicBezTo>
                <a:cubicBezTo>
                  <a:pt x="292" y="728"/>
                  <a:pt x="294" y="718"/>
                  <a:pt x="299" y="710"/>
                </a:cubicBezTo>
                <a:cubicBezTo>
                  <a:pt x="304" y="700"/>
                  <a:pt x="315" y="692"/>
                  <a:pt x="323" y="684"/>
                </a:cubicBezTo>
                <a:cubicBezTo>
                  <a:pt x="335" y="669"/>
                  <a:pt x="345" y="653"/>
                  <a:pt x="356" y="638"/>
                </a:cubicBezTo>
                <a:cubicBezTo>
                  <a:pt x="369" y="621"/>
                  <a:pt x="385" y="607"/>
                  <a:pt x="403" y="596"/>
                </a:cubicBezTo>
                <a:cubicBezTo>
                  <a:pt x="427" y="581"/>
                  <a:pt x="451" y="574"/>
                  <a:pt x="476" y="566"/>
                </a:cubicBezTo>
                <a:cubicBezTo>
                  <a:pt x="518" y="552"/>
                  <a:pt x="554" y="530"/>
                  <a:pt x="597" y="523"/>
                </a:cubicBezTo>
                <a:cubicBezTo>
                  <a:pt x="581" y="550"/>
                  <a:pt x="569" y="577"/>
                  <a:pt x="560" y="606"/>
                </a:cubicBezTo>
                <a:cubicBezTo>
                  <a:pt x="557" y="614"/>
                  <a:pt x="558" y="624"/>
                  <a:pt x="549" y="626"/>
                </a:cubicBezTo>
                <a:cubicBezTo>
                  <a:pt x="541" y="627"/>
                  <a:pt x="532" y="630"/>
                  <a:pt x="523" y="632"/>
                </a:cubicBezTo>
                <a:cubicBezTo>
                  <a:pt x="507" y="637"/>
                  <a:pt x="491" y="645"/>
                  <a:pt x="477" y="655"/>
                </a:cubicBezTo>
                <a:cubicBezTo>
                  <a:pt x="457" y="668"/>
                  <a:pt x="434" y="674"/>
                  <a:pt x="410" y="672"/>
                </a:cubicBezTo>
                <a:cubicBezTo>
                  <a:pt x="390" y="671"/>
                  <a:pt x="377" y="678"/>
                  <a:pt x="366" y="695"/>
                </a:cubicBezTo>
                <a:cubicBezTo>
                  <a:pt x="356" y="708"/>
                  <a:pt x="344" y="719"/>
                  <a:pt x="331" y="730"/>
                </a:cubicBezTo>
                <a:cubicBezTo>
                  <a:pt x="339" y="724"/>
                  <a:pt x="347" y="718"/>
                  <a:pt x="355" y="711"/>
                </a:cubicBezTo>
                <a:cubicBezTo>
                  <a:pt x="365" y="702"/>
                  <a:pt x="372" y="688"/>
                  <a:pt x="385" y="681"/>
                </a:cubicBezTo>
                <a:cubicBezTo>
                  <a:pt x="396" y="674"/>
                  <a:pt x="413" y="681"/>
                  <a:pt x="425" y="682"/>
                </a:cubicBezTo>
                <a:cubicBezTo>
                  <a:pt x="433" y="683"/>
                  <a:pt x="444" y="680"/>
                  <a:pt x="452" y="677"/>
                </a:cubicBezTo>
                <a:cubicBezTo>
                  <a:pt x="424" y="709"/>
                  <a:pt x="409" y="749"/>
                  <a:pt x="376" y="777"/>
                </a:cubicBezTo>
                <a:cubicBezTo>
                  <a:pt x="414" y="749"/>
                  <a:pt x="432" y="703"/>
                  <a:pt x="468" y="674"/>
                </a:cubicBezTo>
                <a:cubicBezTo>
                  <a:pt x="468" y="686"/>
                  <a:pt x="474" y="698"/>
                  <a:pt x="478" y="710"/>
                </a:cubicBezTo>
                <a:cubicBezTo>
                  <a:pt x="482" y="723"/>
                  <a:pt x="480" y="735"/>
                  <a:pt x="475" y="747"/>
                </a:cubicBezTo>
                <a:cubicBezTo>
                  <a:pt x="464" y="769"/>
                  <a:pt x="447" y="787"/>
                  <a:pt x="441" y="811"/>
                </a:cubicBezTo>
                <a:cubicBezTo>
                  <a:pt x="453" y="774"/>
                  <a:pt x="496" y="749"/>
                  <a:pt x="485" y="707"/>
                </a:cubicBezTo>
                <a:cubicBezTo>
                  <a:pt x="483" y="698"/>
                  <a:pt x="478" y="688"/>
                  <a:pt x="478" y="678"/>
                </a:cubicBezTo>
                <a:cubicBezTo>
                  <a:pt x="478" y="667"/>
                  <a:pt x="483" y="663"/>
                  <a:pt x="493" y="658"/>
                </a:cubicBezTo>
                <a:cubicBezTo>
                  <a:pt x="511" y="650"/>
                  <a:pt x="530" y="644"/>
                  <a:pt x="550" y="641"/>
                </a:cubicBezTo>
                <a:cubicBezTo>
                  <a:pt x="538" y="693"/>
                  <a:pt x="532" y="746"/>
                  <a:pt x="516" y="796"/>
                </a:cubicBezTo>
                <a:cubicBezTo>
                  <a:pt x="505" y="828"/>
                  <a:pt x="491" y="859"/>
                  <a:pt x="468" y="885"/>
                </a:cubicBezTo>
                <a:cubicBezTo>
                  <a:pt x="449" y="907"/>
                  <a:pt x="424" y="922"/>
                  <a:pt x="398" y="934"/>
                </a:cubicBezTo>
                <a:cubicBezTo>
                  <a:pt x="427" y="923"/>
                  <a:pt x="453" y="908"/>
                  <a:pt x="475" y="886"/>
                </a:cubicBezTo>
                <a:cubicBezTo>
                  <a:pt x="501" y="859"/>
                  <a:pt x="518" y="826"/>
                  <a:pt x="531" y="791"/>
                </a:cubicBezTo>
                <a:cubicBezTo>
                  <a:pt x="532" y="808"/>
                  <a:pt x="536" y="823"/>
                  <a:pt x="542" y="839"/>
                </a:cubicBezTo>
                <a:cubicBezTo>
                  <a:pt x="549" y="856"/>
                  <a:pt x="558" y="872"/>
                  <a:pt x="562" y="889"/>
                </a:cubicBezTo>
                <a:cubicBezTo>
                  <a:pt x="567" y="921"/>
                  <a:pt x="545" y="941"/>
                  <a:pt x="524" y="961"/>
                </a:cubicBezTo>
                <a:cubicBezTo>
                  <a:pt x="536" y="951"/>
                  <a:pt x="549" y="942"/>
                  <a:pt x="558" y="929"/>
                </a:cubicBezTo>
                <a:cubicBezTo>
                  <a:pt x="570" y="911"/>
                  <a:pt x="569" y="890"/>
                  <a:pt x="563" y="870"/>
                </a:cubicBezTo>
                <a:cubicBezTo>
                  <a:pt x="557" y="850"/>
                  <a:pt x="548" y="830"/>
                  <a:pt x="545" y="809"/>
                </a:cubicBezTo>
                <a:cubicBezTo>
                  <a:pt x="542" y="787"/>
                  <a:pt x="545" y="766"/>
                  <a:pt x="549" y="745"/>
                </a:cubicBezTo>
                <a:cubicBezTo>
                  <a:pt x="556" y="755"/>
                  <a:pt x="563" y="766"/>
                  <a:pt x="570" y="777"/>
                </a:cubicBezTo>
                <a:cubicBezTo>
                  <a:pt x="575" y="785"/>
                  <a:pt x="576" y="786"/>
                  <a:pt x="574" y="796"/>
                </a:cubicBezTo>
                <a:cubicBezTo>
                  <a:pt x="571" y="805"/>
                  <a:pt x="569" y="814"/>
                  <a:pt x="569" y="823"/>
                </a:cubicBezTo>
                <a:cubicBezTo>
                  <a:pt x="567" y="846"/>
                  <a:pt x="567" y="884"/>
                  <a:pt x="593" y="894"/>
                </a:cubicBezTo>
                <a:cubicBezTo>
                  <a:pt x="560" y="879"/>
                  <a:pt x="572" y="819"/>
                  <a:pt x="582" y="793"/>
                </a:cubicBezTo>
                <a:cubicBezTo>
                  <a:pt x="591" y="804"/>
                  <a:pt x="603" y="810"/>
                  <a:pt x="613" y="820"/>
                </a:cubicBezTo>
                <a:cubicBezTo>
                  <a:pt x="625" y="830"/>
                  <a:pt x="631" y="842"/>
                  <a:pt x="634" y="856"/>
                </a:cubicBezTo>
                <a:cubicBezTo>
                  <a:pt x="639" y="880"/>
                  <a:pt x="640" y="909"/>
                  <a:pt x="628" y="931"/>
                </a:cubicBezTo>
                <a:cubicBezTo>
                  <a:pt x="646" y="902"/>
                  <a:pt x="647" y="848"/>
                  <a:pt x="625" y="820"/>
                </a:cubicBezTo>
                <a:cubicBezTo>
                  <a:pt x="619" y="812"/>
                  <a:pt x="611" y="806"/>
                  <a:pt x="603" y="800"/>
                </a:cubicBezTo>
                <a:cubicBezTo>
                  <a:pt x="599" y="797"/>
                  <a:pt x="596" y="793"/>
                  <a:pt x="592" y="789"/>
                </a:cubicBezTo>
                <a:cubicBezTo>
                  <a:pt x="587" y="782"/>
                  <a:pt x="587" y="781"/>
                  <a:pt x="591" y="773"/>
                </a:cubicBezTo>
                <a:cubicBezTo>
                  <a:pt x="603" y="753"/>
                  <a:pt x="626" y="740"/>
                  <a:pt x="639" y="720"/>
                </a:cubicBezTo>
                <a:cubicBezTo>
                  <a:pt x="667" y="759"/>
                  <a:pt x="686" y="808"/>
                  <a:pt x="688" y="857"/>
                </a:cubicBezTo>
                <a:cubicBezTo>
                  <a:pt x="690" y="903"/>
                  <a:pt x="672" y="944"/>
                  <a:pt x="640" y="977"/>
                </a:cubicBezTo>
                <a:cubicBezTo>
                  <a:pt x="661" y="958"/>
                  <a:pt x="678" y="937"/>
                  <a:pt x="687" y="910"/>
                </a:cubicBezTo>
                <a:cubicBezTo>
                  <a:pt x="683" y="930"/>
                  <a:pt x="683" y="949"/>
                  <a:pt x="685" y="969"/>
                </a:cubicBezTo>
                <a:cubicBezTo>
                  <a:pt x="684" y="912"/>
                  <a:pt x="708" y="865"/>
                  <a:pt x="734" y="816"/>
                </a:cubicBezTo>
                <a:cubicBezTo>
                  <a:pt x="732" y="838"/>
                  <a:pt x="724" y="859"/>
                  <a:pt x="722" y="881"/>
                </a:cubicBezTo>
                <a:cubicBezTo>
                  <a:pt x="721" y="903"/>
                  <a:pt x="727" y="921"/>
                  <a:pt x="738" y="939"/>
                </a:cubicBezTo>
                <a:cubicBezTo>
                  <a:pt x="724" y="913"/>
                  <a:pt x="723" y="888"/>
                  <a:pt x="731" y="859"/>
                </a:cubicBezTo>
                <a:cubicBezTo>
                  <a:pt x="735" y="844"/>
                  <a:pt x="741" y="829"/>
                  <a:pt x="743" y="814"/>
                </a:cubicBezTo>
                <a:cubicBezTo>
                  <a:pt x="743" y="810"/>
                  <a:pt x="742" y="802"/>
                  <a:pt x="743" y="799"/>
                </a:cubicBezTo>
                <a:cubicBezTo>
                  <a:pt x="747" y="791"/>
                  <a:pt x="752" y="782"/>
                  <a:pt x="755" y="774"/>
                </a:cubicBezTo>
                <a:cubicBezTo>
                  <a:pt x="760" y="848"/>
                  <a:pt x="778" y="921"/>
                  <a:pt x="788" y="996"/>
                </a:cubicBezTo>
                <a:cubicBezTo>
                  <a:pt x="784" y="941"/>
                  <a:pt x="777" y="887"/>
                  <a:pt x="773" y="832"/>
                </a:cubicBezTo>
                <a:cubicBezTo>
                  <a:pt x="802" y="770"/>
                  <a:pt x="813" y="701"/>
                  <a:pt x="829" y="634"/>
                </a:cubicBezTo>
                <a:cubicBezTo>
                  <a:pt x="834" y="644"/>
                  <a:pt x="841" y="654"/>
                  <a:pt x="844" y="665"/>
                </a:cubicBezTo>
                <a:cubicBezTo>
                  <a:pt x="848" y="677"/>
                  <a:pt x="846" y="689"/>
                  <a:pt x="843" y="701"/>
                </a:cubicBezTo>
                <a:cubicBezTo>
                  <a:pt x="839" y="719"/>
                  <a:pt x="831" y="735"/>
                  <a:pt x="824" y="752"/>
                </a:cubicBezTo>
                <a:cubicBezTo>
                  <a:pt x="837" y="727"/>
                  <a:pt x="853" y="700"/>
                  <a:pt x="851" y="671"/>
                </a:cubicBezTo>
                <a:cubicBezTo>
                  <a:pt x="850" y="657"/>
                  <a:pt x="842" y="645"/>
                  <a:pt x="837" y="631"/>
                </a:cubicBezTo>
                <a:cubicBezTo>
                  <a:pt x="834" y="622"/>
                  <a:pt x="836" y="608"/>
                  <a:pt x="838" y="598"/>
                </a:cubicBezTo>
                <a:cubicBezTo>
                  <a:pt x="854" y="618"/>
                  <a:pt x="873" y="628"/>
                  <a:pt x="873" y="656"/>
                </a:cubicBezTo>
                <a:cubicBezTo>
                  <a:pt x="872" y="683"/>
                  <a:pt x="856" y="707"/>
                  <a:pt x="843" y="729"/>
                </a:cubicBezTo>
                <a:cubicBezTo>
                  <a:pt x="866" y="696"/>
                  <a:pt x="896" y="651"/>
                  <a:pt x="865" y="613"/>
                </a:cubicBezTo>
                <a:cubicBezTo>
                  <a:pt x="858" y="605"/>
                  <a:pt x="850" y="599"/>
                  <a:pt x="845" y="590"/>
                </a:cubicBezTo>
                <a:cubicBezTo>
                  <a:pt x="840" y="581"/>
                  <a:pt x="849" y="566"/>
                  <a:pt x="853" y="558"/>
                </a:cubicBezTo>
                <a:cubicBezTo>
                  <a:pt x="858" y="548"/>
                  <a:pt x="874" y="543"/>
                  <a:pt x="882" y="536"/>
                </a:cubicBezTo>
                <a:cubicBezTo>
                  <a:pt x="892" y="529"/>
                  <a:pt x="902" y="522"/>
                  <a:pt x="911" y="514"/>
                </a:cubicBezTo>
                <a:cubicBezTo>
                  <a:pt x="910" y="550"/>
                  <a:pt x="917" y="586"/>
                  <a:pt x="923" y="621"/>
                </a:cubicBezTo>
                <a:cubicBezTo>
                  <a:pt x="927" y="639"/>
                  <a:pt x="930" y="657"/>
                  <a:pt x="933" y="675"/>
                </a:cubicBezTo>
                <a:cubicBezTo>
                  <a:pt x="934" y="684"/>
                  <a:pt x="936" y="690"/>
                  <a:pt x="931" y="698"/>
                </a:cubicBezTo>
                <a:cubicBezTo>
                  <a:pt x="926" y="705"/>
                  <a:pt x="921" y="710"/>
                  <a:pt x="915" y="716"/>
                </a:cubicBezTo>
                <a:cubicBezTo>
                  <a:pt x="889" y="742"/>
                  <a:pt x="860" y="767"/>
                  <a:pt x="840" y="798"/>
                </a:cubicBezTo>
                <a:cubicBezTo>
                  <a:pt x="822" y="825"/>
                  <a:pt x="815" y="854"/>
                  <a:pt x="814" y="886"/>
                </a:cubicBezTo>
                <a:cubicBezTo>
                  <a:pt x="816" y="860"/>
                  <a:pt x="823" y="835"/>
                  <a:pt x="837" y="812"/>
                </a:cubicBezTo>
                <a:cubicBezTo>
                  <a:pt x="854" y="786"/>
                  <a:pt x="878" y="765"/>
                  <a:pt x="902" y="745"/>
                </a:cubicBezTo>
                <a:cubicBezTo>
                  <a:pt x="877" y="785"/>
                  <a:pt x="852" y="822"/>
                  <a:pt x="852" y="871"/>
                </a:cubicBezTo>
                <a:cubicBezTo>
                  <a:pt x="854" y="835"/>
                  <a:pt x="870" y="805"/>
                  <a:pt x="890" y="776"/>
                </a:cubicBezTo>
                <a:cubicBezTo>
                  <a:pt x="885" y="809"/>
                  <a:pt x="882" y="843"/>
                  <a:pt x="891" y="876"/>
                </a:cubicBezTo>
                <a:cubicBezTo>
                  <a:pt x="884" y="842"/>
                  <a:pt x="888" y="803"/>
                  <a:pt x="899" y="770"/>
                </a:cubicBezTo>
                <a:cubicBezTo>
                  <a:pt x="906" y="748"/>
                  <a:pt x="923" y="729"/>
                  <a:pt x="938" y="713"/>
                </a:cubicBezTo>
                <a:cubicBezTo>
                  <a:pt x="941" y="736"/>
                  <a:pt x="943" y="759"/>
                  <a:pt x="945" y="783"/>
                </a:cubicBezTo>
                <a:cubicBezTo>
                  <a:pt x="947" y="810"/>
                  <a:pt x="949" y="837"/>
                  <a:pt x="946" y="865"/>
                </a:cubicBezTo>
                <a:cubicBezTo>
                  <a:pt x="943" y="865"/>
                  <a:pt x="941" y="869"/>
                  <a:pt x="938" y="872"/>
                </a:cubicBezTo>
                <a:cubicBezTo>
                  <a:pt x="932" y="877"/>
                  <a:pt x="924" y="882"/>
                  <a:pt x="917" y="887"/>
                </a:cubicBezTo>
                <a:cubicBezTo>
                  <a:pt x="900" y="897"/>
                  <a:pt x="882" y="905"/>
                  <a:pt x="865" y="915"/>
                </a:cubicBezTo>
                <a:cubicBezTo>
                  <a:pt x="836" y="934"/>
                  <a:pt x="814" y="956"/>
                  <a:pt x="805" y="990"/>
                </a:cubicBezTo>
                <a:cubicBezTo>
                  <a:pt x="815" y="962"/>
                  <a:pt x="832" y="943"/>
                  <a:pt x="857" y="928"/>
                </a:cubicBezTo>
                <a:cubicBezTo>
                  <a:pt x="884" y="911"/>
                  <a:pt x="918" y="903"/>
                  <a:pt x="943" y="883"/>
                </a:cubicBezTo>
                <a:cubicBezTo>
                  <a:pt x="939" y="908"/>
                  <a:pt x="933" y="933"/>
                  <a:pt x="925" y="957"/>
                </a:cubicBezTo>
                <a:cubicBezTo>
                  <a:pt x="919" y="975"/>
                  <a:pt x="903" y="987"/>
                  <a:pt x="889" y="1000"/>
                </a:cubicBezTo>
                <a:cubicBezTo>
                  <a:pt x="849" y="1035"/>
                  <a:pt x="821" y="1075"/>
                  <a:pt x="817" y="1130"/>
                </a:cubicBezTo>
                <a:cubicBezTo>
                  <a:pt x="821" y="1102"/>
                  <a:pt x="830" y="1078"/>
                  <a:pt x="846" y="1055"/>
                </a:cubicBezTo>
                <a:cubicBezTo>
                  <a:pt x="865" y="1028"/>
                  <a:pt x="893" y="1012"/>
                  <a:pt x="917" y="990"/>
                </a:cubicBezTo>
                <a:cubicBezTo>
                  <a:pt x="918" y="995"/>
                  <a:pt x="914" y="1003"/>
                  <a:pt x="913" y="1008"/>
                </a:cubicBezTo>
                <a:cubicBezTo>
                  <a:pt x="911" y="1017"/>
                  <a:pt x="909" y="1027"/>
                  <a:pt x="908" y="1036"/>
                </a:cubicBezTo>
                <a:cubicBezTo>
                  <a:pt x="904" y="1054"/>
                  <a:pt x="902" y="1073"/>
                  <a:pt x="903" y="1092"/>
                </a:cubicBezTo>
                <a:cubicBezTo>
                  <a:pt x="903" y="1121"/>
                  <a:pt x="910" y="1149"/>
                  <a:pt x="923" y="1175"/>
                </a:cubicBezTo>
                <a:cubicBezTo>
                  <a:pt x="901" y="1121"/>
                  <a:pt x="908" y="1066"/>
                  <a:pt x="924" y="1011"/>
                </a:cubicBezTo>
                <a:cubicBezTo>
                  <a:pt x="939" y="1042"/>
                  <a:pt x="959" y="1079"/>
                  <a:pt x="942" y="1113"/>
                </a:cubicBezTo>
                <a:cubicBezTo>
                  <a:pt x="956" y="1090"/>
                  <a:pt x="950" y="1063"/>
                  <a:pt x="943" y="1039"/>
                </a:cubicBezTo>
                <a:cubicBezTo>
                  <a:pt x="939" y="1026"/>
                  <a:pt x="931" y="1014"/>
                  <a:pt x="929" y="1001"/>
                </a:cubicBezTo>
                <a:cubicBezTo>
                  <a:pt x="928" y="995"/>
                  <a:pt x="931" y="989"/>
                  <a:pt x="933" y="984"/>
                </a:cubicBezTo>
                <a:cubicBezTo>
                  <a:pt x="936" y="974"/>
                  <a:pt x="939" y="965"/>
                  <a:pt x="942" y="955"/>
                </a:cubicBezTo>
                <a:cubicBezTo>
                  <a:pt x="948" y="981"/>
                  <a:pt x="962" y="1005"/>
                  <a:pt x="969" y="1030"/>
                </a:cubicBezTo>
                <a:cubicBezTo>
                  <a:pt x="976" y="1053"/>
                  <a:pt x="975" y="1074"/>
                  <a:pt x="966" y="1096"/>
                </a:cubicBezTo>
                <a:cubicBezTo>
                  <a:pt x="985" y="1058"/>
                  <a:pt x="973" y="1022"/>
                  <a:pt x="960" y="984"/>
                </a:cubicBezTo>
                <a:cubicBezTo>
                  <a:pt x="955" y="968"/>
                  <a:pt x="946" y="945"/>
                  <a:pt x="951" y="929"/>
                </a:cubicBezTo>
                <a:cubicBezTo>
                  <a:pt x="958" y="905"/>
                  <a:pt x="965" y="881"/>
                  <a:pt x="969" y="856"/>
                </a:cubicBezTo>
                <a:cubicBezTo>
                  <a:pt x="977" y="866"/>
                  <a:pt x="980" y="881"/>
                  <a:pt x="983" y="893"/>
                </a:cubicBezTo>
                <a:cubicBezTo>
                  <a:pt x="987" y="909"/>
                  <a:pt x="991" y="925"/>
                  <a:pt x="995" y="941"/>
                </a:cubicBezTo>
                <a:cubicBezTo>
                  <a:pt x="1000" y="970"/>
                  <a:pt x="1002" y="1003"/>
                  <a:pt x="981" y="1026"/>
                </a:cubicBezTo>
                <a:cubicBezTo>
                  <a:pt x="1008" y="1000"/>
                  <a:pt x="1004" y="955"/>
                  <a:pt x="997" y="921"/>
                </a:cubicBezTo>
                <a:cubicBezTo>
                  <a:pt x="1014" y="939"/>
                  <a:pt x="1020" y="960"/>
                  <a:pt x="1021" y="983"/>
                </a:cubicBezTo>
                <a:cubicBezTo>
                  <a:pt x="1022" y="960"/>
                  <a:pt x="1017" y="940"/>
                  <a:pt x="1003" y="921"/>
                </a:cubicBezTo>
                <a:cubicBezTo>
                  <a:pt x="1000" y="916"/>
                  <a:pt x="996" y="913"/>
                  <a:pt x="995" y="908"/>
                </a:cubicBezTo>
                <a:cubicBezTo>
                  <a:pt x="994" y="901"/>
                  <a:pt x="993" y="894"/>
                  <a:pt x="992" y="887"/>
                </a:cubicBezTo>
                <a:cubicBezTo>
                  <a:pt x="989" y="875"/>
                  <a:pt x="987" y="862"/>
                  <a:pt x="980" y="851"/>
                </a:cubicBezTo>
                <a:cubicBezTo>
                  <a:pt x="978" y="847"/>
                  <a:pt x="975" y="843"/>
                  <a:pt x="971" y="841"/>
                </a:cubicBezTo>
                <a:cubicBezTo>
                  <a:pt x="971" y="834"/>
                  <a:pt x="971" y="827"/>
                  <a:pt x="972" y="820"/>
                </a:cubicBezTo>
                <a:cubicBezTo>
                  <a:pt x="972" y="808"/>
                  <a:pt x="972" y="797"/>
                  <a:pt x="972" y="785"/>
                </a:cubicBezTo>
                <a:cubicBezTo>
                  <a:pt x="971" y="763"/>
                  <a:pt x="971" y="741"/>
                  <a:pt x="970" y="719"/>
                </a:cubicBezTo>
                <a:cubicBezTo>
                  <a:pt x="976" y="725"/>
                  <a:pt x="982" y="731"/>
                  <a:pt x="988" y="737"/>
                </a:cubicBezTo>
                <a:cubicBezTo>
                  <a:pt x="991" y="740"/>
                  <a:pt x="994" y="743"/>
                  <a:pt x="997" y="746"/>
                </a:cubicBezTo>
                <a:cubicBezTo>
                  <a:pt x="1002" y="751"/>
                  <a:pt x="1000" y="753"/>
                  <a:pt x="999" y="759"/>
                </a:cubicBezTo>
                <a:cubicBezTo>
                  <a:pt x="998" y="774"/>
                  <a:pt x="999" y="788"/>
                  <a:pt x="1002" y="802"/>
                </a:cubicBezTo>
                <a:cubicBezTo>
                  <a:pt x="1000" y="786"/>
                  <a:pt x="1000" y="770"/>
                  <a:pt x="1003" y="753"/>
                </a:cubicBezTo>
                <a:cubicBezTo>
                  <a:pt x="1030" y="784"/>
                  <a:pt x="998" y="819"/>
                  <a:pt x="996" y="853"/>
                </a:cubicBezTo>
                <a:cubicBezTo>
                  <a:pt x="999" y="828"/>
                  <a:pt x="1017" y="806"/>
                  <a:pt x="1020" y="780"/>
                </a:cubicBezTo>
                <a:cubicBezTo>
                  <a:pt x="1036" y="822"/>
                  <a:pt x="1026" y="869"/>
                  <a:pt x="1032" y="912"/>
                </a:cubicBezTo>
                <a:cubicBezTo>
                  <a:pt x="1029" y="871"/>
                  <a:pt x="1039" y="829"/>
                  <a:pt x="1031" y="788"/>
                </a:cubicBezTo>
                <a:cubicBezTo>
                  <a:pt x="1029" y="778"/>
                  <a:pt x="1026" y="768"/>
                  <a:pt x="1021" y="759"/>
                </a:cubicBezTo>
                <a:cubicBezTo>
                  <a:pt x="1018" y="754"/>
                  <a:pt x="1015" y="749"/>
                  <a:pt x="1011" y="745"/>
                </a:cubicBezTo>
                <a:cubicBezTo>
                  <a:pt x="1007" y="739"/>
                  <a:pt x="1007" y="738"/>
                  <a:pt x="1009" y="731"/>
                </a:cubicBezTo>
                <a:cubicBezTo>
                  <a:pt x="1015" y="710"/>
                  <a:pt x="1022" y="689"/>
                  <a:pt x="1027" y="668"/>
                </a:cubicBezTo>
                <a:cubicBezTo>
                  <a:pt x="1038" y="691"/>
                  <a:pt x="1048" y="715"/>
                  <a:pt x="1055" y="739"/>
                </a:cubicBezTo>
                <a:cubicBezTo>
                  <a:pt x="1063" y="765"/>
                  <a:pt x="1062" y="794"/>
                  <a:pt x="1058" y="820"/>
                </a:cubicBezTo>
                <a:cubicBezTo>
                  <a:pt x="1051" y="875"/>
                  <a:pt x="1022" y="926"/>
                  <a:pt x="1024" y="983"/>
                </a:cubicBezTo>
                <a:cubicBezTo>
                  <a:pt x="1035" y="949"/>
                  <a:pt x="1046" y="916"/>
                  <a:pt x="1060" y="884"/>
                </a:cubicBezTo>
                <a:cubicBezTo>
                  <a:pt x="1074" y="930"/>
                  <a:pt x="1098" y="977"/>
                  <a:pt x="1084" y="1026"/>
                </a:cubicBezTo>
                <a:cubicBezTo>
                  <a:pt x="1097" y="989"/>
                  <a:pt x="1089" y="950"/>
                  <a:pt x="1078" y="913"/>
                </a:cubicBezTo>
                <a:cubicBezTo>
                  <a:pt x="1075" y="903"/>
                  <a:pt x="1073" y="894"/>
                  <a:pt x="1070" y="884"/>
                </a:cubicBezTo>
                <a:cubicBezTo>
                  <a:pt x="1069" y="880"/>
                  <a:pt x="1068" y="876"/>
                  <a:pt x="1068" y="872"/>
                </a:cubicBezTo>
                <a:cubicBezTo>
                  <a:pt x="1066" y="867"/>
                  <a:pt x="1070" y="863"/>
                  <a:pt x="1072" y="859"/>
                </a:cubicBezTo>
                <a:cubicBezTo>
                  <a:pt x="1081" y="842"/>
                  <a:pt x="1087" y="825"/>
                  <a:pt x="1088" y="806"/>
                </a:cubicBezTo>
                <a:cubicBezTo>
                  <a:pt x="1100" y="859"/>
                  <a:pt x="1115" y="910"/>
                  <a:pt x="1107" y="965"/>
                </a:cubicBezTo>
                <a:cubicBezTo>
                  <a:pt x="1116" y="924"/>
                  <a:pt x="1112" y="884"/>
                  <a:pt x="1105" y="843"/>
                </a:cubicBezTo>
                <a:cubicBezTo>
                  <a:pt x="1101" y="820"/>
                  <a:pt x="1097" y="796"/>
                  <a:pt x="1094" y="772"/>
                </a:cubicBezTo>
                <a:cubicBezTo>
                  <a:pt x="1092" y="751"/>
                  <a:pt x="1093" y="729"/>
                  <a:pt x="1089" y="707"/>
                </a:cubicBezTo>
                <a:cubicBezTo>
                  <a:pt x="1108" y="740"/>
                  <a:pt x="1131" y="771"/>
                  <a:pt x="1132" y="810"/>
                </a:cubicBezTo>
                <a:cubicBezTo>
                  <a:pt x="1133" y="841"/>
                  <a:pt x="1125" y="870"/>
                  <a:pt x="1116" y="899"/>
                </a:cubicBezTo>
                <a:cubicBezTo>
                  <a:pt x="1124" y="879"/>
                  <a:pt x="1131" y="858"/>
                  <a:pt x="1136" y="836"/>
                </a:cubicBezTo>
                <a:cubicBezTo>
                  <a:pt x="1132" y="886"/>
                  <a:pt x="1123" y="935"/>
                  <a:pt x="1128" y="985"/>
                </a:cubicBezTo>
                <a:cubicBezTo>
                  <a:pt x="1127" y="933"/>
                  <a:pt x="1140" y="883"/>
                  <a:pt x="1146" y="832"/>
                </a:cubicBezTo>
                <a:cubicBezTo>
                  <a:pt x="1157" y="880"/>
                  <a:pt x="1167" y="926"/>
                  <a:pt x="1159" y="975"/>
                </a:cubicBezTo>
                <a:cubicBezTo>
                  <a:pt x="1170" y="927"/>
                  <a:pt x="1164" y="880"/>
                  <a:pt x="1156" y="831"/>
                </a:cubicBezTo>
                <a:cubicBezTo>
                  <a:pt x="1149" y="789"/>
                  <a:pt x="1147" y="747"/>
                  <a:pt x="1145" y="704"/>
                </a:cubicBezTo>
                <a:cubicBezTo>
                  <a:pt x="1161" y="732"/>
                  <a:pt x="1173" y="761"/>
                  <a:pt x="1178" y="793"/>
                </a:cubicBezTo>
                <a:cubicBezTo>
                  <a:pt x="1183" y="826"/>
                  <a:pt x="1182" y="860"/>
                  <a:pt x="1185" y="893"/>
                </a:cubicBezTo>
                <a:cubicBezTo>
                  <a:pt x="1190" y="949"/>
                  <a:pt x="1211" y="999"/>
                  <a:pt x="1236" y="1049"/>
                </a:cubicBezTo>
                <a:cubicBezTo>
                  <a:pt x="1214" y="997"/>
                  <a:pt x="1196" y="945"/>
                  <a:pt x="1196" y="888"/>
                </a:cubicBezTo>
                <a:cubicBezTo>
                  <a:pt x="1247" y="914"/>
                  <a:pt x="1262" y="977"/>
                  <a:pt x="1257" y="1030"/>
                </a:cubicBezTo>
                <a:cubicBezTo>
                  <a:pt x="1264" y="988"/>
                  <a:pt x="1259" y="941"/>
                  <a:pt x="1233" y="906"/>
                </a:cubicBezTo>
                <a:cubicBezTo>
                  <a:pt x="1226" y="898"/>
                  <a:pt x="1219" y="890"/>
                  <a:pt x="1210" y="884"/>
                </a:cubicBezTo>
                <a:cubicBezTo>
                  <a:pt x="1207" y="882"/>
                  <a:pt x="1204" y="880"/>
                  <a:pt x="1201" y="878"/>
                </a:cubicBezTo>
                <a:cubicBezTo>
                  <a:pt x="1194" y="875"/>
                  <a:pt x="1196" y="874"/>
                  <a:pt x="1196" y="867"/>
                </a:cubicBezTo>
                <a:cubicBezTo>
                  <a:pt x="1196" y="841"/>
                  <a:pt x="1198" y="815"/>
                  <a:pt x="1195" y="789"/>
                </a:cubicBezTo>
                <a:cubicBezTo>
                  <a:pt x="1204" y="812"/>
                  <a:pt x="1216" y="835"/>
                  <a:pt x="1230" y="856"/>
                </a:cubicBezTo>
                <a:cubicBezTo>
                  <a:pt x="1207" y="817"/>
                  <a:pt x="1193" y="772"/>
                  <a:pt x="1188" y="727"/>
                </a:cubicBezTo>
                <a:cubicBezTo>
                  <a:pt x="1220" y="745"/>
                  <a:pt x="1243" y="772"/>
                  <a:pt x="1255" y="808"/>
                </a:cubicBezTo>
                <a:cubicBezTo>
                  <a:pt x="1265" y="840"/>
                  <a:pt x="1267" y="874"/>
                  <a:pt x="1268" y="907"/>
                </a:cubicBezTo>
                <a:cubicBezTo>
                  <a:pt x="1270" y="867"/>
                  <a:pt x="1271" y="823"/>
                  <a:pt x="1255" y="785"/>
                </a:cubicBezTo>
                <a:cubicBezTo>
                  <a:pt x="1245" y="764"/>
                  <a:pt x="1234" y="747"/>
                  <a:pt x="1217" y="731"/>
                </a:cubicBezTo>
                <a:cubicBezTo>
                  <a:pt x="1209" y="724"/>
                  <a:pt x="1200" y="718"/>
                  <a:pt x="1192" y="712"/>
                </a:cubicBezTo>
                <a:cubicBezTo>
                  <a:pt x="1183" y="706"/>
                  <a:pt x="1185" y="696"/>
                  <a:pt x="1185" y="686"/>
                </a:cubicBezTo>
                <a:cubicBezTo>
                  <a:pt x="1197" y="696"/>
                  <a:pt x="1208" y="706"/>
                  <a:pt x="1221" y="714"/>
                </a:cubicBezTo>
                <a:cubicBezTo>
                  <a:pt x="1232" y="721"/>
                  <a:pt x="1241" y="730"/>
                  <a:pt x="1251" y="738"/>
                </a:cubicBezTo>
                <a:cubicBezTo>
                  <a:pt x="1257" y="743"/>
                  <a:pt x="1263" y="747"/>
                  <a:pt x="1269" y="751"/>
                </a:cubicBezTo>
                <a:cubicBezTo>
                  <a:pt x="1277" y="756"/>
                  <a:pt x="1278" y="760"/>
                  <a:pt x="1281" y="769"/>
                </a:cubicBezTo>
                <a:cubicBezTo>
                  <a:pt x="1287" y="784"/>
                  <a:pt x="1293" y="799"/>
                  <a:pt x="1299" y="814"/>
                </a:cubicBezTo>
                <a:cubicBezTo>
                  <a:pt x="1302" y="822"/>
                  <a:pt x="1305" y="829"/>
                  <a:pt x="1308" y="837"/>
                </a:cubicBezTo>
                <a:cubicBezTo>
                  <a:pt x="1311" y="845"/>
                  <a:pt x="1311" y="847"/>
                  <a:pt x="1307" y="854"/>
                </a:cubicBezTo>
                <a:cubicBezTo>
                  <a:pt x="1302" y="867"/>
                  <a:pt x="1292" y="878"/>
                  <a:pt x="1285" y="890"/>
                </a:cubicBezTo>
                <a:cubicBezTo>
                  <a:pt x="1270" y="912"/>
                  <a:pt x="1264" y="934"/>
                  <a:pt x="1265" y="961"/>
                </a:cubicBezTo>
                <a:cubicBezTo>
                  <a:pt x="1266" y="944"/>
                  <a:pt x="1268" y="928"/>
                  <a:pt x="1276" y="913"/>
                </a:cubicBezTo>
                <a:cubicBezTo>
                  <a:pt x="1287" y="892"/>
                  <a:pt x="1305" y="877"/>
                  <a:pt x="1315" y="856"/>
                </a:cubicBezTo>
                <a:cubicBezTo>
                  <a:pt x="1340" y="924"/>
                  <a:pt x="1367" y="1000"/>
                  <a:pt x="1311" y="1059"/>
                </a:cubicBezTo>
                <a:cubicBezTo>
                  <a:pt x="1348" y="1025"/>
                  <a:pt x="1357" y="980"/>
                  <a:pt x="1349" y="931"/>
                </a:cubicBezTo>
                <a:cubicBezTo>
                  <a:pt x="1340" y="875"/>
                  <a:pt x="1320" y="820"/>
                  <a:pt x="1303" y="767"/>
                </a:cubicBezTo>
                <a:cubicBezTo>
                  <a:pt x="1315" y="771"/>
                  <a:pt x="1327" y="774"/>
                  <a:pt x="1340" y="777"/>
                </a:cubicBezTo>
                <a:cubicBezTo>
                  <a:pt x="1344" y="778"/>
                  <a:pt x="1351" y="778"/>
                  <a:pt x="1354" y="781"/>
                </a:cubicBezTo>
                <a:cubicBezTo>
                  <a:pt x="1358" y="785"/>
                  <a:pt x="1362" y="790"/>
                  <a:pt x="1365" y="795"/>
                </a:cubicBezTo>
                <a:cubicBezTo>
                  <a:pt x="1379" y="818"/>
                  <a:pt x="1388" y="846"/>
                  <a:pt x="1390" y="873"/>
                </a:cubicBezTo>
                <a:cubicBezTo>
                  <a:pt x="1393" y="920"/>
                  <a:pt x="1382" y="971"/>
                  <a:pt x="1351" y="1008"/>
                </a:cubicBezTo>
                <a:cubicBezTo>
                  <a:pt x="1406" y="952"/>
                  <a:pt x="1415" y="850"/>
                  <a:pt x="1376" y="783"/>
                </a:cubicBezTo>
                <a:cubicBezTo>
                  <a:pt x="1387" y="785"/>
                  <a:pt x="1401" y="785"/>
                  <a:pt x="1411" y="790"/>
                </a:cubicBezTo>
                <a:cubicBezTo>
                  <a:pt x="1422" y="795"/>
                  <a:pt x="1432" y="810"/>
                  <a:pt x="1438" y="819"/>
                </a:cubicBezTo>
                <a:cubicBezTo>
                  <a:pt x="1457" y="850"/>
                  <a:pt x="1455" y="885"/>
                  <a:pt x="1445" y="918"/>
                </a:cubicBezTo>
                <a:cubicBezTo>
                  <a:pt x="1462" y="873"/>
                  <a:pt x="1460" y="827"/>
                  <a:pt x="1425" y="791"/>
                </a:cubicBezTo>
                <a:cubicBezTo>
                  <a:pt x="1433" y="792"/>
                  <a:pt x="1441" y="793"/>
                  <a:pt x="1448" y="794"/>
                </a:cubicBezTo>
                <a:cubicBezTo>
                  <a:pt x="1454" y="795"/>
                  <a:pt x="1472" y="796"/>
                  <a:pt x="1472" y="801"/>
                </a:cubicBezTo>
                <a:cubicBezTo>
                  <a:pt x="1472" y="816"/>
                  <a:pt x="1483" y="828"/>
                  <a:pt x="1489" y="841"/>
                </a:cubicBezTo>
                <a:cubicBezTo>
                  <a:pt x="1493" y="851"/>
                  <a:pt x="1497" y="862"/>
                  <a:pt x="1499" y="872"/>
                </a:cubicBezTo>
                <a:cubicBezTo>
                  <a:pt x="1501" y="882"/>
                  <a:pt x="1488" y="898"/>
                  <a:pt x="1483" y="906"/>
                </a:cubicBezTo>
                <a:cubicBezTo>
                  <a:pt x="1465" y="933"/>
                  <a:pt x="1448" y="960"/>
                  <a:pt x="1442" y="992"/>
                </a:cubicBezTo>
                <a:cubicBezTo>
                  <a:pt x="1436" y="1023"/>
                  <a:pt x="1443" y="1053"/>
                  <a:pt x="1455" y="1081"/>
                </a:cubicBezTo>
                <a:cubicBezTo>
                  <a:pt x="1443" y="1047"/>
                  <a:pt x="1440" y="1013"/>
                  <a:pt x="1452" y="978"/>
                </a:cubicBezTo>
                <a:cubicBezTo>
                  <a:pt x="1465" y="943"/>
                  <a:pt x="1494" y="919"/>
                  <a:pt x="1511" y="886"/>
                </a:cubicBezTo>
                <a:cubicBezTo>
                  <a:pt x="1519" y="912"/>
                  <a:pt x="1520" y="940"/>
                  <a:pt x="1527" y="966"/>
                </a:cubicBezTo>
                <a:cubicBezTo>
                  <a:pt x="1535" y="988"/>
                  <a:pt x="1556" y="1001"/>
                  <a:pt x="1567" y="1021"/>
                </a:cubicBezTo>
                <a:cubicBezTo>
                  <a:pt x="1559" y="1003"/>
                  <a:pt x="1544" y="991"/>
                  <a:pt x="1535" y="974"/>
                </a:cubicBezTo>
                <a:cubicBezTo>
                  <a:pt x="1525" y="959"/>
                  <a:pt x="1527" y="932"/>
                  <a:pt x="1526" y="915"/>
                </a:cubicBezTo>
                <a:cubicBezTo>
                  <a:pt x="1524" y="896"/>
                  <a:pt x="1520" y="878"/>
                  <a:pt x="1513" y="860"/>
                </a:cubicBezTo>
                <a:cubicBezTo>
                  <a:pt x="1508" y="849"/>
                  <a:pt x="1503" y="839"/>
                  <a:pt x="1498" y="828"/>
                </a:cubicBezTo>
                <a:cubicBezTo>
                  <a:pt x="1494" y="821"/>
                  <a:pt x="1487" y="811"/>
                  <a:pt x="1488" y="802"/>
                </a:cubicBezTo>
                <a:cubicBezTo>
                  <a:pt x="1503" y="805"/>
                  <a:pt x="1517" y="810"/>
                  <a:pt x="1531" y="816"/>
                </a:cubicBezTo>
                <a:cubicBezTo>
                  <a:pt x="1531" y="828"/>
                  <a:pt x="1532" y="840"/>
                  <a:pt x="1536" y="852"/>
                </a:cubicBezTo>
                <a:cubicBezTo>
                  <a:pt x="1533" y="841"/>
                  <a:pt x="1532" y="829"/>
                  <a:pt x="1534" y="817"/>
                </a:cubicBezTo>
                <a:cubicBezTo>
                  <a:pt x="1558" y="829"/>
                  <a:pt x="1576" y="848"/>
                  <a:pt x="1577" y="877"/>
                </a:cubicBezTo>
                <a:cubicBezTo>
                  <a:pt x="1577" y="902"/>
                  <a:pt x="1568" y="926"/>
                  <a:pt x="1558" y="949"/>
                </a:cubicBezTo>
                <a:cubicBezTo>
                  <a:pt x="1575" y="916"/>
                  <a:pt x="1593" y="876"/>
                  <a:pt x="1574" y="841"/>
                </a:cubicBezTo>
                <a:cubicBezTo>
                  <a:pt x="1569" y="832"/>
                  <a:pt x="1563" y="825"/>
                  <a:pt x="1555" y="819"/>
                </a:cubicBezTo>
                <a:cubicBezTo>
                  <a:pt x="1552" y="816"/>
                  <a:pt x="1549" y="814"/>
                  <a:pt x="1546" y="812"/>
                </a:cubicBezTo>
                <a:cubicBezTo>
                  <a:pt x="1540" y="808"/>
                  <a:pt x="1535" y="808"/>
                  <a:pt x="1536" y="801"/>
                </a:cubicBezTo>
                <a:cubicBezTo>
                  <a:pt x="1538" y="790"/>
                  <a:pt x="1540" y="779"/>
                  <a:pt x="1540" y="768"/>
                </a:cubicBezTo>
                <a:cubicBezTo>
                  <a:pt x="1540" y="758"/>
                  <a:pt x="1537" y="749"/>
                  <a:pt x="1537" y="739"/>
                </a:cubicBezTo>
                <a:cubicBezTo>
                  <a:pt x="1547" y="751"/>
                  <a:pt x="1556" y="764"/>
                  <a:pt x="1564" y="777"/>
                </a:cubicBezTo>
                <a:cubicBezTo>
                  <a:pt x="1572" y="790"/>
                  <a:pt x="1575" y="803"/>
                  <a:pt x="1578" y="818"/>
                </a:cubicBezTo>
                <a:cubicBezTo>
                  <a:pt x="1583" y="843"/>
                  <a:pt x="1585" y="868"/>
                  <a:pt x="1587" y="893"/>
                </a:cubicBezTo>
                <a:cubicBezTo>
                  <a:pt x="1587" y="863"/>
                  <a:pt x="1586" y="832"/>
                  <a:pt x="1581" y="802"/>
                </a:cubicBezTo>
                <a:cubicBezTo>
                  <a:pt x="1592" y="815"/>
                  <a:pt x="1606" y="823"/>
                  <a:pt x="1623" y="825"/>
                </a:cubicBezTo>
                <a:cubicBezTo>
                  <a:pt x="1613" y="823"/>
                  <a:pt x="1603" y="818"/>
                  <a:pt x="1594" y="811"/>
                </a:cubicBezTo>
                <a:cubicBezTo>
                  <a:pt x="1590" y="808"/>
                  <a:pt x="1586" y="803"/>
                  <a:pt x="1583" y="798"/>
                </a:cubicBezTo>
                <a:cubicBezTo>
                  <a:pt x="1578" y="792"/>
                  <a:pt x="1578" y="783"/>
                  <a:pt x="1576" y="775"/>
                </a:cubicBezTo>
                <a:cubicBezTo>
                  <a:pt x="1569" y="749"/>
                  <a:pt x="1558" y="724"/>
                  <a:pt x="1540" y="703"/>
                </a:cubicBezTo>
                <a:cubicBezTo>
                  <a:pt x="1559" y="705"/>
                  <a:pt x="1578" y="711"/>
                  <a:pt x="1595" y="720"/>
                </a:cubicBezTo>
                <a:cubicBezTo>
                  <a:pt x="1601" y="734"/>
                  <a:pt x="1608" y="746"/>
                  <a:pt x="1619" y="757"/>
                </a:cubicBezTo>
                <a:cubicBezTo>
                  <a:pt x="1610" y="746"/>
                  <a:pt x="1603" y="735"/>
                  <a:pt x="1599" y="722"/>
                </a:cubicBezTo>
                <a:cubicBezTo>
                  <a:pt x="1628" y="738"/>
                  <a:pt x="1653" y="762"/>
                  <a:pt x="1673" y="790"/>
                </a:cubicBezTo>
                <a:cubicBezTo>
                  <a:pt x="1665" y="771"/>
                  <a:pt x="1654" y="754"/>
                  <a:pt x="1641" y="739"/>
                </a:cubicBezTo>
                <a:cubicBezTo>
                  <a:pt x="1629" y="725"/>
                  <a:pt x="1616" y="713"/>
                  <a:pt x="1602" y="704"/>
                </a:cubicBezTo>
                <a:cubicBezTo>
                  <a:pt x="1596" y="701"/>
                  <a:pt x="1592" y="700"/>
                  <a:pt x="1591" y="694"/>
                </a:cubicBezTo>
                <a:cubicBezTo>
                  <a:pt x="1590" y="687"/>
                  <a:pt x="1588" y="681"/>
                  <a:pt x="1587" y="675"/>
                </a:cubicBezTo>
                <a:cubicBezTo>
                  <a:pt x="1585" y="663"/>
                  <a:pt x="1584" y="651"/>
                  <a:pt x="1582" y="640"/>
                </a:cubicBezTo>
                <a:cubicBezTo>
                  <a:pt x="1598" y="639"/>
                  <a:pt x="1613" y="639"/>
                  <a:pt x="1629" y="642"/>
                </a:cubicBezTo>
                <a:cubicBezTo>
                  <a:pt x="1636" y="644"/>
                  <a:pt x="1643" y="645"/>
                  <a:pt x="1650" y="648"/>
                </a:cubicBezTo>
                <a:cubicBezTo>
                  <a:pt x="1659" y="651"/>
                  <a:pt x="1662" y="653"/>
                  <a:pt x="1666" y="661"/>
                </a:cubicBezTo>
                <a:cubicBezTo>
                  <a:pt x="1677" y="685"/>
                  <a:pt x="1680" y="710"/>
                  <a:pt x="1683" y="735"/>
                </a:cubicBezTo>
                <a:cubicBezTo>
                  <a:pt x="1682" y="709"/>
                  <a:pt x="1680" y="682"/>
                  <a:pt x="1670" y="657"/>
                </a:cubicBezTo>
                <a:cubicBezTo>
                  <a:pt x="1673" y="658"/>
                  <a:pt x="1673" y="660"/>
                  <a:pt x="1679" y="662"/>
                </a:cubicBezTo>
                <a:cubicBezTo>
                  <a:pt x="1686" y="666"/>
                  <a:pt x="1693" y="672"/>
                  <a:pt x="1699" y="678"/>
                </a:cubicBezTo>
                <a:cubicBezTo>
                  <a:pt x="1714" y="690"/>
                  <a:pt x="1725" y="706"/>
                  <a:pt x="1735" y="722"/>
                </a:cubicBezTo>
                <a:cubicBezTo>
                  <a:pt x="1750" y="750"/>
                  <a:pt x="1759" y="780"/>
                  <a:pt x="1763" y="812"/>
                </a:cubicBezTo>
                <a:cubicBezTo>
                  <a:pt x="1760" y="765"/>
                  <a:pt x="1747" y="719"/>
                  <a:pt x="1717" y="682"/>
                </a:cubicBezTo>
                <a:cubicBezTo>
                  <a:pt x="1746" y="694"/>
                  <a:pt x="1775" y="707"/>
                  <a:pt x="1801" y="725"/>
                </a:cubicBezTo>
                <a:cubicBezTo>
                  <a:pt x="1815" y="734"/>
                  <a:pt x="1821" y="744"/>
                  <a:pt x="1826" y="760"/>
                </a:cubicBezTo>
                <a:cubicBezTo>
                  <a:pt x="1830" y="773"/>
                  <a:pt x="1834" y="793"/>
                  <a:pt x="1850" y="798"/>
                </a:cubicBezTo>
                <a:cubicBezTo>
                  <a:pt x="1825" y="788"/>
                  <a:pt x="1834" y="750"/>
                  <a:pt x="1818" y="733"/>
                </a:cubicBezTo>
                <a:cubicBezTo>
                  <a:pt x="1802" y="714"/>
                  <a:pt x="1777" y="699"/>
                  <a:pt x="1755" y="689"/>
                </a:cubicBezTo>
                <a:cubicBezTo>
                  <a:pt x="1777" y="691"/>
                  <a:pt x="1793" y="676"/>
                  <a:pt x="1815" y="687"/>
                </a:cubicBezTo>
                <a:cubicBezTo>
                  <a:pt x="1836" y="698"/>
                  <a:pt x="1856" y="707"/>
                  <a:pt x="1879" y="714"/>
                </a:cubicBezTo>
                <a:cubicBezTo>
                  <a:pt x="1866" y="709"/>
                  <a:pt x="1852" y="705"/>
                  <a:pt x="1840" y="698"/>
                </a:cubicBezTo>
                <a:cubicBezTo>
                  <a:pt x="1826" y="690"/>
                  <a:pt x="1813" y="678"/>
                  <a:pt x="1796" y="676"/>
                </a:cubicBezTo>
                <a:cubicBezTo>
                  <a:pt x="1781" y="675"/>
                  <a:pt x="1767" y="683"/>
                  <a:pt x="1751" y="679"/>
                </a:cubicBezTo>
                <a:cubicBezTo>
                  <a:pt x="1732" y="675"/>
                  <a:pt x="1716" y="665"/>
                  <a:pt x="1699" y="656"/>
                </a:cubicBezTo>
                <a:cubicBezTo>
                  <a:pt x="1686" y="649"/>
                  <a:pt x="1673" y="643"/>
                  <a:pt x="1660" y="637"/>
                </a:cubicBezTo>
                <a:cubicBezTo>
                  <a:pt x="1651" y="622"/>
                  <a:pt x="1639" y="610"/>
                  <a:pt x="1625" y="601"/>
                </a:cubicBezTo>
                <a:cubicBezTo>
                  <a:pt x="1610" y="592"/>
                  <a:pt x="1594" y="587"/>
                  <a:pt x="1578" y="580"/>
                </a:cubicBezTo>
                <a:cubicBezTo>
                  <a:pt x="1564" y="574"/>
                  <a:pt x="1562" y="565"/>
                  <a:pt x="1556" y="551"/>
                </a:cubicBezTo>
                <a:cubicBezTo>
                  <a:pt x="1599" y="556"/>
                  <a:pt x="1641" y="565"/>
                  <a:pt x="1682" y="580"/>
                </a:cubicBezTo>
                <a:cubicBezTo>
                  <a:pt x="1718" y="593"/>
                  <a:pt x="1731" y="637"/>
                  <a:pt x="1750" y="667"/>
                </a:cubicBezTo>
                <a:cubicBezTo>
                  <a:pt x="1736" y="642"/>
                  <a:pt x="1727" y="613"/>
                  <a:pt x="1709" y="591"/>
                </a:cubicBezTo>
                <a:cubicBezTo>
                  <a:pt x="1728" y="599"/>
                  <a:pt x="1747" y="608"/>
                  <a:pt x="1765" y="618"/>
                </a:cubicBezTo>
                <a:cubicBezTo>
                  <a:pt x="1769" y="620"/>
                  <a:pt x="1773" y="621"/>
                  <a:pt x="1773" y="625"/>
                </a:cubicBezTo>
                <a:cubicBezTo>
                  <a:pt x="1773" y="631"/>
                  <a:pt x="1773" y="636"/>
                  <a:pt x="1773" y="641"/>
                </a:cubicBezTo>
                <a:cubicBezTo>
                  <a:pt x="1773" y="647"/>
                  <a:pt x="1773" y="652"/>
                  <a:pt x="1773" y="657"/>
                </a:cubicBezTo>
                <a:cubicBezTo>
                  <a:pt x="1774" y="646"/>
                  <a:pt x="1774" y="635"/>
                  <a:pt x="1775" y="624"/>
                </a:cubicBezTo>
                <a:cubicBezTo>
                  <a:pt x="1780" y="627"/>
                  <a:pt x="1785" y="630"/>
                  <a:pt x="1789" y="633"/>
                </a:cubicBezTo>
                <a:cubicBezTo>
                  <a:pt x="1788" y="632"/>
                  <a:pt x="1786" y="630"/>
                  <a:pt x="1784" y="629"/>
                </a:cubicBezTo>
                <a:cubicBezTo>
                  <a:pt x="1777" y="623"/>
                  <a:pt x="1775" y="623"/>
                  <a:pt x="1775" y="614"/>
                </a:cubicBezTo>
                <a:cubicBezTo>
                  <a:pt x="1776" y="601"/>
                  <a:pt x="1776" y="588"/>
                  <a:pt x="1775" y="575"/>
                </a:cubicBezTo>
                <a:cubicBezTo>
                  <a:pt x="1773" y="550"/>
                  <a:pt x="1767" y="525"/>
                  <a:pt x="1751" y="505"/>
                </a:cubicBezTo>
                <a:cubicBezTo>
                  <a:pt x="1774" y="506"/>
                  <a:pt x="1799" y="513"/>
                  <a:pt x="1815" y="531"/>
                </a:cubicBezTo>
                <a:cubicBezTo>
                  <a:pt x="1831" y="551"/>
                  <a:pt x="1825" y="579"/>
                  <a:pt x="1839" y="599"/>
                </a:cubicBezTo>
                <a:cubicBezTo>
                  <a:pt x="1853" y="621"/>
                  <a:pt x="1880" y="629"/>
                  <a:pt x="1905" y="633"/>
                </a:cubicBezTo>
                <a:cubicBezTo>
                  <a:pt x="1926" y="636"/>
                  <a:pt x="1956" y="630"/>
                  <a:pt x="1970" y="651"/>
                </a:cubicBezTo>
                <a:cubicBezTo>
                  <a:pt x="1962" y="636"/>
                  <a:pt x="1942" y="632"/>
                  <a:pt x="1927" y="631"/>
                </a:cubicBezTo>
                <a:cubicBezTo>
                  <a:pt x="1905" y="628"/>
                  <a:pt x="1883" y="624"/>
                  <a:pt x="1864" y="611"/>
                </a:cubicBezTo>
                <a:cubicBezTo>
                  <a:pt x="1847" y="600"/>
                  <a:pt x="1842" y="584"/>
                  <a:pt x="1839" y="565"/>
                </a:cubicBezTo>
                <a:cubicBezTo>
                  <a:pt x="1837" y="543"/>
                  <a:pt x="1832" y="525"/>
                  <a:pt x="1814" y="510"/>
                </a:cubicBezTo>
                <a:cubicBezTo>
                  <a:pt x="1830" y="512"/>
                  <a:pt x="1846" y="514"/>
                  <a:pt x="1861" y="521"/>
                </a:cubicBezTo>
                <a:cubicBezTo>
                  <a:pt x="1879" y="528"/>
                  <a:pt x="1889" y="536"/>
                  <a:pt x="1898" y="552"/>
                </a:cubicBezTo>
                <a:cubicBezTo>
                  <a:pt x="1915" y="583"/>
                  <a:pt x="1923" y="617"/>
                  <a:pt x="1962" y="625"/>
                </a:cubicBezTo>
                <a:cubicBezTo>
                  <a:pt x="1921" y="614"/>
                  <a:pt x="1918" y="573"/>
                  <a:pt x="1900" y="541"/>
                </a:cubicBezTo>
                <a:cubicBezTo>
                  <a:pt x="1938" y="550"/>
                  <a:pt x="1938" y="550"/>
                  <a:pt x="1938" y="550"/>
                </a:cubicBezTo>
                <a:cubicBezTo>
                  <a:pt x="1917" y="541"/>
                  <a:pt x="1898" y="526"/>
                  <a:pt x="1880" y="515"/>
                </a:cubicBezTo>
                <a:cubicBezTo>
                  <a:pt x="1905" y="519"/>
                  <a:pt x="1926" y="519"/>
                  <a:pt x="1950" y="511"/>
                </a:cubicBezTo>
                <a:close/>
                <a:moveTo>
                  <a:pt x="632" y="632"/>
                </a:moveTo>
                <a:cubicBezTo>
                  <a:pt x="633" y="632"/>
                  <a:pt x="632" y="632"/>
                  <a:pt x="632" y="632"/>
                </a:cubicBezTo>
                <a:cubicBezTo>
                  <a:pt x="631" y="633"/>
                  <a:pt x="631" y="633"/>
                  <a:pt x="631" y="633"/>
                </a:cubicBezTo>
                <a:cubicBezTo>
                  <a:pt x="616" y="654"/>
                  <a:pt x="614" y="676"/>
                  <a:pt x="625" y="699"/>
                </a:cubicBezTo>
                <a:cubicBezTo>
                  <a:pt x="629" y="705"/>
                  <a:pt x="631" y="707"/>
                  <a:pt x="627" y="713"/>
                </a:cubicBezTo>
                <a:cubicBezTo>
                  <a:pt x="623" y="720"/>
                  <a:pt x="618" y="726"/>
                  <a:pt x="613" y="732"/>
                </a:cubicBezTo>
                <a:cubicBezTo>
                  <a:pt x="601" y="746"/>
                  <a:pt x="589" y="757"/>
                  <a:pt x="582" y="773"/>
                </a:cubicBezTo>
                <a:cubicBezTo>
                  <a:pt x="574" y="759"/>
                  <a:pt x="565" y="745"/>
                  <a:pt x="558" y="730"/>
                </a:cubicBezTo>
                <a:cubicBezTo>
                  <a:pt x="555" y="724"/>
                  <a:pt x="553" y="719"/>
                  <a:pt x="555" y="713"/>
                </a:cubicBezTo>
                <a:cubicBezTo>
                  <a:pt x="557" y="703"/>
                  <a:pt x="560" y="694"/>
                  <a:pt x="562" y="684"/>
                </a:cubicBezTo>
                <a:cubicBezTo>
                  <a:pt x="572" y="649"/>
                  <a:pt x="582" y="614"/>
                  <a:pt x="598" y="582"/>
                </a:cubicBezTo>
                <a:cubicBezTo>
                  <a:pt x="628" y="522"/>
                  <a:pt x="683" y="484"/>
                  <a:pt x="737" y="448"/>
                </a:cubicBezTo>
                <a:cubicBezTo>
                  <a:pt x="709" y="501"/>
                  <a:pt x="681" y="558"/>
                  <a:pt x="635" y="597"/>
                </a:cubicBezTo>
                <a:cubicBezTo>
                  <a:pt x="669" y="572"/>
                  <a:pt x="692" y="540"/>
                  <a:pt x="714" y="505"/>
                </a:cubicBezTo>
                <a:cubicBezTo>
                  <a:pt x="728" y="485"/>
                  <a:pt x="741" y="465"/>
                  <a:pt x="754" y="444"/>
                </a:cubicBezTo>
                <a:cubicBezTo>
                  <a:pt x="759" y="436"/>
                  <a:pt x="763" y="431"/>
                  <a:pt x="772" y="425"/>
                </a:cubicBezTo>
                <a:cubicBezTo>
                  <a:pt x="782" y="419"/>
                  <a:pt x="791" y="412"/>
                  <a:pt x="801" y="405"/>
                </a:cubicBezTo>
                <a:cubicBezTo>
                  <a:pt x="791" y="424"/>
                  <a:pt x="785" y="444"/>
                  <a:pt x="780" y="465"/>
                </a:cubicBezTo>
                <a:cubicBezTo>
                  <a:pt x="773" y="492"/>
                  <a:pt x="759" y="516"/>
                  <a:pt x="742" y="538"/>
                </a:cubicBezTo>
                <a:cubicBezTo>
                  <a:pt x="726" y="557"/>
                  <a:pt x="709" y="573"/>
                  <a:pt x="690" y="588"/>
                </a:cubicBezTo>
                <a:cubicBezTo>
                  <a:pt x="671" y="604"/>
                  <a:pt x="649" y="614"/>
                  <a:pt x="632" y="632"/>
                </a:cubicBezTo>
                <a:close/>
                <a:moveTo>
                  <a:pt x="691" y="798"/>
                </a:moveTo>
                <a:cubicBezTo>
                  <a:pt x="690" y="794"/>
                  <a:pt x="690" y="796"/>
                  <a:pt x="691" y="797"/>
                </a:cubicBezTo>
                <a:cubicBezTo>
                  <a:pt x="684" y="771"/>
                  <a:pt x="675" y="745"/>
                  <a:pt x="662" y="721"/>
                </a:cubicBezTo>
                <a:cubicBezTo>
                  <a:pt x="655" y="708"/>
                  <a:pt x="640" y="691"/>
                  <a:pt x="640" y="675"/>
                </a:cubicBezTo>
                <a:cubicBezTo>
                  <a:pt x="639" y="656"/>
                  <a:pt x="653" y="645"/>
                  <a:pt x="667" y="636"/>
                </a:cubicBezTo>
                <a:cubicBezTo>
                  <a:pt x="691" y="622"/>
                  <a:pt x="716" y="613"/>
                  <a:pt x="737" y="593"/>
                </a:cubicBezTo>
                <a:cubicBezTo>
                  <a:pt x="723" y="625"/>
                  <a:pt x="696" y="649"/>
                  <a:pt x="692" y="685"/>
                </a:cubicBezTo>
                <a:cubicBezTo>
                  <a:pt x="690" y="705"/>
                  <a:pt x="691" y="726"/>
                  <a:pt x="696" y="746"/>
                </a:cubicBezTo>
                <a:cubicBezTo>
                  <a:pt x="699" y="756"/>
                  <a:pt x="695" y="765"/>
                  <a:pt x="694" y="775"/>
                </a:cubicBezTo>
                <a:cubicBezTo>
                  <a:pt x="693" y="784"/>
                  <a:pt x="692" y="793"/>
                  <a:pt x="692" y="802"/>
                </a:cubicBezTo>
                <a:cubicBezTo>
                  <a:pt x="691" y="800"/>
                  <a:pt x="691" y="799"/>
                  <a:pt x="691" y="798"/>
                </a:cubicBezTo>
                <a:close/>
                <a:moveTo>
                  <a:pt x="754" y="727"/>
                </a:moveTo>
                <a:cubicBezTo>
                  <a:pt x="747" y="782"/>
                  <a:pt x="712" y="831"/>
                  <a:pt x="695" y="883"/>
                </a:cubicBezTo>
                <a:cubicBezTo>
                  <a:pt x="698" y="861"/>
                  <a:pt x="697" y="840"/>
                  <a:pt x="694" y="819"/>
                </a:cubicBezTo>
                <a:cubicBezTo>
                  <a:pt x="692" y="798"/>
                  <a:pt x="694" y="779"/>
                  <a:pt x="700" y="759"/>
                </a:cubicBezTo>
                <a:cubicBezTo>
                  <a:pt x="705" y="771"/>
                  <a:pt x="712" y="781"/>
                  <a:pt x="719" y="792"/>
                </a:cubicBezTo>
                <a:cubicBezTo>
                  <a:pt x="715" y="785"/>
                  <a:pt x="710" y="778"/>
                  <a:pt x="707" y="770"/>
                </a:cubicBezTo>
                <a:cubicBezTo>
                  <a:pt x="705" y="765"/>
                  <a:pt x="703" y="759"/>
                  <a:pt x="701" y="754"/>
                </a:cubicBezTo>
                <a:cubicBezTo>
                  <a:pt x="704" y="747"/>
                  <a:pt x="706" y="741"/>
                  <a:pt x="709" y="734"/>
                </a:cubicBezTo>
                <a:cubicBezTo>
                  <a:pt x="720" y="710"/>
                  <a:pt x="738" y="694"/>
                  <a:pt x="759" y="677"/>
                </a:cubicBezTo>
                <a:cubicBezTo>
                  <a:pt x="756" y="693"/>
                  <a:pt x="755" y="710"/>
                  <a:pt x="754" y="727"/>
                </a:cubicBezTo>
                <a:close/>
                <a:moveTo>
                  <a:pt x="819" y="606"/>
                </a:moveTo>
                <a:cubicBezTo>
                  <a:pt x="819" y="607"/>
                  <a:pt x="819" y="607"/>
                  <a:pt x="819" y="608"/>
                </a:cubicBezTo>
                <a:cubicBezTo>
                  <a:pt x="818" y="611"/>
                  <a:pt x="818" y="612"/>
                  <a:pt x="818" y="612"/>
                </a:cubicBezTo>
                <a:cubicBezTo>
                  <a:pt x="806" y="685"/>
                  <a:pt x="800" y="762"/>
                  <a:pt x="772" y="831"/>
                </a:cubicBezTo>
                <a:cubicBezTo>
                  <a:pt x="766" y="741"/>
                  <a:pt x="773" y="649"/>
                  <a:pt x="827" y="573"/>
                </a:cubicBezTo>
                <a:cubicBezTo>
                  <a:pt x="824" y="584"/>
                  <a:pt x="822" y="595"/>
                  <a:pt x="819" y="606"/>
                </a:cubicBezTo>
                <a:close/>
                <a:moveTo>
                  <a:pt x="861" y="474"/>
                </a:moveTo>
                <a:cubicBezTo>
                  <a:pt x="851" y="488"/>
                  <a:pt x="857" y="480"/>
                  <a:pt x="860" y="476"/>
                </a:cubicBezTo>
                <a:cubicBezTo>
                  <a:pt x="829" y="519"/>
                  <a:pt x="794" y="561"/>
                  <a:pt x="775" y="612"/>
                </a:cubicBezTo>
                <a:cubicBezTo>
                  <a:pt x="770" y="626"/>
                  <a:pt x="766" y="639"/>
                  <a:pt x="763" y="653"/>
                </a:cubicBezTo>
                <a:cubicBezTo>
                  <a:pt x="761" y="664"/>
                  <a:pt x="748" y="672"/>
                  <a:pt x="740" y="679"/>
                </a:cubicBezTo>
                <a:cubicBezTo>
                  <a:pt x="720" y="697"/>
                  <a:pt x="707" y="720"/>
                  <a:pt x="700" y="746"/>
                </a:cubicBezTo>
                <a:cubicBezTo>
                  <a:pt x="693" y="715"/>
                  <a:pt x="695" y="673"/>
                  <a:pt x="717" y="648"/>
                </a:cubicBezTo>
                <a:cubicBezTo>
                  <a:pt x="729" y="633"/>
                  <a:pt x="740" y="618"/>
                  <a:pt x="749" y="600"/>
                </a:cubicBezTo>
                <a:cubicBezTo>
                  <a:pt x="754" y="591"/>
                  <a:pt x="758" y="582"/>
                  <a:pt x="762" y="573"/>
                </a:cubicBezTo>
                <a:cubicBezTo>
                  <a:pt x="766" y="563"/>
                  <a:pt x="772" y="556"/>
                  <a:pt x="779" y="547"/>
                </a:cubicBezTo>
                <a:cubicBezTo>
                  <a:pt x="798" y="525"/>
                  <a:pt x="810" y="499"/>
                  <a:pt x="825" y="474"/>
                </a:cubicBezTo>
                <a:cubicBezTo>
                  <a:pt x="830" y="467"/>
                  <a:pt x="834" y="456"/>
                  <a:pt x="844" y="455"/>
                </a:cubicBezTo>
                <a:cubicBezTo>
                  <a:pt x="851" y="455"/>
                  <a:pt x="859" y="455"/>
                  <a:pt x="866" y="457"/>
                </a:cubicBezTo>
                <a:cubicBezTo>
                  <a:pt x="875" y="461"/>
                  <a:pt x="865" y="469"/>
                  <a:pt x="861" y="474"/>
                </a:cubicBezTo>
                <a:close/>
                <a:moveTo>
                  <a:pt x="1016" y="674"/>
                </a:moveTo>
                <a:cubicBezTo>
                  <a:pt x="1016" y="674"/>
                  <a:pt x="1016" y="674"/>
                  <a:pt x="1016" y="675"/>
                </a:cubicBezTo>
                <a:cubicBezTo>
                  <a:pt x="1013" y="695"/>
                  <a:pt x="1007" y="715"/>
                  <a:pt x="1003" y="735"/>
                </a:cubicBezTo>
                <a:cubicBezTo>
                  <a:pt x="993" y="723"/>
                  <a:pt x="983" y="712"/>
                  <a:pt x="974" y="701"/>
                </a:cubicBezTo>
                <a:cubicBezTo>
                  <a:pt x="970" y="695"/>
                  <a:pt x="970" y="685"/>
                  <a:pt x="969" y="679"/>
                </a:cubicBezTo>
                <a:cubicBezTo>
                  <a:pt x="964" y="648"/>
                  <a:pt x="961" y="616"/>
                  <a:pt x="957" y="585"/>
                </a:cubicBezTo>
                <a:cubicBezTo>
                  <a:pt x="971" y="597"/>
                  <a:pt x="986" y="609"/>
                  <a:pt x="998" y="623"/>
                </a:cubicBezTo>
                <a:cubicBezTo>
                  <a:pt x="1004" y="630"/>
                  <a:pt x="1009" y="637"/>
                  <a:pt x="1014" y="645"/>
                </a:cubicBezTo>
                <a:cubicBezTo>
                  <a:pt x="1020" y="654"/>
                  <a:pt x="1018" y="663"/>
                  <a:pt x="1016" y="674"/>
                </a:cubicBezTo>
                <a:close/>
                <a:moveTo>
                  <a:pt x="1106" y="710"/>
                </a:moveTo>
                <a:cubicBezTo>
                  <a:pt x="1108" y="715"/>
                  <a:pt x="1110" y="718"/>
                  <a:pt x="1105" y="709"/>
                </a:cubicBezTo>
                <a:cubicBezTo>
                  <a:pt x="1100" y="698"/>
                  <a:pt x="1102" y="703"/>
                  <a:pt x="1105" y="709"/>
                </a:cubicBezTo>
                <a:cubicBezTo>
                  <a:pt x="1097" y="692"/>
                  <a:pt x="1088" y="675"/>
                  <a:pt x="1080" y="657"/>
                </a:cubicBezTo>
                <a:cubicBezTo>
                  <a:pt x="1072" y="638"/>
                  <a:pt x="1067" y="620"/>
                  <a:pt x="1062" y="600"/>
                </a:cubicBezTo>
                <a:cubicBezTo>
                  <a:pt x="1058" y="583"/>
                  <a:pt x="1054" y="566"/>
                  <a:pt x="1048" y="549"/>
                </a:cubicBezTo>
                <a:cubicBezTo>
                  <a:pt x="1045" y="538"/>
                  <a:pt x="1041" y="525"/>
                  <a:pt x="1034" y="516"/>
                </a:cubicBezTo>
                <a:cubicBezTo>
                  <a:pt x="1037" y="521"/>
                  <a:pt x="1040" y="525"/>
                  <a:pt x="1044" y="529"/>
                </a:cubicBezTo>
                <a:cubicBezTo>
                  <a:pt x="1052" y="539"/>
                  <a:pt x="1055" y="549"/>
                  <a:pt x="1060" y="560"/>
                </a:cubicBezTo>
                <a:cubicBezTo>
                  <a:pt x="1070" y="585"/>
                  <a:pt x="1084" y="608"/>
                  <a:pt x="1098" y="631"/>
                </a:cubicBezTo>
                <a:cubicBezTo>
                  <a:pt x="1105" y="641"/>
                  <a:pt x="1112" y="652"/>
                  <a:pt x="1119" y="662"/>
                </a:cubicBezTo>
                <a:cubicBezTo>
                  <a:pt x="1121" y="673"/>
                  <a:pt x="1123" y="684"/>
                  <a:pt x="1125" y="694"/>
                </a:cubicBezTo>
                <a:cubicBezTo>
                  <a:pt x="1128" y="719"/>
                  <a:pt x="1130" y="744"/>
                  <a:pt x="1133" y="769"/>
                </a:cubicBezTo>
                <a:cubicBezTo>
                  <a:pt x="1126" y="748"/>
                  <a:pt x="1115" y="729"/>
                  <a:pt x="1106" y="710"/>
                </a:cubicBezTo>
                <a:close/>
                <a:moveTo>
                  <a:pt x="1110" y="514"/>
                </a:moveTo>
                <a:cubicBezTo>
                  <a:pt x="1112" y="500"/>
                  <a:pt x="1118" y="486"/>
                  <a:pt x="1127" y="476"/>
                </a:cubicBezTo>
                <a:cubicBezTo>
                  <a:pt x="1152" y="521"/>
                  <a:pt x="1168" y="568"/>
                  <a:pt x="1171" y="620"/>
                </a:cubicBezTo>
                <a:cubicBezTo>
                  <a:pt x="1140" y="594"/>
                  <a:pt x="1106" y="558"/>
                  <a:pt x="1110" y="514"/>
                </a:cubicBezTo>
                <a:close/>
                <a:moveTo>
                  <a:pt x="1175" y="712"/>
                </a:moveTo>
                <a:cubicBezTo>
                  <a:pt x="1164" y="687"/>
                  <a:pt x="1151" y="662"/>
                  <a:pt x="1137" y="638"/>
                </a:cubicBezTo>
                <a:cubicBezTo>
                  <a:pt x="1148" y="650"/>
                  <a:pt x="1158" y="661"/>
                  <a:pt x="1169" y="671"/>
                </a:cubicBezTo>
                <a:cubicBezTo>
                  <a:pt x="1175" y="677"/>
                  <a:pt x="1173" y="686"/>
                  <a:pt x="1174" y="694"/>
                </a:cubicBezTo>
                <a:cubicBezTo>
                  <a:pt x="1174" y="700"/>
                  <a:pt x="1176" y="707"/>
                  <a:pt x="1175" y="712"/>
                </a:cubicBezTo>
                <a:close/>
                <a:moveTo>
                  <a:pt x="1307" y="425"/>
                </a:moveTo>
                <a:cubicBezTo>
                  <a:pt x="1307" y="425"/>
                  <a:pt x="1307" y="425"/>
                  <a:pt x="1307" y="425"/>
                </a:cubicBezTo>
                <a:cubicBezTo>
                  <a:pt x="1346" y="428"/>
                  <a:pt x="1386" y="434"/>
                  <a:pt x="1424" y="441"/>
                </a:cubicBezTo>
                <a:cubicBezTo>
                  <a:pt x="1441" y="445"/>
                  <a:pt x="1455" y="458"/>
                  <a:pt x="1468" y="469"/>
                </a:cubicBezTo>
                <a:cubicBezTo>
                  <a:pt x="1484" y="482"/>
                  <a:pt x="1500" y="497"/>
                  <a:pt x="1513" y="513"/>
                </a:cubicBezTo>
                <a:cubicBezTo>
                  <a:pt x="1466" y="509"/>
                  <a:pt x="1414" y="505"/>
                  <a:pt x="1370" y="486"/>
                </a:cubicBezTo>
                <a:cubicBezTo>
                  <a:pt x="1366" y="484"/>
                  <a:pt x="1362" y="482"/>
                  <a:pt x="1359" y="480"/>
                </a:cubicBezTo>
                <a:cubicBezTo>
                  <a:pt x="1339" y="462"/>
                  <a:pt x="1320" y="443"/>
                  <a:pt x="1301" y="424"/>
                </a:cubicBezTo>
                <a:cubicBezTo>
                  <a:pt x="1303" y="425"/>
                  <a:pt x="1305" y="425"/>
                  <a:pt x="1307" y="425"/>
                </a:cubicBezTo>
                <a:close/>
                <a:moveTo>
                  <a:pt x="1189" y="635"/>
                </a:moveTo>
                <a:cubicBezTo>
                  <a:pt x="1188" y="634"/>
                  <a:pt x="1187" y="634"/>
                  <a:pt x="1187" y="633"/>
                </a:cubicBezTo>
                <a:cubicBezTo>
                  <a:pt x="1187" y="606"/>
                  <a:pt x="1187" y="578"/>
                  <a:pt x="1181" y="550"/>
                </a:cubicBezTo>
                <a:cubicBezTo>
                  <a:pt x="1194" y="571"/>
                  <a:pt x="1207" y="591"/>
                  <a:pt x="1219" y="612"/>
                </a:cubicBezTo>
                <a:cubicBezTo>
                  <a:pt x="1231" y="632"/>
                  <a:pt x="1238" y="653"/>
                  <a:pt x="1246" y="675"/>
                </a:cubicBezTo>
                <a:cubicBezTo>
                  <a:pt x="1227" y="662"/>
                  <a:pt x="1208" y="649"/>
                  <a:pt x="1189" y="635"/>
                </a:cubicBezTo>
                <a:close/>
                <a:moveTo>
                  <a:pt x="1277" y="684"/>
                </a:moveTo>
                <a:cubicBezTo>
                  <a:pt x="1270" y="659"/>
                  <a:pt x="1265" y="635"/>
                  <a:pt x="1255" y="612"/>
                </a:cubicBezTo>
                <a:cubicBezTo>
                  <a:pt x="1244" y="588"/>
                  <a:pt x="1232" y="566"/>
                  <a:pt x="1220" y="544"/>
                </a:cubicBezTo>
                <a:cubicBezTo>
                  <a:pt x="1235" y="554"/>
                  <a:pt x="1250" y="563"/>
                  <a:pt x="1265" y="572"/>
                </a:cubicBezTo>
                <a:cubicBezTo>
                  <a:pt x="1273" y="577"/>
                  <a:pt x="1281" y="581"/>
                  <a:pt x="1289" y="586"/>
                </a:cubicBezTo>
                <a:cubicBezTo>
                  <a:pt x="1298" y="591"/>
                  <a:pt x="1306" y="592"/>
                  <a:pt x="1309" y="602"/>
                </a:cubicBezTo>
                <a:cubicBezTo>
                  <a:pt x="1320" y="633"/>
                  <a:pt x="1323" y="668"/>
                  <a:pt x="1344" y="694"/>
                </a:cubicBezTo>
                <a:cubicBezTo>
                  <a:pt x="1332" y="694"/>
                  <a:pt x="1319" y="694"/>
                  <a:pt x="1306" y="693"/>
                </a:cubicBezTo>
                <a:cubicBezTo>
                  <a:pt x="1301" y="693"/>
                  <a:pt x="1295" y="692"/>
                  <a:pt x="1290" y="691"/>
                </a:cubicBezTo>
                <a:cubicBezTo>
                  <a:pt x="1282" y="690"/>
                  <a:pt x="1279" y="691"/>
                  <a:pt x="1277" y="684"/>
                </a:cubicBezTo>
                <a:close/>
                <a:moveTo>
                  <a:pt x="1425" y="718"/>
                </a:moveTo>
                <a:cubicBezTo>
                  <a:pt x="1428" y="724"/>
                  <a:pt x="1430" y="730"/>
                  <a:pt x="1432" y="736"/>
                </a:cubicBezTo>
                <a:cubicBezTo>
                  <a:pt x="1419" y="731"/>
                  <a:pt x="1406" y="728"/>
                  <a:pt x="1393" y="722"/>
                </a:cubicBezTo>
                <a:cubicBezTo>
                  <a:pt x="1404" y="721"/>
                  <a:pt x="1415" y="720"/>
                  <a:pt x="1425" y="718"/>
                </a:cubicBezTo>
                <a:close/>
                <a:moveTo>
                  <a:pt x="1353" y="694"/>
                </a:moveTo>
                <a:cubicBezTo>
                  <a:pt x="1344" y="683"/>
                  <a:pt x="1339" y="670"/>
                  <a:pt x="1335" y="656"/>
                </a:cubicBezTo>
                <a:cubicBezTo>
                  <a:pt x="1355" y="675"/>
                  <a:pt x="1382" y="677"/>
                  <a:pt x="1405" y="691"/>
                </a:cubicBezTo>
                <a:cubicBezTo>
                  <a:pt x="1388" y="692"/>
                  <a:pt x="1370" y="693"/>
                  <a:pt x="1353" y="694"/>
                </a:cubicBezTo>
                <a:close/>
                <a:moveTo>
                  <a:pt x="1413" y="691"/>
                </a:moveTo>
                <a:cubicBezTo>
                  <a:pt x="1393" y="673"/>
                  <a:pt x="1365" y="669"/>
                  <a:pt x="1345" y="651"/>
                </a:cubicBezTo>
                <a:cubicBezTo>
                  <a:pt x="1333" y="639"/>
                  <a:pt x="1328" y="619"/>
                  <a:pt x="1324" y="603"/>
                </a:cubicBezTo>
                <a:cubicBezTo>
                  <a:pt x="1338" y="610"/>
                  <a:pt x="1353" y="616"/>
                  <a:pt x="1367" y="622"/>
                </a:cubicBezTo>
                <a:cubicBezTo>
                  <a:pt x="1374" y="625"/>
                  <a:pt x="1382" y="627"/>
                  <a:pt x="1389" y="630"/>
                </a:cubicBezTo>
                <a:cubicBezTo>
                  <a:pt x="1395" y="634"/>
                  <a:pt x="1401" y="638"/>
                  <a:pt x="1407" y="641"/>
                </a:cubicBezTo>
                <a:cubicBezTo>
                  <a:pt x="1436" y="657"/>
                  <a:pt x="1468" y="669"/>
                  <a:pt x="1497" y="685"/>
                </a:cubicBezTo>
                <a:cubicBezTo>
                  <a:pt x="1469" y="687"/>
                  <a:pt x="1441" y="689"/>
                  <a:pt x="1413" y="691"/>
                </a:cubicBezTo>
                <a:close/>
                <a:moveTo>
                  <a:pt x="1533" y="790"/>
                </a:moveTo>
                <a:cubicBezTo>
                  <a:pt x="1533" y="795"/>
                  <a:pt x="1533" y="800"/>
                  <a:pt x="1532" y="804"/>
                </a:cubicBezTo>
                <a:cubicBezTo>
                  <a:pt x="1493" y="784"/>
                  <a:pt x="1447" y="776"/>
                  <a:pt x="1404" y="767"/>
                </a:cubicBezTo>
                <a:cubicBezTo>
                  <a:pt x="1383" y="763"/>
                  <a:pt x="1362" y="759"/>
                  <a:pt x="1342" y="753"/>
                </a:cubicBezTo>
                <a:cubicBezTo>
                  <a:pt x="1333" y="750"/>
                  <a:pt x="1324" y="747"/>
                  <a:pt x="1315" y="743"/>
                </a:cubicBezTo>
                <a:cubicBezTo>
                  <a:pt x="1308" y="740"/>
                  <a:pt x="1293" y="736"/>
                  <a:pt x="1290" y="728"/>
                </a:cubicBezTo>
                <a:cubicBezTo>
                  <a:pt x="1322" y="728"/>
                  <a:pt x="1354" y="726"/>
                  <a:pt x="1385" y="723"/>
                </a:cubicBezTo>
                <a:cubicBezTo>
                  <a:pt x="1399" y="728"/>
                  <a:pt x="1412" y="732"/>
                  <a:pt x="1426" y="735"/>
                </a:cubicBezTo>
                <a:cubicBezTo>
                  <a:pt x="1434" y="737"/>
                  <a:pt x="1433" y="740"/>
                  <a:pt x="1435" y="747"/>
                </a:cubicBezTo>
                <a:cubicBezTo>
                  <a:pt x="1436" y="754"/>
                  <a:pt x="1437" y="760"/>
                  <a:pt x="1437" y="766"/>
                </a:cubicBezTo>
                <a:cubicBezTo>
                  <a:pt x="1437" y="756"/>
                  <a:pt x="1436" y="747"/>
                  <a:pt x="1434" y="737"/>
                </a:cubicBezTo>
                <a:cubicBezTo>
                  <a:pt x="1437" y="738"/>
                  <a:pt x="1440" y="739"/>
                  <a:pt x="1443" y="739"/>
                </a:cubicBezTo>
                <a:cubicBezTo>
                  <a:pt x="1440" y="738"/>
                  <a:pt x="1437" y="737"/>
                  <a:pt x="1434" y="736"/>
                </a:cubicBezTo>
                <a:cubicBezTo>
                  <a:pt x="1433" y="730"/>
                  <a:pt x="1431" y="724"/>
                  <a:pt x="1429" y="718"/>
                </a:cubicBezTo>
                <a:cubicBezTo>
                  <a:pt x="1445" y="715"/>
                  <a:pt x="1461" y="713"/>
                  <a:pt x="1477" y="709"/>
                </a:cubicBezTo>
                <a:cubicBezTo>
                  <a:pt x="1483" y="708"/>
                  <a:pt x="1489" y="706"/>
                  <a:pt x="1495" y="705"/>
                </a:cubicBezTo>
                <a:cubicBezTo>
                  <a:pt x="1501" y="708"/>
                  <a:pt x="1506" y="711"/>
                  <a:pt x="1511" y="714"/>
                </a:cubicBezTo>
                <a:cubicBezTo>
                  <a:pt x="1515" y="717"/>
                  <a:pt x="1520" y="721"/>
                  <a:pt x="1524" y="725"/>
                </a:cubicBezTo>
                <a:cubicBezTo>
                  <a:pt x="1527" y="728"/>
                  <a:pt x="1529" y="729"/>
                  <a:pt x="1529" y="734"/>
                </a:cubicBezTo>
                <a:cubicBezTo>
                  <a:pt x="1529" y="738"/>
                  <a:pt x="1530" y="741"/>
                  <a:pt x="1530" y="745"/>
                </a:cubicBezTo>
                <a:cubicBezTo>
                  <a:pt x="1533" y="760"/>
                  <a:pt x="1535" y="774"/>
                  <a:pt x="1534" y="790"/>
                </a:cubicBezTo>
                <a:cubicBezTo>
                  <a:pt x="1534" y="788"/>
                  <a:pt x="1534" y="786"/>
                  <a:pt x="1533" y="790"/>
                </a:cubicBezTo>
                <a:close/>
                <a:moveTo>
                  <a:pt x="1543" y="726"/>
                </a:moveTo>
                <a:cubicBezTo>
                  <a:pt x="1551" y="738"/>
                  <a:pt x="1558" y="751"/>
                  <a:pt x="1563" y="764"/>
                </a:cubicBezTo>
                <a:cubicBezTo>
                  <a:pt x="1561" y="760"/>
                  <a:pt x="1558" y="752"/>
                  <a:pt x="1564" y="766"/>
                </a:cubicBezTo>
                <a:cubicBezTo>
                  <a:pt x="1550" y="742"/>
                  <a:pt x="1535" y="719"/>
                  <a:pt x="1514" y="702"/>
                </a:cubicBezTo>
                <a:cubicBezTo>
                  <a:pt x="1526" y="702"/>
                  <a:pt x="1536" y="717"/>
                  <a:pt x="1543" y="726"/>
                </a:cubicBezTo>
                <a:close/>
                <a:moveTo>
                  <a:pt x="1586" y="695"/>
                </a:moveTo>
                <a:cubicBezTo>
                  <a:pt x="1566" y="686"/>
                  <a:pt x="1544" y="683"/>
                  <a:pt x="1522" y="684"/>
                </a:cubicBezTo>
                <a:cubicBezTo>
                  <a:pt x="1504" y="669"/>
                  <a:pt x="1483" y="658"/>
                  <a:pt x="1462" y="646"/>
                </a:cubicBezTo>
                <a:cubicBezTo>
                  <a:pt x="1490" y="649"/>
                  <a:pt x="1518" y="646"/>
                  <a:pt x="1546" y="643"/>
                </a:cubicBezTo>
                <a:cubicBezTo>
                  <a:pt x="1552" y="642"/>
                  <a:pt x="1558" y="642"/>
                  <a:pt x="1564" y="641"/>
                </a:cubicBezTo>
                <a:cubicBezTo>
                  <a:pt x="1567" y="641"/>
                  <a:pt x="1570" y="640"/>
                  <a:pt x="1573" y="640"/>
                </a:cubicBezTo>
                <a:cubicBezTo>
                  <a:pt x="1574" y="645"/>
                  <a:pt x="1575" y="649"/>
                  <a:pt x="1576" y="654"/>
                </a:cubicBezTo>
                <a:cubicBezTo>
                  <a:pt x="1580" y="668"/>
                  <a:pt x="1583" y="682"/>
                  <a:pt x="1586" y="695"/>
                </a:cubicBezTo>
                <a:close/>
                <a:moveTo>
                  <a:pt x="1592" y="598"/>
                </a:moveTo>
                <a:cubicBezTo>
                  <a:pt x="1589" y="598"/>
                  <a:pt x="1592" y="599"/>
                  <a:pt x="1594" y="599"/>
                </a:cubicBezTo>
                <a:cubicBezTo>
                  <a:pt x="1593" y="599"/>
                  <a:pt x="1593" y="599"/>
                  <a:pt x="1593" y="599"/>
                </a:cubicBezTo>
                <a:cubicBezTo>
                  <a:pt x="1597" y="600"/>
                  <a:pt x="1596" y="600"/>
                  <a:pt x="1594" y="599"/>
                </a:cubicBezTo>
                <a:cubicBezTo>
                  <a:pt x="1614" y="606"/>
                  <a:pt x="1632" y="615"/>
                  <a:pt x="1647" y="631"/>
                </a:cubicBezTo>
                <a:cubicBezTo>
                  <a:pt x="1633" y="626"/>
                  <a:pt x="1618" y="623"/>
                  <a:pt x="1603" y="622"/>
                </a:cubicBezTo>
                <a:cubicBezTo>
                  <a:pt x="1595" y="621"/>
                  <a:pt x="1586" y="621"/>
                  <a:pt x="1578" y="621"/>
                </a:cubicBezTo>
                <a:cubicBezTo>
                  <a:pt x="1576" y="611"/>
                  <a:pt x="1573" y="601"/>
                  <a:pt x="1571" y="592"/>
                </a:cubicBezTo>
                <a:cubicBezTo>
                  <a:pt x="1578" y="594"/>
                  <a:pt x="1585" y="596"/>
                  <a:pt x="1592" y="598"/>
                </a:cubicBezTo>
                <a:close/>
                <a:moveTo>
                  <a:pt x="1568" y="621"/>
                </a:moveTo>
                <a:cubicBezTo>
                  <a:pt x="1533" y="621"/>
                  <a:pt x="1499" y="625"/>
                  <a:pt x="1465" y="619"/>
                </a:cubicBezTo>
                <a:cubicBezTo>
                  <a:pt x="1434" y="615"/>
                  <a:pt x="1404" y="602"/>
                  <a:pt x="1376" y="589"/>
                </a:cubicBezTo>
                <a:cubicBezTo>
                  <a:pt x="1307" y="557"/>
                  <a:pt x="1242" y="509"/>
                  <a:pt x="1186" y="458"/>
                </a:cubicBezTo>
                <a:cubicBezTo>
                  <a:pt x="1216" y="464"/>
                  <a:pt x="1242" y="483"/>
                  <a:pt x="1271" y="495"/>
                </a:cubicBezTo>
                <a:cubicBezTo>
                  <a:pt x="1286" y="502"/>
                  <a:pt x="1302" y="508"/>
                  <a:pt x="1318" y="514"/>
                </a:cubicBezTo>
                <a:cubicBezTo>
                  <a:pt x="1327" y="516"/>
                  <a:pt x="1336" y="519"/>
                  <a:pt x="1344" y="521"/>
                </a:cubicBezTo>
                <a:cubicBezTo>
                  <a:pt x="1353" y="523"/>
                  <a:pt x="1363" y="524"/>
                  <a:pt x="1370" y="529"/>
                </a:cubicBezTo>
                <a:cubicBezTo>
                  <a:pt x="1396" y="544"/>
                  <a:pt x="1416" y="565"/>
                  <a:pt x="1440" y="582"/>
                </a:cubicBezTo>
                <a:cubicBezTo>
                  <a:pt x="1465" y="600"/>
                  <a:pt x="1490" y="600"/>
                  <a:pt x="1520" y="599"/>
                </a:cubicBezTo>
                <a:cubicBezTo>
                  <a:pt x="1493" y="598"/>
                  <a:pt x="1470" y="597"/>
                  <a:pt x="1447" y="580"/>
                </a:cubicBezTo>
                <a:cubicBezTo>
                  <a:pt x="1428" y="565"/>
                  <a:pt x="1412" y="547"/>
                  <a:pt x="1394" y="532"/>
                </a:cubicBezTo>
                <a:cubicBezTo>
                  <a:pt x="1430" y="539"/>
                  <a:pt x="1467" y="543"/>
                  <a:pt x="1504" y="546"/>
                </a:cubicBezTo>
                <a:cubicBezTo>
                  <a:pt x="1514" y="547"/>
                  <a:pt x="1523" y="548"/>
                  <a:pt x="1533" y="549"/>
                </a:cubicBezTo>
                <a:cubicBezTo>
                  <a:pt x="1542" y="550"/>
                  <a:pt x="1545" y="561"/>
                  <a:pt x="1548" y="568"/>
                </a:cubicBezTo>
                <a:cubicBezTo>
                  <a:pt x="1556" y="585"/>
                  <a:pt x="1563" y="603"/>
                  <a:pt x="1568" y="621"/>
                </a:cubicBezTo>
                <a:close/>
                <a:moveTo>
                  <a:pt x="1765" y="554"/>
                </a:moveTo>
                <a:cubicBezTo>
                  <a:pt x="1771" y="575"/>
                  <a:pt x="1772" y="598"/>
                  <a:pt x="1773" y="620"/>
                </a:cubicBezTo>
                <a:cubicBezTo>
                  <a:pt x="1734" y="592"/>
                  <a:pt x="1693" y="567"/>
                  <a:pt x="1649" y="548"/>
                </a:cubicBezTo>
                <a:cubicBezTo>
                  <a:pt x="1620" y="535"/>
                  <a:pt x="1589" y="525"/>
                  <a:pt x="1558" y="519"/>
                </a:cubicBezTo>
                <a:cubicBezTo>
                  <a:pt x="1551" y="518"/>
                  <a:pt x="1543" y="516"/>
                  <a:pt x="1536" y="516"/>
                </a:cubicBezTo>
                <a:cubicBezTo>
                  <a:pt x="1531" y="507"/>
                  <a:pt x="1525" y="499"/>
                  <a:pt x="1519" y="492"/>
                </a:cubicBezTo>
                <a:cubicBezTo>
                  <a:pt x="1509" y="478"/>
                  <a:pt x="1498" y="466"/>
                  <a:pt x="1486" y="455"/>
                </a:cubicBezTo>
                <a:cubicBezTo>
                  <a:pt x="1539" y="467"/>
                  <a:pt x="1591" y="481"/>
                  <a:pt x="1645" y="490"/>
                </a:cubicBezTo>
                <a:cubicBezTo>
                  <a:pt x="1669" y="494"/>
                  <a:pt x="1693" y="498"/>
                  <a:pt x="1717" y="502"/>
                </a:cubicBezTo>
                <a:cubicBezTo>
                  <a:pt x="1723" y="503"/>
                  <a:pt x="1732" y="503"/>
                  <a:pt x="1737" y="506"/>
                </a:cubicBezTo>
                <a:cubicBezTo>
                  <a:pt x="1752" y="517"/>
                  <a:pt x="1761" y="536"/>
                  <a:pt x="1765" y="554"/>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华文楷体" panose="02010600040101010101" pitchFamily="2" charset="-122"/>
              <a:ea typeface="华文楷体" panose="02010600040101010101" pitchFamily="2" charset="-122"/>
            </a:endParaRPr>
          </a:p>
        </p:txBody>
      </p:sp>
      <p:sp>
        <p:nvSpPr>
          <p:cNvPr id="34" name="双括号 33">
            <a:extLst>
              <a:ext uri="{FF2B5EF4-FFF2-40B4-BE49-F238E27FC236}">
                <a16:creationId xmlns:a16="http://schemas.microsoft.com/office/drawing/2014/main" id="{AC3F0676-487D-4819-9985-0A46A9E63231}"/>
              </a:ext>
            </a:extLst>
          </p:cNvPr>
          <p:cNvSpPr/>
          <p:nvPr/>
        </p:nvSpPr>
        <p:spPr>
          <a:xfrm>
            <a:off x="6786441" y="2019109"/>
            <a:ext cx="3357586" cy="2857520"/>
          </a:xfrm>
          <a:prstGeom prst="bracketPair">
            <a:avLst/>
          </a:prstGeom>
          <a:ln w="31750"/>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bg1"/>
              </a:solidFill>
              <a:latin typeface="华文楷体" panose="02010600040101010101" pitchFamily="2" charset="-122"/>
              <a:ea typeface="华文楷体" panose="02010600040101010101" pitchFamily="2" charset="-122"/>
            </a:endParaRPr>
          </a:p>
        </p:txBody>
      </p:sp>
    </p:spTree>
    <p:extLst>
      <p:ext uri="{BB962C8B-B14F-4D97-AF65-F5344CB8AC3E}">
        <p14:creationId xmlns:p14="http://schemas.microsoft.com/office/powerpoint/2010/main" val="23462333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8" y="285760"/>
            <a:ext cx="8288083"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执行流程图</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Execution Flow Chart</a:t>
            </a:r>
            <a:endParaRPr lang="en-US" sz="1400" b="1" dirty="0">
              <a:solidFill>
                <a:schemeClr val="bg1"/>
              </a:solidFill>
              <a:latin typeface="微软雅黑" panose="020B0503020204020204" pitchFamily="34" charset="-122"/>
              <a:ea typeface="微软雅黑" panose="020B0503020204020204" pitchFamily="34" charset="-122"/>
            </a:endParaRPr>
          </a:p>
        </p:txBody>
      </p:sp>
      <p:grpSp>
        <p:nvGrpSpPr>
          <p:cNvPr id="8" name="组合 7">
            <a:extLst>
              <a:ext uri="{FF2B5EF4-FFF2-40B4-BE49-F238E27FC236}">
                <a16:creationId xmlns:a16="http://schemas.microsoft.com/office/drawing/2014/main" id="{5396ECFA-2501-499B-B4C0-1FEBFC0ABA63}"/>
              </a:ext>
            </a:extLst>
          </p:cNvPr>
          <p:cNvGrpSpPr/>
          <p:nvPr/>
        </p:nvGrpSpPr>
        <p:grpSpPr>
          <a:xfrm>
            <a:off x="3929148" y="1299356"/>
            <a:ext cx="4788131" cy="4211927"/>
            <a:chOff x="3797389" y="1029970"/>
            <a:chExt cx="4016692" cy="4018070"/>
          </a:xfrm>
        </p:grpSpPr>
        <p:sp>
          <p:nvSpPr>
            <p:cNvPr id="9" name="任意多边形 24">
              <a:extLst>
                <a:ext uri="{FF2B5EF4-FFF2-40B4-BE49-F238E27FC236}">
                  <a16:creationId xmlns:a16="http://schemas.microsoft.com/office/drawing/2014/main" id="{A7C2F8BD-40D3-425A-B241-E051A1C331C0}"/>
                </a:ext>
              </a:extLst>
            </p:cNvPr>
            <p:cNvSpPr/>
            <p:nvPr>
              <p:custDataLst>
                <p:tags r:id="rId1"/>
              </p:custDataLst>
            </p:nvPr>
          </p:nvSpPr>
          <p:spPr bwMode="auto">
            <a:xfrm>
              <a:off x="6335553" y="1112646"/>
              <a:ext cx="1416521" cy="2240529"/>
            </a:xfrm>
            <a:custGeom>
              <a:avLst/>
              <a:gdLst/>
              <a:ahLst/>
              <a:cxnLst>
                <a:cxn ang="0">
                  <a:pos x="231" y="730"/>
                </a:cxn>
                <a:cxn ang="0">
                  <a:pos x="187" y="726"/>
                </a:cxn>
                <a:cxn ang="0">
                  <a:pos x="135" y="710"/>
                </a:cxn>
                <a:cxn ang="0">
                  <a:pos x="12" y="572"/>
                </a:cxn>
                <a:cxn ang="0">
                  <a:pos x="0" y="499"/>
                </a:cxn>
                <a:cxn ang="0">
                  <a:pos x="25" y="394"/>
                </a:cxn>
                <a:cxn ang="0">
                  <a:pos x="69" y="334"/>
                </a:cxn>
                <a:cxn ang="0">
                  <a:pos x="102" y="199"/>
                </a:cxn>
                <a:cxn ang="0">
                  <a:pos x="21" y="0"/>
                </a:cxn>
                <a:cxn ang="0">
                  <a:pos x="447" y="416"/>
                </a:cxn>
                <a:cxn ang="0">
                  <a:pos x="451" y="430"/>
                </a:cxn>
                <a:cxn ang="0">
                  <a:pos x="462" y="499"/>
                </a:cxn>
                <a:cxn ang="0">
                  <a:pos x="231" y="730"/>
                </a:cxn>
              </a:cxnLst>
              <a:rect l="0" t="0" r="r" b="b"/>
              <a:pathLst>
                <a:path w="462" h="730">
                  <a:moveTo>
                    <a:pt x="231" y="730"/>
                  </a:moveTo>
                  <a:cubicBezTo>
                    <a:pt x="216" y="730"/>
                    <a:pt x="201" y="729"/>
                    <a:pt x="187" y="726"/>
                  </a:cubicBezTo>
                  <a:cubicBezTo>
                    <a:pt x="170" y="719"/>
                    <a:pt x="153" y="713"/>
                    <a:pt x="135" y="710"/>
                  </a:cubicBezTo>
                  <a:cubicBezTo>
                    <a:pt x="77" y="683"/>
                    <a:pt x="32" y="633"/>
                    <a:pt x="12" y="572"/>
                  </a:cubicBezTo>
                  <a:cubicBezTo>
                    <a:pt x="4" y="548"/>
                    <a:pt x="0" y="524"/>
                    <a:pt x="0" y="499"/>
                  </a:cubicBezTo>
                  <a:cubicBezTo>
                    <a:pt x="0" y="463"/>
                    <a:pt x="9" y="427"/>
                    <a:pt x="25" y="394"/>
                  </a:cubicBezTo>
                  <a:cubicBezTo>
                    <a:pt x="42" y="376"/>
                    <a:pt x="57" y="355"/>
                    <a:pt x="69" y="334"/>
                  </a:cubicBezTo>
                  <a:cubicBezTo>
                    <a:pt x="91" y="292"/>
                    <a:pt x="102" y="246"/>
                    <a:pt x="102" y="199"/>
                  </a:cubicBezTo>
                  <a:cubicBezTo>
                    <a:pt x="102" y="122"/>
                    <a:pt x="71" y="52"/>
                    <a:pt x="21" y="0"/>
                  </a:cubicBezTo>
                  <a:cubicBezTo>
                    <a:pt x="217" y="63"/>
                    <a:pt x="377" y="215"/>
                    <a:pt x="447" y="416"/>
                  </a:cubicBezTo>
                  <a:cubicBezTo>
                    <a:pt x="451" y="430"/>
                    <a:pt x="451" y="430"/>
                    <a:pt x="451" y="430"/>
                  </a:cubicBezTo>
                  <a:cubicBezTo>
                    <a:pt x="458" y="452"/>
                    <a:pt x="462" y="476"/>
                    <a:pt x="462" y="499"/>
                  </a:cubicBezTo>
                  <a:cubicBezTo>
                    <a:pt x="462" y="627"/>
                    <a:pt x="358" y="730"/>
                    <a:pt x="231" y="730"/>
                  </a:cubicBezTo>
                  <a:close/>
                </a:path>
              </a:pathLst>
            </a:custGeom>
            <a:solidFill>
              <a:srgbClr val="3498DB"/>
            </a:solidFill>
            <a:ln w="9525" cap="flat" cmpd="sng" algn="ctr">
              <a:noFill/>
              <a:prstDash val="solid"/>
              <a:round/>
              <a:headEnd type="none" w="med" len="med"/>
              <a:tailEnd type="none" w="med" len="med"/>
            </a:ln>
            <a:effectLst/>
          </p:spPr>
          <p:txBody>
            <a:bodyPr anchor="ctr"/>
            <a:lstStyle/>
            <a:p>
              <a:pPr algn="ctr">
                <a:lnSpc>
                  <a:spcPct val="120000"/>
                </a:lnSpc>
              </a:pPr>
              <a:endParaRPr sz="2000">
                <a:latin typeface="微软雅黑" panose="020B0503020204020204" pitchFamily="34" charset="-122"/>
                <a:ea typeface="微软雅黑" panose="020B0503020204020204" pitchFamily="34" charset="-122"/>
                <a:sym typeface="Arial" panose="020B0604020202020204" pitchFamily="34" charset="0"/>
              </a:endParaRPr>
            </a:p>
          </p:txBody>
        </p:sp>
        <p:sp>
          <p:nvSpPr>
            <p:cNvPr id="10" name="任意多边形 25">
              <a:extLst>
                <a:ext uri="{FF2B5EF4-FFF2-40B4-BE49-F238E27FC236}">
                  <a16:creationId xmlns:a16="http://schemas.microsoft.com/office/drawing/2014/main" id="{B0C3F15F-5EB7-4CBA-B78B-A10A70AA34D5}"/>
                </a:ext>
              </a:extLst>
            </p:cNvPr>
            <p:cNvSpPr/>
            <p:nvPr>
              <p:custDataLst>
                <p:tags r:id="rId2"/>
              </p:custDataLst>
            </p:nvPr>
          </p:nvSpPr>
          <p:spPr bwMode="auto">
            <a:xfrm>
              <a:off x="4165298" y="1029970"/>
              <a:ext cx="2357654" cy="1416521"/>
            </a:xfrm>
            <a:custGeom>
              <a:avLst/>
              <a:gdLst/>
              <a:ahLst/>
              <a:cxnLst>
                <a:cxn ang="0">
                  <a:pos x="538" y="461"/>
                </a:cxn>
                <a:cxn ang="0">
                  <a:pos x="366" y="385"/>
                </a:cxn>
                <a:cxn ang="0">
                  <a:pos x="335" y="342"/>
                </a:cxn>
                <a:cxn ang="0">
                  <a:pos x="121" y="245"/>
                </a:cxn>
                <a:cxn ang="0">
                  <a:pos x="0" y="272"/>
                </a:cxn>
                <a:cxn ang="0">
                  <a:pos x="533" y="0"/>
                </a:cxn>
                <a:cxn ang="0">
                  <a:pos x="543" y="0"/>
                </a:cxn>
                <a:cxn ang="0">
                  <a:pos x="769" y="230"/>
                </a:cxn>
                <a:cxn ang="0">
                  <a:pos x="742" y="339"/>
                </a:cxn>
                <a:cxn ang="0">
                  <a:pos x="704" y="390"/>
                </a:cxn>
                <a:cxn ang="0">
                  <a:pos x="538" y="461"/>
                </a:cxn>
              </a:cxnLst>
              <a:rect l="0" t="0" r="r" b="b"/>
              <a:pathLst>
                <a:path w="769" h="461">
                  <a:moveTo>
                    <a:pt x="538" y="461"/>
                  </a:moveTo>
                  <a:cubicBezTo>
                    <a:pt x="473" y="461"/>
                    <a:pt x="410" y="433"/>
                    <a:pt x="366" y="385"/>
                  </a:cubicBezTo>
                  <a:cubicBezTo>
                    <a:pt x="357" y="370"/>
                    <a:pt x="347" y="355"/>
                    <a:pt x="335" y="342"/>
                  </a:cubicBezTo>
                  <a:cubicBezTo>
                    <a:pt x="281" y="280"/>
                    <a:pt x="203" y="245"/>
                    <a:pt x="121" y="245"/>
                  </a:cubicBezTo>
                  <a:cubicBezTo>
                    <a:pt x="78" y="245"/>
                    <a:pt x="37" y="254"/>
                    <a:pt x="0" y="272"/>
                  </a:cubicBezTo>
                  <a:cubicBezTo>
                    <a:pt x="122" y="104"/>
                    <a:pt x="317" y="1"/>
                    <a:pt x="533" y="0"/>
                  </a:cubicBezTo>
                  <a:cubicBezTo>
                    <a:pt x="543" y="0"/>
                    <a:pt x="543" y="0"/>
                    <a:pt x="543" y="0"/>
                  </a:cubicBezTo>
                  <a:cubicBezTo>
                    <a:pt x="667" y="2"/>
                    <a:pt x="769" y="106"/>
                    <a:pt x="769" y="230"/>
                  </a:cubicBezTo>
                  <a:cubicBezTo>
                    <a:pt x="769" y="268"/>
                    <a:pt x="759" y="306"/>
                    <a:pt x="742" y="339"/>
                  </a:cubicBezTo>
                  <a:cubicBezTo>
                    <a:pt x="732" y="357"/>
                    <a:pt x="719" y="375"/>
                    <a:pt x="704" y="390"/>
                  </a:cubicBezTo>
                  <a:cubicBezTo>
                    <a:pt x="660" y="436"/>
                    <a:pt x="601" y="461"/>
                    <a:pt x="538" y="461"/>
                  </a:cubicBezTo>
                  <a:close/>
                </a:path>
              </a:pathLst>
            </a:custGeom>
            <a:solidFill>
              <a:srgbClr val="1F74AD"/>
            </a:solidFill>
            <a:ln w="9525" cap="flat" cmpd="sng" algn="ctr">
              <a:noFill/>
              <a:prstDash val="solid"/>
              <a:round/>
              <a:headEnd type="none" w="med" len="med"/>
              <a:tailEnd type="none" w="med" len="med"/>
            </a:ln>
            <a:effectLst/>
          </p:spPr>
          <p:txBody>
            <a:bodyPr anchor="ctr"/>
            <a:lstStyle/>
            <a:p>
              <a:pPr algn="ctr">
                <a:lnSpc>
                  <a:spcPct val="120000"/>
                </a:lnSpc>
              </a:pPr>
              <a:endParaRPr sz="2000">
                <a:latin typeface="微软雅黑" panose="020B0503020204020204" pitchFamily="34" charset="-122"/>
                <a:ea typeface="微软雅黑" panose="020B0503020204020204" pitchFamily="34" charset="-122"/>
                <a:sym typeface="Arial" panose="020B0604020202020204" pitchFamily="34" charset="0"/>
              </a:endParaRPr>
            </a:p>
          </p:txBody>
        </p:sp>
        <p:sp>
          <p:nvSpPr>
            <p:cNvPr id="11" name="任意多边形 26">
              <a:extLst>
                <a:ext uri="{FF2B5EF4-FFF2-40B4-BE49-F238E27FC236}">
                  <a16:creationId xmlns:a16="http://schemas.microsoft.com/office/drawing/2014/main" id="{3FFF1A27-A546-468D-A2D5-D4EE173E45EF}"/>
                </a:ext>
              </a:extLst>
            </p:cNvPr>
            <p:cNvSpPr/>
            <p:nvPr>
              <p:custDataLst>
                <p:tags r:id="rId3"/>
              </p:custDataLst>
            </p:nvPr>
          </p:nvSpPr>
          <p:spPr bwMode="auto">
            <a:xfrm>
              <a:off x="3797389" y="1896694"/>
              <a:ext cx="1477151" cy="2325961"/>
            </a:xfrm>
            <a:custGeom>
              <a:avLst/>
              <a:gdLst/>
              <a:ahLst/>
              <a:cxnLst>
                <a:cxn ang="0">
                  <a:pos x="125" y="758"/>
                </a:cxn>
                <a:cxn ang="0">
                  <a:pos x="0" y="368"/>
                </a:cxn>
                <a:cxn ang="0">
                  <a:pos x="22" y="195"/>
                </a:cxn>
                <a:cxn ang="0">
                  <a:pos x="30" y="161"/>
                </a:cxn>
                <a:cxn ang="0">
                  <a:pos x="44" y="127"/>
                </a:cxn>
                <a:cxn ang="0">
                  <a:pos x="250" y="0"/>
                </a:cxn>
                <a:cxn ang="0">
                  <a:pos x="423" y="79"/>
                </a:cxn>
                <a:cxn ang="0">
                  <a:pos x="450" y="116"/>
                </a:cxn>
                <a:cxn ang="0">
                  <a:pos x="481" y="231"/>
                </a:cxn>
                <a:cxn ang="0">
                  <a:pos x="469" y="304"/>
                </a:cxn>
                <a:cxn ang="0">
                  <a:pos x="342" y="443"/>
                </a:cxn>
                <a:cxn ang="0">
                  <a:pos x="297" y="458"/>
                </a:cxn>
                <a:cxn ang="0">
                  <a:pos x="123" y="721"/>
                </a:cxn>
                <a:cxn ang="0">
                  <a:pos x="125" y="758"/>
                </a:cxn>
              </a:cxnLst>
              <a:rect l="0" t="0" r="r" b="b"/>
              <a:pathLst>
                <a:path w="481" h="758">
                  <a:moveTo>
                    <a:pt x="125" y="758"/>
                  </a:moveTo>
                  <a:cubicBezTo>
                    <a:pt x="44" y="646"/>
                    <a:pt x="0" y="510"/>
                    <a:pt x="0" y="368"/>
                  </a:cubicBezTo>
                  <a:cubicBezTo>
                    <a:pt x="0" y="310"/>
                    <a:pt x="7" y="252"/>
                    <a:pt x="22" y="195"/>
                  </a:cubicBezTo>
                  <a:cubicBezTo>
                    <a:pt x="25" y="181"/>
                    <a:pt x="27" y="171"/>
                    <a:pt x="30" y="161"/>
                  </a:cubicBezTo>
                  <a:cubicBezTo>
                    <a:pt x="34" y="150"/>
                    <a:pt x="38" y="139"/>
                    <a:pt x="44" y="127"/>
                  </a:cubicBezTo>
                  <a:cubicBezTo>
                    <a:pt x="84" y="49"/>
                    <a:pt x="163" y="0"/>
                    <a:pt x="250" y="0"/>
                  </a:cubicBezTo>
                  <a:cubicBezTo>
                    <a:pt x="316" y="0"/>
                    <a:pt x="379" y="29"/>
                    <a:pt x="423" y="79"/>
                  </a:cubicBezTo>
                  <a:cubicBezTo>
                    <a:pt x="433" y="90"/>
                    <a:pt x="442" y="103"/>
                    <a:pt x="450" y="116"/>
                  </a:cubicBezTo>
                  <a:cubicBezTo>
                    <a:pt x="470" y="151"/>
                    <a:pt x="481" y="191"/>
                    <a:pt x="481" y="231"/>
                  </a:cubicBezTo>
                  <a:cubicBezTo>
                    <a:pt x="481" y="256"/>
                    <a:pt x="477" y="280"/>
                    <a:pt x="469" y="304"/>
                  </a:cubicBezTo>
                  <a:cubicBezTo>
                    <a:pt x="449" y="366"/>
                    <a:pt x="402" y="417"/>
                    <a:pt x="342" y="443"/>
                  </a:cubicBezTo>
                  <a:cubicBezTo>
                    <a:pt x="326" y="447"/>
                    <a:pt x="311" y="452"/>
                    <a:pt x="297" y="458"/>
                  </a:cubicBezTo>
                  <a:cubicBezTo>
                    <a:pt x="191" y="503"/>
                    <a:pt x="123" y="606"/>
                    <a:pt x="123" y="721"/>
                  </a:cubicBezTo>
                  <a:cubicBezTo>
                    <a:pt x="123" y="733"/>
                    <a:pt x="124" y="746"/>
                    <a:pt x="125" y="758"/>
                  </a:cubicBezTo>
                  <a:close/>
                </a:path>
              </a:pathLst>
            </a:custGeom>
            <a:solidFill>
              <a:srgbClr val="9BBB59"/>
            </a:solidFill>
            <a:ln w="9525" cap="flat" cmpd="sng" algn="ctr">
              <a:noFill/>
              <a:prstDash val="solid"/>
              <a:round/>
              <a:headEnd type="none" w="med" len="med"/>
              <a:tailEnd type="none" w="med" len="med"/>
            </a:ln>
            <a:effectLst/>
          </p:spPr>
          <p:txBody>
            <a:bodyPr anchor="ctr"/>
            <a:lstStyle/>
            <a:p>
              <a:pPr algn="ctr">
                <a:lnSpc>
                  <a:spcPct val="120000"/>
                </a:lnSpc>
              </a:pPr>
              <a:endParaRPr sz="2000">
                <a:latin typeface="微软雅黑" panose="020B0503020204020204" pitchFamily="34" charset="-122"/>
                <a:ea typeface="微软雅黑" panose="020B0503020204020204" pitchFamily="34" charset="-122"/>
                <a:sym typeface="Arial" panose="020B0604020202020204" pitchFamily="34" charset="0"/>
              </a:endParaRPr>
            </a:p>
          </p:txBody>
        </p:sp>
        <p:sp>
          <p:nvSpPr>
            <p:cNvPr id="12" name="任意多边形 27">
              <a:extLst>
                <a:ext uri="{FF2B5EF4-FFF2-40B4-BE49-F238E27FC236}">
                  <a16:creationId xmlns:a16="http://schemas.microsoft.com/office/drawing/2014/main" id="{BFF00877-B844-4C47-967C-FE8AB838C9A1}"/>
                </a:ext>
              </a:extLst>
            </p:cNvPr>
            <p:cNvSpPr/>
            <p:nvPr>
              <p:custDataLst>
                <p:tags r:id="rId4"/>
              </p:custDataLst>
            </p:nvPr>
          </p:nvSpPr>
          <p:spPr bwMode="auto">
            <a:xfrm>
              <a:off x="4309982" y="3373845"/>
              <a:ext cx="2138561" cy="1674195"/>
            </a:xfrm>
            <a:custGeom>
              <a:avLst/>
              <a:gdLst/>
              <a:ahLst/>
              <a:cxnLst>
                <a:cxn ang="0">
                  <a:pos x="489" y="545"/>
                </a:cxn>
                <a:cxn ang="0">
                  <a:pos x="114" y="430"/>
                </a:cxn>
                <a:cxn ang="0">
                  <a:pos x="97" y="418"/>
                </a:cxn>
                <a:cxn ang="0">
                  <a:pos x="75" y="401"/>
                </a:cxn>
                <a:cxn ang="0">
                  <a:pos x="0" y="231"/>
                </a:cxn>
                <a:cxn ang="0">
                  <a:pos x="138" y="19"/>
                </a:cxn>
                <a:cxn ang="0">
                  <a:pos x="181" y="5"/>
                </a:cxn>
                <a:cxn ang="0">
                  <a:pos x="230" y="0"/>
                </a:cxn>
                <a:cxn ang="0">
                  <a:pos x="367" y="45"/>
                </a:cxn>
                <a:cxn ang="0">
                  <a:pos x="461" y="231"/>
                </a:cxn>
                <a:cxn ang="0">
                  <a:pos x="697" y="512"/>
                </a:cxn>
                <a:cxn ang="0">
                  <a:pos x="489" y="545"/>
                </a:cxn>
              </a:cxnLst>
              <a:rect l="0" t="0" r="r" b="b"/>
              <a:pathLst>
                <a:path w="697" h="545">
                  <a:moveTo>
                    <a:pt x="489" y="545"/>
                  </a:moveTo>
                  <a:cubicBezTo>
                    <a:pt x="354" y="545"/>
                    <a:pt x="224" y="505"/>
                    <a:pt x="114" y="430"/>
                  </a:cubicBezTo>
                  <a:cubicBezTo>
                    <a:pt x="108" y="426"/>
                    <a:pt x="102" y="422"/>
                    <a:pt x="97" y="418"/>
                  </a:cubicBezTo>
                  <a:cubicBezTo>
                    <a:pt x="89" y="412"/>
                    <a:pt x="82" y="407"/>
                    <a:pt x="75" y="401"/>
                  </a:cubicBezTo>
                  <a:cubicBezTo>
                    <a:pt x="27" y="358"/>
                    <a:pt x="0" y="296"/>
                    <a:pt x="0" y="231"/>
                  </a:cubicBezTo>
                  <a:cubicBezTo>
                    <a:pt x="0" y="139"/>
                    <a:pt x="54" y="56"/>
                    <a:pt x="138" y="19"/>
                  </a:cubicBezTo>
                  <a:cubicBezTo>
                    <a:pt x="154" y="15"/>
                    <a:pt x="168" y="11"/>
                    <a:pt x="181" y="5"/>
                  </a:cubicBezTo>
                  <a:cubicBezTo>
                    <a:pt x="198" y="2"/>
                    <a:pt x="214" y="0"/>
                    <a:pt x="230" y="0"/>
                  </a:cubicBezTo>
                  <a:cubicBezTo>
                    <a:pt x="280" y="0"/>
                    <a:pt x="327" y="15"/>
                    <a:pt x="367" y="45"/>
                  </a:cubicBezTo>
                  <a:cubicBezTo>
                    <a:pt x="426" y="89"/>
                    <a:pt x="461" y="158"/>
                    <a:pt x="461" y="231"/>
                  </a:cubicBezTo>
                  <a:cubicBezTo>
                    <a:pt x="461" y="371"/>
                    <a:pt x="563" y="488"/>
                    <a:pt x="697" y="512"/>
                  </a:cubicBezTo>
                  <a:cubicBezTo>
                    <a:pt x="630" y="534"/>
                    <a:pt x="560" y="545"/>
                    <a:pt x="489" y="545"/>
                  </a:cubicBezTo>
                  <a:close/>
                </a:path>
              </a:pathLst>
            </a:custGeom>
            <a:solidFill>
              <a:srgbClr val="69A35B"/>
            </a:solidFill>
            <a:ln w="9525" cap="flat" cmpd="sng" algn="ctr">
              <a:noFill/>
              <a:prstDash val="solid"/>
              <a:round/>
              <a:headEnd type="none" w="med" len="med"/>
              <a:tailEnd type="none" w="med" len="med"/>
            </a:ln>
            <a:effectLst/>
          </p:spPr>
          <p:txBody>
            <a:bodyPr anchor="ctr"/>
            <a:lstStyle/>
            <a:p>
              <a:pPr algn="ctr">
                <a:lnSpc>
                  <a:spcPct val="120000"/>
                </a:lnSpc>
              </a:pPr>
              <a:endParaRPr sz="2000">
                <a:latin typeface="微软雅黑" panose="020B0503020204020204" pitchFamily="34" charset="-122"/>
                <a:ea typeface="微软雅黑" panose="020B0503020204020204" pitchFamily="34" charset="-122"/>
                <a:sym typeface="Arial" panose="020B0604020202020204" pitchFamily="34" charset="0"/>
              </a:endParaRPr>
            </a:p>
          </p:txBody>
        </p:sp>
        <p:sp>
          <p:nvSpPr>
            <p:cNvPr id="13" name="任意多边形 28">
              <a:extLst>
                <a:ext uri="{FF2B5EF4-FFF2-40B4-BE49-F238E27FC236}">
                  <a16:creationId xmlns:a16="http://schemas.microsoft.com/office/drawing/2014/main" id="{94F0EF37-5787-4383-96F9-22708A557F44}"/>
                </a:ext>
              </a:extLst>
            </p:cNvPr>
            <p:cNvSpPr/>
            <p:nvPr>
              <p:custDataLst>
                <p:tags r:id="rId5"/>
              </p:custDataLst>
            </p:nvPr>
          </p:nvSpPr>
          <p:spPr bwMode="auto">
            <a:xfrm>
              <a:off x="5850518" y="3000423"/>
              <a:ext cx="1963563" cy="1807856"/>
            </a:xfrm>
            <a:custGeom>
              <a:avLst/>
              <a:gdLst/>
              <a:ahLst/>
              <a:cxnLst>
                <a:cxn ang="0">
                  <a:pos x="231" y="589"/>
                </a:cxn>
                <a:cxn ang="0">
                  <a:pos x="0" y="358"/>
                </a:cxn>
                <a:cxn ang="0">
                  <a:pos x="94" y="172"/>
                </a:cxn>
                <a:cxn ang="0">
                  <a:pos x="231" y="127"/>
                </a:cxn>
                <a:cxn ang="0">
                  <a:pos x="275" y="131"/>
                </a:cxn>
                <a:cxn ang="0">
                  <a:pos x="329" y="148"/>
                </a:cxn>
                <a:cxn ang="0">
                  <a:pos x="387" y="154"/>
                </a:cxn>
                <a:cxn ang="0">
                  <a:pos x="640" y="0"/>
                </a:cxn>
                <a:cxn ang="0">
                  <a:pos x="640" y="5"/>
                </a:cxn>
                <a:cxn ang="0">
                  <a:pos x="387" y="528"/>
                </a:cxn>
                <a:cxn ang="0">
                  <a:pos x="365" y="545"/>
                </a:cxn>
                <a:cxn ang="0">
                  <a:pos x="348" y="557"/>
                </a:cxn>
                <a:cxn ang="0">
                  <a:pos x="231" y="589"/>
                </a:cxn>
              </a:cxnLst>
              <a:rect l="0" t="0" r="r" b="b"/>
              <a:pathLst>
                <a:path w="640" h="589">
                  <a:moveTo>
                    <a:pt x="231" y="589"/>
                  </a:moveTo>
                  <a:cubicBezTo>
                    <a:pt x="104" y="589"/>
                    <a:pt x="0" y="485"/>
                    <a:pt x="0" y="358"/>
                  </a:cubicBezTo>
                  <a:cubicBezTo>
                    <a:pt x="0" y="285"/>
                    <a:pt x="35" y="216"/>
                    <a:pt x="94" y="172"/>
                  </a:cubicBezTo>
                  <a:cubicBezTo>
                    <a:pt x="135" y="142"/>
                    <a:pt x="182" y="127"/>
                    <a:pt x="231" y="127"/>
                  </a:cubicBezTo>
                  <a:cubicBezTo>
                    <a:pt x="246" y="127"/>
                    <a:pt x="260" y="128"/>
                    <a:pt x="275" y="131"/>
                  </a:cubicBezTo>
                  <a:cubicBezTo>
                    <a:pt x="293" y="139"/>
                    <a:pt x="311" y="144"/>
                    <a:pt x="329" y="148"/>
                  </a:cubicBezTo>
                  <a:cubicBezTo>
                    <a:pt x="348" y="152"/>
                    <a:pt x="367" y="154"/>
                    <a:pt x="387" y="154"/>
                  </a:cubicBezTo>
                  <a:cubicBezTo>
                    <a:pt x="497" y="154"/>
                    <a:pt x="592" y="91"/>
                    <a:pt x="640" y="0"/>
                  </a:cubicBezTo>
                  <a:cubicBezTo>
                    <a:pt x="640" y="2"/>
                    <a:pt x="640" y="3"/>
                    <a:pt x="640" y="5"/>
                  </a:cubicBezTo>
                  <a:cubicBezTo>
                    <a:pt x="640" y="210"/>
                    <a:pt x="548" y="401"/>
                    <a:pt x="387" y="528"/>
                  </a:cubicBezTo>
                  <a:cubicBezTo>
                    <a:pt x="379" y="534"/>
                    <a:pt x="372" y="539"/>
                    <a:pt x="365" y="545"/>
                  </a:cubicBezTo>
                  <a:cubicBezTo>
                    <a:pt x="358" y="549"/>
                    <a:pt x="353" y="553"/>
                    <a:pt x="348" y="557"/>
                  </a:cubicBezTo>
                  <a:cubicBezTo>
                    <a:pt x="313" y="577"/>
                    <a:pt x="272" y="589"/>
                    <a:pt x="231" y="589"/>
                  </a:cubicBezTo>
                  <a:close/>
                </a:path>
              </a:pathLst>
            </a:custGeom>
            <a:solidFill>
              <a:srgbClr val="1AA3AA"/>
            </a:solidFill>
            <a:ln w="9525" cap="flat" cmpd="sng" algn="ctr">
              <a:noFill/>
              <a:prstDash val="solid"/>
              <a:round/>
              <a:headEnd type="none" w="med" len="med"/>
              <a:tailEnd type="none" w="med" len="med"/>
            </a:ln>
            <a:effectLst/>
          </p:spPr>
          <p:txBody>
            <a:bodyPr anchor="ctr"/>
            <a:lstStyle/>
            <a:p>
              <a:pPr algn="ctr">
                <a:lnSpc>
                  <a:spcPct val="120000"/>
                </a:lnSpc>
              </a:pPr>
              <a:endParaRPr sz="2000">
                <a:latin typeface="微软雅黑" panose="020B0503020204020204" pitchFamily="34" charset="-122"/>
                <a:ea typeface="微软雅黑" panose="020B0503020204020204" pitchFamily="34" charset="-122"/>
                <a:sym typeface="Arial" panose="020B0604020202020204" pitchFamily="34" charset="0"/>
              </a:endParaRPr>
            </a:p>
          </p:txBody>
        </p:sp>
        <p:sp>
          <p:nvSpPr>
            <p:cNvPr id="14" name="文本框 13">
              <a:extLst>
                <a:ext uri="{FF2B5EF4-FFF2-40B4-BE49-F238E27FC236}">
                  <a16:creationId xmlns:a16="http://schemas.microsoft.com/office/drawing/2014/main" id="{B8391F61-41FA-4E4D-8CFD-4871871C0644}"/>
                </a:ext>
              </a:extLst>
            </p:cNvPr>
            <p:cNvSpPr txBox="1"/>
            <p:nvPr>
              <p:custDataLst>
                <p:tags r:id="rId6"/>
              </p:custDataLst>
            </p:nvPr>
          </p:nvSpPr>
          <p:spPr>
            <a:xfrm>
              <a:off x="5025979" y="1473194"/>
              <a:ext cx="1423658" cy="677108"/>
            </a:xfrm>
            <a:prstGeom prst="rect">
              <a:avLst/>
            </a:prstGeom>
            <a:noFill/>
          </p:spPr>
          <p:txBody>
            <a:bodyPr wrap="square" lIns="90000" tIns="46800" rIns="90000" bIns="46800">
              <a:noAutofit/>
            </a:bodyPr>
            <a:lstStyle/>
            <a:p>
              <a:pPr algn="ctr">
                <a:lnSpc>
                  <a:spcPct val="120000"/>
                </a:lnSpc>
              </a:pPr>
              <a:r>
                <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1.</a:t>
              </a: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行为记录和分析</a:t>
              </a:r>
            </a:p>
          </p:txBody>
        </p:sp>
        <p:sp>
          <p:nvSpPr>
            <p:cNvPr id="15" name="文本框 14">
              <a:extLst>
                <a:ext uri="{FF2B5EF4-FFF2-40B4-BE49-F238E27FC236}">
                  <a16:creationId xmlns:a16="http://schemas.microsoft.com/office/drawing/2014/main" id="{E9579B3F-47B7-431A-9CFC-21EE8AC3B615}"/>
                </a:ext>
              </a:extLst>
            </p:cNvPr>
            <p:cNvSpPr txBox="1"/>
            <p:nvPr>
              <p:custDataLst>
                <p:tags r:id="rId7"/>
              </p:custDataLst>
            </p:nvPr>
          </p:nvSpPr>
          <p:spPr>
            <a:xfrm>
              <a:off x="3809845" y="2506844"/>
              <a:ext cx="1423658" cy="677108"/>
            </a:xfrm>
            <a:prstGeom prst="rect">
              <a:avLst/>
            </a:prstGeom>
            <a:noFill/>
          </p:spPr>
          <p:txBody>
            <a:bodyPr wrap="square" lIns="90000" tIns="46800" rIns="90000" bIns="46800">
              <a:noAutofit/>
            </a:bodyPr>
            <a:lstStyle/>
            <a:p>
              <a:pPr algn="ctr">
                <a:lnSpc>
                  <a:spcPct val="120000"/>
                </a:lnSpc>
              </a:pPr>
              <a:r>
                <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5.</a:t>
              </a: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优化迭代</a:t>
              </a:r>
            </a:p>
          </p:txBody>
        </p:sp>
        <p:sp>
          <p:nvSpPr>
            <p:cNvPr id="16" name="文本框 15">
              <a:extLst>
                <a:ext uri="{FF2B5EF4-FFF2-40B4-BE49-F238E27FC236}">
                  <a16:creationId xmlns:a16="http://schemas.microsoft.com/office/drawing/2014/main" id="{AD0C466E-3741-4159-B1BE-908AE42CFE60}"/>
                </a:ext>
              </a:extLst>
            </p:cNvPr>
            <p:cNvSpPr txBox="1"/>
            <p:nvPr>
              <p:custDataLst>
                <p:tags r:id="rId8"/>
              </p:custDataLst>
            </p:nvPr>
          </p:nvSpPr>
          <p:spPr>
            <a:xfrm>
              <a:off x="6348727" y="2495851"/>
              <a:ext cx="1423658" cy="677108"/>
            </a:xfrm>
            <a:prstGeom prst="rect">
              <a:avLst/>
            </a:prstGeom>
            <a:noFill/>
          </p:spPr>
          <p:txBody>
            <a:bodyPr wrap="square" lIns="90000" tIns="46800" rIns="90000" bIns="46800">
              <a:noAutofit/>
            </a:bodyPr>
            <a:lstStyle/>
            <a:p>
              <a:pPr algn="ctr">
                <a:lnSpc>
                  <a:spcPct val="120000"/>
                </a:lnSpc>
              </a:pPr>
              <a:r>
                <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2.</a:t>
              </a: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方案设计</a:t>
              </a:r>
            </a:p>
          </p:txBody>
        </p:sp>
        <p:sp>
          <p:nvSpPr>
            <p:cNvPr id="17" name="文本框 16">
              <a:extLst>
                <a:ext uri="{FF2B5EF4-FFF2-40B4-BE49-F238E27FC236}">
                  <a16:creationId xmlns:a16="http://schemas.microsoft.com/office/drawing/2014/main" id="{9455092F-0984-43D3-BA65-E02C4C368CF2}"/>
                </a:ext>
              </a:extLst>
            </p:cNvPr>
            <p:cNvSpPr txBox="1"/>
            <p:nvPr>
              <p:custDataLst>
                <p:tags r:id="rId9"/>
              </p:custDataLst>
            </p:nvPr>
          </p:nvSpPr>
          <p:spPr>
            <a:xfrm>
              <a:off x="5947085" y="3904351"/>
              <a:ext cx="1423658" cy="677108"/>
            </a:xfrm>
            <a:prstGeom prst="rect">
              <a:avLst/>
            </a:prstGeom>
            <a:noFill/>
          </p:spPr>
          <p:txBody>
            <a:bodyPr wrap="square" lIns="90000" tIns="46800" rIns="90000" bIns="46800">
              <a:noAutofit/>
            </a:bodyPr>
            <a:lstStyle/>
            <a:p>
              <a:pPr algn="ctr">
                <a:lnSpc>
                  <a:spcPct val="120000"/>
                </a:lnSpc>
              </a:pPr>
              <a:r>
                <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3.</a:t>
              </a: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概念验证</a:t>
              </a:r>
            </a:p>
          </p:txBody>
        </p:sp>
        <p:sp>
          <p:nvSpPr>
            <p:cNvPr id="18" name="文本框 17">
              <a:extLst>
                <a:ext uri="{FF2B5EF4-FFF2-40B4-BE49-F238E27FC236}">
                  <a16:creationId xmlns:a16="http://schemas.microsoft.com/office/drawing/2014/main" id="{855BD655-3D89-4555-9EC5-E7D83CFC5690}"/>
                </a:ext>
              </a:extLst>
            </p:cNvPr>
            <p:cNvSpPr txBox="1"/>
            <p:nvPr>
              <p:custDataLst>
                <p:tags r:id="rId10"/>
              </p:custDataLst>
            </p:nvPr>
          </p:nvSpPr>
          <p:spPr>
            <a:xfrm>
              <a:off x="4309982" y="3651888"/>
              <a:ext cx="1423658" cy="677108"/>
            </a:xfrm>
            <a:prstGeom prst="rect">
              <a:avLst/>
            </a:prstGeom>
            <a:noFill/>
          </p:spPr>
          <p:txBody>
            <a:bodyPr wrap="square" lIns="90000" tIns="46800" rIns="90000" bIns="46800">
              <a:noAutofit/>
            </a:bodyPr>
            <a:lstStyle/>
            <a:p>
              <a:pPr algn="ctr">
                <a:lnSpc>
                  <a:spcPct val="120000"/>
                </a:lnSpc>
              </a:pPr>
              <a:r>
                <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4.</a:t>
              </a: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测试</a:t>
              </a:r>
              <a:endParaRPr lang="en-US" altLang="zh-CN"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endParaRPr>
            </a:p>
            <a:p>
              <a:pPr algn="ctr">
                <a:lnSpc>
                  <a:spcPct val="120000"/>
                </a:lnSpc>
              </a:pPr>
              <a:r>
                <a:rPr lang="zh-CN" altLang="en-US" sz="2000" b="1" spc="300" dirty="0">
                  <a:solidFill>
                    <a:srgbClr val="E7E6E6"/>
                  </a:solidFill>
                  <a:latin typeface="微软雅黑" panose="020B0503020204020204" pitchFamily="34" charset="-122"/>
                  <a:ea typeface="微软雅黑" panose="020B0503020204020204" pitchFamily="34" charset="-122"/>
                  <a:cs typeface="+mn-ea"/>
                  <a:sym typeface="Arial" panose="020B0604020202020204" pitchFamily="34" charset="0"/>
                </a:rPr>
                <a:t>和试点</a:t>
              </a:r>
            </a:p>
          </p:txBody>
        </p:sp>
      </p:grpSp>
      <p:sp>
        <p:nvSpPr>
          <p:cNvPr id="19" name="矩形 18">
            <a:extLst>
              <a:ext uri="{FF2B5EF4-FFF2-40B4-BE49-F238E27FC236}">
                <a16:creationId xmlns:a16="http://schemas.microsoft.com/office/drawing/2014/main" id="{09EE7809-5891-4E25-85DC-B831A9053E6B}"/>
              </a:ext>
            </a:extLst>
          </p:cNvPr>
          <p:cNvSpPr/>
          <p:nvPr/>
        </p:nvSpPr>
        <p:spPr>
          <a:xfrm>
            <a:off x="-2" y="5549383"/>
            <a:ext cx="12319463" cy="1728997"/>
          </a:xfrm>
          <a:prstGeom prst="rect">
            <a:avLst/>
          </a:prstGeom>
          <a:blipFill>
            <a:blip r:embed="rId1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1707624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a:extLst>
              <a:ext uri="{FF2B5EF4-FFF2-40B4-BE49-F238E27FC236}">
                <a16:creationId xmlns:a16="http://schemas.microsoft.com/office/drawing/2014/main" id="{01A2A71C-FEE6-4051-9B32-68CCDD538C3B}"/>
              </a:ext>
            </a:extLst>
          </p:cNvPr>
          <p:cNvGrpSpPr/>
          <p:nvPr/>
        </p:nvGrpSpPr>
        <p:grpSpPr>
          <a:xfrm>
            <a:off x="1241114" y="1540625"/>
            <a:ext cx="9620850" cy="4959651"/>
            <a:chOff x="1241114" y="1473598"/>
            <a:chExt cx="9255090" cy="5026678"/>
          </a:xfrm>
        </p:grpSpPr>
        <p:sp>
          <p:nvSpPr>
            <p:cNvPr id="4" name="矩形 3">
              <a:extLst>
                <a:ext uri="{FF2B5EF4-FFF2-40B4-BE49-F238E27FC236}">
                  <a16:creationId xmlns:a16="http://schemas.microsoft.com/office/drawing/2014/main" id="{C0C4B2BD-852D-4B12-B296-6D8DFC7FB3F7}"/>
                </a:ext>
              </a:extLst>
            </p:cNvPr>
            <p:cNvSpPr/>
            <p:nvPr/>
          </p:nvSpPr>
          <p:spPr>
            <a:xfrm>
              <a:off x="1241114" y="1473598"/>
              <a:ext cx="4389373" cy="2632889"/>
            </a:xfrm>
            <a:prstGeom prst="rect">
              <a:avLst/>
            </a:prstGeom>
            <a:solidFill>
              <a:srgbClr val="A5A5A5"/>
            </a:solidFill>
            <a:ln>
              <a:noFill/>
            </a:ln>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机器人流程自动化（</a:t>
              </a:r>
              <a:r>
                <a:rPr lang="en-US" altLang="zh-CN" sz="1200" b="1" dirty="0">
                  <a:latin typeface="微软雅黑" panose="020B0503020204020204" pitchFamily="34" charset="-122"/>
                  <a:ea typeface="微软雅黑" panose="020B0503020204020204" pitchFamily="34" charset="-122"/>
                </a:rPr>
                <a:t>RPA</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机器人流程自动化（</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是指使用软件机器人，自动执行从业者每天需要耗费大量时间的重复性的工作。这个软件机器人并不是实际意义上的机器人，而是由程序开发人员编写的智能化软件，该软件机器人通过模拟人类和计算机的交互，实现工作流程的自动化。机器人流程自动化提供了一种非入侵性的自动化方法来优化工作流程，可以保持企业本身基础应用程序的完整性。</a:t>
              </a:r>
            </a:p>
          </p:txBody>
        </p:sp>
        <p:sp>
          <p:nvSpPr>
            <p:cNvPr id="6" name="矩形 5">
              <a:extLst>
                <a:ext uri="{FF2B5EF4-FFF2-40B4-BE49-F238E27FC236}">
                  <a16:creationId xmlns:a16="http://schemas.microsoft.com/office/drawing/2014/main" id="{46457BC7-5693-4CA0-B087-8FE356A03D68}"/>
                </a:ext>
              </a:extLst>
            </p:cNvPr>
            <p:cNvSpPr/>
            <p:nvPr/>
          </p:nvSpPr>
          <p:spPr>
            <a:xfrm>
              <a:off x="6345129" y="4106487"/>
              <a:ext cx="4151075" cy="2393788"/>
            </a:xfrm>
            <a:prstGeom prst="rect">
              <a:avLst/>
            </a:prstGeom>
            <a:solidFill>
              <a:srgbClr val="ED7D31"/>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人工智能（</a:t>
              </a:r>
              <a:r>
                <a:rPr lang="en-US" altLang="zh-CN" sz="1200" b="1" dirty="0">
                  <a:latin typeface="微软雅黑" panose="020B0503020204020204" pitchFamily="34" charset="-122"/>
                  <a:ea typeface="微软雅黑" panose="020B0503020204020204" pitchFamily="34" charset="-122"/>
                </a:rPr>
                <a:t>AI</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r>
                <a:rPr lang="zh-CN" altLang="en-US" sz="1200" dirty="0">
                  <a:latin typeface="微软雅黑" panose="020B0503020204020204" pitchFamily="34" charset="-122"/>
                  <a:ea typeface="微软雅黑" panose="020B0503020204020204" pitchFamily="34" charset="-122"/>
                </a:rPr>
                <a:t>本作使用机器深度学习技术进行</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智能文件分类，在保持高精度分类的情况下加快训练速度和测试速度，方案训练模型在使用标准多核</a:t>
              </a:r>
              <a:r>
                <a:rPr lang="en-US" altLang="zh-CN" sz="1200" dirty="0">
                  <a:latin typeface="微软雅黑" panose="020B0503020204020204" pitchFamily="34" charset="-122"/>
                  <a:ea typeface="微软雅黑" panose="020B0503020204020204" pitchFamily="34" charset="-122"/>
                </a:rPr>
                <a:t>CPU</a:t>
              </a:r>
              <a:r>
                <a:rPr lang="zh-CN" altLang="en-US" sz="1200" dirty="0">
                  <a:latin typeface="微软雅黑" panose="020B0503020204020204" pitchFamily="34" charset="-122"/>
                  <a:ea typeface="微软雅黑" panose="020B0503020204020204" pitchFamily="34" charset="-122"/>
                </a:rPr>
                <a:t>的情况下</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分钟内处理超过</a:t>
              </a:r>
              <a:r>
                <a:rPr lang="en-US" altLang="zh-CN" sz="1200" dirty="0">
                  <a:latin typeface="微软雅黑" panose="020B0503020204020204" pitchFamily="34" charset="-122"/>
                  <a:ea typeface="微软雅黑" panose="020B0503020204020204" pitchFamily="34" charset="-122"/>
                </a:rPr>
                <a:t>10</a:t>
              </a:r>
              <a:r>
                <a:rPr lang="zh-CN" altLang="en-US" sz="1200" dirty="0">
                  <a:latin typeface="微软雅黑" panose="020B0503020204020204" pitchFamily="34" charset="-122"/>
                  <a:ea typeface="微软雅黑" panose="020B0503020204020204" pitchFamily="34" charset="-122"/>
                </a:rPr>
                <a:t>亿个词汇，与大部分其它的深度模型相比，大大缩短训练时间。</a:t>
              </a:r>
            </a:p>
          </p:txBody>
        </p:sp>
        <p:sp>
          <p:nvSpPr>
            <p:cNvPr id="7" name="矩形 6">
              <a:extLst>
                <a:ext uri="{FF2B5EF4-FFF2-40B4-BE49-F238E27FC236}">
                  <a16:creationId xmlns:a16="http://schemas.microsoft.com/office/drawing/2014/main" id="{49687FC5-BC06-47C4-BC96-33A3CD4580FE}"/>
                </a:ext>
              </a:extLst>
            </p:cNvPr>
            <p:cNvSpPr/>
            <p:nvPr/>
          </p:nvSpPr>
          <p:spPr>
            <a:xfrm>
              <a:off x="5630487" y="1473598"/>
              <a:ext cx="4865717" cy="2632889"/>
            </a:xfrm>
            <a:prstGeom prst="rect">
              <a:avLst/>
            </a:prstGeom>
            <a:solidFill>
              <a:schemeClr val="accent1">
                <a:lumMod val="75000"/>
              </a:schemeClr>
            </a:solidFill>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光学字符识别（</a:t>
              </a:r>
              <a:r>
                <a:rPr lang="en-US" altLang="zh-CN" sz="1200" b="1" dirty="0">
                  <a:latin typeface="微软雅黑" panose="020B0503020204020204" pitchFamily="34" charset="-122"/>
                  <a:ea typeface="微软雅黑" panose="020B0503020204020204" pitchFamily="34" charset="-122"/>
                </a:rPr>
                <a:t>OCR</a:t>
              </a:r>
              <a:r>
                <a:rPr lang="zh-CN" altLang="en-US" sz="1200" b="1" dirty="0">
                  <a:latin typeface="微软雅黑" panose="020B0503020204020204" pitchFamily="34" charset="-122"/>
                  <a:ea typeface="微软雅黑" panose="020B0503020204020204" pitchFamily="34" charset="-122"/>
                </a:rPr>
                <a:t>）</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光学字符识别（</a:t>
              </a:r>
              <a:r>
                <a:rPr lang="en-US" altLang="zh-CN" sz="1200" dirty="0">
                  <a:latin typeface="微软雅黑" panose="020B0503020204020204" pitchFamily="34" charset="-122"/>
                  <a:ea typeface="微软雅黑" panose="020B0503020204020204" pitchFamily="34" charset="-122"/>
                </a:rPr>
                <a:t>OCR</a:t>
              </a:r>
              <a:r>
                <a:rPr lang="zh-CN" altLang="en-US" sz="1200" dirty="0">
                  <a:latin typeface="微软雅黑" panose="020B0503020204020204" pitchFamily="34" charset="-122"/>
                  <a:ea typeface="微软雅黑" panose="020B0503020204020204" pitchFamily="34" charset="-122"/>
                </a:rPr>
                <a:t>）是指通过计算机技术和光学识别技术把电子文档中的文字识别提取出来，转化为标准的格式化数据。本作使用机器深度学习的分类器技术，配合基于机器学习的</a:t>
              </a:r>
              <a:r>
                <a:rPr lang="en-US" altLang="zh-CN" sz="1200" dirty="0">
                  <a:latin typeface="微软雅黑" panose="020B0503020204020204" pitchFamily="34" charset="-122"/>
                  <a:ea typeface="微软雅黑" panose="020B0503020204020204" pitchFamily="34" charset="-122"/>
                </a:rPr>
                <a:t>OCR</a:t>
              </a:r>
              <a:r>
                <a:rPr lang="zh-CN" altLang="en-US" sz="1200" dirty="0">
                  <a:latin typeface="微软雅黑" panose="020B0503020204020204" pitchFamily="34" charset="-122"/>
                  <a:ea typeface="微软雅黑" panose="020B0503020204020204" pitchFamily="34" charset="-122"/>
                </a:rPr>
                <a:t>文本识别技术，识别准确率达到</a:t>
              </a:r>
              <a:r>
                <a:rPr lang="en-US" altLang="zh-CN" sz="1200" dirty="0">
                  <a:latin typeface="微软雅黑" panose="020B0503020204020204" pitchFamily="34" charset="-122"/>
                  <a:ea typeface="微软雅黑" panose="020B0503020204020204" pitchFamily="34" charset="-122"/>
                </a:rPr>
                <a:t>97~99%</a:t>
              </a:r>
              <a:r>
                <a:rPr lang="zh-CN" altLang="en-US" sz="1200" dirty="0">
                  <a:latin typeface="微软雅黑" panose="020B0503020204020204" pitchFamily="34" charset="-122"/>
                  <a:ea typeface="微软雅黑" panose="020B0503020204020204" pitchFamily="34" charset="-122"/>
                </a:rPr>
                <a:t>，属业界顶尖水平。人工神经网络充当特征提取器和分类器的功能，输入是字符图片，输出是识别结果。</a:t>
              </a:r>
              <a:r>
                <a:rPr lang="en-US" altLang="zh-CN" sz="1200" dirty="0">
                  <a:latin typeface="微软雅黑" panose="020B0503020204020204" pitchFamily="34" charset="-122"/>
                  <a:ea typeface="微软雅黑" panose="020B0503020204020204" pitchFamily="34" charset="-122"/>
                </a:rPr>
                <a:t>OCR</a:t>
              </a:r>
              <a:r>
                <a:rPr lang="zh-CN" altLang="en-US" sz="1200" dirty="0">
                  <a:latin typeface="微软雅黑" panose="020B0503020204020204" pitchFamily="34" charset="-122"/>
                  <a:ea typeface="微软雅黑" panose="020B0503020204020204" pitchFamily="34" charset="-122"/>
                </a:rPr>
                <a:t>系统主要由以下几个部分组成，图像输入、预处理图片、二值化图片、去除噪声、自动倾斜校正、版面分析、字符切割、字符识别、版面恢复、后处理、校对等。</a:t>
              </a:r>
            </a:p>
          </p:txBody>
        </p:sp>
        <p:sp>
          <p:nvSpPr>
            <p:cNvPr id="8" name="矩形 7">
              <a:extLst>
                <a:ext uri="{FF2B5EF4-FFF2-40B4-BE49-F238E27FC236}">
                  <a16:creationId xmlns:a16="http://schemas.microsoft.com/office/drawing/2014/main" id="{0238E4A0-B3E5-4EE3-AC75-119B2414956F}"/>
                </a:ext>
              </a:extLst>
            </p:cNvPr>
            <p:cNvSpPr/>
            <p:nvPr/>
          </p:nvSpPr>
          <p:spPr>
            <a:xfrm>
              <a:off x="1241114" y="4106488"/>
              <a:ext cx="5104015" cy="2393788"/>
            </a:xfrm>
            <a:prstGeom prst="rect">
              <a:avLst/>
            </a:prstGeom>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电子格式文档的识别</a:t>
              </a: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zh-CN" altLang="en-US" sz="1200" dirty="0">
                  <a:latin typeface="微软雅黑" panose="020B0503020204020204" pitchFamily="34" charset="-122"/>
                  <a:ea typeface="微软雅黑" panose="020B0503020204020204" pitchFamily="34" charset="-122"/>
                </a:rPr>
                <a:t>鉴于</a:t>
              </a:r>
              <a:r>
                <a:rPr lang="en-US" altLang="zh-CN" sz="1200" dirty="0">
                  <a:latin typeface="微软雅黑" panose="020B0503020204020204" pitchFamily="34" charset="-122"/>
                  <a:ea typeface="微软雅黑" panose="020B0503020204020204" pitchFamily="34" charset="-122"/>
                </a:rPr>
                <a:t>OCR</a:t>
              </a:r>
              <a:r>
                <a:rPr lang="zh-CN" altLang="en-US" sz="1200" dirty="0">
                  <a:latin typeface="微软雅黑" panose="020B0503020204020204" pitchFamily="34" charset="-122"/>
                  <a:ea typeface="微软雅黑" panose="020B0503020204020204" pitchFamily="34" charset="-122"/>
                </a:rPr>
                <a:t>技术无法对电子格式文档的识别达到</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的准确，盈智科技自主研发了基于机器学习的电子格式的文本识别技术，机器深度学习的文本分类技术，友好的界面配置及提取规则设置，界面配置</a:t>
              </a:r>
              <a:r>
                <a:rPr lang="en-US" altLang="zh-CN" sz="1200" dirty="0">
                  <a:latin typeface="微软雅黑" panose="020B0503020204020204" pitchFamily="34" charset="-122"/>
                  <a:ea typeface="微软雅黑" panose="020B0503020204020204" pitchFamily="34" charset="-122"/>
                </a:rPr>
                <a:t>+</a:t>
              </a:r>
              <a:r>
                <a:rPr lang="zh-CN" altLang="en-US" sz="1200" dirty="0">
                  <a:latin typeface="微软雅黑" panose="020B0503020204020204" pitchFamily="34" charset="-122"/>
                  <a:ea typeface="微软雅黑" panose="020B0503020204020204" pitchFamily="34" charset="-122"/>
                </a:rPr>
                <a:t>文本识别技术</a:t>
              </a:r>
              <a:r>
                <a:rPr lang="en-US" altLang="zh-CN" sz="1200" dirty="0">
                  <a:latin typeface="微软雅黑" panose="020B0503020204020204" pitchFamily="34" charset="-122"/>
                  <a:ea typeface="微软雅黑" panose="020B0503020204020204" pitchFamily="34" charset="-122"/>
                </a:rPr>
                <a:t>+NLP</a:t>
              </a:r>
              <a:r>
                <a:rPr lang="zh-CN" altLang="en-US" sz="1200" dirty="0">
                  <a:latin typeface="微软雅黑" panose="020B0503020204020204" pitchFamily="34" charset="-122"/>
                  <a:ea typeface="微软雅黑" panose="020B0503020204020204" pitchFamily="34" charset="-122"/>
                </a:rPr>
                <a:t>技术，对业务数据做提取和整理，纠错，</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文本提取准确率，并能针对特殊符号如复选框等字符的提取。</a:t>
              </a:r>
            </a:p>
          </p:txBody>
        </p:sp>
      </p:grpSp>
    </p:spTree>
    <p:extLst>
      <p:ext uri="{BB962C8B-B14F-4D97-AF65-F5344CB8AC3E}">
        <p14:creationId xmlns:p14="http://schemas.microsoft.com/office/powerpoint/2010/main" val="24716770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5" name="文本框 4"/>
          <p:cNvSpPr txBox="1"/>
          <p:nvPr/>
        </p:nvSpPr>
        <p:spPr>
          <a:xfrm>
            <a:off x="292499" y="304158"/>
            <a:ext cx="553564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模式和技术创新性</a:t>
            </a:r>
            <a:endParaRPr lang="en-US" altLang="zh-CN" sz="2400" b="1" dirty="0">
              <a:solidFill>
                <a:schemeClr val="bg1"/>
              </a:solidFill>
              <a:latin typeface="微软雅黑" panose="020B0503020204020204" pitchFamily="34" charset="-122"/>
              <a:ea typeface="微软雅黑" panose="020B0503020204020204" pitchFamily="34" charset="-122"/>
            </a:endParaRPr>
          </a:p>
          <a:p>
            <a:pPr lvl="0">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Mode and Technological Innovation</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 name="矩形 8">
            <a:extLst>
              <a:ext uri="{FF2B5EF4-FFF2-40B4-BE49-F238E27FC236}">
                <a16:creationId xmlns:a16="http://schemas.microsoft.com/office/drawing/2014/main" id="{7D3B0795-ECF9-4E89-8557-0BE4F74C9C5A}"/>
              </a:ext>
            </a:extLst>
          </p:cNvPr>
          <p:cNvSpPr/>
          <p:nvPr/>
        </p:nvSpPr>
        <p:spPr>
          <a:xfrm>
            <a:off x="5292439" y="1540102"/>
            <a:ext cx="6083324" cy="4939902"/>
          </a:xfrm>
          <a:prstGeom prst="rect">
            <a:avLst/>
          </a:prstGeom>
          <a:ln>
            <a:noFill/>
          </a:ln>
          <a:effectLst>
            <a:glow rad="63500">
              <a:schemeClr val="accent6">
                <a:satMod val="175000"/>
                <a:alpha val="40000"/>
              </a:schemeClr>
            </a:glow>
          </a:effectLst>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作品的亮点</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、拓展了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技术应用的广度</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本作首次将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技术引入到国际物流领域，在班轮订舱、货运代理业务中得到深入应用，并获得了显著收益。在后续的产品化升级过程中，盈智</a:t>
            </a:r>
            <a:r>
              <a:rPr lang="en-US" altLang="zh-CN" sz="1200" dirty="0">
                <a:latin typeface="微软雅黑" panose="020B0503020204020204" pitchFamily="34" charset="-122"/>
                <a:ea typeface="微软雅黑" panose="020B0503020204020204" pitchFamily="34" charset="-122"/>
              </a:rPr>
              <a:t>IPA</a:t>
            </a:r>
            <a:r>
              <a:rPr lang="zh-CN" altLang="en-US" sz="1200" dirty="0">
                <a:latin typeface="微软雅黑" panose="020B0503020204020204" pitchFamily="34" charset="-122"/>
                <a:ea typeface="微软雅黑" panose="020B0503020204020204" pitchFamily="34" charset="-122"/>
              </a:rPr>
              <a:t>服务范围又延伸到报关报检和审单等业务环节，应用范围在国际货运物流和外贸进出口业务中进一步拓展。目前，</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呈现出行业间发展不均的态势，相较</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在银行及证券行业中</a:t>
            </a:r>
            <a:r>
              <a:rPr lang="en-US" altLang="zh-CN" sz="1200" dirty="0">
                <a:latin typeface="微软雅黑" panose="020B0503020204020204" pitchFamily="34" charset="-122"/>
                <a:ea typeface="微软雅黑" panose="020B0503020204020204" pitchFamily="34" charset="-122"/>
              </a:rPr>
              <a:t>90%</a:t>
            </a:r>
            <a:r>
              <a:rPr lang="zh-CN" altLang="en-US" sz="1200" dirty="0">
                <a:latin typeface="微软雅黑" panose="020B0503020204020204" pitchFamily="34" charset="-122"/>
                <a:ea typeface="微软雅黑" panose="020B0503020204020204" pitchFamily="34" charset="-122"/>
              </a:rPr>
              <a:t>左右的推广度，其在物流行业尤其是国际物流行业的的推广度仍处于起步阶段，本作将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与国际物流实务融合，拓展了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技术应用的广度。</a:t>
            </a:r>
            <a:endParaRPr lang="en-US" altLang="zh-CN" sz="1200" dirty="0">
              <a:latin typeface="微软雅黑" panose="020B0503020204020204" pitchFamily="34" charset="-122"/>
              <a:ea typeface="微软雅黑" panose="020B0503020204020204" pitchFamily="34" charset="-122"/>
            </a:endParaRPr>
          </a:p>
          <a:p>
            <a:pPr marL="171450" indent="-171450" algn="ctr">
              <a:lnSpc>
                <a:spcPct val="150000"/>
              </a:lnSpc>
              <a:buFont typeface="Arial" panose="020B0604020202020204" pitchFamily="34" charset="0"/>
              <a:buChar char="•"/>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、拓展了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技术应用的深度</a:t>
            </a:r>
            <a:endParaRPr lang="en-US" altLang="zh-CN" sz="1200" dirty="0">
              <a:latin typeface="微软雅黑" panose="020B0503020204020204" pitchFamily="34" charset="-122"/>
              <a:ea typeface="微软雅黑" panose="020B0503020204020204" pitchFamily="34" charset="-122"/>
            </a:endParaRPr>
          </a:p>
          <a:p>
            <a:pPr marL="171450" indent="-171450">
              <a:lnSpc>
                <a:spcPct val="150000"/>
              </a:lnSpc>
              <a:buFont typeface="Arial" panose="020B0604020202020204" pitchFamily="34" charset="0"/>
              <a:buChar char="•"/>
            </a:pPr>
            <a:r>
              <a:rPr lang="zh-CN" altLang="en-US" sz="1200" dirty="0">
                <a:latin typeface="微软雅黑" panose="020B0503020204020204" pitchFamily="34" charset="-122"/>
                <a:ea typeface="微软雅黑" panose="020B0503020204020204" pitchFamily="34" charset="-122"/>
              </a:rPr>
              <a:t>尽管</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技术在不同行业的推广程度分布不均，但各行业具体应用到</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时的职能部门却很相似，主要集中在财务、</a:t>
            </a:r>
            <a:r>
              <a:rPr lang="en-US" altLang="zh-CN" sz="1200" dirty="0">
                <a:latin typeface="微软雅黑" panose="020B0503020204020204" pitchFamily="34" charset="-122"/>
                <a:ea typeface="微软雅黑" panose="020B0503020204020204" pitchFamily="34" charset="-122"/>
              </a:rPr>
              <a:t>IT</a:t>
            </a:r>
            <a:r>
              <a:rPr lang="zh-CN" altLang="en-US" sz="1200" dirty="0">
                <a:latin typeface="微软雅黑" panose="020B0503020204020204" pitchFamily="34" charset="-122"/>
                <a:ea typeface="微软雅黑" panose="020B0503020204020204" pitchFamily="34" charset="-122"/>
              </a:rPr>
              <a:t>和人力资源部门，前线业务部门应用较少。财务、</a:t>
            </a:r>
            <a:r>
              <a:rPr lang="en-US" altLang="zh-CN" sz="1200" dirty="0">
                <a:latin typeface="微软雅黑" panose="020B0503020204020204" pitchFamily="34" charset="-122"/>
                <a:ea typeface="微软雅黑" panose="020B0503020204020204" pitchFamily="34" charset="-122"/>
              </a:rPr>
              <a:t>IT</a:t>
            </a:r>
            <a:r>
              <a:rPr lang="zh-CN" altLang="en-US" sz="1200" dirty="0">
                <a:latin typeface="微软雅黑" panose="020B0503020204020204" pitchFamily="34" charset="-122"/>
                <a:ea typeface="微软雅黑" panose="020B0503020204020204" pitchFamily="34" charset="-122"/>
              </a:rPr>
              <a:t>、人力资源的应用场景流程简单，规则明确，实施难度低，是</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技术理想的应用场景。而前线业务的应用场景就要复杂得多，流程复杂、链条长，多流程交叉，规则不标准，实施难度大等都是</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技术在前线业务推广的阻碍。本作是在环境复杂的前线业务部门中应用</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技术，通过对生产流程的优化，利用</a:t>
            </a:r>
            <a:r>
              <a:rPr lang="en-US" altLang="zh-CN" sz="1200" dirty="0">
                <a:latin typeface="微软雅黑" panose="020B0503020204020204" pitchFamily="34" charset="-122"/>
                <a:ea typeface="微软雅黑" panose="020B0503020204020204" pitchFamily="34" charset="-122"/>
              </a:rPr>
              <a:t>OCR</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、机器学习等技术大幅减少人工，提高效率，直接创造经济收益，效果显著，将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带入业务深水区，拓展了</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技术应用场景的深度。</a:t>
            </a:r>
            <a:endParaRPr lang="en-US" altLang="zh-CN" sz="1200" dirty="0">
              <a:latin typeface="微软雅黑" panose="020B0503020204020204" pitchFamily="34" charset="-122"/>
              <a:ea typeface="微软雅黑" panose="020B0503020204020204" pitchFamily="34" charset="-122"/>
            </a:endParaRPr>
          </a:p>
        </p:txBody>
      </p:sp>
      <p:sp>
        <p:nvSpPr>
          <p:cNvPr id="10" name="椭圆 9">
            <a:extLst>
              <a:ext uri="{FF2B5EF4-FFF2-40B4-BE49-F238E27FC236}">
                <a16:creationId xmlns:a16="http://schemas.microsoft.com/office/drawing/2014/main" id="{0319FCC3-4CD5-48E3-967F-4D83869FE6EC}"/>
              </a:ext>
            </a:extLst>
          </p:cNvPr>
          <p:cNvSpPr/>
          <p:nvPr/>
        </p:nvSpPr>
        <p:spPr>
          <a:xfrm>
            <a:off x="867001" y="2238896"/>
            <a:ext cx="3887880" cy="2836832"/>
          </a:xfrm>
          <a:prstGeom prst="ellipse">
            <a:avLst/>
          </a:prstGeom>
          <a:ln>
            <a:no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zh-CN" altLang="en-US" sz="1200" b="1" dirty="0">
                <a:latin typeface="微软雅黑" panose="020B0503020204020204" pitchFamily="34" charset="-122"/>
                <a:ea typeface="微软雅黑" panose="020B0503020204020204" pitchFamily="34" charset="-122"/>
              </a:rPr>
              <a:t>作品的创新点</a:t>
            </a:r>
            <a:endParaRPr lang="en-US" altLang="zh-CN" sz="1200" b="1" dirty="0">
              <a:latin typeface="微软雅黑" panose="020B0503020204020204" pitchFamily="34" charset="-122"/>
              <a:ea typeface="微软雅黑" panose="020B0503020204020204" pitchFamily="34" charset="-122"/>
            </a:endParaRPr>
          </a:p>
          <a:p>
            <a:pPr algn="ctr">
              <a:lnSpc>
                <a:spcPct val="150000"/>
              </a:lnSpc>
            </a:pPr>
            <a:endParaRPr lang="en-US" altLang="zh-CN" sz="1200" b="1" dirty="0">
              <a:latin typeface="微软雅黑" panose="020B0503020204020204" pitchFamily="34" charset="-122"/>
              <a:ea typeface="微软雅黑" panose="020B0503020204020204" pitchFamily="34" charset="-122"/>
            </a:endParaRPr>
          </a:p>
          <a:p>
            <a:pPr>
              <a:lnSpc>
                <a:spcPct val="150000"/>
              </a:lnSpc>
            </a:pPr>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AI+OCR</a:t>
            </a:r>
            <a:r>
              <a:rPr lang="zh-CN" altLang="en-US" sz="1200" dirty="0">
                <a:latin typeface="微软雅黑" panose="020B0503020204020204" pitchFamily="34" charset="-122"/>
                <a:ea typeface="微软雅黑" panose="020B0503020204020204" pitchFamily="34" charset="-122"/>
              </a:rPr>
              <a:t>技术在传统物流行业的首次落地</a:t>
            </a:r>
          </a:p>
          <a:p>
            <a:pPr>
              <a:lnSpc>
                <a:spcPct val="150000"/>
              </a:lnSpc>
            </a:pPr>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AI</a:t>
            </a:r>
            <a:r>
              <a:rPr lang="zh-CN" altLang="en-US" sz="1200" dirty="0">
                <a:latin typeface="微软雅黑" panose="020B0503020204020204" pitchFamily="34" charset="-122"/>
                <a:ea typeface="微软雅黑" panose="020B0503020204020204" pitchFamily="34" charset="-122"/>
              </a:rPr>
              <a:t>技术与复杂的业务场景结合，重塑客户的业务流程。</a:t>
            </a:r>
          </a:p>
          <a:p>
            <a:pPr>
              <a:lnSpc>
                <a:spcPct val="150000"/>
              </a:lnSpc>
            </a:pPr>
            <a:r>
              <a:rPr lang="en-US" altLang="zh-CN" sz="1200" dirty="0">
                <a:latin typeface="微软雅黑" panose="020B0503020204020204" pitchFamily="34" charset="-122"/>
                <a:ea typeface="微软雅黑" panose="020B0503020204020204" pitchFamily="34" charset="-122"/>
              </a:rPr>
              <a:t>3</a:t>
            </a:r>
            <a:r>
              <a:rPr lang="zh-CN" altLang="en-US" sz="1200" dirty="0">
                <a:latin typeface="微软雅黑" panose="020B0503020204020204" pitchFamily="34" charset="-122"/>
                <a:ea typeface="微软雅黑" panose="020B0503020204020204" pitchFamily="34" charset="-122"/>
              </a:rPr>
              <a:t>、相较行业中其他尝试方案更加智能，自动化程度更高</a:t>
            </a:r>
          </a:p>
          <a:p>
            <a:pPr algn="ctr">
              <a:lnSpc>
                <a:spcPct val="15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290474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2"/>
          <p:cNvCxnSpPr/>
          <p:nvPr/>
        </p:nvCxnSpPr>
        <p:spPr>
          <a:xfrm flipV="1">
            <a:off x="-1" y="1079500"/>
            <a:ext cx="12192001" cy="38100"/>
          </a:xfrm>
          <a:prstGeom prst="line">
            <a:avLst/>
          </a:prstGeom>
          <a:ln w="15875">
            <a:gradFill>
              <a:gsLst>
                <a:gs pos="27500">
                  <a:srgbClr val="01A8FF"/>
                </a:gs>
                <a:gs pos="0">
                  <a:schemeClr val="bg1"/>
                </a:gs>
                <a:gs pos="55000">
                  <a:srgbClr val="B484E2"/>
                </a:gs>
                <a:gs pos="100000">
                  <a:srgbClr val="1A070E"/>
                </a:gs>
              </a:gsLst>
              <a:lin ang="5400000" scaled="1"/>
            </a:gradFill>
          </a:ln>
        </p:spPr>
        <p:style>
          <a:lnRef idx="1">
            <a:schemeClr val="accent1"/>
          </a:lnRef>
          <a:fillRef idx="0">
            <a:schemeClr val="accent1"/>
          </a:fillRef>
          <a:effectRef idx="0">
            <a:schemeClr val="accent1"/>
          </a:effectRef>
          <a:fontRef idx="minor">
            <a:schemeClr val="tx1"/>
          </a:fontRef>
        </p:style>
      </p:cxnSp>
      <p:sp>
        <p:nvSpPr>
          <p:cNvPr id="6" name="文本框 5"/>
          <p:cNvSpPr txBox="1"/>
          <p:nvPr/>
        </p:nvSpPr>
        <p:spPr>
          <a:xfrm>
            <a:off x="292498" y="291458"/>
            <a:ext cx="569266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2400" b="1" dirty="0">
                <a:solidFill>
                  <a:schemeClr val="bg1"/>
                </a:solidFill>
                <a:latin typeface="微软雅黑" panose="020B0503020204020204" pitchFamily="34" charset="-122"/>
                <a:ea typeface="微软雅黑" panose="020B0503020204020204" pitchFamily="34" charset="-122"/>
              </a:rPr>
              <a:t>方案价值与收益</a:t>
            </a:r>
            <a:endParaRPr lang="en-US" altLang="zh-CN" sz="2400" b="1" dirty="0">
              <a:solidFill>
                <a:schemeClr val="bg1"/>
              </a:solidFill>
              <a:latin typeface="微软雅黑" panose="020B0503020204020204" pitchFamily="34" charset="-122"/>
              <a:ea typeface="微软雅黑" panose="020B0503020204020204" pitchFamily="34" charset="-122"/>
            </a:endParaRPr>
          </a:p>
          <a:p>
            <a:pPr marR="0" lvl="0" indent="0" fontAlgn="auto">
              <a:lnSpc>
                <a:spcPct val="100000"/>
              </a:lnSpc>
              <a:spcBef>
                <a:spcPts val="0"/>
              </a:spcBef>
              <a:spcAft>
                <a:spcPts val="0"/>
              </a:spcAft>
              <a:buClrTx/>
              <a:buSzTx/>
              <a:buFontTx/>
              <a:buNone/>
              <a:tabLst/>
              <a:defRPr/>
            </a:pPr>
            <a:r>
              <a:rPr lang="en-US" altLang="zh-CN"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rPr>
              <a:t>Solution Value and Revenue</a:t>
            </a:r>
            <a:endParaRPr lang="en-US" dirty="0">
              <a:gradFill flip="none" rotWithShape="1">
                <a:gsLst>
                  <a:gs pos="0">
                    <a:srgbClr val="01A8FF"/>
                  </a:gs>
                  <a:gs pos="59000">
                    <a:srgbClr val="B484E2"/>
                  </a:gs>
                  <a:gs pos="100000">
                    <a:srgbClr val="1A070E"/>
                  </a:gs>
                </a:gsLst>
                <a:lin ang="0" scaled="1"/>
                <a:tileRect/>
              </a:gradFill>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矩形 1">
            <a:extLst>
              <a:ext uri="{FF2B5EF4-FFF2-40B4-BE49-F238E27FC236}">
                <a16:creationId xmlns:a16="http://schemas.microsoft.com/office/drawing/2014/main" id="{9583E062-8789-4E69-ABEC-94511994FBED}"/>
              </a:ext>
            </a:extLst>
          </p:cNvPr>
          <p:cNvSpPr/>
          <p:nvPr/>
        </p:nvSpPr>
        <p:spPr>
          <a:xfrm>
            <a:off x="803565" y="1457585"/>
            <a:ext cx="4358918" cy="2652870"/>
          </a:xfrm>
          <a:prstGeom prst="rect">
            <a:avLst/>
          </a:prstGeom>
          <a:solidFill>
            <a:srgbClr val="0070C0"/>
          </a:solidFill>
          <a:ln>
            <a:no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推广价值</a:t>
            </a:r>
            <a:endParaRPr lang="en-US" altLang="zh-CN" sz="1200" b="1" dirty="0">
              <a:latin typeface="微软雅黑" panose="020B0503020204020204" pitchFamily="34" charset="-122"/>
              <a:ea typeface="微软雅黑" panose="020B0503020204020204" pitchFamily="34" charset="-122"/>
            </a:endParaRPr>
          </a:p>
          <a:p>
            <a:pPr algn="ctr"/>
            <a:endParaRPr lang="en-US" altLang="zh-CN" sz="1200" b="1"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技术所具有的人工智能、流程自动化、自动识别、机器学习等功能非常适合物流行业产业升级和流程优化，是对降低物流费用，从而降低社会总成本极具潜力的解决方案，其经济效益不可估量。</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、盈智</a:t>
            </a:r>
            <a:r>
              <a:rPr lang="en-US" altLang="zh-CN" sz="1200" dirty="0">
                <a:latin typeface="微软雅黑" panose="020B0503020204020204" pitchFamily="34" charset="-122"/>
                <a:ea typeface="微软雅黑" panose="020B0503020204020204" pitchFamily="34" charset="-122"/>
              </a:rPr>
              <a:t>IPA</a:t>
            </a:r>
            <a:r>
              <a:rPr lang="zh-CN" altLang="en-US" sz="1200" dirty="0">
                <a:latin typeface="微软雅黑" panose="020B0503020204020204" pitchFamily="34" charset="-122"/>
                <a:ea typeface="微软雅黑" panose="020B0503020204020204" pitchFamily="34" charset="-122"/>
              </a:rPr>
              <a:t>的产品愿景就是通过彻底替代人工，实现流程自动化，随着逐步在行业中得到推广，使更多的企业从人力密集型的发展模式向科技密集型过度，完全避开传统发展途径中的雷区，大幅降低成本，大幅提高效率，对行业中的落后产能进行降维打击，迫使</a:t>
            </a:r>
            <a:r>
              <a:rPr lang="en-US" altLang="zh-CN" sz="1200" dirty="0">
                <a:latin typeface="微软雅黑" panose="020B0503020204020204" pitchFamily="34" charset="-122"/>
                <a:ea typeface="微软雅黑" panose="020B0503020204020204" pitchFamily="34" charset="-122"/>
              </a:rPr>
              <a:t>RPA</a:t>
            </a:r>
            <a:r>
              <a:rPr lang="zh-CN" altLang="en-US" sz="1200" dirty="0">
                <a:latin typeface="微软雅黑" panose="020B0503020204020204" pitchFamily="34" charset="-122"/>
                <a:ea typeface="微软雅黑" panose="020B0503020204020204" pitchFamily="34" charset="-122"/>
              </a:rPr>
              <a:t>在行业中普及，最终倒逼物流行业产业升级，加快行业信息化进程。</a:t>
            </a:r>
          </a:p>
        </p:txBody>
      </p:sp>
      <p:pic>
        <p:nvPicPr>
          <p:cNvPr id="7" name="图片 6">
            <a:extLst>
              <a:ext uri="{FF2B5EF4-FFF2-40B4-BE49-F238E27FC236}">
                <a16:creationId xmlns:a16="http://schemas.microsoft.com/office/drawing/2014/main" id="{5FC4AD49-936E-4B9F-8E0C-DA5B5D833EB4}"/>
              </a:ext>
            </a:extLst>
          </p:cNvPr>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1579" y="1495685"/>
            <a:ext cx="2435158" cy="4194556"/>
          </a:xfrm>
          <a:prstGeom prst="rect">
            <a:avLst/>
          </a:prstGeom>
          <a:noFill/>
          <a:scene3d>
            <a:camera prst="orthographicFront"/>
            <a:lightRig rig="threePt" dir="t"/>
          </a:scene3d>
          <a:sp3d>
            <a:bevelT/>
          </a:sp3d>
        </p:spPr>
      </p:pic>
      <p:pic>
        <p:nvPicPr>
          <p:cNvPr id="8" name="图片 7">
            <a:extLst>
              <a:ext uri="{FF2B5EF4-FFF2-40B4-BE49-F238E27FC236}">
                <a16:creationId xmlns:a16="http://schemas.microsoft.com/office/drawing/2014/main" id="{554A5C2F-8C98-4C46-B22B-25C029CB43FD}"/>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475681" y="1495685"/>
            <a:ext cx="2347541" cy="4156456"/>
          </a:xfrm>
          <a:prstGeom prst="rect">
            <a:avLst/>
          </a:prstGeom>
          <a:noFill/>
          <a:scene3d>
            <a:camera prst="orthographicFront"/>
            <a:lightRig rig="threePt" dir="t"/>
          </a:scene3d>
          <a:sp3d>
            <a:bevelT/>
          </a:sp3d>
        </p:spPr>
      </p:pic>
      <p:sp>
        <p:nvSpPr>
          <p:cNvPr id="4" name="矩形 3">
            <a:extLst>
              <a:ext uri="{FF2B5EF4-FFF2-40B4-BE49-F238E27FC236}">
                <a16:creationId xmlns:a16="http://schemas.microsoft.com/office/drawing/2014/main" id="{6CAD1538-354B-47D4-9A91-EF214F15C401}"/>
              </a:ext>
            </a:extLst>
          </p:cNvPr>
          <p:cNvSpPr/>
          <p:nvPr/>
        </p:nvSpPr>
        <p:spPr>
          <a:xfrm>
            <a:off x="5979621" y="5764434"/>
            <a:ext cx="2244437" cy="411804"/>
          </a:xfrm>
          <a:prstGeom prst="rect">
            <a:avLst/>
          </a:prstGeom>
          <a:solidFill>
            <a:srgbClr val="A5A5A5"/>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本作荣获“</a:t>
            </a:r>
            <a:r>
              <a:rPr lang="en-US" altLang="zh-CN" sz="1050" dirty="0"/>
              <a:t>2020 INNO CHINA </a:t>
            </a:r>
            <a:r>
              <a:rPr lang="zh-CN" altLang="en-US" sz="1050" dirty="0"/>
              <a:t>中国产业创新奖年度最佳行业实践奖”</a:t>
            </a:r>
          </a:p>
        </p:txBody>
      </p:sp>
      <p:sp>
        <p:nvSpPr>
          <p:cNvPr id="9" name="矩形 8">
            <a:extLst>
              <a:ext uri="{FF2B5EF4-FFF2-40B4-BE49-F238E27FC236}">
                <a16:creationId xmlns:a16="http://schemas.microsoft.com/office/drawing/2014/main" id="{D3C54A35-562C-4816-BCEC-4DAD90092E17}"/>
              </a:ext>
            </a:extLst>
          </p:cNvPr>
          <p:cNvSpPr/>
          <p:nvPr/>
        </p:nvSpPr>
        <p:spPr>
          <a:xfrm>
            <a:off x="8527232" y="5773636"/>
            <a:ext cx="2244437" cy="393400"/>
          </a:xfrm>
          <a:prstGeom prst="rect">
            <a:avLst/>
          </a:prstGeom>
          <a:solidFill>
            <a:srgbClr val="A5A5A5"/>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1050" dirty="0"/>
              <a:t>本作得到华为云鲲鹏认证</a:t>
            </a:r>
            <a:r>
              <a:rPr lang="en-US" altLang="zh-CN" sz="1050" dirty="0"/>
              <a:t>,</a:t>
            </a:r>
            <a:r>
              <a:rPr lang="zh-CN" altLang="en-US" sz="1050" dirty="0"/>
              <a:t>并成为华为云商城物流</a:t>
            </a:r>
            <a:r>
              <a:rPr lang="en-US" altLang="zh-CN" sz="1050" dirty="0"/>
              <a:t>IPA</a:t>
            </a:r>
            <a:r>
              <a:rPr lang="zh-CN" altLang="en-US" sz="1050" dirty="0"/>
              <a:t>产品的严选供应商</a:t>
            </a:r>
          </a:p>
        </p:txBody>
      </p:sp>
      <p:sp>
        <p:nvSpPr>
          <p:cNvPr id="10" name="矩形 9">
            <a:extLst>
              <a:ext uri="{FF2B5EF4-FFF2-40B4-BE49-F238E27FC236}">
                <a16:creationId xmlns:a16="http://schemas.microsoft.com/office/drawing/2014/main" id="{3DADF83A-697C-433E-A881-794590727EEA}"/>
              </a:ext>
            </a:extLst>
          </p:cNvPr>
          <p:cNvSpPr/>
          <p:nvPr/>
        </p:nvSpPr>
        <p:spPr>
          <a:xfrm>
            <a:off x="803565" y="4211152"/>
            <a:ext cx="4358918" cy="2222899"/>
          </a:xfrm>
          <a:prstGeom prst="rect">
            <a:avLst/>
          </a:prstGeom>
          <a:ln>
            <a:noFill/>
          </a:ln>
          <a:scene3d>
            <a:camera prst="orthographicFront"/>
            <a:lightRig rig="threePt" dir="t"/>
          </a:scene3d>
          <a:sp3d>
            <a:bevelT/>
          </a:sp3d>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经济收益</a:t>
            </a:r>
            <a:endParaRPr lang="en-US" altLang="zh-CN" sz="1200" b="1" dirty="0">
              <a:latin typeface="微软雅黑" panose="020B0503020204020204" pitchFamily="34" charset="-122"/>
              <a:ea typeface="微软雅黑" panose="020B0503020204020204" pitchFamily="34" charset="-122"/>
            </a:endParaRPr>
          </a:p>
          <a:p>
            <a:pPr algn="ctr"/>
            <a:endParaRPr lang="en-US" altLang="zh-CN" sz="1200" b="1"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1</a:t>
            </a:r>
            <a:r>
              <a:rPr lang="zh-CN" altLang="en-US" sz="1200" dirty="0">
                <a:latin typeface="微软雅黑" panose="020B0503020204020204" pitchFamily="34" charset="-122"/>
                <a:ea typeface="微软雅黑" panose="020B0503020204020204" pitchFamily="34" charset="-122"/>
              </a:rPr>
              <a:t>、货运代理板块实际应用效果：代理订舱业务在人员配置和工作强度基本不变得情况下，完成业务量较往月增长约</a:t>
            </a:r>
            <a:r>
              <a:rPr lang="en-US" altLang="zh-CN" sz="1200" dirty="0">
                <a:latin typeface="微软雅黑" panose="020B0503020204020204" pitchFamily="34" charset="-122"/>
                <a:ea typeface="微软雅黑" panose="020B0503020204020204" pitchFamily="34" charset="-122"/>
              </a:rPr>
              <a:t>35%</a:t>
            </a:r>
            <a:r>
              <a:rPr lang="zh-CN" altLang="en-US" sz="1200" dirty="0">
                <a:latin typeface="微软雅黑" panose="020B0503020204020204" pitchFamily="34" charset="-122"/>
                <a:ea typeface="微软雅黑" panose="020B0503020204020204" pitchFamily="34" charset="-122"/>
              </a:rPr>
              <a:t>，同时数据实时性及客户服务满意度得到明显提升。</a:t>
            </a:r>
            <a:endParaRPr lang="en-US" altLang="zh-CN" sz="1200" dirty="0">
              <a:latin typeface="微软雅黑" panose="020B0503020204020204" pitchFamily="34" charset="-122"/>
              <a:ea typeface="微软雅黑" panose="020B0503020204020204" pitchFamily="34" charset="-122"/>
            </a:endParaRPr>
          </a:p>
          <a:p>
            <a:r>
              <a:rPr lang="en-US" altLang="zh-CN" sz="1200" dirty="0">
                <a:latin typeface="微软雅黑" panose="020B0503020204020204" pitchFamily="34" charset="-122"/>
                <a:ea typeface="微软雅黑" panose="020B0503020204020204" pitchFamily="34" charset="-122"/>
              </a:rPr>
              <a:t>2</a:t>
            </a:r>
            <a:r>
              <a:rPr lang="zh-CN" altLang="en-US" sz="1200" dirty="0">
                <a:latin typeface="微软雅黑" panose="020B0503020204020204" pitchFamily="34" charset="-122"/>
                <a:ea typeface="微软雅黑" panose="020B0503020204020204" pitchFamily="34" charset="-122"/>
              </a:rPr>
              <a:t>、接收和录入订舱信息新旧模式对比效果：新</a:t>
            </a:r>
            <a:r>
              <a:rPr lang="en-US" altLang="zh-CN" sz="1200" dirty="0">
                <a:latin typeface="微软雅黑" panose="020B0503020204020204" pitchFamily="34" charset="-122"/>
                <a:ea typeface="微软雅黑" panose="020B0503020204020204" pitchFamily="34" charset="-122"/>
              </a:rPr>
              <a:t>IPA</a:t>
            </a:r>
            <a:r>
              <a:rPr lang="zh-CN" altLang="en-US" sz="1200" dirty="0">
                <a:latin typeface="微软雅黑" panose="020B0503020204020204" pitchFamily="34" charset="-122"/>
                <a:ea typeface="微软雅黑" panose="020B0503020204020204" pitchFamily="34" charset="-122"/>
              </a:rPr>
              <a:t>模式较原人工模式效率提升</a:t>
            </a:r>
            <a:r>
              <a:rPr lang="en-US" altLang="zh-CN" sz="1200" dirty="0">
                <a:latin typeface="微软雅黑" panose="020B0503020204020204" pitchFamily="34" charset="-122"/>
                <a:ea typeface="微软雅黑" panose="020B0503020204020204" pitchFamily="34" charset="-122"/>
              </a:rPr>
              <a:t>100</a:t>
            </a:r>
            <a:r>
              <a:rPr lang="zh-CN" altLang="en-US" sz="1200" dirty="0">
                <a:latin typeface="微软雅黑" panose="020B0503020204020204" pitchFamily="34" charset="-122"/>
                <a:ea typeface="微软雅黑" panose="020B0503020204020204" pitchFamily="34" charset="-122"/>
              </a:rPr>
              <a:t>倍。以人均每月业务量</a:t>
            </a:r>
            <a:r>
              <a:rPr lang="en-US" altLang="zh-CN" sz="1200" dirty="0">
                <a:latin typeface="微软雅黑" panose="020B0503020204020204" pitchFamily="34" charset="-122"/>
                <a:ea typeface="微软雅黑" panose="020B0503020204020204" pitchFamily="34" charset="-122"/>
              </a:rPr>
              <a:t>1000</a:t>
            </a:r>
            <a:r>
              <a:rPr lang="zh-CN" altLang="en-US" sz="1200" dirty="0">
                <a:latin typeface="微软雅黑" panose="020B0503020204020204" pitchFamily="34" charset="-122"/>
                <a:ea typeface="微软雅黑" panose="020B0503020204020204" pitchFamily="34" charset="-122"/>
              </a:rPr>
              <a:t>票测算，仅订舱信息录入一个工作步骤中</a:t>
            </a:r>
            <a:r>
              <a:rPr lang="en-US" altLang="zh-CN" sz="1200" dirty="0">
                <a:latin typeface="微软雅黑" panose="020B0503020204020204" pitchFamily="34" charset="-122"/>
                <a:ea typeface="微软雅黑" panose="020B0503020204020204" pitchFamily="34" charset="-122"/>
              </a:rPr>
              <a:t>IPA</a:t>
            </a:r>
            <a:r>
              <a:rPr lang="zh-CN" altLang="en-US" sz="1200" dirty="0">
                <a:latin typeface="微软雅黑" panose="020B0503020204020204" pitchFamily="34" charset="-122"/>
                <a:ea typeface="微软雅黑" panose="020B0503020204020204" pitchFamily="34" charset="-122"/>
              </a:rPr>
              <a:t>各模块协同即可完成约</a:t>
            </a:r>
            <a:r>
              <a:rPr lang="en-US" altLang="zh-CN" sz="1200" dirty="0">
                <a:latin typeface="微软雅黑" panose="020B0503020204020204" pitchFamily="34" charset="-122"/>
                <a:ea typeface="微软雅黑" panose="020B0503020204020204" pitchFamily="34" charset="-122"/>
              </a:rPr>
              <a:t>1.5</a:t>
            </a:r>
            <a:r>
              <a:rPr lang="zh-CN" altLang="en-US" sz="1200" dirty="0">
                <a:latin typeface="微软雅黑" panose="020B0503020204020204" pitchFamily="34" charset="-122"/>
                <a:ea typeface="微软雅黑" panose="020B0503020204020204" pitchFamily="34" charset="-122"/>
              </a:rPr>
              <a:t>人每月的工作量</a:t>
            </a:r>
          </a:p>
        </p:txBody>
      </p:sp>
    </p:spTree>
    <p:extLst>
      <p:ext uri="{BB962C8B-B14F-4D97-AF65-F5344CB8AC3E}">
        <p14:creationId xmlns:p14="http://schemas.microsoft.com/office/powerpoint/2010/main" val="422080033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i"/>
  <p:tag name="KSO_WM_UNIT_INDEX" val="1_2_1"/>
  <p:tag name="KSO_WM_UNIT_ID" val="diagram20188009_4*q_h_i*1_2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6"/>
  <p:tag name="KSO_WM_UNIT_FILL_TYPE" val="1"/>
  <p:tag name="KSO_WM_UNIT_TEXT_FILL_FORE_SCHEMECOLOR_INDEX" val="13"/>
  <p:tag name="KSO_WM_UNIT_TEXT_FILL_TYPE" val="1"/>
</p:tagLst>
</file>

<file path=ppt/tags/tag10.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5_1"/>
  <p:tag name="KSO_WM_UNIT_ID" val="diagram20188009_4*q_h_a*1_5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2.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i"/>
  <p:tag name="KSO_WM_UNIT_INDEX" val="1_1_1"/>
  <p:tag name="KSO_WM_UNIT_ID" val="diagram20188009_4*q_h_i*1_1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5"/>
  <p:tag name="KSO_WM_UNIT_FILL_TYPE" val="1"/>
  <p:tag name="KSO_WM_UNIT_TEXT_FILL_FORE_SCHEMECOLOR_INDEX" val="13"/>
  <p:tag name="KSO_WM_UNIT_TEXT_FILL_TYPE" val="1"/>
</p:tagLst>
</file>

<file path=ppt/tags/tag3.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i"/>
  <p:tag name="KSO_WM_UNIT_INDEX" val="1_5_1"/>
  <p:tag name="KSO_WM_UNIT_ID" val="diagram20188009_4*q_h_i*1_5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9"/>
  <p:tag name="KSO_WM_UNIT_FILL_TYPE" val="1"/>
  <p:tag name="KSO_WM_UNIT_TEXT_FILL_FORE_SCHEMECOLOR_INDEX" val="13"/>
  <p:tag name="KSO_WM_UNIT_TEXT_FILL_TYPE" val="1"/>
</p:tagLst>
</file>

<file path=ppt/tags/tag4.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i"/>
  <p:tag name="KSO_WM_UNIT_INDEX" val="1_4_1"/>
  <p:tag name="KSO_WM_UNIT_ID" val="diagram20188009_4*q_h_i*1_4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8"/>
  <p:tag name="KSO_WM_UNIT_FILL_TYPE" val="1"/>
  <p:tag name="KSO_WM_UNIT_TEXT_FILL_FORE_SCHEMECOLOR_INDEX" val="13"/>
  <p:tag name="KSO_WM_UNIT_TEXT_FILL_TYPE" val="1"/>
</p:tagLst>
</file>

<file path=ppt/tags/tag5.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i"/>
  <p:tag name="KSO_WM_UNIT_INDEX" val="1_3_1"/>
  <p:tag name="KSO_WM_UNIT_ID" val="diagram20188009_4*q_h_i*1_3_1"/>
  <p:tag name="KSO_WM_UNIT_LAYERLEVEL" val="1_1_1"/>
  <p:tag name="KSO_WM_BEAUTIFY_FLAG" val="#wm#"/>
  <p:tag name="KSO_WM_TAG_VERSION" val="1.0"/>
  <p:tag name="KSO_WM_DIAGRAM_GROUP_CODE" val="q1-1"/>
  <p:tag name="KSO_WM_UNIT_HIGHLIGHT" val="0"/>
  <p:tag name="KSO_WM_UNIT_COMPATIBLE" val="0"/>
  <p:tag name="KSO_WM_UNIT_DIAGRAM_ISNUMVISUAL" val="0"/>
  <p:tag name="KSO_WM_UNIT_DIAGRAM_ISREFERUNIT" val="0"/>
  <p:tag name="KSO_WM_UNIT_FILL_FORE_SCHEMECOLOR_INDEX" val="7"/>
  <p:tag name="KSO_WM_UNIT_FILL_TYPE" val="1"/>
  <p:tag name="KSO_WM_UNIT_TEXT_FILL_FORE_SCHEMECOLOR_INDEX" val="13"/>
  <p:tag name="KSO_WM_UNIT_TEXT_FILL_TYPE" val="1"/>
</p:tagLst>
</file>

<file path=ppt/tags/tag6.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5_1"/>
  <p:tag name="KSO_WM_UNIT_ID" val="diagram20188009_4*q_h_a*1_5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7.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5_1"/>
  <p:tag name="KSO_WM_UNIT_ID" val="diagram20188009_4*q_h_a*1_5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8.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5_1"/>
  <p:tag name="KSO_WM_UNIT_ID" val="diagram20188009_4*q_h_a*1_5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ags/tag9.xml><?xml version="1.0" encoding="utf-8"?>
<p:tagLst xmlns:a="http://schemas.openxmlformats.org/drawingml/2006/main" xmlns:r="http://schemas.openxmlformats.org/officeDocument/2006/relationships" xmlns:p="http://schemas.openxmlformats.org/presentationml/2006/main">
  <p:tag name="KSO_WM_TEMPLATE_CATEGORY" val="diagram"/>
  <p:tag name="KSO_WM_TEMPLATE_INDEX" val="20188009"/>
  <p:tag name="KSO_WM_UNIT_TYPE" val="q_h_a"/>
  <p:tag name="KSO_WM_UNIT_INDEX" val="1_5_1"/>
  <p:tag name="KSO_WM_UNIT_ID" val="diagram20188009_4*q_h_a*1_5_1"/>
  <p:tag name="KSO_WM_UNIT_LAYERLEVEL" val="1_1_1"/>
  <p:tag name="KSO_WM_UNIT_VALUE" val="4"/>
  <p:tag name="KSO_WM_UNIT_HIGHLIGHT" val="0"/>
  <p:tag name="KSO_WM_UNIT_COMPATIBLE" val="0"/>
  <p:tag name="KSO_WM_BEAUTIFY_FLAG" val="#wm#"/>
  <p:tag name="KSO_WM_TAG_VERSION" val="1.0"/>
  <p:tag name="KSO_WM_DIAGRAM_GROUP_CODE" val="q1-1"/>
  <p:tag name="KSO_WM_UNIT_PRESET_TEXT" val="添加标题"/>
  <p:tag name="KSO_WM_UNIT_ISCONTENTSTITLE" val="0"/>
  <p:tag name="KSO_WM_UNIT_DIAGRAM_ISNUMVISUAL" val="0"/>
  <p:tag name="KSO_WM_UNIT_DIAGRAM_ISREFERUNIT" val="0"/>
  <p:tag name="KSO_WM_UNIT_TEXT_FILL_FORE_SCHEMECOLOR_INDEX" val="16"/>
  <p:tag name="KSO_WM_UNIT_TEXT_FILL_TYPE" val="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lnSpc>
            <a:spcPct val="150000"/>
          </a:lnSpc>
          <a:defRPr sz="1200" b="1" dirty="0">
            <a:latin typeface="微软雅黑" panose="020B0503020204020204" pitchFamily="34" charset="-122"/>
            <a:ea typeface="微软雅黑" panose="020B0503020204020204" pitchFamily="34" charset="-122"/>
          </a:defRPr>
        </a:defPPr>
      </a:lstStyle>
      <a:style>
        <a:lnRef idx="2">
          <a:schemeClr val="accent6">
            <a:shade val="50000"/>
          </a:schemeClr>
        </a:lnRef>
        <a:fillRef idx="1">
          <a:schemeClr val="accent6"/>
        </a:fillRef>
        <a:effectRef idx="0">
          <a:schemeClr val="accent6"/>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13975</TotalTime>
  <Words>1412</Words>
  <Application>Microsoft Office PowerPoint</Application>
  <PresentationFormat>宽屏</PresentationFormat>
  <Paragraphs>95</Paragraphs>
  <Slides>11</Slides>
  <Notes>0</Notes>
  <HiddenSlides>0</HiddenSlides>
  <MMClips>0</MMClips>
  <ScaleCrop>false</ScaleCrop>
  <HeadingPairs>
    <vt:vector size="6" baseType="variant">
      <vt:variant>
        <vt:lpstr>已用的字体</vt:lpstr>
      </vt:variant>
      <vt:variant>
        <vt:i4>10</vt:i4>
      </vt:variant>
      <vt:variant>
        <vt:lpstr>主题</vt:lpstr>
      </vt:variant>
      <vt:variant>
        <vt:i4>2</vt:i4>
      </vt:variant>
      <vt:variant>
        <vt:lpstr>幻灯片标题</vt:lpstr>
      </vt:variant>
      <vt:variant>
        <vt:i4>11</vt:i4>
      </vt:variant>
    </vt:vector>
  </HeadingPairs>
  <TitlesOfParts>
    <vt:vector size="23" baseType="lpstr">
      <vt:lpstr>Arial Unicode MS</vt:lpstr>
      <vt:lpstr>方正粗黑宋简体</vt:lpstr>
      <vt:lpstr>华文仿宋</vt:lpstr>
      <vt:lpstr>Arial</vt:lpstr>
      <vt:lpstr>Calibri</vt:lpstr>
      <vt:lpstr>Calibri Light</vt:lpstr>
      <vt:lpstr>Ebrima</vt:lpstr>
      <vt:lpstr>Wingdings</vt:lpstr>
      <vt:lpstr>华文楷体</vt:lpstr>
      <vt:lpstr>微软雅黑</vt:lpstr>
      <vt:lpstr>Office 主题</vt:lpstr>
      <vt:lpstr>1_Office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dell</dc:creator>
  <cp:lastModifiedBy>8613573809561</cp:lastModifiedBy>
  <cp:revision>100</cp:revision>
  <dcterms:created xsi:type="dcterms:W3CDTF">2021-03-03T08:16:49Z</dcterms:created>
  <dcterms:modified xsi:type="dcterms:W3CDTF">2021-05-31T02:53:13Z</dcterms:modified>
</cp:coreProperties>
</file>