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299A"/>
    <a:srgbClr val="170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20.png"/><Relationship Id="rId7" Type="http://schemas.openxmlformats.org/officeDocument/2006/relationships/image" Target="../media/image4.svg"/><Relationship Id="rId6" Type="http://schemas.openxmlformats.org/officeDocument/2006/relationships/image" Target="../media/image19.png"/><Relationship Id="rId5" Type="http://schemas.openxmlformats.org/officeDocument/2006/relationships/image" Target="../media/image3.svg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svg"/><Relationship Id="rId10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的背景调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9070" y="-100965"/>
            <a:ext cx="12551410" cy="7059930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36" name="文本框 35"/>
          <p:cNvSpPr txBox="1"/>
          <p:nvPr/>
        </p:nvSpPr>
        <p:spPr>
          <a:xfrm>
            <a:off x="463550" y="1536700"/>
            <a:ext cx="112668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中国</a:t>
            </a:r>
            <a:r>
              <a:rPr lang="en-US" altLang="zh-CN" sz="8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RPA+AI</a:t>
            </a:r>
            <a:r>
              <a:rPr lang="zh-CN" altLang="en-US" sz="8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开发者大赛</a:t>
            </a:r>
            <a:endParaRPr lang="zh-CN" altLang="en-US" sz="8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815" y="3122930"/>
            <a:ext cx="11266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dirty="0">
                <a:solidFill>
                  <a:schemeClr val="bg1"/>
                </a:solidFill>
                <a:latin typeface="Microsoft YaHei Regular" panose="020B0703020204020201" charset="-122"/>
                <a:ea typeface="Microsoft YaHei Regular" panose="020B0703020204020201" charset="-122"/>
                <a:cs typeface="Times Regular" panose="00000500000000020000" charset="0"/>
              </a:rPr>
              <a:t>CHINA RPA+AI DEVELOPER CHALLENGE</a:t>
            </a:r>
            <a:endParaRPr lang="en-US" sz="2800" dirty="0">
              <a:solidFill>
                <a:schemeClr val="bg1"/>
              </a:solidFill>
              <a:latin typeface="Microsoft YaHei Regular" panose="020B0703020204020201" charset="-122"/>
              <a:ea typeface="Microsoft YaHei Regular" panose="020B0703020204020201" charset="-122"/>
              <a:cs typeface="Times Regular" panose="00000500000000020000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8960" y="3909060"/>
            <a:ext cx="32969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dirty="0">
                <a:gradFill flip="none" rotWithShape="1">
                  <a:gsLst>
                    <a:gs pos="75000">
                      <a:srgbClr val="85ACF3"/>
                    </a:gs>
                    <a:gs pos="0">
                      <a:srgbClr val="EBA8F6"/>
                    </a:gs>
                    <a:gs pos="100000">
                      <a:srgbClr val="2DC8FF"/>
                    </a:gs>
                  </a:gsLst>
                  <a:lin ang="10800000" scaled="1"/>
                  <a:tileRect/>
                </a:gra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等线" panose="02010600030101010101" charset="-122"/>
              </a:rPr>
              <a:t>智创 · 探索 · 应用</a:t>
            </a:r>
            <a:endParaRPr lang="zh-CN" altLang="en-US" sz="3200" dirty="0">
              <a:gradFill flip="none" rotWithShape="1">
                <a:gsLst>
                  <a:gs pos="75000">
                    <a:srgbClr val="85ACF3"/>
                  </a:gs>
                  <a:gs pos="0">
                    <a:srgbClr val="EBA8F6"/>
                  </a:gs>
                  <a:gs pos="100000">
                    <a:srgbClr val="2DC8FF"/>
                  </a:gs>
                </a:gsLst>
                <a:lin ang="10800000" scaled="1"/>
                <a:tileRect/>
              </a:gradFill>
              <a:effectLst/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等线" panose="02010600030101010101" charset="-122"/>
            </a:endParaRPr>
          </a:p>
        </p:txBody>
      </p:sp>
      <p:sp>
        <p:nvSpPr>
          <p:cNvPr id="30" name="文本占位符 2"/>
          <p:cNvSpPr txBox="1"/>
          <p:nvPr/>
        </p:nvSpPr>
        <p:spPr>
          <a:xfrm>
            <a:off x="4405762" y="4757078"/>
            <a:ext cx="3381856" cy="580723"/>
          </a:xfrm>
          <a:prstGeom prst="rect">
            <a:avLst/>
          </a:prstGeom>
          <a:solidFill>
            <a:srgbClr val="759BFF">
              <a:alpha val="39000"/>
            </a:srgbClr>
          </a:solidFill>
          <a:ln>
            <a:noFill/>
          </a:ln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None/>
              <a:defRPr sz="1800" kern="1200">
                <a:solidFill>
                  <a:sysClr val="window" lastClr="FFFFFF">
                    <a:alpha val="90000"/>
                  </a:sysClr>
                </a:solidFill>
                <a:latin typeface="Calibri" panose="020F0702030404030204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5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RPA+AI实现双录业务的智能审核</a:t>
            </a:r>
            <a:endParaRPr kumimoji="1" lang="zh-CN" altLang="en-US" sz="1500" b="1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842" y="-94932"/>
            <a:ext cx="12466955" cy="7012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6725" y="462915"/>
            <a:ext cx="7272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核心竞争力提升</a:t>
            </a:r>
            <a:endParaRPr lang="zh-CN" altLang="en-US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  <a:sym typeface="等线" panose="020106000301010101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Enhance core competitiveness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6955" y="1387475"/>
            <a:ext cx="10120630" cy="4845685"/>
            <a:chOff x="1853" y="2185"/>
            <a:chExt cx="15938" cy="7631"/>
          </a:xfrm>
        </p:grpSpPr>
        <p:sp>
          <p:nvSpPr>
            <p:cNvPr id="21" name="文本框 20"/>
            <p:cNvSpPr txBox="1"/>
            <p:nvPr/>
          </p:nvSpPr>
          <p:spPr>
            <a:xfrm>
              <a:off x="1853" y="2185"/>
              <a:ext cx="154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 dirty="0" smtClean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Microsoft YaHei Bold" panose="020B0703020204020201" charset="-122"/>
                </a:rPr>
                <a:t>通过智能审核模块的构建，帮助我司突破了在集中人工审核上遇到的瓶颈问题，并实现了人工智能等AI能力与证券业务融合的应用尝试，为行业对智能审核的探讨贡献了一些参考价值！</a:t>
              </a:r>
              <a:endParaRPr lang="zh-CN" altLang="en-US" sz="1600" b="1" dirty="0" smtClean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04" y="3452"/>
              <a:ext cx="13683" cy="3359"/>
              <a:chOff x="5022" y="3384"/>
              <a:chExt cx="11643" cy="4448"/>
            </a:xfrm>
          </p:grpSpPr>
          <p:grpSp>
            <p:nvGrpSpPr>
              <p:cNvPr id="3" name="组合 2"/>
              <p:cNvGrpSpPr/>
              <p:nvPr/>
            </p:nvGrpSpPr>
            <p:grpSpPr>
              <a:xfrm rot="0">
                <a:off x="5022" y="3384"/>
                <a:ext cx="11643" cy="3576"/>
                <a:chOff x="5472070" y="1360118"/>
                <a:chExt cx="2472397" cy="741459"/>
              </a:xfrm>
            </p:grpSpPr>
            <p:sp>
              <p:nvSpPr>
                <p:cNvPr id="5" name="平行四边形 4"/>
                <p:cNvSpPr/>
                <p:nvPr/>
              </p:nvSpPr>
              <p:spPr>
                <a:xfrm flipH="1">
                  <a:off x="5702211" y="1360118"/>
                  <a:ext cx="1129298" cy="64303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>
                  <a:outerShdw blurRad="203200" sx="102000" sy="102000" algn="ctr" rotWithShape="0">
                    <a:srgbClr val="5B9BD5">
                      <a:lumMod val="20000"/>
                      <a:lumOff val="80000"/>
                      <a:alpha val="70000"/>
                    </a:srgbClr>
                  </a:outerShdw>
                </a:effectLst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/>
                </a:p>
              </p:txBody>
            </p:sp>
            <p:grpSp>
              <p:nvGrpSpPr>
                <p:cNvPr id="59" name="组合 58"/>
                <p:cNvGrpSpPr/>
                <p:nvPr/>
              </p:nvGrpSpPr>
              <p:grpSpPr>
                <a:xfrm>
                  <a:off x="5472070" y="1368375"/>
                  <a:ext cx="2472397" cy="733202"/>
                  <a:chOff x="5472070" y="1368375"/>
                  <a:chExt cx="2472397" cy="733202"/>
                </a:xfrm>
              </p:grpSpPr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5472070" y="1469028"/>
                    <a:ext cx="1470273" cy="632549"/>
                    <a:chOff x="5720774" y="1504887"/>
                    <a:chExt cx="1470273" cy="287118"/>
                  </a:xfrm>
                </p:grpSpPr>
                <p:cxnSp>
                  <p:nvCxnSpPr>
                    <p:cNvPr id="6" name="直接连接符 5"/>
                    <p:cNvCxnSpPr/>
                    <p:nvPr/>
                  </p:nvCxnSpPr>
                  <p:spPr>
                    <a:xfrm flipV="1">
                      <a:off x="5720774" y="1504887"/>
                      <a:ext cx="143216" cy="287118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>
                              <a:alpha val="0"/>
                            </a:srgbClr>
                          </a:gs>
                          <a:gs pos="100000">
                            <a:srgbClr val="80ECDF">
                              <a:lumMod val="0"/>
                              <a:lumOff val="100000"/>
                            </a:srgbClr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62" name="直接连接符 61"/>
                    <p:cNvCxnSpPr/>
                    <p:nvPr/>
                  </p:nvCxnSpPr>
                  <p:spPr>
                    <a:xfrm>
                      <a:off x="5863990" y="1506400"/>
                      <a:ext cx="1327057" cy="0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/>
                          </a:gs>
                          <a:gs pos="100000">
                            <a:srgbClr val="80ECDF">
                              <a:lumMod val="0"/>
                              <a:lumOff val="100000"/>
                            </a:srgbClr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7944467" y="1368375"/>
                    <a:ext cx="0" cy="733202"/>
                  </a:xfrm>
                  <a:prstGeom prst="line">
                    <a:avLst/>
                  </a:prstGeom>
                  <a:ln>
                    <a:gradFill>
                      <a:gsLst>
                        <a:gs pos="100000">
                          <a:srgbClr val="0066FF">
                            <a:alpha val="0"/>
                          </a:srgbClr>
                        </a:gs>
                        <a:gs pos="0">
                          <a:srgbClr val="80ECDF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rgbClr val="4472C4"/>
                  </a:lnRef>
                  <a:fillRef idx="0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Text" lastClr="000000"/>
                  </a:fontRef>
                </p:style>
              </p:cxnSp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6942343" y="1368375"/>
                    <a:ext cx="1002124" cy="104904"/>
                    <a:chOff x="3926953" y="221456"/>
                    <a:chExt cx="1002124" cy="104904"/>
                  </a:xfrm>
                </p:grpSpPr>
                <p:cxnSp>
                  <p:nvCxnSpPr>
                    <p:cNvPr id="13" name="直接连接符 12"/>
                    <p:cNvCxnSpPr/>
                    <p:nvPr/>
                  </p:nvCxnSpPr>
                  <p:spPr>
                    <a:xfrm flipH="1">
                      <a:off x="3945292" y="221456"/>
                      <a:ext cx="983785" cy="0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18" name="直接连接符 17"/>
                    <p:cNvCxnSpPr/>
                    <p:nvPr/>
                  </p:nvCxnSpPr>
                  <p:spPr>
                    <a:xfrm flipV="1">
                      <a:off x="3926953" y="221456"/>
                      <a:ext cx="23541" cy="104904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</p:grpSp>
          </p:grpSp>
          <p:sp>
            <p:nvSpPr>
              <p:cNvPr id="23" name="文本框 22"/>
              <p:cNvSpPr txBox="1"/>
              <p:nvPr/>
            </p:nvSpPr>
            <p:spPr>
              <a:xfrm>
                <a:off x="5862" y="4272"/>
                <a:ext cx="9871" cy="35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 defTabSz="91440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zh-CN" altLang="en-US" sz="14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Arial" panose="020B0704020202090204" pitchFamily="34" charset="0"/>
                  </a:rPr>
                  <a:t>在业务受理上，</a:t>
                </a:r>
                <a:r>
                  <a:rPr sz="14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Arial" panose="020B0704020202090204" pitchFamily="34" charset="0"/>
                  </a:rPr>
                  <a:t>通过OCR识别和大数据鉴权技术，缩短业务受理时长，</a:t>
                </a:r>
                <a:r>
                  <a:rPr sz="1400" b="1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Arial" panose="020B0704020202090204" pitchFamily="34" charset="0"/>
                  </a:rPr>
                  <a:t>提升客户服务满意度</a:t>
                </a:r>
                <a:endParaRPr sz="14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Arial" panose="020B0704020202090204" pitchFamily="34" charset="0"/>
                </a:endParaRPr>
              </a:p>
              <a:p>
                <a:pPr marL="285750" indent="-285750" algn="l" defTabSz="91440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在业务审核端，通过智能审核技术的应用，每年预计可为我司节省</a:t>
                </a:r>
                <a:r>
                  <a:rPr lang="en-US" altLang="zh-CN" sz="1400" b="1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+mn-ea"/>
                  </a:rPr>
                  <a:t>34</a:t>
                </a:r>
                <a:r>
                  <a:rPr lang="zh-CN" altLang="en-US" sz="1400" b="1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Microsoft YaHei Bold" panose="020B0703020204020201" charset="-122"/>
                    <a:sym typeface="等线" panose="02010600030101010101" charset="-122"/>
                  </a:rPr>
                  <a:t>个</a:t>
                </a: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审核人员，节省近 </a:t>
                </a:r>
                <a:r>
                  <a:rPr lang="en-US" altLang="zh-CN" sz="1400" b="1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+mn-ea"/>
                  </a:rPr>
                  <a:t>600</a:t>
                </a:r>
                <a:r>
                  <a:rPr lang="zh-CN" altLang="en-US" sz="1400" b="1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万 </a:t>
                </a: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的人力和场地成本，同时将业务审核效率提升了 </a:t>
                </a:r>
                <a:r>
                  <a:rPr lang="en-US" altLang="zh-CN" sz="1400" b="1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+mn-ea"/>
                  </a:rPr>
                  <a:t>4</a:t>
                </a:r>
                <a:r>
                  <a:rPr lang="zh-CN" altLang="en-US" sz="1400" b="1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倍</a:t>
                </a: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，即节省了成本，又提升业务效率。</a:t>
                </a:r>
                <a:endParaRPr lang="zh-CN" altLang="en-US" sz="1400" dirty="0" smtClean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等线" panose="02010600030101010101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853" y="7695"/>
              <a:ext cx="1980" cy="1224"/>
              <a:chOff x="2173" y="3725"/>
              <a:chExt cx="2398" cy="1482"/>
            </a:xfrm>
          </p:grpSpPr>
          <p:grpSp>
            <p:nvGrpSpPr>
              <p:cNvPr id="27" name="组合 26"/>
              <p:cNvGrpSpPr/>
              <p:nvPr/>
            </p:nvGrpSpPr>
            <p:grpSpPr>
              <a:xfrm rot="0">
                <a:off x="2173" y="3725"/>
                <a:ext cx="2398" cy="1482"/>
                <a:chOff x="2161" y="6138"/>
                <a:chExt cx="2397" cy="1480"/>
              </a:xfrm>
            </p:grpSpPr>
            <p:sp>
              <p:nvSpPr>
                <p:cNvPr id="28" name="任意多边形 31"/>
                <p:cNvSpPr/>
                <p:nvPr/>
              </p:nvSpPr>
              <p:spPr>
                <a:xfrm>
                  <a:off x="2161" y="6141"/>
                  <a:ext cx="2397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10946" h="2416333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3053115" y="668953"/>
                        <a:pt x="3496430" y="399876"/>
                        <a:pt x="3952689" y="617083"/>
                      </a:cubicBezTo>
                      <a:cubicBezTo>
                        <a:pt x="4506024" y="873192"/>
                        <a:pt x="4680761" y="1576683"/>
                        <a:pt x="4328051" y="2062967"/>
                      </a:cubicBezTo>
                      <a:cubicBezTo>
                        <a:pt x="4185672" y="2257480"/>
                        <a:pt x="3985048" y="2413091"/>
                        <a:pt x="3629101" y="2416333"/>
                      </a:cubicBezTo>
                      <a:cubicBezTo>
                        <a:pt x="697397" y="2416333"/>
                        <a:pt x="697397" y="2416333"/>
                        <a:pt x="697397" y="2416333"/>
                      </a:cubicBez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E26BB">
                        <a:alpha val="0"/>
                      </a:srgbClr>
                    </a:gs>
                    <a:gs pos="100000">
                      <a:srgbClr val="45C0FC"/>
                    </a:gs>
                  </a:gsLst>
                  <a:lin ang="0" scaled="0"/>
                </a:gradFill>
                <a:ln w="15875">
                  <a:gradFill flip="none" rotWithShape="1">
                    <a:gsLst>
                      <a:gs pos="0">
                        <a:srgbClr val="D441F1"/>
                      </a:gs>
                      <a:gs pos="98230">
                        <a:srgbClr val="80ECDF">
                          <a:alpha val="97000"/>
                          <a:lumMod val="94000"/>
                          <a:lumOff val="6000"/>
                        </a:srgbClr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400" dirty="0">
                    <a:solidFill>
                      <a:srgbClr val="80ECDF"/>
                    </a:solidFill>
                  </a:endParaRPr>
                </a:p>
                <a:p>
                  <a:pPr algn="ctr"/>
                  <a:endParaRPr lang="en-US" altLang="zh-CN" sz="130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29" name="任意多边形 31"/>
                <p:cNvSpPr/>
                <p:nvPr/>
              </p:nvSpPr>
              <p:spPr>
                <a:xfrm>
                  <a:off x="2161" y="6138"/>
                  <a:ext cx="1623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  <a:gd name="connsiteX0-1" fmla="*/ 2073896 w 4510946"/>
                    <a:gd name="connsiteY0-2" fmla="*/ 34 h 2416333"/>
                    <a:gd name="connsiteX1-3" fmla="*/ 3053115 w 4510946"/>
                    <a:gd name="connsiteY1-4" fmla="*/ 668953 h 2416333"/>
                    <a:gd name="connsiteX2-5" fmla="*/ 3952689 w 4510946"/>
                    <a:gd name="connsiteY2-6" fmla="*/ 617083 h 2416333"/>
                    <a:gd name="connsiteX3-7" fmla="*/ 4328051 w 4510946"/>
                    <a:gd name="connsiteY3-8" fmla="*/ 2062967 h 2416333"/>
                    <a:gd name="connsiteX4-9" fmla="*/ 3629101 w 4510946"/>
                    <a:gd name="connsiteY4-10" fmla="*/ 2416333 h 2416333"/>
                    <a:gd name="connsiteX5-11" fmla="*/ 697397 w 4510946"/>
                    <a:gd name="connsiteY5-12" fmla="*/ 2416333 h 2416333"/>
                    <a:gd name="connsiteX6-13" fmla="*/ 56693 w 4510946"/>
                    <a:gd name="connsiteY6-14" fmla="*/ 1443765 h 2416333"/>
                    <a:gd name="connsiteX7-15" fmla="*/ 752407 w 4510946"/>
                    <a:gd name="connsiteY7-16" fmla="*/ 1015836 h 2416333"/>
                    <a:gd name="connsiteX8-17" fmla="*/ 1137476 w 4510946"/>
                    <a:gd name="connsiteY8-18" fmla="*/ 762968 h 2416333"/>
                    <a:gd name="connsiteX9-19" fmla="*/ 1878492 w 4510946"/>
                    <a:gd name="connsiteY9-20" fmla="*/ 20574 h 2416333"/>
                    <a:gd name="connsiteX10-21" fmla="*/ 2073896 w 4510946"/>
                    <a:gd name="connsiteY10-22" fmla="*/ 34 h 2416333"/>
                    <a:gd name="connsiteX0-23" fmla="*/ 2073896 w 4510946"/>
                    <a:gd name="connsiteY0-24" fmla="*/ 34 h 2416333"/>
                    <a:gd name="connsiteX1-25" fmla="*/ 3053115 w 4510946"/>
                    <a:gd name="connsiteY1-26" fmla="*/ 668953 h 2416333"/>
                    <a:gd name="connsiteX2-27" fmla="*/ 3952689 w 4510946"/>
                    <a:gd name="connsiteY2-28" fmla="*/ 617083 h 2416333"/>
                    <a:gd name="connsiteX3-29" fmla="*/ 4328051 w 4510946"/>
                    <a:gd name="connsiteY3-30" fmla="*/ 2062967 h 2416333"/>
                    <a:gd name="connsiteX4-31" fmla="*/ 3629101 w 4510946"/>
                    <a:gd name="connsiteY4-32" fmla="*/ 2416333 h 2416333"/>
                    <a:gd name="connsiteX5-33" fmla="*/ 697397 w 4510946"/>
                    <a:gd name="connsiteY5-34" fmla="*/ 2416333 h 2416333"/>
                    <a:gd name="connsiteX6-35" fmla="*/ 56693 w 4510946"/>
                    <a:gd name="connsiteY6-36" fmla="*/ 1443765 h 2416333"/>
                    <a:gd name="connsiteX7-37" fmla="*/ 752407 w 4510946"/>
                    <a:gd name="connsiteY7-38" fmla="*/ 1015836 h 2416333"/>
                    <a:gd name="connsiteX8-39" fmla="*/ 1137476 w 4510946"/>
                    <a:gd name="connsiteY8-40" fmla="*/ 762968 h 2416333"/>
                    <a:gd name="connsiteX9-41" fmla="*/ 1878492 w 4510946"/>
                    <a:gd name="connsiteY9-42" fmla="*/ 20574 h 2416333"/>
                    <a:gd name="connsiteX10-43" fmla="*/ 2073896 w 4510946"/>
                    <a:gd name="connsiteY10-44" fmla="*/ 34 h 2416333"/>
                    <a:gd name="connsiteX0-45" fmla="*/ 2073896 w 4510946"/>
                    <a:gd name="connsiteY0-46" fmla="*/ 34 h 2416349"/>
                    <a:gd name="connsiteX1-47" fmla="*/ 3053115 w 4510946"/>
                    <a:gd name="connsiteY1-48" fmla="*/ 668953 h 2416349"/>
                    <a:gd name="connsiteX2-49" fmla="*/ 3952689 w 4510946"/>
                    <a:gd name="connsiteY2-50" fmla="*/ 617083 h 2416349"/>
                    <a:gd name="connsiteX3-51" fmla="*/ 4328051 w 4510946"/>
                    <a:gd name="connsiteY3-52" fmla="*/ 2062967 h 2416349"/>
                    <a:gd name="connsiteX4-53" fmla="*/ 3629101 w 4510946"/>
                    <a:gd name="connsiteY4-54" fmla="*/ 2416333 h 2416349"/>
                    <a:gd name="connsiteX5-55" fmla="*/ 1845171 w 4510946"/>
                    <a:gd name="connsiteY5-56" fmla="*/ 2416349 h 2416349"/>
                    <a:gd name="connsiteX6-57" fmla="*/ 697397 w 4510946"/>
                    <a:gd name="connsiteY6-58" fmla="*/ 2416333 h 2416349"/>
                    <a:gd name="connsiteX7-59" fmla="*/ 56693 w 4510946"/>
                    <a:gd name="connsiteY7-60" fmla="*/ 1443765 h 2416349"/>
                    <a:gd name="connsiteX8-61" fmla="*/ 752407 w 4510946"/>
                    <a:gd name="connsiteY8-62" fmla="*/ 1015836 h 2416349"/>
                    <a:gd name="connsiteX9-63" fmla="*/ 1137476 w 4510946"/>
                    <a:gd name="connsiteY9-64" fmla="*/ 762968 h 2416349"/>
                    <a:gd name="connsiteX10-65" fmla="*/ 1878492 w 4510946"/>
                    <a:gd name="connsiteY10-66" fmla="*/ 20574 h 2416349"/>
                    <a:gd name="connsiteX11" fmla="*/ 2073896 w 4510946"/>
                    <a:gd name="connsiteY11" fmla="*/ 34 h 2416349"/>
                    <a:gd name="connsiteX0-67" fmla="*/ 2073896 w 4510299"/>
                    <a:gd name="connsiteY0-68" fmla="*/ 34 h 2416349"/>
                    <a:gd name="connsiteX1-69" fmla="*/ 3053115 w 4510299"/>
                    <a:gd name="connsiteY1-70" fmla="*/ 668953 h 2416349"/>
                    <a:gd name="connsiteX2-71" fmla="*/ 3952689 w 4510299"/>
                    <a:gd name="connsiteY2-72" fmla="*/ 617083 h 2416349"/>
                    <a:gd name="connsiteX3-73" fmla="*/ 4328051 w 4510299"/>
                    <a:gd name="connsiteY3-74" fmla="*/ 2062967 h 2416349"/>
                    <a:gd name="connsiteX4-75" fmla="*/ 1845171 w 4510299"/>
                    <a:gd name="connsiteY4-76" fmla="*/ 2416349 h 2416349"/>
                    <a:gd name="connsiteX5-77" fmla="*/ 697397 w 4510299"/>
                    <a:gd name="connsiteY5-78" fmla="*/ 2416333 h 2416349"/>
                    <a:gd name="connsiteX6-79" fmla="*/ 56693 w 4510299"/>
                    <a:gd name="connsiteY6-80" fmla="*/ 1443765 h 2416349"/>
                    <a:gd name="connsiteX7-81" fmla="*/ 752407 w 4510299"/>
                    <a:gd name="connsiteY7-82" fmla="*/ 1015836 h 2416349"/>
                    <a:gd name="connsiteX8-83" fmla="*/ 1137476 w 4510299"/>
                    <a:gd name="connsiteY8-84" fmla="*/ 762968 h 2416349"/>
                    <a:gd name="connsiteX9-85" fmla="*/ 1878492 w 4510299"/>
                    <a:gd name="connsiteY9-86" fmla="*/ 20574 h 2416349"/>
                    <a:gd name="connsiteX10-87" fmla="*/ 2073896 w 4510299"/>
                    <a:gd name="connsiteY10-88" fmla="*/ 34 h 2416349"/>
                    <a:gd name="connsiteX0-89" fmla="*/ 2073896 w 3952688"/>
                    <a:gd name="connsiteY0-90" fmla="*/ 34 h 2416349"/>
                    <a:gd name="connsiteX1-91" fmla="*/ 3053115 w 3952688"/>
                    <a:gd name="connsiteY1-92" fmla="*/ 668953 h 2416349"/>
                    <a:gd name="connsiteX2-93" fmla="*/ 3952689 w 3952688"/>
                    <a:gd name="connsiteY2-94" fmla="*/ 617083 h 2416349"/>
                    <a:gd name="connsiteX3-95" fmla="*/ 1845171 w 3952688"/>
                    <a:gd name="connsiteY3-96" fmla="*/ 2416349 h 2416349"/>
                    <a:gd name="connsiteX4-97" fmla="*/ 697397 w 3952688"/>
                    <a:gd name="connsiteY4-98" fmla="*/ 2416333 h 2416349"/>
                    <a:gd name="connsiteX5-99" fmla="*/ 56693 w 3952688"/>
                    <a:gd name="connsiteY5-100" fmla="*/ 1443765 h 2416349"/>
                    <a:gd name="connsiteX6-101" fmla="*/ 752407 w 3952688"/>
                    <a:gd name="connsiteY6-102" fmla="*/ 1015836 h 2416349"/>
                    <a:gd name="connsiteX7-103" fmla="*/ 1137476 w 3952688"/>
                    <a:gd name="connsiteY7-104" fmla="*/ 762968 h 2416349"/>
                    <a:gd name="connsiteX8-105" fmla="*/ 1878492 w 3952688"/>
                    <a:gd name="connsiteY8-106" fmla="*/ 20574 h 2416349"/>
                    <a:gd name="connsiteX9-107" fmla="*/ 2073896 w 3952688"/>
                    <a:gd name="connsiteY9-108" fmla="*/ 34 h 2416349"/>
                    <a:gd name="connsiteX0-109" fmla="*/ 2073896 w 3053116"/>
                    <a:gd name="connsiteY0-110" fmla="*/ 34 h 2416349"/>
                    <a:gd name="connsiteX1-111" fmla="*/ 3053115 w 3053116"/>
                    <a:gd name="connsiteY1-112" fmla="*/ 668953 h 2416349"/>
                    <a:gd name="connsiteX2-113" fmla="*/ 1845171 w 3053116"/>
                    <a:gd name="connsiteY2-114" fmla="*/ 2416349 h 2416349"/>
                    <a:gd name="connsiteX3-115" fmla="*/ 697397 w 3053116"/>
                    <a:gd name="connsiteY3-116" fmla="*/ 2416333 h 2416349"/>
                    <a:gd name="connsiteX4-117" fmla="*/ 56693 w 3053116"/>
                    <a:gd name="connsiteY4-118" fmla="*/ 1443765 h 2416349"/>
                    <a:gd name="connsiteX5-119" fmla="*/ 752407 w 3053116"/>
                    <a:gd name="connsiteY5-120" fmla="*/ 1015836 h 2416349"/>
                    <a:gd name="connsiteX6-121" fmla="*/ 1137476 w 3053116"/>
                    <a:gd name="connsiteY6-122" fmla="*/ 762968 h 2416349"/>
                    <a:gd name="connsiteX7-123" fmla="*/ 1878492 w 3053116"/>
                    <a:gd name="connsiteY7-124" fmla="*/ 20574 h 2416349"/>
                    <a:gd name="connsiteX8-125" fmla="*/ 2073896 w 3053116"/>
                    <a:gd name="connsiteY8-126" fmla="*/ 34 h 2416349"/>
                    <a:gd name="connsiteX0-127" fmla="*/ 2073896 w 3053116"/>
                    <a:gd name="connsiteY0-128" fmla="*/ 34 h 2416349"/>
                    <a:gd name="connsiteX1-129" fmla="*/ 3053115 w 3053116"/>
                    <a:gd name="connsiteY1-130" fmla="*/ 668953 h 2416349"/>
                    <a:gd name="connsiteX2-131" fmla="*/ 1845171 w 3053116"/>
                    <a:gd name="connsiteY2-132" fmla="*/ 2416349 h 2416349"/>
                    <a:gd name="connsiteX3-133" fmla="*/ 697397 w 3053116"/>
                    <a:gd name="connsiteY3-134" fmla="*/ 2416333 h 2416349"/>
                    <a:gd name="connsiteX4-135" fmla="*/ 56693 w 3053116"/>
                    <a:gd name="connsiteY4-136" fmla="*/ 1443765 h 2416349"/>
                    <a:gd name="connsiteX5-137" fmla="*/ 752407 w 3053116"/>
                    <a:gd name="connsiteY5-138" fmla="*/ 1015836 h 2416349"/>
                    <a:gd name="connsiteX6-139" fmla="*/ 1137476 w 3053116"/>
                    <a:gd name="connsiteY6-140" fmla="*/ 762968 h 2416349"/>
                    <a:gd name="connsiteX7-141" fmla="*/ 1878492 w 3053116"/>
                    <a:gd name="connsiteY7-142" fmla="*/ 20574 h 2416349"/>
                    <a:gd name="connsiteX8-143" fmla="*/ 2073896 w 3053116"/>
                    <a:gd name="connsiteY8-144" fmla="*/ 34 h 2416349"/>
                    <a:gd name="connsiteX0-145" fmla="*/ 2073896 w 3053116"/>
                    <a:gd name="connsiteY0-146" fmla="*/ 34 h 2416349"/>
                    <a:gd name="connsiteX1-147" fmla="*/ 3053115 w 3053116"/>
                    <a:gd name="connsiteY1-148" fmla="*/ 668953 h 2416349"/>
                    <a:gd name="connsiteX2-149" fmla="*/ 1845171 w 3053116"/>
                    <a:gd name="connsiteY2-150" fmla="*/ 2416349 h 2416349"/>
                    <a:gd name="connsiteX3-151" fmla="*/ 697397 w 3053116"/>
                    <a:gd name="connsiteY3-152" fmla="*/ 2416333 h 2416349"/>
                    <a:gd name="connsiteX4-153" fmla="*/ 56693 w 3053116"/>
                    <a:gd name="connsiteY4-154" fmla="*/ 1443765 h 2416349"/>
                    <a:gd name="connsiteX5-155" fmla="*/ 752407 w 3053116"/>
                    <a:gd name="connsiteY5-156" fmla="*/ 1015836 h 2416349"/>
                    <a:gd name="connsiteX6-157" fmla="*/ 1137476 w 3053116"/>
                    <a:gd name="connsiteY6-158" fmla="*/ 762968 h 2416349"/>
                    <a:gd name="connsiteX7-159" fmla="*/ 1878492 w 3053116"/>
                    <a:gd name="connsiteY7-160" fmla="*/ 20574 h 2416349"/>
                    <a:gd name="connsiteX8-161" fmla="*/ 2073896 w 3053116"/>
                    <a:gd name="connsiteY8-162" fmla="*/ 34 h 2416349"/>
                    <a:gd name="connsiteX0-163" fmla="*/ 2073896 w 3053116"/>
                    <a:gd name="connsiteY0-164" fmla="*/ 34 h 2416349"/>
                    <a:gd name="connsiteX1-165" fmla="*/ 3053115 w 3053116"/>
                    <a:gd name="connsiteY1-166" fmla="*/ 668953 h 2416349"/>
                    <a:gd name="connsiteX2-167" fmla="*/ 1845171 w 3053116"/>
                    <a:gd name="connsiteY2-168" fmla="*/ 2416349 h 2416349"/>
                    <a:gd name="connsiteX3-169" fmla="*/ 697397 w 3053116"/>
                    <a:gd name="connsiteY3-170" fmla="*/ 2416333 h 2416349"/>
                    <a:gd name="connsiteX4-171" fmla="*/ 56693 w 3053116"/>
                    <a:gd name="connsiteY4-172" fmla="*/ 1443765 h 2416349"/>
                    <a:gd name="connsiteX5-173" fmla="*/ 752407 w 3053116"/>
                    <a:gd name="connsiteY5-174" fmla="*/ 1015836 h 2416349"/>
                    <a:gd name="connsiteX6-175" fmla="*/ 1137476 w 3053116"/>
                    <a:gd name="connsiteY6-176" fmla="*/ 762968 h 2416349"/>
                    <a:gd name="connsiteX7-177" fmla="*/ 1878492 w 3053116"/>
                    <a:gd name="connsiteY7-178" fmla="*/ 20574 h 2416349"/>
                    <a:gd name="connsiteX8-179" fmla="*/ 2073896 w 3053116"/>
                    <a:gd name="connsiteY8-180" fmla="*/ 34 h 2416349"/>
                    <a:gd name="connsiteX0-181" fmla="*/ 2073896 w 3053116"/>
                    <a:gd name="connsiteY0-182" fmla="*/ 34 h 2416349"/>
                    <a:gd name="connsiteX1-183" fmla="*/ 3053115 w 3053116"/>
                    <a:gd name="connsiteY1-184" fmla="*/ 668953 h 2416349"/>
                    <a:gd name="connsiteX2-185" fmla="*/ 1845171 w 3053116"/>
                    <a:gd name="connsiteY2-186" fmla="*/ 2416349 h 2416349"/>
                    <a:gd name="connsiteX3-187" fmla="*/ 697397 w 3053116"/>
                    <a:gd name="connsiteY3-188" fmla="*/ 2416333 h 2416349"/>
                    <a:gd name="connsiteX4-189" fmla="*/ 56693 w 3053116"/>
                    <a:gd name="connsiteY4-190" fmla="*/ 1443765 h 2416349"/>
                    <a:gd name="connsiteX5-191" fmla="*/ 752407 w 3053116"/>
                    <a:gd name="connsiteY5-192" fmla="*/ 1015836 h 2416349"/>
                    <a:gd name="connsiteX6-193" fmla="*/ 1137476 w 3053116"/>
                    <a:gd name="connsiteY6-194" fmla="*/ 762968 h 2416349"/>
                    <a:gd name="connsiteX7-195" fmla="*/ 1878492 w 3053116"/>
                    <a:gd name="connsiteY7-196" fmla="*/ 20574 h 2416349"/>
                    <a:gd name="connsiteX8-197" fmla="*/ 2073896 w 3053116"/>
                    <a:gd name="connsiteY8-198" fmla="*/ 34 h 2416349"/>
                    <a:gd name="connsiteX0-199" fmla="*/ 2073896 w 3053116"/>
                    <a:gd name="connsiteY0-200" fmla="*/ 34 h 2416349"/>
                    <a:gd name="connsiteX1-201" fmla="*/ 3053115 w 3053116"/>
                    <a:gd name="connsiteY1-202" fmla="*/ 668953 h 2416349"/>
                    <a:gd name="connsiteX2-203" fmla="*/ 1845171 w 3053116"/>
                    <a:gd name="connsiteY2-204" fmla="*/ 2416349 h 2416349"/>
                    <a:gd name="connsiteX3-205" fmla="*/ 697397 w 3053116"/>
                    <a:gd name="connsiteY3-206" fmla="*/ 2416333 h 2416349"/>
                    <a:gd name="connsiteX4-207" fmla="*/ 56693 w 3053116"/>
                    <a:gd name="connsiteY4-208" fmla="*/ 1443765 h 2416349"/>
                    <a:gd name="connsiteX5-209" fmla="*/ 752407 w 3053116"/>
                    <a:gd name="connsiteY5-210" fmla="*/ 1015836 h 2416349"/>
                    <a:gd name="connsiteX6-211" fmla="*/ 1137476 w 3053116"/>
                    <a:gd name="connsiteY6-212" fmla="*/ 762968 h 2416349"/>
                    <a:gd name="connsiteX7-213" fmla="*/ 1878492 w 3053116"/>
                    <a:gd name="connsiteY7-214" fmla="*/ 20574 h 2416349"/>
                    <a:gd name="connsiteX8-215" fmla="*/ 2073896 w 3053116"/>
                    <a:gd name="connsiteY8-216" fmla="*/ 34 h 24163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3053116" h="2416349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2455011" y="1546097"/>
                        <a:pt x="3069982" y="631840"/>
                        <a:pt x="1845171" y="2416349"/>
                      </a:cubicBezTo>
                      <a:lnTo>
                        <a:pt x="697397" y="2416333"/>
                      </a:ln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7000"/>
                  </a:sysClr>
                </a:solidFill>
                <a:ln w="22225"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200" dirty="0">
                    <a:solidFill>
                      <a:srgbClr val="80ECDF"/>
                    </a:solidFill>
                  </a:endParaRPr>
                </a:p>
              </p:txBody>
            </p:sp>
          </p:grpSp>
          <p:sp>
            <p:nvSpPr>
              <p:cNvPr id="30" name="ïSlïḑe"/>
              <p:cNvSpPr>
                <a:spLocks noChangeAspect="1"/>
              </p:cNvSpPr>
              <p:nvPr/>
            </p:nvSpPr>
            <p:spPr>
              <a:xfrm>
                <a:off x="3076" y="4199"/>
                <a:ext cx="554" cy="748"/>
              </a:xfrm>
              <a:custGeom>
                <a:avLst/>
                <a:gdLst>
                  <a:gd name="connsiteX0" fmla="*/ 363366 w 449447"/>
                  <a:gd name="connsiteY0" fmla="*/ 179144 h 606236"/>
                  <a:gd name="connsiteX1" fmla="*/ 377720 w 449447"/>
                  <a:gd name="connsiteY1" fmla="*/ 197780 h 606236"/>
                  <a:gd name="connsiteX2" fmla="*/ 376285 w 449447"/>
                  <a:gd name="connsiteY2" fmla="*/ 202081 h 606236"/>
                  <a:gd name="connsiteX3" fmla="*/ 215517 w 449447"/>
                  <a:gd name="connsiteY3" fmla="*/ 424280 h 606236"/>
                  <a:gd name="connsiteX4" fmla="*/ 212646 w 449447"/>
                  <a:gd name="connsiteY4" fmla="*/ 427147 h 606236"/>
                  <a:gd name="connsiteX5" fmla="*/ 211211 w 449447"/>
                  <a:gd name="connsiteY5" fmla="*/ 427147 h 606236"/>
                  <a:gd name="connsiteX6" fmla="*/ 208340 w 449447"/>
                  <a:gd name="connsiteY6" fmla="*/ 425714 h 606236"/>
                  <a:gd name="connsiteX7" fmla="*/ 90635 w 449447"/>
                  <a:gd name="connsiteY7" fmla="*/ 306729 h 606236"/>
                  <a:gd name="connsiteX8" fmla="*/ 126521 w 449447"/>
                  <a:gd name="connsiteY8" fmla="*/ 276625 h 606236"/>
                  <a:gd name="connsiteX9" fmla="*/ 191115 w 449447"/>
                  <a:gd name="connsiteY9" fmla="*/ 326799 h 606236"/>
                  <a:gd name="connsiteX10" fmla="*/ 363366 w 449447"/>
                  <a:gd name="connsiteY10" fmla="*/ 179144 h 606236"/>
                  <a:gd name="connsiteX11" fmla="*/ 224006 w 449447"/>
                  <a:gd name="connsiteY11" fmla="*/ 65927 h 606236"/>
                  <a:gd name="connsiteX12" fmla="*/ 218262 w 449447"/>
                  <a:gd name="connsiteY12" fmla="*/ 70226 h 606236"/>
                  <a:gd name="connsiteX13" fmla="*/ 56001 w 449447"/>
                  <a:gd name="connsiteY13" fmla="*/ 123254 h 606236"/>
                  <a:gd name="connsiteX14" fmla="*/ 48822 w 449447"/>
                  <a:gd name="connsiteY14" fmla="*/ 130420 h 606236"/>
                  <a:gd name="connsiteX15" fmla="*/ 48822 w 449447"/>
                  <a:gd name="connsiteY15" fmla="*/ 365462 h 606236"/>
                  <a:gd name="connsiteX16" fmla="*/ 221134 w 449447"/>
                  <a:gd name="connsiteY16" fmla="*/ 538877 h 606236"/>
                  <a:gd name="connsiteX17" fmla="*/ 224006 w 449447"/>
                  <a:gd name="connsiteY17" fmla="*/ 540310 h 606236"/>
                  <a:gd name="connsiteX18" fmla="*/ 226877 w 449447"/>
                  <a:gd name="connsiteY18" fmla="*/ 538877 h 606236"/>
                  <a:gd name="connsiteX19" fmla="*/ 400625 w 449447"/>
                  <a:gd name="connsiteY19" fmla="*/ 365462 h 606236"/>
                  <a:gd name="connsiteX20" fmla="*/ 400625 w 449447"/>
                  <a:gd name="connsiteY20" fmla="*/ 130420 h 606236"/>
                  <a:gd name="connsiteX21" fmla="*/ 393446 w 449447"/>
                  <a:gd name="connsiteY21" fmla="*/ 123254 h 606236"/>
                  <a:gd name="connsiteX22" fmla="*/ 231185 w 449447"/>
                  <a:gd name="connsiteY22" fmla="*/ 70226 h 606236"/>
                  <a:gd name="connsiteX23" fmla="*/ 224006 w 449447"/>
                  <a:gd name="connsiteY23" fmla="*/ 65927 h 606236"/>
                  <a:gd name="connsiteX24" fmla="*/ 224006 w 449447"/>
                  <a:gd name="connsiteY24" fmla="*/ 0 h 606236"/>
                  <a:gd name="connsiteX25" fmla="*/ 232621 w 449447"/>
                  <a:gd name="connsiteY25" fmla="*/ 5733 h 606236"/>
                  <a:gd name="connsiteX26" fmla="*/ 440831 w 449447"/>
                  <a:gd name="connsiteY26" fmla="*/ 73093 h 606236"/>
                  <a:gd name="connsiteX27" fmla="*/ 449447 w 449447"/>
                  <a:gd name="connsiteY27" fmla="*/ 81692 h 606236"/>
                  <a:gd name="connsiteX28" fmla="*/ 449447 w 449447"/>
                  <a:gd name="connsiteY28" fmla="*/ 384093 h 606236"/>
                  <a:gd name="connsiteX29" fmla="*/ 228313 w 449447"/>
                  <a:gd name="connsiteY29" fmla="*/ 604803 h 606236"/>
                  <a:gd name="connsiteX30" fmla="*/ 224006 w 449447"/>
                  <a:gd name="connsiteY30" fmla="*/ 606236 h 606236"/>
                  <a:gd name="connsiteX31" fmla="*/ 221134 w 449447"/>
                  <a:gd name="connsiteY31" fmla="*/ 604803 h 606236"/>
                  <a:gd name="connsiteX32" fmla="*/ 0 w 449447"/>
                  <a:gd name="connsiteY32" fmla="*/ 384093 h 606236"/>
                  <a:gd name="connsiteX33" fmla="*/ 0 w 449447"/>
                  <a:gd name="connsiteY33" fmla="*/ 81692 h 606236"/>
                  <a:gd name="connsiteX34" fmla="*/ 8616 w 449447"/>
                  <a:gd name="connsiteY34" fmla="*/ 73093 h 606236"/>
                  <a:gd name="connsiteX35" fmla="*/ 216826 w 449447"/>
                  <a:gd name="connsiteY35" fmla="*/ 5733 h 606236"/>
                  <a:gd name="connsiteX36" fmla="*/ 224006 w 449447"/>
                  <a:gd name="connsiteY36" fmla="*/ 0 h 60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9447" h="606236">
                    <a:moveTo>
                      <a:pt x="363366" y="179144"/>
                    </a:moveTo>
                    <a:cubicBezTo>
                      <a:pt x="364801" y="177710"/>
                      <a:pt x="377720" y="197780"/>
                      <a:pt x="377720" y="197780"/>
                    </a:cubicBezTo>
                    <a:cubicBezTo>
                      <a:pt x="377720" y="199213"/>
                      <a:pt x="377720" y="200647"/>
                      <a:pt x="376285" y="202081"/>
                    </a:cubicBezTo>
                    <a:cubicBezTo>
                      <a:pt x="297336" y="275191"/>
                      <a:pt x="234178" y="376973"/>
                      <a:pt x="215517" y="424280"/>
                    </a:cubicBezTo>
                    <a:cubicBezTo>
                      <a:pt x="215517" y="425714"/>
                      <a:pt x="214082" y="427147"/>
                      <a:pt x="212646" y="427147"/>
                    </a:cubicBezTo>
                    <a:cubicBezTo>
                      <a:pt x="211211" y="427147"/>
                      <a:pt x="211211" y="427147"/>
                      <a:pt x="211211" y="427147"/>
                    </a:cubicBezTo>
                    <a:cubicBezTo>
                      <a:pt x="209776" y="427147"/>
                      <a:pt x="208340" y="427147"/>
                      <a:pt x="208340" y="425714"/>
                    </a:cubicBezTo>
                    <a:lnTo>
                      <a:pt x="90635" y="306729"/>
                    </a:lnTo>
                    <a:cubicBezTo>
                      <a:pt x="89200" y="306729"/>
                      <a:pt x="125086" y="275191"/>
                      <a:pt x="126521" y="276625"/>
                    </a:cubicBezTo>
                    <a:lnTo>
                      <a:pt x="191115" y="326799"/>
                    </a:lnTo>
                    <a:cubicBezTo>
                      <a:pt x="216953" y="296695"/>
                      <a:pt x="278676" y="230751"/>
                      <a:pt x="363366" y="179144"/>
                    </a:cubicBezTo>
                    <a:close/>
                    <a:moveTo>
                      <a:pt x="224006" y="65927"/>
                    </a:moveTo>
                    <a:cubicBezTo>
                      <a:pt x="221134" y="65927"/>
                      <a:pt x="219698" y="67360"/>
                      <a:pt x="218262" y="70226"/>
                    </a:cubicBezTo>
                    <a:cubicBezTo>
                      <a:pt x="218262" y="70226"/>
                      <a:pt x="193851" y="123254"/>
                      <a:pt x="56001" y="123254"/>
                    </a:cubicBezTo>
                    <a:cubicBezTo>
                      <a:pt x="51694" y="123254"/>
                      <a:pt x="48822" y="126120"/>
                      <a:pt x="48822" y="130420"/>
                    </a:cubicBezTo>
                    <a:lnTo>
                      <a:pt x="48822" y="365462"/>
                    </a:lnTo>
                    <a:cubicBezTo>
                      <a:pt x="48822" y="462918"/>
                      <a:pt x="213954" y="536010"/>
                      <a:pt x="221134" y="538877"/>
                    </a:cubicBezTo>
                    <a:cubicBezTo>
                      <a:pt x="222570" y="540310"/>
                      <a:pt x="224006" y="540310"/>
                      <a:pt x="224006" y="540310"/>
                    </a:cubicBezTo>
                    <a:cubicBezTo>
                      <a:pt x="225441" y="540310"/>
                      <a:pt x="226877" y="540310"/>
                      <a:pt x="226877" y="538877"/>
                    </a:cubicBezTo>
                    <a:cubicBezTo>
                      <a:pt x="234057" y="536010"/>
                      <a:pt x="400625" y="462918"/>
                      <a:pt x="400625" y="365462"/>
                    </a:cubicBezTo>
                    <a:lnTo>
                      <a:pt x="400625" y="130420"/>
                    </a:lnTo>
                    <a:cubicBezTo>
                      <a:pt x="400625" y="126120"/>
                      <a:pt x="397753" y="123254"/>
                      <a:pt x="393446" y="123254"/>
                    </a:cubicBezTo>
                    <a:cubicBezTo>
                      <a:pt x="254160" y="123254"/>
                      <a:pt x="231185" y="70226"/>
                      <a:pt x="231185" y="70226"/>
                    </a:cubicBezTo>
                    <a:cubicBezTo>
                      <a:pt x="229749" y="67360"/>
                      <a:pt x="226877" y="65927"/>
                      <a:pt x="224006" y="65927"/>
                    </a:cubicBezTo>
                    <a:close/>
                    <a:moveTo>
                      <a:pt x="224006" y="0"/>
                    </a:moveTo>
                    <a:cubicBezTo>
                      <a:pt x="228313" y="0"/>
                      <a:pt x="231185" y="2867"/>
                      <a:pt x="232621" y="5733"/>
                    </a:cubicBezTo>
                    <a:cubicBezTo>
                      <a:pt x="232621" y="5733"/>
                      <a:pt x="262776" y="73093"/>
                      <a:pt x="440831" y="73093"/>
                    </a:cubicBezTo>
                    <a:cubicBezTo>
                      <a:pt x="445139" y="73093"/>
                      <a:pt x="449447" y="77392"/>
                      <a:pt x="449447" y="81692"/>
                    </a:cubicBezTo>
                    <a:lnTo>
                      <a:pt x="449447" y="384093"/>
                    </a:lnTo>
                    <a:cubicBezTo>
                      <a:pt x="449447" y="507347"/>
                      <a:pt x="236929" y="600503"/>
                      <a:pt x="228313" y="604803"/>
                    </a:cubicBezTo>
                    <a:cubicBezTo>
                      <a:pt x="226877" y="604803"/>
                      <a:pt x="225441" y="606236"/>
                      <a:pt x="224006" y="606236"/>
                    </a:cubicBezTo>
                    <a:cubicBezTo>
                      <a:pt x="222570" y="606236"/>
                      <a:pt x="222570" y="604803"/>
                      <a:pt x="221134" y="604803"/>
                    </a:cubicBezTo>
                    <a:cubicBezTo>
                      <a:pt x="212518" y="600503"/>
                      <a:pt x="0" y="507347"/>
                      <a:pt x="0" y="384093"/>
                    </a:cubicBezTo>
                    <a:lnTo>
                      <a:pt x="0" y="81692"/>
                    </a:lnTo>
                    <a:cubicBezTo>
                      <a:pt x="0" y="77392"/>
                      <a:pt x="2872" y="73093"/>
                      <a:pt x="8616" y="73093"/>
                    </a:cubicBezTo>
                    <a:cubicBezTo>
                      <a:pt x="185235" y="73093"/>
                      <a:pt x="215390" y="5733"/>
                      <a:pt x="216826" y="5733"/>
                    </a:cubicBezTo>
                    <a:cubicBezTo>
                      <a:pt x="218262" y="2867"/>
                      <a:pt x="221134" y="0"/>
                      <a:pt x="2240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7D5C5"/>
                  </a:gs>
                  <a:gs pos="100000">
                    <a:srgbClr val="ECDDD1">
                      <a:alpha val="100000"/>
                      <a:lumMod val="0"/>
                      <a:lumOff val="100000"/>
                    </a:srgbClr>
                  </a:gs>
                </a:gsLst>
                <a:lin ang="7800000" scaled="0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wrap="square" lIns="91440" tIns="45720" rIns="91440" bIns="45720" anchor="ctr">
                <a:normAutofit fontScale="8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zh-CN" altLang="en-US" sz="2400" b="1" dirty="0">
                  <a:cs typeface="等线" panose="02010600030101010101" charset="-122"/>
                  <a:sym typeface="Calibri" panose="020F0702030404030204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833" y="7370"/>
              <a:ext cx="13954" cy="2447"/>
              <a:chOff x="5022" y="3384"/>
              <a:chExt cx="11643" cy="3576"/>
            </a:xfrm>
          </p:grpSpPr>
          <p:grpSp>
            <p:nvGrpSpPr>
              <p:cNvPr id="19" name="组合 18"/>
              <p:cNvGrpSpPr/>
              <p:nvPr/>
            </p:nvGrpSpPr>
            <p:grpSpPr>
              <a:xfrm rot="0">
                <a:off x="5022" y="3384"/>
                <a:ext cx="11643" cy="3576"/>
                <a:chOff x="5472070" y="1360118"/>
                <a:chExt cx="2472397" cy="741459"/>
              </a:xfrm>
            </p:grpSpPr>
            <p:sp>
              <p:nvSpPr>
                <p:cNvPr id="34" name="平行四边形 33"/>
                <p:cNvSpPr/>
                <p:nvPr/>
              </p:nvSpPr>
              <p:spPr>
                <a:xfrm flipH="1">
                  <a:off x="5702211" y="1360118"/>
                  <a:ext cx="1129298" cy="64303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>
                  <a:outerShdw blurRad="203200" sx="102000" sy="102000" algn="ctr" rotWithShape="0">
                    <a:srgbClr val="5B9BD5">
                      <a:lumMod val="20000"/>
                      <a:lumOff val="80000"/>
                      <a:alpha val="70000"/>
                    </a:srgbClr>
                  </a:outerShdw>
                </a:effectLst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472070" y="1368375"/>
                  <a:ext cx="2472397" cy="733202"/>
                  <a:chOff x="5472070" y="1368375"/>
                  <a:chExt cx="2472397" cy="733202"/>
                </a:xfrm>
              </p:grpSpPr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472070" y="1469028"/>
                    <a:ext cx="1470273" cy="632549"/>
                    <a:chOff x="5720774" y="1504887"/>
                    <a:chExt cx="1470273" cy="287118"/>
                  </a:xfrm>
                </p:grpSpPr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V="1">
                      <a:off x="5720774" y="1504887"/>
                      <a:ext cx="143216" cy="287118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>
                              <a:alpha val="0"/>
                            </a:srgbClr>
                          </a:gs>
                          <a:gs pos="100000">
                            <a:srgbClr val="80ECDF">
                              <a:lumMod val="0"/>
                              <a:lumOff val="100000"/>
                            </a:srgbClr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20" name="直接连接符 19"/>
                    <p:cNvCxnSpPr/>
                    <p:nvPr/>
                  </p:nvCxnSpPr>
                  <p:spPr>
                    <a:xfrm>
                      <a:off x="5863990" y="1506400"/>
                      <a:ext cx="1327057" cy="0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/>
                          </a:gs>
                          <a:gs pos="100000">
                            <a:srgbClr val="80ECDF">
                              <a:lumMod val="0"/>
                              <a:lumOff val="100000"/>
                            </a:srgbClr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7944467" y="1368375"/>
                    <a:ext cx="0" cy="733202"/>
                  </a:xfrm>
                  <a:prstGeom prst="line">
                    <a:avLst/>
                  </a:prstGeom>
                  <a:ln>
                    <a:gradFill>
                      <a:gsLst>
                        <a:gs pos="100000">
                          <a:srgbClr val="0066FF">
                            <a:alpha val="0"/>
                          </a:srgbClr>
                        </a:gs>
                        <a:gs pos="0">
                          <a:srgbClr val="80ECDF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rgbClr val="4472C4"/>
                  </a:lnRef>
                  <a:fillRef idx="0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Text" lastClr="000000"/>
                  </a:fontRef>
                </p:style>
              </p:cxnSp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6942343" y="1368375"/>
                    <a:ext cx="1002124" cy="104904"/>
                    <a:chOff x="3926953" y="221456"/>
                    <a:chExt cx="1002124" cy="104904"/>
                  </a:xfrm>
                </p:grpSpPr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3945292" y="221456"/>
                      <a:ext cx="983785" cy="0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42" name="直接连接符 41"/>
                    <p:cNvCxnSpPr/>
                    <p:nvPr/>
                  </p:nvCxnSpPr>
                  <p:spPr>
                    <a:xfrm flipV="1">
                      <a:off x="3926953" y="221456"/>
                      <a:ext cx="23541" cy="104904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</p:grpSp>
          </p:grpSp>
          <p:sp>
            <p:nvSpPr>
              <p:cNvPr id="44" name="文本框 43"/>
              <p:cNvSpPr txBox="1"/>
              <p:nvPr/>
            </p:nvSpPr>
            <p:spPr>
              <a:xfrm>
                <a:off x="5862" y="4272"/>
                <a:ext cx="9871" cy="24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171450" indent="-171450" algn="l" defTabSz="91440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zh-CN" altLang="en-US" sz="1400" dirty="0">
                    <a:ln>
                      <a:noFill/>
                    </a:ln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cs typeface="等线" panose="02010600030101010101" charset="-122"/>
                    <a:sym typeface="Arial" panose="020B0704020202090204" pitchFamily="34" charset="0"/>
                  </a:rPr>
                  <a:t>将AI服务能力与我司的柜面经纪业务办理流程相融合，</a:t>
                </a:r>
                <a:r>
                  <a:rPr lang="zh-CN" altLang="en-US" sz="1400" b="1" dirty="0">
                    <a:ln>
                      <a:noFill/>
                    </a:ln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cs typeface="等线" panose="02010600030101010101" charset="-122"/>
                    <a:sym typeface="Arial" panose="020B0704020202090204" pitchFamily="34" charset="0"/>
                  </a:rPr>
                  <a:t>完成了AI能力与证券业务融合的应用尝试，实现业务智能化转变</a:t>
                </a:r>
                <a:endParaRPr lang="zh-CN" altLang="en-US" sz="1400" b="1" dirty="0">
                  <a:ln>
                    <a:noFill/>
                  </a:ln>
                  <a:solidFill>
                    <a:sysClr val="window" lastClr="FFFFFF"/>
                  </a:solidFill>
                  <a:latin typeface="微软雅黑" panose="020B0703020204020201" charset="-122"/>
                  <a:ea typeface="微软雅黑" panose="020B0703020204020201" charset="-122"/>
                  <a:sym typeface="Arial" panose="020B0704020202090204" pitchFamily="34" charset="0"/>
                </a:endParaRPr>
              </a:p>
              <a:p>
                <a:pPr marL="171450" indent="-171450" algn="l" defTabSz="91440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sz="1400" dirty="0">
                    <a:ln>
                      <a:noFill/>
                    </a:ln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cs typeface="+mn-ea"/>
                    <a:sym typeface="Arial" panose="020B0704020202090204" pitchFamily="34" charset="0"/>
                  </a:rPr>
                  <a:t>为客户提供更多创新智能金融产品和服务</a:t>
                </a:r>
                <a:r>
                  <a:rPr lang="zh-CN" altLang="en-US" sz="1400" dirty="0">
                    <a:ln>
                      <a:noFill/>
                    </a:ln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cs typeface="等线" panose="02010600030101010101" charset="-122"/>
                    <a:sym typeface="Arial" panose="020B0704020202090204" pitchFamily="34" charset="0"/>
                  </a:rPr>
                  <a:t>，积极拥抱智能金融时代。</a:t>
                </a:r>
                <a:endParaRPr lang="zh-CN" altLang="en-US" sz="1400" dirty="0" smtClean="0">
                  <a:ln>
                    <a:noFill/>
                  </a:ln>
                  <a:solidFill>
                    <a:sysClr val="window" lastClr="FFFFFF"/>
                  </a:solidFill>
                  <a:latin typeface="微软雅黑" panose="020B0703020204020201" charset="-122"/>
                  <a:ea typeface="微软雅黑" panose="020B0703020204020201" charset="-122"/>
                  <a:cs typeface="等线" panose="02010600030101010101" charset="-122"/>
                  <a:sym typeface="Arial" panose="020B070402020209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853" y="3996"/>
              <a:ext cx="1980" cy="1224"/>
              <a:chOff x="2173" y="3725"/>
              <a:chExt cx="2398" cy="1482"/>
            </a:xfrm>
          </p:grpSpPr>
          <p:grpSp>
            <p:nvGrpSpPr>
              <p:cNvPr id="22" name="组合 21"/>
              <p:cNvGrpSpPr/>
              <p:nvPr/>
            </p:nvGrpSpPr>
            <p:grpSpPr>
              <a:xfrm rot="0">
                <a:off x="2173" y="3725"/>
                <a:ext cx="2398" cy="1482"/>
                <a:chOff x="2161" y="6138"/>
                <a:chExt cx="2397" cy="1480"/>
              </a:xfrm>
            </p:grpSpPr>
            <p:sp>
              <p:nvSpPr>
                <p:cNvPr id="25" name="任意多边形 31"/>
                <p:cNvSpPr/>
                <p:nvPr/>
              </p:nvSpPr>
              <p:spPr>
                <a:xfrm>
                  <a:off x="2161" y="6141"/>
                  <a:ext cx="2397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10946" h="2416333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3053115" y="668953"/>
                        <a:pt x="3496430" y="399876"/>
                        <a:pt x="3952689" y="617083"/>
                      </a:cubicBezTo>
                      <a:cubicBezTo>
                        <a:pt x="4506024" y="873192"/>
                        <a:pt x="4680761" y="1576683"/>
                        <a:pt x="4328051" y="2062967"/>
                      </a:cubicBezTo>
                      <a:cubicBezTo>
                        <a:pt x="4185672" y="2257480"/>
                        <a:pt x="3985048" y="2413091"/>
                        <a:pt x="3629101" y="2416333"/>
                      </a:cubicBezTo>
                      <a:cubicBezTo>
                        <a:pt x="697397" y="2416333"/>
                        <a:pt x="697397" y="2416333"/>
                        <a:pt x="697397" y="2416333"/>
                      </a:cubicBez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E26BB">
                        <a:alpha val="0"/>
                      </a:srgbClr>
                    </a:gs>
                    <a:gs pos="100000">
                      <a:srgbClr val="45C0FC"/>
                    </a:gs>
                  </a:gsLst>
                  <a:lin ang="0" scaled="0"/>
                </a:gradFill>
                <a:ln w="15875">
                  <a:gradFill flip="none" rotWithShape="1">
                    <a:gsLst>
                      <a:gs pos="0">
                        <a:srgbClr val="D441F1"/>
                      </a:gs>
                      <a:gs pos="98230">
                        <a:srgbClr val="80ECDF">
                          <a:alpha val="97000"/>
                          <a:lumMod val="94000"/>
                          <a:lumOff val="6000"/>
                        </a:srgbClr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400" dirty="0">
                    <a:solidFill>
                      <a:srgbClr val="80ECDF"/>
                    </a:solidFill>
                  </a:endParaRPr>
                </a:p>
                <a:p>
                  <a:pPr algn="ctr"/>
                  <a:endParaRPr lang="en-US" altLang="zh-CN" sz="130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161" y="6138"/>
                  <a:ext cx="1623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  <a:gd name="connsiteX0-1" fmla="*/ 2073896 w 4510946"/>
                    <a:gd name="connsiteY0-2" fmla="*/ 34 h 2416333"/>
                    <a:gd name="connsiteX1-3" fmla="*/ 3053115 w 4510946"/>
                    <a:gd name="connsiteY1-4" fmla="*/ 668953 h 2416333"/>
                    <a:gd name="connsiteX2-5" fmla="*/ 3952689 w 4510946"/>
                    <a:gd name="connsiteY2-6" fmla="*/ 617083 h 2416333"/>
                    <a:gd name="connsiteX3-7" fmla="*/ 4328051 w 4510946"/>
                    <a:gd name="connsiteY3-8" fmla="*/ 2062967 h 2416333"/>
                    <a:gd name="connsiteX4-9" fmla="*/ 3629101 w 4510946"/>
                    <a:gd name="connsiteY4-10" fmla="*/ 2416333 h 2416333"/>
                    <a:gd name="connsiteX5-11" fmla="*/ 697397 w 4510946"/>
                    <a:gd name="connsiteY5-12" fmla="*/ 2416333 h 2416333"/>
                    <a:gd name="connsiteX6-13" fmla="*/ 56693 w 4510946"/>
                    <a:gd name="connsiteY6-14" fmla="*/ 1443765 h 2416333"/>
                    <a:gd name="connsiteX7-15" fmla="*/ 752407 w 4510946"/>
                    <a:gd name="connsiteY7-16" fmla="*/ 1015836 h 2416333"/>
                    <a:gd name="connsiteX8-17" fmla="*/ 1137476 w 4510946"/>
                    <a:gd name="connsiteY8-18" fmla="*/ 762968 h 2416333"/>
                    <a:gd name="connsiteX9-19" fmla="*/ 1878492 w 4510946"/>
                    <a:gd name="connsiteY9-20" fmla="*/ 20574 h 2416333"/>
                    <a:gd name="connsiteX10-21" fmla="*/ 2073896 w 4510946"/>
                    <a:gd name="connsiteY10-22" fmla="*/ 34 h 2416333"/>
                    <a:gd name="connsiteX0-23" fmla="*/ 2073896 w 4510946"/>
                    <a:gd name="connsiteY0-24" fmla="*/ 34 h 2416333"/>
                    <a:gd name="connsiteX1-25" fmla="*/ 3053115 w 4510946"/>
                    <a:gd name="connsiteY1-26" fmla="*/ 668953 h 2416333"/>
                    <a:gd name="connsiteX2-27" fmla="*/ 3952689 w 4510946"/>
                    <a:gd name="connsiteY2-28" fmla="*/ 617083 h 2416333"/>
                    <a:gd name="connsiteX3-29" fmla="*/ 4328051 w 4510946"/>
                    <a:gd name="connsiteY3-30" fmla="*/ 2062967 h 2416333"/>
                    <a:gd name="connsiteX4-31" fmla="*/ 3629101 w 4510946"/>
                    <a:gd name="connsiteY4-32" fmla="*/ 2416333 h 2416333"/>
                    <a:gd name="connsiteX5-33" fmla="*/ 697397 w 4510946"/>
                    <a:gd name="connsiteY5-34" fmla="*/ 2416333 h 2416333"/>
                    <a:gd name="connsiteX6-35" fmla="*/ 56693 w 4510946"/>
                    <a:gd name="connsiteY6-36" fmla="*/ 1443765 h 2416333"/>
                    <a:gd name="connsiteX7-37" fmla="*/ 752407 w 4510946"/>
                    <a:gd name="connsiteY7-38" fmla="*/ 1015836 h 2416333"/>
                    <a:gd name="connsiteX8-39" fmla="*/ 1137476 w 4510946"/>
                    <a:gd name="connsiteY8-40" fmla="*/ 762968 h 2416333"/>
                    <a:gd name="connsiteX9-41" fmla="*/ 1878492 w 4510946"/>
                    <a:gd name="connsiteY9-42" fmla="*/ 20574 h 2416333"/>
                    <a:gd name="connsiteX10-43" fmla="*/ 2073896 w 4510946"/>
                    <a:gd name="connsiteY10-44" fmla="*/ 34 h 2416333"/>
                    <a:gd name="connsiteX0-45" fmla="*/ 2073896 w 4510946"/>
                    <a:gd name="connsiteY0-46" fmla="*/ 34 h 2416349"/>
                    <a:gd name="connsiteX1-47" fmla="*/ 3053115 w 4510946"/>
                    <a:gd name="connsiteY1-48" fmla="*/ 668953 h 2416349"/>
                    <a:gd name="connsiteX2-49" fmla="*/ 3952689 w 4510946"/>
                    <a:gd name="connsiteY2-50" fmla="*/ 617083 h 2416349"/>
                    <a:gd name="connsiteX3-51" fmla="*/ 4328051 w 4510946"/>
                    <a:gd name="connsiteY3-52" fmla="*/ 2062967 h 2416349"/>
                    <a:gd name="connsiteX4-53" fmla="*/ 3629101 w 4510946"/>
                    <a:gd name="connsiteY4-54" fmla="*/ 2416333 h 2416349"/>
                    <a:gd name="connsiteX5-55" fmla="*/ 1845171 w 4510946"/>
                    <a:gd name="connsiteY5-56" fmla="*/ 2416349 h 2416349"/>
                    <a:gd name="connsiteX6-57" fmla="*/ 697397 w 4510946"/>
                    <a:gd name="connsiteY6-58" fmla="*/ 2416333 h 2416349"/>
                    <a:gd name="connsiteX7-59" fmla="*/ 56693 w 4510946"/>
                    <a:gd name="connsiteY7-60" fmla="*/ 1443765 h 2416349"/>
                    <a:gd name="connsiteX8-61" fmla="*/ 752407 w 4510946"/>
                    <a:gd name="connsiteY8-62" fmla="*/ 1015836 h 2416349"/>
                    <a:gd name="connsiteX9-63" fmla="*/ 1137476 w 4510946"/>
                    <a:gd name="connsiteY9-64" fmla="*/ 762968 h 2416349"/>
                    <a:gd name="connsiteX10-65" fmla="*/ 1878492 w 4510946"/>
                    <a:gd name="connsiteY10-66" fmla="*/ 20574 h 2416349"/>
                    <a:gd name="connsiteX11" fmla="*/ 2073896 w 4510946"/>
                    <a:gd name="connsiteY11" fmla="*/ 34 h 2416349"/>
                    <a:gd name="connsiteX0-67" fmla="*/ 2073896 w 4510299"/>
                    <a:gd name="connsiteY0-68" fmla="*/ 34 h 2416349"/>
                    <a:gd name="connsiteX1-69" fmla="*/ 3053115 w 4510299"/>
                    <a:gd name="connsiteY1-70" fmla="*/ 668953 h 2416349"/>
                    <a:gd name="connsiteX2-71" fmla="*/ 3952689 w 4510299"/>
                    <a:gd name="connsiteY2-72" fmla="*/ 617083 h 2416349"/>
                    <a:gd name="connsiteX3-73" fmla="*/ 4328051 w 4510299"/>
                    <a:gd name="connsiteY3-74" fmla="*/ 2062967 h 2416349"/>
                    <a:gd name="connsiteX4-75" fmla="*/ 1845171 w 4510299"/>
                    <a:gd name="connsiteY4-76" fmla="*/ 2416349 h 2416349"/>
                    <a:gd name="connsiteX5-77" fmla="*/ 697397 w 4510299"/>
                    <a:gd name="connsiteY5-78" fmla="*/ 2416333 h 2416349"/>
                    <a:gd name="connsiteX6-79" fmla="*/ 56693 w 4510299"/>
                    <a:gd name="connsiteY6-80" fmla="*/ 1443765 h 2416349"/>
                    <a:gd name="connsiteX7-81" fmla="*/ 752407 w 4510299"/>
                    <a:gd name="connsiteY7-82" fmla="*/ 1015836 h 2416349"/>
                    <a:gd name="connsiteX8-83" fmla="*/ 1137476 w 4510299"/>
                    <a:gd name="connsiteY8-84" fmla="*/ 762968 h 2416349"/>
                    <a:gd name="connsiteX9-85" fmla="*/ 1878492 w 4510299"/>
                    <a:gd name="connsiteY9-86" fmla="*/ 20574 h 2416349"/>
                    <a:gd name="connsiteX10-87" fmla="*/ 2073896 w 4510299"/>
                    <a:gd name="connsiteY10-88" fmla="*/ 34 h 2416349"/>
                    <a:gd name="connsiteX0-89" fmla="*/ 2073896 w 3952688"/>
                    <a:gd name="connsiteY0-90" fmla="*/ 34 h 2416349"/>
                    <a:gd name="connsiteX1-91" fmla="*/ 3053115 w 3952688"/>
                    <a:gd name="connsiteY1-92" fmla="*/ 668953 h 2416349"/>
                    <a:gd name="connsiteX2-93" fmla="*/ 3952689 w 3952688"/>
                    <a:gd name="connsiteY2-94" fmla="*/ 617083 h 2416349"/>
                    <a:gd name="connsiteX3-95" fmla="*/ 1845171 w 3952688"/>
                    <a:gd name="connsiteY3-96" fmla="*/ 2416349 h 2416349"/>
                    <a:gd name="connsiteX4-97" fmla="*/ 697397 w 3952688"/>
                    <a:gd name="connsiteY4-98" fmla="*/ 2416333 h 2416349"/>
                    <a:gd name="connsiteX5-99" fmla="*/ 56693 w 3952688"/>
                    <a:gd name="connsiteY5-100" fmla="*/ 1443765 h 2416349"/>
                    <a:gd name="connsiteX6-101" fmla="*/ 752407 w 3952688"/>
                    <a:gd name="connsiteY6-102" fmla="*/ 1015836 h 2416349"/>
                    <a:gd name="connsiteX7-103" fmla="*/ 1137476 w 3952688"/>
                    <a:gd name="connsiteY7-104" fmla="*/ 762968 h 2416349"/>
                    <a:gd name="connsiteX8-105" fmla="*/ 1878492 w 3952688"/>
                    <a:gd name="connsiteY8-106" fmla="*/ 20574 h 2416349"/>
                    <a:gd name="connsiteX9-107" fmla="*/ 2073896 w 3952688"/>
                    <a:gd name="connsiteY9-108" fmla="*/ 34 h 2416349"/>
                    <a:gd name="connsiteX0-109" fmla="*/ 2073896 w 3053116"/>
                    <a:gd name="connsiteY0-110" fmla="*/ 34 h 2416349"/>
                    <a:gd name="connsiteX1-111" fmla="*/ 3053115 w 3053116"/>
                    <a:gd name="connsiteY1-112" fmla="*/ 668953 h 2416349"/>
                    <a:gd name="connsiteX2-113" fmla="*/ 1845171 w 3053116"/>
                    <a:gd name="connsiteY2-114" fmla="*/ 2416349 h 2416349"/>
                    <a:gd name="connsiteX3-115" fmla="*/ 697397 w 3053116"/>
                    <a:gd name="connsiteY3-116" fmla="*/ 2416333 h 2416349"/>
                    <a:gd name="connsiteX4-117" fmla="*/ 56693 w 3053116"/>
                    <a:gd name="connsiteY4-118" fmla="*/ 1443765 h 2416349"/>
                    <a:gd name="connsiteX5-119" fmla="*/ 752407 w 3053116"/>
                    <a:gd name="connsiteY5-120" fmla="*/ 1015836 h 2416349"/>
                    <a:gd name="connsiteX6-121" fmla="*/ 1137476 w 3053116"/>
                    <a:gd name="connsiteY6-122" fmla="*/ 762968 h 2416349"/>
                    <a:gd name="connsiteX7-123" fmla="*/ 1878492 w 3053116"/>
                    <a:gd name="connsiteY7-124" fmla="*/ 20574 h 2416349"/>
                    <a:gd name="connsiteX8-125" fmla="*/ 2073896 w 3053116"/>
                    <a:gd name="connsiteY8-126" fmla="*/ 34 h 2416349"/>
                    <a:gd name="connsiteX0-127" fmla="*/ 2073896 w 3053116"/>
                    <a:gd name="connsiteY0-128" fmla="*/ 34 h 2416349"/>
                    <a:gd name="connsiteX1-129" fmla="*/ 3053115 w 3053116"/>
                    <a:gd name="connsiteY1-130" fmla="*/ 668953 h 2416349"/>
                    <a:gd name="connsiteX2-131" fmla="*/ 1845171 w 3053116"/>
                    <a:gd name="connsiteY2-132" fmla="*/ 2416349 h 2416349"/>
                    <a:gd name="connsiteX3-133" fmla="*/ 697397 w 3053116"/>
                    <a:gd name="connsiteY3-134" fmla="*/ 2416333 h 2416349"/>
                    <a:gd name="connsiteX4-135" fmla="*/ 56693 w 3053116"/>
                    <a:gd name="connsiteY4-136" fmla="*/ 1443765 h 2416349"/>
                    <a:gd name="connsiteX5-137" fmla="*/ 752407 w 3053116"/>
                    <a:gd name="connsiteY5-138" fmla="*/ 1015836 h 2416349"/>
                    <a:gd name="connsiteX6-139" fmla="*/ 1137476 w 3053116"/>
                    <a:gd name="connsiteY6-140" fmla="*/ 762968 h 2416349"/>
                    <a:gd name="connsiteX7-141" fmla="*/ 1878492 w 3053116"/>
                    <a:gd name="connsiteY7-142" fmla="*/ 20574 h 2416349"/>
                    <a:gd name="connsiteX8-143" fmla="*/ 2073896 w 3053116"/>
                    <a:gd name="connsiteY8-144" fmla="*/ 34 h 2416349"/>
                    <a:gd name="connsiteX0-145" fmla="*/ 2073896 w 3053116"/>
                    <a:gd name="connsiteY0-146" fmla="*/ 34 h 2416349"/>
                    <a:gd name="connsiteX1-147" fmla="*/ 3053115 w 3053116"/>
                    <a:gd name="connsiteY1-148" fmla="*/ 668953 h 2416349"/>
                    <a:gd name="connsiteX2-149" fmla="*/ 1845171 w 3053116"/>
                    <a:gd name="connsiteY2-150" fmla="*/ 2416349 h 2416349"/>
                    <a:gd name="connsiteX3-151" fmla="*/ 697397 w 3053116"/>
                    <a:gd name="connsiteY3-152" fmla="*/ 2416333 h 2416349"/>
                    <a:gd name="connsiteX4-153" fmla="*/ 56693 w 3053116"/>
                    <a:gd name="connsiteY4-154" fmla="*/ 1443765 h 2416349"/>
                    <a:gd name="connsiteX5-155" fmla="*/ 752407 w 3053116"/>
                    <a:gd name="connsiteY5-156" fmla="*/ 1015836 h 2416349"/>
                    <a:gd name="connsiteX6-157" fmla="*/ 1137476 w 3053116"/>
                    <a:gd name="connsiteY6-158" fmla="*/ 762968 h 2416349"/>
                    <a:gd name="connsiteX7-159" fmla="*/ 1878492 w 3053116"/>
                    <a:gd name="connsiteY7-160" fmla="*/ 20574 h 2416349"/>
                    <a:gd name="connsiteX8-161" fmla="*/ 2073896 w 3053116"/>
                    <a:gd name="connsiteY8-162" fmla="*/ 34 h 2416349"/>
                    <a:gd name="connsiteX0-163" fmla="*/ 2073896 w 3053116"/>
                    <a:gd name="connsiteY0-164" fmla="*/ 34 h 2416349"/>
                    <a:gd name="connsiteX1-165" fmla="*/ 3053115 w 3053116"/>
                    <a:gd name="connsiteY1-166" fmla="*/ 668953 h 2416349"/>
                    <a:gd name="connsiteX2-167" fmla="*/ 1845171 w 3053116"/>
                    <a:gd name="connsiteY2-168" fmla="*/ 2416349 h 2416349"/>
                    <a:gd name="connsiteX3-169" fmla="*/ 697397 w 3053116"/>
                    <a:gd name="connsiteY3-170" fmla="*/ 2416333 h 2416349"/>
                    <a:gd name="connsiteX4-171" fmla="*/ 56693 w 3053116"/>
                    <a:gd name="connsiteY4-172" fmla="*/ 1443765 h 2416349"/>
                    <a:gd name="connsiteX5-173" fmla="*/ 752407 w 3053116"/>
                    <a:gd name="connsiteY5-174" fmla="*/ 1015836 h 2416349"/>
                    <a:gd name="connsiteX6-175" fmla="*/ 1137476 w 3053116"/>
                    <a:gd name="connsiteY6-176" fmla="*/ 762968 h 2416349"/>
                    <a:gd name="connsiteX7-177" fmla="*/ 1878492 w 3053116"/>
                    <a:gd name="connsiteY7-178" fmla="*/ 20574 h 2416349"/>
                    <a:gd name="connsiteX8-179" fmla="*/ 2073896 w 3053116"/>
                    <a:gd name="connsiteY8-180" fmla="*/ 34 h 2416349"/>
                    <a:gd name="connsiteX0-181" fmla="*/ 2073896 w 3053116"/>
                    <a:gd name="connsiteY0-182" fmla="*/ 34 h 2416349"/>
                    <a:gd name="connsiteX1-183" fmla="*/ 3053115 w 3053116"/>
                    <a:gd name="connsiteY1-184" fmla="*/ 668953 h 2416349"/>
                    <a:gd name="connsiteX2-185" fmla="*/ 1845171 w 3053116"/>
                    <a:gd name="connsiteY2-186" fmla="*/ 2416349 h 2416349"/>
                    <a:gd name="connsiteX3-187" fmla="*/ 697397 w 3053116"/>
                    <a:gd name="connsiteY3-188" fmla="*/ 2416333 h 2416349"/>
                    <a:gd name="connsiteX4-189" fmla="*/ 56693 w 3053116"/>
                    <a:gd name="connsiteY4-190" fmla="*/ 1443765 h 2416349"/>
                    <a:gd name="connsiteX5-191" fmla="*/ 752407 w 3053116"/>
                    <a:gd name="connsiteY5-192" fmla="*/ 1015836 h 2416349"/>
                    <a:gd name="connsiteX6-193" fmla="*/ 1137476 w 3053116"/>
                    <a:gd name="connsiteY6-194" fmla="*/ 762968 h 2416349"/>
                    <a:gd name="connsiteX7-195" fmla="*/ 1878492 w 3053116"/>
                    <a:gd name="connsiteY7-196" fmla="*/ 20574 h 2416349"/>
                    <a:gd name="connsiteX8-197" fmla="*/ 2073896 w 3053116"/>
                    <a:gd name="connsiteY8-198" fmla="*/ 34 h 2416349"/>
                    <a:gd name="connsiteX0-199" fmla="*/ 2073896 w 3053116"/>
                    <a:gd name="connsiteY0-200" fmla="*/ 34 h 2416349"/>
                    <a:gd name="connsiteX1-201" fmla="*/ 3053115 w 3053116"/>
                    <a:gd name="connsiteY1-202" fmla="*/ 668953 h 2416349"/>
                    <a:gd name="connsiteX2-203" fmla="*/ 1845171 w 3053116"/>
                    <a:gd name="connsiteY2-204" fmla="*/ 2416349 h 2416349"/>
                    <a:gd name="connsiteX3-205" fmla="*/ 697397 w 3053116"/>
                    <a:gd name="connsiteY3-206" fmla="*/ 2416333 h 2416349"/>
                    <a:gd name="connsiteX4-207" fmla="*/ 56693 w 3053116"/>
                    <a:gd name="connsiteY4-208" fmla="*/ 1443765 h 2416349"/>
                    <a:gd name="connsiteX5-209" fmla="*/ 752407 w 3053116"/>
                    <a:gd name="connsiteY5-210" fmla="*/ 1015836 h 2416349"/>
                    <a:gd name="connsiteX6-211" fmla="*/ 1137476 w 3053116"/>
                    <a:gd name="connsiteY6-212" fmla="*/ 762968 h 2416349"/>
                    <a:gd name="connsiteX7-213" fmla="*/ 1878492 w 3053116"/>
                    <a:gd name="connsiteY7-214" fmla="*/ 20574 h 2416349"/>
                    <a:gd name="connsiteX8-215" fmla="*/ 2073896 w 3053116"/>
                    <a:gd name="connsiteY8-216" fmla="*/ 34 h 24163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3053116" h="2416349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2455011" y="1546097"/>
                        <a:pt x="3069982" y="631840"/>
                        <a:pt x="1845171" y="2416349"/>
                      </a:cubicBezTo>
                      <a:lnTo>
                        <a:pt x="697397" y="2416333"/>
                      </a:ln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7000"/>
                  </a:sysClr>
                </a:solidFill>
                <a:ln w="22225"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200" dirty="0">
                    <a:solidFill>
                      <a:srgbClr val="80ECDF"/>
                    </a:solidFill>
                  </a:endParaRPr>
                </a:p>
              </p:txBody>
            </p:sp>
          </p:grpSp>
          <p:sp>
            <p:nvSpPr>
              <p:cNvPr id="43" name="ïSlïḑe"/>
              <p:cNvSpPr>
                <a:spLocks noChangeAspect="1"/>
              </p:cNvSpPr>
              <p:nvPr/>
            </p:nvSpPr>
            <p:spPr>
              <a:xfrm>
                <a:off x="3076" y="4199"/>
                <a:ext cx="554" cy="748"/>
              </a:xfrm>
              <a:custGeom>
                <a:avLst/>
                <a:gdLst>
                  <a:gd name="connsiteX0" fmla="*/ 363366 w 449447"/>
                  <a:gd name="connsiteY0" fmla="*/ 179144 h 606236"/>
                  <a:gd name="connsiteX1" fmla="*/ 377720 w 449447"/>
                  <a:gd name="connsiteY1" fmla="*/ 197780 h 606236"/>
                  <a:gd name="connsiteX2" fmla="*/ 376285 w 449447"/>
                  <a:gd name="connsiteY2" fmla="*/ 202081 h 606236"/>
                  <a:gd name="connsiteX3" fmla="*/ 215517 w 449447"/>
                  <a:gd name="connsiteY3" fmla="*/ 424280 h 606236"/>
                  <a:gd name="connsiteX4" fmla="*/ 212646 w 449447"/>
                  <a:gd name="connsiteY4" fmla="*/ 427147 h 606236"/>
                  <a:gd name="connsiteX5" fmla="*/ 211211 w 449447"/>
                  <a:gd name="connsiteY5" fmla="*/ 427147 h 606236"/>
                  <a:gd name="connsiteX6" fmla="*/ 208340 w 449447"/>
                  <a:gd name="connsiteY6" fmla="*/ 425714 h 606236"/>
                  <a:gd name="connsiteX7" fmla="*/ 90635 w 449447"/>
                  <a:gd name="connsiteY7" fmla="*/ 306729 h 606236"/>
                  <a:gd name="connsiteX8" fmla="*/ 126521 w 449447"/>
                  <a:gd name="connsiteY8" fmla="*/ 276625 h 606236"/>
                  <a:gd name="connsiteX9" fmla="*/ 191115 w 449447"/>
                  <a:gd name="connsiteY9" fmla="*/ 326799 h 606236"/>
                  <a:gd name="connsiteX10" fmla="*/ 363366 w 449447"/>
                  <a:gd name="connsiteY10" fmla="*/ 179144 h 606236"/>
                  <a:gd name="connsiteX11" fmla="*/ 224006 w 449447"/>
                  <a:gd name="connsiteY11" fmla="*/ 65927 h 606236"/>
                  <a:gd name="connsiteX12" fmla="*/ 218262 w 449447"/>
                  <a:gd name="connsiteY12" fmla="*/ 70226 h 606236"/>
                  <a:gd name="connsiteX13" fmla="*/ 56001 w 449447"/>
                  <a:gd name="connsiteY13" fmla="*/ 123254 h 606236"/>
                  <a:gd name="connsiteX14" fmla="*/ 48822 w 449447"/>
                  <a:gd name="connsiteY14" fmla="*/ 130420 h 606236"/>
                  <a:gd name="connsiteX15" fmla="*/ 48822 w 449447"/>
                  <a:gd name="connsiteY15" fmla="*/ 365462 h 606236"/>
                  <a:gd name="connsiteX16" fmla="*/ 221134 w 449447"/>
                  <a:gd name="connsiteY16" fmla="*/ 538877 h 606236"/>
                  <a:gd name="connsiteX17" fmla="*/ 224006 w 449447"/>
                  <a:gd name="connsiteY17" fmla="*/ 540310 h 606236"/>
                  <a:gd name="connsiteX18" fmla="*/ 226877 w 449447"/>
                  <a:gd name="connsiteY18" fmla="*/ 538877 h 606236"/>
                  <a:gd name="connsiteX19" fmla="*/ 400625 w 449447"/>
                  <a:gd name="connsiteY19" fmla="*/ 365462 h 606236"/>
                  <a:gd name="connsiteX20" fmla="*/ 400625 w 449447"/>
                  <a:gd name="connsiteY20" fmla="*/ 130420 h 606236"/>
                  <a:gd name="connsiteX21" fmla="*/ 393446 w 449447"/>
                  <a:gd name="connsiteY21" fmla="*/ 123254 h 606236"/>
                  <a:gd name="connsiteX22" fmla="*/ 231185 w 449447"/>
                  <a:gd name="connsiteY22" fmla="*/ 70226 h 606236"/>
                  <a:gd name="connsiteX23" fmla="*/ 224006 w 449447"/>
                  <a:gd name="connsiteY23" fmla="*/ 65927 h 606236"/>
                  <a:gd name="connsiteX24" fmla="*/ 224006 w 449447"/>
                  <a:gd name="connsiteY24" fmla="*/ 0 h 606236"/>
                  <a:gd name="connsiteX25" fmla="*/ 232621 w 449447"/>
                  <a:gd name="connsiteY25" fmla="*/ 5733 h 606236"/>
                  <a:gd name="connsiteX26" fmla="*/ 440831 w 449447"/>
                  <a:gd name="connsiteY26" fmla="*/ 73093 h 606236"/>
                  <a:gd name="connsiteX27" fmla="*/ 449447 w 449447"/>
                  <a:gd name="connsiteY27" fmla="*/ 81692 h 606236"/>
                  <a:gd name="connsiteX28" fmla="*/ 449447 w 449447"/>
                  <a:gd name="connsiteY28" fmla="*/ 384093 h 606236"/>
                  <a:gd name="connsiteX29" fmla="*/ 228313 w 449447"/>
                  <a:gd name="connsiteY29" fmla="*/ 604803 h 606236"/>
                  <a:gd name="connsiteX30" fmla="*/ 224006 w 449447"/>
                  <a:gd name="connsiteY30" fmla="*/ 606236 h 606236"/>
                  <a:gd name="connsiteX31" fmla="*/ 221134 w 449447"/>
                  <a:gd name="connsiteY31" fmla="*/ 604803 h 606236"/>
                  <a:gd name="connsiteX32" fmla="*/ 0 w 449447"/>
                  <a:gd name="connsiteY32" fmla="*/ 384093 h 606236"/>
                  <a:gd name="connsiteX33" fmla="*/ 0 w 449447"/>
                  <a:gd name="connsiteY33" fmla="*/ 81692 h 606236"/>
                  <a:gd name="connsiteX34" fmla="*/ 8616 w 449447"/>
                  <a:gd name="connsiteY34" fmla="*/ 73093 h 606236"/>
                  <a:gd name="connsiteX35" fmla="*/ 216826 w 449447"/>
                  <a:gd name="connsiteY35" fmla="*/ 5733 h 606236"/>
                  <a:gd name="connsiteX36" fmla="*/ 224006 w 449447"/>
                  <a:gd name="connsiteY36" fmla="*/ 0 h 60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9447" h="606236">
                    <a:moveTo>
                      <a:pt x="363366" y="179144"/>
                    </a:moveTo>
                    <a:cubicBezTo>
                      <a:pt x="364801" y="177710"/>
                      <a:pt x="377720" y="197780"/>
                      <a:pt x="377720" y="197780"/>
                    </a:cubicBezTo>
                    <a:cubicBezTo>
                      <a:pt x="377720" y="199213"/>
                      <a:pt x="377720" y="200647"/>
                      <a:pt x="376285" y="202081"/>
                    </a:cubicBezTo>
                    <a:cubicBezTo>
                      <a:pt x="297336" y="275191"/>
                      <a:pt x="234178" y="376973"/>
                      <a:pt x="215517" y="424280"/>
                    </a:cubicBezTo>
                    <a:cubicBezTo>
                      <a:pt x="215517" y="425714"/>
                      <a:pt x="214082" y="427147"/>
                      <a:pt x="212646" y="427147"/>
                    </a:cubicBezTo>
                    <a:cubicBezTo>
                      <a:pt x="211211" y="427147"/>
                      <a:pt x="211211" y="427147"/>
                      <a:pt x="211211" y="427147"/>
                    </a:cubicBezTo>
                    <a:cubicBezTo>
                      <a:pt x="209776" y="427147"/>
                      <a:pt x="208340" y="427147"/>
                      <a:pt x="208340" y="425714"/>
                    </a:cubicBezTo>
                    <a:lnTo>
                      <a:pt x="90635" y="306729"/>
                    </a:lnTo>
                    <a:cubicBezTo>
                      <a:pt x="89200" y="306729"/>
                      <a:pt x="125086" y="275191"/>
                      <a:pt x="126521" y="276625"/>
                    </a:cubicBezTo>
                    <a:lnTo>
                      <a:pt x="191115" y="326799"/>
                    </a:lnTo>
                    <a:cubicBezTo>
                      <a:pt x="216953" y="296695"/>
                      <a:pt x="278676" y="230751"/>
                      <a:pt x="363366" y="179144"/>
                    </a:cubicBezTo>
                    <a:close/>
                    <a:moveTo>
                      <a:pt x="224006" y="65927"/>
                    </a:moveTo>
                    <a:cubicBezTo>
                      <a:pt x="221134" y="65927"/>
                      <a:pt x="219698" y="67360"/>
                      <a:pt x="218262" y="70226"/>
                    </a:cubicBezTo>
                    <a:cubicBezTo>
                      <a:pt x="218262" y="70226"/>
                      <a:pt x="193851" y="123254"/>
                      <a:pt x="56001" y="123254"/>
                    </a:cubicBezTo>
                    <a:cubicBezTo>
                      <a:pt x="51694" y="123254"/>
                      <a:pt x="48822" y="126120"/>
                      <a:pt x="48822" y="130420"/>
                    </a:cubicBezTo>
                    <a:lnTo>
                      <a:pt x="48822" y="365462"/>
                    </a:lnTo>
                    <a:cubicBezTo>
                      <a:pt x="48822" y="462918"/>
                      <a:pt x="213954" y="536010"/>
                      <a:pt x="221134" y="538877"/>
                    </a:cubicBezTo>
                    <a:cubicBezTo>
                      <a:pt x="222570" y="540310"/>
                      <a:pt x="224006" y="540310"/>
                      <a:pt x="224006" y="540310"/>
                    </a:cubicBezTo>
                    <a:cubicBezTo>
                      <a:pt x="225441" y="540310"/>
                      <a:pt x="226877" y="540310"/>
                      <a:pt x="226877" y="538877"/>
                    </a:cubicBezTo>
                    <a:cubicBezTo>
                      <a:pt x="234057" y="536010"/>
                      <a:pt x="400625" y="462918"/>
                      <a:pt x="400625" y="365462"/>
                    </a:cubicBezTo>
                    <a:lnTo>
                      <a:pt x="400625" y="130420"/>
                    </a:lnTo>
                    <a:cubicBezTo>
                      <a:pt x="400625" y="126120"/>
                      <a:pt x="397753" y="123254"/>
                      <a:pt x="393446" y="123254"/>
                    </a:cubicBezTo>
                    <a:cubicBezTo>
                      <a:pt x="254160" y="123254"/>
                      <a:pt x="231185" y="70226"/>
                      <a:pt x="231185" y="70226"/>
                    </a:cubicBezTo>
                    <a:cubicBezTo>
                      <a:pt x="229749" y="67360"/>
                      <a:pt x="226877" y="65927"/>
                      <a:pt x="224006" y="65927"/>
                    </a:cubicBezTo>
                    <a:close/>
                    <a:moveTo>
                      <a:pt x="224006" y="0"/>
                    </a:moveTo>
                    <a:cubicBezTo>
                      <a:pt x="228313" y="0"/>
                      <a:pt x="231185" y="2867"/>
                      <a:pt x="232621" y="5733"/>
                    </a:cubicBezTo>
                    <a:cubicBezTo>
                      <a:pt x="232621" y="5733"/>
                      <a:pt x="262776" y="73093"/>
                      <a:pt x="440831" y="73093"/>
                    </a:cubicBezTo>
                    <a:cubicBezTo>
                      <a:pt x="445139" y="73093"/>
                      <a:pt x="449447" y="77392"/>
                      <a:pt x="449447" y="81692"/>
                    </a:cubicBezTo>
                    <a:lnTo>
                      <a:pt x="449447" y="384093"/>
                    </a:lnTo>
                    <a:cubicBezTo>
                      <a:pt x="449447" y="507347"/>
                      <a:pt x="236929" y="600503"/>
                      <a:pt x="228313" y="604803"/>
                    </a:cubicBezTo>
                    <a:cubicBezTo>
                      <a:pt x="226877" y="604803"/>
                      <a:pt x="225441" y="606236"/>
                      <a:pt x="224006" y="606236"/>
                    </a:cubicBezTo>
                    <a:cubicBezTo>
                      <a:pt x="222570" y="606236"/>
                      <a:pt x="222570" y="604803"/>
                      <a:pt x="221134" y="604803"/>
                    </a:cubicBezTo>
                    <a:cubicBezTo>
                      <a:pt x="212518" y="600503"/>
                      <a:pt x="0" y="507347"/>
                      <a:pt x="0" y="384093"/>
                    </a:cubicBezTo>
                    <a:lnTo>
                      <a:pt x="0" y="81692"/>
                    </a:lnTo>
                    <a:cubicBezTo>
                      <a:pt x="0" y="77392"/>
                      <a:pt x="2872" y="73093"/>
                      <a:pt x="8616" y="73093"/>
                    </a:cubicBezTo>
                    <a:cubicBezTo>
                      <a:pt x="185235" y="73093"/>
                      <a:pt x="215390" y="5733"/>
                      <a:pt x="216826" y="5733"/>
                    </a:cubicBezTo>
                    <a:cubicBezTo>
                      <a:pt x="218262" y="2867"/>
                      <a:pt x="221134" y="0"/>
                      <a:pt x="2240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7D5C5"/>
                  </a:gs>
                  <a:gs pos="100000">
                    <a:srgbClr val="ECDDD1">
                      <a:alpha val="100000"/>
                      <a:lumMod val="0"/>
                      <a:lumOff val="100000"/>
                    </a:srgbClr>
                  </a:gs>
                </a:gsLst>
                <a:lin ang="7800000" scaled="0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wrap="square" lIns="91440" tIns="45720" rIns="91440" bIns="45720" anchor="ctr">
                <a:normAutofit fontScale="8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zh-CN" altLang="en-US" sz="2400" b="1" dirty="0">
                  <a:cs typeface="等线" panose="02010600030101010101" charset="-122"/>
                  <a:sym typeface="Calibri" panose="020F0702030404030204"/>
                </a:endParaRPr>
              </a:p>
            </p:txBody>
          </p:sp>
        </p:grpSp>
        <p:sp>
          <p:nvSpPr>
            <p:cNvPr id="72" name="圆角矩形 71"/>
            <p:cNvSpPr/>
            <p:nvPr/>
          </p:nvSpPr>
          <p:spPr>
            <a:xfrm>
              <a:off x="12241" y="7394"/>
              <a:ext cx="5550" cy="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9E26BB"/>
                </a:gs>
                <a:gs pos="100000">
                  <a:srgbClr val="00A2E9">
                    <a:alpha val="2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ctr" forceAA="0" upright="0">
              <a:normAutofit/>
            </a:bodyPr>
            <a:p>
              <a:pPr marL="0" marR="0" indent="0" algn="ctr" defTabSz="914400" rtl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r>
                <a:rPr lang="zh-CN" altLang="en-US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sym typeface="Arial" panose="020B0704020202090204" pitchFamily="34" charset="0"/>
                </a:rPr>
                <a:t>科技赋能传统业务，业务智能化</a:t>
              </a:r>
              <a:endParaRPr kumimoji="0" lang="zh-CN" altLang="en-US" sz="1400" i="0" u="none" strike="noStrike" cap="none" spc="0" normalizeH="0" baseline="0">
                <a:ln>
                  <a:noFill/>
                </a:ln>
                <a:solidFill>
                  <a:srgbClr val="BCD3EF"/>
                </a:solidFill>
                <a:effectLst/>
                <a:uFillTx/>
                <a:latin typeface="微软雅黑" panose="020B0703020204020201" charset="-122"/>
                <a:ea typeface="微软雅黑" panose="020B0703020204020201" charset="-122"/>
                <a:cs typeface="+mn-ea"/>
                <a:sym typeface="Helvetica Neue Medium" panose="02000503000000020004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12342" y="3486"/>
              <a:ext cx="5446" cy="54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9E26BB"/>
                </a:gs>
                <a:gs pos="100000">
                  <a:srgbClr val="00A2E9">
                    <a:alpha val="2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ctr" forceAA="0" upright="0">
              <a:normAutofit/>
            </a:bodyPr>
            <a:p>
              <a:pPr marL="0" marR="0" indent="0" algn="ctr" defTabSz="914400" rtl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r>
                <a:rPr lang="zh-CN" altLang="en-US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sym typeface="Arial" panose="020B0704020202090204" pitchFamily="34" charset="0"/>
                </a:rPr>
                <a:t>降低运营成本，提高业务效率</a:t>
              </a:r>
              <a:endParaRPr lang="zh-CN" altLang="en-US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Arial" panose="020B07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的背景调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9705" y="-100965"/>
            <a:ext cx="12551410" cy="7059930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2" name="文本框 1"/>
          <p:cNvSpPr txBox="1"/>
          <p:nvPr/>
        </p:nvSpPr>
        <p:spPr>
          <a:xfrm>
            <a:off x="4871085" y="4337685"/>
            <a:ext cx="23495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gradFill flip="none" rotWithShape="1">
                  <a:gsLst>
                    <a:gs pos="48000">
                      <a:srgbClr val="85ACF3"/>
                    </a:gs>
                    <a:gs pos="0">
                      <a:srgbClr val="EBA8F6"/>
                    </a:gs>
                    <a:gs pos="100000">
                      <a:srgbClr val="2DC8FF"/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ans CN Normal" panose="020B0A00000000000000" charset="-122"/>
                <a:ea typeface="Source Han Sans CN Normal" panose="020B0A00000000000000" charset="-122"/>
                <a:cs typeface="Source Han Sans CN Normal" panose="020B0A00000000000000" charset="-122"/>
                <a:sym typeface="等线" panose="02010600030101010101" charset="-122"/>
              </a:rPr>
              <a:t>智创·探索·应用</a:t>
            </a:r>
            <a:endParaRPr lang="zh-CN" altLang="en-US" sz="2400" dirty="0">
              <a:gradFill flip="none" rotWithShape="1">
                <a:gsLst>
                  <a:gs pos="48000">
                    <a:srgbClr val="85ACF3"/>
                  </a:gs>
                  <a:gs pos="0">
                    <a:srgbClr val="EBA8F6"/>
                  </a:gs>
                  <a:gs pos="100000">
                    <a:srgbClr val="2DC8FF"/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ans CN Normal" panose="020B0A00000000000000" charset="-122"/>
              <a:ea typeface="Source Han Sans CN Normal" panose="020B0A00000000000000" charset="-122"/>
              <a:cs typeface="Source Han Sans CN Normal" panose="020B0A00000000000000" charset="-122"/>
              <a:sym typeface="等线" panose="0201060003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0">
            <a:off x="2945765" y="2059940"/>
            <a:ext cx="6299835" cy="1996440"/>
            <a:chOff x="4639" y="3858"/>
            <a:chExt cx="9382" cy="2490"/>
          </a:xfrm>
        </p:grpSpPr>
        <p:sp>
          <p:nvSpPr>
            <p:cNvPr id="3" name="文本框 2"/>
            <p:cNvSpPr txBox="1"/>
            <p:nvPr/>
          </p:nvSpPr>
          <p:spPr>
            <a:xfrm>
              <a:off x="6868" y="5353"/>
              <a:ext cx="5624" cy="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ysClr val="window" lastClr="FFFFFF"/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中国</a:t>
              </a:r>
              <a:r>
                <a:rPr lang="en-US" altLang="zh-CN" sz="2400" dirty="0">
                  <a:solidFill>
                    <a:sysClr val="window" lastClr="FFFFFF"/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RPA+AI</a:t>
              </a:r>
              <a:r>
                <a:rPr lang="zh-CN" altLang="en-US" sz="2400" dirty="0">
                  <a:solidFill>
                    <a:sysClr val="window" lastClr="FFFFFF"/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开发者大赛</a:t>
              </a:r>
              <a:endParaRPr lang="zh-CN" altLang="en-US" sz="2400" dirty="0">
                <a:solidFill>
                  <a:sysClr val="window" lastClr="FFFFFF"/>
                </a:soli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39" y="5927"/>
              <a:ext cx="9382" cy="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 dirty="0">
                  <a:solidFill>
                    <a:schemeClr val="bg1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Times Regular" panose="00000500000000020000" charset="0"/>
                </a:rPr>
                <a:t>CHINA RPA+AI DEVELOPER CHALLENGE</a:t>
              </a:r>
              <a:endParaRPr lang="en-US" sz="1600" dirty="0">
                <a:solidFill>
                  <a:schemeClr val="bg1"/>
                </a:solidFill>
                <a:latin typeface="Microsoft YaHei Regular" panose="020B0703020204020201" charset="-122"/>
                <a:ea typeface="Microsoft YaHei Regular" panose="020B0703020204020201" charset="-122"/>
                <a:cs typeface="Times Regular" panose="00000500000000020000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994" y="3858"/>
              <a:ext cx="6673" cy="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7200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Microsoft YaHei Regular" panose="020B0703020204020201" charset="-122"/>
                  <a:ea typeface="Microsoft YaHei Regular" panose="020B0703020204020201" charset="-122"/>
                  <a:cs typeface="创艺" charset="0"/>
                </a:rPr>
                <a:t>THANKS</a:t>
              </a:r>
              <a:endParaRPr lang="en-US" sz="7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YaHei Regular" panose="020B0703020204020201" charset="-122"/>
                <a:ea typeface="Microsoft YaHei Regular" panose="020B0703020204020201" charset="-122"/>
                <a:cs typeface="创艺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14800" y="4549775"/>
            <a:ext cx="539750" cy="36195"/>
          </a:xfrm>
          <a:prstGeom prst="rect">
            <a:avLst/>
          </a:prstGeom>
          <a:gradFill>
            <a:gsLst>
              <a:gs pos="600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37120" y="4550410"/>
            <a:ext cx="539750" cy="36195"/>
          </a:xfrm>
          <a:prstGeom prst="rect">
            <a:avLst/>
          </a:prstGeom>
          <a:gradFill>
            <a:gsLst>
              <a:gs pos="600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525" y="-80645"/>
            <a:ext cx="12466320" cy="7012305"/>
          </a:xfrm>
          <a:prstGeom prst="rect">
            <a:avLst/>
          </a:prstGeom>
        </p:spPr>
      </p:pic>
      <p:sp>
        <p:nvSpPr>
          <p:cNvPr id="69" name="Inhaltsplatzhalter 4"/>
          <p:cNvSpPr txBox="1"/>
          <p:nvPr/>
        </p:nvSpPr>
        <p:spPr>
          <a:xfrm>
            <a:off x="928663" y="1631950"/>
            <a:ext cx="3173730" cy="8616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ysClr val="window" lastClr="FFFFFF"/>
                </a:solidFill>
                <a:latin typeface="Calibri Light" panose="020F0702030404030204" charset="0"/>
                <a:ea typeface="+mn-ea"/>
                <a:cs typeface="+mn-ea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ysClr val="window" lastClr="FFFFFF"/>
                </a:solidFill>
                <a:latin typeface="Calibri Light" panose="020F0702030404030204" charset="0"/>
                <a:ea typeface="+mn-ea"/>
                <a:cs typeface="+mn-ea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ysClr val="window" lastClr="FFFFFF"/>
                </a:solidFill>
                <a:latin typeface="Calibri Light" panose="020F0702030404030204" charset="0"/>
                <a:ea typeface="+mn-ea"/>
                <a:cs typeface="+mn-ea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ysClr val="window" lastClr="FFFFFF"/>
                </a:solidFill>
                <a:latin typeface="Calibri Light" panose="020F0702030404030204" charset="0"/>
                <a:ea typeface="+mn-ea"/>
                <a:cs typeface="+mn-ea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ysClr val="window" lastClr="FFFFFF"/>
                </a:solidFill>
                <a:latin typeface="Calibri Light" panose="020F0702030404030204" charset="0"/>
                <a:ea typeface="+mn-ea"/>
                <a:cs typeface="+mn-ea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 charset="0"/>
                <a:ea typeface="+mn-ea"/>
                <a:cs typeface="+mn-ea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 charset="0"/>
                <a:ea typeface="+mn-ea"/>
                <a:cs typeface="+mn-ea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 charset="0"/>
                <a:ea typeface="+mn-ea"/>
                <a:cs typeface="+mn-ea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 charset="0"/>
                <a:ea typeface="+mn-ea"/>
                <a:cs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rgbClr val="C094FF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参赛作品 entries：</a:t>
            </a:r>
            <a:br>
              <a:rPr lang="en-US" sz="2800" dirty="0" smtClean="0">
                <a:solidFill>
                  <a:srgbClr val="C094FF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</a:br>
            <a:endParaRPr lang="en-US" sz="2800" dirty="0" smtClean="0">
              <a:solidFill>
                <a:srgbClr val="C094FF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05580" y="715645"/>
            <a:ext cx="4180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gradFill flip="none" rotWithShape="1">
                  <a:gsLst>
                    <a:gs pos="48000">
                      <a:srgbClr val="85ACF3"/>
                    </a:gs>
                    <a:gs pos="0">
                      <a:srgbClr val="EBA8F6"/>
                    </a:gs>
                    <a:gs pos="100000">
                      <a:srgbClr val="2DFFFC"/>
                    </a:gs>
                  </a:gsLst>
                  <a:lin ang="10800000" scaled="1"/>
                  <a:tileRect/>
                </a:gra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作品信息 App Information</a:t>
            </a:r>
            <a:endParaRPr lang="zh-CN" altLang="en-US" sz="2400" dirty="0">
              <a:gradFill flip="none" rotWithShape="1">
                <a:gsLst>
                  <a:gs pos="48000">
                    <a:srgbClr val="85ACF3"/>
                  </a:gs>
                  <a:gs pos="0">
                    <a:srgbClr val="EBA8F6"/>
                  </a:gs>
                  <a:gs pos="100000">
                    <a:srgbClr val="2DFFFC"/>
                  </a:gs>
                </a:gsLst>
                <a:lin ang="10800000" scaled="1"/>
                <a:tileRect/>
              </a:gradFill>
              <a:effectLst/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1850" y="2244090"/>
            <a:ext cx="7917815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702030404030204"/>
                <a:ea typeface="+mn-ea"/>
                <a:cs typeface="+mn-ea"/>
              </a:defRPr>
            </a:lvl9pPr>
          </a:lstStyle>
          <a:p>
            <a:pPr marL="0" indent="0" defTabSz="1218565">
              <a:lnSpc>
                <a:spcPct val="200000"/>
              </a:lnSpc>
              <a:spcBef>
                <a:spcPts val="0"/>
              </a:spcBef>
              <a:buFont typeface="Arial" panose="020B0704020202090204" pitchFamily="34" charset="0"/>
              <a:buNone/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队伍名称 </a:t>
            </a: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Team Name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： SMART RPA</a:t>
            </a:r>
            <a:b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</a:b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队伍成员</a:t>
            </a:r>
            <a:r>
              <a:rPr lang="en-US" altLang="zh-CN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 </a:t>
            </a: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Team Member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： 翟雨畅、周海斌、朱艳波、刘勇、</a:t>
            </a:r>
            <a:endParaRPr lang="zh-CN" altLang="en-US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marL="0" indent="0" defTabSz="1218565">
              <a:lnSpc>
                <a:spcPct val="150000"/>
              </a:lnSpc>
              <a:spcBef>
                <a:spcPts val="0"/>
              </a:spcBef>
              <a:buFont typeface="Arial" panose="020B0704020202090204" pitchFamily="34" charset="0"/>
              <a:buNone/>
            </a:pP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		  辛国胜、郑海东、李俊平</a:t>
            </a:r>
            <a:endParaRPr lang="en-US" altLang="zh-CN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marL="0" indent="0" defTabSz="1218565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队伍口号 </a:t>
            </a: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Team Slogan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： 数智未来，业务赋能</a:t>
            </a:r>
            <a:endParaRPr lang="zh-CN" altLang="en-US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marL="0" indent="0" defTabSz="1218565">
              <a:lnSpc>
                <a:spcPct val="200000"/>
              </a:lnSpc>
              <a:spcBef>
                <a:spcPts val="0"/>
              </a:spcBef>
              <a:buFont typeface="Arial" panose="020B0704020202090204" pitchFamily="34" charset="0"/>
              <a:buNone/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所在单位和部门</a:t>
            </a:r>
            <a:r>
              <a:rPr lang="en-US" altLang="zh-CN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/</a:t>
            </a: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专业 </a:t>
            </a: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Enterprise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 </a:t>
            </a:r>
            <a:r>
              <a:rPr lang="en-US" altLang="zh-CN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: 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安信证券股份有限公司</a:t>
            </a:r>
            <a:endParaRPr lang="en-US" altLang="zh-CN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作品应用场景 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：</a:t>
            </a:r>
            <a:r>
              <a:rPr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“APP办理金融产品双录业务”的智能审核场景</a:t>
            </a:r>
            <a:endParaRPr lang="zh-CN" altLang="en-US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作品应用项目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：集中运营智能审核项目</a:t>
            </a:r>
            <a:endParaRPr lang="en-US" altLang="zh-CN" sz="1600" dirty="0"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作品选题</a:t>
            </a:r>
            <a:r>
              <a:rPr lang="zh-CN" altLang="en-US" sz="1600" dirty="0">
                <a:solidFill>
                  <a:sysClr val="window" lastClr="FFFFFF">
                    <a:alpha val="85000"/>
                  </a:sysClr>
                </a:soli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  <a:sym typeface="等线" panose="02010600030101010101" charset="-122"/>
              </a:rPr>
              <a:t>：RPA+AI实现双录业务的智能审核</a:t>
            </a:r>
            <a:endParaRPr lang="zh-CN" altLang="en-US" sz="1600" dirty="0">
              <a:solidFill>
                <a:sysClr val="window" lastClr="FFFFFF">
                  <a:alpha val="85000"/>
                </a:sysClr>
              </a:soli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  <a:sym typeface="等线" panose="02010600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31530" y="1631950"/>
            <a:ext cx="2921000" cy="3594100"/>
          </a:xfrm>
          <a:prstGeom prst="rect">
            <a:avLst/>
          </a:prstGeom>
          <a:solidFill>
            <a:srgbClr val="5614BC">
              <a:alpha val="17000"/>
            </a:srgbClr>
          </a:solidFill>
          <a:ln w="9525">
            <a:gradFill>
              <a:gsLst>
                <a:gs pos="65000">
                  <a:srgbClr val="39BCD2">
                    <a:alpha val="55000"/>
                  </a:srgbClr>
                </a:gs>
                <a:gs pos="3000">
                  <a:srgbClr val="45C0FC"/>
                </a:gs>
                <a:gs pos="100000">
                  <a:srgbClr val="EBA8F6"/>
                </a:gs>
              </a:gsLst>
              <a:lin ang="5400000" scaled="1"/>
            </a:gra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11285" y="2634615"/>
            <a:ext cx="1649730" cy="1564005"/>
            <a:chOff x="14279" y="4184"/>
            <a:chExt cx="2598" cy="2463"/>
          </a:xfrm>
        </p:grpSpPr>
        <p:pic>
          <p:nvPicPr>
            <p:cNvPr id="2" name="图片 1" descr="安信logo文字橙白"/>
            <p:cNvPicPr>
              <a:picLocks noChangeAspect="1"/>
            </p:cNvPicPr>
            <p:nvPr/>
          </p:nvPicPr>
          <p:blipFill>
            <a:blip r:embed="rId2"/>
            <a:srcRect t="-9778" r="70984"/>
            <a:stretch>
              <a:fillRect/>
            </a:stretch>
          </p:blipFill>
          <p:spPr>
            <a:xfrm>
              <a:off x="15137" y="4184"/>
              <a:ext cx="1190" cy="1127"/>
            </a:xfrm>
            <a:prstGeom prst="rect">
              <a:avLst/>
            </a:prstGeom>
          </p:spPr>
        </p:pic>
        <p:pic>
          <p:nvPicPr>
            <p:cNvPr id="7" name="图片 6" descr="安信logo文字橙白"/>
            <p:cNvPicPr>
              <a:picLocks noChangeAspect="1"/>
            </p:cNvPicPr>
            <p:nvPr/>
          </p:nvPicPr>
          <p:blipFill>
            <a:blip r:embed="rId2"/>
            <a:srcRect l="27793"/>
            <a:stretch>
              <a:fillRect/>
            </a:stretch>
          </p:blipFill>
          <p:spPr>
            <a:xfrm>
              <a:off x="14279" y="5747"/>
              <a:ext cx="2598" cy="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525" y="-94615"/>
            <a:ext cx="12466320" cy="7012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925" y="46291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</a:rPr>
              <a:t>背景介绍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Background information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8820" y="1553843"/>
            <a:ext cx="10754360" cy="4562477"/>
            <a:chOff x="1218" y="2385"/>
            <a:chExt cx="16936" cy="7185"/>
          </a:xfrm>
        </p:grpSpPr>
        <p:grpSp>
          <p:nvGrpSpPr>
            <p:cNvPr id="13" name="组合 12"/>
            <p:cNvGrpSpPr/>
            <p:nvPr/>
          </p:nvGrpSpPr>
          <p:grpSpPr>
            <a:xfrm>
              <a:off x="1218" y="2385"/>
              <a:ext cx="16936" cy="7185"/>
              <a:chOff x="874" y="1372"/>
              <a:chExt cx="16936" cy="7185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>
                <a:off x="2882" y="3073"/>
                <a:ext cx="1476" cy="2816"/>
              </a:xfrm>
              <a:prstGeom prst="line">
                <a:avLst/>
              </a:prstGeom>
              <a:solidFill>
                <a:srgbClr val="150D3E"/>
              </a:solidFill>
              <a:ln w="6350">
                <a:gradFill flip="none" rotWithShape="1">
                  <a:gsLst>
                    <a:gs pos="98230">
                      <a:srgbClr val="80ECDF"/>
                    </a:gs>
                    <a:gs pos="0">
                      <a:srgbClr val="00A2E9"/>
                    </a:gs>
                  </a:gsLst>
                  <a:lin ang="8100000" scaled="1"/>
                  <a:tileRect/>
                </a:gradFill>
                <a:prstDash val="lgDash"/>
                <a:tailEnd type="none"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</p:cxnSp>
          <p:cxnSp>
            <p:nvCxnSpPr>
              <p:cNvPr id="18" name="直接连接符 17"/>
              <p:cNvCxnSpPr>
                <a:stCxn id="70" idx="4"/>
                <a:endCxn id="48" idx="1"/>
              </p:cNvCxnSpPr>
              <p:nvPr/>
            </p:nvCxnSpPr>
            <p:spPr>
              <a:xfrm>
                <a:off x="4434" y="3186"/>
                <a:ext cx="1964" cy="2504"/>
              </a:xfrm>
              <a:prstGeom prst="line">
                <a:avLst/>
              </a:prstGeom>
              <a:solidFill>
                <a:srgbClr val="150D3E"/>
              </a:solidFill>
              <a:ln w="6350">
                <a:gradFill flip="none" rotWithShape="1">
                  <a:gsLst>
                    <a:gs pos="98230">
                      <a:srgbClr val="80ECDF"/>
                    </a:gs>
                    <a:gs pos="0">
                      <a:srgbClr val="00A2E9"/>
                    </a:gs>
                  </a:gsLst>
                  <a:lin ang="8100000" scaled="1"/>
                  <a:tileRect/>
                </a:gradFill>
                <a:prstDash val="lgDash"/>
                <a:tailEnd type="none"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09" y="3102"/>
                <a:ext cx="4302" cy="1425"/>
              </a:xfrm>
              <a:prstGeom prst="line">
                <a:avLst/>
              </a:prstGeom>
              <a:solidFill>
                <a:srgbClr val="150D3E"/>
              </a:solidFill>
              <a:ln w="6350">
                <a:gradFill flip="none" rotWithShape="1">
                  <a:gsLst>
                    <a:gs pos="98230">
                      <a:srgbClr val="80ECDF"/>
                    </a:gs>
                    <a:gs pos="0">
                      <a:srgbClr val="00A2E9"/>
                    </a:gs>
                  </a:gsLst>
                  <a:lin ang="8100000" scaled="1"/>
                  <a:tileRect/>
                </a:gradFill>
                <a:prstDash val="lgDash"/>
                <a:tailEnd type="none" w="sm" len="sm"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314" y="3040"/>
                <a:ext cx="5655" cy="46"/>
              </a:xfrm>
              <a:prstGeom prst="line">
                <a:avLst/>
              </a:prstGeom>
              <a:solidFill>
                <a:srgbClr val="150D3E"/>
              </a:solidFill>
              <a:ln w="6350">
                <a:gradFill flip="none" rotWithShape="1">
                  <a:gsLst>
                    <a:gs pos="99000">
                      <a:srgbClr val="80ECDF">
                        <a:alpha val="100000"/>
                      </a:srgbClr>
                    </a:gs>
                    <a:gs pos="0">
                      <a:srgbClr val="00A2E9">
                        <a:alpha val="65000"/>
                      </a:srgbClr>
                    </a:gs>
                  </a:gsLst>
                  <a:lin ang="8100000" scaled="1"/>
                  <a:tileRect/>
                </a:gradFill>
                <a:prstDash val="lgDash"/>
                <a:tailEnd type="none"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</p:cxnSp>
          <p:grpSp>
            <p:nvGrpSpPr>
              <p:cNvPr id="30" name="组合 29"/>
              <p:cNvGrpSpPr/>
              <p:nvPr/>
            </p:nvGrpSpPr>
            <p:grpSpPr>
              <a:xfrm>
                <a:off x="10104" y="2829"/>
                <a:ext cx="1655" cy="547"/>
                <a:chOff x="6416140" y="1796103"/>
                <a:chExt cx="1051108" cy="34758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6416140" y="1796103"/>
                  <a:ext cx="1051108" cy="347587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6854999" y="1916353"/>
                  <a:ext cx="192542" cy="86272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6156" y="5610"/>
                <a:ext cx="1655" cy="547"/>
                <a:chOff x="3908996" y="3562328"/>
                <a:chExt cx="1051108" cy="347587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3908996" y="3562328"/>
                  <a:ext cx="1051108" cy="347587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338314" y="3679403"/>
                  <a:ext cx="192542" cy="86272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2414" y="3822"/>
                <a:ext cx="7295" cy="2393"/>
                <a:chOff x="8280585" y="833548"/>
                <a:chExt cx="8160096" cy="2971728"/>
              </a:xfrm>
            </p:grpSpPr>
            <p:sp>
              <p:nvSpPr>
                <p:cNvPr id="58" name="Freeform 23"/>
                <p:cNvSpPr/>
                <p:nvPr/>
              </p:nvSpPr>
              <p:spPr bwMode="auto">
                <a:xfrm>
                  <a:off x="8382640" y="2617826"/>
                  <a:ext cx="719137" cy="1187450"/>
                </a:xfrm>
                <a:custGeom>
                  <a:avLst/>
                  <a:gdLst>
                    <a:gd name="T0" fmla="*/ 420 w 840"/>
                    <a:gd name="T1" fmla="*/ 0 h 1380"/>
                    <a:gd name="T2" fmla="*/ 840 w 840"/>
                    <a:gd name="T3" fmla="*/ 420 h 1380"/>
                    <a:gd name="T4" fmla="*/ 717 w 840"/>
                    <a:gd name="T5" fmla="*/ 802 h 1380"/>
                    <a:gd name="T6" fmla="*/ 420 w 840"/>
                    <a:gd name="T7" fmla="*/ 1380 h 1380"/>
                    <a:gd name="T8" fmla="*/ 122 w 840"/>
                    <a:gd name="T9" fmla="*/ 800 h 1380"/>
                    <a:gd name="T10" fmla="*/ 0 w 840"/>
                    <a:gd name="T11" fmla="*/ 420 h 1380"/>
                    <a:gd name="T12" fmla="*/ 420 w 840"/>
                    <a:gd name="T13" fmla="*/ 0 h 1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0" h="1380">
                      <a:moveTo>
                        <a:pt x="420" y="0"/>
                      </a:moveTo>
                      <a:cubicBezTo>
                        <a:pt x="652" y="0"/>
                        <a:pt x="840" y="188"/>
                        <a:pt x="840" y="420"/>
                      </a:cubicBezTo>
                      <a:cubicBezTo>
                        <a:pt x="840" y="536"/>
                        <a:pt x="779" y="686"/>
                        <a:pt x="717" y="802"/>
                      </a:cubicBezTo>
                      <a:lnTo>
                        <a:pt x="420" y="1380"/>
                      </a:lnTo>
                      <a:lnTo>
                        <a:pt x="122" y="800"/>
                      </a:lnTo>
                      <a:cubicBezTo>
                        <a:pt x="74" y="708"/>
                        <a:pt x="9" y="531"/>
                        <a:pt x="0" y="420"/>
                      </a:cubicBezTo>
                      <a:cubicBezTo>
                        <a:pt x="0" y="188"/>
                        <a:pt x="188" y="0"/>
                        <a:pt x="4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336B8"/>
                    </a:gs>
                    <a:gs pos="98000">
                      <a:srgbClr val="80ECDF">
                        <a:alpha val="18000"/>
                      </a:srgbClr>
                    </a:gs>
                    <a:gs pos="55000">
                      <a:srgbClr val="00A2E9"/>
                    </a:gs>
                  </a:gsLst>
                  <a:lin ang="8100000" scaled="0"/>
                </a:gradFill>
                <a:ln w="12700">
                  <a:gradFill flip="none" rotWithShape="1">
                    <a:gsLst>
                      <a:gs pos="0">
                        <a:srgbClr val="61E1EA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8280585" y="2754916"/>
                  <a:ext cx="948955" cy="64590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  <a:cs typeface="+mn-ea"/>
                    </a:rPr>
                    <a:t>1</a:t>
                  </a:r>
                  <a:endParaRPr lang="en-US" altLang="zh-CN" sz="16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+mn-ea"/>
                  </a:endParaRPr>
                </a:p>
              </p:txBody>
            </p:sp>
            <p:sp>
              <p:nvSpPr>
                <p:cNvPr id="60" name="Freeform 23"/>
                <p:cNvSpPr/>
                <p:nvPr/>
              </p:nvSpPr>
              <p:spPr bwMode="auto">
                <a:xfrm>
                  <a:off x="13032515" y="2174550"/>
                  <a:ext cx="719137" cy="1187450"/>
                </a:xfrm>
                <a:custGeom>
                  <a:avLst/>
                  <a:gdLst>
                    <a:gd name="T0" fmla="*/ 420 w 840"/>
                    <a:gd name="T1" fmla="*/ 0 h 1380"/>
                    <a:gd name="T2" fmla="*/ 840 w 840"/>
                    <a:gd name="T3" fmla="*/ 420 h 1380"/>
                    <a:gd name="T4" fmla="*/ 717 w 840"/>
                    <a:gd name="T5" fmla="*/ 802 h 1380"/>
                    <a:gd name="T6" fmla="*/ 420 w 840"/>
                    <a:gd name="T7" fmla="*/ 1380 h 1380"/>
                    <a:gd name="T8" fmla="*/ 122 w 840"/>
                    <a:gd name="T9" fmla="*/ 800 h 1380"/>
                    <a:gd name="T10" fmla="*/ 0 w 840"/>
                    <a:gd name="T11" fmla="*/ 420 h 1380"/>
                    <a:gd name="T12" fmla="*/ 420 w 840"/>
                    <a:gd name="T13" fmla="*/ 0 h 1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0" h="1380">
                      <a:moveTo>
                        <a:pt x="420" y="0"/>
                      </a:moveTo>
                      <a:cubicBezTo>
                        <a:pt x="652" y="0"/>
                        <a:pt x="840" y="188"/>
                        <a:pt x="840" y="420"/>
                      </a:cubicBezTo>
                      <a:cubicBezTo>
                        <a:pt x="840" y="536"/>
                        <a:pt x="779" y="686"/>
                        <a:pt x="717" y="802"/>
                      </a:cubicBezTo>
                      <a:lnTo>
                        <a:pt x="420" y="1380"/>
                      </a:lnTo>
                      <a:lnTo>
                        <a:pt x="122" y="800"/>
                      </a:lnTo>
                      <a:cubicBezTo>
                        <a:pt x="74" y="708"/>
                        <a:pt x="9" y="531"/>
                        <a:pt x="0" y="420"/>
                      </a:cubicBezTo>
                      <a:cubicBezTo>
                        <a:pt x="0" y="188"/>
                        <a:pt x="188" y="0"/>
                        <a:pt x="4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336B8"/>
                    </a:gs>
                    <a:gs pos="98000">
                      <a:srgbClr val="80ECDF">
                        <a:alpha val="18000"/>
                      </a:srgbClr>
                    </a:gs>
                    <a:gs pos="55000">
                      <a:srgbClr val="00A2E9"/>
                    </a:gs>
                  </a:gsLst>
                  <a:lin ang="8100000" scaled="0"/>
                </a:gradFill>
                <a:ln w="12700">
                  <a:gradFill flip="none" rotWithShape="1">
                    <a:gsLst>
                      <a:gs pos="0">
                        <a:srgbClr val="61E1EA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05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61" name="Freeform 23"/>
                <p:cNvSpPr/>
                <p:nvPr/>
              </p:nvSpPr>
              <p:spPr bwMode="auto">
                <a:xfrm>
                  <a:off x="15721544" y="833548"/>
                  <a:ext cx="719137" cy="1187450"/>
                </a:xfrm>
                <a:custGeom>
                  <a:avLst/>
                  <a:gdLst>
                    <a:gd name="T0" fmla="*/ 420 w 840"/>
                    <a:gd name="T1" fmla="*/ 0 h 1380"/>
                    <a:gd name="T2" fmla="*/ 840 w 840"/>
                    <a:gd name="T3" fmla="*/ 420 h 1380"/>
                    <a:gd name="T4" fmla="*/ 717 w 840"/>
                    <a:gd name="T5" fmla="*/ 802 h 1380"/>
                    <a:gd name="T6" fmla="*/ 420 w 840"/>
                    <a:gd name="T7" fmla="*/ 1380 h 1380"/>
                    <a:gd name="T8" fmla="*/ 122 w 840"/>
                    <a:gd name="T9" fmla="*/ 800 h 1380"/>
                    <a:gd name="T10" fmla="*/ 0 w 840"/>
                    <a:gd name="T11" fmla="*/ 420 h 1380"/>
                    <a:gd name="T12" fmla="*/ 420 w 840"/>
                    <a:gd name="T13" fmla="*/ 0 h 1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0" h="1380">
                      <a:moveTo>
                        <a:pt x="420" y="0"/>
                      </a:moveTo>
                      <a:cubicBezTo>
                        <a:pt x="652" y="0"/>
                        <a:pt x="840" y="188"/>
                        <a:pt x="840" y="420"/>
                      </a:cubicBezTo>
                      <a:cubicBezTo>
                        <a:pt x="840" y="536"/>
                        <a:pt x="779" y="686"/>
                        <a:pt x="717" y="802"/>
                      </a:cubicBezTo>
                      <a:lnTo>
                        <a:pt x="420" y="1380"/>
                      </a:lnTo>
                      <a:lnTo>
                        <a:pt x="122" y="800"/>
                      </a:lnTo>
                      <a:cubicBezTo>
                        <a:pt x="74" y="708"/>
                        <a:pt x="9" y="531"/>
                        <a:pt x="0" y="420"/>
                      </a:cubicBezTo>
                      <a:cubicBezTo>
                        <a:pt x="0" y="188"/>
                        <a:pt x="188" y="0"/>
                        <a:pt x="4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336B8"/>
                    </a:gs>
                    <a:gs pos="98000">
                      <a:srgbClr val="80ECDF">
                        <a:alpha val="18000"/>
                      </a:srgbClr>
                    </a:gs>
                    <a:gs pos="55000">
                      <a:srgbClr val="00A2E9"/>
                    </a:gs>
                  </a:gsLst>
                  <a:lin ang="8100000" scaled="0"/>
                </a:gradFill>
                <a:ln w="12700">
                  <a:gradFill flip="none" rotWithShape="1">
                    <a:gsLst>
                      <a:gs pos="0">
                        <a:srgbClr val="61E1EA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050" dirty="0">
                    <a:solidFill>
                      <a:srgbClr val="80ECDF"/>
                    </a:solidFill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2002" y="5995"/>
                <a:ext cx="1655" cy="547"/>
                <a:chOff x="1271471" y="3806637"/>
                <a:chExt cx="1051108" cy="347587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1271471" y="3806637"/>
                  <a:ext cx="1051108" cy="347587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693113" y="3906567"/>
                  <a:ext cx="192542" cy="86272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8560" y="4527"/>
                <a:ext cx="1655" cy="547"/>
                <a:chOff x="5435622" y="2874737"/>
                <a:chExt cx="1051108" cy="347587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5435622" y="2874737"/>
                  <a:ext cx="1051108" cy="347587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20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5864884" y="3005782"/>
                  <a:ext cx="192542" cy="86272"/>
                </a:xfrm>
                <a:prstGeom prst="ellipse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9525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05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3134" y="2759"/>
                <a:ext cx="2580" cy="680"/>
              </a:xfrm>
              <a:prstGeom prst="ellipse">
                <a:avLst/>
              </a:prstGeom>
              <a:solidFill>
                <a:srgbClr val="1F497D">
                  <a:lumMod val="75000"/>
                  <a:alpha val="43000"/>
                </a:srgbClr>
              </a:solidFill>
              <a:ln w="9525">
                <a:solidFill>
                  <a:srgbClr val="4F81BD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169" y="2949"/>
                <a:ext cx="530" cy="237"/>
              </a:xfrm>
              <a:prstGeom prst="ellipse">
                <a:avLst/>
              </a:prstGeom>
              <a:gradFill>
                <a:gsLst>
                  <a:gs pos="0">
                    <a:srgbClr val="F3C9FB">
                      <a:alpha val="33000"/>
                    </a:srgbClr>
                  </a:gs>
                  <a:gs pos="98230">
                    <a:srgbClr val="80ECDF">
                      <a:alpha val="18000"/>
                    </a:srgbClr>
                  </a:gs>
                  <a:gs pos="55000">
                    <a:srgbClr val="00A2E9">
                      <a:alpha val="7000"/>
                    </a:srgbClr>
                  </a:gs>
                </a:gsLst>
                <a:lin ang="8100000" scaled="1"/>
              </a:gradFill>
              <a:ln w="9525">
                <a:gradFill flip="none" rotWithShape="1">
                  <a:gsLst>
                    <a:gs pos="0">
                      <a:srgbClr val="F3C9FB"/>
                    </a:gs>
                    <a:gs pos="98230">
                      <a:srgbClr val="80ECDF"/>
                    </a:gs>
                    <a:gs pos="55000">
                      <a:srgbClr val="00A2E9"/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>
                  <a:solidFill>
                    <a:sysClr val="window" lastClr="FFFFFF"/>
                  </a:solidFill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3836" y="1372"/>
                <a:ext cx="1177" cy="1668"/>
                <a:chOff x="8055086" y="2414137"/>
                <a:chExt cx="719438" cy="1245871"/>
              </a:xfrm>
            </p:grpSpPr>
            <p:sp>
              <p:nvSpPr>
                <p:cNvPr id="72" name="Freeform 23"/>
                <p:cNvSpPr/>
                <p:nvPr/>
              </p:nvSpPr>
              <p:spPr bwMode="auto">
                <a:xfrm>
                  <a:off x="8055086" y="2414137"/>
                  <a:ext cx="719438" cy="1245871"/>
                </a:xfrm>
                <a:custGeom>
                  <a:avLst/>
                  <a:gdLst>
                    <a:gd name="T0" fmla="*/ 420 w 840"/>
                    <a:gd name="T1" fmla="*/ 0 h 1380"/>
                    <a:gd name="T2" fmla="*/ 840 w 840"/>
                    <a:gd name="T3" fmla="*/ 420 h 1380"/>
                    <a:gd name="T4" fmla="*/ 717 w 840"/>
                    <a:gd name="T5" fmla="*/ 802 h 1380"/>
                    <a:gd name="T6" fmla="*/ 420 w 840"/>
                    <a:gd name="T7" fmla="*/ 1380 h 1380"/>
                    <a:gd name="T8" fmla="*/ 122 w 840"/>
                    <a:gd name="T9" fmla="*/ 800 h 1380"/>
                    <a:gd name="T10" fmla="*/ 0 w 840"/>
                    <a:gd name="T11" fmla="*/ 420 h 1380"/>
                    <a:gd name="T12" fmla="*/ 420 w 840"/>
                    <a:gd name="T13" fmla="*/ 0 h 1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0" h="1380">
                      <a:moveTo>
                        <a:pt x="420" y="0"/>
                      </a:moveTo>
                      <a:cubicBezTo>
                        <a:pt x="652" y="0"/>
                        <a:pt x="840" y="188"/>
                        <a:pt x="840" y="420"/>
                      </a:cubicBezTo>
                      <a:cubicBezTo>
                        <a:pt x="840" y="536"/>
                        <a:pt x="779" y="686"/>
                        <a:pt x="717" y="802"/>
                      </a:cubicBezTo>
                      <a:lnTo>
                        <a:pt x="420" y="1380"/>
                      </a:lnTo>
                      <a:lnTo>
                        <a:pt x="122" y="800"/>
                      </a:lnTo>
                      <a:cubicBezTo>
                        <a:pt x="74" y="708"/>
                        <a:pt x="9" y="531"/>
                        <a:pt x="0" y="420"/>
                      </a:cubicBezTo>
                      <a:cubicBezTo>
                        <a:pt x="0" y="188"/>
                        <a:pt x="188" y="0"/>
                        <a:pt x="4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95000">
                      <a:srgbClr val="9426BB">
                        <a:lumMod val="94000"/>
                        <a:lumOff val="6000"/>
                      </a:srgbClr>
                    </a:gs>
                  </a:gsLst>
                  <a:lin ang="5400000" scaled="0"/>
                </a:gradFill>
                <a:ln w="19050">
                  <a:gradFill flip="none" rotWithShape="1">
                    <a:gsLst>
                      <a:gs pos="0">
                        <a:srgbClr val="61E1EA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20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8172454" y="2431316"/>
                  <a:ext cx="531440" cy="64590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600" dirty="0">
                    <a:solidFill>
                      <a:srgbClr val="80ECDF"/>
                    </a:solidFill>
                  </a:endParaRPr>
                </a:p>
              </p:txBody>
            </p:sp>
          </p:grpSp>
          <p:sp>
            <p:nvSpPr>
              <p:cNvPr id="74" name="TextBox 11"/>
              <p:cNvSpPr txBox="1"/>
              <p:nvPr/>
            </p:nvSpPr>
            <p:spPr>
              <a:xfrm>
                <a:off x="874" y="6887"/>
                <a:ext cx="992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lvl1pPr>
              </a:lstStyle>
              <a:p>
                <a:pPr indent="0">
                  <a:lnSpc>
                    <a:spcPct val="100000"/>
                  </a:lnSpc>
                  <a:buNone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根据投资者适当性管理相关监管要求，公司开展部分金融产品销售业务时，对客户履行信息告知和风险揭示义务的过程须进行录音和录像（简称“双录”）。</a:t>
                </a:r>
                <a:endParaRPr lang="zh-CN" altLang="en-US" sz="1600" dirty="0">
                  <a:solidFill>
                    <a:sysClr val="window" lastClr="FFFFFF"/>
                  </a:solidFill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zh-CN" altLang="en-US" sz="1600" dirty="0">
                  <a:solidFill>
                    <a:sysClr val="window" lastClr="FFFFFF"/>
                  </a:solidFill>
                  <a:effectLst/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3952" y="1556"/>
                <a:ext cx="946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背景介绍</a:t>
                </a:r>
                <a:endParaRPr lang="zh-CN" altLang="en-US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76" name="TextBox 11"/>
              <p:cNvSpPr txBox="1"/>
              <p:nvPr/>
            </p:nvSpPr>
            <p:spPr>
              <a:xfrm>
                <a:off x="8099" y="5638"/>
                <a:ext cx="9310" cy="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lvl1pPr>
              </a:lstStyle>
              <a:p>
                <a:pPr indent="0">
                  <a:buNone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随着公司互联网战略的实施，公司积极拓展外部渠道，实现部分业务上线办理，给分支机构和客户带来了便利，同时提高了业务办理效率，提升了服务水平和客户体验。</a:t>
                </a:r>
                <a:endParaRPr lang="zh-CN" altLang="en-US" sz="1600" dirty="0">
                  <a:solidFill>
                    <a:sysClr val="window" lastClr="FFFFFF"/>
                  </a:solidFill>
                  <a:effectLst/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</p:txBody>
          </p:sp>
          <p:sp>
            <p:nvSpPr>
              <p:cNvPr id="77" name="TextBox 11"/>
              <p:cNvSpPr txBox="1"/>
              <p:nvPr/>
            </p:nvSpPr>
            <p:spPr>
              <a:xfrm>
                <a:off x="10529" y="4026"/>
                <a:ext cx="7179" cy="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lvl1pPr>
              </a:lstStyle>
              <a:p>
                <a:pPr indent="0">
                  <a:buNone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随着业务量的不断增加，人工审核逐渐遇到瓶颈，纯人工的集中审核已经无法满足如今这个时代对于高效的诉求。</a:t>
                </a:r>
                <a:endParaRPr lang="zh-CN" altLang="en-US" sz="1600" dirty="0">
                  <a:solidFill>
                    <a:sysClr val="window" lastClr="FFFFFF"/>
                  </a:solidFill>
                  <a:effectLst/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</p:txBody>
          </p:sp>
          <p:sp>
            <p:nvSpPr>
              <p:cNvPr id="78" name="TextBox 11"/>
              <p:cNvSpPr txBox="1"/>
              <p:nvPr/>
            </p:nvSpPr>
            <p:spPr>
              <a:xfrm>
                <a:off x="12134" y="2205"/>
                <a:ext cx="5676" cy="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lvl1pPr>
              </a:lstStyle>
              <a:p>
                <a:pPr indent="0">
                  <a:buNone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政策推动金融科技创新发展，鼓励金融行业应用RPA、</a:t>
                </a:r>
                <a:r>
                  <a:rPr lang="en-US" altLang="zh-CN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+mn-ea"/>
                  </a:rPr>
                  <a:t>AI</a:t>
                </a:r>
                <a:r>
                  <a:rPr lang="zh-CN" altLang="en-US" sz="16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等技术，实现智能审核。</a:t>
                </a:r>
                <a:endParaRPr lang="zh-CN" altLang="en-US" sz="1600" dirty="0">
                  <a:solidFill>
                    <a:sysClr val="window" lastClr="FFFFFF"/>
                  </a:solidFill>
                  <a:effectLst/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6904" y="6004"/>
              <a:ext cx="848" cy="52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+mn-ea"/>
                </a:rPr>
                <a:t>2</a:t>
              </a:r>
              <a:endPara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+mn-ea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9306" y="4939"/>
              <a:ext cx="848" cy="52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+mn-ea"/>
                </a:rPr>
                <a:t>3</a:t>
              </a:r>
              <a:endPara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+mn-ea"/>
              </a:endParaRPr>
            </a:p>
          </p:txBody>
        </p:sp>
        <p:sp>
          <p:nvSpPr>
            <p:cNvPr id="81" name="Freeform 23"/>
            <p:cNvSpPr/>
            <p:nvPr/>
          </p:nvSpPr>
          <p:spPr bwMode="auto">
            <a:xfrm>
              <a:off x="10973" y="3109"/>
              <a:ext cx="643" cy="956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rgbClr val="B336B8"/>
                </a:gs>
                <a:gs pos="98000">
                  <a:srgbClr val="80ECDF">
                    <a:alpha val="18000"/>
                  </a:srgbClr>
                </a:gs>
                <a:gs pos="55000">
                  <a:srgbClr val="00A2E9"/>
                </a:gs>
              </a:gsLst>
              <a:lin ang="8100000" scaled="0"/>
            </a:gradFill>
            <a:ln w="12700">
              <a:gradFill flip="none" rotWithShape="1">
                <a:gsLst>
                  <a:gs pos="0">
                    <a:srgbClr val="61E1EA"/>
                  </a:gs>
                  <a:gs pos="98230">
                    <a:srgbClr val="80ECDF"/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1050" dirty="0">
                <a:solidFill>
                  <a:srgbClr val="80ECDF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873" y="3240"/>
              <a:ext cx="848" cy="52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16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+mn-ea"/>
                </a:rPr>
                <a:t>4</a:t>
              </a:r>
              <a:endPara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5890" y="-77470"/>
            <a:ext cx="12466320" cy="7012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925" y="46291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</a:rPr>
              <a:t>需求分析</a:t>
            </a:r>
            <a:endParaRPr lang="zh-CN" altLang="en-US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Demand analysis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35375" y="2242185"/>
            <a:ext cx="1735455" cy="1712595"/>
          </a:xfrm>
          <a:prstGeom prst="ellipse">
            <a:avLst/>
          </a:prstGeom>
          <a:gradFill>
            <a:gsLst>
              <a:gs pos="0">
                <a:srgbClr val="9E26BB">
                  <a:alpha val="0"/>
                </a:srgbClr>
              </a:gs>
              <a:gs pos="100000">
                <a:srgbClr val="45C0FC"/>
              </a:gs>
            </a:gsLst>
            <a:lin ang="0" scaled="0"/>
          </a:gradFill>
          <a:ln w="1905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45000"/>
                  </a:srgbClr>
                </a:gs>
              </a:gsLst>
              <a:lin ang="13320000" scaled="0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3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rPr>
              <a:t>智能受理</a:t>
            </a:r>
            <a:endParaRPr kumimoji="0" lang="zh-CN" altLang="en-US" sz="2300" b="1" i="0" u="none" strike="noStrike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FillTx/>
              <a:latin typeface="Microsoft YaHei Bold" panose="020B0703020204020201" charset="-122"/>
              <a:ea typeface="Microsoft YaHei Bold" panose="020B0703020204020201" charset="-122"/>
              <a:cs typeface="Helvetica Neue Medium" panose="02000503000000020004"/>
              <a:sym typeface="等线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3455" y="1419225"/>
            <a:ext cx="102476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dirty="0" smtClean="0">
                <a:ln>
                  <a:noFill/>
                </a:ln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在“聚安一站通”业务中台的基础上，运用人工智能等AI技术，通过智能科技的引进改进传统业务流程，实现</a:t>
            </a:r>
            <a:endParaRPr lang="zh-CN" altLang="en-US" sz="1600" dirty="0" smtClean="0">
              <a:ln>
                <a:noFill/>
              </a:ln>
              <a:solidFill>
                <a:sysClr val="window" lastClr="FFFFFF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29225" y="2232660"/>
            <a:ext cx="1735455" cy="1712595"/>
          </a:xfrm>
          <a:prstGeom prst="ellipse">
            <a:avLst/>
          </a:prstGeom>
          <a:gradFill>
            <a:gsLst>
              <a:gs pos="0">
                <a:srgbClr val="9E26BB">
                  <a:alpha val="0"/>
                </a:srgbClr>
              </a:gs>
              <a:gs pos="100000">
                <a:srgbClr val="45C0FC"/>
              </a:gs>
            </a:gsLst>
            <a:lin ang="0" scaled="0"/>
          </a:gradFill>
          <a:ln w="1905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45000"/>
                  </a:srgbClr>
                </a:gs>
              </a:gsLst>
              <a:lin ang="1350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3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rPr>
              <a:t>智能审核</a:t>
            </a:r>
            <a:endParaRPr lang="zh-CN" altLang="en-US" sz="2300" b="1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sym typeface="等线" panose="0201060003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23075" y="2232660"/>
            <a:ext cx="1735455" cy="1712595"/>
          </a:xfrm>
          <a:prstGeom prst="ellipse">
            <a:avLst/>
          </a:prstGeom>
          <a:gradFill>
            <a:gsLst>
              <a:gs pos="0">
                <a:srgbClr val="9E26BB">
                  <a:alpha val="0"/>
                </a:srgbClr>
              </a:gs>
              <a:gs pos="100000">
                <a:srgbClr val="45C0FC"/>
              </a:gs>
            </a:gsLst>
            <a:lin ang="0" scaled="0"/>
          </a:gradFill>
          <a:ln w="1905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45000"/>
                  </a:srgbClr>
                </a:gs>
              </a:gsLst>
              <a:lin ang="1350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3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rPr>
              <a:t>智能</a:t>
            </a:r>
            <a:r>
              <a:rPr lang="zh-CN" altLang="en-US" sz="23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等线" panose="02010600030101010101" charset="-122"/>
              </a:rPr>
              <a:t>质检</a:t>
            </a:r>
            <a:endParaRPr lang="zh-CN" altLang="en-US" sz="2300" b="1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等线" panose="0201060003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47090" y="4707890"/>
            <a:ext cx="10497820" cy="1381760"/>
            <a:chOff x="896" y="7414"/>
            <a:chExt cx="16532" cy="2176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3453" y="7414"/>
              <a:ext cx="5697" cy="2176"/>
              <a:chOff x="4592" y="6115"/>
              <a:chExt cx="12369" cy="2541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4592" y="6115"/>
                <a:ext cx="12367" cy="2108"/>
                <a:chOff x="5472070" y="1360118"/>
                <a:chExt cx="2472397" cy="741459"/>
              </a:xfrm>
            </p:grpSpPr>
            <p:sp>
              <p:nvSpPr>
                <p:cNvPr id="11" name="平行四边形 10"/>
                <p:cNvSpPr/>
                <p:nvPr/>
              </p:nvSpPr>
              <p:spPr>
                <a:xfrm>
                  <a:off x="5702211" y="1360118"/>
                  <a:ext cx="1129298" cy="64303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>
                  <a:outerShdw blurRad="203200" sx="102000" sy="102000" algn="ctr" rotWithShape="0">
                    <a:srgbClr val="5B9BD5">
                      <a:lumMod val="20000"/>
                      <a:lumOff val="80000"/>
                      <a:alpha val="70000"/>
                    </a:srgbClr>
                  </a:outerShdw>
                </a:effectLst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5472070" y="1368375"/>
                  <a:ext cx="2472397" cy="733202"/>
                  <a:chOff x="5472070" y="1368375"/>
                  <a:chExt cx="2472397" cy="733202"/>
                </a:xfrm>
              </p:grpSpPr>
              <p:grpSp>
                <p:nvGrpSpPr>
                  <p:cNvPr id="126" name="组合 125"/>
                  <p:cNvGrpSpPr/>
                  <p:nvPr/>
                </p:nvGrpSpPr>
                <p:grpSpPr>
                  <a:xfrm>
                    <a:off x="5472070" y="1469028"/>
                    <a:ext cx="1470273" cy="632549"/>
                    <a:chOff x="5720774" y="1504887"/>
                    <a:chExt cx="1470273" cy="287118"/>
                  </a:xfrm>
                </p:grpSpPr>
                <p:cxnSp>
                  <p:nvCxnSpPr>
                    <p:cNvPr id="128" name="直接连接符 127"/>
                    <p:cNvCxnSpPr/>
                    <p:nvPr/>
                  </p:nvCxnSpPr>
                  <p:spPr>
                    <a:xfrm flipV="1">
                      <a:off x="5720774" y="1504887"/>
                      <a:ext cx="143216" cy="287118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>
                              <a:alpha val="0"/>
                            </a:srgbClr>
                          </a:gs>
                          <a:gs pos="100000">
                            <a:srgbClr val="80ECDF"/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129" name="直接连接符 128"/>
                    <p:cNvCxnSpPr/>
                    <p:nvPr/>
                  </p:nvCxnSpPr>
                  <p:spPr>
                    <a:xfrm>
                      <a:off x="5863990" y="1506400"/>
                      <a:ext cx="1327057" cy="0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/>
                          </a:gs>
                          <a:gs pos="100000">
                            <a:srgbClr val="80ECDF"/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7944467" y="1368375"/>
                    <a:ext cx="0" cy="733202"/>
                  </a:xfrm>
                  <a:prstGeom prst="line">
                    <a:avLst/>
                  </a:prstGeom>
                  <a:ln>
                    <a:gradFill>
                      <a:gsLst>
                        <a:gs pos="100000">
                          <a:srgbClr val="0066FF">
                            <a:alpha val="0"/>
                          </a:srgbClr>
                        </a:gs>
                        <a:gs pos="0">
                          <a:srgbClr val="80ECDF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rgbClr val="4472C4"/>
                  </a:lnRef>
                  <a:fillRef idx="0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Text" lastClr="000000"/>
                  </a:fontRef>
                </p:style>
              </p:cxnSp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6942343" y="1368375"/>
                    <a:ext cx="1002124" cy="104904"/>
                    <a:chOff x="3926953" y="221456"/>
                    <a:chExt cx="1002124" cy="104904"/>
                  </a:xfrm>
                </p:grpSpPr>
                <p:cxnSp>
                  <p:nvCxnSpPr>
                    <p:cNvPr id="14" name="直接连接符 13"/>
                    <p:cNvCxnSpPr/>
                    <p:nvPr/>
                  </p:nvCxnSpPr>
                  <p:spPr>
                    <a:xfrm flipV="1">
                      <a:off x="3926953" y="221456"/>
                      <a:ext cx="23541" cy="104904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>
                      <a:off x="3945292" y="221456"/>
                      <a:ext cx="983785" cy="0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</p:grpSp>
          </p:grpSp>
          <p:sp>
            <p:nvSpPr>
              <p:cNvPr id="16" name="文本框 15"/>
              <p:cNvSpPr txBox="1"/>
              <p:nvPr/>
            </p:nvSpPr>
            <p:spPr>
              <a:xfrm>
                <a:off x="5341" y="6676"/>
                <a:ext cx="11620" cy="19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zh-CN" altLang="en-US" sz="1600" dirty="0" smtClean="0">
                    <a:ln>
                      <a:noFill/>
                    </a:ln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</a:rPr>
                  <a:t>通过虚拟机器人（RPA）代替人工审核，借助AI应用，将审核标准进行系统量化，从而实现审核智能化</a:t>
                </a:r>
                <a:br>
                  <a:rPr lang="zh-CN" altLang="en-US" sz="1600" dirty="0" smtClean="0">
                    <a:ln>
                      <a:noFill/>
                    </a:ln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</a:rPr>
                </a:br>
                <a:endParaRPr lang="zh-CN" altLang="en-US" sz="1600" dirty="0" smtClean="0">
                  <a:ln>
                    <a:noFill/>
                  </a:ln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endParaRPr>
              </a:p>
            </p:txBody>
          </p:sp>
        </p:grpSp>
        <p:cxnSp>
          <p:nvCxnSpPr>
            <p:cNvPr id="209" name="直接箭头连接符 208"/>
            <p:cNvCxnSpPr/>
            <p:nvPr/>
          </p:nvCxnSpPr>
          <p:spPr>
            <a:xfrm>
              <a:off x="9510" y="8279"/>
              <a:ext cx="1190" cy="0"/>
            </a:xfrm>
            <a:prstGeom prst="straightConnector1">
              <a:avLst/>
            </a:prstGeom>
            <a:noFill/>
            <a:ln w="34925" cap="flat">
              <a:gradFill>
                <a:gsLst>
                  <a:gs pos="0">
                    <a:srgbClr val="00A2FF">
                      <a:lumMod val="5000"/>
                      <a:lumOff val="95000"/>
                      <a:alpha val="0"/>
                    </a:srgbClr>
                  </a:gs>
                  <a:gs pos="100000">
                    <a:srgbClr val="A1B2C9">
                      <a:alpha val="94000"/>
                    </a:srgbClr>
                  </a:gs>
                </a:gsLst>
                <a:lin ang="0" scaled="0"/>
              </a:gradFill>
              <a:prstDash val="solid"/>
              <a:miter lim="400000"/>
              <a:tailEnd type="triangle" w="med" len="med"/>
            </a:ln>
            <a:effectLst/>
          </p:spPr>
        </p:cxnSp>
        <p:grpSp>
          <p:nvGrpSpPr>
            <p:cNvPr id="20" name="组合 19"/>
            <p:cNvGrpSpPr/>
            <p:nvPr/>
          </p:nvGrpSpPr>
          <p:grpSpPr>
            <a:xfrm rot="0">
              <a:off x="14214" y="7414"/>
              <a:ext cx="3215" cy="1805"/>
              <a:chOff x="4592" y="6115"/>
              <a:chExt cx="12367" cy="210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4592" y="6115"/>
                <a:ext cx="12367" cy="2108"/>
                <a:chOff x="5472070" y="1360118"/>
                <a:chExt cx="2472397" cy="741459"/>
              </a:xfrm>
            </p:grpSpPr>
            <p:sp>
              <p:nvSpPr>
                <p:cNvPr id="22" name="平行四边形 21"/>
                <p:cNvSpPr/>
                <p:nvPr/>
              </p:nvSpPr>
              <p:spPr>
                <a:xfrm flipH="1">
                  <a:off x="5702211" y="1360118"/>
                  <a:ext cx="1129298" cy="64303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>
                  <a:outerShdw blurRad="203200" sx="102000" sy="102000" algn="ctr" rotWithShape="0">
                    <a:srgbClr val="5B9BD5">
                      <a:lumMod val="20000"/>
                      <a:lumOff val="80000"/>
                      <a:alpha val="70000"/>
                    </a:srgbClr>
                  </a:outerShdw>
                </a:effectLst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/>
                </a:p>
              </p:txBody>
            </p:sp>
            <p:grpSp>
              <p:nvGrpSpPr>
                <p:cNvPr id="23" name="组合 22"/>
                <p:cNvGrpSpPr/>
                <p:nvPr/>
              </p:nvGrpSpPr>
              <p:grpSpPr>
                <a:xfrm>
                  <a:off x="5472070" y="1368375"/>
                  <a:ext cx="2472397" cy="733202"/>
                  <a:chOff x="5472070" y="1368375"/>
                  <a:chExt cx="2472397" cy="733202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5472070" y="1469028"/>
                    <a:ext cx="1470273" cy="632549"/>
                    <a:chOff x="5720774" y="1504887"/>
                    <a:chExt cx="1470273" cy="287118"/>
                  </a:xfrm>
                </p:grpSpPr>
                <p:cxnSp>
                  <p:nvCxnSpPr>
                    <p:cNvPr id="25" name="直接连接符 24"/>
                    <p:cNvCxnSpPr/>
                    <p:nvPr/>
                  </p:nvCxnSpPr>
                  <p:spPr>
                    <a:xfrm flipV="1">
                      <a:off x="5720774" y="1504887"/>
                      <a:ext cx="143216" cy="287118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>
                              <a:alpha val="0"/>
                            </a:srgbClr>
                          </a:gs>
                          <a:gs pos="100000">
                            <a:srgbClr val="80ECDF"/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5863990" y="1506400"/>
                      <a:ext cx="1327057" cy="0"/>
                    </a:xfrm>
                    <a:prstGeom prst="line">
                      <a:avLst/>
                    </a:prstGeom>
                    <a:ln>
                      <a:gradFill>
                        <a:gsLst>
                          <a:gs pos="0">
                            <a:srgbClr val="0066FF"/>
                          </a:gs>
                          <a:gs pos="100000">
                            <a:srgbClr val="80ECDF"/>
                          </a:gs>
                        </a:gsLst>
                        <a:lin ang="5400000" scaled="1"/>
                      </a:gradFill>
                      <a:tailEnd type="none"/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7944467" y="1368375"/>
                    <a:ext cx="0" cy="733202"/>
                  </a:xfrm>
                  <a:prstGeom prst="line">
                    <a:avLst/>
                  </a:prstGeom>
                  <a:ln>
                    <a:gradFill>
                      <a:gsLst>
                        <a:gs pos="100000">
                          <a:srgbClr val="0066FF">
                            <a:alpha val="0"/>
                          </a:srgbClr>
                        </a:gs>
                        <a:gs pos="0">
                          <a:srgbClr val="80ECDF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rgbClr val="4472C4"/>
                  </a:lnRef>
                  <a:fillRef idx="0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Text" lastClr="000000"/>
                  </a:fontRef>
                </p:style>
              </p:cxn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6942343" y="1368375"/>
                    <a:ext cx="1002124" cy="104904"/>
                    <a:chOff x="3926953" y="221456"/>
                    <a:chExt cx="1002124" cy="104904"/>
                  </a:xfrm>
                </p:grpSpPr>
                <p:cxnSp>
                  <p:nvCxnSpPr>
                    <p:cNvPr id="32" name="直接连接符 31"/>
                    <p:cNvCxnSpPr/>
                    <p:nvPr/>
                  </p:nvCxnSpPr>
                  <p:spPr>
                    <a:xfrm flipH="1">
                      <a:off x="3945292" y="221456"/>
                      <a:ext cx="983785" cy="0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  <p:cxnSp>
                  <p:nvCxnSpPr>
                    <p:cNvPr id="33" name="直接连接符 32"/>
                    <p:cNvCxnSpPr/>
                    <p:nvPr/>
                  </p:nvCxnSpPr>
                  <p:spPr>
                    <a:xfrm flipV="1">
                      <a:off x="3926953" y="221456"/>
                      <a:ext cx="23541" cy="104904"/>
                    </a:xfrm>
                    <a:prstGeom prst="line">
                      <a:avLst/>
                    </a:prstGeom>
                    <a:ln>
                      <a:solidFill>
                        <a:srgbClr val="5BC5F6"/>
                      </a:solidFill>
                    </a:ln>
                  </p:spPr>
                  <p:style>
                    <a:lnRef idx="1">
                      <a:srgbClr val="4472C4"/>
                    </a:lnRef>
                    <a:fillRef idx="0">
                      <a:srgbClr val="4472C4"/>
                    </a:fillRef>
                    <a:effectRef idx="0">
                      <a:srgbClr val="4472C4"/>
                    </a:effectRef>
                    <a:fontRef idx="minor">
                      <a:sysClr val="windowText" lastClr="000000"/>
                    </a:fontRef>
                  </p:style>
                </p:cxnSp>
              </p:grpSp>
            </p:grpSp>
          </p:grpSp>
          <p:sp>
            <p:nvSpPr>
              <p:cNvPr id="34" name="文本框 33"/>
              <p:cNvSpPr txBox="1"/>
              <p:nvPr/>
            </p:nvSpPr>
            <p:spPr>
              <a:xfrm>
                <a:off x="5342" y="6675"/>
                <a:ext cx="11088" cy="15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icrosoft YaHei Regular" panose="020B0703020204020201" charset="-122"/>
                    <a:ea typeface="Microsoft YaHei Regular" panose="020B0703020204020201" charset="-122"/>
                    <a:cs typeface="等线" panose="02010600030101010101" charset="-122"/>
                    <a:sym typeface="Calibri" panose="020F0702030404030204" charset="0"/>
                  </a:rPr>
                  <a:t>释放审核人力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icrosoft YaHei Regular" panose="020B0703020204020201" charset="-122"/>
                  <a:ea typeface="Microsoft YaHei Regular" panose="020B0703020204020201" charset="-122"/>
                  <a:cs typeface="+mn-ea"/>
                  <a:sym typeface="Calibri" panose="020F070203040403020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等线" panose="02010600030101010101" charset="-122"/>
                    <a:sym typeface="Calibri" panose="020F0702030404030204" charset="0"/>
                  </a:rPr>
                  <a:t>降低审核压力</a:t>
                </a:r>
                <a:endParaRPr lang="en-US" altLang="zh-CN" sz="16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+mn-ea"/>
                  <a:sym typeface="Calibri" panose="020F070203040403020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等线" panose="02010600030101010101" charset="-122"/>
                    <a:sym typeface="Calibri" panose="020F0702030404030204" charset="0"/>
                  </a:rPr>
                  <a:t>提高审核效率</a:t>
                </a:r>
                <a:endParaRPr lang="zh-CN" altLang="en-US" sz="1600" dirty="0" smtClean="0">
                  <a:ln>
                    <a:noFill/>
                  </a:ln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等线" panose="02010600030101010101" charset="-122"/>
                  <a:sym typeface="Calibri" panose="020F0702030404030204" charset="0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rot="0">
              <a:off x="11305" y="7491"/>
              <a:ext cx="2398" cy="1482"/>
              <a:chOff x="11415" y="7296"/>
              <a:chExt cx="2398" cy="1482"/>
            </a:xfrm>
          </p:grpSpPr>
          <p:grpSp>
            <p:nvGrpSpPr>
              <p:cNvPr id="35" name="组合 34"/>
              <p:cNvGrpSpPr/>
              <p:nvPr/>
            </p:nvGrpSpPr>
            <p:grpSpPr>
              <a:xfrm rot="0">
                <a:off x="11415" y="7296"/>
                <a:ext cx="2398" cy="1482"/>
                <a:chOff x="2161" y="6138"/>
                <a:chExt cx="2397" cy="1480"/>
              </a:xfrm>
            </p:grpSpPr>
            <p:sp>
              <p:nvSpPr>
                <p:cNvPr id="69" name="任意多边形 31"/>
                <p:cNvSpPr/>
                <p:nvPr/>
              </p:nvSpPr>
              <p:spPr>
                <a:xfrm>
                  <a:off x="2161" y="6141"/>
                  <a:ext cx="2397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10946" h="2416333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3053115" y="668953"/>
                        <a:pt x="3496430" y="399876"/>
                        <a:pt x="3952689" y="617083"/>
                      </a:cubicBezTo>
                      <a:cubicBezTo>
                        <a:pt x="4506024" y="873192"/>
                        <a:pt x="4680761" y="1576683"/>
                        <a:pt x="4328051" y="2062967"/>
                      </a:cubicBezTo>
                      <a:cubicBezTo>
                        <a:pt x="4185672" y="2257480"/>
                        <a:pt x="3985048" y="2413091"/>
                        <a:pt x="3629101" y="2416333"/>
                      </a:cubicBezTo>
                      <a:cubicBezTo>
                        <a:pt x="697397" y="2416333"/>
                        <a:pt x="697397" y="2416333"/>
                        <a:pt x="697397" y="2416333"/>
                      </a:cubicBez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E26BB">
                        <a:alpha val="0"/>
                      </a:srgbClr>
                    </a:gs>
                    <a:gs pos="100000">
                      <a:srgbClr val="45C0FC"/>
                    </a:gs>
                  </a:gsLst>
                  <a:lin ang="0" scaled="0"/>
                </a:gradFill>
                <a:ln w="15875">
                  <a:gradFill flip="none" rotWithShape="1">
                    <a:gsLst>
                      <a:gs pos="0">
                        <a:srgbClr val="D441F1"/>
                      </a:gs>
                      <a:gs pos="98230">
                        <a:srgbClr val="80ECDF">
                          <a:alpha val="97000"/>
                          <a:lumMod val="94000"/>
                          <a:lumOff val="6000"/>
                        </a:srgbClr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400" dirty="0">
                    <a:solidFill>
                      <a:srgbClr val="80ECDF"/>
                    </a:solidFill>
                  </a:endParaRPr>
                </a:p>
                <a:p>
                  <a:pPr algn="ctr"/>
                  <a:endParaRPr lang="en-US" altLang="zh-CN" sz="1300" dirty="0">
                    <a:solidFill>
                      <a:srgbClr val="80ECDF"/>
                    </a:solidFill>
                  </a:endParaRPr>
                </a:p>
              </p:txBody>
            </p:sp>
            <p:sp>
              <p:nvSpPr>
                <p:cNvPr id="36" name="任意多边形 31"/>
                <p:cNvSpPr/>
                <p:nvPr/>
              </p:nvSpPr>
              <p:spPr>
                <a:xfrm>
                  <a:off x="2161" y="6138"/>
                  <a:ext cx="1623" cy="1477"/>
                </a:xfrm>
                <a:custGeom>
                  <a:avLst/>
                  <a:gdLst>
                    <a:gd name="connsiteX0" fmla="*/ 2073896 w 4510946"/>
                    <a:gd name="connsiteY0" fmla="*/ 34 h 2416333"/>
                    <a:gd name="connsiteX1" fmla="*/ 3053115 w 4510946"/>
                    <a:gd name="connsiteY1" fmla="*/ 668953 h 2416333"/>
                    <a:gd name="connsiteX2" fmla="*/ 3952689 w 4510946"/>
                    <a:gd name="connsiteY2" fmla="*/ 617083 h 2416333"/>
                    <a:gd name="connsiteX3" fmla="*/ 4328051 w 4510946"/>
                    <a:gd name="connsiteY3" fmla="*/ 2062967 h 2416333"/>
                    <a:gd name="connsiteX4" fmla="*/ 3629101 w 4510946"/>
                    <a:gd name="connsiteY4" fmla="*/ 2416333 h 2416333"/>
                    <a:gd name="connsiteX5" fmla="*/ 697397 w 4510946"/>
                    <a:gd name="connsiteY5" fmla="*/ 2416333 h 2416333"/>
                    <a:gd name="connsiteX6" fmla="*/ 56693 w 4510946"/>
                    <a:gd name="connsiteY6" fmla="*/ 1443765 h 2416333"/>
                    <a:gd name="connsiteX7" fmla="*/ 752407 w 4510946"/>
                    <a:gd name="connsiteY7" fmla="*/ 1015836 h 2416333"/>
                    <a:gd name="connsiteX8" fmla="*/ 1137476 w 4510946"/>
                    <a:gd name="connsiteY8" fmla="*/ 762968 h 2416333"/>
                    <a:gd name="connsiteX9" fmla="*/ 1878492 w 4510946"/>
                    <a:gd name="connsiteY9" fmla="*/ 20574 h 2416333"/>
                    <a:gd name="connsiteX10" fmla="*/ 2073896 w 4510946"/>
                    <a:gd name="connsiteY10" fmla="*/ 34 h 2416333"/>
                    <a:gd name="connsiteX0-1" fmla="*/ 2073896 w 4510946"/>
                    <a:gd name="connsiteY0-2" fmla="*/ 34 h 2416333"/>
                    <a:gd name="connsiteX1-3" fmla="*/ 3053115 w 4510946"/>
                    <a:gd name="connsiteY1-4" fmla="*/ 668953 h 2416333"/>
                    <a:gd name="connsiteX2-5" fmla="*/ 3952689 w 4510946"/>
                    <a:gd name="connsiteY2-6" fmla="*/ 617083 h 2416333"/>
                    <a:gd name="connsiteX3-7" fmla="*/ 4328051 w 4510946"/>
                    <a:gd name="connsiteY3-8" fmla="*/ 2062967 h 2416333"/>
                    <a:gd name="connsiteX4-9" fmla="*/ 3629101 w 4510946"/>
                    <a:gd name="connsiteY4-10" fmla="*/ 2416333 h 2416333"/>
                    <a:gd name="connsiteX5-11" fmla="*/ 697397 w 4510946"/>
                    <a:gd name="connsiteY5-12" fmla="*/ 2416333 h 2416333"/>
                    <a:gd name="connsiteX6-13" fmla="*/ 56693 w 4510946"/>
                    <a:gd name="connsiteY6-14" fmla="*/ 1443765 h 2416333"/>
                    <a:gd name="connsiteX7-15" fmla="*/ 752407 w 4510946"/>
                    <a:gd name="connsiteY7-16" fmla="*/ 1015836 h 2416333"/>
                    <a:gd name="connsiteX8-17" fmla="*/ 1137476 w 4510946"/>
                    <a:gd name="connsiteY8-18" fmla="*/ 762968 h 2416333"/>
                    <a:gd name="connsiteX9-19" fmla="*/ 1878492 w 4510946"/>
                    <a:gd name="connsiteY9-20" fmla="*/ 20574 h 2416333"/>
                    <a:gd name="connsiteX10-21" fmla="*/ 2073896 w 4510946"/>
                    <a:gd name="connsiteY10-22" fmla="*/ 34 h 2416333"/>
                    <a:gd name="connsiteX0-23" fmla="*/ 2073896 w 4510946"/>
                    <a:gd name="connsiteY0-24" fmla="*/ 34 h 2416333"/>
                    <a:gd name="connsiteX1-25" fmla="*/ 3053115 w 4510946"/>
                    <a:gd name="connsiteY1-26" fmla="*/ 668953 h 2416333"/>
                    <a:gd name="connsiteX2-27" fmla="*/ 3952689 w 4510946"/>
                    <a:gd name="connsiteY2-28" fmla="*/ 617083 h 2416333"/>
                    <a:gd name="connsiteX3-29" fmla="*/ 4328051 w 4510946"/>
                    <a:gd name="connsiteY3-30" fmla="*/ 2062967 h 2416333"/>
                    <a:gd name="connsiteX4-31" fmla="*/ 3629101 w 4510946"/>
                    <a:gd name="connsiteY4-32" fmla="*/ 2416333 h 2416333"/>
                    <a:gd name="connsiteX5-33" fmla="*/ 697397 w 4510946"/>
                    <a:gd name="connsiteY5-34" fmla="*/ 2416333 h 2416333"/>
                    <a:gd name="connsiteX6-35" fmla="*/ 56693 w 4510946"/>
                    <a:gd name="connsiteY6-36" fmla="*/ 1443765 h 2416333"/>
                    <a:gd name="connsiteX7-37" fmla="*/ 752407 w 4510946"/>
                    <a:gd name="connsiteY7-38" fmla="*/ 1015836 h 2416333"/>
                    <a:gd name="connsiteX8-39" fmla="*/ 1137476 w 4510946"/>
                    <a:gd name="connsiteY8-40" fmla="*/ 762968 h 2416333"/>
                    <a:gd name="connsiteX9-41" fmla="*/ 1878492 w 4510946"/>
                    <a:gd name="connsiteY9-42" fmla="*/ 20574 h 2416333"/>
                    <a:gd name="connsiteX10-43" fmla="*/ 2073896 w 4510946"/>
                    <a:gd name="connsiteY10-44" fmla="*/ 34 h 2416333"/>
                    <a:gd name="connsiteX0-45" fmla="*/ 2073896 w 4510946"/>
                    <a:gd name="connsiteY0-46" fmla="*/ 34 h 2416349"/>
                    <a:gd name="connsiteX1-47" fmla="*/ 3053115 w 4510946"/>
                    <a:gd name="connsiteY1-48" fmla="*/ 668953 h 2416349"/>
                    <a:gd name="connsiteX2-49" fmla="*/ 3952689 w 4510946"/>
                    <a:gd name="connsiteY2-50" fmla="*/ 617083 h 2416349"/>
                    <a:gd name="connsiteX3-51" fmla="*/ 4328051 w 4510946"/>
                    <a:gd name="connsiteY3-52" fmla="*/ 2062967 h 2416349"/>
                    <a:gd name="connsiteX4-53" fmla="*/ 3629101 w 4510946"/>
                    <a:gd name="connsiteY4-54" fmla="*/ 2416333 h 2416349"/>
                    <a:gd name="connsiteX5-55" fmla="*/ 1845171 w 4510946"/>
                    <a:gd name="connsiteY5-56" fmla="*/ 2416349 h 2416349"/>
                    <a:gd name="connsiteX6-57" fmla="*/ 697397 w 4510946"/>
                    <a:gd name="connsiteY6-58" fmla="*/ 2416333 h 2416349"/>
                    <a:gd name="connsiteX7-59" fmla="*/ 56693 w 4510946"/>
                    <a:gd name="connsiteY7-60" fmla="*/ 1443765 h 2416349"/>
                    <a:gd name="connsiteX8-61" fmla="*/ 752407 w 4510946"/>
                    <a:gd name="connsiteY8-62" fmla="*/ 1015836 h 2416349"/>
                    <a:gd name="connsiteX9-63" fmla="*/ 1137476 w 4510946"/>
                    <a:gd name="connsiteY9-64" fmla="*/ 762968 h 2416349"/>
                    <a:gd name="connsiteX10-65" fmla="*/ 1878492 w 4510946"/>
                    <a:gd name="connsiteY10-66" fmla="*/ 20574 h 2416349"/>
                    <a:gd name="connsiteX11" fmla="*/ 2073896 w 4510946"/>
                    <a:gd name="connsiteY11" fmla="*/ 34 h 2416349"/>
                    <a:gd name="connsiteX0-67" fmla="*/ 2073896 w 4510299"/>
                    <a:gd name="connsiteY0-68" fmla="*/ 34 h 2416349"/>
                    <a:gd name="connsiteX1-69" fmla="*/ 3053115 w 4510299"/>
                    <a:gd name="connsiteY1-70" fmla="*/ 668953 h 2416349"/>
                    <a:gd name="connsiteX2-71" fmla="*/ 3952689 w 4510299"/>
                    <a:gd name="connsiteY2-72" fmla="*/ 617083 h 2416349"/>
                    <a:gd name="connsiteX3-73" fmla="*/ 4328051 w 4510299"/>
                    <a:gd name="connsiteY3-74" fmla="*/ 2062967 h 2416349"/>
                    <a:gd name="connsiteX4-75" fmla="*/ 1845171 w 4510299"/>
                    <a:gd name="connsiteY4-76" fmla="*/ 2416349 h 2416349"/>
                    <a:gd name="connsiteX5-77" fmla="*/ 697397 w 4510299"/>
                    <a:gd name="connsiteY5-78" fmla="*/ 2416333 h 2416349"/>
                    <a:gd name="connsiteX6-79" fmla="*/ 56693 w 4510299"/>
                    <a:gd name="connsiteY6-80" fmla="*/ 1443765 h 2416349"/>
                    <a:gd name="connsiteX7-81" fmla="*/ 752407 w 4510299"/>
                    <a:gd name="connsiteY7-82" fmla="*/ 1015836 h 2416349"/>
                    <a:gd name="connsiteX8-83" fmla="*/ 1137476 w 4510299"/>
                    <a:gd name="connsiteY8-84" fmla="*/ 762968 h 2416349"/>
                    <a:gd name="connsiteX9-85" fmla="*/ 1878492 w 4510299"/>
                    <a:gd name="connsiteY9-86" fmla="*/ 20574 h 2416349"/>
                    <a:gd name="connsiteX10-87" fmla="*/ 2073896 w 4510299"/>
                    <a:gd name="connsiteY10-88" fmla="*/ 34 h 2416349"/>
                    <a:gd name="connsiteX0-89" fmla="*/ 2073896 w 3952688"/>
                    <a:gd name="connsiteY0-90" fmla="*/ 34 h 2416349"/>
                    <a:gd name="connsiteX1-91" fmla="*/ 3053115 w 3952688"/>
                    <a:gd name="connsiteY1-92" fmla="*/ 668953 h 2416349"/>
                    <a:gd name="connsiteX2-93" fmla="*/ 3952689 w 3952688"/>
                    <a:gd name="connsiteY2-94" fmla="*/ 617083 h 2416349"/>
                    <a:gd name="connsiteX3-95" fmla="*/ 1845171 w 3952688"/>
                    <a:gd name="connsiteY3-96" fmla="*/ 2416349 h 2416349"/>
                    <a:gd name="connsiteX4-97" fmla="*/ 697397 w 3952688"/>
                    <a:gd name="connsiteY4-98" fmla="*/ 2416333 h 2416349"/>
                    <a:gd name="connsiteX5-99" fmla="*/ 56693 w 3952688"/>
                    <a:gd name="connsiteY5-100" fmla="*/ 1443765 h 2416349"/>
                    <a:gd name="connsiteX6-101" fmla="*/ 752407 w 3952688"/>
                    <a:gd name="connsiteY6-102" fmla="*/ 1015836 h 2416349"/>
                    <a:gd name="connsiteX7-103" fmla="*/ 1137476 w 3952688"/>
                    <a:gd name="connsiteY7-104" fmla="*/ 762968 h 2416349"/>
                    <a:gd name="connsiteX8-105" fmla="*/ 1878492 w 3952688"/>
                    <a:gd name="connsiteY8-106" fmla="*/ 20574 h 2416349"/>
                    <a:gd name="connsiteX9-107" fmla="*/ 2073896 w 3952688"/>
                    <a:gd name="connsiteY9-108" fmla="*/ 34 h 2416349"/>
                    <a:gd name="connsiteX0-109" fmla="*/ 2073896 w 3053116"/>
                    <a:gd name="connsiteY0-110" fmla="*/ 34 h 2416349"/>
                    <a:gd name="connsiteX1-111" fmla="*/ 3053115 w 3053116"/>
                    <a:gd name="connsiteY1-112" fmla="*/ 668953 h 2416349"/>
                    <a:gd name="connsiteX2-113" fmla="*/ 1845171 w 3053116"/>
                    <a:gd name="connsiteY2-114" fmla="*/ 2416349 h 2416349"/>
                    <a:gd name="connsiteX3-115" fmla="*/ 697397 w 3053116"/>
                    <a:gd name="connsiteY3-116" fmla="*/ 2416333 h 2416349"/>
                    <a:gd name="connsiteX4-117" fmla="*/ 56693 w 3053116"/>
                    <a:gd name="connsiteY4-118" fmla="*/ 1443765 h 2416349"/>
                    <a:gd name="connsiteX5-119" fmla="*/ 752407 w 3053116"/>
                    <a:gd name="connsiteY5-120" fmla="*/ 1015836 h 2416349"/>
                    <a:gd name="connsiteX6-121" fmla="*/ 1137476 w 3053116"/>
                    <a:gd name="connsiteY6-122" fmla="*/ 762968 h 2416349"/>
                    <a:gd name="connsiteX7-123" fmla="*/ 1878492 w 3053116"/>
                    <a:gd name="connsiteY7-124" fmla="*/ 20574 h 2416349"/>
                    <a:gd name="connsiteX8-125" fmla="*/ 2073896 w 3053116"/>
                    <a:gd name="connsiteY8-126" fmla="*/ 34 h 2416349"/>
                    <a:gd name="connsiteX0-127" fmla="*/ 2073896 w 3053116"/>
                    <a:gd name="connsiteY0-128" fmla="*/ 34 h 2416349"/>
                    <a:gd name="connsiteX1-129" fmla="*/ 3053115 w 3053116"/>
                    <a:gd name="connsiteY1-130" fmla="*/ 668953 h 2416349"/>
                    <a:gd name="connsiteX2-131" fmla="*/ 1845171 w 3053116"/>
                    <a:gd name="connsiteY2-132" fmla="*/ 2416349 h 2416349"/>
                    <a:gd name="connsiteX3-133" fmla="*/ 697397 w 3053116"/>
                    <a:gd name="connsiteY3-134" fmla="*/ 2416333 h 2416349"/>
                    <a:gd name="connsiteX4-135" fmla="*/ 56693 w 3053116"/>
                    <a:gd name="connsiteY4-136" fmla="*/ 1443765 h 2416349"/>
                    <a:gd name="connsiteX5-137" fmla="*/ 752407 w 3053116"/>
                    <a:gd name="connsiteY5-138" fmla="*/ 1015836 h 2416349"/>
                    <a:gd name="connsiteX6-139" fmla="*/ 1137476 w 3053116"/>
                    <a:gd name="connsiteY6-140" fmla="*/ 762968 h 2416349"/>
                    <a:gd name="connsiteX7-141" fmla="*/ 1878492 w 3053116"/>
                    <a:gd name="connsiteY7-142" fmla="*/ 20574 h 2416349"/>
                    <a:gd name="connsiteX8-143" fmla="*/ 2073896 w 3053116"/>
                    <a:gd name="connsiteY8-144" fmla="*/ 34 h 2416349"/>
                    <a:gd name="connsiteX0-145" fmla="*/ 2073896 w 3053116"/>
                    <a:gd name="connsiteY0-146" fmla="*/ 34 h 2416349"/>
                    <a:gd name="connsiteX1-147" fmla="*/ 3053115 w 3053116"/>
                    <a:gd name="connsiteY1-148" fmla="*/ 668953 h 2416349"/>
                    <a:gd name="connsiteX2-149" fmla="*/ 1845171 w 3053116"/>
                    <a:gd name="connsiteY2-150" fmla="*/ 2416349 h 2416349"/>
                    <a:gd name="connsiteX3-151" fmla="*/ 697397 w 3053116"/>
                    <a:gd name="connsiteY3-152" fmla="*/ 2416333 h 2416349"/>
                    <a:gd name="connsiteX4-153" fmla="*/ 56693 w 3053116"/>
                    <a:gd name="connsiteY4-154" fmla="*/ 1443765 h 2416349"/>
                    <a:gd name="connsiteX5-155" fmla="*/ 752407 w 3053116"/>
                    <a:gd name="connsiteY5-156" fmla="*/ 1015836 h 2416349"/>
                    <a:gd name="connsiteX6-157" fmla="*/ 1137476 w 3053116"/>
                    <a:gd name="connsiteY6-158" fmla="*/ 762968 h 2416349"/>
                    <a:gd name="connsiteX7-159" fmla="*/ 1878492 w 3053116"/>
                    <a:gd name="connsiteY7-160" fmla="*/ 20574 h 2416349"/>
                    <a:gd name="connsiteX8-161" fmla="*/ 2073896 w 3053116"/>
                    <a:gd name="connsiteY8-162" fmla="*/ 34 h 2416349"/>
                    <a:gd name="connsiteX0-163" fmla="*/ 2073896 w 3053116"/>
                    <a:gd name="connsiteY0-164" fmla="*/ 34 h 2416349"/>
                    <a:gd name="connsiteX1-165" fmla="*/ 3053115 w 3053116"/>
                    <a:gd name="connsiteY1-166" fmla="*/ 668953 h 2416349"/>
                    <a:gd name="connsiteX2-167" fmla="*/ 1845171 w 3053116"/>
                    <a:gd name="connsiteY2-168" fmla="*/ 2416349 h 2416349"/>
                    <a:gd name="connsiteX3-169" fmla="*/ 697397 w 3053116"/>
                    <a:gd name="connsiteY3-170" fmla="*/ 2416333 h 2416349"/>
                    <a:gd name="connsiteX4-171" fmla="*/ 56693 w 3053116"/>
                    <a:gd name="connsiteY4-172" fmla="*/ 1443765 h 2416349"/>
                    <a:gd name="connsiteX5-173" fmla="*/ 752407 w 3053116"/>
                    <a:gd name="connsiteY5-174" fmla="*/ 1015836 h 2416349"/>
                    <a:gd name="connsiteX6-175" fmla="*/ 1137476 w 3053116"/>
                    <a:gd name="connsiteY6-176" fmla="*/ 762968 h 2416349"/>
                    <a:gd name="connsiteX7-177" fmla="*/ 1878492 w 3053116"/>
                    <a:gd name="connsiteY7-178" fmla="*/ 20574 h 2416349"/>
                    <a:gd name="connsiteX8-179" fmla="*/ 2073896 w 3053116"/>
                    <a:gd name="connsiteY8-180" fmla="*/ 34 h 2416349"/>
                    <a:gd name="connsiteX0-181" fmla="*/ 2073896 w 3053116"/>
                    <a:gd name="connsiteY0-182" fmla="*/ 34 h 2416349"/>
                    <a:gd name="connsiteX1-183" fmla="*/ 3053115 w 3053116"/>
                    <a:gd name="connsiteY1-184" fmla="*/ 668953 h 2416349"/>
                    <a:gd name="connsiteX2-185" fmla="*/ 1845171 w 3053116"/>
                    <a:gd name="connsiteY2-186" fmla="*/ 2416349 h 2416349"/>
                    <a:gd name="connsiteX3-187" fmla="*/ 697397 w 3053116"/>
                    <a:gd name="connsiteY3-188" fmla="*/ 2416333 h 2416349"/>
                    <a:gd name="connsiteX4-189" fmla="*/ 56693 w 3053116"/>
                    <a:gd name="connsiteY4-190" fmla="*/ 1443765 h 2416349"/>
                    <a:gd name="connsiteX5-191" fmla="*/ 752407 w 3053116"/>
                    <a:gd name="connsiteY5-192" fmla="*/ 1015836 h 2416349"/>
                    <a:gd name="connsiteX6-193" fmla="*/ 1137476 w 3053116"/>
                    <a:gd name="connsiteY6-194" fmla="*/ 762968 h 2416349"/>
                    <a:gd name="connsiteX7-195" fmla="*/ 1878492 w 3053116"/>
                    <a:gd name="connsiteY7-196" fmla="*/ 20574 h 2416349"/>
                    <a:gd name="connsiteX8-197" fmla="*/ 2073896 w 3053116"/>
                    <a:gd name="connsiteY8-198" fmla="*/ 34 h 2416349"/>
                    <a:gd name="connsiteX0-199" fmla="*/ 2073896 w 3053116"/>
                    <a:gd name="connsiteY0-200" fmla="*/ 34 h 2416349"/>
                    <a:gd name="connsiteX1-201" fmla="*/ 3053115 w 3053116"/>
                    <a:gd name="connsiteY1-202" fmla="*/ 668953 h 2416349"/>
                    <a:gd name="connsiteX2-203" fmla="*/ 1845171 w 3053116"/>
                    <a:gd name="connsiteY2-204" fmla="*/ 2416349 h 2416349"/>
                    <a:gd name="connsiteX3-205" fmla="*/ 697397 w 3053116"/>
                    <a:gd name="connsiteY3-206" fmla="*/ 2416333 h 2416349"/>
                    <a:gd name="connsiteX4-207" fmla="*/ 56693 w 3053116"/>
                    <a:gd name="connsiteY4-208" fmla="*/ 1443765 h 2416349"/>
                    <a:gd name="connsiteX5-209" fmla="*/ 752407 w 3053116"/>
                    <a:gd name="connsiteY5-210" fmla="*/ 1015836 h 2416349"/>
                    <a:gd name="connsiteX6-211" fmla="*/ 1137476 w 3053116"/>
                    <a:gd name="connsiteY6-212" fmla="*/ 762968 h 2416349"/>
                    <a:gd name="connsiteX7-213" fmla="*/ 1878492 w 3053116"/>
                    <a:gd name="connsiteY7-214" fmla="*/ 20574 h 2416349"/>
                    <a:gd name="connsiteX8-215" fmla="*/ 2073896 w 3053116"/>
                    <a:gd name="connsiteY8-216" fmla="*/ 34 h 24163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3053116" h="2416349">
                      <a:moveTo>
                        <a:pt x="2073896" y="34"/>
                      </a:moveTo>
                      <a:cubicBezTo>
                        <a:pt x="2513028" y="-3689"/>
                        <a:pt x="2835099" y="291678"/>
                        <a:pt x="3053115" y="668953"/>
                      </a:cubicBezTo>
                      <a:cubicBezTo>
                        <a:pt x="2455011" y="1546097"/>
                        <a:pt x="3069982" y="631840"/>
                        <a:pt x="1845171" y="2416349"/>
                      </a:cubicBezTo>
                      <a:lnTo>
                        <a:pt x="697397" y="2416333"/>
                      </a:lnTo>
                      <a:cubicBezTo>
                        <a:pt x="189364" y="2416333"/>
                        <a:pt x="-137459" y="1923566"/>
                        <a:pt x="56693" y="1443765"/>
                      </a:cubicBezTo>
                      <a:cubicBezTo>
                        <a:pt x="189364" y="1129302"/>
                        <a:pt x="522660" y="986659"/>
                        <a:pt x="752407" y="1015836"/>
                      </a:cubicBezTo>
                      <a:cubicBezTo>
                        <a:pt x="752407" y="1015836"/>
                        <a:pt x="855955" y="863467"/>
                        <a:pt x="1137476" y="762968"/>
                      </a:cubicBezTo>
                      <a:cubicBezTo>
                        <a:pt x="1195722" y="383666"/>
                        <a:pt x="1512838" y="91896"/>
                        <a:pt x="1878492" y="20574"/>
                      </a:cubicBezTo>
                      <a:cubicBezTo>
                        <a:pt x="1946041" y="7202"/>
                        <a:pt x="2011163" y="566"/>
                        <a:pt x="2073896" y="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7000"/>
                  </a:sysClr>
                </a:solidFill>
                <a:ln w="22225"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en-US" altLang="zh-CN" sz="1200" dirty="0">
                    <a:solidFill>
                      <a:srgbClr val="80ECDF"/>
                    </a:solidFill>
                  </a:endParaRPr>
                </a:p>
              </p:txBody>
            </p:sp>
          </p:grpSp>
          <p:pic>
            <p:nvPicPr>
              <p:cNvPr id="37" name="图片 36" descr="jiqiren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7" y="7695"/>
                <a:ext cx="954" cy="888"/>
              </a:xfrm>
              <a:prstGeom prst="rect">
                <a:avLst/>
              </a:prstGeom>
            </p:spPr>
          </p:pic>
        </p:grpSp>
        <p:grpSp>
          <p:nvGrpSpPr>
            <p:cNvPr id="86" name="组合 85"/>
            <p:cNvGrpSpPr/>
            <p:nvPr/>
          </p:nvGrpSpPr>
          <p:grpSpPr>
            <a:xfrm rot="0">
              <a:off x="896" y="7491"/>
              <a:ext cx="2398" cy="1482"/>
              <a:chOff x="2161" y="6138"/>
              <a:chExt cx="2397" cy="1480"/>
            </a:xfrm>
          </p:grpSpPr>
          <p:sp>
            <p:nvSpPr>
              <p:cNvPr id="87" name="任意多边形 31"/>
              <p:cNvSpPr/>
              <p:nvPr/>
            </p:nvSpPr>
            <p:spPr>
              <a:xfrm>
                <a:off x="2161" y="6141"/>
                <a:ext cx="2397" cy="1477"/>
              </a:xfrm>
              <a:custGeom>
                <a:avLst/>
                <a:gdLst>
                  <a:gd name="connsiteX0" fmla="*/ 2073896 w 4510946"/>
                  <a:gd name="connsiteY0" fmla="*/ 34 h 2416333"/>
                  <a:gd name="connsiteX1" fmla="*/ 3053115 w 4510946"/>
                  <a:gd name="connsiteY1" fmla="*/ 668953 h 2416333"/>
                  <a:gd name="connsiteX2" fmla="*/ 3952689 w 4510946"/>
                  <a:gd name="connsiteY2" fmla="*/ 617083 h 2416333"/>
                  <a:gd name="connsiteX3" fmla="*/ 4328051 w 4510946"/>
                  <a:gd name="connsiteY3" fmla="*/ 2062967 h 2416333"/>
                  <a:gd name="connsiteX4" fmla="*/ 3629101 w 4510946"/>
                  <a:gd name="connsiteY4" fmla="*/ 2416333 h 2416333"/>
                  <a:gd name="connsiteX5" fmla="*/ 697397 w 4510946"/>
                  <a:gd name="connsiteY5" fmla="*/ 2416333 h 2416333"/>
                  <a:gd name="connsiteX6" fmla="*/ 56693 w 4510946"/>
                  <a:gd name="connsiteY6" fmla="*/ 1443765 h 2416333"/>
                  <a:gd name="connsiteX7" fmla="*/ 752407 w 4510946"/>
                  <a:gd name="connsiteY7" fmla="*/ 1015836 h 2416333"/>
                  <a:gd name="connsiteX8" fmla="*/ 1137476 w 4510946"/>
                  <a:gd name="connsiteY8" fmla="*/ 762968 h 2416333"/>
                  <a:gd name="connsiteX9" fmla="*/ 1878492 w 4510946"/>
                  <a:gd name="connsiteY9" fmla="*/ 20574 h 2416333"/>
                  <a:gd name="connsiteX10" fmla="*/ 2073896 w 4510946"/>
                  <a:gd name="connsiteY10" fmla="*/ 34 h 241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10946" h="2416333">
                    <a:moveTo>
                      <a:pt x="2073896" y="34"/>
                    </a:moveTo>
                    <a:cubicBezTo>
                      <a:pt x="2513028" y="-3689"/>
                      <a:pt x="2835099" y="291678"/>
                      <a:pt x="3053115" y="668953"/>
                    </a:cubicBezTo>
                    <a:cubicBezTo>
                      <a:pt x="3053115" y="668953"/>
                      <a:pt x="3496430" y="399876"/>
                      <a:pt x="3952689" y="617083"/>
                    </a:cubicBezTo>
                    <a:cubicBezTo>
                      <a:pt x="4506024" y="873192"/>
                      <a:pt x="4680761" y="1576683"/>
                      <a:pt x="4328051" y="2062967"/>
                    </a:cubicBezTo>
                    <a:cubicBezTo>
                      <a:pt x="4185672" y="2257480"/>
                      <a:pt x="3985048" y="2413091"/>
                      <a:pt x="3629101" y="2416333"/>
                    </a:cubicBezTo>
                    <a:cubicBezTo>
                      <a:pt x="697397" y="2416333"/>
                      <a:pt x="697397" y="2416333"/>
                      <a:pt x="697397" y="2416333"/>
                    </a:cubicBezTo>
                    <a:cubicBezTo>
                      <a:pt x="189364" y="2416333"/>
                      <a:pt x="-137459" y="1923566"/>
                      <a:pt x="56693" y="1443765"/>
                    </a:cubicBezTo>
                    <a:cubicBezTo>
                      <a:pt x="189364" y="1129302"/>
                      <a:pt x="522660" y="986659"/>
                      <a:pt x="752407" y="1015836"/>
                    </a:cubicBezTo>
                    <a:cubicBezTo>
                      <a:pt x="752407" y="1015836"/>
                      <a:pt x="855955" y="863467"/>
                      <a:pt x="1137476" y="762968"/>
                    </a:cubicBezTo>
                    <a:cubicBezTo>
                      <a:pt x="1195722" y="383666"/>
                      <a:pt x="1512838" y="91896"/>
                      <a:pt x="1878492" y="20574"/>
                    </a:cubicBezTo>
                    <a:cubicBezTo>
                      <a:pt x="1946041" y="7202"/>
                      <a:pt x="2011163" y="566"/>
                      <a:pt x="2073896" y="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26BB">
                      <a:alpha val="0"/>
                    </a:srgbClr>
                  </a:gs>
                  <a:gs pos="100000">
                    <a:srgbClr val="45C0FC"/>
                  </a:gs>
                </a:gsLst>
                <a:lin ang="0" scaled="0"/>
              </a:gradFill>
              <a:ln w="15875">
                <a:gradFill flip="none" rotWithShape="1">
                  <a:gsLst>
                    <a:gs pos="0">
                      <a:srgbClr val="D441F1"/>
                    </a:gs>
                    <a:gs pos="98230">
                      <a:srgbClr val="80ECDF">
                        <a:alpha val="97000"/>
                        <a:lumMod val="94000"/>
                        <a:lumOff val="6000"/>
                      </a:srgbClr>
                    </a:gs>
                    <a:gs pos="55000">
                      <a:srgbClr val="00A2E9"/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en-US" altLang="zh-CN" sz="1400" dirty="0">
                  <a:solidFill>
                    <a:srgbClr val="80ECDF"/>
                  </a:solidFill>
                </a:endParaRPr>
              </a:p>
              <a:p>
                <a:pPr algn="ctr"/>
                <a:endParaRPr lang="en-US" altLang="zh-CN" sz="1300" dirty="0">
                  <a:solidFill>
                    <a:srgbClr val="80ECDF"/>
                  </a:solidFill>
                </a:endParaRPr>
              </a:p>
            </p:txBody>
          </p:sp>
          <p:sp>
            <p:nvSpPr>
              <p:cNvPr id="88" name="任意多边形 31"/>
              <p:cNvSpPr/>
              <p:nvPr/>
            </p:nvSpPr>
            <p:spPr>
              <a:xfrm>
                <a:off x="2161" y="6138"/>
                <a:ext cx="1623" cy="1477"/>
              </a:xfrm>
              <a:custGeom>
                <a:avLst/>
                <a:gdLst>
                  <a:gd name="connsiteX0" fmla="*/ 2073896 w 4510946"/>
                  <a:gd name="connsiteY0" fmla="*/ 34 h 2416333"/>
                  <a:gd name="connsiteX1" fmla="*/ 3053115 w 4510946"/>
                  <a:gd name="connsiteY1" fmla="*/ 668953 h 2416333"/>
                  <a:gd name="connsiteX2" fmla="*/ 3952689 w 4510946"/>
                  <a:gd name="connsiteY2" fmla="*/ 617083 h 2416333"/>
                  <a:gd name="connsiteX3" fmla="*/ 4328051 w 4510946"/>
                  <a:gd name="connsiteY3" fmla="*/ 2062967 h 2416333"/>
                  <a:gd name="connsiteX4" fmla="*/ 3629101 w 4510946"/>
                  <a:gd name="connsiteY4" fmla="*/ 2416333 h 2416333"/>
                  <a:gd name="connsiteX5" fmla="*/ 697397 w 4510946"/>
                  <a:gd name="connsiteY5" fmla="*/ 2416333 h 2416333"/>
                  <a:gd name="connsiteX6" fmla="*/ 56693 w 4510946"/>
                  <a:gd name="connsiteY6" fmla="*/ 1443765 h 2416333"/>
                  <a:gd name="connsiteX7" fmla="*/ 752407 w 4510946"/>
                  <a:gd name="connsiteY7" fmla="*/ 1015836 h 2416333"/>
                  <a:gd name="connsiteX8" fmla="*/ 1137476 w 4510946"/>
                  <a:gd name="connsiteY8" fmla="*/ 762968 h 2416333"/>
                  <a:gd name="connsiteX9" fmla="*/ 1878492 w 4510946"/>
                  <a:gd name="connsiteY9" fmla="*/ 20574 h 2416333"/>
                  <a:gd name="connsiteX10" fmla="*/ 2073896 w 4510946"/>
                  <a:gd name="connsiteY10" fmla="*/ 34 h 2416333"/>
                  <a:gd name="connsiteX0-1" fmla="*/ 2073896 w 4510946"/>
                  <a:gd name="connsiteY0-2" fmla="*/ 34 h 2416333"/>
                  <a:gd name="connsiteX1-3" fmla="*/ 3053115 w 4510946"/>
                  <a:gd name="connsiteY1-4" fmla="*/ 668953 h 2416333"/>
                  <a:gd name="connsiteX2-5" fmla="*/ 3952689 w 4510946"/>
                  <a:gd name="connsiteY2-6" fmla="*/ 617083 h 2416333"/>
                  <a:gd name="connsiteX3-7" fmla="*/ 4328051 w 4510946"/>
                  <a:gd name="connsiteY3-8" fmla="*/ 2062967 h 2416333"/>
                  <a:gd name="connsiteX4-9" fmla="*/ 3629101 w 4510946"/>
                  <a:gd name="connsiteY4-10" fmla="*/ 2416333 h 2416333"/>
                  <a:gd name="connsiteX5-11" fmla="*/ 697397 w 4510946"/>
                  <a:gd name="connsiteY5-12" fmla="*/ 2416333 h 2416333"/>
                  <a:gd name="connsiteX6-13" fmla="*/ 56693 w 4510946"/>
                  <a:gd name="connsiteY6-14" fmla="*/ 1443765 h 2416333"/>
                  <a:gd name="connsiteX7-15" fmla="*/ 752407 w 4510946"/>
                  <a:gd name="connsiteY7-16" fmla="*/ 1015836 h 2416333"/>
                  <a:gd name="connsiteX8-17" fmla="*/ 1137476 w 4510946"/>
                  <a:gd name="connsiteY8-18" fmla="*/ 762968 h 2416333"/>
                  <a:gd name="connsiteX9-19" fmla="*/ 1878492 w 4510946"/>
                  <a:gd name="connsiteY9-20" fmla="*/ 20574 h 2416333"/>
                  <a:gd name="connsiteX10-21" fmla="*/ 2073896 w 4510946"/>
                  <a:gd name="connsiteY10-22" fmla="*/ 34 h 2416333"/>
                  <a:gd name="connsiteX0-23" fmla="*/ 2073896 w 4510946"/>
                  <a:gd name="connsiteY0-24" fmla="*/ 34 h 2416333"/>
                  <a:gd name="connsiteX1-25" fmla="*/ 3053115 w 4510946"/>
                  <a:gd name="connsiteY1-26" fmla="*/ 668953 h 2416333"/>
                  <a:gd name="connsiteX2-27" fmla="*/ 3952689 w 4510946"/>
                  <a:gd name="connsiteY2-28" fmla="*/ 617083 h 2416333"/>
                  <a:gd name="connsiteX3-29" fmla="*/ 4328051 w 4510946"/>
                  <a:gd name="connsiteY3-30" fmla="*/ 2062967 h 2416333"/>
                  <a:gd name="connsiteX4-31" fmla="*/ 3629101 w 4510946"/>
                  <a:gd name="connsiteY4-32" fmla="*/ 2416333 h 2416333"/>
                  <a:gd name="connsiteX5-33" fmla="*/ 697397 w 4510946"/>
                  <a:gd name="connsiteY5-34" fmla="*/ 2416333 h 2416333"/>
                  <a:gd name="connsiteX6-35" fmla="*/ 56693 w 4510946"/>
                  <a:gd name="connsiteY6-36" fmla="*/ 1443765 h 2416333"/>
                  <a:gd name="connsiteX7-37" fmla="*/ 752407 w 4510946"/>
                  <a:gd name="connsiteY7-38" fmla="*/ 1015836 h 2416333"/>
                  <a:gd name="connsiteX8-39" fmla="*/ 1137476 w 4510946"/>
                  <a:gd name="connsiteY8-40" fmla="*/ 762968 h 2416333"/>
                  <a:gd name="connsiteX9-41" fmla="*/ 1878492 w 4510946"/>
                  <a:gd name="connsiteY9-42" fmla="*/ 20574 h 2416333"/>
                  <a:gd name="connsiteX10-43" fmla="*/ 2073896 w 4510946"/>
                  <a:gd name="connsiteY10-44" fmla="*/ 34 h 2416333"/>
                  <a:gd name="connsiteX0-45" fmla="*/ 2073896 w 4510946"/>
                  <a:gd name="connsiteY0-46" fmla="*/ 34 h 2416349"/>
                  <a:gd name="connsiteX1-47" fmla="*/ 3053115 w 4510946"/>
                  <a:gd name="connsiteY1-48" fmla="*/ 668953 h 2416349"/>
                  <a:gd name="connsiteX2-49" fmla="*/ 3952689 w 4510946"/>
                  <a:gd name="connsiteY2-50" fmla="*/ 617083 h 2416349"/>
                  <a:gd name="connsiteX3-51" fmla="*/ 4328051 w 4510946"/>
                  <a:gd name="connsiteY3-52" fmla="*/ 2062967 h 2416349"/>
                  <a:gd name="connsiteX4-53" fmla="*/ 3629101 w 4510946"/>
                  <a:gd name="connsiteY4-54" fmla="*/ 2416333 h 2416349"/>
                  <a:gd name="connsiteX5-55" fmla="*/ 1845171 w 4510946"/>
                  <a:gd name="connsiteY5-56" fmla="*/ 2416349 h 2416349"/>
                  <a:gd name="connsiteX6-57" fmla="*/ 697397 w 4510946"/>
                  <a:gd name="connsiteY6-58" fmla="*/ 2416333 h 2416349"/>
                  <a:gd name="connsiteX7-59" fmla="*/ 56693 w 4510946"/>
                  <a:gd name="connsiteY7-60" fmla="*/ 1443765 h 2416349"/>
                  <a:gd name="connsiteX8-61" fmla="*/ 752407 w 4510946"/>
                  <a:gd name="connsiteY8-62" fmla="*/ 1015836 h 2416349"/>
                  <a:gd name="connsiteX9-63" fmla="*/ 1137476 w 4510946"/>
                  <a:gd name="connsiteY9-64" fmla="*/ 762968 h 2416349"/>
                  <a:gd name="connsiteX10-65" fmla="*/ 1878492 w 4510946"/>
                  <a:gd name="connsiteY10-66" fmla="*/ 20574 h 2416349"/>
                  <a:gd name="connsiteX11" fmla="*/ 2073896 w 4510946"/>
                  <a:gd name="connsiteY11" fmla="*/ 34 h 2416349"/>
                  <a:gd name="connsiteX0-67" fmla="*/ 2073896 w 4510299"/>
                  <a:gd name="connsiteY0-68" fmla="*/ 34 h 2416349"/>
                  <a:gd name="connsiteX1-69" fmla="*/ 3053115 w 4510299"/>
                  <a:gd name="connsiteY1-70" fmla="*/ 668953 h 2416349"/>
                  <a:gd name="connsiteX2-71" fmla="*/ 3952689 w 4510299"/>
                  <a:gd name="connsiteY2-72" fmla="*/ 617083 h 2416349"/>
                  <a:gd name="connsiteX3-73" fmla="*/ 4328051 w 4510299"/>
                  <a:gd name="connsiteY3-74" fmla="*/ 2062967 h 2416349"/>
                  <a:gd name="connsiteX4-75" fmla="*/ 1845171 w 4510299"/>
                  <a:gd name="connsiteY4-76" fmla="*/ 2416349 h 2416349"/>
                  <a:gd name="connsiteX5-77" fmla="*/ 697397 w 4510299"/>
                  <a:gd name="connsiteY5-78" fmla="*/ 2416333 h 2416349"/>
                  <a:gd name="connsiteX6-79" fmla="*/ 56693 w 4510299"/>
                  <a:gd name="connsiteY6-80" fmla="*/ 1443765 h 2416349"/>
                  <a:gd name="connsiteX7-81" fmla="*/ 752407 w 4510299"/>
                  <a:gd name="connsiteY7-82" fmla="*/ 1015836 h 2416349"/>
                  <a:gd name="connsiteX8-83" fmla="*/ 1137476 w 4510299"/>
                  <a:gd name="connsiteY8-84" fmla="*/ 762968 h 2416349"/>
                  <a:gd name="connsiteX9-85" fmla="*/ 1878492 w 4510299"/>
                  <a:gd name="connsiteY9-86" fmla="*/ 20574 h 2416349"/>
                  <a:gd name="connsiteX10-87" fmla="*/ 2073896 w 4510299"/>
                  <a:gd name="connsiteY10-88" fmla="*/ 34 h 2416349"/>
                  <a:gd name="connsiteX0-89" fmla="*/ 2073896 w 3952688"/>
                  <a:gd name="connsiteY0-90" fmla="*/ 34 h 2416349"/>
                  <a:gd name="connsiteX1-91" fmla="*/ 3053115 w 3952688"/>
                  <a:gd name="connsiteY1-92" fmla="*/ 668953 h 2416349"/>
                  <a:gd name="connsiteX2-93" fmla="*/ 3952689 w 3952688"/>
                  <a:gd name="connsiteY2-94" fmla="*/ 617083 h 2416349"/>
                  <a:gd name="connsiteX3-95" fmla="*/ 1845171 w 3952688"/>
                  <a:gd name="connsiteY3-96" fmla="*/ 2416349 h 2416349"/>
                  <a:gd name="connsiteX4-97" fmla="*/ 697397 w 3952688"/>
                  <a:gd name="connsiteY4-98" fmla="*/ 2416333 h 2416349"/>
                  <a:gd name="connsiteX5-99" fmla="*/ 56693 w 3952688"/>
                  <a:gd name="connsiteY5-100" fmla="*/ 1443765 h 2416349"/>
                  <a:gd name="connsiteX6-101" fmla="*/ 752407 w 3952688"/>
                  <a:gd name="connsiteY6-102" fmla="*/ 1015836 h 2416349"/>
                  <a:gd name="connsiteX7-103" fmla="*/ 1137476 w 3952688"/>
                  <a:gd name="connsiteY7-104" fmla="*/ 762968 h 2416349"/>
                  <a:gd name="connsiteX8-105" fmla="*/ 1878492 w 3952688"/>
                  <a:gd name="connsiteY8-106" fmla="*/ 20574 h 2416349"/>
                  <a:gd name="connsiteX9-107" fmla="*/ 2073896 w 3952688"/>
                  <a:gd name="connsiteY9-108" fmla="*/ 34 h 2416349"/>
                  <a:gd name="connsiteX0-109" fmla="*/ 2073896 w 3053116"/>
                  <a:gd name="connsiteY0-110" fmla="*/ 34 h 2416349"/>
                  <a:gd name="connsiteX1-111" fmla="*/ 3053115 w 3053116"/>
                  <a:gd name="connsiteY1-112" fmla="*/ 668953 h 2416349"/>
                  <a:gd name="connsiteX2-113" fmla="*/ 1845171 w 3053116"/>
                  <a:gd name="connsiteY2-114" fmla="*/ 2416349 h 2416349"/>
                  <a:gd name="connsiteX3-115" fmla="*/ 697397 w 3053116"/>
                  <a:gd name="connsiteY3-116" fmla="*/ 2416333 h 2416349"/>
                  <a:gd name="connsiteX4-117" fmla="*/ 56693 w 3053116"/>
                  <a:gd name="connsiteY4-118" fmla="*/ 1443765 h 2416349"/>
                  <a:gd name="connsiteX5-119" fmla="*/ 752407 w 3053116"/>
                  <a:gd name="connsiteY5-120" fmla="*/ 1015836 h 2416349"/>
                  <a:gd name="connsiteX6-121" fmla="*/ 1137476 w 3053116"/>
                  <a:gd name="connsiteY6-122" fmla="*/ 762968 h 2416349"/>
                  <a:gd name="connsiteX7-123" fmla="*/ 1878492 w 3053116"/>
                  <a:gd name="connsiteY7-124" fmla="*/ 20574 h 2416349"/>
                  <a:gd name="connsiteX8-125" fmla="*/ 2073896 w 3053116"/>
                  <a:gd name="connsiteY8-126" fmla="*/ 34 h 2416349"/>
                  <a:gd name="connsiteX0-127" fmla="*/ 2073896 w 3053116"/>
                  <a:gd name="connsiteY0-128" fmla="*/ 34 h 2416349"/>
                  <a:gd name="connsiteX1-129" fmla="*/ 3053115 w 3053116"/>
                  <a:gd name="connsiteY1-130" fmla="*/ 668953 h 2416349"/>
                  <a:gd name="connsiteX2-131" fmla="*/ 1845171 w 3053116"/>
                  <a:gd name="connsiteY2-132" fmla="*/ 2416349 h 2416349"/>
                  <a:gd name="connsiteX3-133" fmla="*/ 697397 w 3053116"/>
                  <a:gd name="connsiteY3-134" fmla="*/ 2416333 h 2416349"/>
                  <a:gd name="connsiteX4-135" fmla="*/ 56693 w 3053116"/>
                  <a:gd name="connsiteY4-136" fmla="*/ 1443765 h 2416349"/>
                  <a:gd name="connsiteX5-137" fmla="*/ 752407 w 3053116"/>
                  <a:gd name="connsiteY5-138" fmla="*/ 1015836 h 2416349"/>
                  <a:gd name="connsiteX6-139" fmla="*/ 1137476 w 3053116"/>
                  <a:gd name="connsiteY6-140" fmla="*/ 762968 h 2416349"/>
                  <a:gd name="connsiteX7-141" fmla="*/ 1878492 w 3053116"/>
                  <a:gd name="connsiteY7-142" fmla="*/ 20574 h 2416349"/>
                  <a:gd name="connsiteX8-143" fmla="*/ 2073896 w 3053116"/>
                  <a:gd name="connsiteY8-144" fmla="*/ 34 h 2416349"/>
                  <a:gd name="connsiteX0-145" fmla="*/ 2073896 w 3053116"/>
                  <a:gd name="connsiteY0-146" fmla="*/ 34 h 2416349"/>
                  <a:gd name="connsiteX1-147" fmla="*/ 3053115 w 3053116"/>
                  <a:gd name="connsiteY1-148" fmla="*/ 668953 h 2416349"/>
                  <a:gd name="connsiteX2-149" fmla="*/ 1845171 w 3053116"/>
                  <a:gd name="connsiteY2-150" fmla="*/ 2416349 h 2416349"/>
                  <a:gd name="connsiteX3-151" fmla="*/ 697397 w 3053116"/>
                  <a:gd name="connsiteY3-152" fmla="*/ 2416333 h 2416349"/>
                  <a:gd name="connsiteX4-153" fmla="*/ 56693 w 3053116"/>
                  <a:gd name="connsiteY4-154" fmla="*/ 1443765 h 2416349"/>
                  <a:gd name="connsiteX5-155" fmla="*/ 752407 w 3053116"/>
                  <a:gd name="connsiteY5-156" fmla="*/ 1015836 h 2416349"/>
                  <a:gd name="connsiteX6-157" fmla="*/ 1137476 w 3053116"/>
                  <a:gd name="connsiteY6-158" fmla="*/ 762968 h 2416349"/>
                  <a:gd name="connsiteX7-159" fmla="*/ 1878492 w 3053116"/>
                  <a:gd name="connsiteY7-160" fmla="*/ 20574 h 2416349"/>
                  <a:gd name="connsiteX8-161" fmla="*/ 2073896 w 3053116"/>
                  <a:gd name="connsiteY8-162" fmla="*/ 34 h 2416349"/>
                  <a:gd name="connsiteX0-163" fmla="*/ 2073896 w 3053116"/>
                  <a:gd name="connsiteY0-164" fmla="*/ 34 h 2416349"/>
                  <a:gd name="connsiteX1-165" fmla="*/ 3053115 w 3053116"/>
                  <a:gd name="connsiteY1-166" fmla="*/ 668953 h 2416349"/>
                  <a:gd name="connsiteX2-167" fmla="*/ 1845171 w 3053116"/>
                  <a:gd name="connsiteY2-168" fmla="*/ 2416349 h 2416349"/>
                  <a:gd name="connsiteX3-169" fmla="*/ 697397 w 3053116"/>
                  <a:gd name="connsiteY3-170" fmla="*/ 2416333 h 2416349"/>
                  <a:gd name="connsiteX4-171" fmla="*/ 56693 w 3053116"/>
                  <a:gd name="connsiteY4-172" fmla="*/ 1443765 h 2416349"/>
                  <a:gd name="connsiteX5-173" fmla="*/ 752407 w 3053116"/>
                  <a:gd name="connsiteY5-174" fmla="*/ 1015836 h 2416349"/>
                  <a:gd name="connsiteX6-175" fmla="*/ 1137476 w 3053116"/>
                  <a:gd name="connsiteY6-176" fmla="*/ 762968 h 2416349"/>
                  <a:gd name="connsiteX7-177" fmla="*/ 1878492 w 3053116"/>
                  <a:gd name="connsiteY7-178" fmla="*/ 20574 h 2416349"/>
                  <a:gd name="connsiteX8-179" fmla="*/ 2073896 w 3053116"/>
                  <a:gd name="connsiteY8-180" fmla="*/ 34 h 2416349"/>
                  <a:gd name="connsiteX0-181" fmla="*/ 2073896 w 3053116"/>
                  <a:gd name="connsiteY0-182" fmla="*/ 34 h 2416349"/>
                  <a:gd name="connsiteX1-183" fmla="*/ 3053115 w 3053116"/>
                  <a:gd name="connsiteY1-184" fmla="*/ 668953 h 2416349"/>
                  <a:gd name="connsiteX2-185" fmla="*/ 1845171 w 3053116"/>
                  <a:gd name="connsiteY2-186" fmla="*/ 2416349 h 2416349"/>
                  <a:gd name="connsiteX3-187" fmla="*/ 697397 w 3053116"/>
                  <a:gd name="connsiteY3-188" fmla="*/ 2416333 h 2416349"/>
                  <a:gd name="connsiteX4-189" fmla="*/ 56693 w 3053116"/>
                  <a:gd name="connsiteY4-190" fmla="*/ 1443765 h 2416349"/>
                  <a:gd name="connsiteX5-191" fmla="*/ 752407 w 3053116"/>
                  <a:gd name="connsiteY5-192" fmla="*/ 1015836 h 2416349"/>
                  <a:gd name="connsiteX6-193" fmla="*/ 1137476 w 3053116"/>
                  <a:gd name="connsiteY6-194" fmla="*/ 762968 h 2416349"/>
                  <a:gd name="connsiteX7-195" fmla="*/ 1878492 w 3053116"/>
                  <a:gd name="connsiteY7-196" fmla="*/ 20574 h 2416349"/>
                  <a:gd name="connsiteX8-197" fmla="*/ 2073896 w 3053116"/>
                  <a:gd name="connsiteY8-198" fmla="*/ 34 h 2416349"/>
                  <a:gd name="connsiteX0-199" fmla="*/ 2073896 w 3053116"/>
                  <a:gd name="connsiteY0-200" fmla="*/ 34 h 2416349"/>
                  <a:gd name="connsiteX1-201" fmla="*/ 3053115 w 3053116"/>
                  <a:gd name="connsiteY1-202" fmla="*/ 668953 h 2416349"/>
                  <a:gd name="connsiteX2-203" fmla="*/ 1845171 w 3053116"/>
                  <a:gd name="connsiteY2-204" fmla="*/ 2416349 h 2416349"/>
                  <a:gd name="connsiteX3-205" fmla="*/ 697397 w 3053116"/>
                  <a:gd name="connsiteY3-206" fmla="*/ 2416333 h 2416349"/>
                  <a:gd name="connsiteX4-207" fmla="*/ 56693 w 3053116"/>
                  <a:gd name="connsiteY4-208" fmla="*/ 1443765 h 2416349"/>
                  <a:gd name="connsiteX5-209" fmla="*/ 752407 w 3053116"/>
                  <a:gd name="connsiteY5-210" fmla="*/ 1015836 h 2416349"/>
                  <a:gd name="connsiteX6-211" fmla="*/ 1137476 w 3053116"/>
                  <a:gd name="connsiteY6-212" fmla="*/ 762968 h 2416349"/>
                  <a:gd name="connsiteX7-213" fmla="*/ 1878492 w 3053116"/>
                  <a:gd name="connsiteY7-214" fmla="*/ 20574 h 2416349"/>
                  <a:gd name="connsiteX8-215" fmla="*/ 2073896 w 3053116"/>
                  <a:gd name="connsiteY8-216" fmla="*/ 34 h 24163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053116" h="2416349">
                    <a:moveTo>
                      <a:pt x="2073896" y="34"/>
                    </a:moveTo>
                    <a:cubicBezTo>
                      <a:pt x="2513028" y="-3689"/>
                      <a:pt x="2835099" y="291678"/>
                      <a:pt x="3053115" y="668953"/>
                    </a:cubicBezTo>
                    <a:cubicBezTo>
                      <a:pt x="2455011" y="1546097"/>
                      <a:pt x="3069982" y="631840"/>
                      <a:pt x="1845171" y="2416349"/>
                    </a:cubicBezTo>
                    <a:lnTo>
                      <a:pt x="697397" y="2416333"/>
                    </a:lnTo>
                    <a:cubicBezTo>
                      <a:pt x="189364" y="2416333"/>
                      <a:pt x="-137459" y="1923566"/>
                      <a:pt x="56693" y="1443765"/>
                    </a:cubicBezTo>
                    <a:cubicBezTo>
                      <a:pt x="189364" y="1129302"/>
                      <a:pt x="522660" y="986659"/>
                      <a:pt x="752407" y="1015836"/>
                    </a:cubicBezTo>
                    <a:cubicBezTo>
                      <a:pt x="752407" y="1015836"/>
                      <a:pt x="855955" y="863467"/>
                      <a:pt x="1137476" y="762968"/>
                    </a:cubicBezTo>
                    <a:cubicBezTo>
                      <a:pt x="1195722" y="383666"/>
                      <a:pt x="1512838" y="91896"/>
                      <a:pt x="1878492" y="20574"/>
                    </a:cubicBezTo>
                    <a:cubicBezTo>
                      <a:pt x="1946041" y="7202"/>
                      <a:pt x="2011163" y="566"/>
                      <a:pt x="2073896" y="34"/>
                    </a:cubicBezTo>
                    <a:close/>
                  </a:path>
                </a:pathLst>
              </a:custGeom>
              <a:solidFill>
                <a:sysClr val="window" lastClr="FFFFFF">
                  <a:alpha val="7000"/>
                </a:sysClr>
              </a:solidFill>
              <a:ln w="22225"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en-US" altLang="zh-CN" sz="1200" dirty="0">
                  <a:solidFill>
                    <a:srgbClr val="80ECDF"/>
                  </a:solidFill>
                </a:endParaRPr>
              </a:p>
            </p:txBody>
          </p:sp>
        </p:grpSp>
        <p:pic>
          <p:nvPicPr>
            <p:cNvPr id="90" name="图片 89" descr="custom-serv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" y="7853"/>
              <a:ext cx="1002" cy="10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525" y="-94615"/>
            <a:ext cx="12466320" cy="7012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4025" y="439420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流程建设方案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Solution Introduction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4200" y="1176655"/>
            <a:ext cx="11023600" cy="5130800"/>
            <a:chOff x="1003" y="1797"/>
            <a:chExt cx="17360" cy="8080"/>
          </a:xfrm>
        </p:grpSpPr>
        <p:sp>
          <p:nvSpPr>
            <p:cNvPr id="37" name="文本框 36"/>
            <p:cNvSpPr txBox="1"/>
            <p:nvPr/>
          </p:nvSpPr>
          <p:spPr>
            <a:xfrm>
              <a:off x="7239" y="1853"/>
              <a:ext cx="387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dist"/>
              <a:r>
                <a:rPr lang="en-US" altLang="zh-CN" b="1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RPA+AI</a:t>
              </a:r>
              <a:r>
                <a:rPr lang="zh-CN" altLang="en-US" b="1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智能审核流程</a:t>
              </a:r>
              <a:endParaRPr lang="zh-CN" altLang="en-US" b="1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03" y="1797"/>
              <a:ext cx="17361" cy="8080"/>
              <a:chOff x="1003" y="1797"/>
              <a:chExt cx="17361" cy="808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003" y="2013"/>
                <a:ext cx="3159" cy="7649"/>
                <a:chOff x="2017" y="2228"/>
                <a:chExt cx="3159" cy="7220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2017" y="2228"/>
                  <a:ext cx="3159" cy="7220"/>
                </a:xfrm>
                <a:prstGeom prst="rect">
                  <a:avLst/>
                </a:prstGeom>
                <a:gradFill>
                  <a:gsLst>
                    <a:gs pos="0">
                      <a:srgbClr val="F3C9FB">
                        <a:alpha val="15000"/>
                      </a:srgbClr>
                    </a:gs>
                    <a:gs pos="98000">
                      <a:srgbClr val="80ECDF">
                        <a:alpha val="15000"/>
                      </a:srgbClr>
                    </a:gs>
                    <a:gs pos="55000">
                      <a:srgbClr val="00A2E9">
                        <a:alpha val="3000"/>
                      </a:srgbClr>
                    </a:gs>
                  </a:gsLst>
                  <a:lin ang="8100000" scaled="0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2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6" name="TextBox 53"/>
                <p:cNvSpPr txBox="1"/>
                <p:nvPr/>
              </p:nvSpPr>
              <p:spPr>
                <a:xfrm>
                  <a:off x="2820" y="2412"/>
                  <a:ext cx="1822" cy="6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1500" kern="2000">
                      <a:solidFill>
                        <a:sysClr val="window" lastClr="FFFFFF"/>
                      </a:solidFill>
                      <a:effectLst>
                        <a:glow rad="88900">
                          <a:srgbClr val="5291C0">
                            <a:alpha val="38000"/>
                          </a:srgbClr>
                        </a:glow>
                      </a:effectLst>
                    </a:defRPr>
                  </a:lvl1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>
                      <a:latin typeface="Microsoft YaHei Bold" panose="020B0703020204020201" charset="-122"/>
                      <a:ea typeface="Microsoft YaHei Bold" panose="020B0703020204020201" charset="-122"/>
                    </a:rPr>
                    <a:t>业务数据</a:t>
                  </a:r>
                  <a:endParaRPr lang="zh-CN" altLang="en-US" sz="2000" b="1" dirty="0">
                    <a:latin typeface="Microsoft YaHei Bold" panose="020B0703020204020201" charset="-122"/>
                    <a:ea typeface="Microsoft YaHei Bold" panose="020B0703020204020201" charset="-122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2349" y="3398"/>
                  <a:ext cx="2527" cy="809"/>
                  <a:chOff x="2277" y="3318"/>
                  <a:chExt cx="2686" cy="868"/>
                </a:xfrm>
              </p:grpSpPr>
              <p:sp>
                <p:nvSpPr>
                  <p:cNvPr id="3" name="圆角矩形 2"/>
                  <p:cNvSpPr/>
                  <p:nvPr/>
                </p:nvSpPr>
                <p:spPr>
                  <a:xfrm>
                    <a:off x="2277" y="3318"/>
                    <a:ext cx="268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10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2778" y="3487"/>
                    <a:ext cx="1683" cy="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 dirty="0" smtClean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客户资料</a:t>
                    </a:r>
                    <a:endParaRPr lang="zh-CN" altLang="en-US" sz="1400" b="1" dirty="0" smtClean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</p:grpSp>
            <p:grpSp>
              <p:nvGrpSpPr>
                <p:cNvPr id="18" name="组合 17"/>
                <p:cNvGrpSpPr/>
                <p:nvPr/>
              </p:nvGrpSpPr>
              <p:grpSpPr>
                <a:xfrm>
                  <a:off x="2349" y="4617"/>
                  <a:ext cx="2527" cy="809"/>
                  <a:chOff x="2277" y="3338"/>
                  <a:chExt cx="2686" cy="868"/>
                </a:xfrm>
              </p:grpSpPr>
              <p:sp>
                <p:nvSpPr>
                  <p:cNvPr id="19" name="圆角矩形 18"/>
                  <p:cNvSpPr/>
                  <p:nvPr/>
                </p:nvSpPr>
                <p:spPr>
                  <a:xfrm>
                    <a:off x="2277" y="3338"/>
                    <a:ext cx="268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10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2528" y="3527"/>
                    <a:ext cx="2185" cy="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 dirty="0" smtClean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身份证照片</a:t>
                    </a:r>
                    <a:endParaRPr lang="zh-CN" altLang="en-US" sz="1400" b="1" dirty="0" smtClean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349" y="5817"/>
                  <a:ext cx="2527" cy="809"/>
                  <a:chOff x="2277" y="3338"/>
                  <a:chExt cx="2686" cy="868"/>
                </a:xfrm>
              </p:grpSpPr>
              <p:sp>
                <p:nvSpPr>
                  <p:cNvPr id="22" name="圆角矩形 21"/>
                  <p:cNvSpPr/>
                  <p:nvPr/>
                </p:nvSpPr>
                <p:spPr>
                  <a:xfrm>
                    <a:off x="2277" y="3338"/>
                    <a:ext cx="268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10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2607" y="3527"/>
                    <a:ext cx="2026" cy="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 dirty="0" smtClean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现场免冠照</a:t>
                    </a:r>
                    <a:endParaRPr lang="zh-CN" altLang="en-US" sz="1400" b="1" dirty="0" smtClean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2349" y="7017"/>
                  <a:ext cx="2527" cy="809"/>
                  <a:chOff x="2277" y="3338"/>
                  <a:chExt cx="2686" cy="868"/>
                </a:xfrm>
              </p:grpSpPr>
              <p:sp>
                <p:nvSpPr>
                  <p:cNvPr id="25" name="圆角矩形 24"/>
                  <p:cNvSpPr/>
                  <p:nvPr/>
                </p:nvSpPr>
                <p:spPr>
                  <a:xfrm>
                    <a:off x="2277" y="3338"/>
                    <a:ext cx="268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10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2607" y="3528"/>
                    <a:ext cx="2026" cy="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 dirty="0" smtClean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公安网纹照</a:t>
                    </a:r>
                    <a:endParaRPr lang="zh-CN" altLang="en-US" sz="1400" b="1" dirty="0" smtClean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2349" y="8217"/>
                  <a:ext cx="2527" cy="809"/>
                  <a:chOff x="2277" y="3338"/>
                  <a:chExt cx="2686" cy="868"/>
                </a:xfrm>
              </p:grpSpPr>
              <p:sp>
                <p:nvSpPr>
                  <p:cNvPr id="28" name="圆角矩形 27"/>
                  <p:cNvSpPr/>
                  <p:nvPr/>
                </p:nvSpPr>
                <p:spPr>
                  <a:xfrm>
                    <a:off x="2277" y="3338"/>
                    <a:ext cx="268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10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2779" y="3528"/>
                    <a:ext cx="1683" cy="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 dirty="0" smtClean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录制视频</a:t>
                    </a:r>
                    <a:endParaRPr lang="zh-CN" altLang="en-US" sz="1400" b="1" dirty="0" smtClean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</p:grpSp>
          </p:grpSp>
          <p:cxnSp>
            <p:nvCxnSpPr>
              <p:cNvPr id="209" name="直接箭头连接符 208"/>
              <p:cNvCxnSpPr/>
              <p:nvPr/>
            </p:nvCxnSpPr>
            <p:spPr>
              <a:xfrm flipV="1">
                <a:off x="4087" y="3670"/>
                <a:ext cx="1531" cy="3"/>
              </a:xfrm>
              <a:prstGeom prst="straightConnector1">
                <a:avLst/>
              </a:prstGeom>
              <a:noFill/>
              <a:ln w="19050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grpSp>
            <p:nvGrpSpPr>
              <p:cNvPr id="30" name="组合 29"/>
              <p:cNvGrpSpPr/>
              <p:nvPr/>
            </p:nvGrpSpPr>
            <p:grpSpPr>
              <a:xfrm>
                <a:off x="5640" y="3320"/>
                <a:ext cx="2527" cy="762"/>
                <a:chOff x="2277" y="3388"/>
                <a:chExt cx="2686" cy="818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277" y="3388"/>
                  <a:ext cx="2686" cy="81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0">
                      <a:srgbClr val="F3C9FB">
                        <a:alpha val="15000"/>
                      </a:srgbClr>
                    </a:gs>
                    <a:gs pos="98000">
                      <a:srgbClr val="80ECDF">
                        <a:alpha val="15000"/>
                      </a:srgbClr>
                    </a:gs>
                    <a:gs pos="55000">
                      <a:srgbClr val="00A2E9">
                        <a:alpha val="3000"/>
                      </a:srgbClr>
                    </a:gs>
                  </a:gsLst>
                  <a:lin ang="810000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2778" y="3507"/>
                  <a:ext cx="1683" cy="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数据提取</a:t>
                  </a:r>
                  <a:endParaRPr lang="zh-CN" altLang="en-US" sz="14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0177" y="3320"/>
                <a:ext cx="2527" cy="763"/>
                <a:chOff x="2277" y="3338"/>
                <a:chExt cx="2686" cy="868"/>
              </a:xfrm>
              <a:gradFill>
                <a:gsLst>
                  <a:gs pos="0">
                    <a:srgbClr val="F3C9FB">
                      <a:alpha val="15000"/>
                    </a:srgbClr>
                  </a:gs>
                  <a:gs pos="98000">
                    <a:srgbClr val="80ECDF">
                      <a:alpha val="15000"/>
                    </a:srgbClr>
                  </a:gs>
                  <a:gs pos="55000">
                    <a:srgbClr val="00A2E9">
                      <a:alpha val="3000"/>
                    </a:srgbClr>
                  </a:gs>
                </a:gsLst>
                <a:lin ang="8100000" scaled="0"/>
              </a:gradFill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2277" y="3338"/>
                  <a:ext cx="2686" cy="868"/>
                </a:xfrm>
                <a:prstGeom prst="roundRect">
                  <a:avLst>
                    <a:gd name="adj" fmla="val 0"/>
                  </a:avLst>
                </a:prstGeom>
                <a:grpFill/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778" y="3507"/>
                  <a:ext cx="1683" cy="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140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资料比对</a:t>
                  </a:r>
                  <a:endParaRPr lang="zh-CN" altLang="en-US" sz="1400" dirty="0" smtClean="0">
                    <a:ln>
                      <a:noFill/>
                    </a:ln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14080" y="1797"/>
                <a:ext cx="4285" cy="8081"/>
                <a:chOff x="2252" y="2228"/>
                <a:chExt cx="3159" cy="8081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2252" y="2228"/>
                  <a:ext cx="3159" cy="8081"/>
                </a:xfrm>
                <a:prstGeom prst="rect">
                  <a:avLst/>
                </a:prstGeom>
                <a:gradFill>
                  <a:gsLst>
                    <a:gs pos="0">
                      <a:srgbClr val="F3C9FB">
                        <a:alpha val="15000"/>
                      </a:srgbClr>
                    </a:gs>
                    <a:gs pos="98230">
                      <a:srgbClr val="80ECDF">
                        <a:alpha val="15000"/>
                      </a:srgbClr>
                    </a:gs>
                    <a:gs pos="55000">
                      <a:srgbClr val="00A2E9">
                        <a:alpha val="3000"/>
                      </a:srgbClr>
                    </a:gs>
                  </a:gsLst>
                  <a:lin ang="8100000" scaled="1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2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2" name="TextBox 53"/>
                <p:cNvSpPr txBox="1"/>
                <p:nvPr/>
              </p:nvSpPr>
              <p:spPr>
                <a:xfrm>
                  <a:off x="3024" y="2412"/>
                  <a:ext cx="1679" cy="7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1500" kern="2000">
                      <a:solidFill>
                        <a:sysClr val="window" lastClr="FFFFFF"/>
                      </a:solidFill>
                      <a:effectLst>
                        <a:glow rad="88900">
                          <a:srgbClr val="5291C0">
                            <a:alpha val="38000"/>
                          </a:srgbClr>
                        </a:glow>
                      </a:effectLst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2000" b="1" dirty="0">
                      <a:latin typeface="Microsoft YaHei Bold" panose="020B0703020204020201" charset="-122"/>
                      <a:ea typeface="Microsoft YaHei Bold" panose="020B0703020204020201" charset="-122"/>
                    </a:rPr>
                    <a:t>输出结果</a:t>
                  </a:r>
                  <a:endParaRPr lang="zh-CN" altLang="en-US" sz="2000" b="1" dirty="0">
                    <a:latin typeface="Microsoft YaHei Bold" panose="020B0703020204020201" charset="-122"/>
                    <a:ea typeface="Microsoft YaHei Bold" panose="020B0703020204020201" charset="-122"/>
                  </a:endParaRPr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2408" y="3848"/>
                  <a:ext cx="2885" cy="6187"/>
                  <a:chOff x="2340" y="3800"/>
                  <a:chExt cx="3066" cy="6638"/>
                </a:xfrm>
              </p:grpSpPr>
              <p:sp>
                <p:nvSpPr>
                  <p:cNvPr id="44" name="圆角矩形 43"/>
                  <p:cNvSpPr/>
                  <p:nvPr/>
                </p:nvSpPr>
                <p:spPr>
                  <a:xfrm>
                    <a:off x="2371" y="3800"/>
                    <a:ext cx="2976" cy="868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3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prstDash val="sysDot"/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45" name="文本框 44"/>
                  <p:cNvSpPr txBox="1"/>
                  <p:nvPr/>
                </p:nvSpPr>
                <p:spPr>
                  <a:xfrm>
                    <a:off x="2411" y="3959"/>
                    <a:ext cx="2995" cy="5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285750" indent="-285750" algn="l"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证件信息与客户资料一致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</p:txBody>
              </p:sp>
              <p:sp>
                <p:nvSpPr>
                  <p:cNvPr id="81" name="圆角矩形 80"/>
                  <p:cNvSpPr/>
                  <p:nvPr/>
                </p:nvSpPr>
                <p:spPr>
                  <a:xfrm>
                    <a:off x="2402" y="5044"/>
                    <a:ext cx="2976" cy="163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3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prstDash val="sysDot"/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82" name="文本框 81"/>
                  <p:cNvSpPr txBox="1"/>
                  <p:nvPr/>
                </p:nvSpPr>
                <p:spPr>
                  <a:xfrm>
                    <a:off x="2371" y="5063"/>
                    <a:ext cx="2765" cy="15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身份证完整无遮挡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图片清晰，无反光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非复印件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</p:txBody>
              </p:sp>
              <p:sp>
                <p:nvSpPr>
                  <p:cNvPr id="84" name="圆角矩形 83"/>
                  <p:cNvSpPr/>
                  <p:nvPr/>
                </p:nvSpPr>
                <p:spPr>
                  <a:xfrm>
                    <a:off x="2371" y="6927"/>
                    <a:ext cx="2976" cy="163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3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prstDash val="sysDot"/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85" name="文本框 84"/>
                  <p:cNvSpPr txBox="1"/>
                  <p:nvPr/>
                </p:nvSpPr>
                <p:spPr>
                  <a:xfrm>
                    <a:off x="2371" y="6976"/>
                    <a:ext cx="2765" cy="15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现场头像、公安网纹照、见证视频中的客户照片均为同一人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</p:txBody>
              </p:sp>
              <p:sp>
                <p:nvSpPr>
                  <p:cNvPr id="86" name="圆角矩形 85"/>
                  <p:cNvSpPr/>
                  <p:nvPr/>
                </p:nvSpPr>
                <p:spPr>
                  <a:xfrm>
                    <a:off x="2340" y="8808"/>
                    <a:ext cx="2976" cy="163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6000">
                        <a:srgbClr val="85ACF3">
                          <a:alpha val="30000"/>
                        </a:srgbClr>
                      </a:gs>
                      <a:gs pos="100000">
                        <a:srgbClr val="9426BB">
                          <a:alpha val="37000"/>
                        </a:srgbClr>
                      </a:gs>
                    </a:gsLst>
                    <a:lin ang="0" scaled="0"/>
                  </a:gradFill>
                  <a:ln w="12700" cap="flat">
                    <a:gradFill>
                      <a:gsLst>
                        <a:gs pos="6000">
                          <a:srgbClr val="00A2FF">
                            <a:lumMod val="5000"/>
                            <a:lumOff val="95000"/>
                            <a:alpha val="70000"/>
                          </a:srgbClr>
                        </a:gs>
                        <a:gs pos="100000">
                          <a:srgbClr val="A1B2C9">
                            <a:alpha val="65000"/>
                          </a:srgbClr>
                        </a:gs>
                      </a:gsLst>
                      <a:lin ang="13680000" scaled="1"/>
                    </a:gradFill>
                    <a:prstDash val="sysDot"/>
                    <a:miter lim="400000"/>
                  </a:ln>
                  <a:effectLst/>
                </p:spPr>
                <p:txBody>
                  <a:bodyPr rot="0" vertOverflow="overflow" horzOverflow="overflow" vert="horz" wrap="square" lIns="0" tIns="0" rIns="0" bIns="0" numCol="1" spcCol="38100" rtlCol="0" anchor="ctr" forceAA="0" upright="0">
                    <a:normAutofit/>
                  </a:bodyPr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400" b="1" i="0" u="none" strike="noStrike" cap="none" spc="0" normalizeH="0" baseline="0">
                      <a:ln>
                        <a:noFill/>
                      </a:ln>
                      <a:solidFill>
                        <a:srgbClr val="BCD3EF"/>
                      </a:solidFill>
                      <a:effectLst/>
                      <a:uFillTx/>
                      <a:latin typeface="Microsoft YaHei Bold" panose="020B0703020204020201" charset="-122"/>
                      <a:ea typeface="Microsoft YaHei Bold" panose="020B0703020204020201" charset="-122"/>
                      <a:cs typeface="Helvetica Neue Medium" panose="02000503000000020004"/>
                      <a:sym typeface="Helvetica Neue Medium" panose="02000503000000020004"/>
                    </a:endParaRPr>
                  </a:p>
                </p:txBody>
              </p:sp>
              <p:sp>
                <p:nvSpPr>
                  <p:cNvPr id="87" name="文本框 86"/>
                  <p:cNvSpPr txBox="1"/>
                  <p:nvPr/>
                </p:nvSpPr>
                <p:spPr>
                  <a:xfrm>
                    <a:off x="2379" y="8827"/>
                    <a:ext cx="2757" cy="15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录音完整（单向视频）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风险提示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  <a:p>
                    <a:pPr marL="285750" indent="-285750" algn="l">
                      <a:lnSpc>
                        <a:spcPct val="130000"/>
                      </a:lnSpc>
                      <a:buFont typeface="Wingdings" panose="05000000000000000000" charset="0"/>
                      <a:buChar char="þ"/>
                    </a:pPr>
                    <a:r>
                      <a:rPr lang="zh-CN" altLang="en-US" sz="1400" dirty="0" smtClean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</a:rPr>
                      <a:t>肯定回答</a:t>
                    </a:r>
                    <a:endPara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endParaRPr>
                  </a:p>
                </p:txBody>
              </p:sp>
            </p:grpSp>
          </p:grpSp>
          <p:cxnSp>
            <p:nvCxnSpPr>
              <p:cNvPr id="59" name="直接箭头连接符 58"/>
              <p:cNvCxnSpPr/>
              <p:nvPr/>
            </p:nvCxnSpPr>
            <p:spPr>
              <a:xfrm>
                <a:off x="12691" y="3806"/>
                <a:ext cx="1361" cy="10"/>
              </a:xfrm>
              <a:prstGeom prst="straightConnector1">
                <a:avLst/>
              </a:prstGeom>
              <a:noFill/>
              <a:ln w="19050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60" name="直接连接符 59"/>
              <p:cNvCxnSpPr/>
              <p:nvPr/>
            </p:nvCxnSpPr>
            <p:spPr>
              <a:xfrm>
                <a:off x="8184" y="3677"/>
                <a:ext cx="1984" cy="0"/>
              </a:xfrm>
              <a:prstGeom prst="line">
                <a:avLst/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62" name="直接箭头连接符 61"/>
              <p:cNvCxnSpPr/>
              <p:nvPr/>
            </p:nvCxnSpPr>
            <p:spPr>
              <a:xfrm flipV="1">
                <a:off x="4087" y="4898"/>
                <a:ext cx="3061" cy="3"/>
              </a:xfrm>
              <a:prstGeom prst="straightConnector1">
                <a:avLst/>
              </a:prstGeom>
              <a:noFill/>
              <a:ln w="22225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70" name="肘形连接符 69"/>
              <p:cNvCxnSpPr/>
              <p:nvPr/>
            </p:nvCxnSpPr>
            <p:spPr>
              <a:xfrm flipV="1">
                <a:off x="8136" y="3968"/>
                <a:ext cx="2041" cy="934"/>
              </a:xfrm>
              <a:prstGeom prst="bentConnector3">
                <a:avLst>
                  <a:gd name="adj1" fmla="val 50050"/>
                </a:avLst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80" name="直接箭头连接符 79"/>
              <p:cNvCxnSpPr/>
              <p:nvPr/>
            </p:nvCxnSpPr>
            <p:spPr>
              <a:xfrm flipV="1">
                <a:off x="10307" y="5765"/>
                <a:ext cx="3742" cy="1"/>
              </a:xfrm>
              <a:prstGeom prst="straightConnector1">
                <a:avLst/>
              </a:prstGeom>
              <a:noFill/>
              <a:ln w="19050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97" name="肘形连接符 96"/>
              <p:cNvCxnSpPr/>
              <p:nvPr/>
            </p:nvCxnSpPr>
            <p:spPr>
              <a:xfrm>
                <a:off x="4146" y="6161"/>
                <a:ext cx="7427" cy="919"/>
              </a:xfrm>
              <a:prstGeom prst="bentConnector3">
                <a:avLst>
                  <a:gd name="adj1" fmla="val 50014"/>
                </a:avLst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98" name="直接箭头连接符 97"/>
              <p:cNvCxnSpPr/>
              <p:nvPr/>
            </p:nvCxnSpPr>
            <p:spPr>
              <a:xfrm>
                <a:off x="12462" y="7297"/>
                <a:ext cx="1587" cy="10"/>
              </a:xfrm>
              <a:prstGeom prst="straightConnector1">
                <a:avLst/>
              </a:prstGeom>
              <a:noFill/>
              <a:ln w="19050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99" name="肘形连接符 98"/>
              <p:cNvCxnSpPr/>
              <p:nvPr/>
            </p:nvCxnSpPr>
            <p:spPr>
              <a:xfrm>
                <a:off x="4150" y="5460"/>
                <a:ext cx="5350" cy="306"/>
              </a:xfrm>
              <a:prstGeom prst="bentConnector3">
                <a:avLst>
                  <a:gd name="adj1" fmla="val 50019"/>
                </a:avLst>
              </a:prstGeom>
              <a:ln w="19050">
                <a:gradFill>
                  <a:gsLst>
                    <a:gs pos="0">
                      <a:srgbClr val="F2FA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1"/>
                </a:gradFill>
                <a:tailEnd type="arrow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grpSp>
            <p:nvGrpSpPr>
              <p:cNvPr id="74" name="组合 73"/>
              <p:cNvGrpSpPr/>
              <p:nvPr/>
            </p:nvGrpSpPr>
            <p:grpSpPr>
              <a:xfrm>
                <a:off x="6968" y="4234"/>
                <a:ext cx="1324" cy="1415"/>
                <a:chOff x="6096" y="4448"/>
                <a:chExt cx="1584" cy="1692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6315" y="4448"/>
                  <a:ext cx="1145" cy="114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6000">
                      <a:srgbClr val="85ACF3">
                        <a:alpha val="100000"/>
                      </a:srgbClr>
                    </a:gs>
                    <a:gs pos="100000">
                      <a:srgbClr val="9426BB">
                        <a:alpha val="37000"/>
                      </a:srgbClr>
                    </a:gs>
                  </a:gsLst>
                  <a:lin ang="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pic>
              <p:nvPicPr>
                <p:cNvPr id="66" name="图片 65" descr="OCRshibieguanli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8" y="4638"/>
                  <a:ext cx="788" cy="788"/>
                </a:xfrm>
                <a:prstGeom prst="rect">
                  <a:avLst/>
                </a:prstGeom>
              </p:spPr>
            </p:pic>
            <p:sp>
              <p:nvSpPr>
                <p:cNvPr id="72" name="文本框 71"/>
                <p:cNvSpPr txBox="1"/>
                <p:nvPr/>
              </p:nvSpPr>
              <p:spPr>
                <a:xfrm>
                  <a:off x="6096" y="5621"/>
                  <a:ext cx="1584" cy="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OCR</a:t>
                  </a:r>
                  <a:r>
                    <a:rPr lang="zh-CN" altLang="en-US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识别</a:t>
                  </a:r>
                  <a:endParaRPr lang="zh-CN" altLang="en-US" sz="12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101" name="组合 100"/>
              <p:cNvGrpSpPr/>
              <p:nvPr/>
            </p:nvGrpSpPr>
            <p:grpSpPr>
              <a:xfrm>
                <a:off x="9321" y="5180"/>
                <a:ext cx="1324" cy="1415"/>
                <a:chOff x="6096" y="4448"/>
                <a:chExt cx="1584" cy="1692"/>
              </a:xfrm>
            </p:grpSpPr>
            <p:sp>
              <p:nvSpPr>
                <p:cNvPr id="102" name="圆角矩形 101"/>
                <p:cNvSpPr/>
                <p:nvPr/>
              </p:nvSpPr>
              <p:spPr>
                <a:xfrm>
                  <a:off x="6315" y="4448"/>
                  <a:ext cx="1145" cy="114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6000">
                      <a:srgbClr val="85ACF3">
                        <a:alpha val="100000"/>
                      </a:srgbClr>
                    </a:gs>
                    <a:gs pos="100000">
                      <a:srgbClr val="9426BB">
                        <a:alpha val="37000"/>
                      </a:srgbClr>
                    </a:gs>
                  </a:gsLst>
                  <a:lin ang="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04" name="文本框 103"/>
                <p:cNvSpPr txBox="1"/>
                <p:nvPr/>
              </p:nvSpPr>
              <p:spPr>
                <a:xfrm>
                  <a:off x="6096" y="5621"/>
                  <a:ext cx="1584" cy="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图片质检</a:t>
                  </a:r>
                  <a:endParaRPr lang="zh-CN" altLang="en-US" sz="12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105" name="组合 104"/>
              <p:cNvGrpSpPr/>
              <p:nvPr/>
            </p:nvGrpSpPr>
            <p:grpSpPr>
              <a:xfrm>
                <a:off x="11375" y="6822"/>
                <a:ext cx="1324" cy="1415"/>
                <a:chOff x="6096" y="4448"/>
                <a:chExt cx="1584" cy="1692"/>
              </a:xfrm>
            </p:grpSpPr>
            <p:sp>
              <p:nvSpPr>
                <p:cNvPr id="106" name="圆角矩形 105"/>
                <p:cNvSpPr/>
                <p:nvPr/>
              </p:nvSpPr>
              <p:spPr>
                <a:xfrm>
                  <a:off x="6315" y="4448"/>
                  <a:ext cx="1145" cy="114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6000">
                      <a:srgbClr val="85ACF3">
                        <a:alpha val="100000"/>
                      </a:srgbClr>
                    </a:gs>
                    <a:gs pos="100000">
                      <a:srgbClr val="9426BB">
                        <a:alpha val="37000"/>
                      </a:srgbClr>
                    </a:gs>
                  </a:gsLst>
                  <a:lin ang="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>
                <a:xfrm>
                  <a:off x="6096" y="5621"/>
                  <a:ext cx="1584" cy="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人脸识别</a:t>
                  </a:r>
                  <a:endParaRPr lang="zh-CN" altLang="en-US" sz="12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cxnSp>
            <p:nvCxnSpPr>
              <p:cNvPr id="109" name="直接连接符 108"/>
              <p:cNvCxnSpPr/>
              <p:nvPr/>
            </p:nvCxnSpPr>
            <p:spPr>
              <a:xfrm>
                <a:off x="4162" y="7297"/>
                <a:ext cx="7407" cy="46"/>
              </a:xfrm>
              <a:prstGeom prst="line">
                <a:avLst/>
              </a:prstGeom>
              <a:ln w="19050">
                <a:gradFill>
                  <a:gsLst>
                    <a:gs pos="0">
                      <a:srgbClr val="FEFF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18480000" scaled="1"/>
                </a:gra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grpSp>
            <p:nvGrpSpPr>
              <p:cNvPr id="111" name="组合 110"/>
              <p:cNvGrpSpPr/>
              <p:nvPr/>
            </p:nvGrpSpPr>
            <p:grpSpPr>
              <a:xfrm>
                <a:off x="5711" y="7763"/>
                <a:ext cx="2250" cy="461"/>
                <a:chOff x="2277" y="3338"/>
                <a:chExt cx="2686" cy="881"/>
              </a:xfrm>
            </p:grpSpPr>
            <p:sp>
              <p:nvSpPr>
                <p:cNvPr id="112" name="圆角矩形 111"/>
                <p:cNvSpPr/>
                <p:nvPr/>
              </p:nvSpPr>
              <p:spPr>
                <a:xfrm>
                  <a:off x="2277" y="3338"/>
                  <a:ext cx="2686" cy="86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0">
                      <a:srgbClr val="F3C9FB">
                        <a:alpha val="15000"/>
                      </a:srgbClr>
                    </a:gs>
                    <a:gs pos="98000">
                      <a:srgbClr val="80ECDF">
                        <a:alpha val="15000"/>
                      </a:srgbClr>
                    </a:gs>
                    <a:gs pos="55000">
                      <a:srgbClr val="00A2E9">
                        <a:alpha val="3000"/>
                      </a:srgbClr>
                    </a:gs>
                  </a:gsLst>
                  <a:lin ang="810000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13" name="文本框 112"/>
                <p:cNvSpPr txBox="1"/>
                <p:nvPr/>
              </p:nvSpPr>
              <p:spPr>
                <a:xfrm>
                  <a:off x="2778" y="3491"/>
                  <a:ext cx="1683" cy="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抓取图片</a:t>
                  </a:r>
                  <a:endParaRPr lang="zh-CN" altLang="en-US" sz="14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5711" y="8414"/>
                <a:ext cx="2250" cy="461"/>
                <a:chOff x="2277" y="3338"/>
                <a:chExt cx="2686" cy="881"/>
              </a:xfrm>
            </p:grpSpPr>
            <p:sp>
              <p:nvSpPr>
                <p:cNvPr id="115" name="圆角矩形 114"/>
                <p:cNvSpPr/>
                <p:nvPr/>
              </p:nvSpPr>
              <p:spPr>
                <a:xfrm>
                  <a:off x="2277" y="3338"/>
                  <a:ext cx="2686" cy="86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0">
                      <a:srgbClr val="F3C9FB">
                        <a:alpha val="15000"/>
                      </a:srgbClr>
                    </a:gs>
                    <a:gs pos="98000">
                      <a:srgbClr val="80ECDF">
                        <a:alpha val="15000"/>
                      </a:srgbClr>
                    </a:gs>
                    <a:gs pos="55000">
                      <a:srgbClr val="00A2E9">
                        <a:alpha val="3000"/>
                      </a:srgbClr>
                    </a:gs>
                  </a:gsLst>
                  <a:lin ang="810000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>
                  <a:off x="2778" y="3491"/>
                  <a:ext cx="1683" cy="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活体检测</a:t>
                  </a:r>
                  <a:endParaRPr lang="zh-CN" altLang="en-US" sz="14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>
                <a:off x="5711" y="9005"/>
                <a:ext cx="2250" cy="461"/>
                <a:chOff x="2277" y="3338"/>
                <a:chExt cx="2686" cy="881"/>
              </a:xfrm>
              <a:gradFill>
                <a:gsLst>
                  <a:gs pos="0">
                    <a:srgbClr val="F3C9FB">
                      <a:alpha val="15000"/>
                    </a:srgbClr>
                  </a:gs>
                  <a:gs pos="98000">
                    <a:srgbClr val="80ECDF">
                      <a:alpha val="15000"/>
                    </a:srgbClr>
                  </a:gs>
                  <a:gs pos="55000">
                    <a:srgbClr val="00A2E9">
                      <a:alpha val="3000"/>
                    </a:srgbClr>
                  </a:gs>
                </a:gsLst>
                <a:lin ang="8100000" scaled="0"/>
              </a:gradFill>
            </p:grpSpPr>
            <p:sp>
              <p:nvSpPr>
                <p:cNvPr id="118" name="圆角矩形 117"/>
                <p:cNvSpPr/>
                <p:nvPr/>
              </p:nvSpPr>
              <p:spPr>
                <a:xfrm>
                  <a:off x="2277" y="3338"/>
                  <a:ext cx="2686" cy="868"/>
                </a:xfrm>
                <a:prstGeom prst="roundRect">
                  <a:avLst>
                    <a:gd name="adj" fmla="val 0"/>
                  </a:avLst>
                </a:prstGeom>
                <a:grpFill/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19" name="文本框 118"/>
                <p:cNvSpPr txBox="1"/>
                <p:nvPr/>
              </p:nvSpPr>
              <p:spPr>
                <a:xfrm>
                  <a:off x="2778" y="3491"/>
                  <a:ext cx="1683" cy="7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4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语音识别</a:t>
                  </a:r>
                  <a:endParaRPr lang="zh-CN" altLang="en-US" sz="14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380" y="8414"/>
                <a:ext cx="1324" cy="1415"/>
                <a:chOff x="6096" y="4448"/>
                <a:chExt cx="1584" cy="1692"/>
              </a:xfrm>
            </p:grpSpPr>
            <p:sp>
              <p:nvSpPr>
                <p:cNvPr id="121" name="圆角矩形 120"/>
                <p:cNvSpPr/>
                <p:nvPr/>
              </p:nvSpPr>
              <p:spPr>
                <a:xfrm>
                  <a:off x="6315" y="4448"/>
                  <a:ext cx="1145" cy="1148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6000">
                      <a:srgbClr val="85ACF3">
                        <a:alpha val="100000"/>
                      </a:srgbClr>
                    </a:gs>
                    <a:gs pos="100000">
                      <a:srgbClr val="9426BB">
                        <a:alpha val="37000"/>
                      </a:srgbClr>
                    </a:gs>
                  </a:gsLst>
                  <a:lin ang="0" scaled="0"/>
                </a:gradFill>
                <a:ln w="12700" cap="flat">
                  <a:gradFill>
                    <a:gsLst>
                      <a:gs pos="6000">
                        <a:srgbClr val="00A2FF">
                          <a:lumMod val="5000"/>
                          <a:lumOff val="95000"/>
                          <a:alpha val="70000"/>
                        </a:srgbClr>
                      </a:gs>
                      <a:gs pos="100000">
                        <a:srgbClr val="A1B2C9">
                          <a:alpha val="65000"/>
                        </a:srgbClr>
                      </a:gs>
                    </a:gsLst>
                    <a:lin ang="13680000" scaled="1"/>
                  </a:gradFill>
                  <a:miter lim="400000"/>
                </a:ln>
                <a:effectLst/>
              </p:spPr>
              <p:txBody>
                <a:bodyPr rot="0" vertOverflow="overflow" horzOverflow="overflow" vert="horz" wrap="square" lIns="0" tIns="0" rIns="0" bIns="0" numCol="1" spcCol="38100" rtlCol="0" anchor="ctr" forceAA="0" upright="0">
                  <a:normAutofit/>
                </a:bodyPr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400" b="1" i="0" u="none" strike="noStrike" cap="none" spc="0" normalizeH="0" baseline="0">
                    <a:ln>
                      <a:noFill/>
                    </a:ln>
                    <a:solidFill>
                      <a:srgbClr val="BCD3EF"/>
                    </a:solidFill>
                    <a:effectLst/>
                    <a:uFillTx/>
                    <a:latin typeface="Microsoft YaHei Bold" panose="020B0703020204020201" charset="-122"/>
                    <a:ea typeface="Microsoft YaHei Bold" panose="020B0703020204020201" charset="-122"/>
                    <a:cs typeface="Helvetica Neue Medium" panose="02000503000000020004"/>
                    <a:sym typeface="Helvetica Neue Medium" panose="02000503000000020004"/>
                  </a:endParaRPr>
                </a:p>
              </p:txBody>
            </p:sp>
            <p:sp>
              <p:nvSpPr>
                <p:cNvPr id="123" name="文本框 122"/>
                <p:cNvSpPr txBox="1"/>
                <p:nvPr/>
              </p:nvSpPr>
              <p:spPr>
                <a:xfrm>
                  <a:off x="6096" y="5621"/>
                  <a:ext cx="1584" cy="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RPA</a:t>
                  </a:r>
                  <a:r>
                    <a:rPr lang="zh-CN" altLang="en-US" sz="1200" dirty="0" smtClean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</a:rPr>
                    <a:t>审核</a:t>
                  </a:r>
                  <a:endParaRPr lang="zh-CN" altLang="en-US" sz="1200" dirty="0" smtClean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</a:endParaRPr>
                </a:p>
              </p:txBody>
            </p:sp>
          </p:grpSp>
          <p:cxnSp>
            <p:nvCxnSpPr>
              <p:cNvPr id="124" name="肘形连接符 123"/>
              <p:cNvCxnSpPr>
                <a:stCxn id="112" idx="3"/>
              </p:cNvCxnSpPr>
              <p:nvPr/>
            </p:nvCxnSpPr>
            <p:spPr>
              <a:xfrm flipV="1">
                <a:off x="7961" y="7492"/>
                <a:ext cx="3592" cy="49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25" name="肘形连接符 124"/>
              <p:cNvCxnSpPr>
                <a:stCxn id="115" idx="3"/>
                <a:endCxn id="121" idx="1"/>
              </p:cNvCxnSpPr>
              <p:nvPr/>
            </p:nvCxnSpPr>
            <p:spPr>
              <a:xfrm>
                <a:off x="7961" y="8641"/>
                <a:ext cx="3602" cy="25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7969" y="9232"/>
                <a:ext cx="3572" cy="0"/>
              </a:xfrm>
              <a:prstGeom prst="line">
                <a:avLst/>
              </a:prstGeom>
              <a:ln w="19050">
                <a:solidFill>
                  <a:sysClr val="window" lastClr="FFFFFF">
                    <a:alpha val="4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27" name="直接箭头连接符 126"/>
              <p:cNvCxnSpPr/>
              <p:nvPr/>
            </p:nvCxnSpPr>
            <p:spPr>
              <a:xfrm>
                <a:off x="12462" y="8875"/>
                <a:ext cx="1587" cy="10"/>
              </a:xfrm>
              <a:prstGeom prst="straightConnector1">
                <a:avLst/>
              </a:prstGeom>
              <a:noFill/>
              <a:ln w="19050" cap="flat">
                <a:gradFill>
                  <a:gsLst>
                    <a:gs pos="0">
                      <a:srgbClr val="00A2FF">
                        <a:lumMod val="5000"/>
                        <a:lumOff val="95000"/>
                        <a:alpha val="0"/>
                      </a:srgbClr>
                    </a:gs>
                    <a:gs pos="100000">
                      <a:srgbClr val="A1B2C9">
                        <a:alpha val="94000"/>
                      </a:srgbClr>
                    </a:gs>
                  </a:gsLst>
                  <a:lin ang="0" scaled="0"/>
                </a:gra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110" name="直接箭头连接符 109"/>
              <p:cNvCxnSpPr/>
              <p:nvPr/>
            </p:nvCxnSpPr>
            <p:spPr>
              <a:xfrm flipV="1">
                <a:off x="4146" y="8667"/>
                <a:ext cx="1531" cy="3"/>
              </a:xfrm>
              <a:prstGeom prst="straightConnector1">
                <a:avLst/>
              </a:prstGeom>
              <a:noFill/>
              <a:ln w="19050" cap="flat">
                <a:solidFill>
                  <a:sysClr val="window" lastClr="FFFFFF">
                    <a:alpha val="40000"/>
                  </a:sysClr>
                </a:solidFill>
                <a:prstDash val="solid"/>
                <a:miter lim="400000"/>
                <a:tailEnd type="triangle" w="med" len="med"/>
              </a:ln>
              <a:effectLst/>
            </p:spPr>
          </p:cxnSp>
          <p:cxnSp>
            <p:nvCxnSpPr>
              <p:cNvPr id="133" name="肘形连接符 132"/>
              <p:cNvCxnSpPr/>
              <p:nvPr/>
            </p:nvCxnSpPr>
            <p:spPr>
              <a:xfrm rot="5400000" flipV="1">
                <a:off x="4553" y="8147"/>
                <a:ext cx="1293" cy="936"/>
              </a:xfrm>
              <a:prstGeom prst="bentConnector2">
                <a:avLst/>
              </a:prstGeom>
              <a:ln w="19050">
                <a:solidFill>
                  <a:sysClr val="window" lastClr="FFFFFF">
                    <a:alpha val="40000"/>
                  </a:sysClr>
                </a:solidFill>
                <a:tailEnd type="arrow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39" name="肘形连接符 138"/>
              <p:cNvCxnSpPr/>
              <p:nvPr/>
            </p:nvCxnSpPr>
            <p:spPr>
              <a:xfrm rot="16200000">
                <a:off x="4548" y="8142"/>
                <a:ext cx="1304" cy="936"/>
              </a:xfrm>
              <a:prstGeom prst="bentConnector2">
                <a:avLst/>
              </a:prstGeom>
              <a:ln w="19050">
                <a:solidFill>
                  <a:sysClr val="window" lastClr="FFFFFF">
                    <a:alpha val="40000"/>
                  </a:sysClr>
                </a:solidFill>
                <a:tailEnd type="arrow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3" y="5310"/>
                <a:ext cx="700" cy="700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08" y="6953"/>
                <a:ext cx="674" cy="698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4" y="8564"/>
                <a:ext cx="668" cy="6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L/Desktop/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842" y="-94615"/>
            <a:ext cx="12466955" cy="7012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9425" y="47561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执行流程图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Execution Flow Chart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79805" y="2302510"/>
            <a:ext cx="1072515" cy="1059180"/>
          </a:xfrm>
          <a:prstGeom prst="ellipse">
            <a:avLst/>
          </a:prstGeom>
          <a:gradFill>
            <a:gsLst>
              <a:gs pos="0">
                <a:srgbClr val="9E26BB">
                  <a:alpha val="48000"/>
                </a:srgbClr>
              </a:gs>
              <a:gs pos="100000">
                <a:srgbClr val="45C0FC"/>
              </a:gs>
            </a:gsLst>
            <a:lin ang="0" scaled="0"/>
          </a:gradFill>
          <a:ln w="127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45000"/>
                  </a:srgbClr>
                </a:gs>
              </a:gsLst>
              <a:lin ang="1350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rPr>
              <a:t>客户登陆</a:t>
            </a:r>
            <a:endParaRPr lang="zh-CN" altLang="en-US" sz="2000" b="1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sym typeface="等线" panose="02010600030101010101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075815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grpSp>
        <p:nvGrpSpPr>
          <p:cNvPr id="10" name="组合 9"/>
          <p:cNvGrpSpPr/>
          <p:nvPr/>
        </p:nvGrpSpPr>
        <p:grpSpPr>
          <a:xfrm rot="0">
            <a:off x="2366645" y="2478405"/>
            <a:ext cx="1079500" cy="657860"/>
            <a:chOff x="2161" y="6141"/>
            <a:chExt cx="2739" cy="1477"/>
          </a:xfrm>
        </p:grpSpPr>
        <p:sp>
          <p:nvSpPr>
            <p:cNvPr id="11" name="任意多边形 31"/>
            <p:cNvSpPr/>
            <p:nvPr/>
          </p:nvSpPr>
          <p:spPr>
            <a:xfrm>
              <a:off x="2161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gradFill>
              <a:gsLst>
                <a:gs pos="0">
                  <a:srgbClr val="9E26BB">
                    <a:alpha val="0"/>
                  </a:srgbClr>
                </a:gs>
                <a:gs pos="100000">
                  <a:srgbClr val="45C0FC"/>
                </a:gs>
              </a:gsLst>
              <a:lin ang="0" scaled="0"/>
            </a:gra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手机号验证</a:t>
              </a:r>
              <a:endParaRPr lang="zh-CN" altLang="en-US" sz="14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88" name="任意多边形 31"/>
            <p:cNvSpPr/>
            <p:nvPr/>
          </p:nvSpPr>
          <p:spPr>
            <a:xfrm>
              <a:off x="2215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700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3733165" y="2527935"/>
            <a:ext cx="998220" cy="608330"/>
            <a:chOff x="1552" y="6141"/>
            <a:chExt cx="2739" cy="1477"/>
          </a:xfrm>
        </p:grpSpPr>
        <p:sp>
          <p:nvSpPr>
            <p:cNvPr id="14" name="任意多边形 31"/>
            <p:cNvSpPr/>
            <p:nvPr/>
          </p:nvSpPr>
          <p:spPr>
            <a:xfrm>
              <a:off x="1552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gradFill>
              <a:gsLst>
                <a:gs pos="0">
                  <a:srgbClr val="9E26BB">
                    <a:alpha val="0"/>
                  </a:srgbClr>
                </a:gs>
                <a:gs pos="100000">
                  <a:srgbClr val="45C0FC"/>
                </a:gs>
              </a:gsLst>
              <a:lin ang="0" scaled="0"/>
            </a:gra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风险评估</a:t>
              </a:r>
              <a:endParaRPr lang="zh-CN" altLang="en-US" sz="14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15" name="任意多边形 31"/>
            <p:cNvSpPr/>
            <p:nvPr/>
          </p:nvSpPr>
          <p:spPr>
            <a:xfrm>
              <a:off x="1632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700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3450590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cxnSp>
        <p:nvCxnSpPr>
          <p:cNvPr id="17" name="直接箭头连接符 16"/>
          <p:cNvCxnSpPr/>
          <p:nvPr/>
        </p:nvCxnSpPr>
        <p:spPr>
          <a:xfrm>
            <a:off x="4727575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grpSp>
        <p:nvGrpSpPr>
          <p:cNvPr id="33" name="组合 32"/>
          <p:cNvGrpSpPr/>
          <p:nvPr/>
        </p:nvGrpSpPr>
        <p:grpSpPr>
          <a:xfrm rot="0">
            <a:off x="5015865" y="2478405"/>
            <a:ext cx="1079500" cy="657860"/>
            <a:chOff x="2161" y="6141"/>
            <a:chExt cx="2739" cy="1477"/>
          </a:xfrm>
        </p:grpSpPr>
        <p:sp>
          <p:nvSpPr>
            <p:cNvPr id="38" name="任意多边形 31"/>
            <p:cNvSpPr/>
            <p:nvPr/>
          </p:nvSpPr>
          <p:spPr>
            <a:xfrm>
              <a:off x="2161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gradFill>
              <a:gsLst>
                <a:gs pos="0">
                  <a:srgbClr val="9E26BB">
                    <a:alpha val="0"/>
                  </a:srgbClr>
                </a:gs>
                <a:gs pos="100000">
                  <a:srgbClr val="45C0FC"/>
                </a:gs>
              </a:gsLst>
              <a:lin ang="0" scaled="0"/>
            </a:gra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身份证上传</a:t>
              </a:r>
              <a:endParaRPr lang="zh-CN" altLang="en-US" sz="14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46" name="任意多边形 31"/>
            <p:cNvSpPr/>
            <p:nvPr/>
          </p:nvSpPr>
          <p:spPr>
            <a:xfrm>
              <a:off x="2201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700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0">
            <a:off x="6350635" y="2527935"/>
            <a:ext cx="998220" cy="608330"/>
            <a:chOff x="1552" y="6141"/>
            <a:chExt cx="2739" cy="1477"/>
          </a:xfrm>
        </p:grpSpPr>
        <p:sp>
          <p:nvSpPr>
            <p:cNvPr id="48" name="任意多边形 31"/>
            <p:cNvSpPr/>
            <p:nvPr/>
          </p:nvSpPr>
          <p:spPr>
            <a:xfrm>
              <a:off x="1552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gradFill>
              <a:gsLst>
                <a:gs pos="0">
                  <a:srgbClr val="9E26BB">
                    <a:alpha val="0"/>
                  </a:srgbClr>
                </a:gs>
                <a:gs pos="100000">
                  <a:srgbClr val="45C0FC"/>
                </a:gs>
              </a:gsLst>
              <a:lin ang="0" scaled="0"/>
            </a:gra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视频录制</a:t>
              </a:r>
              <a:endParaRPr lang="zh-CN" altLang="en-US" sz="14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49" name="任意多边形 31"/>
            <p:cNvSpPr/>
            <p:nvPr/>
          </p:nvSpPr>
          <p:spPr>
            <a:xfrm>
              <a:off x="1632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700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cxnSp>
        <p:nvCxnSpPr>
          <p:cNvPr id="50" name="直接箭头连接符 49"/>
          <p:cNvCxnSpPr/>
          <p:nvPr/>
        </p:nvCxnSpPr>
        <p:spPr>
          <a:xfrm>
            <a:off x="6072505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 rot="0">
            <a:off x="7601585" y="2527935"/>
            <a:ext cx="998220" cy="608330"/>
            <a:chOff x="1552" y="6141"/>
            <a:chExt cx="2739" cy="1477"/>
          </a:xfrm>
        </p:grpSpPr>
        <p:sp>
          <p:nvSpPr>
            <p:cNvPr id="52" name="任意多边形 31"/>
            <p:cNvSpPr/>
            <p:nvPr/>
          </p:nvSpPr>
          <p:spPr>
            <a:xfrm>
              <a:off x="1552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gradFill>
              <a:gsLst>
                <a:gs pos="0">
                  <a:srgbClr val="9E26BB">
                    <a:alpha val="0"/>
                  </a:srgbClr>
                </a:gs>
                <a:gs pos="100000">
                  <a:srgbClr val="45C0FC"/>
                </a:gs>
              </a:gsLst>
              <a:lin ang="0" scaled="0"/>
            </a:gra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签署协议</a:t>
              </a:r>
              <a:endParaRPr lang="zh-CN" altLang="en-US" sz="14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53" name="任意多边形 31"/>
            <p:cNvSpPr/>
            <p:nvPr/>
          </p:nvSpPr>
          <p:spPr>
            <a:xfrm>
              <a:off x="1632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700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cxnSp>
        <p:nvCxnSpPr>
          <p:cNvPr id="54" name="直接箭头连接符 53"/>
          <p:cNvCxnSpPr/>
          <p:nvPr/>
        </p:nvCxnSpPr>
        <p:spPr>
          <a:xfrm>
            <a:off x="7325360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grpSp>
        <p:nvGrpSpPr>
          <p:cNvPr id="55" name="组合 54"/>
          <p:cNvGrpSpPr/>
          <p:nvPr/>
        </p:nvGrpSpPr>
        <p:grpSpPr>
          <a:xfrm rot="0">
            <a:off x="8812530" y="2527935"/>
            <a:ext cx="998220" cy="608330"/>
            <a:chOff x="1552" y="6141"/>
            <a:chExt cx="2739" cy="1477"/>
          </a:xfrm>
        </p:grpSpPr>
        <p:sp>
          <p:nvSpPr>
            <p:cNvPr id="56" name="任意多边形 31"/>
            <p:cNvSpPr/>
            <p:nvPr/>
          </p:nvSpPr>
          <p:spPr>
            <a:xfrm>
              <a:off x="1552" y="6141"/>
              <a:ext cx="2739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946" h="2416333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3053115" y="668953"/>
                    <a:pt x="3496430" y="399876"/>
                    <a:pt x="3952689" y="617083"/>
                  </a:cubicBezTo>
                  <a:cubicBezTo>
                    <a:pt x="4506024" y="873192"/>
                    <a:pt x="4680761" y="1576683"/>
                    <a:pt x="4328051" y="2062967"/>
                  </a:cubicBezTo>
                  <a:cubicBezTo>
                    <a:pt x="4185672" y="2257480"/>
                    <a:pt x="3985048" y="2413091"/>
                    <a:pt x="3629101" y="2416333"/>
                  </a:cubicBezTo>
                  <a:cubicBezTo>
                    <a:pt x="697397" y="2416333"/>
                    <a:pt x="697397" y="2416333"/>
                    <a:pt x="697397" y="2416333"/>
                  </a:cubicBez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5875">
              <a:gradFill flip="none" rotWithShape="1">
                <a:gsLst>
                  <a:gs pos="0">
                    <a:srgbClr val="D441F1"/>
                  </a:gs>
                  <a:gs pos="98230">
                    <a:srgbClr val="80ECDF">
                      <a:alpha val="97000"/>
                      <a:lumMod val="94000"/>
                      <a:lumOff val="6000"/>
                    </a:srgbClr>
                  </a:gs>
                  <a:gs pos="55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00000"/>
                </a:lnSpc>
              </a:pPr>
              <a:br>
                <a:rPr lang="zh-CN" altLang="en-US" sz="14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</a:br>
              <a:r>
                <a:rPr lang="en-US" altLang="zh-CN" sz="1400" b="1" dirty="0">
                  <a:solidFill>
                    <a:sysClr val="windowText" lastClr="000000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+mn-ea"/>
                </a:rPr>
                <a:t>RPA</a:t>
              </a:r>
              <a:r>
                <a:rPr lang="zh-CN" altLang="en-US" sz="1400" b="1" dirty="0">
                  <a:solidFill>
                    <a:sysClr val="windowText" lastClr="000000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微软雅黑" panose="020B0703020204020201" charset="-122"/>
                  <a:sym typeface="等线" panose="02010600030101010101" charset="-122"/>
                </a:rPr>
                <a:t>审核</a:t>
              </a:r>
              <a:endParaRPr lang="zh-CN" altLang="en-US" sz="1400" b="1" dirty="0">
                <a:solidFill>
                  <a:sysClr val="windowText" lastClr="000000"/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58" name="任意多边形 31"/>
            <p:cNvSpPr/>
            <p:nvPr/>
          </p:nvSpPr>
          <p:spPr>
            <a:xfrm>
              <a:off x="1632" y="6141"/>
              <a:ext cx="1623" cy="1477"/>
            </a:xfrm>
            <a:custGeom>
              <a:avLst/>
              <a:gdLst>
                <a:gd name="connsiteX0" fmla="*/ 2073896 w 4510946"/>
                <a:gd name="connsiteY0" fmla="*/ 34 h 2416333"/>
                <a:gd name="connsiteX1" fmla="*/ 3053115 w 4510946"/>
                <a:gd name="connsiteY1" fmla="*/ 668953 h 2416333"/>
                <a:gd name="connsiteX2" fmla="*/ 3952689 w 4510946"/>
                <a:gd name="connsiteY2" fmla="*/ 617083 h 2416333"/>
                <a:gd name="connsiteX3" fmla="*/ 4328051 w 4510946"/>
                <a:gd name="connsiteY3" fmla="*/ 2062967 h 2416333"/>
                <a:gd name="connsiteX4" fmla="*/ 3629101 w 4510946"/>
                <a:gd name="connsiteY4" fmla="*/ 2416333 h 2416333"/>
                <a:gd name="connsiteX5" fmla="*/ 697397 w 4510946"/>
                <a:gd name="connsiteY5" fmla="*/ 2416333 h 2416333"/>
                <a:gd name="connsiteX6" fmla="*/ 56693 w 4510946"/>
                <a:gd name="connsiteY6" fmla="*/ 1443765 h 2416333"/>
                <a:gd name="connsiteX7" fmla="*/ 752407 w 4510946"/>
                <a:gd name="connsiteY7" fmla="*/ 1015836 h 2416333"/>
                <a:gd name="connsiteX8" fmla="*/ 1137476 w 4510946"/>
                <a:gd name="connsiteY8" fmla="*/ 762968 h 2416333"/>
                <a:gd name="connsiteX9" fmla="*/ 1878492 w 4510946"/>
                <a:gd name="connsiteY9" fmla="*/ 20574 h 2416333"/>
                <a:gd name="connsiteX10" fmla="*/ 2073896 w 4510946"/>
                <a:gd name="connsiteY10" fmla="*/ 34 h 2416333"/>
                <a:gd name="connsiteX0-1" fmla="*/ 2073896 w 4510946"/>
                <a:gd name="connsiteY0-2" fmla="*/ 34 h 2416333"/>
                <a:gd name="connsiteX1-3" fmla="*/ 3053115 w 4510946"/>
                <a:gd name="connsiteY1-4" fmla="*/ 668953 h 2416333"/>
                <a:gd name="connsiteX2-5" fmla="*/ 3952689 w 4510946"/>
                <a:gd name="connsiteY2-6" fmla="*/ 617083 h 2416333"/>
                <a:gd name="connsiteX3-7" fmla="*/ 4328051 w 4510946"/>
                <a:gd name="connsiteY3-8" fmla="*/ 2062967 h 2416333"/>
                <a:gd name="connsiteX4-9" fmla="*/ 3629101 w 4510946"/>
                <a:gd name="connsiteY4-10" fmla="*/ 2416333 h 2416333"/>
                <a:gd name="connsiteX5-11" fmla="*/ 697397 w 4510946"/>
                <a:gd name="connsiteY5-12" fmla="*/ 2416333 h 2416333"/>
                <a:gd name="connsiteX6-13" fmla="*/ 56693 w 4510946"/>
                <a:gd name="connsiteY6-14" fmla="*/ 1443765 h 2416333"/>
                <a:gd name="connsiteX7-15" fmla="*/ 752407 w 4510946"/>
                <a:gd name="connsiteY7-16" fmla="*/ 1015836 h 2416333"/>
                <a:gd name="connsiteX8-17" fmla="*/ 1137476 w 4510946"/>
                <a:gd name="connsiteY8-18" fmla="*/ 762968 h 2416333"/>
                <a:gd name="connsiteX9-19" fmla="*/ 1878492 w 4510946"/>
                <a:gd name="connsiteY9-20" fmla="*/ 20574 h 2416333"/>
                <a:gd name="connsiteX10-21" fmla="*/ 2073896 w 4510946"/>
                <a:gd name="connsiteY10-22" fmla="*/ 34 h 2416333"/>
                <a:gd name="connsiteX0-23" fmla="*/ 2073896 w 4510946"/>
                <a:gd name="connsiteY0-24" fmla="*/ 34 h 2416333"/>
                <a:gd name="connsiteX1-25" fmla="*/ 3053115 w 4510946"/>
                <a:gd name="connsiteY1-26" fmla="*/ 668953 h 2416333"/>
                <a:gd name="connsiteX2-27" fmla="*/ 3952689 w 4510946"/>
                <a:gd name="connsiteY2-28" fmla="*/ 617083 h 2416333"/>
                <a:gd name="connsiteX3-29" fmla="*/ 4328051 w 4510946"/>
                <a:gd name="connsiteY3-30" fmla="*/ 2062967 h 2416333"/>
                <a:gd name="connsiteX4-31" fmla="*/ 3629101 w 4510946"/>
                <a:gd name="connsiteY4-32" fmla="*/ 2416333 h 2416333"/>
                <a:gd name="connsiteX5-33" fmla="*/ 697397 w 4510946"/>
                <a:gd name="connsiteY5-34" fmla="*/ 2416333 h 2416333"/>
                <a:gd name="connsiteX6-35" fmla="*/ 56693 w 4510946"/>
                <a:gd name="connsiteY6-36" fmla="*/ 1443765 h 2416333"/>
                <a:gd name="connsiteX7-37" fmla="*/ 752407 w 4510946"/>
                <a:gd name="connsiteY7-38" fmla="*/ 1015836 h 2416333"/>
                <a:gd name="connsiteX8-39" fmla="*/ 1137476 w 4510946"/>
                <a:gd name="connsiteY8-40" fmla="*/ 762968 h 2416333"/>
                <a:gd name="connsiteX9-41" fmla="*/ 1878492 w 4510946"/>
                <a:gd name="connsiteY9-42" fmla="*/ 20574 h 2416333"/>
                <a:gd name="connsiteX10-43" fmla="*/ 2073896 w 4510946"/>
                <a:gd name="connsiteY10-44" fmla="*/ 34 h 2416333"/>
                <a:gd name="connsiteX0-45" fmla="*/ 2073896 w 4510946"/>
                <a:gd name="connsiteY0-46" fmla="*/ 34 h 2416349"/>
                <a:gd name="connsiteX1-47" fmla="*/ 3053115 w 4510946"/>
                <a:gd name="connsiteY1-48" fmla="*/ 668953 h 2416349"/>
                <a:gd name="connsiteX2-49" fmla="*/ 3952689 w 4510946"/>
                <a:gd name="connsiteY2-50" fmla="*/ 617083 h 2416349"/>
                <a:gd name="connsiteX3-51" fmla="*/ 4328051 w 4510946"/>
                <a:gd name="connsiteY3-52" fmla="*/ 2062967 h 2416349"/>
                <a:gd name="connsiteX4-53" fmla="*/ 3629101 w 4510946"/>
                <a:gd name="connsiteY4-54" fmla="*/ 2416333 h 2416349"/>
                <a:gd name="connsiteX5-55" fmla="*/ 1845171 w 4510946"/>
                <a:gd name="connsiteY5-56" fmla="*/ 2416349 h 2416349"/>
                <a:gd name="connsiteX6-57" fmla="*/ 697397 w 4510946"/>
                <a:gd name="connsiteY6-58" fmla="*/ 2416333 h 2416349"/>
                <a:gd name="connsiteX7-59" fmla="*/ 56693 w 4510946"/>
                <a:gd name="connsiteY7-60" fmla="*/ 1443765 h 2416349"/>
                <a:gd name="connsiteX8-61" fmla="*/ 752407 w 4510946"/>
                <a:gd name="connsiteY8-62" fmla="*/ 1015836 h 2416349"/>
                <a:gd name="connsiteX9-63" fmla="*/ 1137476 w 4510946"/>
                <a:gd name="connsiteY9-64" fmla="*/ 762968 h 2416349"/>
                <a:gd name="connsiteX10-65" fmla="*/ 1878492 w 4510946"/>
                <a:gd name="connsiteY10-66" fmla="*/ 20574 h 2416349"/>
                <a:gd name="connsiteX11" fmla="*/ 2073896 w 4510946"/>
                <a:gd name="connsiteY11" fmla="*/ 34 h 2416349"/>
                <a:gd name="connsiteX0-67" fmla="*/ 2073896 w 4510299"/>
                <a:gd name="connsiteY0-68" fmla="*/ 34 h 2416349"/>
                <a:gd name="connsiteX1-69" fmla="*/ 3053115 w 4510299"/>
                <a:gd name="connsiteY1-70" fmla="*/ 668953 h 2416349"/>
                <a:gd name="connsiteX2-71" fmla="*/ 3952689 w 4510299"/>
                <a:gd name="connsiteY2-72" fmla="*/ 617083 h 2416349"/>
                <a:gd name="connsiteX3-73" fmla="*/ 4328051 w 4510299"/>
                <a:gd name="connsiteY3-74" fmla="*/ 2062967 h 2416349"/>
                <a:gd name="connsiteX4-75" fmla="*/ 1845171 w 4510299"/>
                <a:gd name="connsiteY4-76" fmla="*/ 2416349 h 2416349"/>
                <a:gd name="connsiteX5-77" fmla="*/ 697397 w 4510299"/>
                <a:gd name="connsiteY5-78" fmla="*/ 2416333 h 2416349"/>
                <a:gd name="connsiteX6-79" fmla="*/ 56693 w 4510299"/>
                <a:gd name="connsiteY6-80" fmla="*/ 1443765 h 2416349"/>
                <a:gd name="connsiteX7-81" fmla="*/ 752407 w 4510299"/>
                <a:gd name="connsiteY7-82" fmla="*/ 1015836 h 2416349"/>
                <a:gd name="connsiteX8-83" fmla="*/ 1137476 w 4510299"/>
                <a:gd name="connsiteY8-84" fmla="*/ 762968 h 2416349"/>
                <a:gd name="connsiteX9-85" fmla="*/ 1878492 w 4510299"/>
                <a:gd name="connsiteY9-86" fmla="*/ 20574 h 2416349"/>
                <a:gd name="connsiteX10-87" fmla="*/ 2073896 w 4510299"/>
                <a:gd name="connsiteY10-88" fmla="*/ 34 h 2416349"/>
                <a:gd name="connsiteX0-89" fmla="*/ 2073896 w 3952688"/>
                <a:gd name="connsiteY0-90" fmla="*/ 34 h 2416349"/>
                <a:gd name="connsiteX1-91" fmla="*/ 3053115 w 3952688"/>
                <a:gd name="connsiteY1-92" fmla="*/ 668953 h 2416349"/>
                <a:gd name="connsiteX2-93" fmla="*/ 3952689 w 3952688"/>
                <a:gd name="connsiteY2-94" fmla="*/ 617083 h 2416349"/>
                <a:gd name="connsiteX3-95" fmla="*/ 1845171 w 3952688"/>
                <a:gd name="connsiteY3-96" fmla="*/ 2416349 h 2416349"/>
                <a:gd name="connsiteX4-97" fmla="*/ 697397 w 3952688"/>
                <a:gd name="connsiteY4-98" fmla="*/ 2416333 h 2416349"/>
                <a:gd name="connsiteX5-99" fmla="*/ 56693 w 3952688"/>
                <a:gd name="connsiteY5-100" fmla="*/ 1443765 h 2416349"/>
                <a:gd name="connsiteX6-101" fmla="*/ 752407 w 3952688"/>
                <a:gd name="connsiteY6-102" fmla="*/ 1015836 h 2416349"/>
                <a:gd name="connsiteX7-103" fmla="*/ 1137476 w 3952688"/>
                <a:gd name="connsiteY7-104" fmla="*/ 762968 h 2416349"/>
                <a:gd name="connsiteX8-105" fmla="*/ 1878492 w 3952688"/>
                <a:gd name="connsiteY8-106" fmla="*/ 20574 h 2416349"/>
                <a:gd name="connsiteX9-107" fmla="*/ 2073896 w 3952688"/>
                <a:gd name="connsiteY9-108" fmla="*/ 34 h 2416349"/>
                <a:gd name="connsiteX0-109" fmla="*/ 2073896 w 3053116"/>
                <a:gd name="connsiteY0-110" fmla="*/ 34 h 2416349"/>
                <a:gd name="connsiteX1-111" fmla="*/ 3053115 w 3053116"/>
                <a:gd name="connsiteY1-112" fmla="*/ 668953 h 2416349"/>
                <a:gd name="connsiteX2-113" fmla="*/ 1845171 w 3053116"/>
                <a:gd name="connsiteY2-114" fmla="*/ 2416349 h 2416349"/>
                <a:gd name="connsiteX3-115" fmla="*/ 697397 w 3053116"/>
                <a:gd name="connsiteY3-116" fmla="*/ 2416333 h 2416349"/>
                <a:gd name="connsiteX4-117" fmla="*/ 56693 w 3053116"/>
                <a:gd name="connsiteY4-118" fmla="*/ 1443765 h 2416349"/>
                <a:gd name="connsiteX5-119" fmla="*/ 752407 w 3053116"/>
                <a:gd name="connsiteY5-120" fmla="*/ 1015836 h 2416349"/>
                <a:gd name="connsiteX6-121" fmla="*/ 1137476 w 3053116"/>
                <a:gd name="connsiteY6-122" fmla="*/ 762968 h 2416349"/>
                <a:gd name="connsiteX7-123" fmla="*/ 1878492 w 3053116"/>
                <a:gd name="connsiteY7-124" fmla="*/ 20574 h 2416349"/>
                <a:gd name="connsiteX8-125" fmla="*/ 2073896 w 3053116"/>
                <a:gd name="connsiteY8-126" fmla="*/ 34 h 2416349"/>
                <a:gd name="connsiteX0-127" fmla="*/ 2073896 w 3053116"/>
                <a:gd name="connsiteY0-128" fmla="*/ 34 h 2416349"/>
                <a:gd name="connsiteX1-129" fmla="*/ 3053115 w 3053116"/>
                <a:gd name="connsiteY1-130" fmla="*/ 668953 h 2416349"/>
                <a:gd name="connsiteX2-131" fmla="*/ 1845171 w 3053116"/>
                <a:gd name="connsiteY2-132" fmla="*/ 2416349 h 2416349"/>
                <a:gd name="connsiteX3-133" fmla="*/ 697397 w 3053116"/>
                <a:gd name="connsiteY3-134" fmla="*/ 2416333 h 2416349"/>
                <a:gd name="connsiteX4-135" fmla="*/ 56693 w 3053116"/>
                <a:gd name="connsiteY4-136" fmla="*/ 1443765 h 2416349"/>
                <a:gd name="connsiteX5-137" fmla="*/ 752407 w 3053116"/>
                <a:gd name="connsiteY5-138" fmla="*/ 1015836 h 2416349"/>
                <a:gd name="connsiteX6-139" fmla="*/ 1137476 w 3053116"/>
                <a:gd name="connsiteY6-140" fmla="*/ 762968 h 2416349"/>
                <a:gd name="connsiteX7-141" fmla="*/ 1878492 w 3053116"/>
                <a:gd name="connsiteY7-142" fmla="*/ 20574 h 2416349"/>
                <a:gd name="connsiteX8-143" fmla="*/ 2073896 w 3053116"/>
                <a:gd name="connsiteY8-144" fmla="*/ 34 h 2416349"/>
                <a:gd name="connsiteX0-145" fmla="*/ 2073896 w 3053116"/>
                <a:gd name="connsiteY0-146" fmla="*/ 34 h 2416349"/>
                <a:gd name="connsiteX1-147" fmla="*/ 3053115 w 3053116"/>
                <a:gd name="connsiteY1-148" fmla="*/ 668953 h 2416349"/>
                <a:gd name="connsiteX2-149" fmla="*/ 1845171 w 3053116"/>
                <a:gd name="connsiteY2-150" fmla="*/ 2416349 h 2416349"/>
                <a:gd name="connsiteX3-151" fmla="*/ 697397 w 3053116"/>
                <a:gd name="connsiteY3-152" fmla="*/ 2416333 h 2416349"/>
                <a:gd name="connsiteX4-153" fmla="*/ 56693 w 3053116"/>
                <a:gd name="connsiteY4-154" fmla="*/ 1443765 h 2416349"/>
                <a:gd name="connsiteX5-155" fmla="*/ 752407 w 3053116"/>
                <a:gd name="connsiteY5-156" fmla="*/ 1015836 h 2416349"/>
                <a:gd name="connsiteX6-157" fmla="*/ 1137476 w 3053116"/>
                <a:gd name="connsiteY6-158" fmla="*/ 762968 h 2416349"/>
                <a:gd name="connsiteX7-159" fmla="*/ 1878492 w 3053116"/>
                <a:gd name="connsiteY7-160" fmla="*/ 20574 h 2416349"/>
                <a:gd name="connsiteX8-161" fmla="*/ 2073896 w 3053116"/>
                <a:gd name="connsiteY8-162" fmla="*/ 34 h 2416349"/>
                <a:gd name="connsiteX0-163" fmla="*/ 2073896 w 3053116"/>
                <a:gd name="connsiteY0-164" fmla="*/ 34 h 2416349"/>
                <a:gd name="connsiteX1-165" fmla="*/ 3053115 w 3053116"/>
                <a:gd name="connsiteY1-166" fmla="*/ 668953 h 2416349"/>
                <a:gd name="connsiteX2-167" fmla="*/ 1845171 w 3053116"/>
                <a:gd name="connsiteY2-168" fmla="*/ 2416349 h 2416349"/>
                <a:gd name="connsiteX3-169" fmla="*/ 697397 w 3053116"/>
                <a:gd name="connsiteY3-170" fmla="*/ 2416333 h 2416349"/>
                <a:gd name="connsiteX4-171" fmla="*/ 56693 w 3053116"/>
                <a:gd name="connsiteY4-172" fmla="*/ 1443765 h 2416349"/>
                <a:gd name="connsiteX5-173" fmla="*/ 752407 w 3053116"/>
                <a:gd name="connsiteY5-174" fmla="*/ 1015836 h 2416349"/>
                <a:gd name="connsiteX6-175" fmla="*/ 1137476 w 3053116"/>
                <a:gd name="connsiteY6-176" fmla="*/ 762968 h 2416349"/>
                <a:gd name="connsiteX7-177" fmla="*/ 1878492 w 3053116"/>
                <a:gd name="connsiteY7-178" fmla="*/ 20574 h 2416349"/>
                <a:gd name="connsiteX8-179" fmla="*/ 2073896 w 3053116"/>
                <a:gd name="connsiteY8-180" fmla="*/ 34 h 2416349"/>
                <a:gd name="connsiteX0-181" fmla="*/ 2073896 w 3053116"/>
                <a:gd name="connsiteY0-182" fmla="*/ 34 h 2416349"/>
                <a:gd name="connsiteX1-183" fmla="*/ 3053115 w 3053116"/>
                <a:gd name="connsiteY1-184" fmla="*/ 668953 h 2416349"/>
                <a:gd name="connsiteX2-185" fmla="*/ 1845171 w 3053116"/>
                <a:gd name="connsiteY2-186" fmla="*/ 2416349 h 2416349"/>
                <a:gd name="connsiteX3-187" fmla="*/ 697397 w 3053116"/>
                <a:gd name="connsiteY3-188" fmla="*/ 2416333 h 2416349"/>
                <a:gd name="connsiteX4-189" fmla="*/ 56693 w 3053116"/>
                <a:gd name="connsiteY4-190" fmla="*/ 1443765 h 2416349"/>
                <a:gd name="connsiteX5-191" fmla="*/ 752407 w 3053116"/>
                <a:gd name="connsiteY5-192" fmla="*/ 1015836 h 2416349"/>
                <a:gd name="connsiteX6-193" fmla="*/ 1137476 w 3053116"/>
                <a:gd name="connsiteY6-194" fmla="*/ 762968 h 2416349"/>
                <a:gd name="connsiteX7-195" fmla="*/ 1878492 w 3053116"/>
                <a:gd name="connsiteY7-196" fmla="*/ 20574 h 2416349"/>
                <a:gd name="connsiteX8-197" fmla="*/ 2073896 w 3053116"/>
                <a:gd name="connsiteY8-198" fmla="*/ 34 h 2416349"/>
                <a:gd name="connsiteX0-199" fmla="*/ 2073896 w 3053116"/>
                <a:gd name="connsiteY0-200" fmla="*/ 34 h 2416349"/>
                <a:gd name="connsiteX1-201" fmla="*/ 3053115 w 3053116"/>
                <a:gd name="connsiteY1-202" fmla="*/ 668953 h 2416349"/>
                <a:gd name="connsiteX2-203" fmla="*/ 1845171 w 3053116"/>
                <a:gd name="connsiteY2-204" fmla="*/ 2416349 h 2416349"/>
                <a:gd name="connsiteX3-205" fmla="*/ 697397 w 3053116"/>
                <a:gd name="connsiteY3-206" fmla="*/ 2416333 h 2416349"/>
                <a:gd name="connsiteX4-207" fmla="*/ 56693 w 3053116"/>
                <a:gd name="connsiteY4-208" fmla="*/ 1443765 h 2416349"/>
                <a:gd name="connsiteX5-209" fmla="*/ 752407 w 3053116"/>
                <a:gd name="connsiteY5-210" fmla="*/ 1015836 h 2416349"/>
                <a:gd name="connsiteX6-211" fmla="*/ 1137476 w 3053116"/>
                <a:gd name="connsiteY6-212" fmla="*/ 762968 h 2416349"/>
                <a:gd name="connsiteX7-213" fmla="*/ 1878492 w 3053116"/>
                <a:gd name="connsiteY7-214" fmla="*/ 20574 h 2416349"/>
                <a:gd name="connsiteX8-215" fmla="*/ 2073896 w 3053116"/>
                <a:gd name="connsiteY8-216" fmla="*/ 34 h 24163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53116" h="2416349">
                  <a:moveTo>
                    <a:pt x="2073896" y="34"/>
                  </a:moveTo>
                  <a:cubicBezTo>
                    <a:pt x="2513028" y="-3689"/>
                    <a:pt x="2835099" y="291678"/>
                    <a:pt x="3053115" y="668953"/>
                  </a:cubicBezTo>
                  <a:cubicBezTo>
                    <a:pt x="2455011" y="1546097"/>
                    <a:pt x="3069982" y="631840"/>
                    <a:pt x="1845171" y="2416349"/>
                  </a:cubicBezTo>
                  <a:lnTo>
                    <a:pt x="697397" y="2416333"/>
                  </a:lnTo>
                  <a:cubicBezTo>
                    <a:pt x="189364" y="2416333"/>
                    <a:pt x="-137459" y="1923566"/>
                    <a:pt x="56693" y="1443765"/>
                  </a:cubicBezTo>
                  <a:cubicBezTo>
                    <a:pt x="189364" y="1129302"/>
                    <a:pt x="522660" y="986659"/>
                    <a:pt x="752407" y="1015836"/>
                  </a:cubicBezTo>
                  <a:cubicBezTo>
                    <a:pt x="752407" y="1015836"/>
                    <a:pt x="855955" y="863467"/>
                    <a:pt x="1137476" y="762968"/>
                  </a:cubicBezTo>
                  <a:cubicBezTo>
                    <a:pt x="1195722" y="383666"/>
                    <a:pt x="1512838" y="91896"/>
                    <a:pt x="1878492" y="20574"/>
                  </a:cubicBezTo>
                  <a:cubicBezTo>
                    <a:pt x="1946041" y="7202"/>
                    <a:pt x="2011163" y="566"/>
                    <a:pt x="2073896" y="34"/>
                  </a:cubicBezTo>
                  <a:close/>
                </a:path>
              </a:pathLst>
            </a:custGeom>
            <a:solidFill>
              <a:sysClr val="window" lastClr="FFFFFF">
                <a:alpha val="0"/>
              </a:sysClr>
            </a:solidFill>
            <a:ln w="22225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altLang="zh-CN" sz="1200" dirty="0">
                <a:solidFill>
                  <a:srgbClr val="80ECDF"/>
                </a:solidFill>
              </a:endParaRPr>
            </a:p>
          </p:txBody>
        </p:sp>
      </p:grpSp>
      <p:cxnSp>
        <p:nvCxnSpPr>
          <p:cNvPr id="61" name="直接箭头连接符 60"/>
          <p:cNvCxnSpPr/>
          <p:nvPr/>
        </p:nvCxnSpPr>
        <p:spPr>
          <a:xfrm>
            <a:off x="8536305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cxnSp>
        <p:nvCxnSpPr>
          <p:cNvPr id="63" name="直接箭头连接符 62"/>
          <p:cNvCxnSpPr/>
          <p:nvPr/>
        </p:nvCxnSpPr>
        <p:spPr>
          <a:xfrm>
            <a:off x="9799320" y="2906395"/>
            <a:ext cx="288000" cy="0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94000"/>
                  </a:srgbClr>
                </a:gs>
              </a:gsLst>
              <a:lin ang="0" scaled="0"/>
            </a:gradFill>
            <a:prstDash val="solid"/>
            <a:miter lim="400000"/>
            <a:tailEnd type="triangle" w="med" len="med"/>
          </a:ln>
          <a:effectLst/>
        </p:spPr>
      </p:cxnSp>
      <p:sp>
        <p:nvSpPr>
          <p:cNvPr id="65" name="圆角矩形 64"/>
          <p:cNvSpPr/>
          <p:nvPr/>
        </p:nvSpPr>
        <p:spPr>
          <a:xfrm>
            <a:off x="2077085" y="4569460"/>
            <a:ext cx="2276475" cy="772160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85ACF3">
                  <a:alpha val="82000"/>
                </a:srgbClr>
              </a:gs>
              <a:gs pos="100000">
                <a:srgbClr val="9426BB">
                  <a:alpha val="37000"/>
                </a:srgbClr>
              </a:gs>
            </a:gsLst>
            <a:lin ang="0" scaled="0"/>
          </a:gradFill>
          <a:ln w="12700" cap="flat">
            <a:gradFill>
              <a:gsLst>
                <a:gs pos="6000">
                  <a:srgbClr val="00A2FF">
                    <a:lumMod val="5000"/>
                    <a:lumOff val="95000"/>
                    <a:alpha val="100000"/>
                  </a:srgbClr>
                </a:gs>
                <a:gs pos="100000">
                  <a:srgbClr val="A1B2C9">
                    <a:alpha val="65000"/>
                  </a:srgbClr>
                </a:gs>
              </a:gsLst>
              <a:lin ang="1368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algn="ctr"/>
            <a:r>
              <a: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        OCR</a:t>
            </a:r>
            <a:r>
              <a:rPr lang="zh-CN" altLang="en-US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等线" panose="02010600030101010101" charset="-122"/>
              </a:rPr>
              <a:t>证照识别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FillTx/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等线" panose="02010600030101010101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4692650" y="4569460"/>
            <a:ext cx="2276475" cy="772160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85ACF3">
                  <a:alpha val="82000"/>
                </a:srgbClr>
              </a:gs>
              <a:gs pos="100000">
                <a:srgbClr val="9426BB">
                  <a:alpha val="37000"/>
                </a:srgbClr>
              </a:gs>
            </a:gsLst>
            <a:lin ang="0" scaled="0"/>
          </a:gradFill>
          <a:ln w="12700" cap="flat">
            <a:gradFill>
              <a:gsLst>
                <a:gs pos="6000">
                  <a:srgbClr val="00A2FF">
                    <a:lumMod val="5000"/>
                    <a:lumOff val="95000"/>
                    <a:alpha val="100000"/>
                  </a:srgbClr>
                </a:gs>
                <a:gs pos="100000">
                  <a:srgbClr val="A1B2C9">
                    <a:alpha val="65000"/>
                  </a:srgbClr>
                </a:gs>
              </a:gsLst>
              <a:lin ang="1368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algn="ctr"/>
            <a:r>
              <a: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       </a:t>
            </a:r>
            <a:r>
              <a:rPr lang="zh-CN" altLang="en-US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等线" panose="02010600030101010101" charset="-122"/>
              </a:rPr>
              <a:t>人脸识别</a:t>
            </a:r>
            <a:endParaRPr lang="zh-CN" altLang="en-US" sz="1600" b="1" dirty="0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等线" panose="02010600030101010101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7308215" y="4569460"/>
            <a:ext cx="2276475" cy="772160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85ACF3">
                  <a:alpha val="82000"/>
                </a:srgbClr>
              </a:gs>
              <a:gs pos="100000">
                <a:srgbClr val="9426BB">
                  <a:alpha val="37000"/>
                </a:srgbClr>
              </a:gs>
            </a:gsLst>
            <a:lin ang="0" scaled="0"/>
          </a:gradFill>
          <a:ln w="12700" cap="flat">
            <a:gradFill>
              <a:gsLst>
                <a:gs pos="6000">
                  <a:srgbClr val="00A2FF">
                    <a:lumMod val="5000"/>
                    <a:lumOff val="95000"/>
                    <a:alpha val="100000"/>
                  </a:srgbClr>
                </a:gs>
                <a:gs pos="100000">
                  <a:srgbClr val="A1B2C9">
                    <a:alpha val="65000"/>
                  </a:srgbClr>
                </a:gs>
              </a:gsLst>
              <a:lin ang="1368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algn="ctr"/>
            <a:r>
              <a:rPr lang="en-US" altLang="zh-CN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       </a:t>
            </a:r>
            <a:r>
              <a:rPr lang="zh-CN" altLang="en-US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等线" panose="02010600030101010101" charset="-122"/>
              </a:rPr>
              <a:t>语音识别</a:t>
            </a:r>
            <a:endParaRPr lang="zh-CN" altLang="en-US" sz="1600" b="1" dirty="0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等线" panose="02010600030101010101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79425" y="14033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b="1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线上双录</a:t>
            </a:r>
            <a:endParaRPr lang="zh-CN" altLang="en-US" b="1">
              <a:solidFill>
                <a:sysClr val="window" lastClr="FFFFFF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3762375" y="3192145"/>
            <a:ext cx="1628775" cy="1368000"/>
          </a:xfrm>
          <a:prstGeom prst="straightConnector1">
            <a:avLst/>
          </a:prstGeom>
          <a:ln w="19050">
            <a:gradFill>
              <a:gsLst>
                <a:gs pos="0">
                  <a:srgbClr val="9426BB"/>
                </a:gs>
                <a:gs pos="100000">
                  <a:srgbClr val="2DFFFC">
                    <a:alpha val="37000"/>
                  </a:srgbClr>
                </a:gs>
              </a:gsLst>
              <a:lin ang="13680000" scaled="1"/>
            </a:gradFill>
            <a:tailEnd type="arrow"/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cxnSp>
        <p:nvCxnSpPr>
          <p:cNvPr id="73" name="直接箭头连接符 72"/>
          <p:cNvCxnSpPr>
            <a:stCxn id="67" idx="0"/>
          </p:cNvCxnSpPr>
          <p:nvPr/>
        </p:nvCxnSpPr>
        <p:spPr>
          <a:xfrm flipV="1">
            <a:off x="5831205" y="3149600"/>
            <a:ext cx="789305" cy="1419860"/>
          </a:xfrm>
          <a:prstGeom prst="straightConnector1">
            <a:avLst/>
          </a:prstGeom>
          <a:ln w="19050">
            <a:gradFill>
              <a:gsLst>
                <a:gs pos="0">
                  <a:srgbClr val="9426BB"/>
                </a:gs>
                <a:gs pos="100000">
                  <a:srgbClr val="2DFFFC">
                    <a:alpha val="37000"/>
                  </a:srgbClr>
                </a:gs>
              </a:gsLst>
              <a:lin ang="13680000" scaled="1"/>
            </a:gradFill>
            <a:tailEnd type="arrow"/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cxnSp>
        <p:nvCxnSpPr>
          <p:cNvPr id="75" name="直接箭头连接符 74"/>
          <p:cNvCxnSpPr>
            <a:stCxn id="68" idx="0"/>
          </p:cNvCxnSpPr>
          <p:nvPr/>
        </p:nvCxnSpPr>
        <p:spPr>
          <a:xfrm flipH="1" flipV="1">
            <a:off x="7101205" y="3150870"/>
            <a:ext cx="1345565" cy="1418590"/>
          </a:xfrm>
          <a:prstGeom prst="straightConnector1">
            <a:avLst/>
          </a:prstGeom>
          <a:ln w="19050">
            <a:gradFill>
              <a:gsLst>
                <a:gs pos="0">
                  <a:srgbClr val="9426BB"/>
                </a:gs>
                <a:gs pos="100000">
                  <a:srgbClr val="2DFFFC">
                    <a:alpha val="37000"/>
                  </a:srgbClr>
                </a:gs>
              </a:gsLst>
              <a:lin ang="13680000" scaled="1"/>
            </a:gradFill>
            <a:tailEnd type="arrow"/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5" y="4776470"/>
            <a:ext cx="361315" cy="35814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4780280"/>
            <a:ext cx="354330" cy="367030"/>
          </a:xfrm>
          <a:prstGeom prst="rect">
            <a:avLst/>
          </a:prstGeom>
        </p:spPr>
      </p:pic>
      <p:pic>
        <p:nvPicPr>
          <p:cNvPr id="78" name="图片 77" descr="agora_yuyinshibi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9370" y="4674235"/>
            <a:ext cx="562610" cy="562610"/>
          </a:xfrm>
          <a:prstGeom prst="rect">
            <a:avLst/>
          </a:prstGeom>
        </p:spPr>
      </p:pic>
      <p:sp>
        <p:nvSpPr>
          <p:cNvPr id="79" name="椭圆 78"/>
          <p:cNvSpPr/>
          <p:nvPr/>
        </p:nvSpPr>
        <p:spPr>
          <a:xfrm>
            <a:off x="10166350" y="2302510"/>
            <a:ext cx="1072515" cy="1059180"/>
          </a:xfrm>
          <a:prstGeom prst="ellipse">
            <a:avLst/>
          </a:prstGeom>
          <a:gradFill>
            <a:gsLst>
              <a:gs pos="0">
                <a:srgbClr val="9E26BB">
                  <a:alpha val="44000"/>
                </a:srgbClr>
              </a:gs>
              <a:gs pos="100000">
                <a:srgbClr val="45C0FC"/>
              </a:gs>
            </a:gsLst>
            <a:lin ang="0" scaled="0"/>
          </a:gradFill>
          <a:ln w="12700" cap="flat">
            <a:gradFill>
              <a:gsLst>
                <a:gs pos="0">
                  <a:srgbClr val="00A2FF">
                    <a:lumMod val="5000"/>
                    <a:lumOff val="95000"/>
                    <a:alpha val="0"/>
                  </a:srgbClr>
                </a:gs>
                <a:gs pos="100000">
                  <a:srgbClr val="A1B2C9">
                    <a:alpha val="45000"/>
                  </a:srgbClr>
                </a:gs>
              </a:gsLst>
              <a:lin ang="13500000" scaled="1"/>
            </a:gradFill>
            <a:miter lim="400000"/>
          </a:ln>
          <a:effectLst/>
        </p:spPr>
        <p:txBody>
          <a:bodyPr rot="0" vertOverflow="overflow" horzOverflow="overflow" vert="horz" wrap="square" lIns="0" tIns="0" rIns="0" bIns="0" numCol="1" spcCol="38100" rtlCol="0" anchor="ctr" forceAA="0" upright="0">
            <a:norm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rPr>
              <a:t>审核结果告知客户</a:t>
            </a:r>
            <a:endParaRPr lang="zh-CN" altLang="en-US" sz="1400" b="1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6842" y="-94932"/>
            <a:ext cx="12466955" cy="7012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6725" y="462915"/>
            <a:ext cx="7272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流程</a:t>
            </a:r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机器人监控、管理说明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Process&amp;Robot Orchestrator and Management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341745" y="5172075"/>
            <a:ext cx="323850" cy="635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E9"/>
                </a:gs>
                <a:gs pos="100000">
                  <a:srgbClr val="A1B2C9">
                    <a:alpha val="38000"/>
                  </a:srgbClr>
                </a:gs>
              </a:gsLst>
              <a:lin ang="8040000" scaled="0"/>
            </a:gradFill>
            <a:prstDash val="solid"/>
            <a:miter lim="400000"/>
            <a:tailEnd type="triangle" w="med" len="med"/>
          </a:ln>
          <a:effectLst/>
        </p:spPr>
      </p:cxnSp>
      <p:grpSp>
        <p:nvGrpSpPr>
          <p:cNvPr id="82" name="组合 81"/>
          <p:cNvGrpSpPr/>
          <p:nvPr/>
        </p:nvGrpSpPr>
        <p:grpSpPr>
          <a:xfrm>
            <a:off x="800735" y="1270000"/>
            <a:ext cx="10590530" cy="5022850"/>
            <a:chOff x="1254" y="1943"/>
            <a:chExt cx="16678" cy="7910"/>
          </a:xfrm>
        </p:grpSpPr>
        <p:grpSp>
          <p:nvGrpSpPr>
            <p:cNvPr id="74" name="组合 73"/>
            <p:cNvGrpSpPr/>
            <p:nvPr/>
          </p:nvGrpSpPr>
          <p:grpSpPr>
            <a:xfrm rot="0">
              <a:off x="1254" y="1943"/>
              <a:ext cx="16094" cy="3802"/>
              <a:chOff x="1884" y="1816"/>
              <a:chExt cx="14964" cy="3535"/>
            </a:xfrm>
          </p:grpSpPr>
          <p:sp>
            <p:nvSpPr>
              <p:cNvPr id="173" name="对角圆角矩形 69"/>
              <p:cNvSpPr/>
              <p:nvPr/>
            </p:nvSpPr>
            <p:spPr>
              <a:xfrm>
                <a:off x="5490" y="2003"/>
                <a:ext cx="4408" cy="567"/>
              </a:xfrm>
              <a:prstGeom prst="round2DiagRect">
                <a:avLst/>
              </a:prstGeom>
              <a:gradFill>
                <a:gsLst>
                  <a:gs pos="0">
                    <a:srgbClr val="F3C9FB">
                      <a:alpha val="33000"/>
                    </a:srgbClr>
                  </a:gs>
                  <a:gs pos="98000">
                    <a:srgbClr val="80ECDF">
                      <a:alpha val="18000"/>
                    </a:srgbClr>
                  </a:gs>
                  <a:gs pos="55000">
                    <a:srgbClr val="00A2E9">
                      <a:alpha val="7000"/>
                    </a:srgbClr>
                  </a:gs>
                </a:gsLst>
                <a:lin ang="8100000" scaled="0"/>
              </a:gradFill>
              <a:ln w="12700">
                <a:gradFill flip="none" rotWithShape="1">
                  <a:gsLst>
                    <a:gs pos="0">
                      <a:srgbClr val="F3C9FB"/>
                    </a:gs>
                    <a:gs pos="98230">
                      <a:srgbClr val="80ECDF"/>
                    </a:gs>
                    <a:gs pos="55000">
                      <a:srgbClr val="00A2E9"/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indent="0" algn="ctr">
                  <a:buNone/>
                </a:pPr>
                <a:r>
                  <a:rPr kumimoji="1" lang="zh-CN" altLang="en-US" sz="14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rPr>
                  <a:t>任务启动</a:t>
                </a:r>
                <a:endParaRPr kumimoji="1" lang="zh-CN" altLang="en-US" sz="1400" dirty="0">
                  <a:solidFill>
                    <a:sysClr val="window" lastClr="FFFFFF"/>
                  </a:solidFill>
                  <a:latin typeface="微软雅黑" panose="020B0703020204020201" charset="-122"/>
                  <a:ea typeface="微软雅黑" panose="020B0703020204020201" charset="-122"/>
                  <a:sym typeface="等线" panose="02010600030101010101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884" y="1816"/>
                <a:ext cx="14964" cy="3535"/>
                <a:chOff x="1884" y="1816"/>
                <a:chExt cx="14964" cy="3535"/>
              </a:xfrm>
            </p:grpSpPr>
            <p:sp>
              <p:nvSpPr>
                <p:cNvPr id="24" name="对角圆角矩形 69"/>
                <p:cNvSpPr/>
                <p:nvPr/>
              </p:nvSpPr>
              <p:spPr>
                <a:xfrm>
                  <a:off x="5490" y="2666"/>
                  <a:ext cx="4408" cy="566"/>
                </a:xfrm>
                <a:prstGeom prst="round2DiagRect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indent="0" algn="ctr">
                    <a:buNone/>
                  </a:pPr>
                  <a:r>
                    <a: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rPr>
                    <a:t>业务系统登录</a:t>
                  </a:r>
                  <a:endParaRPr kumimoji="1" lang="zh-CN" altLang="en-US" sz="14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endParaRPr>
                </a:p>
              </p:txBody>
            </p:sp>
            <p:sp>
              <p:nvSpPr>
                <p:cNvPr id="25" name="对角圆角矩形 69"/>
                <p:cNvSpPr/>
                <p:nvPr/>
              </p:nvSpPr>
              <p:spPr>
                <a:xfrm>
                  <a:off x="5490" y="3328"/>
                  <a:ext cx="4407" cy="566"/>
                </a:xfrm>
                <a:prstGeom prst="round2DiagRect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indent="0" algn="ctr">
                    <a:lnSpc>
                      <a:spcPct val="110000"/>
                    </a:lnSpc>
                    <a:buNone/>
                  </a:pPr>
                  <a:r>
                    <a: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rPr>
                    <a:t>审核页面定位</a:t>
                  </a:r>
                  <a:endParaRPr kumimoji="1" lang="zh-CN" altLang="en-US" sz="14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endParaRPr>
                </a:p>
              </p:txBody>
            </p:sp>
            <p:sp>
              <p:nvSpPr>
                <p:cNvPr id="26" name="对角圆角矩形 69"/>
                <p:cNvSpPr/>
                <p:nvPr/>
              </p:nvSpPr>
              <p:spPr>
                <a:xfrm>
                  <a:off x="5490" y="3990"/>
                  <a:ext cx="4407" cy="566"/>
                </a:xfrm>
                <a:prstGeom prst="round2DiagRect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indent="0" algn="ctr">
                    <a:lnSpc>
                      <a:spcPct val="110000"/>
                    </a:lnSpc>
                    <a:buNone/>
                  </a:pPr>
                  <a:r>
                    <a: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rPr>
                    <a:t>RPA审核作业</a:t>
                  </a:r>
                  <a:endParaRPr kumimoji="1" lang="zh-CN" altLang="en-US" sz="14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endParaRPr>
                </a:p>
              </p:txBody>
            </p:sp>
            <p:sp>
              <p:nvSpPr>
                <p:cNvPr id="27" name="对角圆角矩形 69"/>
                <p:cNvSpPr/>
                <p:nvPr/>
              </p:nvSpPr>
              <p:spPr>
                <a:xfrm>
                  <a:off x="5490" y="4652"/>
                  <a:ext cx="4408" cy="566"/>
                </a:xfrm>
                <a:prstGeom prst="round2DiagRect">
                  <a:avLst/>
                </a:prstGeom>
                <a:gradFill>
                  <a:gsLst>
                    <a:gs pos="0">
                      <a:srgbClr val="F3C9FB">
                        <a:alpha val="33000"/>
                      </a:srgbClr>
                    </a:gs>
                    <a:gs pos="98230">
                      <a:srgbClr val="80ECDF">
                        <a:alpha val="18000"/>
                      </a:srgbClr>
                    </a:gs>
                    <a:gs pos="55000">
                      <a:srgbClr val="00A2E9">
                        <a:alpha val="7000"/>
                      </a:srgbClr>
                    </a:gs>
                  </a:gsLst>
                  <a:lin ang="8100000" scaled="1"/>
                </a:gradFill>
                <a:ln w="12700">
                  <a:gradFill flip="none" rotWithShape="1">
                    <a:gsLst>
                      <a:gs pos="0">
                        <a:srgbClr val="F3C9FB"/>
                      </a:gs>
                      <a:gs pos="98230">
                        <a:srgbClr val="80ECDF"/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indent="0" algn="ctr">
                    <a:lnSpc>
                      <a:spcPct val="110000"/>
                    </a:lnSpc>
                    <a:buNone/>
                  </a:pPr>
                  <a:r>
                    <a: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rPr>
                    <a:t>结果显示</a:t>
                  </a:r>
                  <a:endParaRPr kumimoji="1" lang="zh-CN" altLang="en-US" sz="1400" dirty="0">
                    <a:solidFill>
                      <a:sysClr val="window" lastClr="FFFFFF"/>
                    </a:solidFill>
                    <a:latin typeface="微软雅黑" panose="020B0703020204020201" charset="-122"/>
                    <a:ea typeface="微软雅黑" panose="020B0703020204020201" charset="-122"/>
                    <a:sym typeface="等线" panose="02010600030101010101" charset="-122"/>
                  </a:endParaRPr>
                </a:p>
              </p:txBody>
            </p:sp>
            <p:sp>
              <p:nvSpPr>
                <p:cNvPr id="172" name="Freeform 13"/>
                <p:cNvSpPr/>
                <p:nvPr/>
              </p:nvSpPr>
              <p:spPr bwMode="auto">
                <a:xfrm flipH="1">
                  <a:off x="4802" y="2044"/>
                  <a:ext cx="448" cy="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87" h="7556501">
                      <a:moveTo>
                        <a:pt x="37644" y="0"/>
                      </a:moveTo>
                      <a:cubicBezTo>
                        <a:pt x="37672" y="31"/>
                        <a:pt x="78811" y="45032"/>
                        <a:pt x="131165" y="142494"/>
                      </a:cubicBezTo>
                      <a:cubicBezTo>
                        <a:pt x="157351" y="191242"/>
                        <a:pt x="187278" y="247489"/>
                        <a:pt x="217204" y="318736"/>
                      </a:cubicBezTo>
                      <a:cubicBezTo>
                        <a:pt x="232168" y="356235"/>
                        <a:pt x="243390" y="393733"/>
                        <a:pt x="258354" y="434981"/>
                      </a:cubicBezTo>
                      <a:cubicBezTo>
                        <a:pt x="273317" y="476230"/>
                        <a:pt x="284539" y="517478"/>
                        <a:pt x="292021" y="566226"/>
                      </a:cubicBezTo>
                      <a:cubicBezTo>
                        <a:pt x="306985" y="611224"/>
                        <a:pt x="314466" y="659972"/>
                        <a:pt x="321948" y="708720"/>
                      </a:cubicBezTo>
                      <a:cubicBezTo>
                        <a:pt x="333170" y="757468"/>
                        <a:pt x="340652" y="809965"/>
                        <a:pt x="344393" y="862463"/>
                      </a:cubicBezTo>
                      <a:cubicBezTo>
                        <a:pt x="351875" y="918711"/>
                        <a:pt x="355615" y="974958"/>
                        <a:pt x="359356" y="1031206"/>
                      </a:cubicBezTo>
                      <a:cubicBezTo>
                        <a:pt x="363097" y="1087453"/>
                        <a:pt x="363097" y="1143701"/>
                        <a:pt x="359356" y="1203698"/>
                      </a:cubicBezTo>
                      <a:cubicBezTo>
                        <a:pt x="359356" y="1319944"/>
                        <a:pt x="344393" y="1443688"/>
                        <a:pt x="329430" y="1563683"/>
                      </a:cubicBezTo>
                      <a:cubicBezTo>
                        <a:pt x="310725" y="1687428"/>
                        <a:pt x="292021" y="1811172"/>
                        <a:pt x="262094" y="1931167"/>
                      </a:cubicBezTo>
                      <a:cubicBezTo>
                        <a:pt x="232168" y="2051162"/>
                        <a:pt x="202241" y="2171157"/>
                        <a:pt x="172314" y="2287402"/>
                      </a:cubicBezTo>
                      <a:cubicBezTo>
                        <a:pt x="149869" y="2407397"/>
                        <a:pt x="127424" y="2519892"/>
                        <a:pt x="116202" y="2632387"/>
                      </a:cubicBezTo>
                      <a:cubicBezTo>
                        <a:pt x="108720" y="2688635"/>
                        <a:pt x="108720" y="2744883"/>
                        <a:pt x="104979" y="2801130"/>
                      </a:cubicBezTo>
                      <a:cubicBezTo>
                        <a:pt x="104979" y="2827379"/>
                        <a:pt x="101238" y="2853628"/>
                        <a:pt x="101238" y="2879877"/>
                      </a:cubicBezTo>
                      <a:cubicBezTo>
                        <a:pt x="101238" y="2906126"/>
                        <a:pt x="101238" y="2932375"/>
                        <a:pt x="104979" y="2958623"/>
                      </a:cubicBezTo>
                      <a:cubicBezTo>
                        <a:pt x="104979" y="2984872"/>
                        <a:pt x="104979" y="3011121"/>
                        <a:pt x="104979" y="3033620"/>
                      </a:cubicBezTo>
                      <a:cubicBezTo>
                        <a:pt x="108720" y="3059869"/>
                        <a:pt x="112461" y="3086118"/>
                        <a:pt x="112461" y="3108617"/>
                      </a:cubicBezTo>
                      <a:cubicBezTo>
                        <a:pt x="116202" y="3134866"/>
                        <a:pt x="119942" y="3157365"/>
                        <a:pt x="119942" y="3179864"/>
                      </a:cubicBezTo>
                      <a:cubicBezTo>
                        <a:pt x="127424" y="3202363"/>
                        <a:pt x="131165" y="3224862"/>
                        <a:pt x="134906" y="3247361"/>
                      </a:cubicBezTo>
                      <a:cubicBezTo>
                        <a:pt x="142387" y="3292359"/>
                        <a:pt x="157351" y="3333607"/>
                        <a:pt x="168573" y="3374856"/>
                      </a:cubicBezTo>
                      <a:cubicBezTo>
                        <a:pt x="176055" y="3412354"/>
                        <a:pt x="194759" y="3449852"/>
                        <a:pt x="205982" y="3483601"/>
                      </a:cubicBezTo>
                      <a:cubicBezTo>
                        <a:pt x="220945" y="3517349"/>
                        <a:pt x="235909" y="3547348"/>
                        <a:pt x="250872" y="3577347"/>
                      </a:cubicBezTo>
                      <a:cubicBezTo>
                        <a:pt x="265835" y="3603596"/>
                        <a:pt x="280799" y="3629845"/>
                        <a:pt x="295762" y="3652344"/>
                      </a:cubicBezTo>
                      <a:cubicBezTo>
                        <a:pt x="329430" y="3693592"/>
                        <a:pt x="355615" y="3727340"/>
                        <a:pt x="374320" y="3746090"/>
                      </a:cubicBezTo>
                      <a:cubicBezTo>
                        <a:pt x="396765" y="3764839"/>
                        <a:pt x="407987" y="3776088"/>
                        <a:pt x="407987" y="3776088"/>
                      </a:cubicBezTo>
                      <a:lnTo>
                        <a:pt x="405829" y="3778251"/>
                      </a:lnTo>
                      <a:cubicBezTo>
                        <a:pt x="407957" y="3780428"/>
                        <a:pt x="392996" y="3787935"/>
                        <a:pt x="374300" y="3810412"/>
                      </a:cubicBezTo>
                      <a:cubicBezTo>
                        <a:pt x="351842" y="3825411"/>
                        <a:pt x="321898" y="3859160"/>
                        <a:pt x="288211" y="3900408"/>
                      </a:cubicBezTo>
                      <a:cubicBezTo>
                        <a:pt x="269496" y="3919157"/>
                        <a:pt x="254524" y="3945406"/>
                        <a:pt x="235809" y="3971655"/>
                      </a:cubicBezTo>
                      <a:cubicBezTo>
                        <a:pt x="220837" y="4001653"/>
                        <a:pt x="202122" y="4031652"/>
                        <a:pt x="187150" y="4065401"/>
                      </a:cubicBezTo>
                      <a:cubicBezTo>
                        <a:pt x="153463" y="4132898"/>
                        <a:pt x="123519" y="4211645"/>
                        <a:pt x="104804" y="4301641"/>
                      </a:cubicBezTo>
                      <a:cubicBezTo>
                        <a:pt x="97318" y="4324140"/>
                        <a:pt x="93575" y="4346639"/>
                        <a:pt x="86089" y="4369138"/>
                      </a:cubicBezTo>
                      <a:cubicBezTo>
                        <a:pt x="82346" y="4395387"/>
                        <a:pt x="78603" y="4417886"/>
                        <a:pt x="78603" y="4444135"/>
                      </a:cubicBezTo>
                      <a:cubicBezTo>
                        <a:pt x="74860" y="4466634"/>
                        <a:pt x="71117" y="4492882"/>
                        <a:pt x="67374" y="4519131"/>
                      </a:cubicBezTo>
                      <a:cubicBezTo>
                        <a:pt x="63631" y="4541630"/>
                        <a:pt x="63631" y="4567879"/>
                        <a:pt x="59888" y="4594128"/>
                      </a:cubicBezTo>
                      <a:cubicBezTo>
                        <a:pt x="59888" y="4620377"/>
                        <a:pt x="59888" y="4650376"/>
                        <a:pt x="56145" y="4676625"/>
                      </a:cubicBezTo>
                      <a:cubicBezTo>
                        <a:pt x="56145" y="4702874"/>
                        <a:pt x="59888" y="4729122"/>
                        <a:pt x="59888" y="4759121"/>
                      </a:cubicBezTo>
                      <a:cubicBezTo>
                        <a:pt x="59888" y="4815369"/>
                        <a:pt x="59888" y="4871616"/>
                        <a:pt x="67374" y="4927864"/>
                      </a:cubicBezTo>
                      <a:cubicBezTo>
                        <a:pt x="78603" y="5044109"/>
                        <a:pt x="101061" y="5160354"/>
                        <a:pt x="119776" y="5280349"/>
                      </a:cubicBezTo>
                      <a:cubicBezTo>
                        <a:pt x="149720" y="5396594"/>
                        <a:pt x="175921" y="5516589"/>
                        <a:pt x="205865" y="5636584"/>
                      </a:cubicBezTo>
                      <a:cubicBezTo>
                        <a:pt x="239552" y="5756578"/>
                        <a:pt x="258267" y="5880323"/>
                        <a:pt x="276982" y="6000318"/>
                      </a:cubicBezTo>
                      <a:cubicBezTo>
                        <a:pt x="291954" y="6120313"/>
                        <a:pt x="306926" y="6240308"/>
                        <a:pt x="310669" y="6356553"/>
                      </a:cubicBezTo>
                      <a:cubicBezTo>
                        <a:pt x="314412" y="6412800"/>
                        <a:pt x="314412" y="6469048"/>
                        <a:pt x="310669" y="6525295"/>
                      </a:cubicBezTo>
                      <a:cubicBezTo>
                        <a:pt x="310669" y="6581543"/>
                        <a:pt x="310669" y="6637791"/>
                        <a:pt x="303183" y="6690288"/>
                      </a:cubicBezTo>
                      <a:cubicBezTo>
                        <a:pt x="299440" y="6742786"/>
                        <a:pt x="295697" y="6795284"/>
                        <a:pt x="288211" y="6844032"/>
                      </a:cubicBezTo>
                      <a:cubicBezTo>
                        <a:pt x="280725" y="6892780"/>
                        <a:pt x="273239" y="6941528"/>
                        <a:pt x="262010" y="6986526"/>
                      </a:cubicBezTo>
                      <a:cubicBezTo>
                        <a:pt x="254524" y="7031524"/>
                        <a:pt x="243295" y="7072772"/>
                        <a:pt x="232066" y="7114020"/>
                      </a:cubicBezTo>
                      <a:cubicBezTo>
                        <a:pt x="220837" y="7155268"/>
                        <a:pt x="209608" y="7192767"/>
                        <a:pt x="194636" y="7230265"/>
                      </a:cubicBezTo>
                      <a:cubicBezTo>
                        <a:pt x="172178" y="7301512"/>
                        <a:pt x="145977" y="7361510"/>
                        <a:pt x="119776" y="7410257"/>
                      </a:cubicBezTo>
                      <a:cubicBezTo>
                        <a:pt x="74860" y="7507753"/>
                        <a:pt x="37430" y="7556501"/>
                        <a:pt x="37430" y="7556501"/>
                      </a:cubicBezTo>
                      <a:lnTo>
                        <a:pt x="29944" y="7552751"/>
                      </a:lnTo>
                      <a:cubicBezTo>
                        <a:pt x="29977" y="7552699"/>
                        <a:pt x="63652" y="7500205"/>
                        <a:pt x="104804" y="7402758"/>
                      </a:cubicBezTo>
                      <a:cubicBezTo>
                        <a:pt x="123519" y="7354010"/>
                        <a:pt x="149720" y="7290263"/>
                        <a:pt x="168435" y="7219016"/>
                      </a:cubicBezTo>
                      <a:cubicBezTo>
                        <a:pt x="179664" y="7185267"/>
                        <a:pt x="187150" y="7147769"/>
                        <a:pt x="194636" y="7106520"/>
                      </a:cubicBezTo>
                      <a:cubicBezTo>
                        <a:pt x="205865" y="7065272"/>
                        <a:pt x="213351" y="7024024"/>
                        <a:pt x="220837" y="6979026"/>
                      </a:cubicBezTo>
                      <a:cubicBezTo>
                        <a:pt x="232066" y="6934028"/>
                        <a:pt x="235809" y="6885280"/>
                        <a:pt x="239552" y="6836532"/>
                      </a:cubicBezTo>
                      <a:cubicBezTo>
                        <a:pt x="247038" y="6787784"/>
                        <a:pt x="250781" y="6739036"/>
                        <a:pt x="250781" y="6686538"/>
                      </a:cubicBezTo>
                      <a:cubicBezTo>
                        <a:pt x="254524" y="6634041"/>
                        <a:pt x="258267" y="6581543"/>
                        <a:pt x="254524" y="6525295"/>
                      </a:cubicBezTo>
                      <a:cubicBezTo>
                        <a:pt x="254524" y="6469048"/>
                        <a:pt x="254524" y="6416550"/>
                        <a:pt x="250781" y="6356553"/>
                      </a:cubicBezTo>
                      <a:cubicBezTo>
                        <a:pt x="247038" y="6244057"/>
                        <a:pt x="228323" y="6127812"/>
                        <a:pt x="213351" y="6007818"/>
                      </a:cubicBezTo>
                      <a:cubicBezTo>
                        <a:pt x="190893" y="5891573"/>
                        <a:pt x="172178" y="5771578"/>
                        <a:pt x="138491" y="5655333"/>
                      </a:cubicBezTo>
                      <a:cubicBezTo>
                        <a:pt x="112290" y="5535338"/>
                        <a:pt x="82346" y="5415343"/>
                        <a:pt x="56145" y="5295348"/>
                      </a:cubicBezTo>
                      <a:cubicBezTo>
                        <a:pt x="37430" y="5171603"/>
                        <a:pt x="14972" y="5051609"/>
                        <a:pt x="7486" y="4931614"/>
                      </a:cubicBezTo>
                      <a:cubicBezTo>
                        <a:pt x="0" y="4875366"/>
                        <a:pt x="0" y="4815369"/>
                        <a:pt x="0" y="4759121"/>
                      </a:cubicBezTo>
                      <a:cubicBezTo>
                        <a:pt x="3743" y="4732872"/>
                        <a:pt x="3743" y="4702874"/>
                        <a:pt x="3743" y="4676625"/>
                      </a:cubicBezTo>
                      <a:cubicBezTo>
                        <a:pt x="3743" y="4646626"/>
                        <a:pt x="7486" y="4620377"/>
                        <a:pt x="11229" y="4594128"/>
                      </a:cubicBezTo>
                      <a:cubicBezTo>
                        <a:pt x="11229" y="4564129"/>
                        <a:pt x="14972" y="4537881"/>
                        <a:pt x="18715" y="4511632"/>
                      </a:cubicBezTo>
                      <a:cubicBezTo>
                        <a:pt x="22458" y="4485383"/>
                        <a:pt x="26201" y="4462884"/>
                        <a:pt x="29944" y="4436635"/>
                      </a:cubicBezTo>
                      <a:cubicBezTo>
                        <a:pt x="33687" y="4410386"/>
                        <a:pt x="41173" y="4384137"/>
                        <a:pt x="44916" y="4361638"/>
                      </a:cubicBezTo>
                      <a:cubicBezTo>
                        <a:pt x="52402" y="4339139"/>
                        <a:pt x="56145" y="4312890"/>
                        <a:pt x="63631" y="4290391"/>
                      </a:cubicBezTo>
                      <a:cubicBezTo>
                        <a:pt x="86089" y="4200395"/>
                        <a:pt x="123519" y="4117899"/>
                        <a:pt x="160949" y="4050401"/>
                      </a:cubicBezTo>
                      <a:cubicBezTo>
                        <a:pt x="175921" y="4016653"/>
                        <a:pt x="198379" y="3986654"/>
                        <a:pt x="217094" y="3960405"/>
                      </a:cubicBezTo>
                      <a:cubicBezTo>
                        <a:pt x="235809" y="3934156"/>
                        <a:pt x="254524" y="3907908"/>
                        <a:pt x="273239" y="3889158"/>
                      </a:cubicBezTo>
                      <a:cubicBezTo>
                        <a:pt x="338780" y="3816931"/>
                        <a:pt x="389976" y="3784945"/>
                        <a:pt x="401744" y="3778166"/>
                      </a:cubicBezTo>
                      <a:cubicBezTo>
                        <a:pt x="390045" y="3770641"/>
                        <a:pt x="339718" y="3735779"/>
                        <a:pt x="280799" y="3663593"/>
                      </a:cubicBezTo>
                      <a:cubicBezTo>
                        <a:pt x="265835" y="3641094"/>
                        <a:pt x="247131" y="3614845"/>
                        <a:pt x="228427" y="3588596"/>
                      </a:cubicBezTo>
                      <a:cubicBezTo>
                        <a:pt x="213463" y="3558598"/>
                        <a:pt x="194759" y="3532349"/>
                        <a:pt x="179796" y="3494850"/>
                      </a:cubicBezTo>
                      <a:cubicBezTo>
                        <a:pt x="146128" y="3427353"/>
                        <a:pt x="116202" y="3348607"/>
                        <a:pt x="93757" y="3258611"/>
                      </a:cubicBezTo>
                      <a:cubicBezTo>
                        <a:pt x="90016" y="3236111"/>
                        <a:pt x="82534" y="3213612"/>
                        <a:pt x="78793" y="3187364"/>
                      </a:cubicBezTo>
                      <a:cubicBezTo>
                        <a:pt x="75052" y="3164865"/>
                        <a:pt x="71312" y="3142366"/>
                        <a:pt x="67571" y="3116117"/>
                      </a:cubicBezTo>
                      <a:cubicBezTo>
                        <a:pt x="63830" y="3089868"/>
                        <a:pt x="60089" y="3067369"/>
                        <a:pt x="56348" y="3041120"/>
                      </a:cubicBezTo>
                      <a:cubicBezTo>
                        <a:pt x="56348" y="3014871"/>
                        <a:pt x="52607" y="2988622"/>
                        <a:pt x="52607" y="2962373"/>
                      </a:cubicBezTo>
                      <a:cubicBezTo>
                        <a:pt x="48866" y="2936124"/>
                        <a:pt x="48866" y="2909875"/>
                        <a:pt x="45126" y="2879877"/>
                      </a:cubicBezTo>
                      <a:cubicBezTo>
                        <a:pt x="48866" y="2853628"/>
                        <a:pt x="48866" y="2827379"/>
                        <a:pt x="48866" y="2797380"/>
                      </a:cubicBezTo>
                      <a:cubicBezTo>
                        <a:pt x="48866" y="2741133"/>
                        <a:pt x="48866" y="2684885"/>
                        <a:pt x="56348" y="2628638"/>
                      </a:cubicBezTo>
                      <a:cubicBezTo>
                        <a:pt x="63830" y="2512392"/>
                        <a:pt x="86275" y="2392398"/>
                        <a:pt x="108720" y="2272403"/>
                      </a:cubicBezTo>
                      <a:cubicBezTo>
                        <a:pt x="134906" y="2156158"/>
                        <a:pt x="164833" y="2036163"/>
                        <a:pt x="194759" y="1916168"/>
                      </a:cubicBezTo>
                      <a:cubicBezTo>
                        <a:pt x="224686" y="1796173"/>
                        <a:pt x="243390" y="1676178"/>
                        <a:pt x="265835" y="1556183"/>
                      </a:cubicBezTo>
                      <a:cubicBezTo>
                        <a:pt x="280799" y="1436189"/>
                        <a:pt x="295762" y="1316194"/>
                        <a:pt x="299503" y="1199949"/>
                      </a:cubicBezTo>
                      <a:cubicBezTo>
                        <a:pt x="303244" y="1143701"/>
                        <a:pt x="303244" y="1087453"/>
                        <a:pt x="299503" y="1031206"/>
                      </a:cubicBezTo>
                      <a:cubicBezTo>
                        <a:pt x="303244" y="974958"/>
                        <a:pt x="299503" y="922461"/>
                        <a:pt x="292021" y="869963"/>
                      </a:cubicBezTo>
                      <a:cubicBezTo>
                        <a:pt x="292021" y="813715"/>
                        <a:pt x="284539" y="764967"/>
                        <a:pt x="277058" y="716219"/>
                      </a:cubicBezTo>
                      <a:cubicBezTo>
                        <a:pt x="269576" y="667471"/>
                        <a:pt x="262094" y="618724"/>
                        <a:pt x="254613" y="573726"/>
                      </a:cubicBezTo>
                      <a:cubicBezTo>
                        <a:pt x="243390" y="528727"/>
                        <a:pt x="235909" y="483729"/>
                        <a:pt x="220945" y="442481"/>
                      </a:cubicBezTo>
                      <a:cubicBezTo>
                        <a:pt x="213463" y="404983"/>
                        <a:pt x="202241" y="363734"/>
                        <a:pt x="187278" y="329986"/>
                      </a:cubicBezTo>
                      <a:cubicBezTo>
                        <a:pt x="164833" y="258739"/>
                        <a:pt x="138647" y="198741"/>
                        <a:pt x="116202" y="149994"/>
                      </a:cubicBezTo>
                      <a:cubicBezTo>
                        <a:pt x="67571" y="52498"/>
                        <a:pt x="30162" y="3750"/>
                        <a:pt x="30162" y="3750"/>
                      </a:cubicBezTo>
                      <a:close/>
                    </a:path>
                  </a:pathLst>
                </a:custGeom>
                <a:gradFill>
                  <a:gsLst>
                    <a:gs pos="65473">
                      <a:srgbClr val="62FFFF">
                        <a:alpha val="94000"/>
                      </a:srgbClr>
                    </a:gs>
                    <a:gs pos="36000">
                      <a:srgbClr val="62FFFF"/>
                    </a:gs>
                    <a:gs pos="100000">
                      <a:srgbClr val="0D69FF"/>
                    </a:gs>
                    <a:gs pos="0">
                      <a:srgbClr val="0D69FF"/>
                    </a:gs>
                  </a:gsLst>
                  <a:lin ang="8100000" scaled="1"/>
                </a:gra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350"/>
                </a:p>
              </p:txBody>
            </p:sp>
            <p:grpSp>
              <p:nvGrpSpPr>
                <p:cNvPr id="6" name="组合 5"/>
                <p:cNvGrpSpPr/>
                <p:nvPr/>
              </p:nvGrpSpPr>
              <p:grpSpPr>
                <a:xfrm>
                  <a:off x="1884" y="2358"/>
                  <a:ext cx="2678" cy="2680"/>
                  <a:chOff x="1842" y="2838"/>
                  <a:chExt cx="2678" cy="2680"/>
                </a:xfrm>
              </p:grpSpPr>
              <p:sp>
                <p:nvSpPr>
                  <p:cNvPr id="29" name="椭圆 28"/>
                  <p:cNvSpPr/>
                  <p:nvPr/>
                </p:nvSpPr>
                <p:spPr>
                  <a:xfrm>
                    <a:off x="2209" y="3207"/>
                    <a:ext cx="1943" cy="194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3C9FB">
                          <a:alpha val="15000"/>
                        </a:srgbClr>
                      </a:gs>
                      <a:gs pos="98230">
                        <a:srgbClr val="80ECDF">
                          <a:alpha val="15000"/>
                        </a:srgbClr>
                      </a:gs>
                      <a:gs pos="55000">
                        <a:srgbClr val="00A2E9">
                          <a:alpha val="3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472C4">
                      <a:shade val="50000"/>
                    </a:srgbClr>
                  </a:lnRef>
                  <a:fillRef idx="1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algn="ctr"/>
                    <a:r>
                      <a:rPr lang="zh-CN" altLang="en-US" sz="1600" b="1" dirty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机器人流程</a:t>
                    </a:r>
                    <a:endParaRPr lang="zh-CN" altLang="en-US" sz="1600" b="1" dirty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  <p:pic>
                <p:nvPicPr>
                  <p:cNvPr id="7" name="5" descr="D:\360data\重要数据\桌面\222222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40000" contrast="20000"/>
                            </a14:imgEffect>
                          </a14:imgLayer>
                        </a14:imgProps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2838"/>
                    <a:ext cx="2678" cy="2680"/>
                  </a:xfrm>
                  <a:prstGeom prst="rect">
                    <a:avLst/>
                  </a:prstGeom>
                  <a:noFill/>
                  <a:effectLst>
                    <a:glow>
                      <a:srgbClr val="4472C4">
                        <a:alpha val="40000"/>
                      </a:srgbClr>
                    </a:glow>
                    <a:outerShdw blurRad="190500" algn="tl" rotWithShape="0">
                      <a:srgbClr val="44546A">
                        <a:lumMod val="60000"/>
                        <a:lumOff val="40000"/>
                        <a:alpha val="52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" name="组合 12"/>
                <p:cNvGrpSpPr/>
                <p:nvPr/>
              </p:nvGrpSpPr>
              <p:grpSpPr>
                <a:xfrm rot="0">
                  <a:off x="10672" y="1816"/>
                  <a:ext cx="6176" cy="3535"/>
                  <a:chOff x="10692" y="4447"/>
                  <a:chExt cx="7812" cy="4471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 rot="0">
                    <a:off x="10692" y="4447"/>
                    <a:ext cx="7812" cy="4471"/>
                    <a:chOff x="900121" y="2712941"/>
                    <a:chExt cx="2106222" cy="1303679"/>
                  </a:xfrm>
                  <a:solidFill>
                    <a:sysClr val="window" lastClr="FFFFFF">
                      <a:alpha val="10000"/>
                    </a:sysClr>
                  </a:solidFill>
                </p:grpSpPr>
                <p:grpSp>
                  <p:nvGrpSpPr>
                    <p:cNvPr id="36" name="组合 35"/>
                    <p:cNvGrpSpPr/>
                    <p:nvPr/>
                  </p:nvGrpSpPr>
                  <p:grpSpPr>
                    <a:xfrm>
                      <a:off x="900121" y="2760911"/>
                      <a:ext cx="2106222" cy="1236632"/>
                      <a:chOff x="3743425" y="2022332"/>
                      <a:chExt cx="1436976" cy="1522366"/>
                    </a:xfrm>
                    <a:grpFill/>
                  </p:grpSpPr>
                  <p:sp>
                    <p:nvSpPr>
                      <p:cNvPr id="37" name="矩形: 圆角 112"/>
                      <p:cNvSpPr/>
                      <p:nvPr/>
                    </p:nvSpPr>
                    <p:spPr>
                      <a:xfrm>
                        <a:off x="3743425" y="2022332"/>
                        <a:ext cx="1436976" cy="1522366"/>
                      </a:xfrm>
                      <a:prstGeom prst="roundRect">
                        <a:avLst>
                          <a:gd name="adj" fmla="val 3410"/>
                        </a:avLst>
                      </a:prstGeom>
                      <a:grpFill/>
                      <a:ln w="19050">
                        <a:gradFill flip="none" rotWithShape="1">
                          <a:gsLst>
                            <a:gs pos="6000">
                              <a:srgbClr val="E27FF6">
                                <a:alpha val="91000"/>
                              </a:srgbClr>
                            </a:gs>
                            <a:gs pos="100000">
                              <a:srgbClr val="80ECDF">
                                <a:lumMod val="0"/>
                                <a:lumOff val="100000"/>
                                <a:alpha val="100000"/>
                              </a:srgbClr>
                            </a:gs>
                            <a:gs pos="55000">
                              <a:srgbClr val="00A2E9"/>
                            </a:gs>
                          </a:gsLst>
                          <a:lin ang="8100000" scaled="1"/>
                          <a:tileRect/>
                        </a:gradFill>
                      </a:ln>
                    </p:spPr>
                    <p:style>
                      <a:lnRef idx="2">
                        <a:srgbClr val="4F81BD">
                          <a:shade val="50000"/>
                        </a:srgbClr>
                      </a:lnRef>
                      <a:fillRef idx="1">
                        <a:srgbClr val="4F81BD"/>
                      </a:fillRef>
                      <a:effectRef idx="0">
                        <a:srgbClr val="4F81BD"/>
                      </a:effectRef>
                      <a:fontRef idx="minor">
                        <a:sysClr val="window" lastClr="FFFFFF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p>
                        <a:pPr algn="ctr"/>
                        <a:endParaRPr lang="zh-CN" altLang="en-US" sz="1200">
                          <a:solidFill>
                            <a:sysClr val="window" lastClr="FFFFFF"/>
                          </a:solidFill>
                        </a:endParaRPr>
                      </a:p>
                    </p:txBody>
                  </p:sp>
                  <p:sp>
                    <p:nvSpPr>
                      <p:cNvPr id="18" name="等腰三角形 17"/>
                      <p:cNvSpPr/>
                      <p:nvPr/>
                    </p:nvSpPr>
                    <p:spPr>
                      <a:xfrm rot="5400000">
                        <a:off x="3667834" y="2114356"/>
                        <a:ext cx="1259032" cy="1085372"/>
                      </a:xfrm>
                      <a:prstGeom prst="triangle">
                        <a:avLst>
                          <a:gd name="adj" fmla="val 0"/>
                        </a:avLst>
                      </a:prstGeom>
                      <a:grpFill/>
                      <a:ln w="9525">
                        <a:noFill/>
                      </a:ln>
                    </p:spPr>
                    <p:style>
                      <a:lnRef idx="2">
                        <a:srgbClr val="4F81BD">
                          <a:shade val="50000"/>
                        </a:srgbClr>
                      </a:lnRef>
                      <a:fillRef idx="1">
                        <a:srgbClr val="4F81BD"/>
                      </a:fillRef>
                      <a:effectRef idx="0">
                        <a:srgbClr val="4F81BD"/>
                      </a:effectRef>
                      <a:fontRef idx="minor">
                        <a:sysClr val="window" lastClr="FFFFFF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p>
                        <a:pPr algn="ctr"/>
                        <a:endParaRPr lang="zh-CN" altLang="en-US" sz="1200">
                          <a:solidFill>
                            <a:sysClr val="window" lastClr="FF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2586677" y="2712941"/>
                      <a:ext cx="378766" cy="6312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ffectLst>
                      <a:outerShdw blurRad="203200" sx="102000" sy="102000" algn="ctr" rotWithShape="0">
                        <a:srgbClr val="7F7F7F">
                          <a:lumMod val="20000"/>
                          <a:lumOff val="80000"/>
                          <a:alpha val="70000"/>
                        </a:srgbClr>
                      </a:outerShdw>
                    </a:effectLst>
                  </p:spPr>
                  <p:style>
                    <a:lnRef idx="2">
                      <a:srgbClr val="4F81BD">
                        <a:shade val="50000"/>
                      </a:srgbClr>
                    </a:lnRef>
                    <a:fillRef idx="1">
                      <a:srgbClr val="4F81BD"/>
                    </a:fillRef>
                    <a:effectRef idx="0">
                      <a:srgbClr val="4F81BD"/>
                    </a:effectRef>
                    <a:fontRef idx="minor">
                      <a:sysClr val="window" lastClr="FFFFFF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1009154" y="3948656"/>
                      <a:ext cx="262881" cy="6796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ffectLst>
                      <a:outerShdw blurRad="203200" sx="102000" sy="102000" algn="ctr" rotWithShape="0">
                        <a:srgbClr val="7F7F7F">
                          <a:lumMod val="20000"/>
                          <a:lumOff val="80000"/>
                          <a:alpha val="70000"/>
                        </a:srgbClr>
                      </a:outerShdw>
                    </a:effectLst>
                  </p:spPr>
                  <p:style>
                    <a:lnRef idx="2">
                      <a:srgbClr val="4F81BD">
                        <a:shade val="50000"/>
                      </a:srgbClr>
                    </a:lnRef>
                    <a:fillRef idx="1">
                      <a:srgbClr val="4F81BD"/>
                    </a:fillRef>
                    <a:effectRef idx="0">
                      <a:srgbClr val="4F81BD"/>
                    </a:effectRef>
                    <a:fontRef idx="minor">
                      <a:sysClr val="window" lastClr="FFFFFF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p>
                      <a:pPr algn="ctr"/>
                      <a:endParaRPr lang="zh-CN" altLang="en-US"/>
                    </a:p>
                  </p:txBody>
                </p:sp>
              </p:grpSp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915" y="4712"/>
                    <a:ext cx="7437" cy="39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1" name="组合 80"/>
            <p:cNvGrpSpPr/>
            <p:nvPr/>
          </p:nvGrpSpPr>
          <p:grpSpPr>
            <a:xfrm>
              <a:off x="1254" y="6271"/>
              <a:ext cx="16678" cy="3583"/>
              <a:chOff x="1808" y="6408"/>
              <a:chExt cx="15584" cy="3348"/>
            </a:xfrm>
          </p:grpSpPr>
          <p:grpSp>
            <p:nvGrpSpPr>
              <p:cNvPr id="20" name="组合 19"/>
              <p:cNvGrpSpPr/>
              <p:nvPr/>
            </p:nvGrpSpPr>
            <p:grpSpPr>
              <a:xfrm rot="0">
                <a:off x="10608" y="6408"/>
                <a:ext cx="6784" cy="3349"/>
                <a:chOff x="11012" y="6436"/>
                <a:chExt cx="6784" cy="324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 rot="0">
                  <a:off x="11012" y="6436"/>
                  <a:ext cx="6784" cy="3243"/>
                  <a:chOff x="900121" y="2712941"/>
                  <a:chExt cx="2106222" cy="1325807"/>
                </a:xfrm>
                <a:solidFill>
                  <a:sysClr val="window" lastClr="FFFFFF">
                    <a:alpha val="10000"/>
                  </a:sysClr>
                </a:solidFill>
              </p:grpSpPr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900121" y="2743208"/>
                    <a:ext cx="2106222" cy="1254207"/>
                    <a:chOff x="3743425" y="2000539"/>
                    <a:chExt cx="1436976" cy="1544002"/>
                  </a:xfrm>
                  <a:grpFill/>
                </p:grpSpPr>
                <p:sp>
                  <p:nvSpPr>
                    <p:cNvPr id="62" name="矩形: 圆角 112"/>
                    <p:cNvSpPr/>
                    <p:nvPr/>
                  </p:nvSpPr>
                  <p:spPr>
                    <a:xfrm>
                      <a:off x="3743425" y="2000539"/>
                      <a:ext cx="1436976" cy="1544002"/>
                    </a:xfrm>
                    <a:prstGeom prst="roundRect">
                      <a:avLst>
                        <a:gd name="adj" fmla="val 3410"/>
                      </a:avLst>
                    </a:prstGeom>
                    <a:grpFill/>
                    <a:ln w="19050">
                      <a:gradFill flip="none" rotWithShape="1">
                        <a:gsLst>
                          <a:gs pos="6000">
                            <a:srgbClr val="E27FF6">
                              <a:alpha val="91000"/>
                            </a:srgbClr>
                          </a:gs>
                          <a:gs pos="100000">
                            <a:srgbClr val="80ECDF">
                              <a:lumMod val="0"/>
                              <a:lumOff val="100000"/>
                              <a:alpha val="100000"/>
                            </a:srgbClr>
                          </a:gs>
                          <a:gs pos="55000">
                            <a:srgbClr val="00A2E9"/>
                          </a:gs>
                        </a:gsLst>
                        <a:lin ang="8100000" scaled="1"/>
                        <a:tileRect/>
                      </a:gradFill>
                    </a:ln>
                  </p:spPr>
                  <p:style>
                    <a:lnRef idx="2">
                      <a:srgbClr val="4F81BD">
                        <a:shade val="50000"/>
                      </a:srgbClr>
                    </a:lnRef>
                    <a:fillRef idx="1">
                      <a:srgbClr val="4F81BD"/>
                    </a:fillRef>
                    <a:effectRef idx="0">
                      <a:srgbClr val="4F81BD"/>
                    </a:effectRef>
                    <a:fontRef idx="minor">
                      <a:sysClr val="window" lastClr="FFFFFF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p>
                      <a:pPr algn="ctr"/>
                      <a:endParaRPr lang="zh-CN" altLang="en-US" sz="1200">
                        <a:solidFill>
                          <a:sysClr val="window" lastClr="FFFFFF"/>
                        </a:solidFill>
                      </a:endParaRPr>
                    </a:p>
                  </p:txBody>
                </p:sp>
                <p:sp>
                  <p:nvSpPr>
                    <p:cNvPr id="22" name="等腰三角形 21"/>
                    <p:cNvSpPr/>
                    <p:nvPr/>
                  </p:nvSpPr>
                  <p:spPr>
                    <a:xfrm rot="5400000">
                      <a:off x="3667834" y="2114356"/>
                      <a:ext cx="1259032" cy="1085372"/>
                    </a:xfrm>
                    <a:prstGeom prst="triangle">
                      <a:avLst>
                        <a:gd name="adj" fmla="val 0"/>
                      </a:avLst>
                    </a:prstGeom>
                    <a:grpFill/>
                    <a:ln w="9525">
                      <a:noFill/>
                    </a:ln>
                  </p:spPr>
                  <p:style>
                    <a:lnRef idx="2">
                      <a:srgbClr val="4F81BD">
                        <a:shade val="50000"/>
                      </a:srgbClr>
                    </a:lnRef>
                    <a:fillRef idx="1">
                      <a:srgbClr val="4F81BD"/>
                    </a:fillRef>
                    <a:effectRef idx="0">
                      <a:srgbClr val="4F81BD"/>
                    </a:effectRef>
                    <a:fontRef idx="minor">
                      <a:sysClr val="window" lastClr="FFFFFF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p>
                      <a:pPr algn="ctr"/>
                      <a:endParaRPr lang="zh-CN" altLang="en-US" sz="1200">
                        <a:solidFill>
                          <a:sysClr val="window" lastClr="FFFFFF"/>
                        </a:solidFill>
                      </a:endParaRPr>
                    </a:p>
                  </p:txBody>
                </p:sp>
              </p:grpSp>
              <p:sp>
                <p:nvSpPr>
                  <p:cNvPr id="64" name="矩形 63"/>
                  <p:cNvSpPr/>
                  <p:nvPr/>
                </p:nvSpPr>
                <p:spPr>
                  <a:xfrm>
                    <a:off x="2586677" y="2712941"/>
                    <a:ext cx="378766" cy="6312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ffectLst>
                    <a:outerShdw blurRad="203200" sx="102000" sy="102000" algn="ctr" rotWithShape="0">
                      <a:srgbClr val="7F7F7F">
                        <a:lumMod val="20000"/>
                        <a:lumOff val="80000"/>
                        <a:alpha val="70000"/>
                      </a:srgbClr>
                    </a:outerShdw>
                  </a:effectLst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009154" y="3970784"/>
                    <a:ext cx="262881" cy="6796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ffectLst>
                    <a:outerShdw blurRad="203200" sx="102000" sy="102000" algn="ctr" rotWithShape="0">
                      <a:srgbClr val="7F7F7F">
                        <a:lumMod val="20000"/>
                        <a:lumOff val="80000"/>
                        <a:alpha val="70000"/>
                      </a:srgbClr>
                    </a:outerShdw>
                  </a:effectLst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75" y="6691"/>
                  <a:ext cx="6458" cy="2726"/>
                </a:xfrm>
                <a:prstGeom prst="rect">
                  <a:avLst/>
                </a:prstGeom>
              </p:spPr>
            </p:pic>
          </p:grpSp>
          <p:grpSp>
            <p:nvGrpSpPr>
              <p:cNvPr id="30" name="组合 29"/>
              <p:cNvGrpSpPr/>
              <p:nvPr/>
            </p:nvGrpSpPr>
            <p:grpSpPr>
              <a:xfrm rot="0">
                <a:off x="1808" y="6513"/>
                <a:ext cx="8006" cy="3195"/>
                <a:chOff x="735" y="6305"/>
                <a:chExt cx="8006" cy="3195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3582" y="6305"/>
                  <a:ext cx="5159" cy="3195"/>
                  <a:chOff x="3582" y="6305"/>
                  <a:chExt cx="5159" cy="3195"/>
                </a:xfrm>
              </p:grpSpPr>
              <p:sp>
                <p:nvSpPr>
                  <p:cNvPr id="32" name="对角圆角矩形 69"/>
                  <p:cNvSpPr/>
                  <p:nvPr/>
                </p:nvSpPr>
                <p:spPr>
                  <a:xfrm>
                    <a:off x="4291" y="6962"/>
                    <a:ext cx="4449" cy="567"/>
                  </a:xfrm>
                  <a:prstGeom prst="round2DiagRect">
                    <a:avLst/>
                  </a:prstGeom>
                  <a:gradFill>
                    <a:gsLst>
                      <a:gs pos="0">
                        <a:srgbClr val="F3C9FB">
                          <a:alpha val="33000"/>
                        </a:srgbClr>
                      </a:gs>
                      <a:gs pos="98230">
                        <a:srgbClr val="80ECDF">
                          <a:alpha val="18000"/>
                        </a:srgbClr>
                      </a:gs>
                      <a:gs pos="55000">
                        <a:srgbClr val="00A2E9">
                          <a:alpha val="7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indent="0" algn="ctr">
                      <a:buNone/>
                    </a:pPr>
                    <a:r>
                      <a:rPr kumimoji="1" lang="zh-CN" altLang="en-US" sz="1400" dirty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  <a:sym typeface="等线" panose="02010600030101010101" charset="-122"/>
                      </a:rPr>
                      <a:t>机器人在线状态监控</a:t>
                    </a:r>
                    <a:endPara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endParaRPr>
                  </a:p>
                </p:txBody>
              </p:sp>
              <p:sp>
                <p:nvSpPr>
                  <p:cNvPr id="34" name="对角圆角矩形 69"/>
                  <p:cNvSpPr/>
                  <p:nvPr/>
                </p:nvSpPr>
                <p:spPr>
                  <a:xfrm>
                    <a:off x="4291" y="7619"/>
                    <a:ext cx="4449" cy="567"/>
                  </a:xfrm>
                  <a:prstGeom prst="round2DiagRect">
                    <a:avLst/>
                  </a:prstGeom>
                  <a:gradFill>
                    <a:gsLst>
                      <a:gs pos="0">
                        <a:srgbClr val="F3C9FB">
                          <a:alpha val="33000"/>
                        </a:srgbClr>
                      </a:gs>
                      <a:gs pos="98230">
                        <a:srgbClr val="80ECDF">
                          <a:alpha val="18000"/>
                        </a:srgbClr>
                      </a:gs>
                      <a:gs pos="55000">
                        <a:srgbClr val="00A2E9">
                          <a:alpha val="7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indent="0" algn="ctr">
                      <a:lnSpc>
                        <a:spcPct val="110000"/>
                      </a:lnSpc>
                      <a:buNone/>
                    </a:pPr>
                    <a:r>
                      <a:rPr kumimoji="1" lang="zh-CN" altLang="en-US" sz="1400" dirty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  <a:sym typeface="等线" panose="02010600030101010101" charset="-122"/>
                      </a:rPr>
                      <a:t>机器人流程、任务总数展示</a:t>
                    </a:r>
                    <a:endPara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endParaRPr>
                  </a:p>
                </p:txBody>
              </p:sp>
              <p:sp>
                <p:nvSpPr>
                  <p:cNvPr id="41" name="对角圆角矩形 69"/>
                  <p:cNvSpPr/>
                  <p:nvPr/>
                </p:nvSpPr>
                <p:spPr>
                  <a:xfrm>
                    <a:off x="4291" y="8276"/>
                    <a:ext cx="4450" cy="567"/>
                  </a:xfrm>
                  <a:prstGeom prst="round2DiagRect">
                    <a:avLst/>
                  </a:prstGeom>
                  <a:gradFill>
                    <a:gsLst>
                      <a:gs pos="0">
                        <a:srgbClr val="F3C9FB">
                          <a:alpha val="33000"/>
                        </a:srgbClr>
                      </a:gs>
                      <a:gs pos="98230">
                        <a:srgbClr val="80ECDF">
                          <a:alpha val="18000"/>
                        </a:srgbClr>
                      </a:gs>
                      <a:gs pos="55000">
                        <a:srgbClr val="00A2E9">
                          <a:alpha val="7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indent="0" algn="ctr">
                      <a:lnSpc>
                        <a:spcPct val="110000"/>
                      </a:lnSpc>
                      <a:buNone/>
                    </a:pPr>
                    <a:r>
                      <a:rPr kumimoji="1" lang="zh-CN" altLang="en-US" sz="1400" dirty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  <a:sym typeface="等线" panose="02010600030101010101" charset="-122"/>
                      </a:rPr>
                      <a:t>新增组件、流程、任务情况展示</a:t>
                    </a:r>
                    <a:endPara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endParaRPr>
                  </a:p>
                </p:txBody>
              </p:sp>
              <p:sp>
                <p:nvSpPr>
                  <p:cNvPr id="42" name="对角圆角矩形 69"/>
                  <p:cNvSpPr/>
                  <p:nvPr/>
                </p:nvSpPr>
                <p:spPr>
                  <a:xfrm>
                    <a:off x="4291" y="6305"/>
                    <a:ext cx="4450" cy="567"/>
                  </a:xfrm>
                  <a:prstGeom prst="round2DiagRect">
                    <a:avLst/>
                  </a:prstGeom>
                  <a:gradFill>
                    <a:gsLst>
                      <a:gs pos="0">
                        <a:srgbClr val="F3C9FB">
                          <a:alpha val="33000"/>
                        </a:srgbClr>
                      </a:gs>
                      <a:gs pos="98230">
                        <a:srgbClr val="80ECDF">
                          <a:alpha val="18000"/>
                        </a:srgbClr>
                      </a:gs>
                      <a:gs pos="55000">
                        <a:srgbClr val="00A2E9">
                          <a:alpha val="7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indent="0" algn="ctr">
                      <a:buNone/>
                    </a:pPr>
                    <a:r>
                      <a:rPr kumimoji="1" lang="zh-CN" altLang="en-US" sz="1400" dirty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  <a:sym typeface="等线" panose="02010600030101010101" charset="-122"/>
                      </a:rPr>
                      <a:t>机器人指标数据展示</a:t>
                    </a:r>
                    <a:endPara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endParaRPr>
                  </a:p>
                </p:txBody>
              </p:sp>
              <p:sp>
                <p:nvSpPr>
                  <p:cNvPr id="43" name="对角圆角矩形 69"/>
                  <p:cNvSpPr/>
                  <p:nvPr/>
                </p:nvSpPr>
                <p:spPr>
                  <a:xfrm>
                    <a:off x="4291" y="8933"/>
                    <a:ext cx="4450" cy="567"/>
                  </a:xfrm>
                  <a:prstGeom prst="round2DiagRect">
                    <a:avLst/>
                  </a:prstGeom>
                  <a:gradFill>
                    <a:gsLst>
                      <a:gs pos="0">
                        <a:srgbClr val="F3C9FB">
                          <a:alpha val="33000"/>
                        </a:srgbClr>
                      </a:gs>
                      <a:gs pos="98230">
                        <a:srgbClr val="80ECDF">
                          <a:alpha val="18000"/>
                        </a:srgbClr>
                      </a:gs>
                      <a:gs pos="55000">
                        <a:srgbClr val="00A2E9">
                          <a:alpha val="7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indent="0" algn="ctr">
                      <a:lnSpc>
                        <a:spcPct val="110000"/>
                      </a:lnSpc>
                      <a:buNone/>
                    </a:pPr>
                    <a:r>
                      <a:rPr kumimoji="1" lang="zh-CN" altLang="en-US" sz="1400" dirty="0">
                        <a:solidFill>
                          <a:sysClr val="window" lastClr="FFFFFF"/>
                        </a:solidFill>
                        <a:latin typeface="微软雅黑" panose="020B0703020204020201" charset="-122"/>
                        <a:ea typeface="微软雅黑" panose="020B0703020204020201" charset="-122"/>
                        <a:sym typeface="等线" panose="02010600030101010101" charset="-122"/>
                      </a:rPr>
                      <a:t>流程变更情况展示</a:t>
                    </a:r>
                    <a:endParaRPr kumimoji="1" lang="zh-CN" altLang="en-US" sz="1400" dirty="0">
                      <a:solidFill>
                        <a:sysClr val="window" lastClr="FFFFFF"/>
                      </a:solidFill>
                      <a:latin typeface="微软雅黑" panose="020B0703020204020201" charset="-122"/>
                      <a:ea typeface="微软雅黑" panose="020B0703020204020201" charset="-122"/>
                      <a:sym typeface="等线" panose="02010600030101010101" charset="-122"/>
                    </a:endParaRPr>
                  </a:p>
                </p:txBody>
              </p:sp>
              <p:sp>
                <p:nvSpPr>
                  <p:cNvPr id="44" name="Freeform 13"/>
                  <p:cNvSpPr/>
                  <p:nvPr/>
                </p:nvSpPr>
                <p:spPr bwMode="auto">
                  <a:xfrm flipH="1">
                    <a:off x="3582" y="6306"/>
                    <a:ext cx="474" cy="2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987" h="7556501">
                        <a:moveTo>
                          <a:pt x="37644" y="0"/>
                        </a:moveTo>
                        <a:cubicBezTo>
                          <a:pt x="37672" y="31"/>
                          <a:pt x="78811" y="45032"/>
                          <a:pt x="131165" y="142494"/>
                        </a:cubicBezTo>
                        <a:cubicBezTo>
                          <a:pt x="157351" y="191242"/>
                          <a:pt x="187278" y="247489"/>
                          <a:pt x="217204" y="318736"/>
                        </a:cubicBezTo>
                        <a:cubicBezTo>
                          <a:pt x="232168" y="356235"/>
                          <a:pt x="243390" y="393733"/>
                          <a:pt x="258354" y="434981"/>
                        </a:cubicBezTo>
                        <a:cubicBezTo>
                          <a:pt x="273317" y="476230"/>
                          <a:pt x="284539" y="517478"/>
                          <a:pt x="292021" y="566226"/>
                        </a:cubicBezTo>
                        <a:cubicBezTo>
                          <a:pt x="306985" y="611224"/>
                          <a:pt x="314466" y="659972"/>
                          <a:pt x="321948" y="708720"/>
                        </a:cubicBezTo>
                        <a:cubicBezTo>
                          <a:pt x="333170" y="757468"/>
                          <a:pt x="340652" y="809965"/>
                          <a:pt x="344393" y="862463"/>
                        </a:cubicBezTo>
                        <a:cubicBezTo>
                          <a:pt x="351875" y="918711"/>
                          <a:pt x="355615" y="974958"/>
                          <a:pt x="359356" y="1031206"/>
                        </a:cubicBezTo>
                        <a:cubicBezTo>
                          <a:pt x="363097" y="1087453"/>
                          <a:pt x="363097" y="1143701"/>
                          <a:pt x="359356" y="1203698"/>
                        </a:cubicBezTo>
                        <a:cubicBezTo>
                          <a:pt x="359356" y="1319944"/>
                          <a:pt x="344393" y="1443688"/>
                          <a:pt x="329430" y="1563683"/>
                        </a:cubicBezTo>
                        <a:cubicBezTo>
                          <a:pt x="310725" y="1687428"/>
                          <a:pt x="292021" y="1811172"/>
                          <a:pt x="262094" y="1931167"/>
                        </a:cubicBezTo>
                        <a:cubicBezTo>
                          <a:pt x="232168" y="2051162"/>
                          <a:pt x="202241" y="2171157"/>
                          <a:pt x="172314" y="2287402"/>
                        </a:cubicBezTo>
                        <a:cubicBezTo>
                          <a:pt x="149869" y="2407397"/>
                          <a:pt x="127424" y="2519892"/>
                          <a:pt x="116202" y="2632387"/>
                        </a:cubicBezTo>
                        <a:cubicBezTo>
                          <a:pt x="108720" y="2688635"/>
                          <a:pt x="108720" y="2744883"/>
                          <a:pt x="104979" y="2801130"/>
                        </a:cubicBezTo>
                        <a:cubicBezTo>
                          <a:pt x="104979" y="2827379"/>
                          <a:pt x="101238" y="2853628"/>
                          <a:pt x="101238" y="2879877"/>
                        </a:cubicBezTo>
                        <a:cubicBezTo>
                          <a:pt x="101238" y="2906126"/>
                          <a:pt x="101238" y="2932375"/>
                          <a:pt x="104979" y="2958623"/>
                        </a:cubicBezTo>
                        <a:cubicBezTo>
                          <a:pt x="104979" y="2984872"/>
                          <a:pt x="104979" y="3011121"/>
                          <a:pt x="104979" y="3033620"/>
                        </a:cubicBezTo>
                        <a:cubicBezTo>
                          <a:pt x="108720" y="3059869"/>
                          <a:pt x="112461" y="3086118"/>
                          <a:pt x="112461" y="3108617"/>
                        </a:cubicBezTo>
                        <a:cubicBezTo>
                          <a:pt x="116202" y="3134866"/>
                          <a:pt x="119942" y="3157365"/>
                          <a:pt x="119942" y="3179864"/>
                        </a:cubicBezTo>
                        <a:cubicBezTo>
                          <a:pt x="127424" y="3202363"/>
                          <a:pt x="131165" y="3224862"/>
                          <a:pt x="134906" y="3247361"/>
                        </a:cubicBezTo>
                        <a:cubicBezTo>
                          <a:pt x="142387" y="3292359"/>
                          <a:pt x="157351" y="3333607"/>
                          <a:pt x="168573" y="3374856"/>
                        </a:cubicBezTo>
                        <a:cubicBezTo>
                          <a:pt x="176055" y="3412354"/>
                          <a:pt x="194759" y="3449852"/>
                          <a:pt x="205982" y="3483601"/>
                        </a:cubicBezTo>
                        <a:cubicBezTo>
                          <a:pt x="220945" y="3517349"/>
                          <a:pt x="235909" y="3547348"/>
                          <a:pt x="250872" y="3577347"/>
                        </a:cubicBezTo>
                        <a:cubicBezTo>
                          <a:pt x="265835" y="3603596"/>
                          <a:pt x="280799" y="3629845"/>
                          <a:pt x="295762" y="3652344"/>
                        </a:cubicBezTo>
                        <a:cubicBezTo>
                          <a:pt x="329430" y="3693592"/>
                          <a:pt x="355615" y="3727340"/>
                          <a:pt x="374320" y="3746090"/>
                        </a:cubicBezTo>
                        <a:cubicBezTo>
                          <a:pt x="396765" y="3764839"/>
                          <a:pt x="407987" y="3776088"/>
                          <a:pt x="407987" y="3776088"/>
                        </a:cubicBezTo>
                        <a:lnTo>
                          <a:pt x="405829" y="3778251"/>
                        </a:lnTo>
                        <a:cubicBezTo>
                          <a:pt x="407957" y="3780428"/>
                          <a:pt x="392996" y="3787935"/>
                          <a:pt x="374300" y="3810412"/>
                        </a:cubicBezTo>
                        <a:cubicBezTo>
                          <a:pt x="351842" y="3825411"/>
                          <a:pt x="321898" y="3859160"/>
                          <a:pt x="288211" y="3900408"/>
                        </a:cubicBezTo>
                        <a:cubicBezTo>
                          <a:pt x="269496" y="3919157"/>
                          <a:pt x="254524" y="3945406"/>
                          <a:pt x="235809" y="3971655"/>
                        </a:cubicBezTo>
                        <a:cubicBezTo>
                          <a:pt x="220837" y="4001653"/>
                          <a:pt x="202122" y="4031652"/>
                          <a:pt x="187150" y="4065401"/>
                        </a:cubicBezTo>
                        <a:cubicBezTo>
                          <a:pt x="153463" y="4132898"/>
                          <a:pt x="123519" y="4211645"/>
                          <a:pt x="104804" y="4301641"/>
                        </a:cubicBezTo>
                        <a:cubicBezTo>
                          <a:pt x="97318" y="4324140"/>
                          <a:pt x="93575" y="4346639"/>
                          <a:pt x="86089" y="4369138"/>
                        </a:cubicBezTo>
                        <a:cubicBezTo>
                          <a:pt x="82346" y="4395387"/>
                          <a:pt x="78603" y="4417886"/>
                          <a:pt x="78603" y="4444135"/>
                        </a:cubicBezTo>
                        <a:cubicBezTo>
                          <a:pt x="74860" y="4466634"/>
                          <a:pt x="71117" y="4492882"/>
                          <a:pt x="67374" y="4519131"/>
                        </a:cubicBezTo>
                        <a:cubicBezTo>
                          <a:pt x="63631" y="4541630"/>
                          <a:pt x="63631" y="4567879"/>
                          <a:pt x="59888" y="4594128"/>
                        </a:cubicBezTo>
                        <a:cubicBezTo>
                          <a:pt x="59888" y="4620377"/>
                          <a:pt x="59888" y="4650376"/>
                          <a:pt x="56145" y="4676625"/>
                        </a:cubicBezTo>
                        <a:cubicBezTo>
                          <a:pt x="56145" y="4702874"/>
                          <a:pt x="59888" y="4729122"/>
                          <a:pt x="59888" y="4759121"/>
                        </a:cubicBezTo>
                        <a:cubicBezTo>
                          <a:pt x="59888" y="4815369"/>
                          <a:pt x="59888" y="4871616"/>
                          <a:pt x="67374" y="4927864"/>
                        </a:cubicBezTo>
                        <a:cubicBezTo>
                          <a:pt x="78603" y="5044109"/>
                          <a:pt x="101061" y="5160354"/>
                          <a:pt x="119776" y="5280349"/>
                        </a:cubicBezTo>
                        <a:cubicBezTo>
                          <a:pt x="149720" y="5396594"/>
                          <a:pt x="175921" y="5516589"/>
                          <a:pt x="205865" y="5636584"/>
                        </a:cubicBezTo>
                        <a:cubicBezTo>
                          <a:pt x="239552" y="5756578"/>
                          <a:pt x="258267" y="5880323"/>
                          <a:pt x="276982" y="6000318"/>
                        </a:cubicBezTo>
                        <a:cubicBezTo>
                          <a:pt x="291954" y="6120313"/>
                          <a:pt x="306926" y="6240308"/>
                          <a:pt x="310669" y="6356553"/>
                        </a:cubicBezTo>
                        <a:cubicBezTo>
                          <a:pt x="314412" y="6412800"/>
                          <a:pt x="314412" y="6469048"/>
                          <a:pt x="310669" y="6525295"/>
                        </a:cubicBezTo>
                        <a:cubicBezTo>
                          <a:pt x="310669" y="6581543"/>
                          <a:pt x="310669" y="6637791"/>
                          <a:pt x="303183" y="6690288"/>
                        </a:cubicBezTo>
                        <a:cubicBezTo>
                          <a:pt x="299440" y="6742786"/>
                          <a:pt x="295697" y="6795284"/>
                          <a:pt x="288211" y="6844032"/>
                        </a:cubicBezTo>
                        <a:cubicBezTo>
                          <a:pt x="280725" y="6892780"/>
                          <a:pt x="273239" y="6941528"/>
                          <a:pt x="262010" y="6986526"/>
                        </a:cubicBezTo>
                        <a:cubicBezTo>
                          <a:pt x="254524" y="7031524"/>
                          <a:pt x="243295" y="7072772"/>
                          <a:pt x="232066" y="7114020"/>
                        </a:cubicBezTo>
                        <a:cubicBezTo>
                          <a:pt x="220837" y="7155268"/>
                          <a:pt x="209608" y="7192767"/>
                          <a:pt x="194636" y="7230265"/>
                        </a:cubicBezTo>
                        <a:cubicBezTo>
                          <a:pt x="172178" y="7301512"/>
                          <a:pt x="145977" y="7361510"/>
                          <a:pt x="119776" y="7410257"/>
                        </a:cubicBezTo>
                        <a:cubicBezTo>
                          <a:pt x="74860" y="7507753"/>
                          <a:pt x="37430" y="7556501"/>
                          <a:pt x="37430" y="7556501"/>
                        </a:cubicBezTo>
                        <a:lnTo>
                          <a:pt x="29944" y="7552751"/>
                        </a:lnTo>
                        <a:cubicBezTo>
                          <a:pt x="29977" y="7552699"/>
                          <a:pt x="63652" y="7500205"/>
                          <a:pt x="104804" y="7402758"/>
                        </a:cubicBezTo>
                        <a:cubicBezTo>
                          <a:pt x="123519" y="7354010"/>
                          <a:pt x="149720" y="7290263"/>
                          <a:pt x="168435" y="7219016"/>
                        </a:cubicBezTo>
                        <a:cubicBezTo>
                          <a:pt x="179664" y="7185267"/>
                          <a:pt x="187150" y="7147769"/>
                          <a:pt x="194636" y="7106520"/>
                        </a:cubicBezTo>
                        <a:cubicBezTo>
                          <a:pt x="205865" y="7065272"/>
                          <a:pt x="213351" y="7024024"/>
                          <a:pt x="220837" y="6979026"/>
                        </a:cubicBezTo>
                        <a:cubicBezTo>
                          <a:pt x="232066" y="6934028"/>
                          <a:pt x="235809" y="6885280"/>
                          <a:pt x="239552" y="6836532"/>
                        </a:cubicBezTo>
                        <a:cubicBezTo>
                          <a:pt x="247038" y="6787784"/>
                          <a:pt x="250781" y="6739036"/>
                          <a:pt x="250781" y="6686538"/>
                        </a:cubicBezTo>
                        <a:cubicBezTo>
                          <a:pt x="254524" y="6634041"/>
                          <a:pt x="258267" y="6581543"/>
                          <a:pt x="254524" y="6525295"/>
                        </a:cubicBezTo>
                        <a:cubicBezTo>
                          <a:pt x="254524" y="6469048"/>
                          <a:pt x="254524" y="6416550"/>
                          <a:pt x="250781" y="6356553"/>
                        </a:cubicBezTo>
                        <a:cubicBezTo>
                          <a:pt x="247038" y="6244057"/>
                          <a:pt x="228323" y="6127812"/>
                          <a:pt x="213351" y="6007818"/>
                        </a:cubicBezTo>
                        <a:cubicBezTo>
                          <a:pt x="190893" y="5891573"/>
                          <a:pt x="172178" y="5771578"/>
                          <a:pt x="138491" y="5655333"/>
                        </a:cubicBezTo>
                        <a:cubicBezTo>
                          <a:pt x="112290" y="5535338"/>
                          <a:pt x="82346" y="5415343"/>
                          <a:pt x="56145" y="5295348"/>
                        </a:cubicBezTo>
                        <a:cubicBezTo>
                          <a:pt x="37430" y="5171603"/>
                          <a:pt x="14972" y="5051609"/>
                          <a:pt x="7486" y="4931614"/>
                        </a:cubicBezTo>
                        <a:cubicBezTo>
                          <a:pt x="0" y="4875366"/>
                          <a:pt x="0" y="4815369"/>
                          <a:pt x="0" y="4759121"/>
                        </a:cubicBezTo>
                        <a:cubicBezTo>
                          <a:pt x="3743" y="4732872"/>
                          <a:pt x="3743" y="4702874"/>
                          <a:pt x="3743" y="4676625"/>
                        </a:cubicBezTo>
                        <a:cubicBezTo>
                          <a:pt x="3743" y="4646626"/>
                          <a:pt x="7486" y="4620377"/>
                          <a:pt x="11229" y="4594128"/>
                        </a:cubicBezTo>
                        <a:cubicBezTo>
                          <a:pt x="11229" y="4564129"/>
                          <a:pt x="14972" y="4537881"/>
                          <a:pt x="18715" y="4511632"/>
                        </a:cubicBezTo>
                        <a:cubicBezTo>
                          <a:pt x="22458" y="4485383"/>
                          <a:pt x="26201" y="4462884"/>
                          <a:pt x="29944" y="4436635"/>
                        </a:cubicBezTo>
                        <a:cubicBezTo>
                          <a:pt x="33687" y="4410386"/>
                          <a:pt x="41173" y="4384137"/>
                          <a:pt x="44916" y="4361638"/>
                        </a:cubicBezTo>
                        <a:cubicBezTo>
                          <a:pt x="52402" y="4339139"/>
                          <a:pt x="56145" y="4312890"/>
                          <a:pt x="63631" y="4290391"/>
                        </a:cubicBezTo>
                        <a:cubicBezTo>
                          <a:pt x="86089" y="4200395"/>
                          <a:pt x="123519" y="4117899"/>
                          <a:pt x="160949" y="4050401"/>
                        </a:cubicBezTo>
                        <a:cubicBezTo>
                          <a:pt x="175921" y="4016653"/>
                          <a:pt x="198379" y="3986654"/>
                          <a:pt x="217094" y="3960405"/>
                        </a:cubicBezTo>
                        <a:cubicBezTo>
                          <a:pt x="235809" y="3934156"/>
                          <a:pt x="254524" y="3907908"/>
                          <a:pt x="273239" y="3889158"/>
                        </a:cubicBezTo>
                        <a:cubicBezTo>
                          <a:pt x="338780" y="3816931"/>
                          <a:pt x="389976" y="3784945"/>
                          <a:pt x="401744" y="3778166"/>
                        </a:cubicBezTo>
                        <a:cubicBezTo>
                          <a:pt x="390045" y="3770641"/>
                          <a:pt x="339718" y="3735779"/>
                          <a:pt x="280799" y="3663593"/>
                        </a:cubicBezTo>
                        <a:cubicBezTo>
                          <a:pt x="265835" y="3641094"/>
                          <a:pt x="247131" y="3614845"/>
                          <a:pt x="228427" y="3588596"/>
                        </a:cubicBezTo>
                        <a:cubicBezTo>
                          <a:pt x="213463" y="3558598"/>
                          <a:pt x="194759" y="3532349"/>
                          <a:pt x="179796" y="3494850"/>
                        </a:cubicBezTo>
                        <a:cubicBezTo>
                          <a:pt x="146128" y="3427353"/>
                          <a:pt x="116202" y="3348607"/>
                          <a:pt x="93757" y="3258611"/>
                        </a:cubicBezTo>
                        <a:cubicBezTo>
                          <a:pt x="90016" y="3236111"/>
                          <a:pt x="82534" y="3213612"/>
                          <a:pt x="78793" y="3187364"/>
                        </a:cubicBezTo>
                        <a:cubicBezTo>
                          <a:pt x="75052" y="3164865"/>
                          <a:pt x="71312" y="3142366"/>
                          <a:pt x="67571" y="3116117"/>
                        </a:cubicBezTo>
                        <a:cubicBezTo>
                          <a:pt x="63830" y="3089868"/>
                          <a:pt x="60089" y="3067369"/>
                          <a:pt x="56348" y="3041120"/>
                        </a:cubicBezTo>
                        <a:cubicBezTo>
                          <a:pt x="56348" y="3014871"/>
                          <a:pt x="52607" y="2988622"/>
                          <a:pt x="52607" y="2962373"/>
                        </a:cubicBezTo>
                        <a:cubicBezTo>
                          <a:pt x="48866" y="2936124"/>
                          <a:pt x="48866" y="2909875"/>
                          <a:pt x="45126" y="2879877"/>
                        </a:cubicBezTo>
                        <a:cubicBezTo>
                          <a:pt x="48866" y="2853628"/>
                          <a:pt x="48866" y="2827379"/>
                          <a:pt x="48866" y="2797380"/>
                        </a:cubicBezTo>
                        <a:cubicBezTo>
                          <a:pt x="48866" y="2741133"/>
                          <a:pt x="48866" y="2684885"/>
                          <a:pt x="56348" y="2628638"/>
                        </a:cubicBezTo>
                        <a:cubicBezTo>
                          <a:pt x="63830" y="2512392"/>
                          <a:pt x="86275" y="2392398"/>
                          <a:pt x="108720" y="2272403"/>
                        </a:cubicBezTo>
                        <a:cubicBezTo>
                          <a:pt x="134906" y="2156158"/>
                          <a:pt x="164833" y="2036163"/>
                          <a:pt x="194759" y="1916168"/>
                        </a:cubicBezTo>
                        <a:cubicBezTo>
                          <a:pt x="224686" y="1796173"/>
                          <a:pt x="243390" y="1676178"/>
                          <a:pt x="265835" y="1556183"/>
                        </a:cubicBezTo>
                        <a:cubicBezTo>
                          <a:pt x="280799" y="1436189"/>
                          <a:pt x="295762" y="1316194"/>
                          <a:pt x="299503" y="1199949"/>
                        </a:cubicBezTo>
                        <a:cubicBezTo>
                          <a:pt x="303244" y="1143701"/>
                          <a:pt x="303244" y="1087453"/>
                          <a:pt x="299503" y="1031206"/>
                        </a:cubicBezTo>
                        <a:cubicBezTo>
                          <a:pt x="303244" y="974958"/>
                          <a:pt x="299503" y="922461"/>
                          <a:pt x="292021" y="869963"/>
                        </a:cubicBezTo>
                        <a:cubicBezTo>
                          <a:pt x="292021" y="813715"/>
                          <a:pt x="284539" y="764967"/>
                          <a:pt x="277058" y="716219"/>
                        </a:cubicBezTo>
                        <a:cubicBezTo>
                          <a:pt x="269576" y="667471"/>
                          <a:pt x="262094" y="618724"/>
                          <a:pt x="254613" y="573726"/>
                        </a:cubicBezTo>
                        <a:cubicBezTo>
                          <a:pt x="243390" y="528727"/>
                          <a:pt x="235909" y="483729"/>
                          <a:pt x="220945" y="442481"/>
                        </a:cubicBezTo>
                        <a:cubicBezTo>
                          <a:pt x="213463" y="404983"/>
                          <a:pt x="202241" y="363734"/>
                          <a:pt x="187278" y="329986"/>
                        </a:cubicBezTo>
                        <a:cubicBezTo>
                          <a:pt x="164833" y="258739"/>
                          <a:pt x="138647" y="198741"/>
                          <a:pt x="116202" y="149994"/>
                        </a:cubicBezTo>
                        <a:cubicBezTo>
                          <a:pt x="67571" y="52498"/>
                          <a:pt x="30162" y="3750"/>
                          <a:pt x="30162" y="3750"/>
                        </a:cubicBezTo>
                        <a:close/>
                      </a:path>
                    </a:pathLst>
                  </a:custGeom>
                  <a:gradFill>
                    <a:gsLst>
                      <a:gs pos="65473">
                        <a:srgbClr val="62FFFF">
                          <a:alpha val="94000"/>
                        </a:srgbClr>
                      </a:gs>
                      <a:gs pos="36000">
                        <a:srgbClr val="62FFFF"/>
                      </a:gs>
                      <a:gs pos="100000">
                        <a:srgbClr val="0D69FF"/>
                      </a:gs>
                      <a:gs pos="0">
                        <a:srgbClr val="0D69FF"/>
                      </a:gs>
                    </a:gsLst>
                    <a:lin ang="8100000" scaled="1"/>
                  </a:gra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350"/>
                  </a:p>
                </p:txBody>
              </p:sp>
            </p:grpSp>
            <p:grpSp>
              <p:nvGrpSpPr>
                <p:cNvPr id="72" name="组合 71"/>
                <p:cNvGrpSpPr/>
                <p:nvPr/>
              </p:nvGrpSpPr>
              <p:grpSpPr>
                <a:xfrm>
                  <a:off x="735" y="6558"/>
                  <a:ext cx="2678" cy="2680"/>
                  <a:chOff x="620" y="7126"/>
                  <a:chExt cx="2678" cy="2680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967" y="7447"/>
                    <a:ext cx="1987" cy="19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3C9FB">
                          <a:alpha val="15000"/>
                        </a:srgbClr>
                      </a:gs>
                      <a:gs pos="98230">
                        <a:srgbClr val="80ECDF">
                          <a:alpha val="15000"/>
                        </a:srgbClr>
                      </a:gs>
                      <a:gs pos="55000">
                        <a:srgbClr val="00A2E9">
                          <a:alpha val="3000"/>
                        </a:srgbClr>
                      </a:gs>
                    </a:gsLst>
                    <a:lin ang="8100000" scaled="1"/>
                  </a:gradFill>
                  <a:ln w="12700">
                    <a:gradFill flip="none" rotWithShape="1">
                      <a:gsLst>
                        <a:gs pos="0">
                          <a:srgbClr val="F3C9FB"/>
                        </a:gs>
                        <a:gs pos="98230">
                          <a:srgbClr val="80ECDF"/>
                        </a:gs>
                        <a:gs pos="55000">
                          <a:srgbClr val="00A2E9"/>
                        </a:gs>
                      </a:gsLst>
                      <a:lin ang="8100000" scaled="1"/>
                      <a:tileRect/>
                    </a:gradFill>
                  </a:ln>
                </p:spPr>
                <p:style>
                  <a:lnRef idx="2">
                    <a:srgbClr val="4472C4">
                      <a:shade val="50000"/>
                    </a:srgbClr>
                  </a:lnRef>
                  <a:fillRef idx="1">
                    <a:srgbClr val="4472C4"/>
                  </a:fillRef>
                  <a:effectRef idx="0">
                    <a:srgbClr val="4472C4"/>
                  </a:effectRef>
                  <a:fontRef idx="minor">
                    <a:sysClr val="window" lastClr="FFFFFF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p>
                    <a:pPr algn="ctr"/>
                    <a:r>
                      <a:rPr lang="zh-CN" altLang="en-US" sz="1600" b="1" dirty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机器人监控</a:t>
                    </a:r>
                    <a:br>
                      <a:rPr lang="zh-CN" altLang="en-US" sz="1600" b="1" dirty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</a:br>
                    <a:r>
                      <a:rPr lang="zh-CN" altLang="en-US" sz="1600" b="1" dirty="0">
                        <a:solidFill>
                          <a:sysClr val="window" lastClr="FFFFFF"/>
                        </a:solidFill>
                        <a:latin typeface="Microsoft YaHei Bold" panose="020B0703020204020201" charset="-122"/>
                        <a:ea typeface="Microsoft YaHei Bold" panose="020B0703020204020201" charset="-122"/>
                      </a:rPr>
                      <a:t>管理</a:t>
                    </a:r>
                    <a:endParaRPr lang="zh-CN" altLang="en-US" sz="1600" b="1" dirty="0">
                      <a:solidFill>
                        <a:sysClr val="window" lastClr="FFFFFF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endParaRPr>
                  </a:p>
                </p:txBody>
              </p:sp>
              <p:pic>
                <p:nvPicPr>
                  <p:cNvPr id="59" name="5" descr="D:\360data\重要数据\桌面\222222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40000" contrast="20000"/>
                            </a14:imgEffect>
                          </a14:imgLayer>
                        </a14:imgProps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" y="7126"/>
                    <a:ext cx="2678" cy="2680"/>
                  </a:xfrm>
                  <a:prstGeom prst="rect">
                    <a:avLst/>
                  </a:prstGeom>
                  <a:noFill/>
                  <a:effectLst>
                    <a:glow>
                      <a:srgbClr val="4472C4">
                        <a:alpha val="40000"/>
                      </a:srgbClr>
                    </a:glow>
                    <a:outerShdw blurRad="190500" algn="tl" rotWithShape="0">
                      <a:srgbClr val="44546A">
                        <a:lumMod val="60000"/>
                        <a:lumOff val="40000"/>
                        <a:alpha val="52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cxnSp>
        <p:nvCxnSpPr>
          <p:cNvPr id="80" name="直接箭头连接符 79"/>
          <p:cNvCxnSpPr/>
          <p:nvPr/>
        </p:nvCxnSpPr>
        <p:spPr>
          <a:xfrm>
            <a:off x="6341745" y="2491740"/>
            <a:ext cx="324000" cy="635"/>
          </a:xfrm>
          <a:prstGeom prst="straightConnector1">
            <a:avLst/>
          </a:prstGeom>
          <a:noFill/>
          <a:ln w="38100" cap="flat">
            <a:gradFill>
              <a:gsLst>
                <a:gs pos="0">
                  <a:srgbClr val="00A2E9"/>
                </a:gs>
                <a:gs pos="100000">
                  <a:srgbClr val="A1B2C9">
                    <a:alpha val="38000"/>
                  </a:srgbClr>
                </a:gs>
              </a:gsLst>
              <a:lin ang="8040000" scaled="0"/>
            </a:gradFill>
            <a:prstDash val="solid"/>
            <a:miter lim="400000"/>
            <a:tailEnd type="triangl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8112" y="-77470"/>
            <a:ext cx="12466955" cy="701230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2565797">
            <a:off x="3866835" y="7285989"/>
            <a:ext cx="4067503" cy="199697"/>
          </a:xfrm>
          <a:prstGeom prst="roundRect">
            <a:avLst>
              <a:gd name="adj" fmla="val 50000"/>
            </a:avLst>
          </a:prstGeom>
          <a:solidFill>
            <a:srgbClr val="85ACF3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cs typeface="等线" panose="02010600030101010101" charset="-122"/>
              <a:sym typeface="Calibri" panose="020F0702030404030204"/>
            </a:endParaRPr>
          </a:p>
        </p:txBody>
      </p:sp>
      <p:sp>
        <p:nvSpPr>
          <p:cNvPr id="15" name="圆角矩形 14"/>
          <p:cNvSpPr/>
          <p:nvPr/>
        </p:nvSpPr>
        <p:spPr>
          <a:xfrm rot="2565797">
            <a:off x="2133846" y="7285632"/>
            <a:ext cx="4067503" cy="199697"/>
          </a:xfrm>
          <a:prstGeom prst="roundRect">
            <a:avLst>
              <a:gd name="adj" fmla="val 50000"/>
            </a:avLst>
          </a:prstGeom>
          <a:solidFill>
            <a:srgbClr val="B78EF9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cs typeface="等线" panose="02010600030101010101" charset="-122"/>
              <a:sym typeface="Calibri" panose="020F0702030404030204"/>
            </a:endParaRPr>
          </a:p>
        </p:txBody>
      </p:sp>
      <p:sp>
        <p:nvSpPr>
          <p:cNvPr id="16" name="圆角矩形 15"/>
          <p:cNvSpPr/>
          <p:nvPr/>
        </p:nvSpPr>
        <p:spPr>
          <a:xfrm rot="2565797">
            <a:off x="-2574277" y="707980"/>
            <a:ext cx="4067503" cy="199697"/>
          </a:xfrm>
          <a:prstGeom prst="roundRect">
            <a:avLst>
              <a:gd name="adj" fmla="val 50000"/>
            </a:avLst>
          </a:prstGeom>
          <a:solidFill>
            <a:srgbClr val="85ACF3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cs typeface="等线" panose="02010600030101010101" charset="-122"/>
              <a:sym typeface="Calibri" panose="020F0702030404030204"/>
            </a:endParaRPr>
          </a:p>
        </p:txBody>
      </p:sp>
      <p:sp>
        <p:nvSpPr>
          <p:cNvPr id="17" name="圆角矩形 16"/>
          <p:cNvSpPr/>
          <p:nvPr/>
        </p:nvSpPr>
        <p:spPr>
          <a:xfrm rot="2565797">
            <a:off x="-2789616" y="1354053"/>
            <a:ext cx="4067503" cy="199697"/>
          </a:xfrm>
          <a:prstGeom prst="roundRect">
            <a:avLst>
              <a:gd name="adj" fmla="val 50000"/>
            </a:avLst>
          </a:prstGeom>
          <a:solidFill>
            <a:srgbClr val="C094FF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cs typeface="等线" panose="02010600030101010101" charset="-122"/>
              <a:sym typeface="Calibri" panose="020F070203040403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725" y="462915"/>
            <a:ext cx="7272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模式和技术创新性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Mode and Technological Innovation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51155" y="1734820"/>
            <a:ext cx="10783570" cy="3662680"/>
            <a:chOff x="371" y="2718"/>
            <a:chExt cx="16982" cy="5768"/>
          </a:xfrm>
        </p:grpSpPr>
        <p:sp>
          <p:nvSpPr>
            <p:cNvPr id="10" name="等腰三角形 9"/>
            <p:cNvSpPr/>
            <p:nvPr/>
          </p:nvSpPr>
          <p:spPr>
            <a:xfrm>
              <a:off x="7208" y="3295"/>
              <a:ext cx="3839" cy="3309"/>
            </a:xfrm>
            <a:prstGeom prst="triangle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zh-CN" altLang="en-US" sz="1600" b="1">
                  <a:latin typeface="Microsoft YaHei Bold" panose="020B0703020204020201" charset="-122"/>
                  <a:ea typeface="Microsoft YaHei Bold" panose="020B0703020204020201" charset="-122"/>
                  <a:sym typeface="等线" panose="02010600030101010101" charset="-122"/>
                </a:rPr>
                <a:t>技术创新</a:t>
              </a:r>
              <a:endParaRPr lang="zh-CN" altLang="en-US" sz="16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189" y="3894"/>
              <a:ext cx="3858" cy="3525"/>
            </a:xfrm>
            <a:custGeom>
              <a:avLst/>
              <a:gdLst>
                <a:gd name="T0" fmla="*/ 1146 w 1469"/>
                <a:gd name="T1" fmla="*/ 0 h 1342"/>
                <a:gd name="T2" fmla="*/ 1469 w 1469"/>
                <a:gd name="T3" fmla="*/ 604 h 1342"/>
                <a:gd name="T4" fmla="*/ 1047 w 1469"/>
                <a:gd name="T5" fmla="*/ 1272 h 1342"/>
                <a:gd name="T6" fmla="*/ 734 w 1469"/>
                <a:gd name="T7" fmla="*/ 1342 h 1342"/>
                <a:gd name="T8" fmla="*/ 422 w 1469"/>
                <a:gd name="T9" fmla="*/ 1272 h 1342"/>
                <a:gd name="T10" fmla="*/ 0 w 1469"/>
                <a:gd name="T11" fmla="*/ 604 h 1342"/>
                <a:gd name="T12" fmla="*/ 322 w 1469"/>
                <a:gd name="T13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9" h="1342">
                  <a:moveTo>
                    <a:pt x="1146" y="0"/>
                  </a:moveTo>
                  <a:cubicBezTo>
                    <a:pt x="1340" y="131"/>
                    <a:pt x="1468" y="353"/>
                    <a:pt x="1469" y="604"/>
                  </a:cubicBezTo>
                  <a:moveTo>
                    <a:pt x="1047" y="1272"/>
                  </a:moveTo>
                  <a:cubicBezTo>
                    <a:pt x="952" y="1317"/>
                    <a:pt x="846" y="1342"/>
                    <a:pt x="734" y="1342"/>
                  </a:cubicBezTo>
                  <a:cubicBezTo>
                    <a:pt x="623" y="1342"/>
                    <a:pt x="517" y="1317"/>
                    <a:pt x="422" y="1272"/>
                  </a:cubicBezTo>
                  <a:moveTo>
                    <a:pt x="0" y="604"/>
                  </a:moveTo>
                  <a:cubicBezTo>
                    <a:pt x="1" y="353"/>
                    <a:pt x="129" y="131"/>
                    <a:pt x="322" y="0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prstDash val="lgDash"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1200">
                <a:solidFill>
                  <a:srgbClr val="80ECD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282" y="2741"/>
              <a:ext cx="1671" cy="1672"/>
            </a:xfrm>
            <a:prstGeom prst="ellipse">
              <a:avLst/>
            </a:prstGeom>
            <a:solidFill>
              <a:srgbClr val="230758">
                <a:alpha val="68000"/>
              </a:srgbClr>
            </a:solidFill>
            <a:ln w="57150">
              <a:gradFill flip="none" rotWithShape="1">
                <a:gsLst>
                  <a:gs pos="0">
                    <a:srgbClr val="E400B3">
                      <a:alpha val="27000"/>
                    </a:srgbClr>
                  </a:gs>
                  <a:gs pos="98230">
                    <a:srgbClr val="80ECDF"/>
                  </a:gs>
                  <a:gs pos="62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400" dirty="0">
                  <a:gradFill flip="none" rotWithShape="1">
                    <a:gsLst>
                      <a:gs pos="53000">
                        <a:srgbClr val="E8EEF8"/>
                      </a:gs>
                      <a:gs pos="0">
                        <a:srgbClr val="FFFFFF"/>
                      </a:gs>
                      <a:gs pos="98230">
                        <a:srgbClr val="E8EEF8"/>
                      </a:gs>
                    </a:gsLst>
                    <a:lin ang="8100000" scaled="1"/>
                    <a:tileRect/>
                  </a:gradFill>
                  <a:latin typeface="Microsoft YaHei Regular" panose="020B0703020204020201" charset="-122"/>
                  <a:ea typeface="Microsoft YaHei Regular" panose="020B0703020204020201" charset="-122"/>
                </a:rPr>
                <a:t>1</a:t>
              </a:r>
              <a:endParaRPr lang="en-US" altLang="zh-CN" sz="2400" dirty="0">
                <a:gradFill flip="none" rotWithShape="1">
                  <a:gsLst>
                    <a:gs pos="53000">
                      <a:srgbClr val="E8EEF8"/>
                    </a:gs>
                    <a:gs pos="0">
                      <a:srgbClr val="FFFFFF"/>
                    </a:gs>
                    <a:gs pos="98230">
                      <a:srgbClr val="E8EEF8"/>
                    </a:gs>
                  </a:gsLst>
                  <a:lin ang="8100000" scaled="1"/>
                  <a:tileRect/>
                </a:gradFill>
                <a:latin typeface="Microsoft YaHei Regular" panose="020B0703020204020201" charset="-122"/>
                <a:ea typeface="Microsoft YaHei Regular" panose="020B0703020204020201" charset="-122"/>
              </a:endParaRPr>
            </a:p>
          </p:txBody>
        </p:sp>
        <p:pic>
          <p:nvPicPr>
            <p:cNvPr id="33" name="5" descr="D:\360data\重要数据\桌面\222222.png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" y="2837"/>
              <a:ext cx="1478" cy="1478"/>
            </a:xfrm>
            <a:prstGeom prst="rect">
              <a:avLst/>
            </a:prstGeom>
            <a:noFill/>
            <a:effectLst>
              <a:glow>
                <a:srgbClr val="4F81BD">
                  <a:alpha val="40000"/>
                </a:srgbClr>
              </a:glow>
              <a:outerShdw blurRad="190500" algn="tl" rotWithShape="0">
                <a:srgbClr val="1F497D">
                  <a:lumMod val="60000"/>
                  <a:lumOff val="40000"/>
                  <a:alpha val="5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椭圆 45"/>
            <p:cNvSpPr/>
            <p:nvPr/>
          </p:nvSpPr>
          <p:spPr>
            <a:xfrm>
              <a:off x="6237" y="5769"/>
              <a:ext cx="1671" cy="1672"/>
            </a:xfrm>
            <a:prstGeom prst="ellipse">
              <a:avLst/>
            </a:prstGeom>
            <a:solidFill>
              <a:srgbClr val="230758">
                <a:alpha val="68000"/>
              </a:srgbClr>
            </a:solidFill>
            <a:ln w="57150">
              <a:gradFill flip="none" rotWithShape="1">
                <a:gsLst>
                  <a:gs pos="0">
                    <a:srgbClr val="E400B3">
                      <a:alpha val="27000"/>
                    </a:srgbClr>
                  </a:gs>
                  <a:gs pos="98230">
                    <a:srgbClr val="80ECDF"/>
                  </a:gs>
                  <a:gs pos="62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400" dirty="0">
                  <a:gradFill flip="none" rotWithShape="1">
                    <a:gsLst>
                      <a:gs pos="53000">
                        <a:srgbClr val="E8EEF8"/>
                      </a:gs>
                      <a:gs pos="0">
                        <a:srgbClr val="FFFFFF"/>
                      </a:gs>
                      <a:gs pos="98230">
                        <a:srgbClr val="E8EEF8"/>
                      </a:gs>
                    </a:gsLst>
                    <a:lin ang="8100000" scaled="1"/>
                    <a:tileRect/>
                  </a:gradFill>
                  <a:latin typeface="Microsoft YaHei Regular" panose="020B0703020204020201" charset="-122"/>
                  <a:ea typeface="Microsoft YaHei Regular" panose="020B0703020204020201" charset="-122"/>
                </a:rPr>
                <a:t>2</a:t>
              </a:r>
              <a:endParaRPr lang="en-US" altLang="zh-CN" sz="2400" dirty="0">
                <a:gradFill flip="none" rotWithShape="1">
                  <a:gsLst>
                    <a:gs pos="53000">
                      <a:srgbClr val="E8EEF8"/>
                    </a:gs>
                    <a:gs pos="0">
                      <a:srgbClr val="FFFFFF"/>
                    </a:gs>
                    <a:gs pos="98230">
                      <a:srgbClr val="E8EEF8"/>
                    </a:gs>
                  </a:gsLst>
                  <a:lin ang="8100000" scaled="1"/>
                  <a:tileRect/>
                </a:gradFill>
                <a:latin typeface="Microsoft YaHei Regular" panose="020B0703020204020201" charset="-122"/>
                <a:ea typeface="Microsoft YaHei Regular" panose="020B0703020204020201" charset="-122"/>
              </a:endParaRPr>
            </a:p>
          </p:txBody>
        </p:sp>
        <p:pic>
          <p:nvPicPr>
            <p:cNvPr id="47" name="5" descr="D:\360data\重要数据\桌面\222222.png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" y="5866"/>
              <a:ext cx="1478" cy="1478"/>
            </a:xfrm>
            <a:prstGeom prst="rect">
              <a:avLst/>
            </a:prstGeom>
            <a:noFill/>
            <a:effectLst>
              <a:glow>
                <a:srgbClr val="4F81BD">
                  <a:alpha val="40000"/>
                </a:srgbClr>
              </a:glow>
              <a:outerShdw blurRad="190500" algn="tl" rotWithShape="0">
                <a:srgbClr val="1F497D">
                  <a:lumMod val="60000"/>
                  <a:lumOff val="40000"/>
                  <a:alpha val="5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椭圆 47"/>
            <p:cNvSpPr/>
            <p:nvPr/>
          </p:nvSpPr>
          <p:spPr>
            <a:xfrm>
              <a:off x="10176" y="5739"/>
              <a:ext cx="1671" cy="1672"/>
            </a:xfrm>
            <a:prstGeom prst="ellipse">
              <a:avLst/>
            </a:prstGeom>
            <a:solidFill>
              <a:srgbClr val="230758">
                <a:alpha val="68000"/>
              </a:srgbClr>
            </a:solidFill>
            <a:ln w="57150">
              <a:gradFill flip="none" rotWithShape="1">
                <a:gsLst>
                  <a:gs pos="0">
                    <a:srgbClr val="E400B3">
                      <a:alpha val="27000"/>
                    </a:srgbClr>
                  </a:gs>
                  <a:gs pos="98230">
                    <a:srgbClr val="80ECDF"/>
                  </a:gs>
                  <a:gs pos="62000">
                    <a:srgbClr val="00A2E9"/>
                  </a:gs>
                </a:gsLst>
                <a:lin ang="8100000" scaled="1"/>
                <a:tileRect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400" dirty="0">
                  <a:gradFill flip="none" rotWithShape="1">
                    <a:gsLst>
                      <a:gs pos="53000">
                        <a:srgbClr val="E8EEF8"/>
                      </a:gs>
                      <a:gs pos="0">
                        <a:srgbClr val="FFFFFF"/>
                      </a:gs>
                      <a:gs pos="98230">
                        <a:srgbClr val="E8EEF8"/>
                      </a:gs>
                    </a:gsLst>
                    <a:lin ang="8100000" scaled="1"/>
                    <a:tileRect/>
                  </a:gradFill>
                  <a:latin typeface="Microsoft YaHei Regular" panose="020B0703020204020201" charset="-122"/>
                  <a:ea typeface="Microsoft YaHei Regular" panose="020B0703020204020201" charset="-122"/>
                </a:rPr>
                <a:t>3</a:t>
              </a:r>
              <a:endParaRPr lang="en-US" altLang="zh-CN" sz="2400" dirty="0">
                <a:gradFill flip="none" rotWithShape="1">
                  <a:gsLst>
                    <a:gs pos="53000">
                      <a:srgbClr val="E8EEF8"/>
                    </a:gs>
                    <a:gs pos="0">
                      <a:srgbClr val="FFFFFF"/>
                    </a:gs>
                    <a:gs pos="98230">
                      <a:srgbClr val="E8EEF8"/>
                    </a:gs>
                  </a:gsLst>
                  <a:lin ang="8100000" scaled="1"/>
                  <a:tileRect/>
                </a:gradFill>
                <a:latin typeface="Microsoft YaHei Regular" panose="020B0703020204020201" charset="-122"/>
                <a:ea typeface="Microsoft YaHei Regular" panose="020B0703020204020201" charset="-122"/>
              </a:endParaRPr>
            </a:p>
          </p:txBody>
        </p:sp>
        <p:pic>
          <p:nvPicPr>
            <p:cNvPr id="49" name="5" descr="D:\360data\重要数据\桌面\222222.png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" y="5853"/>
              <a:ext cx="1478" cy="1478"/>
            </a:xfrm>
            <a:prstGeom prst="rect">
              <a:avLst/>
            </a:prstGeom>
            <a:noFill/>
            <a:effectLst>
              <a:glow>
                <a:srgbClr val="4F81BD">
                  <a:alpha val="40000"/>
                </a:srgbClr>
              </a:glow>
              <a:outerShdw blurRad="190500" algn="tl" rotWithShape="0">
                <a:srgbClr val="1F497D">
                  <a:lumMod val="60000"/>
                  <a:lumOff val="40000"/>
                  <a:alpha val="5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图片 49" descr="tubiaozhuanqu-1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64" y="4551"/>
              <a:ext cx="2128" cy="2128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>
              <a:off x="11847" y="2718"/>
              <a:ext cx="5497" cy="2322"/>
              <a:chOff x="11719" y="2741"/>
              <a:chExt cx="5497" cy="2322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2126" y="2741"/>
                <a:ext cx="509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600" dirty="0">
                    <a:solidFill>
                      <a:srgbClr val="61E1EA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技术融合实现业务价值提升</a:t>
                </a:r>
                <a:endParaRPr lang="zh-CN" altLang="en-US" sz="1600" dirty="0">
                  <a:solidFill>
                    <a:srgbClr val="61E1EA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2153" y="3562"/>
                <a:ext cx="5063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融合</a:t>
                </a: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+mn-ea"/>
                  </a:rPr>
                  <a:t>实时音视频、人工智能、RPA</a:t>
                </a: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三大技术，实现双录业务、实时质检、自动审核、事后质检的效率与质量提升，运用技术赋能金融创新。</a:t>
                </a:r>
                <a:endParaRPr lang="zh-CN" altLang="en-US" sz="14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等线" panose="02010600030101010101" charset="-122"/>
                </a:endParaRPr>
              </a:p>
            </p:txBody>
          </p:sp>
          <p:pic>
            <p:nvPicPr>
              <p:cNvPr id="54" name="图片 53" descr="RectangleCopy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19" y="2804"/>
                <a:ext cx="468" cy="468"/>
              </a:xfrm>
              <a:prstGeom prst="rect">
                <a:avLst/>
              </a:prstGeom>
            </p:spPr>
          </p:pic>
        </p:grpSp>
        <p:grpSp>
          <p:nvGrpSpPr>
            <p:cNvPr id="55" name="组合 54"/>
            <p:cNvGrpSpPr/>
            <p:nvPr/>
          </p:nvGrpSpPr>
          <p:grpSpPr>
            <a:xfrm>
              <a:off x="371" y="5437"/>
              <a:ext cx="16982" cy="3049"/>
              <a:chOff x="235" y="5467"/>
              <a:chExt cx="16982" cy="3049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12126" y="5467"/>
                <a:ext cx="509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600" dirty="0">
                    <a:solidFill>
                      <a:srgbClr val="61E1EA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智能业务系统关联</a:t>
                </a:r>
                <a:endParaRPr lang="zh-CN" altLang="en-US" sz="1600" dirty="0">
                  <a:solidFill>
                    <a:srgbClr val="61E1EA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2126" y="6305"/>
                <a:ext cx="5091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00000"/>
                  </a:lnSpc>
                </a:pPr>
                <a:r>
                  <a: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rPr>
                  <a:t>用户业务办理（通过手机证券APP、线上营业厅系统）与 后台审核（通过“聚安一站通”）联动，实现业务场景全流程智能关联，业务流程一体化。</a:t>
                </a:r>
                <a:endParaRPr lang="zh-CN" altLang="en-US" sz="140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等线" panose="02010600030101010101" charset="-122"/>
                </a:endParaRPr>
              </a:p>
            </p:txBody>
          </p:sp>
          <p:pic>
            <p:nvPicPr>
              <p:cNvPr id="58" name="图片 57" descr="guanlianzhanghu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873" y="5576"/>
                <a:ext cx="314" cy="314"/>
              </a:xfrm>
              <a:prstGeom prst="rect">
                <a:avLst/>
              </a:prstGeom>
            </p:spPr>
          </p:pic>
          <p:grpSp>
            <p:nvGrpSpPr>
              <p:cNvPr id="61" name="组合 60"/>
              <p:cNvGrpSpPr/>
              <p:nvPr/>
            </p:nvGrpSpPr>
            <p:grpSpPr>
              <a:xfrm>
                <a:off x="235" y="5475"/>
                <a:ext cx="5590" cy="3041"/>
                <a:chOff x="235" y="5475"/>
                <a:chExt cx="5590" cy="3041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235" y="5475"/>
                  <a:ext cx="5090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/>
                  <a:r>
                    <a:rPr lang="zh-CN" altLang="en-US" sz="1600" dirty="0">
                      <a:solidFill>
                        <a:srgbClr val="61E1EA"/>
                      </a:solidFill>
                      <a:latin typeface="Microsoft YaHei Regular" panose="020B0703020204020201" charset="-122"/>
                      <a:ea typeface="Microsoft YaHei Regular" panose="020B0703020204020201" charset="-122"/>
                    </a:rPr>
                    <a:t>智能审核规则引擎</a:t>
                  </a:r>
                  <a:endParaRPr lang="zh-CN" altLang="en-US" sz="1600" dirty="0">
                    <a:solidFill>
                      <a:srgbClr val="61E1EA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1181" y="5998"/>
                  <a:ext cx="4644" cy="2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/>
                  <a:r>
                    <a:rPr lang="zh-CN" altLang="en-US" sz="1400">
                      <a:solidFill>
                        <a:sysClr val="window" lastClr="FFFFFF"/>
                      </a:solidFill>
                      <a:latin typeface="Microsoft YaHei Regular" panose="020B0703020204020201" charset="-122"/>
                      <a:ea typeface="Microsoft YaHei Regular" panose="020B0703020204020201" charset="-122"/>
                      <a:cs typeface="Microsoft YaHei Regular" panose="020B0703020204020201" charset="-122"/>
                      <a:sym typeface="等线" panose="02010600030101010101" charset="-122"/>
                    </a:rPr>
                    <a:t>业务数据统一提交到“聚安一站通”，由该业务中台系统调用智能审核服务，系统自动生成智能审核任务，由规则引擎根据审核规则库中配置好的规则，调用AI服务（如OCR、人脸识别等），并输出可视化的智能审核结果。</a:t>
                  </a:r>
                  <a:endParaRPr lang="zh-CN" altLang="en-US" sz="140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  <a:sym typeface="等线" panose="02010600030101010101" charset="-122"/>
                  </a:endParaRPr>
                </a:p>
              </p:txBody>
            </p:sp>
            <p:pic>
              <p:nvPicPr>
                <p:cNvPr id="66" name="图片 65" descr="openad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5" y="5576"/>
                  <a:ext cx="328" cy="328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L/Desktop/666666.png66666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7477" y="-94932"/>
            <a:ext cx="12468225" cy="70129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6725" y="462915"/>
            <a:ext cx="7272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ysClr val="window" lastClr="FFFFFF"/>
                </a:solidFill>
                <a:latin typeface="微软雅黑" panose="020B0703020204020201" charset="-122"/>
                <a:ea typeface="微软雅黑" panose="020B0703020204020201" charset="-122"/>
                <a:sym typeface="等线" panose="02010600030101010101" charset="-122"/>
              </a:rPr>
              <a:t>方案价值与收益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703020204020201" charset="-122"/>
              <a:ea typeface="微软雅黑" panose="020B0703020204020201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EBA8F6"/>
                    </a:gs>
                  </a:gsLst>
                  <a:lin ang="0" scaled="1"/>
                  <a:tileRect/>
                </a:gradFill>
                <a:latin typeface="微软雅黑" panose="020B0703020204020201" charset="-122"/>
                <a:ea typeface="微软雅黑" panose="020B0703020204020201" charset="-122"/>
                <a:cs typeface="Arial" panose="020B0704020202090204" pitchFamily="34" charset="0"/>
              </a:rPr>
              <a:t>Solution Value and Revenue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EBA8F6"/>
                  </a:gs>
                </a:gsLst>
                <a:lin ang="0" scaled="1"/>
                <a:tileRect/>
              </a:gradFill>
              <a:latin typeface="微软雅黑" panose="020B0703020204020201" charset="-122"/>
              <a:ea typeface="微软雅黑" panose="020B0703020204020201" charset="-122"/>
              <a:cs typeface="Arial" panose="020B070402020209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00150" y="1275715"/>
            <a:ext cx="3931920" cy="1325880"/>
            <a:chOff x="1399" y="2616"/>
            <a:chExt cx="6192" cy="2088"/>
          </a:xfrm>
        </p:grpSpPr>
        <p:grpSp>
          <p:nvGrpSpPr>
            <p:cNvPr id="10" name="组合 9"/>
            <p:cNvGrpSpPr/>
            <p:nvPr/>
          </p:nvGrpSpPr>
          <p:grpSpPr>
            <a:xfrm>
              <a:off x="1399" y="2616"/>
              <a:ext cx="6192" cy="2088"/>
              <a:chOff x="900121" y="2712941"/>
              <a:chExt cx="2106222" cy="1325807"/>
            </a:xfrm>
            <a:solidFill>
              <a:sysClr val="window" lastClr="FFFFFF">
                <a:alpha val="10000"/>
              </a:sysClr>
            </a:solidFill>
          </p:grpSpPr>
          <p:grpSp>
            <p:nvGrpSpPr>
              <p:cNvPr id="11" name="组合 10"/>
              <p:cNvGrpSpPr/>
              <p:nvPr/>
            </p:nvGrpSpPr>
            <p:grpSpPr>
              <a:xfrm>
                <a:off x="900121" y="2743208"/>
                <a:ext cx="2106222" cy="1254207"/>
                <a:chOff x="3743425" y="2000539"/>
                <a:chExt cx="1436976" cy="1544002"/>
              </a:xfrm>
              <a:grpFill/>
            </p:grpSpPr>
            <p:sp>
              <p:nvSpPr>
                <p:cNvPr id="12" name="矩形: 圆角 112"/>
                <p:cNvSpPr/>
                <p:nvPr/>
              </p:nvSpPr>
              <p:spPr>
                <a:xfrm>
                  <a:off x="3743425" y="2000539"/>
                  <a:ext cx="1436976" cy="1544002"/>
                </a:xfrm>
                <a:prstGeom prst="roundRect">
                  <a:avLst>
                    <a:gd name="adj" fmla="val 3410"/>
                  </a:avLst>
                </a:prstGeom>
                <a:grpFill/>
                <a:ln w="19050">
                  <a:gradFill flip="none" rotWithShape="1">
                    <a:gsLst>
                      <a:gs pos="0">
                        <a:srgbClr val="E27FF6">
                          <a:alpha val="100000"/>
                        </a:srgbClr>
                      </a:gs>
                      <a:gs pos="100000">
                        <a:srgbClr val="80ECDF">
                          <a:lumMod val="0"/>
                          <a:lumOff val="100000"/>
                          <a:alpha val="100000"/>
                        </a:srgbClr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20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4" name="等腰三角形 13"/>
                <p:cNvSpPr/>
                <p:nvPr/>
              </p:nvSpPr>
              <p:spPr>
                <a:xfrm rot="5400000">
                  <a:off x="3667834" y="2114356"/>
                  <a:ext cx="1259032" cy="1085372"/>
                </a:xfrm>
                <a:prstGeom prst="triangle">
                  <a:avLst>
                    <a:gd name="adj" fmla="val 0"/>
                  </a:avLst>
                </a:prstGeom>
                <a:grpFill/>
                <a:ln w="952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20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2586677" y="2712941"/>
                <a:ext cx="378766" cy="6312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203200" sx="102000" sy="102000" algn="ctr" rotWithShape="0">
                  <a:srgbClr val="7F7F7F">
                    <a:lumMod val="20000"/>
                    <a:lumOff val="80000"/>
                    <a:alpha val="70000"/>
                  </a:srgb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09154" y="3970784"/>
                <a:ext cx="262881" cy="6796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203200" sx="102000" sy="102000" algn="ctr" rotWithShape="0">
                  <a:srgbClr val="7F7F7F">
                    <a:lumMod val="20000"/>
                    <a:lumOff val="80000"/>
                    <a:alpha val="70000"/>
                  </a:srgb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73" y="2954"/>
              <a:ext cx="221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审核效率</a:t>
              </a:r>
              <a:endParaRPr lang="zh-CN" altLang="en-US" sz="1600" b="1" dirty="0" smtClean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2060" y="3773"/>
              <a:ext cx="8" cy="441"/>
            </a:xfrm>
            <a:prstGeom prst="straightConnector1">
              <a:avLst/>
            </a:prstGeom>
            <a:ln w="41275">
              <a:solidFill>
                <a:sysClr val="window" lastClr="FFFFFF"/>
              </a:solidFill>
              <a:tailEnd type="arrow"/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3986" y="3192"/>
              <a:ext cx="330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6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开户业务审核效率由8min缩减到1.5min</a:t>
              </a:r>
              <a:endParaRPr lang="zh-CN" altLang="en-US" sz="1600" b="1" dirty="0" smtClean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53" y="3582"/>
              <a:ext cx="13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+mn-ea"/>
                </a:rPr>
                <a:t>5</a:t>
              </a:r>
              <a:r>
                <a:rPr lang="zh-CN" altLang="en-US" sz="28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倍</a:t>
              </a:r>
              <a:endParaRPr lang="zh-CN" altLang="en-US" sz="2800" b="1" dirty="0" smtClean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3785" y="2831"/>
              <a:ext cx="0" cy="1639"/>
            </a:xfrm>
            <a:prstGeom prst="line">
              <a:avLst/>
            </a:prstGeom>
            <a:ln w="19050">
              <a:gradFill>
                <a:gsLst>
                  <a:gs pos="0">
                    <a:srgbClr val="E27FF6"/>
                  </a:gs>
                  <a:gs pos="100000">
                    <a:srgbClr val="00A2E9"/>
                  </a:gs>
                </a:gsLst>
                <a:lin ang="8100000" scaled="1"/>
              </a:gradFill>
              <a:prstDash val="sysDot"/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466725" y="1388745"/>
            <a:ext cx="459740" cy="5005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 defTabSz="914400" fontAlgn="base"/>
            <a:r>
              <a:rPr lang="zh-CN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  <a:cs typeface="等线" panose="02010600030101010101" charset="-122"/>
                <a:sym typeface="Century Gothic" panose="020B0502020202090204" pitchFamily="34" charset="0"/>
              </a:rPr>
              <a:t>智能审核改变传统业务流程，提升业务运营效率</a:t>
            </a:r>
            <a:endParaRPr lang="zh-CN" altLang="en-US" b="1" dirty="0" smtClean="0">
              <a:solidFill>
                <a:sysClr val="window" lastClr="FFFFFF"/>
              </a:solidFill>
              <a:latin typeface="Microsoft YaHei Bold" panose="020B0703020204020201" charset="-122"/>
              <a:ea typeface="Microsoft YaHei Bold" panose="020B0703020204020201" charset="-122"/>
              <a:cs typeface="等线" panose="02010600030101010101" charset="-122"/>
              <a:sym typeface="Century Gothic" panose="020B050202020209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98855" y="2785110"/>
            <a:ext cx="10800715" cy="3651250"/>
            <a:chOff x="1573" y="4833"/>
            <a:chExt cx="17009" cy="5750"/>
          </a:xfrm>
        </p:grpSpPr>
        <p:grpSp>
          <p:nvGrpSpPr>
            <p:cNvPr id="49" name="组合 48"/>
            <p:cNvGrpSpPr/>
            <p:nvPr/>
          </p:nvGrpSpPr>
          <p:grpSpPr>
            <a:xfrm>
              <a:off x="1573" y="4833"/>
              <a:ext cx="16384" cy="5750"/>
              <a:chOff x="1259" y="4564"/>
              <a:chExt cx="16384" cy="5750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14293" y="4564"/>
                <a:ext cx="2608" cy="684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  <a:alpha val="60000"/>
                </a:srgbClr>
              </a:solidFill>
              <a:ln w="19050">
                <a:gradFill>
                  <a:gsLst>
                    <a:gs pos="6000">
                      <a:srgbClr val="FFFFFF">
                        <a:lumMod val="5000"/>
                        <a:lumOff val="95000"/>
                        <a:alpha val="70000"/>
                      </a:srgbClr>
                    </a:gs>
                    <a:gs pos="95000">
                      <a:srgbClr val="ECF0F4">
                        <a:lumMod val="20000"/>
                        <a:lumOff val="80000"/>
                        <a:alpha val="0"/>
                      </a:srgbClr>
                    </a:gs>
                  </a:gsLst>
                  <a:lin ang="13680000" scaled="1"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7194" y="4564"/>
                <a:ext cx="2608" cy="684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  <a:alpha val="75000"/>
                </a:srgbClr>
              </a:solidFill>
              <a:ln w="19050">
                <a:gradFill>
                  <a:gsLst>
                    <a:gs pos="6000">
                      <a:srgbClr val="FEFFFF">
                        <a:lumMod val="5000"/>
                        <a:lumOff val="95000"/>
                        <a:alpha val="70000"/>
                      </a:srgbClr>
                    </a:gs>
                    <a:gs pos="85000">
                      <a:srgbClr val="A1B2C9">
                        <a:alpha val="0"/>
                        <a:lumMod val="0"/>
                        <a:lumOff val="100000"/>
                      </a:srgbClr>
                    </a:gs>
                  </a:gsLst>
                  <a:lin ang="13680000" scaled="1"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26"/>
              <p:cNvCxnSpPr/>
              <p:nvPr/>
            </p:nvCxnSpPr>
            <p:spPr>
              <a:xfrm>
                <a:off x="1259" y="5656"/>
                <a:ext cx="16384" cy="0"/>
              </a:xfrm>
              <a:prstGeom prst="line">
                <a:avLst/>
              </a:prstGeom>
              <a:ln w="28575">
                <a:gradFill>
                  <a:gsLst>
                    <a:gs pos="6000">
                      <a:srgbClr val="F2FAFF">
                        <a:lumMod val="5000"/>
                        <a:lumOff val="95000"/>
                        <a:alpha val="70000"/>
                      </a:srgbClr>
                    </a:gs>
                    <a:gs pos="100000">
                      <a:srgbClr val="A1B2C9">
                        <a:alpha val="0"/>
                      </a:srgbClr>
                    </a:gs>
                  </a:gsLst>
                  <a:lin ang="13680000" scaled="1"/>
                </a:gra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00" name="椭圆 99"/>
              <p:cNvSpPr>
                <a:spLocks noChangeAspect="1"/>
              </p:cNvSpPr>
              <p:nvPr/>
            </p:nvSpPr>
            <p:spPr>
              <a:xfrm>
                <a:off x="8169" y="5344"/>
                <a:ext cx="624" cy="624"/>
              </a:xfrm>
              <a:prstGeom prst="ellipse">
                <a:avLst/>
              </a:prstGeom>
              <a:gradFill>
                <a:gsLst>
                  <a:gs pos="6000">
                    <a:srgbClr val="8BAEE1"/>
                  </a:gs>
                  <a:gs pos="100000">
                    <a:srgbClr val="4F81BD">
                      <a:alpha val="57000"/>
                      <a:lumMod val="94000"/>
                      <a:lumOff val="6000"/>
                    </a:srgbClr>
                  </a:gs>
                </a:gsLst>
                <a:lin ang="0" scaled="0"/>
              </a:gradFill>
              <a:ln w="22225">
                <a:solidFill>
                  <a:sysClr val="window" lastClr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7425" y="4639"/>
                <a:ext cx="213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ysClr val="window" lastClr="FFFFFF"/>
                    </a:solidFill>
                  </a:defRPr>
                </a:lvl1pPr>
              </a:lstStyle>
              <a:p>
                <a:r>
                  <a:rPr lang="zh-CN" altLang="en-US" dirty="0">
                    <a:latin typeface="Microsoft YaHei Regular" panose="020B0703020204020201" charset="-122"/>
                    <a:ea typeface="Microsoft YaHei Regular" panose="020B0703020204020201" charset="-122"/>
                  </a:rPr>
                  <a:t>业务提交</a:t>
                </a:r>
                <a:endParaRPr lang="zh-CN" altLang="en-US" dirty="0"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02" name="椭圆 101"/>
              <p:cNvSpPr>
                <a:spLocks noChangeAspect="1"/>
              </p:cNvSpPr>
              <p:nvPr/>
            </p:nvSpPr>
            <p:spPr>
              <a:xfrm>
                <a:off x="15285" y="5344"/>
                <a:ext cx="624" cy="624"/>
              </a:xfrm>
              <a:prstGeom prst="ellipse">
                <a:avLst/>
              </a:prstGeom>
              <a:gradFill>
                <a:gsLst>
                  <a:gs pos="0">
                    <a:srgbClr val="1F497D">
                      <a:lumMod val="75000"/>
                    </a:srgbClr>
                  </a:gs>
                  <a:gs pos="100000">
                    <a:srgbClr val="7C4FD9"/>
                  </a:gs>
                </a:gsLst>
                <a:lin ang="0" scaled="0"/>
              </a:gradFill>
              <a:ln w="22225">
                <a:solidFill>
                  <a:sysClr val="window" lastClr="FFFFFF">
                    <a:alpha val="91000"/>
                  </a:sys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14508" y="4615"/>
                <a:ext cx="217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业务审核</a:t>
                </a:r>
                <a:endParaRPr lang="zh-CN" altLang="en-US" sz="16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2032" y="6085"/>
                <a:ext cx="172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同步视频检测</a:t>
                </a:r>
                <a:endParaRPr lang="zh-CN" altLang="en-US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cxnSp>
            <p:nvCxnSpPr>
              <p:cNvPr id="105" name="直接连接符 34"/>
              <p:cNvCxnSpPr>
                <a:stCxn id="104" idx="2"/>
              </p:cNvCxnSpPr>
              <p:nvPr/>
            </p:nvCxnSpPr>
            <p:spPr>
              <a:xfrm>
                <a:off x="2896" y="6519"/>
                <a:ext cx="0" cy="2551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tailEnd type="oval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06" name="直接连接符 38"/>
              <p:cNvCxnSpPr/>
              <p:nvPr/>
            </p:nvCxnSpPr>
            <p:spPr>
              <a:xfrm>
                <a:off x="2904" y="6954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07" name="文本框 106"/>
              <p:cNvSpPr txBox="1"/>
              <p:nvPr/>
            </p:nvSpPr>
            <p:spPr>
              <a:xfrm>
                <a:off x="3471" y="6751"/>
                <a:ext cx="1168" cy="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活体检测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08" name="直接连接符 40"/>
              <p:cNvCxnSpPr/>
              <p:nvPr/>
            </p:nvCxnSpPr>
            <p:spPr>
              <a:xfrm>
                <a:off x="2904" y="7534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09" name="文本框 108"/>
              <p:cNvSpPr txBox="1"/>
              <p:nvPr/>
            </p:nvSpPr>
            <p:spPr>
              <a:xfrm>
                <a:off x="3471" y="7331"/>
                <a:ext cx="1179" cy="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语音检测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10" name="直接连接符 42"/>
              <p:cNvCxnSpPr/>
              <p:nvPr/>
            </p:nvCxnSpPr>
            <p:spPr>
              <a:xfrm>
                <a:off x="2904" y="8089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11" name="文本框 110"/>
              <p:cNvSpPr txBox="1"/>
              <p:nvPr/>
            </p:nvSpPr>
            <p:spPr>
              <a:xfrm>
                <a:off x="3471" y="7886"/>
                <a:ext cx="1179" cy="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人脸检测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12" name="直接连接符 44"/>
              <p:cNvCxnSpPr/>
              <p:nvPr/>
            </p:nvCxnSpPr>
            <p:spPr>
              <a:xfrm>
                <a:off x="2904" y="8744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13" name="文本框 112"/>
              <p:cNvSpPr txBox="1"/>
              <p:nvPr/>
            </p:nvSpPr>
            <p:spPr>
              <a:xfrm>
                <a:off x="3471" y="8541"/>
                <a:ext cx="1402" cy="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清晰度检测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7416" y="6082"/>
                <a:ext cx="172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异步任务检测</a:t>
                </a:r>
                <a:endParaRPr lang="zh-CN" altLang="en-US" sz="12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15" name="直接连接符 47"/>
              <p:cNvCxnSpPr>
                <a:stCxn id="114" idx="2"/>
              </p:cNvCxnSpPr>
              <p:nvPr/>
            </p:nvCxnSpPr>
            <p:spPr>
              <a:xfrm>
                <a:off x="8280" y="6516"/>
                <a:ext cx="0" cy="3798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tailEnd type="oval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cxnSp>
            <p:nvCxnSpPr>
              <p:cNvPr id="116" name="直接连接符 48"/>
              <p:cNvCxnSpPr/>
              <p:nvPr/>
            </p:nvCxnSpPr>
            <p:spPr>
              <a:xfrm>
                <a:off x="8289" y="6951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17" name="文本框 116"/>
              <p:cNvSpPr txBox="1"/>
              <p:nvPr/>
            </p:nvSpPr>
            <p:spPr>
              <a:xfrm>
                <a:off x="8856" y="6748"/>
                <a:ext cx="1168" cy="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人脸识别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18" name="直接连接符 50"/>
              <p:cNvCxnSpPr/>
              <p:nvPr/>
            </p:nvCxnSpPr>
            <p:spPr>
              <a:xfrm>
                <a:off x="8289" y="8107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19" name="文本框 118"/>
              <p:cNvSpPr txBox="1"/>
              <p:nvPr/>
            </p:nvSpPr>
            <p:spPr>
              <a:xfrm>
                <a:off x="8856" y="7904"/>
                <a:ext cx="1168" cy="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影像检测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20" name="直接连接符 52"/>
              <p:cNvCxnSpPr/>
              <p:nvPr/>
            </p:nvCxnSpPr>
            <p:spPr>
              <a:xfrm>
                <a:off x="8289" y="9203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21" name="文本框 120"/>
              <p:cNvSpPr txBox="1"/>
              <p:nvPr/>
            </p:nvSpPr>
            <p:spPr>
              <a:xfrm>
                <a:off x="8856" y="9000"/>
                <a:ext cx="1168" cy="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签名比对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cxnSp>
            <p:nvCxnSpPr>
              <p:cNvPr id="122" name="直接连接符 54"/>
              <p:cNvCxnSpPr/>
              <p:nvPr/>
            </p:nvCxnSpPr>
            <p:spPr>
              <a:xfrm>
                <a:off x="8289" y="9824"/>
                <a:ext cx="567" cy="0"/>
              </a:xfrm>
              <a:prstGeom prst="lin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23" name="文本框 122"/>
              <p:cNvSpPr txBox="1"/>
              <p:nvPr/>
            </p:nvSpPr>
            <p:spPr>
              <a:xfrm>
                <a:off x="8856" y="9621"/>
                <a:ext cx="1608" cy="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业务影像比对</a:t>
                </a:r>
                <a:endParaRPr lang="zh-CN" altLang="en-US" sz="11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24" name="左大括号 123"/>
              <p:cNvSpPr/>
              <p:nvPr/>
            </p:nvSpPr>
            <p:spPr>
              <a:xfrm>
                <a:off x="9944" y="6602"/>
                <a:ext cx="182" cy="729"/>
              </a:xfrm>
              <a:prstGeom prst="leftBrace">
                <a:avLst>
                  <a:gd name="adj1" fmla="val 8333"/>
                  <a:gd name="adj2" fmla="val 51829"/>
                </a:avLst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文本框 124"/>
              <p:cNvSpPr txBox="1"/>
              <p:nvPr/>
            </p:nvSpPr>
            <p:spPr>
              <a:xfrm>
                <a:off x="10126" y="6420"/>
                <a:ext cx="1548" cy="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现场照与证件照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26" name="文本框 125"/>
              <p:cNvSpPr txBox="1"/>
              <p:nvPr/>
            </p:nvSpPr>
            <p:spPr>
              <a:xfrm>
                <a:off x="10126" y="6746"/>
                <a:ext cx="1908" cy="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现场照与公安网纹照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10126" y="7109"/>
                <a:ext cx="1563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现场照与历史照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28" name="左大括号 127"/>
              <p:cNvSpPr/>
              <p:nvPr/>
            </p:nvSpPr>
            <p:spPr>
              <a:xfrm>
                <a:off x="9962" y="7751"/>
                <a:ext cx="165" cy="1007"/>
              </a:xfrm>
              <a:prstGeom prst="leftBrace">
                <a:avLst/>
              </a:prstGeom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10126" y="7605"/>
                <a:ext cx="1200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影像清晰度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10126" y="7931"/>
                <a:ext cx="1381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影像签名情况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10126" y="8294"/>
                <a:ext cx="1381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影像盖章情况</a:t>
                </a:r>
                <a:endParaRPr lang="zh-CN" altLang="en-US" sz="9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132" name="文本框 131"/>
              <p:cNvSpPr txBox="1"/>
              <p:nvPr/>
            </p:nvSpPr>
            <p:spPr>
              <a:xfrm>
                <a:off x="10143" y="8536"/>
                <a:ext cx="654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ysClr val="window" lastClr="FFFFFF"/>
                    </a:solidFill>
                    <a:cs typeface="Microsoft YaHei Regular" panose="020B0703020204020201" charset="-122"/>
                  </a:rPr>
                  <a:t>……</a:t>
                </a:r>
                <a:endParaRPr lang="en-US" altLang="zh-CN" sz="900" dirty="0">
                  <a:solidFill>
                    <a:sysClr val="window" lastClr="FFFFFF"/>
                  </a:solidFill>
                  <a:cs typeface="Microsoft YaHei Regular" panose="020B0703020204020201" charset="-122"/>
                </a:endParaRP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4743" y="6746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Calibri Bold Italic" panose="020F0702030404030204" charset="0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Calibri Bold Italic" panose="020F0702030404030204" charset="0"/>
                </a:endParaRPr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4743" y="7290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Calibri Bold Italic" panose="020F0702030404030204" charset="0"/>
                  </a:rPr>
                  <a:t>15s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Calibri Bold Italic" panose="020F0702030404030204" charset="0"/>
                </a:endParaRPr>
              </a:p>
            </p:txBody>
          </p:sp>
          <p:sp>
            <p:nvSpPr>
              <p:cNvPr id="135" name="文本框 134"/>
              <p:cNvSpPr txBox="1"/>
              <p:nvPr/>
            </p:nvSpPr>
            <p:spPr>
              <a:xfrm>
                <a:off x="4743" y="7862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Calibri Bold Italic" panose="020F0702030404030204" charset="0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Calibri Bold Italic" panose="020F0702030404030204" charset="0"/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4743" y="8499"/>
                <a:ext cx="786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  <a:cs typeface="Calibri Bold Italic" panose="020F0702030404030204" charset="0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  <a:cs typeface="Calibri Bold Italic" panose="020F0702030404030204" charset="0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624" y="4564"/>
                <a:ext cx="3280" cy="684"/>
              </a:xfrm>
              <a:prstGeom prst="rect">
                <a:avLst/>
              </a:prstGeom>
              <a:solidFill>
                <a:srgbClr val="AB32B5">
                  <a:alpha val="60000"/>
                </a:srgbClr>
              </a:solidFill>
              <a:ln w="19050" cmpd="sng">
                <a:gradFill>
                  <a:gsLst>
                    <a:gs pos="6000">
                      <a:srgbClr val="FEFFFF">
                        <a:lumMod val="5000"/>
                        <a:lumOff val="95000"/>
                        <a:alpha val="70000"/>
                      </a:srgbClr>
                    </a:gs>
                    <a:gs pos="100000">
                      <a:srgbClr val="A1B2C9">
                        <a:alpha val="0"/>
                      </a:srgbClr>
                    </a:gs>
                  </a:gsLst>
                  <a:lin ang="13680000" scaled="1"/>
                </a:gradFill>
                <a:prstDash val="solid"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文本框 140"/>
              <p:cNvSpPr txBox="1"/>
              <p:nvPr/>
            </p:nvSpPr>
            <p:spPr>
              <a:xfrm>
                <a:off x="1726" y="4639"/>
                <a:ext cx="3053" cy="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</a:rPr>
                  <a:t>影像采集</a:t>
                </a:r>
                <a:r>
                  <a:rPr lang="en-US" altLang="zh-CN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</a:rPr>
                  <a:t>/</a:t>
                </a:r>
                <a:r>
                  <a:rPr lang="zh-CN" altLang="en-US" sz="16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  <a:cs typeface="Microsoft YaHei Regular" panose="020B0703020204020201" charset="-122"/>
                  </a:rPr>
                  <a:t>视频录制</a:t>
                </a:r>
                <a:endParaRPr lang="zh-CN" altLang="en-US" sz="16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11879" y="6361"/>
                <a:ext cx="554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8s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11879" y="6701"/>
                <a:ext cx="554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8s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144" name="文本框 143"/>
              <p:cNvSpPr txBox="1"/>
              <p:nvPr/>
            </p:nvSpPr>
            <p:spPr>
              <a:xfrm>
                <a:off x="11879" y="7072"/>
                <a:ext cx="554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8s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145" name="文本框 144"/>
              <p:cNvSpPr txBox="1"/>
              <p:nvPr/>
            </p:nvSpPr>
            <p:spPr>
              <a:xfrm>
                <a:off x="11879" y="7549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11879" y="7893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11879" y="8279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cxnSp>
            <p:nvCxnSpPr>
              <p:cNvPr id="148" name="直接连接符 3"/>
              <p:cNvCxnSpPr>
                <a:stCxn id="121" idx="3"/>
              </p:cNvCxnSpPr>
              <p:nvPr/>
            </p:nvCxnSpPr>
            <p:spPr>
              <a:xfrm flipV="1">
                <a:off x="10024" y="9202"/>
                <a:ext cx="1844" cy="3"/>
              </a:xfrm>
              <a:prstGeom prst="line">
                <a:avLst/>
              </a:prstGeom>
              <a:ln>
                <a:solidFill>
                  <a:sysClr val="window" lastClr="FFFFFF">
                    <a:lumMod val="65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49" name="文本框 148"/>
              <p:cNvSpPr txBox="1"/>
              <p:nvPr/>
            </p:nvSpPr>
            <p:spPr>
              <a:xfrm>
                <a:off x="11879" y="8961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cxnSp>
            <p:nvCxnSpPr>
              <p:cNvPr id="150" name="直接连接符 83"/>
              <p:cNvCxnSpPr/>
              <p:nvPr/>
            </p:nvCxnSpPr>
            <p:spPr>
              <a:xfrm flipV="1">
                <a:off x="10404" y="9835"/>
                <a:ext cx="1587" cy="3"/>
              </a:xfrm>
              <a:prstGeom prst="line">
                <a:avLst/>
              </a:prstGeom>
              <a:ln>
                <a:solidFill>
                  <a:sysClr val="window" lastClr="FFFFFF">
                    <a:lumMod val="65000"/>
                  </a:sysClr>
                </a:solidFill>
                <a:prstDash val="dash"/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151" name="文本框 150"/>
              <p:cNvSpPr txBox="1"/>
              <p:nvPr/>
            </p:nvSpPr>
            <p:spPr>
              <a:xfrm>
                <a:off x="11879" y="9583"/>
                <a:ext cx="702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10s</a:t>
                </a:r>
                <a:endPara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8895" y="6062"/>
                <a:ext cx="882" cy="432"/>
                <a:chOff x="3135714" y="2846409"/>
                <a:chExt cx="560307" cy="274463"/>
              </a:xfrm>
            </p:grpSpPr>
            <p:sp>
              <p:nvSpPr>
                <p:cNvPr id="153" name="矩形: 圆角 87"/>
                <p:cNvSpPr/>
                <p:nvPr/>
              </p:nvSpPr>
              <p:spPr>
                <a:xfrm>
                  <a:off x="3272380" y="2871379"/>
                  <a:ext cx="295866" cy="226688"/>
                </a:xfrm>
                <a:prstGeom prst="roundRect">
                  <a:avLst/>
                </a:prstGeom>
                <a:solidFill>
                  <a:srgbClr val="150D3E">
                    <a:alpha val="59000"/>
                  </a:srgbClr>
                </a:solidFill>
                <a:ln>
                  <a:gradFill>
                    <a:gsLst>
                      <a:gs pos="0">
                        <a:srgbClr val="D441F1"/>
                      </a:gs>
                      <a:gs pos="98000">
                        <a:srgbClr val="80ECDF"/>
                      </a:gs>
                      <a:gs pos="55000">
                        <a:srgbClr val="00A2E9"/>
                      </a:gs>
                    </a:gsLst>
                    <a:lin ang="7920000" scaled="1"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00" dirty="0"/>
                </a:p>
              </p:txBody>
            </p:sp>
            <p:sp>
              <p:nvSpPr>
                <p:cNvPr id="154" name="文本框 153"/>
                <p:cNvSpPr txBox="1"/>
                <p:nvPr/>
              </p:nvSpPr>
              <p:spPr>
                <a:xfrm>
                  <a:off x="3135714" y="2846409"/>
                  <a:ext cx="560307" cy="274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ysClr val="window" lastClr="FFFFFF"/>
                      </a:solidFill>
                    </a14:hiddenFill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ysClr val="window" lastClr="FFFFFF"/>
                      </a:solidFill>
                      <a:latin typeface="Microsoft YaHei Regular" panose="020B0703020204020201" charset="-122"/>
                      <a:ea typeface="Microsoft YaHei Regular" panose="020B0703020204020201" charset="-122"/>
                    </a:rPr>
                    <a:t>10s</a:t>
                  </a:r>
                  <a:endParaRPr lang="zh-CN" altLang="en-US" sz="12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endParaRPr>
                </a:p>
              </p:txBody>
            </p:sp>
          </p:grpSp>
          <p:sp>
            <p:nvSpPr>
              <p:cNvPr id="157" name="文本框 156"/>
              <p:cNvSpPr txBox="1"/>
              <p:nvPr/>
            </p:nvSpPr>
            <p:spPr>
              <a:xfrm>
                <a:off x="1926" y="7131"/>
                <a:ext cx="507" cy="1307"/>
              </a:xfrm>
              <a:prstGeom prst="rect">
                <a:avLst/>
              </a:prstGeom>
              <a:gradFill>
                <a:gsLst>
                  <a:gs pos="0">
                    <a:srgbClr val="00A2E9">
                      <a:alpha val="59000"/>
                    </a:srgbClr>
                  </a:gs>
                  <a:gs pos="0">
                    <a:srgbClr val="7C4FD9">
                      <a:lumMod val="95000"/>
                      <a:alpha val="48000"/>
                    </a:srgbClr>
                  </a:gs>
                </a:gsLst>
                <a:lin ang="0" scaled="0"/>
              </a:gradFill>
              <a:ln w="3175">
                <a:gradFill>
                  <a:gsLst>
                    <a:gs pos="6000">
                      <a:srgbClr val="FFFFFF">
                        <a:lumMod val="5000"/>
                        <a:lumOff val="95000"/>
                        <a:alpha val="70000"/>
                      </a:srgbClr>
                    </a:gs>
                    <a:gs pos="100000">
                      <a:srgbClr val="A1B2C9">
                        <a:alpha val="100000"/>
                        <a:lumMod val="0"/>
                        <a:lumOff val="100000"/>
                      </a:srgbClr>
                    </a:gs>
                  </a:gsLst>
                  <a:lin ang="1368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ysClr val="window" lastClr="FFFFFF"/>
                    </a:solidFill>
                    <a:latin typeface="Microsoft YaHei Regular" panose="020B0703020204020201" charset="-122"/>
                    <a:ea typeface="Microsoft YaHei Regular" panose="020B0703020204020201" charset="-122"/>
                  </a:rPr>
                  <a:t>并行处理</a:t>
                </a:r>
                <a:endParaRPr lang="zh-CN" altLang="en-US" sz="12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21060000">
                <a:off x="4466" y="5886"/>
                <a:ext cx="1940" cy="487"/>
              </a:xfrm>
              <a:prstGeom prst="rect">
                <a:avLst/>
              </a:prstGeom>
              <a:gradFill>
                <a:gsLst>
                  <a:gs pos="0">
                    <a:srgbClr val="00A2E9">
                      <a:alpha val="30000"/>
                      <a:lumMod val="91000"/>
                      <a:lumOff val="9000"/>
                    </a:srgbClr>
                  </a:gs>
                  <a:gs pos="100000">
                    <a:srgbClr val="7C4FD9"/>
                  </a:gs>
                </a:gsLst>
                <a:lin ang="0" scaled="0"/>
              </a:gradFill>
              <a:ln>
                <a:gradFill>
                  <a:gsLst>
                    <a:gs pos="6000">
                      <a:srgbClr val="FEFFFF">
                        <a:lumMod val="5000"/>
                        <a:lumOff val="95000"/>
                        <a:alpha val="70000"/>
                      </a:srgbClr>
                    </a:gs>
                    <a:gs pos="95000">
                      <a:srgbClr val="A1B2C9">
                        <a:alpha val="100000"/>
                      </a:srgbClr>
                    </a:gs>
                  </a:gsLst>
                  <a:lin ang="13920000" scaled="1"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r>
                  <a:rPr lang="zh-CN" altLang="en-US" sz="1400" b="1">
                    <a:solidFill>
                      <a:sysClr val="window" lastClr="FFFFFF"/>
                    </a:solidFill>
                    <a:latin typeface="Microsoft YaHei Bold" panose="020B0703020204020201" charset="-122"/>
                    <a:ea typeface="Microsoft YaHei Bold" panose="020B0703020204020201" charset="-122"/>
                  </a:rPr>
                  <a:t>机器完成</a:t>
                </a:r>
                <a:endParaRPr lang="zh-CN" altLang="en-US" sz="1400" b="1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endParaRPr>
              </a:p>
            </p:txBody>
          </p:sp>
          <p:sp>
            <p:nvSpPr>
              <p:cNvPr id="96" name="椭圆 95"/>
              <p:cNvSpPr>
                <a:spLocks noChangeAspect="1"/>
              </p:cNvSpPr>
              <p:nvPr/>
            </p:nvSpPr>
            <p:spPr>
              <a:xfrm>
                <a:off x="2685" y="5344"/>
                <a:ext cx="624" cy="624"/>
              </a:xfrm>
              <a:prstGeom prst="ellipse">
                <a:avLst/>
              </a:prstGeom>
              <a:gradFill>
                <a:gsLst>
                  <a:gs pos="6000">
                    <a:srgbClr val="85ACF3">
                      <a:alpha val="20000"/>
                    </a:srgbClr>
                  </a:gs>
                  <a:gs pos="100000">
                    <a:srgbClr val="9426BB">
                      <a:alpha val="100000"/>
                    </a:srgbClr>
                  </a:gs>
                </a:gsLst>
                <a:lin ang="0" scaled="0"/>
              </a:gradFill>
              <a:ln w="22225">
                <a:gradFill>
                  <a:gsLst>
                    <a:gs pos="6000">
                      <a:srgbClr val="FEFFFF">
                        <a:lumMod val="5000"/>
                        <a:lumOff val="95000"/>
                        <a:alpha val="70000"/>
                      </a:srgbClr>
                    </a:gs>
                    <a:gs pos="100000">
                      <a:srgbClr val="A1B2C9">
                        <a:alpha val="100000"/>
                      </a:srgbClr>
                    </a:gs>
                  </a:gsLst>
                  <a:lin ang="13680000" scaled="1"/>
                </a:gra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矩形 51"/>
            <p:cNvSpPr/>
            <p:nvPr/>
          </p:nvSpPr>
          <p:spPr>
            <a:xfrm rot="21060000">
              <a:off x="10142" y="6114"/>
              <a:ext cx="1940" cy="487"/>
            </a:xfrm>
            <a:prstGeom prst="rect">
              <a:avLst/>
            </a:prstGeom>
            <a:gradFill>
              <a:gsLst>
                <a:gs pos="0">
                  <a:srgbClr val="00A2E9">
                    <a:alpha val="30000"/>
                    <a:lumMod val="91000"/>
                    <a:lumOff val="9000"/>
                  </a:srgbClr>
                </a:gs>
                <a:gs pos="100000">
                  <a:srgbClr val="7C4FD9"/>
                </a:gs>
              </a:gsLst>
              <a:lin ang="0" scaled="0"/>
            </a:gradFill>
            <a:ln>
              <a:gradFill>
                <a:gsLst>
                  <a:gs pos="6000">
                    <a:srgbClr val="FEFFFF">
                      <a:lumMod val="5000"/>
                      <a:lumOff val="95000"/>
                      <a:alpha val="70000"/>
                    </a:srgbClr>
                  </a:gs>
                  <a:gs pos="95000">
                    <a:srgbClr val="A1B2C9">
                      <a:alpha val="100000"/>
                    </a:srgbClr>
                  </a:gs>
                </a:gsLst>
                <a:lin ang="13920000" scaled="1"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rPr>
                <a:t>机器完成</a:t>
              </a:r>
              <a:endParaRPr lang="zh-CN" altLang="en-US" sz="14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575" y="7914"/>
              <a:ext cx="507" cy="1307"/>
            </a:xfrm>
            <a:prstGeom prst="rect">
              <a:avLst/>
            </a:prstGeom>
            <a:gradFill>
              <a:gsLst>
                <a:gs pos="0">
                  <a:srgbClr val="00A2E9">
                    <a:alpha val="59000"/>
                  </a:srgbClr>
                </a:gs>
                <a:gs pos="0">
                  <a:srgbClr val="7C4FD9">
                    <a:alpha val="100000"/>
                    <a:lumMod val="80000"/>
                  </a:srgbClr>
                </a:gs>
              </a:gsLst>
              <a:lin ang="0" scaled="0"/>
            </a:gradFill>
            <a:ln w="3175">
              <a:gradFill>
                <a:gsLst>
                  <a:gs pos="6000">
                    <a:srgbClr val="FFFFFF">
                      <a:lumMod val="5000"/>
                      <a:lumOff val="95000"/>
                      <a:alpha val="70000"/>
                    </a:srgbClr>
                  </a:gs>
                  <a:gs pos="95000">
                    <a:srgbClr val="A1B2C9">
                      <a:alpha val="100000"/>
                      <a:lumMod val="0"/>
                      <a:lumOff val="100000"/>
                    </a:srgbClr>
                  </a:gs>
                </a:gsLst>
                <a:lin ang="13680000" scaled="1"/>
              </a:gradFill>
            </a:ln>
          </p:spPr>
          <p:txBody>
            <a:bodyPr wrap="square" rtlCol="0">
              <a:spAutoFit/>
            </a:bodyPr>
            <a:p>
              <a:r>
                <a:rPr lang="zh-CN" altLang="en-US" sz="12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并行处理</a:t>
              </a:r>
              <a:endParaRPr lang="zh-CN" altLang="en-US" sz="1200" dirty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</a:endParaRPr>
            </a:p>
          </p:txBody>
        </p:sp>
        <p:sp>
          <p:nvSpPr>
            <p:cNvPr id="54" name="矩形: 圆角 87"/>
            <p:cNvSpPr/>
            <p:nvPr/>
          </p:nvSpPr>
          <p:spPr>
            <a:xfrm>
              <a:off x="4011" y="6435"/>
              <a:ext cx="466" cy="357"/>
            </a:xfrm>
            <a:prstGeom prst="roundRect">
              <a:avLst/>
            </a:prstGeom>
            <a:solidFill>
              <a:srgbClr val="150D3E">
                <a:alpha val="59000"/>
              </a:srgbClr>
            </a:solidFill>
            <a:ln>
              <a:gradFill>
                <a:gsLst>
                  <a:gs pos="0">
                    <a:srgbClr val="D441F1"/>
                  </a:gs>
                  <a:gs pos="98000">
                    <a:srgbClr val="80ECDF"/>
                  </a:gs>
                  <a:gs pos="55000">
                    <a:srgbClr val="00A2E9"/>
                  </a:gs>
                </a:gsLst>
                <a:lin ang="7920000" scaled="1"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sz="700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803" y="6386"/>
              <a:ext cx="8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ysClr val="window" lastClr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 dirty="0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rPr>
                <a:t>15s</a:t>
              </a:r>
              <a:endParaRPr lang="zh-CN" altLang="en-US" sz="1200" b="1" dirty="0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3247" y="6998"/>
              <a:ext cx="5335" cy="2686"/>
              <a:chOff x="13604" y="7178"/>
              <a:chExt cx="4620" cy="23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13604" y="7178"/>
                <a:ext cx="4620" cy="2326"/>
                <a:chOff x="7815" y="1669"/>
                <a:chExt cx="8669" cy="4365"/>
              </a:xfrm>
              <a:effectLst>
                <a:reflection blurRad="6350" stA="11000" endA="300" endPos="24000" dir="5400000" sy="-100000" algn="bl" rotWithShape="0"/>
              </a:effectLst>
            </p:grpSpPr>
            <p:grpSp>
              <p:nvGrpSpPr>
                <p:cNvPr id="58" name="îṩļîďe"/>
                <p:cNvGrpSpPr/>
                <p:nvPr/>
              </p:nvGrpSpPr>
              <p:grpSpPr bwMode="auto">
                <a:xfrm rot="0">
                  <a:off x="7815" y="1669"/>
                  <a:ext cx="8669" cy="4365"/>
                  <a:chOff x="8540751" y="4843463"/>
                  <a:chExt cx="8012112" cy="4562475"/>
                </a:xfrm>
                <a:effectLst/>
              </p:grpSpPr>
              <p:sp>
                <p:nvSpPr>
                  <p:cNvPr id="61" name="iṣḻîdê"/>
                  <p:cNvSpPr/>
                  <p:nvPr/>
                </p:nvSpPr>
                <p:spPr bwMode="auto">
                  <a:xfrm>
                    <a:off x="9321800" y="4843463"/>
                    <a:ext cx="6480176" cy="4421188"/>
                  </a:xfrm>
                  <a:custGeom>
                    <a:avLst/>
                    <a:gdLst>
                      <a:gd name="T0" fmla="*/ 17508 w 18000"/>
                      <a:gd name="T1" fmla="*/ 12280 h 12281"/>
                      <a:gd name="T2" fmla="*/ 491 w 18000"/>
                      <a:gd name="T3" fmla="*/ 12280 h 12281"/>
                      <a:gd name="T4" fmla="*/ 0 w 18000"/>
                      <a:gd name="T5" fmla="*/ 11792 h 12281"/>
                      <a:gd name="T6" fmla="*/ 0 w 18000"/>
                      <a:gd name="T7" fmla="*/ 488 h 12281"/>
                      <a:gd name="T8" fmla="*/ 491 w 18000"/>
                      <a:gd name="T9" fmla="*/ 0 h 12281"/>
                      <a:gd name="T10" fmla="*/ 17508 w 18000"/>
                      <a:gd name="T11" fmla="*/ 0 h 12281"/>
                      <a:gd name="T12" fmla="*/ 17999 w 18000"/>
                      <a:gd name="T13" fmla="*/ 488 h 12281"/>
                      <a:gd name="T14" fmla="*/ 17999 w 18000"/>
                      <a:gd name="T15" fmla="*/ 11792 h 12281"/>
                      <a:gd name="T16" fmla="*/ 17508 w 18000"/>
                      <a:gd name="T17" fmla="*/ 12280 h 1228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000"/>
                      <a:gd name="T28" fmla="*/ 0 h 12281"/>
                      <a:gd name="T29" fmla="*/ 18000 w 18000"/>
                      <a:gd name="T30" fmla="*/ 12281 h 1228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000" h="12281">
                        <a:moveTo>
                          <a:pt x="17508" y="12280"/>
                        </a:moveTo>
                        <a:lnTo>
                          <a:pt x="491" y="12280"/>
                        </a:lnTo>
                        <a:cubicBezTo>
                          <a:pt x="220" y="12280"/>
                          <a:pt x="0" y="12061"/>
                          <a:pt x="0" y="11792"/>
                        </a:cubicBezTo>
                        <a:lnTo>
                          <a:pt x="0" y="488"/>
                        </a:lnTo>
                        <a:cubicBezTo>
                          <a:pt x="0" y="219"/>
                          <a:pt x="220" y="0"/>
                          <a:pt x="491" y="0"/>
                        </a:cubicBezTo>
                        <a:lnTo>
                          <a:pt x="17508" y="0"/>
                        </a:lnTo>
                        <a:cubicBezTo>
                          <a:pt x="17779" y="0"/>
                          <a:pt x="17999" y="219"/>
                          <a:pt x="17999" y="488"/>
                        </a:cubicBezTo>
                        <a:lnTo>
                          <a:pt x="17999" y="11792"/>
                        </a:lnTo>
                        <a:cubicBezTo>
                          <a:pt x="17999" y="12061"/>
                          <a:pt x="17779" y="12280"/>
                          <a:pt x="17508" y="12280"/>
                        </a:cubicBezTo>
                      </a:path>
                    </a:pathLst>
                  </a:custGeom>
                  <a:gradFill>
                    <a:gsLst>
                      <a:gs pos="0">
                        <a:srgbClr val="C0504D">
                          <a:lumMod val="5000"/>
                          <a:lumOff val="95000"/>
                          <a:alpha val="0"/>
                        </a:srgbClr>
                      </a:gs>
                      <a:gs pos="100000">
                        <a:srgbClr val="00A2E9"/>
                      </a:gs>
                    </a:gsLst>
                    <a:lin ang="9600000" scaled="0"/>
                  </a:gradFill>
                  <a:ln>
                    <a:noFill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  <p:sp>
                <p:nvSpPr>
                  <p:cNvPr id="63" name="îṡļiḑe"/>
                  <p:cNvSpPr/>
                  <p:nvPr/>
                </p:nvSpPr>
                <p:spPr bwMode="auto">
                  <a:xfrm>
                    <a:off x="8542336" y="9169402"/>
                    <a:ext cx="8008936" cy="142874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>
                    <a:noFill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  <p:sp>
                <p:nvSpPr>
                  <p:cNvPr id="65" name="ïşḷîḓê"/>
                  <p:cNvSpPr/>
                  <p:nvPr/>
                </p:nvSpPr>
                <p:spPr bwMode="auto">
                  <a:xfrm>
                    <a:off x="8542339" y="9169399"/>
                    <a:ext cx="8008939" cy="236539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10080">
                    <a:noFill/>
                    <a:miter lim="800000"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  <p:sp>
                <p:nvSpPr>
                  <p:cNvPr id="66" name="ïṡ1ïḑê"/>
                  <p:cNvSpPr/>
                  <p:nvPr/>
                </p:nvSpPr>
                <p:spPr bwMode="auto">
                  <a:xfrm>
                    <a:off x="8540751" y="9312275"/>
                    <a:ext cx="8012112" cy="93663"/>
                  </a:xfrm>
                  <a:custGeom>
                    <a:avLst/>
                    <a:gdLst>
                      <a:gd name="T0" fmla="*/ 0 w 22256"/>
                      <a:gd name="T1" fmla="*/ 0 h 262"/>
                      <a:gd name="T2" fmla="*/ 870 w 22256"/>
                      <a:gd name="T3" fmla="*/ 261 h 262"/>
                      <a:gd name="T4" fmla="*/ 21418 w 22256"/>
                      <a:gd name="T5" fmla="*/ 261 h 262"/>
                      <a:gd name="T6" fmla="*/ 22255 w 22256"/>
                      <a:gd name="T7" fmla="*/ 0 h 262"/>
                      <a:gd name="T8" fmla="*/ 0 w 22256"/>
                      <a:gd name="T9" fmla="*/ 0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256"/>
                      <a:gd name="T16" fmla="*/ 0 h 262"/>
                      <a:gd name="T17" fmla="*/ 22256 w 22256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256" h="262">
                        <a:moveTo>
                          <a:pt x="0" y="0"/>
                        </a:moveTo>
                        <a:cubicBezTo>
                          <a:pt x="0" y="0"/>
                          <a:pt x="462" y="261"/>
                          <a:pt x="870" y="261"/>
                        </a:cubicBezTo>
                        <a:lnTo>
                          <a:pt x="21418" y="261"/>
                        </a:lnTo>
                        <a:cubicBezTo>
                          <a:pt x="21898" y="261"/>
                          <a:pt x="22255" y="0"/>
                          <a:pt x="22255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>
                    <a:gsLst>
                      <a:gs pos="0">
                        <a:srgbClr val="C0504D">
                          <a:lumMod val="5000"/>
                          <a:lumOff val="95000"/>
                          <a:alpha val="0"/>
                        </a:srgbClr>
                      </a:gs>
                      <a:gs pos="100000">
                        <a:srgbClr val="AB32B5"/>
                      </a:gs>
                    </a:gsLst>
                    <a:lin ang="17880000" scaled="0"/>
                  </a:gradFill>
                  <a:ln>
                    <a:noFill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  <p:sp>
                <p:nvSpPr>
                  <p:cNvPr id="67" name="išḻïḍê"/>
                  <p:cNvSpPr/>
                  <p:nvPr/>
                </p:nvSpPr>
                <p:spPr bwMode="auto">
                  <a:xfrm>
                    <a:off x="11979275" y="9167813"/>
                    <a:ext cx="1141413" cy="88900"/>
                  </a:xfrm>
                  <a:custGeom>
                    <a:avLst/>
                    <a:gdLst>
                      <a:gd name="T0" fmla="*/ 0 w 3171"/>
                      <a:gd name="T1" fmla="*/ 0 h 249"/>
                      <a:gd name="T2" fmla="*/ 349 w 3171"/>
                      <a:gd name="T3" fmla="*/ 248 h 249"/>
                      <a:gd name="T4" fmla="*/ 2821 w 3171"/>
                      <a:gd name="T5" fmla="*/ 248 h 249"/>
                      <a:gd name="T6" fmla="*/ 3170 w 3171"/>
                      <a:gd name="T7" fmla="*/ 0 h 249"/>
                      <a:gd name="T8" fmla="*/ 0 w 317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1"/>
                      <a:gd name="T16" fmla="*/ 0 h 249"/>
                      <a:gd name="T17" fmla="*/ 3171 w 317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1" h="249">
                        <a:moveTo>
                          <a:pt x="0" y="0"/>
                        </a:moveTo>
                        <a:cubicBezTo>
                          <a:pt x="49" y="144"/>
                          <a:pt x="187" y="248"/>
                          <a:pt x="349" y="248"/>
                        </a:cubicBezTo>
                        <a:lnTo>
                          <a:pt x="2821" y="248"/>
                        </a:lnTo>
                        <a:cubicBezTo>
                          <a:pt x="2983" y="248"/>
                          <a:pt x="3120" y="144"/>
                          <a:pt x="3170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1F497D">
                      <a:lumMod val="50000"/>
                    </a:srgbClr>
                  </a:solidFill>
                  <a:ln>
                    <a:noFill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  <p:sp>
                <p:nvSpPr>
                  <p:cNvPr id="68" name="íṥļîḓè"/>
                  <p:cNvSpPr/>
                  <p:nvPr/>
                </p:nvSpPr>
                <p:spPr bwMode="auto">
                  <a:xfrm>
                    <a:off x="12571413" y="4937125"/>
                    <a:ext cx="38100" cy="36513"/>
                  </a:xfrm>
                  <a:custGeom>
                    <a:avLst/>
                    <a:gdLst>
                      <a:gd name="T0" fmla="*/ 51 w 104"/>
                      <a:gd name="T1" fmla="*/ 102 h 103"/>
                      <a:gd name="T2" fmla="*/ 0 w 104"/>
                      <a:gd name="T3" fmla="*/ 51 h 103"/>
                      <a:gd name="T4" fmla="*/ 51 w 104"/>
                      <a:gd name="T5" fmla="*/ 0 h 103"/>
                      <a:gd name="T6" fmla="*/ 103 w 104"/>
                      <a:gd name="T7" fmla="*/ 51 h 103"/>
                      <a:gd name="T8" fmla="*/ 51 w 104"/>
                      <a:gd name="T9" fmla="*/ 102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103"/>
                      <a:gd name="T17" fmla="*/ 104 w 104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103">
                        <a:moveTo>
                          <a:pt x="51" y="102"/>
                        </a:moveTo>
                        <a:cubicBezTo>
                          <a:pt x="23" y="102"/>
                          <a:pt x="0" y="79"/>
                          <a:pt x="0" y="51"/>
                        </a:cubicBezTo>
                        <a:cubicBezTo>
                          <a:pt x="0" y="22"/>
                          <a:pt x="23" y="0"/>
                          <a:pt x="51" y="0"/>
                        </a:cubicBezTo>
                        <a:cubicBezTo>
                          <a:pt x="80" y="0"/>
                          <a:pt x="103" y="22"/>
                          <a:pt x="103" y="51"/>
                        </a:cubicBezTo>
                        <a:cubicBezTo>
                          <a:pt x="103" y="79"/>
                          <a:pt x="80" y="102"/>
                          <a:pt x="51" y="10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p>
                    <a:pPr algn="ctr"/>
                    <a:endParaRPr sz="800">
                      <a:solidFill>
                        <a:sysClr val="window" lastClr="FFFFFF"/>
                      </a:solidFill>
                      <a:latin typeface="思源黑体" panose="020B0400000000000000" pitchFamily="34" charset="-122"/>
                      <a:ea typeface="思源黑体" panose="020B0400000000000000" pitchFamily="34" charset="-122"/>
                      <a:cs typeface="+mn-ea"/>
                      <a:sym typeface="思源黑体" panose="020B0400000000000000" pitchFamily="34" charset="-122"/>
                    </a:endParaRPr>
                  </a:p>
                </p:txBody>
              </p:sp>
            </p:grpSp>
            <p:pic>
              <p:nvPicPr>
                <p:cNvPr id="69" name="图片 6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796" y="1888"/>
                  <a:ext cx="6747" cy="3711"/>
                </a:xfrm>
                <a:prstGeom prst="rect">
                  <a:avLst/>
                </a:prstGeom>
              </p:spPr>
            </p:pic>
          </p:grp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3"/>
              <a:srcRect t="1153"/>
              <a:stretch>
                <a:fillRect/>
              </a:stretch>
            </p:blipFill>
            <p:spPr>
              <a:xfrm>
                <a:off x="14090" y="7295"/>
                <a:ext cx="3633" cy="202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71" name="矩形 70"/>
            <p:cNvSpPr/>
            <p:nvPr/>
          </p:nvSpPr>
          <p:spPr>
            <a:xfrm rot="21060000">
              <a:off x="16125" y="6151"/>
              <a:ext cx="2142" cy="495"/>
            </a:xfrm>
            <a:prstGeom prst="rect">
              <a:avLst/>
            </a:prstGeom>
            <a:gradFill>
              <a:gsLst>
                <a:gs pos="0">
                  <a:srgbClr val="00A2E9">
                    <a:alpha val="30000"/>
                    <a:lumMod val="91000"/>
                    <a:lumOff val="9000"/>
                  </a:srgbClr>
                </a:gs>
                <a:gs pos="100000">
                  <a:srgbClr val="7C4FD9"/>
                </a:gs>
              </a:gsLst>
              <a:lin ang="0" scaled="0"/>
            </a:gradFill>
            <a:ln>
              <a:gradFill>
                <a:gsLst>
                  <a:gs pos="6000">
                    <a:srgbClr val="FEFFFF">
                      <a:lumMod val="5000"/>
                      <a:lumOff val="95000"/>
                      <a:alpha val="70000"/>
                    </a:srgbClr>
                  </a:gs>
                  <a:gs pos="95000">
                    <a:srgbClr val="A1B2C9">
                      <a:alpha val="100000"/>
                    </a:srgbClr>
                  </a:gs>
                </a:gsLst>
                <a:lin ang="13920000" scaled="1"/>
              </a:gra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ysClr val="window" lastClr="FFFFFF"/>
                  </a:solidFill>
                  <a:latin typeface="Microsoft YaHei Bold" panose="020B0703020204020201" charset="-122"/>
                  <a:ea typeface="Microsoft YaHei Bold" panose="020B0703020204020201" charset="-122"/>
                </a:rPr>
                <a:t>人工审核补充</a:t>
              </a:r>
              <a:endParaRPr lang="zh-CN" altLang="en-US" sz="1400" b="1">
                <a:solidFill>
                  <a:sysClr val="window" lastClr="FFFFFF"/>
                </a:solidFill>
                <a:latin typeface="Microsoft YaHei Bold" panose="020B0703020204020201" charset="-122"/>
                <a:ea typeface="Microsoft YaHei Bold" panose="020B0703020204020201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417435" y="1275715"/>
            <a:ext cx="3931920" cy="1325880"/>
            <a:chOff x="1399" y="2616"/>
            <a:chExt cx="6192" cy="2088"/>
          </a:xfrm>
        </p:grpSpPr>
        <p:grpSp>
          <p:nvGrpSpPr>
            <p:cNvPr id="75" name="组合 74"/>
            <p:cNvGrpSpPr/>
            <p:nvPr/>
          </p:nvGrpSpPr>
          <p:grpSpPr>
            <a:xfrm>
              <a:off x="1399" y="2616"/>
              <a:ext cx="6192" cy="2088"/>
              <a:chOff x="900121" y="2712941"/>
              <a:chExt cx="2106222" cy="1325807"/>
            </a:xfrm>
            <a:solidFill>
              <a:sysClr val="window" lastClr="FFFFFF">
                <a:alpha val="10000"/>
              </a:sysClr>
            </a:solidFill>
          </p:grpSpPr>
          <p:grpSp>
            <p:nvGrpSpPr>
              <p:cNvPr id="76" name="组合 75"/>
              <p:cNvGrpSpPr/>
              <p:nvPr/>
            </p:nvGrpSpPr>
            <p:grpSpPr>
              <a:xfrm>
                <a:off x="900121" y="2743208"/>
                <a:ext cx="2106222" cy="1254207"/>
                <a:chOff x="3743425" y="2000539"/>
                <a:chExt cx="1436976" cy="1544002"/>
              </a:xfrm>
              <a:grpFill/>
            </p:grpSpPr>
            <p:sp>
              <p:nvSpPr>
                <p:cNvPr id="77" name="矩形: 圆角 112"/>
                <p:cNvSpPr/>
                <p:nvPr/>
              </p:nvSpPr>
              <p:spPr>
                <a:xfrm>
                  <a:off x="3743425" y="2000539"/>
                  <a:ext cx="1436976" cy="1544002"/>
                </a:xfrm>
                <a:prstGeom prst="roundRect">
                  <a:avLst>
                    <a:gd name="adj" fmla="val 3410"/>
                  </a:avLst>
                </a:prstGeom>
                <a:grpFill/>
                <a:ln w="19050">
                  <a:gradFill flip="none" rotWithShape="1">
                    <a:gsLst>
                      <a:gs pos="0">
                        <a:srgbClr val="E27FF6"/>
                      </a:gs>
                      <a:gs pos="100000">
                        <a:srgbClr val="80ECDF">
                          <a:lumMod val="0"/>
                          <a:lumOff val="100000"/>
                          <a:alpha val="100000"/>
                        </a:srgbClr>
                      </a:gs>
                      <a:gs pos="55000">
                        <a:srgbClr val="00A2E9"/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20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78" name="等腰三角形 77"/>
                <p:cNvSpPr/>
                <p:nvPr/>
              </p:nvSpPr>
              <p:spPr>
                <a:xfrm rot="5400000">
                  <a:off x="3667834" y="2114356"/>
                  <a:ext cx="1259032" cy="1085372"/>
                </a:xfrm>
                <a:prstGeom prst="triangle">
                  <a:avLst>
                    <a:gd name="adj" fmla="val 0"/>
                  </a:avLst>
                </a:prstGeom>
                <a:grpFill/>
                <a:ln w="952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/>
                  <a:endParaRPr lang="zh-CN" altLang="en-US" sz="120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2586677" y="2712941"/>
                <a:ext cx="378766" cy="6312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203200" sx="102000" sy="102000" algn="ctr" rotWithShape="0">
                  <a:srgbClr val="7F7F7F">
                    <a:lumMod val="20000"/>
                    <a:lumOff val="80000"/>
                    <a:alpha val="70000"/>
                  </a:srgb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009154" y="3970784"/>
                <a:ext cx="262881" cy="6796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203200" sx="102000" sy="102000" algn="ctr" rotWithShape="0">
                  <a:srgbClr val="7F7F7F">
                    <a:lumMod val="20000"/>
                    <a:lumOff val="80000"/>
                    <a:alpha val="70000"/>
                  </a:srgb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1573" y="2954"/>
              <a:ext cx="221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人均产能</a:t>
              </a:r>
              <a:endParaRPr lang="zh-CN" altLang="en-US" sz="1600" b="1" dirty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cxnSp>
          <p:nvCxnSpPr>
            <p:cNvPr id="87" name="直接箭头连接符 86"/>
            <p:cNvCxnSpPr/>
            <p:nvPr/>
          </p:nvCxnSpPr>
          <p:spPr>
            <a:xfrm flipV="1">
              <a:off x="2060" y="3773"/>
              <a:ext cx="8" cy="441"/>
            </a:xfrm>
            <a:prstGeom prst="straightConnector1">
              <a:avLst/>
            </a:prstGeom>
            <a:ln w="41275">
              <a:solidFill>
                <a:sysClr val="window" lastClr="FFFFFF"/>
              </a:solidFill>
              <a:tailEnd type="arrow"/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88" name="文本框 87"/>
            <p:cNvSpPr txBox="1"/>
            <p:nvPr/>
          </p:nvSpPr>
          <p:spPr>
            <a:xfrm>
              <a:off x="4162" y="3191"/>
              <a:ext cx="330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600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人均产能实现60笔到320笔的提升</a:t>
              </a:r>
              <a:endParaRPr lang="zh-CN" altLang="en-US" sz="1600" dirty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253" y="3582"/>
              <a:ext cx="14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+mn-ea"/>
                </a:rPr>
                <a:t>5</a:t>
              </a:r>
              <a:r>
                <a:rPr lang="zh-CN" altLang="en-US" sz="2800" b="1" dirty="0">
                  <a:solidFill>
                    <a:sysClr val="window" lastClr="FFFFFF"/>
                  </a:solidFill>
                  <a:latin typeface="Microsoft YaHei Regular" panose="020B0703020204020201" charset="-122"/>
                  <a:ea typeface="Microsoft YaHei Regular" panose="020B0703020204020201" charset="-122"/>
                  <a:sym typeface="等线" panose="02010600030101010101" charset="-122"/>
                </a:rPr>
                <a:t>倍</a:t>
              </a:r>
              <a:endParaRPr lang="zh-CN" altLang="en-US" sz="2800" b="1" dirty="0" smtClean="0">
                <a:solidFill>
                  <a:sysClr val="window" lastClr="FFF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等线" panose="02010600030101010101" charset="-122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3785" y="2831"/>
              <a:ext cx="0" cy="1639"/>
            </a:xfrm>
            <a:prstGeom prst="line">
              <a:avLst/>
            </a:prstGeom>
            <a:ln w="19050">
              <a:gradFill>
                <a:gsLst>
                  <a:gs pos="0">
                    <a:srgbClr val="E27FF6"/>
                  </a:gs>
                  <a:gs pos="100000">
                    <a:srgbClr val="00A2E9"/>
                  </a:gs>
                </a:gsLst>
                <a:lin ang="8100000" scaled="1"/>
              </a:gradFill>
              <a:prstDash val="sysDot"/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WPS 演示</Application>
  <PresentationFormat>宽屏</PresentationFormat>
  <Paragraphs>311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方正书宋_GBK</vt:lpstr>
      <vt:lpstr>Wingdings</vt:lpstr>
      <vt:lpstr>Microsoft YaHei Regular</vt:lpstr>
      <vt:lpstr>Times Regular</vt:lpstr>
      <vt:lpstr>等线</vt:lpstr>
      <vt:lpstr>汉仪中等线KW</vt:lpstr>
      <vt:lpstr>Calibri</vt:lpstr>
      <vt:lpstr>微软雅黑</vt:lpstr>
      <vt:lpstr>Calibri Light</vt:lpstr>
      <vt:lpstr>Symbol</vt:lpstr>
      <vt:lpstr>Calibri</vt:lpstr>
      <vt:lpstr>Microsoft YaHei Bold</vt:lpstr>
      <vt:lpstr>Helvetica Neue Medium</vt:lpstr>
      <vt:lpstr>Wingdings</vt:lpstr>
      <vt:lpstr>Century Gothic</vt:lpstr>
      <vt:lpstr>Calibri Bold Italic</vt:lpstr>
      <vt:lpstr>思源黑体</vt:lpstr>
      <vt:lpstr>Source Han Sans CN Normal</vt:lpstr>
      <vt:lpstr>创艺</vt:lpstr>
      <vt:lpstr>宋体</vt:lpstr>
      <vt:lpstr>Arial Unicode MS</vt:lpstr>
      <vt:lpstr>冬青黑体简体中文</vt:lpstr>
      <vt:lpstr>苹方-简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L</cp:lastModifiedBy>
  <cp:revision>17</cp:revision>
  <dcterms:created xsi:type="dcterms:W3CDTF">2021-06-09T02:14:40Z</dcterms:created>
  <dcterms:modified xsi:type="dcterms:W3CDTF">2021-06-09T02:14:40Z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