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4" r:id="rId7"/>
    <p:sldId id="263" r:id="rId8"/>
    <p:sldId id="261" r:id="rId9"/>
    <p:sldId id="260" r:id="rId10"/>
    <p:sldId id="262"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A8FF"/>
    <a:srgbClr val="34334B"/>
    <a:srgbClr val="6D5562"/>
    <a:srgbClr val="705661"/>
    <a:srgbClr val="D460FF"/>
    <a:srgbClr val="1A070E"/>
    <a:srgbClr val="B484E2"/>
    <a:srgbClr val="725760"/>
    <a:srgbClr val="26101D"/>
    <a:srgbClr val="47A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04" d="100"/>
          <a:sy n="104" d="100"/>
        </p:scale>
        <p:origin x="228" y="96"/>
      </p:cViewPr>
      <p:guideLst>
        <p:guide orient="horz" pos="2158"/>
        <p:guide pos="38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295FEE9-3369-4D2B-8668-FFFB4CA86DE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8E46046-C7FE-4B04-806F-A48B4A20A73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5FEE9-3369-4D2B-8668-FFFB4CA86DE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E46046-C7FE-4B04-806F-A48B4A20A73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7.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图片 6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955" y="-42332"/>
            <a:ext cx="12192000" cy="6900331"/>
          </a:xfrm>
          <a:prstGeom prst="rect">
            <a:avLst/>
          </a:prstGeom>
        </p:spPr>
      </p:pic>
      <p:sp>
        <p:nvSpPr>
          <p:cNvPr id="51" name="矩形 50"/>
          <p:cNvSpPr/>
          <p:nvPr/>
        </p:nvSpPr>
        <p:spPr>
          <a:xfrm flipV="1">
            <a:off x="1083077" y="1981118"/>
            <a:ext cx="10149221" cy="95945"/>
          </a:xfrm>
          <a:prstGeom prst="rect">
            <a:avLst/>
          </a:prstGeom>
          <a:gradFill>
            <a:gsLst>
              <a:gs pos="43000">
                <a:srgbClr val="B983E1"/>
              </a:gs>
              <a:gs pos="100000">
                <a:srgbClr val="17050A"/>
              </a:gs>
              <a:gs pos="0">
                <a:srgbClr val="00A8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占位符 2"/>
          <p:cNvSpPr txBox="1"/>
          <p:nvPr/>
        </p:nvSpPr>
        <p:spPr>
          <a:xfrm>
            <a:off x="4426082" y="4880903"/>
            <a:ext cx="3381856" cy="580723"/>
          </a:xfrm>
          <a:prstGeom prst="rect">
            <a:avLst/>
          </a:prstGeom>
          <a:solidFill>
            <a:srgbClr val="759BFF">
              <a:alpha val="10000"/>
            </a:srgbClr>
          </a:solidFill>
          <a:ln>
            <a:noFill/>
          </a:ln>
        </p:spPr>
        <p:txBody>
          <a:bodyPr anchor="ctr" anchorCtr="1">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alpha val="9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zh-CN" sz="1800" dirty="0">
                <a:latin typeface="微软雅黑" panose="020B0503020204020204" pitchFamily="34" charset="-122"/>
                <a:ea typeface="微软雅黑" panose="020B0503020204020204" pitchFamily="34" charset="-122"/>
                <a:cs typeface="微软雅黑" panose="020B0503020204020204" pitchFamily="34" charset="-122"/>
              </a:rPr>
              <a:t>RPA</a:t>
            </a:r>
            <a:r>
              <a:rPr kumimoji="1" lang="zh-CN" altLang="en-US" dirty="0">
                <a:latin typeface="微软雅黑" panose="020B0503020204020204" pitchFamily="34" charset="-122"/>
                <a:ea typeface="微软雅黑" panose="020B0503020204020204" pitchFamily="34" charset="-122"/>
                <a:cs typeface="微软雅黑" panose="020B0503020204020204" pitchFamily="34" charset="-122"/>
              </a:rPr>
              <a:t>税单下载及维护业务流程</a:t>
            </a:r>
            <a:endParaRPr kumimoji="1" lang="zh-CN" altLang="en-US" sz="7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2" name="组合 31"/>
          <p:cNvGrpSpPr/>
          <p:nvPr/>
        </p:nvGrpSpPr>
        <p:grpSpPr>
          <a:xfrm>
            <a:off x="1083077" y="1392923"/>
            <a:ext cx="2316071" cy="1446550"/>
            <a:chOff x="3221860" y="1907278"/>
            <a:chExt cx="2316071" cy="1446550"/>
          </a:xfrm>
        </p:grpSpPr>
        <p:sp>
          <p:nvSpPr>
            <p:cNvPr id="35" name="文本框 34"/>
            <p:cNvSpPr txBox="1"/>
            <p:nvPr/>
          </p:nvSpPr>
          <p:spPr>
            <a:xfrm>
              <a:off x="3221860"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中</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36" name="文本框 35"/>
            <p:cNvSpPr txBox="1"/>
            <p:nvPr/>
          </p:nvSpPr>
          <p:spPr>
            <a:xfrm>
              <a:off x="4080067" y="1907278"/>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国</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grpSp>
        <p:nvGrpSpPr>
          <p:cNvPr id="37" name="组合 36"/>
          <p:cNvGrpSpPr/>
          <p:nvPr/>
        </p:nvGrpSpPr>
        <p:grpSpPr>
          <a:xfrm>
            <a:off x="3005863" y="1289780"/>
            <a:ext cx="8397721" cy="1549693"/>
            <a:chOff x="1508112" y="2935045"/>
            <a:chExt cx="8397721" cy="1549693"/>
          </a:xfrm>
        </p:grpSpPr>
        <p:sp>
          <p:nvSpPr>
            <p:cNvPr id="38" name="文本框 37"/>
            <p:cNvSpPr txBox="1"/>
            <p:nvPr/>
          </p:nvSpPr>
          <p:spPr>
            <a:xfrm>
              <a:off x="3348263" y="2935045"/>
              <a:ext cx="929599"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rPr>
                <a:t>+</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方正粗黑宋简体" panose="02000000000000000000" pitchFamily="2" charset="-122"/>
                <a:ea typeface="方正粗黑宋简体" panose="02000000000000000000" pitchFamily="2" charset="-122"/>
              </a:endParaRPr>
            </a:p>
          </p:txBody>
        </p:sp>
        <p:sp>
          <p:nvSpPr>
            <p:cNvPr id="39" name="文本框 38"/>
            <p:cNvSpPr txBox="1"/>
            <p:nvPr/>
          </p:nvSpPr>
          <p:spPr>
            <a:xfrm>
              <a:off x="509303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开</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40" name="文本框 39"/>
            <p:cNvSpPr txBox="1"/>
            <p:nvPr/>
          </p:nvSpPr>
          <p:spPr>
            <a:xfrm>
              <a:off x="5957860"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发</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41" name="文本框 40"/>
            <p:cNvSpPr txBox="1"/>
            <p:nvPr/>
          </p:nvSpPr>
          <p:spPr>
            <a:xfrm>
              <a:off x="6776691"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者</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42" name="文本框 41"/>
            <p:cNvSpPr txBox="1"/>
            <p:nvPr/>
          </p:nvSpPr>
          <p:spPr>
            <a:xfrm>
              <a:off x="7570912"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大</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sp>
          <p:nvSpPr>
            <p:cNvPr id="43" name="文本框 42"/>
            <p:cNvSpPr txBox="1"/>
            <p:nvPr/>
          </p:nvSpPr>
          <p:spPr>
            <a:xfrm>
              <a:off x="8447969" y="2953697"/>
              <a:ext cx="1457864" cy="1446550"/>
            </a:xfrm>
            <a:prstGeom prst="rect">
              <a:avLst/>
            </a:prstGeom>
            <a:noFill/>
          </p:spPr>
          <p:txBody>
            <a:bodyPr wrap="square" rtlCol="0">
              <a:spAutoFit/>
            </a:bodyPr>
            <a:lstStyle/>
            <a:p>
              <a:r>
                <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rPr>
                <a:t>赛</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华文仿宋" panose="02010600040101010101" pitchFamily="2" charset="-122"/>
                <a:ea typeface="创艺简标宋" pitchFamily="2" charset="-122"/>
              </a:endParaRPr>
            </a:p>
          </p:txBody>
        </p:sp>
        <p:grpSp>
          <p:nvGrpSpPr>
            <p:cNvPr id="44" name="组合 43"/>
            <p:cNvGrpSpPr/>
            <p:nvPr/>
          </p:nvGrpSpPr>
          <p:grpSpPr>
            <a:xfrm>
              <a:off x="1508112" y="3038188"/>
              <a:ext cx="1994660" cy="1446550"/>
              <a:chOff x="1490018" y="4162664"/>
              <a:chExt cx="1994660" cy="1446550"/>
            </a:xfrm>
          </p:grpSpPr>
          <p:sp>
            <p:nvSpPr>
              <p:cNvPr id="48" name="文本框 47"/>
              <p:cNvSpPr txBox="1"/>
              <p:nvPr/>
            </p:nvSpPr>
            <p:spPr>
              <a:xfrm>
                <a:off x="1490018"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9" name="文本框 48"/>
              <p:cNvSpPr txBox="1"/>
              <p:nvPr/>
            </p:nvSpPr>
            <p:spPr>
              <a:xfrm>
                <a:off x="2055316"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0" name="文本框 49"/>
              <p:cNvSpPr txBox="1"/>
              <p:nvPr/>
            </p:nvSpPr>
            <p:spPr>
              <a:xfrm>
                <a:off x="2528214" y="4162664"/>
                <a:ext cx="956464"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nvGrpSpPr>
            <p:cNvPr id="45" name="组合 44"/>
            <p:cNvGrpSpPr/>
            <p:nvPr/>
          </p:nvGrpSpPr>
          <p:grpSpPr>
            <a:xfrm>
              <a:off x="3953483" y="3038188"/>
              <a:ext cx="1657791" cy="1446550"/>
              <a:chOff x="4007931" y="4826644"/>
              <a:chExt cx="1657791" cy="1446550"/>
            </a:xfrm>
          </p:grpSpPr>
          <p:sp>
            <p:nvSpPr>
              <p:cNvPr id="46" name="文本框 45"/>
              <p:cNvSpPr txBox="1"/>
              <p:nvPr/>
            </p:nvSpPr>
            <p:spPr>
              <a:xfrm>
                <a:off x="4007931"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47" name="文本框 46"/>
              <p:cNvSpPr txBox="1"/>
              <p:nvPr/>
            </p:nvSpPr>
            <p:spPr>
              <a:xfrm>
                <a:off x="4689770" y="4826644"/>
                <a:ext cx="975952" cy="1446550"/>
              </a:xfrm>
              <a:prstGeom prst="rect">
                <a:avLst/>
              </a:prstGeom>
              <a:noFill/>
            </p:spPr>
            <p:txBody>
              <a:bodyPr wrap="square" rtlCol="0">
                <a:spAutoFit/>
              </a:bodyPr>
              <a:lstStyle/>
              <a:p>
                <a:r>
                  <a:rPr lang="en-US" altLang="zh-CN"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en-US" sz="8800" b="1" dirty="0">
                  <a:gradFill flip="none" rotWithShape="1">
                    <a:gsLst>
                      <a:gs pos="100000">
                        <a:schemeClr val="tx1">
                          <a:lumMod val="95000"/>
                          <a:lumOff val="5000"/>
                          <a:alpha val="0"/>
                        </a:schemeClr>
                      </a:gs>
                      <a:gs pos="39000">
                        <a:schemeClr val="bg1"/>
                      </a:gs>
                      <a:gs pos="0">
                        <a:schemeClr val="bg1"/>
                      </a:gs>
                    </a:gsLst>
                    <a:lin ang="0" scaled="1"/>
                    <a:tileRect/>
                  </a:gra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grpSp>
      <p:sp>
        <p:nvSpPr>
          <p:cNvPr id="26" name="文本框 25"/>
          <p:cNvSpPr txBox="1"/>
          <p:nvPr/>
        </p:nvSpPr>
        <p:spPr>
          <a:xfrm>
            <a:off x="4432464" y="3668573"/>
            <a:ext cx="3904479" cy="584775"/>
          </a:xfrm>
          <a:prstGeom prst="rect">
            <a:avLst/>
          </a:prstGeom>
          <a:noFill/>
        </p:spPr>
        <p:txBody>
          <a:bodyPr wrap="square" rtlCol="0">
            <a:spAutoFit/>
          </a:bodyPr>
          <a:lstStyle/>
          <a:p>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智创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探索 </a:t>
            </a:r>
            <a:r>
              <a:rPr lang="en-US" altLang="zh-CN"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应用</a:t>
            </a:r>
            <a:endParaRPr lang="zh-CN" altLang="en-US" sz="3200" dirty="0">
              <a:gradFill>
                <a:gsLst>
                  <a:gs pos="0">
                    <a:srgbClr val="01A8FF"/>
                  </a:gs>
                  <a:gs pos="100000">
                    <a:srgbClr val="D460FF"/>
                  </a:gs>
                </a:gsLst>
                <a:lin ang="2700000" scaled="1"/>
              </a:gra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58" name="图片 57"/>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33246" y="840264"/>
            <a:ext cx="963174" cy="963174"/>
          </a:xfrm>
          <a:prstGeom prst="rect">
            <a:avLst/>
          </a:prstGeom>
        </p:spPr>
      </p:pic>
      <p:pic>
        <p:nvPicPr>
          <p:cNvPr id="59" name="图片 58"/>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36506"/>
          <a:stretch>
            <a:fillRect/>
          </a:stretch>
        </p:blipFill>
        <p:spPr>
          <a:xfrm rot="5400000">
            <a:off x="1077608" y="506641"/>
            <a:ext cx="507902" cy="799929"/>
          </a:xfrm>
          <a:prstGeom prst="rect">
            <a:avLst/>
          </a:prstGeom>
        </p:spPr>
      </p:pic>
      <p:pic>
        <p:nvPicPr>
          <p:cNvPr id="60" name="图片 59"/>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36506"/>
          <a:stretch>
            <a:fillRect/>
          </a:stretch>
        </p:blipFill>
        <p:spPr>
          <a:xfrm rot="5400000">
            <a:off x="9081309" y="87943"/>
            <a:ext cx="672156" cy="1058624"/>
          </a:xfrm>
          <a:prstGeom prst="rect">
            <a:avLst/>
          </a:prstGeom>
        </p:spPr>
      </p:pic>
      <p:pic>
        <p:nvPicPr>
          <p:cNvPr id="61" name="图片 60"/>
          <p:cNvPicPr>
            <a:picLocks noChangeAspect="1"/>
          </p:cNvPicPr>
          <p:nvPr/>
        </p:nvPicPr>
        <p:blipFill rotWithShape="1">
          <a:blip r:embed="rId5" cstate="print">
            <a:extLst>
              <a:ext uri="{28A0092B-C50C-407E-A947-70E740481C1C}">
                <a14:useLocalDpi xmlns:a14="http://schemas.microsoft.com/office/drawing/2010/main" val="0"/>
              </a:ext>
            </a:extLst>
          </a:blip>
          <a:srcRect l="36506"/>
          <a:stretch>
            <a:fillRect/>
          </a:stretch>
        </p:blipFill>
        <p:spPr>
          <a:xfrm rot="5400000">
            <a:off x="4615214" y="1275122"/>
            <a:ext cx="384548" cy="605651"/>
          </a:xfrm>
          <a:prstGeom prst="rect">
            <a:avLst/>
          </a:prstGeom>
        </p:spPr>
      </p:pic>
      <p:pic>
        <p:nvPicPr>
          <p:cNvPr id="62" name="图片 61"/>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36506"/>
          <a:stretch>
            <a:fillRect/>
          </a:stretch>
        </p:blipFill>
        <p:spPr>
          <a:xfrm rot="5400000">
            <a:off x="7579447" y="3019739"/>
            <a:ext cx="672156" cy="1058624"/>
          </a:xfrm>
          <a:prstGeom prst="rect">
            <a:avLst/>
          </a:prstGeom>
        </p:spPr>
      </p:pic>
      <p:sp>
        <p:nvSpPr>
          <p:cNvPr id="3" name="文本框 2"/>
          <p:cNvSpPr txBox="1"/>
          <p:nvPr/>
        </p:nvSpPr>
        <p:spPr>
          <a:xfrm>
            <a:off x="2395708" y="2673824"/>
            <a:ext cx="7494359" cy="584775"/>
          </a:xfrm>
          <a:prstGeom prst="rect">
            <a:avLst/>
          </a:prstGeom>
          <a:noFill/>
        </p:spPr>
        <p:txBody>
          <a:bodyPr wrap="none" rtlCol="0">
            <a:spAutoFit/>
          </a:bodyPr>
          <a:lstStyle/>
          <a:p>
            <a:r>
              <a:rPr lang="en-US" altLang="zh-CN" sz="3200" dirty="0">
                <a:solidFill>
                  <a:schemeClr val="bg1"/>
                </a:solidFill>
                <a:latin typeface="Ebrima" panose="02000000000000000000" pitchFamily="2" charset="0"/>
                <a:ea typeface="Ebrima" panose="02000000000000000000" pitchFamily="2" charset="0"/>
                <a:cs typeface="Ebrima" panose="02000000000000000000" pitchFamily="2" charset="0"/>
              </a:rPr>
              <a:t>CHINA RPA+AI DEVELOPER CHALLENGE</a:t>
            </a:r>
            <a:endParaRPr lang="zh-CN" altLang="en-US" sz="3200" dirty="0">
              <a:solidFill>
                <a:schemeClr val="bg1"/>
              </a:solidFill>
              <a:latin typeface="Ebrima" panose="02000000000000000000" pitchFamily="2" charset="0"/>
              <a:ea typeface="微软雅黑" panose="020B0503020204020204" pitchFamily="34" charset="-122"/>
              <a:cs typeface="Ebrima" panose="02000000000000000000" pitchFamily="2" charset="0"/>
            </a:endParaRPr>
          </a:p>
        </p:txBody>
      </p:sp>
      <p:sp>
        <p:nvSpPr>
          <p:cNvPr id="2" name="文本框 1"/>
          <p:cNvSpPr txBox="1"/>
          <p:nvPr/>
        </p:nvSpPr>
        <p:spPr>
          <a:xfrm>
            <a:off x="4352290" y="6273800"/>
            <a:ext cx="3611880" cy="368300"/>
          </a:xfrm>
          <a:prstGeom prst="rect">
            <a:avLst/>
          </a:prstGeom>
          <a:noFill/>
        </p:spPr>
        <p:txBody>
          <a:bodyPr wrap="square" rtlCol="0">
            <a:spAutoFit/>
          </a:bodyPr>
          <a:p>
            <a:r>
              <a:rPr kumimoji="1" lang="zh-CN" altLang="en-US" b="1" dirty="0">
                <a:solidFill>
                  <a:schemeClr val="bg1"/>
                </a:solidFill>
                <a:latin typeface="微软雅黑" panose="020B0503020204020204" pitchFamily="34" charset="-122"/>
                <a:ea typeface="微软雅黑" panose="020B0503020204020204" pitchFamily="34" charset="-122"/>
                <a:sym typeface="+mn-ea"/>
              </a:rPr>
              <a:t>宁夏正弘德企业咨询管理有限公司</a:t>
            </a:r>
            <a:endParaRPr kumimoji="1"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3434" cy="6858000"/>
          </a:xfrm>
          <a:prstGeom prst="rect">
            <a:avLst/>
          </a:prstGeom>
        </p:spPr>
      </p:pic>
      <p:cxnSp>
        <p:nvCxnSpPr>
          <p:cNvPr id="3" name="直接连接符 2"/>
          <p:cNvCxnSpPr/>
          <p:nvPr/>
        </p:nvCxnSpPr>
        <p:spPr>
          <a:xfrm flipV="1">
            <a:off x="0" y="1079500"/>
            <a:ext cx="12192000" cy="14009"/>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文本占位符 8"/>
          <p:cNvSpPr txBox="1"/>
          <p:nvPr/>
        </p:nvSpPr>
        <p:spPr>
          <a:xfrm>
            <a:off x="835319" y="1829701"/>
            <a:ext cx="6251934" cy="4801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dirty="0">
                <a:gradFill flip="none" rotWithShape="1">
                  <a:gsLst>
                    <a:gs pos="0">
                      <a:srgbClr val="01A8FF"/>
                    </a:gs>
                    <a:gs pos="47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参赛作品 </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entries</a:t>
            </a:r>
            <a:r>
              <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a:t>
            </a:r>
            <a:r>
              <a:rPr kumimoji="1" lang="en-US" altLang="zh-CN"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rPr>
              <a:t> </a:t>
            </a:r>
            <a:endParaRPr kumimoji="1" lang="zh-CN" altLang="en-US" dirty="0">
              <a:solidFill>
                <a:schemeClr val="bg1">
                  <a:alpha val="80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占位符 9"/>
          <p:cNvSpPr txBox="1"/>
          <p:nvPr/>
        </p:nvSpPr>
        <p:spPr>
          <a:xfrm>
            <a:off x="835318" y="2742189"/>
            <a:ext cx="7367147" cy="26286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团队名称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Name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：弘德明志</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团队成员</a:t>
            </a:r>
            <a:r>
              <a:rPr lang="en-US" altLang="zh-CN"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Team Member</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：折向前、折向东、海新普</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marL="0" indent="0" defTabSz="1219200">
              <a:lnSpc>
                <a:spcPct val="200000"/>
              </a:lnSpc>
              <a:spcBef>
                <a:spcPts val="0"/>
              </a:spcBef>
              <a:buFont typeface="Arial" panose="020B0604020202020204" pitchFamily="34" charset="0"/>
              <a:buNone/>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所在企业部门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Enterprise</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 ：宁夏正弘德企业咨询管理有限公司</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作品应用场景 </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Application Scope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RPA</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税单下载及维护</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r>
              <a:rPr lang="zh-CN" altLang="en-US" sz="1600" b="1"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作品应用主要项目</a:t>
            </a:r>
            <a:r>
              <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Main Projects of Work Application </a:t>
            </a:r>
            <a:r>
              <a:rPr lang="zh-CN" altLang="en-US"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rPr>
              <a:t>：零售业税单项目</a:t>
            </a:r>
            <a:endParaRPr lang="en-US" altLang="zh-CN" sz="1600" dirty="0">
              <a:solidFill>
                <a:schemeClr val="bg1">
                  <a:alpha val="85000"/>
                </a:schemeClr>
              </a:solidFill>
              <a:latin typeface="微软雅黑" panose="020B0503020204020204" pitchFamily="34" charset="-122"/>
              <a:ea typeface="微软雅黑" panose="020B0503020204020204" pitchFamily="34" charset="-122"/>
              <a:cs typeface="Arial" panose="020B0604020202020204" pitchFamily="34" charset="0"/>
            </a:endParaRPr>
          </a:p>
          <a:p>
            <a:pPr defTabSz="1219200">
              <a:lnSpc>
                <a:spcPct val="200000"/>
              </a:lnSpc>
              <a:spcBef>
                <a:spcPts val="0"/>
              </a:spcBef>
            </a:pPr>
            <a:endParaRPr lang="en-US" altLang="zh-CN" sz="16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文本占位符 1"/>
          <p:cNvSpPr txBox="1"/>
          <p:nvPr/>
        </p:nvSpPr>
        <p:spPr>
          <a:xfrm>
            <a:off x="4140365" y="490680"/>
            <a:ext cx="4062101" cy="480145"/>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2400" b="1" dirty="0">
                <a:solidFill>
                  <a:schemeClr val="bg1"/>
                </a:solidFill>
                <a:latin typeface="微软雅黑" panose="020B0503020204020204" pitchFamily="34" charset="-122"/>
                <a:ea typeface="微软雅黑" panose="020B0503020204020204" pitchFamily="34" charset="-122"/>
              </a:rPr>
              <a:t>作品信息 </a:t>
            </a:r>
            <a:r>
              <a:rPr kumimoji="1" lang="en-US" altLang="zh-CN"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App Information</a:t>
            </a:r>
            <a:endParaRPr kumimoji="1" lang="zh-CN" altLang="en-US" sz="240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矩形 10"/>
          <p:cNvSpPr/>
          <p:nvPr/>
        </p:nvSpPr>
        <p:spPr>
          <a:xfrm>
            <a:off x="8382000" y="1993900"/>
            <a:ext cx="2921000" cy="3594100"/>
          </a:xfrm>
          <a:prstGeom prst="rect">
            <a:avLst/>
          </a:prstGeom>
          <a:solidFill>
            <a:srgbClr val="34334B"/>
          </a:solidFill>
          <a:ln>
            <a:solidFill>
              <a:srgbClr val="01A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4" name="图片 3" descr="卡通画&#10;&#10;低可信度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36610" y="3336036"/>
            <a:ext cx="2811780" cy="9098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3434" cy="6858000"/>
          </a:xfrm>
          <a:prstGeom prst="rect">
            <a:avLst/>
          </a:prstGeom>
        </p:spPr>
      </p:pic>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16299" y="257289"/>
            <a:ext cx="470437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需求分析</a:t>
            </a:r>
            <a:endParaRPr lang="en-US" altLang="zh-CN" sz="2400" b="1" dirty="0">
              <a:solidFill>
                <a:schemeClr val="bg1"/>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kern="1200" dirty="0">
                <a:gradFill flip="none" rotWithShape="1">
                  <a:gsLst>
                    <a:gs pos="0">
                      <a:srgbClr val="01A8FF"/>
                    </a:gs>
                    <a:gs pos="59000">
                      <a:srgbClr val="B484E2"/>
                    </a:gs>
                    <a:gs pos="100000">
                      <a:srgbClr val="1A070E"/>
                    </a:gs>
                  </a:gsLst>
                  <a:lin ang="0" scaled="1"/>
                  <a:tileRect/>
                </a:gradFill>
                <a:effectLst/>
                <a:latin typeface="微软雅黑" panose="020B0503020204020204" pitchFamily="34" charset="-122"/>
                <a:ea typeface="微软雅黑" panose="020B0503020204020204" pitchFamily="34" charset="-122"/>
                <a:cs typeface="Arial" panose="020B0604020202020204" pitchFamily="34" charset="0"/>
              </a:rPr>
              <a:t>Requirement analysis</a:t>
            </a:r>
            <a:endParaRPr lang="en-US" b="1"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4"/>
          <p:cNvSpPr txBox="1"/>
          <p:nvPr/>
        </p:nvSpPr>
        <p:spPr>
          <a:xfrm>
            <a:off x="1043709" y="2741304"/>
            <a:ext cx="102131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2400" b="1" dirty="0">
                <a:solidFill>
                  <a:schemeClr val="bg1"/>
                </a:solidFill>
                <a:latin typeface="微软雅黑" panose="020B0503020204020204" pitchFamily="34" charset="-122"/>
                <a:ea typeface="微软雅黑" panose="020B0503020204020204" pitchFamily="34" charset="-122"/>
                <a:sym typeface="+mn-ea"/>
              </a:rPr>
              <a:t>解决客户痛点</a:t>
            </a:r>
            <a:r>
              <a:rPr lang="zh-CN" altLang="en-US" sz="2400" dirty="0">
                <a:solidFill>
                  <a:schemeClr val="bg1"/>
                </a:solidFill>
                <a:latin typeface="微软雅黑" panose="020B0503020204020204" pitchFamily="34" charset="-122"/>
                <a:ea typeface="微软雅黑" panose="020B0503020204020204" pitchFamily="34" charset="-122"/>
                <a:sym typeface="+mn-ea"/>
              </a:rPr>
              <a:t>：每月有大量的税单需要登录中国海关总署官网下载税单并维护放入指定文件夹，工作量巨大耗时耗力，此工作逻辑简单，重复性高，属于重复工作，耗</a:t>
            </a:r>
            <a:r>
              <a:rPr lang="zh-CN" altLang="zh-CN" sz="2400" dirty="0">
                <a:solidFill>
                  <a:schemeClr val="bg1"/>
                </a:solidFill>
                <a:latin typeface="微软雅黑" panose="020B0503020204020204" pitchFamily="34" charset="-122"/>
                <a:ea typeface="微软雅黑" panose="020B0503020204020204" pitchFamily="34" charset="-122"/>
                <a:sym typeface="+mn-ea"/>
              </a:rPr>
              <a:t>费了企业集团财务公司较多人力资源，此工作完全可以由机器人来做，可节省较多人力。</a:t>
            </a:r>
            <a:endParaRPr lang="zh-CN" altLang="zh-CN" sz="2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21" y="0"/>
            <a:ext cx="12193434" cy="6858000"/>
          </a:xfrm>
          <a:prstGeom prst="rect">
            <a:avLst/>
          </a:prstGeom>
        </p:spPr>
      </p:pic>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57947" y="241862"/>
            <a:ext cx="82880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项目架构与方案介绍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Product Architecture and 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149" name="Title 2"/>
          <p:cNvSpPr txBox="1"/>
          <p:nvPr/>
        </p:nvSpPr>
        <p:spPr>
          <a:xfrm>
            <a:off x="261705" y="1220338"/>
            <a:ext cx="11252200" cy="334102"/>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altLang="zh-CN" dirty="0">
                <a:latin typeface="微软雅黑" panose="020B0503020204020204" pitchFamily="34" charset="-122"/>
                <a:ea typeface="微软雅黑" panose="020B0503020204020204" pitchFamily="34" charset="-122"/>
              </a:rPr>
            </a:br>
            <a:r>
              <a:rPr lang="en-US" altLang="zh-CN" dirty="0">
                <a:latin typeface="微软雅黑" panose="020B0503020204020204" pitchFamily="34" charset="-122"/>
                <a:ea typeface="微软雅黑" panose="020B0503020204020204" pitchFamily="34" charset="-122"/>
              </a:rPr>
              <a:t>RPA</a:t>
            </a:r>
            <a:r>
              <a:rPr lang="zh-CN" altLang="en-US" dirty="0">
                <a:latin typeface="微软雅黑" panose="020B0503020204020204" pitchFamily="34" charset="-122"/>
                <a:ea typeface="微软雅黑" panose="020B0503020204020204" pitchFamily="34" charset="-122"/>
              </a:rPr>
              <a:t>处理中需要的文件存放在输入路径，</a:t>
            </a:r>
            <a:r>
              <a:rPr lang="en-US" altLang="zh-CN" dirty="0">
                <a:latin typeface="微软雅黑" panose="020B0503020204020204" pitchFamily="34" charset="-122"/>
                <a:ea typeface="微软雅黑" panose="020B0503020204020204" pitchFamily="34" charset="-122"/>
              </a:rPr>
              <a:t>RPA</a:t>
            </a:r>
            <a:r>
              <a:rPr lang="zh-CN" altLang="en-US" dirty="0">
                <a:latin typeface="微软雅黑" panose="020B0503020204020204" pitchFamily="34" charset="-122"/>
                <a:ea typeface="微软雅黑" panose="020B0503020204020204" pitchFamily="34" charset="-122"/>
              </a:rPr>
              <a:t>处理的结果文件存放在输出路径。</a:t>
            </a:r>
            <a:endParaRPr lang="en-US" dirty="0">
              <a:latin typeface="微软雅黑" panose="020B0503020204020204" pitchFamily="34" charset="-122"/>
              <a:ea typeface="微软雅黑" panose="020B0503020204020204" pitchFamily="34" charset="-122"/>
            </a:endParaRPr>
          </a:p>
        </p:txBody>
      </p:sp>
      <p:grpSp>
        <p:nvGrpSpPr>
          <p:cNvPr id="150" name="Group 55"/>
          <p:cNvGrpSpPr/>
          <p:nvPr/>
        </p:nvGrpSpPr>
        <p:grpSpPr>
          <a:xfrm>
            <a:off x="6135456" y="2620830"/>
            <a:ext cx="6022484" cy="3729346"/>
            <a:chOff x="1663404" y="7499182"/>
            <a:chExt cx="5497615" cy="2951718"/>
          </a:xfrm>
        </p:grpSpPr>
        <p:pic>
          <p:nvPicPr>
            <p:cNvPr id="151" name="Picture 56"/>
            <p:cNvPicPr>
              <a:picLocks noChangeAspect="1"/>
            </p:cNvPicPr>
            <p:nvPr/>
          </p:nvPicPr>
          <p:blipFill>
            <a:blip r:embed="rId2"/>
            <a:stretch>
              <a:fillRect/>
            </a:stretch>
          </p:blipFill>
          <p:spPr>
            <a:xfrm>
              <a:off x="1663404" y="7499182"/>
              <a:ext cx="309354" cy="269982"/>
            </a:xfrm>
            <a:prstGeom prst="rect">
              <a:avLst/>
            </a:prstGeom>
          </p:spPr>
        </p:pic>
        <p:sp>
          <p:nvSpPr>
            <p:cNvPr id="152" name="Rectangle 57"/>
            <p:cNvSpPr/>
            <p:nvPr/>
          </p:nvSpPr>
          <p:spPr>
            <a:xfrm>
              <a:off x="2010857" y="7560007"/>
              <a:ext cx="808624" cy="218125"/>
            </a:xfrm>
            <a:prstGeom prst="rect">
              <a:avLst/>
            </a:prstGeom>
          </p:spPr>
          <p:txBody>
            <a:bodyPr wrap="none">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Outcome</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153" name="Rectangle 58"/>
            <p:cNvSpPr/>
            <p:nvPr/>
          </p:nvSpPr>
          <p:spPr>
            <a:xfrm>
              <a:off x="3711889" y="7560007"/>
              <a:ext cx="1703617" cy="218125"/>
            </a:xfrm>
            <a:prstGeom prst="rect">
              <a:avLst/>
            </a:prstGeom>
          </p:spPr>
          <p:txBody>
            <a:bodyPr wrap="none">
              <a:spAutoFit/>
            </a:bodyPr>
            <a:lstStyle/>
            <a:p>
              <a:r>
                <a:rPr lang="zh-CN" altLang="en-US" sz="1200" b="1" dirty="0">
                  <a:solidFill>
                    <a:schemeClr val="bg1"/>
                  </a:solidFill>
                </a:rPr>
                <a:t>存放输出文件，更新文件</a:t>
              </a:r>
              <a:endParaRPr lang="zh-CN" altLang="en-US" sz="1200" b="1" dirty="0">
                <a:solidFill>
                  <a:schemeClr val="bg1"/>
                </a:solidFill>
              </a:endParaRPr>
            </a:p>
          </p:txBody>
        </p:sp>
        <p:cxnSp>
          <p:nvCxnSpPr>
            <p:cNvPr id="154" name="Straight Arrow Connector 59"/>
            <p:cNvCxnSpPr>
              <a:stCxn id="153" idx="1"/>
              <a:endCxn id="152" idx="3"/>
            </p:cNvCxnSpPr>
            <p:nvPr/>
          </p:nvCxnSpPr>
          <p:spPr>
            <a:xfrm flipH="1">
              <a:off x="2819794" y="7668725"/>
              <a:ext cx="89209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55" name="Picture 60"/>
            <p:cNvPicPr>
              <a:picLocks noChangeAspect="1"/>
            </p:cNvPicPr>
            <p:nvPr/>
          </p:nvPicPr>
          <p:blipFill>
            <a:blip r:embed="rId2"/>
            <a:stretch>
              <a:fillRect/>
            </a:stretch>
          </p:blipFill>
          <p:spPr>
            <a:xfrm>
              <a:off x="1935709" y="7737837"/>
              <a:ext cx="309354" cy="269982"/>
            </a:xfrm>
            <a:prstGeom prst="rect">
              <a:avLst/>
            </a:prstGeom>
          </p:spPr>
        </p:pic>
        <p:sp>
          <p:nvSpPr>
            <p:cNvPr id="156" name="Rectangle 61"/>
            <p:cNvSpPr/>
            <p:nvPr/>
          </p:nvSpPr>
          <p:spPr>
            <a:xfrm>
              <a:off x="2245062" y="7791043"/>
              <a:ext cx="656174" cy="218125"/>
            </a:xfrm>
            <a:prstGeom prst="rect">
              <a:avLst/>
            </a:prstGeom>
          </p:spPr>
          <p:txBody>
            <a:bodyPr wrap="none">
              <a:spAutoFit/>
            </a:bodyPr>
            <a:lstStyle/>
            <a:p>
              <a:r>
                <a:rPr lang="en-US" sz="1200" b="1" dirty="0">
                  <a:solidFill>
                    <a:schemeClr val="bg1"/>
                  </a:solidFill>
                </a:rPr>
                <a:t>Vendor1</a:t>
              </a:r>
              <a:endParaRPr lang="en-US" sz="1200" b="1" dirty="0">
                <a:solidFill>
                  <a:schemeClr val="bg1"/>
                </a:solidFill>
              </a:endParaRPr>
            </a:p>
          </p:txBody>
        </p:sp>
        <p:sp>
          <p:nvSpPr>
            <p:cNvPr id="157" name="Rectangle 62"/>
            <p:cNvSpPr/>
            <p:nvPr/>
          </p:nvSpPr>
          <p:spPr>
            <a:xfrm>
              <a:off x="3946094" y="7791043"/>
              <a:ext cx="1005128" cy="218125"/>
            </a:xfrm>
            <a:prstGeom prst="rect">
              <a:avLst/>
            </a:prstGeom>
          </p:spPr>
          <p:txBody>
            <a:bodyPr wrap="none">
              <a:spAutoFit/>
            </a:bodyPr>
            <a:lstStyle/>
            <a:p>
              <a:r>
                <a:rPr lang="zh-CN" altLang="en-US" sz="1200" b="1" dirty="0">
                  <a:solidFill>
                    <a:schemeClr val="bg1"/>
                  </a:solidFill>
                </a:rPr>
                <a:t>供应商文件夹</a:t>
              </a:r>
              <a:endParaRPr lang="zh-CN" altLang="en-US" sz="1200" b="1" dirty="0">
                <a:solidFill>
                  <a:schemeClr val="bg1"/>
                </a:solidFill>
              </a:endParaRPr>
            </a:p>
          </p:txBody>
        </p:sp>
        <p:cxnSp>
          <p:nvCxnSpPr>
            <p:cNvPr id="158" name="Straight Arrow Connector 63"/>
            <p:cNvCxnSpPr>
              <a:stCxn id="157" idx="1"/>
              <a:endCxn id="156" idx="3"/>
            </p:cNvCxnSpPr>
            <p:nvPr/>
          </p:nvCxnSpPr>
          <p:spPr>
            <a:xfrm flipH="1">
              <a:off x="2901548" y="7900264"/>
              <a:ext cx="104454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59" name="Picture 64"/>
            <p:cNvPicPr>
              <a:picLocks noChangeAspect="1"/>
            </p:cNvPicPr>
            <p:nvPr/>
          </p:nvPicPr>
          <p:blipFill>
            <a:blip r:embed="rId2"/>
            <a:stretch>
              <a:fillRect/>
            </a:stretch>
          </p:blipFill>
          <p:spPr>
            <a:xfrm>
              <a:off x="1935708" y="7988594"/>
              <a:ext cx="309354" cy="269982"/>
            </a:xfrm>
            <a:prstGeom prst="rect">
              <a:avLst/>
            </a:prstGeom>
          </p:spPr>
        </p:pic>
        <p:sp>
          <p:nvSpPr>
            <p:cNvPr id="160" name="Rectangle 65"/>
            <p:cNvSpPr/>
            <p:nvPr/>
          </p:nvSpPr>
          <p:spPr>
            <a:xfrm>
              <a:off x="2245062" y="8041800"/>
              <a:ext cx="656174" cy="218125"/>
            </a:xfrm>
            <a:prstGeom prst="rect">
              <a:avLst/>
            </a:prstGeom>
          </p:spPr>
          <p:txBody>
            <a:bodyPr wrap="none">
              <a:spAutoFit/>
            </a:bodyPr>
            <a:lstStyle/>
            <a:p>
              <a:r>
                <a:rPr lang="en-US" sz="1200" b="1" dirty="0">
                  <a:solidFill>
                    <a:schemeClr val="bg1"/>
                  </a:solidFill>
                </a:rPr>
                <a:t>Vendor</a:t>
              </a:r>
              <a:r>
                <a:rPr lang="en-US" altLang="zh-CN" sz="1200" b="1" dirty="0">
                  <a:solidFill>
                    <a:schemeClr val="bg1"/>
                  </a:solidFill>
                </a:rPr>
                <a:t>2</a:t>
              </a:r>
              <a:endParaRPr lang="en-US" altLang="zh-CN" sz="1200" b="1" dirty="0">
                <a:solidFill>
                  <a:schemeClr val="bg1"/>
                </a:solidFill>
              </a:endParaRPr>
            </a:p>
          </p:txBody>
        </p:sp>
        <p:sp>
          <p:nvSpPr>
            <p:cNvPr id="161" name="Rectangle 66"/>
            <p:cNvSpPr/>
            <p:nvPr/>
          </p:nvSpPr>
          <p:spPr>
            <a:xfrm>
              <a:off x="3946094" y="8041800"/>
              <a:ext cx="1005128" cy="218125"/>
            </a:xfrm>
            <a:prstGeom prst="rect">
              <a:avLst/>
            </a:prstGeom>
          </p:spPr>
          <p:txBody>
            <a:bodyPr wrap="none">
              <a:spAutoFit/>
            </a:bodyPr>
            <a:lstStyle/>
            <a:p>
              <a:r>
                <a:rPr lang="zh-CN" altLang="en-US" sz="1200" b="1" dirty="0">
                  <a:solidFill>
                    <a:schemeClr val="bg1"/>
                  </a:solidFill>
                </a:rPr>
                <a:t>供应商文件夹</a:t>
              </a:r>
              <a:endParaRPr lang="zh-CN" altLang="en-US" sz="1200" b="1" dirty="0">
                <a:solidFill>
                  <a:schemeClr val="bg1"/>
                </a:solidFill>
              </a:endParaRPr>
            </a:p>
          </p:txBody>
        </p:sp>
        <p:cxnSp>
          <p:nvCxnSpPr>
            <p:cNvPr id="162" name="Straight Arrow Connector 67"/>
            <p:cNvCxnSpPr>
              <a:stCxn id="161" idx="1"/>
              <a:endCxn id="160" idx="3"/>
            </p:cNvCxnSpPr>
            <p:nvPr/>
          </p:nvCxnSpPr>
          <p:spPr>
            <a:xfrm flipH="1">
              <a:off x="2901548" y="8151021"/>
              <a:ext cx="104454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3" name="Freeform 68"/>
            <p:cNvSpPr/>
            <p:nvPr/>
          </p:nvSpPr>
          <p:spPr bwMode="gray">
            <a:xfrm>
              <a:off x="2400305" y="8274850"/>
              <a:ext cx="83460" cy="212584"/>
            </a:xfrm>
            <a:custGeom>
              <a:avLst/>
              <a:gdLst>
                <a:gd name="connsiteX0" fmla="*/ 105428 w 105428"/>
                <a:gd name="connsiteY0" fmla="*/ 0 h 509666"/>
                <a:gd name="connsiteX1" fmla="*/ 15487 w 105428"/>
                <a:gd name="connsiteY1" fmla="*/ 104931 h 509666"/>
                <a:gd name="connsiteX2" fmla="*/ 15487 w 105428"/>
                <a:gd name="connsiteY2" fmla="*/ 284813 h 509666"/>
                <a:gd name="connsiteX3" fmla="*/ 60457 w 105428"/>
                <a:gd name="connsiteY3" fmla="*/ 299803 h 509666"/>
                <a:gd name="connsiteX4" fmla="*/ 75447 w 105428"/>
                <a:gd name="connsiteY4" fmla="*/ 359764 h 509666"/>
                <a:gd name="connsiteX5" fmla="*/ 45467 w 105428"/>
                <a:gd name="connsiteY5" fmla="*/ 464695 h 509666"/>
                <a:gd name="connsiteX6" fmla="*/ 15487 w 105428"/>
                <a:gd name="connsiteY6" fmla="*/ 509666 h 50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28" h="509666">
                  <a:moveTo>
                    <a:pt x="105428" y="0"/>
                  </a:moveTo>
                  <a:cubicBezTo>
                    <a:pt x="75448" y="34977"/>
                    <a:pt x="40220" y="66066"/>
                    <a:pt x="15487" y="104931"/>
                  </a:cubicBezTo>
                  <a:cubicBezTo>
                    <a:pt x="-11509" y="147353"/>
                    <a:pt x="2309" y="255163"/>
                    <a:pt x="15487" y="284813"/>
                  </a:cubicBezTo>
                  <a:cubicBezTo>
                    <a:pt x="21904" y="299252"/>
                    <a:pt x="45467" y="294806"/>
                    <a:pt x="60457" y="299803"/>
                  </a:cubicBezTo>
                  <a:cubicBezTo>
                    <a:pt x="65454" y="319790"/>
                    <a:pt x="75447" y="339162"/>
                    <a:pt x="75447" y="359764"/>
                  </a:cubicBezTo>
                  <a:cubicBezTo>
                    <a:pt x="75447" y="369370"/>
                    <a:pt x="52536" y="450556"/>
                    <a:pt x="45467" y="464695"/>
                  </a:cubicBezTo>
                  <a:cubicBezTo>
                    <a:pt x="37410" y="480809"/>
                    <a:pt x="15487" y="509666"/>
                    <a:pt x="15487" y="509666"/>
                  </a:cubicBezTo>
                </a:path>
              </a:pathLst>
            </a:custGeom>
            <a:noFill/>
            <a:ln w="19050" algn="ctr">
              <a:solidFill>
                <a:schemeClr val="tx1"/>
              </a:solidFill>
              <a:prstDash val="dash"/>
              <a:miter lim="800000"/>
            </a:ln>
          </p:spPr>
          <p:txBody>
            <a:bodyPr rot="0" spcFirstLastPara="0" vertOverflow="overflow" horzOverflow="overflow" vert="horz" wrap="square" lIns="53996" tIns="26998" rIns="53996" bIns="26998" numCol="1" spcCol="0" rtlCol="0" fromWordArt="0" anchor="ctr" anchorCtr="0" forceAA="0" compatLnSpc="1">
              <a:noAutofit/>
            </a:bodyPr>
            <a:lstStyle/>
            <a:p>
              <a:pPr algn="ctr"/>
              <a:endParaRPr lang="en-US" sz="1200" b="1" dirty="0">
                <a:solidFill>
                  <a:schemeClr val="bg1"/>
                </a:solidFill>
              </a:endParaRPr>
            </a:p>
          </p:txBody>
        </p:sp>
        <p:pic>
          <p:nvPicPr>
            <p:cNvPr id="164" name="Picture 69"/>
            <p:cNvPicPr>
              <a:picLocks noChangeAspect="1"/>
            </p:cNvPicPr>
            <p:nvPr/>
          </p:nvPicPr>
          <p:blipFill>
            <a:blip r:embed="rId2"/>
            <a:stretch>
              <a:fillRect/>
            </a:stretch>
          </p:blipFill>
          <p:spPr>
            <a:xfrm>
              <a:off x="1935708" y="8427547"/>
              <a:ext cx="309354" cy="269982"/>
            </a:xfrm>
            <a:prstGeom prst="rect">
              <a:avLst/>
            </a:prstGeom>
          </p:spPr>
        </p:pic>
        <p:sp>
          <p:nvSpPr>
            <p:cNvPr id="165" name="Rectangle 70"/>
            <p:cNvSpPr/>
            <p:nvPr/>
          </p:nvSpPr>
          <p:spPr>
            <a:xfrm>
              <a:off x="2245062" y="8480753"/>
              <a:ext cx="656174" cy="218125"/>
            </a:xfrm>
            <a:prstGeom prst="rect">
              <a:avLst/>
            </a:prstGeom>
          </p:spPr>
          <p:txBody>
            <a:bodyPr wrap="none">
              <a:spAutoFit/>
            </a:bodyPr>
            <a:lstStyle/>
            <a:p>
              <a:r>
                <a:rPr lang="en-US" sz="1200" b="1" dirty="0">
                  <a:solidFill>
                    <a:schemeClr val="bg1"/>
                  </a:solidFill>
                </a:rPr>
                <a:t>Vendor9</a:t>
              </a:r>
              <a:endParaRPr lang="en-US" sz="1200" b="1" dirty="0">
                <a:solidFill>
                  <a:schemeClr val="bg1"/>
                </a:solidFill>
              </a:endParaRPr>
            </a:p>
          </p:txBody>
        </p:sp>
        <p:sp>
          <p:nvSpPr>
            <p:cNvPr id="166" name="Rectangle 71"/>
            <p:cNvSpPr/>
            <p:nvPr/>
          </p:nvSpPr>
          <p:spPr>
            <a:xfrm>
              <a:off x="3946094" y="8480753"/>
              <a:ext cx="1005128" cy="218125"/>
            </a:xfrm>
            <a:prstGeom prst="rect">
              <a:avLst/>
            </a:prstGeom>
          </p:spPr>
          <p:txBody>
            <a:bodyPr wrap="none">
              <a:spAutoFit/>
            </a:bodyPr>
            <a:lstStyle/>
            <a:p>
              <a:r>
                <a:rPr lang="zh-CN" altLang="en-US" sz="1200" b="1" dirty="0">
                  <a:solidFill>
                    <a:schemeClr val="bg1"/>
                  </a:solidFill>
                </a:rPr>
                <a:t>供应商文件夹</a:t>
              </a:r>
              <a:endParaRPr lang="zh-CN" altLang="en-US" sz="1200" b="1" dirty="0">
                <a:solidFill>
                  <a:schemeClr val="bg1"/>
                </a:solidFill>
              </a:endParaRPr>
            </a:p>
          </p:txBody>
        </p:sp>
        <p:cxnSp>
          <p:nvCxnSpPr>
            <p:cNvPr id="167" name="Straight Arrow Connector 72"/>
            <p:cNvCxnSpPr>
              <a:stCxn id="166" idx="1"/>
              <a:endCxn id="165" idx="3"/>
            </p:cNvCxnSpPr>
            <p:nvPr/>
          </p:nvCxnSpPr>
          <p:spPr>
            <a:xfrm flipH="1">
              <a:off x="2901548" y="8589471"/>
              <a:ext cx="104454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Elbow Connector 73"/>
            <p:cNvCxnSpPr>
              <a:endCxn id="155" idx="1"/>
            </p:cNvCxnSpPr>
            <p:nvPr/>
          </p:nvCxnSpPr>
          <p:spPr>
            <a:xfrm rot="16200000" flipH="1">
              <a:off x="1799072" y="7736191"/>
              <a:ext cx="155645" cy="117629"/>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Elbow Connector 74"/>
            <p:cNvCxnSpPr>
              <a:endCxn id="164" idx="1"/>
            </p:cNvCxnSpPr>
            <p:nvPr/>
          </p:nvCxnSpPr>
          <p:spPr>
            <a:xfrm rot="16200000" flipH="1">
              <a:off x="1454217" y="8081046"/>
              <a:ext cx="845354" cy="117628"/>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Elbow Connector 75"/>
            <p:cNvCxnSpPr>
              <a:stCxn id="151" idx="2"/>
              <a:endCxn id="159" idx="1"/>
            </p:cNvCxnSpPr>
            <p:nvPr/>
          </p:nvCxnSpPr>
          <p:spPr>
            <a:xfrm rot="16200000" flipH="1">
              <a:off x="1699684" y="7887560"/>
              <a:ext cx="354422" cy="117627"/>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71" name="Picture 76"/>
            <p:cNvPicPr>
              <a:picLocks noChangeAspect="1"/>
            </p:cNvPicPr>
            <p:nvPr/>
          </p:nvPicPr>
          <p:blipFill>
            <a:blip r:embed="rId2"/>
            <a:stretch>
              <a:fillRect/>
            </a:stretch>
          </p:blipFill>
          <p:spPr>
            <a:xfrm>
              <a:off x="2587936" y="9019619"/>
              <a:ext cx="309354" cy="269982"/>
            </a:xfrm>
            <a:prstGeom prst="rect">
              <a:avLst/>
            </a:prstGeom>
          </p:spPr>
        </p:pic>
        <p:sp>
          <p:nvSpPr>
            <p:cNvPr id="172" name="Rectangle 77"/>
            <p:cNvSpPr/>
            <p:nvPr/>
          </p:nvSpPr>
          <p:spPr>
            <a:xfrm>
              <a:off x="2897289" y="9072825"/>
              <a:ext cx="392429" cy="218125"/>
            </a:xfrm>
            <a:prstGeom prst="rect">
              <a:avLst/>
            </a:prstGeom>
          </p:spPr>
          <p:txBody>
            <a:bodyPr wrap="none">
              <a:spAutoFit/>
            </a:bodyPr>
            <a:lstStyle/>
            <a:p>
              <a:r>
                <a:rPr lang="en-US" sz="1200" b="1" dirty="0">
                  <a:solidFill>
                    <a:schemeClr val="bg1"/>
                  </a:solidFill>
                </a:rPr>
                <a:t>PDF</a:t>
              </a:r>
              <a:endParaRPr lang="en-US" sz="1200" b="1" dirty="0">
                <a:solidFill>
                  <a:schemeClr val="bg1"/>
                </a:solidFill>
              </a:endParaRPr>
            </a:p>
          </p:txBody>
        </p:sp>
        <p:sp>
          <p:nvSpPr>
            <p:cNvPr id="173" name="Rectangle 78"/>
            <p:cNvSpPr/>
            <p:nvPr/>
          </p:nvSpPr>
          <p:spPr>
            <a:xfrm>
              <a:off x="4598348" y="9072825"/>
              <a:ext cx="2562671" cy="218125"/>
            </a:xfrm>
            <a:prstGeom prst="rect">
              <a:avLst/>
            </a:prstGeom>
          </p:spPr>
          <p:txBody>
            <a:bodyPr wrap="none">
              <a:spAutoFit/>
            </a:bodyPr>
            <a:lstStyle/>
            <a:p>
              <a:r>
                <a:rPr lang="zh-CN" altLang="en-US" sz="1200" b="1" dirty="0">
                  <a:solidFill>
                    <a:schemeClr val="bg1"/>
                  </a:solidFill>
                </a:rPr>
                <a:t>存放重命名的</a:t>
              </a:r>
              <a:r>
                <a:rPr lang="en-US" altLang="zh-CN" sz="1200" b="1" dirty="0">
                  <a:solidFill>
                    <a:schemeClr val="bg1"/>
                  </a:solidFill>
                </a:rPr>
                <a:t>PDF</a:t>
              </a:r>
              <a:r>
                <a:rPr lang="zh-CN" altLang="en-US" sz="1200" b="1" dirty="0">
                  <a:solidFill>
                    <a:schemeClr val="bg1"/>
                  </a:solidFill>
                </a:rPr>
                <a:t>文件</a:t>
              </a:r>
              <a:r>
                <a:rPr lang="en-US" altLang="zh-CN" sz="1200" b="1" dirty="0">
                  <a:solidFill>
                    <a:schemeClr val="bg1"/>
                  </a:solidFill>
                </a:rPr>
                <a:t>(TAX PDF,VAT PDF)</a:t>
              </a:r>
              <a:endParaRPr lang="en-US" altLang="zh-CN" sz="1200" b="1" dirty="0">
                <a:solidFill>
                  <a:schemeClr val="bg1"/>
                </a:solidFill>
              </a:endParaRPr>
            </a:p>
          </p:txBody>
        </p:sp>
        <p:cxnSp>
          <p:nvCxnSpPr>
            <p:cNvPr id="174" name="Straight Arrow Connector 79"/>
            <p:cNvCxnSpPr>
              <a:stCxn id="173" idx="1"/>
              <a:endCxn id="172" idx="3"/>
            </p:cNvCxnSpPr>
            <p:nvPr/>
          </p:nvCxnSpPr>
          <p:spPr>
            <a:xfrm flipH="1">
              <a:off x="3290058" y="9181544"/>
              <a:ext cx="130829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75" name="Picture 80"/>
            <p:cNvPicPr>
              <a:picLocks noChangeAspect="1"/>
            </p:cNvPicPr>
            <p:nvPr/>
          </p:nvPicPr>
          <p:blipFill>
            <a:blip r:embed="rId3"/>
            <a:stretch>
              <a:fillRect/>
            </a:stretch>
          </p:blipFill>
          <p:spPr>
            <a:xfrm>
              <a:off x="2624522" y="9590947"/>
              <a:ext cx="236234" cy="241859"/>
            </a:xfrm>
            <a:prstGeom prst="rect">
              <a:avLst/>
            </a:prstGeom>
          </p:spPr>
        </p:pic>
        <p:sp>
          <p:nvSpPr>
            <p:cNvPr id="176" name="Rectangle 81"/>
            <p:cNvSpPr/>
            <p:nvPr/>
          </p:nvSpPr>
          <p:spPr>
            <a:xfrm>
              <a:off x="2897289" y="9630091"/>
              <a:ext cx="1707095" cy="218125"/>
            </a:xfrm>
            <a:prstGeom prst="rect">
              <a:avLst/>
            </a:prstGeom>
          </p:spPr>
          <p:txBody>
            <a:bodyPr wrap="none">
              <a:spAutoFit/>
            </a:bodyPr>
            <a:lstStyle/>
            <a:p>
              <a:r>
                <a:rPr lang="en-US" sz="1200" b="1" dirty="0">
                  <a:solidFill>
                    <a:schemeClr val="bg1"/>
                  </a:solidFill>
                </a:rPr>
                <a:t>CIFyyyymmdd_upload.xlsx</a:t>
              </a:r>
              <a:endParaRPr lang="en-US" sz="1200" b="1" dirty="0">
                <a:solidFill>
                  <a:schemeClr val="bg1"/>
                </a:solidFill>
              </a:endParaRPr>
            </a:p>
          </p:txBody>
        </p:sp>
        <p:sp>
          <p:nvSpPr>
            <p:cNvPr id="177" name="Rectangle 82"/>
            <p:cNvSpPr/>
            <p:nvPr/>
          </p:nvSpPr>
          <p:spPr>
            <a:xfrm>
              <a:off x="5068353" y="9638335"/>
              <a:ext cx="1704197" cy="218125"/>
            </a:xfrm>
            <a:prstGeom prst="rect">
              <a:avLst/>
            </a:prstGeom>
          </p:spPr>
          <p:txBody>
            <a:bodyPr wrap="none">
              <a:spAutoFit/>
            </a:bodyPr>
            <a:lstStyle/>
            <a:p>
              <a:r>
                <a:rPr lang="en-US" altLang="zh-CN" sz="1200" b="1" dirty="0">
                  <a:solidFill>
                    <a:schemeClr val="bg1"/>
                  </a:solidFill>
                </a:rPr>
                <a:t>CIF</a:t>
              </a:r>
              <a:r>
                <a:rPr lang="zh-CN" altLang="en-US" sz="1200" b="1" dirty="0">
                  <a:solidFill>
                    <a:schemeClr val="bg1"/>
                  </a:solidFill>
                </a:rPr>
                <a:t>等</a:t>
              </a:r>
              <a:r>
                <a:rPr lang="en-US" altLang="zh-CN" sz="1200" b="1" dirty="0">
                  <a:solidFill>
                    <a:schemeClr val="bg1"/>
                  </a:solidFill>
                </a:rPr>
                <a:t>3</a:t>
              </a:r>
              <a:r>
                <a:rPr lang="zh-CN" altLang="en-US" sz="1200" b="1" dirty="0">
                  <a:solidFill>
                    <a:schemeClr val="bg1"/>
                  </a:solidFill>
                </a:rPr>
                <a:t>字段更新版</a:t>
              </a:r>
              <a:r>
                <a:rPr lang="en-US" sz="1200" b="1" dirty="0">
                  <a:solidFill>
                    <a:schemeClr val="bg1"/>
                  </a:solidFill>
                </a:rPr>
                <a:t>CIF</a:t>
              </a:r>
              <a:r>
                <a:rPr lang="zh-CN" altLang="en-US" sz="1200" b="1" dirty="0">
                  <a:solidFill>
                    <a:schemeClr val="bg1"/>
                  </a:solidFill>
                </a:rPr>
                <a:t>文件</a:t>
              </a:r>
              <a:endParaRPr lang="zh-CN" altLang="en-US" sz="1200" b="1" dirty="0">
                <a:solidFill>
                  <a:schemeClr val="bg1"/>
                </a:solidFill>
              </a:endParaRPr>
            </a:p>
          </p:txBody>
        </p:sp>
        <p:cxnSp>
          <p:nvCxnSpPr>
            <p:cNvPr id="178" name="Straight Arrow Connector 83"/>
            <p:cNvCxnSpPr>
              <a:stCxn id="177" idx="1"/>
              <a:endCxn id="176" idx="3"/>
            </p:cNvCxnSpPr>
            <p:nvPr/>
          </p:nvCxnSpPr>
          <p:spPr>
            <a:xfrm flipH="1" flipV="1">
              <a:off x="4604626" y="9739011"/>
              <a:ext cx="463727" cy="854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Elbow Connector 84"/>
            <p:cNvCxnSpPr>
              <a:stCxn id="181" idx="2"/>
              <a:endCxn id="171" idx="1"/>
            </p:cNvCxnSpPr>
            <p:nvPr/>
          </p:nvCxnSpPr>
          <p:spPr>
            <a:xfrm rot="16200000" flipH="1">
              <a:off x="2416269" y="8982942"/>
              <a:ext cx="191889" cy="151445"/>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Elbow Connector 85"/>
            <p:cNvCxnSpPr>
              <a:stCxn id="181" idx="2"/>
              <a:endCxn id="175" idx="1"/>
            </p:cNvCxnSpPr>
            <p:nvPr/>
          </p:nvCxnSpPr>
          <p:spPr>
            <a:xfrm rot="16200000" flipH="1">
              <a:off x="2155928" y="9243283"/>
              <a:ext cx="749156" cy="188031"/>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81" name="Picture 86"/>
            <p:cNvPicPr>
              <a:picLocks noChangeAspect="1"/>
            </p:cNvPicPr>
            <p:nvPr/>
          </p:nvPicPr>
          <p:blipFill>
            <a:blip r:embed="rId2"/>
            <a:stretch>
              <a:fillRect/>
            </a:stretch>
          </p:blipFill>
          <p:spPr>
            <a:xfrm>
              <a:off x="2281814" y="8692739"/>
              <a:ext cx="309354" cy="269982"/>
            </a:xfrm>
            <a:prstGeom prst="rect">
              <a:avLst/>
            </a:prstGeom>
          </p:spPr>
        </p:pic>
        <p:sp>
          <p:nvSpPr>
            <p:cNvPr id="182" name="Rectangle 87"/>
            <p:cNvSpPr/>
            <p:nvPr/>
          </p:nvSpPr>
          <p:spPr>
            <a:xfrm>
              <a:off x="2591168" y="8745945"/>
              <a:ext cx="700228" cy="218125"/>
            </a:xfrm>
            <a:prstGeom prst="rect">
              <a:avLst/>
            </a:prstGeom>
          </p:spPr>
          <p:txBody>
            <a:bodyPr wrap="none">
              <a:spAutoFit/>
            </a:bodyPr>
            <a:lstStyle/>
            <a:p>
              <a:r>
                <a:rPr lang="en-US" altLang="zh-CN" sz="1200" b="1" dirty="0">
                  <a:solidFill>
                    <a:schemeClr val="bg1"/>
                  </a:solidFill>
                </a:rPr>
                <a:t>YYYYMM</a:t>
              </a:r>
              <a:endParaRPr lang="en-US" altLang="zh-CN" sz="1200" b="1" dirty="0">
                <a:solidFill>
                  <a:schemeClr val="bg1"/>
                </a:solidFill>
              </a:endParaRPr>
            </a:p>
          </p:txBody>
        </p:sp>
        <p:sp>
          <p:nvSpPr>
            <p:cNvPr id="183" name="Rectangle 88"/>
            <p:cNvSpPr/>
            <p:nvPr/>
          </p:nvSpPr>
          <p:spPr>
            <a:xfrm>
              <a:off x="4292200" y="8745945"/>
              <a:ext cx="1988230" cy="218125"/>
            </a:xfrm>
            <a:prstGeom prst="rect">
              <a:avLst/>
            </a:prstGeom>
          </p:spPr>
          <p:txBody>
            <a:bodyPr wrap="none">
              <a:spAutoFit/>
            </a:bodyPr>
            <a:lstStyle/>
            <a:p>
              <a:r>
                <a:rPr lang="zh-CN" altLang="en-US" sz="1200" b="1" dirty="0">
                  <a:solidFill>
                    <a:schemeClr val="bg1"/>
                  </a:solidFill>
                </a:rPr>
                <a:t>按年月创建文件夹，如</a:t>
              </a:r>
              <a:r>
                <a:rPr lang="en-US" altLang="zh-CN" sz="1200" b="1" dirty="0">
                  <a:solidFill>
                    <a:schemeClr val="bg1"/>
                  </a:solidFill>
                </a:rPr>
                <a:t>201902</a:t>
              </a:r>
              <a:endParaRPr lang="en-US" altLang="zh-CN" sz="1200" b="1" dirty="0">
                <a:solidFill>
                  <a:schemeClr val="bg1"/>
                </a:solidFill>
              </a:endParaRPr>
            </a:p>
          </p:txBody>
        </p:sp>
        <p:cxnSp>
          <p:nvCxnSpPr>
            <p:cNvPr id="184" name="Straight Arrow Connector 89"/>
            <p:cNvCxnSpPr>
              <a:stCxn id="183" idx="1"/>
              <a:endCxn id="182" idx="3"/>
            </p:cNvCxnSpPr>
            <p:nvPr/>
          </p:nvCxnSpPr>
          <p:spPr>
            <a:xfrm flipH="1">
              <a:off x="3291709" y="8855165"/>
              <a:ext cx="1000491"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Elbow Connector 90"/>
            <p:cNvCxnSpPr>
              <a:stCxn id="164" idx="2"/>
              <a:endCxn id="181" idx="1"/>
            </p:cNvCxnSpPr>
            <p:nvPr/>
          </p:nvCxnSpPr>
          <p:spPr>
            <a:xfrm rot="16200000" flipH="1">
              <a:off x="2120999" y="8666914"/>
              <a:ext cx="130201" cy="191429"/>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86" name="Picture 91"/>
            <p:cNvPicPr>
              <a:picLocks noChangeAspect="1"/>
            </p:cNvPicPr>
            <p:nvPr/>
          </p:nvPicPr>
          <p:blipFill>
            <a:blip r:embed="rId3"/>
            <a:stretch>
              <a:fillRect/>
            </a:stretch>
          </p:blipFill>
          <p:spPr>
            <a:xfrm>
              <a:off x="2624521" y="9858182"/>
              <a:ext cx="236234" cy="241859"/>
            </a:xfrm>
            <a:prstGeom prst="rect">
              <a:avLst/>
            </a:prstGeom>
          </p:spPr>
        </p:pic>
        <p:sp>
          <p:nvSpPr>
            <p:cNvPr id="187" name="Rectangle 92"/>
            <p:cNvSpPr/>
            <p:nvPr/>
          </p:nvSpPr>
          <p:spPr>
            <a:xfrm>
              <a:off x="2897288" y="9897326"/>
              <a:ext cx="1879254" cy="218125"/>
            </a:xfrm>
            <a:prstGeom prst="rect">
              <a:avLst/>
            </a:prstGeom>
          </p:spPr>
          <p:txBody>
            <a:bodyPr wrap="none">
              <a:spAutoFit/>
            </a:bodyPr>
            <a:lstStyle/>
            <a:p>
              <a:r>
                <a:rPr lang="en-US" sz="1200" b="1" dirty="0">
                  <a:solidFill>
                    <a:schemeClr val="bg1"/>
                  </a:solidFill>
                </a:rPr>
                <a:t>CIFyyyymmdd_validation.xlsx</a:t>
              </a:r>
              <a:endParaRPr lang="en-US" sz="1200" b="1" dirty="0">
                <a:solidFill>
                  <a:schemeClr val="bg1"/>
                </a:solidFill>
              </a:endParaRPr>
            </a:p>
          </p:txBody>
        </p:sp>
        <p:sp>
          <p:nvSpPr>
            <p:cNvPr id="188" name="Rectangle 93"/>
            <p:cNvSpPr/>
            <p:nvPr/>
          </p:nvSpPr>
          <p:spPr>
            <a:xfrm>
              <a:off x="5068353" y="9890647"/>
              <a:ext cx="1832881" cy="218125"/>
            </a:xfrm>
            <a:prstGeom prst="rect">
              <a:avLst/>
            </a:prstGeom>
          </p:spPr>
          <p:txBody>
            <a:bodyPr wrap="none">
              <a:spAutoFit/>
            </a:bodyPr>
            <a:lstStyle/>
            <a:p>
              <a:r>
                <a:rPr lang="en-US" altLang="zh-CN" sz="1200" b="1" dirty="0">
                  <a:solidFill>
                    <a:schemeClr val="bg1"/>
                  </a:solidFill>
                </a:rPr>
                <a:t>Duty,VAT</a:t>
              </a:r>
              <a:r>
                <a:rPr lang="zh-CN" altLang="en-US" sz="1200" b="1" dirty="0">
                  <a:solidFill>
                    <a:schemeClr val="bg1"/>
                  </a:solidFill>
                </a:rPr>
                <a:t>字段更新版</a:t>
              </a:r>
              <a:r>
                <a:rPr lang="en-US" sz="1200" b="1" dirty="0">
                  <a:solidFill>
                    <a:schemeClr val="bg1"/>
                  </a:solidFill>
                </a:rPr>
                <a:t>CIF</a:t>
              </a:r>
              <a:r>
                <a:rPr lang="zh-CN" altLang="en-US" sz="1200" b="1" dirty="0">
                  <a:solidFill>
                    <a:schemeClr val="bg1"/>
                  </a:solidFill>
                </a:rPr>
                <a:t>文件</a:t>
              </a:r>
              <a:endParaRPr lang="zh-CN" altLang="en-US" sz="1200" b="1" dirty="0">
                <a:solidFill>
                  <a:schemeClr val="bg1"/>
                </a:solidFill>
              </a:endParaRPr>
            </a:p>
          </p:txBody>
        </p:sp>
        <p:cxnSp>
          <p:nvCxnSpPr>
            <p:cNvPr id="189" name="Straight Arrow Connector 94"/>
            <p:cNvCxnSpPr>
              <a:stCxn id="188" idx="1"/>
              <a:endCxn id="187" idx="3"/>
            </p:cNvCxnSpPr>
            <p:nvPr/>
          </p:nvCxnSpPr>
          <p:spPr>
            <a:xfrm flipH="1">
              <a:off x="4776785" y="9999869"/>
              <a:ext cx="291568" cy="653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Elbow Connector 95"/>
            <p:cNvCxnSpPr>
              <a:stCxn id="181" idx="2"/>
              <a:endCxn id="186" idx="1"/>
            </p:cNvCxnSpPr>
            <p:nvPr/>
          </p:nvCxnSpPr>
          <p:spPr>
            <a:xfrm rot="16200000" flipH="1">
              <a:off x="2022311" y="9376901"/>
              <a:ext cx="1016391" cy="188030"/>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91" name="Picture 96"/>
            <p:cNvPicPr>
              <a:picLocks noChangeAspect="1"/>
            </p:cNvPicPr>
            <p:nvPr/>
          </p:nvPicPr>
          <p:blipFill>
            <a:blip r:embed="rId3"/>
            <a:stretch>
              <a:fillRect/>
            </a:stretch>
          </p:blipFill>
          <p:spPr>
            <a:xfrm>
              <a:off x="2632708" y="10193631"/>
              <a:ext cx="236234" cy="241859"/>
            </a:xfrm>
            <a:prstGeom prst="rect">
              <a:avLst/>
            </a:prstGeom>
          </p:spPr>
        </p:pic>
        <p:sp>
          <p:nvSpPr>
            <p:cNvPr id="192" name="Rectangle 97"/>
            <p:cNvSpPr/>
            <p:nvPr/>
          </p:nvSpPr>
          <p:spPr>
            <a:xfrm>
              <a:off x="2905475" y="10232775"/>
              <a:ext cx="578499" cy="218125"/>
            </a:xfrm>
            <a:prstGeom prst="rect">
              <a:avLst/>
            </a:prstGeom>
          </p:spPr>
          <p:txBody>
            <a:bodyPr wrap="none">
              <a:spAutoFit/>
            </a:bodyPr>
            <a:lstStyle/>
            <a:p>
              <a:r>
                <a:rPr lang="en-US" altLang="zh-CN" sz="1200" b="1" dirty="0">
                  <a:solidFill>
                    <a:schemeClr val="bg1"/>
                  </a:solidFill>
                </a:rPr>
                <a:t>IM</a:t>
              </a:r>
              <a:r>
                <a:rPr lang="en-US" sz="1200" b="1" dirty="0">
                  <a:solidFill>
                    <a:schemeClr val="bg1"/>
                  </a:solidFill>
                </a:rPr>
                <a:t>.xlsx</a:t>
              </a:r>
              <a:endParaRPr lang="en-US" sz="1200" b="1" dirty="0">
                <a:solidFill>
                  <a:schemeClr val="bg1"/>
                </a:solidFill>
              </a:endParaRPr>
            </a:p>
          </p:txBody>
        </p:sp>
        <p:sp>
          <p:nvSpPr>
            <p:cNvPr id="193" name="Rectangle 98"/>
            <p:cNvSpPr/>
            <p:nvPr/>
          </p:nvSpPr>
          <p:spPr>
            <a:xfrm>
              <a:off x="4673209" y="10232775"/>
              <a:ext cx="2421235" cy="218125"/>
            </a:xfrm>
            <a:prstGeom prst="rect">
              <a:avLst/>
            </a:prstGeom>
          </p:spPr>
          <p:txBody>
            <a:bodyPr wrap="none">
              <a:spAutoFit/>
            </a:bodyPr>
            <a:lstStyle/>
            <a:p>
              <a:r>
                <a:rPr lang="en-US" altLang="zh-CN" sz="1200" b="1" dirty="0">
                  <a:solidFill>
                    <a:schemeClr val="bg1"/>
                  </a:solidFill>
                </a:rPr>
                <a:t>IM</a:t>
              </a:r>
              <a:r>
                <a:rPr lang="zh-CN" altLang="en-US" sz="1200" b="1" dirty="0">
                  <a:solidFill>
                    <a:schemeClr val="bg1"/>
                  </a:solidFill>
                </a:rPr>
                <a:t>系统下载文档，用于核对税金金额</a:t>
              </a:r>
              <a:endParaRPr lang="zh-CN" altLang="en-US" sz="1200" b="1" dirty="0">
                <a:solidFill>
                  <a:schemeClr val="bg1"/>
                </a:solidFill>
              </a:endParaRPr>
            </a:p>
          </p:txBody>
        </p:sp>
        <p:cxnSp>
          <p:nvCxnSpPr>
            <p:cNvPr id="194" name="Straight Arrow Connector 99"/>
            <p:cNvCxnSpPr>
              <a:stCxn id="193" idx="1"/>
              <a:endCxn id="192" idx="3"/>
            </p:cNvCxnSpPr>
            <p:nvPr/>
          </p:nvCxnSpPr>
          <p:spPr>
            <a:xfrm flipH="1">
              <a:off x="3483749" y="10341493"/>
              <a:ext cx="11894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00"/>
            <p:cNvCxnSpPr>
              <a:stCxn id="181" idx="2"/>
              <a:endCxn id="191" idx="1"/>
            </p:cNvCxnSpPr>
            <p:nvPr/>
          </p:nvCxnSpPr>
          <p:spPr>
            <a:xfrm rot="16200000" flipH="1">
              <a:off x="1858679" y="9540532"/>
              <a:ext cx="1351840" cy="196217"/>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96" name="Picture 101"/>
            <p:cNvPicPr>
              <a:picLocks noChangeAspect="1"/>
            </p:cNvPicPr>
            <p:nvPr/>
          </p:nvPicPr>
          <p:blipFill>
            <a:blip r:embed="rId2"/>
            <a:stretch>
              <a:fillRect/>
            </a:stretch>
          </p:blipFill>
          <p:spPr>
            <a:xfrm>
              <a:off x="2597877" y="9286715"/>
              <a:ext cx="309354" cy="269982"/>
            </a:xfrm>
            <a:prstGeom prst="rect">
              <a:avLst/>
            </a:prstGeom>
          </p:spPr>
        </p:pic>
        <p:sp>
          <p:nvSpPr>
            <p:cNvPr id="197" name="Rectangle 102"/>
            <p:cNvSpPr/>
            <p:nvPr/>
          </p:nvSpPr>
          <p:spPr>
            <a:xfrm>
              <a:off x="2907230" y="9339921"/>
              <a:ext cx="474161" cy="218125"/>
            </a:xfrm>
            <a:prstGeom prst="rect">
              <a:avLst/>
            </a:prstGeom>
          </p:spPr>
          <p:txBody>
            <a:bodyPr wrap="none">
              <a:spAutoFit/>
            </a:bodyPr>
            <a:lstStyle/>
            <a:p>
              <a:r>
                <a:rPr lang="en-US" altLang="zh-CN" sz="1200" b="1" dirty="0">
                  <a:solidFill>
                    <a:schemeClr val="bg1"/>
                  </a:solidFill>
                </a:rPr>
                <a:t>Done</a:t>
              </a:r>
              <a:endParaRPr lang="en-US" altLang="zh-CN" sz="1200" b="1" dirty="0">
                <a:solidFill>
                  <a:schemeClr val="bg1"/>
                </a:solidFill>
              </a:endParaRPr>
            </a:p>
          </p:txBody>
        </p:sp>
        <p:sp>
          <p:nvSpPr>
            <p:cNvPr id="198" name="Rectangle 103"/>
            <p:cNvSpPr/>
            <p:nvPr/>
          </p:nvSpPr>
          <p:spPr>
            <a:xfrm>
              <a:off x="4608289" y="9339921"/>
              <a:ext cx="1583048" cy="218125"/>
            </a:xfrm>
            <a:prstGeom prst="rect">
              <a:avLst/>
            </a:prstGeom>
          </p:spPr>
          <p:txBody>
            <a:bodyPr wrap="none">
              <a:spAutoFit/>
            </a:bodyPr>
            <a:lstStyle/>
            <a:p>
              <a:r>
                <a:rPr lang="zh-CN" altLang="en-US" sz="1200" b="1" dirty="0">
                  <a:solidFill>
                    <a:schemeClr val="bg1"/>
                  </a:solidFill>
                </a:rPr>
                <a:t>存放核对完成的</a:t>
              </a:r>
              <a:r>
                <a:rPr lang="en-US" altLang="zh-CN" sz="1200" b="1" dirty="0">
                  <a:solidFill>
                    <a:schemeClr val="bg1"/>
                  </a:solidFill>
                </a:rPr>
                <a:t>IM</a:t>
              </a:r>
              <a:r>
                <a:rPr lang="zh-CN" altLang="en-US" sz="1200" b="1" dirty="0">
                  <a:solidFill>
                    <a:schemeClr val="bg1"/>
                  </a:solidFill>
                </a:rPr>
                <a:t>文件</a:t>
              </a:r>
              <a:endParaRPr lang="zh-CN" altLang="en-US" sz="1200" b="1" dirty="0">
                <a:solidFill>
                  <a:schemeClr val="bg1"/>
                </a:solidFill>
              </a:endParaRPr>
            </a:p>
          </p:txBody>
        </p:sp>
        <p:cxnSp>
          <p:nvCxnSpPr>
            <p:cNvPr id="199" name="Straight Arrow Connector 104"/>
            <p:cNvCxnSpPr>
              <a:stCxn id="198" idx="1"/>
              <a:endCxn id="197" idx="3"/>
            </p:cNvCxnSpPr>
            <p:nvPr/>
          </p:nvCxnSpPr>
          <p:spPr>
            <a:xfrm flipH="1">
              <a:off x="3381151" y="9449142"/>
              <a:ext cx="12271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Elbow Connector 105"/>
            <p:cNvCxnSpPr>
              <a:stCxn id="181" idx="2"/>
              <a:endCxn id="196" idx="1"/>
            </p:cNvCxnSpPr>
            <p:nvPr/>
          </p:nvCxnSpPr>
          <p:spPr>
            <a:xfrm rot="16200000" flipH="1">
              <a:off x="2287692" y="9111520"/>
              <a:ext cx="458985" cy="161386"/>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01" name="Rounded Rectangle 105"/>
          <p:cNvSpPr/>
          <p:nvPr/>
        </p:nvSpPr>
        <p:spPr bwMode="gray">
          <a:xfrm>
            <a:off x="6382256" y="1584373"/>
            <a:ext cx="3870749" cy="652277"/>
          </a:xfrm>
          <a:prstGeom prst="roundRect">
            <a:avLst/>
          </a:prstGeom>
          <a:solidFill>
            <a:schemeClr val="accent4"/>
          </a:solidFill>
          <a:ln w="19050" algn="ctr">
            <a:noFill/>
            <a:miter lim="800000"/>
          </a:ln>
        </p:spPr>
        <p:txBody>
          <a:bodyPr wrap="square" lIns="88900" tIns="88900" rIns="88900" bIns="88900" rtlCol="0" anchor="ctr"/>
          <a:lstStyle/>
          <a:p>
            <a:pPr algn="ctr">
              <a:lnSpc>
                <a:spcPct val="106000"/>
              </a:lnSpc>
              <a:buFont typeface="Wingdings 2" pitchFamily="18" charset="2"/>
              <a:buNone/>
            </a:pPr>
            <a:r>
              <a:rPr lang="zh-CN" altLang="en-US" sz="2000" b="1" dirty="0">
                <a:solidFill>
                  <a:schemeClr val="bg1"/>
                </a:solidFill>
                <a:latin typeface="微软雅黑" panose="020B0503020204020204" pitchFamily="34" charset="-122"/>
                <a:ea typeface="微软雅黑" panose="020B0503020204020204" pitchFamily="34" charset="-122"/>
              </a:rPr>
              <a:t>输出路径</a:t>
            </a:r>
            <a:endParaRPr lang="en-US" sz="2000" b="1" dirty="0">
              <a:solidFill>
                <a:schemeClr val="bg1"/>
              </a:solidFill>
              <a:latin typeface="微软雅黑" panose="020B0503020204020204" pitchFamily="34" charset="-122"/>
              <a:ea typeface="微软雅黑" panose="020B0503020204020204" pitchFamily="34" charset="-122"/>
            </a:endParaRPr>
          </a:p>
        </p:txBody>
      </p:sp>
      <p:sp>
        <p:nvSpPr>
          <p:cNvPr id="202" name="Rounded Rectangle 105"/>
          <p:cNvSpPr/>
          <p:nvPr/>
        </p:nvSpPr>
        <p:spPr bwMode="gray">
          <a:xfrm>
            <a:off x="907494" y="1584373"/>
            <a:ext cx="3870749" cy="652277"/>
          </a:xfrm>
          <a:prstGeom prst="roundRect">
            <a:avLst/>
          </a:prstGeom>
          <a:solidFill>
            <a:schemeClr val="accent4"/>
          </a:solidFill>
          <a:ln w="19050" algn="ctr">
            <a:noFill/>
            <a:miter lim="800000"/>
          </a:ln>
        </p:spPr>
        <p:txBody>
          <a:bodyPr wrap="square" lIns="88900" tIns="88900" rIns="88900" bIns="88900" rtlCol="0" anchor="ctr"/>
          <a:lstStyle/>
          <a:p>
            <a:pPr algn="ctr">
              <a:lnSpc>
                <a:spcPct val="106000"/>
              </a:lnSpc>
              <a:buFont typeface="Wingdings 2" pitchFamily="18" charset="2"/>
              <a:buNone/>
            </a:pPr>
            <a:r>
              <a:rPr lang="zh-CN" altLang="en-US" sz="2000" b="1" dirty="0">
                <a:solidFill>
                  <a:schemeClr val="bg1"/>
                </a:solidFill>
                <a:latin typeface="微软雅黑" panose="020B0503020204020204" pitchFamily="34" charset="-122"/>
                <a:ea typeface="微软雅黑" panose="020B0503020204020204" pitchFamily="34" charset="-122"/>
              </a:rPr>
              <a:t>输入路径</a:t>
            </a:r>
            <a:endParaRPr lang="en-US" sz="2000" b="1" dirty="0">
              <a:solidFill>
                <a:schemeClr val="bg1"/>
              </a:solidFill>
              <a:latin typeface="微软雅黑" panose="020B0503020204020204" pitchFamily="34" charset="-122"/>
              <a:ea typeface="微软雅黑" panose="020B0503020204020204" pitchFamily="34" charset="-122"/>
            </a:endParaRPr>
          </a:p>
        </p:txBody>
      </p:sp>
      <p:cxnSp>
        <p:nvCxnSpPr>
          <p:cNvPr id="203" name="Straight Arrow Connector 112"/>
          <p:cNvCxnSpPr>
            <a:stCxn id="207" idx="2"/>
            <a:endCxn id="215" idx="0"/>
          </p:cNvCxnSpPr>
          <p:nvPr/>
        </p:nvCxnSpPr>
        <p:spPr>
          <a:xfrm rot="5400000" flipV="1">
            <a:off x="510223" y="2751138"/>
            <a:ext cx="102870" cy="635"/>
          </a:xfrm>
          <a:prstGeom prst="bentConnector3">
            <a:avLst>
              <a:gd name="adj1" fmla="val 4969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112"/>
          <p:cNvCxnSpPr>
            <a:stCxn id="207" idx="0"/>
            <a:endCxn id="151" idx="0"/>
          </p:cNvCxnSpPr>
          <p:nvPr/>
        </p:nvCxnSpPr>
        <p:spPr>
          <a:xfrm rot="16200000" flipH="1">
            <a:off x="3352800" y="-331470"/>
            <a:ext cx="160655" cy="5743575"/>
          </a:xfrm>
          <a:prstGeom prst="bentConnector3">
            <a:avLst>
              <a:gd name="adj1" fmla="val -14822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5" name="Rectangle 118"/>
          <p:cNvSpPr/>
          <p:nvPr/>
        </p:nvSpPr>
        <p:spPr>
          <a:xfrm>
            <a:off x="566103" y="6470052"/>
            <a:ext cx="5643853" cy="276999"/>
          </a:xfrm>
          <a:prstGeom prst="rect">
            <a:avLst/>
          </a:prstGeom>
        </p:spPr>
        <p:txBody>
          <a:bodyPr wrap="none">
            <a:spAutoFit/>
          </a:bodyPr>
          <a:lstStyle/>
          <a:p>
            <a:r>
              <a:rPr lang="en-US" altLang="zh-CN" sz="1200" dirty="0">
                <a:solidFill>
                  <a:srgbClr val="FF0000"/>
                </a:solidFill>
                <a:latin typeface="微软雅黑" panose="020B0503020204020204" pitchFamily="34" charset="-122"/>
                <a:ea typeface="微软雅黑" panose="020B0503020204020204" pitchFamily="34" charset="-122"/>
              </a:rPr>
              <a:t>*Root</a:t>
            </a:r>
            <a:r>
              <a:rPr lang="zh-CN" altLang="en-US" sz="1200" dirty="0">
                <a:solidFill>
                  <a:srgbClr val="FF0000"/>
                </a:solidFill>
                <a:latin typeface="微软雅黑" panose="020B0503020204020204" pitchFamily="34" charset="-122"/>
                <a:ea typeface="微软雅黑" panose="020B0503020204020204" pitchFamily="34" charset="-122"/>
              </a:rPr>
              <a:t>路径：</a:t>
            </a:r>
            <a:r>
              <a:rPr lang="en-US" altLang="zh-CN" sz="1200" dirty="0">
                <a:solidFill>
                  <a:srgbClr val="FF0000"/>
                </a:solidFill>
                <a:latin typeface="微软雅黑" panose="020B0503020204020204" pitchFamily="34" charset="-122"/>
                <a:ea typeface="微软雅黑" panose="020B0503020204020204" pitchFamily="34" charset="-122"/>
              </a:rPr>
              <a:t>Y:\STATUS\Import Tracking\Import Doc\i-ROBOT\TAX\ROOT\</a:t>
            </a:r>
            <a:endParaRPr lang="en-US" sz="1200" dirty="0">
              <a:solidFill>
                <a:srgbClr val="FF0000"/>
              </a:solidFill>
            </a:endParaRPr>
          </a:p>
        </p:txBody>
      </p:sp>
      <p:grpSp>
        <p:nvGrpSpPr>
          <p:cNvPr id="206" name="Group 3"/>
          <p:cNvGrpSpPr/>
          <p:nvPr/>
        </p:nvGrpSpPr>
        <p:grpSpPr>
          <a:xfrm>
            <a:off x="268063" y="2460106"/>
            <a:ext cx="6918801" cy="4031520"/>
            <a:chOff x="338726" y="2079195"/>
            <a:chExt cx="6918801" cy="4031520"/>
          </a:xfrm>
        </p:grpSpPr>
        <p:sp>
          <p:nvSpPr>
            <p:cNvPr id="207" name="Rounded Rectangle 105"/>
            <p:cNvSpPr/>
            <p:nvPr/>
          </p:nvSpPr>
          <p:spPr bwMode="gray">
            <a:xfrm>
              <a:off x="338726" y="2079195"/>
              <a:ext cx="585920" cy="239823"/>
            </a:xfrm>
            <a:prstGeom prst="roundRect">
              <a:avLst/>
            </a:prstGeom>
            <a:noFill/>
            <a:ln w="19050" algn="ctr">
              <a:solidFill>
                <a:schemeClr val="tx1"/>
              </a:solidFill>
              <a:miter lim="800000"/>
            </a:ln>
          </p:spPr>
          <p:txBody>
            <a:bodyPr wrap="square" lIns="52496" tIns="52496" rIns="52496" bIns="52496" rtlCol="0" anchor="ctr"/>
            <a:lstStyle/>
            <a:p>
              <a:pPr algn="ctr">
                <a:lnSpc>
                  <a:spcPct val="106000"/>
                </a:lnSpc>
                <a:buFont typeface="Wingdings 2" pitchFamily="18" charset="2"/>
                <a:buNone/>
              </a:pPr>
              <a:r>
                <a:rPr lang="en-US" altLang="zh-CN" sz="1200" b="1" dirty="0">
                  <a:solidFill>
                    <a:schemeClr val="bg1"/>
                  </a:solidFill>
                  <a:latin typeface="微软雅黑" panose="020B0503020204020204" pitchFamily="34" charset="-122"/>
                  <a:ea typeface="微软雅黑" panose="020B0503020204020204" pitchFamily="34" charset="-122"/>
                </a:rPr>
                <a:t>Root</a:t>
              </a:r>
              <a:r>
                <a:rPr lang="zh-CN" altLang="en-US" sz="1200" b="1" dirty="0">
                  <a:solidFill>
                    <a:schemeClr val="bg1"/>
                  </a:solidFill>
                  <a:latin typeface="微软雅黑" panose="020B0503020204020204" pitchFamily="34" charset="-122"/>
                  <a:ea typeface="微软雅黑" panose="020B0503020204020204" pitchFamily="34" charset="-122"/>
                </a:rPr>
                <a:t>*</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grpSp>
          <p:nvGrpSpPr>
            <p:cNvPr id="208" name="Group 1"/>
            <p:cNvGrpSpPr/>
            <p:nvPr/>
          </p:nvGrpSpPr>
          <p:grpSpPr>
            <a:xfrm>
              <a:off x="457836" y="2422028"/>
              <a:ext cx="6799691" cy="3688687"/>
              <a:chOff x="457836" y="2422028"/>
              <a:chExt cx="6799691" cy="3688687"/>
            </a:xfrm>
          </p:grpSpPr>
          <p:grpSp>
            <p:nvGrpSpPr>
              <p:cNvPr id="209" name="Group 4"/>
              <p:cNvGrpSpPr/>
              <p:nvPr/>
            </p:nvGrpSpPr>
            <p:grpSpPr>
              <a:xfrm>
                <a:off x="457836" y="2422028"/>
                <a:ext cx="6799691" cy="3409831"/>
                <a:chOff x="1663404" y="4829301"/>
                <a:chExt cx="6030811" cy="2707270"/>
              </a:xfrm>
            </p:grpSpPr>
            <p:pic>
              <p:nvPicPr>
                <p:cNvPr id="215" name="Picture 5"/>
                <p:cNvPicPr>
                  <a:picLocks noChangeAspect="1"/>
                </p:cNvPicPr>
                <p:nvPr/>
              </p:nvPicPr>
              <p:blipFill>
                <a:blip r:embed="rId2"/>
                <a:stretch>
                  <a:fillRect/>
                </a:stretch>
              </p:blipFill>
              <p:spPr>
                <a:xfrm>
                  <a:off x="1663404" y="4829301"/>
                  <a:ext cx="309354" cy="269982"/>
                </a:xfrm>
                <a:prstGeom prst="rect">
                  <a:avLst/>
                </a:prstGeom>
              </p:spPr>
            </p:pic>
            <p:sp>
              <p:nvSpPr>
                <p:cNvPr id="216" name="Rectangle 6"/>
                <p:cNvSpPr/>
                <p:nvPr/>
              </p:nvSpPr>
              <p:spPr>
                <a:xfrm>
                  <a:off x="1972757" y="4882506"/>
                  <a:ext cx="666262" cy="218807"/>
                </a:xfrm>
                <a:prstGeom prst="rect">
                  <a:avLst/>
                </a:prstGeom>
              </p:spPr>
              <p:txBody>
                <a:bodyPr wrap="none">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Income</a:t>
                  </a:r>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217" name="Rectangle 7"/>
                <p:cNvSpPr/>
                <p:nvPr/>
              </p:nvSpPr>
              <p:spPr>
                <a:xfrm>
                  <a:off x="3673789" y="4882506"/>
                  <a:ext cx="1655236" cy="218807"/>
                </a:xfrm>
                <a:prstGeom prst="rect">
                  <a:avLst/>
                </a:prstGeom>
              </p:spPr>
              <p:txBody>
                <a:bodyPr wrap="none">
                  <a:spAutoFit/>
                </a:bodyPr>
                <a:lstStyle/>
                <a:p>
                  <a:r>
                    <a:rPr lang="zh-CN" altLang="en-US" sz="1200" b="1" dirty="0">
                      <a:solidFill>
                        <a:schemeClr val="bg1"/>
                      </a:solidFill>
                    </a:rPr>
                    <a:t>存放读取文件，临时文件</a:t>
                  </a:r>
                  <a:endParaRPr lang="zh-CN" altLang="en-US" sz="1200" b="1" dirty="0">
                    <a:solidFill>
                      <a:schemeClr val="bg1"/>
                    </a:solidFill>
                  </a:endParaRPr>
                </a:p>
              </p:txBody>
            </p:sp>
            <p:cxnSp>
              <p:nvCxnSpPr>
                <p:cNvPr id="218" name="Straight Arrow Connector 8"/>
                <p:cNvCxnSpPr>
                  <a:stCxn id="217" idx="1"/>
                  <a:endCxn id="216" idx="3"/>
                </p:cNvCxnSpPr>
                <p:nvPr/>
              </p:nvCxnSpPr>
              <p:spPr>
                <a:xfrm flipH="1">
                  <a:off x="2639196" y="4991983"/>
                  <a:ext cx="103459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19" name="Picture 9"/>
                <p:cNvPicPr>
                  <a:picLocks noChangeAspect="1"/>
                </p:cNvPicPr>
                <p:nvPr/>
              </p:nvPicPr>
              <p:blipFill>
                <a:blip r:embed="rId2"/>
                <a:stretch>
                  <a:fillRect/>
                </a:stretch>
              </p:blipFill>
              <p:spPr>
                <a:xfrm>
                  <a:off x="2587963" y="6512631"/>
                  <a:ext cx="309354" cy="269982"/>
                </a:xfrm>
                <a:prstGeom prst="rect">
                  <a:avLst/>
                </a:prstGeom>
              </p:spPr>
            </p:pic>
            <p:sp>
              <p:nvSpPr>
                <p:cNvPr id="220" name="Rectangle 10"/>
                <p:cNvSpPr/>
                <p:nvPr/>
              </p:nvSpPr>
              <p:spPr>
                <a:xfrm>
                  <a:off x="2897317" y="6565837"/>
                  <a:ext cx="460695" cy="218807"/>
                </a:xfrm>
                <a:prstGeom prst="rect">
                  <a:avLst/>
                </a:prstGeom>
              </p:spPr>
              <p:txBody>
                <a:bodyPr wrap="none">
                  <a:spAutoFit/>
                </a:bodyPr>
                <a:lstStyle/>
                <a:p>
                  <a:r>
                    <a:rPr lang="en-US" altLang="zh-CN" sz="1200" b="1" dirty="0">
                      <a:solidFill>
                        <a:schemeClr val="bg1"/>
                      </a:solidFill>
                    </a:rPr>
                    <a:t>Done</a:t>
                  </a:r>
                  <a:endParaRPr lang="en-US" altLang="zh-CN" sz="1200" b="1" dirty="0">
                    <a:solidFill>
                      <a:schemeClr val="bg1"/>
                    </a:solidFill>
                  </a:endParaRPr>
                </a:p>
              </p:txBody>
            </p:sp>
            <p:sp>
              <p:nvSpPr>
                <p:cNvPr id="221" name="Rectangle 11"/>
                <p:cNvSpPr/>
                <p:nvPr/>
              </p:nvSpPr>
              <p:spPr>
                <a:xfrm>
                  <a:off x="4598349" y="6565837"/>
                  <a:ext cx="2639141" cy="218807"/>
                </a:xfrm>
                <a:prstGeom prst="rect">
                  <a:avLst/>
                </a:prstGeom>
              </p:spPr>
              <p:txBody>
                <a:bodyPr wrap="none">
                  <a:spAutoFit/>
                </a:bodyPr>
                <a:lstStyle/>
                <a:p>
                  <a:r>
                    <a:rPr lang="zh-CN" altLang="en-US" sz="1200" b="1" dirty="0">
                      <a:solidFill>
                        <a:schemeClr val="bg1"/>
                      </a:solidFill>
                    </a:rPr>
                    <a:t>存放处理完成的</a:t>
                  </a:r>
                  <a:r>
                    <a:rPr lang="en-US" altLang="zh-CN" sz="1200" b="1" dirty="0">
                      <a:solidFill>
                        <a:schemeClr val="bg1"/>
                      </a:solidFill>
                    </a:rPr>
                    <a:t>CIF</a:t>
                  </a:r>
                  <a:r>
                    <a:rPr lang="zh-CN" altLang="en-US" sz="1200" b="1" dirty="0">
                      <a:solidFill>
                        <a:schemeClr val="bg1"/>
                      </a:solidFill>
                    </a:rPr>
                    <a:t>文件，报关单制作文件</a:t>
                  </a:r>
                  <a:endParaRPr lang="zh-CN" altLang="en-US" sz="1200" b="1" dirty="0">
                    <a:solidFill>
                      <a:schemeClr val="bg1"/>
                    </a:solidFill>
                  </a:endParaRPr>
                </a:p>
              </p:txBody>
            </p:sp>
            <p:cxnSp>
              <p:nvCxnSpPr>
                <p:cNvPr id="222" name="Straight Arrow Connector 12"/>
                <p:cNvCxnSpPr>
                  <a:stCxn id="221" idx="1"/>
                  <a:endCxn id="220" idx="3"/>
                </p:cNvCxnSpPr>
                <p:nvPr/>
              </p:nvCxnSpPr>
              <p:spPr>
                <a:xfrm flipH="1">
                  <a:off x="3358189" y="6674810"/>
                  <a:ext cx="124016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23" name="Picture 13"/>
                <p:cNvPicPr>
                  <a:picLocks noChangeAspect="1"/>
                </p:cNvPicPr>
                <p:nvPr/>
              </p:nvPicPr>
              <p:blipFill>
                <a:blip r:embed="rId2"/>
                <a:stretch>
                  <a:fillRect/>
                </a:stretch>
              </p:blipFill>
              <p:spPr>
                <a:xfrm>
                  <a:off x="1935709" y="5352164"/>
                  <a:ext cx="309354" cy="269982"/>
                </a:xfrm>
                <a:prstGeom prst="rect">
                  <a:avLst/>
                </a:prstGeom>
              </p:spPr>
            </p:pic>
            <p:sp>
              <p:nvSpPr>
                <p:cNvPr id="224" name="Rectangle 14"/>
                <p:cNvSpPr/>
                <p:nvPr/>
              </p:nvSpPr>
              <p:spPr>
                <a:xfrm>
                  <a:off x="2245063" y="5405370"/>
                  <a:ext cx="637539" cy="218807"/>
                </a:xfrm>
                <a:prstGeom prst="rect">
                  <a:avLst/>
                </a:prstGeom>
              </p:spPr>
              <p:txBody>
                <a:bodyPr wrap="none">
                  <a:spAutoFit/>
                </a:bodyPr>
                <a:lstStyle/>
                <a:p>
                  <a:r>
                    <a:rPr lang="en-US" sz="1200" b="1" dirty="0">
                      <a:solidFill>
                        <a:schemeClr val="bg1"/>
                      </a:solidFill>
                    </a:rPr>
                    <a:t>Vendor1</a:t>
                  </a:r>
                  <a:endParaRPr lang="en-US" sz="1200" b="1" dirty="0">
                    <a:solidFill>
                      <a:schemeClr val="bg1"/>
                    </a:solidFill>
                  </a:endParaRPr>
                </a:p>
              </p:txBody>
            </p:sp>
            <p:sp>
              <p:nvSpPr>
                <p:cNvPr id="225" name="Rectangle 15"/>
                <p:cNvSpPr/>
                <p:nvPr/>
              </p:nvSpPr>
              <p:spPr>
                <a:xfrm>
                  <a:off x="3946095" y="5405370"/>
                  <a:ext cx="976584" cy="218807"/>
                </a:xfrm>
                <a:prstGeom prst="rect">
                  <a:avLst/>
                </a:prstGeom>
              </p:spPr>
              <p:txBody>
                <a:bodyPr wrap="none">
                  <a:spAutoFit/>
                </a:bodyPr>
                <a:lstStyle/>
                <a:p>
                  <a:r>
                    <a:rPr lang="zh-CN" altLang="en-US" sz="1200" b="1" dirty="0">
                      <a:solidFill>
                        <a:schemeClr val="bg1"/>
                      </a:solidFill>
                    </a:rPr>
                    <a:t>供应商文件夹</a:t>
                  </a:r>
                  <a:endParaRPr lang="zh-CN" altLang="en-US" sz="1200" b="1" dirty="0">
                    <a:solidFill>
                      <a:schemeClr val="bg1"/>
                    </a:solidFill>
                  </a:endParaRPr>
                </a:p>
              </p:txBody>
            </p:sp>
            <p:cxnSp>
              <p:nvCxnSpPr>
                <p:cNvPr id="226" name="Straight Arrow Connector 16"/>
                <p:cNvCxnSpPr>
                  <a:stCxn id="225" idx="1"/>
                  <a:endCxn id="224" idx="3"/>
                </p:cNvCxnSpPr>
                <p:nvPr/>
              </p:nvCxnSpPr>
              <p:spPr>
                <a:xfrm flipH="1">
                  <a:off x="2882778" y="5514847"/>
                  <a:ext cx="106331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27" name="Picture 17"/>
                <p:cNvPicPr>
                  <a:picLocks noChangeAspect="1"/>
                </p:cNvPicPr>
                <p:nvPr/>
              </p:nvPicPr>
              <p:blipFill>
                <a:blip r:embed="rId2"/>
                <a:stretch>
                  <a:fillRect/>
                </a:stretch>
              </p:blipFill>
              <p:spPr>
                <a:xfrm>
                  <a:off x="1935709" y="5602921"/>
                  <a:ext cx="309354" cy="269982"/>
                </a:xfrm>
                <a:prstGeom prst="rect">
                  <a:avLst/>
                </a:prstGeom>
              </p:spPr>
            </p:pic>
            <p:sp>
              <p:nvSpPr>
                <p:cNvPr id="228" name="Rectangle 18"/>
                <p:cNvSpPr/>
                <p:nvPr/>
              </p:nvSpPr>
              <p:spPr>
                <a:xfrm>
                  <a:off x="2245063" y="5656127"/>
                  <a:ext cx="637539" cy="218807"/>
                </a:xfrm>
                <a:prstGeom prst="rect">
                  <a:avLst/>
                </a:prstGeom>
              </p:spPr>
              <p:txBody>
                <a:bodyPr wrap="none">
                  <a:spAutoFit/>
                </a:bodyPr>
                <a:lstStyle/>
                <a:p>
                  <a:r>
                    <a:rPr lang="en-US" sz="1200" b="1" dirty="0">
                      <a:solidFill>
                        <a:schemeClr val="bg1"/>
                      </a:solidFill>
                    </a:rPr>
                    <a:t>Vendor</a:t>
                  </a:r>
                  <a:r>
                    <a:rPr lang="en-US" altLang="zh-CN" sz="1200" b="1" dirty="0">
                      <a:solidFill>
                        <a:schemeClr val="bg1"/>
                      </a:solidFill>
                    </a:rPr>
                    <a:t>2</a:t>
                  </a:r>
                  <a:endParaRPr lang="en-US" altLang="zh-CN" sz="1200" b="1" dirty="0">
                    <a:solidFill>
                      <a:schemeClr val="bg1"/>
                    </a:solidFill>
                  </a:endParaRPr>
                </a:p>
              </p:txBody>
            </p:sp>
            <p:sp>
              <p:nvSpPr>
                <p:cNvPr id="229" name="Rectangle 19"/>
                <p:cNvSpPr/>
                <p:nvPr/>
              </p:nvSpPr>
              <p:spPr>
                <a:xfrm>
                  <a:off x="3946095" y="5656127"/>
                  <a:ext cx="976584" cy="218807"/>
                </a:xfrm>
                <a:prstGeom prst="rect">
                  <a:avLst/>
                </a:prstGeom>
              </p:spPr>
              <p:txBody>
                <a:bodyPr wrap="none">
                  <a:spAutoFit/>
                </a:bodyPr>
                <a:lstStyle/>
                <a:p>
                  <a:r>
                    <a:rPr lang="zh-CN" altLang="en-US" sz="1200" b="1" dirty="0">
                      <a:solidFill>
                        <a:schemeClr val="bg1"/>
                      </a:solidFill>
                    </a:rPr>
                    <a:t>供应商文件夹</a:t>
                  </a:r>
                  <a:endParaRPr lang="zh-CN" altLang="en-US" sz="1200" b="1" dirty="0">
                    <a:solidFill>
                      <a:schemeClr val="bg1"/>
                    </a:solidFill>
                  </a:endParaRPr>
                </a:p>
              </p:txBody>
            </p:sp>
            <p:cxnSp>
              <p:nvCxnSpPr>
                <p:cNvPr id="230" name="Straight Arrow Connector 20"/>
                <p:cNvCxnSpPr>
                  <a:stCxn id="229" idx="1"/>
                  <a:endCxn id="228" idx="3"/>
                </p:cNvCxnSpPr>
                <p:nvPr/>
              </p:nvCxnSpPr>
              <p:spPr>
                <a:xfrm flipH="1">
                  <a:off x="2882778" y="5765605"/>
                  <a:ext cx="106331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1" name="Freeform 21"/>
                <p:cNvSpPr/>
                <p:nvPr/>
              </p:nvSpPr>
              <p:spPr bwMode="gray">
                <a:xfrm>
                  <a:off x="2400305" y="5889177"/>
                  <a:ext cx="83460" cy="212584"/>
                </a:xfrm>
                <a:custGeom>
                  <a:avLst/>
                  <a:gdLst>
                    <a:gd name="connsiteX0" fmla="*/ 105428 w 105428"/>
                    <a:gd name="connsiteY0" fmla="*/ 0 h 509666"/>
                    <a:gd name="connsiteX1" fmla="*/ 15487 w 105428"/>
                    <a:gd name="connsiteY1" fmla="*/ 104931 h 509666"/>
                    <a:gd name="connsiteX2" fmla="*/ 15487 w 105428"/>
                    <a:gd name="connsiteY2" fmla="*/ 284813 h 509666"/>
                    <a:gd name="connsiteX3" fmla="*/ 60457 w 105428"/>
                    <a:gd name="connsiteY3" fmla="*/ 299803 h 509666"/>
                    <a:gd name="connsiteX4" fmla="*/ 75447 w 105428"/>
                    <a:gd name="connsiteY4" fmla="*/ 359764 h 509666"/>
                    <a:gd name="connsiteX5" fmla="*/ 45467 w 105428"/>
                    <a:gd name="connsiteY5" fmla="*/ 464695 h 509666"/>
                    <a:gd name="connsiteX6" fmla="*/ 15487 w 105428"/>
                    <a:gd name="connsiteY6" fmla="*/ 509666 h 50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28" h="509666">
                      <a:moveTo>
                        <a:pt x="105428" y="0"/>
                      </a:moveTo>
                      <a:cubicBezTo>
                        <a:pt x="75448" y="34977"/>
                        <a:pt x="40220" y="66066"/>
                        <a:pt x="15487" y="104931"/>
                      </a:cubicBezTo>
                      <a:cubicBezTo>
                        <a:pt x="-11509" y="147353"/>
                        <a:pt x="2309" y="255163"/>
                        <a:pt x="15487" y="284813"/>
                      </a:cubicBezTo>
                      <a:cubicBezTo>
                        <a:pt x="21904" y="299252"/>
                        <a:pt x="45467" y="294806"/>
                        <a:pt x="60457" y="299803"/>
                      </a:cubicBezTo>
                      <a:cubicBezTo>
                        <a:pt x="65454" y="319790"/>
                        <a:pt x="75447" y="339162"/>
                        <a:pt x="75447" y="359764"/>
                      </a:cubicBezTo>
                      <a:cubicBezTo>
                        <a:pt x="75447" y="369370"/>
                        <a:pt x="52536" y="450556"/>
                        <a:pt x="45467" y="464695"/>
                      </a:cubicBezTo>
                      <a:cubicBezTo>
                        <a:pt x="37410" y="480809"/>
                        <a:pt x="15487" y="509666"/>
                        <a:pt x="15487" y="509666"/>
                      </a:cubicBezTo>
                    </a:path>
                  </a:pathLst>
                </a:custGeom>
                <a:noFill/>
                <a:ln w="19050" algn="ctr">
                  <a:solidFill>
                    <a:schemeClr val="tx1"/>
                  </a:solidFill>
                  <a:prstDash val="dash"/>
                  <a:miter lim="800000"/>
                </a:ln>
              </p:spPr>
              <p:txBody>
                <a:bodyPr rot="0" spcFirstLastPara="0" vertOverflow="overflow" horzOverflow="overflow" vert="horz" wrap="square" lIns="53996" tIns="26998" rIns="53996" bIns="26998" numCol="1" spcCol="0" rtlCol="0" fromWordArt="0" anchor="ctr" anchorCtr="0" forceAA="0" compatLnSpc="1">
                  <a:noAutofit/>
                </a:bodyPr>
                <a:lstStyle/>
                <a:p>
                  <a:pPr algn="ctr"/>
                  <a:endParaRPr lang="en-US" sz="1200" b="1" dirty="0">
                    <a:solidFill>
                      <a:schemeClr val="bg1"/>
                    </a:solidFill>
                  </a:endParaRPr>
                </a:p>
              </p:txBody>
            </p:sp>
            <p:pic>
              <p:nvPicPr>
                <p:cNvPr id="232" name="Picture 22"/>
                <p:cNvPicPr>
                  <a:picLocks noChangeAspect="1"/>
                </p:cNvPicPr>
                <p:nvPr/>
              </p:nvPicPr>
              <p:blipFill>
                <a:blip r:embed="rId2"/>
                <a:stretch>
                  <a:fillRect/>
                </a:stretch>
              </p:blipFill>
              <p:spPr>
                <a:xfrm>
                  <a:off x="1935709" y="6041874"/>
                  <a:ext cx="309354" cy="269982"/>
                </a:xfrm>
                <a:prstGeom prst="rect">
                  <a:avLst/>
                </a:prstGeom>
              </p:spPr>
            </p:pic>
            <p:sp>
              <p:nvSpPr>
                <p:cNvPr id="233" name="Rectangle 23"/>
                <p:cNvSpPr/>
                <p:nvPr/>
              </p:nvSpPr>
              <p:spPr>
                <a:xfrm>
                  <a:off x="2245063" y="6095080"/>
                  <a:ext cx="637539" cy="218807"/>
                </a:xfrm>
                <a:prstGeom prst="rect">
                  <a:avLst/>
                </a:prstGeom>
              </p:spPr>
              <p:txBody>
                <a:bodyPr wrap="none">
                  <a:spAutoFit/>
                </a:bodyPr>
                <a:lstStyle/>
                <a:p>
                  <a:r>
                    <a:rPr lang="en-US" sz="1200" b="1" dirty="0">
                      <a:solidFill>
                        <a:schemeClr val="bg1"/>
                      </a:solidFill>
                    </a:rPr>
                    <a:t>Vendor9</a:t>
                  </a:r>
                  <a:endParaRPr lang="en-US" sz="1200" b="1" dirty="0">
                    <a:solidFill>
                      <a:schemeClr val="bg1"/>
                    </a:solidFill>
                  </a:endParaRPr>
                </a:p>
              </p:txBody>
            </p:sp>
            <p:sp>
              <p:nvSpPr>
                <p:cNvPr id="234" name="Rectangle 24"/>
                <p:cNvSpPr/>
                <p:nvPr/>
              </p:nvSpPr>
              <p:spPr>
                <a:xfrm>
                  <a:off x="3946095" y="6095080"/>
                  <a:ext cx="976584" cy="218807"/>
                </a:xfrm>
                <a:prstGeom prst="rect">
                  <a:avLst/>
                </a:prstGeom>
              </p:spPr>
              <p:txBody>
                <a:bodyPr wrap="none">
                  <a:spAutoFit/>
                </a:bodyPr>
                <a:lstStyle/>
                <a:p>
                  <a:r>
                    <a:rPr lang="zh-CN" altLang="en-US" sz="1200" b="1" dirty="0">
                      <a:solidFill>
                        <a:schemeClr val="bg1"/>
                      </a:solidFill>
                    </a:rPr>
                    <a:t>供应商文件夹</a:t>
                  </a:r>
                  <a:endParaRPr lang="zh-CN" altLang="en-US" sz="1200" b="1" dirty="0">
                    <a:solidFill>
                      <a:schemeClr val="bg1"/>
                    </a:solidFill>
                  </a:endParaRPr>
                </a:p>
              </p:txBody>
            </p:sp>
            <p:cxnSp>
              <p:nvCxnSpPr>
                <p:cNvPr id="235" name="Straight Arrow Connector 25"/>
                <p:cNvCxnSpPr>
                  <a:stCxn id="234" idx="1"/>
                  <a:endCxn id="233" idx="3"/>
                </p:cNvCxnSpPr>
                <p:nvPr/>
              </p:nvCxnSpPr>
              <p:spPr>
                <a:xfrm flipH="1">
                  <a:off x="2882778" y="6204557"/>
                  <a:ext cx="106331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36" name="Picture 26"/>
                <p:cNvPicPr>
                  <a:picLocks noChangeAspect="1"/>
                </p:cNvPicPr>
                <p:nvPr/>
              </p:nvPicPr>
              <p:blipFill>
                <a:blip r:embed="rId3"/>
                <a:stretch>
                  <a:fillRect/>
                </a:stretch>
              </p:blipFill>
              <p:spPr>
                <a:xfrm>
                  <a:off x="2624522" y="7013726"/>
                  <a:ext cx="236234" cy="241859"/>
                </a:xfrm>
                <a:prstGeom prst="rect">
                  <a:avLst/>
                </a:prstGeom>
              </p:spPr>
            </p:pic>
            <p:sp>
              <p:nvSpPr>
                <p:cNvPr id="237" name="Rectangle 27"/>
                <p:cNvSpPr/>
                <p:nvPr/>
              </p:nvSpPr>
              <p:spPr>
                <a:xfrm>
                  <a:off x="2902155" y="7052870"/>
                  <a:ext cx="848738" cy="218807"/>
                </a:xfrm>
                <a:prstGeom prst="rect">
                  <a:avLst/>
                </a:prstGeom>
              </p:spPr>
              <p:txBody>
                <a:bodyPr wrap="none">
                  <a:spAutoFit/>
                </a:bodyPr>
                <a:lstStyle/>
                <a:p>
                  <a:r>
                    <a:rPr lang="en-US" sz="1200" b="1" dirty="0">
                      <a:solidFill>
                        <a:schemeClr val="bg1"/>
                      </a:solidFill>
                    </a:rPr>
                    <a:t>CIF</a:t>
                  </a:r>
                  <a:r>
                    <a:rPr lang="zh-CN" altLang="en-US" sz="1200" b="1" dirty="0">
                      <a:solidFill>
                        <a:schemeClr val="bg1"/>
                      </a:solidFill>
                    </a:rPr>
                    <a:t>付税</a:t>
                  </a:r>
                  <a:r>
                    <a:rPr lang="en-US" sz="1200" b="1" dirty="0">
                      <a:solidFill>
                        <a:schemeClr val="bg1"/>
                      </a:solidFill>
                    </a:rPr>
                    <a:t>.xlsx</a:t>
                  </a:r>
                  <a:endParaRPr lang="en-US" sz="1200" b="1" dirty="0">
                    <a:solidFill>
                      <a:schemeClr val="bg1"/>
                    </a:solidFill>
                  </a:endParaRPr>
                </a:p>
              </p:txBody>
            </p:sp>
            <p:sp>
              <p:nvSpPr>
                <p:cNvPr id="238" name="Rectangle 28"/>
                <p:cNvSpPr/>
                <p:nvPr/>
              </p:nvSpPr>
              <p:spPr>
                <a:xfrm>
                  <a:off x="4598348" y="7052870"/>
                  <a:ext cx="874645" cy="218807"/>
                </a:xfrm>
                <a:prstGeom prst="rect">
                  <a:avLst/>
                </a:prstGeom>
              </p:spPr>
              <p:txBody>
                <a:bodyPr wrap="none">
                  <a:spAutoFit/>
                </a:bodyPr>
                <a:lstStyle/>
                <a:p>
                  <a:r>
                    <a:rPr lang="en-US" sz="1200" b="1" dirty="0">
                      <a:solidFill>
                        <a:schemeClr val="bg1"/>
                      </a:solidFill>
                    </a:rPr>
                    <a:t>CIF</a:t>
                  </a:r>
                  <a:r>
                    <a:rPr lang="zh-CN" altLang="en-US" sz="1200" b="1" dirty="0">
                      <a:solidFill>
                        <a:schemeClr val="bg1"/>
                      </a:solidFill>
                    </a:rPr>
                    <a:t>原始文件</a:t>
                  </a:r>
                  <a:endParaRPr lang="zh-CN" altLang="en-US" sz="1200" b="1" dirty="0">
                    <a:solidFill>
                      <a:schemeClr val="bg1"/>
                    </a:solidFill>
                  </a:endParaRPr>
                </a:p>
              </p:txBody>
            </p:sp>
            <p:cxnSp>
              <p:nvCxnSpPr>
                <p:cNvPr id="239" name="Straight Arrow Connector 29"/>
                <p:cNvCxnSpPr>
                  <a:stCxn id="238" idx="1"/>
                  <a:endCxn id="237" idx="3"/>
                </p:cNvCxnSpPr>
                <p:nvPr/>
              </p:nvCxnSpPr>
              <p:spPr>
                <a:xfrm flipH="1">
                  <a:off x="3750737" y="7161844"/>
                  <a:ext cx="847611"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40" name="Picture 30"/>
                <p:cNvPicPr>
                  <a:picLocks noChangeAspect="1"/>
                </p:cNvPicPr>
                <p:nvPr/>
              </p:nvPicPr>
              <p:blipFill>
                <a:blip r:embed="rId3"/>
                <a:stretch>
                  <a:fillRect/>
                </a:stretch>
              </p:blipFill>
              <p:spPr>
                <a:xfrm>
                  <a:off x="2619657" y="7262430"/>
                  <a:ext cx="236234" cy="241859"/>
                </a:xfrm>
                <a:prstGeom prst="rect">
                  <a:avLst/>
                </a:prstGeom>
              </p:spPr>
            </p:pic>
            <p:sp>
              <p:nvSpPr>
                <p:cNvPr id="241" name="Rectangle 31"/>
                <p:cNvSpPr/>
                <p:nvPr/>
              </p:nvSpPr>
              <p:spPr>
                <a:xfrm>
                  <a:off x="2897289" y="7301574"/>
                  <a:ext cx="1086407" cy="218807"/>
                </a:xfrm>
                <a:prstGeom prst="rect">
                  <a:avLst/>
                </a:prstGeom>
              </p:spPr>
              <p:txBody>
                <a:bodyPr wrap="none">
                  <a:spAutoFit/>
                </a:bodyPr>
                <a:lstStyle/>
                <a:p>
                  <a:r>
                    <a:rPr lang="zh-CN" altLang="en-US" sz="1200" b="1" dirty="0">
                      <a:solidFill>
                        <a:schemeClr val="bg1"/>
                      </a:solidFill>
                    </a:rPr>
                    <a:t>报关单制作</a:t>
                  </a:r>
                  <a:r>
                    <a:rPr lang="en-US" sz="1200" b="1" dirty="0">
                      <a:solidFill>
                        <a:schemeClr val="bg1"/>
                      </a:solidFill>
                    </a:rPr>
                    <a:t>.xlsx</a:t>
                  </a:r>
                  <a:endParaRPr lang="en-US" sz="1200" b="1" dirty="0">
                    <a:solidFill>
                      <a:schemeClr val="bg1"/>
                    </a:solidFill>
                  </a:endParaRPr>
                </a:p>
              </p:txBody>
            </p:sp>
            <p:sp>
              <p:nvSpPr>
                <p:cNvPr id="242" name="Rectangle 32"/>
                <p:cNvSpPr/>
                <p:nvPr/>
              </p:nvSpPr>
              <p:spPr>
                <a:xfrm>
                  <a:off x="4593483" y="7316447"/>
                  <a:ext cx="1112314" cy="220124"/>
                </a:xfrm>
                <a:prstGeom prst="rect">
                  <a:avLst/>
                </a:prstGeom>
              </p:spPr>
              <p:txBody>
                <a:bodyPr wrap="none">
                  <a:spAutoFit/>
                </a:bodyPr>
                <a:lstStyle/>
                <a:p>
                  <a:r>
                    <a:rPr lang="zh-CN" altLang="en-US" sz="1200" b="1" dirty="0">
                      <a:solidFill>
                        <a:schemeClr val="bg1"/>
                      </a:solidFill>
                    </a:rPr>
                    <a:t>报关单制作文件</a:t>
                  </a:r>
                  <a:endParaRPr lang="zh-CN" altLang="en-US" sz="1200" b="1" dirty="0">
                    <a:solidFill>
                      <a:schemeClr val="bg1"/>
                    </a:solidFill>
                  </a:endParaRPr>
                </a:p>
              </p:txBody>
            </p:sp>
            <p:cxnSp>
              <p:nvCxnSpPr>
                <p:cNvPr id="243" name="Straight Arrow Connector 33"/>
                <p:cNvCxnSpPr>
                  <a:stCxn id="242" idx="1"/>
                  <a:endCxn id="241" idx="3"/>
                </p:cNvCxnSpPr>
                <p:nvPr/>
              </p:nvCxnSpPr>
              <p:spPr>
                <a:xfrm flipH="1">
                  <a:off x="3984104" y="7426655"/>
                  <a:ext cx="609379"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44" name="Picture 34"/>
                <p:cNvPicPr>
                  <a:picLocks noChangeAspect="1"/>
                </p:cNvPicPr>
                <p:nvPr/>
              </p:nvPicPr>
              <p:blipFill>
                <a:blip r:embed="rId2"/>
                <a:stretch>
                  <a:fillRect/>
                </a:stretch>
              </p:blipFill>
              <p:spPr>
                <a:xfrm>
                  <a:off x="2587936" y="6752597"/>
                  <a:ext cx="309354" cy="269982"/>
                </a:xfrm>
                <a:prstGeom prst="rect">
                  <a:avLst/>
                </a:prstGeom>
              </p:spPr>
            </p:pic>
            <p:sp>
              <p:nvSpPr>
                <p:cNvPr id="245" name="Rectangle 35"/>
                <p:cNvSpPr/>
                <p:nvPr/>
              </p:nvSpPr>
              <p:spPr>
                <a:xfrm>
                  <a:off x="2897289" y="6829656"/>
                  <a:ext cx="717513" cy="221448"/>
                </a:xfrm>
                <a:prstGeom prst="rect">
                  <a:avLst/>
                </a:prstGeom>
              </p:spPr>
              <p:txBody>
                <a:bodyPr wrap="none">
                  <a:spAutoFit/>
                </a:bodyPr>
                <a:lstStyle/>
                <a:p>
                  <a:r>
                    <a:rPr lang="en-US" sz="1200" b="1" dirty="0">
                      <a:solidFill>
                        <a:schemeClr val="bg1"/>
                      </a:solidFill>
                    </a:rPr>
                    <a:t>Temp PDF</a:t>
                  </a:r>
                  <a:endParaRPr lang="en-US" sz="1200" b="1" dirty="0">
                    <a:solidFill>
                      <a:schemeClr val="bg1"/>
                    </a:solidFill>
                  </a:endParaRPr>
                </a:p>
              </p:txBody>
            </p:sp>
            <p:sp>
              <p:nvSpPr>
                <p:cNvPr id="246" name="Rectangle 36"/>
                <p:cNvSpPr/>
                <p:nvPr/>
              </p:nvSpPr>
              <p:spPr>
                <a:xfrm>
                  <a:off x="4598321" y="6829656"/>
                  <a:ext cx="3095894" cy="221448"/>
                </a:xfrm>
                <a:prstGeom prst="rect">
                  <a:avLst/>
                </a:prstGeom>
              </p:spPr>
              <p:txBody>
                <a:bodyPr wrap="none">
                  <a:spAutoFit/>
                </a:bodyPr>
                <a:lstStyle/>
                <a:p>
                  <a:r>
                    <a:rPr lang="zh-CN" altLang="en-US" sz="1200" b="1" dirty="0">
                      <a:solidFill>
                        <a:schemeClr val="bg1"/>
                      </a:solidFill>
                    </a:rPr>
                    <a:t>存放海关网下载的压缩文件，及解压后的</a:t>
                  </a:r>
                  <a:r>
                    <a:rPr lang="en-US" altLang="zh-CN" sz="1200" b="1" dirty="0">
                      <a:solidFill>
                        <a:schemeClr val="bg1"/>
                      </a:solidFill>
                    </a:rPr>
                    <a:t>PDF</a:t>
                  </a:r>
                  <a:r>
                    <a:rPr lang="zh-CN" altLang="en-US" sz="1200" b="1" dirty="0">
                      <a:solidFill>
                        <a:schemeClr val="bg1"/>
                      </a:solidFill>
                    </a:rPr>
                    <a:t>文件</a:t>
                  </a:r>
                  <a:endParaRPr lang="zh-CN" altLang="en-US" sz="1200" b="1" dirty="0">
                    <a:solidFill>
                      <a:schemeClr val="bg1"/>
                    </a:solidFill>
                  </a:endParaRPr>
                </a:p>
              </p:txBody>
            </p:sp>
            <p:cxnSp>
              <p:nvCxnSpPr>
                <p:cNvPr id="247" name="Straight Arrow Connector 37"/>
                <p:cNvCxnSpPr>
                  <a:stCxn id="246" idx="1"/>
                  <a:endCxn id="245" idx="3"/>
                </p:cNvCxnSpPr>
                <p:nvPr/>
              </p:nvCxnSpPr>
              <p:spPr>
                <a:xfrm flipH="1">
                  <a:off x="3614979" y="6940674"/>
                  <a:ext cx="983342"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Elbow Connector 38"/>
                <p:cNvCxnSpPr>
                  <a:stCxn id="215" idx="2"/>
                  <a:endCxn id="223" idx="1"/>
                </p:cNvCxnSpPr>
                <p:nvPr/>
              </p:nvCxnSpPr>
              <p:spPr>
                <a:xfrm rot="16200000" flipH="1">
                  <a:off x="1682959" y="5234405"/>
                  <a:ext cx="387872" cy="117628"/>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Elbow Connector 39"/>
                <p:cNvCxnSpPr>
                  <a:stCxn id="215" idx="2"/>
                  <a:endCxn id="232" idx="1"/>
                </p:cNvCxnSpPr>
                <p:nvPr/>
              </p:nvCxnSpPr>
              <p:spPr>
                <a:xfrm rot="16200000" flipH="1">
                  <a:off x="1338104" y="5579260"/>
                  <a:ext cx="1077582" cy="117628"/>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Elbow Connector 40"/>
                <p:cNvCxnSpPr>
                  <a:stCxn id="215" idx="2"/>
                  <a:endCxn id="227" idx="1"/>
                </p:cNvCxnSpPr>
                <p:nvPr/>
              </p:nvCxnSpPr>
              <p:spPr>
                <a:xfrm rot="16200000" flipH="1">
                  <a:off x="1557581" y="5359783"/>
                  <a:ext cx="638629" cy="117628"/>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Elbow Connector 41"/>
                <p:cNvCxnSpPr>
                  <a:stCxn id="260" idx="2"/>
                  <a:endCxn id="219" idx="1"/>
                </p:cNvCxnSpPr>
                <p:nvPr/>
              </p:nvCxnSpPr>
              <p:spPr>
                <a:xfrm rot="16200000" flipH="1">
                  <a:off x="2436156" y="6495815"/>
                  <a:ext cx="115956" cy="187658"/>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Elbow Connector 42"/>
                <p:cNvCxnSpPr>
                  <a:stCxn id="260" idx="2"/>
                  <a:endCxn id="244" idx="1"/>
                </p:cNvCxnSpPr>
                <p:nvPr/>
              </p:nvCxnSpPr>
              <p:spPr>
                <a:xfrm rot="16200000" flipH="1">
                  <a:off x="2316159" y="6615811"/>
                  <a:ext cx="355922" cy="187631"/>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Elbow Connector 43"/>
                <p:cNvCxnSpPr>
                  <a:stCxn id="260" idx="2"/>
                  <a:endCxn id="236" idx="1"/>
                </p:cNvCxnSpPr>
                <p:nvPr/>
              </p:nvCxnSpPr>
              <p:spPr>
                <a:xfrm rot="16200000" flipH="1">
                  <a:off x="2210918" y="6721052"/>
                  <a:ext cx="602990" cy="224217"/>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Elbow Connector 44"/>
                <p:cNvCxnSpPr>
                  <a:stCxn id="260" idx="2"/>
                  <a:endCxn id="240" idx="1"/>
                </p:cNvCxnSpPr>
                <p:nvPr/>
              </p:nvCxnSpPr>
              <p:spPr>
                <a:xfrm rot="16200000" flipH="1">
                  <a:off x="2084134" y="6847837"/>
                  <a:ext cx="851694" cy="219352"/>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55" name="Picture 45"/>
                <p:cNvPicPr>
                  <a:picLocks noChangeAspect="1"/>
                </p:cNvPicPr>
                <p:nvPr/>
              </p:nvPicPr>
              <p:blipFill>
                <a:blip r:embed="rId2"/>
                <a:stretch>
                  <a:fillRect/>
                </a:stretch>
              </p:blipFill>
              <p:spPr>
                <a:xfrm>
                  <a:off x="1935708" y="5077775"/>
                  <a:ext cx="309354" cy="269982"/>
                </a:xfrm>
                <a:prstGeom prst="rect">
                  <a:avLst/>
                </a:prstGeom>
              </p:spPr>
            </p:pic>
            <p:sp>
              <p:nvSpPr>
                <p:cNvPr id="256" name="Rectangle 46"/>
                <p:cNvSpPr/>
                <p:nvPr/>
              </p:nvSpPr>
              <p:spPr>
                <a:xfrm>
                  <a:off x="2245062" y="5130981"/>
                  <a:ext cx="560381" cy="218807"/>
                </a:xfrm>
                <a:prstGeom prst="rect">
                  <a:avLst/>
                </a:prstGeom>
              </p:spPr>
              <p:txBody>
                <a:bodyPr wrap="none">
                  <a:spAutoFit/>
                </a:bodyPr>
                <a:lstStyle/>
                <a:p>
                  <a:r>
                    <a:rPr lang="en-US" sz="1200" b="1" dirty="0">
                      <a:solidFill>
                        <a:schemeClr val="bg1"/>
                      </a:solidFill>
                    </a:rPr>
                    <a:t>Master</a:t>
                  </a:r>
                  <a:endParaRPr lang="en-US" sz="1200" b="1" dirty="0">
                    <a:solidFill>
                      <a:schemeClr val="bg1"/>
                    </a:solidFill>
                  </a:endParaRPr>
                </a:p>
              </p:txBody>
            </p:sp>
            <p:sp>
              <p:nvSpPr>
                <p:cNvPr id="257" name="Rectangle 47"/>
                <p:cNvSpPr/>
                <p:nvPr/>
              </p:nvSpPr>
              <p:spPr>
                <a:xfrm>
                  <a:off x="3946094" y="5130981"/>
                  <a:ext cx="976584" cy="218807"/>
                </a:xfrm>
                <a:prstGeom prst="rect">
                  <a:avLst/>
                </a:prstGeom>
              </p:spPr>
              <p:txBody>
                <a:bodyPr wrap="none">
                  <a:spAutoFit/>
                </a:bodyPr>
                <a:lstStyle/>
                <a:p>
                  <a:r>
                    <a:rPr lang="zh-CN" altLang="en-US" sz="1200" b="1" dirty="0">
                      <a:solidFill>
                        <a:schemeClr val="bg1"/>
                      </a:solidFill>
                    </a:rPr>
                    <a:t>存放码表文件</a:t>
                  </a:r>
                  <a:endParaRPr lang="zh-CN" altLang="en-US" sz="1200" b="1" dirty="0">
                    <a:solidFill>
                      <a:schemeClr val="bg1"/>
                    </a:solidFill>
                  </a:endParaRPr>
                </a:p>
              </p:txBody>
            </p:sp>
            <p:cxnSp>
              <p:nvCxnSpPr>
                <p:cNvPr id="258" name="Straight Arrow Connector 48"/>
                <p:cNvCxnSpPr>
                  <a:stCxn id="257" idx="1"/>
                  <a:endCxn id="256" idx="3"/>
                </p:cNvCxnSpPr>
                <p:nvPr/>
              </p:nvCxnSpPr>
              <p:spPr>
                <a:xfrm flipH="1">
                  <a:off x="2805620" y="5239954"/>
                  <a:ext cx="114047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Elbow Connector 49"/>
                <p:cNvCxnSpPr>
                  <a:stCxn id="215" idx="2"/>
                  <a:endCxn id="255" idx="1"/>
                </p:cNvCxnSpPr>
                <p:nvPr/>
              </p:nvCxnSpPr>
              <p:spPr>
                <a:xfrm rot="16200000" flipH="1">
                  <a:off x="1820153" y="5097210"/>
                  <a:ext cx="113483" cy="117627"/>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60" name="Picture 50"/>
                <p:cNvPicPr>
                  <a:picLocks noChangeAspect="1"/>
                </p:cNvPicPr>
                <p:nvPr/>
              </p:nvPicPr>
              <p:blipFill>
                <a:blip r:embed="rId2"/>
                <a:stretch>
                  <a:fillRect/>
                </a:stretch>
              </p:blipFill>
              <p:spPr>
                <a:xfrm>
                  <a:off x="2245628" y="6261684"/>
                  <a:ext cx="309354" cy="269982"/>
                </a:xfrm>
                <a:prstGeom prst="rect">
                  <a:avLst/>
                </a:prstGeom>
              </p:spPr>
            </p:pic>
            <p:sp>
              <p:nvSpPr>
                <p:cNvPr id="261" name="Rectangle 51"/>
                <p:cNvSpPr/>
                <p:nvPr/>
              </p:nvSpPr>
              <p:spPr>
                <a:xfrm>
                  <a:off x="2554982" y="6314890"/>
                  <a:ext cx="680342" cy="218807"/>
                </a:xfrm>
                <a:prstGeom prst="rect">
                  <a:avLst/>
                </a:prstGeom>
              </p:spPr>
              <p:txBody>
                <a:bodyPr wrap="none">
                  <a:spAutoFit/>
                </a:bodyPr>
                <a:lstStyle/>
                <a:p>
                  <a:r>
                    <a:rPr lang="en-US" altLang="zh-CN" sz="1200" b="1" dirty="0">
                      <a:solidFill>
                        <a:schemeClr val="bg1"/>
                      </a:solidFill>
                    </a:rPr>
                    <a:t>YYYYMM</a:t>
                  </a:r>
                  <a:endParaRPr lang="en-US" altLang="zh-CN" sz="1200" b="1" dirty="0">
                    <a:solidFill>
                      <a:schemeClr val="bg1"/>
                    </a:solidFill>
                  </a:endParaRPr>
                </a:p>
              </p:txBody>
            </p:sp>
            <p:sp>
              <p:nvSpPr>
                <p:cNvPr id="262" name="Rectangle 52"/>
                <p:cNvSpPr/>
                <p:nvPr/>
              </p:nvSpPr>
              <p:spPr>
                <a:xfrm>
                  <a:off x="4256014" y="6314890"/>
                  <a:ext cx="1931766" cy="218807"/>
                </a:xfrm>
                <a:prstGeom prst="rect">
                  <a:avLst/>
                </a:prstGeom>
              </p:spPr>
              <p:txBody>
                <a:bodyPr wrap="none">
                  <a:spAutoFit/>
                </a:bodyPr>
                <a:lstStyle/>
                <a:p>
                  <a:r>
                    <a:rPr lang="zh-CN" altLang="en-US" sz="1200" b="1" dirty="0">
                      <a:solidFill>
                        <a:schemeClr val="bg1"/>
                      </a:solidFill>
                    </a:rPr>
                    <a:t>按年月创建文件夹，如</a:t>
                  </a:r>
                  <a:r>
                    <a:rPr lang="en-US" altLang="zh-CN" sz="1200" b="1" dirty="0">
                      <a:solidFill>
                        <a:schemeClr val="bg1"/>
                      </a:solidFill>
                    </a:rPr>
                    <a:t>201902</a:t>
                  </a:r>
                  <a:endParaRPr lang="en-US" altLang="zh-CN" sz="1200" b="1" dirty="0">
                    <a:solidFill>
                      <a:schemeClr val="bg1"/>
                    </a:solidFill>
                  </a:endParaRPr>
                </a:p>
              </p:txBody>
            </p:sp>
            <p:cxnSp>
              <p:nvCxnSpPr>
                <p:cNvPr id="263" name="Straight Arrow Connector 53"/>
                <p:cNvCxnSpPr>
                  <a:stCxn id="262" idx="1"/>
                  <a:endCxn id="261" idx="3"/>
                </p:cNvCxnSpPr>
                <p:nvPr/>
              </p:nvCxnSpPr>
              <p:spPr>
                <a:xfrm flipH="1">
                  <a:off x="3235501" y="6424368"/>
                  <a:ext cx="102051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4" name="Elbow Connector 54"/>
                <p:cNvCxnSpPr>
                  <a:stCxn id="232" idx="2"/>
                  <a:endCxn id="260" idx="1"/>
                </p:cNvCxnSpPr>
                <p:nvPr/>
              </p:nvCxnSpPr>
              <p:spPr>
                <a:xfrm rot="16200000" flipH="1">
                  <a:off x="2125598" y="6276644"/>
                  <a:ext cx="84819" cy="155242"/>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pic>
            <p:nvPicPr>
              <p:cNvPr id="210" name="Picture 121"/>
              <p:cNvPicPr>
                <a:picLocks noChangeAspect="1"/>
              </p:cNvPicPr>
              <p:nvPr/>
            </p:nvPicPr>
            <p:blipFill>
              <a:blip r:embed="rId3"/>
              <a:stretch>
                <a:fillRect/>
              </a:stretch>
            </p:blipFill>
            <p:spPr>
              <a:xfrm>
                <a:off x="1536004" y="5799094"/>
                <a:ext cx="266352" cy="304624"/>
              </a:xfrm>
              <a:prstGeom prst="rect">
                <a:avLst/>
              </a:prstGeom>
            </p:spPr>
          </p:pic>
          <p:sp>
            <p:nvSpPr>
              <p:cNvPr id="211" name="Rectangle 122"/>
              <p:cNvSpPr/>
              <p:nvPr/>
            </p:nvSpPr>
            <p:spPr>
              <a:xfrm>
                <a:off x="1873029" y="5835125"/>
                <a:ext cx="918845" cy="275590"/>
              </a:xfrm>
              <a:prstGeom prst="rect">
                <a:avLst/>
              </a:prstGeom>
            </p:spPr>
            <p:txBody>
              <a:bodyPr wrap="none">
                <a:spAutoFit/>
              </a:bodyPr>
              <a:lstStyle/>
              <a:p>
                <a:r>
                  <a:rPr lang="zh-CN" altLang="en-US" sz="1200" b="1" dirty="0">
                    <a:solidFill>
                      <a:schemeClr val="bg1"/>
                    </a:solidFill>
                  </a:rPr>
                  <a:t>报关单</a:t>
                </a:r>
                <a:r>
                  <a:rPr lang="en-US" sz="1200" b="1" dirty="0">
                    <a:solidFill>
                      <a:schemeClr val="bg1"/>
                    </a:solidFill>
                  </a:rPr>
                  <a:t>.xlsx</a:t>
                </a:r>
                <a:endParaRPr lang="en-US" sz="1200" b="1" dirty="0">
                  <a:solidFill>
                    <a:schemeClr val="bg1"/>
                  </a:solidFill>
                </a:endParaRPr>
              </a:p>
            </p:txBody>
          </p:sp>
          <p:cxnSp>
            <p:nvCxnSpPr>
              <p:cNvPr id="212" name="Straight Arrow Connector 123"/>
              <p:cNvCxnSpPr/>
              <p:nvPr/>
            </p:nvCxnSpPr>
            <p:spPr>
              <a:xfrm flipH="1">
                <a:off x="2778862" y="5958235"/>
                <a:ext cx="95352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3" name="Rectangle 124"/>
              <p:cNvSpPr/>
              <p:nvPr/>
            </p:nvSpPr>
            <p:spPr>
              <a:xfrm>
                <a:off x="3769074" y="5831299"/>
                <a:ext cx="1487170" cy="275590"/>
              </a:xfrm>
              <a:prstGeom prst="rect">
                <a:avLst/>
              </a:prstGeom>
            </p:spPr>
            <p:txBody>
              <a:bodyPr wrap="none">
                <a:spAutoFit/>
              </a:bodyPr>
              <a:lstStyle/>
              <a:p>
                <a:r>
                  <a:rPr lang="zh-CN" altLang="en-US" sz="1200" b="1" dirty="0">
                    <a:solidFill>
                      <a:schemeClr val="bg1"/>
                    </a:solidFill>
                  </a:rPr>
                  <a:t>报关单文件</a:t>
                </a:r>
                <a:r>
                  <a:rPr lang="en-US" altLang="zh-CN" sz="1200" b="1" dirty="0">
                    <a:solidFill>
                      <a:schemeClr val="bg1"/>
                    </a:solidFill>
                  </a:rPr>
                  <a:t>(Special)</a:t>
                </a:r>
                <a:endParaRPr lang="en-US" altLang="zh-CN" sz="1200" b="1" dirty="0">
                  <a:solidFill>
                    <a:schemeClr val="bg1"/>
                  </a:solidFill>
                </a:endParaRPr>
              </a:p>
            </p:txBody>
          </p:sp>
          <p:cxnSp>
            <p:nvCxnSpPr>
              <p:cNvPr id="214" name="Elbow Connector 125"/>
              <p:cNvCxnSpPr>
                <a:endCxn id="210" idx="1"/>
              </p:cNvCxnSpPr>
              <p:nvPr/>
            </p:nvCxnSpPr>
            <p:spPr>
              <a:xfrm rot="16200000" flipH="1">
                <a:off x="719635" y="5135036"/>
                <a:ext cx="1389997" cy="242741"/>
              </a:xfrm>
              <a:prstGeom prst="bentConnector2">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65" name="Title 1"/>
          <p:cNvSpPr txBox="1"/>
          <p:nvPr/>
        </p:nvSpPr>
        <p:spPr>
          <a:xfrm>
            <a:off x="6868382" y="381000"/>
            <a:ext cx="5199794" cy="698500"/>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b="1" dirty="0">
                <a:solidFill>
                  <a:schemeClr val="bg1">
                    <a:lumMod val="95000"/>
                  </a:schemeClr>
                </a:solidFill>
                <a:latin typeface="微软雅黑" panose="020B0503020204020204" pitchFamily="34" charset="-122"/>
                <a:ea typeface="微软雅黑" panose="020B0503020204020204" pitchFamily="34" charset="-122"/>
              </a:rPr>
              <a:t>RPA</a:t>
            </a:r>
            <a:r>
              <a:rPr lang="zh-CN" altLang="en-US" b="1" dirty="0">
                <a:solidFill>
                  <a:schemeClr val="bg1">
                    <a:lumMod val="95000"/>
                  </a:schemeClr>
                </a:solidFill>
                <a:latin typeface="微软雅黑" panose="020B0503020204020204" pitchFamily="34" charset="-122"/>
                <a:ea typeface="微软雅黑" panose="020B0503020204020204" pitchFamily="34" charset="-122"/>
              </a:rPr>
              <a:t>处理文件夹结构</a:t>
            </a:r>
            <a:endParaRPr lang="en-US" b="1" dirty="0">
              <a:solidFill>
                <a:schemeClr val="bg1">
                  <a:lumMod val="9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6" y="0"/>
            <a:ext cx="12193434" cy="6858000"/>
          </a:xfrm>
          <a:prstGeom prst="rect">
            <a:avLst/>
          </a:prstGeom>
        </p:spPr>
      </p:pic>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157947" y="241862"/>
            <a:ext cx="82880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项目架构与方案介绍</a:t>
            </a:r>
            <a:endParaRPr lang="en-US" altLang="zh-CN" sz="2400" b="1" dirty="0">
              <a:solidFill>
                <a:schemeClr val="bg1"/>
              </a:solidFill>
              <a:latin typeface="微软雅黑" panose="020B0503020204020204" pitchFamily="34" charset="-122"/>
              <a:ea typeface="微软雅黑" panose="020B0503020204020204" pitchFamily="34" charset="-122"/>
            </a:endParaRPr>
          </a:p>
          <a:p>
            <a:pPr>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Product Architecture and Solution Introduction</a:t>
            </a:r>
            <a:endParaRPr lang="zh-CN" alt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a:p>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265" name="Title 1"/>
          <p:cNvSpPr txBox="1"/>
          <p:nvPr/>
        </p:nvSpPr>
        <p:spPr>
          <a:xfrm>
            <a:off x="6868382" y="381000"/>
            <a:ext cx="5199794" cy="698500"/>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b="1" dirty="0">
                <a:solidFill>
                  <a:schemeClr val="bg1">
                    <a:lumMod val="95000"/>
                  </a:schemeClr>
                </a:solidFill>
                <a:latin typeface="微软雅黑" panose="020B0503020204020204" pitchFamily="34" charset="-122"/>
                <a:ea typeface="微软雅黑" panose="020B0503020204020204" pitchFamily="34" charset="-122"/>
              </a:rPr>
              <a:t>RPA</a:t>
            </a:r>
            <a:r>
              <a:rPr lang="zh-CN" altLang="en-US" b="1" dirty="0">
                <a:solidFill>
                  <a:schemeClr val="bg1">
                    <a:lumMod val="95000"/>
                  </a:schemeClr>
                </a:solidFill>
                <a:latin typeface="微软雅黑" panose="020B0503020204020204" pitchFamily="34" charset="-122"/>
                <a:ea typeface="微软雅黑" panose="020B0503020204020204" pitchFamily="34" charset="-122"/>
              </a:rPr>
              <a:t>处理文件夹结构</a:t>
            </a:r>
            <a:endParaRPr lang="en-US"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98" name="文本框 297"/>
          <p:cNvSpPr txBox="1"/>
          <p:nvPr/>
        </p:nvSpPr>
        <p:spPr>
          <a:xfrm>
            <a:off x="5667221" y="1084091"/>
            <a:ext cx="6468187" cy="6247130"/>
          </a:xfrm>
          <a:prstGeom prst="rect">
            <a:avLst/>
          </a:prstGeom>
          <a:noFill/>
        </p:spPr>
        <p:txBody>
          <a:bodyPr wrap="square" rtlCol="0">
            <a:spAutoFit/>
          </a:bodyPr>
          <a:lstStyle/>
          <a:p>
            <a:pPr>
              <a:lnSpc>
                <a:spcPct val="200000"/>
              </a:lnSpc>
            </a:pP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一、支持从海关总署官网下载的所有文件存放到指定文件夹，并执行</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OCR</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识别，以上流程均为自动执行。</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二、采用</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ABBYY</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识别支持识别任何形式文件。</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三、</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打开中国海关总署官网，</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从</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CIF</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付税文件中读取</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CDF#</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等相关信息，</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从海关网下载</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PDF</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并解压临时保存至</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Income</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路径的</a:t>
            </a:r>
            <a:r>
              <a:rPr lang="en-US" altLang="zh-CN" sz="2000" dirty="0" err="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TempPDF</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文件夹</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对</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PDF</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文件进行</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OCR</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识别</a:t>
            </a:r>
            <a:endPar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输出结果并写入</a:t>
            </a:r>
            <a:r>
              <a:rPr lang="en-US" altLang="zh-CN"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Excel</a:t>
            </a:r>
            <a:r>
              <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，并将结果及时推送给相关业务人员。</a:t>
            </a:r>
            <a:endPar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endParaRPr lang="zh-CN" altLang="en-US" sz="2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248285" y="2339975"/>
            <a:ext cx="4949825" cy="31800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3434" cy="6858000"/>
          </a:xfrm>
          <a:prstGeom prst="rect">
            <a:avLst/>
          </a:prstGeom>
        </p:spPr>
      </p:pic>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8" y="285760"/>
            <a:ext cx="828808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执行流程图</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Execution Flow Chart</a:t>
            </a:r>
            <a:endParaRPr lang="en-US" sz="1400" b="1" dirty="0">
              <a:solidFill>
                <a:schemeClr val="bg1"/>
              </a:solidFill>
              <a:latin typeface="微软雅黑" panose="020B0503020204020204" pitchFamily="34" charset="-122"/>
              <a:ea typeface="微软雅黑" panose="020B0503020204020204" pitchFamily="34" charset="-122"/>
            </a:endParaRPr>
          </a:p>
        </p:txBody>
      </p:sp>
      <p:sp>
        <p:nvSpPr>
          <p:cNvPr id="6" name="Rounded Rectangle 58"/>
          <p:cNvSpPr/>
          <p:nvPr/>
        </p:nvSpPr>
        <p:spPr bwMode="gray">
          <a:xfrm>
            <a:off x="2459632" y="4119861"/>
            <a:ext cx="1260000" cy="792000"/>
          </a:xfrm>
          <a:prstGeom prst="roundRect">
            <a:avLst/>
          </a:prstGeom>
          <a:solidFill>
            <a:schemeClr val="accent1">
              <a:lumMod val="40000"/>
              <a:lumOff val="60000"/>
            </a:schemeClr>
          </a:solidFill>
          <a:ln w="19050" algn="ctr">
            <a:noFill/>
            <a:miter lim="800000"/>
          </a:ln>
        </p:spPr>
        <p:txBody>
          <a:bodyPr wrap="square" lIns="88900" tIns="88900" rIns="88900" bIns="88900" rtlCol="0" anchor="ctr"/>
          <a:lstStyle/>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读取并查询</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CDF#</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Rounded Rectangle 58"/>
          <p:cNvSpPr/>
          <p:nvPr/>
        </p:nvSpPr>
        <p:spPr bwMode="gray">
          <a:xfrm>
            <a:off x="3966868" y="4119861"/>
            <a:ext cx="1260000" cy="792000"/>
          </a:xfrm>
          <a:prstGeom prst="roundRect">
            <a:avLst/>
          </a:prstGeom>
          <a:solidFill>
            <a:schemeClr val="accent1">
              <a:lumMod val="40000"/>
              <a:lumOff val="60000"/>
            </a:schemeClr>
          </a:solidFill>
          <a:ln w="19050" algn="ctr">
            <a:noFill/>
            <a:miter lim="800000"/>
          </a:ln>
        </p:spPr>
        <p:txBody>
          <a:bodyPr wrap="square" lIns="88900" tIns="88900" rIns="88900" bIns="88900" rtlCol="0" anchor="ctr"/>
          <a:lstStyle/>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下载</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 TAX,VAT PDF</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Rounded Rectangle 58"/>
          <p:cNvSpPr/>
          <p:nvPr/>
        </p:nvSpPr>
        <p:spPr bwMode="gray">
          <a:xfrm>
            <a:off x="952396" y="4119861"/>
            <a:ext cx="1260000" cy="792000"/>
          </a:xfrm>
          <a:prstGeom prst="roundRect">
            <a:avLst/>
          </a:prstGeom>
          <a:solidFill>
            <a:schemeClr val="accent1">
              <a:lumMod val="40000"/>
              <a:lumOff val="60000"/>
            </a:schemeClr>
          </a:solidFill>
          <a:ln w="19050" algn="ctr">
            <a:noFill/>
            <a:miter lim="800000"/>
          </a:ln>
        </p:spPr>
        <p:txBody>
          <a:bodyPr wrap="square" lIns="88900" tIns="88900" rIns="88900" bIns="88900" rtlCol="0" anchor="ctr"/>
          <a:lstStyle/>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进入税单信息查询网页</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0" name="Rounded Rectangle 58"/>
          <p:cNvSpPr/>
          <p:nvPr/>
        </p:nvSpPr>
        <p:spPr bwMode="gray">
          <a:xfrm>
            <a:off x="8488576" y="4119861"/>
            <a:ext cx="1260000" cy="792000"/>
          </a:xfrm>
          <a:prstGeom prst="roundRect">
            <a:avLst/>
          </a:prstGeom>
          <a:solidFill>
            <a:schemeClr val="accent1">
              <a:lumMod val="40000"/>
              <a:lumOff val="60000"/>
            </a:schemeClr>
          </a:solidFill>
          <a:ln w="19050" algn="ctr">
            <a:noFill/>
            <a:miter lim="800000"/>
          </a:ln>
        </p:spPr>
        <p:txBody>
          <a:bodyPr wrap="square" lIns="88900" tIns="88900" rIns="88900" bIns="88900" rtlCol="0" anchor="ctr"/>
          <a:lstStyle/>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根据</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OCR</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抓取数据及其他输入文件维护</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CIF</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文件</a:t>
            </a:r>
            <a:endParaRPr lang="en-US" sz="1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Rounded Rectangle 58"/>
          <p:cNvSpPr/>
          <p:nvPr/>
        </p:nvSpPr>
        <p:spPr bwMode="gray">
          <a:xfrm>
            <a:off x="5475032" y="4119861"/>
            <a:ext cx="1260000" cy="792000"/>
          </a:xfrm>
          <a:prstGeom prst="roundRect">
            <a:avLst/>
          </a:prstGeom>
          <a:solidFill>
            <a:schemeClr val="accent1">
              <a:lumMod val="40000"/>
              <a:lumOff val="60000"/>
            </a:schemeClr>
          </a:solidFill>
          <a:ln w="19050" algn="ctr">
            <a:noFill/>
            <a:miter lim="800000"/>
          </a:ln>
        </p:spPr>
        <p:txBody>
          <a:bodyPr wrap="square" lIns="88900" tIns="88900" rIns="88900" bIns="88900" rtlCol="0" anchor="ctr"/>
          <a:lstStyle/>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重命名及保存</a:t>
            </a:r>
            <a:r>
              <a:rPr lang="en-US" sz="1200" dirty="0">
                <a:latin typeface="微软雅黑" panose="020B0503020204020204" pitchFamily="34" charset="-122"/>
                <a:ea typeface="微软雅黑" panose="020B0503020204020204" pitchFamily="34" charset="-122"/>
                <a:cs typeface="Arial" panose="020B0604020202020204" pitchFamily="34" charset="0"/>
              </a:rPr>
              <a:t> PDF</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文件</a:t>
            </a:r>
            <a:endParaRPr lang="zh-CN" altLang="en-US" sz="1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Rounded Rectangle 58"/>
          <p:cNvSpPr/>
          <p:nvPr/>
        </p:nvSpPr>
        <p:spPr bwMode="gray">
          <a:xfrm>
            <a:off x="6981340" y="4119861"/>
            <a:ext cx="1260000" cy="792000"/>
          </a:xfrm>
          <a:prstGeom prst="roundRect">
            <a:avLst/>
          </a:prstGeom>
          <a:solidFill>
            <a:srgbClr val="ED8B00"/>
          </a:solidFill>
          <a:ln w="19050" algn="ctr">
            <a:noFill/>
            <a:miter lim="800000"/>
          </a:ln>
        </p:spPr>
        <p:txBody>
          <a:bodyPr wrap="square" lIns="88900" tIns="88900" rIns="88900" bIns="88900" rtlCol="0" anchor="ctr"/>
          <a:lstStyle/>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对</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PDF</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文件进行</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OCR</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识别并抓取数据</a:t>
            </a:r>
            <a:endParaRPr lang="en-US" sz="1200"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3" name="直線矢印コネクタ 88"/>
          <p:cNvCxnSpPr>
            <a:stCxn id="9" idx="3"/>
            <a:endCxn id="6" idx="1"/>
          </p:cNvCxnSpPr>
          <p:nvPr/>
        </p:nvCxnSpPr>
        <p:spPr>
          <a:xfrm>
            <a:off x="2212396" y="4515861"/>
            <a:ext cx="247236" cy="0"/>
          </a:xfrm>
          <a:prstGeom prst="straightConnector1">
            <a:avLst/>
          </a:prstGeom>
          <a:noFill/>
          <a:ln w="12700" cap="flat" cmpd="sng" algn="ctr">
            <a:solidFill>
              <a:srgbClr val="75787B"/>
            </a:solidFill>
            <a:prstDash val="solid"/>
            <a:tailEnd type="triangle"/>
          </a:ln>
          <a:effectLst/>
        </p:spPr>
      </p:cxnSp>
      <p:sp>
        <p:nvSpPr>
          <p:cNvPr id="14" name="山形 10"/>
          <p:cNvSpPr/>
          <p:nvPr/>
        </p:nvSpPr>
        <p:spPr bwMode="gray">
          <a:xfrm>
            <a:off x="6840705" y="3281598"/>
            <a:ext cx="4585682" cy="360000"/>
          </a:xfrm>
          <a:prstGeom prst="chevron">
            <a:avLst/>
          </a:prstGeom>
          <a:solidFill>
            <a:schemeClr val="accent1"/>
          </a:solidFill>
          <a:ln w="12700" algn="ctr">
            <a:noFill/>
            <a:miter lim="800000"/>
          </a:ln>
        </p:spPr>
        <p:txBody>
          <a:bodyPr wrap="square" lIns="36000" tIns="36000" rIns="36000" bIns="36000" rtlCol="0" anchor="ctr"/>
          <a:lstStyle/>
          <a:p>
            <a:pPr lvl="0" algn="ctr">
              <a:defRPr/>
            </a:pPr>
            <a:r>
              <a:rPr kumimoji="1" lang="zh-CN" altLang="en-US" sz="1600" b="1" dirty="0">
                <a:solidFill>
                  <a:schemeClr val="bg1"/>
                </a:solidFill>
                <a:latin typeface="微软雅黑" panose="020B0503020204020204" pitchFamily="34" charset="-122"/>
                <a:ea typeface="微软雅黑" panose="020B0503020204020204" pitchFamily="34" charset="-122"/>
              </a:rPr>
              <a:t>税单维护</a:t>
            </a:r>
            <a:endParaRPr kumimoji="1" lang="ja-JP" altLang="en-US" sz="1600" b="1" dirty="0">
              <a:solidFill>
                <a:schemeClr val="bg1"/>
              </a:solidFill>
              <a:latin typeface="微软雅黑" panose="020B0503020204020204" pitchFamily="34" charset="-122"/>
              <a:ea typeface="微软雅黑" panose="020B0503020204020204" pitchFamily="34" charset="-122"/>
            </a:endParaRPr>
          </a:p>
        </p:txBody>
      </p:sp>
      <p:sp>
        <p:nvSpPr>
          <p:cNvPr id="15" name="山形 57"/>
          <p:cNvSpPr/>
          <p:nvPr/>
        </p:nvSpPr>
        <p:spPr bwMode="gray">
          <a:xfrm>
            <a:off x="1044475" y="3281598"/>
            <a:ext cx="5796230" cy="360000"/>
          </a:xfrm>
          <a:prstGeom prst="chevron">
            <a:avLst/>
          </a:prstGeom>
          <a:solidFill>
            <a:schemeClr val="accent1"/>
          </a:solidFill>
          <a:ln w="12700" algn="ctr">
            <a:noFill/>
            <a:miter lim="800000"/>
          </a:ln>
        </p:spPr>
        <p:txBody>
          <a:bodyPr wrap="square" lIns="36000" tIns="36000" rIns="36000" bIns="36000" rtlCol="0" anchor="ctr"/>
          <a:lstStyle/>
          <a:p>
            <a:pPr lvl="0" algn="ctr">
              <a:defRPr/>
            </a:pPr>
            <a:r>
              <a:rPr kumimoji="1" lang="zh-CN" altLang="en-US" sz="1600" b="1" dirty="0">
                <a:solidFill>
                  <a:schemeClr val="bg1"/>
                </a:solidFill>
                <a:latin typeface="微软雅黑" panose="020B0503020204020204" pitchFamily="34" charset="-122"/>
                <a:ea typeface="微软雅黑" panose="020B0503020204020204" pitchFamily="34" charset="-122"/>
              </a:rPr>
              <a:t>税单下载</a:t>
            </a:r>
            <a:endParaRPr kumimoji="1" lang="ja-JP" altLang="en-US" sz="1600" b="1" dirty="0">
              <a:solidFill>
                <a:schemeClr val="bg1"/>
              </a:solidFill>
              <a:latin typeface="微软雅黑" panose="020B0503020204020204" pitchFamily="34" charset="-122"/>
              <a:ea typeface="微软雅黑" panose="020B0503020204020204" pitchFamily="34" charset="-122"/>
            </a:endParaRPr>
          </a:p>
        </p:txBody>
      </p:sp>
      <p:cxnSp>
        <p:nvCxnSpPr>
          <p:cNvPr id="16" name="直線矢印コネクタ 88"/>
          <p:cNvCxnSpPr>
            <a:stCxn id="6" idx="3"/>
            <a:endCxn id="8" idx="1"/>
          </p:cNvCxnSpPr>
          <p:nvPr/>
        </p:nvCxnSpPr>
        <p:spPr>
          <a:xfrm>
            <a:off x="3719632" y="4515861"/>
            <a:ext cx="247236" cy="0"/>
          </a:xfrm>
          <a:prstGeom prst="straightConnector1">
            <a:avLst/>
          </a:prstGeom>
          <a:noFill/>
          <a:ln w="12700" cap="flat" cmpd="sng" algn="ctr">
            <a:solidFill>
              <a:srgbClr val="75787B"/>
            </a:solidFill>
            <a:prstDash val="solid"/>
            <a:tailEnd type="triangle"/>
          </a:ln>
          <a:effectLst/>
        </p:spPr>
      </p:cxnSp>
      <p:cxnSp>
        <p:nvCxnSpPr>
          <p:cNvPr id="17" name="直線矢印コネクタ 88"/>
          <p:cNvCxnSpPr>
            <a:stCxn id="8" idx="3"/>
            <a:endCxn id="11" idx="1"/>
          </p:cNvCxnSpPr>
          <p:nvPr/>
        </p:nvCxnSpPr>
        <p:spPr>
          <a:xfrm>
            <a:off x="5226868" y="4515861"/>
            <a:ext cx="248164" cy="0"/>
          </a:xfrm>
          <a:prstGeom prst="straightConnector1">
            <a:avLst/>
          </a:prstGeom>
          <a:noFill/>
          <a:ln w="12700" cap="flat" cmpd="sng" algn="ctr">
            <a:solidFill>
              <a:srgbClr val="75787B"/>
            </a:solidFill>
            <a:prstDash val="solid"/>
            <a:tailEnd type="triangle"/>
          </a:ln>
          <a:effectLst/>
        </p:spPr>
      </p:cxnSp>
      <p:cxnSp>
        <p:nvCxnSpPr>
          <p:cNvPr id="18" name="直線矢印コネクタ 88"/>
          <p:cNvCxnSpPr>
            <a:stCxn id="11" idx="3"/>
            <a:endCxn id="12" idx="1"/>
          </p:cNvCxnSpPr>
          <p:nvPr/>
        </p:nvCxnSpPr>
        <p:spPr>
          <a:xfrm>
            <a:off x="6735032" y="4515861"/>
            <a:ext cx="246308" cy="0"/>
          </a:xfrm>
          <a:prstGeom prst="straightConnector1">
            <a:avLst/>
          </a:prstGeom>
          <a:noFill/>
          <a:ln w="12700" cap="flat" cmpd="sng" algn="ctr">
            <a:solidFill>
              <a:srgbClr val="75787B"/>
            </a:solidFill>
            <a:prstDash val="solid"/>
            <a:tailEnd type="triangle"/>
          </a:ln>
          <a:effectLst/>
        </p:spPr>
      </p:cxnSp>
      <p:cxnSp>
        <p:nvCxnSpPr>
          <p:cNvPr id="19" name="直線矢印コネクタ 88"/>
          <p:cNvCxnSpPr>
            <a:stCxn id="12" idx="3"/>
            <a:endCxn id="10" idx="1"/>
          </p:cNvCxnSpPr>
          <p:nvPr/>
        </p:nvCxnSpPr>
        <p:spPr>
          <a:xfrm>
            <a:off x="8241340" y="4515861"/>
            <a:ext cx="247236" cy="0"/>
          </a:xfrm>
          <a:prstGeom prst="straightConnector1">
            <a:avLst/>
          </a:prstGeom>
          <a:noFill/>
          <a:ln w="12700" cap="flat" cmpd="sng" algn="ctr">
            <a:solidFill>
              <a:srgbClr val="75787B"/>
            </a:solidFill>
            <a:prstDash val="solid"/>
            <a:tailEnd type="triangle"/>
          </a:ln>
          <a:effectLst/>
        </p:spPr>
      </p:cxnSp>
      <p:pic>
        <p:nvPicPr>
          <p:cNvPr id="20" name="Picture 46" descr="Exc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8417" y="3761329"/>
            <a:ext cx="560318" cy="24470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1" name="グループ化 102"/>
          <p:cNvGrpSpPr/>
          <p:nvPr/>
        </p:nvGrpSpPr>
        <p:grpSpPr>
          <a:xfrm>
            <a:off x="4303435" y="3752650"/>
            <a:ext cx="586866" cy="262067"/>
            <a:chOff x="6717399" y="4846457"/>
            <a:chExt cx="1214893" cy="539649"/>
          </a:xfrm>
        </p:grpSpPr>
        <p:pic>
          <p:nvPicPr>
            <p:cNvPr id="22" name="図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399" y="4891353"/>
              <a:ext cx="391067" cy="427371"/>
            </a:xfrm>
            <a:prstGeom prst="rect">
              <a:avLst/>
            </a:prstGeom>
          </p:spPr>
        </p:pic>
        <p:sp>
          <p:nvSpPr>
            <p:cNvPr id="23" name="テキスト ボックス 104"/>
            <p:cNvSpPr txBox="1"/>
            <p:nvPr/>
          </p:nvSpPr>
          <p:spPr>
            <a:xfrm>
              <a:off x="7175156" y="4846457"/>
              <a:ext cx="757136" cy="539649"/>
            </a:xfrm>
            <a:prstGeom prst="rect">
              <a:avLst/>
            </a:prstGeom>
            <a:noFill/>
          </p:spPr>
          <p:txBody>
            <a:bodyPr wrap="square" lIns="66462" tIns="66462" rIns="66462" bIns="66462" rtlCol="0" anchor="ctr" anchorCtr="0">
              <a:spAutoFit/>
            </a:bodyPr>
            <a:lstStyle/>
            <a:p>
              <a:pPr defTabSz="843915" fontAlgn="base">
                <a:spcBef>
                  <a:spcPct val="0"/>
                </a:spcBef>
                <a:spcAft>
                  <a:spcPct val="0"/>
                </a:spcAft>
              </a:pPr>
              <a:r>
                <a:rPr kumimoji="1" lang="en-US" altLang="ja-JP" sz="83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PDF</a:t>
              </a:r>
              <a:endParaRPr kumimoji="1" lang="ja-JP" altLang="en-US" sz="83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4" name="グループ化 102"/>
          <p:cNvGrpSpPr/>
          <p:nvPr/>
        </p:nvGrpSpPr>
        <p:grpSpPr>
          <a:xfrm>
            <a:off x="5811599" y="3752650"/>
            <a:ext cx="586866" cy="262067"/>
            <a:chOff x="6717399" y="4846457"/>
            <a:chExt cx="1214893" cy="539649"/>
          </a:xfrm>
        </p:grpSpPr>
        <p:pic>
          <p:nvPicPr>
            <p:cNvPr id="25" name="図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399" y="4891353"/>
              <a:ext cx="391067" cy="427371"/>
            </a:xfrm>
            <a:prstGeom prst="rect">
              <a:avLst/>
            </a:prstGeom>
          </p:spPr>
        </p:pic>
        <p:sp>
          <p:nvSpPr>
            <p:cNvPr id="26" name="テキスト ボックス 104"/>
            <p:cNvSpPr txBox="1"/>
            <p:nvPr/>
          </p:nvSpPr>
          <p:spPr>
            <a:xfrm>
              <a:off x="7175156" y="4846457"/>
              <a:ext cx="757136" cy="539649"/>
            </a:xfrm>
            <a:prstGeom prst="rect">
              <a:avLst/>
            </a:prstGeom>
            <a:noFill/>
          </p:spPr>
          <p:txBody>
            <a:bodyPr wrap="square" lIns="66462" tIns="66462" rIns="66462" bIns="66462" rtlCol="0" anchor="ctr" anchorCtr="0">
              <a:spAutoFit/>
            </a:bodyPr>
            <a:lstStyle/>
            <a:p>
              <a:pPr defTabSz="843915" fontAlgn="base">
                <a:spcBef>
                  <a:spcPct val="0"/>
                </a:spcBef>
                <a:spcAft>
                  <a:spcPct val="0"/>
                </a:spcAft>
              </a:pPr>
              <a:r>
                <a:rPr kumimoji="1" lang="en-US" altLang="ja-JP" sz="83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PDF</a:t>
              </a:r>
              <a:endParaRPr kumimoji="1" lang="ja-JP" altLang="en-US" sz="83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7" name="Group 75"/>
          <p:cNvGrpSpPr/>
          <p:nvPr/>
        </p:nvGrpSpPr>
        <p:grpSpPr>
          <a:xfrm>
            <a:off x="7290766" y="3752644"/>
            <a:ext cx="693088" cy="262078"/>
            <a:chOff x="7706139" y="2340973"/>
            <a:chExt cx="693088" cy="262078"/>
          </a:xfrm>
        </p:grpSpPr>
        <p:pic>
          <p:nvPicPr>
            <p:cNvPr id="28" name="Picture 71"/>
            <p:cNvPicPr>
              <a:picLocks noChangeAspect="1"/>
            </p:cNvPicPr>
            <p:nvPr/>
          </p:nvPicPr>
          <p:blipFill>
            <a:blip r:embed="rId4"/>
            <a:stretch>
              <a:fillRect/>
            </a:stretch>
          </p:blipFill>
          <p:spPr>
            <a:xfrm>
              <a:off x="7706139" y="2362782"/>
              <a:ext cx="243191" cy="208800"/>
            </a:xfrm>
            <a:prstGeom prst="rect">
              <a:avLst/>
            </a:prstGeom>
          </p:spPr>
        </p:pic>
        <p:sp>
          <p:nvSpPr>
            <p:cNvPr id="29" name="テキスト ボックス 104"/>
            <p:cNvSpPr txBox="1"/>
            <p:nvPr/>
          </p:nvSpPr>
          <p:spPr>
            <a:xfrm>
              <a:off x="7981545" y="2340973"/>
              <a:ext cx="417682" cy="262078"/>
            </a:xfrm>
            <a:prstGeom prst="rect">
              <a:avLst/>
            </a:prstGeom>
            <a:noFill/>
          </p:spPr>
          <p:txBody>
            <a:bodyPr wrap="square" lIns="66462" tIns="66462" rIns="66462" bIns="66462" rtlCol="0" anchor="ctr" anchorCtr="0">
              <a:spAutoFit/>
            </a:bodyPr>
            <a:lstStyle/>
            <a:p>
              <a:pPr defTabSz="843915" fontAlgn="base">
                <a:spcBef>
                  <a:spcPct val="0"/>
                </a:spcBef>
                <a:spcAft>
                  <a:spcPct val="0"/>
                </a:spcAft>
              </a:pPr>
              <a:r>
                <a:rPr kumimoji="1" lang="en-US" altLang="ja-JP" sz="83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OCR</a:t>
              </a:r>
              <a:endParaRPr kumimoji="1" lang="ja-JP" altLang="en-US" sz="830" dirty="0">
                <a:solidFill>
                  <a:srgbClr val="C00000"/>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0" name="グループ化 1"/>
          <p:cNvGrpSpPr/>
          <p:nvPr/>
        </p:nvGrpSpPr>
        <p:grpSpPr>
          <a:xfrm>
            <a:off x="2740734" y="3784485"/>
            <a:ext cx="697796" cy="198397"/>
            <a:chOff x="490616" y="2352804"/>
            <a:chExt cx="755946" cy="214930"/>
          </a:xfrm>
        </p:grpSpPr>
        <p:sp>
          <p:nvSpPr>
            <p:cNvPr id="31" name="正方形/長方形 88"/>
            <p:cNvSpPr/>
            <p:nvPr/>
          </p:nvSpPr>
          <p:spPr>
            <a:xfrm>
              <a:off x="670550" y="2368899"/>
              <a:ext cx="576012" cy="182740"/>
            </a:xfrm>
            <a:prstGeom prst="rect">
              <a:avLst/>
            </a:prstGeom>
            <a:noFill/>
            <a:ln w="12700" cap="flat" cmpd="sng" algn="ctr">
              <a:noFill/>
              <a:prstDash val="solid"/>
            </a:ln>
            <a:effectLst/>
          </p:spPr>
          <p:txBody>
            <a:bodyPr lIns="30147" tIns="0" rIns="30147" bIns="0" rtlCol="0" anchor="ctr" anchorCtr="0"/>
            <a:lstStyle/>
            <a:p>
              <a:pPr algn="ctr" defTabSz="843915" fontAlgn="base">
                <a:spcBef>
                  <a:spcPct val="0"/>
                </a:spcBef>
                <a:spcAft>
                  <a:spcPct val="0"/>
                </a:spcAft>
                <a:defRPr/>
              </a:pPr>
              <a:r>
                <a:rPr kumimoji="1" lang="en-US" altLang="ja-JP"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Internet</a:t>
              </a:r>
              <a:r>
                <a:rPr kumimoji="1" lang="ja-JP" altLang="en-US"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 </a:t>
              </a:r>
              <a:br>
                <a:rPr kumimoji="1" lang="en-US" altLang="ja-JP"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br>
              <a:r>
                <a:rPr kumimoji="1" lang="en-US" altLang="ja-JP"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Explorer</a:t>
              </a:r>
              <a:endParaRPr kumimoji="1" lang="ja-JP" altLang="en-US"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2" name="図 89"/>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490616" y="2352804"/>
              <a:ext cx="213967" cy="214930"/>
            </a:xfrm>
            <a:prstGeom prst="rect">
              <a:avLst/>
            </a:prstGeom>
          </p:spPr>
        </p:pic>
      </p:grpSp>
      <p:sp>
        <p:nvSpPr>
          <p:cNvPr id="33" name="Rounded Rectangle 58"/>
          <p:cNvSpPr/>
          <p:nvPr/>
        </p:nvSpPr>
        <p:spPr bwMode="gray">
          <a:xfrm>
            <a:off x="1012502" y="2172564"/>
            <a:ext cx="1260000" cy="792000"/>
          </a:xfrm>
          <a:prstGeom prst="roundRect">
            <a:avLst/>
          </a:prstGeom>
          <a:solidFill>
            <a:schemeClr val="accent3"/>
          </a:solidFill>
          <a:ln w="19050" algn="ctr">
            <a:noFill/>
            <a:miter lim="800000"/>
          </a:ln>
        </p:spPr>
        <p:txBody>
          <a:bodyPr wrap="square" lIns="88900" tIns="88900" rIns="88900" bIns="88900" rtlCol="0" anchor="ctr"/>
          <a:lstStyle/>
          <a:p>
            <a:pPr lvl="0" algn="ctr">
              <a:defRPr/>
            </a:pPr>
            <a:r>
              <a:rPr lang="zh-CN" altLang="en-US" sz="1400" dirty="0">
                <a:latin typeface="微软雅黑" panose="020B0503020204020204" pitchFamily="34" charset="-122"/>
                <a:ea typeface="微软雅黑" panose="020B0503020204020204" pitchFamily="34" charset="-122"/>
              </a:rPr>
              <a:t>手工登陆</a:t>
            </a:r>
            <a:endParaRPr lang="en-US" altLang="zh-CN" sz="1400" dirty="0">
              <a:latin typeface="微软雅黑" panose="020B0503020204020204" pitchFamily="34" charset="-122"/>
              <a:ea typeface="微软雅黑" panose="020B0503020204020204" pitchFamily="34" charset="-122"/>
            </a:endParaRPr>
          </a:p>
          <a:p>
            <a:pPr lvl="0" algn="ctr">
              <a:defRPr/>
            </a:pPr>
            <a:r>
              <a:rPr lang="zh-CN" altLang="en-US" sz="1400" dirty="0">
                <a:latin typeface="微软雅黑" panose="020B0503020204020204" pitchFamily="34" charset="-122"/>
                <a:ea typeface="微软雅黑" panose="020B0503020204020204" pitchFamily="34" charset="-122"/>
              </a:rPr>
              <a:t>海关网站 </a:t>
            </a:r>
            <a:endParaRPr lang="en-US" sz="1400" dirty="0">
              <a:latin typeface="微软雅黑" panose="020B0503020204020204" pitchFamily="34" charset="-122"/>
              <a:ea typeface="微软雅黑" panose="020B0503020204020204" pitchFamily="34" charset="-122"/>
            </a:endParaRPr>
          </a:p>
        </p:txBody>
      </p:sp>
      <p:sp>
        <p:nvSpPr>
          <p:cNvPr id="34" name="Rounded Rectangle 105"/>
          <p:cNvSpPr/>
          <p:nvPr/>
        </p:nvSpPr>
        <p:spPr bwMode="gray">
          <a:xfrm>
            <a:off x="2476377" y="2172564"/>
            <a:ext cx="1227850" cy="792000"/>
          </a:xfrm>
          <a:prstGeom prst="roundRect">
            <a:avLst/>
          </a:prstGeom>
          <a:solidFill>
            <a:schemeClr val="accent3"/>
          </a:solidFill>
          <a:ln w="19050" algn="ctr">
            <a:noFill/>
            <a:miter lim="800000"/>
          </a:ln>
        </p:spPr>
        <p:txBody>
          <a:bodyPr wrap="square" lIns="88900" tIns="88900" rIns="88900" bIns="88900" rtlCol="0" anchor="ctr"/>
          <a:lstStyle/>
          <a:p>
            <a:pPr algn="ctr">
              <a:lnSpc>
                <a:spcPct val="106000"/>
              </a:lnSpc>
              <a:buFont typeface="Wingdings 2" pitchFamily="18" charset="2"/>
              <a:buNone/>
            </a:pPr>
            <a:r>
              <a:rPr lang="zh-CN" altLang="en-US" sz="1400" dirty="0">
                <a:latin typeface="微软雅黑" panose="020B0503020204020204" pitchFamily="34" charset="-122"/>
                <a:ea typeface="微软雅黑" panose="020B0503020204020204" pitchFamily="34" charset="-122"/>
              </a:rPr>
              <a:t>启动</a:t>
            </a:r>
            <a:r>
              <a:rPr lang="en-US" altLang="zh-CN" sz="1400" dirty="0">
                <a:latin typeface="微软雅黑" panose="020B0503020204020204" pitchFamily="34" charset="-122"/>
                <a:ea typeface="微软雅黑" panose="020B0503020204020204" pitchFamily="34" charset="-122"/>
              </a:rPr>
              <a:t>RPA</a:t>
            </a:r>
            <a:endParaRPr lang="en-US" sz="1400" dirty="0">
              <a:latin typeface="微软雅黑" panose="020B0503020204020204" pitchFamily="34" charset="-122"/>
              <a:ea typeface="微软雅黑" panose="020B0503020204020204" pitchFamily="34" charset="-122"/>
            </a:endParaRPr>
          </a:p>
        </p:txBody>
      </p:sp>
      <p:grpSp>
        <p:nvGrpSpPr>
          <p:cNvPr id="35" name="グループ化 1"/>
          <p:cNvGrpSpPr/>
          <p:nvPr/>
        </p:nvGrpSpPr>
        <p:grpSpPr>
          <a:xfrm>
            <a:off x="1329567" y="1925249"/>
            <a:ext cx="697796" cy="198397"/>
            <a:chOff x="490616" y="2352804"/>
            <a:chExt cx="755946" cy="214930"/>
          </a:xfrm>
        </p:grpSpPr>
        <p:sp>
          <p:nvSpPr>
            <p:cNvPr id="36" name="正方形/長方形 88"/>
            <p:cNvSpPr/>
            <p:nvPr/>
          </p:nvSpPr>
          <p:spPr>
            <a:xfrm>
              <a:off x="670550" y="2368899"/>
              <a:ext cx="576012" cy="182740"/>
            </a:xfrm>
            <a:prstGeom prst="rect">
              <a:avLst/>
            </a:prstGeom>
            <a:noFill/>
            <a:ln w="12700" cap="flat" cmpd="sng" algn="ctr">
              <a:noFill/>
              <a:prstDash val="solid"/>
            </a:ln>
            <a:effectLst/>
          </p:spPr>
          <p:txBody>
            <a:bodyPr lIns="30147" tIns="0" rIns="30147" bIns="0" rtlCol="0" anchor="ctr" anchorCtr="0"/>
            <a:lstStyle/>
            <a:p>
              <a:pPr algn="ctr" defTabSz="843915" fontAlgn="base">
                <a:spcBef>
                  <a:spcPct val="0"/>
                </a:spcBef>
                <a:spcAft>
                  <a:spcPct val="0"/>
                </a:spcAft>
                <a:defRPr/>
              </a:pPr>
              <a:r>
                <a:rPr kumimoji="1" lang="en-US" altLang="ja-JP"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Internet</a:t>
              </a:r>
              <a:r>
                <a:rPr kumimoji="1" lang="ja-JP" altLang="en-US"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 </a:t>
              </a:r>
              <a:br>
                <a:rPr kumimoji="1" lang="en-US" altLang="ja-JP"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br>
              <a:r>
                <a:rPr kumimoji="1" lang="en-US" altLang="ja-JP"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Explorer</a:t>
              </a:r>
              <a:endParaRPr kumimoji="1" lang="ja-JP" altLang="en-US"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7" name="図 89"/>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490616" y="2352804"/>
              <a:ext cx="213967" cy="214930"/>
            </a:xfrm>
            <a:prstGeom prst="rect">
              <a:avLst/>
            </a:prstGeom>
          </p:spPr>
        </p:pic>
      </p:grpSp>
      <p:pic>
        <p:nvPicPr>
          <p:cNvPr id="38" name="Picture 2" descr="C:\Users\jameroberts\AppData\Local\Microsoft\Windows\Temporary Internet Files\Content.Outlook\WSIZFV99\29045A_Robot_v4 (4).png"/>
          <p:cNvPicPr>
            <a:picLocks noChangeAspect="1" noChangeArrowheads="1"/>
          </p:cNvPicPr>
          <p:nvPr/>
        </p:nvPicPr>
        <p:blipFill>
          <a:blip r:embed="rId6" cstate="screen"/>
          <a:srcRect/>
          <a:stretch>
            <a:fillRect/>
          </a:stretch>
        </p:blipFill>
        <p:spPr bwMode="auto">
          <a:xfrm>
            <a:off x="2984966" y="1925249"/>
            <a:ext cx="191452" cy="198397"/>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9" name="直線矢印コネクタ 88"/>
          <p:cNvCxnSpPr>
            <a:stCxn id="33" idx="3"/>
            <a:endCxn id="34" idx="1"/>
          </p:cNvCxnSpPr>
          <p:nvPr/>
        </p:nvCxnSpPr>
        <p:spPr>
          <a:xfrm>
            <a:off x="2272502" y="2532564"/>
            <a:ext cx="203875" cy="0"/>
          </a:xfrm>
          <a:prstGeom prst="straightConnector1">
            <a:avLst/>
          </a:prstGeom>
          <a:noFill/>
          <a:ln w="12700" cap="flat" cmpd="sng" algn="ctr">
            <a:solidFill>
              <a:srgbClr val="75787B"/>
            </a:solidFill>
            <a:prstDash val="solid"/>
            <a:tailEnd type="triangle"/>
          </a:ln>
          <a:effectLst/>
        </p:spPr>
      </p:cxnSp>
      <p:grpSp>
        <p:nvGrpSpPr>
          <p:cNvPr id="40" name="グループ化 1"/>
          <p:cNvGrpSpPr/>
          <p:nvPr/>
        </p:nvGrpSpPr>
        <p:grpSpPr>
          <a:xfrm>
            <a:off x="1233498" y="3784485"/>
            <a:ext cx="697796" cy="198397"/>
            <a:chOff x="490616" y="2352804"/>
            <a:chExt cx="755946" cy="214930"/>
          </a:xfrm>
          <a:solidFill>
            <a:schemeClr val="bg1"/>
          </a:solidFill>
        </p:grpSpPr>
        <p:sp>
          <p:nvSpPr>
            <p:cNvPr id="41" name="正方形/長方形 88"/>
            <p:cNvSpPr/>
            <p:nvPr/>
          </p:nvSpPr>
          <p:spPr>
            <a:xfrm>
              <a:off x="670550" y="2368899"/>
              <a:ext cx="576012" cy="182740"/>
            </a:xfrm>
            <a:prstGeom prst="rect">
              <a:avLst/>
            </a:prstGeom>
            <a:grpFill/>
            <a:ln w="12700" cap="flat" cmpd="sng" algn="ctr">
              <a:noFill/>
              <a:prstDash val="solid"/>
            </a:ln>
            <a:effectLst/>
          </p:spPr>
          <p:txBody>
            <a:bodyPr lIns="30147" tIns="0" rIns="30147" bIns="0" rtlCol="0" anchor="ctr" anchorCtr="0"/>
            <a:lstStyle/>
            <a:p>
              <a:pPr algn="ctr" defTabSz="843915" fontAlgn="base">
                <a:spcBef>
                  <a:spcPct val="0"/>
                </a:spcBef>
                <a:spcAft>
                  <a:spcPct val="0"/>
                </a:spcAft>
                <a:defRPr/>
              </a:pPr>
              <a:r>
                <a:rPr kumimoji="1" lang="en-US" altLang="ja-JP"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Internet</a:t>
              </a:r>
              <a:r>
                <a:rPr kumimoji="1" lang="ja-JP" altLang="en-US"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 </a:t>
              </a:r>
              <a:br>
                <a:rPr kumimoji="1" lang="en-US" altLang="ja-JP"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br>
              <a:r>
                <a:rPr kumimoji="1" lang="en-US" altLang="ja-JP"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rPr>
                <a:t>Explorer</a:t>
              </a:r>
              <a:endParaRPr kumimoji="1" lang="ja-JP" altLang="en-US" sz="740" kern="0" dirty="0">
                <a:solidFill>
                  <a:prstClr val="black">
                    <a:lumMod val="65000"/>
                    <a:lumOff val="35000"/>
                  </a:prstClr>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42" name="図 89"/>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a:off x="490616" y="2352804"/>
              <a:ext cx="213967" cy="214930"/>
            </a:xfrm>
            <a:prstGeom prst="rect">
              <a:avLst/>
            </a:prstGeom>
            <a:grpFill/>
          </p:spPr>
        </p:pic>
      </p:grpSp>
      <p:grpSp>
        <p:nvGrpSpPr>
          <p:cNvPr id="43" name="Group 17"/>
          <p:cNvGrpSpPr/>
          <p:nvPr/>
        </p:nvGrpSpPr>
        <p:grpSpPr>
          <a:xfrm>
            <a:off x="9732419" y="1435375"/>
            <a:ext cx="1551857" cy="681164"/>
            <a:chOff x="10294262" y="2187198"/>
            <a:chExt cx="1551857" cy="681164"/>
          </a:xfrm>
        </p:grpSpPr>
        <p:grpSp>
          <p:nvGrpSpPr>
            <p:cNvPr id="44" name="グループ化 87"/>
            <p:cNvGrpSpPr/>
            <p:nvPr/>
          </p:nvGrpSpPr>
          <p:grpSpPr>
            <a:xfrm>
              <a:off x="10294262" y="2410729"/>
              <a:ext cx="1551857" cy="457634"/>
              <a:chOff x="8114357" y="980692"/>
              <a:chExt cx="1681179" cy="495769"/>
            </a:xfrm>
          </p:grpSpPr>
          <p:grpSp>
            <p:nvGrpSpPr>
              <p:cNvPr id="48" name="グループ化 93"/>
              <p:cNvGrpSpPr/>
              <p:nvPr/>
            </p:nvGrpSpPr>
            <p:grpSpPr>
              <a:xfrm>
                <a:off x="8114357" y="980692"/>
                <a:ext cx="1668794" cy="242834"/>
                <a:chOff x="8114357" y="6610435"/>
                <a:chExt cx="1668794" cy="242834"/>
              </a:xfrm>
            </p:grpSpPr>
            <p:sp>
              <p:nvSpPr>
                <p:cNvPr id="52" name="角丸四角形 115"/>
                <p:cNvSpPr/>
                <p:nvPr/>
              </p:nvSpPr>
              <p:spPr>
                <a:xfrm>
                  <a:off x="8114357" y="6651794"/>
                  <a:ext cx="267716" cy="160117"/>
                </a:xfrm>
                <a:prstGeom prst="roundRect">
                  <a:avLst/>
                </a:prstGeom>
                <a:solidFill>
                  <a:schemeClr val="accent1">
                    <a:lumMod val="40000"/>
                    <a:lumOff val="60000"/>
                  </a:schemeClr>
                </a:solidFill>
                <a:ln w="12700" cap="flat" cmpd="sng" algn="ctr">
                  <a:solidFill>
                    <a:schemeClr val="accent1">
                      <a:lumMod val="40000"/>
                      <a:lumOff val="60000"/>
                    </a:schemeClr>
                  </a:solidFill>
                  <a:prstDash val="solid"/>
                </a:ln>
                <a:effectLst/>
              </p:spPr>
              <p:txBody>
                <a:bodyPr wrap="square" lIns="33231" tIns="33231" rIns="33231" bIns="33231" rtlCol="0" anchor="ctr" anchorCtr="0"/>
                <a:lstStyle/>
                <a:p>
                  <a:pPr algn="ctr" defTabSz="843915" eaLnBrk="0" fontAlgn="base" hangingPunct="0">
                    <a:spcBef>
                      <a:spcPct val="0"/>
                    </a:spcBef>
                    <a:spcAft>
                      <a:spcPct val="0"/>
                    </a:spcAft>
                    <a:defRPr/>
                  </a:pPr>
                  <a:endParaRPr lang="en-GB" altLang="ja-JP" sz="14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3" name="テキスト ボックス 116"/>
                <p:cNvSpPr txBox="1"/>
                <p:nvPr/>
              </p:nvSpPr>
              <p:spPr>
                <a:xfrm>
                  <a:off x="8374297" y="6610435"/>
                  <a:ext cx="1408854" cy="242834"/>
                </a:xfrm>
                <a:prstGeom prst="rect">
                  <a:avLst/>
                </a:prstGeom>
                <a:noFill/>
              </p:spPr>
              <p:txBody>
                <a:bodyPr wrap="none" lIns="33231" tIns="33231" rIns="33231" bIns="33231" rtlCol="0" anchor="ctr" anchorCtr="0">
                  <a:spAutoFit/>
                </a:bodyPr>
                <a:lstStyle/>
                <a:p>
                  <a:pPr defTabSz="843915" fontAlgn="base">
                    <a:spcAft>
                      <a:spcPct val="0"/>
                    </a:spcAft>
                    <a:buSzPct val="100000"/>
                    <a:defRPr/>
                  </a:pPr>
                  <a:r>
                    <a:rPr kumimoji="1" lang="ja-JP" altLang="en-US" sz="103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kumimoji="1" lang="en-US" altLang="ja-JP" sz="103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RPA Automation</a:t>
                  </a:r>
                  <a:endParaRPr kumimoji="1" lang="en-US" altLang="ja-JP" sz="103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9" name="グループ化 95"/>
              <p:cNvGrpSpPr/>
              <p:nvPr/>
            </p:nvGrpSpPr>
            <p:grpSpPr>
              <a:xfrm>
                <a:off x="8114357" y="1233627"/>
                <a:ext cx="1681179" cy="242834"/>
                <a:chOff x="8114357" y="6362785"/>
                <a:chExt cx="1681179" cy="242834"/>
              </a:xfrm>
            </p:grpSpPr>
            <p:sp>
              <p:nvSpPr>
                <p:cNvPr id="50" name="角丸四角形 96"/>
                <p:cNvSpPr/>
                <p:nvPr/>
              </p:nvSpPr>
              <p:spPr>
                <a:xfrm>
                  <a:off x="8114357" y="6404144"/>
                  <a:ext cx="267716" cy="160117"/>
                </a:xfrm>
                <a:prstGeom prst="roundRect">
                  <a:avLst/>
                </a:prstGeom>
                <a:solidFill>
                  <a:srgbClr val="ED8B00"/>
                </a:solidFill>
                <a:ln w="12700" cap="flat" cmpd="sng" algn="ctr">
                  <a:solidFill>
                    <a:schemeClr val="bg1">
                      <a:lumMod val="85000"/>
                    </a:schemeClr>
                  </a:solidFill>
                  <a:prstDash val="solid"/>
                </a:ln>
                <a:effectLst/>
              </p:spPr>
              <p:txBody>
                <a:bodyPr wrap="square" lIns="33231" tIns="33231" rIns="33231" bIns="33231" rtlCol="0" anchor="ctr" anchorCtr="0"/>
                <a:lstStyle/>
                <a:p>
                  <a:pPr algn="ctr" defTabSz="843915" eaLnBrk="0" fontAlgn="base" hangingPunct="0">
                    <a:spcBef>
                      <a:spcPct val="0"/>
                    </a:spcBef>
                    <a:spcAft>
                      <a:spcPct val="0"/>
                    </a:spcAft>
                    <a:defRPr/>
                  </a:pPr>
                  <a:endParaRPr lang="en-GB" altLang="ja-JP" sz="120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1" name="テキスト ボックス 99"/>
                <p:cNvSpPr txBox="1"/>
                <p:nvPr/>
              </p:nvSpPr>
              <p:spPr>
                <a:xfrm>
                  <a:off x="8374300" y="6362785"/>
                  <a:ext cx="1421236" cy="242834"/>
                </a:xfrm>
                <a:prstGeom prst="rect">
                  <a:avLst/>
                </a:prstGeom>
                <a:noFill/>
              </p:spPr>
              <p:txBody>
                <a:bodyPr wrap="none" lIns="33231" tIns="33231" rIns="33231" bIns="33231" rtlCol="0" anchor="ctr" anchorCtr="0">
                  <a:spAutoFit/>
                </a:bodyPr>
                <a:lstStyle/>
                <a:p>
                  <a:pPr defTabSz="843915" fontAlgn="base">
                    <a:spcAft>
                      <a:spcPct val="0"/>
                    </a:spcAft>
                    <a:buSzPct val="100000"/>
                    <a:defRPr/>
                  </a:pPr>
                  <a:r>
                    <a:rPr kumimoji="1" lang="ja-JP" altLang="en-US" sz="103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kumimoji="1" lang="en-US" altLang="ja-JP" sz="103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OCR Automation</a:t>
                  </a:r>
                  <a:endParaRPr kumimoji="1" lang="en-US" altLang="ja-JP" sz="103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45" name="Group 16"/>
            <p:cNvGrpSpPr/>
            <p:nvPr/>
          </p:nvGrpSpPr>
          <p:grpSpPr>
            <a:xfrm>
              <a:off x="10294263" y="2187198"/>
              <a:ext cx="930191" cy="224155"/>
              <a:chOff x="10294263" y="2187198"/>
              <a:chExt cx="930191" cy="224155"/>
            </a:xfrm>
          </p:grpSpPr>
          <p:sp>
            <p:nvSpPr>
              <p:cNvPr id="46" name="角丸四角形 96"/>
              <p:cNvSpPr/>
              <p:nvPr/>
            </p:nvSpPr>
            <p:spPr>
              <a:xfrm>
                <a:off x="10294263" y="2225375"/>
                <a:ext cx="247122" cy="147800"/>
              </a:xfrm>
              <a:prstGeom prst="roundRect">
                <a:avLst/>
              </a:prstGeom>
              <a:solidFill>
                <a:schemeClr val="accent3"/>
              </a:solidFill>
              <a:ln w="19050" algn="ctr">
                <a:noFill/>
                <a:miter lim="800000"/>
              </a:ln>
            </p:spPr>
            <p:txBody>
              <a:bodyPr wrap="square" lIns="88900" tIns="88900" rIns="88900" bIns="88900" rtlCol="0" anchor="ctr"/>
              <a:lstStyle/>
              <a:p>
                <a:pPr algn="ctr">
                  <a:lnSpc>
                    <a:spcPct val="106000"/>
                  </a:lnSpc>
                  <a:buFont typeface="Wingdings 2" pitchFamily="18" charset="2"/>
                  <a:buNone/>
                </a:pPr>
                <a:endParaRPr lang="en-GB" altLang="ja-JP" sz="1600" b="1" dirty="0">
                  <a:solidFill>
                    <a:schemeClr val="bg1"/>
                  </a:solidFill>
                  <a:latin typeface="微软雅黑" panose="020B0503020204020204" pitchFamily="34" charset="-122"/>
                  <a:ea typeface="微软雅黑" panose="020B0503020204020204" pitchFamily="34" charset="-122"/>
                </a:endParaRPr>
              </a:p>
            </p:txBody>
          </p:sp>
          <p:sp>
            <p:nvSpPr>
              <p:cNvPr id="47" name="テキスト ボックス 99"/>
              <p:cNvSpPr txBox="1"/>
              <p:nvPr/>
            </p:nvSpPr>
            <p:spPr>
              <a:xfrm>
                <a:off x="10534209" y="2187198"/>
                <a:ext cx="690245" cy="224155"/>
              </a:xfrm>
              <a:prstGeom prst="rect">
                <a:avLst/>
              </a:prstGeom>
              <a:noFill/>
            </p:spPr>
            <p:txBody>
              <a:bodyPr wrap="none" lIns="33231" tIns="33231" rIns="33231" bIns="33231" rtlCol="0" anchor="ctr" anchorCtr="0">
                <a:spAutoFit/>
              </a:bodyPr>
              <a:lstStyle/>
              <a:p>
                <a:pPr defTabSz="843915" fontAlgn="base">
                  <a:spcAft>
                    <a:spcPct val="0"/>
                  </a:spcAft>
                  <a:buSzPct val="100000"/>
                  <a:defRPr/>
                </a:pPr>
                <a:r>
                  <a:rPr kumimoji="1" lang="ja-JP" altLang="en-US" sz="103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a:t>
                </a:r>
                <a:r>
                  <a:rPr kumimoji="1" lang="en-US" altLang="zh-CN" sz="103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Manual</a:t>
                </a:r>
                <a:endParaRPr kumimoji="1" lang="en-US" altLang="zh-CN" sz="1030" b="1" kern="0"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54" name="Rounded Rectangle 58"/>
          <p:cNvSpPr/>
          <p:nvPr/>
        </p:nvSpPr>
        <p:spPr bwMode="gray">
          <a:xfrm>
            <a:off x="9972473" y="4119860"/>
            <a:ext cx="1260000" cy="792000"/>
          </a:xfrm>
          <a:prstGeom prst="roundRect">
            <a:avLst/>
          </a:prstGeom>
          <a:solidFill>
            <a:schemeClr val="accent1">
              <a:lumMod val="40000"/>
              <a:lumOff val="60000"/>
            </a:schemeClr>
          </a:solidFill>
          <a:ln w="19050" algn="ctr">
            <a:noFill/>
            <a:miter lim="800000"/>
          </a:ln>
        </p:spPr>
        <p:txBody>
          <a:bodyPr wrap="square" lIns="88900" tIns="88900" rIns="88900" bIns="88900" rtlCol="0" anchor="ctr"/>
          <a:lstStyle/>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税单维护结果邮件发送给</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担当</a:t>
            </a:r>
            <a:endParaRPr lang="en-US" sz="1200"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55" name="直線矢印コネクタ 88"/>
          <p:cNvCxnSpPr>
            <a:stCxn id="10" idx="3"/>
            <a:endCxn id="54" idx="1"/>
          </p:cNvCxnSpPr>
          <p:nvPr/>
        </p:nvCxnSpPr>
        <p:spPr>
          <a:xfrm flipV="1">
            <a:off x="9748576" y="4515860"/>
            <a:ext cx="223897" cy="1"/>
          </a:xfrm>
          <a:prstGeom prst="straightConnector1">
            <a:avLst/>
          </a:prstGeom>
          <a:noFill/>
          <a:ln w="12700" cap="flat" cmpd="sng" algn="ctr">
            <a:solidFill>
              <a:srgbClr val="75787B"/>
            </a:solidFill>
            <a:prstDash val="solid"/>
            <a:tailEnd type="triangle"/>
          </a:ln>
          <a:effectLst/>
        </p:spPr>
      </p:cxnSp>
      <p:grpSp>
        <p:nvGrpSpPr>
          <p:cNvPr id="56" name="グループ化 11"/>
          <p:cNvGrpSpPr/>
          <p:nvPr/>
        </p:nvGrpSpPr>
        <p:grpSpPr>
          <a:xfrm>
            <a:off x="10257867" y="3761329"/>
            <a:ext cx="689210" cy="231583"/>
            <a:chOff x="8581404" y="2408391"/>
            <a:chExt cx="746644" cy="250882"/>
          </a:xfrm>
        </p:grpSpPr>
        <p:sp>
          <p:nvSpPr>
            <p:cNvPr id="57" name="正方形/長方形 111"/>
            <p:cNvSpPr/>
            <p:nvPr/>
          </p:nvSpPr>
          <p:spPr>
            <a:xfrm>
              <a:off x="8752036" y="2430454"/>
              <a:ext cx="576012" cy="182740"/>
            </a:xfrm>
            <a:prstGeom prst="rect">
              <a:avLst/>
            </a:prstGeom>
            <a:noFill/>
            <a:ln w="12700" cap="flat" cmpd="sng" algn="ctr">
              <a:noFill/>
              <a:prstDash val="solid"/>
            </a:ln>
            <a:effectLst/>
          </p:spPr>
          <p:txBody>
            <a:bodyPr lIns="30147" tIns="0" rIns="30147" bIns="0" rtlCol="0" anchor="ctr" anchorCtr="0"/>
            <a:lstStyle/>
            <a:p>
              <a:pPr algn="ctr" defTabSz="843915">
                <a:defRPr/>
              </a:pPr>
              <a:r>
                <a:rPr kumimoji="1" lang="en-US" altLang="ja-JP" sz="740"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MS Outlook</a:t>
              </a:r>
              <a:endParaRPr kumimoji="1" lang="ja-JP" altLang="en-US" sz="740"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58" name="図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1404" y="2408391"/>
              <a:ext cx="216000" cy="250882"/>
            </a:xfrm>
            <a:prstGeom prst="rect">
              <a:avLst/>
            </a:prstGeom>
          </p:spPr>
        </p:pic>
      </p:grpSp>
      <p:sp>
        <p:nvSpPr>
          <p:cNvPr id="59" name="山形 10"/>
          <p:cNvSpPr/>
          <p:nvPr/>
        </p:nvSpPr>
        <p:spPr bwMode="gray">
          <a:xfrm>
            <a:off x="941137" y="1413038"/>
            <a:ext cx="2866603" cy="360000"/>
          </a:xfrm>
          <a:prstGeom prst="chevron">
            <a:avLst/>
          </a:prstGeom>
          <a:solidFill>
            <a:schemeClr val="accent1"/>
          </a:solidFill>
          <a:ln w="12700" algn="ctr">
            <a:noFill/>
            <a:miter lim="800000"/>
          </a:ln>
        </p:spPr>
        <p:txBody>
          <a:bodyPr wrap="square" lIns="36000" tIns="36000" rIns="36000" bIns="36000" rtlCol="0" anchor="ctr"/>
          <a:lstStyle/>
          <a:p>
            <a:pPr lvl="0" algn="ctr">
              <a:defRPr/>
            </a:pPr>
            <a:r>
              <a:rPr kumimoji="1" lang="zh-CN" altLang="en-US" sz="1600" b="1" dirty="0">
                <a:solidFill>
                  <a:schemeClr val="bg1"/>
                </a:solidFill>
                <a:latin typeface="微软雅黑" panose="020B0503020204020204" pitchFamily="34" charset="-122"/>
                <a:ea typeface="微软雅黑" panose="020B0503020204020204" pitchFamily="34" charset="-122"/>
              </a:rPr>
              <a:t>启动</a:t>
            </a:r>
            <a:r>
              <a:rPr kumimoji="1" lang="en-US" altLang="zh-CN" sz="1600" b="1" dirty="0">
                <a:solidFill>
                  <a:schemeClr val="bg1"/>
                </a:solidFill>
                <a:latin typeface="微软雅黑" panose="020B0503020204020204" pitchFamily="34" charset="-122"/>
                <a:ea typeface="微软雅黑" panose="020B0503020204020204" pitchFamily="34" charset="-122"/>
              </a:rPr>
              <a:t>RPA</a:t>
            </a:r>
            <a:endParaRPr kumimoji="1" lang="ja-JP" altLang="en-US" sz="1600" b="1" dirty="0">
              <a:solidFill>
                <a:schemeClr val="bg1"/>
              </a:solidFill>
              <a:latin typeface="微软雅黑" panose="020B0503020204020204" pitchFamily="34" charset="-122"/>
              <a:ea typeface="微软雅黑" panose="020B0503020204020204" pitchFamily="34" charset="-122"/>
            </a:endParaRPr>
          </a:p>
        </p:txBody>
      </p:sp>
      <p:sp>
        <p:nvSpPr>
          <p:cNvPr id="60" name="Rounded Rectangle 72"/>
          <p:cNvSpPr/>
          <p:nvPr/>
        </p:nvSpPr>
        <p:spPr bwMode="gray">
          <a:xfrm>
            <a:off x="1078416" y="5837831"/>
            <a:ext cx="1260000" cy="792000"/>
          </a:xfrm>
          <a:prstGeom prst="roundRect">
            <a:avLst/>
          </a:prstGeom>
          <a:solidFill>
            <a:schemeClr val="accent3"/>
          </a:solidFill>
          <a:ln w="19050" algn="ctr">
            <a:noFill/>
            <a:miter lim="800000"/>
          </a:ln>
        </p:spPr>
        <p:txBody>
          <a:bodyPr wrap="square" lIns="88900" tIns="88900" rIns="88900" bIns="88900" rtlCol="0" anchor="ctr"/>
          <a:lstStyle/>
          <a:p>
            <a:pPr lvl="0" algn="ctr">
              <a:defRPr/>
            </a:pPr>
            <a:r>
              <a:rPr lang="en-US" altLang="zh-CN" sz="1200" dirty="0">
                <a:latin typeface="微软雅黑" panose="020B0503020204020204" pitchFamily="34" charset="-122"/>
                <a:ea typeface="微软雅黑" panose="020B0503020204020204" pitchFamily="34" charset="-122"/>
              </a:rPr>
              <a:t>CIF</a:t>
            </a:r>
            <a:r>
              <a:rPr lang="zh-CN" altLang="en-US" sz="1200" dirty="0">
                <a:latin typeface="微软雅黑" panose="020B0503020204020204" pitchFamily="34" charset="-122"/>
                <a:ea typeface="微软雅黑" panose="020B0503020204020204" pitchFamily="34" charset="-122"/>
              </a:rPr>
              <a:t>已维护文件上传至</a:t>
            </a:r>
            <a:r>
              <a:rPr lang="en-US" altLang="zh-CN" sz="1200" dirty="0">
                <a:latin typeface="微软雅黑" panose="020B0503020204020204" pitchFamily="34" charset="-122"/>
                <a:ea typeface="微软雅黑" panose="020B0503020204020204" pitchFamily="34" charset="-122"/>
              </a:rPr>
              <a:t>IM</a:t>
            </a:r>
            <a:r>
              <a:rPr lang="zh-CN" altLang="en-US" sz="1200" dirty="0">
                <a:latin typeface="微软雅黑" panose="020B0503020204020204" pitchFamily="34" charset="-122"/>
                <a:ea typeface="微软雅黑" panose="020B0503020204020204" pitchFamily="34" charset="-122"/>
              </a:rPr>
              <a:t>系统</a:t>
            </a:r>
            <a:endParaRPr lang="en-US" sz="1200" dirty="0">
              <a:latin typeface="微软雅黑" panose="020B0503020204020204" pitchFamily="34" charset="-122"/>
              <a:ea typeface="微软雅黑" panose="020B0503020204020204" pitchFamily="34" charset="-122"/>
            </a:endParaRPr>
          </a:p>
        </p:txBody>
      </p:sp>
      <p:sp>
        <p:nvSpPr>
          <p:cNvPr id="61" name="Rounded Rectangle 73"/>
          <p:cNvSpPr/>
          <p:nvPr/>
        </p:nvSpPr>
        <p:spPr bwMode="gray">
          <a:xfrm>
            <a:off x="2605956" y="5836055"/>
            <a:ext cx="1260000" cy="792000"/>
          </a:xfrm>
          <a:prstGeom prst="roundRect">
            <a:avLst/>
          </a:prstGeom>
          <a:solidFill>
            <a:schemeClr val="accent3"/>
          </a:solidFill>
          <a:ln w="19050" algn="ctr">
            <a:noFill/>
            <a:miter lim="800000"/>
          </a:ln>
        </p:spPr>
        <p:txBody>
          <a:bodyPr wrap="square" lIns="88900" tIns="88900" rIns="88900" bIns="88900" rtlCol="0" anchor="ctr"/>
          <a:lstStyle/>
          <a:p>
            <a:pPr lvl="0" algn="ctr">
              <a:defRPr/>
            </a:pPr>
            <a:r>
              <a:rPr lang="en-US" altLang="zh-CN" sz="1200" dirty="0">
                <a:latin typeface="微软雅黑" panose="020B0503020204020204" pitchFamily="34" charset="-122"/>
                <a:ea typeface="微软雅黑" panose="020B0503020204020204" pitchFamily="34" charset="-122"/>
              </a:rPr>
              <a:t>IM</a:t>
            </a:r>
            <a:r>
              <a:rPr lang="zh-CN" altLang="en-US" sz="1200" dirty="0">
                <a:latin typeface="微软雅黑" panose="020B0503020204020204" pitchFamily="34" charset="-122"/>
                <a:ea typeface="微软雅黑" panose="020B0503020204020204" pitchFamily="34" charset="-122"/>
              </a:rPr>
              <a:t>系统下载</a:t>
            </a:r>
            <a:r>
              <a:rPr lang="en-US" altLang="zh-CN" sz="1200" dirty="0" err="1">
                <a:latin typeface="微软雅黑" panose="020B0503020204020204" pitchFamily="34" charset="-122"/>
                <a:ea typeface="微软雅黑" panose="020B0503020204020204" pitchFamily="34" charset="-122"/>
              </a:rPr>
              <a:t>Duty,VAT</a:t>
            </a:r>
            <a:r>
              <a:rPr lang="zh-CN" altLang="en-US" sz="1200" dirty="0">
                <a:latin typeface="微软雅黑" panose="020B0503020204020204" pitchFamily="34" charset="-122"/>
                <a:ea typeface="微软雅黑" panose="020B0503020204020204" pitchFamily="34" charset="-122"/>
              </a:rPr>
              <a:t>自动计算的文档</a:t>
            </a:r>
            <a:endParaRPr lang="en-US" sz="1200" dirty="0">
              <a:latin typeface="微软雅黑" panose="020B0503020204020204" pitchFamily="34" charset="-122"/>
              <a:ea typeface="微软雅黑" panose="020B0503020204020204" pitchFamily="34" charset="-122"/>
            </a:endParaRPr>
          </a:p>
        </p:txBody>
      </p:sp>
      <p:sp>
        <p:nvSpPr>
          <p:cNvPr id="62" name="Rounded Rectangle 58"/>
          <p:cNvSpPr/>
          <p:nvPr/>
        </p:nvSpPr>
        <p:spPr bwMode="gray">
          <a:xfrm>
            <a:off x="4133496" y="5836055"/>
            <a:ext cx="1260000" cy="792000"/>
          </a:xfrm>
          <a:prstGeom prst="roundRect">
            <a:avLst/>
          </a:prstGeom>
          <a:solidFill>
            <a:schemeClr val="accent1">
              <a:lumMod val="40000"/>
              <a:lumOff val="60000"/>
            </a:schemeClr>
          </a:solidFill>
          <a:ln w="19050" algn="ctr">
            <a:noFill/>
            <a:miter lim="800000"/>
          </a:ln>
        </p:spPr>
        <p:txBody>
          <a:bodyPr wrap="square" lIns="88900" tIns="88900" rIns="88900" bIns="88900" rtlCol="0" anchor="ctr"/>
          <a:lstStyle/>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核对</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CIF</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文件和</a:t>
            </a:r>
            <a:r>
              <a:rPr lang="en-US" altLang="zh-CN" sz="1200" dirty="0">
                <a:latin typeface="微软雅黑" panose="020B0503020204020204" pitchFamily="34" charset="-122"/>
                <a:ea typeface="微软雅黑" panose="020B0503020204020204" pitchFamily="34" charset="-122"/>
                <a:cs typeface="Arial" panose="020B0604020202020204" pitchFamily="34" charset="0"/>
              </a:rPr>
              <a:t>IM</a:t>
            </a:r>
            <a:r>
              <a:rPr lang="zh-CN" altLang="en-US" sz="1200" dirty="0">
                <a:latin typeface="微软雅黑" panose="020B0503020204020204" pitchFamily="34" charset="-122"/>
                <a:ea typeface="微软雅黑" panose="020B0503020204020204" pitchFamily="34" charset="-122"/>
                <a:cs typeface="Arial" panose="020B0604020202020204" pitchFamily="34" charset="0"/>
              </a:rPr>
              <a:t>下载文件的税金金额</a:t>
            </a:r>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3" name="Rounded Rectangle 58"/>
          <p:cNvSpPr/>
          <p:nvPr/>
        </p:nvSpPr>
        <p:spPr bwMode="gray">
          <a:xfrm>
            <a:off x="5661037" y="5836054"/>
            <a:ext cx="1260000" cy="792000"/>
          </a:xfrm>
          <a:prstGeom prst="roundRect">
            <a:avLst/>
          </a:prstGeom>
          <a:solidFill>
            <a:schemeClr val="accent1">
              <a:lumMod val="40000"/>
              <a:lumOff val="60000"/>
            </a:schemeClr>
          </a:solidFill>
          <a:ln w="19050" algn="ctr">
            <a:noFill/>
            <a:miter lim="800000"/>
          </a:ln>
        </p:spPr>
        <p:txBody>
          <a:bodyPr wrap="square" lIns="88900" tIns="88900" rIns="88900" bIns="88900" rtlCol="0" anchor="ctr"/>
          <a:lstStyle/>
          <a:p>
            <a:pPr algn="ctr">
              <a:lnSpc>
                <a:spcPct val="106000"/>
              </a:lnSpc>
            </a:pPr>
            <a:r>
              <a:rPr lang="zh-CN" altLang="en-US" sz="1200" dirty="0">
                <a:latin typeface="微软雅黑" panose="020B0503020204020204" pitchFamily="34" charset="-122"/>
                <a:ea typeface="微软雅黑" panose="020B0503020204020204" pitchFamily="34" charset="-122"/>
                <a:cs typeface="Arial" panose="020B0604020202020204" pitchFamily="34" charset="0"/>
              </a:rPr>
              <a:t>税金金额核对结果邮件发送给担当</a:t>
            </a:r>
            <a:endParaRPr lang="en-US" sz="1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4" name="山形 10"/>
          <p:cNvSpPr/>
          <p:nvPr/>
        </p:nvSpPr>
        <p:spPr bwMode="gray">
          <a:xfrm>
            <a:off x="1066356" y="5073631"/>
            <a:ext cx="5854681" cy="360000"/>
          </a:xfrm>
          <a:prstGeom prst="chevron">
            <a:avLst/>
          </a:prstGeom>
          <a:solidFill>
            <a:schemeClr val="accent1"/>
          </a:solidFill>
          <a:ln w="12700" algn="ctr">
            <a:noFill/>
            <a:miter lim="800000"/>
          </a:ln>
        </p:spPr>
        <p:txBody>
          <a:bodyPr wrap="square" lIns="36000" tIns="36000" rIns="36000" bIns="36000" rtlCol="0" anchor="ctr"/>
          <a:lstStyle/>
          <a:p>
            <a:pPr lvl="0" algn="ctr">
              <a:defRPr/>
            </a:pPr>
            <a:r>
              <a:rPr kumimoji="1" lang="zh-CN" altLang="en-US" sz="1600" b="1" dirty="0">
                <a:solidFill>
                  <a:schemeClr val="bg1"/>
                </a:solidFill>
                <a:latin typeface="微软雅黑" panose="020B0503020204020204" pitchFamily="34" charset="-122"/>
                <a:ea typeface="微软雅黑" panose="020B0503020204020204" pitchFamily="34" charset="-122"/>
              </a:rPr>
              <a:t>税金金额核对</a:t>
            </a:r>
            <a:endParaRPr kumimoji="1" lang="ja-JP" altLang="en-US" sz="1600" b="1" dirty="0">
              <a:solidFill>
                <a:schemeClr val="bg1"/>
              </a:solidFill>
              <a:latin typeface="微软雅黑" panose="020B0503020204020204" pitchFamily="34" charset="-122"/>
              <a:ea typeface="微软雅黑" panose="020B0503020204020204" pitchFamily="34" charset="-122"/>
            </a:endParaRPr>
          </a:p>
        </p:txBody>
      </p:sp>
      <p:sp>
        <p:nvSpPr>
          <p:cNvPr id="65" name="Chevron 100"/>
          <p:cNvSpPr/>
          <p:nvPr/>
        </p:nvSpPr>
        <p:spPr bwMode="gray">
          <a:xfrm rot="5400000">
            <a:off x="-403317" y="1976715"/>
            <a:ext cx="1841861" cy="624486"/>
          </a:xfrm>
          <a:prstGeom prst="chevron">
            <a:avLst>
              <a:gd name="adj" fmla="val 24622"/>
            </a:avLst>
          </a:prstGeom>
          <a:solidFill>
            <a:schemeClr val="accent4"/>
          </a:solidFill>
          <a:ln w="19050" algn="ctr">
            <a:noFill/>
            <a:miter lim="800000"/>
          </a:ln>
        </p:spPr>
        <p:txBody>
          <a:bodyPr wrap="square" lIns="88900" tIns="88900" rIns="88900" bIns="88900" rtlCol="0" anchor="ctr"/>
          <a:lstStyle/>
          <a:p>
            <a:pPr algn="ctr">
              <a:lnSpc>
                <a:spcPct val="106000"/>
              </a:lnSpc>
              <a:buFont typeface="Wingdings 2" pitchFamily="18" charset="2"/>
              <a:buNone/>
            </a:pPr>
            <a:r>
              <a:rPr lang="en-US" sz="1600" b="1" dirty="0">
                <a:solidFill>
                  <a:schemeClr val="bg1"/>
                </a:solidFill>
              </a:rPr>
              <a:t>Step1</a:t>
            </a:r>
            <a:endParaRPr lang="en-US" sz="1600" b="1" dirty="0">
              <a:solidFill>
                <a:schemeClr val="bg1"/>
              </a:solidFill>
            </a:endParaRPr>
          </a:p>
        </p:txBody>
      </p:sp>
      <p:sp>
        <p:nvSpPr>
          <p:cNvPr id="66" name="Chevron 101"/>
          <p:cNvSpPr/>
          <p:nvPr/>
        </p:nvSpPr>
        <p:spPr bwMode="gray">
          <a:xfrm rot="5400000">
            <a:off x="-390516" y="3805774"/>
            <a:ext cx="1816260" cy="624485"/>
          </a:xfrm>
          <a:prstGeom prst="chevron">
            <a:avLst>
              <a:gd name="adj" fmla="val 24622"/>
            </a:avLst>
          </a:prstGeom>
          <a:solidFill>
            <a:schemeClr val="accent4"/>
          </a:solidFill>
          <a:ln w="19050" algn="ctr">
            <a:noFill/>
            <a:miter lim="800000"/>
          </a:ln>
        </p:spPr>
        <p:txBody>
          <a:bodyPr wrap="square" lIns="88900" tIns="88900" rIns="88900" bIns="88900" rtlCol="0" anchor="ctr"/>
          <a:lstStyle/>
          <a:p>
            <a:pPr algn="ctr">
              <a:lnSpc>
                <a:spcPct val="106000"/>
              </a:lnSpc>
              <a:buFont typeface="Wingdings 2" pitchFamily="18" charset="2"/>
              <a:buNone/>
            </a:pPr>
            <a:r>
              <a:rPr lang="en-US" sz="1600" b="1" dirty="0">
                <a:solidFill>
                  <a:schemeClr val="bg1"/>
                </a:solidFill>
              </a:rPr>
              <a:t>Step2</a:t>
            </a:r>
            <a:endParaRPr lang="en-US" sz="1600" b="1" dirty="0">
              <a:solidFill>
                <a:schemeClr val="bg1"/>
              </a:solidFill>
            </a:endParaRPr>
          </a:p>
        </p:txBody>
      </p:sp>
      <p:sp>
        <p:nvSpPr>
          <p:cNvPr id="67" name="Chevron 102"/>
          <p:cNvSpPr/>
          <p:nvPr/>
        </p:nvSpPr>
        <p:spPr bwMode="gray">
          <a:xfrm rot="5400000">
            <a:off x="-337012" y="5568532"/>
            <a:ext cx="1709254" cy="624484"/>
          </a:xfrm>
          <a:prstGeom prst="chevron">
            <a:avLst>
              <a:gd name="adj" fmla="val 24622"/>
            </a:avLst>
          </a:prstGeom>
          <a:solidFill>
            <a:schemeClr val="accent4"/>
          </a:solidFill>
          <a:ln w="19050" algn="ctr">
            <a:noFill/>
            <a:miter lim="800000"/>
          </a:ln>
        </p:spPr>
        <p:txBody>
          <a:bodyPr wrap="square" lIns="88900" tIns="88900" rIns="88900" bIns="88900" rtlCol="0" anchor="ctr"/>
          <a:lstStyle/>
          <a:p>
            <a:pPr algn="ctr">
              <a:lnSpc>
                <a:spcPct val="106000"/>
              </a:lnSpc>
              <a:buFont typeface="Wingdings 2" pitchFamily="18" charset="2"/>
              <a:buNone/>
            </a:pPr>
            <a:r>
              <a:rPr lang="en-US" sz="1600" b="1" dirty="0">
                <a:solidFill>
                  <a:schemeClr val="bg1"/>
                </a:solidFill>
              </a:rPr>
              <a:t>Stpe3</a:t>
            </a:r>
            <a:endParaRPr lang="en-US" sz="1600" b="1" dirty="0">
              <a:solidFill>
                <a:schemeClr val="bg1"/>
              </a:solidFill>
            </a:endParaRPr>
          </a:p>
        </p:txBody>
      </p:sp>
      <p:pic>
        <p:nvPicPr>
          <p:cNvPr id="68" name="Picture 46" descr="Exc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257" y="5537601"/>
            <a:ext cx="560318" cy="2447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46" descr="Exc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3337" y="5537601"/>
            <a:ext cx="560318" cy="24470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0" name="Picture 46" descr="Exce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5797" y="5537601"/>
            <a:ext cx="560318" cy="244708"/>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71" name="グループ化 11"/>
          <p:cNvGrpSpPr/>
          <p:nvPr/>
        </p:nvGrpSpPr>
        <p:grpSpPr>
          <a:xfrm>
            <a:off x="5946432" y="5544164"/>
            <a:ext cx="689210" cy="231583"/>
            <a:chOff x="8581404" y="2408391"/>
            <a:chExt cx="746644" cy="250882"/>
          </a:xfrm>
        </p:grpSpPr>
        <p:sp>
          <p:nvSpPr>
            <p:cNvPr id="72" name="正方形/長方形 111"/>
            <p:cNvSpPr/>
            <p:nvPr/>
          </p:nvSpPr>
          <p:spPr>
            <a:xfrm>
              <a:off x="8752036" y="2430454"/>
              <a:ext cx="576012" cy="182740"/>
            </a:xfrm>
            <a:prstGeom prst="rect">
              <a:avLst/>
            </a:prstGeom>
            <a:noFill/>
            <a:ln w="12700" cap="flat" cmpd="sng" algn="ctr">
              <a:noFill/>
              <a:prstDash val="solid"/>
            </a:ln>
            <a:effectLst/>
          </p:spPr>
          <p:txBody>
            <a:bodyPr lIns="30147" tIns="0" rIns="30147" bIns="0" rtlCol="0" anchor="ctr" anchorCtr="0"/>
            <a:lstStyle/>
            <a:p>
              <a:pPr algn="ctr" defTabSz="843915">
                <a:defRPr/>
              </a:pPr>
              <a:r>
                <a:rPr kumimoji="1" lang="en-US" altLang="ja-JP" sz="740"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MS Outlook</a:t>
              </a:r>
              <a:endParaRPr kumimoji="1" lang="ja-JP" altLang="en-US" sz="740" kern="0" dirty="0">
                <a:solidFill>
                  <a:srgbClr val="0070C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73" name="図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81404" y="2408391"/>
              <a:ext cx="216000" cy="250882"/>
            </a:xfrm>
            <a:prstGeom prst="rect">
              <a:avLst/>
            </a:prstGeom>
          </p:spPr>
        </p:pic>
      </p:grpSp>
      <p:cxnSp>
        <p:nvCxnSpPr>
          <p:cNvPr id="74" name="直線矢印コネクタ 88"/>
          <p:cNvCxnSpPr>
            <a:stCxn id="60" idx="3"/>
            <a:endCxn id="61" idx="1"/>
          </p:cNvCxnSpPr>
          <p:nvPr/>
        </p:nvCxnSpPr>
        <p:spPr>
          <a:xfrm flipV="1">
            <a:off x="2338416" y="6232055"/>
            <a:ext cx="267540" cy="1776"/>
          </a:xfrm>
          <a:prstGeom prst="straightConnector1">
            <a:avLst/>
          </a:prstGeom>
          <a:noFill/>
          <a:ln w="12700" cap="flat" cmpd="sng" algn="ctr">
            <a:solidFill>
              <a:srgbClr val="75787B"/>
            </a:solidFill>
            <a:prstDash val="solid"/>
            <a:tailEnd type="triangle"/>
          </a:ln>
          <a:effectLst/>
        </p:spPr>
      </p:cxnSp>
      <p:cxnSp>
        <p:nvCxnSpPr>
          <p:cNvPr id="75" name="直線矢印コネクタ 88"/>
          <p:cNvCxnSpPr>
            <a:stCxn id="61" idx="3"/>
            <a:endCxn id="62" idx="1"/>
          </p:cNvCxnSpPr>
          <p:nvPr/>
        </p:nvCxnSpPr>
        <p:spPr>
          <a:xfrm>
            <a:off x="3865956" y="6232055"/>
            <a:ext cx="267540" cy="0"/>
          </a:xfrm>
          <a:prstGeom prst="straightConnector1">
            <a:avLst/>
          </a:prstGeom>
          <a:noFill/>
          <a:ln w="12700" cap="flat" cmpd="sng" algn="ctr">
            <a:solidFill>
              <a:srgbClr val="75787B"/>
            </a:solidFill>
            <a:prstDash val="solid"/>
            <a:tailEnd type="triangle"/>
          </a:ln>
          <a:effectLst/>
        </p:spPr>
      </p:cxnSp>
      <p:cxnSp>
        <p:nvCxnSpPr>
          <p:cNvPr id="76" name="直線矢印コネクタ 88"/>
          <p:cNvCxnSpPr>
            <a:stCxn id="62" idx="3"/>
            <a:endCxn id="63" idx="1"/>
          </p:cNvCxnSpPr>
          <p:nvPr/>
        </p:nvCxnSpPr>
        <p:spPr>
          <a:xfrm flipV="1">
            <a:off x="5393496" y="6232054"/>
            <a:ext cx="267541" cy="1"/>
          </a:xfrm>
          <a:prstGeom prst="straightConnector1">
            <a:avLst/>
          </a:prstGeom>
          <a:noFill/>
          <a:ln w="12700" cap="flat" cmpd="sng" algn="ctr">
            <a:solidFill>
              <a:srgbClr val="75787B"/>
            </a:solidFill>
            <a:prstDash val="solid"/>
            <a:tailEnd type="triangle"/>
          </a:ln>
          <a:effectLst/>
        </p:spPr>
      </p:cxnSp>
      <p:sp>
        <p:nvSpPr>
          <p:cNvPr id="77" name="Title 1"/>
          <p:cNvSpPr txBox="1"/>
          <p:nvPr/>
        </p:nvSpPr>
        <p:spPr>
          <a:xfrm>
            <a:off x="6735032" y="312114"/>
            <a:ext cx="5199794" cy="698500"/>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b="1" dirty="0">
                <a:solidFill>
                  <a:schemeClr val="bg1">
                    <a:lumMod val="95000"/>
                  </a:schemeClr>
                </a:solidFill>
                <a:latin typeface="微软雅黑" panose="020B0503020204020204" pitchFamily="34" charset="-122"/>
                <a:ea typeface="微软雅黑" panose="020B0503020204020204" pitchFamily="34" charset="-122"/>
              </a:rPr>
              <a:t>RPA</a:t>
            </a:r>
            <a:r>
              <a:rPr lang="zh-CN" altLang="en-US" b="1" dirty="0">
                <a:solidFill>
                  <a:schemeClr val="bg1">
                    <a:lumMod val="95000"/>
                  </a:schemeClr>
                </a:solidFill>
                <a:latin typeface="微软雅黑" panose="020B0503020204020204" pitchFamily="34" charset="-122"/>
                <a:ea typeface="微软雅黑" panose="020B0503020204020204" pitchFamily="34" charset="-122"/>
              </a:rPr>
              <a:t>处理流程</a:t>
            </a:r>
            <a:endParaRPr lang="en-US" b="1" dirty="0">
              <a:solidFill>
                <a:schemeClr val="bg1">
                  <a:lumMod val="9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3434" cy="6858000"/>
          </a:xfrm>
          <a:prstGeom prst="rect">
            <a:avLst/>
          </a:prstGeom>
        </p:spPr>
      </p:pic>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92499" y="304158"/>
            <a:ext cx="553564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模式和技术创新性</a:t>
            </a:r>
            <a:endParaRPr lang="en-US" altLang="zh-CN" sz="2400" b="1" dirty="0">
              <a:solidFill>
                <a:schemeClr val="bg1"/>
              </a:solidFill>
              <a:latin typeface="微软雅黑" panose="020B0503020204020204" pitchFamily="34" charset="-122"/>
              <a:ea typeface="微软雅黑" panose="020B0503020204020204" pitchFamily="34" charset="-122"/>
            </a:endParaRPr>
          </a:p>
          <a:p>
            <a:pPr lvl="0">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Mode and Technological Innovation</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 name="Title 1"/>
          <p:cNvSpPr txBox="1"/>
          <p:nvPr/>
        </p:nvSpPr>
        <p:spPr>
          <a:xfrm>
            <a:off x="6735032" y="312114"/>
            <a:ext cx="5199794" cy="698500"/>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lumMod val="95000"/>
                  </a:schemeClr>
                </a:solidFill>
                <a:latin typeface="微软雅黑" panose="020B0503020204020204" pitchFamily="34" charset="-122"/>
                <a:ea typeface="微软雅黑" panose="020B0503020204020204" pitchFamily="34" charset="-122"/>
              </a:rPr>
              <a:t>ABBYY</a:t>
            </a:r>
            <a:r>
              <a:rPr lang="zh-CN" altLang="en-US" b="1" dirty="0">
                <a:solidFill>
                  <a:schemeClr val="bg1">
                    <a:lumMod val="95000"/>
                  </a:schemeClr>
                </a:solidFill>
                <a:latin typeface="微软雅黑" panose="020B0503020204020204" pitchFamily="34" charset="-122"/>
                <a:ea typeface="微软雅黑" panose="020B0503020204020204" pitchFamily="34" charset="-122"/>
              </a:rPr>
              <a:t>核对校验</a:t>
            </a:r>
            <a:endParaRPr lang="en-US" b="1" dirty="0">
              <a:solidFill>
                <a:schemeClr val="bg1">
                  <a:lumMod val="95000"/>
                </a:schemeClr>
              </a:solidFill>
              <a:latin typeface="微软雅黑" panose="020B0503020204020204" pitchFamily="34" charset="-122"/>
              <a:ea typeface="微软雅黑" panose="020B0503020204020204" pitchFamily="34" charset="-122"/>
            </a:endParaRPr>
          </a:p>
        </p:txBody>
      </p:sp>
      <p:pic>
        <p:nvPicPr>
          <p:cNvPr id="2" name="ABBYY识别">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259687" y="1308879"/>
            <a:ext cx="9136915" cy="5139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3434" cy="6858000"/>
          </a:xfrm>
          <a:prstGeom prst="rect">
            <a:avLst/>
          </a:prstGeom>
        </p:spPr>
      </p:pic>
      <p:cxnSp>
        <p:nvCxnSpPr>
          <p:cNvPr id="3" name="直接连接符 2"/>
          <p:cNvCxnSpPr/>
          <p:nvPr/>
        </p:nvCxnSpPr>
        <p:spPr>
          <a:xfrm flipV="1">
            <a:off x="-1" y="1079500"/>
            <a:ext cx="12192001" cy="38100"/>
          </a:xfrm>
          <a:prstGeom prst="line">
            <a:avLst/>
          </a:prstGeom>
          <a:ln w="15875">
            <a:gradFill>
              <a:gsLst>
                <a:gs pos="27500">
                  <a:srgbClr val="01A8FF"/>
                </a:gs>
                <a:gs pos="0">
                  <a:schemeClr val="bg1"/>
                </a:gs>
                <a:gs pos="55000">
                  <a:srgbClr val="B484E2"/>
                </a:gs>
                <a:gs pos="100000">
                  <a:srgbClr val="1A070E"/>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292498" y="291458"/>
            <a:ext cx="569266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dirty="0">
                <a:solidFill>
                  <a:schemeClr val="bg1"/>
                </a:solidFill>
                <a:latin typeface="微软雅黑" panose="020B0503020204020204" pitchFamily="34" charset="-122"/>
                <a:ea typeface="微软雅黑" panose="020B0503020204020204" pitchFamily="34" charset="-122"/>
              </a:rPr>
              <a:t>方案价值与收益</a:t>
            </a:r>
            <a:endParaRPr lang="en-US" altLang="zh-CN" sz="2400" b="1" dirty="0">
              <a:solidFill>
                <a:schemeClr val="bg1"/>
              </a:solidFill>
              <a:latin typeface="微软雅黑" panose="020B0503020204020204" pitchFamily="34" charset="-122"/>
              <a:ea typeface="微软雅黑" panose="020B0503020204020204" pitchFamily="34" charset="-122"/>
            </a:endParaRPr>
          </a:p>
          <a:p>
            <a:pPr marR="0" lvl="0" indent="0" fontAlgn="auto">
              <a:lnSpc>
                <a:spcPct val="100000"/>
              </a:lnSpc>
              <a:spcBef>
                <a:spcPts val="0"/>
              </a:spcBef>
              <a:spcAft>
                <a:spcPts val="0"/>
              </a:spcAft>
              <a:buClrTx/>
              <a:buSzTx/>
              <a:buFontTx/>
              <a:buNone/>
              <a:defRPr/>
            </a:pPr>
            <a:r>
              <a:rPr lang="en-US" altLang="zh-CN"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rPr>
              <a:t>Solution Value and Revenue</a:t>
            </a:r>
            <a:endParaRPr lang="en-US" dirty="0">
              <a:gradFill flip="none" rotWithShape="1">
                <a:gsLst>
                  <a:gs pos="0">
                    <a:srgbClr val="01A8FF"/>
                  </a:gs>
                  <a:gs pos="59000">
                    <a:srgbClr val="B484E2"/>
                  </a:gs>
                  <a:gs pos="100000">
                    <a:srgbClr val="1A070E"/>
                  </a:gs>
                </a:gsLst>
                <a:lin ang="0" scaled="1"/>
                <a:tileRect/>
              </a:gra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矩形 4"/>
          <p:cNvSpPr/>
          <p:nvPr/>
        </p:nvSpPr>
        <p:spPr>
          <a:xfrm>
            <a:off x="422564" y="5317490"/>
            <a:ext cx="10956920" cy="874407"/>
          </a:xfrm>
          <a:prstGeom prst="rect">
            <a:avLst/>
          </a:prstGeom>
        </p:spPr>
        <p:txBody>
          <a:bodyPr wrap="square">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效益：通过</a:t>
            </a: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RPA</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机器人自主登录中国海关总署官网平台，从</a:t>
            </a:r>
            <a:r>
              <a:rPr lang="zh-CN" altLang="en-US" b="1" dirty="0">
                <a:solidFill>
                  <a:schemeClr val="bg1"/>
                </a:solidFill>
                <a:latin typeface="微软雅黑" panose="020B0503020204020204" pitchFamily="34" charset="-122"/>
                <a:ea typeface="微软雅黑" panose="020B0503020204020204" pitchFamily="34" charset="-122"/>
              </a:rPr>
              <a:t>税单下载，</a:t>
            </a:r>
            <a:r>
              <a:rPr lang="en-US" altLang="zh-CN" b="1" dirty="0">
                <a:solidFill>
                  <a:schemeClr val="bg1"/>
                </a:solidFill>
                <a:latin typeface="微软雅黑" panose="020B0503020204020204" pitchFamily="34" charset="-122"/>
                <a:ea typeface="微软雅黑" panose="020B0503020204020204" pitchFamily="34" charset="-122"/>
              </a:rPr>
              <a:t>OCR</a:t>
            </a:r>
            <a:r>
              <a:rPr lang="zh-CN" altLang="en-US" b="1" dirty="0">
                <a:solidFill>
                  <a:schemeClr val="bg1"/>
                </a:solidFill>
                <a:latin typeface="微软雅黑" panose="020B0503020204020204" pitchFamily="34" charset="-122"/>
                <a:ea typeface="微软雅黑" panose="020B0503020204020204" pitchFamily="34" charset="-122"/>
              </a:rPr>
              <a:t>识别</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，到</a:t>
            </a:r>
            <a:r>
              <a:rPr lang="zh-CN" altLang="en-US" b="1" dirty="0">
                <a:solidFill>
                  <a:schemeClr val="bg1"/>
                </a:solidFill>
                <a:latin typeface="微软雅黑" panose="020B0503020204020204" pitchFamily="34" charset="-122"/>
                <a:ea typeface="微软雅黑" panose="020B0503020204020204" pitchFamily="34" charset="-122"/>
              </a:rPr>
              <a:t>税单维护、税金金额核对，减少原先需要的大量人力以及时间，极大</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的提高了业务部门的办事效率。</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7" name="肘形连接符 3"/>
          <p:cNvCxnSpPr>
            <a:stCxn id="49" idx="6"/>
            <a:endCxn id="74" idx="2"/>
          </p:cNvCxnSpPr>
          <p:nvPr/>
        </p:nvCxnSpPr>
        <p:spPr>
          <a:xfrm>
            <a:off x="5483710" y="1708897"/>
            <a:ext cx="4595365" cy="976406"/>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4848560" y="1364757"/>
            <a:ext cx="635150" cy="688278"/>
            <a:chOff x="4534974" y="2492893"/>
            <a:chExt cx="756000" cy="756000"/>
          </a:xfrm>
        </p:grpSpPr>
        <p:sp>
          <p:nvSpPr>
            <p:cNvPr id="49" name="椭圆 48"/>
            <p:cNvSpPr/>
            <p:nvPr/>
          </p:nvSpPr>
          <p:spPr>
            <a:xfrm>
              <a:off x="4534974" y="2492893"/>
              <a:ext cx="756000" cy="75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grpSp>
          <p:nvGrpSpPr>
            <p:cNvPr id="50" name="组合 49"/>
            <p:cNvGrpSpPr/>
            <p:nvPr/>
          </p:nvGrpSpPr>
          <p:grpSpPr>
            <a:xfrm>
              <a:off x="4687974" y="2629656"/>
              <a:ext cx="450000" cy="434596"/>
              <a:chOff x="5512720" y="2152017"/>
              <a:chExt cx="583915" cy="496874"/>
            </a:xfrm>
          </p:grpSpPr>
          <p:sp>
            <p:nvSpPr>
              <p:cNvPr id="51" name="Freeform 159"/>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65"/>
              </a:p>
            </p:txBody>
          </p:sp>
          <p:sp>
            <p:nvSpPr>
              <p:cNvPr id="52" name="Freeform 160"/>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65"/>
              </a:p>
            </p:txBody>
          </p:sp>
        </p:grpSp>
      </p:grpSp>
      <p:cxnSp>
        <p:nvCxnSpPr>
          <p:cNvPr id="53" name="肘形连接符 9"/>
          <p:cNvCxnSpPr>
            <a:stCxn id="55" idx="6"/>
            <a:endCxn id="76" idx="2"/>
          </p:cNvCxnSpPr>
          <p:nvPr/>
        </p:nvCxnSpPr>
        <p:spPr>
          <a:xfrm>
            <a:off x="5483710" y="3663020"/>
            <a:ext cx="2417023" cy="471270"/>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p:nvGrpSpPr>
        <p:grpSpPr>
          <a:xfrm>
            <a:off x="4848560" y="3318880"/>
            <a:ext cx="635150" cy="688278"/>
            <a:chOff x="4534974" y="4368345"/>
            <a:chExt cx="756000" cy="756000"/>
          </a:xfrm>
        </p:grpSpPr>
        <p:sp>
          <p:nvSpPr>
            <p:cNvPr id="55" name="椭圆 54"/>
            <p:cNvSpPr/>
            <p:nvPr/>
          </p:nvSpPr>
          <p:spPr>
            <a:xfrm>
              <a:off x="4534974" y="4368345"/>
              <a:ext cx="756000" cy="756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sp>
          <p:nvSpPr>
            <p:cNvPr id="56" name="Freeform 277"/>
            <p:cNvSpPr>
              <a:spLocks noEditPoints="1"/>
            </p:cNvSpPr>
            <p:nvPr/>
          </p:nvSpPr>
          <p:spPr bwMode="auto">
            <a:xfrm>
              <a:off x="4725418" y="4490152"/>
              <a:ext cx="383972" cy="455826"/>
            </a:xfrm>
            <a:custGeom>
              <a:avLst/>
              <a:gdLst>
                <a:gd name="T0" fmla="*/ 62 w 72"/>
                <a:gd name="T1" fmla="*/ 33 h 86"/>
                <a:gd name="T2" fmla="*/ 57 w 72"/>
                <a:gd name="T3" fmla="*/ 33 h 86"/>
                <a:gd name="T4" fmla="*/ 57 w 72"/>
                <a:gd name="T5" fmla="*/ 19 h 86"/>
                <a:gd name="T6" fmla="*/ 38 w 72"/>
                <a:gd name="T7" fmla="*/ 0 h 86"/>
                <a:gd name="T8" fmla="*/ 34 w 72"/>
                <a:gd name="T9" fmla="*/ 0 h 86"/>
                <a:gd name="T10" fmla="*/ 15 w 72"/>
                <a:gd name="T11" fmla="*/ 19 h 86"/>
                <a:gd name="T12" fmla="*/ 15 w 72"/>
                <a:gd name="T13" fmla="*/ 33 h 86"/>
                <a:gd name="T14" fmla="*/ 10 w 72"/>
                <a:gd name="T15" fmla="*/ 33 h 86"/>
                <a:gd name="T16" fmla="*/ 0 w 72"/>
                <a:gd name="T17" fmla="*/ 43 h 86"/>
                <a:gd name="T18" fmla="*/ 0 w 72"/>
                <a:gd name="T19" fmla="*/ 76 h 86"/>
                <a:gd name="T20" fmla="*/ 10 w 72"/>
                <a:gd name="T21" fmla="*/ 86 h 86"/>
                <a:gd name="T22" fmla="*/ 62 w 72"/>
                <a:gd name="T23" fmla="*/ 86 h 86"/>
                <a:gd name="T24" fmla="*/ 72 w 72"/>
                <a:gd name="T25" fmla="*/ 76 h 86"/>
                <a:gd name="T26" fmla="*/ 72 w 72"/>
                <a:gd name="T27" fmla="*/ 43 h 86"/>
                <a:gd name="T28" fmla="*/ 62 w 72"/>
                <a:gd name="T29" fmla="*/ 33 h 86"/>
                <a:gd name="T30" fmla="*/ 42 w 72"/>
                <a:gd name="T31" fmla="*/ 78 h 86"/>
                <a:gd name="T32" fmla="*/ 31 w 72"/>
                <a:gd name="T33" fmla="*/ 78 h 86"/>
                <a:gd name="T34" fmla="*/ 32 w 72"/>
                <a:gd name="T35" fmla="*/ 64 h 86"/>
                <a:gd name="T36" fmla="*/ 29 w 72"/>
                <a:gd name="T37" fmla="*/ 58 h 86"/>
                <a:gd name="T38" fmla="*/ 36 w 72"/>
                <a:gd name="T39" fmla="*/ 51 h 86"/>
                <a:gd name="T40" fmla="*/ 43 w 72"/>
                <a:gd name="T41" fmla="*/ 58 h 86"/>
                <a:gd name="T42" fmla="*/ 40 w 72"/>
                <a:gd name="T43" fmla="*/ 64 h 86"/>
                <a:gd name="T44" fmla="*/ 42 w 72"/>
                <a:gd name="T45" fmla="*/ 78 h 86"/>
                <a:gd name="T46" fmla="*/ 50 w 72"/>
                <a:gd name="T47" fmla="*/ 33 h 86"/>
                <a:gd name="T48" fmla="*/ 22 w 72"/>
                <a:gd name="T49" fmla="*/ 33 h 86"/>
                <a:gd name="T50" fmla="*/ 22 w 72"/>
                <a:gd name="T51" fmla="*/ 19 h 86"/>
                <a:gd name="T52" fmla="*/ 34 w 72"/>
                <a:gd name="T53" fmla="*/ 7 h 86"/>
                <a:gd name="T54" fmla="*/ 38 w 72"/>
                <a:gd name="T55" fmla="*/ 7 h 86"/>
                <a:gd name="T56" fmla="*/ 50 w 72"/>
                <a:gd name="T57" fmla="*/ 19 h 86"/>
                <a:gd name="T58" fmla="*/ 50 w 72"/>
                <a:gd name="T59" fmla="*/ 3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a:noFill/>
            </a:ln>
          </p:spPr>
          <p:txBody>
            <a:bodyPr vert="horz" wrap="square" lIns="91416" tIns="45708" rIns="91416" bIns="4570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865">
                <a:latin typeface="Arial" panose="020B0604020202020204" pitchFamily="34" charset="0"/>
                <a:cs typeface="Arial" panose="020B0604020202020204" pitchFamily="34" charset="0"/>
              </a:endParaRPr>
            </a:p>
          </p:txBody>
        </p:sp>
      </p:grpSp>
      <p:cxnSp>
        <p:nvCxnSpPr>
          <p:cNvPr id="57" name="肘形连接符 13"/>
          <p:cNvCxnSpPr>
            <a:stCxn id="59" idx="6"/>
            <a:endCxn id="75" idx="2"/>
          </p:cNvCxnSpPr>
          <p:nvPr/>
        </p:nvCxnSpPr>
        <p:spPr>
          <a:xfrm>
            <a:off x="5483710" y="2685958"/>
            <a:ext cx="3506194" cy="876409"/>
          </a:xfrm>
          <a:prstGeom prst="bentConnector3">
            <a:avLst>
              <a:gd name="adj1" fmla="val 50000"/>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4848560" y="2341818"/>
            <a:ext cx="635150" cy="688278"/>
            <a:chOff x="4534974" y="3430619"/>
            <a:chExt cx="756000" cy="756000"/>
          </a:xfrm>
        </p:grpSpPr>
        <p:sp>
          <p:nvSpPr>
            <p:cNvPr id="59" name="椭圆 58"/>
            <p:cNvSpPr/>
            <p:nvPr/>
          </p:nvSpPr>
          <p:spPr>
            <a:xfrm>
              <a:off x="4534974" y="3430619"/>
              <a:ext cx="756000" cy="7560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dirty="0"/>
            </a:p>
          </p:txBody>
        </p:sp>
        <p:grpSp>
          <p:nvGrpSpPr>
            <p:cNvPr id="60" name="Group 92"/>
            <p:cNvGrpSpPr/>
            <p:nvPr/>
          </p:nvGrpSpPr>
          <p:grpSpPr>
            <a:xfrm>
              <a:off x="4688410" y="3660828"/>
              <a:ext cx="474528" cy="295582"/>
              <a:chOff x="5172076" y="1938338"/>
              <a:chExt cx="471488" cy="293688"/>
            </a:xfrm>
            <a:solidFill>
              <a:schemeClr val="bg1"/>
            </a:solidFill>
          </p:grpSpPr>
          <p:sp>
            <p:nvSpPr>
              <p:cNvPr id="61"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900"/>
              </a:p>
            </p:txBody>
          </p:sp>
          <p:sp>
            <p:nvSpPr>
              <p:cNvPr id="62" name="Rectangle 9"/>
              <p:cNvSpPr>
                <a:spLocks noChangeArrowheads="1"/>
              </p:cNvSpPr>
              <p:nvPr/>
            </p:nvSpPr>
            <p:spPr bwMode="auto">
              <a:xfrm>
                <a:off x="5235576" y="2001838"/>
                <a:ext cx="90488"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900"/>
              </a:p>
            </p:txBody>
          </p:sp>
          <p:sp>
            <p:nvSpPr>
              <p:cNvPr id="63" name="Rectangle 10"/>
              <p:cNvSpPr>
                <a:spLocks noChangeArrowheads="1"/>
              </p:cNvSpPr>
              <p:nvPr/>
            </p:nvSpPr>
            <p:spPr bwMode="auto">
              <a:xfrm>
                <a:off x="5341938" y="2001838"/>
                <a:ext cx="85725" cy="1666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900"/>
              </a:p>
            </p:txBody>
          </p:sp>
        </p:grpSp>
      </p:grpSp>
      <p:cxnSp>
        <p:nvCxnSpPr>
          <p:cNvPr id="64" name="直接连接符 63"/>
          <p:cNvCxnSpPr>
            <a:endCxn id="66" idx="6"/>
          </p:cNvCxnSpPr>
          <p:nvPr/>
        </p:nvCxnSpPr>
        <p:spPr>
          <a:xfrm flipH="1">
            <a:off x="5483710" y="4633751"/>
            <a:ext cx="1161947" cy="633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65" name="组合 64"/>
          <p:cNvGrpSpPr/>
          <p:nvPr/>
        </p:nvGrpSpPr>
        <p:grpSpPr>
          <a:xfrm>
            <a:off x="4848560" y="4295941"/>
            <a:ext cx="635150" cy="688278"/>
            <a:chOff x="4534974" y="5306072"/>
            <a:chExt cx="756000" cy="756000"/>
          </a:xfrm>
        </p:grpSpPr>
        <p:sp>
          <p:nvSpPr>
            <p:cNvPr id="66" name="椭圆 65"/>
            <p:cNvSpPr/>
            <p:nvPr/>
          </p:nvSpPr>
          <p:spPr>
            <a:xfrm>
              <a:off x="4534974" y="5306072"/>
              <a:ext cx="756000" cy="7560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grpSp>
          <p:nvGrpSpPr>
            <p:cNvPr id="67" name="Group 9"/>
            <p:cNvGrpSpPr/>
            <p:nvPr/>
          </p:nvGrpSpPr>
          <p:grpSpPr>
            <a:xfrm>
              <a:off x="4659963" y="5504420"/>
              <a:ext cx="516046" cy="382660"/>
              <a:chOff x="4572000" y="3414713"/>
              <a:chExt cx="374651" cy="277813"/>
            </a:xfrm>
            <a:solidFill>
              <a:schemeClr val="bg1"/>
            </a:solidFill>
          </p:grpSpPr>
          <p:sp>
            <p:nvSpPr>
              <p:cNvPr id="68"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0"/>
              </a:p>
            </p:txBody>
          </p:sp>
          <p:sp>
            <p:nvSpPr>
              <p:cNvPr id="69"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010"/>
              </a:p>
            </p:txBody>
          </p:sp>
        </p:grpSp>
      </p:grpSp>
      <p:sp>
        <p:nvSpPr>
          <p:cNvPr id="70" name="任意多边形 26"/>
          <p:cNvSpPr/>
          <p:nvPr/>
        </p:nvSpPr>
        <p:spPr>
          <a:xfrm>
            <a:off x="9684940" y="1627611"/>
            <a:ext cx="992297" cy="3367539"/>
          </a:xfrm>
          <a:custGeom>
            <a:avLst/>
            <a:gdLst>
              <a:gd name="connsiteX0" fmla="*/ 1176576 w 1181100"/>
              <a:gd name="connsiteY0" fmla="*/ 0 h 3698875"/>
              <a:gd name="connsiteX1" fmla="*/ 1181100 w 1181100"/>
              <a:gd name="connsiteY1" fmla="*/ 0 h 3698875"/>
              <a:gd name="connsiteX2" fmla="*/ 1181100 w 1181100"/>
              <a:gd name="connsiteY2" fmla="*/ 3698875 h 3698875"/>
              <a:gd name="connsiteX3" fmla="*/ 0 w 1181100"/>
              <a:gd name="connsiteY3" fmla="*/ 3698875 h 3698875"/>
              <a:gd name="connsiteX4" fmla="*/ 0 w 1181100"/>
              <a:gd name="connsiteY4" fmla="*/ 1735795 h 3698875"/>
              <a:gd name="connsiteX5" fmla="*/ 48924 w 1181100"/>
              <a:gd name="connsiteY5" fmla="*/ 1697678 h 3698875"/>
              <a:gd name="connsiteX6" fmla="*/ 278759 w 1181100"/>
              <a:gd name="connsiteY6" fmla="*/ 1500788 h 3698875"/>
              <a:gd name="connsiteX7" fmla="*/ 453153 w 1181100"/>
              <a:gd name="connsiteY7" fmla="*/ 1330349 h 3698875"/>
              <a:gd name="connsiteX8" fmla="*/ 510936 w 1181100"/>
              <a:gd name="connsiteY8" fmla="*/ 1369307 h 3698875"/>
              <a:gd name="connsiteX9" fmla="*/ 590551 w 1181100"/>
              <a:gd name="connsiteY9" fmla="*/ 1385380 h 3698875"/>
              <a:gd name="connsiteX10" fmla="*/ 795088 w 1181100"/>
              <a:gd name="connsiteY10" fmla="*/ 1180843 h 3698875"/>
              <a:gd name="connsiteX11" fmla="*/ 735181 w 1181100"/>
              <a:gd name="connsiteY11" fmla="*/ 1036213 h 3698875"/>
              <a:gd name="connsiteX12" fmla="*/ 717723 w 1181100"/>
              <a:gd name="connsiteY12" fmla="*/ 1024442 h 3698875"/>
              <a:gd name="connsiteX13" fmla="*/ 820291 w 1181100"/>
              <a:gd name="connsiteY13" fmla="*/ 886780 h 3698875"/>
              <a:gd name="connsiteX14" fmla="*/ 1174186 w 1181100"/>
              <a:gd name="connsiteY14" fmla="*/ 21448 h 3698875"/>
              <a:gd name="connsiteX15" fmla="*/ 1176576 w 1181100"/>
              <a:gd name="connsiteY15" fmla="*/ 0 h 369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sp>
        <p:nvSpPr>
          <p:cNvPr id="71" name="任意多边形 27"/>
          <p:cNvSpPr/>
          <p:nvPr/>
        </p:nvSpPr>
        <p:spPr>
          <a:xfrm>
            <a:off x="8595770" y="3215676"/>
            <a:ext cx="992297" cy="1749698"/>
          </a:xfrm>
          <a:custGeom>
            <a:avLst/>
            <a:gdLst>
              <a:gd name="connsiteX0" fmla="*/ 1181100 w 1181100"/>
              <a:gd name="connsiteY0" fmla="*/ 0 h 1921854"/>
              <a:gd name="connsiteX1" fmla="*/ 1181100 w 1181100"/>
              <a:gd name="connsiteY1" fmla="*/ 1921854 h 1921854"/>
              <a:gd name="connsiteX2" fmla="*/ 0 w 1181100"/>
              <a:gd name="connsiteY2" fmla="*/ 1921854 h 1921854"/>
              <a:gd name="connsiteX3" fmla="*/ 0 w 1181100"/>
              <a:gd name="connsiteY3" fmla="*/ 731966 h 1921854"/>
              <a:gd name="connsiteX4" fmla="*/ 319230 w 1181100"/>
              <a:gd name="connsiteY4" fmla="*/ 562253 h 1921854"/>
              <a:gd name="connsiteX5" fmla="*/ 425975 w 1181100"/>
              <a:gd name="connsiteY5" fmla="*/ 500289 h 1921854"/>
              <a:gd name="connsiteX6" fmla="*/ 445921 w 1181100"/>
              <a:gd name="connsiteY6" fmla="*/ 529872 h 1921854"/>
              <a:gd name="connsiteX7" fmla="*/ 590551 w 1181100"/>
              <a:gd name="connsiteY7" fmla="*/ 589779 h 1921854"/>
              <a:gd name="connsiteX8" fmla="*/ 795088 w 1181100"/>
              <a:gd name="connsiteY8" fmla="*/ 385242 h 1921854"/>
              <a:gd name="connsiteX9" fmla="*/ 779015 w 1181100"/>
              <a:gd name="connsiteY9" fmla="*/ 305627 h 1921854"/>
              <a:gd name="connsiteX10" fmla="*/ 768996 w 1181100"/>
              <a:gd name="connsiteY10" fmla="*/ 290767 h 1921854"/>
              <a:gd name="connsiteX11" fmla="*/ 952789 w 1181100"/>
              <a:gd name="connsiteY11" fmla="*/ 167545 h 1921854"/>
              <a:gd name="connsiteX12" fmla="*/ 1140954 w 1181100"/>
              <a:gd name="connsiteY12" fmla="*/ 31276 h 1921854"/>
              <a:gd name="connsiteX13" fmla="*/ 1181100 w 1181100"/>
              <a:gd name="connsiteY13" fmla="*/ 0 h 192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sp>
        <p:nvSpPr>
          <p:cNvPr id="72" name="任意多边形 28"/>
          <p:cNvSpPr/>
          <p:nvPr/>
        </p:nvSpPr>
        <p:spPr>
          <a:xfrm>
            <a:off x="7506597" y="3894954"/>
            <a:ext cx="992297" cy="1057687"/>
          </a:xfrm>
          <a:custGeom>
            <a:avLst/>
            <a:gdLst>
              <a:gd name="connsiteX0" fmla="*/ 1181100 w 1181100"/>
              <a:gd name="connsiteY0" fmla="*/ 0 h 1161755"/>
              <a:gd name="connsiteX1" fmla="*/ 1181100 w 1181100"/>
              <a:gd name="connsiteY1" fmla="*/ 1161755 h 1161755"/>
              <a:gd name="connsiteX2" fmla="*/ 0 w 1181100"/>
              <a:gd name="connsiteY2" fmla="*/ 1161755 h 1161755"/>
              <a:gd name="connsiteX3" fmla="*/ 0 w 1181100"/>
              <a:gd name="connsiteY3" fmla="*/ 517854 h 1161755"/>
              <a:gd name="connsiteX4" fmla="*/ 336342 w 1181100"/>
              <a:gd name="connsiteY4" fmla="*/ 385518 h 1161755"/>
              <a:gd name="connsiteX5" fmla="*/ 408490 w 1181100"/>
              <a:gd name="connsiteY5" fmla="*/ 354228 h 1161755"/>
              <a:gd name="connsiteX6" fmla="*/ 445921 w 1181100"/>
              <a:gd name="connsiteY6" fmla="*/ 409746 h 1161755"/>
              <a:gd name="connsiteX7" fmla="*/ 590551 w 1181100"/>
              <a:gd name="connsiteY7" fmla="*/ 469653 h 1161755"/>
              <a:gd name="connsiteX8" fmla="*/ 795088 w 1181100"/>
              <a:gd name="connsiteY8" fmla="*/ 265116 h 1161755"/>
              <a:gd name="connsiteX9" fmla="*/ 790933 w 1181100"/>
              <a:gd name="connsiteY9" fmla="*/ 223895 h 1161755"/>
              <a:gd name="connsiteX10" fmla="*/ 781056 w 1181100"/>
              <a:gd name="connsiteY10" fmla="*/ 192076 h 1161755"/>
              <a:gd name="connsiteX11" fmla="*/ 1174526 w 1181100"/>
              <a:gd name="connsiteY11" fmla="*/ 3495 h 1161755"/>
              <a:gd name="connsiteX12" fmla="*/ 1181100 w 1181100"/>
              <a:gd name="connsiteY12" fmla="*/ 0 h 116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sp>
        <p:nvSpPr>
          <p:cNvPr id="73" name="任意多边形 29"/>
          <p:cNvSpPr/>
          <p:nvPr/>
        </p:nvSpPr>
        <p:spPr>
          <a:xfrm>
            <a:off x="5750473" y="4376347"/>
            <a:ext cx="1627152" cy="567266"/>
          </a:xfrm>
          <a:custGeom>
            <a:avLst/>
            <a:gdLst>
              <a:gd name="connsiteX0" fmla="*/ 1936748 w 1936748"/>
              <a:gd name="connsiteY0" fmla="*/ 0 h 623080"/>
              <a:gd name="connsiteX1" fmla="*/ 1936748 w 1936748"/>
              <a:gd name="connsiteY1" fmla="*/ 623080 h 623080"/>
              <a:gd name="connsiteX2" fmla="*/ 0 w 1936748"/>
              <a:gd name="connsiteY2" fmla="*/ 623080 h 623080"/>
              <a:gd name="connsiteX3" fmla="*/ 0 w 1936748"/>
              <a:gd name="connsiteY3" fmla="*/ 613884 h 623080"/>
              <a:gd name="connsiteX4" fmla="*/ 352298 w 1936748"/>
              <a:gd name="connsiteY4" fmla="*/ 519526 h 623080"/>
              <a:gd name="connsiteX5" fmla="*/ 750617 w 1936748"/>
              <a:gd name="connsiteY5" fmla="*/ 403342 h 623080"/>
              <a:gd name="connsiteX6" fmla="*/ 791646 w 1936748"/>
              <a:gd name="connsiteY6" fmla="*/ 390480 h 623080"/>
              <a:gd name="connsiteX7" fmla="*/ 823745 w 1936748"/>
              <a:gd name="connsiteY7" fmla="*/ 438090 h 623080"/>
              <a:gd name="connsiteX8" fmla="*/ 968375 w 1936748"/>
              <a:gd name="connsiteY8" fmla="*/ 497997 h 623080"/>
              <a:gd name="connsiteX9" fmla="*/ 1172912 w 1936748"/>
              <a:gd name="connsiteY9" fmla="*/ 293460 h 623080"/>
              <a:gd name="connsiteX10" fmla="*/ 1170635 w 1936748"/>
              <a:gd name="connsiteY10" fmla="*/ 270869 h 623080"/>
              <a:gd name="connsiteX11" fmla="*/ 1509041 w 1936748"/>
              <a:gd name="connsiteY11" fmla="*/ 156899 h 623080"/>
              <a:gd name="connsiteX12" fmla="*/ 1868376 w 1936748"/>
              <a:gd name="connsiteY12" fmla="*/ 26902 h 623080"/>
              <a:gd name="connsiteX13" fmla="*/ 1936748 w 1936748"/>
              <a:gd name="connsiteY13" fmla="*/ 0 h 62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sp>
        <p:nvSpPr>
          <p:cNvPr id="74" name="椭圆 73"/>
          <p:cNvSpPr/>
          <p:nvPr/>
        </p:nvSpPr>
        <p:spPr>
          <a:xfrm>
            <a:off x="10079075" y="2554202"/>
            <a:ext cx="241963" cy="26220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sp>
        <p:nvSpPr>
          <p:cNvPr id="75" name="椭圆 74"/>
          <p:cNvSpPr/>
          <p:nvPr/>
        </p:nvSpPr>
        <p:spPr>
          <a:xfrm>
            <a:off x="8989905" y="3431265"/>
            <a:ext cx="241963" cy="26220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sp>
        <p:nvSpPr>
          <p:cNvPr id="76" name="椭圆 75"/>
          <p:cNvSpPr/>
          <p:nvPr/>
        </p:nvSpPr>
        <p:spPr>
          <a:xfrm>
            <a:off x="7900733" y="4003189"/>
            <a:ext cx="241963" cy="26220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sp>
        <p:nvSpPr>
          <p:cNvPr id="77" name="椭圆 76"/>
          <p:cNvSpPr/>
          <p:nvPr/>
        </p:nvSpPr>
        <p:spPr>
          <a:xfrm>
            <a:off x="6478085" y="4509915"/>
            <a:ext cx="241963" cy="26220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0"/>
          </a:p>
        </p:txBody>
      </p:sp>
      <p:sp>
        <p:nvSpPr>
          <p:cNvPr id="78" name="矩形 77"/>
          <p:cNvSpPr/>
          <p:nvPr/>
        </p:nvSpPr>
        <p:spPr>
          <a:xfrm>
            <a:off x="3541278" y="1294448"/>
            <a:ext cx="1212739" cy="323141"/>
          </a:xfrm>
          <a:prstGeom prst="rect">
            <a:avLst/>
          </a:prstGeom>
        </p:spPr>
        <p:txBody>
          <a:bodyPr wrap="square" lIns="68555" tIns="34278" rIns="68555" bIns="34278">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50" b="1" dirty="0">
                <a:solidFill>
                  <a:schemeClr val="bg1"/>
                </a:solidFill>
                <a:latin typeface="微软雅黑" panose="020B0503020204020204" pitchFamily="34" charset="-122"/>
                <a:ea typeface="微软雅黑" panose="020B0503020204020204" pitchFamily="34" charset="-122"/>
              </a:rPr>
              <a:t>效率提升</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79" name="矩形 78"/>
          <p:cNvSpPr/>
          <p:nvPr/>
        </p:nvSpPr>
        <p:spPr>
          <a:xfrm>
            <a:off x="1533237" y="1634021"/>
            <a:ext cx="3118887" cy="4154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zh-CN" altLang="en-US" sz="1050" b="1" noProof="1">
                <a:latin typeface="微软雅黑" panose="020B0503020204020204" pitchFamily="34" charset="-122"/>
                <a:ea typeface="微软雅黑" panose="020B0503020204020204" pitchFamily="34" charset="-122"/>
                <a:sym typeface="+mn-ea"/>
              </a:rPr>
              <a:t>由原来人工操作需要</a:t>
            </a:r>
            <a:r>
              <a:rPr lang="en-US" altLang="zh-CN" sz="1050" b="1" noProof="1">
                <a:latin typeface="微软雅黑" panose="020B0503020204020204" pitchFamily="34" charset="-122"/>
                <a:ea typeface="微软雅黑" panose="020B0503020204020204" pitchFamily="34" charset="-122"/>
                <a:sym typeface="+mn-ea"/>
              </a:rPr>
              <a:t>5</a:t>
            </a:r>
            <a:r>
              <a:rPr lang="zh-CN" altLang="en-US" sz="1050" b="1" noProof="1">
                <a:latin typeface="微软雅黑" panose="020B0503020204020204" pitchFamily="34" charset="-122"/>
                <a:ea typeface="微软雅黑" panose="020B0503020204020204" pitchFamily="34" charset="-122"/>
                <a:sym typeface="+mn-ea"/>
              </a:rPr>
              <a:t>分钟缩减至</a:t>
            </a:r>
            <a:r>
              <a:rPr lang="en-US" altLang="zh-CN" sz="1050" b="1" noProof="1">
                <a:latin typeface="微软雅黑" panose="020B0503020204020204" pitchFamily="34" charset="-122"/>
                <a:ea typeface="微软雅黑" panose="020B0503020204020204" pitchFamily="34" charset="-122"/>
                <a:sym typeface="+mn-ea"/>
              </a:rPr>
              <a:t>RPA</a:t>
            </a:r>
            <a:r>
              <a:rPr lang="zh-CN" altLang="en-US" sz="1050" b="1" noProof="1">
                <a:latin typeface="微软雅黑" panose="020B0503020204020204" pitchFamily="34" charset="-122"/>
                <a:ea typeface="微软雅黑" panose="020B0503020204020204" pitchFamily="34" charset="-122"/>
                <a:sym typeface="+mn-ea"/>
              </a:rPr>
              <a:t>操作</a:t>
            </a:r>
            <a:r>
              <a:rPr lang="en-US" altLang="zh-CN" sz="1050" b="1" noProof="1">
                <a:latin typeface="微软雅黑" panose="020B0503020204020204" pitchFamily="34" charset="-122"/>
                <a:ea typeface="微软雅黑" panose="020B0503020204020204" pitchFamily="34" charset="-122"/>
                <a:sym typeface="+mn-ea"/>
              </a:rPr>
              <a:t>1</a:t>
            </a:r>
            <a:r>
              <a:rPr lang="zh-CN" altLang="en-US" sz="1050" b="1" noProof="1">
                <a:latin typeface="微软雅黑" panose="020B0503020204020204" pitchFamily="34" charset="-122"/>
                <a:ea typeface="微软雅黑" panose="020B0503020204020204" pitchFamily="34" charset="-122"/>
                <a:sym typeface="+mn-ea"/>
              </a:rPr>
              <a:t>分钟左右，同时实现</a:t>
            </a:r>
            <a:r>
              <a:rPr lang="en-US" altLang="zh-CN" sz="1050" b="1" noProof="1">
                <a:latin typeface="微软雅黑" panose="020B0503020204020204" pitchFamily="34" charset="-122"/>
                <a:ea typeface="微软雅黑" panose="020B0503020204020204" pitchFamily="34" charset="-122"/>
                <a:sym typeface="+mn-ea"/>
              </a:rPr>
              <a:t>7x24H</a:t>
            </a:r>
            <a:r>
              <a:rPr lang="zh-CN" altLang="en-US" sz="1050" b="1" noProof="1">
                <a:latin typeface="微软雅黑" panose="020B0503020204020204" pitchFamily="34" charset="-122"/>
                <a:ea typeface="微软雅黑" panose="020B0503020204020204" pitchFamily="34" charset="-122"/>
                <a:sym typeface="+mn-ea"/>
              </a:rPr>
              <a:t>不间断运行。</a:t>
            </a:r>
            <a:endParaRPr lang="en-US" altLang="zh-CN" sz="1050" b="1" dirty="0">
              <a:latin typeface="微软雅黑" panose="020B0503020204020204" pitchFamily="34" charset="-122"/>
              <a:ea typeface="微软雅黑" panose="020B0503020204020204" pitchFamily="34" charset="-122"/>
            </a:endParaRPr>
          </a:p>
        </p:txBody>
      </p:sp>
      <p:sp>
        <p:nvSpPr>
          <p:cNvPr id="80" name="矩形 79"/>
          <p:cNvSpPr/>
          <p:nvPr/>
        </p:nvSpPr>
        <p:spPr>
          <a:xfrm>
            <a:off x="3541278" y="2279109"/>
            <a:ext cx="1212739" cy="323141"/>
          </a:xfrm>
          <a:prstGeom prst="rect">
            <a:avLst/>
          </a:prstGeom>
        </p:spPr>
        <p:txBody>
          <a:bodyPr wrap="square" lIns="68555" tIns="34278" rIns="68555" bIns="34278">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50" b="1" dirty="0">
                <a:solidFill>
                  <a:schemeClr val="bg1"/>
                </a:solidFill>
                <a:latin typeface="微软雅黑" panose="020B0503020204020204" pitchFamily="34" charset="-122"/>
                <a:ea typeface="微软雅黑" panose="020B0503020204020204" pitchFamily="34" charset="-122"/>
              </a:rPr>
              <a:t>缩短周期</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81" name="矩形 80"/>
          <p:cNvSpPr/>
          <p:nvPr/>
        </p:nvSpPr>
        <p:spPr>
          <a:xfrm>
            <a:off x="1572099" y="3688543"/>
            <a:ext cx="3118887" cy="25391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85750">
              <a:buNone/>
            </a:pPr>
            <a:r>
              <a:rPr lang="zh-CN" altLang="en-US" sz="1050" b="1" dirty="0">
                <a:latin typeface="微软雅黑" panose="020B0503020204020204" pitchFamily="34" charset="-122"/>
                <a:ea typeface="微软雅黑" panose="020B0503020204020204" pitchFamily="34" charset="-122"/>
                <a:sym typeface="+mn-ea"/>
              </a:rPr>
              <a:t>从原有的</a:t>
            </a:r>
            <a:r>
              <a:rPr lang="zh-CN" altLang="en-US" sz="1050" b="1" dirty="0">
                <a:highlight>
                  <a:srgbClr val="00FF00"/>
                </a:highlight>
                <a:latin typeface="微软雅黑" panose="020B0503020204020204" pitchFamily="34" charset="-122"/>
                <a:ea typeface="微软雅黑" panose="020B0503020204020204" pitchFamily="34" charset="-122"/>
                <a:sym typeface="+mn-ea"/>
              </a:rPr>
              <a:t>五名业务员</a:t>
            </a:r>
            <a:r>
              <a:rPr lang="zh-CN" altLang="en-US" sz="1050" b="1" dirty="0">
                <a:latin typeface="微软雅黑" panose="020B0503020204020204" pitchFamily="34" charset="-122"/>
                <a:ea typeface="微软雅黑" panose="020B0503020204020204" pitchFamily="34" charset="-122"/>
                <a:sym typeface="+mn-ea"/>
              </a:rPr>
              <a:t>缩减至</a:t>
            </a:r>
            <a:r>
              <a:rPr lang="en-US" altLang="zh-CN" sz="1050" b="1" dirty="0">
                <a:highlight>
                  <a:srgbClr val="00FFFF"/>
                </a:highlight>
                <a:latin typeface="微软雅黑" panose="020B0503020204020204" pitchFamily="34" charset="-122"/>
                <a:ea typeface="微软雅黑" panose="020B0503020204020204" pitchFamily="34" charset="-122"/>
                <a:sym typeface="+mn-ea"/>
              </a:rPr>
              <a:t>1</a:t>
            </a:r>
            <a:r>
              <a:rPr lang="zh-CN" altLang="en-US" sz="1050" b="1" dirty="0">
                <a:highlight>
                  <a:srgbClr val="00FFFF"/>
                </a:highlight>
                <a:latin typeface="微软雅黑" panose="020B0503020204020204" pitchFamily="34" charset="-122"/>
                <a:ea typeface="微软雅黑" panose="020B0503020204020204" pitchFamily="34" charset="-122"/>
                <a:sym typeface="+mn-ea"/>
              </a:rPr>
              <a:t>台</a:t>
            </a:r>
            <a:r>
              <a:rPr lang="en-US" altLang="zh-CN" sz="1050" b="1" dirty="0">
                <a:highlight>
                  <a:srgbClr val="00FFFF"/>
                </a:highlight>
                <a:latin typeface="微软雅黑" panose="020B0503020204020204" pitchFamily="34" charset="-122"/>
                <a:ea typeface="微软雅黑" panose="020B0503020204020204" pitchFamily="34" charset="-122"/>
                <a:sym typeface="+mn-ea"/>
              </a:rPr>
              <a:t>RPA</a:t>
            </a:r>
            <a:r>
              <a:rPr lang="zh-CN" altLang="en-US" sz="1050" b="1" dirty="0">
                <a:highlight>
                  <a:srgbClr val="00FFFF"/>
                </a:highlight>
                <a:latin typeface="微软雅黑" panose="020B0503020204020204" pitchFamily="34" charset="-122"/>
                <a:ea typeface="微软雅黑" panose="020B0503020204020204" pitchFamily="34" charset="-122"/>
                <a:sym typeface="+mn-ea"/>
              </a:rPr>
              <a:t>机器人</a:t>
            </a:r>
            <a:endParaRPr lang="en-US" altLang="zh-CN" sz="1050" b="1" dirty="0">
              <a:highlight>
                <a:srgbClr val="00FFFF"/>
              </a:highlight>
              <a:latin typeface="微软雅黑" panose="020B0503020204020204" pitchFamily="34" charset="-122"/>
              <a:ea typeface="微软雅黑" panose="020B0503020204020204" pitchFamily="34" charset="-122"/>
              <a:sym typeface="+mn-ea"/>
            </a:endParaRPr>
          </a:p>
        </p:txBody>
      </p:sp>
      <p:sp>
        <p:nvSpPr>
          <p:cNvPr id="82" name="矩形 81"/>
          <p:cNvSpPr/>
          <p:nvPr/>
        </p:nvSpPr>
        <p:spPr>
          <a:xfrm>
            <a:off x="3541278" y="3263772"/>
            <a:ext cx="1212739" cy="323141"/>
          </a:xfrm>
          <a:prstGeom prst="rect">
            <a:avLst/>
          </a:prstGeom>
        </p:spPr>
        <p:txBody>
          <a:bodyPr wrap="square" lIns="68555" tIns="34278" rIns="68555" bIns="34278">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50" b="1" dirty="0">
                <a:solidFill>
                  <a:schemeClr val="bg1"/>
                </a:solidFill>
                <a:latin typeface="微软雅黑" panose="020B0503020204020204" pitchFamily="34" charset="-122"/>
                <a:ea typeface="微软雅黑" panose="020B0503020204020204" pitchFamily="34" charset="-122"/>
              </a:rPr>
              <a:t>降本增效</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83" name="矩形 82"/>
          <p:cNvSpPr/>
          <p:nvPr/>
        </p:nvSpPr>
        <p:spPr>
          <a:xfrm>
            <a:off x="1533237" y="4670704"/>
            <a:ext cx="2352855" cy="57708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285750"/>
            <a:r>
              <a:rPr lang="en-US" altLang="zh-CN" sz="1050" b="1" dirty="0">
                <a:latin typeface="微软雅黑" panose="020B0503020204020204" pitchFamily="34" charset="-122"/>
                <a:ea typeface="微软雅黑" panose="020B0503020204020204" pitchFamily="34" charset="-122"/>
              </a:rPr>
              <a:t>RPA</a:t>
            </a:r>
            <a:r>
              <a:rPr lang="zh-CN" altLang="en-US" sz="1050" b="1" dirty="0">
                <a:latin typeface="微软雅黑" panose="020B0503020204020204" pitchFamily="34" charset="-122"/>
                <a:ea typeface="微软雅黑" panose="020B0503020204020204" pitchFamily="34" charset="-122"/>
              </a:rPr>
              <a:t>技术将不断的引领市场潮流，实现企业数字化劳动力的变革。</a:t>
            </a:r>
            <a:endParaRPr lang="en-US" altLang="zh-CN" sz="1050" b="1" dirty="0">
              <a:latin typeface="微软雅黑" panose="020B0503020204020204" pitchFamily="34" charset="-122"/>
              <a:ea typeface="微软雅黑" panose="020B0503020204020204" pitchFamily="34" charset="-122"/>
            </a:endParaRPr>
          </a:p>
          <a:p>
            <a:pPr indent="-285750"/>
            <a:endParaRPr lang="en-US" altLang="zh-CN" sz="1050" b="1" dirty="0">
              <a:latin typeface="微软雅黑" panose="020B0503020204020204" pitchFamily="34" charset="-122"/>
              <a:ea typeface="微软雅黑" panose="020B0503020204020204" pitchFamily="34" charset="-122"/>
            </a:endParaRPr>
          </a:p>
        </p:txBody>
      </p:sp>
      <p:sp>
        <p:nvSpPr>
          <p:cNvPr id="84" name="矩形 83"/>
          <p:cNvSpPr/>
          <p:nvPr/>
        </p:nvSpPr>
        <p:spPr>
          <a:xfrm>
            <a:off x="3541278" y="4248433"/>
            <a:ext cx="1212739" cy="323141"/>
          </a:xfrm>
          <a:prstGeom prst="rect">
            <a:avLst/>
          </a:prstGeom>
        </p:spPr>
        <p:txBody>
          <a:bodyPr wrap="square" lIns="68555" tIns="34278" rIns="68555" bIns="34278">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650" b="1" dirty="0">
                <a:solidFill>
                  <a:schemeClr val="bg1"/>
                </a:solidFill>
                <a:latin typeface="微软雅黑" panose="020B0503020204020204" pitchFamily="34" charset="-122"/>
                <a:ea typeface="微软雅黑" panose="020B0503020204020204" pitchFamily="34" charset="-122"/>
              </a:rPr>
              <a:t>引领市场</a:t>
            </a:r>
            <a:endParaRPr lang="en-US" altLang="zh-CN" sz="1650" b="1" dirty="0">
              <a:solidFill>
                <a:schemeClr val="bg1"/>
              </a:solidFill>
              <a:latin typeface="微软雅黑" panose="020B0503020204020204" pitchFamily="34" charset="-122"/>
              <a:ea typeface="微软雅黑" panose="020B0503020204020204" pitchFamily="34" charset="-122"/>
            </a:endParaRPr>
          </a:p>
        </p:txBody>
      </p:sp>
      <p:sp>
        <p:nvSpPr>
          <p:cNvPr id="85" name="矩形 84"/>
          <p:cNvSpPr/>
          <p:nvPr/>
        </p:nvSpPr>
        <p:spPr>
          <a:xfrm>
            <a:off x="1539200" y="2698699"/>
            <a:ext cx="2355641" cy="25391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Bef>
                <a:spcPct val="0"/>
              </a:spcBef>
              <a:buNone/>
              <a:defRPr/>
            </a:pPr>
            <a:r>
              <a:rPr lang="zh-CN" altLang="en-US" sz="1050" b="1" dirty="0">
                <a:latin typeface="微软雅黑" panose="020B0503020204020204" pitchFamily="34" charset="-122"/>
                <a:ea typeface="微软雅黑" panose="020B0503020204020204" pitchFamily="34" charset="-122"/>
              </a:rPr>
              <a:t>通过</a:t>
            </a:r>
            <a:r>
              <a:rPr lang="en-US" altLang="zh-CN" sz="1050" b="1" dirty="0">
                <a:latin typeface="微软雅黑" panose="020B0503020204020204" pitchFamily="34" charset="-122"/>
                <a:ea typeface="微软雅黑" panose="020B0503020204020204" pitchFamily="34" charset="-122"/>
              </a:rPr>
              <a:t>RPA</a:t>
            </a:r>
            <a:r>
              <a:rPr lang="zh-CN" altLang="en-US" sz="1050" b="1" dirty="0">
                <a:latin typeface="微软雅黑" panose="020B0503020204020204" pitchFamily="34" charset="-122"/>
                <a:ea typeface="微软雅黑" panose="020B0503020204020204" pitchFamily="34" charset="-122"/>
              </a:rPr>
              <a:t>实现自动化缩短查阅周期</a:t>
            </a:r>
            <a:endParaRPr lang="en-US" altLang="zh-CN" sz="1050" b="1" dirty="0">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2332"/>
            <a:ext cx="12192000" cy="6900331"/>
          </a:xfrm>
          <a:prstGeom prst="rect">
            <a:avLst/>
          </a:prstGeom>
        </p:spPr>
      </p:pic>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0233" y="2485745"/>
            <a:ext cx="3794948" cy="1844175"/>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1939</Words>
  <Application>WPS 演示</Application>
  <PresentationFormat>宽屏</PresentationFormat>
  <Paragraphs>258</Paragraphs>
  <Slides>9</Slides>
  <Notes>0</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9</vt:i4>
      </vt:variant>
    </vt:vector>
  </HeadingPairs>
  <TitlesOfParts>
    <vt:vector size="27" baseType="lpstr">
      <vt:lpstr>Arial</vt:lpstr>
      <vt:lpstr>宋体</vt:lpstr>
      <vt:lpstr>Wingdings</vt:lpstr>
      <vt:lpstr>微软雅黑</vt:lpstr>
      <vt:lpstr>华文仿宋</vt:lpstr>
      <vt:lpstr>仿宋</vt:lpstr>
      <vt:lpstr>创艺简标宋</vt:lpstr>
      <vt:lpstr>方正粗黑宋简体</vt:lpstr>
      <vt:lpstr>Arial Unicode MS</vt:lpstr>
      <vt:lpstr>Ebrima</vt:lpstr>
      <vt:lpstr>Wingdings 2</vt:lpstr>
      <vt:lpstr>Wingdings</vt:lpstr>
      <vt:lpstr>Calibri</vt:lpstr>
      <vt:lpstr>黑体</vt:lpstr>
      <vt:lpstr>Arial Unicode MS</vt:lpstr>
      <vt:lpstr>Calibri Light</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SHE</cp:lastModifiedBy>
  <cp:revision>49</cp:revision>
  <dcterms:created xsi:type="dcterms:W3CDTF">2021-03-03T08:16:00Z</dcterms:created>
  <dcterms:modified xsi:type="dcterms:W3CDTF">2021-06-08T14:49:29Z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2052-11.1.0.9828</vt:lpwstr>
  </property>
</Properties>
</file>