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8"/>
  </p:notesMasterIdLst>
  <p:sldIdLst>
    <p:sldId id="256" r:id="rId3"/>
    <p:sldId id="257" r:id="rId4"/>
    <p:sldId id="258" r:id="rId5"/>
    <p:sldId id="268" r:id="rId6"/>
    <p:sldId id="274" r:id="rId7"/>
    <p:sldId id="275" r:id="rId8"/>
    <p:sldId id="276" r:id="rId9"/>
    <p:sldId id="277" r:id="rId10"/>
    <p:sldId id="263" r:id="rId11"/>
    <p:sldId id="264" r:id="rId12"/>
    <p:sldId id="271" r:id="rId13"/>
    <p:sldId id="260" r:id="rId14"/>
    <p:sldId id="272" r:id="rId15"/>
    <p:sldId id="273" r:id="rId16"/>
    <p:sldId id="26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0"/>
    <p:restoredTop sz="94676"/>
  </p:normalViewPr>
  <p:slideViewPr>
    <p:cSldViewPr snapToGrid="0">
      <p:cViewPr varScale="1">
        <p:scale>
          <a:sx n="86" d="100"/>
          <a:sy n="86" d="100"/>
        </p:scale>
        <p:origin x="51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2021/6/10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5</a:t>
            </a:fld>
            <a:endParaRPr kumimoji="1" lang="zh-CN" altLang="en-US"/>
          </a:p>
        </p:txBody>
      </p:sp>
    </p:spTree>
    <p:extLst>
      <p:ext uri="{BB962C8B-B14F-4D97-AF65-F5344CB8AC3E}">
        <p14:creationId xmlns:p14="http://schemas.microsoft.com/office/powerpoint/2010/main" val="273134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sv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svg"/><Relationship Id="rId2" Type="http://schemas.openxmlformats.org/officeDocument/2006/relationships/image" Target="../media/image25.png"/><Relationship Id="rId16" Type="http://schemas.openxmlformats.org/officeDocument/2006/relationships/image" Target="../media/image39.svg"/><Relationship Id="rId20" Type="http://schemas.openxmlformats.org/officeDocument/2006/relationships/image" Target="../media/image43.png"/><Relationship Id="rId29"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svg"/><Relationship Id="rId28" Type="http://schemas.openxmlformats.org/officeDocument/2006/relationships/image" Target="../media/image51.png"/><Relationship Id="rId10" Type="http://schemas.openxmlformats.org/officeDocument/2006/relationships/image" Target="../media/image33.svg"/><Relationship Id="rId19" Type="http://schemas.openxmlformats.org/officeDocument/2006/relationships/image" Target="../media/image42.sv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png"/><Relationship Id="rId27"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288922" y="485874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网购分析系统</a:t>
            </a:r>
            <a:endParaRPr kumimoji="1" lang="en-US" altLang="zh-CN"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五、流程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69870" y="1674674"/>
            <a:ext cx="37333555" cy="3416320"/>
          </a:xfrm>
          <a:prstGeom prst="rect">
            <a:avLst/>
          </a:prstGeom>
          <a:noFill/>
        </p:spPr>
        <p:txBody>
          <a:bodyPr wrap="square" rtlCol="0">
            <a:spAutoFit/>
          </a:bodyPr>
          <a:lstStyle/>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流程：</a:t>
            </a:r>
          </a:p>
          <a:p>
            <a:pPr marL="285750" indent="-285750" algn="l" fontAlgn="auto" hangingPunct="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使用RPA机器人，实时监控邮箱，收到客户需要进行分析的商品后，代替用户去主流的购物网站获取</a:t>
            </a:r>
          </a:p>
          <a:p>
            <a:pPr marL="285750" indent="-285750" algn="l" fontAlgn="auto" hangingPunct="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商品的价格、品牌、评论、销量等数据，再进行有效的过滤分析，使得整个流程都由机器人代替，做</a:t>
            </a:r>
          </a:p>
          <a:p>
            <a:pPr marL="285750" indent="-285750" algn="l" fontAlgn="auto" hangingPunct="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到为客户节省大量时间与精力，最后再将分析后的结果以html文件的方式生成，通过发邮件的形式给</a:t>
            </a:r>
          </a:p>
          <a:p>
            <a:pPr marL="285750" indent="-285750" algn="l" fontAlgn="auto" hangingPunct="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客户，用户双击html文件即可查看哪家平台的哪个商品性价比最高</a:t>
            </a:r>
          </a:p>
          <a:p>
            <a:pPr marL="285750" indent="-285750" algn="l" fontAlgn="auto" hangingPunct="0">
              <a:buFont typeface="Arial" panose="020B0604020202020204" pitchFamily="34" charset="0"/>
              <a:buChar char="•"/>
            </a:pP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机器人监控：</a:t>
            </a: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1.  获取到商品数据的时候。故障点1：需要登录，故障点2:  非结构化数据截取失败；相应处理方案：发送信息</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给管理员和客户提示异常</a:t>
            </a: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2.  获取到服务器返回数据的时候。故障点1：返回数据异常；相应处理方案：发送信息给管理员和客户提示异常</a:t>
            </a: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3.  用户邮件携带的参数异常（如爬取1000页）。故障点1：高度占用服务器；相应处理方案：限制用户输入</a:t>
            </a:r>
          </a:p>
          <a:p>
            <a:pPr marL="285750" indent="-285750" algn="l">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4.  任何报错都将发邮件给管理员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583565" y="2009775"/>
            <a:ext cx="11461115" cy="3693319"/>
          </a:xfrm>
          <a:prstGeom prst="rect">
            <a:avLst/>
          </a:prstGeom>
          <a:noFill/>
        </p:spPr>
        <p:txBody>
          <a:bodyPr wrap="square" rtlCol="0">
            <a:spAutoFit/>
          </a:bodyPr>
          <a:lstStyle/>
          <a:p>
            <a:pPr algn="l"/>
            <a:r>
              <a:rPr lang="zh-CN" altLang="en-US" dirty="0">
                <a:solidFill>
                  <a:schemeClr val="bg1"/>
                </a:solidFill>
              </a:rPr>
              <a:t>1.  使用cyclone与其它服务器交互的形式可实现快速的爬取和分析京东、淘宝等网站的商品数据，其它服务器上使用php编写数据逻辑分析可以过滤和分析cyclone设计器提交的数据，php与cyclone的配合可以使cyclone的数据逻辑分析更加强悍，并保证了爬取的数据100%的准确性。服务器返回的是html代码，使得输出的界面更优美，交互性更高。</a:t>
            </a:r>
          </a:p>
          <a:p>
            <a:pPr algn="l"/>
            <a:r>
              <a:rPr lang="zh-CN" altLang="en-US" dirty="0">
                <a:solidFill>
                  <a:schemeClr val="bg1"/>
                </a:solidFill>
              </a:rPr>
              <a:t>2.  相比机器人本地运行，本项目采用云端部署的方法，将项目在服务器上</a:t>
            </a:r>
            <a:r>
              <a:rPr lang="en-US" altLang="zh-CN" dirty="0">
                <a:solidFill>
                  <a:schemeClr val="bg1"/>
                </a:solidFill>
              </a:rPr>
              <a:t>24</a:t>
            </a:r>
            <a:r>
              <a:rPr lang="zh-CN" altLang="en-US" dirty="0">
                <a:solidFill>
                  <a:schemeClr val="bg1"/>
                </a:solidFill>
              </a:rPr>
              <a:t>小时运行，接收到用户的邮件即可自动处理数据，并回复邮件给客户，避免了机器人复杂的本地安装，回复的邮件采用html的形式，既可以使输出的数据比Excel更美观，又可在Html中加入JavaScript代码，使得输出更具有交互性与简便性，更容易被客户理解。使用cyclone自动化可以极大数量的分析商品的性能，使客户只需输入一个关键字，就可以自动分析出购买哪个平台的哪个店铺比较适合，避免了客户多次翻阅多个平台找需要购买的商品</a:t>
            </a:r>
          </a:p>
          <a:p>
            <a:pPr algn="l"/>
            <a:r>
              <a:rPr lang="zh-CN" altLang="en-US" dirty="0">
                <a:solidFill>
                  <a:schemeClr val="bg1"/>
                </a:solidFill>
              </a:rPr>
              <a:t>3.</a:t>
            </a:r>
            <a:r>
              <a:rPr lang="en-US" altLang="zh-CN" dirty="0">
                <a:solidFill>
                  <a:schemeClr val="bg1"/>
                </a:solidFill>
              </a:rPr>
              <a:t>  </a:t>
            </a:r>
            <a:r>
              <a:rPr lang="zh-CN" altLang="en-US" dirty="0">
                <a:solidFill>
                  <a:schemeClr val="bg1"/>
                </a:solidFill>
              </a:rPr>
              <a:t>我们加入了通过图片AI检测图片内的物品或条形码的功能，这样可以搜索客户不懂名字的商品，可以使我们的客户通过更多的方式享受AI带来的便捷</a:t>
            </a:r>
          </a:p>
          <a:p>
            <a:pPr algn="l"/>
            <a:r>
              <a:rPr lang="zh-CN" altLang="en-US" dirty="0">
                <a:solidFill>
                  <a:schemeClr val="bg1"/>
                </a:solidFill>
              </a:rPr>
              <a:t>4.</a:t>
            </a:r>
            <a:r>
              <a:rPr lang="en-US" altLang="zh-CN" dirty="0">
                <a:solidFill>
                  <a:schemeClr val="bg1"/>
                </a:solidFill>
              </a:rPr>
              <a:t>  </a:t>
            </a:r>
            <a:r>
              <a:rPr lang="zh-CN" altLang="en-US" dirty="0">
                <a:solidFill>
                  <a:schemeClr val="bg1"/>
                </a:solidFill>
              </a:rPr>
              <a:t>我们在商品评论加入了情感分析功能，可以实时分析评论的数据，并用于计算商品性价比</a:t>
            </a:r>
          </a:p>
          <a:p>
            <a:pPr algn="l"/>
            <a:r>
              <a:rPr lang="en-US" altLang="zh-CN" dirty="0">
                <a:solidFill>
                  <a:schemeClr val="bg1"/>
                </a:solidFill>
              </a:rPr>
              <a:t>5.  </a:t>
            </a:r>
            <a:r>
              <a:rPr lang="zh-CN" altLang="en-US" dirty="0">
                <a:solidFill>
                  <a:schemeClr val="bg1"/>
                </a:solidFill>
              </a:rPr>
              <a:t>后期可加入更多电商平台并且一键分析，拓展性高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七、方案价值与收益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552716" y="2384855"/>
            <a:ext cx="4723292" cy="175323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  简化了用户自己检索以及对比商品信息的时间，只需发送固定规则的邮件即可</a:t>
            </a: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  相较于人工单次流程可能需要83分钟，机器人可做到37秒处理完毕，并且机器人可以全天监测邮件，单次节省的时间在82分钟左右，不需要用户在几个网站中来回进行比价，节约用户的时间成本以及精力，让网购用户花最少的时间网购到性价比最高的商品</a:t>
            </a:r>
          </a:p>
        </p:txBody>
      </p:sp>
      <p:sp>
        <p:nvSpPr>
          <p:cNvPr id="5" name="文本框 4"/>
          <p:cNvSpPr txBox="1"/>
          <p:nvPr/>
        </p:nvSpPr>
        <p:spPr>
          <a:xfrm>
            <a:off x="360540" y="1510916"/>
            <a:ext cx="3653110" cy="39878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网购分析系统项目收益统计</a:t>
            </a:r>
            <a:r>
              <a:rPr lang="zh-CN" altLang="en-US" sz="2000" b="1" dirty="0">
                <a:solidFill>
                  <a:schemeClr val="bg1"/>
                </a:solidFill>
                <a:latin typeface="微软雅黑" panose="020B0503020204020204" pitchFamily="34" charset="-122"/>
                <a:ea typeface="微软雅黑" panose="020B0503020204020204" pitchFamily="34" charset="-122"/>
              </a:rPr>
              <a:t>：</a:t>
            </a:r>
          </a:p>
        </p:txBody>
      </p:sp>
      <p:sp>
        <p:nvSpPr>
          <p:cNvPr id="2" name="矩形 1"/>
          <p:cNvSpPr/>
          <p:nvPr/>
        </p:nvSpPr>
        <p:spPr>
          <a:xfrm>
            <a:off x="5543284" y="3610492"/>
            <a:ext cx="6096000" cy="1753235"/>
          </a:xfrm>
          <a:prstGeom prst="rect">
            <a:avLst/>
          </a:prstGeom>
        </p:spPr>
        <p:txBody>
          <a:bodyPr>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lt"/>
              </a:rPr>
              <a:t>如今是一个信息高速发展的时代，随着电子商务和信息技术的不断发展，中国网购的人群不断增加，电商店主也越来越多，所销售的商品质量参差不齐，导致我们所花费在网购的时间成本越来越多，也很难挑选到物美价廉的商品。也意味着我们需要一款全自动化程序，帮助电商买家分析各个商品的数据以达到减少时间成本， 我们所设计的这款程序运用RPA的技术具有的流程自动化可以解决这个问题，可以大幅度降低电商买家所分析的时间和精力，其实用价值非常高。</a:t>
            </a:r>
          </a:p>
        </p:txBody>
      </p:sp>
      <p:sp>
        <p:nvSpPr>
          <p:cNvPr id="7" name="文本框 6"/>
          <p:cNvSpPr txBox="1"/>
          <p:nvPr/>
        </p:nvSpPr>
        <p:spPr>
          <a:xfrm>
            <a:off x="5433060" y="3244850"/>
            <a:ext cx="1325880" cy="368300"/>
          </a:xfrm>
          <a:prstGeom prst="rect">
            <a:avLst/>
          </a:prstGeom>
          <a:noFill/>
        </p:spPr>
        <p:txBody>
          <a:bodyPr wrap="none" rtlCol="0" anchor="t">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推广价值：</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八、</a:t>
            </a:r>
            <a:r>
              <a:rPr lang="en-US" altLang="zh-CN" sz="2400" b="1" dirty="0">
                <a:solidFill>
                  <a:schemeClr val="bg1"/>
                </a:solidFill>
                <a:latin typeface="微软雅黑" panose="020B0503020204020204" pitchFamily="34" charset="-122"/>
                <a:ea typeface="微软雅黑" panose="020B0503020204020204" pitchFamily="34" charset="-122"/>
              </a:rPr>
              <a:t>AI </a:t>
            </a:r>
            <a:r>
              <a:rPr lang="zh-CN" altLang="en-US" sz="2400" b="1" dirty="0">
                <a:solidFill>
                  <a:schemeClr val="bg1"/>
                </a:solidFill>
                <a:latin typeface="微软雅黑" panose="020B0503020204020204" pitchFamily="34" charset="-122"/>
                <a:ea typeface="微软雅黑" panose="020B0503020204020204" pitchFamily="34" charset="-122"/>
              </a:rPr>
              <a:t>比价系统逻辑</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AI price comparison system logic</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583565" y="2009775"/>
            <a:ext cx="11461115" cy="2308324"/>
          </a:xfrm>
          <a:prstGeom prst="rect">
            <a:avLst/>
          </a:prstGeom>
          <a:noFill/>
        </p:spPr>
        <p:txBody>
          <a:bodyPr wrap="square" rtlCol="0">
            <a:spAutoFit/>
          </a:bodyPr>
          <a:lstStyle/>
          <a:p>
            <a:pPr algn="l"/>
            <a:r>
              <a:rPr lang="zh-CN" altLang="en-US" dirty="0">
                <a:solidFill>
                  <a:schemeClr val="bg1"/>
                </a:solidFill>
              </a:rPr>
              <a:t>1.  每隔</a:t>
            </a:r>
            <a:r>
              <a:rPr lang="en-US" altLang="zh-CN" dirty="0">
                <a:solidFill>
                  <a:schemeClr val="bg1"/>
                </a:solidFill>
              </a:rPr>
              <a:t>60</a:t>
            </a:r>
            <a:r>
              <a:rPr lang="zh-CN" altLang="en-US" dirty="0">
                <a:solidFill>
                  <a:schemeClr val="bg1"/>
                </a:solidFill>
              </a:rPr>
              <a:t>秒从</a:t>
            </a:r>
            <a:r>
              <a:rPr lang="en-US" altLang="zh-CN" dirty="0">
                <a:solidFill>
                  <a:schemeClr val="bg1"/>
                </a:solidFill>
              </a:rPr>
              <a:t>SQL</a:t>
            </a:r>
            <a:r>
              <a:rPr lang="zh-CN" altLang="en-US" dirty="0">
                <a:solidFill>
                  <a:schemeClr val="bg1"/>
                </a:solidFill>
              </a:rPr>
              <a:t>数据库获取一次上次最后处理邮件的时间，获取上次处理时间之后的所以邮件</a:t>
            </a:r>
          </a:p>
          <a:p>
            <a:pPr algn="l"/>
            <a:r>
              <a:rPr lang="en-US" altLang="zh-CN" dirty="0">
                <a:solidFill>
                  <a:schemeClr val="bg1"/>
                </a:solidFill>
              </a:rPr>
              <a:t>2.  </a:t>
            </a:r>
            <a:r>
              <a:rPr lang="zh-CN" altLang="en-US" dirty="0">
                <a:solidFill>
                  <a:schemeClr val="bg1"/>
                </a:solidFill>
              </a:rPr>
              <a:t>通过遍历获取全部邮件中的每封邮件，检测参数无误后，引入封装的</a:t>
            </a:r>
            <a:r>
              <a:rPr lang="en-US" altLang="zh-CN" dirty="0" err="1">
                <a:solidFill>
                  <a:schemeClr val="bg1"/>
                </a:solidFill>
              </a:rPr>
              <a:t>mrpa</a:t>
            </a:r>
            <a:r>
              <a:rPr lang="zh-CN" altLang="en-US" dirty="0">
                <a:solidFill>
                  <a:schemeClr val="bg1"/>
                </a:solidFill>
              </a:rPr>
              <a:t>文件进行数据的爬取</a:t>
            </a:r>
            <a:endParaRPr lang="en-US" altLang="zh-CN" dirty="0">
              <a:solidFill>
                <a:schemeClr val="bg1"/>
              </a:solidFill>
            </a:endParaRPr>
          </a:p>
          <a:p>
            <a:pPr marL="342900" indent="-342900" algn="l">
              <a:buAutoNum type="arabicPeriod" startAt="3"/>
            </a:pPr>
            <a:r>
              <a:rPr lang="zh-CN" altLang="en-US" dirty="0">
                <a:solidFill>
                  <a:schemeClr val="bg1"/>
                </a:solidFill>
              </a:rPr>
              <a:t>爬取获取京东、淘宝等电商网站的数据后，再截取审查元素获取图片信息，通过</a:t>
            </a:r>
            <a:r>
              <a:rPr lang="en-US" altLang="zh-CN" dirty="0">
                <a:solidFill>
                  <a:schemeClr val="bg1"/>
                </a:solidFill>
              </a:rPr>
              <a:t>http</a:t>
            </a:r>
            <a:r>
              <a:rPr lang="zh-CN" altLang="en-US" dirty="0">
                <a:solidFill>
                  <a:schemeClr val="bg1"/>
                </a:solidFill>
              </a:rPr>
              <a:t>请求提交至服务器自己编写的分析接口</a:t>
            </a:r>
            <a:endParaRPr lang="en-US" altLang="zh-CN" dirty="0">
              <a:solidFill>
                <a:schemeClr val="bg1"/>
              </a:solidFill>
            </a:endParaRPr>
          </a:p>
          <a:p>
            <a:pPr marL="342900" indent="-342900" algn="l">
              <a:buAutoNum type="arabicPeriod" startAt="3"/>
            </a:pPr>
            <a:r>
              <a:rPr lang="zh-CN" altLang="en-US" dirty="0">
                <a:solidFill>
                  <a:schemeClr val="bg1"/>
                </a:solidFill>
              </a:rPr>
              <a:t>判断之前所有流程是否出错、或者分析的数据是否异常，若异常返回邮件</a:t>
            </a:r>
            <a:endParaRPr lang="en-US" altLang="zh-CN" dirty="0">
              <a:solidFill>
                <a:schemeClr val="bg1"/>
              </a:solidFill>
            </a:endParaRPr>
          </a:p>
          <a:p>
            <a:pPr marL="342900" indent="-342900" algn="l">
              <a:buAutoNum type="arabicPeriod" startAt="3"/>
            </a:pPr>
            <a:r>
              <a:rPr lang="zh-CN" altLang="en-US" dirty="0">
                <a:solidFill>
                  <a:schemeClr val="bg1"/>
                </a:solidFill>
              </a:rPr>
              <a:t>服务器返回</a:t>
            </a:r>
            <a:r>
              <a:rPr lang="en-US" altLang="zh-CN" dirty="0">
                <a:solidFill>
                  <a:schemeClr val="bg1"/>
                </a:solidFill>
              </a:rPr>
              <a:t>html</a:t>
            </a:r>
            <a:r>
              <a:rPr lang="zh-CN" altLang="en-US" dirty="0">
                <a:solidFill>
                  <a:schemeClr val="bg1"/>
                </a:solidFill>
              </a:rPr>
              <a:t>代码，</a:t>
            </a:r>
            <a:r>
              <a:rPr lang="en-US" altLang="zh-CN" dirty="0">
                <a:solidFill>
                  <a:schemeClr val="bg1"/>
                </a:solidFill>
              </a:rPr>
              <a:t>cyclone</a:t>
            </a:r>
            <a:r>
              <a:rPr lang="zh-CN" altLang="en-US" dirty="0">
                <a:solidFill>
                  <a:schemeClr val="bg1"/>
                </a:solidFill>
              </a:rPr>
              <a:t>获取</a:t>
            </a:r>
            <a:r>
              <a:rPr lang="en-US" altLang="zh-CN" dirty="0">
                <a:solidFill>
                  <a:schemeClr val="bg1"/>
                </a:solidFill>
              </a:rPr>
              <a:t>html</a:t>
            </a:r>
            <a:r>
              <a:rPr lang="zh-CN" altLang="en-US" dirty="0">
                <a:solidFill>
                  <a:schemeClr val="bg1"/>
                </a:solidFill>
              </a:rPr>
              <a:t>代码生成一个</a:t>
            </a:r>
            <a:r>
              <a:rPr lang="en-US" altLang="zh-CN" dirty="0">
                <a:solidFill>
                  <a:schemeClr val="bg1"/>
                </a:solidFill>
              </a:rPr>
              <a:t>html</a:t>
            </a:r>
            <a:r>
              <a:rPr lang="zh-CN" altLang="en-US" dirty="0">
                <a:solidFill>
                  <a:schemeClr val="bg1"/>
                </a:solidFill>
              </a:rPr>
              <a:t>文件</a:t>
            </a:r>
            <a:endParaRPr lang="en-US" altLang="zh-CN" dirty="0">
              <a:solidFill>
                <a:schemeClr val="bg1"/>
              </a:solidFill>
            </a:endParaRPr>
          </a:p>
          <a:p>
            <a:pPr marL="342900" indent="-342900" algn="l">
              <a:buAutoNum type="arabicPeriod" startAt="3"/>
            </a:pPr>
            <a:r>
              <a:rPr lang="zh-CN" altLang="en-US" dirty="0">
                <a:solidFill>
                  <a:schemeClr val="bg1"/>
                </a:solidFill>
              </a:rPr>
              <a:t>为</a:t>
            </a:r>
            <a:r>
              <a:rPr lang="en-US" altLang="zh-CN" dirty="0">
                <a:solidFill>
                  <a:schemeClr val="bg1"/>
                </a:solidFill>
              </a:rPr>
              <a:t>html</a:t>
            </a:r>
            <a:r>
              <a:rPr lang="zh-CN" altLang="en-US" dirty="0">
                <a:solidFill>
                  <a:schemeClr val="bg1"/>
                </a:solidFill>
              </a:rPr>
              <a:t>文件加入历史价格查询、评论情感分析等</a:t>
            </a:r>
            <a:r>
              <a:rPr lang="en-US" altLang="zh-CN" dirty="0">
                <a:solidFill>
                  <a:schemeClr val="bg1"/>
                </a:solidFill>
              </a:rPr>
              <a:t>AI</a:t>
            </a:r>
            <a:r>
              <a:rPr lang="zh-CN" altLang="en-US" dirty="0">
                <a:solidFill>
                  <a:schemeClr val="bg1"/>
                </a:solidFill>
              </a:rPr>
              <a:t>功能</a:t>
            </a:r>
            <a:endParaRPr lang="en-US" altLang="zh-CN" dirty="0">
              <a:solidFill>
                <a:schemeClr val="bg1"/>
              </a:solidFill>
            </a:endParaRPr>
          </a:p>
          <a:p>
            <a:pPr marL="342900" indent="-342900" algn="l">
              <a:buAutoNum type="arabicPeriod" startAt="3"/>
            </a:pPr>
            <a:r>
              <a:rPr lang="zh-CN" altLang="en-US" dirty="0">
                <a:solidFill>
                  <a:schemeClr val="bg1"/>
                </a:solidFill>
              </a:rPr>
              <a:t>处理完毕后，给用户发邮件</a:t>
            </a:r>
            <a:endParaRPr lang="en-US" altLang="zh-CN" dirty="0">
              <a:solidFill>
                <a:schemeClr val="bg1"/>
              </a:solidFill>
            </a:endParaRPr>
          </a:p>
        </p:txBody>
      </p:sp>
    </p:spTree>
    <p:extLst>
      <p:ext uri="{BB962C8B-B14F-4D97-AF65-F5344CB8AC3E}">
        <p14:creationId xmlns:p14="http://schemas.microsoft.com/office/powerpoint/2010/main" val="211840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九、</a:t>
            </a:r>
            <a:r>
              <a:rPr lang="en-US" altLang="zh-CN" sz="2400" b="1" dirty="0">
                <a:solidFill>
                  <a:schemeClr val="bg1"/>
                </a:solidFill>
                <a:latin typeface="微软雅黑" panose="020B0503020204020204" pitchFamily="34" charset="-122"/>
                <a:ea typeface="微软雅黑" panose="020B0503020204020204" pitchFamily="34" charset="-122"/>
              </a:rPr>
              <a:t>AI </a:t>
            </a:r>
            <a:r>
              <a:rPr lang="zh-CN" altLang="en-US" sz="2400" b="1" dirty="0">
                <a:solidFill>
                  <a:schemeClr val="bg1"/>
                </a:solidFill>
                <a:latin typeface="微软雅黑" panose="020B0503020204020204" pitchFamily="34" charset="-122"/>
                <a:ea typeface="微软雅黑" panose="020B0503020204020204" pitchFamily="34" charset="-122"/>
              </a:rPr>
              <a:t>图片比价系统逻辑</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Logic of AI image price comparison system</a:t>
            </a:r>
          </a:p>
        </p:txBody>
      </p:sp>
      <p:sp>
        <p:nvSpPr>
          <p:cNvPr id="16" name="文本框 15"/>
          <p:cNvSpPr txBox="1"/>
          <p:nvPr/>
        </p:nvSpPr>
        <p:spPr>
          <a:xfrm>
            <a:off x="583565" y="2009775"/>
            <a:ext cx="11461115" cy="3139321"/>
          </a:xfrm>
          <a:prstGeom prst="rect">
            <a:avLst/>
          </a:prstGeom>
          <a:noFill/>
        </p:spPr>
        <p:txBody>
          <a:bodyPr wrap="square" rtlCol="0">
            <a:spAutoFit/>
          </a:bodyPr>
          <a:lstStyle/>
          <a:p>
            <a:pPr algn="l"/>
            <a:r>
              <a:rPr lang="zh-CN" altLang="en-US" dirty="0">
                <a:solidFill>
                  <a:schemeClr val="bg1"/>
                </a:solidFill>
              </a:rPr>
              <a:t>1.  每隔</a:t>
            </a:r>
            <a:r>
              <a:rPr lang="en-US" altLang="zh-CN" dirty="0">
                <a:solidFill>
                  <a:schemeClr val="bg1"/>
                </a:solidFill>
              </a:rPr>
              <a:t>60</a:t>
            </a:r>
            <a:r>
              <a:rPr lang="zh-CN" altLang="en-US" dirty="0">
                <a:solidFill>
                  <a:schemeClr val="bg1"/>
                </a:solidFill>
              </a:rPr>
              <a:t>秒从</a:t>
            </a:r>
            <a:r>
              <a:rPr lang="en-US" altLang="zh-CN" dirty="0">
                <a:solidFill>
                  <a:schemeClr val="bg1"/>
                </a:solidFill>
              </a:rPr>
              <a:t>SQL</a:t>
            </a:r>
            <a:r>
              <a:rPr lang="zh-CN" altLang="en-US" dirty="0">
                <a:solidFill>
                  <a:schemeClr val="bg1"/>
                </a:solidFill>
              </a:rPr>
              <a:t>数据库获取一次上次最后处理邮件的时间，获取上次处理时间之后的所以邮件</a:t>
            </a:r>
          </a:p>
          <a:p>
            <a:pPr algn="l"/>
            <a:r>
              <a:rPr lang="en-US" altLang="zh-CN" dirty="0">
                <a:solidFill>
                  <a:schemeClr val="bg1"/>
                </a:solidFill>
              </a:rPr>
              <a:t>2.  </a:t>
            </a:r>
            <a:r>
              <a:rPr lang="zh-CN" altLang="en-US" dirty="0">
                <a:solidFill>
                  <a:schemeClr val="bg1"/>
                </a:solidFill>
              </a:rPr>
              <a:t>获取用户发送的图片链接，提交至服务器进行分析图片中的条形码或者图片中的物品，返回给</a:t>
            </a:r>
            <a:r>
              <a:rPr lang="en-US" altLang="zh-CN" dirty="0">
                <a:solidFill>
                  <a:schemeClr val="bg1"/>
                </a:solidFill>
              </a:rPr>
              <a:t>cyclone</a:t>
            </a:r>
            <a:r>
              <a:rPr lang="zh-CN" altLang="en-US" dirty="0">
                <a:solidFill>
                  <a:schemeClr val="bg1"/>
                </a:solidFill>
              </a:rPr>
              <a:t>并邮件通知用户检测成功</a:t>
            </a:r>
            <a:endParaRPr lang="en-US" altLang="zh-CN" dirty="0">
              <a:solidFill>
                <a:schemeClr val="bg1"/>
              </a:solidFill>
            </a:endParaRPr>
          </a:p>
          <a:p>
            <a:pPr algn="l"/>
            <a:r>
              <a:rPr lang="en-US" altLang="zh-CN" dirty="0">
                <a:solidFill>
                  <a:schemeClr val="bg1"/>
                </a:solidFill>
              </a:rPr>
              <a:t>3.</a:t>
            </a:r>
            <a:r>
              <a:rPr lang="zh-CN" altLang="en-US" dirty="0">
                <a:solidFill>
                  <a:schemeClr val="bg1"/>
                </a:solidFill>
              </a:rPr>
              <a:t>  检测参数无误后，引入封装的</a:t>
            </a:r>
            <a:r>
              <a:rPr lang="en-US" altLang="zh-CN" dirty="0" err="1">
                <a:solidFill>
                  <a:schemeClr val="bg1"/>
                </a:solidFill>
              </a:rPr>
              <a:t>mrpa</a:t>
            </a:r>
            <a:r>
              <a:rPr lang="zh-CN" altLang="en-US" dirty="0">
                <a:solidFill>
                  <a:schemeClr val="bg1"/>
                </a:solidFill>
              </a:rPr>
              <a:t>文件进行数据的爬取</a:t>
            </a:r>
            <a:endParaRPr lang="en-US" altLang="zh-CN" dirty="0">
              <a:solidFill>
                <a:schemeClr val="bg1"/>
              </a:solidFill>
            </a:endParaRPr>
          </a:p>
          <a:p>
            <a:pPr algn="l"/>
            <a:r>
              <a:rPr lang="en-US" altLang="zh-CN" dirty="0">
                <a:solidFill>
                  <a:schemeClr val="bg1"/>
                </a:solidFill>
              </a:rPr>
              <a:t>4.  </a:t>
            </a:r>
            <a:r>
              <a:rPr lang="zh-CN" altLang="en-US" dirty="0">
                <a:solidFill>
                  <a:schemeClr val="bg1"/>
                </a:solidFill>
              </a:rPr>
              <a:t>爬取获取京东、淘宝等电商网站的数据后，再截取审查元素获取图片信息，通过</a:t>
            </a:r>
            <a:r>
              <a:rPr lang="en-US" altLang="zh-CN" dirty="0">
                <a:solidFill>
                  <a:schemeClr val="bg1"/>
                </a:solidFill>
              </a:rPr>
              <a:t>http</a:t>
            </a:r>
            <a:r>
              <a:rPr lang="zh-CN" altLang="en-US" dirty="0">
                <a:solidFill>
                  <a:schemeClr val="bg1"/>
                </a:solidFill>
              </a:rPr>
              <a:t>请求提交至服务器自己编写的分析接口</a:t>
            </a:r>
            <a:endParaRPr lang="en-US" altLang="zh-CN" dirty="0">
              <a:solidFill>
                <a:schemeClr val="bg1"/>
              </a:solidFill>
            </a:endParaRPr>
          </a:p>
          <a:p>
            <a:pPr algn="l"/>
            <a:r>
              <a:rPr lang="en-US" altLang="zh-CN" dirty="0">
                <a:solidFill>
                  <a:schemeClr val="bg1"/>
                </a:solidFill>
              </a:rPr>
              <a:t>5.  </a:t>
            </a:r>
            <a:r>
              <a:rPr lang="zh-CN" altLang="en-US" dirty="0">
                <a:solidFill>
                  <a:schemeClr val="bg1"/>
                </a:solidFill>
              </a:rPr>
              <a:t>判断之前所有流程是否出错、或者分析的数据是否异常，若异常返回邮件</a:t>
            </a:r>
            <a:endParaRPr lang="en-US" altLang="zh-CN" dirty="0">
              <a:solidFill>
                <a:schemeClr val="bg1"/>
              </a:solidFill>
            </a:endParaRPr>
          </a:p>
          <a:p>
            <a:pPr algn="l"/>
            <a:r>
              <a:rPr lang="en-US" altLang="zh-CN" dirty="0">
                <a:solidFill>
                  <a:schemeClr val="bg1"/>
                </a:solidFill>
              </a:rPr>
              <a:t>6.  </a:t>
            </a:r>
            <a:r>
              <a:rPr lang="zh-CN" altLang="en-US" dirty="0">
                <a:solidFill>
                  <a:schemeClr val="bg1"/>
                </a:solidFill>
              </a:rPr>
              <a:t>服务器返回</a:t>
            </a:r>
            <a:r>
              <a:rPr lang="en-US" altLang="zh-CN" dirty="0">
                <a:solidFill>
                  <a:schemeClr val="bg1"/>
                </a:solidFill>
              </a:rPr>
              <a:t>html</a:t>
            </a:r>
            <a:r>
              <a:rPr lang="zh-CN" altLang="en-US" dirty="0">
                <a:solidFill>
                  <a:schemeClr val="bg1"/>
                </a:solidFill>
              </a:rPr>
              <a:t>代码，</a:t>
            </a:r>
            <a:r>
              <a:rPr lang="en-US" altLang="zh-CN" dirty="0">
                <a:solidFill>
                  <a:schemeClr val="bg1"/>
                </a:solidFill>
              </a:rPr>
              <a:t>cyclone</a:t>
            </a:r>
            <a:r>
              <a:rPr lang="zh-CN" altLang="en-US" dirty="0">
                <a:solidFill>
                  <a:schemeClr val="bg1"/>
                </a:solidFill>
              </a:rPr>
              <a:t>获取</a:t>
            </a:r>
            <a:r>
              <a:rPr lang="en-US" altLang="zh-CN" dirty="0">
                <a:solidFill>
                  <a:schemeClr val="bg1"/>
                </a:solidFill>
              </a:rPr>
              <a:t>html</a:t>
            </a:r>
            <a:r>
              <a:rPr lang="zh-CN" altLang="en-US" dirty="0">
                <a:solidFill>
                  <a:schemeClr val="bg1"/>
                </a:solidFill>
              </a:rPr>
              <a:t>代码生成一个</a:t>
            </a:r>
            <a:r>
              <a:rPr lang="en-US" altLang="zh-CN" dirty="0">
                <a:solidFill>
                  <a:schemeClr val="bg1"/>
                </a:solidFill>
              </a:rPr>
              <a:t>html</a:t>
            </a:r>
            <a:r>
              <a:rPr lang="zh-CN" altLang="en-US" dirty="0">
                <a:solidFill>
                  <a:schemeClr val="bg1"/>
                </a:solidFill>
              </a:rPr>
              <a:t>文件</a:t>
            </a:r>
            <a:endParaRPr lang="en-US" altLang="zh-CN" dirty="0">
              <a:solidFill>
                <a:schemeClr val="bg1"/>
              </a:solidFill>
            </a:endParaRPr>
          </a:p>
          <a:p>
            <a:pPr algn="l"/>
            <a:r>
              <a:rPr lang="en-US" altLang="zh-CN" dirty="0">
                <a:solidFill>
                  <a:schemeClr val="bg1"/>
                </a:solidFill>
              </a:rPr>
              <a:t>7.  </a:t>
            </a:r>
            <a:r>
              <a:rPr lang="zh-CN" altLang="en-US" dirty="0">
                <a:solidFill>
                  <a:schemeClr val="bg1"/>
                </a:solidFill>
              </a:rPr>
              <a:t>为</a:t>
            </a:r>
            <a:r>
              <a:rPr lang="en-US" altLang="zh-CN" dirty="0">
                <a:solidFill>
                  <a:schemeClr val="bg1"/>
                </a:solidFill>
              </a:rPr>
              <a:t>html</a:t>
            </a:r>
            <a:r>
              <a:rPr lang="zh-CN" altLang="en-US" dirty="0">
                <a:solidFill>
                  <a:schemeClr val="bg1"/>
                </a:solidFill>
              </a:rPr>
              <a:t>文件加入历史价格查询、评论情感分析等</a:t>
            </a:r>
            <a:r>
              <a:rPr lang="en-US" altLang="zh-CN" dirty="0">
                <a:solidFill>
                  <a:schemeClr val="bg1"/>
                </a:solidFill>
              </a:rPr>
              <a:t>AI</a:t>
            </a:r>
            <a:r>
              <a:rPr lang="zh-CN" altLang="en-US" dirty="0">
                <a:solidFill>
                  <a:schemeClr val="bg1"/>
                </a:solidFill>
              </a:rPr>
              <a:t>功能</a:t>
            </a:r>
            <a:endParaRPr lang="en-US" altLang="zh-CN" dirty="0">
              <a:solidFill>
                <a:schemeClr val="bg1"/>
              </a:solidFill>
            </a:endParaRPr>
          </a:p>
          <a:p>
            <a:pPr algn="l"/>
            <a:r>
              <a:rPr lang="en-US" altLang="zh-CN" dirty="0">
                <a:solidFill>
                  <a:schemeClr val="bg1"/>
                </a:solidFill>
              </a:rPr>
              <a:t>8.  </a:t>
            </a:r>
            <a:r>
              <a:rPr lang="zh-CN" altLang="en-US" dirty="0">
                <a:solidFill>
                  <a:schemeClr val="bg1"/>
                </a:solidFill>
              </a:rPr>
              <a:t>处理完毕后，给用户发邮件</a:t>
            </a:r>
            <a:endParaRPr lang="en-US" altLang="zh-CN" dirty="0">
              <a:solidFill>
                <a:schemeClr val="bg1"/>
              </a:solidFill>
            </a:endParaRPr>
          </a:p>
          <a:p>
            <a:pPr marL="342900" indent="-342900" algn="l">
              <a:buAutoNum type="arabicPeriod" startAt="2"/>
            </a:pPr>
            <a:endParaRPr lang="en-US" altLang="zh-CN" dirty="0">
              <a:solidFill>
                <a:schemeClr val="bg1"/>
              </a:solidFill>
            </a:endParaRPr>
          </a:p>
        </p:txBody>
      </p:sp>
    </p:spTree>
    <p:extLst>
      <p:ext uri="{BB962C8B-B14F-4D97-AF65-F5344CB8AC3E}">
        <p14:creationId xmlns:p14="http://schemas.microsoft.com/office/powerpoint/2010/main" val="100672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：网购分析系统</a:t>
            </a: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该搬砖了</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：孙恣，黄精晶，魏孝慈，刘琪琪，刘琪</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多说无益，放码过来。</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海南科技职业大学信息工程学院</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：电商</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：网购筛选比较商品价格，销量，评论等。</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其它介绍等</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0440" y="1990891"/>
            <a:ext cx="4922520" cy="3691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3</a:t>
            </a:fld>
            <a:endParaRPr lang="zh-CN" altLang="en-US" dirty="0"/>
          </a:p>
        </p:txBody>
      </p:sp>
      <p:sp>
        <p:nvSpPr>
          <p:cNvPr id="31" name="矩形 30"/>
          <p:cNvSpPr/>
          <p:nvPr/>
        </p:nvSpPr>
        <p:spPr>
          <a:xfrm>
            <a:off x="419502" y="1663089"/>
            <a:ext cx="5179915" cy="2246769"/>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        如今是一个信息高速发展的时代，随着电子商务和信息技术的不断发展，中国网购的人群不断增加，电商店主也越来越多，所销售的商品质量参差不齐，让人挑花眼的商品，让消费者更加难以做出选择。</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网购分析系统，主要服务于网购用户，节约用户的时间成本以及精力，让网购用户花最少的时间网购到性价比最高的商品。</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网络购物具有一定的成瘾性，在网购平台上浏览的时间越长，冲动消费的可能性就越大，本程序在减少网购的时间成本的同时也很大程度上的规避了冲动消费的可能性。</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2" name="0f4157a8-cc53-4451-b641-b93f4ec538e9"/>
          <p:cNvGrpSpPr>
            <a:grpSpLocks noChangeAspect="1"/>
          </p:cNvGrpSpPr>
          <p:nvPr/>
        </p:nvGrpSpPr>
        <p:grpSpPr>
          <a:xfrm>
            <a:off x="6095999" y="1917927"/>
            <a:ext cx="4652999" cy="1991931"/>
            <a:chOff x="1693430" y="1679590"/>
            <a:chExt cx="8752688" cy="3746991"/>
          </a:xfrm>
        </p:grpSpPr>
        <p:grpSp>
          <p:nvGrpSpPr>
            <p:cNvPr id="33" name="组合 32"/>
            <p:cNvGrpSpPr/>
            <p:nvPr/>
          </p:nvGrpSpPr>
          <p:grpSpPr>
            <a:xfrm>
              <a:off x="1756205" y="3433997"/>
              <a:ext cx="1550389" cy="1550389"/>
              <a:chOff x="910665" y="3301620"/>
              <a:chExt cx="2034816" cy="2034816"/>
            </a:xfrm>
          </p:grpSpPr>
          <p:sp>
            <p:nvSpPr>
              <p:cNvPr id="61"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4" name="组合 33"/>
            <p:cNvGrpSpPr/>
            <p:nvPr/>
          </p:nvGrpSpPr>
          <p:grpSpPr>
            <a:xfrm>
              <a:off x="6509291" y="3433997"/>
              <a:ext cx="1550389" cy="1550389"/>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5" name="组合 34"/>
            <p:cNvGrpSpPr/>
            <p:nvPr/>
          </p:nvGrpSpPr>
          <p:grpSpPr>
            <a:xfrm>
              <a:off x="4129961" y="1937206"/>
              <a:ext cx="1550389" cy="1550389"/>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6" name="组合 35"/>
            <p:cNvGrpSpPr/>
            <p:nvPr/>
          </p:nvGrpSpPr>
          <p:grpSpPr>
            <a:xfrm>
              <a:off x="8895729" y="1937206"/>
              <a:ext cx="1550389" cy="1550389"/>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7"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39"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0"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1"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3"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44" name="组合 43"/>
            <p:cNvGrpSpPr/>
            <p:nvPr/>
          </p:nvGrpSpPr>
          <p:grpSpPr>
            <a:xfrm>
              <a:off x="3554204" y="3913573"/>
              <a:ext cx="6891914" cy="1513008"/>
              <a:chOff x="1467193" y="4826249"/>
              <a:chExt cx="6891914" cy="1513008"/>
            </a:xfrm>
          </p:grpSpPr>
          <p:sp>
            <p:nvSpPr>
              <p:cNvPr id="51" name="îŝḷîḓé-文本框 23"/>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将</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HTML</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文件保存到本地，采用邮箱将数据返回给客户</a:t>
                </a:r>
              </a:p>
            </p:txBody>
          </p:sp>
          <p:sp>
            <p:nvSpPr>
              <p:cNvPr id="52" name="îŝḷîḓé-Rectangle 26"/>
              <p:cNvSpPr/>
              <p:nvPr/>
            </p:nvSpPr>
            <p:spPr>
              <a:xfrm>
                <a:off x="6338131"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完成比价流程</a:t>
                </a:r>
              </a:p>
            </p:txBody>
          </p:sp>
          <p:sp>
            <p:nvSpPr>
              <p:cNvPr id="53" name="îŝḷîḓé-文本框 25"/>
              <p:cNvSpPr txBox="1"/>
              <p:nvPr/>
            </p:nvSpPr>
            <p:spPr>
              <a:xfrm>
                <a:off x="1467193" y="5712611"/>
                <a:ext cx="2589624" cy="325409"/>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对所接收到的邮件进行处理，收集并保存数据，生成</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html   </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并给客户回复    </a:t>
                </a:r>
              </a:p>
            </p:txBody>
          </p:sp>
          <p:sp>
            <p:nvSpPr>
              <p:cNvPr id="54" name="îŝḷîḓé-Rectangle 28"/>
              <p:cNvSpPr/>
              <p:nvPr/>
            </p:nvSpPr>
            <p:spPr>
              <a:xfrm>
                <a:off x="1659300" y="4826249"/>
                <a:ext cx="2020976" cy="325409"/>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进入流程</a:t>
                </a:r>
              </a:p>
            </p:txBody>
          </p:sp>
        </p:grpSp>
        <p:grpSp>
          <p:nvGrpSpPr>
            <p:cNvPr id="45" name="组合 44"/>
            <p:cNvGrpSpPr/>
            <p:nvPr/>
          </p:nvGrpSpPr>
          <p:grpSpPr>
            <a:xfrm>
              <a:off x="6555128" y="1679590"/>
              <a:ext cx="2133585" cy="1127059"/>
              <a:chOff x="8783661" y="806351"/>
              <a:chExt cx="2133585" cy="1127059"/>
            </a:xfrm>
          </p:grpSpPr>
          <p:sp>
            <p:nvSpPr>
              <p:cNvPr id="49" name="îŝḷîḓé-文本框 27"/>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检测爬取的数据是否异常，如有异常则及时处理</a:t>
                </a:r>
              </a:p>
            </p:txBody>
          </p:sp>
          <p:sp>
            <p:nvSpPr>
              <p:cNvPr id="50"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检测异常情况</a:t>
                </a:r>
              </a:p>
            </p:txBody>
          </p:sp>
        </p:grpSp>
        <p:grpSp>
          <p:nvGrpSpPr>
            <p:cNvPr id="46" name="组合 45"/>
            <p:cNvGrpSpPr/>
            <p:nvPr/>
          </p:nvGrpSpPr>
          <p:grpSpPr>
            <a:xfrm>
              <a:off x="1693430" y="1679590"/>
              <a:ext cx="2020976" cy="1158337"/>
              <a:chOff x="3921963" y="806351"/>
              <a:chExt cx="2020976" cy="1158337"/>
            </a:xfrm>
          </p:grpSpPr>
          <p:sp>
            <p:nvSpPr>
              <p:cNvPr id="47" name="îŝḷîḓé-文本框 29"/>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每隔</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60</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秒检测一次是否有邮件需要处理。</a:t>
                </a:r>
              </a:p>
            </p:txBody>
          </p:sp>
          <p:sp>
            <p:nvSpPr>
              <p:cNvPr id="48" name="îŝḷîḓé-Rectangle 22"/>
              <p:cNvSpPr/>
              <p:nvPr/>
            </p:nvSpPr>
            <p:spPr>
              <a:xfrm>
                <a:off x="3921963"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检测邮件</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94" name="图片 93"/>
          <p:cNvPicPr>
            <a:picLocks noChangeAspect="1"/>
          </p:cNvPicPr>
          <p:nvPr/>
        </p:nvPicPr>
        <p:blipFill>
          <a:blip r:embed="rId2">
            <a:extLst>
              <a:ext uri="{28A0092B-C50C-407E-A947-70E740481C1C}">
                <a14:useLocalDpi xmlns:a14="http://schemas.microsoft.com/office/drawing/2010/main" val="0"/>
              </a:ext>
            </a:extLst>
          </a:blip>
          <a:srcRect/>
          <a:stretch/>
        </p:blipFill>
        <p:spPr>
          <a:xfrm>
            <a:off x="4687410" y="124287"/>
            <a:ext cx="5193436" cy="66041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EFF4257-9E2D-47C9-A19C-738035FDF606}"/>
              </a:ext>
            </a:extLst>
          </p:cNvPr>
          <p:cNvSpPr txBox="1"/>
          <p:nvPr/>
        </p:nvSpPr>
        <p:spPr>
          <a:xfrm>
            <a:off x="292498" y="285760"/>
            <a:ext cx="503540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三、产品运行过程展示</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operation process display</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B3AA2FEA-2971-46AB-8EB8-7398079A0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99" y="2726024"/>
            <a:ext cx="2979339" cy="1523595"/>
          </a:xfrm>
          <a:prstGeom prst="rect">
            <a:avLst/>
          </a:prstGeom>
        </p:spPr>
      </p:pic>
      <p:sp>
        <p:nvSpPr>
          <p:cNvPr id="11" name="文本框 10">
            <a:extLst>
              <a:ext uri="{FF2B5EF4-FFF2-40B4-BE49-F238E27FC236}">
                <a16:creationId xmlns:a16="http://schemas.microsoft.com/office/drawing/2014/main" id="{F94465AD-865B-4D00-9473-975B1BCB3644}"/>
              </a:ext>
            </a:extLst>
          </p:cNvPr>
          <p:cNvSpPr txBox="1"/>
          <p:nvPr/>
        </p:nvSpPr>
        <p:spPr>
          <a:xfrm>
            <a:off x="757238" y="1239867"/>
            <a:ext cx="35708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chemeClr val="bg1"/>
                </a:solidFill>
                <a:latin typeface="微软雅黑" panose="020B0503020204020204" pitchFamily="34" charset="-122"/>
                <a:ea typeface="微软雅黑" panose="020B0503020204020204" pitchFamily="34" charset="-122"/>
              </a:rPr>
              <a:t>1</a:t>
            </a:r>
            <a:r>
              <a:rPr lang="zh-CN" altLang="en-US" sz="1800" b="1" dirty="0">
                <a:solidFill>
                  <a:schemeClr val="bg1"/>
                </a:solidFill>
                <a:latin typeface="微软雅黑" panose="020B0503020204020204" pitchFamily="34" charset="-122"/>
                <a:ea typeface="微软雅黑" panose="020B0503020204020204" pitchFamily="34" charset="-122"/>
              </a:rPr>
              <a:t>、文字获取</a:t>
            </a:r>
            <a:r>
              <a:rPr lang="zh-CN" altLang="en-US" sz="2000" b="1" dirty="0">
                <a:solidFill>
                  <a:schemeClr val="bg1"/>
                </a:solidFill>
                <a:latin typeface="微软雅黑" panose="020B0503020204020204" pitchFamily="34" charset="-122"/>
                <a:ea typeface="微软雅黑" panose="020B0503020204020204" pitchFamily="34" charset="-122"/>
              </a:rPr>
              <a:t>商品</a:t>
            </a:r>
            <a:r>
              <a:rPr lang="zh-CN" altLang="en-US" sz="1800" b="1" dirty="0">
                <a:solidFill>
                  <a:schemeClr val="bg1"/>
                </a:solidFill>
                <a:latin typeface="微软雅黑" panose="020B0503020204020204" pitchFamily="34" charset="-122"/>
                <a:ea typeface="微软雅黑" panose="020B0503020204020204" pitchFamily="34" charset="-122"/>
              </a:rPr>
              <a:t>排行过程</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9DC061BC-A8A8-4A66-ACF3-5B365E2B1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876" y="2282245"/>
            <a:ext cx="2822087" cy="2411152"/>
          </a:xfrm>
          <a:prstGeom prst="rect">
            <a:avLst/>
          </a:prstGeom>
        </p:spPr>
      </p:pic>
      <p:sp>
        <p:nvSpPr>
          <p:cNvPr id="14" name="箭头: 右 92">
            <a:extLst>
              <a:ext uri="{FF2B5EF4-FFF2-40B4-BE49-F238E27FC236}">
                <a16:creationId xmlns:a16="http://schemas.microsoft.com/office/drawing/2014/main" id="{65655D85-0994-49BB-A9D4-FDCBEA2CC882}"/>
              </a:ext>
            </a:extLst>
          </p:cNvPr>
          <p:cNvSpPr/>
          <p:nvPr/>
        </p:nvSpPr>
        <p:spPr>
          <a:xfrm>
            <a:off x="3314065" y="3010767"/>
            <a:ext cx="1251584" cy="954108"/>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15" name="箭头: 右 92">
            <a:extLst>
              <a:ext uri="{FF2B5EF4-FFF2-40B4-BE49-F238E27FC236}">
                <a16:creationId xmlns:a16="http://schemas.microsoft.com/office/drawing/2014/main" id="{23BF354F-787D-49BF-BF8B-3E127C555767}"/>
              </a:ext>
            </a:extLst>
          </p:cNvPr>
          <p:cNvSpPr/>
          <p:nvPr/>
        </p:nvSpPr>
        <p:spPr>
          <a:xfrm>
            <a:off x="7429963" y="3010767"/>
            <a:ext cx="1157287" cy="954108"/>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17" name="图片 16">
            <a:extLst>
              <a:ext uri="{FF2B5EF4-FFF2-40B4-BE49-F238E27FC236}">
                <a16:creationId xmlns:a16="http://schemas.microsoft.com/office/drawing/2014/main" id="{F2749BEE-E280-4BDC-AA64-95A4CEFBC5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7249" y="2412072"/>
            <a:ext cx="3699033" cy="2102778"/>
          </a:xfrm>
          <a:prstGeom prst="rect">
            <a:avLst/>
          </a:prstGeom>
        </p:spPr>
      </p:pic>
    </p:spTree>
    <p:extLst>
      <p:ext uri="{BB962C8B-B14F-4D97-AF65-F5344CB8AC3E}">
        <p14:creationId xmlns:p14="http://schemas.microsoft.com/office/powerpoint/2010/main" val="334438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57CAF20-7CA5-4C42-9062-4E9A5DC517FA}"/>
              </a:ext>
            </a:extLst>
          </p:cNvPr>
          <p:cNvSpPr txBox="1"/>
          <p:nvPr/>
        </p:nvSpPr>
        <p:spPr>
          <a:xfrm>
            <a:off x="789465" y="978443"/>
            <a:ext cx="637222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、图片获取商品比价过程</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59FD113-D25F-4656-9F08-5EB4C08E8F0C}"/>
              </a:ext>
            </a:extLst>
          </p:cNvPr>
          <p:cNvSpPr txBox="1"/>
          <p:nvPr/>
        </p:nvSpPr>
        <p:spPr>
          <a:xfrm>
            <a:off x="385762" y="294471"/>
            <a:ext cx="637222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三、产品运行过程展示</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operation process display</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5822C4CD-AF65-499A-945B-27C1D496D0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13" y="1625781"/>
            <a:ext cx="2900363" cy="2453071"/>
          </a:xfrm>
          <a:prstGeom prst="rect">
            <a:avLst/>
          </a:prstGeom>
        </p:spPr>
      </p:pic>
      <p:sp>
        <p:nvSpPr>
          <p:cNvPr id="10" name="箭头: 右 92">
            <a:extLst>
              <a:ext uri="{FF2B5EF4-FFF2-40B4-BE49-F238E27FC236}">
                <a16:creationId xmlns:a16="http://schemas.microsoft.com/office/drawing/2014/main" id="{BCE68402-4ADA-4DB8-93BD-99AF00F0A485}"/>
              </a:ext>
            </a:extLst>
          </p:cNvPr>
          <p:cNvSpPr/>
          <p:nvPr/>
        </p:nvSpPr>
        <p:spPr>
          <a:xfrm>
            <a:off x="3251341" y="2675769"/>
            <a:ext cx="1448472" cy="51684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14" name="图片 13">
            <a:extLst>
              <a:ext uri="{FF2B5EF4-FFF2-40B4-BE49-F238E27FC236}">
                <a16:creationId xmlns:a16="http://schemas.microsoft.com/office/drawing/2014/main" id="{F4875BC1-ABFF-4903-8358-C0D116B3E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779" y="4989134"/>
            <a:ext cx="7211894" cy="1404046"/>
          </a:xfrm>
          <a:prstGeom prst="rect">
            <a:avLst/>
          </a:prstGeom>
        </p:spPr>
      </p:pic>
      <p:sp>
        <p:nvSpPr>
          <p:cNvPr id="16" name="箭头: 下 93">
            <a:extLst>
              <a:ext uri="{FF2B5EF4-FFF2-40B4-BE49-F238E27FC236}">
                <a16:creationId xmlns:a16="http://schemas.microsoft.com/office/drawing/2014/main" id="{9BC510EB-C6BE-421E-AAA8-56171DAAA719}"/>
              </a:ext>
            </a:extLst>
          </p:cNvPr>
          <p:cNvSpPr/>
          <p:nvPr/>
        </p:nvSpPr>
        <p:spPr>
          <a:xfrm>
            <a:off x="7581679" y="3922939"/>
            <a:ext cx="625061" cy="77636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0" name="图片 19">
            <a:extLst>
              <a:ext uri="{FF2B5EF4-FFF2-40B4-BE49-F238E27FC236}">
                <a16:creationId xmlns:a16="http://schemas.microsoft.com/office/drawing/2014/main" id="{586CC1C9-4E7D-45CA-AB26-71D2088CF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779" y="1446972"/>
            <a:ext cx="5832082" cy="2330200"/>
          </a:xfrm>
          <a:prstGeom prst="rect">
            <a:avLst/>
          </a:prstGeom>
        </p:spPr>
      </p:pic>
      <p:sp>
        <p:nvSpPr>
          <p:cNvPr id="22" name="箭头: 右 92">
            <a:extLst>
              <a:ext uri="{FF2B5EF4-FFF2-40B4-BE49-F238E27FC236}">
                <a16:creationId xmlns:a16="http://schemas.microsoft.com/office/drawing/2014/main" id="{21801563-3D09-44D9-88FA-E1A16089AAEA}"/>
              </a:ext>
            </a:extLst>
          </p:cNvPr>
          <p:cNvSpPr/>
          <p:nvPr/>
        </p:nvSpPr>
        <p:spPr>
          <a:xfrm flipH="1">
            <a:off x="3596639" y="5376572"/>
            <a:ext cx="1119132" cy="51684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24" name="图片 23">
            <a:extLst>
              <a:ext uri="{FF2B5EF4-FFF2-40B4-BE49-F238E27FC236}">
                <a16:creationId xmlns:a16="http://schemas.microsoft.com/office/drawing/2014/main" id="{862E6A39-E059-491D-97FB-10BEEB81B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3121" y="4163897"/>
            <a:ext cx="1659255" cy="2598891"/>
          </a:xfrm>
          <a:prstGeom prst="rect">
            <a:avLst/>
          </a:prstGeom>
        </p:spPr>
      </p:pic>
    </p:spTree>
    <p:extLst>
      <p:ext uri="{BB962C8B-B14F-4D97-AF65-F5344CB8AC3E}">
        <p14:creationId xmlns:p14="http://schemas.microsoft.com/office/powerpoint/2010/main" val="153215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2038AE8-5B04-49C8-ABE9-7BDCC01A09BF}"/>
              </a:ext>
            </a:extLst>
          </p:cNvPr>
          <p:cNvSpPr txBox="1"/>
          <p:nvPr/>
        </p:nvSpPr>
        <p:spPr>
          <a:xfrm>
            <a:off x="596687" y="1021050"/>
            <a:ext cx="637222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条形码获取商品比价过程</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435A5332-D18A-4756-B5CE-D29A9ECF481E}"/>
              </a:ext>
            </a:extLst>
          </p:cNvPr>
          <p:cNvSpPr txBox="1"/>
          <p:nvPr/>
        </p:nvSpPr>
        <p:spPr>
          <a:xfrm>
            <a:off x="257175" y="251609"/>
            <a:ext cx="637222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三、产品运行过程展示</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operation process display</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D5A71393-48A1-44FA-8E4F-CE3A64C03A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60" y="1531620"/>
            <a:ext cx="2315336" cy="1379220"/>
          </a:xfrm>
          <a:prstGeom prst="rect">
            <a:avLst/>
          </a:prstGeom>
        </p:spPr>
      </p:pic>
      <p:pic>
        <p:nvPicPr>
          <p:cNvPr id="9" name="图片 8">
            <a:extLst>
              <a:ext uri="{FF2B5EF4-FFF2-40B4-BE49-F238E27FC236}">
                <a16:creationId xmlns:a16="http://schemas.microsoft.com/office/drawing/2014/main" id="{8D99E240-170F-4FE2-AA77-ED6823C71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800" y="1586252"/>
            <a:ext cx="7952840" cy="1379220"/>
          </a:xfrm>
          <a:prstGeom prst="rect">
            <a:avLst/>
          </a:prstGeom>
        </p:spPr>
      </p:pic>
      <p:sp>
        <p:nvSpPr>
          <p:cNvPr id="10" name="箭头: 右 92">
            <a:extLst>
              <a:ext uri="{FF2B5EF4-FFF2-40B4-BE49-F238E27FC236}">
                <a16:creationId xmlns:a16="http://schemas.microsoft.com/office/drawing/2014/main" id="{B227672E-8A46-4149-99A3-155AF194CE81}"/>
              </a:ext>
            </a:extLst>
          </p:cNvPr>
          <p:cNvSpPr/>
          <p:nvPr/>
        </p:nvSpPr>
        <p:spPr>
          <a:xfrm>
            <a:off x="2914980" y="2159823"/>
            <a:ext cx="724535" cy="369333"/>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11" name="箭头: 下 93">
            <a:extLst>
              <a:ext uri="{FF2B5EF4-FFF2-40B4-BE49-F238E27FC236}">
                <a16:creationId xmlns:a16="http://schemas.microsoft.com/office/drawing/2014/main" id="{83FEB361-5067-46EA-A6F5-AD9588C2C418}"/>
              </a:ext>
            </a:extLst>
          </p:cNvPr>
          <p:cNvSpPr/>
          <p:nvPr/>
        </p:nvSpPr>
        <p:spPr>
          <a:xfrm>
            <a:off x="7833139" y="3246120"/>
            <a:ext cx="678401" cy="7024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3" name="图片 12">
            <a:extLst>
              <a:ext uri="{FF2B5EF4-FFF2-40B4-BE49-F238E27FC236}">
                <a16:creationId xmlns:a16="http://schemas.microsoft.com/office/drawing/2014/main" id="{DD32532A-88FF-4E46-8F4F-FBCE17F9C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160" y="4105038"/>
            <a:ext cx="7292340" cy="2103217"/>
          </a:xfrm>
          <a:prstGeom prst="rect">
            <a:avLst/>
          </a:prstGeom>
        </p:spPr>
      </p:pic>
      <p:sp>
        <p:nvSpPr>
          <p:cNvPr id="14" name="箭头: 右 92">
            <a:extLst>
              <a:ext uri="{FF2B5EF4-FFF2-40B4-BE49-F238E27FC236}">
                <a16:creationId xmlns:a16="http://schemas.microsoft.com/office/drawing/2014/main" id="{75582607-56C0-4FF1-9021-7F04040232C3}"/>
              </a:ext>
            </a:extLst>
          </p:cNvPr>
          <p:cNvSpPr/>
          <p:nvPr/>
        </p:nvSpPr>
        <p:spPr>
          <a:xfrm flipH="1">
            <a:off x="3639515" y="4880163"/>
            <a:ext cx="767005" cy="369333"/>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16" name="图片 15">
            <a:extLst>
              <a:ext uri="{FF2B5EF4-FFF2-40B4-BE49-F238E27FC236}">
                <a16:creationId xmlns:a16="http://schemas.microsoft.com/office/drawing/2014/main" id="{18E32AB2-3962-4EB8-90AA-3E11DCB50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416" y="3413790"/>
            <a:ext cx="1842280" cy="3301535"/>
          </a:xfrm>
          <a:prstGeom prst="rect">
            <a:avLst/>
          </a:prstGeom>
        </p:spPr>
      </p:pic>
    </p:spTree>
    <p:extLst>
      <p:ext uri="{BB962C8B-B14F-4D97-AF65-F5344CB8AC3E}">
        <p14:creationId xmlns:p14="http://schemas.microsoft.com/office/powerpoint/2010/main" val="15804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6D71DD-1F2E-421C-AB5C-E1B1C731A00A}"/>
              </a:ext>
            </a:extLst>
          </p:cNvPr>
          <p:cNvSpPr txBox="1"/>
          <p:nvPr/>
        </p:nvSpPr>
        <p:spPr>
          <a:xfrm>
            <a:off x="929640" y="1330494"/>
            <a:ext cx="719328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异常错误处理系统</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264FF2B7-3BEF-4E15-B654-21DA2C62FEC9}"/>
              </a:ext>
            </a:extLst>
          </p:cNvPr>
          <p:cNvSpPr txBox="1"/>
          <p:nvPr/>
        </p:nvSpPr>
        <p:spPr>
          <a:xfrm>
            <a:off x="457200" y="376387"/>
            <a:ext cx="637032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三、产品运行过程展示</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operation process display</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A11B312A-6C75-44D4-A19E-21DAD2C10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38" y="1854628"/>
            <a:ext cx="7521284" cy="2100474"/>
          </a:xfrm>
          <a:prstGeom prst="rect">
            <a:avLst/>
          </a:prstGeom>
        </p:spPr>
      </p:pic>
      <p:pic>
        <p:nvPicPr>
          <p:cNvPr id="10" name="图片 9">
            <a:extLst>
              <a:ext uri="{FF2B5EF4-FFF2-40B4-BE49-F238E27FC236}">
                <a16:creationId xmlns:a16="http://schemas.microsoft.com/office/drawing/2014/main" id="{D37A7CE7-6651-4D6A-9173-CDB929EC8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38" y="4146436"/>
            <a:ext cx="7521284" cy="2762140"/>
          </a:xfrm>
          <a:prstGeom prst="rect">
            <a:avLst/>
          </a:prstGeom>
        </p:spPr>
      </p:pic>
      <p:sp>
        <p:nvSpPr>
          <p:cNvPr id="14" name="文本框 13">
            <a:extLst>
              <a:ext uri="{FF2B5EF4-FFF2-40B4-BE49-F238E27FC236}">
                <a16:creationId xmlns:a16="http://schemas.microsoft.com/office/drawing/2014/main" id="{7046D415-B5EC-4A8C-94D0-72A55E328128}"/>
              </a:ext>
            </a:extLst>
          </p:cNvPr>
          <p:cNvSpPr txBox="1"/>
          <p:nvPr/>
        </p:nvSpPr>
        <p:spPr>
          <a:xfrm>
            <a:off x="8500872" y="3102400"/>
            <a:ext cx="3691128" cy="1705403"/>
          </a:xfrm>
          <a:prstGeom prst="rect">
            <a:avLst/>
          </a:prstGeom>
          <a:noFill/>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lt"/>
              </a:rPr>
              <a:t>此</a:t>
            </a:r>
            <a:r>
              <a:rPr lang="zh-CN" altLang="en-US" sz="18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lt"/>
              </a:rPr>
              <a:t>处理系统可以告诉用户哪里错了，及时反馈，让用户及时调整，并且也可以提醒管理员及时修补</a:t>
            </a:r>
            <a:r>
              <a:rPr lang="en-US" altLang="zh-CN" sz="18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lt"/>
              </a:rPr>
              <a:t>bug</a:t>
            </a: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lt"/>
              </a:rPr>
              <a:t>，</a:t>
            </a:r>
            <a:r>
              <a:rPr lang="zh-CN" altLang="en-US" sz="18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lt"/>
              </a:rPr>
              <a:t>可不断完善本流程。</a:t>
            </a:r>
          </a:p>
        </p:txBody>
      </p:sp>
      <p:sp>
        <p:nvSpPr>
          <p:cNvPr id="16" name="文本框 15">
            <a:extLst>
              <a:ext uri="{FF2B5EF4-FFF2-40B4-BE49-F238E27FC236}">
                <a16:creationId xmlns:a16="http://schemas.microsoft.com/office/drawing/2014/main" id="{E9F37F8F-60E6-44A0-B1F8-549580C655DB}"/>
              </a:ext>
            </a:extLst>
          </p:cNvPr>
          <p:cNvSpPr txBox="1"/>
          <p:nvPr/>
        </p:nvSpPr>
        <p:spPr>
          <a:xfrm>
            <a:off x="-172334" y="3102400"/>
            <a:ext cx="830997" cy="2356105"/>
          </a:xfrm>
          <a:prstGeom prst="rect">
            <a:avLst/>
          </a:prstGeom>
          <a:noFill/>
        </p:spPr>
        <p:txBody>
          <a:bodyPr vert="eaVert" wrap="square" rtlCol="0">
            <a:spAutoFit/>
          </a:bodyPr>
          <a:lstStyle/>
          <a:p>
            <a:r>
              <a:rPr lang="zh-CN" altLang="en-US" sz="2400" dirty="0">
                <a:solidFill>
                  <a:schemeClr val="bg1"/>
                </a:solidFill>
              </a:rPr>
              <a:t>异常报错图片</a:t>
            </a:r>
          </a:p>
          <a:p>
            <a:endParaRPr lang="zh-CN" altLang="en-US" dirty="0"/>
          </a:p>
        </p:txBody>
      </p:sp>
    </p:spTree>
    <p:extLst>
      <p:ext uri="{BB962C8B-B14F-4D97-AF65-F5344CB8AC3E}">
        <p14:creationId xmlns:p14="http://schemas.microsoft.com/office/powerpoint/2010/main" val="66168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四、执行流程图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p>
        </p:txBody>
      </p:sp>
      <p:sp>
        <p:nvSpPr>
          <p:cNvPr id="12" name="文本框 11"/>
          <p:cNvSpPr txBox="1"/>
          <p:nvPr/>
        </p:nvSpPr>
        <p:spPr>
          <a:xfrm>
            <a:off x="3450419" y="4165460"/>
            <a:ext cx="5264383" cy="307777"/>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pitchFamily="34" charset="-122"/>
                <a:ea typeface="微软雅黑" panose="020B0503020204020204" pitchFamily="34" charset="-122"/>
              </a:rPr>
              <a:t>机器人自动完成登录系统、新建商品信息等业务流程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53171" y="1817047"/>
            <a:ext cx="335200" cy="335200"/>
          </a:xfrm>
          <a:prstGeom prst="rect">
            <a:avLst/>
          </a:prstGeom>
        </p:spPr>
      </p:pic>
      <p:pic>
        <p:nvPicPr>
          <p:cNvPr id="23" name="图片 22" descr="人 (2)"/>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3" cstate="print">
            <a:biLevel thresh="25000"/>
          </a:blip>
          <a:stretch>
            <a:fillRect/>
          </a:stretch>
        </p:blipFill>
        <p:spPr>
          <a:xfrm>
            <a:off x="5456005" y="3025502"/>
            <a:ext cx="607596" cy="607596"/>
          </a:xfrm>
          <a:prstGeom prst="rect">
            <a:avLst/>
          </a:prstGeom>
        </p:spPr>
      </p:pic>
      <p:pic>
        <p:nvPicPr>
          <p:cNvPr id="26" name="图形 25" descr="复选标记"/>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27028" y="3275113"/>
            <a:ext cx="349732" cy="349732"/>
          </a:xfrm>
          <a:prstGeom prst="rect">
            <a:avLst/>
          </a:prstGeom>
        </p:spPr>
      </p:pic>
      <p:sp>
        <p:nvSpPr>
          <p:cNvPr id="27" name="文本框 26"/>
          <p:cNvSpPr txBox="1"/>
          <p:nvPr/>
        </p:nvSpPr>
        <p:spPr>
          <a:xfrm>
            <a:off x="3293118" y="2418649"/>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打开淘宝京东等</a:t>
            </a:r>
            <a:r>
              <a:rPr kumimoji="1" lang="en-US" altLang="zh-CN" sz="1000" dirty="0">
                <a:solidFill>
                  <a:schemeClr val="bg1"/>
                </a:solidFill>
                <a:latin typeface="微软雅黑" panose="020B0503020204020204" pitchFamily="34" charset="-122"/>
                <a:ea typeface="微软雅黑" panose="020B0503020204020204" pitchFamily="34" charset="-122"/>
              </a:rPr>
              <a:t>app</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688702" y="3725173"/>
            <a:ext cx="127121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加入购物车</a:t>
            </a:r>
          </a:p>
        </p:txBody>
      </p:sp>
      <p:sp>
        <p:nvSpPr>
          <p:cNvPr id="30" name="文本框 29"/>
          <p:cNvSpPr txBox="1"/>
          <p:nvPr/>
        </p:nvSpPr>
        <p:spPr>
          <a:xfrm>
            <a:off x="7972703" y="3736539"/>
            <a:ext cx="1270907"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用人力自动分析性价比高的商品</a:t>
            </a:r>
          </a:p>
        </p:txBody>
      </p:sp>
      <p:sp>
        <p:nvSpPr>
          <p:cNvPr id="31" name="文本框 30"/>
          <p:cNvSpPr txBox="1"/>
          <p:nvPr/>
        </p:nvSpPr>
        <p:spPr>
          <a:xfrm>
            <a:off x="8090747" y="2360577"/>
            <a:ext cx="1270906"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查看评论浏览网页</a:t>
            </a:r>
          </a:p>
        </p:txBody>
      </p:sp>
      <p:sp>
        <p:nvSpPr>
          <p:cNvPr id="32" name="文本框 31"/>
          <p:cNvSpPr txBox="1"/>
          <p:nvPr/>
        </p:nvSpPr>
        <p:spPr>
          <a:xfrm>
            <a:off x="6726705" y="2361797"/>
            <a:ext cx="1113892" cy="400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多家电商平台不断对比</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50293" y="23810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  打开网购平台，输入商品名称</a:t>
            </a:r>
          </a:p>
        </p:txBody>
      </p:sp>
      <p:pic>
        <p:nvPicPr>
          <p:cNvPr id="34" name="图形 33" descr="目标受众"/>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38639" y="2985084"/>
            <a:ext cx="349732" cy="349732"/>
          </a:xfrm>
          <a:prstGeom prst="rect">
            <a:avLst/>
          </a:prstGeom>
        </p:spPr>
      </p:pic>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7" cstate="print"/>
          <a:stretch>
            <a:fillRect/>
          </a:stretch>
        </p:blipFill>
        <p:spPr>
          <a:xfrm>
            <a:off x="2297004" y="4959208"/>
            <a:ext cx="326154" cy="326154"/>
          </a:xfrm>
          <a:prstGeom prst="rect">
            <a:avLst/>
          </a:prstGeom>
        </p:spPr>
      </p:pic>
      <p:pic>
        <p:nvPicPr>
          <p:cNvPr id="41" name="图形 40" descr="月历"/>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21430" y="4781354"/>
            <a:ext cx="340931" cy="340931"/>
          </a:xfrm>
          <a:prstGeom prst="rect">
            <a:avLst/>
          </a:prstGeom>
        </p:spPr>
      </p:pic>
      <p:pic>
        <p:nvPicPr>
          <p:cNvPr id="42" name="图片 41" descr="ibot"/>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35372" y="4867352"/>
            <a:ext cx="403296" cy="403296"/>
          </a:xfrm>
          <a:prstGeom prst="rect">
            <a:avLst/>
          </a:prstGeom>
        </p:spPr>
      </p:pic>
      <p:pic>
        <p:nvPicPr>
          <p:cNvPr id="44" name="图片 43" descr="ibot"/>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16536" y="4947796"/>
            <a:ext cx="349732" cy="349732"/>
          </a:xfrm>
          <a:prstGeom prst="rect">
            <a:avLst/>
          </a:prstGeom>
        </p:spPr>
      </p:pic>
      <p:pic>
        <p:nvPicPr>
          <p:cNvPr id="46" name="图片 45" descr="ibot"/>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44773" y="4894436"/>
            <a:ext cx="384997" cy="384997"/>
          </a:xfrm>
          <a:prstGeom prst="rect">
            <a:avLst/>
          </a:prstGeom>
        </p:spPr>
      </p:pic>
      <p:pic>
        <p:nvPicPr>
          <p:cNvPr id="48" name="图片 47" descr="ibot"/>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p:cNvSpPr txBox="1"/>
          <p:nvPr/>
        </p:nvSpPr>
        <p:spPr>
          <a:xfrm>
            <a:off x="2257603" y="5442345"/>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给指定邮箱发送邮件</a:t>
            </a:r>
          </a:p>
        </p:txBody>
      </p:sp>
      <p:sp>
        <p:nvSpPr>
          <p:cNvPr id="50" name="文本框 49"/>
          <p:cNvSpPr txBox="1"/>
          <p:nvPr/>
        </p:nvSpPr>
        <p:spPr>
          <a:xfrm>
            <a:off x="3490926" y="5387984"/>
            <a:ext cx="1113892" cy="400110"/>
          </a:xfrm>
          <a:prstGeom prst="rect">
            <a:avLst/>
          </a:prstGeom>
          <a:noFill/>
        </p:spPr>
        <p:txBody>
          <a:bodyPr wrap="square" rtlCol="0">
            <a:spAutoFit/>
          </a:bodyPr>
          <a:lstStyle/>
          <a:p>
            <a:r>
              <a:rPr kumimoji="1" lang="zh-CN" altLang="en-US" sz="1000" dirty="0">
                <a:solidFill>
                  <a:srgbClr val="03AF58"/>
                </a:solidFill>
                <a:latin typeface="微软雅黑" panose="020B0503020204020204" pitchFamily="34" charset="-122"/>
                <a:ea typeface="微软雅黑" panose="020B0503020204020204" pitchFamily="34" charset="-122"/>
              </a:rPr>
              <a:t>根据邮箱信息爬取对应数据</a:t>
            </a:r>
          </a:p>
        </p:txBody>
      </p:sp>
      <p:pic>
        <p:nvPicPr>
          <p:cNvPr id="51" name="图形 50" descr="列表"/>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631867" y="5064568"/>
            <a:ext cx="335200" cy="335200"/>
          </a:xfrm>
          <a:prstGeom prst="rect">
            <a:avLst/>
          </a:prstGeom>
        </p:spPr>
      </p:pic>
      <p:sp>
        <p:nvSpPr>
          <p:cNvPr id="52" name="文本框 51"/>
          <p:cNvSpPr txBox="1"/>
          <p:nvPr/>
        </p:nvSpPr>
        <p:spPr>
          <a:xfrm>
            <a:off x="4737780" y="5415040"/>
            <a:ext cx="1245297"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根据爬取的数据生成对应</a:t>
            </a:r>
            <a:r>
              <a:rPr kumimoji="1" lang="en-US" altLang="zh-CN" sz="1000" dirty="0">
                <a:solidFill>
                  <a:srgbClr val="00AE57"/>
                </a:solidFill>
                <a:latin typeface="微软雅黑" panose="020B0503020204020204" pitchFamily="34" charset="-122"/>
                <a:ea typeface="微软雅黑" panose="020B0503020204020204" pitchFamily="34" charset="-122"/>
              </a:rPr>
              <a:t>html</a:t>
            </a:r>
            <a:r>
              <a:rPr kumimoji="1" lang="zh-CN" altLang="en-US" sz="1000" dirty="0">
                <a:solidFill>
                  <a:srgbClr val="00AE57"/>
                </a:solidFill>
                <a:latin typeface="微软雅黑" panose="020B0503020204020204" pitchFamily="34" charset="-122"/>
                <a:ea typeface="微软雅黑" panose="020B0503020204020204" pitchFamily="34" charset="-122"/>
              </a:rPr>
              <a:t>文件</a:t>
            </a:r>
          </a:p>
        </p:txBody>
      </p:sp>
      <p:sp>
        <p:nvSpPr>
          <p:cNvPr id="53" name="文本框 52"/>
          <p:cNvSpPr txBox="1"/>
          <p:nvPr/>
        </p:nvSpPr>
        <p:spPr>
          <a:xfrm>
            <a:off x="6066248" y="5425395"/>
            <a:ext cx="1362429"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所生成的</a:t>
            </a:r>
            <a:r>
              <a:rPr kumimoji="1" lang="en-US" altLang="zh-CN" sz="1000" dirty="0">
                <a:solidFill>
                  <a:srgbClr val="00AE57"/>
                </a:solidFill>
                <a:latin typeface="微软雅黑" panose="020B0503020204020204" pitchFamily="34" charset="-122"/>
                <a:ea typeface="微软雅黑" panose="020B0503020204020204" pitchFamily="34" charset="-122"/>
              </a:rPr>
              <a:t>html</a:t>
            </a:r>
            <a:r>
              <a:rPr kumimoji="1" lang="zh-CN" altLang="en-US" sz="1000" dirty="0">
                <a:solidFill>
                  <a:srgbClr val="00AE57"/>
                </a:solidFill>
                <a:latin typeface="微软雅黑" panose="020B0503020204020204" pitchFamily="34" charset="-122"/>
                <a:ea typeface="微软雅黑" panose="020B0503020204020204" pitchFamily="34" charset="-122"/>
              </a:rPr>
              <a:t>文件一备份</a:t>
            </a:r>
          </a:p>
        </p:txBody>
      </p:sp>
      <p:sp>
        <p:nvSpPr>
          <p:cNvPr id="54" name="文本框 53"/>
          <p:cNvSpPr txBox="1"/>
          <p:nvPr/>
        </p:nvSpPr>
        <p:spPr>
          <a:xfrm>
            <a:off x="7625363" y="5379366"/>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把</a:t>
            </a:r>
            <a:r>
              <a:rPr kumimoji="1" lang="en-US" altLang="zh-CN" sz="1000" dirty="0">
                <a:solidFill>
                  <a:srgbClr val="00AE57"/>
                </a:solidFill>
                <a:latin typeface="微软雅黑" panose="020B0503020204020204" pitchFamily="34" charset="-122"/>
                <a:ea typeface="微软雅黑" panose="020B0503020204020204" pitchFamily="34" charset="-122"/>
              </a:rPr>
              <a:t>html</a:t>
            </a:r>
            <a:r>
              <a:rPr kumimoji="1" lang="zh-CN" altLang="en-US" sz="1000" dirty="0">
                <a:solidFill>
                  <a:srgbClr val="00AE57"/>
                </a:solidFill>
                <a:latin typeface="微软雅黑" panose="020B0503020204020204" pitchFamily="34" charset="-122"/>
                <a:ea typeface="微软雅黑" panose="020B0503020204020204" pitchFamily="34" charset="-122"/>
              </a:rPr>
              <a:t>文件发送给客户邮箱</a:t>
            </a:r>
          </a:p>
        </p:txBody>
      </p:sp>
      <p:sp>
        <p:nvSpPr>
          <p:cNvPr id="55" name="箭头: 右 119"/>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p:cNvSpPr txBox="1"/>
          <p:nvPr/>
        </p:nvSpPr>
        <p:spPr>
          <a:xfrm>
            <a:off x="8747460" y="5464928"/>
            <a:ext cx="132997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完成本次操作</a:t>
            </a:r>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0.5</a:t>
            </a:r>
            <a:r>
              <a:rPr lang="zh-CN" altLang="en-US" sz="2000" dirty="0">
                <a:solidFill>
                  <a:schemeClr val="bg1"/>
                </a:solidFill>
                <a:effectLst>
                  <a:outerShdw blurRad="38100" dist="38100" dir="2700000" algn="tl">
                    <a:srgbClr val="000000">
                      <a:alpha val="43137"/>
                    </a:srgbClr>
                  </a:outerShdw>
                </a:effectLst>
              </a:rPr>
              <a:t>分</a:t>
            </a:r>
            <a:r>
              <a:rPr lang="en-US" altLang="zh-CN" sz="2000" dirty="0">
                <a:solidFill>
                  <a:schemeClr val="bg1"/>
                </a:solidFill>
                <a:effectLst>
                  <a:outerShdw blurRad="38100" dist="38100" dir="2700000" algn="tl">
                    <a:srgbClr val="000000">
                      <a:alpha val="43137"/>
                    </a:srgbClr>
                  </a:outerShdw>
                </a:effectLst>
              </a:rPr>
              <a:t>/</a:t>
            </a:r>
            <a:r>
              <a:rPr lang="zh-CN" altLang="en-US" sz="2000" dirty="0">
                <a:solidFill>
                  <a:schemeClr val="bg1"/>
                </a:solidFill>
                <a:effectLst>
                  <a:outerShdw blurRad="38100" dist="38100" dir="2700000" algn="tl">
                    <a:srgbClr val="000000">
                      <a:alpha val="43137"/>
                    </a:srgbClr>
                  </a:outerShdw>
                </a:effectLst>
              </a:rPr>
              <a:t>份订单</a:t>
            </a:r>
          </a:p>
          <a:p>
            <a:pPr algn="ct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sz="2000" dirty="0">
                <a:solidFill>
                  <a:schemeClr val="bg1"/>
                </a:solidFill>
                <a:effectLst>
                  <a:outerShdw blurRad="38100" dist="38100" dir="2700000" algn="tl">
                    <a:srgbClr val="000000">
                      <a:alpha val="43137"/>
                    </a:srgbClr>
                  </a:outerShdw>
                </a:effectLst>
              </a:rPr>
              <a:t>     时长不定</a:t>
            </a:r>
            <a:endParaRPr lang="zh-CN" altLang="en-US" sz="900" dirty="0"/>
          </a:p>
        </p:txBody>
      </p:sp>
      <p:pic>
        <p:nvPicPr>
          <p:cNvPr id="66" name="图形 65" descr="研究"/>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25192" y="2950228"/>
            <a:ext cx="365809" cy="365809"/>
          </a:xfrm>
          <a:prstGeom prst="rect">
            <a:avLst/>
          </a:prstGeom>
        </p:spPr>
      </p:pic>
      <p:sp>
        <p:nvSpPr>
          <p:cNvPr id="67" name="文本框 66"/>
          <p:cNvSpPr txBox="1"/>
          <p:nvPr/>
        </p:nvSpPr>
        <p:spPr>
          <a:xfrm>
            <a:off x="5214362" y="3723415"/>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提交订单，完成购物</a:t>
            </a: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1697</Words>
  <Application>Microsoft Office PowerPoint</Application>
  <PresentationFormat>宽屏</PresentationFormat>
  <Paragraphs>114</Paragraphs>
  <Slides>15</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15</vt:i4>
      </vt:variant>
    </vt:vector>
  </HeadingPairs>
  <TitlesOfParts>
    <vt:vector size="27" baseType="lpstr">
      <vt:lpstr>Arial Unicode MS</vt:lpstr>
      <vt:lpstr>PingFang SC</vt:lpstr>
      <vt:lpstr>等线</vt:lpstr>
      <vt:lpstr>方正粗黑宋简体</vt:lpstr>
      <vt:lpstr>华文仿宋</vt:lpstr>
      <vt:lpstr>微软雅黑</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孙 鑫</cp:lastModifiedBy>
  <cp:revision>213</cp:revision>
  <dcterms:created xsi:type="dcterms:W3CDTF">2021-03-03T08:16:00Z</dcterms:created>
  <dcterms:modified xsi:type="dcterms:W3CDTF">2021-06-10T05:20:44Z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A405D556D0854A88A6AD655610868509</vt:lpwstr>
  </property>
  <property fmtid="{D5CDD505-2E9C-101B-9397-08002B2CF9AE}" pid="3" name="KSOProductBuildVer">
    <vt:lpwstr>2052-11.1.0.10463</vt:lpwstr>
  </property>
</Properties>
</file>