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0" r:id="rId5"/>
    <p:sldId id="281" r:id="rId6"/>
    <p:sldId id="261" r:id="rId7"/>
    <p:sldId id="270" r:id="rId8"/>
    <p:sldId id="271" r:id="rId9"/>
    <p:sldId id="272" r:id="rId10"/>
    <p:sldId id="273" r:id="rId11"/>
    <p:sldId id="274" r:id="rId12"/>
    <p:sldId id="275" r:id="rId13"/>
    <p:sldId id="262" r:id="rId14"/>
    <p:sldId id="276" r:id="rId15"/>
    <p:sldId id="277" r:id="rId16"/>
    <p:sldId id="263" r:id="rId17"/>
    <p:sldId id="278" r:id="rId18"/>
    <p:sldId id="267" r:id="rId19"/>
    <p:sldId id="279" r:id="rId20"/>
    <p:sldId id="28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v" initials="k" lastIdx="1" clrIdx="0"/>
  <p:cmAuthor id="2" name="47077" initials="4" lastIdx="2" clrIdx="1"/>
  <p:cmAuthor id="3" name="Kv" initials="K" lastIdx="1" clrIdx="2"/>
  <p:cmAuthor id="0" name="l00127724" initials="" lastIdx="17" clrIdx="0"/>
  <p:cmAuthor id="7" name="未知用户14" initials="未知用户14" lastIdx="1" clrIdx="6"/>
  <p:cmAuthor id="8" name="Tang Sherly" initials="TS" lastIdx="1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30"/>
        <p:guide pos="38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今天分享的主题是大数据驱动的健康管理服务创新。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2C434-8567-4407-B6F6-E08765157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38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40.png"/><Relationship Id="rId7" Type="http://schemas.openxmlformats.org/officeDocument/2006/relationships/tags" Target="../tags/tag95.xml"/><Relationship Id="rId6" Type="http://schemas.openxmlformats.org/officeDocument/2006/relationships/image" Target="../media/image39.png"/><Relationship Id="rId5" Type="http://schemas.openxmlformats.org/officeDocument/2006/relationships/tags" Target="../tags/tag94.xml"/><Relationship Id="rId4" Type="http://schemas.openxmlformats.org/officeDocument/2006/relationships/image" Target="../media/image1.svg"/><Relationship Id="rId3" Type="http://schemas.openxmlformats.org/officeDocument/2006/relationships/image" Target="../media/image11.png"/><Relationship Id="rId2" Type="http://schemas.openxmlformats.org/officeDocument/2006/relationships/tags" Target="../tags/tag93.xml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1" Type="http://schemas.openxmlformats.org/officeDocument/2006/relationships/image" Target="../media/image41.png"/><Relationship Id="rId10" Type="http://schemas.openxmlformats.org/officeDocument/2006/relationships/tags" Target="../tags/tag97.xml"/><Relationship Id="rId1" Type="http://schemas.openxmlformats.org/officeDocument/2006/relationships/tags" Target="../tags/tag9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9" Type="http://schemas.openxmlformats.org/officeDocument/2006/relationships/image" Target="../media/image15.png"/><Relationship Id="rId18" Type="http://schemas.openxmlformats.org/officeDocument/2006/relationships/image" Target="../media/image62.png"/><Relationship Id="rId17" Type="http://schemas.openxmlformats.org/officeDocument/2006/relationships/image" Target="../media/image61.png"/><Relationship Id="rId16" Type="http://schemas.openxmlformats.org/officeDocument/2006/relationships/image" Target="../media/image60.emf"/><Relationship Id="rId15" Type="http://schemas.openxmlformats.org/officeDocument/2006/relationships/image" Target="../media/image59.png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5.png"/><Relationship Id="rId2" Type="http://schemas.openxmlformats.org/officeDocument/2006/relationships/image" Target="../media/image3.jpeg"/><Relationship Id="rId19" Type="http://schemas.openxmlformats.org/officeDocument/2006/relationships/tags" Target="../tags/tag67.xml"/><Relationship Id="rId18" Type="http://schemas.openxmlformats.org/officeDocument/2006/relationships/image" Target="../media/image14.jpeg"/><Relationship Id="rId17" Type="http://schemas.openxmlformats.org/officeDocument/2006/relationships/image" Target="../media/image13.png"/><Relationship Id="rId16" Type="http://schemas.openxmlformats.org/officeDocument/2006/relationships/image" Target="../media/image12.jpeg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image" Target="../media/image1.svg"/><Relationship Id="rId12" Type="http://schemas.openxmlformats.org/officeDocument/2006/relationships/image" Target="../media/image11.png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19.jpeg"/><Relationship Id="rId7" Type="http://schemas.openxmlformats.org/officeDocument/2006/relationships/tags" Target="../tags/tag71.xml"/><Relationship Id="rId6" Type="http://schemas.openxmlformats.org/officeDocument/2006/relationships/image" Target="../media/image18.jpeg"/><Relationship Id="rId5" Type="http://schemas.openxmlformats.org/officeDocument/2006/relationships/tags" Target="../tags/tag70.xml"/><Relationship Id="rId4" Type="http://schemas.openxmlformats.org/officeDocument/2006/relationships/image" Target="../media/image17.GIF"/><Relationship Id="rId3" Type="http://schemas.openxmlformats.org/officeDocument/2006/relationships/tags" Target="../tags/tag69.xml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15.png"/><Relationship Id="rId22" Type="http://schemas.openxmlformats.org/officeDocument/2006/relationships/tags" Target="../tags/tag83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image" Target="../media/image16.png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image" Target="../media/image21.jpeg"/><Relationship Id="rId11" Type="http://schemas.openxmlformats.org/officeDocument/2006/relationships/tags" Target="../tags/tag73.xml"/><Relationship Id="rId10" Type="http://schemas.openxmlformats.org/officeDocument/2006/relationships/image" Target="../media/image20.jpeg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image" Target="../media/image24.png"/><Relationship Id="rId6" Type="http://schemas.openxmlformats.org/officeDocument/2006/relationships/tags" Target="../tags/tag87.xml"/><Relationship Id="rId5" Type="http://schemas.openxmlformats.org/officeDocument/2006/relationships/image" Target="../media/image23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22.png"/><Relationship Id="rId10" Type="http://schemas.openxmlformats.org/officeDocument/2006/relationships/notesSlide" Target="../notesSlides/notesSlide4.xml"/><Relationship Id="rId1" Type="http://schemas.openxmlformats.org/officeDocument/2006/relationships/tags" Target="../tags/tag8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8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88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02895" y="3466465"/>
            <a:ext cx="11527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400" dirty="0">
                <a:solidFill>
                  <a:srgbClr val="4276AA"/>
                </a:solidFill>
                <a:latin typeface="Fandol Braille Regular" panose="00000509000000000000" pitchFamily="49" charset="0"/>
                <a:ea typeface="字魂59号-创粗黑" panose="00000500000000000000"/>
              </a:rPr>
              <a:t>商业健康险医疗数据资产化平台  </a:t>
            </a:r>
            <a:endParaRPr lang="zh-CN" altLang="en-US" sz="7200" b="1" dirty="0">
              <a:solidFill>
                <a:schemeClr val="accent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8069" y="374650"/>
            <a:ext cx="11534775" cy="626745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剪去左右顶角 4"/>
          <p:cNvSpPr/>
          <p:nvPr/>
        </p:nvSpPr>
        <p:spPr>
          <a:xfrm flipV="1">
            <a:off x="3996332" y="-67926"/>
            <a:ext cx="4199336" cy="1171977"/>
          </a:xfrm>
          <a:prstGeom prst="snip2SameRect">
            <a:avLst>
              <a:gd name="adj1" fmla="val 2074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57377" y="1936176"/>
            <a:ext cx="12249370" cy="564821"/>
            <a:chOff x="-57370" y="2710927"/>
            <a:chExt cx="12249370" cy="718073"/>
          </a:xfrm>
        </p:grpSpPr>
        <p:cxnSp>
          <p:nvCxnSpPr>
            <p:cNvPr id="8" name="直接连接符 7"/>
            <p:cNvCxnSpPr/>
            <p:nvPr userDrawn="1"/>
          </p:nvCxnSpPr>
          <p:spPr>
            <a:xfrm flipH="1">
              <a:off x="3186059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/>
          </p:nvCxnSpPr>
          <p:spPr>
            <a:xfrm flipH="1">
              <a:off x="354644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/>
          </p:nvCxnSpPr>
          <p:spPr>
            <a:xfrm flipH="1">
              <a:off x="3906821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>
              <a:off x="4267202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/>
          </p:nvCxnSpPr>
          <p:spPr>
            <a:xfrm flipH="1">
              <a:off x="4627583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 flipH="1">
              <a:off x="4987964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5348345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 userDrawn="1"/>
          </p:nvCxnSpPr>
          <p:spPr>
            <a:xfrm flipH="1">
              <a:off x="5708726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/>
          </p:nvCxnSpPr>
          <p:spPr>
            <a:xfrm flipH="1">
              <a:off x="606910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H="1">
              <a:off x="642948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 userDrawn="1"/>
          </p:nvCxnSpPr>
          <p:spPr>
            <a:xfrm flipH="1">
              <a:off x="6789869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 userDrawn="1"/>
          </p:nvCxnSpPr>
          <p:spPr>
            <a:xfrm flipH="1">
              <a:off x="715025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/>
          </p:nvCxnSpPr>
          <p:spPr>
            <a:xfrm flipH="1">
              <a:off x="750704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/>
          </p:nvCxnSpPr>
          <p:spPr>
            <a:xfrm flipH="1">
              <a:off x="786742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 flipH="1">
              <a:off x="8227809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 userDrawn="1"/>
          </p:nvCxnSpPr>
          <p:spPr>
            <a:xfrm flipH="1">
              <a:off x="858819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 userDrawn="1"/>
          </p:nvCxnSpPr>
          <p:spPr>
            <a:xfrm flipH="1">
              <a:off x="8948571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/>
          </p:nvCxnSpPr>
          <p:spPr>
            <a:xfrm flipH="1">
              <a:off x="9308952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/>
          </p:nvCxnSpPr>
          <p:spPr>
            <a:xfrm flipH="1">
              <a:off x="9669333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/>
          </p:nvCxnSpPr>
          <p:spPr>
            <a:xfrm flipH="1">
              <a:off x="10029714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0390095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 userDrawn="1"/>
          </p:nvCxnSpPr>
          <p:spPr>
            <a:xfrm flipH="1">
              <a:off x="10750476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 userDrawn="1"/>
          </p:nvCxnSpPr>
          <p:spPr>
            <a:xfrm flipH="1">
              <a:off x="1111085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 userDrawn="1"/>
          </p:nvCxnSpPr>
          <p:spPr>
            <a:xfrm flipH="1">
              <a:off x="1147123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 userDrawn="1"/>
          </p:nvCxnSpPr>
          <p:spPr>
            <a:xfrm flipH="1">
              <a:off x="-5737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/>
          </p:nvCxnSpPr>
          <p:spPr>
            <a:xfrm flipH="1">
              <a:off x="303011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 flipH="1">
              <a:off x="663392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 userDrawn="1"/>
          </p:nvCxnSpPr>
          <p:spPr>
            <a:xfrm flipH="1">
              <a:off x="1023773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 userDrawn="1"/>
          </p:nvCxnSpPr>
          <p:spPr>
            <a:xfrm flipH="1">
              <a:off x="1384154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 userDrawn="1"/>
          </p:nvCxnSpPr>
          <p:spPr>
            <a:xfrm flipH="1">
              <a:off x="1744535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 userDrawn="1"/>
          </p:nvCxnSpPr>
          <p:spPr>
            <a:xfrm flipH="1">
              <a:off x="2104916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/>
          </p:nvCxnSpPr>
          <p:spPr>
            <a:xfrm flipH="1">
              <a:off x="246529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 userDrawn="1"/>
          </p:nvCxnSpPr>
          <p:spPr>
            <a:xfrm flipH="1">
              <a:off x="282567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22" y="-452024"/>
            <a:ext cx="4269955" cy="1940173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744345" y="5157470"/>
            <a:ext cx="8645525" cy="45085"/>
            <a:chOff x="1773218" y="5185185"/>
            <a:chExt cx="8645560" cy="44820"/>
          </a:xfrm>
        </p:grpSpPr>
        <p:cxnSp>
          <p:nvCxnSpPr>
            <p:cNvPr id="59" name="直接连接符 58"/>
            <p:cNvCxnSpPr/>
            <p:nvPr userDrawn="1"/>
          </p:nvCxnSpPr>
          <p:spPr>
            <a:xfrm>
              <a:off x="1773218" y="5185185"/>
              <a:ext cx="864556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 userDrawn="1"/>
          </p:nvCxnSpPr>
          <p:spPr>
            <a:xfrm>
              <a:off x="1773218" y="5230005"/>
              <a:ext cx="86455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文本占位符 5"/>
          <p:cNvSpPr txBox="1"/>
          <p:nvPr/>
        </p:nvSpPr>
        <p:spPr>
          <a:xfrm>
            <a:off x="3811905" y="5433060"/>
            <a:ext cx="4134485" cy="538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404040"/>
                </a:solidFill>
              </a:rPr>
              <a:t>成都知识视觉科技有限公司</a:t>
            </a:r>
            <a:endParaRPr lang="zh-CN" altLang="en-US" sz="24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55575"/>
            <a:ext cx="12564110" cy="1047750"/>
            <a:chOff x="0" y="-245"/>
            <a:chExt cx="19786" cy="1650"/>
          </a:xfrm>
        </p:grpSpPr>
        <p:grpSp>
          <p:nvGrpSpPr>
            <p:cNvPr id="89" name="组合 88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出院记录识别</a:t>
                </a:r>
                <a:endParaRPr 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93" name="组合 92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106" name="直接连接符 105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接连接符 116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118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接连接符 120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122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接连接符 124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6656942" y="2125823"/>
                  <a:ext cx="4036410" cy="280460"/>
                  <a:chOff x="459641" y="2710927"/>
                  <a:chExt cx="8270178" cy="730547"/>
                </a:xfrm>
              </p:grpSpPr>
              <p:cxnSp>
                <p:nvCxnSpPr>
                  <p:cNvPr id="97" name="直接连接符 96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 userDrawn="1"/>
                </p:nvCxnSpPr>
                <p:spPr>
                  <a:xfrm flipH="1">
                    <a:off x="45964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直接连接符 163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组合 166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168" name="直接连接符 167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7" name="直接连接符 26"/>
          <p:cNvCxnSpPr/>
          <p:nvPr/>
        </p:nvCxnSpPr>
        <p:spPr>
          <a:xfrm flipH="1">
            <a:off x="3848735" y="234315"/>
            <a:ext cx="235187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 userDrawn="1"/>
        </p:nvCxnSpPr>
        <p:spPr>
          <a:xfrm flipH="1">
            <a:off x="3147778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 flipH="1">
            <a:off x="3265333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 userDrawn="1"/>
        </p:nvCxnSpPr>
        <p:spPr>
          <a:xfrm flipH="1">
            <a:off x="3382891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 userDrawn="1"/>
        </p:nvCxnSpPr>
        <p:spPr>
          <a:xfrm flipH="1">
            <a:off x="3500445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 userDrawn="1"/>
        </p:nvCxnSpPr>
        <p:spPr>
          <a:xfrm flipH="1">
            <a:off x="361800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 userDrawn="1"/>
        </p:nvCxnSpPr>
        <p:spPr>
          <a:xfrm flipH="1">
            <a:off x="373554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42"/>
          <p:cNvSpPr/>
          <p:nvPr/>
        </p:nvSpPr>
        <p:spPr>
          <a:xfrm>
            <a:off x="379730" y="1196658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病历识别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035" y="1470660"/>
            <a:ext cx="6640195" cy="5146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748" t="737"/>
          <a:stretch>
            <a:fillRect/>
          </a:stretch>
        </p:blipFill>
        <p:spPr>
          <a:xfrm>
            <a:off x="379730" y="1585595"/>
            <a:ext cx="3697605" cy="506539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4284345" y="3997960"/>
            <a:ext cx="464820" cy="251460"/>
          </a:xfrm>
          <a:prstGeom prst="rightArrow">
            <a:avLst>
              <a:gd name="adj1" fmla="val 36893"/>
              <a:gd name="adj2" fmla="val 58576"/>
            </a:avLst>
          </a:prstGeom>
          <a:solidFill>
            <a:srgbClr val="4E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4120" y="1044575"/>
            <a:ext cx="7744460" cy="573722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841829"/>
            <a:ext cx="12192000" cy="0"/>
          </a:xfrm>
          <a:prstGeom prst="line">
            <a:avLst/>
          </a:prstGeom>
          <a:ln w="25400">
            <a:solidFill>
              <a:srgbClr val="4276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685" y="163373"/>
            <a:ext cx="10887966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Inphile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智能医疗数据结构化处理系统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276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4220" r="24774" b="35200"/>
          <a:stretch>
            <a:fillRect/>
          </a:stretch>
        </p:blipFill>
        <p:spPr>
          <a:xfrm>
            <a:off x="10526939" y="118731"/>
            <a:ext cx="1498600" cy="574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63933" y="1043940"/>
            <a:ext cx="2996565" cy="5737860"/>
            <a:chOff x="1325567" y="930497"/>
            <a:chExt cx="2921050" cy="5007688"/>
          </a:xfrm>
          <a:solidFill>
            <a:schemeClr val="accent1"/>
          </a:solidFill>
        </p:grpSpPr>
        <p:grpSp>
          <p:nvGrpSpPr>
            <p:cNvPr id="6" name="组合 5"/>
            <p:cNvGrpSpPr/>
            <p:nvPr/>
          </p:nvGrpSpPr>
          <p:grpSpPr>
            <a:xfrm>
              <a:off x="1325567" y="930497"/>
              <a:ext cx="2823382" cy="5007688"/>
              <a:chOff x="1325567" y="930497"/>
              <a:chExt cx="2823382" cy="5007688"/>
            </a:xfrm>
            <a:grpFill/>
          </p:grpSpPr>
          <p:sp>
            <p:nvSpPr>
              <p:cNvPr id="7" name="矩形 6"/>
              <p:cNvSpPr/>
              <p:nvPr/>
            </p:nvSpPr>
            <p:spPr>
              <a:xfrm>
                <a:off x="1325567" y="930497"/>
                <a:ext cx="2823382" cy="50076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803173" y="956297"/>
                <a:ext cx="1868170" cy="3214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p>
                <a:pPr algn="r"/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医学数据结构</a:t>
                </a: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化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矩形: 圆角 15"/>
              <p:cNvSpPr/>
              <p:nvPr/>
            </p:nvSpPr>
            <p:spPr>
              <a:xfrm>
                <a:off x="1500982" y="1438262"/>
                <a:ext cx="2528570" cy="4189095"/>
              </a:xfrm>
              <a:prstGeom prst="roundRect">
                <a:avLst>
                  <a:gd name="adj" fmla="val 3473"/>
                </a:avLst>
              </a:prstGeom>
              <a:grpFill/>
              <a:ln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27543" y="1514219"/>
                <a:ext cx="2528644" cy="233592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利用高精度的OCR技术，快速提取理赔资料中的文本信息，将非结构化文本转为有用的结构化知识并输出。（病理报告结构化知识提取举例）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11" name="矩形: 圆顶角 17"/>
              <p:cNvSpPr/>
              <p:nvPr/>
            </p:nvSpPr>
            <p:spPr>
              <a:xfrm flipV="1">
                <a:off x="1583865" y="3610597"/>
                <a:ext cx="2528570" cy="2016760"/>
              </a:xfrm>
              <a:prstGeom prst="round2SameRect">
                <a:avLst>
                  <a:gd name="adj1" fmla="val 3492"/>
                  <a:gd name="adj2" fmla="val 0"/>
                </a:avLst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618504" y="3695040"/>
                <a:ext cx="2345983" cy="169139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支持身份证、银行卡、费用清单、病历、影像报告、病理报告等常见理赔申请资料的结构化输出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" name="等腰三角形 12"/>
            <p:cNvSpPr/>
            <p:nvPr/>
          </p:nvSpPr>
          <p:spPr>
            <a:xfrm rot="5400000" flipH="1">
              <a:off x="4092767" y="1455151"/>
              <a:ext cx="171450" cy="136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灯片编号占位符 3"/>
          <p:cNvSpPr>
            <a:spLocks noGrp="1"/>
          </p:cNvSpPr>
          <p:nvPr/>
        </p:nvSpPr>
        <p:spPr>
          <a:xfrm>
            <a:off x="9402110" y="65207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2718" y="907888"/>
            <a:ext cx="2921050" cy="5007688"/>
            <a:chOff x="527057" y="805802"/>
            <a:chExt cx="2921050" cy="5007688"/>
          </a:xfrm>
        </p:grpSpPr>
        <p:grpSp>
          <p:nvGrpSpPr>
            <p:cNvPr id="3" name="组合 2"/>
            <p:cNvGrpSpPr/>
            <p:nvPr/>
          </p:nvGrpSpPr>
          <p:grpSpPr>
            <a:xfrm>
              <a:off x="527057" y="805802"/>
              <a:ext cx="2823382" cy="5007688"/>
              <a:chOff x="527057" y="805802"/>
              <a:chExt cx="2823382" cy="5007688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27057" y="805802"/>
                <a:ext cx="2823382" cy="5007688"/>
              </a:xfrm>
              <a:prstGeom prst="rect">
                <a:avLst/>
              </a:prstGeom>
              <a:solidFill>
                <a:srgbClr val="427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04663" y="956297"/>
                <a:ext cx="186817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医学数据结构</a:t>
                </a: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化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" name="矩形: 圆角 15"/>
              <p:cNvSpPr/>
              <p:nvPr/>
            </p:nvSpPr>
            <p:spPr>
              <a:xfrm>
                <a:off x="683902" y="1438262"/>
                <a:ext cx="2528570" cy="4189095"/>
              </a:xfrm>
              <a:prstGeom prst="roundRect">
                <a:avLst>
                  <a:gd name="adj" fmla="val 3473"/>
                </a:avLst>
              </a:prstGeom>
              <a:noFill/>
              <a:ln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729033" y="1514219"/>
                <a:ext cx="2528644" cy="230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利用高精度的OCR技术，快速提取理赔资料中的文本信息，将非结构化文本转为有用的结构化知识并输出。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  <p:sp>
            <p:nvSpPr>
              <p:cNvPr id="18" name="矩形: 圆顶角 17"/>
              <p:cNvSpPr/>
              <p:nvPr/>
            </p:nvSpPr>
            <p:spPr>
              <a:xfrm flipV="1">
                <a:off x="681362" y="3610597"/>
                <a:ext cx="2528570" cy="2016760"/>
              </a:xfrm>
              <a:prstGeom prst="round2SameRect">
                <a:avLst>
                  <a:gd name="adj1" fmla="val 3492"/>
                  <a:gd name="adj2" fmla="val 0"/>
                </a:avLst>
              </a:prstGeom>
              <a:solidFill>
                <a:srgbClr val="EDF5F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19994" y="3695040"/>
                <a:ext cx="2345983" cy="1938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600" b="1">
                    <a:solidFill>
                      <a:srgbClr val="4276A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支持身份证、银行卡、费用清单、病历、影像报告、病理报告等常见理赔申请资料的结构化输出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276A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6" name="等腰三角形 25"/>
            <p:cNvSpPr/>
            <p:nvPr/>
          </p:nvSpPr>
          <p:spPr>
            <a:xfrm rot="5400000" flipH="1">
              <a:off x="3294257" y="1455151"/>
              <a:ext cx="171450" cy="136249"/>
            </a:xfrm>
            <a:prstGeom prst="triangle">
              <a:avLst/>
            </a:prstGeom>
            <a:solidFill>
              <a:srgbClr val="427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78460" y="6069330"/>
            <a:ext cx="1143508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600" b="1">
                <a:solidFill>
                  <a:srgbClr val="10B1F0"/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rgbClr val="4276AA"/>
                </a:solidFill>
                <a:latin typeface="+mn-lt"/>
                <a:ea typeface="+mn-ea"/>
                <a:cs typeface="+mn-ea"/>
                <a:sym typeface="+mn-lt"/>
              </a:rPr>
              <a:t>经过了结构化的医学</a:t>
            </a:r>
            <a:r>
              <a:rPr lang="zh-CN" altLang="en-US" sz="1800">
                <a:solidFill>
                  <a:srgbClr val="4276AA"/>
                </a:solidFill>
                <a:latin typeface="+mn-lt"/>
                <a:ea typeface="+mn-ea"/>
                <a:cs typeface="+mn-ea"/>
                <a:sym typeface="+mn-lt"/>
              </a:rPr>
              <a:t>数据，可以快速丰富健康大数据，有利于构建用户健康画像。为智能风控费控、健康管理提供有力保障</a:t>
            </a:r>
            <a:endParaRPr lang="zh-CN" altLang="en-US" sz="1800">
              <a:solidFill>
                <a:srgbClr val="4276A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left-arrowhead_45510"/>
          <p:cNvSpPr>
            <a:spLocks noChangeAspect="1"/>
          </p:cNvSpPr>
          <p:nvPr/>
        </p:nvSpPr>
        <p:spPr bwMode="auto">
          <a:xfrm rot="16200000">
            <a:off x="4747769" y="3294765"/>
            <a:ext cx="245856" cy="401168"/>
          </a:xfrm>
          <a:custGeom>
            <a:avLst/>
            <a:gdLst>
              <a:gd name="T0" fmla="*/ 111 w 4714"/>
              <a:gd name="T1" fmla="*/ 3987 h 7704"/>
              <a:gd name="T2" fmla="*/ 4553 w 4714"/>
              <a:gd name="T3" fmla="*/ 7616 h 7704"/>
              <a:gd name="T4" fmla="*/ 4665 w 4714"/>
              <a:gd name="T5" fmla="*/ 7535 h 7704"/>
              <a:gd name="T6" fmla="*/ 3486 w 4714"/>
              <a:gd name="T7" fmla="*/ 4068 h 7704"/>
              <a:gd name="T8" fmla="*/ 3487 w 4714"/>
              <a:gd name="T9" fmla="*/ 3586 h 7704"/>
              <a:gd name="T10" fmla="*/ 4664 w 4714"/>
              <a:gd name="T11" fmla="*/ 169 h 7704"/>
              <a:gd name="T12" fmla="*/ 4552 w 4714"/>
              <a:gd name="T13" fmla="*/ 88 h 7704"/>
              <a:gd name="T14" fmla="*/ 112 w 4714"/>
              <a:gd name="T15" fmla="*/ 3668 h 7704"/>
              <a:gd name="T16" fmla="*/ 111 w 4714"/>
              <a:gd name="T17" fmla="*/ 3987 h 7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4" h="7704">
                <a:moveTo>
                  <a:pt x="111" y="3987"/>
                </a:moveTo>
                <a:lnTo>
                  <a:pt x="4553" y="7616"/>
                </a:lnTo>
                <a:cubicBezTo>
                  <a:pt x="4664" y="7704"/>
                  <a:pt x="4714" y="7668"/>
                  <a:pt x="4665" y="7535"/>
                </a:cubicBezTo>
                <a:lnTo>
                  <a:pt x="3486" y="4068"/>
                </a:lnTo>
                <a:cubicBezTo>
                  <a:pt x="3438" y="3935"/>
                  <a:pt x="3438" y="3719"/>
                  <a:pt x="3487" y="3586"/>
                </a:cubicBezTo>
                <a:lnTo>
                  <a:pt x="4664" y="169"/>
                </a:lnTo>
                <a:cubicBezTo>
                  <a:pt x="4713" y="36"/>
                  <a:pt x="4663" y="0"/>
                  <a:pt x="4552" y="88"/>
                </a:cubicBezTo>
                <a:lnTo>
                  <a:pt x="112" y="3668"/>
                </a:lnTo>
                <a:cubicBezTo>
                  <a:pt x="1" y="3755"/>
                  <a:pt x="0" y="3899"/>
                  <a:pt x="111" y="3987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/>
          <a:srcRect r="50534"/>
          <a:stretch>
            <a:fillRect/>
          </a:stretch>
        </p:blipFill>
        <p:spPr>
          <a:xfrm>
            <a:off x="7363143" y="1581108"/>
            <a:ext cx="4400143" cy="430628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1"/>
          <a:srcRect l="57761" t="16770" r="11586" b="10429"/>
          <a:stretch>
            <a:fillRect/>
          </a:stretch>
        </p:blipFill>
        <p:spPr>
          <a:xfrm>
            <a:off x="3824269" y="1580200"/>
            <a:ext cx="3526827" cy="4055170"/>
          </a:xfrm>
          <a:prstGeom prst="rect">
            <a:avLst/>
          </a:prstGeom>
        </p:spPr>
      </p:pic>
      <p:sp>
        <p:nvSpPr>
          <p:cNvPr id="46" name="矩形: 圆角 45"/>
          <p:cNvSpPr/>
          <p:nvPr/>
        </p:nvSpPr>
        <p:spPr>
          <a:xfrm>
            <a:off x="4806364" y="1042623"/>
            <a:ext cx="1357342" cy="335091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结构化模式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8993852" y="1042624"/>
            <a:ext cx="1357342" cy="335091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识别结果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-145415"/>
            <a:ext cx="12564110" cy="1047750"/>
            <a:chOff x="0" y="-245"/>
            <a:chExt cx="19786" cy="1650"/>
          </a:xfrm>
        </p:grpSpPr>
        <p:grpSp>
          <p:nvGrpSpPr>
            <p:cNvPr id="82" name="组合 81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表格结构化</a:t>
                </a:r>
                <a:endParaRPr lang="zh-CN" altLang="en-US" sz="2800" b="1" dirty="0">
                  <a:solidFill>
                    <a:schemeClr val="accent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28" name="组合 27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30" name="直接连接符 29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接连接符 78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直接连接符 163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直接连接符 164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直接连接符 165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直接连接符 166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直接连接符 167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接连接符 168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直接连接符 169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直接连接符 170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直接连接符 171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直接连接符 172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4" name="直接连接符 173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组合 176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178" name="组合 177"/>
                <p:cNvGrpSpPr/>
                <p:nvPr/>
              </p:nvGrpSpPr>
              <p:grpSpPr>
                <a:xfrm>
                  <a:off x="6656942" y="2125823"/>
                  <a:ext cx="4036410" cy="280460"/>
                  <a:chOff x="459641" y="2710927"/>
                  <a:chExt cx="8270178" cy="730547"/>
                </a:xfrm>
              </p:grpSpPr>
              <p:cxnSp>
                <p:nvCxnSpPr>
                  <p:cNvPr id="179" name="直接连接符 178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直接连接符 179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直接连接符 180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直接连接符 181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直接连接符 182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直接连接符 183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直接连接符 184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直接连接符 185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直接连接符 186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直接连接符 187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直接连接符 188"/>
                  <p:cNvCxnSpPr/>
                  <p:nvPr userDrawn="1"/>
                </p:nvCxnSpPr>
                <p:spPr>
                  <a:xfrm flipH="1">
                    <a:off x="45964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直接连接符 189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直接连接符 190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直接连接符 193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直接连接符 194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直接连接符 195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直接连接符 196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直接连接符 197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9" name="直接连接符 198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连接符 199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组合 201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203" name="直接连接符 202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接连接符 203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接连接符 205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直接连接符 206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接连接符 207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接连接符 208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95885" y="220980"/>
            <a:ext cx="12425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buNone/>
            </a:pPr>
            <a:r>
              <a:rPr lang="zh-CN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病理报告结构化</a:t>
            </a:r>
            <a:endParaRPr lang="zh-CN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136" y="-50884"/>
            <a:ext cx="2305924" cy="104776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443" y="331353"/>
            <a:ext cx="12192000" cy="592005"/>
            <a:chOff x="-3081808" y="410237"/>
            <a:chExt cx="18236635" cy="592005"/>
          </a:xfrm>
        </p:grpSpPr>
        <p:grpSp>
          <p:nvGrpSpPr>
            <p:cNvPr id="36" name="组合 35"/>
            <p:cNvGrpSpPr/>
            <p:nvPr/>
          </p:nvGrpSpPr>
          <p:grpSpPr>
            <a:xfrm>
              <a:off x="-3081808" y="957421"/>
              <a:ext cx="18236635" cy="44821"/>
              <a:chOff x="-411931" y="5185185"/>
              <a:chExt cx="12930645" cy="44821"/>
            </a:xfrm>
          </p:grpSpPr>
          <p:cxnSp>
            <p:nvCxnSpPr>
              <p:cNvPr id="37" name="直接连接符 36"/>
              <p:cNvCxnSpPr/>
              <p:nvPr userDrawn="1"/>
            </p:nvCxnSpPr>
            <p:spPr>
              <a:xfrm>
                <a:off x="-411931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/>
            </p:nvCxnSpPr>
            <p:spPr>
              <a:xfrm>
                <a:off x="-411931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组合 71"/>
            <p:cNvGrpSpPr/>
            <p:nvPr/>
          </p:nvGrpSpPr>
          <p:grpSpPr>
            <a:xfrm rot="0">
              <a:off x="10288006" y="410237"/>
              <a:ext cx="2453435" cy="280460"/>
              <a:chOff x="3702991" y="2710927"/>
              <a:chExt cx="5026828" cy="730547"/>
            </a:xfrm>
          </p:grpSpPr>
          <p:cxnSp>
            <p:nvCxnSpPr>
              <p:cNvPr id="78" name="直接连接符 77"/>
              <p:cNvCxnSpPr/>
              <p:nvPr userDrawn="1"/>
            </p:nvCxnSpPr>
            <p:spPr>
              <a:xfrm flipH="1">
                <a:off x="370299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 userDrawn="1"/>
            </p:nvCxnSpPr>
            <p:spPr>
              <a:xfrm flipH="1">
                <a:off x="406341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 userDrawn="1"/>
            </p:nvCxnSpPr>
            <p:spPr>
              <a:xfrm flipH="1">
                <a:off x="4423775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 userDrawn="1"/>
            </p:nvCxnSpPr>
            <p:spPr>
              <a:xfrm flipH="1">
                <a:off x="478415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 userDrawn="1"/>
            </p:nvCxnSpPr>
            <p:spPr>
              <a:xfrm flipH="1">
                <a:off x="5144485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 flipH="1">
                <a:off x="5486451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 flipH="1">
                <a:off x="5846821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/>
            </p:nvCxnSpPr>
            <p:spPr>
              <a:xfrm flipH="1">
                <a:off x="6207224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/>
            </p:nvCxnSpPr>
            <p:spPr>
              <a:xfrm flipH="1">
                <a:off x="6567566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 flipH="1">
                <a:off x="6927985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/>
            </p:nvCxnSpPr>
            <p:spPr>
              <a:xfrm flipH="1">
                <a:off x="7288349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/>
            </p:nvCxnSpPr>
            <p:spPr>
              <a:xfrm flipH="1">
                <a:off x="7648725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/>
            </p:nvCxnSpPr>
            <p:spPr>
              <a:xfrm flipH="1">
                <a:off x="8009058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" name="直接连接符 1"/>
          <p:cNvCxnSpPr/>
          <p:nvPr userDrawn="1"/>
        </p:nvCxnSpPr>
        <p:spPr>
          <a:xfrm flipH="1">
            <a:off x="7422567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40170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7657756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7775345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7892920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004502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8122089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8239687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8357264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8474867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8592452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8710041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8827616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 userDrawn="1"/>
        </p:nvCxnSpPr>
        <p:spPr>
          <a:xfrm flipH="1">
            <a:off x="6254520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 userDrawn="1"/>
        </p:nvCxnSpPr>
        <p:spPr>
          <a:xfrm flipH="1">
            <a:off x="6372095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648367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6601264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>
            <a:off x="671886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H="1">
            <a:off x="6836439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695404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707162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7189216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7306791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866775" y="1580515"/>
            <a:ext cx="10397490" cy="5228590"/>
            <a:chOff x="1013" y="2904"/>
            <a:chExt cx="15283" cy="768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" y="2904"/>
              <a:ext cx="15283" cy="7470"/>
            </a:xfrm>
            <a:prstGeom prst="rect">
              <a:avLst/>
            </a:prstGeom>
          </p:spPr>
        </p:pic>
        <p:sp>
          <p:nvSpPr>
            <p:cNvPr id="42" name="矩形 41"/>
            <p:cNvSpPr/>
            <p:nvPr>
              <p:custDataLst>
                <p:tags r:id="rId3"/>
              </p:custDataLst>
            </p:nvPr>
          </p:nvSpPr>
          <p:spPr>
            <a:xfrm>
              <a:off x="4076" y="3391"/>
              <a:ext cx="12221" cy="7198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n>
                  <a:solidFill>
                    <a:schemeClr val="tx1"/>
                  </a:solidFill>
                  <a:prstDash val="dashDot"/>
                </a:ln>
                <a:noFill/>
                <a:cs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1014" y="3391"/>
              <a:ext cx="2920" cy="7198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n>
                  <a:solidFill>
                    <a:schemeClr val="tx1"/>
                  </a:solidFill>
                  <a:prstDash val="dashDot"/>
                </a:ln>
                <a:noFill/>
                <a:cs typeface="微软雅黑" panose="020B0503020204020204" pitchFamily="34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950845" y="996950"/>
            <a:ext cx="786892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600" b="1">
                <a:solidFill>
                  <a:srgbClr val="10B1F0"/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b="0" dirty="0">
                <a:solidFill>
                  <a:srgbClr val="333333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病理单的结构化主要是对电子病历进行命名实体识别操作，通过循证医学去提取医学关注的关键词，依据关键词对文本化后的数据进行自动的数据结构化</a:t>
            </a:r>
            <a:endParaRPr lang="zh-CN" altLang="en-US" sz="1600" b="0" dirty="0">
              <a:solidFill>
                <a:srgbClr val="333333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52" name="矩形: 圆角 42"/>
          <p:cNvSpPr/>
          <p:nvPr/>
        </p:nvSpPr>
        <p:spPr>
          <a:xfrm>
            <a:off x="899160" y="1128713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病理报告结构化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718820" y="1074420"/>
            <a:ext cx="10927715" cy="5534660"/>
            <a:chOff x="424" y="1726"/>
            <a:chExt cx="17990" cy="8716"/>
          </a:xfrm>
        </p:grpSpPr>
        <p:sp>
          <p:nvSpPr>
            <p:cNvPr id="71" name="矩形 70"/>
            <p:cNvSpPr/>
            <p:nvPr/>
          </p:nvSpPr>
          <p:spPr>
            <a:xfrm>
              <a:off x="655" y="1726"/>
              <a:ext cx="5040" cy="7957"/>
            </a:xfrm>
            <a:prstGeom prst="rect">
              <a:avLst/>
            </a:prstGeom>
            <a:gradFill>
              <a:gsLst>
                <a:gs pos="0">
                  <a:srgbClr val="652AAC"/>
                </a:gs>
                <a:gs pos="60000">
                  <a:srgbClr val="3F1A6A"/>
                </a:gs>
              </a:gsLst>
              <a:lin ang="2700000" scaled="0"/>
            </a:gradFill>
            <a:ln>
              <a:solidFill>
                <a:srgbClr val="652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19" y="1804"/>
              <a:ext cx="4911" cy="1249"/>
            </a:xfrm>
            <a:prstGeom prst="rect">
              <a:avLst/>
            </a:prstGeom>
            <a:solidFill>
              <a:srgbClr val="EDE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719" y="3114"/>
              <a:ext cx="4911" cy="6489"/>
            </a:xfrm>
            <a:prstGeom prst="rect">
              <a:avLst/>
            </a:prstGeom>
            <a:solidFill>
              <a:srgbClr val="EDE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48" y="3757"/>
              <a:ext cx="177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医疗机构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48" y="5067"/>
              <a:ext cx="177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疾病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48" y="6357"/>
              <a:ext cx="177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药品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648" y="7679"/>
              <a:ext cx="177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耗材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648" y="9026"/>
              <a:ext cx="177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医疗服务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6763" y="1726"/>
              <a:ext cx="5040" cy="7957"/>
            </a:xfrm>
            <a:prstGeom prst="rect">
              <a:avLst/>
            </a:prstGeom>
            <a:gradFill>
              <a:gsLst>
                <a:gs pos="0">
                  <a:srgbClr val="0EA7EC"/>
                </a:gs>
                <a:gs pos="60000">
                  <a:srgbClr val="005F8A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834" y="1804"/>
              <a:ext cx="4911" cy="1249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6834" y="2089"/>
              <a:ext cx="49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数据归一化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13010" y="1726"/>
              <a:ext cx="5040" cy="7957"/>
            </a:xfrm>
            <a:prstGeom prst="rect">
              <a:avLst/>
            </a:prstGeom>
            <a:gradFill>
              <a:gsLst>
                <a:gs pos="0">
                  <a:srgbClr val="672BAF"/>
                </a:gs>
                <a:gs pos="60000">
                  <a:srgbClr val="3F1A6A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13065" y="1804"/>
              <a:ext cx="4911" cy="1249"/>
            </a:xfrm>
            <a:prstGeom prst="rect">
              <a:avLst/>
            </a:prstGeom>
            <a:solidFill>
              <a:srgbClr val="CBD5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3065" y="2200"/>
              <a:ext cx="4911" cy="5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标准化数据清洗及应用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任意多边形: 形状 117"/>
            <p:cNvSpPr/>
            <p:nvPr/>
          </p:nvSpPr>
          <p:spPr>
            <a:xfrm>
              <a:off x="5660" y="5298"/>
              <a:ext cx="1031" cy="188"/>
            </a:xfrm>
            <a:custGeom>
              <a:avLst/>
              <a:gdLst>
                <a:gd name="connsiteX0" fmla="*/ 1744662 w 1831974"/>
                <a:gd name="connsiteY0" fmla="*/ 0 h 87312"/>
                <a:gd name="connsiteX1" fmla="*/ 1831974 w 1831974"/>
                <a:gd name="connsiteY1" fmla="*/ 87312 h 87312"/>
                <a:gd name="connsiteX2" fmla="*/ 0 w 1831974"/>
                <a:gd name="connsiteY2" fmla="*/ 873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1974" h="87312">
                  <a:moveTo>
                    <a:pt x="1744662" y="0"/>
                  </a:moveTo>
                  <a:lnTo>
                    <a:pt x="1831974" y="87312"/>
                  </a:lnTo>
                  <a:lnTo>
                    <a:pt x="0" y="87312"/>
                  </a:lnTo>
                </a:path>
              </a:pathLst>
            </a:custGeom>
            <a:noFill/>
            <a:ln cap="rnd">
              <a:gradFill flip="none" rotWithShape="1">
                <a:gsLst>
                  <a:gs pos="0">
                    <a:srgbClr val="652AAC">
                      <a:alpha val="0"/>
                    </a:srgbClr>
                  </a:gs>
                  <a:gs pos="100000">
                    <a:srgbClr val="652AAC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670" y="2089"/>
              <a:ext cx="504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实体识别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抽取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2354" y="3114"/>
              <a:ext cx="3277" cy="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459" y="3487"/>
              <a:ext cx="3105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医疗机构国家目录</a:t>
              </a:r>
              <a:endPara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iconfont-10187-1799684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1252" y="3173"/>
              <a:ext cx="621" cy="676"/>
            </a:xfrm>
            <a:custGeom>
              <a:avLst/>
              <a:gdLst>
                <a:gd name="T0" fmla="*/ 4160 w 11520"/>
                <a:gd name="T1" fmla="*/ 3520 h 10240"/>
                <a:gd name="T2" fmla="*/ 4160 w 11520"/>
                <a:gd name="T3" fmla="*/ 4160 h 10240"/>
                <a:gd name="T4" fmla="*/ 7680 w 11520"/>
                <a:gd name="T5" fmla="*/ 3840 h 10240"/>
                <a:gd name="T6" fmla="*/ 7360 w 11520"/>
                <a:gd name="T7" fmla="*/ 5120 h 10240"/>
                <a:gd name="T8" fmla="*/ 3840 w 11520"/>
                <a:gd name="T9" fmla="*/ 5440 h 10240"/>
                <a:gd name="T10" fmla="*/ 7360 w 11520"/>
                <a:gd name="T11" fmla="*/ 5760 h 10240"/>
                <a:gd name="T12" fmla="*/ 7360 w 11520"/>
                <a:gd name="T13" fmla="*/ 5120 h 10240"/>
                <a:gd name="T14" fmla="*/ 4160 w 11520"/>
                <a:gd name="T15" fmla="*/ 6720 h 10240"/>
                <a:gd name="T16" fmla="*/ 4160 w 11520"/>
                <a:gd name="T17" fmla="*/ 7360 h 10240"/>
                <a:gd name="T18" fmla="*/ 7680 w 11520"/>
                <a:gd name="T19" fmla="*/ 7040 h 10240"/>
                <a:gd name="T20" fmla="*/ 11200 w 11520"/>
                <a:gd name="T21" fmla="*/ 9600 h 10240"/>
                <a:gd name="T22" fmla="*/ 10880 w 11520"/>
                <a:gd name="T23" fmla="*/ 3840 h 10240"/>
                <a:gd name="T24" fmla="*/ 8960 w 11520"/>
                <a:gd name="T25" fmla="*/ 3520 h 10240"/>
                <a:gd name="T26" fmla="*/ 8320 w 11520"/>
                <a:gd name="T27" fmla="*/ 1920 h 10240"/>
                <a:gd name="T28" fmla="*/ 6080 w 11520"/>
                <a:gd name="T29" fmla="*/ 1280 h 10240"/>
                <a:gd name="T30" fmla="*/ 6720 w 11520"/>
                <a:gd name="T31" fmla="*/ 960 h 10240"/>
                <a:gd name="T32" fmla="*/ 6080 w 11520"/>
                <a:gd name="T33" fmla="*/ 640 h 10240"/>
                <a:gd name="T34" fmla="*/ 5760 w 11520"/>
                <a:gd name="T35" fmla="*/ 0 h 10240"/>
                <a:gd name="T36" fmla="*/ 5440 w 11520"/>
                <a:gd name="T37" fmla="*/ 640 h 10240"/>
                <a:gd name="T38" fmla="*/ 4800 w 11520"/>
                <a:gd name="T39" fmla="*/ 960 h 10240"/>
                <a:gd name="T40" fmla="*/ 5440 w 11520"/>
                <a:gd name="T41" fmla="*/ 1280 h 10240"/>
                <a:gd name="T42" fmla="*/ 3200 w 11520"/>
                <a:gd name="T43" fmla="*/ 1920 h 10240"/>
                <a:gd name="T44" fmla="*/ 2560 w 11520"/>
                <a:gd name="T45" fmla="*/ 4800 h 10240"/>
                <a:gd name="T46" fmla="*/ 640 w 11520"/>
                <a:gd name="T47" fmla="*/ 5120 h 10240"/>
                <a:gd name="T48" fmla="*/ 320 w 11520"/>
                <a:gd name="T49" fmla="*/ 9600 h 10240"/>
                <a:gd name="T50" fmla="*/ 320 w 11520"/>
                <a:gd name="T51" fmla="*/ 10240 h 10240"/>
                <a:gd name="T52" fmla="*/ 11520 w 11520"/>
                <a:gd name="T53" fmla="*/ 9920 h 10240"/>
                <a:gd name="T54" fmla="*/ 1280 w 11520"/>
                <a:gd name="T55" fmla="*/ 5440 h 10240"/>
                <a:gd name="T56" fmla="*/ 2560 w 11520"/>
                <a:gd name="T57" fmla="*/ 9600 h 10240"/>
                <a:gd name="T58" fmla="*/ 1280 w 11520"/>
                <a:gd name="T59" fmla="*/ 5440 h 10240"/>
                <a:gd name="T60" fmla="*/ 5120 w 11520"/>
                <a:gd name="T61" fmla="*/ 9600 h 10240"/>
                <a:gd name="T62" fmla="*/ 6400 w 11520"/>
                <a:gd name="T63" fmla="*/ 8960 h 10240"/>
                <a:gd name="T64" fmla="*/ 7040 w 11520"/>
                <a:gd name="T65" fmla="*/ 9600 h 10240"/>
                <a:gd name="T66" fmla="*/ 6720 w 11520"/>
                <a:gd name="T67" fmla="*/ 8320 h 10240"/>
                <a:gd name="T68" fmla="*/ 4480 w 11520"/>
                <a:gd name="T69" fmla="*/ 8640 h 10240"/>
                <a:gd name="T70" fmla="*/ 3200 w 11520"/>
                <a:gd name="T71" fmla="*/ 9600 h 10240"/>
                <a:gd name="T72" fmla="*/ 8320 w 11520"/>
                <a:gd name="T73" fmla="*/ 2560 h 10240"/>
                <a:gd name="T74" fmla="*/ 7040 w 11520"/>
                <a:gd name="T75" fmla="*/ 9600 h 10240"/>
                <a:gd name="T76" fmla="*/ 8960 w 11520"/>
                <a:gd name="T77" fmla="*/ 4160 h 10240"/>
                <a:gd name="T78" fmla="*/ 10240 w 11520"/>
                <a:gd name="T79" fmla="*/ 9600 h 10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0" h="10240">
                  <a:moveTo>
                    <a:pt x="7360" y="3520"/>
                  </a:moveTo>
                  <a:lnTo>
                    <a:pt x="4160" y="3520"/>
                  </a:lnTo>
                  <a:cubicBezTo>
                    <a:pt x="4000" y="3520"/>
                    <a:pt x="3840" y="3680"/>
                    <a:pt x="3840" y="3840"/>
                  </a:cubicBezTo>
                  <a:cubicBezTo>
                    <a:pt x="3840" y="4000"/>
                    <a:pt x="4000" y="4160"/>
                    <a:pt x="4160" y="4160"/>
                  </a:cubicBezTo>
                  <a:lnTo>
                    <a:pt x="7360" y="4160"/>
                  </a:lnTo>
                  <a:cubicBezTo>
                    <a:pt x="7520" y="4160"/>
                    <a:pt x="7680" y="4000"/>
                    <a:pt x="7680" y="3840"/>
                  </a:cubicBezTo>
                  <a:cubicBezTo>
                    <a:pt x="7680" y="3680"/>
                    <a:pt x="7520" y="3520"/>
                    <a:pt x="7360" y="3520"/>
                  </a:cubicBezTo>
                  <a:close/>
                  <a:moveTo>
                    <a:pt x="7360" y="5120"/>
                  </a:moveTo>
                  <a:lnTo>
                    <a:pt x="4160" y="5120"/>
                  </a:lnTo>
                  <a:cubicBezTo>
                    <a:pt x="4000" y="5120"/>
                    <a:pt x="3840" y="5280"/>
                    <a:pt x="3840" y="5440"/>
                  </a:cubicBezTo>
                  <a:cubicBezTo>
                    <a:pt x="3840" y="5600"/>
                    <a:pt x="4000" y="5760"/>
                    <a:pt x="4160" y="5760"/>
                  </a:cubicBezTo>
                  <a:lnTo>
                    <a:pt x="7360" y="5760"/>
                  </a:lnTo>
                  <a:cubicBezTo>
                    <a:pt x="7520" y="5760"/>
                    <a:pt x="7680" y="5600"/>
                    <a:pt x="7680" y="5440"/>
                  </a:cubicBezTo>
                  <a:cubicBezTo>
                    <a:pt x="7680" y="5280"/>
                    <a:pt x="7520" y="5120"/>
                    <a:pt x="7360" y="5120"/>
                  </a:cubicBezTo>
                  <a:close/>
                  <a:moveTo>
                    <a:pt x="7360" y="6720"/>
                  </a:moveTo>
                  <a:lnTo>
                    <a:pt x="4160" y="6720"/>
                  </a:lnTo>
                  <a:cubicBezTo>
                    <a:pt x="4000" y="6720"/>
                    <a:pt x="3840" y="6880"/>
                    <a:pt x="3840" y="7040"/>
                  </a:cubicBezTo>
                  <a:cubicBezTo>
                    <a:pt x="3840" y="7200"/>
                    <a:pt x="4000" y="7360"/>
                    <a:pt x="4160" y="7360"/>
                  </a:cubicBezTo>
                  <a:lnTo>
                    <a:pt x="7360" y="7360"/>
                  </a:lnTo>
                  <a:cubicBezTo>
                    <a:pt x="7520" y="7360"/>
                    <a:pt x="7680" y="7200"/>
                    <a:pt x="7680" y="7040"/>
                  </a:cubicBezTo>
                  <a:cubicBezTo>
                    <a:pt x="7680" y="6880"/>
                    <a:pt x="7520" y="6720"/>
                    <a:pt x="7360" y="6720"/>
                  </a:cubicBezTo>
                  <a:close/>
                  <a:moveTo>
                    <a:pt x="11200" y="9600"/>
                  </a:moveTo>
                  <a:lnTo>
                    <a:pt x="10880" y="9600"/>
                  </a:lnTo>
                  <a:lnTo>
                    <a:pt x="10880" y="3840"/>
                  </a:lnTo>
                  <a:cubicBezTo>
                    <a:pt x="10880" y="3680"/>
                    <a:pt x="10720" y="3520"/>
                    <a:pt x="10560" y="3520"/>
                  </a:cubicBezTo>
                  <a:lnTo>
                    <a:pt x="8960" y="3520"/>
                  </a:lnTo>
                  <a:lnTo>
                    <a:pt x="8960" y="2560"/>
                  </a:lnTo>
                  <a:cubicBezTo>
                    <a:pt x="8960" y="2208"/>
                    <a:pt x="8672" y="1920"/>
                    <a:pt x="8320" y="1920"/>
                  </a:cubicBezTo>
                  <a:lnTo>
                    <a:pt x="6080" y="1920"/>
                  </a:lnTo>
                  <a:lnTo>
                    <a:pt x="6080" y="1280"/>
                  </a:lnTo>
                  <a:lnTo>
                    <a:pt x="6400" y="1280"/>
                  </a:lnTo>
                  <a:cubicBezTo>
                    <a:pt x="6560" y="1280"/>
                    <a:pt x="6720" y="1120"/>
                    <a:pt x="6720" y="960"/>
                  </a:cubicBezTo>
                  <a:cubicBezTo>
                    <a:pt x="6720" y="768"/>
                    <a:pt x="6560" y="640"/>
                    <a:pt x="6400" y="640"/>
                  </a:cubicBezTo>
                  <a:lnTo>
                    <a:pt x="6080" y="640"/>
                  </a:lnTo>
                  <a:lnTo>
                    <a:pt x="6080" y="320"/>
                  </a:lnTo>
                  <a:cubicBezTo>
                    <a:pt x="6080" y="160"/>
                    <a:pt x="5920" y="0"/>
                    <a:pt x="5760" y="0"/>
                  </a:cubicBezTo>
                  <a:cubicBezTo>
                    <a:pt x="5600" y="0"/>
                    <a:pt x="5440" y="160"/>
                    <a:pt x="5440" y="320"/>
                  </a:cubicBezTo>
                  <a:lnTo>
                    <a:pt x="5440" y="640"/>
                  </a:lnTo>
                  <a:lnTo>
                    <a:pt x="5120" y="640"/>
                  </a:lnTo>
                  <a:cubicBezTo>
                    <a:pt x="4960" y="640"/>
                    <a:pt x="4800" y="768"/>
                    <a:pt x="4800" y="960"/>
                  </a:cubicBezTo>
                  <a:cubicBezTo>
                    <a:pt x="4800" y="1120"/>
                    <a:pt x="4960" y="1280"/>
                    <a:pt x="5120" y="1280"/>
                  </a:cubicBezTo>
                  <a:lnTo>
                    <a:pt x="5440" y="1280"/>
                  </a:lnTo>
                  <a:lnTo>
                    <a:pt x="5440" y="1920"/>
                  </a:lnTo>
                  <a:lnTo>
                    <a:pt x="3200" y="1920"/>
                  </a:lnTo>
                  <a:cubicBezTo>
                    <a:pt x="2848" y="1920"/>
                    <a:pt x="2560" y="2208"/>
                    <a:pt x="2560" y="2560"/>
                  </a:cubicBezTo>
                  <a:lnTo>
                    <a:pt x="2560" y="4800"/>
                  </a:lnTo>
                  <a:lnTo>
                    <a:pt x="960" y="4800"/>
                  </a:lnTo>
                  <a:cubicBezTo>
                    <a:pt x="800" y="4800"/>
                    <a:pt x="640" y="4960"/>
                    <a:pt x="640" y="5120"/>
                  </a:cubicBezTo>
                  <a:lnTo>
                    <a:pt x="640" y="9600"/>
                  </a:lnTo>
                  <a:lnTo>
                    <a:pt x="320" y="9600"/>
                  </a:lnTo>
                  <a:cubicBezTo>
                    <a:pt x="160" y="9600"/>
                    <a:pt x="0" y="9760"/>
                    <a:pt x="0" y="9920"/>
                  </a:cubicBezTo>
                  <a:cubicBezTo>
                    <a:pt x="0" y="10080"/>
                    <a:pt x="160" y="10240"/>
                    <a:pt x="320" y="10240"/>
                  </a:cubicBezTo>
                  <a:lnTo>
                    <a:pt x="11200" y="10240"/>
                  </a:lnTo>
                  <a:cubicBezTo>
                    <a:pt x="11360" y="10240"/>
                    <a:pt x="11520" y="10080"/>
                    <a:pt x="11520" y="9920"/>
                  </a:cubicBezTo>
                  <a:cubicBezTo>
                    <a:pt x="11520" y="9760"/>
                    <a:pt x="11360" y="9600"/>
                    <a:pt x="11200" y="9600"/>
                  </a:cubicBezTo>
                  <a:close/>
                  <a:moveTo>
                    <a:pt x="1280" y="5440"/>
                  </a:moveTo>
                  <a:lnTo>
                    <a:pt x="2560" y="5440"/>
                  </a:lnTo>
                  <a:lnTo>
                    <a:pt x="2560" y="9600"/>
                  </a:lnTo>
                  <a:lnTo>
                    <a:pt x="1280" y="9600"/>
                  </a:lnTo>
                  <a:lnTo>
                    <a:pt x="1280" y="5440"/>
                  </a:lnTo>
                  <a:close/>
                  <a:moveTo>
                    <a:pt x="6400" y="9600"/>
                  </a:moveTo>
                  <a:lnTo>
                    <a:pt x="5120" y="9600"/>
                  </a:lnTo>
                  <a:lnTo>
                    <a:pt x="5120" y="8960"/>
                  </a:lnTo>
                  <a:lnTo>
                    <a:pt x="6400" y="8960"/>
                  </a:lnTo>
                  <a:lnTo>
                    <a:pt x="6400" y="9600"/>
                  </a:lnTo>
                  <a:close/>
                  <a:moveTo>
                    <a:pt x="7040" y="9600"/>
                  </a:moveTo>
                  <a:lnTo>
                    <a:pt x="7040" y="8640"/>
                  </a:lnTo>
                  <a:cubicBezTo>
                    <a:pt x="7040" y="8480"/>
                    <a:pt x="6880" y="8320"/>
                    <a:pt x="6720" y="8320"/>
                  </a:cubicBezTo>
                  <a:lnTo>
                    <a:pt x="4800" y="8320"/>
                  </a:lnTo>
                  <a:cubicBezTo>
                    <a:pt x="4640" y="8320"/>
                    <a:pt x="4480" y="8480"/>
                    <a:pt x="4480" y="8640"/>
                  </a:cubicBezTo>
                  <a:lnTo>
                    <a:pt x="4480" y="9600"/>
                  </a:lnTo>
                  <a:lnTo>
                    <a:pt x="3200" y="9600"/>
                  </a:lnTo>
                  <a:lnTo>
                    <a:pt x="3200" y="2560"/>
                  </a:lnTo>
                  <a:lnTo>
                    <a:pt x="8320" y="2560"/>
                  </a:lnTo>
                  <a:lnTo>
                    <a:pt x="8320" y="9600"/>
                  </a:lnTo>
                  <a:lnTo>
                    <a:pt x="7040" y="9600"/>
                  </a:lnTo>
                  <a:close/>
                  <a:moveTo>
                    <a:pt x="8960" y="9600"/>
                  </a:moveTo>
                  <a:lnTo>
                    <a:pt x="8960" y="4160"/>
                  </a:lnTo>
                  <a:lnTo>
                    <a:pt x="10240" y="4160"/>
                  </a:lnTo>
                  <a:lnTo>
                    <a:pt x="10240" y="9600"/>
                  </a:lnTo>
                  <a:lnTo>
                    <a:pt x="8960" y="9600"/>
                  </a:lnTo>
                  <a:close/>
                </a:path>
              </a:pathLst>
            </a:custGeom>
            <a:solidFill>
              <a:srgbClr val="652AAC"/>
            </a:solidFill>
            <a:ln>
              <a:noFill/>
            </a:ln>
          </p:spPr>
          <p:txBody>
            <a:bodyPr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78" name="图形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04" y="4430"/>
              <a:ext cx="653" cy="748"/>
            </a:xfrm>
            <a:prstGeom prst="rect">
              <a:avLst/>
            </a:prstGeom>
          </p:spPr>
        </p:pic>
        <p:sp>
          <p:nvSpPr>
            <p:cNvPr id="79" name="iconfont-10899-5205039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1392" y="5815"/>
              <a:ext cx="293" cy="612"/>
            </a:xfrm>
            <a:custGeom>
              <a:avLst/>
              <a:gdLst>
                <a:gd name="T0" fmla="*/ 6522 w 6529"/>
                <a:gd name="T1" fmla="*/ 4338 h 11151"/>
                <a:gd name="T2" fmla="*/ 4734 w 6529"/>
                <a:gd name="T3" fmla="*/ 1574 h 11151"/>
                <a:gd name="T4" fmla="*/ 5149 w 6529"/>
                <a:gd name="T5" fmla="*/ 550 h 11151"/>
                <a:gd name="T6" fmla="*/ 1926 w 6529"/>
                <a:gd name="T7" fmla="*/ 0 h 11151"/>
                <a:gd name="T8" fmla="*/ 1376 w 6529"/>
                <a:gd name="T9" fmla="*/ 1040 h 11151"/>
                <a:gd name="T10" fmla="*/ 955 w 6529"/>
                <a:gd name="T11" fmla="*/ 2180 h 11151"/>
                <a:gd name="T12" fmla="*/ 0 w 6529"/>
                <a:gd name="T13" fmla="*/ 9713 h 11151"/>
                <a:gd name="T14" fmla="*/ 5088 w 6529"/>
                <a:gd name="T15" fmla="*/ 11151 h 11151"/>
                <a:gd name="T16" fmla="*/ 6529 w 6529"/>
                <a:gd name="T17" fmla="*/ 9813 h 11151"/>
                <a:gd name="T18" fmla="*/ 379 w 6529"/>
                <a:gd name="T19" fmla="*/ 9438 h 11151"/>
                <a:gd name="T20" fmla="*/ 6151 w 6529"/>
                <a:gd name="T21" fmla="*/ 4713 h 11151"/>
                <a:gd name="T22" fmla="*/ 379 w 6529"/>
                <a:gd name="T23" fmla="*/ 9438 h 11151"/>
                <a:gd name="T24" fmla="*/ 3729 w 6529"/>
                <a:gd name="T25" fmla="*/ 376 h 11151"/>
                <a:gd name="T26" fmla="*/ 4151 w 6529"/>
                <a:gd name="T27" fmla="*/ 1217 h 11151"/>
                <a:gd name="T28" fmla="*/ 3729 w 6529"/>
                <a:gd name="T29" fmla="*/ 1216 h 11151"/>
                <a:gd name="T30" fmla="*/ 3058 w 6529"/>
                <a:gd name="T31" fmla="*/ 1216 h 11151"/>
                <a:gd name="T32" fmla="*/ 3479 w 6529"/>
                <a:gd name="T33" fmla="*/ 376 h 11151"/>
                <a:gd name="T34" fmla="*/ 2808 w 6529"/>
                <a:gd name="T35" fmla="*/ 1216 h 11151"/>
                <a:gd name="T36" fmla="*/ 2387 w 6529"/>
                <a:gd name="T37" fmla="*/ 376 h 11151"/>
                <a:gd name="T38" fmla="*/ 2808 w 6529"/>
                <a:gd name="T39" fmla="*/ 1216 h 11151"/>
                <a:gd name="T40" fmla="*/ 4776 w 6529"/>
                <a:gd name="T41" fmla="*/ 1041 h 11151"/>
                <a:gd name="T42" fmla="*/ 4401 w 6529"/>
                <a:gd name="T43" fmla="*/ 1216 h 11151"/>
                <a:gd name="T44" fmla="*/ 4601 w 6529"/>
                <a:gd name="T45" fmla="*/ 376 h 11151"/>
                <a:gd name="T46" fmla="*/ 1751 w 6529"/>
                <a:gd name="T47" fmla="*/ 551 h 11151"/>
                <a:gd name="T48" fmla="*/ 2138 w 6529"/>
                <a:gd name="T49" fmla="*/ 376 h 11151"/>
                <a:gd name="T50" fmla="*/ 1926 w 6529"/>
                <a:gd name="T51" fmla="*/ 1217 h 11151"/>
                <a:gd name="T52" fmla="*/ 1751 w 6529"/>
                <a:gd name="T53" fmla="*/ 551 h 11151"/>
                <a:gd name="T54" fmla="*/ 3262 w 6529"/>
                <a:gd name="T55" fmla="*/ 1599 h 11151"/>
                <a:gd name="T56" fmla="*/ 6144 w 6529"/>
                <a:gd name="T57" fmla="*/ 4337 h 11151"/>
                <a:gd name="T58" fmla="*/ 1221 w 6529"/>
                <a:gd name="T59" fmla="*/ 2446 h 11151"/>
                <a:gd name="T60" fmla="*/ 1438 w 6529"/>
                <a:gd name="T61" fmla="*/ 10776 h 11151"/>
                <a:gd name="T62" fmla="*/ 6146 w 6529"/>
                <a:gd name="T63" fmla="*/ 9813 h 11151"/>
                <a:gd name="T64" fmla="*/ 3267 w 6529"/>
                <a:gd name="T65" fmla="*/ 5113 h 11151"/>
                <a:gd name="T66" fmla="*/ 3267 w 6529"/>
                <a:gd name="T67" fmla="*/ 9038 h 11151"/>
                <a:gd name="T68" fmla="*/ 3267 w 6529"/>
                <a:gd name="T69" fmla="*/ 5113 h 11151"/>
                <a:gd name="T70" fmla="*/ 1554 w 6529"/>
                <a:gd name="T71" fmla="*/ 7076 h 11151"/>
                <a:gd name="T72" fmla="*/ 4979 w 6529"/>
                <a:gd name="T73" fmla="*/ 7076 h 11151"/>
                <a:gd name="T74" fmla="*/ 4229 w 6529"/>
                <a:gd name="T75" fmla="*/ 6588 h 11151"/>
                <a:gd name="T76" fmla="*/ 3754 w 6529"/>
                <a:gd name="T77" fmla="*/ 6113 h 11151"/>
                <a:gd name="T78" fmla="*/ 3029 w 6529"/>
                <a:gd name="T79" fmla="*/ 5863 h 11151"/>
                <a:gd name="T80" fmla="*/ 2779 w 6529"/>
                <a:gd name="T81" fmla="*/ 6588 h 11151"/>
                <a:gd name="T82" fmla="*/ 2054 w 6529"/>
                <a:gd name="T83" fmla="*/ 6838 h 11151"/>
                <a:gd name="T84" fmla="*/ 2304 w 6529"/>
                <a:gd name="T85" fmla="*/ 7563 h 11151"/>
                <a:gd name="T86" fmla="*/ 2779 w 6529"/>
                <a:gd name="T87" fmla="*/ 8038 h 11151"/>
                <a:gd name="T88" fmla="*/ 3504 w 6529"/>
                <a:gd name="T89" fmla="*/ 8288 h 11151"/>
                <a:gd name="T90" fmla="*/ 3754 w 6529"/>
                <a:gd name="T91" fmla="*/ 7563 h 11151"/>
                <a:gd name="T92" fmla="*/ 4479 w 6529"/>
                <a:gd name="T93" fmla="*/ 7313 h 11151"/>
                <a:gd name="T94" fmla="*/ 4229 w 6529"/>
                <a:gd name="T95" fmla="*/ 6588 h 11151"/>
                <a:gd name="T96" fmla="*/ 3504 w 6529"/>
                <a:gd name="T97" fmla="*/ 7313 h 11151"/>
                <a:gd name="T98" fmla="*/ 3029 w 6529"/>
                <a:gd name="T99" fmla="*/ 8038 h 11151"/>
                <a:gd name="T100" fmla="*/ 2304 w 6529"/>
                <a:gd name="T101" fmla="*/ 7313 h 11151"/>
                <a:gd name="T102" fmla="*/ 3029 w 6529"/>
                <a:gd name="T103" fmla="*/ 6838 h 11151"/>
                <a:gd name="T104" fmla="*/ 3504 w 6529"/>
                <a:gd name="T105" fmla="*/ 6113 h 11151"/>
                <a:gd name="T106" fmla="*/ 4229 w 6529"/>
                <a:gd name="T107" fmla="*/ 6838 h 1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29" h="11151">
                  <a:moveTo>
                    <a:pt x="6529" y="4338"/>
                  </a:moveTo>
                  <a:lnTo>
                    <a:pt x="6522" y="4338"/>
                  </a:lnTo>
                  <a:cubicBezTo>
                    <a:pt x="6486" y="3523"/>
                    <a:pt x="6151" y="2762"/>
                    <a:pt x="5569" y="2181"/>
                  </a:cubicBezTo>
                  <a:cubicBezTo>
                    <a:pt x="5321" y="1932"/>
                    <a:pt x="5039" y="1728"/>
                    <a:pt x="4734" y="1574"/>
                  </a:cubicBezTo>
                  <a:cubicBezTo>
                    <a:pt x="4973" y="1514"/>
                    <a:pt x="5149" y="1298"/>
                    <a:pt x="5149" y="1040"/>
                  </a:cubicBezTo>
                  <a:lnTo>
                    <a:pt x="5149" y="550"/>
                  </a:lnTo>
                  <a:cubicBezTo>
                    <a:pt x="5149" y="247"/>
                    <a:pt x="4902" y="0"/>
                    <a:pt x="4599" y="0"/>
                  </a:cubicBezTo>
                  <a:lnTo>
                    <a:pt x="1926" y="0"/>
                  </a:lnTo>
                  <a:cubicBezTo>
                    <a:pt x="1622" y="0"/>
                    <a:pt x="1376" y="248"/>
                    <a:pt x="1376" y="550"/>
                  </a:cubicBezTo>
                  <a:lnTo>
                    <a:pt x="1376" y="1040"/>
                  </a:lnTo>
                  <a:cubicBezTo>
                    <a:pt x="1376" y="1298"/>
                    <a:pt x="1553" y="1514"/>
                    <a:pt x="1791" y="1574"/>
                  </a:cubicBezTo>
                  <a:cubicBezTo>
                    <a:pt x="1486" y="1728"/>
                    <a:pt x="1204" y="1932"/>
                    <a:pt x="955" y="2180"/>
                  </a:cubicBezTo>
                  <a:cubicBezTo>
                    <a:pt x="339" y="2797"/>
                    <a:pt x="0" y="3616"/>
                    <a:pt x="0" y="4488"/>
                  </a:cubicBezTo>
                  <a:lnTo>
                    <a:pt x="0" y="9713"/>
                  </a:lnTo>
                  <a:cubicBezTo>
                    <a:pt x="0" y="10505"/>
                    <a:pt x="645" y="11151"/>
                    <a:pt x="1438" y="11151"/>
                  </a:cubicBezTo>
                  <a:lnTo>
                    <a:pt x="5088" y="11151"/>
                  </a:lnTo>
                  <a:cubicBezTo>
                    <a:pt x="5847" y="11151"/>
                    <a:pt x="6471" y="10559"/>
                    <a:pt x="6522" y="9813"/>
                  </a:cubicBezTo>
                  <a:lnTo>
                    <a:pt x="6529" y="9813"/>
                  </a:lnTo>
                  <a:lnTo>
                    <a:pt x="6529" y="4338"/>
                  </a:lnTo>
                  <a:close/>
                  <a:moveTo>
                    <a:pt x="379" y="9438"/>
                  </a:moveTo>
                  <a:lnTo>
                    <a:pt x="379" y="4713"/>
                  </a:lnTo>
                  <a:lnTo>
                    <a:pt x="6151" y="4713"/>
                  </a:lnTo>
                  <a:lnTo>
                    <a:pt x="6151" y="9438"/>
                  </a:lnTo>
                  <a:lnTo>
                    <a:pt x="379" y="9438"/>
                  </a:lnTo>
                  <a:close/>
                  <a:moveTo>
                    <a:pt x="3729" y="1216"/>
                  </a:moveTo>
                  <a:lnTo>
                    <a:pt x="3729" y="376"/>
                  </a:lnTo>
                  <a:lnTo>
                    <a:pt x="4151" y="376"/>
                  </a:lnTo>
                  <a:lnTo>
                    <a:pt x="4151" y="1217"/>
                  </a:lnTo>
                  <a:lnTo>
                    <a:pt x="3729" y="1217"/>
                  </a:lnTo>
                  <a:lnTo>
                    <a:pt x="3729" y="1216"/>
                  </a:lnTo>
                  <a:close/>
                  <a:moveTo>
                    <a:pt x="3479" y="1216"/>
                  </a:moveTo>
                  <a:lnTo>
                    <a:pt x="3058" y="1216"/>
                  </a:lnTo>
                  <a:lnTo>
                    <a:pt x="3058" y="376"/>
                  </a:lnTo>
                  <a:lnTo>
                    <a:pt x="3479" y="376"/>
                  </a:lnTo>
                  <a:lnTo>
                    <a:pt x="3479" y="1216"/>
                  </a:lnTo>
                  <a:close/>
                  <a:moveTo>
                    <a:pt x="2808" y="1216"/>
                  </a:moveTo>
                  <a:lnTo>
                    <a:pt x="2387" y="1216"/>
                  </a:lnTo>
                  <a:lnTo>
                    <a:pt x="2387" y="376"/>
                  </a:lnTo>
                  <a:lnTo>
                    <a:pt x="2808" y="376"/>
                  </a:lnTo>
                  <a:lnTo>
                    <a:pt x="2808" y="1216"/>
                  </a:lnTo>
                  <a:close/>
                  <a:moveTo>
                    <a:pt x="4776" y="551"/>
                  </a:moveTo>
                  <a:lnTo>
                    <a:pt x="4776" y="1041"/>
                  </a:lnTo>
                  <a:cubicBezTo>
                    <a:pt x="4776" y="1137"/>
                    <a:pt x="4697" y="1216"/>
                    <a:pt x="4601" y="1216"/>
                  </a:cubicBezTo>
                  <a:lnTo>
                    <a:pt x="4401" y="1216"/>
                  </a:lnTo>
                  <a:lnTo>
                    <a:pt x="4401" y="376"/>
                  </a:lnTo>
                  <a:lnTo>
                    <a:pt x="4601" y="376"/>
                  </a:lnTo>
                  <a:cubicBezTo>
                    <a:pt x="4697" y="376"/>
                    <a:pt x="4776" y="454"/>
                    <a:pt x="4776" y="551"/>
                  </a:cubicBezTo>
                  <a:close/>
                  <a:moveTo>
                    <a:pt x="1751" y="551"/>
                  </a:moveTo>
                  <a:cubicBezTo>
                    <a:pt x="1751" y="454"/>
                    <a:pt x="1829" y="376"/>
                    <a:pt x="1926" y="376"/>
                  </a:cubicBezTo>
                  <a:lnTo>
                    <a:pt x="2138" y="376"/>
                  </a:lnTo>
                  <a:lnTo>
                    <a:pt x="2138" y="1217"/>
                  </a:lnTo>
                  <a:lnTo>
                    <a:pt x="1926" y="1217"/>
                  </a:lnTo>
                  <a:cubicBezTo>
                    <a:pt x="1829" y="1217"/>
                    <a:pt x="1751" y="1138"/>
                    <a:pt x="1751" y="1042"/>
                  </a:cubicBezTo>
                  <a:lnTo>
                    <a:pt x="1751" y="551"/>
                  </a:lnTo>
                  <a:close/>
                  <a:moveTo>
                    <a:pt x="1221" y="2446"/>
                  </a:moveTo>
                  <a:cubicBezTo>
                    <a:pt x="1766" y="1901"/>
                    <a:pt x="2491" y="1599"/>
                    <a:pt x="3262" y="1599"/>
                  </a:cubicBezTo>
                  <a:cubicBezTo>
                    <a:pt x="4033" y="1599"/>
                    <a:pt x="4758" y="1899"/>
                    <a:pt x="5303" y="2446"/>
                  </a:cubicBezTo>
                  <a:cubicBezTo>
                    <a:pt x="5813" y="2956"/>
                    <a:pt x="6108" y="3622"/>
                    <a:pt x="6144" y="4337"/>
                  </a:cubicBezTo>
                  <a:lnTo>
                    <a:pt x="379" y="4337"/>
                  </a:lnTo>
                  <a:cubicBezTo>
                    <a:pt x="415" y="3623"/>
                    <a:pt x="711" y="2956"/>
                    <a:pt x="1221" y="2446"/>
                  </a:cubicBezTo>
                  <a:close/>
                  <a:moveTo>
                    <a:pt x="5088" y="10776"/>
                  </a:moveTo>
                  <a:lnTo>
                    <a:pt x="1438" y="10776"/>
                  </a:lnTo>
                  <a:cubicBezTo>
                    <a:pt x="886" y="10776"/>
                    <a:pt x="431" y="10352"/>
                    <a:pt x="381" y="9813"/>
                  </a:cubicBezTo>
                  <a:lnTo>
                    <a:pt x="6146" y="9813"/>
                  </a:lnTo>
                  <a:cubicBezTo>
                    <a:pt x="6094" y="10352"/>
                    <a:pt x="5639" y="10776"/>
                    <a:pt x="5088" y="10776"/>
                  </a:cubicBezTo>
                  <a:close/>
                  <a:moveTo>
                    <a:pt x="3267" y="5113"/>
                  </a:moveTo>
                  <a:cubicBezTo>
                    <a:pt x="2184" y="5113"/>
                    <a:pt x="1304" y="5993"/>
                    <a:pt x="1304" y="7076"/>
                  </a:cubicBezTo>
                  <a:cubicBezTo>
                    <a:pt x="1304" y="8158"/>
                    <a:pt x="2184" y="9038"/>
                    <a:pt x="3267" y="9038"/>
                  </a:cubicBezTo>
                  <a:cubicBezTo>
                    <a:pt x="4349" y="9038"/>
                    <a:pt x="5229" y="8158"/>
                    <a:pt x="5229" y="7076"/>
                  </a:cubicBezTo>
                  <a:cubicBezTo>
                    <a:pt x="5229" y="5993"/>
                    <a:pt x="4349" y="5113"/>
                    <a:pt x="3267" y="5113"/>
                  </a:cubicBezTo>
                  <a:close/>
                  <a:moveTo>
                    <a:pt x="3267" y="8788"/>
                  </a:moveTo>
                  <a:cubicBezTo>
                    <a:pt x="2323" y="8788"/>
                    <a:pt x="1554" y="8019"/>
                    <a:pt x="1554" y="7076"/>
                  </a:cubicBezTo>
                  <a:cubicBezTo>
                    <a:pt x="1554" y="6132"/>
                    <a:pt x="2323" y="5363"/>
                    <a:pt x="3267" y="5363"/>
                  </a:cubicBezTo>
                  <a:cubicBezTo>
                    <a:pt x="4211" y="5363"/>
                    <a:pt x="4979" y="6132"/>
                    <a:pt x="4979" y="7076"/>
                  </a:cubicBezTo>
                  <a:cubicBezTo>
                    <a:pt x="4979" y="8019"/>
                    <a:pt x="4211" y="8788"/>
                    <a:pt x="3267" y="8788"/>
                  </a:cubicBezTo>
                  <a:close/>
                  <a:moveTo>
                    <a:pt x="4229" y="6588"/>
                  </a:moveTo>
                  <a:lnTo>
                    <a:pt x="3754" y="6588"/>
                  </a:lnTo>
                  <a:lnTo>
                    <a:pt x="3754" y="6113"/>
                  </a:lnTo>
                  <a:cubicBezTo>
                    <a:pt x="3754" y="5976"/>
                    <a:pt x="3642" y="5863"/>
                    <a:pt x="3504" y="5863"/>
                  </a:cubicBezTo>
                  <a:lnTo>
                    <a:pt x="3029" y="5863"/>
                  </a:lnTo>
                  <a:cubicBezTo>
                    <a:pt x="2892" y="5863"/>
                    <a:pt x="2779" y="5976"/>
                    <a:pt x="2779" y="6113"/>
                  </a:cubicBezTo>
                  <a:lnTo>
                    <a:pt x="2779" y="6588"/>
                  </a:lnTo>
                  <a:lnTo>
                    <a:pt x="2304" y="6588"/>
                  </a:lnTo>
                  <a:cubicBezTo>
                    <a:pt x="2167" y="6588"/>
                    <a:pt x="2054" y="6701"/>
                    <a:pt x="2054" y="6838"/>
                  </a:cubicBezTo>
                  <a:lnTo>
                    <a:pt x="2054" y="7313"/>
                  </a:lnTo>
                  <a:cubicBezTo>
                    <a:pt x="2054" y="7451"/>
                    <a:pt x="2167" y="7563"/>
                    <a:pt x="2304" y="7563"/>
                  </a:cubicBezTo>
                  <a:lnTo>
                    <a:pt x="2779" y="7563"/>
                  </a:lnTo>
                  <a:lnTo>
                    <a:pt x="2779" y="8038"/>
                  </a:lnTo>
                  <a:cubicBezTo>
                    <a:pt x="2779" y="8176"/>
                    <a:pt x="2892" y="8288"/>
                    <a:pt x="3029" y="8288"/>
                  </a:cubicBezTo>
                  <a:lnTo>
                    <a:pt x="3504" y="8288"/>
                  </a:lnTo>
                  <a:cubicBezTo>
                    <a:pt x="3642" y="8288"/>
                    <a:pt x="3754" y="8176"/>
                    <a:pt x="3754" y="8038"/>
                  </a:cubicBezTo>
                  <a:lnTo>
                    <a:pt x="3754" y="7563"/>
                  </a:lnTo>
                  <a:lnTo>
                    <a:pt x="4229" y="7563"/>
                  </a:lnTo>
                  <a:cubicBezTo>
                    <a:pt x="4367" y="7563"/>
                    <a:pt x="4479" y="7451"/>
                    <a:pt x="4479" y="7313"/>
                  </a:cubicBezTo>
                  <a:lnTo>
                    <a:pt x="4479" y="6838"/>
                  </a:lnTo>
                  <a:cubicBezTo>
                    <a:pt x="4479" y="6699"/>
                    <a:pt x="4367" y="6588"/>
                    <a:pt x="4229" y="6588"/>
                  </a:cubicBezTo>
                  <a:close/>
                  <a:moveTo>
                    <a:pt x="4229" y="7313"/>
                  </a:moveTo>
                  <a:lnTo>
                    <a:pt x="3504" y="7313"/>
                  </a:lnTo>
                  <a:lnTo>
                    <a:pt x="3504" y="8038"/>
                  </a:lnTo>
                  <a:lnTo>
                    <a:pt x="3029" y="8038"/>
                  </a:lnTo>
                  <a:lnTo>
                    <a:pt x="3029" y="7313"/>
                  </a:lnTo>
                  <a:lnTo>
                    <a:pt x="2304" y="7313"/>
                  </a:lnTo>
                  <a:lnTo>
                    <a:pt x="2304" y="6838"/>
                  </a:lnTo>
                  <a:lnTo>
                    <a:pt x="3029" y="6838"/>
                  </a:lnTo>
                  <a:lnTo>
                    <a:pt x="3029" y="6113"/>
                  </a:lnTo>
                  <a:lnTo>
                    <a:pt x="3504" y="6113"/>
                  </a:lnTo>
                  <a:lnTo>
                    <a:pt x="3504" y="6838"/>
                  </a:lnTo>
                  <a:lnTo>
                    <a:pt x="4229" y="6838"/>
                  </a:lnTo>
                  <a:lnTo>
                    <a:pt x="4229" y="7313"/>
                  </a:lnTo>
                  <a:close/>
                </a:path>
              </a:pathLst>
            </a:custGeom>
            <a:solidFill>
              <a:srgbClr val="652AAC"/>
            </a:solidFill>
            <a:ln>
              <a:noFill/>
            </a:ln>
          </p:spPr>
          <p:txBody>
            <a:bodyPr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2459" y="4869"/>
              <a:ext cx="3441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ICD-10</a:t>
              </a: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医保</a:t>
              </a: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项统编版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459" y="5560"/>
              <a:ext cx="3105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ICD-11</a:t>
              </a: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国标版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459" y="7690"/>
              <a:ext cx="3105" cy="7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全国医疗服务项目</a:t>
              </a: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项统编版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2459" y="8745"/>
              <a:ext cx="3535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ICD-9-CM315</a:t>
              </a: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项统编版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iconfont-10187-1761442"/>
            <p:cNvSpPr/>
            <p:nvPr/>
          </p:nvSpPr>
          <p:spPr>
            <a:xfrm>
              <a:off x="1277" y="7187"/>
              <a:ext cx="519" cy="543"/>
            </a:xfrm>
            <a:custGeom>
              <a:avLst/>
              <a:gdLst>
                <a:gd name="T0" fmla="*/ 4192 w 11008"/>
                <a:gd name="T1" fmla="*/ 6688 h 10560"/>
                <a:gd name="T2" fmla="*/ 3776 w 11008"/>
                <a:gd name="T3" fmla="*/ 7488 h 10560"/>
                <a:gd name="T4" fmla="*/ 3296 w 11008"/>
                <a:gd name="T5" fmla="*/ 7040 h 10560"/>
                <a:gd name="T6" fmla="*/ 4128 w 11008"/>
                <a:gd name="T7" fmla="*/ 5472 h 10560"/>
                <a:gd name="T8" fmla="*/ 2880 w 11008"/>
                <a:gd name="T9" fmla="*/ 6592 h 10560"/>
                <a:gd name="T10" fmla="*/ 960 w 11008"/>
                <a:gd name="T11" fmla="*/ 9280 h 10560"/>
                <a:gd name="T12" fmla="*/ 4256 w 11008"/>
                <a:gd name="T13" fmla="*/ 7936 h 10560"/>
                <a:gd name="T14" fmla="*/ 4384 w 11008"/>
                <a:gd name="T15" fmla="*/ 5536 h 10560"/>
                <a:gd name="T16" fmla="*/ 9760 w 11008"/>
                <a:gd name="T17" fmla="*/ 640 h 10560"/>
                <a:gd name="T18" fmla="*/ 10272 w 11008"/>
                <a:gd name="T19" fmla="*/ 1344 h 10560"/>
                <a:gd name="T20" fmla="*/ 5568 w 11008"/>
                <a:gd name="T21" fmla="*/ 5152 h 10560"/>
                <a:gd name="T22" fmla="*/ 5376 w 11008"/>
                <a:gd name="T23" fmla="*/ 5152 h 10560"/>
                <a:gd name="T24" fmla="*/ 9664 w 11008"/>
                <a:gd name="T25" fmla="*/ 672 h 10560"/>
                <a:gd name="T26" fmla="*/ 9760 w 11008"/>
                <a:gd name="T27" fmla="*/ 0 h 10560"/>
                <a:gd name="T28" fmla="*/ 4928 w 11008"/>
                <a:gd name="T29" fmla="*/ 4512 h 10560"/>
                <a:gd name="T30" fmla="*/ 5472 w 11008"/>
                <a:gd name="T31" fmla="*/ 5824 h 10560"/>
                <a:gd name="T32" fmla="*/ 10624 w 11008"/>
                <a:gd name="T33" fmla="*/ 2016 h 10560"/>
                <a:gd name="T34" fmla="*/ 10432 w 11008"/>
                <a:gd name="T35" fmla="*/ 352 h 10560"/>
                <a:gd name="T36" fmla="*/ 1280 w 11008"/>
                <a:gd name="T37" fmla="*/ 10240 h 10560"/>
                <a:gd name="T38" fmla="*/ 320 w 11008"/>
                <a:gd name="T39" fmla="*/ 10560 h 10560"/>
                <a:gd name="T40" fmla="*/ 320 w 11008"/>
                <a:gd name="T41" fmla="*/ 9920 h 10560"/>
                <a:gd name="T42" fmla="*/ 1280 w 11008"/>
                <a:gd name="T43" fmla="*/ 10240 h 10560"/>
                <a:gd name="T44" fmla="*/ 2880 w 11008"/>
                <a:gd name="T45" fmla="*/ 10560 h 10560"/>
                <a:gd name="T46" fmla="*/ 1920 w 11008"/>
                <a:gd name="T47" fmla="*/ 10240 h 10560"/>
                <a:gd name="T48" fmla="*/ 2880 w 11008"/>
                <a:gd name="T49" fmla="*/ 9920 h 10560"/>
                <a:gd name="T50" fmla="*/ 5120 w 11008"/>
                <a:gd name="T51" fmla="*/ 10240 h 10560"/>
                <a:gd name="T52" fmla="*/ 4160 w 11008"/>
                <a:gd name="T53" fmla="*/ 10560 h 10560"/>
                <a:gd name="T54" fmla="*/ 4160 w 11008"/>
                <a:gd name="T55" fmla="*/ 9920 h 10560"/>
                <a:gd name="T56" fmla="*/ 5120 w 11008"/>
                <a:gd name="T57" fmla="*/ 10240 h 10560"/>
                <a:gd name="T58" fmla="*/ 6720 w 11008"/>
                <a:gd name="T59" fmla="*/ 10560 h 10560"/>
                <a:gd name="T60" fmla="*/ 5760 w 11008"/>
                <a:gd name="T61" fmla="*/ 10240 h 10560"/>
                <a:gd name="T62" fmla="*/ 6720 w 11008"/>
                <a:gd name="T63" fmla="*/ 9920 h 10560"/>
                <a:gd name="T64" fmla="*/ 10240 w 11008"/>
                <a:gd name="T65" fmla="*/ 10240 h 10560"/>
                <a:gd name="T66" fmla="*/ 8000 w 11008"/>
                <a:gd name="T67" fmla="*/ 10560 h 10560"/>
                <a:gd name="T68" fmla="*/ 8000 w 11008"/>
                <a:gd name="T69" fmla="*/ 9920 h 10560"/>
                <a:gd name="T70" fmla="*/ 10240 w 11008"/>
                <a:gd name="T71" fmla="*/ 10240 h 10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08" h="10560">
                  <a:moveTo>
                    <a:pt x="4096" y="6272"/>
                  </a:moveTo>
                  <a:cubicBezTo>
                    <a:pt x="4160" y="6400"/>
                    <a:pt x="4192" y="6528"/>
                    <a:pt x="4192" y="6688"/>
                  </a:cubicBezTo>
                  <a:cubicBezTo>
                    <a:pt x="4192" y="6944"/>
                    <a:pt x="4096" y="7200"/>
                    <a:pt x="3904" y="7360"/>
                  </a:cubicBezTo>
                  <a:lnTo>
                    <a:pt x="3776" y="7488"/>
                  </a:lnTo>
                  <a:cubicBezTo>
                    <a:pt x="3232" y="8032"/>
                    <a:pt x="2560" y="8384"/>
                    <a:pt x="1792" y="8544"/>
                  </a:cubicBezTo>
                  <a:lnTo>
                    <a:pt x="3296" y="7040"/>
                  </a:lnTo>
                  <a:lnTo>
                    <a:pt x="4096" y="6272"/>
                  </a:lnTo>
                  <a:moveTo>
                    <a:pt x="4128" y="5472"/>
                  </a:moveTo>
                  <a:cubicBezTo>
                    <a:pt x="4032" y="5472"/>
                    <a:pt x="3968" y="5504"/>
                    <a:pt x="3904" y="5568"/>
                  </a:cubicBezTo>
                  <a:lnTo>
                    <a:pt x="2880" y="6592"/>
                  </a:lnTo>
                  <a:lnTo>
                    <a:pt x="736" y="8736"/>
                  </a:lnTo>
                  <a:cubicBezTo>
                    <a:pt x="544" y="8928"/>
                    <a:pt x="672" y="9280"/>
                    <a:pt x="960" y="9280"/>
                  </a:cubicBezTo>
                  <a:lnTo>
                    <a:pt x="1024" y="9280"/>
                  </a:lnTo>
                  <a:cubicBezTo>
                    <a:pt x="2176" y="9280"/>
                    <a:pt x="3360" y="8832"/>
                    <a:pt x="4256" y="7936"/>
                  </a:cubicBezTo>
                  <a:lnTo>
                    <a:pt x="4384" y="7808"/>
                  </a:lnTo>
                  <a:cubicBezTo>
                    <a:pt x="5024" y="7168"/>
                    <a:pt x="5024" y="6176"/>
                    <a:pt x="4384" y="5536"/>
                  </a:cubicBezTo>
                  <a:cubicBezTo>
                    <a:pt x="4288" y="5504"/>
                    <a:pt x="4224" y="5472"/>
                    <a:pt x="4128" y="5472"/>
                  </a:cubicBezTo>
                  <a:close/>
                  <a:moveTo>
                    <a:pt x="9760" y="640"/>
                  </a:moveTo>
                  <a:cubicBezTo>
                    <a:pt x="9792" y="640"/>
                    <a:pt x="9824" y="640"/>
                    <a:pt x="9888" y="704"/>
                  </a:cubicBezTo>
                  <a:lnTo>
                    <a:pt x="10272" y="1344"/>
                  </a:lnTo>
                  <a:cubicBezTo>
                    <a:pt x="10304" y="1408"/>
                    <a:pt x="10304" y="1472"/>
                    <a:pt x="10240" y="1504"/>
                  </a:cubicBezTo>
                  <a:lnTo>
                    <a:pt x="5568" y="5152"/>
                  </a:lnTo>
                  <a:cubicBezTo>
                    <a:pt x="5536" y="5184"/>
                    <a:pt x="5504" y="5184"/>
                    <a:pt x="5472" y="5184"/>
                  </a:cubicBezTo>
                  <a:cubicBezTo>
                    <a:pt x="5440" y="5184"/>
                    <a:pt x="5408" y="5184"/>
                    <a:pt x="5376" y="5152"/>
                  </a:cubicBezTo>
                  <a:cubicBezTo>
                    <a:pt x="5312" y="5088"/>
                    <a:pt x="5312" y="5024"/>
                    <a:pt x="5376" y="4960"/>
                  </a:cubicBezTo>
                  <a:lnTo>
                    <a:pt x="9664" y="672"/>
                  </a:lnTo>
                  <a:cubicBezTo>
                    <a:pt x="9696" y="640"/>
                    <a:pt x="9728" y="640"/>
                    <a:pt x="9760" y="640"/>
                  </a:cubicBezTo>
                  <a:moveTo>
                    <a:pt x="9760" y="0"/>
                  </a:moveTo>
                  <a:cubicBezTo>
                    <a:pt x="9568" y="0"/>
                    <a:pt x="9376" y="64"/>
                    <a:pt x="9216" y="224"/>
                  </a:cubicBezTo>
                  <a:lnTo>
                    <a:pt x="4928" y="4512"/>
                  </a:lnTo>
                  <a:cubicBezTo>
                    <a:pt x="4640" y="4800"/>
                    <a:pt x="4640" y="5312"/>
                    <a:pt x="4928" y="5600"/>
                  </a:cubicBezTo>
                  <a:cubicBezTo>
                    <a:pt x="5088" y="5760"/>
                    <a:pt x="5280" y="5824"/>
                    <a:pt x="5472" y="5824"/>
                  </a:cubicBezTo>
                  <a:cubicBezTo>
                    <a:pt x="5632" y="5824"/>
                    <a:pt x="5792" y="5760"/>
                    <a:pt x="5952" y="5664"/>
                  </a:cubicBezTo>
                  <a:lnTo>
                    <a:pt x="10624" y="2016"/>
                  </a:lnTo>
                  <a:cubicBezTo>
                    <a:pt x="10944" y="1760"/>
                    <a:pt x="11008" y="1344"/>
                    <a:pt x="10816" y="992"/>
                  </a:cubicBezTo>
                  <a:lnTo>
                    <a:pt x="10432" y="352"/>
                  </a:lnTo>
                  <a:cubicBezTo>
                    <a:pt x="10272" y="128"/>
                    <a:pt x="10016" y="0"/>
                    <a:pt x="9760" y="0"/>
                  </a:cubicBezTo>
                  <a:close/>
                  <a:moveTo>
                    <a:pt x="1280" y="10240"/>
                  </a:moveTo>
                  <a:cubicBezTo>
                    <a:pt x="1280" y="10400"/>
                    <a:pt x="1120" y="10560"/>
                    <a:pt x="960" y="10560"/>
                  </a:cubicBezTo>
                  <a:lnTo>
                    <a:pt x="320" y="10560"/>
                  </a:lnTo>
                  <a:cubicBezTo>
                    <a:pt x="128" y="10560"/>
                    <a:pt x="0" y="10400"/>
                    <a:pt x="0" y="10240"/>
                  </a:cubicBezTo>
                  <a:cubicBezTo>
                    <a:pt x="0" y="10080"/>
                    <a:pt x="128" y="9920"/>
                    <a:pt x="320" y="9920"/>
                  </a:cubicBezTo>
                  <a:lnTo>
                    <a:pt x="960" y="9920"/>
                  </a:lnTo>
                  <a:cubicBezTo>
                    <a:pt x="1120" y="9920"/>
                    <a:pt x="1280" y="10080"/>
                    <a:pt x="1280" y="10240"/>
                  </a:cubicBezTo>
                  <a:close/>
                  <a:moveTo>
                    <a:pt x="3200" y="10240"/>
                  </a:moveTo>
                  <a:cubicBezTo>
                    <a:pt x="3200" y="10400"/>
                    <a:pt x="3040" y="10560"/>
                    <a:pt x="2880" y="10560"/>
                  </a:cubicBezTo>
                  <a:lnTo>
                    <a:pt x="2240" y="10560"/>
                  </a:lnTo>
                  <a:cubicBezTo>
                    <a:pt x="2048" y="10560"/>
                    <a:pt x="1920" y="10400"/>
                    <a:pt x="1920" y="10240"/>
                  </a:cubicBezTo>
                  <a:cubicBezTo>
                    <a:pt x="1920" y="10080"/>
                    <a:pt x="2048" y="9920"/>
                    <a:pt x="2240" y="9920"/>
                  </a:cubicBezTo>
                  <a:lnTo>
                    <a:pt x="2880" y="9920"/>
                  </a:lnTo>
                  <a:cubicBezTo>
                    <a:pt x="3040" y="9920"/>
                    <a:pt x="3200" y="10080"/>
                    <a:pt x="3200" y="10240"/>
                  </a:cubicBezTo>
                  <a:close/>
                  <a:moveTo>
                    <a:pt x="5120" y="10240"/>
                  </a:moveTo>
                  <a:cubicBezTo>
                    <a:pt x="5120" y="10400"/>
                    <a:pt x="4960" y="10560"/>
                    <a:pt x="4800" y="10560"/>
                  </a:cubicBezTo>
                  <a:lnTo>
                    <a:pt x="4160" y="10560"/>
                  </a:lnTo>
                  <a:cubicBezTo>
                    <a:pt x="3968" y="10560"/>
                    <a:pt x="3840" y="10400"/>
                    <a:pt x="3840" y="10240"/>
                  </a:cubicBezTo>
                  <a:cubicBezTo>
                    <a:pt x="3840" y="10080"/>
                    <a:pt x="3968" y="9920"/>
                    <a:pt x="4160" y="9920"/>
                  </a:cubicBezTo>
                  <a:lnTo>
                    <a:pt x="4800" y="9920"/>
                  </a:lnTo>
                  <a:cubicBezTo>
                    <a:pt x="4960" y="9920"/>
                    <a:pt x="5120" y="10080"/>
                    <a:pt x="5120" y="10240"/>
                  </a:cubicBezTo>
                  <a:close/>
                  <a:moveTo>
                    <a:pt x="7040" y="10240"/>
                  </a:moveTo>
                  <a:cubicBezTo>
                    <a:pt x="7040" y="10432"/>
                    <a:pt x="6912" y="10560"/>
                    <a:pt x="6720" y="10560"/>
                  </a:cubicBezTo>
                  <a:lnTo>
                    <a:pt x="6080" y="10560"/>
                  </a:lnTo>
                  <a:cubicBezTo>
                    <a:pt x="5888" y="10560"/>
                    <a:pt x="5760" y="10432"/>
                    <a:pt x="5760" y="10240"/>
                  </a:cubicBezTo>
                  <a:cubicBezTo>
                    <a:pt x="5760" y="10048"/>
                    <a:pt x="5888" y="9920"/>
                    <a:pt x="6080" y="9920"/>
                  </a:cubicBezTo>
                  <a:lnTo>
                    <a:pt x="6720" y="9920"/>
                  </a:lnTo>
                  <a:cubicBezTo>
                    <a:pt x="6880" y="9920"/>
                    <a:pt x="7040" y="10048"/>
                    <a:pt x="7040" y="10240"/>
                  </a:cubicBezTo>
                  <a:close/>
                  <a:moveTo>
                    <a:pt x="10240" y="10240"/>
                  </a:moveTo>
                  <a:cubicBezTo>
                    <a:pt x="10240" y="10432"/>
                    <a:pt x="10112" y="10560"/>
                    <a:pt x="9920" y="10560"/>
                  </a:cubicBezTo>
                  <a:lnTo>
                    <a:pt x="8000" y="10560"/>
                  </a:lnTo>
                  <a:cubicBezTo>
                    <a:pt x="7808" y="10560"/>
                    <a:pt x="7680" y="10432"/>
                    <a:pt x="7680" y="10240"/>
                  </a:cubicBezTo>
                  <a:cubicBezTo>
                    <a:pt x="7680" y="10048"/>
                    <a:pt x="7808" y="9920"/>
                    <a:pt x="8000" y="9920"/>
                  </a:cubicBezTo>
                  <a:lnTo>
                    <a:pt x="9920" y="9920"/>
                  </a:lnTo>
                  <a:cubicBezTo>
                    <a:pt x="10080" y="9920"/>
                    <a:pt x="10240" y="10048"/>
                    <a:pt x="10240" y="10240"/>
                  </a:cubicBezTo>
                  <a:close/>
                </a:path>
              </a:pathLst>
            </a:custGeom>
            <a:solidFill>
              <a:srgbClr val="652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0" name="iconfont-11655-2733953"/>
            <p:cNvSpPr/>
            <p:nvPr/>
          </p:nvSpPr>
          <p:spPr>
            <a:xfrm>
              <a:off x="1174" y="8428"/>
              <a:ext cx="724" cy="689"/>
            </a:xfrm>
            <a:custGeom>
              <a:avLst/>
              <a:gdLst>
                <a:gd name="T0" fmla="*/ 6680 w 13007"/>
                <a:gd name="T1" fmla="*/ 11327 h 11327"/>
                <a:gd name="T2" fmla="*/ 6490 w 13007"/>
                <a:gd name="T3" fmla="*/ 11247 h 11327"/>
                <a:gd name="T4" fmla="*/ 1408 w 13007"/>
                <a:gd name="T5" fmla="*/ 6167 h 11327"/>
                <a:gd name="T6" fmla="*/ 1408 w 13007"/>
                <a:gd name="T7" fmla="*/ 1059 h 11327"/>
                <a:gd name="T8" fmla="*/ 3949 w 13007"/>
                <a:gd name="T9" fmla="*/ 4 h 11327"/>
                <a:gd name="T10" fmla="*/ 4467 w 13007"/>
                <a:gd name="T11" fmla="*/ 40 h 11327"/>
                <a:gd name="T12" fmla="*/ 4503 w 13007"/>
                <a:gd name="T13" fmla="*/ 43 h 11327"/>
                <a:gd name="T14" fmla="*/ 4772 w 13007"/>
                <a:gd name="T15" fmla="*/ 312 h 11327"/>
                <a:gd name="T16" fmla="*/ 3867 w 13007"/>
                <a:gd name="T17" fmla="*/ 637 h 11327"/>
                <a:gd name="T18" fmla="*/ 1830 w 13007"/>
                <a:gd name="T19" fmla="*/ 1675 h 11327"/>
                <a:gd name="T20" fmla="*/ 1905 w 13007"/>
                <a:gd name="T21" fmla="*/ 5750 h 11327"/>
                <a:gd name="T22" fmla="*/ 6680 w 13007"/>
                <a:gd name="T23" fmla="*/ 10487 h 11327"/>
                <a:gd name="T24" fmla="*/ 11505 w 13007"/>
                <a:gd name="T25" fmla="*/ 5665 h 11327"/>
                <a:gd name="T26" fmla="*/ 11467 w 13007"/>
                <a:gd name="T27" fmla="*/ 1587 h 11327"/>
                <a:gd name="T28" fmla="*/ 9367 w 13007"/>
                <a:gd name="T29" fmla="*/ 687 h 11327"/>
                <a:gd name="T30" fmla="*/ 7217 w 13007"/>
                <a:gd name="T31" fmla="*/ 1700 h 11327"/>
                <a:gd name="T32" fmla="*/ 4279 w 13007"/>
                <a:gd name="T33" fmla="*/ 4513 h 11327"/>
                <a:gd name="T34" fmla="*/ 3814 w 13007"/>
                <a:gd name="T35" fmla="*/ 4469 h 11327"/>
                <a:gd name="T36" fmla="*/ 3804 w 13007"/>
                <a:gd name="T37" fmla="*/ 3975 h 11327"/>
                <a:gd name="T38" fmla="*/ 6843 w 13007"/>
                <a:gd name="T39" fmla="*/ 1059 h 11327"/>
                <a:gd name="T40" fmla="*/ 9398 w 13007"/>
                <a:gd name="T41" fmla="*/ 3 h 11327"/>
                <a:gd name="T42" fmla="*/ 11950 w 13007"/>
                <a:gd name="T43" fmla="*/ 1059 h 11327"/>
                <a:gd name="T44" fmla="*/ 13007 w 13007"/>
                <a:gd name="T45" fmla="*/ 3613 h 11327"/>
                <a:gd name="T46" fmla="*/ 11950 w 13007"/>
                <a:gd name="T47" fmla="*/ 6167 h 11327"/>
                <a:gd name="T48" fmla="*/ 6869 w 13007"/>
                <a:gd name="T49" fmla="*/ 11247 h 11327"/>
                <a:gd name="T50" fmla="*/ 6680 w 13007"/>
                <a:gd name="T51" fmla="*/ 11327 h 1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07" h="11327">
                  <a:moveTo>
                    <a:pt x="6680" y="11327"/>
                  </a:moveTo>
                  <a:cubicBezTo>
                    <a:pt x="6608" y="11327"/>
                    <a:pt x="6539" y="11298"/>
                    <a:pt x="6490" y="11247"/>
                  </a:cubicBezTo>
                  <a:lnTo>
                    <a:pt x="1408" y="6167"/>
                  </a:lnTo>
                  <a:cubicBezTo>
                    <a:pt x="0" y="4755"/>
                    <a:pt x="0" y="2470"/>
                    <a:pt x="1408" y="1059"/>
                  </a:cubicBezTo>
                  <a:cubicBezTo>
                    <a:pt x="2080" y="381"/>
                    <a:pt x="2995" y="1"/>
                    <a:pt x="3949" y="4"/>
                  </a:cubicBezTo>
                  <a:cubicBezTo>
                    <a:pt x="4119" y="4"/>
                    <a:pt x="4296" y="15"/>
                    <a:pt x="4467" y="40"/>
                  </a:cubicBezTo>
                  <a:cubicBezTo>
                    <a:pt x="4482" y="42"/>
                    <a:pt x="4492" y="43"/>
                    <a:pt x="4503" y="43"/>
                  </a:cubicBezTo>
                  <a:cubicBezTo>
                    <a:pt x="4652" y="43"/>
                    <a:pt x="4762" y="164"/>
                    <a:pt x="4772" y="312"/>
                  </a:cubicBezTo>
                  <a:cubicBezTo>
                    <a:pt x="4805" y="775"/>
                    <a:pt x="4013" y="616"/>
                    <a:pt x="3867" y="637"/>
                  </a:cubicBezTo>
                  <a:cubicBezTo>
                    <a:pt x="2905" y="775"/>
                    <a:pt x="2408" y="1096"/>
                    <a:pt x="1830" y="1675"/>
                  </a:cubicBezTo>
                  <a:cubicBezTo>
                    <a:pt x="631" y="2871"/>
                    <a:pt x="879" y="4537"/>
                    <a:pt x="1905" y="5750"/>
                  </a:cubicBezTo>
                  <a:lnTo>
                    <a:pt x="6680" y="10487"/>
                  </a:lnTo>
                  <a:lnTo>
                    <a:pt x="11505" y="5665"/>
                  </a:lnTo>
                  <a:cubicBezTo>
                    <a:pt x="12592" y="4475"/>
                    <a:pt x="12580" y="2663"/>
                    <a:pt x="11467" y="1587"/>
                  </a:cubicBezTo>
                  <a:cubicBezTo>
                    <a:pt x="10878" y="1019"/>
                    <a:pt x="10354" y="650"/>
                    <a:pt x="9367" y="687"/>
                  </a:cubicBezTo>
                  <a:cubicBezTo>
                    <a:pt x="8546" y="719"/>
                    <a:pt x="7794" y="1120"/>
                    <a:pt x="7217" y="1700"/>
                  </a:cubicBezTo>
                  <a:lnTo>
                    <a:pt x="4279" y="4513"/>
                  </a:lnTo>
                  <a:cubicBezTo>
                    <a:pt x="4173" y="4615"/>
                    <a:pt x="3918" y="4574"/>
                    <a:pt x="3814" y="4469"/>
                  </a:cubicBezTo>
                  <a:cubicBezTo>
                    <a:pt x="3710" y="4366"/>
                    <a:pt x="3702" y="4083"/>
                    <a:pt x="3804" y="3975"/>
                  </a:cubicBezTo>
                  <a:lnTo>
                    <a:pt x="6843" y="1059"/>
                  </a:lnTo>
                  <a:cubicBezTo>
                    <a:pt x="7520" y="381"/>
                    <a:pt x="8439" y="0"/>
                    <a:pt x="9398" y="3"/>
                  </a:cubicBezTo>
                  <a:cubicBezTo>
                    <a:pt x="10362" y="3"/>
                    <a:pt x="11271" y="379"/>
                    <a:pt x="11950" y="1059"/>
                  </a:cubicBezTo>
                  <a:cubicBezTo>
                    <a:pt x="12627" y="1737"/>
                    <a:pt x="13007" y="2656"/>
                    <a:pt x="13007" y="3613"/>
                  </a:cubicBezTo>
                  <a:cubicBezTo>
                    <a:pt x="13007" y="4571"/>
                    <a:pt x="12627" y="5490"/>
                    <a:pt x="11950" y="6167"/>
                  </a:cubicBezTo>
                  <a:lnTo>
                    <a:pt x="6869" y="11247"/>
                  </a:lnTo>
                  <a:cubicBezTo>
                    <a:pt x="6820" y="11299"/>
                    <a:pt x="6751" y="11327"/>
                    <a:pt x="6680" y="11327"/>
                  </a:cubicBezTo>
                  <a:close/>
                </a:path>
              </a:pathLst>
            </a:custGeom>
            <a:solidFill>
              <a:srgbClr val="652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6834" y="3114"/>
              <a:ext cx="4911" cy="1249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6834" y="4424"/>
              <a:ext cx="4911" cy="1249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6" name="矩形 95"/>
            <p:cNvSpPr/>
            <p:nvPr/>
          </p:nvSpPr>
          <p:spPr>
            <a:xfrm>
              <a:off x="6834" y="5734"/>
              <a:ext cx="4911" cy="1249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6834" y="7044"/>
              <a:ext cx="4911" cy="1249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6834" y="8353"/>
              <a:ext cx="4911" cy="1249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6834" y="3446"/>
              <a:ext cx="49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医疗机构标准名词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6834" y="4731"/>
              <a:ext cx="49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疾病诊断标准名词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6834" y="6017"/>
              <a:ext cx="49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药品标准名词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6834" y="7302"/>
              <a:ext cx="49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手术操作标准名词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6834" y="8589"/>
              <a:ext cx="49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医疗服务标准名词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7" name="图片 106"/>
            <p:cNvPicPr>
              <a:picLocks noChangeAspect="1"/>
            </p:cNvPicPr>
            <p:nvPr/>
          </p:nvPicPr>
          <p:blipFill rotWithShape="1">
            <a:blip r:embed="rId6"/>
            <a:srcRect r="717"/>
            <a:stretch>
              <a:fillRect/>
            </a:stretch>
          </p:blipFill>
          <p:spPr>
            <a:xfrm>
              <a:off x="13065" y="3114"/>
              <a:ext cx="4911" cy="2045"/>
            </a:xfrm>
            <a:prstGeom prst="rect">
              <a:avLst/>
            </a:prstGeom>
          </p:spPr>
        </p:pic>
        <p:sp>
          <p:nvSpPr>
            <p:cNvPr id="108" name="文本框 107"/>
            <p:cNvSpPr txBox="1"/>
            <p:nvPr/>
          </p:nvSpPr>
          <p:spPr>
            <a:xfrm>
              <a:off x="2459" y="4179"/>
              <a:ext cx="3105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医疗机构卫健委目录</a:t>
              </a:r>
              <a:endPara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2459" y="6252"/>
              <a:ext cx="3105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药监局药品目录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2459" y="6943"/>
              <a:ext cx="3105" cy="4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药品目录</a:t>
              </a: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项统编版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 rot="0">
              <a:off x="13074" y="5219"/>
              <a:ext cx="4891" cy="4421"/>
              <a:chOff x="6559341" y="2346195"/>
              <a:chExt cx="5049126" cy="3296797"/>
            </a:xfrm>
          </p:grpSpPr>
          <p:pic>
            <p:nvPicPr>
              <p:cNvPr id="112" name="图片 111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6559341" y="2352942"/>
                <a:ext cx="5049126" cy="3290050"/>
              </a:xfrm>
              <a:prstGeom prst="rect">
                <a:avLst/>
              </a:prstGeom>
            </p:spPr>
          </p:pic>
          <p:sp>
            <p:nvSpPr>
              <p:cNvPr id="113" name="矩形 112"/>
              <p:cNvSpPr/>
              <p:nvPr>
                <p:custDataLst>
                  <p:tags r:id="rId9"/>
                </p:custDataLst>
              </p:nvPr>
            </p:nvSpPr>
            <p:spPr>
              <a:xfrm>
                <a:off x="6559341" y="2346195"/>
                <a:ext cx="5049126" cy="3290050"/>
              </a:xfrm>
              <a:prstGeom prst="rect">
                <a:avLst/>
              </a:prstGeom>
              <a:solidFill>
                <a:srgbClr val="0D0D0D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pic>
            <p:nvPicPr>
              <p:cNvPr id="114" name="图片 11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7180306" y="4648525"/>
                <a:ext cx="3735788" cy="383524"/>
              </a:xfrm>
              <a:prstGeom prst="rect">
                <a:avLst/>
              </a:prstGeom>
              <a:ln w="28575">
                <a:noFill/>
                <a:prstDash val="sysDash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15" name="矩形 114"/>
            <p:cNvSpPr/>
            <p:nvPr/>
          </p:nvSpPr>
          <p:spPr>
            <a:xfrm>
              <a:off x="424" y="9782"/>
              <a:ext cx="17990" cy="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chemeClr val="tx1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6567" y="9847"/>
              <a:ext cx="556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自动编码率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98%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0" y="841829"/>
            <a:ext cx="12192000" cy="0"/>
          </a:xfrm>
          <a:prstGeom prst="line">
            <a:avLst/>
          </a:prstGeom>
          <a:ln w="25400">
            <a:solidFill>
              <a:srgbClr val="4276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685" y="163373"/>
            <a:ext cx="10887966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Inphile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智能医疗数据标准化处理系统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276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4220" r="24774" b="35200"/>
          <a:stretch>
            <a:fillRect/>
          </a:stretch>
        </p:blipFill>
        <p:spPr>
          <a:xfrm>
            <a:off x="10526939" y="118731"/>
            <a:ext cx="1498600" cy="574675"/>
          </a:xfrm>
          <a:prstGeom prst="rect">
            <a:avLst/>
          </a:prstGeom>
        </p:spPr>
      </p:pic>
      <p:sp>
        <p:nvSpPr>
          <p:cNvPr id="8" name="灯片编号占位符 3"/>
          <p:cNvSpPr>
            <a:spLocks noGrp="1"/>
          </p:cNvSpPr>
          <p:nvPr/>
        </p:nvSpPr>
        <p:spPr>
          <a:xfrm>
            <a:off x="9402110" y="652966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任意多边形: 形状 117"/>
          <p:cNvSpPr/>
          <p:nvPr/>
        </p:nvSpPr>
        <p:spPr>
          <a:xfrm>
            <a:off x="7681398" y="3401695"/>
            <a:ext cx="626263" cy="119380"/>
          </a:xfrm>
          <a:custGeom>
            <a:avLst/>
            <a:gdLst>
              <a:gd name="connsiteX0" fmla="*/ 1744662 w 1831974"/>
              <a:gd name="connsiteY0" fmla="*/ 0 h 87312"/>
              <a:gd name="connsiteX1" fmla="*/ 1831974 w 1831974"/>
              <a:gd name="connsiteY1" fmla="*/ 87312 h 87312"/>
              <a:gd name="connsiteX2" fmla="*/ 0 w 1831974"/>
              <a:gd name="connsiteY2" fmla="*/ 87312 h 8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974" h="87312">
                <a:moveTo>
                  <a:pt x="1744662" y="0"/>
                </a:moveTo>
                <a:lnTo>
                  <a:pt x="1831974" y="87312"/>
                </a:lnTo>
                <a:lnTo>
                  <a:pt x="0" y="87312"/>
                </a:lnTo>
              </a:path>
            </a:pathLst>
          </a:custGeom>
          <a:noFill/>
          <a:ln cap="rnd">
            <a:gradFill flip="none" rotWithShape="1">
              <a:gsLst>
                <a:gs pos="0">
                  <a:srgbClr val="652AAC">
                    <a:alpha val="0"/>
                  </a:srgbClr>
                </a:gs>
                <a:gs pos="100000">
                  <a:srgbClr val="652AAC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95885" y="220980"/>
            <a:ext cx="12425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buNone/>
            </a:pP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录入数据标准化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136" y="-50884"/>
            <a:ext cx="2305924" cy="104776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443" y="331353"/>
            <a:ext cx="12192000" cy="592005"/>
            <a:chOff x="-3081808" y="410237"/>
            <a:chExt cx="18236635" cy="592005"/>
          </a:xfrm>
        </p:grpSpPr>
        <p:grpSp>
          <p:nvGrpSpPr>
            <p:cNvPr id="36" name="组合 35"/>
            <p:cNvGrpSpPr/>
            <p:nvPr/>
          </p:nvGrpSpPr>
          <p:grpSpPr>
            <a:xfrm>
              <a:off x="-3081808" y="957421"/>
              <a:ext cx="18236635" cy="44821"/>
              <a:chOff x="-411931" y="5185185"/>
              <a:chExt cx="12930645" cy="44821"/>
            </a:xfrm>
          </p:grpSpPr>
          <p:cxnSp>
            <p:nvCxnSpPr>
              <p:cNvPr id="37" name="直接连接符 36"/>
              <p:cNvCxnSpPr/>
              <p:nvPr userDrawn="1"/>
            </p:nvCxnSpPr>
            <p:spPr>
              <a:xfrm>
                <a:off x="-411931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/>
            </p:nvCxnSpPr>
            <p:spPr>
              <a:xfrm>
                <a:off x="-411931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组合 71"/>
            <p:cNvGrpSpPr/>
            <p:nvPr/>
          </p:nvGrpSpPr>
          <p:grpSpPr>
            <a:xfrm rot="0">
              <a:off x="10288006" y="410237"/>
              <a:ext cx="2453435" cy="280460"/>
              <a:chOff x="3702991" y="2710927"/>
              <a:chExt cx="5026828" cy="730547"/>
            </a:xfrm>
          </p:grpSpPr>
          <p:cxnSp>
            <p:nvCxnSpPr>
              <p:cNvPr id="78" name="直接连接符 77"/>
              <p:cNvCxnSpPr/>
              <p:nvPr userDrawn="1"/>
            </p:nvCxnSpPr>
            <p:spPr>
              <a:xfrm flipH="1">
                <a:off x="370299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 userDrawn="1"/>
            </p:nvCxnSpPr>
            <p:spPr>
              <a:xfrm flipH="1">
                <a:off x="406341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 userDrawn="1"/>
            </p:nvCxnSpPr>
            <p:spPr>
              <a:xfrm flipH="1">
                <a:off x="4423775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 userDrawn="1"/>
            </p:nvCxnSpPr>
            <p:spPr>
              <a:xfrm flipH="1">
                <a:off x="478415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 userDrawn="1"/>
            </p:nvCxnSpPr>
            <p:spPr>
              <a:xfrm flipH="1">
                <a:off x="5144485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 flipH="1">
                <a:off x="5486451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 flipH="1">
                <a:off x="5846821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/>
            </p:nvCxnSpPr>
            <p:spPr>
              <a:xfrm flipH="1">
                <a:off x="6207224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/>
            </p:nvCxnSpPr>
            <p:spPr>
              <a:xfrm flipH="1">
                <a:off x="6567566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 flipH="1">
                <a:off x="6927985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/>
            </p:nvCxnSpPr>
            <p:spPr>
              <a:xfrm flipH="1">
                <a:off x="7288349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/>
            </p:nvCxnSpPr>
            <p:spPr>
              <a:xfrm flipH="1">
                <a:off x="7648725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/>
            </p:nvCxnSpPr>
            <p:spPr>
              <a:xfrm flipH="1">
                <a:off x="8009058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" name="直接连接符 1"/>
          <p:cNvCxnSpPr/>
          <p:nvPr userDrawn="1"/>
        </p:nvCxnSpPr>
        <p:spPr>
          <a:xfrm flipH="1">
            <a:off x="7422567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540170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7657756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7775345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7892920" y="3396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004502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8122089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8239687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8357264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8474867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8592452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8710041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8827616" y="3443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 userDrawn="1"/>
        </p:nvCxnSpPr>
        <p:spPr>
          <a:xfrm flipH="1">
            <a:off x="6254520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 userDrawn="1"/>
        </p:nvCxnSpPr>
        <p:spPr>
          <a:xfrm flipH="1">
            <a:off x="6372095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648367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6601264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>
            <a:off x="671886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H="1">
            <a:off x="6836439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695404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707162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7189216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7306791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122555" y="1590040"/>
            <a:ext cx="11924030" cy="4659630"/>
            <a:chOff x="193" y="2268"/>
            <a:chExt cx="18778" cy="7338"/>
          </a:xfrm>
        </p:grpSpPr>
        <p:grpSp>
          <p:nvGrpSpPr>
            <p:cNvPr id="684" name="组合 683"/>
            <p:cNvGrpSpPr/>
            <p:nvPr/>
          </p:nvGrpSpPr>
          <p:grpSpPr>
            <a:xfrm>
              <a:off x="8129" y="3789"/>
              <a:ext cx="10842" cy="4193"/>
              <a:chOff x="5434860" y="1511504"/>
              <a:chExt cx="6457634" cy="2427280"/>
            </a:xfrm>
          </p:grpSpPr>
          <p:pic>
            <p:nvPicPr>
              <p:cNvPr id="682" name="图片 6"/>
              <p:cNvPicPr>
                <a:picLocks noChangeAspect="1"/>
              </p:cNvPicPr>
              <p:nvPr/>
            </p:nvPicPr>
            <p:blipFill>
              <a:blip r:embed="rId2"/>
              <a:srcRect b="39795"/>
              <a:stretch>
                <a:fillRect/>
              </a:stretch>
            </p:blipFill>
            <p:spPr>
              <a:xfrm>
                <a:off x="5434860" y="1511504"/>
                <a:ext cx="6457103" cy="686869"/>
              </a:xfrm>
              <a:prstGeom prst="rect">
                <a:avLst/>
              </a:prstGeom>
              <a:noFill/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</p:pic>
          <p:pic>
            <p:nvPicPr>
              <p:cNvPr id="683" name="图片 7"/>
              <p:cNvPicPr>
                <a:picLocks noChangeAspect="1"/>
              </p:cNvPicPr>
              <p:nvPr/>
            </p:nvPicPr>
            <p:blipFill>
              <a:blip r:embed="rId3"/>
              <a:srcRect t="20466"/>
              <a:stretch>
                <a:fillRect/>
              </a:stretch>
            </p:blipFill>
            <p:spPr>
              <a:xfrm>
                <a:off x="5434860" y="2257413"/>
                <a:ext cx="6457634" cy="1681371"/>
              </a:xfrm>
              <a:prstGeom prst="rect">
                <a:avLst/>
              </a:prstGeom>
              <a:noFill/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</p:pic>
        </p:grpSp>
        <p:sp>
          <p:nvSpPr>
            <p:cNvPr id="3" name="矩形: 圆角 8"/>
            <p:cNvSpPr/>
            <p:nvPr/>
          </p:nvSpPr>
          <p:spPr>
            <a:xfrm>
              <a:off x="193" y="2338"/>
              <a:ext cx="1500" cy="7268"/>
            </a:xfrm>
            <a:prstGeom prst="roundRect">
              <a:avLst>
                <a:gd name="adj" fmla="val 5267"/>
              </a:avLst>
            </a:prstGeom>
            <a:solidFill>
              <a:srgbClr val="F3F3F3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iconfont-10187-1799684"/>
            <p:cNvSpPr>
              <a:spLocks noChangeAspect="1"/>
            </p:cNvSpPr>
            <p:nvPr/>
          </p:nvSpPr>
          <p:spPr bwMode="auto">
            <a:xfrm>
              <a:off x="699" y="2548"/>
              <a:ext cx="654" cy="582"/>
            </a:xfrm>
            <a:custGeom>
              <a:avLst/>
              <a:gdLst>
                <a:gd name="T0" fmla="*/ 4160 w 11520"/>
                <a:gd name="T1" fmla="*/ 3520 h 10240"/>
                <a:gd name="T2" fmla="*/ 4160 w 11520"/>
                <a:gd name="T3" fmla="*/ 4160 h 10240"/>
                <a:gd name="T4" fmla="*/ 7680 w 11520"/>
                <a:gd name="T5" fmla="*/ 3840 h 10240"/>
                <a:gd name="T6" fmla="*/ 7360 w 11520"/>
                <a:gd name="T7" fmla="*/ 5120 h 10240"/>
                <a:gd name="T8" fmla="*/ 3840 w 11520"/>
                <a:gd name="T9" fmla="*/ 5440 h 10240"/>
                <a:gd name="T10" fmla="*/ 7360 w 11520"/>
                <a:gd name="T11" fmla="*/ 5760 h 10240"/>
                <a:gd name="T12" fmla="*/ 7360 w 11520"/>
                <a:gd name="T13" fmla="*/ 5120 h 10240"/>
                <a:gd name="T14" fmla="*/ 4160 w 11520"/>
                <a:gd name="T15" fmla="*/ 6720 h 10240"/>
                <a:gd name="T16" fmla="*/ 4160 w 11520"/>
                <a:gd name="T17" fmla="*/ 7360 h 10240"/>
                <a:gd name="T18" fmla="*/ 7680 w 11520"/>
                <a:gd name="T19" fmla="*/ 7040 h 10240"/>
                <a:gd name="T20" fmla="*/ 11200 w 11520"/>
                <a:gd name="T21" fmla="*/ 9600 h 10240"/>
                <a:gd name="T22" fmla="*/ 10880 w 11520"/>
                <a:gd name="T23" fmla="*/ 3840 h 10240"/>
                <a:gd name="T24" fmla="*/ 8960 w 11520"/>
                <a:gd name="T25" fmla="*/ 3520 h 10240"/>
                <a:gd name="T26" fmla="*/ 8320 w 11520"/>
                <a:gd name="T27" fmla="*/ 1920 h 10240"/>
                <a:gd name="T28" fmla="*/ 6080 w 11520"/>
                <a:gd name="T29" fmla="*/ 1280 h 10240"/>
                <a:gd name="T30" fmla="*/ 6720 w 11520"/>
                <a:gd name="T31" fmla="*/ 960 h 10240"/>
                <a:gd name="T32" fmla="*/ 6080 w 11520"/>
                <a:gd name="T33" fmla="*/ 640 h 10240"/>
                <a:gd name="T34" fmla="*/ 5760 w 11520"/>
                <a:gd name="T35" fmla="*/ 0 h 10240"/>
                <a:gd name="T36" fmla="*/ 5440 w 11520"/>
                <a:gd name="T37" fmla="*/ 640 h 10240"/>
                <a:gd name="T38" fmla="*/ 4800 w 11520"/>
                <a:gd name="T39" fmla="*/ 960 h 10240"/>
                <a:gd name="T40" fmla="*/ 5440 w 11520"/>
                <a:gd name="T41" fmla="*/ 1280 h 10240"/>
                <a:gd name="T42" fmla="*/ 3200 w 11520"/>
                <a:gd name="T43" fmla="*/ 1920 h 10240"/>
                <a:gd name="T44" fmla="*/ 2560 w 11520"/>
                <a:gd name="T45" fmla="*/ 4800 h 10240"/>
                <a:gd name="T46" fmla="*/ 640 w 11520"/>
                <a:gd name="T47" fmla="*/ 5120 h 10240"/>
                <a:gd name="T48" fmla="*/ 320 w 11520"/>
                <a:gd name="T49" fmla="*/ 9600 h 10240"/>
                <a:gd name="T50" fmla="*/ 320 w 11520"/>
                <a:gd name="T51" fmla="*/ 10240 h 10240"/>
                <a:gd name="T52" fmla="*/ 11520 w 11520"/>
                <a:gd name="T53" fmla="*/ 9920 h 10240"/>
                <a:gd name="T54" fmla="*/ 1280 w 11520"/>
                <a:gd name="T55" fmla="*/ 5440 h 10240"/>
                <a:gd name="T56" fmla="*/ 2560 w 11520"/>
                <a:gd name="T57" fmla="*/ 9600 h 10240"/>
                <a:gd name="T58" fmla="*/ 1280 w 11520"/>
                <a:gd name="T59" fmla="*/ 5440 h 10240"/>
                <a:gd name="T60" fmla="*/ 5120 w 11520"/>
                <a:gd name="T61" fmla="*/ 9600 h 10240"/>
                <a:gd name="T62" fmla="*/ 6400 w 11520"/>
                <a:gd name="T63" fmla="*/ 8960 h 10240"/>
                <a:gd name="T64" fmla="*/ 7040 w 11520"/>
                <a:gd name="T65" fmla="*/ 9600 h 10240"/>
                <a:gd name="T66" fmla="*/ 6720 w 11520"/>
                <a:gd name="T67" fmla="*/ 8320 h 10240"/>
                <a:gd name="T68" fmla="*/ 4480 w 11520"/>
                <a:gd name="T69" fmla="*/ 8640 h 10240"/>
                <a:gd name="T70" fmla="*/ 3200 w 11520"/>
                <a:gd name="T71" fmla="*/ 9600 h 10240"/>
                <a:gd name="T72" fmla="*/ 8320 w 11520"/>
                <a:gd name="T73" fmla="*/ 2560 h 10240"/>
                <a:gd name="T74" fmla="*/ 7040 w 11520"/>
                <a:gd name="T75" fmla="*/ 9600 h 10240"/>
                <a:gd name="T76" fmla="*/ 8960 w 11520"/>
                <a:gd name="T77" fmla="*/ 4160 h 10240"/>
                <a:gd name="T78" fmla="*/ 10240 w 11520"/>
                <a:gd name="T79" fmla="*/ 9600 h 10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0" h="10240">
                  <a:moveTo>
                    <a:pt x="7360" y="3520"/>
                  </a:moveTo>
                  <a:lnTo>
                    <a:pt x="4160" y="3520"/>
                  </a:lnTo>
                  <a:cubicBezTo>
                    <a:pt x="4000" y="3520"/>
                    <a:pt x="3840" y="3680"/>
                    <a:pt x="3840" y="3840"/>
                  </a:cubicBezTo>
                  <a:cubicBezTo>
                    <a:pt x="3840" y="4000"/>
                    <a:pt x="4000" y="4160"/>
                    <a:pt x="4160" y="4160"/>
                  </a:cubicBezTo>
                  <a:lnTo>
                    <a:pt x="7360" y="4160"/>
                  </a:lnTo>
                  <a:cubicBezTo>
                    <a:pt x="7520" y="4160"/>
                    <a:pt x="7680" y="4000"/>
                    <a:pt x="7680" y="3840"/>
                  </a:cubicBezTo>
                  <a:cubicBezTo>
                    <a:pt x="7680" y="3680"/>
                    <a:pt x="7520" y="3520"/>
                    <a:pt x="7360" y="3520"/>
                  </a:cubicBezTo>
                  <a:close/>
                  <a:moveTo>
                    <a:pt x="7360" y="5120"/>
                  </a:moveTo>
                  <a:lnTo>
                    <a:pt x="4160" y="5120"/>
                  </a:lnTo>
                  <a:cubicBezTo>
                    <a:pt x="4000" y="5120"/>
                    <a:pt x="3840" y="5280"/>
                    <a:pt x="3840" y="5440"/>
                  </a:cubicBezTo>
                  <a:cubicBezTo>
                    <a:pt x="3840" y="5600"/>
                    <a:pt x="4000" y="5760"/>
                    <a:pt x="4160" y="5760"/>
                  </a:cubicBezTo>
                  <a:lnTo>
                    <a:pt x="7360" y="5760"/>
                  </a:lnTo>
                  <a:cubicBezTo>
                    <a:pt x="7520" y="5760"/>
                    <a:pt x="7680" y="5600"/>
                    <a:pt x="7680" y="5440"/>
                  </a:cubicBezTo>
                  <a:cubicBezTo>
                    <a:pt x="7680" y="5280"/>
                    <a:pt x="7520" y="5120"/>
                    <a:pt x="7360" y="5120"/>
                  </a:cubicBezTo>
                  <a:close/>
                  <a:moveTo>
                    <a:pt x="7360" y="6720"/>
                  </a:moveTo>
                  <a:lnTo>
                    <a:pt x="4160" y="6720"/>
                  </a:lnTo>
                  <a:cubicBezTo>
                    <a:pt x="4000" y="6720"/>
                    <a:pt x="3840" y="6880"/>
                    <a:pt x="3840" y="7040"/>
                  </a:cubicBezTo>
                  <a:cubicBezTo>
                    <a:pt x="3840" y="7200"/>
                    <a:pt x="4000" y="7360"/>
                    <a:pt x="4160" y="7360"/>
                  </a:cubicBezTo>
                  <a:lnTo>
                    <a:pt x="7360" y="7360"/>
                  </a:lnTo>
                  <a:cubicBezTo>
                    <a:pt x="7520" y="7360"/>
                    <a:pt x="7680" y="7200"/>
                    <a:pt x="7680" y="7040"/>
                  </a:cubicBezTo>
                  <a:cubicBezTo>
                    <a:pt x="7680" y="6880"/>
                    <a:pt x="7520" y="6720"/>
                    <a:pt x="7360" y="6720"/>
                  </a:cubicBezTo>
                  <a:close/>
                  <a:moveTo>
                    <a:pt x="11200" y="9600"/>
                  </a:moveTo>
                  <a:lnTo>
                    <a:pt x="10880" y="9600"/>
                  </a:lnTo>
                  <a:lnTo>
                    <a:pt x="10880" y="3840"/>
                  </a:lnTo>
                  <a:cubicBezTo>
                    <a:pt x="10880" y="3680"/>
                    <a:pt x="10720" y="3520"/>
                    <a:pt x="10560" y="3520"/>
                  </a:cubicBezTo>
                  <a:lnTo>
                    <a:pt x="8960" y="3520"/>
                  </a:lnTo>
                  <a:lnTo>
                    <a:pt x="8960" y="2560"/>
                  </a:lnTo>
                  <a:cubicBezTo>
                    <a:pt x="8960" y="2208"/>
                    <a:pt x="8672" y="1920"/>
                    <a:pt x="8320" y="1920"/>
                  </a:cubicBezTo>
                  <a:lnTo>
                    <a:pt x="6080" y="1920"/>
                  </a:lnTo>
                  <a:lnTo>
                    <a:pt x="6080" y="1280"/>
                  </a:lnTo>
                  <a:lnTo>
                    <a:pt x="6400" y="1280"/>
                  </a:lnTo>
                  <a:cubicBezTo>
                    <a:pt x="6560" y="1280"/>
                    <a:pt x="6720" y="1120"/>
                    <a:pt x="6720" y="960"/>
                  </a:cubicBezTo>
                  <a:cubicBezTo>
                    <a:pt x="6720" y="768"/>
                    <a:pt x="6560" y="640"/>
                    <a:pt x="6400" y="640"/>
                  </a:cubicBezTo>
                  <a:lnTo>
                    <a:pt x="6080" y="640"/>
                  </a:lnTo>
                  <a:lnTo>
                    <a:pt x="6080" y="320"/>
                  </a:lnTo>
                  <a:cubicBezTo>
                    <a:pt x="6080" y="160"/>
                    <a:pt x="5920" y="0"/>
                    <a:pt x="5760" y="0"/>
                  </a:cubicBezTo>
                  <a:cubicBezTo>
                    <a:pt x="5600" y="0"/>
                    <a:pt x="5440" y="160"/>
                    <a:pt x="5440" y="320"/>
                  </a:cubicBezTo>
                  <a:lnTo>
                    <a:pt x="5440" y="640"/>
                  </a:lnTo>
                  <a:lnTo>
                    <a:pt x="5120" y="640"/>
                  </a:lnTo>
                  <a:cubicBezTo>
                    <a:pt x="4960" y="640"/>
                    <a:pt x="4800" y="768"/>
                    <a:pt x="4800" y="960"/>
                  </a:cubicBezTo>
                  <a:cubicBezTo>
                    <a:pt x="4800" y="1120"/>
                    <a:pt x="4960" y="1280"/>
                    <a:pt x="5120" y="1280"/>
                  </a:cubicBezTo>
                  <a:lnTo>
                    <a:pt x="5440" y="1280"/>
                  </a:lnTo>
                  <a:lnTo>
                    <a:pt x="5440" y="1920"/>
                  </a:lnTo>
                  <a:lnTo>
                    <a:pt x="3200" y="1920"/>
                  </a:lnTo>
                  <a:cubicBezTo>
                    <a:pt x="2848" y="1920"/>
                    <a:pt x="2560" y="2208"/>
                    <a:pt x="2560" y="2560"/>
                  </a:cubicBezTo>
                  <a:lnTo>
                    <a:pt x="2560" y="4800"/>
                  </a:lnTo>
                  <a:lnTo>
                    <a:pt x="960" y="4800"/>
                  </a:lnTo>
                  <a:cubicBezTo>
                    <a:pt x="800" y="4800"/>
                    <a:pt x="640" y="4960"/>
                    <a:pt x="640" y="5120"/>
                  </a:cubicBezTo>
                  <a:lnTo>
                    <a:pt x="640" y="9600"/>
                  </a:lnTo>
                  <a:lnTo>
                    <a:pt x="320" y="9600"/>
                  </a:lnTo>
                  <a:cubicBezTo>
                    <a:pt x="160" y="9600"/>
                    <a:pt x="0" y="9760"/>
                    <a:pt x="0" y="9920"/>
                  </a:cubicBezTo>
                  <a:cubicBezTo>
                    <a:pt x="0" y="10080"/>
                    <a:pt x="160" y="10240"/>
                    <a:pt x="320" y="10240"/>
                  </a:cubicBezTo>
                  <a:lnTo>
                    <a:pt x="11200" y="10240"/>
                  </a:lnTo>
                  <a:cubicBezTo>
                    <a:pt x="11360" y="10240"/>
                    <a:pt x="11520" y="10080"/>
                    <a:pt x="11520" y="9920"/>
                  </a:cubicBezTo>
                  <a:cubicBezTo>
                    <a:pt x="11520" y="9760"/>
                    <a:pt x="11360" y="9600"/>
                    <a:pt x="11200" y="9600"/>
                  </a:cubicBezTo>
                  <a:close/>
                  <a:moveTo>
                    <a:pt x="1280" y="5440"/>
                  </a:moveTo>
                  <a:lnTo>
                    <a:pt x="2560" y="5440"/>
                  </a:lnTo>
                  <a:lnTo>
                    <a:pt x="2560" y="9600"/>
                  </a:lnTo>
                  <a:lnTo>
                    <a:pt x="1280" y="9600"/>
                  </a:lnTo>
                  <a:lnTo>
                    <a:pt x="1280" y="5440"/>
                  </a:lnTo>
                  <a:close/>
                  <a:moveTo>
                    <a:pt x="6400" y="9600"/>
                  </a:moveTo>
                  <a:lnTo>
                    <a:pt x="5120" y="9600"/>
                  </a:lnTo>
                  <a:lnTo>
                    <a:pt x="5120" y="8960"/>
                  </a:lnTo>
                  <a:lnTo>
                    <a:pt x="6400" y="8960"/>
                  </a:lnTo>
                  <a:lnTo>
                    <a:pt x="6400" y="9600"/>
                  </a:lnTo>
                  <a:close/>
                  <a:moveTo>
                    <a:pt x="7040" y="9600"/>
                  </a:moveTo>
                  <a:lnTo>
                    <a:pt x="7040" y="8640"/>
                  </a:lnTo>
                  <a:cubicBezTo>
                    <a:pt x="7040" y="8480"/>
                    <a:pt x="6880" y="8320"/>
                    <a:pt x="6720" y="8320"/>
                  </a:cubicBezTo>
                  <a:lnTo>
                    <a:pt x="4800" y="8320"/>
                  </a:lnTo>
                  <a:cubicBezTo>
                    <a:pt x="4640" y="8320"/>
                    <a:pt x="4480" y="8480"/>
                    <a:pt x="4480" y="8640"/>
                  </a:cubicBezTo>
                  <a:lnTo>
                    <a:pt x="4480" y="9600"/>
                  </a:lnTo>
                  <a:lnTo>
                    <a:pt x="3200" y="9600"/>
                  </a:lnTo>
                  <a:lnTo>
                    <a:pt x="3200" y="2560"/>
                  </a:lnTo>
                  <a:lnTo>
                    <a:pt x="8320" y="2560"/>
                  </a:lnTo>
                  <a:lnTo>
                    <a:pt x="8320" y="9600"/>
                  </a:lnTo>
                  <a:lnTo>
                    <a:pt x="7040" y="9600"/>
                  </a:lnTo>
                  <a:close/>
                  <a:moveTo>
                    <a:pt x="8960" y="9600"/>
                  </a:moveTo>
                  <a:lnTo>
                    <a:pt x="8960" y="4160"/>
                  </a:lnTo>
                  <a:lnTo>
                    <a:pt x="10240" y="4160"/>
                  </a:lnTo>
                  <a:lnTo>
                    <a:pt x="10240" y="9600"/>
                  </a:lnTo>
                  <a:lnTo>
                    <a:pt x="8960" y="9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95" y="3238"/>
              <a:ext cx="1464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医疗机构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7" name="图形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8" y="3830"/>
              <a:ext cx="777" cy="77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02" y="4716"/>
              <a:ext cx="1448" cy="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疾病疾病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iconfont-10899-5205039"/>
            <p:cNvSpPr>
              <a:spLocks noChangeAspect="1"/>
            </p:cNvSpPr>
            <p:nvPr/>
          </p:nvSpPr>
          <p:spPr bwMode="auto">
            <a:xfrm>
              <a:off x="812" y="5309"/>
              <a:ext cx="428" cy="731"/>
            </a:xfrm>
            <a:custGeom>
              <a:avLst/>
              <a:gdLst>
                <a:gd name="T0" fmla="*/ 6522 w 6529"/>
                <a:gd name="T1" fmla="*/ 4338 h 11151"/>
                <a:gd name="T2" fmla="*/ 4734 w 6529"/>
                <a:gd name="T3" fmla="*/ 1574 h 11151"/>
                <a:gd name="T4" fmla="*/ 5149 w 6529"/>
                <a:gd name="T5" fmla="*/ 550 h 11151"/>
                <a:gd name="T6" fmla="*/ 1926 w 6529"/>
                <a:gd name="T7" fmla="*/ 0 h 11151"/>
                <a:gd name="T8" fmla="*/ 1376 w 6529"/>
                <a:gd name="T9" fmla="*/ 1040 h 11151"/>
                <a:gd name="T10" fmla="*/ 955 w 6529"/>
                <a:gd name="T11" fmla="*/ 2180 h 11151"/>
                <a:gd name="T12" fmla="*/ 0 w 6529"/>
                <a:gd name="T13" fmla="*/ 9713 h 11151"/>
                <a:gd name="T14" fmla="*/ 5088 w 6529"/>
                <a:gd name="T15" fmla="*/ 11151 h 11151"/>
                <a:gd name="T16" fmla="*/ 6529 w 6529"/>
                <a:gd name="T17" fmla="*/ 9813 h 11151"/>
                <a:gd name="T18" fmla="*/ 379 w 6529"/>
                <a:gd name="T19" fmla="*/ 9438 h 11151"/>
                <a:gd name="T20" fmla="*/ 6151 w 6529"/>
                <a:gd name="T21" fmla="*/ 4713 h 11151"/>
                <a:gd name="T22" fmla="*/ 379 w 6529"/>
                <a:gd name="T23" fmla="*/ 9438 h 11151"/>
                <a:gd name="T24" fmla="*/ 3729 w 6529"/>
                <a:gd name="T25" fmla="*/ 376 h 11151"/>
                <a:gd name="T26" fmla="*/ 4151 w 6529"/>
                <a:gd name="T27" fmla="*/ 1217 h 11151"/>
                <a:gd name="T28" fmla="*/ 3729 w 6529"/>
                <a:gd name="T29" fmla="*/ 1216 h 11151"/>
                <a:gd name="T30" fmla="*/ 3058 w 6529"/>
                <a:gd name="T31" fmla="*/ 1216 h 11151"/>
                <a:gd name="T32" fmla="*/ 3479 w 6529"/>
                <a:gd name="T33" fmla="*/ 376 h 11151"/>
                <a:gd name="T34" fmla="*/ 2808 w 6529"/>
                <a:gd name="T35" fmla="*/ 1216 h 11151"/>
                <a:gd name="T36" fmla="*/ 2387 w 6529"/>
                <a:gd name="T37" fmla="*/ 376 h 11151"/>
                <a:gd name="T38" fmla="*/ 2808 w 6529"/>
                <a:gd name="T39" fmla="*/ 1216 h 11151"/>
                <a:gd name="T40" fmla="*/ 4776 w 6529"/>
                <a:gd name="T41" fmla="*/ 1041 h 11151"/>
                <a:gd name="T42" fmla="*/ 4401 w 6529"/>
                <a:gd name="T43" fmla="*/ 1216 h 11151"/>
                <a:gd name="T44" fmla="*/ 4601 w 6529"/>
                <a:gd name="T45" fmla="*/ 376 h 11151"/>
                <a:gd name="T46" fmla="*/ 1751 w 6529"/>
                <a:gd name="T47" fmla="*/ 551 h 11151"/>
                <a:gd name="T48" fmla="*/ 2138 w 6529"/>
                <a:gd name="T49" fmla="*/ 376 h 11151"/>
                <a:gd name="T50" fmla="*/ 1926 w 6529"/>
                <a:gd name="T51" fmla="*/ 1217 h 11151"/>
                <a:gd name="T52" fmla="*/ 1751 w 6529"/>
                <a:gd name="T53" fmla="*/ 551 h 11151"/>
                <a:gd name="T54" fmla="*/ 3262 w 6529"/>
                <a:gd name="T55" fmla="*/ 1599 h 11151"/>
                <a:gd name="T56" fmla="*/ 6144 w 6529"/>
                <a:gd name="T57" fmla="*/ 4337 h 11151"/>
                <a:gd name="T58" fmla="*/ 1221 w 6529"/>
                <a:gd name="T59" fmla="*/ 2446 h 11151"/>
                <a:gd name="T60" fmla="*/ 1438 w 6529"/>
                <a:gd name="T61" fmla="*/ 10776 h 11151"/>
                <a:gd name="T62" fmla="*/ 6146 w 6529"/>
                <a:gd name="T63" fmla="*/ 9813 h 11151"/>
                <a:gd name="T64" fmla="*/ 3267 w 6529"/>
                <a:gd name="T65" fmla="*/ 5113 h 11151"/>
                <a:gd name="T66" fmla="*/ 3267 w 6529"/>
                <a:gd name="T67" fmla="*/ 9038 h 11151"/>
                <a:gd name="T68" fmla="*/ 3267 w 6529"/>
                <a:gd name="T69" fmla="*/ 5113 h 11151"/>
                <a:gd name="T70" fmla="*/ 1554 w 6529"/>
                <a:gd name="T71" fmla="*/ 7076 h 11151"/>
                <a:gd name="T72" fmla="*/ 4979 w 6529"/>
                <a:gd name="T73" fmla="*/ 7076 h 11151"/>
                <a:gd name="T74" fmla="*/ 4229 w 6529"/>
                <a:gd name="T75" fmla="*/ 6588 h 11151"/>
                <a:gd name="T76" fmla="*/ 3754 w 6529"/>
                <a:gd name="T77" fmla="*/ 6113 h 11151"/>
                <a:gd name="T78" fmla="*/ 3029 w 6529"/>
                <a:gd name="T79" fmla="*/ 5863 h 11151"/>
                <a:gd name="T80" fmla="*/ 2779 w 6529"/>
                <a:gd name="T81" fmla="*/ 6588 h 11151"/>
                <a:gd name="T82" fmla="*/ 2054 w 6529"/>
                <a:gd name="T83" fmla="*/ 6838 h 11151"/>
                <a:gd name="T84" fmla="*/ 2304 w 6529"/>
                <a:gd name="T85" fmla="*/ 7563 h 11151"/>
                <a:gd name="T86" fmla="*/ 2779 w 6529"/>
                <a:gd name="T87" fmla="*/ 8038 h 11151"/>
                <a:gd name="T88" fmla="*/ 3504 w 6529"/>
                <a:gd name="T89" fmla="*/ 8288 h 11151"/>
                <a:gd name="T90" fmla="*/ 3754 w 6529"/>
                <a:gd name="T91" fmla="*/ 7563 h 11151"/>
                <a:gd name="T92" fmla="*/ 4479 w 6529"/>
                <a:gd name="T93" fmla="*/ 7313 h 11151"/>
                <a:gd name="T94" fmla="*/ 4229 w 6529"/>
                <a:gd name="T95" fmla="*/ 6588 h 11151"/>
                <a:gd name="T96" fmla="*/ 3504 w 6529"/>
                <a:gd name="T97" fmla="*/ 7313 h 11151"/>
                <a:gd name="T98" fmla="*/ 3029 w 6529"/>
                <a:gd name="T99" fmla="*/ 8038 h 11151"/>
                <a:gd name="T100" fmla="*/ 2304 w 6529"/>
                <a:gd name="T101" fmla="*/ 7313 h 11151"/>
                <a:gd name="T102" fmla="*/ 3029 w 6529"/>
                <a:gd name="T103" fmla="*/ 6838 h 11151"/>
                <a:gd name="T104" fmla="*/ 3504 w 6529"/>
                <a:gd name="T105" fmla="*/ 6113 h 11151"/>
                <a:gd name="T106" fmla="*/ 4229 w 6529"/>
                <a:gd name="T107" fmla="*/ 6838 h 1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29" h="11151">
                  <a:moveTo>
                    <a:pt x="6529" y="4338"/>
                  </a:moveTo>
                  <a:lnTo>
                    <a:pt x="6522" y="4338"/>
                  </a:lnTo>
                  <a:cubicBezTo>
                    <a:pt x="6486" y="3523"/>
                    <a:pt x="6151" y="2762"/>
                    <a:pt x="5569" y="2181"/>
                  </a:cubicBezTo>
                  <a:cubicBezTo>
                    <a:pt x="5321" y="1932"/>
                    <a:pt x="5039" y="1728"/>
                    <a:pt x="4734" y="1574"/>
                  </a:cubicBezTo>
                  <a:cubicBezTo>
                    <a:pt x="4973" y="1514"/>
                    <a:pt x="5149" y="1298"/>
                    <a:pt x="5149" y="1040"/>
                  </a:cubicBezTo>
                  <a:lnTo>
                    <a:pt x="5149" y="550"/>
                  </a:lnTo>
                  <a:cubicBezTo>
                    <a:pt x="5149" y="247"/>
                    <a:pt x="4902" y="0"/>
                    <a:pt x="4599" y="0"/>
                  </a:cubicBezTo>
                  <a:lnTo>
                    <a:pt x="1926" y="0"/>
                  </a:lnTo>
                  <a:cubicBezTo>
                    <a:pt x="1622" y="0"/>
                    <a:pt x="1376" y="248"/>
                    <a:pt x="1376" y="550"/>
                  </a:cubicBezTo>
                  <a:lnTo>
                    <a:pt x="1376" y="1040"/>
                  </a:lnTo>
                  <a:cubicBezTo>
                    <a:pt x="1376" y="1298"/>
                    <a:pt x="1553" y="1514"/>
                    <a:pt x="1791" y="1574"/>
                  </a:cubicBezTo>
                  <a:cubicBezTo>
                    <a:pt x="1486" y="1728"/>
                    <a:pt x="1204" y="1932"/>
                    <a:pt x="955" y="2180"/>
                  </a:cubicBezTo>
                  <a:cubicBezTo>
                    <a:pt x="339" y="2797"/>
                    <a:pt x="0" y="3616"/>
                    <a:pt x="0" y="4488"/>
                  </a:cubicBezTo>
                  <a:lnTo>
                    <a:pt x="0" y="9713"/>
                  </a:lnTo>
                  <a:cubicBezTo>
                    <a:pt x="0" y="10505"/>
                    <a:pt x="645" y="11151"/>
                    <a:pt x="1438" y="11151"/>
                  </a:cubicBezTo>
                  <a:lnTo>
                    <a:pt x="5088" y="11151"/>
                  </a:lnTo>
                  <a:cubicBezTo>
                    <a:pt x="5847" y="11151"/>
                    <a:pt x="6471" y="10559"/>
                    <a:pt x="6522" y="9813"/>
                  </a:cubicBezTo>
                  <a:lnTo>
                    <a:pt x="6529" y="9813"/>
                  </a:lnTo>
                  <a:lnTo>
                    <a:pt x="6529" y="4338"/>
                  </a:lnTo>
                  <a:close/>
                  <a:moveTo>
                    <a:pt x="379" y="9438"/>
                  </a:moveTo>
                  <a:lnTo>
                    <a:pt x="379" y="4713"/>
                  </a:lnTo>
                  <a:lnTo>
                    <a:pt x="6151" y="4713"/>
                  </a:lnTo>
                  <a:lnTo>
                    <a:pt x="6151" y="9438"/>
                  </a:lnTo>
                  <a:lnTo>
                    <a:pt x="379" y="9438"/>
                  </a:lnTo>
                  <a:close/>
                  <a:moveTo>
                    <a:pt x="3729" y="1216"/>
                  </a:moveTo>
                  <a:lnTo>
                    <a:pt x="3729" y="376"/>
                  </a:lnTo>
                  <a:lnTo>
                    <a:pt x="4151" y="376"/>
                  </a:lnTo>
                  <a:lnTo>
                    <a:pt x="4151" y="1217"/>
                  </a:lnTo>
                  <a:lnTo>
                    <a:pt x="3729" y="1217"/>
                  </a:lnTo>
                  <a:lnTo>
                    <a:pt x="3729" y="1216"/>
                  </a:lnTo>
                  <a:close/>
                  <a:moveTo>
                    <a:pt x="3479" y="1216"/>
                  </a:moveTo>
                  <a:lnTo>
                    <a:pt x="3058" y="1216"/>
                  </a:lnTo>
                  <a:lnTo>
                    <a:pt x="3058" y="376"/>
                  </a:lnTo>
                  <a:lnTo>
                    <a:pt x="3479" y="376"/>
                  </a:lnTo>
                  <a:lnTo>
                    <a:pt x="3479" y="1216"/>
                  </a:lnTo>
                  <a:close/>
                  <a:moveTo>
                    <a:pt x="2808" y="1216"/>
                  </a:moveTo>
                  <a:lnTo>
                    <a:pt x="2387" y="1216"/>
                  </a:lnTo>
                  <a:lnTo>
                    <a:pt x="2387" y="376"/>
                  </a:lnTo>
                  <a:lnTo>
                    <a:pt x="2808" y="376"/>
                  </a:lnTo>
                  <a:lnTo>
                    <a:pt x="2808" y="1216"/>
                  </a:lnTo>
                  <a:close/>
                  <a:moveTo>
                    <a:pt x="4776" y="551"/>
                  </a:moveTo>
                  <a:lnTo>
                    <a:pt x="4776" y="1041"/>
                  </a:lnTo>
                  <a:cubicBezTo>
                    <a:pt x="4776" y="1137"/>
                    <a:pt x="4697" y="1216"/>
                    <a:pt x="4601" y="1216"/>
                  </a:cubicBezTo>
                  <a:lnTo>
                    <a:pt x="4401" y="1216"/>
                  </a:lnTo>
                  <a:lnTo>
                    <a:pt x="4401" y="376"/>
                  </a:lnTo>
                  <a:lnTo>
                    <a:pt x="4601" y="376"/>
                  </a:lnTo>
                  <a:cubicBezTo>
                    <a:pt x="4697" y="376"/>
                    <a:pt x="4776" y="454"/>
                    <a:pt x="4776" y="551"/>
                  </a:cubicBezTo>
                  <a:close/>
                  <a:moveTo>
                    <a:pt x="1751" y="551"/>
                  </a:moveTo>
                  <a:cubicBezTo>
                    <a:pt x="1751" y="454"/>
                    <a:pt x="1829" y="376"/>
                    <a:pt x="1926" y="376"/>
                  </a:cubicBezTo>
                  <a:lnTo>
                    <a:pt x="2138" y="376"/>
                  </a:lnTo>
                  <a:lnTo>
                    <a:pt x="2138" y="1217"/>
                  </a:lnTo>
                  <a:lnTo>
                    <a:pt x="1926" y="1217"/>
                  </a:lnTo>
                  <a:cubicBezTo>
                    <a:pt x="1829" y="1217"/>
                    <a:pt x="1751" y="1138"/>
                    <a:pt x="1751" y="1042"/>
                  </a:cubicBezTo>
                  <a:lnTo>
                    <a:pt x="1751" y="551"/>
                  </a:lnTo>
                  <a:close/>
                  <a:moveTo>
                    <a:pt x="1221" y="2446"/>
                  </a:moveTo>
                  <a:cubicBezTo>
                    <a:pt x="1766" y="1901"/>
                    <a:pt x="2491" y="1599"/>
                    <a:pt x="3262" y="1599"/>
                  </a:cubicBezTo>
                  <a:cubicBezTo>
                    <a:pt x="4033" y="1599"/>
                    <a:pt x="4758" y="1899"/>
                    <a:pt x="5303" y="2446"/>
                  </a:cubicBezTo>
                  <a:cubicBezTo>
                    <a:pt x="5813" y="2956"/>
                    <a:pt x="6108" y="3622"/>
                    <a:pt x="6144" y="4337"/>
                  </a:cubicBezTo>
                  <a:lnTo>
                    <a:pt x="379" y="4337"/>
                  </a:lnTo>
                  <a:cubicBezTo>
                    <a:pt x="415" y="3623"/>
                    <a:pt x="711" y="2956"/>
                    <a:pt x="1221" y="2446"/>
                  </a:cubicBezTo>
                  <a:close/>
                  <a:moveTo>
                    <a:pt x="5088" y="10776"/>
                  </a:moveTo>
                  <a:lnTo>
                    <a:pt x="1438" y="10776"/>
                  </a:lnTo>
                  <a:cubicBezTo>
                    <a:pt x="886" y="10776"/>
                    <a:pt x="431" y="10352"/>
                    <a:pt x="381" y="9813"/>
                  </a:cubicBezTo>
                  <a:lnTo>
                    <a:pt x="6146" y="9813"/>
                  </a:lnTo>
                  <a:cubicBezTo>
                    <a:pt x="6094" y="10352"/>
                    <a:pt x="5639" y="10776"/>
                    <a:pt x="5088" y="10776"/>
                  </a:cubicBezTo>
                  <a:close/>
                  <a:moveTo>
                    <a:pt x="3267" y="5113"/>
                  </a:moveTo>
                  <a:cubicBezTo>
                    <a:pt x="2184" y="5113"/>
                    <a:pt x="1304" y="5993"/>
                    <a:pt x="1304" y="7076"/>
                  </a:cubicBezTo>
                  <a:cubicBezTo>
                    <a:pt x="1304" y="8158"/>
                    <a:pt x="2184" y="9038"/>
                    <a:pt x="3267" y="9038"/>
                  </a:cubicBezTo>
                  <a:cubicBezTo>
                    <a:pt x="4349" y="9038"/>
                    <a:pt x="5229" y="8158"/>
                    <a:pt x="5229" y="7076"/>
                  </a:cubicBezTo>
                  <a:cubicBezTo>
                    <a:pt x="5229" y="5993"/>
                    <a:pt x="4349" y="5113"/>
                    <a:pt x="3267" y="5113"/>
                  </a:cubicBezTo>
                  <a:close/>
                  <a:moveTo>
                    <a:pt x="3267" y="8788"/>
                  </a:moveTo>
                  <a:cubicBezTo>
                    <a:pt x="2323" y="8788"/>
                    <a:pt x="1554" y="8019"/>
                    <a:pt x="1554" y="7076"/>
                  </a:cubicBezTo>
                  <a:cubicBezTo>
                    <a:pt x="1554" y="6132"/>
                    <a:pt x="2323" y="5363"/>
                    <a:pt x="3267" y="5363"/>
                  </a:cubicBezTo>
                  <a:cubicBezTo>
                    <a:pt x="4211" y="5363"/>
                    <a:pt x="4979" y="6132"/>
                    <a:pt x="4979" y="7076"/>
                  </a:cubicBezTo>
                  <a:cubicBezTo>
                    <a:pt x="4979" y="8019"/>
                    <a:pt x="4211" y="8788"/>
                    <a:pt x="3267" y="8788"/>
                  </a:cubicBezTo>
                  <a:close/>
                  <a:moveTo>
                    <a:pt x="4229" y="6588"/>
                  </a:moveTo>
                  <a:lnTo>
                    <a:pt x="3754" y="6588"/>
                  </a:lnTo>
                  <a:lnTo>
                    <a:pt x="3754" y="6113"/>
                  </a:lnTo>
                  <a:cubicBezTo>
                    <a:pt x="3754" y="5976"/>
                    <a:pt x="3642" y="5863"/>
                    <a:pt x="3504" y="5863"/>
                  </a:cubicBezTo>
                  <a:lnTo>
                    <a:pt x="3029" y="5863"/>
                  </a:lnTo>
                  <a:cubicBezTo>
                    <a:pt x="2892" y="5863"/>
                    <a:pt x="2779" y="5976"/>
                    <a:pt x="2779" y="6113"/>
                  </a:cubicBezTo>
                  <a:lnTo>
                    <a:pt x="2779" y="6588"/>
                  </a:lnTo>
                  <a:lnTo>
                    <a:pt x="2304" y="6588"/>
                  </a:lnTo>
                  <a:cubicBezTo>
                    <a:pt x="2167" y="6588"/>
                    <a:pt x="2054" y="6701"/>
                    <a:pt x="2054" y="6838"/>
                  </a:cubicBezTo>
                  <a:lnTo>
                    <a:pt x="2054" y="7313"/>
                  </a:lnTo>
                  <a:cubicBezTo>
                    <a:pt x="2054" y="7451"/>
                    <a:pt x="2167" y="7563"/>
                    <a:pt x="2304" y="7563"/>
                  </a:cubicBezTo>
                  <a:lnTo>
                    <a:pt x="2779" y="7563"/>
                  </a:lnTo>
                  <a:lnTo>
                    <a:pt x="2779" y="8038"/>
                  </a:lnTo>
                  <a:cubicBezTo>
                    <a:pt x="2779" y="8176"/>
                    <a:pt x="2892" y="8288"/>
                    <a:pt x="3029" y="8288"/>
                  </a:cubicBezTo>
                  <a:lnTo>
                    <a:pt x="3504" y="8288"/>
                  </a:lnTo>
                  <a:cubicBezTo>
                    <a:pt x="3642" y="8288"/>
                    <a:pt x="3754" y="8176"/>
                    <a:pt x="3754" y="8038"/>
                  </a:cubicBezTo>
                  <a:lnTo>
                    <a:pt x="3754" y="7563"/>
                  </a:lnTo>
                  <a:lnTo>
                    <a:pt x="4229" y="7563"/>
                  </a:lnTo>
                  <a:cubicBezTo>
                    <a:pt x="4367" y="7563"/>
                    <a:pt x="4479" y="7451"/>
                    <a:pt x="4479" y="7313"/>
                  </a:cubicBezTo>
                  <a:lnTo>
                    <a:pt x="4479" y="6838"/>
                  </a:lnTo>
                  <a:cubicBezTo>
                    <a:pt x="4479" y="6699"/>
                    <a:pt x="4367" y="6588"/>
                    <a:pt x="4229" y="6588"/>
                  </a:cubicBezTo>
                  <a:close/>
                  <a:moveTo>
                    <a:pt x="4229" y="7313"/>
                  </a:moveTo>
                  <a:lnTo>
                    <a:pt x="3504" y="7313"/>
                  </a:lnTo>
                  <a:lnTo>
                    <a:pt x="3504" y="8038"/>
                  </a:lnTo>
                  <a:lnTo>
                    <a:pt x="3029" y="8038"/>
                  </a:lnTo>
                  <a:lnTo>
                    <a:pt x="3029" y="7313"/>
                  </a:lnTo>
                  <a:lnTo>
                    <a:pt x="2304" y="7313"/>
                  </a:lnTo>
                  <a:lnTo>
                    <a:pt x="2304" y="6838"/>
                  </a:lnTo>
                  <a:lnTo>
                    <a:pt x="3029" y="6838"/>
                  </a:lnTo>
                  <a:lnTo>
                    <a:pt x="3029" y="6113"/>
                  </a:lnTo>
                  <a:lnTo>
                    <a:pt x="3504" y="6113"/>
                  </a:lnTo>
                  <a:lnTo>
                    <a:pt x="3504" y="6838"/>
                  </a:lnTo>
                  <a:lnTo>
                    <a:pt x="4229" y="6838"/>
                  </a:lnTo>
                  <a:lnTo>
                    <a:pt x="4229" y="731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03" y="6149"/>
              <a:ext cx="848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药品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iconfont-11242-5315147"/>
            <p:cNvSpPr>
              <a:spLocks noChangeAspect="1"/>
            </p:cNvSpPr>
            <p:nvPr/>
          </p:nvSpPr>
          <p:spPr bwMode="auto">
            <a:xfrm>
              <a:off x="635" y="6741"/>
              <a:ext cx="784" cy="785"/>
            </a:xfrm>
            <a:custGeom>
              <a:avLst/>
              <a:gdLst>
                <a:gd name="connsiteX0" fmla="*/ 325176 w 426958"/>
                <a:gd name="connsiteY0" fmla="*/ 234196 h 428149"/>
                <a:gd name="connsiteX1" fmla="*/ 338872 w 426958"/>
                <a:gd name="connsiteY1" fmla="*/ 238904 h 428149"/>
                <a:gd name="connsiteX2" fmla="*/ 344681 w 426958"/>
                <a:gd name="connsiteY2" fmla="*/ 267824 h 428149"/>
                <a:gd name="connsiteX3" fmla="*/ 340396 w 426958"/>
                <a:gd name="connsiteY3" fmla="*/ 250463 h 428149"/>
                <a:gd name="connsiteX4" fmla="*/ 309920 w 426958"/>
                <a:gd name="connsiteY4" fmla="*/ 250463 h 428149"/>
                <a:gd name="connsiteX5" fmla="*/ 305682 w 426958"/>
                <a:gd name="connsiteY5" fmla="*/ 267824 h 428149"/>
                <a:gd name="connsiteX6" fmla="*/ 311444 w 426958"/>
                <a:gd name="connsiteY6" fmla="*/ 238904 h 428149"/>
                <a:gd name="connsiteX7" fmla="*/ 325176 w 426958"/>
                <a:gd name="connsiteY7" fmla="*/ 234196 h 428149"/>
                <a:gd name="connsiteX8" fmla="*/ 118544 w 426958"/>
                <a:gd name="connsiteY8" fmla="*/ 219117 h 428149"/>
                <a:gd name="connsiteX9" fmla="*/ 186828 w 426958"/>
                <a:gd name="connsiteY9" fmla="*/ 219117 h 428149"/>
                <a:gd name="connsiteX10" fmla="*/ 161543 w 426958"/>
                <a:gd name="connsiteY10" fmla="*/ 240426 h 428149"/>
                <a:gd name="connsiteX11" fmla="*/ 143829 w 426958"/>
                <a:gd name="connsiteY11" fmla="*/ 240426 h 428149"/>
                <a:gd name="connsiteX12" fmla="*/ 118544 w 426958"/>
                <a:gd name="connsiteY12" fmla="*/ 219117 h 428149"/>
                <a:gd name="connsiteX13" fmla="*/ 177336 w 426958"/>
                <a:gd name="connsiteY13" fmla="*/ 75863 h 428149"/>
                <a:gd name="connsiteX14" fmla="*/ 157526 w 426958"/>
                <a:gd name="connsiteY14" fmla="*/ 95959 h 428149"/>
                <a:gd name="connsiteX15" fmla="*/ 170955 w 426958"/>
                <a:gd name="connsiteY15" fmla="*/ 120674 h 428149"/>
                <a:gd name="connsiteX16" fmla="*/ 197764 w 426958"/>
                <a:gd name="connsiteY16" fmla="*/ 113959 h 428149"/>
                <a:gd name="connsiteX17" fmla="*/ 222765 w 426958"/>
                <a:gd name="connsiteY17" fmla="*/ 152960 h 428149"/>
                <a:gd name="connsiteX18" fmla="*/ 205717 w 426958"/>
                <a:gd name="connsiteY18" fmla="*/ 197771 h 428149"/>
                <a:gd name="connsiteX19" fmla="*/ 98097 w 426958"/>
                <a:gd name="connsiteY19" fmla="*/ 197771 h 428149"/>
                <a:gd name="connsiteX20" fmla="*/ 82287 w 426958"/>
                <a:gd name="connsiteY20" fmla="*/ 153579 h 428149"/>
                <a:gd name="connsiteX21" fmla="*/ 104811 w 426958"/>
                <a:gd name="connsiteY21" fmla="*/ 117007 h 428149"/>
                <a:gd name="connsiteX22" fmla="*/ 120954 w 426958"/>
                <a:gd name="connsiteY22" fmla="*/ 123721 h 428149"/>
                <a:gd name="connsiteX23" fmla="*/ 145954 w 426958"/>
                <a:gd name="connsiteY23" fmla="*/ 101768 h 428149"/>
                <a:gd name="connsiteX24" fmla="*/ 124002 w 426958"/>
                <a:gd name="connsiteY24" fmla="*/ 76768 h 428149"/>
                <a:gd name="connsiteX25" fmla="*/ 99049 w 426958"/>
                <a:gd name="connsiteY25" fmla="*/ 94149 h 428149"/>
                <a:gd name="connsiteX26" fmla="*/ 61239 w 426958"/>
                <a:gd name="connsiteY26" fmla="*/ 151151 h 428149"/>
                <a:gd name="connsiteX27" fmla="*/ 141716 w 426958"/>
                <a:gd name="connsiteY27" fmla="*/ 264202 h 428149"/>
                <a:gd name="connsiteX28" fmla="*/ 167907 w 426958"/>
                <a:gd name="connsiteY28" fmla="*/ 332775 h 428149"/>
                <a:gd name="connsiteX29" fmla="*/ 206907 w 426958"/>
                <a:gd name="connsiteY29" fmla="*/ 348633 h 428149"/>
                <a:gd name="connsiteX30" fmla="*/ 211479 w 426958"/>
                <a:gd name="connsiteY30" fmla="*/ 348633 h 428149"/>
                <a:gd name="connsiteX31" fmla="*/ 267861 w 426958"/>
                <a:gd name="connsiteY31" fmla="*/ 287679 h 428149"/>
                <a:gd name="connsiteX32" fmla="*/ 283432 w 426958"/>
                <a:gd name="connsiteY32" fmla="*/ 257202 h 428149"/>
                <a:gd name="connsiteX33" fmla="*/ 285861 w 426958"/>
                <a:gd name="connsiteY33" fmla="*/ 259011 h 428149"/>
                <a:gd name="connsiteX34" fmla="*/ 325766 w 426958"/>
                <a:gd name="connsiteY34" fmla="*/ 296822 h 428149"/>
                <a:gd name="connsiteX35" fmla="*/ 326385 w 426958"/>
                <a:gd name="connsiteY35" fmla="*/ 297727 h 428149"/>
                <a:gd name="connsiteX36" fmla="*/ 367529 w 426958"/>
                <a:gd name="connsiteY36" fmla="*/ 256583 h 428149"/>
                <a:gd name="connsiteX37" fmla="*/ 326385 w 426958"/>
                <a:gd name="connsiteY37" fmla="*/ 215439 h 428149"/>
                <a:gd name="connsiteX38" fmla="*/ 292575 w 426958"/>
                <a:gd name="connsiteY38" fmla="*/ 234344 h 428149"/>
                <a:gd name="connsiteX39" fmla="*/ 274289 w 426958"/>
                <a:gd name="connsiteY39" fmla="*/ 238296 h 428149"/>
                <a:gd name="connsiteX40" fmla="*/ 247765 w 426958"/>
                <a:gd name="connsiteY40" fmla="*/ 283726 h 428149"/>
                <a:gd name="connsiteX41" fmla="*/ 210860 w 426958"/>
                <a:gd name="connsiteY41" fmla="*/ 328537 h 428149"/>
                <a:gd name="connsiteX42" fmla="*/ 184050 w 426958"/>
                <a:gd name="connsiteY42" fmla="*/ 319394 h 428149"/>
                <a:gd name="connsiteX43" fmla="*/ 168812 w 426958"/>
                <a:gd name="connsiteY43" fmla="*/ 270916 h 428149"/>
                <a:gd name="connsiteX44" fmla="*/ 174002 w 426958"/>
                <a:gd name="connsiteY44" fmla="*/ 258440 h 428149"/>
                <a:gd name="connsiteX45" fmla="*/ 244098 w 426958"/>
                <a:gd name="connsiteY45" fmla="*/ 150817 h 428149"/>
                <a:gd name="connsiteX46" fmla="*/ 201431 w 426958"/>
                <a:gd name="connsiteY46" fmla="*/ 89863 h 428149"/>
                <a:gd name="connsiteX47" fmla="*/ 177336 w 426958"/>
                <a:gd name="connsiteY47" fmla="*/ 75863 h 428149"/>
                <a:gd name="connsiteX48" fmla="*/ 73430 w 426958"/>
                <a:gd name="connsiteY48" fmla="*/ 289 h 428149"/>
                <a:gd name="connsiteX49" fmla="*/ 353528 w 426958"/>
                <a:gd name="connsiteY49" fmla="*/ 289 h 428149"/>
                <a:gd name="connsiteX50" fmla="*/ 426958 w 426958"/>
                <a:gd name="connsiteY50" fmla="*/ 60339 h 428149"/>
                <a:gd name="connsiteX51" fmla="*/ 426958 w 426958"/>
                <a:gd name="connsiteY51" fmla="*/ 366919 h 428149"/>
                <a:gd name="connsiteX52" fmla="*/ 353528 w 426958"/>
                <a:gd name="connsiteY52" fmla="*/ 427874 h 428149"/>
                <a:gd name="connsiteX53" fmla="*/ 73430 w 426958"/>
                <a:gd name="connsiteY53" fmla="*/ 427874 h 428149"/>
                <a:gd name="connsiteX54" fmla="*/ 0 w 426958"/>
                <a:gd name="connsiteY54" fmla="*/ 366919 h 428149"/>
                <a:gd name="connsiteX55" fmla="*/ 0 w 426958"/>
                <a:gd name="connsiteY55" fmla="*/ 61243 h 428149"/>
                <a:gd name="connsiteX56" fmla="*/ 73430 w 426958"/>
                <a:gd name="connsiteY56" fmla="*/ 289 h 42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26958" h="428149">
                  <a:moveTo>
                    <a:pt x="325176" y="234196"/>
                  </a:moveTo>
                  <a:cubicBezTo>
                    <a:pt x="330015" y="234196"/>
                    <a:pt x="334848" y="235765"/>
                    <a:pt x="338872" y="238904"/>
                  </a:cubicBezTo>
                  <a:cubicBezTo>
                    <a:pt x="347300" y="246039"/>
                    <a:pt x="349681" y="258026"/>
                    <a:pt x="344681" y="267824"/>
                  </a:cubicBezTo>
                  <a:cubicBezTo>
                    <a:pt x="345872" y="261688"/>
                    <a:pt x="344300" y="255362"/>
                    <a:pt x="340396" y="250463"/>
                  </a:cubicBezTo>
                  <a:cubicBezTo>
                    <a:pt x="332396" y="241187"/>
                    <a:pt x="317968" y="241187"/>
                    <a:pt x="309920" y="250463"/>
                  </a:cubicBezTo>
                  <a:cubicBezTo>
                    <a:pt x="306063" y="255362"/>
                    <a:pt x="304492" y="261688"/>
                    <a:pt x="305682" y="267824"/>
                  </a:cubicBezTo>
                  <a:cubicBezTo>
                    <a:pt x="300635" y="258026"/>
                    <a:pt x="303063" y="246039"/>
                    <a:pt x="311444" y="238904"/>
                  </a:cubicBezTo>
                  <a:cubicBezTo>
                    <a:pt x="315491" y="235765"/>
                    <a:pt x="320336" y="234196"/>
                    <a:pt x="325176" y="234196"/>
                  </a:cubicBezTo>
                  <a:close/>
                  <a:moveTo>
                    <a:pt x="118544" y="219117"/>
                  </a:moveTo>
                  <a:lnTo>
                    <a:pt x="186828" y="219117"/>
                  </a:lnTo>
                  <a:cubicBezTo>
                    <a:pt x="178876" y="226823"/>
                    <a:pt x="170447" y="233910"/>
                    <a:pt x="161543" y="240426"/>
                  </a:cubicBezTo>
                  <a:cubicBezTo>
                    <a:pt x="156305" y="244374"/>
                    <a:pt x="149067" y="244374"/>
                    <a:pt x="143829" y="240426"/>
                  </a:cubicBezTo>
                  <a:cubicBezTo>
                    <a:pt x="134972" y="233910"/>
                    <a:pt x="126496" y="226775"/>
                    <a:pt x="118544" y="219117"/>
                  </a:cubicBezTo>
                  <a:close/>
                  <a:moveTo>
                    <a:pt x="177336" y="75863"/>
                  </a:moveTo>
                  <a:cubicBezTo>
                    <a:pt x="166955" y="77291"/>
                    <a:pt x="158812" y="85577"/>
                    <a:pt x="157526" y="95959"/>
                  </a:cubicBezTo>
                  <a:cubicBezTo>
                    <a:pt x="156050" y="106292"/>
                    <a:pt x="161526" y="116293"/>
                    <a:pt x="170955" y="120674"/>
                  </a:cubicBezTo>
                  <a:cubicBezTo>
                    <a:pt x="180383" y="124817"/>
                    <a:pt x="191431" y="122055"/>
                    <a:pt x="197764" y="113959"/>
                  </a:cubicBezTo>
                  <a:cubicBezTo>
                    <a:pt x="211288" y="122769"/>
                    <a:pt x="220431" y="137008"/>
                    <a:pt x="222765" y="152960"/>
                  </a:cubicBezTo>
                  <a:cubicBezTo>
                    <a:pt x="222908" y="169532"/>
                    <a:pt x="216812" y="185533"/>
                    <a:pt x="205717" y="197771"/>
                  </a:cubicBezTo>
                  <a:lnTo>
                    <a:pt x="98097" y="197771"/>
                  </a:lnTo>
                  <a:cubicBezTo>
                    <a:pt x="87620" y="185438"/>
                    <a:pt x="82001" y="169770"/>
                    <a:pt x="82287" y="153579"/>
                  </a:cubicBezTo>
                  <a:cubicBezTo>
                    <a:pt x="86334" y="139579"/>
                    <a:pt x="94144" y="126912"/>
                    <a:pt x="104811" y="117007"/>
                  </a:cubicBezTo>
                  <a:cubicBezTo>
                    <a:pt x="109097" y="121340"/>
                    <a:pt x="114906" y="123721"/>
                    <a:pt x="120954" y="123721"/>
                  </a:cubicBezTo>
                  <a:cubicBezTo>
                    <a:pt x="133954" y="124531"/>
                    <a:pt x="145145" y="114721"/>
                    <a:pt x="145954" y="101768"/>
                  </a:cubicBezTo>
                  <a:cubicBezTo>
                    <a:pt x="146811" y="88816"/>
                    <a:pt x="137002" y="77625"/>
                    <a:pt x="124002" y="76768"/>
                  </a:cubicBezTo>
                  <a:cubicBezTo>
                    <a:pt x="112478" y="75387"/>
                    <a:pt x="101716" y="82863"/>
                    <a:pt x="99049" y="94149"/>
                  </a:cubicBezTo>
                  <a:cubicBezTo>
                    <a:pt x="78572" y="106530"/>
                    <a:pt x="64715" y="127436"/>
                    <a:pt x="61239" y="151151"/>
                  </a:cubicBezTo>
                  <a:cubicBezTo>
                    <a:pt x="57906" y="187104"/>
                    <a:pt x="85334" y="225820"/>
                    <a:pt x="141716" y="264202"/>
                  </a:cubicBezTo>
                  <a:cubicBezTo>
                    <a:pt x="147811" y="268488"/>
                    <a:pt x="149907" y="313870"/>
                    <a:pt x="167907" y="332775"/>
                  </a:cubicBezTo>
                  <a:cubicBezTo>
                    <a:pt x="178098" y="343347"/>
                    <a:pt x="192241" y="349109"/>
                    <a:pt x="206907" y="348633"/>
                  </a:cubicBezTo>
                  <a:lnTo>
                    <a:pt x="211479" y="348633"/>
                  </a:lnTo>
                  <a:cubicBezTo>
                    <a:pt x="251718" y="345585"/>
                    <a:pt x="261146" y="312061"/>
                    <a:pt x="267861" y="287679"/>
                  </a:cubicBezTo>
                  <a:cubicBezTo>
                    <a:pt x="271813" y="274583"/>
                    <a:pt x="275480" y="261154"/>
                    <a:pt x="283432" y="257202"/>
                  </a:cubicBezTo>
                  <a:cubicBezTo>
                    <a:pt x="284004" y="256916"/>
                    <a:pt x="285861" y="259011"/>
                    <a:pt x="285861" y="259011"/>
                  </a:cubicBezTo>
                  <a:cubicBezTo>
                    <a:pt x="286004" y="280679"/>
                    <a:pt x="304147" y="297870"/>
                    <a:pt x="325766" y="296822"/>
                  </a:cubicBezTo>
                  <a:lnTo>
                    <a:pt x="326385" y="297727"/>
                  </a:lnTo>
                  <a:cubicBezTo>
                    <a:pt x="349100" y="297727"/>
                    <a:pt x="367529" y="279298"/>
                    <a:pt x="367529" y="256583"/>
                  </a:cubicBezTo>
                  <a:cubicBezTo>
                    <a:pt x="367529" y="233868"/>
                    <a:pt x="349100" y="215439"/>
                    <a:pt x="326385" y="215439"/>
                  </a:cubicBezTo>
                  <a:cubicBezTo>
                    <a:pt x="312623" y="215486"/>
                    <a:pt x="299813" y="222629"/>
                    <a:pt x="292575" y="234344"/>
                  </a:cubicBezTo>
                  <a:cubicBezTo>
                    <a:pt x="286242" y="234106"/>
                    <a:pt x="279956" y="235439"/>
                    <a:pt x="274289" y="238296"/>
                  </a:cubicBezTo>
                  <a:cubicBezTo>
                    <a:pt x="259432" y="249059"/>
                    <a:pt x="249813" y="265535"/>
                    <a:pt x="247765" y="283726"/>
                  </a:cubicBezTo>
                  <a:cubicBezTo>
                    <a:pt x="241337" y="310537"/>
                    <a:pt x="234670" y="328537"/>
                    <a:pt x="210860" y="328537"/>
                  </a:cubicBezTo>
                  <a:cubicBezTo>
                    <a:pt x="201003" y="329823"/>
                    <a:pt x="191098" y="326442"/>
                    <a:pt x="184050" y="319394"/>
                  </a:cubicBezTo>
                  <a:cubicBezTo>
                    <a:pt x="174812" y="304822"/>
                    <a:pt x="169574" y="288107"/>
                    <a:pt x="168812" y="270916"/>
                  </a:cubicBezTo>
                  <a:cubicBezTo>
                    <a:pt x="168240" y="266107"/>
                    <a:pt x="170193" y="261392"/>
                    <a:pt x="174002" y="258440"/>
                  </a:cubicBezTo>
                  <a:cubicBezTo>
                    <a:pt x="223670" y="220915"/>
                    <a:pt x="247146" y="184676"/>
                    <a:pt x="244098" y="150817"/>
                  </a:cubicBezTo>
                  <a:cubicBezTo>
                    <a:pt x="240241" y="124960"/>
                    <a:pt x="224432" y="102340"/>
                    <a:pt x="201431" y="89863"/>
                  </a:cubicBezTo>
                  <a:cubicBezTo>
                    <a:pt x="197526" y="80291"/>
                    <a:pt x="187622" y="74529"/>
                    <a:pt x="177336" y="75863"/>
                  </a:cubicBezTo>
                  <a:close/>
                  <a:moveTo>
                    <a:pt x="73430" y="289"/>
                  </a:moveTo>
                  <a:lnTo>
                    <a:pt x="353528" y="289"/>
                  </a:lnTo>
                  <a:cubicBezTo>
                    <a:pt x="390291" y="-3092"/>
                    <a:pt x="422958" y="23623"/>
                    <a:pt x="426958" y="60339"/>
                  </a:cubicBezTo>
                  <a:lnTo>
                    <a:pt x="426958" y="366919"/>
                  </a:lnTo>
                  <a:cubicBezTo>
                    <a:pt x="423434" y="403968"/>
                    <a:pt x="390577" y="431207"/>
                    <a:pt x="353528" y="427874"/>
                  </a:cubicBezTo>
                  <a:lnTo>
                    <a:pt x="73430" y="427874"/>
                  </a:lnTo>
                  <a:cubicBezTo>
                    <a:pt x="36334" y="431207"/>
                    <a:pt x="3524" y="403968"/>
                    <a:pt x="0" y="366919"/>
                  </a:cubicBezTo>
                  <a:lnTo>
                    <a:pt x="0" y="61243"/>
                  </a:lnTo>
                  <a:cubicBezTo>
                    <a:pt x="3524" y="24147"/>
                    <a:pt x="36334" y="-3092"/>
                    <a:pt x="73430" y="289"/>
                  </a:cubicBezTo>
                  <a:close/>
                </a:path>
              </a:pathLst>
            </a:custGeom>
            <a:solidFill>
              <a:srgbClr val="E04C28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04" y="7635"/>
              <a:ext cx="1446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手术操作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iconfont-11265-5328283"/>
            <p:cNvSpPr>
              <a:spLocks noChangeAspect="1"/>
            </p:cNvSpPr>
            <p:nvPr/>
          </p:nvSpPr>
          <p:spPr bwMode="auto">
            <a:xfrm>
              <a:off x="582" y="8227"/>
              <a:ext cx="890" cy="616"/>
            </a:xfrm>
            <a:custGeom>
              <a:avLst/>
              <a:gdLst>
                <a:gd name="T0" fmla="*/ 8725 w 10280"/>
                <a:gd name="T1" fmla="*/ 2029 h 7124"/>
                <a:gd name="T2" fmla="*/ 5960 w 10280"/>
                <a:gd name="T3" fmla="*/ 2029 h 7124"/>
                <a:gd name="T4" fmla="*/ 5960 w 10280"/>
                <a:gd name="T5" fmla="*/ 2407 h 7124"/>
                <a:gd name="T6" fmla="*/ 8725 w 10280"/>
                <a:gd name="T7" fmla="*/ 2407 h 7124"/>
                <a:gd name="T8" fmla="*/ 8725 w 10280"/>
                <a:gd name="T9" fmla="*/ 2029 h 7124"/>
                <a:gd name="T10" fmla="*/ 4309 w 10280"/>
                <a:gd name="T11" fmla="*/ 4077 h 7124"/>
                <a:gd name="T12" fmla="*/ 3810 w 10280"/>
                <a:gd name="T13" fmla="*/ 4077 h 7124"/>
                <a:gd name="T14" fmla="*/ 3291 w 10280"/>
                <a:gd name="T15" fmla="*/ 4333 h 7124"/>
                <a:gd name="T16" fmla="*/ 3150 w 10280"/>
                <a:gd name="T17" fmla="*/ 4333 h 7124"/>
                <a:gd name="T18" fmla="*/ 2632 w 10280"/>
                <a:gd name="T19" fmla="*/ 4077 h 7124"/>
                <a:gd name="T20" fmla="*/ 2126 w 10280"/>
                <a:gd name="T21" fmla="*/ 4077 h 7124"/>
                <a:gd name="T22" fmla="*/ 1614 w 10280"/>
                <a:gd name="T23" fmla="*/ 4890 h 7124"/>
                <a:gd name="T24" fmla="*/ 1864 w 10280"/>
                <a:gd name="T25" fmla="*/ 5146 h 7124"/>
                <a:gd name="T26" fmla="*/ 4571 w 10280"/>
                <a:gd name="T27" fmla="*/ 5146 h 7124"/>
                <a:gd name="T28" fmla="*/ 4782 w 10280"/>
                <a:gd name="T29" fmla="*/ 4890 h 7124"/>
                <a:gd name="T30" fmla="*/ 4309 w 10280"/>
                <a:gd name="T31" fmla="*/ 4077 h 7124"/>
                <a:gd name="T32" fmla="*/ 3195 w 10280"/>
                <a:gd name="T33" fmla="*/ 1895 h 7124"/>
                <a:gd name="T34" fmla="*/ 2402 w 10280"/>
                <a:gd name="T35" fmla="*/ 2835 h 7124"/>
                <a:gd name="T36" fmla="*/ 3195 w 10280"/>
                <a:gd name="T37" fmla="*/ 3770 h 7124"/>
                <a:gd name="T38" fmla="*/ 3982 w 10280"/>
                <a:gd name="T39" fmla="*/ 2835 h 7124"/>
                <a:gd name="T40" fmla="*/ 3195 w 10280"/>
                <a:gd name="T41" fmla="*/ 1895 h 7124"/>
                <a:gd name="T42" fmla="*/ 5966 w 10280"/>
                <a:gd name="T43" fmla="*/ 3578 h 7124"/>
                <a:gd name="T44" fmla="*/ 8725 w 10280"/>
                <a:gd name="T45" fmla="*/ 3578 h 7124"/>
                <a:gd name="T46" fmla="*/ 8725 w 10280"/>
                <a:gd name="T47" fmla="*/ 3187 h 7124"/>
                <a:gd name="T48" fmla="*/ 5966 w 10280"/>
                <a:gd name="T49" fmla="*/ 3187 h 7124"/>
                <a:gd name="T50" fmla="*/ 5966 w 10280"/>
                <a:gd name="T51" fmla="*/ 3578 h 7124"/>
                <a:gd name="T52" fmla="*/ 5966 w 10280"/>
                <a:gd name="T53" fmla="*/ 4359 h 7124"/>
                <a:gd name="T54" fmla="*/ 8725 w 10280"/>
                <a:gd name="T55" fmla="*/ 4359 h 7124"/>
                <a:gd name="T56" fmla="*/ 8725 w 10280"/>
                <a:gd name="T57" fmla="*/ 3968 h 7124"/>
                <a:gd name="T58" fmla="*/ 5966 w 10280"/>
                <a:gd name="T59" fmla="*/ 3968 h 7124"/>
                <a:gd name="T60" fmla="*/ 5966 w 10280"/>
                <a:gd name="T61" fmla="*/ 4359 h 7124"/>
                <a:gd name="T62" fmla="*/ 5966 w 10280"/>
                <a:gd name="T63" fmla="*/ 5139 h 7124"/>
                <a:gd name="T64" fmla="*/ 8725 w 10280"/>
                <a:gd name="T65" fmla="*/ 5139 h 7124"/>
                <a:gd name="T66" fmla="*/ 8725 w 10280"/>
                <a:gd name="T67" fmla="*/ 4749 h 7124"/>
                <a:gd name="T68" fmla="*/ 5966 w 10280"/>
                <a:gd name="T69" fmla="*/ 4749 h 7124"/>
                <a:gd name="T70" fmla="*/ 5966 w 10280"/>
                <a:gd name="T71" fmla="*/ 5139 h 7124"/>
                <a:gd name="T72" fmla="*/ 9461 w 10280"/>
                <a:gd name="T73" fmla="*/ 7117 h 7124"/>
                <a:gd name="T74" fmla="*/ 846 w 10280"/>
                <a:gd name="T75" fmla="*/ 7117 h 7124"/>
                <a:gd name="T76" fmla="*/ 40 w 10280"/>
                <a:gd name="T77" fmla="*/ 6311 h 7124"/>
                <a:gd name="T78" fmla="*/ 40 w 10280"/>
                <a:gd name="T79" fmla="*/ 845 h 7124"/>
                <a:gd name="T80" fmla="*/ 872 w 10280"/>
                <a:gd name="T81" fmla="*/ 77 h 7124"/>
                <a:gd name="T82" fmla="*/ 9486 w 10280"/>
                <a:gd name="T83" fmla="*/ 77 h 7124"/>
                <a:gd name="T84" fmla="*/ 10280 w 10280"/>
                <a:gd name="T85" fmla="*/ 845 h 7124"/>
                <a:gd name="T86" fmla="*/ 10280 w 10280"/>
                <a:gd name="T87" fmla="*/ 6311 h 7124"/>
                <a:gd name="T88" fmla="*/ 9461 w 10280"/>
                <a:gd name="T89" fmla="*/ 7117 h 7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80" h="7124">
                  <a:moveTo>
                    <a:pt x="8725" y="2029"/>
                  </a:moveTo>
                  <a:lnTo>
                    <a:pt x="5960" y="2029"/>
                  </a:lnTo>
                  <a:lnTo>
                    <a:pt x="5960" y="2407"/>
                  </a:lnTo>
                  <a:lnTo>
                    <a:pt x="8725" y="2407"/>
                  </a:lnTo>
                  <a:lnTo>
                    <a:pt x="8725" y="2029"/>
                  </a:lnTo>
                  <a:close/>
                  <a:moveTo>
                    <a:pt x="4309" y="4077"/>
                  </a:moveTo>
                  <a:cubicBezTo>
                    <a:pt x="4173" y="3935"/>
                    <a:pt x="3946" y="3935"/>
                    <a:pt x="3810" y="4077"/>
                  </a:cubicBezTo>
                  <a:cubicBezTo>
                    <a:pt x="3697" y="4251"/>
                    <a:pt x="3498" y="4350"/>
                    <a:pt x="3291" y="4333"/>
                  </a:cubicBezTo>
                  <a:lnTo>
                    <a:pt x="3150" y="4333"/>
                  </a:lnTo>
                  <a:cubicBezTo>
                    <a:pt x="2944" y="4350"/>
                    <a:pt x="2744" y="4251"/>
                    <a:pt x="2632" y="4077"/>
                  </a:cubicBezTo>
                  <a:cubicBezTo>
                    <a:pt x="2495" y="3930"/>
                    <a:pt x="2263" y="3930"/>
                    <a:pt x="2126" y="4077"/>
                  </a:cubicBezTo>
                  <a:cubicBezTo>
                    <a:pt x="1922" y="4325"/>
                    <a:pt x="1750" y="4599"/>
                    <a:pt x="1614" y="4890"/>
                  </a:cubicBezTo>
                  <a:cubicBezTo>
                    <a:pt x="1611" y="5030"/>
                    <a:pt x="1724" y="5146"/>
                    <a:pt x="1864" y="5146"/>
                  </a:cubicBezTo>
                  <a:lnTo>
                    <a:pt x="4571" y="5146"/>
                  </a:lnTo>
                  <a:cubicBezTo>
                    <a:pt x="4701" y="5136"/>
                    <a:pt x="4797" y="5020"/>
                    <a:pt x="4782" y="4890"/>
                  </a:cubicBezTo>
                  <a:cubicBezTo>
                    <a:pt x="4708" y="4578"/>
                    <a:pt x="4544" y="4295"/>
                    <a:pt x="4309" y="4077"/>
                  </a:cubicBezTo>
                  <a:close/>
                  <a:moveTo>
                    <a:pt x="3195" y="1895"/>
                  </a:moveTo>
                  <a:cubicBezTo>
                    <a:pt x="2718" y="1939"/>
                    <a:pt x="2365" y="2358"/>
                    <a:pt x="2402" y="2835"/>
                  </a:cubicBezTo>
                  <a:cubicBezTo>
                    <a:pt x="2368" y="3311"/>
                    <a:pt x="2721" y="3726"/>
                    <a:pt x="3195" y="3770"/>
                  </a:cubicBezTo>
                  <a:cubicBezTo>
                    <a:pt x="3667" y="3723"/>
                    <a:pt x="4016" y="3309"/>
                    <a:pt x="3982" y="2835"/>
                  </a:cubicBezTo>
                  <a:cubicBezTo>
                    <a:pt x="4020" y="2360"/>
                    <a:pt x="3670" y="1942"/>
                    <a:pt x="3195" y="1895"/>
                  </a:cubicBezTo>
                  <a:close/>
                  <a:moveTo>
                    <a:pt x="5966" y="3578"/>
                  </a:moveTo>
                  <a:lnTo>
                    <a:pt x="8725" y="3578"/>
                  </a:lnTo>
                  <a:lnTo>
                    <a:pt x="8725" y="3187"/>
                  </a:lnTo>
                  <a:lnTo>
                    <a:pt x="5966" y="3187"/>
                  </a:lnTo>
                  <a:lnTo>
                    <a:pt x="5966" y="3578"/>
                  </a:lnTo>
                  <a:close/>
                  <a:moveTo>
                    <a:pt x="5966" y="4359"/>
                  </a:moveTo>
                  <a:lnTo>
                    <a:pt x="8725" y="4359"/>
                  </a:lnTo>
                  <a:lnTo>
                    <a:pt x="8725" y="3968"/>
                  </a:lnTo>
                  <a:lnTo>
                    <a:pt x="5966" y="3968"/>
                  </a:lnTo>
                  <a:lnTo>
                    <a:pt x="5966" y="4359"/>
                  </a:lnTo>
                  <a:close/>
                  <a:moveTo>
                    <a:pt x="5966" y="5139"/>
                  </a:moveTo>
                  <a:lnTo>
                    <a:pt x="8725" y="5139"/>
                  </a:lnTo>
                  <a:lnTo>
                    <a:pt x="8725" y="4749"/>
                  </a:lnTo>
                  <a:lnTo>
                    <a:pt x="5966" y="4749"/>
                  </a:lnTo>
                  <a:lnTo>
                    <a:pt x="5966" y="5139"/>
                  </a:lnTo>
                  <a:close/>
                  <a:moveTo>
                    <a:pt x="9461" y="7117"/>
                  </a:moveTo>
                  <a:lnTo>
                    <a:pt x="846" y="7117"/>
                  </a:lnTo>
                  <a:cubicBezTo>
                    <a:pt x="398" y="7124"/>
                    <a:pt x="33" y="6759"/>
                    <a:pt x="40" y="6311"/>
                  </a:cubicBezTo>
                  <a:lnTo>
                    <a:pt x="40" y="845"/>
                  </a:lnTo>
                  <a:cubicBezTo>
                    <a:pt x="0" y="379"/>
                    <a:pt x="410" y="0"/>
                    <a:pt x="872" y="77"/>
                  </a:cubicBezTo>
                  <a:lnTo>
                    <a:pt x="9486" y="77"/>
                  </a:lnTo>
                  <a:cubicBezTo>
                    <a:pt x="9915" y="77"/>
                    <a:pt x="10266" y="417"/>
                    <a:pt x="10280" y="845"/>
                  </a:cubicBezTo>
                  <a:lnTo>
                    <a:pt x="10280" y="6311"/>
                  </a:lnTo>
                  <a:cubicBezTo>
                    <a:pt x="10280" y="6761"/>
                    <a:pt x="9911" y="7124"/>
                    <a:pt x="9461" y="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04" y="8952"/>
              <a:ext cx="1445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医疗服务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67" name="矩形: 圆角 666"/>
            <p:cNvSpPr/>
            <p:nvPr/>
          </p:nvSpPr>
          <p:spPr>
            <a:xfrm>
              <a:off x="5195" y="2268"/>
              <a:ext cx="2600" cy="7338"/>
            </a:xfrm>
            <a:prstGeom prst="roundRect">
              <a:avLst>
                <a:gd name="adj" fmla="val 2875"/>
              </a:avLst>
            </a:prstGeom>
            <a:solidFill>
              <a:srgbClr val="80AAD0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8" name="左大括号 667"/>
            <p:cNvSpPr/>
            <p:nvPr/>
          </p:nvSpPr>
          <p:spPr>
            <a:xfrm flipH="1">
              <a:off x="4497" y="2374"/>
              <a:ext cx="714" cy="715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2" name="文本框 671"/>
            <p:cNvSpPr txBox="1"/>
            <p:nvPr/>
          </p:nvSpPr>
          <p:spPr>
            <a:xfrm>
              <a:off x="2106" y="2609"/>
              <a:ext cx="2287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医疗机构国家目录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3" name="文本框 672"/>
            <p:cNvSpPr txBox="1"/>
            <p:nvPr/>
          </p:nvSpPr>
          <p:spPr>
            <a:xfrm>
              <a:off x="2106" y="3130"/>
              <a:ext cx="228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医疗机构卫健委目录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4" name="文本框 673"/>
            <p:cNvSpPr txBox="1"/>
            <p:nvPr/>
          </p:nvSpPr>
          <p:spPr>
            <a:xfrm>
              <a:off x="1974" y="4150"/>
              <a:ext cx="2649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ICD-10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医保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15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项统编版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75" name="文本框 674"/>
            <p:cNvSpPr txBox="1"/>
            <p:nvPr/>
          </p:nvSpPr>
          <p:spPr>
            <a:xfrm>
              <a:off x="2250" y="5129"/>
              <a:ext cx="209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ICD-11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国标版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76" name="文本框 675"/>
            <p:cNvSpPr txBox="1"/>
            <p:nvPr/>
          </p:nvSpPr>
          <p:spPr>
            <a:xfrm>
              <a:off x="2154" y="5710"/>
              <a:ext cx="2287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药监局药品目录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7" name="文本框 676"/>
            <p:cNvSpPr txBox="1"/>
            <p:nvPr/>
          </p:nvSpPr>
          <p:spPr>
            <a:xfrm>
              <a:off x="2063" y="6291"/>
              <a:ext cx="2469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药品目录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15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项统编版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78" name="文本框 677"/>
            <p:cNvSpPr txBox="1"/>
            <p:nvPr/>
          </p:nvSpPr>
          <p:spPr>
            <a:xfrm>
              <a:off x="1748" y="7179"/>
              <a:ext cx="3099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全国医疗服务项目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15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项统编版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79" name="文本框 678"/>
            <p:cNvSpPr txBox="1"/>
            <p:nvPr/>
          </p:nvSpPr>
          <p:spPr>
            <a:xfrm>
              <a:off x="1882" y="8639"/>
              <a:ext cx="2832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ICD-9-CM315</a:t>
              </a: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项统编版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42" name="矩形 641"/>
            <p:cNvSpPr/>
            <p:nvPr/>
          </p:nvSpPr>
          <p:spPr>
            <a:xfrm>
              <a:off x="5664" y="2682"/>
              <a:ext cx="1655" cy="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医疗机构标准名词</a:t>
              </a:r>
              <a:endParaRPr lang="zh-CN" altLang="en-US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3" name="矩形 642"/>
            <p:cNvSpPr/>
            <p:nvPr/>
          </p:nvSpPr>
          <p:spPr>
            <a:xfrm>
              <a:off x="5664" y="4069"/>
              <a:ext cx="1655" cy="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疾病诊断标准名词</a:t>
              </a:r>
              <a:endParaRPr lang="zh-CN" altLang="en-US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4" name="矩形 643"/>
            <p:cNvSpPr/>
            <p:nvPr/>
          </p:nvSpPr>
          <p:spPr>
            <a:xfrm>
              <a:off x="5664" y="5456"/>
              <a:ext cx="1655" cy="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药品</a:t>
              </a:r>
              <a:endParaRPr lang="en-US" altLang="zh-CN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标准名词</a:t>
              </a:r>
              <a:endParaRPr lang="zh-CN" altLang="en-US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5" name="矩形 644"/>
            <p:cNvSpPr/>
            <p:nvPr/>
          </p:nvSpPr>
          <p:spPr>
            <a:xfrm>
              <a:off x="5664" y="6843"/>
              <a:ext cx="1655" cy="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医疗服务</a:t>
              </a:r>
              <a:endParaRPr lang="en-US" altLang="zh-CN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标准名词</a:t>
              </a:r>
              <a:endParaRPr lang="zh-CN" altLang="en-US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6" name="矩形 645"/>
            <p:cNvSpPr/>
            <p:nvPr/>
          </p:nvSpPr>
          <p:spPr>
            <a:xfrm>
              <a:off x="5664" y="8230"/>
              <a:ext cx="1655" cy="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手术操作</a:t>
              </a:r>
              <a:endParaRPr lang="en-US" altLang="zh-CN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4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标准名词</a:t>
              </a:r>
              <a:endParaRPr lang="zh-CN" altLang="en-US" sz="14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 flipH="1" flipV="1">
              <a:off x="8802" y="3235"/>
              <a:ext cx="234" cy="9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8262" y="2752"/>
              <a:ext cx="2319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1400" spc="1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原始录入字段</a:t>
              </a:r>
              <a:endParaRPr lang="zh-CN" altLang="en-US" sz="1400" spc="1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 flipV="1">
              <a:off x="12051" y="3083"/>
              <a:ext cx="740" cy="10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1689" y="2548"/>
              <a:ext cx="6233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1400" spc="1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系统自动匹配结果：匹配度</a:t>
              </a:r>
              <a:r>
                <a:rPr lang="en-US" altLang="zh-CN" sz="1400" spc="1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</a:t>
              </a:r>
              <a:r>
                <a:rPr lang="zh-CN" altLang="en-US" sz="1400" spc="1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匹配字段</a:t>
              </a:r>
              <a:endParaRPr lang="zh-CN" altLang="en-US" sz="1400" spc="1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flipV="1">
              <a:off x="15741" y="7343"/>
              <a:ext cx="740" cy="10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10950" y="8410"/>
              <a:ext cx="733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1400" spc="1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检索系统诊疗数据库中的符合检索条件的诊疗字段</a:t>
              </a:r>
              <a:endParaRPr lang="zh-CN" sz="1400" spc="1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179506" y="6434455"/>
            <a:ext cx="1525905" cy="337185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实体识别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/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抽取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30201" y="6434455"/>
            <a:ext cx="1212850" cy="337185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数据标准化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12965" y="6434455"/>
            <a:ext cx="2265680" cy="337185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实现：诊疗标准化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52" name="矩形: 圆角 42"/>
          <p:cNvSpPr/>
          <p:nvPr/>
        </p:nvSpPr>
        <p:spPr>
          <a:xfrm>
            <a:off x="122555" y="1126173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数据标准化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46" name="下箭头 45"/>
          <p:cNvSpPr/>
          <p:nvPr/>
        </p:nvSpPr>
        <p:spPr>
          <a:xfrm rot="16200000">
            <a:off x="2960370" y="6493510"/>
            <a:ext cx="219710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30" name="下箭头 29"/>
          <p:cNvSpPr/>
          <p:nvPr/>
        </p:nvSpPr>
        <p:spPr>
          <a:xfrm rot="16200000">
            <a:off x="5789295" y="6493510"/>
            <a:ext cx="219710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247650" y="767080"/>
            <a:ext cx="9461457" cy="5335270"/>
            <a:chOff x="446726" y="716036"/>
            <a:chExt cx="8470325" cy="52508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241" y="768196"/>
              <a:ext cx="476058" cy="48767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44" y="716036"/>
              <a:ext cx="308057" cy="4225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  <p:sp>
          <p:nvSpPr>
            <p:cNvPr id="43" name="剪去对角的矩形 42"/>
            <p:cNvSpPr/>
            <p:nvPr/>
          </p:nvSpPr>
          <p:spPr>
            <a:xfrm>
              <a:off x="446726" y="1495351"/>
              <a:ext cx="7518158" cy="4471529"/>
            </a:xfrm>
            <a:prstGeom prst="snip2Diag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"/>
            <p:cNvSpPr txBox="1"/>
            <p:nvPr/>
          </p:nvSpPr>
          <p:spPr>
            <a:xfrm>
              <a:off x="3095226" y="906423"/>
              <a:ext cx="726491" cy="245920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Internet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5" name="TextBox 35"/>
            <p:cNvSpPr txBox="1"/>
            <p:nvPr/>
          </p:nvSpPr>
          <p:spPr>
            <a:xfrm>
              <a:off x="6027309" y="971647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Mobile APP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TextBox 35"/>
            <p:cNvSpPr txBox="1"/>
            <p:nvPr/>
          </p:nvSpPr>
          <p:spPr>
            <a:xfrm>
              <a:off x="3646477" y="1840949"/>
              <a:ext cx="1265982" cy="342473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 fontAlgn="base">
                <a:spcAft>
                  <a:spcPct val="0"/>
                </a:spcAft>
              </a:pPr>
              <a:r>
                <a:rPr lang="en-US" altLang="zh-CN" sz="1200" dirty="0" smtClean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Anti-</a:t>
              </a:r>
              <a:r>
                <a:rPr lang="en-US" altLang="zh-CN" sz="1200" dirty="0" err="1" smtClean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DDoS</a:t>
              </a:r>
              <a:r>
                <a:rPr lang="zh-CN" altLang="en-US" sz="1200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</a:t>
              </a:r>
              <a:r>
                <a:rPr lang="zh-CN" altLang="en-US" sz="1200" dirty="0" smtClean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防</a:t>
              </a:r>
              <a:endParaRPr lang="en-US" altLang="zh-CN" sz="12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剪去对角的矩形 46"/>
            <p:cNvSpPr/>
            <p:nvPr/>
          </p:nvSpPr>
          <p:spPr>
            <a:xfrm>
              <a:off x="2953780" y="1735370"/>
              <a:ext cx="4256928" cy="521540"/>
            </a:xfrm>
            <a:prstGeom prst="snip2DiagRect">
              <a:avLst/>
            </a:pr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9" name="肘形连接符 48"/>
            <p:cNvCxnSpPr>
              <a:stCxn id="3" idx="2"/>
            </p:cNvCxnSpPr>
            <p:nvPr/>
          </p:nvCxnSpPr>
          <p:spPr>
            <a:xfrm rot="16200000" flipH="1">
              <a:off x="4614362" y="894848"/>
              <a:ext cx="188962" cy="889147"/>
            </a:xfrm>
            <a:prstGeom prst="bentConnector2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肘形连接符 49"/>
            <p:cNvCxnSpPr>
              <a:stCxn id="42" idx="2"/>
              <a:endCxn id="47" idx="3"/>
            </p:cNvCxnSpPr>
            <p:nvPr/>
          </p:nvCxnSpPr>
          <p:spPr>
            <a:xfrm rot="5400000">
              <a:off x="5031463" y="1189361"/>
              <a:ext cx="596791" cy="495228"/>
            </a:xfrm>
            <a:prstGeom prst="bent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5"/>
            <p:cNvSpPr txBox="1"/>
            <p:nvPr/>
          </p:nvSpPr>
          <p:spPr>
            <a:xfrm>
              <a:off x="5747672" y="1905888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Web</a:t>
              </a:r>
              <a:r>
                <a:rPr lang="zh-CN" altLang="en-US" sz="1335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应用防火墙（</a:t>
              </a:r>
              <a:r>
                <a:rPr lang="en-US" altLang="zh-CN" sz="1335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WAF)</a:t>
              </a:r>
              <a:endParaRPr lang="en-US" altLang="zh-CN" sz="1335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>
              <a:off x="5030253" y="2256910"/>
              <a:ext cx="0" cy="22798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954" y="3273429"/>
              <a:ext cx="386439" cy="42425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  <p:sp>
          <p:nvSpPr>
            <p:cNvPr id="55" name="TextBox 35"/>
            <p:cNvSpPr txBox="1"/>
            <p:nvPr/>
          </p:nvSpPr>
          <p:spPr>
            <a:xfrm>
              <a:off x="1015858" y="3732464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050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漏洞</a:t>
              </a:r>
              <a:r>
                <a:rPr lang="zh-CN" altLang="en-US" sz="1050" dirty="0" smtClean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扫描</a:t>
              </a:r>
              <a:r>
                <a:rPr lang="en-US" altLang="zh-CN" sz="1050" dirty="0" smtClean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VSS</a:t>
              </a:r>
              <a:endParaRPr lang="zh-CN" altLang="en-US" sz="1050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TextBox 35"/>
            <p:cNvSpPr txBox="1"/>
            <p:nvPr/>
          </p:nvSpPr>
          <p:spPr>
            <a:xfrm>
              <a:off x="3490437" y="4031853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ECS1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8" name="剪去对角的矩形 57"/>
            <p:cNvSpPr/>
            <p:nvPr/>
          </p:nvSpPr>
          <p:spPr>
            <a:xfrm>
              <a:off x="2199688" y="3273201"/>
              <a:ext cx="5664253" cy="1230385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TextBox 35"/>
            <p:cNvSpPr txBox="1"/>
            <p:nvPr/>
          </p:nvSpPr>
          <p:spPr>
            <a:xfrm>
              <a:off x="6870699" y="3748802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主机安全</a:t>
              </a:r>
              <a:r>
                <a:rPr lang="en-US" altLang="zh-CN" sz="1335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HSS</a:t>
              </a:r>
              <a:endParaRPr lang="zh-CN" altLang="en-US" sz="1335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剪去对角的矩形 62"/>
            <p:cNvSpPr/>
            <p:nvPr/>
          </p:nvSpPr>
          <p:spPr>
            <a:xfrm>
              <a:off x="3298639" y="2482003"/>
              <a:ext cx="3360018" cy="521540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35"/>
            <p:cNvSpPr txBox="1"/>
            <p:nvPr/>
          </p:nvSpPr>
          <p:spPr>
            <a:xfrm>
              <a:off x="4898462" y="2651366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弹性负载均衡</a:t>
              </a: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ELB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" name="TextBox 35"/>
            <p:cNvSpPr txBox="1"/>
            <p:nvPr/>
          </p:nvSpPr>
          <p:spPr>
            <a:xfrm>
              <a:off x="2354264" y="3398795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业务服务器</a:t>
              </a:r>
              <a:endParaRPr lang="zh-CN" altLang="en-US" sz="1335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66" name="肘形连接符 65"/>
            <p:cNvCxnSpPr>
              <a:stCxn id="63" idx="1"/>
              <a:endCxn id="141" idx="0"/>
            </p:cNvCxnSpPr>
            <p:nvPr/>
          </p:nvCxnSpPr>
          <p:spPr>
            <a:xfrm rot="5400000" flipV="1">
              <a:off x="5165811" y="2817396"/>
              <a:ext cx="324350" cy="697526"/>
            </a:xfrm>
            <a:prstGeom prst="bentConnector3">
              <a:avLst>
                <a:gd name="adj1" fmla="val 50096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35"/>
            <p:cNvSpPr txBox="1"/>
            <p:nvPr/>
          </p:nvSpPr>
          <p:spPr>
            <a:xfrm>
              <a:off x="5243218" y="5004812"/>
              <a:ext cx="488281" cy="268595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EVS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8" name="TextBox 35"/>
            <p:cNvSpPr txBox="1"/>
            <p:nvPr/>
          </p:nvSpPr>
          <p:spPr>
            <a:xfrm>
              <a:off x="4546534" y="5004594"/>
              <a:ext cx="488281" cy="268595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RDS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69" name="肘形连接符 68"/>
            <p:cNvCxnSpPr/>
            <p:nvPr/>
          </p:nvCxnSpPr>
          <p:spPr>
            <a:xfrm>
              <a:off x="3652959" y="5138892"/>
              <a:ext cx="437018" cy="6349"/>
            </a:xfrm>
            <a:prstGeom prst="bentConnector3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剪去对角的矩形 69"/>
            <p:cNvSpPr/>
            <p:nvPr/>
          </p:nvSpPr>
          <p:spPr>
            <a:xfrm>
              <a:off x="2209323" y="4878121"/>
              <a:ext cx="2799462" cy="521540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剪去对角的矩形 70"/>
            <p:cNvSpPr/>
            <p:nvPr/>
          </p:nvSpPr>
          <p:spPr>
            <a:xfrm>
              <a:off x="5229096" y="4878214"/>
              <a:ext cx="2434538" cy="521835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Box 35"/>
            <p:cNvSpPr txBox="1"/>
            <p:nvPr/>
          </p:nvSpPr>
          <p:spPr>
            <a:xfrm>
              <a:off x="5866973" y="5004874"/>
              <a:ext cx="488281" cy="268595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SFS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73" name="肘形连接符 72"/>
            <p:cNvCxnSpPr>
              <a:endCxn id="6154" idx="0"/>
            </p:cNvCxnSpPr>
            <p:nvPr/>
          </p:nvCxnSpPr>
          <p:spPr>
            <a:xfrm rot="16200000" flipH="1">
              <a:off x="3723214" y="4393818"/>
              <a:ext cx="583969" cy="495353"/>
            </a:xfrm>
            <a:prstGeom prst="bent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肘形连接符 73"/>
            <p:cNvCxnSpPr>
              <a:stCxn id="139" idx="2"/>
              <a:endCxn id="71" idx="3"/>
            </p:cNvCxnSpPr>
            <p:nvPr/>
          </p:nvCxnSpPr>
          <p:spPr>
            <a:xfrm rot="5400000" flipV="1">
              <a:off x="5846072" y="4278020"/>
              <a:ext cx="561831" cy="638939"/>
            </a:xfrm>
            <a:prstGeom prst="bentConnector3">
              <a:avLst>
                <a:gd name="adj1" fmla="val 50034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肘形连接符 74"/>
            <p:cNvCxnSpPr/>
            <p:nvPr/>
          </p:nvCxnSpPr>
          <p:spPr>
            <a:xfrm rot="16200000" flipH="1" flipV="1">
              <a:off x="7764314" y="3309477"/>
              <a:ext cx="792973" cy="576599"/>
            </a:xfrm>
            <a:prstGeom prst="bentConnector3">
              <a:avLst>
                <a:gd name="adj1" fmla="val 97276"/>
              </a:avLst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剪去对角的矩形 75"/>
            <p:cNvSpPr/>
            <p:nvPr/>
          </p:nvSpPr>
          <p:spPr>
            <a:xfrm>
              <a:off x="970638" y="1756580"/>
              <a:ext cx="927821" cy="3656592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TextBox 35"/>
            <p:cNvSpPr txBox="1"/>
            <p:nvPr/>
          </p:nvSpPr>
          <p:spPr>
            <a:xfrm>
              <a:off x="7872053" y="1001343"/>
              <a:ext cx="512918" cy="303484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运</a:t>
              </a: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维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8" name="TextBox 35"/>
            <p:cNvSpPr txBox="1"/>
            <p:nvPr/>
          </p:nvSpPr>
          <p:spPr>
            <a:xfrm>
              <a:off x="8190459" y="3068177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>
                  <a:solidFill>
                    <a:srgbClr val="0083E6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堡垒机</a:t>
              </a:r>
              <a:endParaRPr lang="zh-CN" altLang="en-US" sz="1335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79" name="肘形连接符 78"/>
            <p:cNvCxnSpPr>
              <a:stCxn id="76" idx="0"/>
              <a:endCxn id="58" idx="2"/>
            </p:cNvCxnSpPr>
            <p:nvPr/>
          </p:nvCxnSpPr>
          <p:spPr>
            <a:xfrm>
              <a:off x="1898551" y="3585381"/>
              <a:ext cx="301343" cy="303102"/>
            </a:xfrm>
            <a:prstGeom prst="bentConnector3">
              <a:avLst>
                <a:gd name="adj1" fmla="val 50030"/>
              </a:avLst>
            </a:prstGeom>
            <a:ln>
              <a:solidFill>
                <a:schemeClr val="accent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肘形连接符 80"/>
            <p:cNvCxnSpPr>
              <a:stCxn id="76" idx="0"/>
              <a:endCxn id="70" idx="2"/>
            </p:cNvCxnSpPr>
            <p:nvPr/>
          </p:nvCxnSpPr>
          <p:spPr>
            <a:xfrm>
              <a:off x="1898551" y="3585381"/>
              <a:ext cx="310973" cy="1554255"/>
            </a:xfrm>
            <a:prstGeom prst="bentConnector3">
              <a:avLst>
                <a:gd name="adj1" fmla="val 50121"/>
              </a:avLst>
            </a:prstGeom>
            <a:ln>
              <a:solidFill>
                <a:schemeClr val="accent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肘形连接符 81"/>
            <p:cNvCxnSpPr>
              <a:stCxn id="76" idx="1"/>
              <a:endCxn id="71" idx="1"/>
            </p:cNvCxnSpPr>
            <p:nvPr/>
          </p:nvCxnSpPr>
          <p:spPr>
            <a:xfrm rot="5400000" flipH="1" flipV="1">
              <a:off x="3933987" y="2900894"/>
              <a:ext cx="13124" cy="5011817"/>
            </a:xfrm>
            <a:prstGeom prst="bentConnector3">
              <a:avLst>
                <a:gd name="adj1" fmla="val -1784796"/>
              </a:avLst>
            </a:prstGeom>
            <a:ln>
              <a:solidFill>
                <a:schemeClr val="accent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35"/>
            <p:cNvSpPr txBox="1"/>
            <p:nvPr/>
          </p:nvSpPr>
          <p:spPr>
            <a:xfrm>
              <a:off x="2440299" y="877641"/>
              <a:ext cx="512918" cy="303484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外部访问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6" name="TextBox 35"/>
            <p:cNvSpPr txBox="1"/>
            <p:nvPr/>
          </p:nvSpPr>
          <p:spPr>
            <a:xfrm>
              <a:off x="1115221" y="2484649"/>
              <a:ext cx="627603" cy="24623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IAM</a:t>
              </a:r>
              <a:endParaRPr lang="zh-CN" altLang="en-US" sz="13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2" name="TextBox 35"/>
            <p:cNvSpPr txBox="1"/>
            <p:nvPr/>
          </p:nvSpPr>
          <p:spPr>
            <a:xfrm>
              <a:off x="1037477" y="3003359"/>
              <a:ext cx="704645" cy="24623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CES</a:t>
              </a:r>
              <a:endParaRPr lang="zh-CN" altLang="en-US" sz="13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351" y="2570265"/>
              <a:ext cx="489698" cy="3570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  <p:sp>
          <p:nvSpPr>
            <p:cNvPr id="106" name="剪去对角的矩形 105"/>
            <p:cNvSpPr/>
            <p:nvPr/>
          </p:nvSpPr>
          <p:spPr>
            <a:xfrm>
              <a:off x="8083658" y="2128427"/>
              <a:ext cx="833393" cy="1249903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6246" y="985309"/>
              <a:ext cx="288168" cy="2881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  <p:cxnSp>
          <p:nvCxnSpPr>
            <p:cNvPr id="111" name="肘形连接符 110"/>
            <p:cNvCxnSpPr>
              <a:stCxn id="108" idx="2"/>
              <a:endCxn id="103" idx="0"/>
            </p:cNvCxnSpPr>
            <p:nvPr/>
          </p:nvCxnSpPr>
          <p:spPr>
            <a:xfrm rot="5400000">
              <a:off x="7852006" y="1922021"/>
              <a:ext cx="1296775" cy="2842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35"/>
            <p:cNvSpPr txBox="1"/>
            <p:nvPr/>
          </p:nvSpPr>
          <p:spPr>
            <a:xfrm>
              <a:off x="5443705" y="4070375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altLang="zh-CN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ECS2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2" name="TextBox 35"/>
            <p:cNvSpPr txBox="1"/>
            <p:nvPr/>
          </p:nvSpPr>
          <p:spPr>
            <a:xfrm>
              <a:off x="3085622" y="3733507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医</a:t>
              </a:r>
              <a:endParaRPr lang="en-US" altLang="zh-CN" sz="1335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疗</a:t>
              </a:r>
              <a:endParaRPr lang="en-US" altLang="zh-CN" sz="1335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业</a:t>
              </a:r>
              <a:endParaRPr lang="en-US" altLang="zh-CN" sz="1335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务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3" name="TextBox 35"/>
            <p:cNvSpPr txBox="1"/>
            <p:nvPr/>
          </p:nvSpPr>
          <p:spPr>
            <a:xfrm>
              <a:off x="5029653" y="3735902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保</a:t>
              </a:r>
              <a:endParaRPr lang="en-US" altLang="zh-CN" sz="1335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险</a:t>
              </a:r>
              <a:endParaRPr lang="en-US" altLang="zh-CN" sz="1335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业</a:t>
              </a:r>
              <a:endParaRPr lang="en-US" altLang="zh-CN" sz="1335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base">
                <a:spcAft>
                  <a:spcPct val="0"/>
                </a:spcAft>
              </a:pPr>
              <a:r>
                <a:rPr lang="zh-CN" altLang="en-US" sz="1335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务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46" name="肘形连接符 145"/>
            <p:cNvCxnSpPr>
              <a:stCxn id="139" idx="2"/>
            </p:cNvCxnSpPr>
            <p:nvPr/>
          </p:nvCxnSpPr>
          <p:spPr>
            <a:xfrm rot="5400000">
              <a:off x="4897003" y="3744367"/>
              <a:ext cx="338020" cy="1481876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肘形连接符 146"/>
            <p:cNvCxnSpPr>
              <a:stCxn id="56" idx="2"/>
            </p:cNvCxnSpPr>
            <p:nvPr/>
          </p:nvCxnSpPr>
          <p:spPr>
            <a:xfrm rot="16200000" flipH="1">
              <a:off x="4676493" y="3454962"/>
              <a:ext cx="324157" cy="1969778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肘形连接符 157"/>
            <p:cNvCxnSpPr>
              <a:stCxn id="63" idx="1"/>
              <a:endCxn id="6147" idx="0"/>
            </p:cNvCxnSpPr>
            <p:nvPr/>
          </p:nvCxnSpPr>
          <p:spPr>
            <a:xfrm rot="5400000">
              <a:off x="4189745" y="2588852"/>
              <a:ext cx="374346" cy="1204611"/>
            </a:xfrm>
            <a:prstGeom prst="bentConnector3">
              <a:avLst>
                <a:gd name="adj1" fmla="val 50083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35"/>
            <p:cNvSpPr txBox="1"/>
            <p:nvPr/>
          </p:nvSpPr>
          <p:spPr>
            <a:xfrm>
              <a:off x="1026924" y="1842064"/>
              <a:ext cx="726491" cy="245921"/>
            </a:xfrm>
            <a:prstGeom prst="rect">
              <a:avLst/>
            </a:prstGeom>
            <a:noFill/>
            <a:ln w="9525"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 anchorCtr="1"/>
            <a:lstStyle>
              <a:defPPr>
                <a:defRPr lang="zh-CN"/>
              </a:defPPr>
              <a:lvl1pPr indent="-214630" algn="ctr" defTabSz="1455420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 sz="32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zh-CN" altLang="en-US" sz="133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安全管理</a:t>
              </a:r>
              <a:endPara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4" name="Picture 4" descr="C:\Users\y90002148\AppData\Roaming\eSpace_Desktop\UserData\y00375800\imagefiles\FCBFB736-108D-4EA6-A928-820A6093FE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70" y="4072762"/>
            <a:ext cx="440155" cy="4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35"/>
          <p:cNvSpPr txBox="1"/>
          <p:nvPr/>
        </p:nvSpPr>
        <p:spPr>
          <a:xfrm>
            <a:off x="845185" y="4515485"/>
            <a:ext cx="1012190" cy="510540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zh-CN" sz="1050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SSL</a:t>
            </a:r>
            <a:r>
              <a:rPr lang="zh-CN" altLang="en-US" sz="1050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证书</a:t>
            </a:r>
            <a:r>
              <a:rPr lang="zh-CN" altLang="en-US" sz="1050" dirty="0" smtClean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管理</a:t>
            </a:r>
            <a:endParaRPr lang="en-US" altLang="zh-CN" sz="1050" dirty="0" smtClean="0">
              <a:solidFill>
                <a:srgbClr val="0083E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zh-CN" altLang="en-US" sz="105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免费版</a:t>
            </a:r>
            <a:endParaRPr lang="en-US" altLang="zh-CN" sz="105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6" name="Picture 8" descr="C:\Users\y90002148\AppData\Roaming\eSpace_Desktop\UserData\y00375800\imagefiles\FC1DDF9F-7554-4192-AF57-55C4C1839E7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56" y="1820349"/>
            <a:ext cx="426095" cy="4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 descr="C:\Users\y90002148\AppData\Roaming\eSpace_Desktop\UserData\y00375800\imagefiles\B43B742D-EEAE-4C2A-8215-1C1081BA5CC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27" y="1830086"/>
            <a:ext cx="454296" cy="4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C:\Users\y90002148\AppData\Roaming\eSpace_Desktop\UserData\y00375800\imagefiles\24CCFDF6-64CD-4F41-BA81-11B0F50CE86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60" y="3670940"/>
            <a:ext cx="476052" cy="51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2" descr="C:\Users\y90002148\AppData\Roaming\eSpace_Desktop\UserData\y00375800\imagefiles\194B39DE-6FCC-48DF-AB99-83D8CA2752B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5" y="4989195"/>
            <a:ext cx="407670" cy="43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y90002148\AppData\Roaming\eSpace_Desktop\UserData\y00375800\imagefiles\4E0CDC79-6F49-4A5A-BB37-84269C1EBC6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987" y="2586370"/>
            <a:ext cx="436163" cy="4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y90002148\AppData\Roaming\eSpace_Desktop\UserData\y00375800\imagefiles\2CA5AC12-551C-474F-A9AE-EA4094DB375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89" y="3610623"/>
            <a:ext cx="602036" cy="4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y90002148\AppData\Roaming\eSpace_Desktop\UserData\y00375800\imagefiles\42CF3A3C-320D-47B2-8035-A70EBF54DC9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5052060"/>
            <a:ext cx="379095" cy="3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y90002148\AppData\Roaming\eSpace_Desktop\UserData\y00375800\imagefiles\413E5D59-467A-4BF9-9F2C-AC0F7FD081F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43" y="5066525"/>
            <a:ext cx="327960" cy="4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y90002148\AppData\Roaming\eSpace_Desktop\UserData\y00375800\imagefiles\4A3E75D5-5AC3-45D3-96B8-3B315D286B7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69" y="5041556"/>
            <a:ext cx="596583" cy="4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C:\Users\y90002148\AppData\Roaming\eSpace_Desktop\UserData\y00375800\imagefiles\2CA5AC12-551C-474F-A9AE-EA4094DB375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08" y="3582009"/>
            <a:ext cx="602036" cy="4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155"/>
          <p:cNvGrpSpPr/>
          <p:nvPr/>
        </p:nvGrpSpPr>
        <p:grpSpPr>
          <a:xfrm>
            <a:off x="1074217" y="2184630"/>
            <a:ext cx="605701" cy="368291"/>
            <a:chOff x="12609513" y="5791200"/>
            <a:chExt cx="671512" cy="481013"/>
          </a:xfrm>
          <a:solidFill>
            <a:srgbClr val="FF0000"/>
          </a:solidFill>
        </p:grpSpPr>
        <p:sp>
          <p:nvSpPr>
            <p:cNvPr id="92" name="Freeform 40"/>
            <p:cNvSpPr/>
            <p:nvPr/>
          </p:nvSpPr>
          <p:spPr bwMode="auto">
            <a:xfrm>
              <a:off x="12960350" y="5940425"/>
              <a:ext cx="230187" cy="15875"/>
            </a:xfrm>
            <a:custGeom>
              <a:avLst/>
              <a:gdLst>
                <a:gd name="T0" fmla="*/ 58 w 60"/>
                <a:gd name="T1" fmla="*/ 0 h 4"/>
                <a:gd name="T2" fmla="*/ 2 w 60"/>
                <a:gd name="T3" fmla="*/ 0 h 4"/>
                <a:gd name="T4" fmla="*/ 0 w 60"/>
                <a:gd name="T5" fmla="*/ 2 h 4"/>
                <a:gd name="T6" fmla="*/ 2 w 60"/>
                <a:gd name="T7" fmla="*/ 4 h 4"/>
                <a:gd name="T8" fmla="*/ 58 w 60"/>
                <a:gd name="T9" fmla="*/ 4 h 4"/>
                <a:gd name="T10" fmla="*/ 60 w 60"/>
                <a:gd name="T11" fmla="*/ 2 h 4"/>
                <a:gd name="T12" fmla="*/ 58 w 6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">
                  <a:moveTo>
                    <a:pt x="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60" y="3"/>
                    <a:pt x="60" y="2"/>
                  </a:cubicBezTo>
                  <a:cubicBezTo>
                    <a:pt x="60" y="1"/>
                    <a:pt x="5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3" name="Freeform 41"/>
            <p:cNvSpPr/>
            <p:nvPr/>
          </p:nvSpPr>
          <p:spPr bwMode="auto">
            <a:xfrm>
              <a:off x="12960350" y="6016625"/>
              <a:ext cx="230187" cy="14288"/>
            </a:xfrm>
            <a:custGeom>
              <a:avLst/>
              <a:gdLst>
                <a:gd name="T0" fmla="*/ 58 w 60"/>
                <a:gd name="T1" fmla="*/ 0 h 4"/>
                <a:gd name="T2" fmla="*/ 2 w 60"/>
                <a:gd name="T3" fmla="*/ 0 h 4"/>
                <a:gd name="T4" fmla="*/ 0 w 60"/>
                <a:gd name="T5" fmla="*/ 2 h 4"/>
                <a:gd name="T6" fmla="*/ 2 w 60"/>
                <a:gd name="T7" fmla="*/ 4 h 4"/>
                <a:gd name="T8" fmla="*/ 58 w 60"/>
                <a:gd name="T9" fmla="*/ 4 h 4"/>
                <a:gd name="T10" fmla="*/ 60 w 60"/>
                <a:gd name="T11" fmla="*/ 2 h 4"/>
                <a:gd name="T12" fmla="*/ 58 w 6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">
                  <a:moveTo>
                    <a:pt x="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60" y="3"/>
                    <a:pt x="60" y="2"/>
                  </a:cubicBezTo>
                  <a:cubicBezTo>
                    <a:pt x="60" y="1"/>
                    <a:pt x="5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4" name="Freeform 42"/>
            <p:cNvSpPr/>
            <p:nvPr/>
          </p:nvSpPr>
          <p:spPr bwMode="auto">
            <a:xfrm>
              <a:off x="12960350" y="6091238"/>
              <a:ext cx="230187" cy="15875"/>
            </a:xfrm>
            <a:custGeom>
              <a:avLst/>
              <a:gdLst>
                <a:gd name="T0" fmla="*/ 58 w 60"/>
                <a:gd name="T1" fmla="*/ 0 h 4"/>
                <a:gd name="T2" fmla="*/ 2 w 60"/>
                <a:gd name="T3" fmla="*/ 0 h 4"/>
                <a:gd name="T4" fmla="*/ 0 w 60"/>
                <a:gd name="T5" fmla="*/ 2 h 4"/>
                <a:gd name="T6" fmla="*/ 2 w 60"/>
                <a:gd name="T7" fmla="*/ 4 h 4"/>
                <a:gd name="T8" fmla="*/ 58 w 60"/>
                <a:gd name="T9" fmla="*/ 4 h 4"/>
                <a:gd name="T10" fmla="*/ 60 w 60"/>
                <a:gd name="T11" fmla="*/ 2 h 4"/>
                <a:gd name="T12" fmla="*/ 58 w 6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">
                  <a:moveTo>
                    <a:pt x="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60" y="3"/>
                    <a:pt x="60" y="2"/>
                  </a:cubicBezTo>
                  <a:cubicBezTo>
                    <a:pt x="60" y="1"/>
                    <a:pt x="5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5" name="Freeform 43"/>
            <p:cNvSpPr>
              <a:spLocks noEditPoints="1"/>
            </p:cNvSpPr>
            <p:nvPr/>
          </p:nvSpPr>
          <p:spPr bwMode="auto">
            <a:xfrm>
              <a:off x="12685713" y="5895975"/>
              <a:ext cx="244475" cy="269875"/>
            </a:xfrm>
            <a:custGeom>
              <a:avLst/>
              <a:gdLst>
                <a:gd name="T0" fmla="*/ 49 w 64"/>
                <a:gd name="T1" fmla="*/ 51 h 72"/>
                <a:gd name="T2" fmla="*/ 44 w 64"/>
                <a:gd name="T3" fmla="*/ 49 h 72"/>
                <a:gd name="T4" fmla="*/ 44 w 64"/>
                <a:gd name="T5" fmla="*/ 47 h 72"/>
                <a:gd name="T6" fmla="*/ 51 w 64"/>
                <a:gd name="T7" fmla="*/ 33 h 72"/>
                <a:gd name="T8" fmla="*/ 51 w 64"/>
                <a:gd name="T9" fmla="*/ 19 h 72"/>
                <a:gd name="T10" fmla="*/ 32 w 64"/>
                <a:gd name="T11" fmla="*/ 0 h 72"/>
                <a:gd name="T12" fmla="*/ 13 w 64"/>
                <a:gd name="T13" fmla="*/ 19 h 72"/>
                <a:gd name="T14" fmla="*/ 13 w 64"/>
                <a:gd name="T15" fmla="*/ 33 h 72"/>
                <a:gd name="T16" fmla="*/ 20 w 64"/>
                <a:gd name="T17" fmla="*/ 47 h 72"/>
                <a:gd name="T18" fmla="*/ 20 w 64"/>
                <a:gd name="T19" fmla="*/ 49 h 72"/>
                <a:gd name="T20" fmla="*/ 15 w 64"/>
                <a:gd name="T21" fmla="*/ 51 h 72"/>
                <a:gd name="T22" fmla="*/ 0 w 64"/>
                <a:gd name="T23" fmla="*/ 63 h 72"/>
                <a:gd name="T24" fmla="*/ 0 w 64"/>
                <a:gd name="T25" fmla="*/ 70 h 72"/>
                <a:gd name="T26" fmla="*/ 2 w 64"/>
                <a:gd name="T27" fmla="*/ 72 h 72"/>
                <a:gd name="T28" fmla="*/ 62 w 64"/>
                <a:gd name="T29" fmla="*/ 72 h 72"/>
                <a:gd name="T30" fmla="*/ 64 w 64"/>
                <a:gd name="T31" fmla="*/ 70 h 72"/>
                <a:gd name="T32" fmla="*/ 64 w 64"/>
                <a:gd name="T33" fmla="*/ 63 h 72"/>
                <a:gd name="T34" fmla="*/ 49 w 64"/>
                <a:gd name="T35" fmla="*/ 51 h 72"/>
                <a:gd name="T36" fmla="*/ 60 w 64"/>
                <a:gd name="T37" fmla="*/ 68 h 72"/>
                <a:gd name="T38" fmla="*/ 4 w 64"/>
                <a:gd name="T39" fmla="*/ 68 h 72"/>
                <a:gd name="T40" fmla="*/ 4 w 64"/>
                <a:gd name="T41" fmla="*/ 63 h 72"/>
                <a:gd name="T42" fmla="*/ 16 w 64"/>
                <a:gd name="T43" fmla="*/ 55 h 72"/>
                <a:gd name="T44" fmla="*/ 24 w 64"/>
                <a:gd name="T45" fmla="*/ 50 h 72"/>
                <a:gd name="T46" fmla="*/ 24 w 64"/>
                <a:gd name="T47" fmla="*/ 46 h 72"/>
                <a:gd name="T48" fmla="*/ 23 w 64"/>
                <a:gd name="T49" fmla="*/ 45 h 72"/>
                <a:gd name="T50" fmla="*/ 17 w 64"/>
                <a:gd name="T51" fmla="*/ 33 h 72"/>
                <a:gd name="T52" fmla="*/ 17 w 64"/>
                <a:gd name="T53" fmla="*/ 19 h 72"/>
                <a:gd name="T54" fmla="*/ 32 w 64"/>
                <a:gd name="T55" fmla="*/ 4 h 72"/>
                <a:gd name="T56" fmla="*/ 47 w 64"/>
                <a:gd name="T57" fmla="*/ 19 h 72"/>
                <a:gd name="T58" fmla="*/ 47 w 64"/>
                <a:gd name="T59" fmla="*/ 33 h 72"/>
                <a:gd name="T60" fmla="*/ 41 w 64"/>
                <a:gd name="T61" fmla="*/ 45 h 72"/>
                <a:gd name="T62" fmla="*/ 40 w 64"/>
                <a:gd name="T63" fmla="*/ 46 h 72"/>
                <a:gd name="T64" fmla="*/ 40 w 64"/>
                <a:gd name="T65" fmla="*/ 50 h 72"/>
                <a:gd name="T66" fmla="*/ 48 w 64"/>
                <a:gd name="T67" fmla="*/ 55 h 72"/>
                <a:gd name="T68" fmla="*/ 60 w 64"/>
                <a:gd name="T69" fmla="*/ 63 h 72"/>
                <a:gd name="T70" fmla="*/ 60 w 64"/>
                <a:gd name="T71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" h="72">
                  <a:moveTo>
                    <a:pt x="49" y="51"/>
                  </a:moveTo>
                  <a:cubicBezTo>
                    <a:pt x="47" y="50"/>
                    <a:pt x="45" y="50"/>
                    <a:pt x="44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8" y="44"/>
                    <a:pt x="51" y="38"/>
                    <a:pt x="51" y="33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9"/>
                    <a:pt x="42" y="0"/>
                    <a:pt x="32" y="0"/>
                  </a:cubicBezTo>
                  <a:cubicBezTo>
                    <a:pt x="22" y="0"/>
                    <a:pt x="13" y="9"/>
                    <a:pt x="13" y="1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8"/>
                    <a:pt x="16" y="44"/>
                    <a:pt x="20" y="47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50"/>
                    <a:pt x="17" y="50"/>
                    <a:pt x="15" y="51"/>
                  </a:cubicBezTo>
                  <a:cubicBezTo>
                    <a:pt x="9" y="53"/>
                    <a:pt x="0" y="55"/>
                    <a:pt x="0" y="6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1"/>
                    <a:pt x="1" y="72"/>
                    <a:pt x="2" y="72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4" y="71"/>
                    <a:pt x="64" y="70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55"/>
                    <a:pt x="55" y="53"/>
                    <a:pt x="49" y="51"/>
                  </a:cubicBezTo>
                  <a:close/>
                  <a:moveTo>
                    <a:pt x="60" y="68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58"/>
                    <a:pt x="11" y="56"/>
                    <a:pt x="16" y="55"/>
                  </a:cubicBezTo>
                  <a:cubicBezTo>
                    <a:pt x="21" y="53"/>
                    <a:pt x="24" y="52"/>
                    <a:pt x="24" y="50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5"/>
                    <a:pt x="23" y="45"/>
                  </a:cubicBezTo>
                  <a:cubicBezTo>
                    <a:pt x="19" y="42"/>
                    <a:pt x="17" y="37"/>
                    <a:pt x="17" y="3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1"/>
                    <a:pt x="24" y="4"/>
                    <a:pt x="32" y="4"/>
                  </a:cubicBezTo>
                  <a:cubicBezTo>
                    <a:pt x="40" y="4"/>
                    <a:pt x="47" y="11"/>
                    <a:pt x="47" y="1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7"/>
                    <a:pt x="45" y="42"/>
                    <a:pt x="41" y="45"/>
                  </a:cubicBezTo>
                  <a:cubicBezTo>
                    <a:pt x="40" y="45"/>
                    <a:pt x="40" y="46"/>
                    <a:pt x="40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2"/>
                    <a:pt x="43" y="53"/>
                    <a:pt x="48" y="55"/>
                  </a:cubicBezTo>
                  <a:cubicBezTo>
                    <a:pt x="53" y="56"/>
                    <a:pt x="60" y="58"/>
                    <a:pt x="60" y="63"/>
                  </a:cubicBezTo>
                  <a:lnTo>
                    <a:pt x="6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7" name="Freeform 44"/>
            <p:cNvSpPr>
              <a:spLocks noEditPoints="1"/>
            </p:cNvSpPr>
            <p:nvPr/>
          </p:nvSpPr>
          <p:spPr bwMode="auto">
            <a:xfrm>
              <a:off x="12609513" y="5791200"/>
              <a:ext cx="671512" cy="481013"/>
            </a:xfrm>
            <a:custGeom>
              <a:avLst/>
              <a:gdLst>
                <a:gd name="T0" fmla="*/ 164 w 176"/>
                <a:gd name="T1" fmla="*/ 0 h 128"/>
                <a:gd name="T2" fmla="*/ 12 w 176"/>
                <a:gd name="T3" fmla="*/ 0 h 128"/>
                <a:gd name="T4" fmla="*/ 0 w 176"/>
                <a:gd name="T5" fmla="*/ 12 h 128"/>
                <a:gd name="T6" fmla="*/ 0 w 176"/>
                <a:gd name="T7" fmla="*/ 116 h 128"/>
                <a:gd name="T8" fmla="*/ 12 w 176"/>
                <a:gd name="T9" fmla="*/ 128 h 128"/>
                <a:gd name="T10" fmla="*/ 164 w 176"/>
                <a:gd name="T11" fmla="*/ 128 h 128"/>
                <a:gd name="T12" fmla="*/ 176 w 176"/>
                <a:gd name="T13" fmla="*/ 116 h 128"/>
                <a:gd name="T14" fmla="*/ 176 w 176"/>
                <a:gd name="T15" fmla="*/ 12 h 128"/>
                <a:gd name="T16" fmla="*/ 164 w 176"/>
                <a:gd name="T17" fmla="*/ 0 h 128"/>
                <a:gd name="T18" fmla="*/ 168 w 176"/>
                <a:gd name="T19" fmla="*/ 116 h 128"/>
                <a:gd name="T20" fmla="*/ 164 w 176"/>
                <a:gd name="T21" fmla="*/ 120 h 128"/>
                <a:gd name="T22" fmla="*/ 12 w 176"/>
                <a:gd name="T23" fmla="*/ 120 h 128"/>
                <a:gd name="T24" fmla="*/ 8 w 176"/>
                <a:gd name="T25" fmla="*/ 116 h 128"/>
                <a:gd name="T26" fmla="*/ 8 w 176"/>
                <a:gd name="T27" fmla="*/ 12 h 128"/>
                <a:gd name="T28" fmla="*/ 12 w 176"/>
                <a:gd name="T29" fmla="*/ 8 h 128"/>
                <a:gd name="T30" fmla="*/ 164 w 176"/>
                <a:gd name="T31" fmla="*/ 8 h 128"/>
                <a:gd name="T32" fmla="*/ 168 w 176"/>
                <a:gd name="T33" fmla="*/ 12 h 128"/>
                <a:gd name="T34" fmla="*/ 168 w 176"/>
                <a:gd name="T35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128">
                  <a:moveTo>
                    <a:pt x="16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164" y="128"/>
                    <a:pt x="164" y="128"/>
                    <a:pt x="164" y="128"/>
                  </a:cubicBezTo>
                  <a:cubicBezTo>
                    <a:pt x="171" y="128"/>
                    <a:pt x="176" y="123"/>
                    <a:pt x="176" y="116"/>
                  </a:cubicBezTo>
                  <a:cubicBezTo>
                    <a:pt x="176" y="12"/>
                    <a:pt x="176" y="12"/>
                    <a:pt x="176" y="12"/>
                  </a:cubicBezTo>
                  <a:cubicBezTo>
                    <a:pt x="176" y="5"/>
                    <a:pt x="171" y="0"/>
                    <a:pt x="164" y="0"/>
                  </a:cubicBezTo>
                  <a:close/>
                  <a:moveTo>
                    <a:pt x="168" y="116"/>
                  </a:moveTo>
                  <a:cubicBezTo>
                    <a:pt x="168" y="118"/>
                    <a:pt x="166" y="120"/>
                    <a:pt x="16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6" y="8"/>
                    <a:pt x="168" y="10"/>
                    <a:pt x="168" y="12"/>
                  </a:cubicBezTo>
                  <a:lnTo>
                    <a:pt x="168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64260" y="2849880"/>
            <a:ext cx="523875" cy="278130"/>
            <a:chOff x="12609513" y="2528888"/>
            <a:chExt cx="671512" cy="511175"/>
          </a:xfrm>
          <a:solidFill>
            <a:srgbClr val="454545"/>
          </a:solidFill>
        </p:grpSpPr>
        <p:sp>
          <p:nvSpPr>
            <p:cNvPr id="99" name="Freeform 26"/>
            <p:cNvSpPr>
              <a:spLocks noEditPoints="1"/>
            </p:cNvSpPr>
            <p:nvPr/>
          </p:nvSpPr>
          <p:spPr bwMode="auto">
            <a:xfrm>
              <a:off x="12773025" y="2619375"/>
              <a:ext cx="344487" cy="330200"/>
            </a:xfrm>
            <a:custGeom>
              <a:avLst/>
              <a:gdLst>
                <a:gd name="T0" fmla="*/ 45 w 90"/>
                <a:gd name="T1" fmla="*/ 0 h 88"/>
                <a:gd name="T2" fmla="*/ 0 w 90"/>
                <a:gd name="T3" fmla="*/ 44 h 88"/>
                <a:gd name="T4" fmla="*/ 45 w 90"/>
                <a:gd name="T5" fmla="*/ 88 h 88"/>
                <a:gd name="T6" fmla="*/ 90 w 90"/>
                <a:gd name="T7" fmla="*/ 44 h 88"/>
                <a:gd name="T8" fmla="*/ 45 w 90"/>
                <a:gd name="T9" fmla="*/ 0 h 88"/>
                <a:gd name="T10" fmla="*/ 45 w 90"/>
                <a:gd name="T11" fmla="*/ 84 h 88"/>
                <a:gd name="T12" fmla="*/ 4 w 90"/>
                <a:gd name="T13" fmla="*/ 44 h 88"/>
                <a:gd name="T14" fmla="*/ 45 w 90"/>
                <a:gd name="T15" fmla="*/ 4 h 88"/>
                <a:gd name="T16" fmla="*/ 86 w 90"/>
                <a:gd name="T17" fmla="*/ 44 h 88"/>
                <a:gd name="T18" fmla="*/ 45 w 90"/>
                <a:gd name="T19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8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5" y="88"/>
                  </a:cubicBezTo>
                  <a:cubicBezTo>
                    <a:pt x="70" y="88"/>
                    <a:pt x="90" y="68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84"/>
                  </a:moveTo>
                  <a:cubicBezTo>
                    <a:pt x="22" y="84"/>
                    <a:pt x="4" y="66"/>
                    <a:pt x="4" y="44"/>
                  </a:cubicBezTo>
                  <a:cubicBezTo>
                    <a:pt x="4" y="22"/>
                    <a:pt x="22" y="4"/>
                    <a:pt x="45" y="4"/>
                  </a:cubicBezTo>
                  <a:cubicBezTo>
                    <a:pt x="68" y="4"/>
                    <a:pt x="86" y="22"/>
                    <a:pt x="86" y="44"/>
                  </a:cubicBezTo>
                  <a:cubicBezTo>
                    <a:pt x="86" y="66"/>
                    <a:pt x="68" y="84"/>
                    <a:pt x="4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0" name="Freeform 27"/>
            <p:cNvSpPr>
              <a:spLocks noEditPoints="1"/>
            </p:cNvSpPr>
            <p:nvPr/>
          </p:nvSpPr>
          <p:spPr bwMode="auto">
            <a:xfrm>
              <a:off x="12609513" y="2528888"/>
              <a:ext cx="671512" cy="511175"/>
            </a:xfrm>
            <a:custGeom>
              <a:avLst/>
              <a:gdLst>
                <a:gd name="T0" fmla="*/ 88 w 176"/>
                <a:gd name="T1" fmla="*/ 0 h 136"/>
                <a:gd name="T2" fmla="*/ 0 w 176"/>
                <a:gd name="T3" fmla="*/ 68 h 136"/>
                <a:gd name="T4" fmla="*/ 88 w 176"/>
                <a:gd name="T5" fmla="*/ 136 h 136"/>
                <a:gd name="T6" fmla="*/ 176 w 176"/>
                <a:gd name="T7" fmla="*/ 68 h 136"/>
                <a:gd name="T8" fmla="*/ 88 w 176"/>
                <a:gd name="T9" fmla="*/ 0 h 136"/>
                <a:gd name="T10" fmla="*/ 88 w 176"/>
                <a:gd name="T11" fmla="*/ 128 h 136"/>
                <a:gd name="T12" fmla="*/ 8 w 176"/>
                <a:gd name="T13" fmla="*/ 68 h 136"/>
                <a:gd name="T14" fmla="*/ 88 w 176"/>
                <a:gd name="T15" fmla="*/ 8 h 136"/>
                <a:gd name="T16" fmla="*/ 168 w 176"/>
                <a:gd name="T17" fmla="*/ 68 h 136"/>
                <a:gd name="T18" fmla="*/ 88 w 176"/>
                <a:gd name="T19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36">
                  <a:moveTo>
                    <a:pt x="88" y="0"/>
                  </a:moveTo>
                  <a:cubicBezTo>
                    <a:pt x="45" y="0"/>
                    <a:pt x="9" y="29"/>
                    <a:pt x="0" y="68"/>
                  </a:cubicBezTo>
                  <a:cubicBezTo>
                    <a:pt x="9" y="107"/>
                    <a:pt x="45" y="136"/>
                    <a:pt x="88" y="136"/>
                  </a:cubicBezTo>
                  <a:cubicBezTo>
                    <a:pt x="131" y="136"/>
                    <a:pt x="167" y="107"/>
                    <a:pt x="176" y="68"/>
                  </a:cubicBezTo>
                  <a:cubicBezTo>
                    <a:pt x="167" y="29"/>
                    <a:pt x="131" y="0"/>
                    <a:pt x="88" y="0"/>
                  </a:cubicBezTo>
                  <a:close/>
                  <a:moveTo>
                    <a:pt x="88" y="128"/>
                  </a:moveTo>
                  <a:cubicBezTo>
                    <a:pt x="50" y="128"/>
                    <a:pt x="18" y="103"/>
                    <a:pt x="8" y="68"/>
                  </a:cubicBezTo>
                  <a:cubicBezTo>
                    <a:pt x="18" y="32"/>
                    <a:pt x="50" y="8"/>
                    <a:pt x="88" y="8"/>
                  </a:cubicBezTo>
                  <a:cubicBezTo>
                    <a:pt x="126" y="8"/>
                    <a:pt x="158" y="32"/>
                    <a:pt x="168" y="68"/>
                  </a:cubicBezTo>
                  <a:cubicBezTo>
                    <a:pt x="158" y="103"/>
                    <a:pt x="126" y="128"/>
                    <a:pt x="88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1" name="Freeform 28"/>
            <p:cNvSpPr/>
            <p:nvPr/>
          </p:nvSpPr>
          <p:spPr bwMode="auto">
            <a:xfrm>
              <a:off x="12900025" y="2701925"/>
              <a:ext cx="133350" cy="128588"/>
            </a:xfrm>
            <a:custGeom>
              <a:avLst/>
              <a:gdLst>
                <a:gd name="T0" fmla="*/ 31 w 35"/>
                <a:gd name="T1" fmla="*/ 0 h 34"/>
                <a:gd name="T2" fmla="*/ 19 w 35"/>
                <a:gd name="T3" fmla="*/ 12 h 34"/>
                <a:gd name="T4" fmla="*/ 12 w 35"/>
                <a:gd name="T5" fmla="*/ 10 h 34"/>
                <a:gd name="T6" fmla="*/ 0 w 35"/>
                <a:gd name="T7" fmla="*/ 22 h 34"/>
                <a:gd name="T8" fmla="*/ 12 w 35"/>
                <a:gd name="T9" fmla="*/ 34 h 34"/>
                <a:gd name="T10" fmla="*/ 24 w 35"/>
                <a:gd name="T11" fmla="*/ 22 h 34"/>
                <a:gd name="T12" fmla="*/ 22 w 35"/>
                <a:gd name="T13" fmla="*/ 15 h 34"/>
                <a:gd name="T14" fmla="*/ 34 w 35"/>
                <a:gd name="T15" fmla="*/ 3 h 34"/>
                <a:gd name="T16" fmla="*/ 34 w 35"/>
                <a:gd name="T17" fmla="*/ 0 h 34"/>
                <a:gd name="T18" fmla="*/ 31 w 35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31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17" y="11"/>
                    <a:pt x="15" y="10"/>
                    <a:pt x="12" y="10"/>
                  </a:cubicBezTo>
                  <a:cubicBezTo>
                    <a:pt x="5" y="10"/>
                    <a:pt x="0" y="15"/>
                    <a:pt x="0" y="22"/>
                  </a:cubicBezTo>
                  <a:cubicBezTo>
                    <a:pt x="0" y="28"/>
                    <a:pt x="5" y="34"/>
                    <a:pt x="12" y="34"/>
                  </a:cubicBezTo>
                  <a:cubicBezTo>
                    <a:pt x="19" y="34"/>
                    <a:pt x="24" y="28"/>
                    <a:pt x="24" y="22"/>
                  </a:cubicBezTo>
                  <a:cubicBezTo>
                    <a:pt x="24" y="19"/>
                    <a:pt x="23" y="17"/>
                    <a:pt x="22" y="1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2"/>
                    <a:pt x="35" y="1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6147" name="圆角矩形 6146"/>
          <p:cNvSpPr/>
          <p:nvPr/>
        </p:nvSpPr>
        <p:spPr>
          <a:xfrm>
            <a:off x="3305179" y="3495727"/>
            <a:ext cx="1216324" cy="920437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1" name="圆角矩形 140"/>
          <p:cNvSpPr/>
          <p:nvPr/>
        </p:nvSpPr>
        <p:spPr>
          <a:xfrm>
            <a:off x="5429758" y="3445188"/>
            <a:ext cx="1216324" cy="920437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172" name="圆角矩形 6171"/>
          <p:cNvSpPr/>
          <p:nvPr/>
        </p:nvSpPr>
        <p:spPr>
          <a:xfrm>
            <a:off x="4435619" y="3667152"/>
            <a:ext cx="1086377" cy="576571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ACL+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安全组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8392160" y="625475"/>
            <a:ext cx="3699510" cy="84899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466495" y="71114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企业内部</a:t>
            </a:r>
            <a:endParaRPr lang="zh-CN" altLang="en-US" dirty="0">
              <a:solidFill>
                <a:srgbClr val="4F81B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7" name="TextBox 35"/>
          <p:cNvSpPr txBox="1"/>
          <p:nvPr/>
        </p:nvSpPr>
        <p:spPr>
          <a:xfrm>
            <a:off x="2144688" y="5113355"/>
            <a:ext cx="1191976" cy="293574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zh-CN" altLang="en-US" sz="1100" dirty="0" smtClean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数据库安全</a:t>
            </a:r>
            <a:r>
              <a:rPr lang="en-US" altLang="zh-CN" sz="1100" dirty="0" smtClean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00" dirty="0" smtClean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审计</a:t>
            </a:r>
            <a:endParaRPr lang="en-US" altLang="zh-CN" sz="1100" dirty="0">
              <a:solidFill>
                <a:srgbClr val="0083E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en-US" altLang="zh-CN" sz="1100" dirty="0">
                <a:solidFill>
                  <a:srgbClr val="0083E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DBSS</a:t>
            </a:r>
            <a:endParaRPr lang="zh-CN" altLang="en-US" sz="1100" dirty="0">
              <a:solidFill>
                <a:srgbClr val="0083E6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9" name="TextBox 266"/>
          <p:cNvSpPr txBox="1"/>
          <p:nvPr/>
        </p:nvSpPr>
        <p:spPr>
          <a:xfrm>
            <a:off x="6871387" y="5600768"/>
            <a:ext cx="8579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050" dirty="0" smtClea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zh-CN" altLang="zh-CN" sz="1050" dirty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硬盘</a:t>
            </a:r>
            <a:r>
              <a:rPr lang="zh-CN" altLang="zh-CN" sz="1050" dirty="0" smtClea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备份</a:t>
            </a:r>
            <a:endParaRPr lang="en-US" altLang="zh-CN" sz="1050" dirty="0" smtClean="0">
              <a:solidFill>
                <a:srgbClr val="4F81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 smtClea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VBS</a:t>
            </a:r>
            <a:endParaRPr lang="en-US" altLang="zh-CN" sz="1050" dirty="0" smtClean="0">
              <a:solidFill>
                <a:srgbClr val="4F81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7274585" y="5051589"/>
            <a:ext cx="360358" cy="413895"/>
            <a:chOff x="12726988" y="1246187"/>
            <a:chExt cx="611188" cy="661988"/>
          </a:xfrm>
          <a:solidFill>
            <a:srgbClr val="484848"/>
          </a:solidFill>
        </p:grpSpPr>
        <p:sp>
          <p:nvSpPr>
            <p:cNvPr id="116" name="Oval 35"/>
            <p:cNvSpPr>
              <a:spLocks noChangeArrowheads="1"/>
            </p:cNvSpPr>
            <p:nvPr/>
          </p:nvSpPr>
          <p:spPr bwMode="auto">
            <a:xfrm>
              <a:off x="13249276" y="1298575"/>
              <a:ext cx="34925" cy="34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36"/>
            <p:cNvSpPr>
              <a:spLocks noChangeArrowheads="1"/>
            </p:cNvSpPr>
            <p:nvPr/>
          </p:nvSpPr>
          <p:spPr bwMode="auto">
            <a:xfrm>
              <a:off x="12803188" y="1381125"/>
              <a:ext cx="4921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37"/>
            <p:cNvSpPr>
              <a:spLocks noChangeArrowheads="1"/>
            </p:cNvSpPr>
            <p:nvPr/>
          </p:nvSpPr>
          <p:spPr bwMode="auto">
            <a:xfrm>
              <a:off x="13058776" y="1381125"/>
              <a:ext cx="53975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38"/>
            <p:cNvSpPr>
              <a:spLocks noEditPoints="1"/>
            </p:cNvSpPr>
            <p:nvPr/>
          </p:nvSpPr>
          <p:spPr bwMode="auto">
            <a:xfrm>
              <a:off x="12852401" y="1554162"/>
              <a:ext cx="206375" cy="139700"/>
            </a:xfrm>
            <a:custGeom>
              <a:avLst/>
              <a:gdLst>
                <a:gd name="T0" fmla="*/ 41 w 54"/>
                <a:gd name="T1" fmla="*/ 9 h 37"/>
                <a:gd name="T2" fmla="*/ 27 w 54"/>
                <a:gd name="T3" fmla="*/ 0 h 37"/>
                <a:gd name="T4" fmla="*/ 13 w 54"/>
                <a:gd name="T5" fmla="*/ 9 h 37"/>
                <a:gd name="T6" fmla="*/ 0 w 54"/>
                <a:gd name="T7" fmla="*/ 23 h 37"/>
                <a:gd name="T8" fmla="*/ 15 w 54"/>
                <a:gd name="T9" fmla="*/ 37 h 37"/>
                <a:gd name="T10" fmla="*/ 40 w 54"/>
                <a:gd name="T11" fmla="*/ 37 h 37"/>
                <a:gd name="T12" fmla="*/ 54 w 54"/>
                <a:gd name="T13" fmla="*/ 23 h 37"/>
                <a:gd name="T14" fmla="*/ 41 w 54"/>
                <a:gd name="T15" fmla="*/ 9 h 37"/>
                <a:gd name="T16" fmla="*/ 40 w 54"/>
                <a:gd name="T17" fmla="*/ 32 h 37"/>
                <a:gd name="T18" fmla="*/ 15 w 54"/>
                <a:gd name="T19" fmla="*/ 32 h 37"/>
                <a:gd name="T20" fmla="*/ 5 w 54"/>
                <a:gd name="T21" fmla="*/ 23 h 37"/>
                <a:gd name="T22" fmla="*/ 14 w 54"/>
                <a:gd name="T23" fmla="*/ 14 h 37"/>
                <a:gd name="T24" fmla="*/ 18 w 54"/>
                <a:gd name="T25" fmla="*/ 11 h 37"/>
                <a:gd name="T26" fmla="*/ 27 w 54"/>
                <a:gd name="T27" fmla="*/ 5 h 37"/>
                <a:gd name="T28" fmla="*/ 37 w 54"/>
                <a:gd name="T29" fmla="*/ 11 h 37"/>
                <a:gd name="T30" fmla="*/ 41 w 54"/>
                <a:gd name="T31" fmla="*/ 14 h 37"/>
                <a:gd name="T32" fmla="*/ 50 w 54"/>
                <a:gd name="T33" fmla="*/ 23 h 37"/>
                <a:gd name="T34" fmla="*/ 40 w 54"/>
                <a:gd name="T35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37">
                  <a:moveTo>
                    <a:pt x="41" y="9"/>
                  </a:moveTo>
                  <a:cubicBezTo>
                    <a:pt x="39" y="4"/>
                    <a:pt x="34" y="0"/>
                    <a:pt x="27" y="0"/>
                  </a:cubicBezTo>
                  <a:cubicBezTo>
                    <a:pt x="21" y="0"/>
                    <a:pt x="15" y="4"/>
                    <a:pt x="13" y="9"/>
                  </a:cubicBezTo>
                  <a:cubicBezTo>
                    <a:pt x="6" y="10"/>
                    <a:pt x="0" y="16"/>
                    <a:pt x="0" y="23"/>
                  </a:cubicBezTo>
                  <a:cubicBezTo>
                    <a:pt x="0" y="31"/>
                    <a:pt x="7" y="37"/>
                    <a:pt x="15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8" y="37"/>
                    <a:pt x="54" y="31"/>
                    <a:pt x="54" y="23"/>
                  </a:cubicBezTo>
                  <a:cubicBezTo>
                    <a:pt x="54" y="16"/>
                    <a:pt x="49" y="10"/>
                    <a:pt x="41" y="9"/>
                  </a:cubicBezTo>
                  <a:close/>
                  <a:moveTo>
                    <a:pt x="40" y="3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9" y="32"/>
                    <a:pt x="5" y="28"/>
                    <a:pt x="5" y="23"/>
                  </a:cubicBezTo>
                  <a:cubicBezTo>
                    <a:pt x="5" y="18"/>
                    <a:pt x="9" y="14"/>
                    <a:pt x="14" y="14"/>
                  </a:cubicBezTo>
                  <a:cubicBezTo>
                    <a:pt x="16" y="14"/>
                    <a:pt x="17" y="13"/>
                    <a:pt x="18" y="11"/>
                  </a:cubicBezTo>
                  <a:cubicBezTo>
                    <a:pt x="19" y="7"/>
                    <a:pt x="23" y="5"/>
                    <a:pt x="27" y="5"/>
                  </a:cubicBezTo>
                  <a:cubicBezTo>
                    <a:pt x="32" y="5"/>
                    <a:pt x="36" y="7"/>
                    <a:pt x="37" y="11"/>
                  </a:cubicBezTo>
                  <a:cubicBezTo>
                    <a:pt x="38" y="13"/>
                    <a:pt x="39" y="14"/>
                    <a:pt x="41" y="14"/>
                  </a:cubicBezTo>
                  <a:cubicBezTo>
                    <a:pt x="46" y="14"/>
                    <a:pt x="50" y="18"/>
                    <a:pt x="50" y="23"/>
                  </a:cubicBezTo>
                  <a:cubicBezTo>
                    <a:pt x="50" y="28"/>
                    <a:pt x="45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39"/>
            <p:cNvSpPr>
              <a:spLocks noEditPoints="1"/>
            </p:cNvSpPr>
            <p:nvPr/>
          </p:nvSpPr>
          <p:spPr bwMode="auto">
            <a:xfrm>
              <a:off x="12726988" y="1306512"/>
              <a:ext cx="461963" cy="601663"/>
            </a:xfrm>
            <a:custGeom>
              <a:avLst/>
              <a:gdLst>
                <a:gd name="T0" fmla="*/ 98 w 121"/>
                <a:gd name="T1" fmla="*/ 0 h 160"/>
                <a:gd name="T2" fmla="*/ 22 w 121"/>
                <a:gd name="T3" fmla="*/ 0 h 160"/>
                <a:gd name="T4" fmla="*/ 0 w 121"/>
                <a:gd name="T5" fmla="*/ 22 h 160"/>
                <a:gd name="T6" fmla="*/ 0 w 121"/>
                <a:gd name="T7" fmla="*/ 138 h 160"/>
                <a:gd name="T8" fmla="*/ 22 w 121"/>
                <a:gd name="T9" fmla="*/ 160 h 160"/>
                <a:gd name="T10" fmla="*/ 98 w 121"/>
                <a:gd name="T11" fmla="*/ 160 h 160"/>
                <a:gd name="T12" fmla="*/ 121 w 121"/>
                <a:gd name="T13" fmla="*/ 138 h 160"/>
                <a:gd name="T14" fmla="*/ 121 w 121"/>
                <a:gd name="T15" fmla="*/ 22 h 160"/>
                <a:gd name="T16" fmla="*/ 98 w 121"/>
                <a:gd name="T17" fmla="*/ 0 h 160"/>
                <a:gd name="T18" fmla="*/ 112 w 121"/>
                <a:gd name="T19" fmla="*/ 138 h 160"/>
                <a:gd name="T20" fmla="*/ 98 w 121"/>
                <a:gd name="T21" fmla="*/ 151 h 160"/>
                <a:gd name="T22" fmla="*/ 22 w 121"/>
                <a:gd name="T23" fmla="*/ 151 h 160"/>
                <a:gd name="T24" fmla="*/ 9 w 121"/>
                <a:gd name="T25" fmla="*/ 138 h 160"/>
                <a:gd name="T26" fmla="*/ 9 w 121"/>
                <a:gd name="T27" fmla="*/ 22 h 160"/>
                <a:gd name="T28" fmla="*/ 22 w 121"/>
                <a:gd name="T29" fmla="*/ 9 h 160"/>
                <a:gd name="T30" fmla="*/ 98 w 121"/>
                <a:gd name="T31" fmla="*/ 9 h 160"/>
                <a:gd name="T32" fmla="*/ 112 w 121"/>
                <a:gd name="T33" fmla="*/ 22 h 160"/>
                <a:gd name="T34" fmla="*/ 112 w 121"/>
                <a:gd name="T35" fmla="*/ 13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60">
                  <a:moveTo>
                    <a:pt x="98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0" y="160"/>
                    <a:pt x="22" y="160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111" y="160"/>
                    <a:pt x="121" y="150"/>
                    <a:pt x="121" y="138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1" y="10"/>
                    <a:pt x="111" y="0"/>
                    <a:pt x="98" y="0"/>
                  </a:cubicBezTo>
                  <a:close/>
                  <a:moveTo>
                    <a:pt x="112" y="138"/>
                  </a:moveTo>
                  <a:cubicBezTo>
                    <a:pt x="112" y="145"/>
                    <a:pt x="106" y="151"/>
                    <a:pt x="98" y="151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15" y="151"/>
                    <a:pt x="9" y="145"/>
                    <a:pt x="9" y="13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5"/>
                    <a:pt x="15" y="9"/>
                    <a:pt x="2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106" y="9"/>
                    <a:pt x="112" y="15"/>
                    <a:pt x="112" y="22"/>
                  </a:cubicBezTo>
                  <a:lnTo>
                    <a:pt x="112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40"/>
            <p:cNvSpPr/>
            <p:nvPr/>
          </p:nvSpPr>
          <p:spPr bwMode="auto">
            <a:xfrm>
              <a:off x="12939713" y="1246187"/>
              <a:ext cx="398463" cy="601663"/>
            </a:xfrm>
            <a:custGeom>
              <a:avLst/>
              <a:gdLst>
                <a:gd name="T0" fmla="*/ 84 w 104"/>
                <a:gd name="T1" fmla="*/ 0 h 160"/>
                <a:gd name="T2" fmla="*/ 13 w 104"/>
                <a:gd name="T3" fmla="*/ 0 h 160"/>
                <a:gd name="T4" fmla="*/ 0 w 104"/>
                <a:gd name="T5" fmla="*/ 6 h 160"/>
                <a:gd name="T6" fmla="*/ 1 w 104"/>
                <a:gd name="T7" fmla="*/ 9 h 160"/>
                <a:gd name="T8" fmla="*/ 4 w 104"/>
                <a:gd name="T9" fmla="*/ 8 h 160"/>
                <a:gd name="T10" fmla="*/ 13 w 104"/>
                <a:gd name="T11" fmla="*/ 4 h 160"/>
                <a:gd name="T12" fmla="*/ 84 w 104"/>
                <a:gd name="T13" fmla="*/ 4 h 160"/>
                <a:gd name="T14" fmla="*/ 99 w 104"/>
                <a:gd name="T15" fmla="*/ 21 h 160"/>
                <a:gd name="T16" fmla="*/ 99 w 104"/>
                <a:gd name="T17" fmla="*/ 141 h 160"/>
                <a:gd name="T18" fmla="*/ 84 w 104"/>
                <a:gd name="T19" fmla="*/ 155 h 160"/>
                <a:gd name="T20" fmla="*/ 75 w 104"/>
                <a:gd name="T21" fmla="*/ 155 h 160"/>
                <a:gd name="T22" fmla="*/ 73 w 104"/>
                <a:gd name="T23" fmla="*/ 158 h 160"/>
                <a:gd name="T24" fmla="*/ 75 w 104"/>
                <a:gd name="T25" fmla="*/ 160 h 160"/>
                <a:gd name="T26" fmla="*/ 84 w 104"/>
                <a:gd name="T27" fmla="*/ 160 h 160"/>
                <a:gd name="T28" fmla="*/ 104 w 104"/>
                <a:gd name="T29" fmla="*/ 141 h 160"/>
                <a:gd name="T30" fmla="*/ 104 w 104"/>
                <a:gd name="T31" fmla="*/ 21 h 160"/>
                <a:gd name="T32" fmla="*/ 84 w 104"/>
                <a:gd name="T3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60">
                  <a:moveTo>
                    <a:pt x="8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2" y="1"/>
                    <a:pt x="0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9"/>
                    <a:pt x="4" y="9"/>
                    <a:pt x="4" y="8"/>
                  </a:cubicBezTo>
                  <a:cubicBezTo>
                    <a:pt x="5" y="6"/>
                    <a:pt x="9" y="4"/>
                    <a:pt x="13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94" y="4"/>
                    <a:pt x="99" y="10"/>
                    <a:pt x="99" y="21"/>
                  </a:cubicBezTo>
                  <a:cubicBezTo>
                    <a:pt x="99" y="141"/>
                    <a:pt x="99" y="141"/>
                    <a:pt x="99" y="141"/>
                  </a:cubicBezTo>
                  <a:cubicBezTo>
                    <a:pt x="99" y="152"/>
                    <a:pt x="95" y="155"/>
                    <a:pt x="84" y="155"/>
                  </a:cubicBezTo>
                  <a:cubicBezTo>
                    <a:pt x="75" y="155"/>
                    <a:pt x="75" y="155"/>
                    <a:pt x="75" y="155"/>
                  </a:cubicBezTo>
                  <a:cubicBezTo>
                    <a:pt x="74" y="155"/>
                    <a:pt x="73" y="156"/>
                    <a:pt x="73" y="158"/>
                  </a:cubicBezTo>
                  <a:cubicBezTo>
                    <a:pt x="73" y="159"/>
                    <a:pt x="74" y="160"/>
                    <a:pt x="75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98" y="160"/>
                    <a:pt x="104" y="154"/>
                    <a:pt x="104" y="14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7"/>
                    <a:pt x="97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41"/>
            <p:cNvSpPr/>
            <p:nvPr/>
          </p:nvSpPr>
          <p:spPr bwMode="auto">
            <a:xfrm>
              <a:off x="13215938" y="1501775"/>
              <a:ext cx="52388" cy="104775"/>
            </a:xfrm>
            <a:custGeom>
              <a:avLst/>
              <a:gdLst>
                <a:gd name="T0" fmla="*/ 2 w 14"/>
                <a:gd name="T1" fmla="*/ 23 h 28"/>
                <a:gd name="T2" fmla="*/ 0 w 14"/>
                <a:gd name="T3" fmla="*/ 26 h 28"/>
                <a:gd name="T4" fmla="*/ 2 w 14"/>
                <a:gd name="T5" fmla="*/ 28 h 28"/>
                <a:gd name="T6" fmla="*/ 14 w 14"/>
                <a:gd name="T7" fmla="*/ 14 h 28"/>
                <a:gd name="T8" fmla="*/ 3 w 14"/>
                <a:gd name="T9" fmla="*/ 0 h 28"/>
                <a:gd name="T10" fmla="*/ 0 w 14"/>
                <a:gd name="T11" fmla="*/ 2 h 28"/>
                <a:gd name="T12" fmla="*/ 2 w 14"/>
                <a:gd name="T13" fmla="*/ 5 h 28"/>
                <a:gd name="T14" fmla="*/ 9 w 14"/>
                <a:gd name="T15" fmla="*/ 14 h 28"/>
                <a:gd name="T16" fmla="*/ 2 w 14"/>
                <a:gd name="T17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8">
                  <a:moveTo>
                    <a:pt x="2" y="23"/>
                  </a:moveTo>
                  <a:cubicBezTo>
                    <a:pt x="1" y="23"/>
                    <a:pt x="0" y="24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ubicBezTo>
                    <a:pt x="9" y="28"/>
                    <a:pt x="14" y="22"/>
                    <a:pt x="14" y="14"/>
                  </a:cubicBezTo>
                  <a:cubicBezTo>
                    <a:pt x="14" y="7"/>
                    <a:pt x="9" y="1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6" y="5"/>
                    <a:pt x="9" y="10"/>
                    <a:pt x="9" y="14"/>
                  </a:cubicBezTo>
                  <a:cubicBezTo>
                    <a:pt x="9" y="19"/>
                    <a:pt x="6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23" name="图片 1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6184" y="5063166"/>
            <a:ext cx="355447" cy="394941"/>
          </a:xfrm>
          <a:prstGeom prst="rect">
            <a:avLst/>
          </a:prstGeom>
        </p:spPr>
      </p:pic>
      <p:sp>
        <p:nvSpPr>
          <p:cNvPr id="124" name="TextBox 35"/>
          <p:cNvSpPr txBox="1"/>
          <p:nvPr/>
        </p:nvSpPr>
        <p:spPr>
          <a:xfrm>
            <a:off x="7470199" y="5600543"/>
            <a:ext cx="1175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 smtClea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存储容灾服务</a:t>
            </a:r>
            <a:endParaRPr lang="en-US" altLang="zh-CN" sz="1050" dirty="0" smtClean="0">
              <a:solidFill>
                <a:srgbClr val="4F81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050" dirty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SDRS</a:t>
            </a:r>
            <a:endParaRPr lang="zh-CN" altLang="en-US" sz="1050" dirty="0" smtClean="0">
              <a:solidFill>
                <a:srgbClr val="4F81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2144395" y="711200"/>
            <a:ext cx="5274945" cy="677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9" name="TextBox 102"/>
          <p:cNvSpPr txBox="1"/>
          <p:nvPr/>
        </p:nvSpPr>
        <p:spPr>
          <a:xfrm>
            <a:off x="650240" y="5236845"/>
            <a:ext cx="142240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05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zh-CN" altLang="zh-CN" sz="10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审计</a:t>
            </a:r>
            <a:r>
              <a:rPr lang="zh-CN" altLang="zh-CN" sz="105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zh-CN" altLang="en-US" sz="105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Freeform 25"/>
          <p:cNvSpPr>
            <a:spLocks noEditPoints="1"/>
          </p:cNvSpPr>
          <p:nvPr/>
        </p:nvSpPr>
        <p:spPr bwMode="auto">
          <a:xfrm>
            <a:off x="1083965" y="4947317"/>
            <a:ext cx="518618" cy="290635"/>
          </a:xfrm>
          <a:custGeom>
            <a:avLst/>
            <a:gdLst>
              <a:gd name="T0" fmla="*/ 73 w 176"/>
              <a:gd name="T1" fmla="*/ 70 h 128"/>
              <a:gd name="T2" fmla="*/ 99 w 176"/>
              <a:gd name="T3" fmla="*/ 37 h 128"/>
              <a:gd name="T4" fmla="*/ 63 w 176"/>
              <a:gd name="T5" fmla="*/ 65 h 128"/>
              <a:gd name="T6" fmla="*/ 92 w 176"/>
              <a:gd name="T7" fmla="*/ 45 h 128"/>
              <a:gd name="T8" fmla="*/ 75 w 176"/>
              <a:gd name="T9" fmla="*/ 66 h 128"/>
              <a:gd name="T10" fmla="*/ 71 w 176"/>
              <a:gd name="T11" fmla="*/ 67 h 128"/>
              <a:gd name="T12" fmla="*/ 67 w 176"/>
              <a:gd name="T13" fmla="*/ 63 h 128"/>
              <a:gd name="T14" fmla="*/ 61 w 176"/>
              <a:gd name="T15" fmla="*/ 58 h 128"/>
              <a:gd name="T16" fmla="*/ 4 w 176"/>
              <a:gd name="T17" fmla="*/ 78 h 128"/>
              <a:gd name="T18" fmla="*/ 11 w 176"/>
              <a:gd name="T19" fmla="*/ 64 h 128"/>
              <a:gd name="T20" fmla="*/ 16 w 176"/>
              <a:gd name="T21" fmla="*/ 48 h 128"/>
              <a:gd name="T22" fmla="*/ 3 w 176"/>
              <a:gd name="T23" fmla="*/ 60 h 128"/>
              <a:gd name="T24" fmla="*/ 4 w 176"/>
              <a:gd name="T25" fmla="*/ 78 h 128"/>
              <a:gd name="T26" fmla="*/ 18 w 176"/>
              <a:gd name="T27" fmla="*/ 106 h 128"/>
              <a:gd name="T28" fmla="*/ 10 w 176"/>
              <a:gd name="T29" fmla="*/ 91 h 128"/>
              <a:gd name="T30" fmla="*/ 2 w 176"/>
              <a:gd name="T31" fmla="*/ 93 h 128"/>
              <a:gd name="T32" fmla="*/ 12 w 176"/>
              <a:gd name="T33" fmla="*/ 112 h 128"/>
              <a:gd name="T34" fmla="*/ 21 w 176"/>
              <a:gd name="T35" fmla="*/ 118 h 128"/>
              <a:gd name="T36" fmla="*/ 23 w 176"/>
              <a:gd name="T37" fmla="*/ 111 h 128"/>
              <a:gd name="T38" fmla="*/ 176 w 176"/>
              <a:gd name="T39" fmla="*/ 79 h 128"/>
              <a:gd name="T40" fmla="*/ 88 w 176"/>
              <a:gd name="T41" fmla="*/ 0 h 128"/>
              <a:gd name="T42" fmla="*/ 25 w 176"/>
              <a:gd name="T43" fmla="*/ 37 h 128"/>
              <a:gd name="T44" fmla="*/ 29 w 176"/>
              <a:gd name="T45" fmla="*/ 44 h 128"/>
              <a:gd name="T46" fmla="*/ 48 w 176"/>
              <a:gd name="T47" fmla="*/ 36 h 128"/>
              <a:gd name="T48" fmla="*/ 127 w 176"/>
              <a:gd name="T49" fmla="*/ 36 h 128"/>
              <a:gd name="T50" fmla="*/ 168 w 176"/>
              <a:gd name="T51" fmla="*/ 79 h 128"/>
              <a:gd name="T52" fmla="*/ 96 w 176"/>
              <a:gd name="T53" fmla="*/ 120 h 128"/>
              <a:gd name="T54" fmla="*/ 69 w 176"/>
              <a:gd name="T55" fmla="*/ 80 h 128"/>
              <a:gd name="T56" fmla="*/ 60 w 176"/>
              <a:gd name="T57" fmla="*/ 89 h 128"/>
              <a:gd name="T58" fmla="*/ 94 w 176"/>
              <a:gd name="T59" fmla="*/ 128 h 128"/>
              <a:gd name="T60" fmla="*/ 100 w 176"/>
              <a:gd name="T61" fmla="*/ 128 h 128"/>
              <a:gd name="T62" fmla="*/ 100 w 176"/>
              <a:gd name="T63" fmla="*/ 128 h 128"/>
              <a:gd name="T64" fmla="*/ 129 w 176"/>
              <a:gd name="T65" fmla="*/ 128 h 128"/>
              <a:gd name="T66" fmla="*/ 130 w 176"/>
              <a:gd name="T67" fmla="*/ 128 h 128"/>
              <a:gd name="T68" fmla="*/ 64 w 176"/>
              <a:gd name="T69" fmla="*/ 120 h 128"/>
              <a:gd name="T70" fmla="*/ 37 w 176"/>
              <a:gd name="T71" fmla="*/ 118 h 128"/>
              <a:gd name="T72" fmla="*/ 35 w 176"/>
              <a:gd name="T73" fmla="*/ 126 h 128"/>
              <a:gd name="T74" fmla="*/ 64 w 176"/>
              <a:gd name="T75" fmla="*/ 128 h 128"/>
              <a:gd name="T76" fmla="*/ 64 w 176"/>
              <a:gd name="T77" fmla="*/ 1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28">
                <a:moveTo>
                  <a:pt x="66" y="75"/>
                </a:moveTo>
                <a:cubicBezTo>
                  <a:pt x="73" y="70"/>
                  <a:pt x="73" y="70"/>
                  <a:pt x="73" y="70"/>
                </a:cubicBezTo>
                <a:cubicBezTo>
                  <a:pt x="85" y="77"/>
                  <a:pt x="85" y="77"/>
                  <a:pt x="85" y="77"/>
                </a:cubicBezTo>
                <a:cubicBezTo>
                  <a:pt x="99" y="37"/>
                  <a:pt x="99" y="37"/>
                  <a:pt x="99" y="37"/>
                </a:cubicBezTo>
                <a:cubicBezTo>
                  <a:pt x="53" y="58"/>
                  <a:pt x="53" y="58"/>
                  <a:pt x="53" y="58"/>
                </a:cubicBezTo>
                <a:cubicBezTo>
                  <a:pt x="63" y="65"/>
                  <a:pt x="63" y="65"/>
                  <a:pt x="63" y="65"/>
                </a:cubicBezTo>
                <a:lnTo>
                  <a:pt x="66" y="75"/>
                </a:lnTo>
                <a:close/>
                <a:moveTo>
                  <a:pt x="92" y="45"/>
                </a:moveTo>
                <a:cubicBezTo>
                  <a:pt x="82" y="71"/>
                  <a:pt x="82" y="71"/>
                  <a:pt x="82" y="71"/>
                </a:cubicBezTo>
                <a:cubicBezTo>
                  <a:pt x="75" y="66"/>
                  <a:pt x="75" y="66"/>
                  <a:pt x="75" y="66"/>
                </a:cubicBezTo>
                <a:cubicBezTo>
                  <a:pt x="75" y="66"/>
                  <a:pt x="74" y="66"/>
                  <a:pt x="73" y="66"/>
                </a:cubicBezTo>
                <a:cubicBezTo>
                  <a:pt x="72" y="66"/>
                  <a:pt x="72" y="66"/>
                  <a:pt x="71" y="67"/>
                </a:cubicBezTo>
                <a:cubicBezTo>
                  <a:pt x="69" y="68"/>
                  <a:pt x="69" y="68"/>
                  <a:pt x="69" y="68"/>
                </a:cubicBezTo>
                <a:cubicBezTo>
                  <a:pt x="67" y="63"/>
                  <a:pt x="67" y="63"/>
                  <a:pt x="67" y="63"/>
                </a:cubicBezTo>
                <a:cubicBezTo>
                  <a:pt x="67" y="63"/>
                  <a:pt x="66" y="62"/>
                  <a:pt x="66" y="61"/>
                </a:cubicBezTo>
                <a:cubicBezTo>
                  <a:pt x="61" y="58"/>
                  <a:pt x="61" y="58"/>
                  <a:pt x="61" y="58"/>
                </a:cubicBezTo>
                <a:lnTo>
                  <a:pt x="92" y="45"/>
                </a:lnTo>
                <a:close/>
                <a:moveTo>
                  <a:pt x="4" y="78"/>
                </a:moveTo>
                <a:cubicBezTo>
                  <a:pt x="6" y="78"/>
                  <a:pt x="8" y="76"/>
                  <a:pt x="8" y="74"/>
                </a:cubicBezTo>
                <a:cubicBezTo>
                  <a:pt x="8" y="71"/>
                  <a:pt x="9" y="67"/>
                  <a:pt x="11" y="64"/>
                </a:cubicBezTo>
                <a:cubicBezTo>
                  <a:pt x="12" y="60"/>
                  <a:pt x="14" y="57"/>
                  <a:pt x="17" y="54"/>
                </a:cubicBezTo>
                <a:cubicBezTo>
                  <a:pt x="18" y="52"/>
                  <a:pt x="18" y="49"/>
                  <a:pt x="16" y="48"/>
                </a:cubicBezTo>
                <a:cubicBezTo>
                  <a:pt x="15" y="47"/>
                  <a:pt x="12" y="47"/>
                  <a:pt x="11" y="49"/>
                </a:cubicBezTo>
                <a:cubicBezTo>
                  <a:pt x="8" y="52"/>
                  <a:pt x="5" y="56"/>
                  <a:pt x="3" y="60"/>
                </a:cubicBezTo>
                <a:cubicBezTo>
                  <a:pt x="2" y="65"/>
                  <a:pt x="1" y="69"/>
                  <a:pt x="0" y="74"/>
                </a:cubicBezTo>
                <a:cubicBezTo>
                  <a:pt x="0" y="76"/>
                  <a:pt x="1" y="78"/>
                  <a:pt x="4" y="78"/>
                </a:cubicBezTo>
                <a:cubicBezTo>
                  <a:pt x="4" y="78"/>
                  <a:pt x="4" y="78"/>
                  <a:pt x="4" y="78"/>
                </a:cubicBezTo>
                <a:close/>
                <a:moveTo>
                  <a:pt x="18" y="106"/>
                </a:moveTo>
                <a:cubicBezTo>
                  <a:pt x="17" y="104"/>
                  <a:pt x="15" y="102"/>
                  <a:pt x="14" y="100"/>
                </a:cubicBezTo>
                <a:cubicBezTo>
                  <a:pt x="12" y="97"/>
                  <a:pt x="10" y="94"/>
                  <a:pt x="10" y="91"/>
                </a:cubicBezTo>
                <a:cubicBezTo>
                  <a:pt x="9" y="89"/>
                  <a:pt x="7" y="87"/>
                  <a:pt x="5" y="88"/>
                </a:cubicBezTo>
                <a:cubicBezTo>
                  <a:pt x="2" y="89"/>
                  <a:pt x="1" y="91"/>
                  <a:pt x="2" y="93"/>
                </a:cubicBezTo>
                <a:cubicBezTo>
                  <a:pt x="3" y="97"/>
                  <a:pt x="5" y="101"/>
                  <a:pt x="7" y="104"/>
                </a:cubicBezTo>
                <a:cubicBezTo>
                  <a:pt x="8" y="107"/>
                  <a:pt x="10" y="109"/>
                  <a:pt x="12" y="112"/>
                </a:cubicBezTo>
                <a:cubicBezTo>
                  <a:pt x="14" y="114"/>
                  <a:pt x="16" y="115"/>
                  <a:pt x="18" y="117"/>
                </a:cubicBezTo>
                <a:cubicBezTo>
                  <a:pt x="19" y="118"/>
                  <a:pt x="20" y="118"/>
                  <a:pt x="21" y="118"/>
                </a:cubicBezTo>
                <a:cubicBezTo>
                  <a:pt x="22" y="118"/>
                  <a:pt x="23" y="117"/>
                  <a:pt x="24" y="116"/>
                </a:cubicBezTo>
                <a:cubicBezTo>
                  <a:pt x="25" y="115"/>
                  <a:pt x="25" y="112"/>
                  <a:pt x="23" y="111"/>
                </a:cubicBezTo>
                <a:cubicBezTo>
                  <a:pt x="22" y="109"/>
                  <a:pt x="20" y="108"/>
                  <a:pt x="18" y="106"/>
                </a:cubicBezTo>
                <a:close/>
                <a:moveTo>
                  <a:pt x="176" y="79"/>
                </a:moveTo>
                <a:cubicBezTo>
                  <a:pt x="176" y="55"/>
                  <a:pt x="158" y="34"/>
                  <a:pt x="134" y="31"/>
                </a:cubicBezTo>
                <a:cubicBezTo>
                  <a:pt x="127" y="12"/>
                  <a:pt x="108" y="0"/>
                  <a:pt x="88" y="0"/>
                </a:cubicBezTo>
                <a:cubicBezTo>
                  <a:pt x="68" y="0"/>
                  <a:pt x="49" y="12"/>
                  <a:pt x="42" y="31"/>
                </a:cubicBezTo>
                <a:cubicBezTo>
                  <a:pt x="36" y="32"/>
                  <a:pt x="30" y="34"/>
                  <a:pt x="25" y="37"/>
                </a:cubicBezTo>
                <a:cubicBezTo>
                  <a:pt x="23" y="38"/>
                  <a:pt x="22" y="40"/>
                  <a:pt x="23" y="42"/>
                </a:cubicBezTo>
                <a:cubicBezTo>
                  <a:pt x="24" y="44"/>
                  <a:pt x="27" y="45"/>
                  <a:pt x="29" y="44"/>
                </a:cubicBezTo>
                <a:cubicBezTo>
                  <a:pt x="34" y="41"/>
                  <a:pt x="39" y="39"/>
                  <a:pt x="45" y="38"/>
                </a:cubicBezTo>
                <a:cubicBezTo>
                  <a:pt x="46" y="38"/>
                  <a:pt x="48" y="37"/>
                  <a:pt x="48" y="36"/>
                </a:cubicBezTo>
                <a:cubicBezTo>
                  <a:pt x="54" y="19"/>
                  <a:pt x="70" y="8"/>
                  <a:pt x="88" y="8"/>
                </a:cubicBezTo>
                <a:cubicBezTo>
                  <a:pt x="106" y="8"/>
                  <a:pt x="122" y="19"/>
                  <a:pt x="127" y="36"/>
                </a:cubicBezTo>
                <a:cubicBezTo>
                  <a:pt x="128" y="37"/>
                  <a:pt x="129" y="38"/>
                  <a:pt x="131" y="38"/>
                </a:cubicBezTo>
                <a:cubicBezTo>
                  <a:pt x="152" y="41"/>
                  <a:pt x="168" y="58"/>
                  <a:pt x="168" y="79"/>
                </a:cubicBezTo>
                <a:cubicBezTo>
                  <a:pt x="168" y="102"/>
                  <a:pt x="149" y="120"/>
                  <a:pt x="126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80" y="118"/>
                  <a:pt x="68" y="105"/>
                  <a:pt x="68" y="89"/>
                </a:cubicBezTo>
                <a:cubicBezTo>
                  <a:pt x="68" y="86"/>
                  <a:pt x="69" y="83"/>
                  <a:pt x="69" y="80"/>
                </a:cubicBezTo>
                <a:cubicBezTo>
                  <a:pt x="62" y="78"/>
                  <a:pt x="62" y="78"/>
                  <a:pt x="62" y="78"/>
                </a:cubicBezTo>
                <a:cubicBezTo>
                  <a:pt x="61" y="82"/>
                  <a:pt x="60" y="85"/>
                  <a:pt x="60" y="89"/>
                </a:cubicBezTo>
                <a:cubicBezTo>
                  <a:pt x="60" y="108"/>
                  <a:pt x="74" y="124"/>
                  <a:pt x="92" y="127"/>
                </a:cubicBezTo>
                <a:cubicBezTo>
                  <a:pt x="93" y="128"/>
                  <a:pt x="93" y="128"/>
                  <a:pt x="94" y="128"/>
                </a:cubicBezTo>
                <a:cubicBezTo>
                  <a:pt x="95" y="128"/>
                  <a:pt x="95" y="128"/>
                  <a:pt x="95" y="128"/>
                </a:cubicBezTo>
                <a:cubicBezTo>
                  <a:pt x="97" y="128"/>
                  <a:pt x="98" y="128"/>
                  <a:pt x="100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100" y="128"/>
                  <a:pt x="101" y="128"/>
                  <a:pt x="101" y="128"/>
                </a:cubicBezTo>
                <a:cubicBezTo>
                  <a:pt x="129" y="128"/>
                  <a:pt x="129" y="128"/>
                  <a:pt x="129" y="128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56" y="126"/>
                  <a:pt x="176" y="105"/>
                  <a:pt x="176" y="79"/>
                </a:cubicBezTo>
                <a:close/>
                <a:moveTo>
                  <a:pt x="64" y="120"/>
                </a:moveTo>
                <a:cubicBezTo>
                  <a:pt x="50" y="120"/>
                  <a:pt x="50" y="120"/>
                  <a:pt x="50" y="120"/>
                </a:cubicBezTo>
                <a:cubicBezTo>
                  <a:pt x="45" y="120"/>
                  <a:pt x="41" y="119"/>
                  <a:pt x="37" y="118"/>
                </a:cubicBezTo>
                <a:cubicBezTo>
                  <a:pt x="35" y="117"/>
                  <a:pt x="33" y="119"/>
                  <a:pt x="32" y="121"/>
                </a:cubicBezTo>
                <a:cubicBezTo>
                  <a:pt x="31" y="123"/>
                  <a:pt x="32" y="125"/>
                  <a:pt x="35" y="126"/>
                </a:cubicBezTo>
                <a:cubicBezTo>
                  <a:pt x="39" y="127"/>
                  <a:pt x="45" y="128"/>
                  <a:pt x="50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6" y="128"/>
                  <a:pt x="68" y="126"/>
                  <a:pt x="68" y="124"/>
                </a:cubicBezTo>
                <a:cubicBezTo>
                  <a:pt x="68" y="122"/>
                  <a:pt x="66" y="120"/>
                  <a:pt x="64" y="120"/>
                </a:cubicBezTo>
                <a:close/>
              </a:path>
            </a:pathLst>
          </a:custGeom>
          <a:solidFill>
            <a:srgbClr val="45454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" name="剪去对角的矩形 111"/>
          <p:cNvSpPr/>
          <p:nvPr/>
        </p:nvSpPr>
        <p:spPr>
          <a:xfrm>
            <a:off x="9994265" y="1558290"/>
            <a:ext cx="1929765" cy="4544060"/>
          </a:xfrm>
          <a:prstGeom prst="snip2DiagRect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16" y="1040048"/>
            <a:ext cx="321887" cy="2928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781" y="1011473"/>
            <a:ext cx="321887" cy="2928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27" name="文本框 126"/>
          <p:cNvSpPr txBox="1"/>
          <p:nvPr/>
        </p:nvSpPr>
        <p:spPr>
          <a:xfrm>
            <a:off x="12700" y="6324600"/>
            <a:ext cx="12484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总体：负责业务系统数据安全以及网络安全；负责数据存储与备份</a:t>
            </a:r>
            <a:r>
              <a:rPr lang="en-US" altLang="zh-CN" b="1"/>
              <a:t>+</a:t>
            </a:r>
            <a:r>
              <a:rPr lang="zh-CN" altLang="en-US" b="1"/>
              <a:t>研发</a:t>
            </a:r>
            <a:r>
              <a:rPr lang="en-US" altLang="zh-CN" b="1"/>
              <a:t>+</a:t>
            </a:r>
            <a:r>
              <a:rPr lang="zh-CN" altLang="en-US" b="1"/>
              <a:t>医疗大数据清洗；数据湖</a:t>
            </a:r>
            <a:endParaRPr lang="zh-CN" altLang="en-US" b="1"/>
          </a:p>
        </p:txBody>
      </p:sp>
      <p:sp>
        <p:nvSpPr>
          <p:cNvPr id="128" name="剪去对角的矩形 127"/>
          <p:cNvSpPr/>
          <p:nvPr/>
        </p:nvSpPr>
        <p:spPr>
          <a:xfrm>
            <a:off x="10309860" y="2203450"/>
            <a:ext cx="1534160" cy="530225"/>
          </a:xfrm>
          <a:prstGeom prst="snip2Diag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2" name="图片 1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33685" y="2212975"/>
            <a:ext cx="444500" cy="46736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33685" y="3027680"/>
            <a:ext cx="533400" cy="508000"/>
          </a:xfrm>
          <a:prstGeom prst="rect">
            <a:avLst/>
          </a:prstGeom>
        </p:spPr>
      </p:pic>
      <p:sp>
        <p:nvSpPr>
          <p:cNvPr id="134" name="TextBox 35"/>
          <p:cNvSpPr txBox="1"/>
          <p:nvPr/>
        </p:nvSpPr>
        <p:spPr>
          <a:xfrm>
            <a:off x="9589581" y="1023954"/>
            <a:ext cx="572936" cy="308364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zh-CN" altLang="en-US" sz="133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研发</a:t>
            </a:r>
            <a:endParaRPr lang="zh-CN" altLang="en-US" sz="133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5" name="TextBox 35"/>
          <p:cNvSpPr txBox="1"/>
          <p:nvPr/>
        </p:nvSpPr>
        <p:spPr>
          <a:xfrm>
            <a:off x="10632251" y="1024589"/>
            <a:ext cx="572936" cy="308364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医疗大数据</a:t>
            </a:r>
            <a:endParaRPr lang="zh-CN" altLang="en-US" sz="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数据清洗</a:t>
            </a:r>
            <a:endParaRPr lang="zh-CN" altLang="en-US" sz="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8" name="剪去对角的矩形 137"/>
          <p:cNvSpPr/>
          <p:nvPr/>
        </p:nvSpPr>
        <p:spPr>
          <a:xfrm>
            <a:off x="10322560" y="3016250"/>
            <a:ext cx="1534160" cy="530225"/>
          </a:xfrm>
          <a:prstGeom prst="snip2Diag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TextBox 35"/>
          <p:cNvSpPr txBox="1"/>
          <p:nvPr/>
        </p:nvSpPr>
        <p:spPr>
          <a:xfrm>
            <a:off x="10627106" y="2320290"/>
            <a:ext cx="1414117" cy="34797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zh-CN" sz="12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S3</a:t>
            </a:r>
            <a:r>
              <a:rPr lang="zh-CN" altLang="en-US" sz="12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数据存储</a:t>
            </a:r>
            <a:endParaRPr lang="zh-CN" altLang="en-US" sz="12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4" name="TextBox 35"/>
          <p:cNvSpPr txBox="1"/>
          <p:nvPr/>
        </p:nvSpPr>
        <p:spPr>
          <a:xfrm>
            <a:off x="10627106" y="3128010"/>
            <a:ext cx="1414117" cy="34797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zh-CN" altLang="en-US" sz="12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模型训练</a:t>
            </a:r>
            <a:endParaRPr lang="zh-CN" altLang="en-US" sz="12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45" name="肘形连接符 144"/>
          <p:cNvCxnSpPr>
            <a:endCxn id="138" idx="2"/>
          </p:cNvCxnSpPr>
          <p:nvPr/>
        </p:nvCxnSpPr>
        <p:spPr>
          <a:xfrm rot="5400000" flipV="1">
            <a:off x="9100185" y="2059305"/>
            <a:ext cx="1977390" cy="46672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147"/>
          <p:cNvCxnSpPr/>
          <p:nvPr/>
        </p:nvCxnSpPr>
        <p:spPr>
          <a:xfrm>
            <a:off x="11127591" y="2733414"/>
            <a:ext cx="0" cy="2316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肘形连接符 148"/>
          <p:cNvCxnSpPr/>
          <p:nvPr/>
        </p:nvCxnSpPr>
        <p:spPr>
          <a:xfrm rot="10800000" flipV="1">
            <a:off x="3822065" y="2482215"/>
            <a:ext cx="6580505" cy="3057525"/>
          </a:xfrm>
          <a:prstGeom prst="bentConnector4">
            <a:avLst>
              <a:gd name="adj1" fmla="val 8954"/>
              <a:gd name="adj2" fmla="val 112357"/>
            </a:avLst>
          </a:prstGeom>
          <a:ln w="12700" cmpd="sng">
            <a:solidFill>
              <a:schemeClr val="accent1">
                <a:shade val="50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剪去对角的矩形 149"/>
          <p:cNvSpPr/>
          <p:nvPr/>
        </p:nvSpPr>
        <p:spPr>
          <a:xfrm>
            <a:off x="10300970" y="3895725"/>
            <a:ext cx="1534160" cy="530225"/>
          </a:xfrm>
          <a:prstGeom prst="snip2Diag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2" name="Picture 8" descr="C:\Users\y90002148\AppData\Roaming\eSpace_Desktop\UserData\y00375800\imagefiles\2CA5AC12-551C-474F-A9AE-EA4094DB375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63" y="3952214"/>
            <a:ext cx="602036" cy="4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35"/>
          <p:cNvSpPr txBox="1"/>
          <p:nvPr/>
        </p:nvSpPr>
        <p:spPr>
          <a:xfrm>
            <a:off x="10788650" y="4037330"/>
            <a:ext cx="1252855" cy="347980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>
            <a:defPPr>
              <a:defRPr lang="zh-CN"/>
            </a:defPPr>
            <a:lvl1pPr indent="-214630" algn="ctr" defTabSz="145542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  <a:defRPr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zh-CN" altLang="en-US" sz="12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云桌面</a:t>
            </a:r>
            <a:endParaRPr lang="zh-CN" altLang="en-US" sz="12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56" name="肘形连接符 155"/>
          <p:cNvCxnSpPr/>
          <p:nvPr/>
        </p:nvCxnSpPr>
        <p:spPr>
          <a:xfrm rot="5400000" flipV="1">
            <a:off x="10291445" y="2590165"/>
            <a:ext cx="3071495" cy="197485"/>
          </a:xfrm>
          <a:prstGeom prst="bentConnector4">
            <a:avLst>
              <a:gd name="adj1" fmla="val -82"/>
              <a:gd name="adj2" fmla="val 22057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11728450" y="2778125"/>
            <a:ext cx="0" cy="111760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10125710" y="4626610"/>
            <a:ext cx="1800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备注：模型训练用弹性计算方式；云桌面的方式进行</a:t>
            </a:r>
            <a:endParaRPr lang="zh-CN" altLang="en-US" sz="1600"/>
          </a:p>
        </p:txBody>
      </p:sp>
      <p:cxnSp>
        <p:nvCxnSpPr>
          <p:cNvPr id="163" name="直接箭头连接符 162"/>
          <p:cNvCxnSpPr/>
          <p:nvPr/>
        </p:nvCxnSpPr>
        <p:spPr>
          <a:xfrm flipV="1">
            <a:off x="6292850" y="5568950"/>
            <a:ext cx="0" cy="342900"/>
          </a:xfrm>
          <a:prstGeom prst="straightConnector1">
            <a:avLst/>
          </a:prstGeom>
          <a:ln w="31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/>
        </p:nvSpPr>
        <p:spPr>
          <a:xfrm>
            <a:off x="114935" y="-27940"/>
            <a:ext cx="10852150" cy="64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ctr" anchorCtr="0" compatLnSpc="1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sz="2400" spc="0" noProof="0">
                <a:ln>
                  <a:noFill/>
                </a:ln>
                <a:solidFill>
                  <a:srgbClr val="4276AA"/>
                </a:solidFill>
                <a:effectLst/>
                <a:uLn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数据安全和网络安全应用架构</a:t>
            </a:r>
            <a:endParaRPr sz="2400" spc="0" noProof="0" dirty="0">
              <a:ln>
                <a:noFill/>
              </a:ln>
              <a:solidFill>
                <a:srgbClr val="4276AA"/>
              </a:solidFill>
              <a:effectLst/>
              <a:uLn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4220" r="24774" b="35200"/>
          <a:stretch>
            <a:fillRect/>
          </a:stretch>
        </p:blipFill>
        <p:spPr>
          <a:xfrm>
            <a:off x="10632349" y="-11444"/>
            <a:ext cx="1498600" cy="574675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0" y="557349"/>
            <a:ext cx="12192000" cy="0"/>
          </a:xfrm>
          <a:prstGeom prst="line">
            <a:avLst/>
          </a:prstGeom>
          <a:ln w="25400">
            <a:solidFill>
              <a:srgbClr val="4276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95885" y="220980"/>
            <a:ext cx="124256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sz="2800" noProof="0">
                <a:ln>
                  <a:noFill/>
                </a:ln>
                <a:solidFill>
                  <a:srgbClr val="4276AA"/>
                </a:solidFill>
                <a:effectLst/>
                <a:uLn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数据安全和网络安全应用架构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136" y="-50884"/>
            <a:ext cx="2305924" cy="104776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443" y="331353"/>
            <a:ext cx="12192000" cy="592005"/>
            <a:chOff x="-3081808" y="410237"/>
            <a:chExt cx="18236635" cy="592005"/>
          </a:xfrm>
        </p:grpSpPr>
        <p:grpSp>
          <p:nvGrpSpPr>
            <p:cNvPr id="36" name="组合 35"/>
            <p:cNvGrpSpPr/>
            <p:nvPr/>
          </p:nvGrpSpPr>
          <p:grpSpPr>
            <a:xfrm>
              <a:off x="-3081808" y="957421"/>
              <a:ext cx="18236635" cy="44821"/>
              <a:chOff x="-411931" y="5185185"/>
              <a:chExt cx="12930645" cy="44821"/>
            </a:xfrm>
          </p:grpSpPr>
          <p:cxnSp>
            <p:nvCxnSpPr>
              <p:cNvPr id="37" name="直接连接符 36"/>
              <p:cNvCxnSpPr/>
              <p:nvPr userDrawn="1"/>
            </p:nvCxnSpPr>
            <p:spPr>
              <a:xfrm>
                <a:off x="-411931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/>
            </p:nvCxnSpPr>
            <p:spPr>
              <a:xfrm>
                <a:off x="-411931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组合 71"/>
            <p:cNvGrpSpPr/>
            <p:nvPr/>
          </p:nvGrpSpPr>
          <p:grpSpPr>
            <a:xfrm>
              <a:off x="10288006" y="410237"/>
              <a:ext cx="2453435" cy="280460"/>
              <a:chOff x="3702991" y="2710927"/>
              <a:chExt cx="5026828" cy="730547"/>
            </a:xfrm>
          </p:grpSpPr>
          <p:cxnSp>
            <p:nvCxnSpPr>
              <p:cNvPr id="78" name="直接连接符 77"/>
              <p:cNvCxnSpPr/>
              <p:nvPr userDrawn="1"/>
            </p:nvCxnSpPr>
            <p:spPr>
              <a:xfrm flipH="1">
                <a:off x="370299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 userDrawn="1"/>
            </p:nvCxnSpPr>
            <p:spPr>
              <a:xfrm flipH="1">
                <a:off x="406341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 userDrawn="1"/>
            </p:nvCxnSpPr>
            <p:spPr>
              <a:xfrm flipH="1">
                <a:off x="4423775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 userDrawn="1"/>
            </p:nvCxnSpPr>
            <p:spPr>
              <a:xfrm flipH="1">
                <a:off x="4784151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 userDrawn="1"/>
            </p:nvCxnSpPr>
            <p:spPr>
              <a:xfrm flipH="1">
                <a:off x="5144485" y="2710927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 flipH="1">
                <a:off x="5486451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 flipH="1">
                <a:off x="5846821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/>
            </p:nvCxnSpPr>
            <p:spPr>
              <a:xfrm flipH="1">
                <a:off x="6207224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/>
            </p:nvCxnSpPr>
            <p:spPr>
              <a:xfrm flipH="1">
                <a:off x="6567566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 flipH="1">
                <a:off x="6927985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/>
            </p:nvCxnSpPr>
            <p:spPr>
              <a:xfrm flipH="1">
                <a:off x="7288349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/>
            </p:nvCxnSpPr>
            <p:spPr>
              <a:xfrm flipH="1">
                <a:off x="7648725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/>
            </p:nvCxnSpPr>
            <p:spPr>
              <a:xfrm flipH="1">
                <a:off x="8009058" y="2723401"/>
                <a:ext cx="720761" cy="718073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" name="直接连接符 2"/>
          <p:cNvCxnSpPr/>
          <p:nvPr userDrawn="1"/>
        </p:nvCxnSpPr>
        <p:spPr>
          <a:xfrm flipH="1">
            <a:off x="7397802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 flipH="1">
            <a:off x="7515405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 flipH="1">
            <a:off x="7632991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H="1">
            <a:off x="7750580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7868155" y="326908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797973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8097324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821492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8332499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845010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856768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8685276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8802851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6561259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667885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>
            <a:off x="6796434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6914037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7031622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7149211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7266786" y="331697"/>
            <a:ext cx="235181" cy="2756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" y="3412490"/>
            <a:ext cx="6172200" cy="2915920"/>
          </a:xfrm>
          <a:prstGeom prst="rect">
            <a:avLst/>
          </a:pr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1313815"/>
            <a:ext cx="5274310" cy="1708150"/>
          </a:xfrm>
          <a:prstGeom prst="rect">
            <a:avLst/>
          </a:prstGeom>
        </p:spPr>
      </p:pic>
      <p:graphicFrame>
        <p:nvGraphicFramePr>
          <p:cNvPr id="23" name="表格 22"/>
          <p:cNvGraphicFramePr/>
          <p:nvPr>
            <p:custDataLst>
              <p:tags r:id="rId4"/>
            </p:custDataLst>
          </p:nvPr>
        </p:nvGraphicFramePr>
        <p:xfrm>
          <a:off x="7149465" y="1466850"/>
          <a:ext cx="4942205" cy="2682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6010"/>
                <a:gridCol w="3846195"/>
              </a:tblGrid>
              <a:tr h="2965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5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方案组件</a:t>
                      </a:r>
                      <a:endParaRPr lang="en-US" altLang="en-US" sz="15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5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详细介绍</a:t>
                      </a:r>
                      <a:endParaRPr lang="en-US" altLang="en-US" sz="15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  <a:tr h="734695">
                <a:tc>
                  <a:txBody>
                    <a:bodyPr/>
                    <a:p>
                      <a:pPr indent="0" algn="just">
                        <a:buNone/>
                      </a:pPr>
                      <a:endParaRPr 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云终端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云终端硬件与云桌面软件做过详细测试，兼容性适配性良好，采用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x86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的瘦终端来搭配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LVD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的客户端软件使用，体验如同本地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PC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，操作流畅无阻塞。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p>
                      <a:pPr indent="0" algn="just">
                        <a:buNone/>
                      </a:pPr>
                      <a:endParaRPr 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just">
                        <a:buNone/>
                      </a:pPr>
                      <a:endParaRPr 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云办公管理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采用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LVD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桌面虚拟化产品，具有批量分发桌面、权限分类、不同种类桌面设置、访问审计等云桌面产品应有的统一功能，传输协议基于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SPICE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开发，支持1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080p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高清视频播放，支持不同外设种类统一管控。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4060">
                <a:tc>
                  <a:txBody>
                    <a:bodyPr/>
                    <a:p>
                      <a:pPr indent="0" algn="just">
                        <a:buNone/>
                      </a:pPr>
                      <a:endParaRPr 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超融合一体机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采用通用</a:t>
                      </a:r>
                      <a:r>
                        <a:rPr lang="en-US" sz="1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x86</a:t>
                      </a: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服务器搭载自研的超融合软件，将服务器虚拟化与存储虚拟化紧密契合，并且针对桌面虚拟化做了长久的测试认证，作为云桌面后端强大的基础支撑。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7031355" y="4409440"/>
            <a:ext cx="50317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云桌面特点：</a:t>
            </a:r>
            <a:endParaRPr lang="zh-CN" altLang="en-US" b="1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/>
              <a:t>录入端无主机</a:t>
            </a:r>
            <a:r>
              <a:rPr lang="zh-CN" altLang="en-US"/>
              <a:t>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防止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USB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接口内部文件外传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云桌面工作体验如同本体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PC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电脑，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操作顺畅无阻塞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对工作界面进行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，记录录入人员操作，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保障数据安全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具有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权限管理、访问审计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等功能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5529" y="295275"/>
            <a:ext cx="11534775" cy="626745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5" name="矩形: 剪去左右顶角 4"/>
          <p:cNvSpPr/>
          <p:nvPr/>
        </p:nvSpPr>
        <p:spPr>
          <a:xfrm flipV="1">
            <a:off x="3996332" y="-67926"/>
            <a:ext cx="4199336" cy="1171977"/>
          </a:xfrm>
          <a:prstGeom prst="snip2SameRect">
            <a:avLst>
              <a:gd name="adj1" fmla="val 2074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0103" y="1926651"/>
            <a:ext cx="12249370" cy="564821"/>
            <a:chOff x="-57370" y="2710927"/>
            <a:chExt cx="12249370" cy="718073"/>
          </a:xfrm>
        </p:grpSpPr>
        <p:cxnSp>
          <p:nvCxnSpPr>
            <p:cNvPr id="8" name="直接连接符 7"/>
            <p:cNvCxnSpPr/>
            <p:nvPr userDrawn="1"/>
          </p:nvCxnSpPr>
          <p:spPr>
            <a:xfrm flipH="1">
              <a:off x="3186059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/>
          </p:nvCxnSpPr>
          <p:spPr>
            <a:xfrm flipH="1">
              <a:off x="354644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/>
          </p:nvCxnSpPr>
          <p:spPr>
            <a:xfrm flipH="1">
              <a:off x="3906821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>
              <a:off x="4267202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/>
          </p:nvCxnSpPr>
          <p:spPr>
            <a:xfrm flipH="1">
              <a:off x="4627583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 flipH="1">
              <a:off x="4987964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5348345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 userDrawn="1"/>
          </p:nvCxnSpPr>
          <p:spPr>
            <a:xfrm flipH="1">
              <a:off x="5708726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/>
          </p:nvCxnSpPr>
          <p:spPr>
            <a:xfrm flipH="1">
              <a:off x="606910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H="1">
              <a:off x="642948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 userDrawn="1"/>
          </p:nvCxnSpPr>
          <p:spPr>
            <a:xfrm flipH="1">
              <a:off x="6789869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 userDrawn="1"/>
          </p:nvCxnSpPr>
          <p:spPr>
            <a:xfrm flipH="1">
              <a:off x="715025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/>
          </p:nvCxnSpPr>
          <p:spPr>
            <a:xfrm flipH="1">
              <a:off x="750704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/>
          </p:nvCxnSpPr>
          <p:spPr>
            <a:xfrm flipH="1">
              <a:off x="786742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 flipH="1">
              <a:off x="8227809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 userDrawn="1"/>
          </p:nvCxnSpPr>
          <p:spPr>
            <a:xfrm flipH="1">
              <a:off x="858819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 userDrawn="1"/>
          </p:nvCxnSpPr>
          <p:spPr>
            <a:xfrm flipH="1">
              <a:off x="8948571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/>
          </p:nvCxnSpPr>
          <p:spPr>
            <a:xfrm flipH="1">
              <a:off x="9308952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/>
          </p:nvCxnSpPr>
          <p:spPr>
            <a:xfrm flipH="1">
              <a:off x="9669333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/>
          </p:nvCxnSpPr>
          <p:spPr>
            <a:xfrm flipH="1">
              <a:off x="10029714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0390095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 userDrawn="1"/>
          </p:nvCxnSpPr>
          <p:spPr>
            <a:xfrm flipH="1">
              <a:off x="10750476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 userDrawn="1"/>
          </p:nvCxnSpPr>
          <p:spPr>
            <a:xfrm flipH="1">
              <a:off x="1111085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 userDrawn="1"/>
          </p:nvCxnSpPr>
          <p:spPr>
            <a:xfrm flipH="1">
              <a:off x="1147123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 userDrawn="1"/>
          </p:nvCxnSpPr>
          <p:spPr>
            <a:xfrm flipH="1">
              <a:off x="-57370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/>
          </p:nvCxnSpPr>
          <p:spPr>
            <a:xfrm flipH="1">
              <a:off x="303011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/>
          </p:nvCxnSpPr>
          <p:spPr>
            <a:xfrm flipH="1">
              <a:off x="663392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 userDrawn="1"/>
          </p:nvCxnSpPr>
          <p:spPr>
            <a:xfrm flipH="1">
              <a:off x="1023773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 userDrawn="1"/>
          </p:nvCxnSpPr>
          <p:spPr>
            <a:xfrm flipH="1">
              <a:off x="1384154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 userDrawn="1"/>
          </p:nvCxnSpPr>
          <p:spPr>
            <a:xfrm flipH="1">
              <a:off x="1744535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 userDrawn="1"/>
          </p:nvCxnSpPr>
          <p:spPr>
            <a:xfrm flipH="1">
              <a:off x="2104916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/>
          </p:nvCxnSpPr>
          <p:spPr>
            <a:xfrm flipH="1">
              <a:off x="2465297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 userDrawn="1"/>
          </p:nvCxnSpPr>
          <p:spPr>
            <a:xfrm flipH="1">
              <a:off x="2825678" y="2710927"/>
              <a:ext cx="720762" cy="71807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22" y="-452024"/>
            <a:ext cx="4269955" cy="1940173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1741086" y="3119525"/>
            <a:ext cx="8958427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8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8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8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897520" y="4508338"/>
            <a:ext cx="8645561" cy="521970"/>
            <a:chOff x="1773217" y="4883609"/>
            <a:chExt cx="8645561" cy="521970"/>
          </a:xfrm>
        </p:grpSpPr>
        <p:grpSp>
          <p:nvGrpSpPr>
            <p:cNvPr id="57" name="组合 56"/>
            <p:cNvGrpSpPr/>
            <p:nvPr/>
          </p:nvGrpSpPr>
          <p:grpSpPr>
            <a:xfrm>
              <a:off x="1773217" y="5185185"/>
              <a:ext cx="8645561" cy="44820"/>
              <a:chOff x="1773217" y="5185185"/>
              <a:chExt cx="8645561" cy="44820"/>
            </a:xfrm>
          </p:grpSpPr>
          <p:cxnSp>
            <p:nvCxnSpPr>
              <p:cNvPr id="59" name="直接连接符 58"/>
              <p:cNvCxnSpPr/>
              <p:nvPr userDrawn="1"/>
            </p:nvCxnSpPr>
            <p:spPr>
              <a:xfrm>
                <a:off x="1773218" y="5185185"/>
                <a:ext cx="864556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 userDrawn="1"/>
            </p:nvCxnSpPr>
            <p:spPr>
              <a:xfrm>
                <a:off x="1773217" y="5230005"/>
                <a:ext cx="864556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57"/>
            <p:cNvSpPr txBox="1"/>
            <p:nvPr/>
          </p:nvSpPr>
          <p:spPr>
            <a:xfrm>
              <a:off x="4086700" y="4883609"/>
              <a:ext cx="3769995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成都知识视觉有限公司</a:t>
              </a:r>
              <a:endPara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63" name="文本占位符 6"/>
          <p:cNvSpPr txBox="1"/>
          <p:nvPr/>
        </p:nvSpPr>
        <p:spPr>
          <a:xfrm>
            <a:off x="4958715" y="5030470"/>
            <a:ext cx="3543935" cy="2857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微软雅黑" panose="020B0503020204020204" pitchFamily="34" charset="-122"/>
              <a:buNone/>
            </a:pPr>
            <a:r>
              <a:rPr lang="zh-CN" altLang="en-US" sz="1300" dirty="0">
                <a:solidFill>
                  <a:srgbClr val="404040"/>
                </a:solidFill>
                <a:cs typeface="微软雅黑" panose="020B0503020204020204" pitchFamily="34" charset="-122"/>
              </a:rPr>
              <a:t>www.knowledge-vision.com</a:t>
            </a:r>
            <a:endParaRPr lang="zh-CN" altLang="en-US" sz="1300" dirty="0">
              <a:solidFill>
                <a:srgbClr val="404040"/>
              </a:solidFill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6787" y="3119511"/>
            <a:ext cx="89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THANK YOU</a:t>
            </a:r>
            <a:endParaRPr lang="zh-CN" altLang="en-US" sz="8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841829"/>
            <a:ext cx="12192000" cy="0"/>
          </a:xfrm>
          <a:prstGeom prst="line">
            <a:avLst/>
          </a:prstGeom>
          <a:ln w="25400">
            <a:solidFill>
              <a:srgbClr val="4276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1685" y="163373"/>
            <a:ext cx="1088796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4276AA"/>
                </a:solidFill>
                <a:latin typeface="Fandol Braille Regular" panose="00000509000000000000" pitchFamily="49" charset="0"/>
                <a:ea typeface="字魂59号-创粗黑" panose="00000500000000000000"/>
                <a:sym typeface="+mn-ea"/>
              </a:rPr>
              <a:t>商业健康险医疗数据资产化平台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276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6" y="2565544"/>
            <a:ext cx="130160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/>
              <a:t>系统支持</a:t>
            </a:r>
            <a:endParaRPr lang="zh-CN" altLang="en-US" sz="20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148" y="4969799"/>
            <a:ext cx="130160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/>
              <a:t>底层技术支撑</a:t>
            </a:r>
            <a:endParaRPr lang="zh-CN" altLang="en-US" sz="2000" b="1" dirty="0"/>
          </a:p>
        </p:txBody>
      </p:sp>
      <p:sp>
        <p:nvSpPr>
          <p:cNvPr id="20" name="矩形 19"/>
          <p:cNvSpPr/>
          <p:nvPr/>
        </p:nvSpPr>
        <p:spPr>
          <a:xfrm>
            <a:off x="1310004" y="4419539"/>
            <a:ext cx="5128025" cy="169641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590665" y="4418921"/>
            <a:ext cx="4895849" cy="169641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17747" y="4712079"/>
            <a:ext cx="140504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 dirty="0"/>
              <a:t>知</a:t>
            </a:r>
            <a:endParaRPr lang="zh-CN" b="1" dirty="0"/>
          </a:p>
          <a:p>
            <a:r>
              <a:rPr lang="zh-CN" b="1" dirty="0"/>
              <a:t>识</a:t>
            </a:r>
            <a:endParaRPr lang="zh-CN" b="1" dirty="0"/>
          </a:p>
          <a:p>
            <a:r>
              <a:rPr lang="zh-CN" b="1" dirty="0"/>
              <a:t>图</a:t>
            </a:r>
            <a:endParaRPr lang="zh-CN" b="1" dirty="0"/>
          </a:p>
          <a:p>
            <a:r>
              <a:rPr lang="zh-CN" b="1" dirty="0"/>
              <a:t>谱</a:t>
            </a:r>
            <a:endParaRPr lang="zh-CN" b="1" dirty="0"/>
          </a:p>
        </p:txBody>
      </p:sp>
      <p:sp>
        <p:nvSpPr>
          <p:cNvPr id="101" name="文本框 100"/>
          <p:cNvSpPr txBox="1"/>
          <p:nvPr/>
        </p:nvSpPr>
        <p:spPr>
          <a:xfrm>
            <a:off x="4674870" y="4419600"/>
            <a:ext cx="18503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/>
              <a:t>医学临床证据</a:t>
            </a:r>
            <a:endParaRPr lang="zh-CN" altLang="en-US" sz="1600" dirty="0"/>
          </a:p>
        </p:txBody>
      </p:sp>
      <p:pic>
        <p:nvPicPr>
          <p:cNvPr id="1033" name="图片 10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0090" y="4670425"/>
            <a:ext cx="2450465" cy="1005840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4598670" y="4712335"/>
            <a:ext cx="986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/>
              <a:t>经典案例</a:t>
            </a:r>
            <a:endParaRPr lang="zh-CN" altLang="en-US" sz="1400" dirty="0"/>
          </a:p>
        </p:txBody>
      </p:sp>
      <p:sp>
        <p:nvSpPr>
          <p:cNvPr id="103" name="文本框 102"/>
          <p:cNvSpPr txBox="1"/>
          <p:nvPr/>
        </p:nvSpPr>
        <p:spPr>
          <a:xfrm>
            <a:off x="5463540" y="4712335"/>
            <a:ext cx="13347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/>
              <a:t>临床指南</a:t>
            </a:r>
            <a:endParaRPr lang="zh-CN" altLang="en-US" sz="1400" dirty="0"/>
          </a:p>
        </p:txBody>
      </p:sp>
      <p:sp>
        <p:nvSpPr>
          <p:cNvPr id="104" name="文本框 103"/>
          <p:cNvSpPr txBox="1"/>
          <p:nvPr/>
        </p:nvSpPr>
        <p:spPr>
          <a:xfrm>
            <a:off x="4570730" y="5364480"/>
            <a:ext cx="17354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/>
              <a:t>权威期刊</a:t>
            </a:r>
            <a:endParaRPr lang="zh-CN" altLang="en-US" sz="1400" dirty="0"/>
          </a:p>
        </p:txBody>
      </p:sp>
      <p:sp>
        <p:nvSpPr>
          <p:cNvPr id="105" name="文本框 104"/>
          <p:cNvSpPr txBox="1"/>
          <p:nvPr/>
        </p:nvSpPr>
        <p:spPr>
          <a:xfrm>
            <a:off x="5463540" y="5369560"/>
            <a:ext cx="1061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/>
              <a:t>医学科普</a:t>
            </a:r>
            <a:endParaRPr lang="zh-CN" altLang="en-US" sz="1400" dirty="0"/>
          </a:p>
        </p:txBody>
      </p:sp>
      <p:pic>
        <p:nvPicPr>
          <p:cNvPr id="1025" name="图片 10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629910"/>
            <a:ext cx="338455" cy="358140"/>
          </a:xfrm>
          <a:prstGeom prst="rect">
            <a:avLst/>
          </a:prstGeom>
        </p:spPr>
      </p:pic>
      <p:pic>
        <p:nvPicPr>
          <p:cNvPr id="1028" name="图片 10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0" y="5002530"/>
            <a:ext cx="274955" cy="313055"/>
          </a:xfrm>
          <a:prstGeom prst="rect">
            <a:avLst/>
          </a:prstGeom>
        </p:spPr>
      </p:pic>
      <p:pic>
        <p:nvPicPr>
          <p:cNvPr id="1030" name="图片 10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20" y="4981575"/>
            <a:ext cx="252095" cy="382905"/>
          </a:xfrm>
          <a:prstGeom prst="rect">
            <a:avLst/>
          </a:prstGeom>
        </p:spPr>
      </p:pic>
      <p:pic>
        <p:nvPicPr>
          <p:cNvPr id="1037" name="图片 10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30" y="5601970"/>
            <a:ext cx="472440" cy="433705"/>
          </a:xfrm>
          <a:prstGeom prst="rect">
            <a:avLst/>
          </a:prstGeom>
        </p:spPr>
      </p:pic>
      <p:pic>
        <p:nvPicPr>
          <p:cNvPr id="121" name="图片 120" descr="斯坦福"/>
          <p:cNvPicPr>
            <a:picLocks noChangeAspect="1"/>
          </p:cNvPicPr>
          <p:nvPr/>
        </p:nvPicPr>
        <p:blipFill>
          <a:blip r:embed="rId6"/>
          <a:srcRect l="4092" r="1819" b="3608"/>
          <a:stretch>
            <a:fillRect/>
          </a:stretch>
        </p:blipFill>
        <p:spPr>
          <a:xfrm>
            <a:off x="2245995" y="5638800"/>
            <a:ext cx="735965" cy="396875"/>
          </a:xfrm>
          <a:prstGeom prst="rect">
            <a:avLst/>
          </a:prstGeom>
        </p:spPr>
      </p:pic>
      <p:pic>
        <p:nvPicPr>
          <p:cNvPr id="123" name="图片 122" descr="全球最大医学文献数据库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45" r="2045" b="3008"/>
          <a:stretch>
            <a:fillRect/>
          </a:stretch>
        </p:blipFill>
        <p:spPr>
          <a:xfrm>
            <a:off x="3384550" y="5601335"/>
            <a:ext cx="752475" cy="4724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24527" y="4419344"/>
            <a:ext cx="140504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/>
              <a:t>医学核心概念</a:t>
            </a:r>
            <a:endParaRPr lang="zh-CN" altLang="en-US" sz="1600" dirty="0"/>
          </a:p>
        </p:txBody>
      </p:sp>
      <p:sp>
        <p:nvSpPr>
          <p:cNvPr id="6" name="文本框 5"/>
          <p:cNvSpPr txBox="1"/>
          <p:nvPr/>
        </p:nvSpPr>
        <p:spPr>
          <a:xfrm>
            <a:off x="6649817" y="4756529"/>
            <a:ext cx="140504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 dirty="0"/>
              <a:t>深</a:t>
            </a:r>
            <a:endParaRPr lang="zh-CN" b="1" dirty="0"/>
          </a:p>
          <a:p>
            <a:r>
              <a:rPr lang="zh-CN" b="1" dirty="0"/>
              <a:t>度</a:t>
            </a:r>
            <a:endParaRPr lang="zh-CN" b="1" dirty="0"/>
          </a:p>
          <a:p>
            <a:r>
              <a:rPr lang="zh-CN" b="1" dirty="0"/>
              <a:t>学</a:t>
            </a:r>
            <a:endParaRPr lang="zh-CN" b="1" dirty="0"/>
          </a:p>
          <a:p>
            <a:r>
              <a:rPr lang="zh-CN" b="1" dirty="0"/>
              <a:t>习</a:t>
            </a:r>
            <a:endParaRPr lang="zh-CN" b="1" dirty="0"/>
          </a:p>
        </p:txBody>
      </p:sp>
      <p:sp>
        <p:nvSpPr>
          <p:cNvPr id="49" name="矩形 48"/>
          <p:cNvSpPr/>
          <p:nvPr/>
        </p:nvSpPr>
        <p:spPr>
          <a:xfrm>
            <a:off x="1310640" y="1538605"/>
            <a:ext cx="10175875" cy="218376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537335" y="2194560"/>
            <a:ext cx="4533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文</a:t>
            </a:r>
            <a:endParaRPr lang="zh-CN" altLang="en-US" b="1"/>
          </a:p>
          <a:p>
            <a:r>
              <a:rPr lang="zh-CN" altLang="en-US" b="1"/>
              <a:t>本</a:t>
            </a:r>
            <a:endParaRPr lang="zh-CN" altLang="en-US" b="1"/>
          </a:p>
          <a:p>
            <a:r>
              <a:rPr lang="zh-CN" altLang="en-US" b="1"/>
              <a:t>化</a:t>
            </a:r>
            <a:endParaRPr lang="zh-CN" altLang="en-US" b="1"/>
          </a:p>
        </p:txBody>
      </p:sp>
      <p:sp>
        <p:nvSpPr>
          <p:cNvPr id="52" name="文本框 51"/>
          <p:cNvSpPr txBox="1"/>
          <p:nvPr/>
        </p:nvSpPr>
        <p:spPr>
          <a:xfrm>
            <a:off x="5065395" y="2201545"/>
            <a:ext cx="650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结</a:t>
            </a:r>
            <a:endParaRPr lang="zh-CN" altLang="en-US" b="1"/>
          </a:p>
          <a:p>
            <a:r>
              <a:rPr lang="zh-CN" altLang="en-US" b="1"/>
              <a:t>构</a:t>
            </a:r>
            <a:endParaRPr lang="zh-CN" altLang="en-US" b="1"/>
          </a:p>
          <a:p>
            <a:r>
              <a:rPr lang="zh-CN" altLang="en-US" b="1"/>
              <a:t>化</a:t>
            </a:r>
            <a:endParaRPr lang="zh-CN" altLang="en-US" b="1"/>
          </a:p>
        </p:txBody>
      </p:sp>
      <p:sp>
        <p:nvSpPr>
          <p:cNvPr id="53" name="文本框 52"/>
          <p:cNvSpPr txBox="1"/>
          <p:nvPr/>
        </p:nvSpPr>
        <p:spPr>
          <a:xfrm>
            <a:off x="8345805" y="2233930"/>
            <a:ext cx="485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归</a:t>
            </a:r>
            <a:endParaRPr lang="zh-CN" altLang="en-US" b="1"/>
          </a:p>
          <a:p>
            <a:r>
              <a:rPr lang="zh-CN" altLang="en-US" b="1"/>
              <a:t>一</a:t>
            </a:r>
            <a:endParaRPr lang="zh-CN" altLang="en-US" b="1"/>
          </a:p>
          <a:p>
            <a:r>
              <a:rPr lang="zh-CN" altLang="en-US" b="1"/>
              <a:t>化</a:t>
            </a:r>
            <a:endParaRPr lang="zh-CN" altLang="en-US" b="1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990" y="4566920"/>
            <a:ext cx="2675890" cy="1489075"/>
          </a:xfrm>
          <a:prstGeom prst="rect">
            <a:avLst/>
          </a:prstGeom>
        </p:spPr>
      </p:pic>
      <p:sp>
        <p:nvSpPr>
          <p:cNvPr id="110" name="平行四边形 3"/>
          <p:cNvSpPr/>
          <p:nvPr/>
        </p:nvSpPr>
        <p:spPr>
          <a:xfrm>
            <a:off x="2188845" y="1776730"/>
            <a:ext cx="2637155" cy="537210"/>
          </a:xfrm>
          <a:custGeom>
            <a:avLst/>
            <a:gdLst>
              <a:gd name="connsiteX0" fmla="*/ 3279 w 5002252"/>
              <a:gd name="connsiteY0" fmla="*/ 1080760 h 1214954"/>
              <a:gd name="connsiteX1" fmla="*/ 253017 w 5002252"/>
              <a:gd name="connsiteY1" fmla="*/ 81806 h 1214954"/>
              <a:gd name="connsiteX2" fmla="*/ 357793 w 5002252"/>
              <a:gd name="connsiteY2" fmla="*/ 0 h 1214954"/>
              <a:gd name="connsiteX3" fmla="*/ 4894198 w 5002252"/>
              <a:gd name="connsiteY3" fmla="*/ 0 h 1214954"/>
              <a:gd name="connsiteX4" fmla="*/ 4998974 w 5002252"/>
              <a:gd name="connsiteY4" fmla="*/ 134194 h 1214954"/>
              <a:gd name="connsiteX5" fmla="*/ 4749235 w 5002252"/>
              <a:gd name="connsiteY5" fmla="*/ 1133148 h 1214954"/>
              <a:gd name="connsiteX6" fmla="*/ 4644460 w 5002252"/>
              <a:gd name="connsiteY6" fmla="*/ 1214954 h 1214954"/>
              <a:gd name="connsiteX7" fmla="*/ 108054 w 5002252"/>
              <a:gd name="connsiteY7" fmla="*/ 1214954 h 1214954"/>
              <a:gd name="connsiteX8" fmla="*/ 3279 w 5002252"/>
              <a:gd name="connsiteY8" fmla="*/ 1080760 h 121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2252" h="1214954">
                <a:moveTo>
                  <a:pt x="3279" y="1080760"/>
                </a:moveTo>
                <a:lnTo>
                  <a:pt x="253017" y="81806"/>
                </a:lnTo>
                <a:cubicBezTo>
                  <a:pt x="265043" y="33704"/>
                  <a:pt x="308210" y="0"/>
                  <a:pt x="357793" y="0"/>
                </a:cubicBezTo>
                <a:lnTo>
                  <a:pt x="4894198" y="0"/>
                </a:lnTo>
                <a:cubicBezTo>
                  <a:pt x="4964467" y="0"/>
                  <a:pt x="5016016" y="66023"/>
                  <a:pt x="4998974" y="134194"/>
                </a:cubicBezTo>
                <a:lnTo>
                  <a:pt x="4749235" y="1133148"/>
                </a:lnTo>
                <a:cubicBezTo>
                  <a:pt x="4737210" y="1181250"/>
                  <a:pt x="4694043" y="1214954"/>
                  <a:pt x="4644460" y="1214954"/>
                </a:cubicBezTo>
                <a:lnTo>
                  <a:pt x="108054" y="1214954"/>
                </a:lnTo>
                <a:cubicBezTo>
                  <a:pt x="37785" y="1214954"/>
                  <a:pt x="-13764" y="1148930"/>
                  <a:pt x="3279" y="1080760"/>
                </a:cubicBezTo>
              </a:path>
            </a:pathLst>
          </a:custGeom>
          <a:solidFill>
            <a:srgbClr val="EDE4F8">
              <a:alpha val="85882"/>
            </a:srgbClr>
          </a:solidFill>
          <a:ln w="12700" cap="flat" cmpd="sng" algn="ctr">
            <a:solidFill>
              <a:srgbClr val="652AAC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平行四边形 9"/>
          <p:cNvSpPr/>
          <p:nvPr/>
        </p:nvSpPr>
        <p:spPr>
          <a:xfrm>
            <a:off x="2277110" y="1613535"/>
            <a:ext cx="817245" cy="549275"/>
          </a:xfrm>
          <a:custGeom>
            <a:avLst/>
            <a:gdLst>
              <a:gd name="connsiteX0" fmla="*/ 3279 w 1549544"/>
              <a:gd name="connsiteY0" fmla="*/ 1227246 h 1361440"/>
              <a:gd name="connsiteX1" fmla="*/ 289639 w 1549544"/>
              <a:gd name="connsiteY1" fmla="*/ 81806 h 1361440"/>
              <a:gd name="connsiteX2" fmla="*/ 394415 w 1549544"/>
              <a:gd name="connsiteY2" fmla="*/ 0 h 1361440"/>
              <a:gd name="connsiteX3" fmla="*/ 1441490 w 1549544"/>
              <a:gd name="connsiteY3" fmla="*/ 0 h 1361440"/>
              <a:gd name="connsiteX4" fmla="*/ 1546266 w 1549544"/>
              <a:gd name="connsiteY4" fmla="*/ 134194 h 1361440"/>
              <a:gd name="connsiteX5" fmla="*/ 1259905 w 1549544"/>
              <a:gd name="connsiteY5" fmla="*/ 1279634 h 1361440"/>
              <a:gd name="connsiteX6" fmla="*/ 1155130 w 1549544"/>
              <a:gd name="connsiteY6" fmla="*/ 1361440 h 1361440"/>
              <a:gd name="connsiteX7" fmla="*/ 108055 w 1549544"/>
              <a:gd name="connsiteY7" fmla="*/ 1361440 h 1361440"/>
              <a:gd name="connsiteX8" fmla="*/ 3279 w 1549544"/>
              <a:gd name="connsiteY8" fmla="*/ 1227246 h 13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544" h="1361440">
                <a:moveTo>
                  <a:pt x="3279" y="1227246"/>
                </a:moveTo>
                <a:lnTo>
                  <a:pt x="289639" y="81806"/>
                </a:lnTo>
                <a:cubicBezTo>
                  <a:pt x="301665" y="33704"/>
                  <a:pt x="344832" y="0"/>
                  <a:pt x="394415" y="0"/>
                </a:cubicBezTo>
                <a:lnTo>
                  <a:pt x="1441490" y="0"/>
                </a:lnTo>
                <a:cubicBezTo>
                  <a:pt x="1511759" y="0"/>
                  <a:pt x="1563308" y="66024"/>
                  <a:pt x="1546266" y="134194"/>
                </a:cubicBezTo>
                <a:lnTo>
                  <a:pt x="1259905" y="1279634"/>
                </a:lnTo>
                <a:cubicBezTo>
                  <a:pt x="1247880" y="1327736"/>
                  <a:pt x="1204713" y="1361440"/>
                  <a:pt x="1155130" y="1361440"/>
                </a:cubicBezTo>
                <a:lnTo>
                  <a:pt x="108055" y="1361440"/>
                </a:lnTo>
                <a:cubicBezTo>
                  <a:pt x="37786" y="1361440"/>
                  <a:pt x="-13763" y="1295417"/>
                  <a:pt x="3279" y="1227246"/>
                </a:cubicBezTo>
              </a:path>
            </a:pathLst>
          </a:custGeom>
          <a:gradFill>
            <a:gsLst>
              <a:gs pos="0">
                <a:srgbClr val="652AAC"/>
              </a:gs>
              <a:gs pos="75000">
                <a:srgbClr val="3F1A6A"/>
              </a:gs>
            </a:gsLst>
            <a:lin ang="2700000" scaled="0"/>
          </a:gradFill>
          <a:ln>
            <a:solidFill>
              <a:srgbClr val="65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gradFill>
                <a:gsLst>
                  <a:gs pos="0">
                    <a:srgbClr val="A8B9FF"/>
                  </a:gs>
                  <a:gs pos="100000">
                    <a:srgbClr val="000000"/>
                  </a:gs>
                </a:gsLst>
                <a:lin ang="5400000" scaled="1"/>
              </a:gra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2345690" y="1763713"/>
            <a:ext cx="713740" cy="3987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自研</a:t>
            </a:r>
            <a:r>
              <a:rPr lang="en-US" altLang="zh-CN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OCR</a:t>
            </a:r>
            <a:r>
              <a: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3076879" y="1849717"/>
            <a:ext cx="1644770" cy="423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快速提取影像中的文本信息，缩短</a:t>
            </a:r>
            <a:r>
              <a:rPr lang="en-US" altLang="zh-CN" sz="9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 </a:t>
            </a:r>
            <a:r>
              <a:rPr lang="zh-CN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的录入时间</a:t>
            </a:r>
            <a:endParaRPr lang="zh-CN" altLang="en-US" sz="9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平行四边形 3"/>
          <p:cNvSpPr/>
          <p:nvPr/>
        </p:nvSpPr>
        <p:spPr>
          <a:xfrm>
            <a:off x="2084705" y="2457450"/>
            <a:ext cx="2637155" cy="466725"/>
          </a:xfrm>
          <a:custGeom>
            <a:avLst/>
            <a:gdLst>
              <a:gd name="connsiteX0" fmla="*/ 3279 w 5002252"/>
              <a:gd name="connsiteY0" fmla="*/ 1080760 h 1214954"/>
              <a:gd name="connsiteX1" fmla="*/ 253017 w 5002252"/>
              <a:gd name="connsiteY1" fmla="*/ 81806 h 1214954"/>
              <a:gd name="connsiteX2" fmla="*/ 357793 w 5002252"/>
              <a:gd name="connsiteY2" fmla="*/ 0 h 1214954"/>
              <a:gd name="connsiteX3" fmla="*/ 4894198 w 5002252"/>
              <a:gd name="connsiteY3" fmla="*/ 0 h 1214954"/>
              <a:gd name="connsiteX4" fmla="*/ 4998974 w 5002252"/>
              <a:gd name="connsiteY4" fmla="*/ 134194 h 1214954"/>
              <a:gd name="connsiteX5" fmla="*/ 4749235 w 5002252"/>
              <a:gd name="connsiteY5" fmla="*/ 1133148 h 1214954"/>
              <a:gd name="connsiteX6" fmla="*/ 4644460 w 5002252"/>
              <a:gd name="connsiteY6" fmla="*/ 1214954 h 1214954"/>
              <a:gd name="connsiteX7" fmla="*/ 108054 w 5002252"/>
              <a:gd name="connsiteY7" fmla="*/ 1214954 h 1214954"/>
              <a:gd name="connsiteX8" fmla="*/ 3279 w 5002252"/>
              <a:gd name="connsiteY8" fmla="*/ 1080760 h 121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2252" h="1214954">
                <a:moveTo>
                  <a:pt x="3279" y="1080760"/>
                </a:moveTo>
                <a:lnTo>
                  <a:pt x="253017" y="81806"/>
                </a:lnTo>
                <a:cubicBezTo>
                  <a:pt x="265043" y="33704"/>
                  <a:pt x="308210" y="0"/>
                  <a:pt x="357793" y="0"/>
                </a:cubicBezTo>
                <a:lnTo>
                  <a:pt x="4894198" y="0"/>
                </a:lnTo>
                <a:cubicBezTo>
                  <a:pt x="4964467" y="0"/>
                  <a:pt x="5016016" y="66023"/>
                  <a:pt x="4998974" y="134194"/>
                </a:cubicBezTo>
                <a:lnTo>
                  <a:pt x="4749235" y="1133148"/>
                </a:lnTo>
                <a:cubicBezTo>
                  <a:pt x="4737210" y="1181250"/>
                  <a:pt x="4694043" y="1214954"/>
                  <a:pt x="4644460" y="1214954"/>
                </a:cubicBezTo>
                <a:lnTo>
                  <a:pt x="108054" y="1214954"/>
                </a:lnTo>
                <a:cubicBezTo>
                  <a:pt x="37785" y="1214954"/>
                  <a:pt x="-13764" y="1148930"/>
                  <a:pt x="3279" y="1080760"/>
                </a:cubicBezTo>
              </a:path>
            </a:pathLst>
          </a:custGeom>
          <a:solidFill>
            <a:srgbClr val="EDE4F8">
              <a:alpha val="85882"/>
            </a:srgbClr>
          </a:solidFill>
          <a:ln w="12700" cap="flat" cmpd="sng" algn="ctr">
            <a:solidFill>
              <a:srgbClr val="652AAC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平行四边形 9"/>
          <p:cNvSpPr/>
          <p:nvPr/>
        </p:nvSpPr>
        <p:spPr>
          <a:xfrm>
            <a:off x="2172970" y="2364740"/>
            <a:ext cx="817245" cy="453390"/>
          </a:xfrm>
          <a:custGeom>
            <a:avLst/>
            <a:gdLst>
              <a:gd name="connsiteX0" fmla="*/ 3279 w 1549544"/>
              <a:gd name="connsiteY0" fmla="*/ 1227246 h 1361440"/>
              <a:gd name="connsiteX1" fmla="*/ 289639 w 1549544"/>
              <a:gd name="connsiteY1" fmla="*/ 81806 h 1361440"/>
              <a:gd name="connsiteX2" fmla="*/ 394415 w 1549544"/>
              <a:gd name="connsiteY2" fmla="*/ 0 h 1361440"/>
              <a:gd name="connsiteX3" fmla="*/ 1441490 w 1549544"/>
              <a:gd name="connsiteY3" fmla="*/ 0 h 1361440"/>
              <a:gd name="connsiteX4" fmla="*/ 1546266 w 1549544"/>
              <a:gd name="connsiteY4" fmla="*/ 134194 h 1361440"/>
              <a:gd name="connsiteX5" fmla="*/ 1259905 w 1549544"/>
              <a:gd name="connsiteY5" fmla="*/ 1279634 h 1361440"/>
              <a:gd name="connsiteX6" fmla="*/ 1155130 w 1549544"/>
              <a:gd name="connsiteY6" fmla="*/ 1361440 h 1361440"/>
              <a:gd name="connsiteX7" fmla="*/ 108055 w 1549544"/>
              <a:gd name="connsiteY7" fmla="*/ 1361440 h 1361440"/>
              <a:gd name="connsiteX8" fmla="*/ 3279 w 1549544"/>
              <a:gd name="connsiteY8" fmla="*/ 1227246 h 13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544" h="1361440">
                <a:moveTo>
                  <a:pt x="3279" y="1227246"/>
                </a:moveTo>
                <a:lnTo>
                  <a:pt x="289639" y="81806"/>
                </a:lnTo>
                <a:cubicBezTo>
                  <a:pt x="301665" y="33704"/>
                  <a:pt x="344832" y="0"/>
                  <a:pt x="394415" y="0"/>
                </a:cubicBezTo>
                <a:lnTo>
                  <a:pt x="1441490" y="0"/>
                </a:lnTo>
                <a:cubicBezTo>
                  <a:pt x="1511759" y="0"/>
                  <a:pt x="1563308" y="66024"/>
                  <a:pt x="1546266" y="134194"/>
                </a:cubicBezTo>
                <a:lnTo>
                  <a:pt x="1259905" y="1279634"/>
                </a:lnTo>
                <a:cubicBezTo>
                  <a:pt x="1247880" y="1327736"/>
                  <a:pt x="1204713" y="1361440"/>
                  <a:pt x="1155130" y="1361440"/>
                </a:cubicBezTo>
                <a:lnTo>
                  <a:pt x="108055" y="1361440"/>
                </a:lnTo>
                <a:cubicBezTo>
                  <a:pt x="37786" y="1361440"/>
                  <a:pt x="-13763" y="1295417"/>
                  <a:pt x="3279" y="1227246"/>
                </a:cubicBezTo>
              </a:path>
            </a:pathLst>
          </a:custGeom>
          <a:gradFill>
            <a:gsLst>
              <a:gs pos="0">
                <a:srgbClr val="652AAC"/>
              </a:gs>
              <a:gs pos="75000">
                <a:srgbClr val="3F1A6A"/>
              </a:gs>
            </a:gsLst>
            <a:lin ang="2700000" scaled="0"/>
          </a:gradFill>
          <a:ln>
            <a:solidFill>
              <a:srgbClr val="65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gradFill>
                <a:gsLst>
                  <a:gs pos="0">
                    <a:srgbClr val="A8B9FF"/>
                  </a:gs>
                  <a:gs pos="100000">
                    <a:srgbClr val="000000"/>
                  </a:gs>
                </a:gsLst>
                <a:lin ang="5400000" scaled="1"/>
              </a:gra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2278252" y="2449653"/>
            <a:ext cx="645429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9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应用大量医学语料</a:t>
            </a:r>
            <a:endParaRPr lang="zh-CN" altLang="en-US" sz="9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2990519" y="2540505"/>
            <a:ext cx="1644770" cy="423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亿医疗单字训练</a:t>
            </a:r>
            <a:r>
              <a:rPr lang="en-US" altLang="zh-CN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OCR</a:t>
            </a:r>
            <a:r>
              <a:rPr lang="zh-CN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模型，单字识别准确率达到</a:t>
            </a:r>
            <a:r>
              <a:rPr lang="en-US" altLang="zh-CN" sz="9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  <a:endParaRPr lang="en-US" altLang="zh-CN" sz="900" b="1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平行四边形 3"/>
          <p:cNvSpPr/>
          <p:nvPr/>
        </p:nvSpPr>
        <p:spPr>
          <a:xfrm>
            <a:off x="1972310" y="3072130"/>
            <a:ext cx="2637155" cy="540385"/>
          </a:xfrm>
          <a:custGeom>
            <a:avLst/>
            <a:gdLst>
              <a:gd name="connsiteX0" fmla="*/ 3279 w 5002252"/>
              <a:gd name="connsiteY0" fmla="*/ 1080760 h 1214954"/>
              <a:gd name="connsiteX1" fmla="*/ 253017 w 5002252"/>
              <a:gd name="connsiteY1" fmla="*/ 81806 h 1214954"/>
              <a:gd name="connsiteX2" fmla="*/ 357793 w 5002252"/>
              <a:gd name="connsiteY2" fmla="*/ 0 h 1214954"/>
              <a:gd name="connsiteX3" fmla="*/ 4894198 w 5002252"/>
              <a:gd name="connsiteY3" fmla="*/ 0 h 1214954"/>
              <a:gd name="connsiteX4" fmla="*/ 4998974 w 5002252"/>
              <a:gd name="connsiteY4" fmla="*/ 134194 h 1214954"/>
              <a:gd name="connsiteX5" fmla="*/ 4749235 w 5002252"/>
              <a:gd name="connsiteY5" fmla="*/ 1133148 h 1214954"/>
              <a:gd name="connsiteX6" fmla="*/ 4644460 w 5002252"/>
              <a:gd name="connsiteY6" fmla="*/ 1214954 h 1214954"/>
              <a:gd name="connsiteX7" fmla="*/ 108054 w 5002252"/>
              <a:gd name="connsiteY7" fmla="*/ 1214954 h 1214954"/>
              <a:gd name="connsiteX8" fmla="*/ 3279 w 5002252"/>
              <a:gd name="connsiteY8" fmla="*/ 1080760 h 121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2252" h="1214954">
                <a:moveTo>
                  <a:pt x="3279" y="1080760"/>
                </a:moveTo>
                <a:lnTo>
                  <a:pt x="253017" y="81806"/>
                </a:lnTo>
                <a:cubicBezTo>
                  <a:pt x="265043" y="33704"/>
                  <a:pt x="308210" y="0"/>
                  <a:pt x="357793" y="0"/>
                </a:cubicBezTo>
                <a:lnTo>
                  <a:pt x="4894198" y="0"/>
                </a:lnTo>
                <a:cubicBezTo>
                  <a:pt x="4964467" y="0"/>
                  <a:pt x="5016016" y="66023"/>
                  <a:pt x="4998974" y="134194"/>
                </a:cubicBezTo>
                <a:lnTo>
                  <a:pt x="4749235" y="1133148"/>
                </a:lnTo>
                <a:cubicBezTo>
                  <a:pt x="4737210" y="1181250"/>
                  <a:pt x="4694043" y="1214954"/>
                  <a:pt x="4644460" y="1214954"/>
                </a:cubicBezTo>
                <a:lnTo>
                  <a:pt x="108054" y="1214954"/>
                </a:lnTo>
                <a:cubicBezTo>
                  <a:pt x="37785" y="1214954"/>
                  <a:pt x="-13764" y="1148930"/>
                  <a:pt x="3279" y="1080760"/>
                </a:cubicBezTo>
              </a:path>
            </a:pathLst>
          </a:custGeom>
          <a:solidFill>
            <a:srgbClr val="EDE4F8">
              <a:alpha val="85882"/>
            </a:srgbClr>
          </a:solidFill>
          <a:ln w="12700" cap="flat" cmpd="sng" algn="ctr">
            <a:solidFill>
              <a:srgbClr val="652AAC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平行四边形 9"/>
          <p:cNvSpPr/>
          <p:nvPr/>
        </p:nvSpPr>
        <p:spPr>
          <a:xfrm>
            <a:off x="2050415" y="2988310"/>
            <a:ext cx="817245" cy="502920"/>
          </a:xfrm>
          <a:custGeom>
            <a:avLst/>
            <a:gdLst>
              <a:gd name="connsiteX0" fmla="*/ 3279 w 1549544"/>
              <a:gd name="connsiteY0" fmla="*/ 1227246 h 1361440"/>
              <a:gd name="connsiteX1" fmla="*/ 289639 w 1549544"/>
              <a:gd name="connsiteY1" fmla="*/ 81806 h 1361440"/>
              <a:gd name="connsiteX2" fmla="*/ 394415 w 1549544"/>
              <a:gd name="connsiteY2" fmla="*/ 0 h 1361440"/>
              <a:gd name="connsiteX3" fmla="*/ 1441490 w 1549544"/>
              <a:gd name="connsiteY3" fmla="*/ 0 h 1361440"/>
              <a:gd name="connsiteX4" fmla="*/ 1546266 w 1549544"/>
              <a:gd name="connsiteY4" fmla="*/ 134194 h 1361440"/>
              <a:gd name="connsiteX5" fmla="*/ 1259905 w 1549544"/>
              <a:gd name="connsiteY5" fmla="*/ 1279634 h 1361440"/>
              <a:gd name="connsiteX6" fmla="*/ 1155130 w 1549544"/>
              <a:gd name="connsiteY6" fmla="*/ 1361440 h 1361440"/>
              <a:gd name="connsiteX7" fmla="*/ 108055 w 1549544"/>
              <a:gd name="connsiteY7" fmla="*/ 1361440 h 1361440"/>
              <a:gd name="connsiteX8" fmla="*/ 3279 w 1549544"/>
              <a:gd name="connsiteY8" fmla="*/ 1227246 h 13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9544" h="1361440">
                <a:moveTo>
                  <a:pt x="3279" y="1227246"/>
                </a:moveTo>
                <a:lnTo>
                  <a:pt x="289639" y="81806"/>
                </a:lnTo>
                <a:cubicBezTo>
                  <a:pt x="301665" y="33704"/>
                  <a:pt x="344832" y="0"/>
                  <a:pt x="394415" y="0"/>
                </a:cubicBezTo>
                <a:lnTo>
                  <a:pt x="1441490" y="0"/>
                </a:lnTo>
                <a:cubicBezTo>
                  <a:pt x="1511759" y="0"/>
                  <a:pt x="1563308" y="66024"/>
                  <a:pt x="1546266" y="134194"/>
                </a:cubicBezTo>
                <a:lnTo>
                  <a:pt x="1259905" y="1279634"/>
                </a:lnTo>
                <a:cubicBezTo>
                  <a:pt x="1247880" y="1327736"/>
                  <a:pt x="1204713" y="1361440"/>
                  <a:pt x="1155130" y="1361440"/>
                </a:cubicBezTo>
                <a:lnTo>
                  <a:pt x="108055" y="1361440"/>
                </a:lnTo>
                <a:cubicBezTo>
                  <a:pt x="37786" y="1361440"/>
                  <a:pt x="-13763" y="1295417"/>
                  <a:pt x="3279" y="1227246"/>
                </a:cubicBezTo>
              </a:path>
            </a:pathLst>
          </a:custGeom>
          <a:gradFill>
            <a:gsLst>
              <a:gs pos="0">
                <a:srgbClr val="652AAC"/>
              </a:gs>
              <a:gs pos="75000">
                <a:srgbClr val="3F1A6A"/>
              </a:gs>
            </a:gsLst>
            <a:lin ang="2700000" scaled="0"/>
          </a:gradFill>
          <a:ln>
            <a:solidFill>
              <a:srgbClr val="65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gradFill>
                <a:gsLst>
                  <a:gs pos="0">
                    <a:srgbClr val="A8B9FF"/>
                  </a:gs>
                  <a:gs pos="100000">
                    <a:srgbClr val="000000"/>
                  </a:gs>
                </a:gsLst>
                <a:lin ang="5400000" scaled="1"/>
              </a:gra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141727" y="3030891"/>
            <a:ext cx="6454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独家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735580" y="3153728"/>
            <a:ext cx="1903095" cy="423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错误提示，目前该错误提示占识别结果比例为</a:t>
            </a:r>
            <a:r>
              <a:rPr lang="en-US" altLang="zh-CN" sz="9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5%-10%</a:t>
            </a:r>
            <a:endParaRPr lang="en-US" altLang="zh-CN" sz="900" b="1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6" name="图片 1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4350" y="1750695"/>
            <a:ext cx="2461260" cy="1823720"/>
          </a:xfrm>
          <a:prstGeom prst="rect">
            <a:avLst/>
          </a:prstGeom>
        </p:spPr>
      </p:pic>
      <p:sp>
        <p:nvSpPr>
          <p:cNvPr id="147" name="文本框 146"/>
          <p:cNvSpPr txBox="1"/>
          <p:nvPr/>
        </p:nvSpPr>
        <p:spPr>
          <a:xfrm>
            <a:off x="8919385" y="1981200"/>
            <a:ext cx="1080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医疗机构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8831755" y="3321685"/>
            <a:ext cx="1080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疾病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9999520" y="2028825"/>
            <a:ext cx="1080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药品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9932210" y="2611755"/>
            <a:ext cx="1080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耗材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9999520" y="3283585"/>
            <a:ext cx="1080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医疗服务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iconfont-10187-1799684"/>
          <p:cNvSpPr>
            <a:spLocks noChangeAspect="1"/>
          </p:cNvSpPr>
          <p:nvPr>
            <p:custDataLst>
              <p:tags r:id="rId10"/>
            </p:custDataLst>
          </p:nvPr>
        </p:nvSpPr>
        <p:spPr bwMode="auto">
          <a:xfrm>
            <a:off x="9213249" y="1599565"/>
            <a:ext cx="377216" cy="429260"/>
          </a:xfrm>
          <a:custGeom>
            <a:avLst/>
            <a:gdLst>
              <a:gd name="T0" fmla="*/ 4160 w 11520"/>
              <a:gd name="T1" fmla="*/ 3520 h 10240"/>
              <a:gd name="T2" fmla="*/ 4160 w 11520"/>
              <a:gd name="T3" fmla="*/ 4160 h 10240"/>
              <a:gd name="T4" fmla="*/ 7680 w 11520"/>
              <a:gd name="T5" fmla="*/ 3840 h 10240"/>
              <a:gd name="T6" fmla="*/ 7360 w 11520"/>
              <a:gd name="T7" fmla="*/ 5120 h 10240"/>
              <a:gd name="T8" fmla="*/ 3840 w 11520"/>
              <a:gd name="T9" fmla="*/ 5440 h 10240"/>
              <a:gd name="T10" fmla="*/ 7360 w 11520"/>
              <a:gd name="T11" fmla="*/ 5760 h 10240"/>
              <a:gd name="T12" fmla="*/ 7360 w 11520"/>
              <a:gd name="T13" fmla="*/ 5120 h 10240"/>
              <a:gd name="T14" fmla="*/ 4160 w 11520"/>
              <a:gd name="T15" fmla="*/ 6720 h 10240"/>
              <a:gd name="T16" fmla="*/ 4160 w 11520"/>
              <a:gd name="T17" fmla="*/ 7360 h 10240"/>
              <a:gd name="T18" fmla="*/ 7680 w 11520"/>
              <a:gd name="T19" fmla="*/ 7040 h 10240"/>
              <a:gd name="T20" fmla="*/ 11200 w 11520"/>
              <a:gd name="T21" fmla="*/ 9600 h 10240"/>
              <a:gd name="T22" fmla="*/ 10880 w 11520"/>
              <a:gd name="T23" fmla="*/ 3840 h 10240"/>
              <a:gd name="T24" fmla="*/ 8960 w 11520"/>
              <a:gd name="T25" fmla="*/ 3520 h 10240"/>
              <a:gd name="T26" fmla="*/ 8320 w 11520"/>
              <a:gd name="T27" fmla="*/ 1920 h 10240"/>
              <a:gd name="T28" fmla="*/ 6080 w 11520"/>
              <a:gd name="T29" fmla="*/ 1280 h 10240"/>
              <a:gd name="T30" fmla="*/ 6720 w 11520"/>
              <a:gd name="T31" fmla="*/ 960 h 10240"/>
              <a:gd name="T32" fmla="*/ 6080 w 11520"/>
              <a:gd name="T33" fmla="*/ 640 h 10240"/>
              <a:gd name="T34" fmla="*/ 5760 w 11520"/>
              <a:gd name="T35" fmla="*/ 0 h 10240"/>
              <a:gd name="T36" fmla="*/ 5440 w 11520"/>
              <a:gd name="T37" fmla="*/ 640 h 10240"/>
              <a:gd name="T38" fmla="*/ 4800 w 11520"/>
              <a:gd name="T39" fmla="*/ 960 h 10240"/>
              <a:gd name="T40" fmla="*/ 5440 w 11520"/>
              <a:gd name="T41" fmla="*/ 1280 h 10240"/>
              <a:gd name="T42" fmla="*/ 3200 w 11520"/>
              <a:gd name="T43" fmla="*/ 1920 h 10240"/>
              <a:gd name="T44" fmla="*/ 2560 w 11520"/>
              <a:gd name="T45" fmla="*/ 4800 h 10240"/>
              <a:gd name="T46" fmla="*/ 640 w 11520"/>
              <a:gd name="T47" fmla="*/ 5120 h 10240"/>
              <a:gd name="T48" fmla="*/ 320 w 11520"/>
              <a:gd name="T49" fmla="*/ 9600 h 10240"/>
              <a:gd name="T50" fmla="*/ 320 w 11520"/>
              <a:gd name="T51" fmla="*/ 10240 h 10240"/>
              <a:gd name="T52" fmla="*/ 11520 w 11520"/>
              <a:gd name="T53" fmla="*/ 9920 h 10240"/>
              <a:gd name="T54" fmla="*/ 1280 w 11520"/>
              <a:gd name="T55" fmla="*/ 5440 h 10240"/>
              <a:gd name="T56" fmla="*/ 2560 w 11520"/>
              <a:gd name="T57" fmla="*/ 9600 h 10240"/>
              <a:gd name="T58" fmla="*/ 1280 w 11520"/>
              <a:gd name="T59" fmla="*/ 5440 h 10240"/>
              <a:gd name="T60" fmla="*/ 5120 w 11520"/>
              <a:gd name="T61" fmla="*/ 9600 h 10240"/>
              <a:gd name="T62" fmla="*/ 6400 w 11520"/>
              <a:gd name="T63" fmla="*/ 8960 h 10240"/>
              <a:gd name="T64" fmla="*/ 7040 w 11520"/>
              <a:gd name="T65" fmla="*/ 9600 h 10240"/>
              <a:gd name="T66" fmla="*/ 6720 w 11520"/>
              <a:gd name="T67" fmla="*/ 8320 h 10240"/>
              <a:gd name="T68" fmla="*/ 4480 w 11520"/>
              <a:gd name="T69" fmla="*/ 8640 h 10240"/>
              <a:gd name="T70" fmla="*/ 3200 w 11520"/>
              <a:gd name="T71" fmla="*/ 9600 h 10240"/>
              <a:gd name="T72" fmla="*/ 8320 w 11520"/>
              <a:gd name="T73" fmla="*/ 2560 h 10240"/>
              <a:gd name="T74" fmla="*/ 7040 w 11520"/>
              <a:gd name="T75" fmla="*/ 9600 h 10240"/>
              <a:gd name="T76" fmla="*/ 8960 w 11520"/>
              <a:gd name="T77" fmla="*/ 4160 h 10240"/>
              <a:gd name="T78" fmla="*/ 10240 w 11520"/>
              <a:gd name="T79" fmla="*/ 9600 h 10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520" h="10240">
                <a:moveTo>
                  <a:pt x="7360" y="3520"/>
                </a:moveTo>
                <a:lnTo>
                  <a:pt x="4160" y="3520"/>
                </a:lnTo>
                <a:cubicBezTo>
                  <a:pt x="4000" y="3520"/>
                  <a:pt x="3840" y="3680"/>
                  <a:pt x="3840" y="3840"/>
                </a:cubicBezTo>
                <a:cubicBezTo>
                  <a:pt x="3840" y="4000"/>
                  <a:pt x="4000" y="4160"/>
                  <a:pt x="4160" y="4160"/>
                </a:cubicBezTo>
                <a:lnTo>
                  <a:pt x="7360" y="4160"/>
                </a:lnTo>
                <a:cubicBezTo>
                  <a:pt x="7520" y="4160"/>
                  <a:pt x="7680" y="4000"/>
                  <a:pt x="7680" y="3840"/>
                </a:cubicBezTo>
                <a:cubicBezTo>
                  <a:pt x="7680" y="3680"/>
                  <a:pt x="7520" y="3520"/>
                  <a:pt x="7360" y="3520"/>
                </a:cubicBezTo>
                <a:close/>
                <a:moveTo>
                  <a:pt x="7360" y="5120"/>
                </a:moveTo>
                <a:lnTo>
                  <a:pt x="4160" y="5120"/>
                </a:lnTo>
                <a:cubicBezTo>
                  <a:pt x="4000" y="5120"/>
                  <a:pt x="3840" y="5280"/>
                  <a:pt x="3840" y="5440"/>
                </a:cubicBezTo>
                <a:cubicBezTo>
                  <a:pt x="3840" y="5600"/>
                  <a:pt x="4000" y="5760"/>
                  <a:pt x="4160" y="5760"/>
                </a:cubicBezTo>
                <a:lnTo>
                  <a:pt x="7360" y="5760"/>
                </a:lnTo>
                <a:cubicBezTo>
                  <a:pt x="7520" y="5760"/>
                  <a:pt x="7680" y="5600"/>
                  <a:pt x="7680" y="5440"/>
                </a:cubicBezTo>
                <a:cubicBezTo>
                  <a:pt x="7680" y="5280"/>
                  <a:pt x="7520" y="5120"/>
                  <a:pt x="7360" y="5120"/>
                </a:cubicBezTo>
                <a:close/>
                <a:moveTo>
                  <a:pt x="7360" y="6720"/>
                </a:moveTo>
                <a:lnTo>
                  <a:pt x="4160" y="6720"/>
                </a:lnTo>
                <a:cubicBezTo>
                  <a:pt x="4000" y="6720"/>
                  <a:pt x="3840" y="6880"/>
                  <a:pt x="3840" y="7040"/>
                </a:cubicBezTo>
                <a:cubicBezTo>
                  <a:pt x="3840" y="7200"/>
                  <a:pt x="4000" y="7360"/>
                  <a:pt x="4160" y="7360"/>
                </a:cubicBezTo>
                <a:lnTo>
                  <a:pt x="7360" y="7360"/>
                </a:lnTo>
                <a:cubicBezTo>
                  <a:pt x="7520" y="7360"/>
                  <a:pt x="7680" y="7200"/>
                  <a:pt x="7680" y="7040"/>
                </a:cubicBezTo>
                <a:cubicBezTo>
                  <a:pt x="7680" y="6880"/>
                  <a:pt x="7520" y="6720"/>
                  <a:pt x="7360" y="6720"/>
                </a:cubicBezTo>
                <a:close/>
                <a:moveTo>
                  <a:pt x="11200" y="9600"/>
                </a:moveTo>
                <a:lnTo>
                  <a:pt x="10880" y="9600"/>
                </a:lnTo>
                <a:lnTo>
                  <a:pt x="10880" y="3840"/>
                </a:lnTo>
                <a:cubicBezTo>
                  <a:pt x="10880" y="3680"/>
                  <a:pt x="10720" y="3520"/>
                  <a:pt x="10560" y="3520"/>
                </a:cubicBezTo>
                <a:lnTo>
                  <a:pt x="8960" y="3520"/>
                </a:lnTo>
                <a:lnTo>
                  <a:pt x="8960" y="2560"/>
                </a:lnTo>
                <a:cubicBezTo>
                  <a:pt x="8960" y="2208"/>
                  <a:pt x="8672" y="1920"/>
                  <a:pt x="8320" y="1920"/>
                </a:cubicBezTo>
                <a:lnTo>
                  <a:pt x="6080" y="1920"/>
                </a:lnTo>
                <a:lnTo>
                  <a:pt x="6080" y="1280"/>
                </a:lnTo>
                <a:lnTo>
                  <a:pt x="6400" y="1280"/>
                </a:lnTo>
                <a:cubicBezTo>
                  <a:pt x="6560" y="1280"/>
                  <a:pt x="6720" y="1120"/>
                  <a:pt x="6720" y="960"/>
                </a:cubicBezTo>
                <a:cubicBezTo>
                  <a:pt x="6720" y="768"/>
                  <a:pt x="6560" y="640"/>
                  <a:pt x="6400" y="640"/>
                </a:cubicBezTo>
                <a:lnTo>
                  <a:pt x="6080" y="640"/>
                </a:lnTo>
                <a:lnTo>
                  <a:pt x="6080" y="320"/>
                </a:lnTo>
                <a:cubicBezTo>
                  <a:pt x="6080" y="160"/>
                  <a:pt x="5920" y="0"/>
                  <a:pt x="5760" y="0"/>
                </a:cubicBezTo>
                <a:cubicBezTo>
                  <a:pt x="5600" y="0"/>
                  <a:pt x="5440" y="160"/>
                  <a:pt x="5440" y="320"/>
                </a:cubicBezTo>
                <a:lnTo>
                  <a:pt x="5440" y="640"/>
                </a:lnTo>
                <a:lnTo>
                  <a:pt x="5120" y="640"/>
                </a:lnTo>
                <a:cubicBezTo>
                  <a:pt x="4960" y="640"/>
                  <a:pt x="4800" y="768"/>
                  <a:pt x="4800" y="960"/>
                </a:cubicBezTo>
                <a:cubicBezTo>
                  <a:pt x="4800" y="1120"/>
                  <a:pt x="4960" y="1280"/>
                  <a:pt x="5120" y="1280"/>
                </a:cubicBezTo>
                <a:lnTo>
                  <a:pt x="5440" y="1280"/>
                </a:lnTo>
                <a:lnTo>
                  <a:pt x="5440" y="1920"/>
                </a:lnTo>
                <a:lnTo>
                  <a:pt x="3200" y="1920"/>
                </a:lnTo>
                <a:cubicBezTo>
                  <a:pt x="2848" y="1920"/>
                  <a:pt x="2560" y="2208"/>
                  <a:pt x="2560" y="2560"/>
                </a:cubicBezTo>
                <a:lnTo>
                  <a:pt x="2560" y="4800"/>
                </a:lnTo>
                <a:lnTo>
                  <a:pt x="960" y="4800"/>
                </a:lnTo>
                <a:cubicBezTo>
                  <a:pt x="800" y="4800"/>
                  <a:pt x="640" y="4960"/>
                  <a:pt x="640" y="5120"/>
                </a:cubicBezTo>
                <a:lnTo>
                  <a:pt x="640" y="9600"/>
                </a:lnTo>
                <a:lnTo>
                  <a:pt x="320" y="9600"/>
                </a:lnTo>
                <a:cubicBezTo>
                  <a:pt x="160" y="9600"/>
                  <a:pt x="0" y="9760"/>
                  <a:pt x="0" y="9920"/>
                </a:cubicBezTo>
                <a:cubicBezTo>
                  <a:pt x="0" y="10080"/>
                  <a:pt x="160" y="10240"/>
                  <a:pt x="320" y="10240"/>
                </a:cubicBezTo>
                <a:lnTo>
                  <a:pt x="11200" y="10240"/>
                </a:lnTo>
                <a:cubicBezTo>
                  <a:pt x="11360" y="10240"/>
                  <a:pt x="11520" y="10080"/>
                  <a:pt x="11520" y="9920"/>
                </a:cubicBezTo>
                <a:cubicBezTo>
                  <a:pt x="11520" y="9760"/>
                  <a:pt x="11360" y="9600"/>
                  <a:pt x="11200" y="9600"/>
                </a:cubicBezTo>
                <a:close/>
                <a:moveTo>
                  <a:pt x="1280" y="5440"/>
                </a:moveTo>
                <a:lnTo>
                  <a:pt x="2560" y="5440"/>
                </a:lnTo>
                <a:lnTo>
                  <a:pt x="2560" y="9600"/>
                </a:lnTo>
                <a:lnTo>
                  <a:pt x="1280" y="9600"/>
                </a:lnTo>
                <a:lnTo>
                  <a:pt x="1280" y="5440"/>
                </a:lnTo>
                <a:close/>
                <a:moveTo>
                  <a:pt x="6400" y="9600"/>
                </a:moveTo>
                <a:lnTo>
                  <a:pt x="5120" y="9600"/>
                </a:lnTo>
                <a:lnTo>
                  <a:pt x="5120" y="8960"/>
                </a:lnTo>
                <a:lnTo>
                  <a:pt x="6400" y="8960"/>
                </a:lnTo>
                <a:lnTo>
                  <a:pt x="6400" y="9600"/>
                </a:lnTo>
                <a:close/>
                <a:moveTo>
                  <a:pt x="7040" y="9600"/>
                </a:moveTo>
                <a:lnTo>
                  <a:pt x="7040" y="8640"/>
                </a:lnTo>
                <a:cubicBezTo>
                  <a:pt x="7040" y="8480"/>
                  <a:pt x="6880" y="8320"/>
                  <a:pt x="6720" y="8320"/>
                </a:cubicBezTo>
                <a:lnTo>
                  <a:pt x="4800" y="8320"/>
                </a:lnTo>
                <a:cubicBezTo>
                  <a:pt x="4640" y="8320"/>
                  <a:pt x="4480" y="8480"/>
                  <a:pt x="4480" y="8640"/>
                </a:cubicBezTo>
                <a:lnTo>
                  <a:pt x="4480" y="9600"/>
                </a:lnTo>
                <a:lnTo>
                  <a:pt x="3200" y="9600"/>
                </a:lnTo>
                <a:lnTo>
                  <a:pt x="3200" y="2560"/>
                </a:lnTo>
                <a:lnTo>
                  <a:pt x="8320" y="2560"/>
                </a:lnTo>
                <a:lnTo>
                  <a:pt x="8320" y="9600"/>
                </a:lnTo>
                <a:lnTo>
                  <a:pt x="7040" y="9600"/>
                </a:lnTo>
                <a:close/>
                <a:moveTo>
                  <a:pt x="8960" y="9600"/>
                </a:moveTo>
                <a:lnTo>
                  <a:pt x="8960" y="4160"/>
                </a:lnTo>
                <a:lnTo>
                  <a:pt x="10240" y="4160"/>
                </a:lnTo>
                <a:lnTo>
                  <a:pt x="10240" y="9600"/>
                </a:lnTo>
                <a:lnTo>
                  <a:pt x="8960" y="9600"/>
                </a:lnTo>
                <a:close/>
              </a:path>
            </a:pathLst>
          </a:custGeom>
          <a:solidFill>
            <a:srgbClr val="652AAC"/>
          </a:solidFill>
          <a:ln>
            <a:noFill/>
          </a:ln>
        </p:spPr>
        <p:txBody>
          <a:bodyPr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srgbClr val="000000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4" name="图形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73298" y="2907030"/>
            <a:ext cx="396654" cy="474980"/>
          </a:xfrm>
          <a:prstGeom prst="rect">
            <a:avLst/>
          </a:prstGeom>
        </p:spPr>
      </p:pic>
      <p:sp>
        <p:nvSpPr>
          <p:cNvPr id="165" name="iconfont-10899-5205039"/>
          <p:cNvSpPr>
            <a:spLocks noChangeAspect="1"/>
          </p:cNvSpPr>
          <p:nvPr>
            <p:custDataLst>
              <p:tags r:id="rId14"/>
            </p:custDataLst>
          </p:nvPr>
        </p:nvSpPr>
        <p:spPr bwMode="auto">
          <a:xfrm>
            <a:off x="10451450" y="1684655"/>
            <a:ext cx="177978" cy="388620"/>
          </a:xfrm>
          <a:custGeom>
            <a:avLst/>
            <a:gdLst>
              <a:gd name="T0" fmla="*/ 6522 w 6529"/>
              <a:gd name="T1" fmla="*/ 4338 h 11151"/>
              <a:gd name="T2" fmla="*/ 4734 w 6529"/>
              <a:gd name="T3" fmla="*/ 1574 h 11151"/>
              <a:gd name="T4" fmla="*/ 5149 w 6529"/>
              <a:gd name="T5" fmla="*/ 550 h 11151"/>
              <a:gd name="T6" fmla="*/ 1926 w 6529"/>
              <a:gd name="T7" fmla="*/ 0 h 11151"/>
              <a:gd name="T8" fmla="*/ 1376 w 6529"/>
              <a:gd name="T9" fmla="*/ 1040 h 11151"/>
              <a:gd name="T10" fmla="*/ 955 w 6529"/>
              <a:gd name="T11" fmla="*/ 2180 h 11151"/>
              <a:gd name="T12" fmla="*/ 0 w 6529"/>
              <a:gd name="T13" fmla="*/ 9713 h 11151"/>
              <a:gd name="T14" fmla="*/ 5088 w 6529"/>
              <a:gd name="T15" fmla="*/ 11151 h 11151"/>
              <a:gd name="T16" fmla="*/ 6529 w 6529"/>
              <a:gd name="T17" fmla="*/ 9813 h 11151"/>
              <a:gd name="T18" fmla="*/ 379 w 6529"/>
              <a:gd name="T19" fmla="*/ 9438 h 11151"/>
              <a:gd name="T20" fmla="*/ 6151 w 6529"/>
              <a:gd name="T21" fmla="*/ 4713 h 11151"/>
              <a:gd name="T22" fmla="*/ 379 w 6529"/>
              <a:gd name="T23" fmla="*/ 9438 h 11151"/>
              <a:gd name="T24" fmla="*/ 3729 w 6529"/>
              <a:gd name="T25" fmla="*/ 376 h 11151"/>
              <a:gd name="T26" fmla="*/ 4151 w 6529"/>
              <a:gd name="T27" fmla="*/ 1217 h 11151"/>
              <a:gd name="T28" fmla="*/ 3729 w 6529"/>
              <a:gd name="T29" fmla="*/ 1216 h 11151"/>
              <a:gd name="T30" fmla="*/ 3058 w 6529"/>
              <a:gd name="T31" fmla="*/ 1216 h 11151"/>
              <a:gd name="T32" fmla="*/ 3479 w 6529"/>
              <a:gd name="T33" fmla="*/ 376 h 11151"/>
              <a:gd name="T34" fmla="*/ 2808 w 6529"/>
              <a:gd name="T35" fmla="*/ 1216 h 11151"/>
              <a:gd name="T36" fmla="*/ 2387 w 6529"/>
              <a:gd name="T37" fmla="*/ 376 h 11151"/>
              <a:gd name="T38" fmla="*/ 2808 w 6529"/>
              <a:gd name="T39" fmla="*/ 1216 h 11151"/>
              <a:gd name="T40" fmla="*/ 4776 w 6529"/>
              <a:gd name="T41" fmla="*/ 1041 h 11151"/>
              <a:gd name="T42" fmla="*/ 4401 w 6529"/>
              <a:gd name="T43" fmla="*/ 1216 h 11151"/>
              <a:gd name="T44" fmla="*/ 4601 w 6529"/>
              <a:gd name="T45" fmla="*/ 376 h 11151"/>
              <a:gd name="T46" fmla="*/ 1751 w 6529"/>
              <a:gd name="T47" fmla="*/ 551 h 11151"/>
              <a:gd name="T48" fmla="*/ 2138 w 6529"/>
              <a:gd name="T49" fmla="*/ 376 h 11151"/>
              <a:gd name="T50" fmla="*/ 1926 w 6529"/>
              <a:gd name="T51" fmla="*/ 1217 h 11151"/>
              <a:gd name="T52" fmla="*/ 1751 w 6529"/>
              <a:gd name="T53" fmla="*/ 551 h 11151"/>
              <a:gd name="T54" fmla="*/ 3262 w 6529"/>
              <a:gd name="T55" fmla="*/ 1599 h 11151"/>
              <a:gd name="T56" fmla="*/ 6144 w 6529"/>
              <a:gd name="T57" fmla="*/ 4337 h 11151"/>
              <a:gd name="T58" fmla="*/ 1221 w 6529"/>
              <a:gd name="T59" fmla="*/ 2446 h 11151"/>
              <a:gd name="T60" fmla="*/ 1438 w 6529"/>
              <a:gd name="T61" fmla="*/ 10776 h 11151"/>
              <a:gd name="T62" fmla="*/ 6146 w 6529"/>
              <a:gd name="T63" fmla="*/ 9813 h 11151"/>
              <a:gd name="T64" fmla="*/ 3267 w 6529"/>
              <a:gd name="T65" fmla="*/ 5113 h 11151"/>
              <a:gd name="T66" fmla="*/ 3267 w 6529"/>
              <a:gd name="T67" fmla="*/ 9038 h 11151"/>
              <a:gd name="T68" fmla="*/ 3267 w 6529"/>
              <a:gd name="T69" fmla="*/ 5113 h 11151"/>
              <a:gd name="T70" fmla="*/ 1554 w 6529"/>
              <a:gd name="T71" fmla="*/ 7076 h 11151"/>
              <a:gd name="T72" fmla="*/ 4979 w 6529"/>
              <a:gd name="T73" fmla="*/ 7076 h 11151"/>
              <a:gd name="T74" fmla="*/ 4229 w 6529"/>
              <a:gd name="T75" fmla="*/ 6588 h 11151"/>
              <a:gd name="T76" fmla="*/ 3754 w 6529"/>
              <a:gd name="T77" fmla="*/ 6113 h 11151"/>
              <a:gd name="T78" fmla="*/ 3029 w 6529"/>
              <a:gd name="T79" fmla="*/ 5863 h 11151"/>
              <a:gd name="T80" fmla="*/ 2779 w 6529"/>
              <a:gd name="T81" fmla="*/ 6588 h 11151"/>
              <a:gd name="T82" fmla="*/ 2054 w 6529"/>
              <a:gd name="T83" fmla="*/ 6838 h 11151"/>
              <a:gd name="T84" fmla="*/ 2304 w 6529"/>
              <a:gd name="T85" fmla="*/ 7563 h 11151"/>
              <a:gd name="T86" fmla="*/ 2779 w 6529"/>
              <a:gd name="T87" fmla="*/ 8038 h 11151"/>
              <a:gd name="T88" fmla="*/ 3504 w 6529"/>
              <a:gd name="T89" fmla="*/ 8288 h 11151"/>
              <a:gd name="T90" fmla="*/ 3754 w 6529"/>
              <a:gd name="T91" fmla="*/ 7563 h 11151"/>
              <a:gd name="T92" fmla="*/ 4479 w 6529"/>
              <a:gd name="T93" fmla="*/ 7313 h 11151"/>
              <a:gd name="T94" fmla="*/ 4229 w 6529"/>
              <a:gd name="T95" fmla="*/ 6588 h 11151"/>
              <a:gd name="T96" fmla="*/ 3504 w 6529"/>
              <a:gd name="T97" fmla="*/ 7313 h 11151"/>
              <a:gd name="T98" fmla="*/ 3029 w 6529"/>
              <a:gd name="T99" fmla="*/ 8038 h 11151"/>
              <a:gd name="T100" fmla="*/ 2304 w 6529"/>
              <a:gd name="T101" fmla="*/ 7313 h 11151"/>
              <a:gd name="T102" fmla="*/ 3029 w 6529"/>
              <a:gd name="T103" fmla="*/ 6838 h 11151"/>
              <a:gd name="T104" fmla="*/ 3504 w 6529"/>
              <a:gd name="T105" fmla="*/ 6113 h 11151"/>
              <a:gd name="T106" fmla="*/ 4229 w 6529"/>
              <a:gd name="T107" fmla="*/ 6838 h 1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529" h="11151">
                <a:moveTo>
                  <a:pt x="6529" y="4338"/>
                </a:moveTo>
                <a:lnTo>
                  <a:pt x="6522" y="4338"/>
                </a:lnTo>
                <a:cubicBezTo>
                  <a:pt x="6486" y="3523"/>
                  <a:pt x="6151" y="2762"/>
                  <a:pt x="5569" y="2181"/>
                </a:cubicBezTo>
                <a:cubicBezTo>
                  <a:pt x="5321" y="1932"/>
                  <a:pt x="5039" y="1728"/>
                  <a:pt x="4734" y="1574"/>
                </a:cubicBezTo>
                <a:cubicBezTo>
                  <a:pt x="4973" y="1514"/>
                  <a:pt x="5149" y="1298"/>
                  <a:pt x="5149" y="1040"/>
                </a:cubicBezTo>
                <a:lnTo>
                  <a:pt x="5149" y="550"/>
                </a:lnTo>
                <a:cubicBezTo>
                  <a:pt x="5149" y="247"/>
                  <a:pt x="4902" y="0"/>
                  <a:pt x="4599" y="0"/>
                </a:cubicBezTo>
                <a:lnTo>
                  <a:pt x="1926" y="0"/>
                </a:lnTo>
                <a:cubicBezTo>
                  <a:pt x="1622" y="0"/>
                  <a:pt x="1376" y="248"/>
                  <a:pt x="1376" y="550"/>
                </a:cubicBezTo>
                <a:lnTo>
                  <a:pt x="1376" y="1040"/>
                </a:lnTo>
                <a:cubicBezTo>
                  <a:pt x="1376" y="1298"/>
                  <a:pt x="1553" y="1514"/>
                  <a:pt x="1791" y="1574"/>
                </a:cubicBezTo>
                <a:cubicBezTo>
                  <a:pt x="1486" y="1728"/>
                  <a:pt x="1204" y="1932"/>
                  <a:pt x="955" y="2180"/>
                </a:cubicBezTo>
                <a:cubicBezTo>
                  <a:pt x="339" y="2797"/>
                  <a:pt x="0" y="3616"/>
                  <a:pt x="0" y="4488"/>
                </a:cubicBezTo>
                <a:lnTo>
                  <a:pt x="0" y="9713"/>
                </a:lnTo>
                <a:cubicBezTo>
                  <a:pt x="0" y="10505"/>
                  <a:pt x="645" y="11151"/>
                  <a:pt x="1438" y="11151"/>
                </a:cubicBezTo>
                <a:lnTo>
                  <a:pt x="5088" y="11151"/>
                </a:lnTo>
                <a:cubicBezTo>
                  <a:pt x="5847" y="11151"/>
                  <a:pt x="6471" y="10559"/>
                  <a:pt x="6522" y="9813"/>
                </a:cubicBezTo>
                <a:lnTo>
                  <a:pt x="6529" y="9813"/>
                </a:lnTo>
                <a:lnTo>
                  <a:pt x="6529" y="4338"/>
                </a:lnTo>
                <a:close/>
                <a:moveTo>
                  <a:pt x="379" y="9438"/>
                </a:moveTo>
                <a:lnTo>
                  <a:pt x="379" y="4713"/>
                </a:lnTo>
                <a:lnTo>
                  <a:pt x="6151" y="4713"/>
                </a:lnTo>
                <a:lnTo>
                  <a:pt x="6151" y="9438"/>
                </a:lnTo>
                <a:lnTo>
                  <a:pt x="379" y="9438"/>
                </a:lnTo>
                <a:close/>
                <a:moveTo>
                  <a:pt x="3729" y="1216"/>
                </a:moveTo>
                <a:lnTo>
                  <a:pt x="3729" y="376"/>
                </a:lnTo>
                <a:lnTo>
                  <a:pt x="4151" y="376"/>
                </a:lnTo>
                <a:lnTo>
                  <a:pt x="4151" y="1217"/>
                </a:lnTo>
                <a:lnTo>
                  <a:pt x="3729" y="1217"/>
                </a:lnTo>
                <a:lnTo>
                  <a:pt x="3729" y="1216"/>
                </a:lnTo>
                <a:close/>
                <a:moveTo>
                  <a:pt x="3479" y="1216"/>
                </a:moveTo>
                <a:lnTo>
                  <a:pt x="3058" y="1216"/>
                </a:lnTo>
                <a:lnTo>
                  <a:pt x="3058" y="376"/>
                </a:lnTo>
                <a:lnTo>
                  <a:pt x="3479" y="376"/>
                </a:lnTo>
                <a:lnTo>
                  <a:pt x="3479" y="1216"/>
                </a:lnTo>
                <a:close/>
                <a:moveTo>
                  <a:pt x="2808" y="1216"/>
                </a:moveTo>
                <a:lnTo>
                  <a:pt x="2387" y="1216"/>
                </a:lnTo>
                <a:lnTo>
                  <a:pt x="2387" y="376"/>
                </a:lnTo>
                <a:lnTo>
                  <a:pt x="2808" y="376"/>
                </a:lnTo>
                <a:lnTo>
                  <a:pt x="2808" y="1216"/>
                </a:lnTo>
                <a:close/>
                <a:moveTo>
                  <a:pt x="4776" y="551"/>
                </a:moveTo>
                <a:lnTo>
                  <a:pt x="4776" y="1041"/>
                </a:lnTo>
                <a:cubicBezTo>
                  <a:pt x="4776" y="1137"/>
                  <a:pt x="4697" y="1216"/>
                  <a:pt x="4601" y="1216"/>
                </a:cubicBezTo>
                <a:lnTo>
                  <a:pt x="4401" y="1216"/>
                </a:lnTo>
                <a:lnTo>
                  <a:pt x="4401" y="376"/>
                </a:lnTo>
                <a:lnTo>
                  <a:pt x="4601" y="376"/>
                </a:lnTo>
                <a:cubicBezTo>
                  <a:pt x="4697" y="376"/>
                  <a:pt x="4776" y="454"/>
                  <a:pt x="4776" y="551"/>
                </a:cubicBezTo>
                <a:close/>
                <a:moveTo>
                  <a:pt x="1751" y="551"/>
                </a:moveTo>
                <a:cubicBezTo>
                  <a:pt x="1751" y="454"/>
                  <a:pt x="1829" y="376"/>
                  <a:pt x="1926" y="376"/>
                </a:cubicBezTo>
                <a:lnTo>
                  <a:pt x="2138" y="376"/>
                </a:lnTo>
                <a:lnTo>
                  <a:pt x="2138" y="1217"/>
                </a:lnTo>
                <a:lnTo>
                  <a:pt x="1926" y="1217"/>
                </a:lnTo>
                <a:cubicBezTo>
                  <a:pt x="1829" y="1217"/>
                  <a:pt x="1751" y="1138"/>
                  <a:pt x="1751" y="1042"/>
                </a:cubicBezTo>
                <a:lnTo>
                  <a:pt x="1751" y="551"/>
                </a:lnTo>
                <a:close/>
                <a:moveTo>
                  <a:pt x="1221" y="2446"/>
                </a:moveTo>
                <a:cubicBezTo>
                  <a:pt x="1766" y="1901"/>
                  <a:pt x="2491" y="1599"/>
                  <a:pt x="3262" y="1599"/>
                </a:cubicBezTo>
                <a:cubicBezTo>
                  <a:pt x="4033" y="1599"/>
                  <a:pt x="4758" y="1899"/>
                  <a:pt x="5303" y="2446"/>
                </a:cubicBezTo>
                <a:cubicBezTo>
                  <a:pt x="5813" y="2956"/>
                  <a:pt x="6108" y="3622"/>
                  <a:pt x="6144" y="4337"/>
                </a:cubicBezTo>
                <a:lnTo>
                  <a:pt x="379" y="4337"/>
                </a:lnTo>
                <a:cubicBezTo>
                  <a:pt x="415" y="3623"/>
                  <a:pt x="711" y="2956"/>
                  <a:pt x="1221" y="2446"/>
                </a:cubicBezTo>
                <a:close/>
                <a:moveTo>
                  <a:pt x="5088" y="10776"/>
                </a:moveTo>
                <a:lnTo>
                  <a:pt x="1438" y="10776"/>
                </a:lnTo>
                <a:cubicBezTo>
                  <a:pt x="886" y="10776"/>
                  <a:pt x="431" y="10352"/>
                  <a:pt x="381" y="9813"/>
                </a:cubicBezTo>
                <a:lnTo>
                  <a:pt x="6146" y="9813"/>
                </a:lnTo>
                <a:cubicBezTo>
                  <a:pt x="6094" y="10352"/>
                  <a:pt x="5639" y="10776"/>
                  <a:pt x="5088" y="10776"/>
                </a:cubicBezTo>
                <a:close/>
                <a:moveTo>
                  <a:pt x="3267" y="5113"/>
                </a:moveTo>
                <a:cubicBezTo>
                  <a:pt x="2184" y="5113"/>
                  <a:pt x="1304" y="5993"/>
                  <a:pt x="1304" y="7076"/>
                </a:cubicBezTo>
                <a:cubicBezTo>
                  <a:pt x="1304" y="8158"/>
                  <a:pt x="2184" y="9038"/>
                  <a:pt x="3267" y="9038"/>
                </a:cubicBezTo>
                <a:cubicBezTo>
                  <a:pt x="4349" y="9038"/>
                  <a:pt x="5229" y="8158"/>
                  <a:pt x="5229" y="7076"/>
                </a:cubicBezTo>
                <a:cubicBezTo>
                  <a:pt x="5229" y="5993"/>
                  <a:pt x="4349" y="5113"/>
                  <a:pt x="3267" y="5113"/>
                </a:cubicBezTo>
                <a:close/>
                <a:moveTo>
                  <a:pt x="3267" y="8788"/>
                </a:moveTo>
                <a:cubicBezTo>
                  <a:pt x="2323" y="8788"/>
                  <a:pt x="1554" y="8019"/>
                  <a:pt x="1554" y="7076"/>
                </a:cubicBezTo>
                <a:cubicBezTo>
                  <a:pt x="1554" y="6132"/>
                  <a:pt x="2323" y="5363"/>
                  <a:pt x="3267" y="5363"/>
                </a:cubicBezTo>
                <a:cubicBezTo>
                  <a:pt x="4211" y="5363"/>
                  <a:pt x="4979" y="6132"/>
                  <a:pt x="4979" y="7076"/>
                </a:cubicBezTo>
                <a:cubicBezTo>
                  <a:pt x="4979" y="8019"/>
                  <a:pt x="4211" y="8788"/>
                  <a:pt x="3267" y="8788"/>
                </a:cubicBezTo>
                <a:close/>
                <a:moveTo>
                  <a:pt x="4229" y="6588"/>
                </a:moveTo>
                <a:lnTo>
                  <a:pt x="3754" y="6588"/>
                </a:lnTo>
                <a:lnTo>
                  <a:pt x="3754" y="6113"/>
                </a:lnTo>
                <a:cubicBezTo>
                  <a:pt x="3754" y="5976"/>
                  <a:pt x="3642" y="5863"/>
                  <a:pt x="3504" y="5863"/>
                </a:cubicBezTo>
                <a:lnTo>
                  <a:pt x="3029" y="5863"/>
                </a:lnTo>
                <a:cubicBezTo>
                  <a:pt x="2892" y="5863"/>
                  <a:pt x="2779" y="5976"/>
                  <a:pt x="2779" y="6113"/>
                </a:cubicBezTo>
                <a:lnTo>
                  <a:pt x="2779" y="6588"/>
                </a:lnTo>
                <a:lnTo>
                  <a:pt x="2304" y="6588"/>
                </a:lnTo>
                <a:cubicBezTo>
                  <a:pt x="2167" y="6588"/>
                  <a:pt x="2054" y="6701"/>
                  <a:pt x="2054" y="6838"/>
                </a:cubicBezTo>
                <a:lnTo>
                  <a:pt x="2054" y="7313"/>
                </a:lnTo>
                <a:cubicBezTo>
                  <a:pt x="2054" y="7451"/>
                  <a:pt x="2167" y="7563"/>
                  <a:pt x="2304" y="7563"/>
                </a:cubicBezTo>
                <a:lnTo>
                  <a:pt x="2779" y="7563"/>
                </a:lnTo>
                <a:lnTo>
                  <a:pt x="2779" y="8038"/>
                </a:lnTo>
                <a:cubicBezTo>
                  <a:pt x="2779" y="8176"/>
                  <a:pt x="2892" y="8288"/>
                  <a:pt x="3029" y="8288"/>
                </a:cubicBezTo>
                <a:lnTo>
                  <a:pt x="3504" y="8288"/>
                </a:lnTo>
                <a:cubicBezTo>
                  <a:pt x="3642" y="8288"/>
                  <a:pt x="3754" y="8176"/>
                  <a:pt x="3754" y="8038"/>
                </a:cubicBezTo>
                <a:lnTo>
                  <a:pt x="3754" y="7563"/>
                </a:lnTo>
                <a:lnTo>
                  <a:pt x="4229" y="7563"/>
                </a:lnTo>
                <a:cubicBezTo>
                  <a:pt x="4367" y="7563"/>
                  <a:pt x="4479" y="7451"/>
                  <a:pt x="4479" y="7313"/>
                </a:cubicBezTo>
                <a:lnTo>
                  <a:pt x="4479" y="6838"/>
                </a:lnTo>
                <a:cubicBezTo>
                  <a:pt x="4479" y="6699"/>
                  <a:pt x="4367" y="6588"/>
                  <a:pt x="4229" y="6588"/>
                </a:cubicBezTo>
                <a:close/>
                <a:moveTo>
                  <a:pt x="4229" y="7313"/>
                </a:moveTo>
                <a:lnTo>
                  <a:pt x="3504" y="7313"/>
                </a:lnTo>
                <a:lnTo>
                  <a:pt x="3504" y="8038"/>
                </a:lnTo>
                <a:lnTo>
                  <a:pt x="3029" y="8038"/>
                </a:lnTo>
                <a:lnTo>
                  <a:pt x="3029" y="7313"/>
                </a:lnTo>
                <a:lnTo>
                  <a:pt x="2304" y="7313"/>
                </a:lnTo>
                <a:lnTo>
                  <a:pt x="2304" y="6838"/>
                </a:lnTo>
                <a:lnTo>
                  <a:pt x="3029" y="6838"/>
                </a:lnTo>
                <a:lnTo>
                  <a:pt x="3029" y="6113"/>
                </a:lnTo>
                <a:lnTo>
                  <a:pt x="3504" y="6113"/>
                </a:lnTo>
                <a:lnTo>
                  <a:pt x="3504" y="6838"/>
                </a:lnTo>
                <a:lnTo>
                  <a:pt x="4229" y="6838"/>
                </a:lnTo>
                <a:lnTo>
                  <a:pt x="4229" y="7313"/>
                </a:lnTo>
                <a:close/>
              </a:path>
            </a:pathLst>
          </a:custGeom>
          <a:solidFill>
            <a:srgbClr val="652AAC"/>
          </a:solidFill>
          <a:ln>
            <a:noFill/>
          </a:ln>
        </p:spPr>
        <p:txBody>
          <a:bodyPr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srgbClr val="000000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6" name="iconfont-10187-1761442"/>
          <p:cNvSpPr/>
          <p:nvPr/>
        </p:nvSpPr>
        <p:spPr>
          <a:xfrm>
            <a:off x="10314285" y="2287905"/>
            <a:ext cx="315258" cy="344805"/>
          </a:xfrm>
          <a:custGeom>
            <a:avLst/>
            <a:gdLst>
              <a:gd name="T0" fmla="*/ 4192 w 11008"/>
              <a:gd name="T1" fmla="*/ 6688 h 10560"/>
              <a:gd name="T2" fmla="*/ 3776 w 11008"/>
              <a:gd name="T3" fmla="*/ 7488 h 10560"/>
              <a:gd name="T4" fmla="*/ 3296 w 11008"/>
              <a:gd name="T5" fmla="*/ 7040 h 10560"/>
              <a:gd name="T6" fmla="*/ 4128 w 11008"/>
              <a:gd name="T7" fmla="*/ 5472 h 10560"/>
              <a:gd name="T8" fmla="*/ 2880 w 11008"/>
              <a:gd name="T9" fmla="*/ 6592 h 10560"/>
              <a:gd name="T10" fmla="*/ 960 w 11008"/>
              <a:gd name="T11" fmla="*/ 9280 h 10560"/>
              <a:gd name="T12" fmla="*/ 4256 w 11008"/>
              <a:gd name="T13" fmla="*/ 7936 h 10560"/>
              <a:gd name="T14" fmla="*/ 4384 w 11008"/>
              <a:gd name="T15" fmla="*/ 5536 h 10560"/>
              <a:gd name="T16" fmla="*/ 9760 w 11008"/>
              <a:gd name="T17" fmla="*/ 640 h 10560"/>
              <a:gd name="T18" fmla="*/ 10272 w 11008"/>
              <a:gd name="T19" fmla="*/ 1344 h 10560"/>
              <a:gd name="T20" fmla="*/ 5568 w 11008"/>
              <a:gd name="T21" fmla="*/ 5152 h 10560"/>
              <a:gd name="T22" fmla="*/ 5376 w 11008"/>
              <a:gd name="T23" fmla="*/ 5152 h 10560"/>
              <a:gd name="T24" fmla="*/ 9664 w 11008"/>
              <a:gd name="T25" fmla="*/ 672 h 10560"/>
              <a:gd name="T26" fmla="*/ 9760 w 11008"/>
              <a:gd name="T27" fmla="*/ 0 h 10560"/>
              <a:gd name="T28" fmla="*/ 4928 w 11008"/>
              <a:gd name="T29" fmla="*/ 4512 h 10560"/>
              <a:gd name="T30" fmla="*/ 5472 w 11008"/>
              <a:gd name="T31" fmla="*/ 5824 h 10560"/>
              <a:gd name="T32" fmla="*/ 10624 w 11008"/>
              <a:gd name="T33" fmla="*/ 2016 h 10560"/>
              <a:gd name="T34" fmla="*/ 10432 w 11008"/>
              <a:gd name="T35" fmla="*/ 352 h 10560"/>
              <a:gd name="T36" fmla="*/ 1280 w 11008"/>
              <a:gd name="T37" fmla="*/ 10240 h 10560"/>
              <a:gd name="T38" fmla="*/ 320 w 11008"/>
              <a:gd name="T39" fmla="*/ 10560 h 10560"/>
              <a:gd name="T40" fmla="*/ 320 w 11008"/>
              <a:gd name="T41" fmla="*/ 9920 h 10560"/>
              <a:gd name="T42" fmla="*/ 1280 w 11008"/>
              <a:gd name="T43" fmla="*/ 10240 h 10560"/>
              <a:gd name="T44" fmla="*/ 2880 w 11008"/>
              <a:gd name="T45" fmla="*/ 10560 h 10560"/>
              <a:gd name="T46" fmla="*/ 1920 w 11008"/>
              <a:gd name="T47" fmla="*/ 10240 h 10560"/>
              <a:gd name="T48" fmla="*/ 2880 w 11008"/>
              <a:gd name="T49" fmla="*/ 9920 h 10560"/>
              <a:gd name="T50" fmla="*/ 5120 w 11008"/>
              <a:gd name="T51" fmla="*/ 10240 h 10560"/>
              <a:gd name="T52" fmla="*/ 4160 w 11008"/>
              <a:gd name="T53" fmla="*/ 10560 h 10560"/>
              <a:gd name="T54" fmla="*/ 4160 w 11008"/>
              <a:gd name="T55" fmla="*/ 9920 h 10560"/>
              <a:gd name="T56" fmla="*/ 5120 w 11008"/>
              <a:gd name="T57" fmla="*/ 10240 h 10560"/>
              <a:gd name="T58" fmla="*/ 6720 w 11008"/>
              <a:gd name="T59" fmla="*/ 10560 h 10560"/>
              <a:gd name="T60" fmla="*/ 5760 w 11008"/>
              <a:gd name="T61" fmla="*/ 10240 h 10560"/>
              <a:gd name="T62" fmla="*/ 6720 w 11008"/>
              <a:gd name="T63" fmla="*/ 9920 h 10560"/>
              <a:gd name="T64" fmla="*/ 10240 w 11008"/>
              <a:gd name="T65" fmla="*/ 10240 h 10560"/>
              <a:gd name="T66" fmla="*/ 8000 w 11008"/>
              <a:gd name="T67" fmla="*/ 10560 h 10560"/>
              <a:gd name="T68" fmla="*/ 8000 w 11008"/>
              <a:gd name="T69" fmla="*/ 9920 h 10560"/>
              <a:gd name="T70" fmla="*/ 10240 w 11008"/>
              <a:gd name="T71" fmla="*/ 10240 h 10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008" h="10560">
                <a:moveTo>
                  <a:pt x="4096" y="6272"/>
                </a:moveTo>
                <a:cubicBezTo>
                  <a:pt x="4160" y="6400"/>
                  <a:pt x="4192" y="6528"/>
                  <a:pt x="4192" y="6688"/>
                </a:cubicBezTo>
                <a:cubicBezTo>
                  <a:pt x="4192" y="6944"/>
                  <a:pt x="4096" y="7200"/>
                  <a:pt x="3904" y="7360"/>
                </a:cubicBezTo>
                <a:lnTo>
                  <a:pt x="3776" y="7488"/>
                </a:lnTo>
                <a:cubicBezTo>
                  <a:pt x="3232" y="8032"/>
                  <a:pt x="2560" y="8384"/>
                  <a:pt x="1792" y="8544"/>
                </a:cubicBezTo>
                <a:lnTo>
                  <a:pt x="3296" y="7040"/>
                </a:lnTo>
                <a:lnTo>
                  <a:pt x="4096" y="6272"/>
                </a:lnTo>
                <a:moveTo>
                  <a:pt x="4128" y="5472"/>
                </a:moveTo>
                <a:cubicBezTo>
                  <a:pt x="4032" y="5472"/>
                  <a:pt x="3968" y="5504"/>
                  <a:pt x="3904" y="5568"/>
                </a:cubicBezTo>
                <a:lnTo>
                  <a:pt x="2880" y="6592"/>
                </a:lnTo>
                <a:lnTo>
                  <a:pt x="736" y="8736"/>
                </a:lnTo>
                <a:cubicBezTo>
                  <a:pt x="544" y="8928"/>
                  <a:pt x="672" y="9280"/>
                  <a:pt x="960" y="9280"/>
                </a:cubicBezTo>
                <a:lnTo>
                  <a:pt x="1024" y="9280"/>
                </a:lnTo>
                <a:cubicBezTo>
                  <a:pt x="2176" y="9280"/>
                  <a:pt x="3360" y="8832"/>
                  <a:pt x="4256" y="7936"/>
                </a:cubicBezTo>
                <a:lnTo>
                  <a:pt x="4384" y="7808"/>
                </a:lnTo>
                <a:cubicBezTo>
                  <a:pt x="5024" y="7168"/>
                  <a:pt x="5024" y="6176"/>
                  <a:pt x="4384" y="5536"/>
                </a:cubicBezTo>
                <a:cubicBezTo>
                  <a:pt x="4288" y="5504"/>
                  <a:pt x="4224" y="5472"/>
                  <a:pt x="4128" y="5472"/>
                </a:cubicBezTo>
                <a:close/>
                <a:moveTo>
                  <a:pt x="9760" y="640"/>
                </a:moveTo>
                <a:cubicBezTo>
                  <a:pt x="9792" y="640"/>
                  <a:pt x="9824" y="640"/>
                  <a:pt x="9888" y="704"/>
                </a:cubicBezTo>
                <a:lnTo>
                  <a:pt x="10272" y="1344"/>
                </a:lnTo>
                <a:cubicBezTo>
                  <a:pt x="10304" y="1408"/>
                  <a:pt x="10304" y="1472"/>
                  <a:pt x="10240" y="1504"/>
                </a:cubicBezTo>
                <a:lnTo>
                  <a:pt x="5568" y="5152"/>
                </a:lnTo>
                <a:cubicBezTo>
                  <a:pt x="5536" y="5184"/>
                  <a:pt x="5504" y="5184"/>
                  <a:pt x="5472" y="5184"/>
                </a:cubicBezTo>
                <a:cubicBezTo>
                  <a:pt x="5440" y="5184"/>
                  <a:pt x="5408" y="5184"/>
                  <a:pt x="5376" y="5152"/>
                </a:cubicBezTo>
                <a:cubicBezTo>
                  <a:pt x="5312" y="5088"/>
                  <a:pt x="5312" y="5024"/>
                  <a:pt x="5376" y="4960"/>
                </a:cubicBezTo>
                <a:lnTo>
                  <a:pt x="9664" y="672"/>
                </a:lnTo>
                <a:cubicBezTo>
                  <a:pt x="9696" y="640"/>
                  <a:pt x="9728" y="640"/>
                  <a:pt x="9760" y="640"/>
                </a:cubicBezTo>
                <a:moveTo>
                  <a:pt x="9760" y="0"/>
                </a:moveTo>
                <a:cubicBezTo>
                  <a:pt x="9568" y="0"/>
                  <a:pt x="9376" y="64"/>
                  <a:pt x="9216" y="224"/>
                </a:cubicBezTo>
                <a:lnTo>
                  <a:pt x="4928" y="4512"/>
                </a:lnTo>
                <a:cubicBezTo>
                  <a:pt x="4640" y="4800"/>
                  <a:pt x="4640" y="5312"/>
                  <a:pt x="4928" y="5600"/>
                </a:cubicBezTo>
                <a:cubicBezTo>
                  <a:pt x="5088" y="5760"/>
                  <a:pt x="5280" y="5824"/>
                  <a:pt x="5472" y="5824"/>
                </a:cubicBezTo>
                <a:cubicBezTo>
                  <a:pt x="5632" y="5824"/>
                  <a:pt x="5792" y="5760"/>
                  <a:pt x="5952" y="5664"/>
                </a:cubicBezTo>
                <a:lnTo>
                  <a:pt x="10624" y="2016"/>
                </a:lnTo>
                <a:cubicBezTo>
                  <a:pt x="10944" y="1760"/>
                  <a:pt x="11008" y="1344"/>
                  <a:pt x="10816" y="992"/>
                </a:cubicBezTo>
                <a:lnTo>
                  <a:pt x="10432" y="352"/>
                </a:lnTo>
                <a:cubicBezTo>
                  <a:pt x="10272" y="128"/>
                  <a:pt x="10016" y="0"/>
                  <a:pt x="9760" y="0"/>
                </a:cubicBezTo>
                <a:close/>
                <a:moveTo>
                  <a:pt x="1280" y="10240"/>
                </a:moveTo>
                <a:cubicBezTo>
                  <a:pt x="1280" y="10400"/>
                  <a:pt x="1120" y="10560"/>
                  <a:pt x="960" y="10560"/>
                </a:cubicBezTo>
                <a:lnTo>
                  <a:pt x="320" y="10560"/>
                </a:lnTo>
                <a:cubicBezTo>
                  <a:pt x="128" y="10560"/>
                  <a:pt x="0" y="10400"/>
                  <a:pt x="0" y="10240"/>
                </a:cubicBezTo>
                <a:cubicBezTo>
                  <a:pt x="0" y="10080"/>
                  <a:pt x="128" y="9920"/>
                  <a:pt x="320" y="9920"/>
                </a:cubicBezTo>
                <a:lnTo>
                  <a:pt x="960" y="9920"/>
                </a:lnTo>
                <a:cubicBezTo>
                  <a:pt x="1120" y="9920"/>
                  <a:pt x="1280" y="10080"/>
                  <a:pt x="1280" y="10240"/>
                </a:cubicBezTo>
                <a:close/>
                <a:moveTo>
                  <a:pt x="3200" y="10240"/>
                </a:moveTo>
                <a:cubicBezTo>
                  <a:pt x="3200" y="10400"/>
                  <a:pt x="3040" y="10560"/>
                  <a:pt x="2880" y="10560"/>
                </a:cubicBezTo>
                <a:lnTo>
                  <a:pt x="2240" y="10560"/>
                </a:lnTo>
                <a:cubicBezTo>
                  <a:pt x="2048" y="10560"/>
                  <a:pt x="1920" y="10400"/>
                  <a:pt x="1920" y="10240"/>
                </a:cubicBezTo>
                <a:cubicBezTo>
                  <a:pt x="1920" y="10080"/>
                  <a:pt x="2048" y="9920"/>
                  <a:pt x="2240" y="9920"/>
                </a:cubicBezTo>
                <a:lnTo>
                  <a:pt x="2880" y="9920"/>
                </a:lnTo>
                <a:cubicBezTo>
                  <a:pt x="3040" y="9920"/>
                  <a:pt x="3200" y="10080"/>
                  <a:pt x="3200" y="10240"/>
                </a:cubicBezTo>
                <a:close/>
                <a:moveTo>
                  <a:pt x="5120" y="10240"/>
                </a:moveTo>
                <a:cubicBezTo>
                  <a:pt x="5120" y="10400"/>
                  <a:pt x="4960" y="10560"/>
                  <a:pt x="4800" y="10560"/>
                </a:cubicBezTo>
                <a:lnTo>
                  <a:pt x="4160" y="10560"/>
                </a:lnTo>
                <a:cubicBezTo>
                  <a:pt x="3968" y="10560"/>
                  <a:pt x="3840" y="10400"/>
                  <a:pt x="3840" y="10240"/>
                </a:cubicBezTo>
                <a:cubicBezTo>
                  <a:pt x="3840" y="10080"/>
                  <a:pt x="3968" y="9920"/>
                  <a:pt x="4160" y="9920"/>
                </a:cubicBezTo>
                <a:lnTo>
                  <a:pt x="4800" y="9920"/>
                </a:lnTo>
                <a:cubicBezTo>
                  <a:pt x="4960" y="9920"/>
                  <a:pt x="5120" y="10080"/>
                  <a:pt x="5120" y="10240"/>
                </a:cubicBezTo>
                <a:close/>
                <a:moveTo>
                  <a:pt x="7040" y="10240"/>
                </a:moveTo>
                <a:cubicBezTo>
                  <a:pt x="7040" y="10432"/>
                  <a:pt x="6912" y="10560"/>
                  <a:pt x="6720" y="10560"/>
                </a:cubicBezTo>
                <a:lnTo>
                  <a:pt x="6080" y="10560"/>
                </a:lnTo>
                <a:cubicBezTo>
                  <a:pt x="5888" y="10560"/>
                  <a:pt x="5760" y="10432"/>
                  <a:pt x="5760" y="10240"/>
                </a:cubicBezTo>
                <a:cubicBezTo>
                  <a:pt x="5760" y="10048"/>
                  <a:pt x="5888" y="9920"/>
                  <a:pt x="6080" y="9920"/>
                </a:cubicBezTo>
                <a:lnTo>
                  <a:pt x="6720" y="9920"/>
                </a:lnTo>
                <a:cubicBezTo>
                  <a:pt x="6880" y="9920"/>
                  <a:pt x="7040" y="10048"/>
                  <a:pt x="7040" y="10240"/>
                </a:cubicBezTo>
                <a:close/>
                <a:moveTo>
                  <a:pt x="10240" y="10240"/>
                </a:moveTo>
                <a:cubicBezTo>
                  <a:pt x="10240" y="10432"/>
                  <a:pt x="10112" y="10560"/>
                  <a:pt x="9920" y="10560"/>
                </a:cubicBezTo>
                <a:lnTo>
                  <a:pt x="8000" y="10560"/>
                </a:lnTo>
                <a:cubicBezTo>
                  <a:pt x="7808" y="10560"/>
                  <a:pt x="7680" y="10432"/>
                  <a:pt x="7680" y="10240"/>
                </a:cubicBezTo>
                <a:cubicBezTo>
                  <a:pt x="7680" y="10048"/>
                  <a:pt x="7808" y="9920"/>
                  <a:pt x="8000" y="9920"/>
                </a:cubicBezTo>
                <a:lnTo>
                  <a:pt x="9920" y="9920"/>
                </a:lnTo>
                <a:cubicBezTo>
                  <a:pt x="10080" y="9920"/>
                  <a:pt x="10240" y="10048"/>
                  <a:pt x="10240" y="10240"/>
                </a:cubicBezTo>
                <a:close/>
              </a:path>
            </a:pathLst>
          </a:custGeom>
          <a:solidFill>
            <a:srgbClr val="652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7" name="iconfont-11655-2733953"/>
          <p:cNvSpPr/>
          <p:nvPr/>
        </p:nvSpPr>
        <p:spPr>
          <a:xfrm>
            <a:off x="10319030" y="2903855"/>
            <a:ext cx="439781" cy="437515"/>
          </a:xfrm>
          <a:custGeom>
            <a:avLst/>
            <a:gdLst>
              <a:gd name="T0" fmla="*/ 6680 w 13007"/>
              <a:gd name="T1" fmla="*/ 11327 h 11327"/>
              <a:gd name="T2" fmla="*/ 6490 w 13007"/>
              <a:gd name="T3" fmla="*/ 11247 h 11327"/>
              <a:gd name="T4" fmla="*/ 1408 w 13007"/>
              <a:gd name="T5" fmla="*/ 6167 h 11327"/>
              <a:gd name="T6" fmla="*/ 1408 w 13007"/>
              <a:gd name="T7" fmla="*/ 1059 h 11327"/>
              <a:gd name="T8" fmla="*/ 3949 w 13007"/>
              <a:gd name="T9" fmla="*/ 4 h 11327"/>
              <a:gd name="T10" fmla="*/ 4467 w 13007"/>
              <a:gd name="T11" fmla="*/ 40 h 11327"/>
              <a:gd name="T12" fmla="*/ 4503 w 13007"/>
              <a:gd name="T13" fmla="*/ 43 h 11327"/>
              <a:gd name="T14" fmla="*/ 4772 w 13007"/>
              <a:gd name="T15" fmla="*/ 312 h 11327"/>
              <a:gd name="T16" fmla="*/ 3867 w 13007"/>
              <a:gd name="T17" fmla="*/ 637 h 11327"/>
              <a:gd name="T18" fmla="*/ 1830 w 13007"/>
              <a:gd name="T19" fmla="*/ 1675 h 11327"/>
              <a:gd name="T20" fmla="*/ 1905 w 13007"/>
              <a:gd name="T21" fmla="*/ 5750 h 11327"/>
              <a:gd name="T22" fmla="*/ 6680 w 13007"/>
              <a:gd name="T23" fmla="*/ 10487 h 11327"/>
              <a:gd name="T24" fmla="*/ 11505 w 13007"/>
              <a:gd name="T25" fmla="*/ 5665 h 11327"/>
              <a:gd name="T26" fmla="*/ 11467 w 13007"/>
              <a:gd name="T27" fmla="*/ 1587 h 11327"/>
              <a:gd name="T28" fmla="*/ 9367 w 13007"/>
              <a:gd name="T29" fmla="*/ 687 h 11327"/>
              <a:gd name="T30" fmla="*/ 7217 w 13007"/>
              <a:gd name="T31" fmla="*/ 1700 h 11327"/>
              <a:gd name="T32" fmla="*/ 4279 w 13007"/>
              <a:gd name="T33" fmla="*/ 4513 h 11327"/>
              <a:gd name="T34" fmla="*/ 3814 w 13007"/>
              <a:gd name="T35" fmla="*/ 4469 h 11327"/>
              <a:gd name="T36" fmla="*/ 3804 w 13007"/>
              <a:gd name="T37" fmla="*/ 3975 h 11327"/>
              <a:gd name="T38" fmla="*/ 6843 w 13007"/>
              <a:gd name="T39" fmla="*/ 1059 h 11327"/>
              <a:gd name="T40" fmla="*/ 9398 w 13007"/>
              <a:gd name="T41" fmla="*/ 3 h 11327"/>
              <a:gd name="T42" fmla="*/ 11950 w 13007"/>
              <a:gd name="T43" fmla="*/ 1059 h 11327"/>
              <a:gd name="T44" fmla="*/ 13007 w 13007"/>
              <a:gd name="T45" fmla="*/ 3613 h 11327"/>
              <a:gd name="T46" fmla="*/ 11950 w 13007"/>
              <a:gd name="T47" fmla="*/ 6167 h 11327"/>
              <a:gd name="T48" fmla="*/ 6869 w 13007"/>
              <a:gd name="T49" fmla="*/ 11247 h 11327"/>
              <a:gd name="T50" fmla="*/ 6680 w 13007"/>
              <a:gd name="T51" fmla="*/ 11327 h 1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007" h="11327">
                <a:moveTo>
                  <a:pt x="6680" y="11327"/>
                </a:moveTo>
                <a:cubicBezTo>
                  <a:pt x="6608" y="11327"/>
                  <a:pt x="6539" y="11298"/>
                  <a:pt x="6490" y="11247"/>
                </a:cubicBezTo>
                <a:lnTo>
                  <a:pt x="1408" y="6167"/>
                </a:lnTo>
                <a:cubicBezTo>
                  <a:pt x="0" y="4755"/>
                  <a:pt x="0" y="2470"/>
                  <a:pt x="1408" y="1059"/>
                </a:cubicBezTo>
                <a:cubicBezTo>
                  <a:pt x="2080" y="381"/>
                  <a:pt x="2995" y="1"/>
                  <a:pt x="3949" y="4"/>
                </a:cubicBezTo>
                <a:cubicBezTo>
                  <a:pt x="4119" y="4"/>
                  <a:pt x="4296" y="15"/>
                  <a:pt x="4467" y="40"/>
                </a:cubicBezTo>
                <a:cubicBezTo>
                  <a:pt x="4482" y="42"/>
                  <a:pt x="4492" y="43"/>
                  <a:pt x="4503" y="43"/>
                </a:cubicBezTo>
                <a:cubicBezTo>
                  <a:pt x="4652" y="43"/>
                  <a:pt x="4762" y="164"/>
                  <a:pt x="4772" y="312"/>
                </a:cubicBezTo>
                <a:cubicBezTo>
                  <a:pt x="4805" y="775"/>
                  <a:pt x="4013" y="616"/>
                  <a:pt x="3867" y="637"/>
                </a:cubicBezTo>
                <a:cubicBezTo>
                  <a:pt x="2905" y="775"/>
                  <a:pt x="2408" y="1096"/>
                  <a:pt x="1830" y="1675"/>
                </a:cubicBezTo>
                <a:cubicBezTo>
                  <a:pt x="631" y="2871"/>
                  <a:pt x="879" y="4537"/>
                  <a:pt x="1905" y="5750"/>
                </a:cubicBezTo>
                <a:lnTo>
                  <a:pt x="6680" y="10487"/>
                </a:lnTo>
                <a:lnTo>
                  <a:pt x="11505" y="5665"/>
                </a:lnTo>
                <a:cubicBezTo>
                  <a:pt x="12592" y="4475"/>
                  <a:pt x="12580" y="2663"/>
                  <a:pt x="11467" y="1587"/>
                </a:cubicBezTo>
                <a:cubicBezTo>
                  <a:pt x="10878" y="1019"/>
                  <a:pt x="10354" y="650"/>
                  <a:pt x="9367" y="687"/>
                </a:cubicBezTo>
                <a:cubicBezTo>
                  <a:pt x="8546" y="719"/>
                  <a:pt x="7794" y="1120"/>
                  <a:pt x="7217" y="1700"/>
                </a:cubicBezTo>
                <a:lnTo>
                  <a:pt x="4279" y="4513"/>
                </a:lnTo>
                <a:cubicBezTo>
                  <a:pt x="4173" y="4615"/>
                  <a:pt x="3918" y="4574"/>
                  <a:pt x="3814" y="4469"/>
                </a:cubicBezTo>
                <a:cubicBezTo>
                  <a:pt x="3710" y="4366"/>
                  <a:pt x="3702" y="4083"/>
                  <a:pt x="3804" y="3975"/>
                </a:cubicBezTo>
                <a:lnTo>
                  <a:pt x="6843" y="1059"/>
                </a:lnTo>
                <a:cubicBezTo>
                  <a:pt x="7520" y="381"/>
                  <a:pt x="8439" y="0"/>
                  <a:pt x="9398" y="3"/>
                </a:cubicBezTo>
                <a:cubicBezTo>
                  <a:pt x="10362" y="3"/>
                  <a:pt x="11271" y="379"/>
                  <a:pt x="11950" y="1059"/>
                </a:cubicBezTo>
                <a:cubicBezTo>
                  <a:pt x="12627" y="1737"/>
                  <a:pt x="13007" y="2656"/>
                  <a:pt x="13007" y="3613"/>
                </a:cubicBezTo>
                <a:cubicBezTo>
                  <a:pt x="13007" y="4571"/>
                  <a:pt x="12627" y="5490"/>
                  <a:pt x="11950" y="6167"/>
                </a:cubicBezTo>
                <a:lnTo>
                  <a:pt x="6869" y="11247"/>
                </a:lnTo>
                <a:cubicBezTo>
                  <a:pt x="6820" y="11299"/>
                  <a:pt x="6751" y="11327"/>
                  <a:pt x="6680" y="11327"/>
                </a:cubicBezTo>
                <a:close/>
              </a:path>
            </a:pathLst>
          </a:custGeom>
          <a:solidFill>
            <a:srgbClr val="652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0" name="iconfont-10187-1799684"/>
          <p:cNvSpPr>
            <a:spLocks noChangeAspect="1"/>
          </p:cNvSpPr>
          <p:nvPr>
            <p:custDataLst>
              <p:tags r:id="rId15"/>
            </p:custDataLst>
          </p:nvPr>
        </p:nvSpPr>
        <p:spPr bwMode="auto">
          <a:xfrm>
            <a:off x="9193564" y="2252345"/>
            <a:ext cx="377216" cy="429260"/>
          </a:xfrm>
          <a:custGeom>
            <a:avLst/>
            <a:gdLst>
              <a:gd name="T0" fmla="*/ 4160 w 11520"/>
              <a:gd name="T1" fmla="*/ 3520 h 10240"/>
              <a:gd name="T2" fmla="*/ 4160 w 11520"/>
              <a:gd name="T3" fmla="*/ 4160 h 10240"/>
              <a:gd name="T4" fmla="*/ 7680 w 11520"/>
              <a:gd name="T5" fmla="*/ 3840 h 10240"/>
              <a:gd name="T6" fmla="*/ 7360 w 11520"/>
              <a:gd name="T7" fmla="*/ 5120 h 10240"/>
              <a:gd name="T8" fmla="*/ 3840 w 11520"/>
              <a:gd name="T9" fmla="*/ 5440 h 10240"/>
              <a:gd name="T10" fmla="*/ 7360 w 11520"/>
              <a:gd name="T11" fmla="*/ 5760 h 10240"/>
              <a:gd name="T12" fmla="*/ 7360 w 11520"/>
              <a:gd name="T13" fmla="*/ 5120 h 10240"/>
              <a:gd name="T14" fmla="*/ 4160 w 11520"/>
              <a:gd name="T15" fmla="*/ 6720 h 10240"/>
              <a:gd name="T16" fmla="*/ 4160 w 11520"/>
              <a:gd name="T17" fmla="*/ 7360 h 10240"/>
              <a:gd name="T18" fmla="*/ 7680 w 11520"/>
              <a:gd name="T19" fmla="*/ 7040 h 10240"/>
              <a:gd name="T20" fmla="*/ 11200 w 11520"/>
              <a:gd name="T21" fmla="*/ 9600 h 10240"/>
              <a:gd name="T22" fmla="*/ 10880 w 11520"/>
              <a:gd name="T23" fmla="*/ 3840 h 10240"/>
              <a:gd name="T24" fmla="*/ 8960 w 11520"/>
              <a:gd name="T25" fmla="*/ 3520 h 10240"/>
              <a:gd name="T26" fmla="*/ 8320 w 11520"/>
              <a:gd name="T27" fmla="*/ 1920 h 10240"/>
              <a:gd name="T28" fmla="*/ 6080 w 11520"/>
              <a:gd name="T29" fmla="*/ 1280 h 10240"/>
              <a:gd name="T30" fmla="*/ 6720 w 11520"/>
              <a:gd name="T31" fmla="*/ 960 h 10240"/>
              <a:gd name="T32" fmla="*/ 6080 w 11520"/>
              <a:gd name="T33" fmla="*/ 640 h 10240"/>
              <a:gd name="T34" fmla="*/ 5760 w 11520"/>
              <a:gd name="T35" fmla="*/ 0 h 10240"/>
              <a:gd name="T36" fmla="*/ 5440 w 11520"/>
              <a:gd name="T37" fmla="*/ 640 h 10240"/>
              <a:gd name="T38" fmla="*/ 4800 w 11520"/>
              <a:gd name="T39" fmla="*/ 960 h 10240"/>
              <a:gd name="T40" fmla="*/ 5440 w 11520"/>
              <a:gd name="T41" fmla="*/ 1280 h 10240"/>
              <a:gd name="T42" fmla="*/ 3200 w 11520"/>
              <a:gd name="T43" fmla="*/ 1920 h 10240"/>
              <a:gd name="T44" fmla="*/ 2560 w 11520"/>
              <a:gd name="T45" fmla="*/ 4800 h 10240"/>
              <a:gd name="T46" fmla="*/ 640 w 11520"/>
              <a:gd name="T47" fmla="*/ 5120 h 10240"/>
              <a:gd name="T48" fmla="*/ 320 w 11520"/>
              <a:gd name="T49" fmla="*/ 9600 h 10240"/>
              <a:gd name="T50" fmla="*/ 320 w 11520"/>
              <a:gd name="T51" fmla="*/ 10240 h 10240"/>
              <a:gd name="T52" fmla="*/ 11520 w 11520"/>
              <a:gd name="T53" fmla="*/ 9920 h 10240"/>
              <a:gd name="T54" fmla="*/ 1280 w 11520"/>
              <a:gd name="T55" fmla="*/ 5440 h 10240"/>
              <a:gd name="T56" fmla="*/ 2560 w 11520"/>
              <a:gd name="T57" fmla="*/ 9600 h 10240"/>
              <a:gd name="T58" fmla="*/ 1280 w 11520"/>
              <a:gd name="T59" fmla="*/ 5440 h 10240"/>
              <a:gd name="T60" fmla="*/ 5120 w 11520"/>
              <a:gd name="T61" fmla="*/ 9600 h 10240"/>
              <a:gd name="T62" fmla="*/ 6400 w 11520"/>
              <a:gd name="T63" fmla="*/ 8960 h 10240"/>
              <a:gd name="T64" fmla="*/ 7040 w 11520"/>
              <a:gd name="T65" fmla="*/ 9600 h 10240"/>
              <a:gd name="T66" fmla="*/ 6720 w 11520"/>
              <a:gd name="T67" fmla="*/ 8320 h 10240"/>
              <a:gd name="T68" fmla="*/ 4480 w 11520"/>
              <a:gd name="T69" fmla="*/ 8640 h 10240"/>
              <a:gd name="T70" fmla="*/ 3200 w 11520"/>
              <a:gd name="T71" fmla="*/ 9600 h 10240"/>
              <a:gd name="T72" fmla="*/ 8320 w 11520"/>
              <a:gd name="T73" fmla="*/ 2560 h 10240"/>
              <a:gd name="T74" fmla="*/ 7040 w 11520"/>
              <a:gd name="T75" fmla="*/ 9600 h 10240"/>
              <a:gd name="T76" fmla="*/ 8960 w 11520"/>
              <a:gd name="T77" fmla="*/ 4160 h 10240"/>
              <a:gd name="T78" fmla="*/ 10240 w 11520"/>
              <a:gd name="T79" fmla="*/ 9600 h 10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520" h="10240">
                <a:moveTo>
                  <a:pt x="7360" y="3520"/>
                </a:moveTo>
                <a:lnTo>
                  <a:pt x="4160" y="3520"/>
                </a:lnTo>
                <a:cubicBezTo>
                  <a:pt x="4000" y="3520"/>
                  <a:pt x="3840" y="3680"/>
                  <a:pt x="3840" y="3840"/>
                </a:cubicBezTo>
                <a:cubicBezTo>
                  <a:pt x="3840" y="4000"/>
                  <a:pt x="4000" y="4160"/>
                  <a:pt x="4160" y="4160"/>
                </a:cubicBezTo>
                <a:lnTo>
                  <a:pt x="7360" y="4160"/>
                </a:lnTo>
                <a:cubicBezTo>
                  <a:pt x="7520" y="4160"/>
                  <a:pt x="7680" y="4000"/>
                  <a:pt x="7680" y="3840"/>
                </a:cubicBezTo>
                <a:cubicBezTo>
                  <a:pt x="7680" y="3680"/>
                  <a:pt x="7520" y="3520"/>
                  <a:pt x="7360" y="3520"/>
                </a:cubicBezTo>
                <a:close/>
                <a:moveTo>
                  <a:pt x="7360" y="5120"/>
                </a:moveTo>
                <a:lnTo>
                  <a:pt x="4160" y="5120"/>
                </a:lnTo>
                <a:cubicBezTo>
                  <a:pt x="4000" y="5120"/>
                  <a:pt x="3840" y="5280"/>
                  <a:pt x="3840" y="5440"/>
                </a:cubicBezTo>
                <a:cubicBezTo>
                  <a:pt x="3840" y="5600"/>
                  <a:pt x="4000" y="5760"/>
                  <a:pt x="4160" y="5760"/>
                </a:cubicBezTo>
                <a:lnTo>
                  <a:pt x="7360" y="5760"/>
                </a:lnTo>
                <a:cubicBezTo>
                  <a:pt x="7520" y="5760"/>
                  <a:pt x="7680" y="5600"/>
                  <a:pt x="7680" y="5440"/>
                </a:cubicBezTo>
                <a:cubicBezTo>
                  <a:pt x="7680" y="5280"/>
                  <a:pt x="7520" y="5120"/>
                  <a:pt x="7360" y="5120"/>
                </a:cubicBezTo>
                <a:close/>
                <a:moveTo>
                  <a:pt x="7360" y="6720"/>
                </a:moveTo>
                <a:lnTo>
                  <a:pt x="4160" y="6720"/>
                </a:lnTo>
                <a:cubicBezTo>
                  <a:pt x="4000" y="6720"/>
                  <a:pt x="3840" y="6880"/>
                  <a:pt x="3840" y="7040"/>
                </a:cubicBezTo>
                <a:cubicBezTo>
                  <a:pt x="3840" y="7200"/>
                  <a:pt x="4000" y="7360"/>
                  <a:pt x="4160" y="7360"/>
                </a:cubicBezTo>
                <a:lnTo>
                  <a:pt x="7360" y="7360"/>
                </a:lnTo>
                <a:cubicBezTo>
                  <a:pt x="7520" y="7360"/>
                  <a:pt x="7680" y="7200"/>
                  <a:pt x="7680" y="7040"/>
                </a:cubicBezTo>
                <a:cubicBezTo>
                  <a:pt x="7680" y="6880"/>
                  <a:pt x="7520" y="6720"/>
                  <a:pt x="7360" y="6720"/>
                </a:cubicBezTo>
                <a:close/>
                <a:moveTo>
                  <a:pt x="11200" y="9600"/>
                </a:moveTo>
                <a:lnTo>
                  <a:pt x="10880" y="9600"/>
                </a:lnTo>
                <a:lnTo>
                  <a:pt x="10880" y="3840"/>
                </a:lnTo>
                <a:cubicBezTo>
                  <a:pt x="10880" y="3680"/>
                  <a:pt x="10720" y="3520"/>
                  <a:pt x="10560" y="3520"/>
                </a:cubicBezTo>
                <a:lnTo>
                  <a:pt x="8960" y="3520"/>
                </a:lnTo>
                <a:lnTo>
                  <a:pt x="8960" y="2560"/>
                </a:lnTo>
                <a:cubicBezTo>
                  <a:pt x="8960" y="2208"/>
                  <a:pt x="8672" y="1920"/>
                  <a:pt x="8320" y="1920"/>
                </a:cubicBezTo>
                <a:lnTo>
                  <a:pt x="6080" y="1920"/>
                </a:lnTo>
                <a:lnTo>
                  <a:pt x="6080" y="1280"/>
                </a:lnTo>
                <a:lnTo>
                  <a:pt x="6400" y="1280"/>
                </a:lnTo>
                <a:cubicBezTo>
                  <a:pt x="6560" y="1280"/>
                  <a:pt x="6720" y="1120"/>
                  <a:pt x="6720" y="960"/>
                </a:cubicBezTo>
                <a:cubicBezTo>
                  <a:pt x="6720" y="768"/>
                  <a:pt x="6560" y="640"/>
                  <a:pt x="6400" y="640"/>
                </a:cubicBezTo>
                <a:lnTo>
                  <a:pt x="6080" y="640"/>
                </a:lnTo>
                <a:lnTo>
                  <a:pt x="6080" y="320"/>
                </a:lnTo>
                <a:cubicBezTo>
                  <a:pt x="6080" y="160"/>
                  <a:pt x="5920" y="0"/>
                  <a:pt x="5760" y="0"/>
                </a:cubicBezTo>
                <a:cubicBezTo>
                  <a:pt x="5600" y="0"/>
                  <a:pt x="5440" y="160"/>
                  <a:pt x="5440" y="320"/>
                </a:cubicBezTo>
                <a:lnTo>
                  <a:pt x="5440" y="640"/>
                </a:lnTo>
                <a:lnTo>
                  <a:pt x="5120" y="640"/>
                </a:lnTo>
                <a:cubicBezTo>
                  <a:pt x="4960" y="640"/>
                  <a:pt x="4800" y="768"/>
                  <a:pt x="4800" y="960"/>
                </a:cubicBezTo>
                <a:cubicBezTo>
                  <a:pt x="4800" y="1120"/>
                  <a:pt x="4960" y="1280"/>
                  <a:pt x="5120" y="1280"/>
                </a:cubicBezTo>
                <a:lnTo>
                  <a:pt x="5440" y="1280"/>
                </a:lnTo>
                <a:lnTo>
                  <a:pt x="5440" y="1920"/>
                </a:lnTo>
                <a:lnTo>
                  <a:pt x="3200" y="1920"/>
                </a:lnTo>
                <a:cubicBezTo>
                  <a:pt x="2848" y="1920"/>
                  <a:pt x="2560" y="2208"/>
                  <a:pt x="2560" y="2560"/>
                </a:cubicBezTo>
                <a:lnTo>
                  <a:pt x="2560" y="4800"/>
                </a:lnTo>
                <a:lnTo>
                  <a:pt x="960" y="4800"/>
                </a:lnTo>
                <a:cubicBezTo>
                  <a:pt x="800" y="4800"/>
                  <a:pt x="640" y="4960"/>
                  <a:pt x="640" y="5120"/>
                </a:cubicBezTo>
                <a:lnTo>
                  <a:pt x="640" y="9600"/>
                </a:lnTo>
                <a:lnTo>
                  <a:pt x="320" y="9600"/>
                </a:lnTo>
                <a:cubicBezTo>
                  <a:pt x="160" y="9600"/>
                  <a:pt x="0" y="9760"/>
                  <a:pt x="0" y="9920"/>
                </a:cubicBezTo>
                <a:cubicBezTo>
                  <a:pt x="0" y="10080"/>
                  <a:pt x="160" y="10240"/>
                  <a:pt x="320" y="10240"/>
                </a:cubicBezTo>
                <a:lnTo>
                  <a:pt x="11200" y="10240"/>
                </a:lnTo>
                <a:cubicBezTo>
                  <a:pt x="11360" y="10240"/>
                  <a:pt x="11520" y="10080"/>
                  <a:pt x="11520" y="9920"/>
                </a:cubicBezTo>
                <a:cubicBezTo>
                  <a:pt x="11520" y="9760"/>
                  <a:pt x="11360" y="9600"/>
                  <a:pt x="11200" y="9600"/>
                </a:cubicBezTo>
                <a:close/>
                <a:moveTo>
                  <a:pt x="1280" y="5440"/>
                </a:moveTo>
                <a:lnTo>
                  <a:pt x="2560" y="5440"/>
                </a:lnTo>
                <a:lnTo>
                  <a:pt x="2560" y="9600"/>
                </a:lnTo>
                <a:lnTo>
                  <a:pt x="1280" y="9600"/>
                </a:lnTo>
                <a:lnTo>
                  <a:pt x="1280" y="5440"/>
                </a:lnTo>
                <a:close/>
                <a:moveTo>
                  <a:pt x="6400" y="9600"/>
                </a:moveTo>
                <a:lnTo>
                  <a:pt x="5120" y="9600"/>
                </a:lnTo>
                <a:lnTo>
                  <a:pt x="5120" y="8960"/>
                </a:lnTo>
                <a:lnTo>
                  <a:pt x="6400" y="8960"/>
                </a:lnTo>
                <a:lnTo>
                  <a:pt x="6400" y="9600"/>
                </a:lnTo>
                <a:close/>
                <a:moveTo>
                  <a:pt x="7040" y="9600"/>
                </a:moveTo>
                <a:lnTo>
                  <a:pt x="7040" y="8640"/>
                </a:lnTo>
                <a:cubicBezTo>
                  <a:pt x="7040" y="8480"/>
                  <a:pt x="6880" y="8320"/>
                  <a:pt x="6720" y="8320"/>
                </a:cubicBezTo>
                <a:lnTo>
                  <a:pt x="4800" y="8320"/>
                </a:lnTo>
                <a:cubicBezTo>
                  <a:pt x="4640" y="8320"/>
                  <a:pt x="4480" y="8480"/>
                  <a:pt x="4480" y="8640"/>
                </a:cubicBezTo>
                <a:lnTo>
                  <a:pt x="4480" y="9600"/>
                </a:lnTo>
                <a:lnTo>
                  <a:pt x="3200" y="9600"/>
                </a:lnTo>
                <a:lnTo>
                  <a:pt x="3200" y="2560"/>
                </a:lnTo>
                <a:lnTo>
                  <a:pt x="8320" y="2560"/>
                </a:lnTo>
                <a:lnTo>
                  <a:pt x="8320" y="9600"/>
                </a:lnTo>
                <a:lnTo>
                  <a:pt x="7040" y="9600"/>
                </a:lnTo>
                <a:close/>
                <a:moveTo>
                  <a:pt x="8960" y="9600"/>
                </a:moveTo>
                <a:lnTo>
                  <a:pt x="8960" y="4160"/>
                </a:lnTo>
                <a:lnTo>
                  <a:pt x="10240" y="4160"/>
                </a:lnTo>
                <a:lnTo>
                  <a:pt x="10240" y="9600"/>
                </a:lnTo>
                <a:lnTo>
                  <a:pt x="8960" y="9600"/>
                </a:lnTo>
                <a:close/>
              </a:path>
            </a:pathLst>
          </a:custGeom>
          <a:solidFill>
            <a:srgbClr val="652AAC"/>
          </a:solidFill>
          <a:ln>
            <a:noFill/>
          </a:ln>
        </p:spPr>
        <p:txBody>
          <a:bodyPr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srgbClr val="000000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8919385" y="2659380"/>
            <a:ext cx="10800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科室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8" name="图片 1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4502150"/>
            <a:ext cx="998220" cy="999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Picture 8" descr="âAI state of the artâçå¾çæç´¢ç»æ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4185" y="5267325"/>
            <a:ext cx="2196465" cy="880745"/>
          </a:xfrm>
          <a:prstGeom prst="rect">
            <a:avLst/>
          </a:prstGeom>
          <a:blipFill rotWithShape="1">
            <a:blip r:embed="rId18">
              <a:alphaModFix amt="0"/>
            </a:blip>
          </a:blipFill>
          <a:ln w="9525"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4220" r="24774" b="35200"/>
          <a:stretch>
            <a:fillRect/>
          </a:stretch>
        </p:blipFill>
        <p:spPr>
          <a:xfrm>
            <a:off x="10526939" y="118731"/>
            <a:ext cx="1498600" cy="574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551815" y="1390862"/>
            <a:ext cx="11592560" cy="4895851"/>
            <a:chOff x="509" y="2190"/>
            <a:chExt cx="18616" cy="7710"/>
          </a:xfrm>
        </p:grpSpPr>
        <p:sp>
          <p:nvSpPr>
            <p:cNvPr id="238" name="矩形 237"/>
            <p:cNvSpPr/>
            <p:nvPr/>
          </p:nvSpPr>
          <p:spPr>
            <a:xfrm>
              <a:off x="534" y="2190"/>
              <a:ext cx="5301" cy="7710"/>
            </a:xfrm>
            <a:prstGeom prst="rect">
              <a:avLst/>
            </a:prstGeom>
            <a:gradFill>
              <a:gsLst>
                <a:gs pos="0">
                  <a:srgbClr val="672BB0"/>
                </a:gs>
                <a:gs pos="60000">
                  <a:srgbClr val="3F1A6A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672BB0"/>
                    </a:gs>
                    <a:gs pos="100000">
                      <a:srgbClr val="3F1A6A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566" y="2231"/>
              <a:ext cx="5220" cy="1247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2" name="矩形 241"/>
            <p:cNvSpPr/>
            <p:nvPr/>
          </p:nvSpPr>
          <p:spPr>
            <a:xfrm>
              <a:off x="566" y="3517"/>
              <a:ext cx="5220" cy="1230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3" name="矩形 242"/>
            <p:cNvSpPr/>
            <p:nvPr/>
          </p:nvSpPr>
          <p:spPr>
            <a:xfrm>
              <a:off x="566" y="4779"/>
              <a:ext cx="5220" cy="1237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1" name="矩形 250"/>
            <p:cNvSpPr/>
            <p:nvPr/>
          </p:nvSpPr>
          <p:spPr>
            <a:xfrm>
              <a:off x="566" y="6048"/>
              <a:ext cx="5220" cy="1237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3" name="矩形 252"/>
            <p:cNvSpPr/>
            <p:nvPr/>
          </p:nvSpPr>
          <p:spPr>
            <a:xfrm>
              <a:off x="566" y="7317"/>
              <a:ext cx="5220" cy="1240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4" name="矩形 253"/>
            <p:cNvSpPr/>
            <p:nvPr/>
          </p:nvSpPr>
          <p:spPr>
            <a:xfrm>
              <a:off x="566" y="8580"/>
              <a:ext cx="5220" cy="1286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55" name="图片 25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315" y="2231"/>
              <a:ext cx="3471" cy="1247"/>
            </a:xfrm>
            <a:prstGeom prst="rect">
              <a:avLst/>
            </a:prstGeom>
          </p:spPr>
        </p:pic>
        <p:sp>
          <p:nvSpPr>
            <p:cNvPr id="256" name="文本框 255"/>
            <p:cNvSpPr txBox="1"/>
            <p:nvPr/>
          </p:nvSpPr>
          <p:spPr>
            <a:xfrm>
              <a:off x="509" y="2542"/>
              <a:ext cx="1883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处方笺</a:t>
              </a:r>
              <a:endPara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57" name="Picture 4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4779"/>
              <a:ext cx="3471" cy="1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6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6047"/>
              <a:ext cx="3474" cy="1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" y="7315"/>
              <a:ext cx="3469" cy="1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0" name="Picture 1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8578"/>
              <a:ext cx="3471" cy="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" name="Picture 2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8"/>
            <a:stretch>
              <a:fillRect/>
            </a:stretch>
          </p:blipFill>
          <p:spPr bwMode="auto">
            <a:xfrm>
              <a:off x="2315" y="3523"/>
              <a:ext cx="3471" cy="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2" name="文本框 261"/>
            <p:cNvSpPr txBox="1"/>
            <p:nvPr/>
          </p:nvSpPr>
          <p:spPr>
            <a:xfrm>
              <a:off x="509" y="3825"/>
              <a:ext cx="1883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费用清单</a:t>
              </a:r>
              <a:endPara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3" name="文本框 262"/>
            <p:cNvSpPr txBox="1"/>
            <p:nvPr/>
          </p:nvSpPr>
          <p:spPr>
            <a:xfrm>
              <a:off x="509" y="5094"/>
              <a:ext cx="1883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诊断报告</a:t>
              </a:r>
              <a:endPara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4" name="文本框 263"/>
            <p:cNvSpPr txBox="1"/>
            <p:nvPr/>
          </p:nvSpPr>
          <p:spPr>
            <a:xfrm>
              <a:off x="509" y="6344"/>
              <a:ext cx="1883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检验报告</a:t>
              </a:r>
              <a:endPara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5" name="文本框 264"/>
            <p:cNvSpPr txBox="1"/>
            <p:nvPr/>
          </p:nvSpPr>
          <p:spPr>
            <a:xfrm>
              <a:off x="509" y="7628"/>
              <a:ext cx="1883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病案报告</a:t>
              </a:r>
              <a:endPara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6" name="文本框 265"/>
            <p:cNvSpPr txBox="1"/>
            <p:nvPr/>
          </p:nvSpPr>
          <p:spPr>
            <a:xfrm>
              <a:off x="509" y="8931"/>
              <a:ext cx="1883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出院小结</a:t>
              </a:r>
              <a:endPara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7" name="矩形 266"/>
            <p:cNvSpPr/>
            <p:nvPr/>
          </p:nvSpPr>
          <p:spPr>
            <a:xfrm>
              <a:off x="7002" y="2190"/>
              <a:ext cx="5338" cy="7710"/>
            </a:xfrm>
            <a:prstGeom prst="rect">
              <a:avLst/>
            </a:prstGeom>
            <a:gradFill>
              <a:gsLst>
                <a:gs pos="0">
                  <a:srgbClr val="0EA7EC"/>
                </a:gs>
                <a:gs pos="60000">
                  <a:srgbClr val="005F8A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矩形 267"/>
            <p:cNvSpPr/>
            <p:nvPr/>
          </p:nvSpPr>
          <p:spPr>
            <a:xfrm>
              <a:off x="7051" y="2231"/>
              <a:ext cx="5229" cy="1481"/>
            </a:xfrm>
            <a:prstGeom prst="rect">
              <a:avLst/>
            </a:prstGeom>
            <a:solidFill>
              <a:srgbClr val="D7F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文本框 268"/>
            <p:cNvSpPr txBox="1"/>
            <p:nvPr/>
          </p:nvSpPr>
          <p:spPr>
            <a:xfrm>
              <a:off x="7079" y="2542"/>
              <a:ext cx="520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数据特点</a:t>
              </a:r>
              <a:endPara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70" name="组合 269"/>
            <p:cNvGrpSpPr/>
            <p:nvPr/>
          </p:nvGrpSpPr>
          <p:grpSpPr>
            <a:xfrm>
              <a:off x="6986" y="3758"/>
              <a:ext cx="5509" cy="1951"/>
              <a:chOff x="3313937" y="1737821"/>
              <a:chExt cx="2623532" cy="929179"/>
            </a:xfrm>
          </p:grpSpPr>
          <p:sp>
            <p:nvSpPr>
              <p:cNvPr id="271" name="矩形 270"/>
              <p:cNvSpPr/>
              <p:nvPr/>
            </p:nvSpPr>
            <p:spPr>
              <a:xfrm>
                <a:off x="3344963" y="1737821"/>
                <a:ext cx="2490207" cy="929179"/>
              </a:xfrm>
              <a:prstGeom prst="rect">
                <a:avLst/>
              </a:prstGeom>
              <a:solidFill>
                <a:srgbClr val="D7F1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矩形 271"/>
              <p:cNvSpPr/>
              <p:nvPr>
                <p:custDataLst>
                  <p:tags r:id="rId13"/>
                </p:custDataLst>
              </p:nvPr>
            </p:nvSpPr>
            <p:spPr>
              <a:xfrm>
                <a:off x="3313937" y="1756079"/>
                <a:ext cx="2623532" cy="8820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6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1F7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海量非结构化图像数据：</a:t>
                </a:r>
                <a:r>
                  <a:rPr kumimoji="0" lang="zh-CN" altLang="en-US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多源异构的医疗数据涉及</a:t>
                </a:r>
                <a:r>
                  <a:rPr kumimoji="0" lang="en-US" altLang="zh-CN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40</a:t>
                </a:r>
                <a:r>
                  <a:rPr kumimoji="0" lang="zh-CN" altLang="en-US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多类的单据图像，保险公司很难将其所包含</a:t>
                </a:r>
                <a:r>
                  <a:rPr kumimoji="0" lang="zh-CN" altLang="en-US" sz="146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医疗信息进行有价值的提取和利用</a:t>
                </a:r>
                <a:r>
                  <a:rPr kumimoji="0" lang="zh-CN" altLang="en-US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。</a:t>
                </a:r>
                <a:endParaRPr kumimoji="0" lang="zh-CN" altLang="en-US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73" name="组合 272"/>
            <p:cNvGrpSpPr/>
            <p:nvPr/>
          </p:nvGrpSpPr>
          <p:grpSpPr>
            <a:xfrm>
              <a:off x="6986" y="5754"/>
              <a:ext cx="5509" cy="2016"/>
              <a:chOff x="3313937" y="2709205"/>
              <a:chExt cx="2623532" cy="960318"/>
            </a:xfrm>
          </p:grpSpPr>
          <p:sp>
            <p:nvSpPr>
              <p:cNvPr id="274" name="矩形 273"/>
              <p:cNvSpPr/>
              <p:nvPr/>
            </p:nvSpPr>
            <p:spPr>
              <a:xfrm>
                <a:off x="3344963" y="2709205"/>
                <a:ext cx="2490207" cy="960318"/>
              </a:xfrm>
              <a:prstGeom prst="rect">
                <a:avLst/>
              </a:prstGeom>
              <a:solidFill>
                <a:srgbClr val="D7F1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矩形 274"/>
              <p:cNvSpPr/>
              <p:nvPr>
                <p:custDataLst>
                  <p:tags r:id="rId14"/>
                </p:custDataLst>
              </p:nvPr>
            </p:nvSpPr>
            <p:spPr>
              <a:xfrm>
                <a:off x="3313937" y="2764363"/>
                <a:ext cx="2623532" cy="8820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6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1F7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标准化差：</a:t>
                </a:r>
                <a:r>
                  <a:rPr kumimoji="0" lang="zh-CN" altLang="en-US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各医疗机构的单证模板制式不统一，医学术语使用不统一等问题。同时，各医疗机构对于数据的结构化规则和精细度也完全不同。</a:t>
                </a:r>
                <a:endParaRPr kumimoji="0" lang="zh-CN" altLang="en-US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76" name="组合 275"/>
            <p:cNvGrpSpPr/>
            <p:nvPr/>
          </p:nvGrpSpPr>
          <p:grpSpPr>
            <a:xfrm>
              <a:off x="6986" y="7806"/>
              <a:ext cx="5509" cy="2058"/>
              <a:chOff x="3313937" y="3693745"/>
              <a:chExt cx="2623532" cy="947775"/>
            </a:xfrm>
          </p:grpSpPr>
          <p:sp>
            <p:nvSpPr>
              <p:cNvPr id="277" name="矩形 276"/>
              <p:cNvSpPr/>
              <p:nvPr/>
            </p:nvSpPr>
            <p:spPr>
              <a:xfrm>
                <a:off x="3344963" y="3693745"/>
                <a:ext cx="2490207" cy="947775"/>
              </a:xfrm>
              <a:prstGeom prst="rect">
                <a:avLst/>
              </a:prstGeom>
              <a:solidFill>
                <a:srgbClr val="D7F1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矩形 277"/>
              <p:cNvSpPr/>
              <p:nvPr>
                <p:custDataLst>
                  <p:tags r:id="rId15"/>
                </p:custDataLst>
              </p:nvPr>
            </p:nvSpPr>
            <p:spPr>
              <a:xfrm>
                <a:off x="3313937" y="3712235"/>
                <a:ext cx="2623532" cy="8527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p>
                <a:pPr marL="0" marR="0" lvl="0" indent="0" algn="l" defTabSz="6858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6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1F7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专业性强：</a:t>
                </a:r>
                <a:r>
                  <a:rPr kumimoji="0" lang="zh-CN" altLang="en-US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医疗领域知识专业、复杂且更新频繁，需要大量专业技术人员来完成保险运营增值所需要知识更新、数据清洗、数据分析、用户画像和健康建议。</a:t>
                </a:r>
                <a:endParaRPr kumimoji="0" lang="zh-CN" altLang="en-US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79" name="矩形 278"/>
            <p:cNvSpPr/>
            <p:nvPr/>
          </p:nvSpPr>
          <p:spPr>
            <a:xfrm>
              <a:off x="13619" y="2190"/>
              <a:ext cx="5338" cy="7710"/>
            </a:xfrm>
            <a:prstGeom prst="rect">
              <a:avLst/>
            </a:prstGeom>
            <a:gradFill>
              <a:gsLst>
                <a:gs pos="0">
                  <a:srgbClr val="672BB0"/>
                </a:gs>
                <a:gs pos="60000">
                  <a:srgbClr val="3F1A6A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gradFill>
                  <a:gsLst>
                    <a:gs pos="0">
                      <a:srgbClr val="672BB0"/>
                    </a:gs>
                    <a:gs pos="100000">
                      <a:srgbClr val="3F1A6A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80" name="矩形 279"/>
            <p:cNvSpPr/>
            <p:nvPr/>
          </p:nvSpPr>
          <p:spPr>
            <a:xfrm>
              <a:off x="13678" y="2231"/>
              <a:ext cx="5224" cy="1481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81" name="文本框 280"/>
            <p:cNvSpPr txBox="1"/>
            <p:nvPr/>
          </p:nvSpPr>
          <p:spPr>
            <a:xfrm>
              <a:off x="13678" y="2542"/>
              <a:ext cx="520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处理方式</a:t>
              </a:r>
              <a:endPara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2" name="矩形 281"/>
            <p:cNvSpPr/>
            <p:nvPr/>
          </p:nvSpPr>
          <p:spPr>
            <a:xfrm>
              <a:off x="13678" y="3758"/>
              <a:ext cx="5224" cy="1334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83" name="矩形 282"/>
            <p:cNvSpPr/>
            <p:nvPr/>
          </p:nvSpPr>
          <p:spPr>
            <a:xfrm>
              <a:off x="13678" y="5141"/>
              <a:ext cx="5224" cy="1368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84" name="矩形 283"/>
            <p:cNvSpPr/>
            <p:nvPr/>
          </p:nvSpPr>
          <p:spPr>
            <a:xfrm>
              <a:off x="13678" y="6564"/>
              <a:ext cx="5224" cy="1358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85" name="矩形 284"/>
            <p:cNvSpPr/>
            <p:nvPr/>
          </p:nvSpPr>
          <p:spPr>
            <a:xfrm>
              <a:off x="13678" y="7972"/>
              <a:ext cx="5224" cy="1892"/>
            </a:xfrm>
            <a:prstGeom prst="rect">
              <a:avLst/>
            </a:prstGeom>
            <a:solidFill>
              <a:srgbClr val="E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86" name="任意多边形: 形状 143"/>
            <p:cNvSpPr/>
            <p:nvPr/>
          </p:nvSpPr>
          <p:spPr>
            <a:xfrm>
              <a:off x="5836" y="5651"/>
              <a:ext cx="1093" cy="183"/>
            </a:xfrm>
            <a:custGeom>
              <a:avLst/>
              <a:gdLst>
                <a:gd name="connsiteX0" fmla="*/ 1744662 w 1831974"/>
                <a:gd name="connsiteY0" fmla="*/ 0 h 87312"/>
                <a:gd name="connsiteX1" fmla="*/ 1831974 w 1831974"/>
                <a:gd name="connsiteY1" fmla="*/ 87312 h 87312"/>
                <a:gd name="connsiteX2" fmla="*/ 0 w 1831974"/>
                <a:gd name="connsiteY2" fmla="*/ 873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1974" h="87312">
                  <a:moveTo>
                    <a:pt x="1744662" y="0"/>
                  </a:moveTo>
                  <a:lnTo>
                    <a:pt x="1831974" y="87312"/>
                  </a:lnTo>
                  <a:lnTo>
                    <a:pt x="0" y="87312"/>
                  </a:lnTo>
                </a:path>
              </a:pathLst>
            </a:custGeom>
            <a:noFill/>
            <a:ln cap="rnd">
              <a:gradFill flip="none" rotWithShape="1">
                <a:gsLst>
                  <a:gs pos="0">
                    <a:srgbClr val="466AFF">
                      <a:alpha val="0"/>
                    </a:srgbClr>
                  </a:gs>
                  <a:gs pos="100000">
                    <a:srgbClr val="466AFF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任意多边形: 形状 144"/>
            <p:cNvSpPr/>
            <p:nvPr/>
          </p:nvSpPr>
          <p:spPr>
            <a:xfrm>
              <a:off x="12427" y="5651"/>
              <a:ext cx="1093" cy="183"/>
            </a:xfrm>
            <a:custGeom>
              <a:avLst/>
              <a:gdLst>
                <a:gd name="connsiteX0" fmla="*/ 1744662 w 1831974"/>
                <a:gd name="connsiteY0" fmla="*/ 0 h 87312"/>
                <a:gd name="connsiteX1" fmla="*/ 1831974 w 1831974"/>
                <a:gd name="connsiteY1" fmla="*/ 87312 h 87312"/>
                <a:gd name="connsiteX2" fmla="*/ 0 w 1831974"/>
                <a:gd name="connsiteY2" fmla="*/ 873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1974" h="87312">
                  <a:moveTo>
                    <a:pt x="1744662" y="0"/>
                  </a:moveTo>
                  <a:lnTo>
                    <a:pt x="1831974" y="87312"/>
                  </a:lnTo>
                  <a:lnTo>
                    <a:pt x="0" y="87312"/>
                  </a:lnTo>
                </a:path>
              </a:pathLst>
            </a:custGeom>
            <a:noFill/>
            <a:ln cap="rnd">
              <a:gradFill flip="none" rotWithShape="1">
                <a:gsLst>
                  <a:gs pos="0">
                    <a:srgbClr val="0099DE">
                      <a:alpha val="0"/>
                    </a:srgbClr>
                  </a:gs>
                  <a:gs pos="100000">
                    <a:srgbClr val="0099DE"/>
                  </a:gs>
                </a:gsLst>
                <a:lin ang="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矩形 287"/>
            <p:cNvSpPr/>
            <p:nvPr>
              <p:custDataLst>
                <p:tags r:id="rId16"/>
              </p:custDataLst>
            </p:nvPr>
          </p:nvSpPr>
          <p:spPr>
            <a:xfrm>
              <a:off x="13702" y="3926"/>
              <a:ext cx="1691" cy="99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人工</a:t>
              </a:r>
              <a:endParaRPr kumimoji="0" lang="en-US" altLang="zh-CN" sz="1465" b="1" i="0" u="none" strike="noStrike" kern="1200" cap="none" spc="0" normalizeH="0" baseline="0" noProof="0" dirty="0">
                <a:ln>
                  <a:noFill/>
                </a:ln>
                <a:solidFill>
                  <a:srgbClr val="4B1F7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处理</a:t>
              </a:r>
              <a:endParaRPr kumimoji="0" lang="en-US" altLang="zh-CN" sz="1465" b="1" i="0" u="none" strike="noStrike" kern="1200" cap="none" spc="0" normalizeH="0" baseline="0" noProof="0" dirty="0">
                <a:ln>
                  <a:noFill/>
                </a:ln>
                <a:solidFill>
                  <a:srgbClr val="4B1F7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9" name="矩形 288"/>
            <p:cNvSpPr/>
            <p:nvPr>
              <p:custDataLst>
                <p:tags r:id="rId17"/>
              </p:custDataLst>
            </p:nvPr>
          </p:nvSpPr>
          <p:spPr>
            <a:xfrm>
              <a:off x="15186" y="3912"/>
              <a:ext cx="3799" cy="10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人工录入实现文本化耗时、费钱、准确率低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人工填表结构化对专业性要求高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人工校正实现归一化可靠性差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人工患者画像和需求匹配投入产出比低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0" name="矩形 289"/>
            <p:cNvSpPr/>
            <p:nvPr>
              <p:custDataLst>
                <p:tags r:id="rId18"/>
              </p:custDataLst>
            </p:nvPr>
          </p:nvSpPr>
          <p:spPr>
            <a:xfrm>
              <a:off x="13702" y="5309"/>
              <a:ext cx="1691" cy="99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通用</a:t>
              </a:r>
              <a:endParaRPr kumimoji="0" lang="en-US" altLang="zh-CN" sz="1465" b="1" i="0" u="none" strike="noStrike" kern="1200" cap="none" spc="0" normalizeH="0" baseline="0" noProof="0" dirty="0">
                <a:ln>
                  <a:noFill/>
                </a:ln>
                <a:solidFill>
                  <a:srgbClr val="4B1F7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OCR</a:t>
              </a:r>
              <a:endParaRPr kumimoji="0" lang="en-US" altLang="zh-CN" sz="1465" b="1" i="0" u="none" strike="noStrike" kern="1200" cap="none" spc="0" normalizeH="0" baseline="0" noProof="0" dirty="0">
                <a:ln>
                  <a:noFill/>
                </a:ln>
                <a:solidFill>
                  <a:srgbClr val="4B1F7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1" name="矩形 290"/>
            <p:cNvSpPr/>
            <p:nvPr>
              <p:custDataLst>
                <p:tags r:id="rId19"/>
              </p:custDataLst>
            </p:nvPr>
          </p:nvSpPr>
          <p:spPr>
            <a:xfrm>
              <a:off x="15186" y="5296"/>
              <a:ext cx="3799" cy="10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无针对性优化、准确率低、无错误提示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无法实现多源异构的医疗单证结构化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缺乏数据标准化的知识图谱支撑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不支持用户画像和统计分析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2" name="矩形 291"/>
            <p:cNvSpPr/>
            <p:nvPr>
              <p:custDataLst>
                <p:tags r:id="rId20"/>
              </p:custDataLst>
            </p:nvPr>
          </p:nvSpPr>
          <p:spPr>
            <a:xfrm>
              <a:off x="13702" y="6739"/>
              <a:ext cx="1691" cy="99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知识</a:t>
              </a:r>
              <a:endParaRPr kumimoji="0" lang="en-US" altLang="zh-CN" sz="1465" b="1" i="0" u="none" strike="noStrike" kern="1200" cap="none" spc="0" normalizeH="0" baseline="0" noProof="0" dirty="0">
                <a:ln>
                  <a:noFill/>
                </a:ln>
                <a:solidFill>
                  <a:srgbClr val="4B1F7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视觉</a:t>
              </a:r>
              <a:endParaRPr kumimoji="0" lang="en-US" altLang="zh-CN" sz="1465" b="1" i="0" u="none" strike="noStrike" kern="1200" cap="none" spc="0" normalizeH="0" baseline="0" noProof="0" dirty="0">
                <a:ln>
                  <a:noFill/>
                </a:ln>
                <a:solidFill>
                  <a:srgbClr val="4B1F7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3" name="矩形 292"/>
            <p:cNvSpPr/>
            <p:nvPr>
              <p:custDataLst>
                <p:tags r:id="rId21"/>
              </p:custDataLst>
            </p:nvPr>
          </p:nvSpPr>
          <p:spPr>
            <a:xfrm>
              <a:off x="15186" y="6725"/>
              <a:ext cx="3799" cy="10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Inphile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智能医疗数据文本化处理系统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Inphile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智能医疗数据结构化处理系统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Inphile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智能医疗数据标准化处理系统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1F7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Inphile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智能医疗数据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知识化运营系统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4" name="矩形 293"/>
            <p:cNvSpPr/>
            <p:nvPr>
              <p:custDataLst>
                <p:tags r:id="rId22"/>
              </p:custDataLst>
            </p:nvPr>
          </p:nvSpPr>
          <p:spPr>
            <a:xfrm>
              <a:off x="13609" y="8057"/>
              <a:ext cx="5516" cy="179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0" marR="0" lvl="0" indent="0" algn="l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4B1F7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核心优势：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基于真实临床医疗场景，独有的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OCR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算法、高达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3000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万实体的医学知识图谱，实现录入医疗信息的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文本化、结构化、标准化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和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知识化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0" y="841829"/>
            <a:ext cx="12192000" cy="0"/>
          </a:xfrm>
          <a:prstGeom prst="line">
            <a:avLst/>
          </a:prstGeom>
          <a:ln w="25400">
            <a:solidFill>
              <a:srgbClr val="4276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685" y="163373"/>
            <a:ext cx="10887966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非结构化数据的特点和处理方式对比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276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4220" r="24774" b="35200"/>
          <a:stretch>
            <a:fillRect/>
          </a:stretch>
        </p:blipFill>
        <p:spPr>
          <a:xfrm>
            <a:off x="10526939" y="118731"/>
            <a:ext cx="1498600" cy="574675"/>
          </a:xfrm>
          <a:prstGeom prst="rect">
            <a:avLst/>
          </a:prstGeom>
        </p:spPr>
      </p:pic>
      <p:sp>
        <p:nvSpPr>
          <p:cNvPr id="8" name="灯片编号占位符 3"/>
          <p:cNvSpPr>
            <a:spLocks noGrp="1"/>
          </p:cNvSpPr>
          <p:nvPr/>
        </p:nvSpPr>
        <p:spPr>
          <a:xfrm>
            <a:off x="9402110" y="65207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544195" y="250825"/>
            <a:ext cx="10852150" cy="64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ctr" anchorCtr="0" compatLnSpc="1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05号-简雅黑" panose="00000500000000000000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543759" y="1073150"/>
            <a:ext cx="11514256" cy="5533390"/>
            <a:chOff x="162" y="1555"/>
            <a:chExt cx="14238" cy="5783"/>
          </a:xfrm>
        </p:grpSpPr>
        <p:sp>
          <p:nvSpPr>
            <p:cNvPr id="51" name="平行四边形 3"/>
            <p:cNvSpPr/>
            <p:nvPr/>
          </p:nvSpPr>
          <p:spPr>
            <a:xfrm>
              <a:off x="9841" y="2145"/>
              <a:ext cx="4153" cy="1225"/>
            </a:xfrm>
            <a:custGeom>
              <a:avLst/>
              <a:gdLst>
                <a:gd name="connsiteX0" fmla="*/ 3279 w 5002252"/>
                <a:gd name="connsiteY0" fmla="*/ 1080760 h 1214954"/>
                <a:gd name="connsiteX1" fmla="*/ 253017 w 5002252"/>
                <a:gd name="connsiteY1" fmla="*/ 81806 h 1214954"/>
                <a:gd name="connsiteX2" fmla="*/ 357793 w 5002252"/>
                <a:gd name="connsiteY2" fmla="*/ 0 h 1214954"/>
                <a:gd name="connsiteX3" fmla="*/ 4894198 w 5002252"/>
                <a:gd name="connsiteY3" fmla="*/ 0 h 1214954"/>
                <a:gd name="connsiteX4" fmla="*/ 4998974 w 5002252"/>
                <a:gd name="connsiteY4" fmla="*/ 134194 h 1214954"/>
                <a:gd name="connsiteX5" fmla="*/ 4749235 w 5002252"/>
                <a:gd name="connsiteY5" fmla="*/ 1133148 h 1214954"/>
                <a:gd name="connsiteX6" fmla="*/ 4644460 w 5002252"/>
                <a:gd name="connsiteY6" fmla="*/ 1214954 h 1214954"/>
                <a:gd name="connsiteX7" fmla="*/ 108054 w 5002252"/>
                <a:gd name="connsiteY7" fmla="*/ 1214954 h 1214954"/>
                <a:gd name="connsiteX8" fmla="*/ 3279 w 5002252"/>
                <a:gd name="connsiteY8" fmla="*/ 1080760 h 121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252" h="1214954">
                  <a:moveTo>
                    <a:pt x="3279" y="1080760"/>
                  </a:moveTo>
                  <a:lnTo>
                    <a:pt x="253017" y="81806"/>
                  </a:lnTo>
                  <a:cubicBezTo>
                    <a:pt x="265043" y="33704"/>
                    <a:pt x="308210" y="0"/>
                    <a:pt x="357793" y="0"/>
                  </a:cubicBezTo>
                  <a:lnTo>
                    <a:pt x="4894198" y="0"/>
                  </a:lnTo>
                  <a:cubicBezTo>
                    <a:pt x="4964467" y="0"/>
                    <a:pt x="5016016" y="66023"/>
                    <a:pt x="4998974" y="134194"/>
                  </a:cubicBezTo>
                  <a:lnTo>
                    <a:pt x="4749235" y="1133148"/>
                  </a:lnTo>
                  <a:cubicBezTo>
                    <a:pt x="4737210" y="1181250"/>
                    <a:pt x="4694043" y="1214954"/>
                    <a:pt x="4644460" y="1214954"/>
                  </a:cubicBezTo>
                  <a:lnTo>
                    <a:pt x="108054" y="1214954"/>
                  </a:lnTo>
                  <a:cubicBezTo>
                    <a:pt x="37785" y="1214954"/>
                    <a:pt x="-13764" y="1148930"/>
                    <a:pt x="3279" y="1080760"/>
                  </a:cubicBezTo>
                </a:path>
              </a:pathLst>
            </a:custGeom>
            <a:gradFill flip="none" rotWithShape="1">
              <a:gsLst>
                <a:gs pos="25000">
                  <a:srgbClr val="EDE4F8">
                    <a:alpha val="0"/>
                  </a:srgbClr>
                </a:gs>
                <a:gs pos="100000">
                  <a:srgbClr val="EDE4F8">
                    <a:alpha val="37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平行四边形 3"/>
            <p:cNvSpPr/>
            <p:nvPr/>
          </p:nvSpPr>
          <p:spPr>
            <a:xfrm>
              <a:off x="9649" y="1820"/>
              <a:ext cx="4153" cy="1225"/>
            </a:xfrm>
            <a:custGeom>
              <a:avLst/>
              <a:gdLst>
                <a:gd name="connsiteX0" fmla="*/ 3279 w 5002252"/>
                <a:gd name="connsiteY0" fmla="*/ 1080760 h 1214954"/>
                <a:gd name="connsiteX1" fmla="*/ 253017 w 5002252"/>
                <a:gd name="connsiteY1" fmla="*/ 81806 h 1214954"/>
                <a:gd name="connsiteX2" fmla="*/ 357793 w 5002252"/>
                <a:gd name="connsiteY2" fmla="*/ 0 h 1214954"/>
                <a:gd name="connsiteX3" fmla="*/ 4894198 w 5002252"/>
                <a:gd name="connsiteY3" fmla="*/ 0 h 1214954"/>
                <a:gd name="connsiteX4" fmla="*/ 4998974 w 5002252"/>
                <a:gd name="connsiteY4" fmla="*/ 134194 h 1214954"/>
                <a:gd name="connsiteX5" fmla="*/ 4749235 w 5002252"/>
                <a:gd name="connsiteY5" fmla="*/ 1133148 h 1214954"/>
                <a:gd name="connsiteX6" fmla="*/ 4644460 w 5002252"/>
                <a:gd name="connsiteY6" fmla="*/ 1214954 h 1214954"/>
                <a:gd name="connsiteX7" fmla="*/ 108054 w 5002252"/>
                <a:gd name="connsiteY7" fmla="*/ 1214954 h 1214954"/>
                <a:gd name="connsiteX8" fmla="*/ 3279 w 5002252"/>
                <a:gd name="connsiteY8" fmla="*/ 1080760 h 121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252" h="1214954">
                  <a:moveTo>
                    <a:pt x="3279" y="1080760"/>
                  </a:moveTo>
                  <a:lnTo>
                    <a:pt x="253017" y="81806"/>
                  </a:lnTo>
                  <a:cubicBezTo>
                    <a:pt x="265043" y="33704"/>
                    <a:pt x="308210" y="0"/>
                    <a:pt x="357793" y="0"/>
                  </a:cubicBezTo>
                  <a:lnTo>
                    <a:pt x="4894198" y="0"/>
                  </a:lnTo>
                  <a:cubicBezTo>
                    <a:pt x="4964467" y="0"/>
                    <a:pt x="5016016" y="66023"/>
                    <a:pt x="4998974" y="134194"/>
                  </a:cubicBezTo>
                  <a:lnTo>
                    <a:pt x="4749235" y="1133148"/>
                  </a:lnTo>
                  <a:cubicBezTo>
                    <a:pt x="4737210" y="1181250"/>
                    <a:pt x="4694043" y="1214954"/>
                    <a:pt x="4644460" y="1214954"/>
                  </a:cubicBezTo>
                  <a:lnTo>
                    <a:pt x="108054" y="1214954"/>
                  </a:lnTo>
                  <a:cubicBezTo>
                    <a:pt x="37785" y="1214954"/>
                    <a:pt x="-13764" y="1148930"/>
                    <a:pt x="3279" y="1080760"/>
                  </a:cubicBezTo>
                </a:path>
              </a:pathLst>
            </a:custGeom>
            <a:solidFill>
              <a:srgbClr val="EDE4F8">
                <a:alpha val="85882"/>
              </a:srgb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平行四边形 9"/>
            <p:cNvSpPr/>
            <p:nvPr/>
          </p:nvSpPr>
          <p:spPr>
            <a:xfrm>
              <a:off x="9788" y="1563"/>
              <a:ext cx="1287" cy="1373"/>
            </a:xfrm>
            <a:custGeom>
              <a:avLst/>
              <a:gdLst>
                <a:gd name="connsiteX0" fmla="*/ 3279 w 1549544"/>
                <a:gd name="connsiteY0" fmla="*/ 1227246 h 1361440"/>
                <a:gd name="connsiteX1" fmla="*/ 289639 w 1549544"/>
                <a:gd name="connsiteY1" fmla="*/ 81806 h 1361440"/>
                <a:gd name="connsiteX2" fmla="*/ 394415 w 1549544"/>
                <a:gd name="connsiteY2" fmla="*/ 0 h 1361440"/>
                <a:gd name="connsiteX3" fmla="*/ 1441490 w 1549544"/>
                <a:gd name="connsiteY3" fmla="*/ 0 h 1361440"/>
                <a:gd name="connsiteX4" fmla="*/ 1546266 w 1549544"/>
                <a:gd name="connsiteY4" fmla="*/ 134194 h 1361440"/>
                <a:gd name="connsiteX5" fmla="*/ 1259905 w 1549544"/>
                <a:gd name="connsiteY5" fmla="*/ 1279634 h 1361440"/>
                <a:gd name="connsiteX6" fmla="*/ 1155130 w 1549544"/>
                <a:gd name="connsiteY6" fmla="*/ 1361440 h 1361440"/>
                <a:gd name="connsiteX7" fmla="*/ 108055 w 1549544"/>
                <a:gd name="connsiteY7" fmla="*/ 1361440 h 1361440"/>
                <a:gd name="connsiteX8" fmla="*/ 3279 w 1549544"/>
                <a:gd name="connsiteY8" fmla="*/ 1227246 h 136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9544" h="1361440">
                  <a:moveTo>
                    <a:pt x="3279" y="1227246"/>
                  </a:moveTo>
                  <a:lnTo>
                    <a:pt x="289639" y="81806"/>
                  </a:lnTo>
                  <a:cubicBezTo>
                    <a:pt x="301665" y="33704"/>
                    <a:pt x="344832" y="0"/>
                    <a:pt x="394415" y="0"/>
                  </a:cubicBezTo>
                  <a:lnTo>
                    <a:pt x="1441490" y="0"/>
                  </a:lnTo>
                  <a:cubicBezTo>
                    <a:pt x="1511759" y="0"/>
                    <a:pt x="1563308" y="66024"/>
                    <a:pt x="1546266" y="134194"/>
                  </a:cubicBezTo>
                  <a:lnTo>
                    <a:pt x="1259905" y="1279634"/>
                  </a:lnTo>
                  <a:cubicBezTo>
                    <a:pt x="1247880" y="1327736"/>
                    <a:pt x="1204713" y="1361440"/>
                    <a:pt x="1155130" y="1361440"/>
                  </a:cubicBezTo>
                  <a:lnTo>
                    <a:pt x="108055" y="1361440"/>
                  </a:lnTo>
                  <a:cubicBezTo>
                    <a:pt x="37786" y="1361440"/>
                    <a:pt x="-13763" y="1295417"/>
                    <a:pt x="3279" y="122724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9788" y="1976"/>
              <a:ext cx="1257" cy="5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自研</a:t>
              </a:r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OCR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</a:t>
              </a: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046" y="1979"/>
              <a:ext cx="2590" cy="9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defTabSz="6858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快速提取影像中的文本信息，缩短</a:t>
              </a:r>
              <a:r>
                <a:rPr lang="en-US" altLang="zh-CN" sz="1400" b="1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70% 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的录入时间</a:t>
              </a:r>
              <a:endPara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平行四边形 3"/>
            <p:cNvSpPr/>
            <p:nvPr/>
          </p:nvSpPr>
          <p:spPr>
            <a:xfrm>
              <a:off x="9841" y="3825"/>
              <a:ext cx="4153" cy="1225"/>
            </a:xfrm>
            <a:custGeom>
              <a:avLst/>
              <a:gdLst>
                <a:gd name="connsiteX0" fmla="*/ 3279 w 5002252"/>
                <a:gd name="connsiteY0" fmla="*/ 1080760 h 1214954"/>
                <a:gd name="connsiteX1" fmla="*/ 253017 w 5002252"/>
                <a:gd name="connsiteY1" fmla="*/ 81806 h 1214954"/>
                <a:gd name="connsiteX2" fmla="*/ 357793 w 5002252"/>
                <a:gd name="connsiteY2" fmla="*/ 0 h 1214954"/>
                <a:gd name="connsiteX3" fmla="*/ 4894198 w 5002252"/>
                <a:gd name="connsiteY3" fmla="*/ 0 h 1214954"/>
                <a:gd name="connsiteX4" fmla="*/ 4998974 w 5002252"/>
                <a:gd name="connsiteY4" fmla="*/ 134194 h 1214954"/>
                <a:gd name="connsiteX5" fmla="*/ 4749235 w 5002252"/>
                <a:gd name="connsiteY5" fmla="*/ 1133148 h 1214954"/>
                <a:gd name="connsiteX6" fmla="*/ 4644460 w 5002252"/>
                <a:gd name="connsiteY6" fmla="*/ 1214954 h 1214954"/>
                <a:gd name="connsiteX7" fmla="*/ 108054 w 5002252"/>
                <a:gd name="connsiteY7" fmla="*/ 1214954 h 1214954"/>
                <a:gd name="connsiteX8" fmla="*/ 3279 w 5002252"/>
                <a:gd name="connsiteY8" fmla="*/ 1080760 h 121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252" h="1214954">
                  <a:moveTo>
                    <a:pt x="3279" y="1080760"/>
                  </a:moveTo>
                  <a:lnTo>
                    <a:pt x="253017" y="81806"/>
                  </a:lnTo>
                  <a:cubicBezTo>
                    <a:pt x="265043" y="33704"/>
                    <a:pt x="308210" y="0"/>
                    <a:pt x="357793" y="0"/>
                  </a:cubicBezTo>
                  <a:lnTo>
                    <a:pt x="4894198" y="0"/>
                  </a:lnTo>
                  <a:cubicBezTo>
                    <a:pt x="4964467" y="0"/>
                    <a:pt x="5016016" y="66023"/>
                    <a:pt x="4998974" y="134194"/>
                  </a:cubicBezTo>
                  <a:lnTo>
                    <a:pt x="4749235" y="1133148"/>
                  </a:lnTo>
                  <a:cubicBezTo>
                    <a:pt x="4737210" y="1181250"/>
                    <a:pt x="4694043" y="1214954"/>
                    <a:pt x="4644460" y="1214954"/>
                  </a:cubicBezTo>
                  <a:lnTo>
                    <a:pt x="108054" y="1214954"/>
                  </a:lnTo>
                  <a:cubicBezTo>
                    <a:pt x="37785" y="1214954"/>
                    <a:pt x="-13764" y="1148930"/>
                    <a:pt x="3279" y="1080760"/>
                  </a:cubicBezTo>
                </a:path>
              </a:pathLst>
            </a:custGeom>
            <a:gradFill flip="none" rotWithShape="1">
              <a:gsLst>
                <a:gs pos="25000">
                  <a:srgbClr val="EDE4F8">
                    <a:alpha val="0"/>
                  </a:srgbClr>
                </a:gs>
                <a:gs pos="100000">
                  <a:srgbClr val="EDE4F8">
                    <a:alpha val="37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平行四边形 3"/>
            <p:cNvSpPr/>
            <p:nvPr/>
          </p:nvSpPr>
          <p:spPr>
            <a:xfrm>
              <a:off x="9649" y="3500"/>
              <a:ext cx="4153" cy="1225"/>
            </a:xfrm>
            <a:custGeom>
              <a:avLst/>
              <a:gdLst>
                <a:gd name="connsiteX0" fmla="*/ 3279 w 5002252"/>
                <a:gd name="connsiteY0" fmla="*/ 1080760 h 1214954"/>
                <a:gd name="connsiteX1" fmla="*/ 253017 w 5002252"/>
                <a:gd name="connsiteY1" fmla="*/ 81806 h 1214954"/>
                <a:gd name="connsiteX2" fmla="*/ 357793 w 5002252"/>
                <a:gd name="connsiteY2" fmla="*/ 0 h 1214954"/>
                <a:gd name="connsiteX3" fmla="*/ 4894198 w 5002252"/>
                <a:gd name="connsiteY3" fmla="*/ 0 h 1214954"/>
                <a:gd name="connsiteX4" fmla="*/ 4998974 w 5002252"/>
                <a:gd name="connsiteY4" fmla="*/ 134194 h 1214954"/>
                <a:gd name="connsiteX5" fmla="*/ 4749235 w 5002252"/>
                <a:gd name="connsiteY5" fmla="*/ 1133148 h 1214954"/>
                <a:gd name="connsiteX6" fmla="*/ 4644460 w 5002252"/>
                <a:gd name="connsiteY6" fmla="*/ 1214954 h 1214954"/>
                <a:gd name="connsiteX7" fmla="*/ 108054 w 5002252"/>
                <a:gd name="connsiteY7" fmla="*/ 1214954 h 1214954"/>
                <a:gd name="connsiteX8" fmla="*/ 3279 w 5002252"/>
                <a:gd name="connsiteY8" fmla="*/ 1080760 h 121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252" h="1214954">
                  <a:moveTo>
                    <a:pt x="3279" y="1080760"/>
                  </a:moveTo>
                  <a:lnTo>
                    <a:pt x="253017" y="81806"/>
                  </a:lnTo>
                  <a:cubicBezTo>
                    <a:pt x="265043" y="33704"/>
                    <a:pt x="308210" y="0"/>
                    <a:pt x="357793" y="0"/>
                  </a:cubicBezTo>
                  <a:lnTo>
                    <a:pt x="4894198" y="0"/>
                  </a:lnTo>
                  <a:cubicBezTo>
                    <a:pt x="4964467" y="0"/>
                    <a:pt x="5016016" y="66023"/>
                    <a:pt x="4998974" y="134194"/>
                  </a:cubicBezTo>
                  <a:lnTo>
                    <a:pt x="4749235" y="1133148"/>
                  </a:lnTo>
                  <a:cubicBezTo>
                    <a:pt x="4737210" y="1181250"/>
                    <a:pt x="4694043" y="1214954"/>
                    <a:pt x="4644460" y="1214954"/>
                  </a:cubicBezTo>
                  <a:lnTo>
                    <a:pt x="108054" y="1214954"/>
                  </a:lnTo>
                  <a:cubicBezTo>
                    <a:pt x="37785" y="1214954"/>
                    <a:pt x="-13764" y="1148930"/>
                    <a:pt x="3279" y="1080760"/>
                  </a:cubicBezTo>
                </a:path>
              </a:pathLst>
            </a:custGeom>
            <a:solidFill>
              <a:srgbClr val="EDE4F8">
                <a:alpha val="85882"/>
              </a:srgb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平行四边形 9"/>
            <p:cNvSpPr/>
            <p:nvPr/>
          </p:nvSpPr>
          <p:spPr>
            <a:xfrm>
              <a:off x="9788" y="3242"/>
              <a:ext cx="1287" cy="1373"/>
            </a:xfrm>
            <a:custGeom>
              <a:avLst/>
              <a:gdLst>
                <a:gd name="connsiteX0" fmla="*/ 3279 w 1549544"/>
                <a:gd name="connsiteY0" fmla="*/ 1227246 h 1361440"/>
                <a:gd name="connsiteX1" fmla="*/ 289639 w 1549544"/>
                <a:gd name="connsiteY1" fmla="*/ 81806 h 1361440"/>
                <a:gd name="connsiteX2" fmla="*/ 394415 w 1549544"/>
                <a:gd name="connsiteY2" fmla="*/ 0 h 1361440"/>
                <a:gd name="connsiteX3" fmla="*/ 1441490 w 1549544"/>
                <a:gd name="connsiteY3" fmla="*/ 0 h 1361440"/>
                <a:gd name="connsiteX4" fmla="*/ 1546266 w 1549544"/>
                <a:gd name="connsiteY4" fmla="*/ 134194 h 1361440"/>
                <a:gd name="connsiteX5" fmla="*/ 1259905 w 1549544"/>
                <a:gd name="connsiteY5" fmla="*/ 1279634 h 1361440"/>
                <a:gd name="connsiteX6" fmla="*/ 1155130 w 1549544"/>
                <a:gd name="connsiteY6" fmla="*/ 1361440 h 1361440"/>
                <a:gd name="connsiteX7" fmla="*/ 108055 w 1549544"/>
                <a:gd name="connsiteY7" fmla="*/ 1361440 h 1361440"/>
                <a:gd name="connsiteX8" fmla="*/ 3279 w 1549544"/>
                <a:gd name="connsiteY8" fmla="*/ 1227246 h 136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9544" h="1361440">
                  <a:moveTo>
                    <a:pt x="3279" y="1227246"/>
                  </a:moveTo>
                  <a:lnTo>
                    <a:pt x="289639" y="81806"/>
                  </a:lnTo>
                  <a:cubicBezTo>
                    <a:pt x="301665" y="33704"/>
                    <a:pt x="344832" y="0"/>
                    <a:pt x="394415" y="0"/>
                  </a:cubicBezTo>
                  <a:lnTo>
                    <a:pt x="1441490" y="0"/>
                  </a:lnTo>
                  <a:cubicBezTo>
                    <a:pt x="1511759" y="0"/>
                    <a:pt x="1563308" y="66024"/>
                    <a:pt x="1546266" y="134194"/>
                  </a:cubicBezTo>
                  <a:lnTo>
                    <a:pt x="1259905" y="1279634"/>
                  </a:lnTo>
                  <a:cubicBezTo>
                    <a:pt x="1247880" y="1327736"/>
                    <a:pt x="1204713" y="1361440"/>
                    <a:pt x="1155130" y="1361440"/>
                  </a:cubicBezTo>
                  <a:lnTo>
                    <a:pt x="108055" y="1361440"/>
                  </a:lnTo>
                  <a:cubicBezTo>
                    <a:pt x="37786" y="1361440"/>
                    <a:pt x="-13763" y="1295417"/>
                    <a:pt x="3279" y="122724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9923" y="3655"/>
              <a:ext cx="1124" cy="5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应用大量医学语料</a:t>
              </a: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046" y="3660"/>
              <a:ext cx="2590" cy="9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defTabSz="6858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亿医疗单字训练</a:t>
              </a:r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OCR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模型，单字识别准确率达到</a:t>
              </a:r>
              <a:r>
                <a:rPr lang="en-US" altLang="zh-CN" sz="1400" b="1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99%</a:t>
              </a:r>
              <a:endParaRPr lang="en-US" altLang="zh-CN" sz="14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平行四边形 3"/>
            <p:cNvSpPr/>
            <p:nvPr/>
          </p:nvSpPr>
          <p:spPr>
            <a:xfrm>
              <a:off x="9841" y="5504"/>
              <a:ext cx="4153" cy="1225"/>
            </a:xfrm>
            <a:custGeom>
              <a:avLst/>
              <a:gdLst>
                <a:gd name="connsiteX0" fmla="*/ 3279 w 5002252"/>
                <a:gd name="connsiteY0" fmla="*/ 1080760 h 1214954"/>
                <a:gd name="connsiteX1" fmla="*/ 253017 w 5002252"/>
                <a:gd name="connsiteY1" fmla="*/ 81806 h 1214954"/>
                <a:gd name="connsiteX2" fmla="*/ 357793 w 5002252"/>
                <a:gd name="connsiteY2" fmla="*/ 0 h 1214954"/>
                <a:gd name="connsiteX3" fmla="*/ 4894198 w 5002252"/>
                <a:gd name="connsiteY3" fmla="*/ 0 h 1214954"/>
                <a:gd name="connsiteX4" fmla="*/ 4998974 w 5002252"/>
                <a:gd name="connsiteY4" fmla="*/ 134194 h 1214954"/>
                <a:gd name="connsiteX5" fmla="*/ 4749235 w 5002252"/>
                <a:gd name="connsiteY5" fmla="*/ 1133148 h 1214954"/>
                <a:gd name="connsiteX6" fmla="*/ 4644460 w 5002252"/>
                <a:gd name="connsiteY6" fmla="*/ 1214954 h 1214954"/>
                <a:gd name="connsiteX7" fmla="*/ 108054 w 5002252"/>
                <a:gd name="connsiteY7" fmla="*/ 1214954 h 1214954"/>
                <a:gd name="connsiteX8" fmla="*/ 3279 w 5002252"/>
                <a:gd name="connsiteY8" fmla="*/ 1080760 h 121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252" h="1214954">
                  <a:moveTo>
                    <a:pt x="3279" y="1080760"/>
                  </a:moveTo>
                  <a:lnTo>
                    <a:pt x="253017" y="81806"/>
                  </a:lnTo>
                  <a:cubicBezTo>
                    <a:pt x="265043" y="33704"/>
                    <a:pt x="308210" y="0"/>
                    <a:pt x="357793" y="0"/>
                  </a:cubicBezTo>
                  <a:lnTo>
                    <a:pt x="4894198" y="0"/>
                  </a:lnTo>
                  <a:cubicBezTo>
                    <a:pt x="4964467" y="0"/>
                    <a:pt x="5016016" y="66023"/>
                    <a:pt x="4998974" y="134194"/>
                  </a:cubicBezTo>
                  <a:lnTo>
                    <a:pt x="4749235" y="1133148"/>
                  </a:lnTo>
                  <a:cubicBezTo>
                    <a:pt x="4737210" y="1181250"/>
                    <a:pt x="4694043" y="1214954"/>
                    <a:pt x="4644460" y="1214954"/>
                  </a:cubicBezTo>
                  <a:lnTo>
                    <a:pt x="108054" y="1214954"/>
                  </a:lnTo>
                  <a:cubicBezTo>
                    <a:pt x="37785" y="1214954"/>
                    <a:pt x="-13764" y="1148930"/>
                    <a:pt x="3279" y="1080760"/>
                  </a:cubicBezTo>
                </a:path>
              </a:pathLst>
            </a:custGeom>
            <a:gradFill flip="none" rotWithShape="1">
              <a:gsLst>
                <a:gs pos="25000">
                  <a:srgbClr val="EDE4F8">
                    <a:alpha val="0"/>
                  </a:srgbClr>
                </a:gs>
                <a:gs pos="100000">
                  <a:srgbClr val="EDE4F8">
                    <a:alpha val="37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平行四边形 3"/>
            <p:cNvSpPr/>
            <p:nvPr/>
          </p:nvSpPr>
          <p:spPr>
            <a:xfrm>
              <a:off x="9649" y="5180"/>
              <a:ext cx="4153" cy="1225"/>
            </a:xfrm>
            <a:custGeom>
              <a:avLst/>
              <a:gdLst>
                <a:gd name="connsiteX0" fmla="*/ 3279 w 5002252"/>
                <a:gd name="connsiteY0" fmla="*/ 1080760 h 1214954"/>
                <a:gd name="connsiteX1" fmla="*/ 253017 w 5002252"/>
                <a:gd name="connsiteY1" fmla="*/ 81806 h 1214954"/>
                <a:gd name="connsiteX2" fmla="*/ 357793 w 5002252"/>
                <a:gd name="connsiteY2" fmla="*/ 0 h 1214954"/>
                <a:gd name="connsiteX3" fmla="*/ 4894198 w 5002252"/>
                <a:gd name="connsiteY3" fmla="*/ 0 h 1214954"/>
                <a:gd name="connsiteX4" fmla="*/ 4998974 w 5002252"/>
                <a:gd name="connsiteY4" fmla="*/ 134194 h 1214954"/>
                <a:gd name="connsiteX5" fmla="*/ 4749235 w 5002252"/>
                <a:gd name="connsiteY5" fmla="*/ 1133148 h 1214954"/>
                <a:gd name="connsiteX6" fmla="*/ 4644460 w 5002252"/>
                <a:gd name="connsiteY6" fmla="*/ 1214954 h 1214954"/>
                <a:gd name="connsiteX7" fmla="*/ 108054 w 5002252"/>
                <a:gd name="connsiteY7" fmla="*/ 1214954 h 1214954"/>
                <a:gd name="connsiteX8" fmla="*/ 3279 w 5002252"/>
                <a:gd name="connsiteY8" fmla="*/ 1080760 h 121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2252" h="1214954">
                  <a:moveTo>
                    <a:pt x="3279" y="1080760"/>
                  </a:moveTo>
                  <a:lnTo>
                    <a:pt x="253017" y="81806"/>
                  </a:lnTo>
                  <a:cubicBezTo>
                    <a:pt x="265043" y="33704"/>
                    <a:pt x="308210" y="0"/>
                    <a:pt x="357793" y="0"/>
                  </a:cubicBezTo>
                  <a:lnTo>
                    <a:pt x="4894198" y="0"/>
                  </a:lnTo>
                  <a:cubicBezTo>
                    <a:pt x="4964467" y="0"/>
                    <a:pt x="5016016" y="66023"/>
                    <a:pt x="4998974" y="134194"/>
                  </a:cubicBezTo>
                  <a:lnTo>
                    <a:pt x="4749235" y="1133148"/>
                  </a:lnTo>
                  <a:cubicBezTo>
                    <a:pt x="4737210" y="1181250"/>
                    <a:pt x="4694043" y="1214954"/>
                    <a:pt x="4644460" y="1214954"/>
                  </a:cubicBezTo>
                  <a:lnTo>
                    <a:pt x="108054" y="1214954"/>
                  </a:lnTo>
                  <a:cubicBezTo>
                    <a:pt x="37785" y="1214954"/>
                    <a:pt x="-13764" y="1148930"/>
                    <a:pt x="3279" y="1080760"/>
                  </a:cubicBezTo>
                </a:path>
              </a:pathLst>
            </a:custGeom>
            <a:solidFill>
              <a:srgbClr val="EDE4F8">
                <a:alpha val="85882"/>
              </a:srgb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平行四边形 9"/>
            <p:cNvSpPr/>
            <p:nvPr/>
          </p:nvSpPr>
          <p:spPr>
            <a:xfrm>
              <a:off x="9788" y="4922"/>
              <a:ext cx="1287" cy="1373"/>
            </a:xfrm>
            <a:custGeom>
              <a:avLst/>
              <a:gdLst>
                <a:gd name="connsiteX0" fmla="*/ 3279 w 1549544"/>
                <a:gd name="connsiteY0" fmla="*/ 1227246 h 1361440"/>
                <a:gd name="connsiteX1" fmla="*/ 289639 w 1549544"/>
                <a:gd name="connsiteY1" fmla="*/ 81806 h 1361440"/>
                <a:gd name="connsiteX2" fmla="*/ 394415 w 1549544"/>
                <a:gd name="connsiteY2" fmla="*/ 0 h 1361440"/>
                <a:gd name="connsiteX3" fmla="*/ 1441490 w 1549544"/>
                <a:gd name="connsiteY3" fmla="*/ 0 h 1361440"/>
                <a:gd name="connsiteX4" fmla="*/ 1546266 w 1549544"/>
                <a:gd name="connsiteY4" fmla="*/ 134194 h 1361440"/>
                <a:gd name="connsiteX5" fmla="*/ 1259905 w 1549544"/>
                <a:gd name="connsiteY5" fmla="*/ 1279634 h 1361440"/>
                <a:gd name="connsiteX6" fmla="*/ 1155130 w 1549544"/>
                <a:gd name="connsiteY6" fmla="*/ 1361440 h 1361440"/>
                <a:gd name="connsiteX7" fmla="*/ 108055 w 1549544"/>
                <a:gd name="connsiteY7" fmla="*/ 1361440 h 1361440"/>
                <a:gd name="connsiteX8" fmla="*/ 3279 w 1549544"/>
                <a:gd name="connsiteY8" fmla="*/ 1227246 h 136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9544" h="1361440">
                  <a:moveTo>
                    <a:pt x="3279" y="1227246"/>
                  </a:moveTo>
                  <a:lnTo>
                    <a:pt x="289639" y="81806"/>
                  </a:lnTo>
                  <a:cubicBezTo>
                    <a:pt x="301665" y="33704"/>
                    <a:pt x="344832" y="0"/>
                    <a:pt x="394415" y="0"/>
                  </a:cubicBezTo>
                  <a:lnTo>
                    <a:pt x="1441490" y="0"/>
                  </a:lnTo>
                  <a:cubicBezTo>
                    <a:pt x="1511759" y="0"/>
                    <a:pt x="1563308" y="66024"/>
                    <a:pt x="1546266" y="134194"/>
                  </a:cubicBezTo>
                  <a:lnTo>
                    <a:pt x="1259905" y="1279634"/>
                  </a:lnTo>
                  <a:cubicBezTo>
                    <a:pt x="1247880" y="1327736"/>
                    <a:pt x="1204713" y="1361440"/>
                    <a:pt x="1155130" y="1361440"/>
                  </a:cubicBezTo>
                  <a:lnTo>
                    <a:pt x="108055" y="1361440"/>
                  </a:lnTo>
                  <a:cubicBezTo>
                    <a:pt x="37786" y="1361440"/>
                    <a:pt x="-13763" y="1295417"/>
                    <a:pt x="3279" y="122724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923" y="5336"/>
              <a:ext cx="1016" cy="5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独家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功能</a:t>
              </a: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1046" y="5069"/>
              <a:ext cx="2590" cy="14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defTabSz="6858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错误提示，将识别结果中可能错误的字段高亮提示，目前该错误提示占识别结果比例为</a:t>
              </a:r>
              <a:r>
                <a:rPr lang="en-US" altLang="zh-CN" sz="1400" b="1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5%-10%</a:t>
              </a:r>
              <a:endParaRPr lang="en-US" altLang="zh-CN" sz="14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23" y="1555"/>
              <a:ext cx="9072" cy="461"/>
            </a:xfrm>
            <a:prstGeom prst="rect">
              <a:avLst/>
            </a:prstGeom>
            <a:gradFill>
              <a:gsLst>
                <a:gs pos="0">
                  <a:srgbClr val="EDE4F8">
                    <a:lumMod val="96000"/>
                  </a:srgbClr>
                </a:gs>
                <a:gs pos="100000">
                  <a:srgbClr val="4B1F7E">
                    <a:alpha val="0"/>
                  </a:srgbClr>
                </a:gs>
              </a:gsLst>
              <a:lin ang="2700000" scaled="0"/>
            </a:gradFill>
            <a:ln>
              <a:solidFill>
                <a:srgbClr val="EDE4F8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A8B9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62" y="6858"/>
              <a:ext cx="14238" cy="4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0">
                      <a:srgbClr val="A8B9FF"/>
                    </a:gs>
                    <a:gs pos="100000">
                      <a:schemeClr val="tx1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83" y="6945"/>
              <a:ext cx="4422" cy="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原图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5001" y="6945"/>
              <a:ext cx="4422" cy="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识别结果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9695" y="6945"/>
              <a:ext cx="4422" cy="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/>
            <a:srcRect l="56368" t="632"/>
            <a:stretch>
              <a:fillRect/>
            </a:stretch>
          </p:blipFill>
          <p:spPr>
            <a:xfrm>
              <a:off x="653" y="2127"/>
              <a:ext cx="3939" cy="4602"/>
            </a:xfrm>
            <a:prstGeom prst="rect">
              <a:avLst/>
            </a:prstGeom>
            <a:effectLst>
              <a:outerShdw blurRad="50800" dist="38100" dir="2700000" algn="tl" rotWithShape="0">
                <a:srgbClr val="4367FF">
                  <a:alpha val="40000"/>
                </a:srgbClr>
              </a:outerShdw>
            </a:effectLst>
          </p:spPr>
        </p:pic>
        <p:grpSp>
          <p:nvGrpSpPr>
            <p:cNvPr id="80" name="组合 79"/>
            <p:cNvGrpSpPr/>
            <p:nvPr/>
          </p:nvGrpSpPr>
          <p:grpSpPr>
            <a:xfrm>
              <a:off x="5001" y="2109"/>
              <a:ext cx="4541" cy="4623"/>
              <a:chOff x="3208973" y="5578217"/>
              <a:chExt cx="3264694" cy="3328949"/>
            </a:xfrm>
            <a:effectLst>
              <a:outerShdw blurRad="50800" dist="38100" dir="2700000" algn="tl" rotWithShape="0">
                <a:srgbClr val="4367FF">
                  <a:alpha val="40000"/>
                </a:srgbClr>
              </a:outerShdw>
            </a:effectLst>
          </p:grpSpPr>
          <p:pic>
            <p:nvPicPr>
              <p:cNvPr id="81" name="图片 8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2"/>
              <a:srcRect r="55453"/>
              <a:stretch>
                <a:fillRect/>
              </a:stretch>
            </p:blipFill>
            <p:spPr>
              <a:xfrm>
                <a:off x="3208973" y="5578217"/>
                <a:ext cx="2810543" cy="3328949"/>
              </a:xfrm>
              <a:prstGeom prst="rect">
                <a:avLst/>
              </a:prstGeom>
            </p:spPr>
          </p:pic>
          <p:pic>
            <p:nvPicPr>
              <p:cNvPr id="82" name="图片 8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3868167" y="5751302"/>
                <a:ext cx="2605500" cy="235649"/>
              </a:xfrm>
              <a:prstGeom prst="rect">
                <a:avLst/>
              </a:prstGeom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83" name="图片 8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" y="1592"/>
              <a:ext cx="9072" cy="424"/>
            </a:xfrm>
            <a:prstGeom prst="rect">
              <a:avLst/>
            </a:prstGeom>
          </p:spPr>
        </p:pic>
      </p:grpSp>
      <p:cxnSp>
        <p:nvCxnSpPr>
          <p:cNvPr id="14" name="直接连接符 13"/>
          <p:cNvCxnSpPr/>
          <p:nvPr/>
        </p:nvCxnSpPr>
        <p:spPr>
          <a:xfrm>
            <a:off x="0" y="841829"/>
            <a:ext cx="12192000" cy="0"/>
          </a:xfrm>
          <a:prstGeom prst="line">
            <a:avLst/>
          </a:prstGeom>
          <a:ln w="25400">
            <a:solidFill>
              <a:srgbClr val="4276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685" y="163373"/>
            <a:ext cx="10887966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Inphile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智能医疗数据文本化处理系统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276A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4220" r="24774" b="35200"/>
          <a:stretch>
            <a:fillRect/>
          </a:stretch>
        </p:blipFill>
        <p:spPr>
          <a:xfrm>
            <a:off x="10526939" y="118731"/>
            <a:ext cx="1498600" cy="574675"/>
          </a:xfrm>
          <a:prstGeom prst="rect">
            <a:avLst/>
          </a:prstGeom>
        </p:spPr>
      </p:pic>
      <p:sp>
        <p:nvSpPr>
          <p:cNvPr id="8" name="灯片编号占位符 3"/>
          <p:cNvSpPr>
            <a:spLocks noGrp="1"/>
          </p:cNvSpPr>
          <p:nvPr/>
        </p:nvSpPr>
        <p:spPr>
          <a:xfrm>
            <a:off x="9402110" y="652077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55575"/>
            <a:ext cx="12564110" cy="1047750"/>
            <a:chOff x="0" y="-245"/>
            <a:chExt cx="19786" cy="1650"/>
          </a:xfrm>
        </p:grpSpPr>
        <p:grpSp>
          <p:nvGrpSpPr>
            <p:cNvPr id="89" name="组合 88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清单识别</a:t>
                </a:r>
                <a:endParaRPr 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93" name="组合 92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106" name="直接连接符 105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接连接符 116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118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接连接符 120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122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接连接符 124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6656942" y="2125823"/>
                  <a:ext cx="4036410" cy="280460"/>
                  <a:chOff x="459641" y="2710927"/>
                  <a:chExt cx="8270178" cy="730547"/>
                </a:xfrm>
              </p:grpSpPr>
              <p:cxnSp>
                <p:nvCxnSpPr>
                  <p:cNvPr id="97" name="直接连接符 96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 userDrawn="1"/>
                </p:nvCxnSpPr>
                <p:spPr>
                  <a:xfrm flipH="1">
                    <a:off x="45964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直接连接符 163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组合 166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168" name="直接连接符 167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7" name="直接连接符 26"/>
          <p:cNvCxnSpPr/>
          <p:nvPr/>
        </p:nvCxnSpPr>
        <p:spPr>
          <a:xfrm flipH="1">
            <a:off x="3848735" y="234315"/>
            <a:ext cx="235187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 userDrawn="1"/>
        </p:nvCxnSpPr>
        <p:spPr>
          <a:xfrm flipH="1">
            <a:off x="3147778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 flipH="1">
            <a:off x="3265333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 userDrawn="1"/>
        </p:nvCxnSpPr>
        <p:spPr>
          <a:xfrm flipH="1">
            <a:off x="3382891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 userDrawn="1"/>
        </p:nvCxnSpPr>
        <p:spPr>
          <a:xfrm flipH="1">
            <a:off x="3500445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 userDrawn="1"/>
        </p:nvCxnSpPr>
        <p:spPr>
          <a:xfrm flipH="1">
            <a:off x="361800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 userDrawn="1"/>
        </p:nvCxnSpPr>
        <p:spPr>
          <a:xfrm flipH="1">
            <a:off x="373554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右箭头 6"/>
          <p:cNvSpPr/>
          <p:nvPr/>
        </p:nvSpPr>
        <p:spPr>
          <a:xfrm>
            <a:off x="4150360" y="3997960"/>
            <a:ext cx="464820" cy="251460"/>
          </a:xfrm>
          <a:prstGeom prst="rightArrow">
            <a:avLst>
              <a:gd name="adj1" fmla="val 36893"/>
              <a:gd name="adj2" fmla="val 58576"/>
            </a:avLst>
          </a:prstGeom>
          <a:solidFill>
            <a:srgbClr val="4E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058910" y="1714500"/>
            <a:ext cx="2955290" cy="1970678"/>
            <a:chOff x="13750" y="4279"/>
            <a:chExt cx="4654" cy="3534"/>
          </a:xfrm>
        </p:grpSpPr>
        <p:sp>
          <p:nvSpPr>
            <p:cNvPr id="18" name="AutoShape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white">
            <a:xfrm>
              <a:off x="13750" y="4564"/>
              <a:ext cx="4654" cy="3249"/>
            </a:xfrm>
            <a:prstGeom prst="roundRect">
              <a:avLst>
                <a:gd name="adj" fmla="val 5304"/>
              </a:avLst>
            </a:prstGeom>
            <a:solidFill>
              <a:schemeClr val="bg1"/>
            </a:solidFill>
            <a:ln w="38100" cap="flat" cmpd="sng" algn="ctr">
              <a:solidFill>
                <a:srgbClr val="232E51"/>
              </a:solidFill>
              <a:prstDash val="solid"/>
            </a:ln>
            <a:effectLst/>
          </p:spPr>
          <p:txBody>
            <a:bodyPr anchor="ctr"/>
            <a:p>
              <a:pPr marL="0" lvl="2" algn="ctr" defTabSz="1218565" eaLnBrk="0" fontAlgn="ctr" hangingPunct="0">
                <a:buClr>
                  <a:srgbClr val="FF0000"/>
                </a:buClr>
                <a:buSzPct val="70000"/>
                <a:buFont typeface="微软雅黑" panose="020B0503020204020204" pitchFamily="34" charset="-122"/>
                <a:buChar char="n"/>
                <a:tabLst>
                  <a:tab pos="181610" algn="l"/>
                </a:tabLst>
                <a:defRPr/>
              </a:pPr>
              <a:endParaRPr lang="zh-CN" altLang="en-US" sz="1865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išľíďè"/>
            <p:cNvSpPr/>
            <p:nvPr/>
          </p:nvSpPr>
          <p:spPr bwMode="auto">
            <a:xfrm>
              <a:off x="13814" y="5026"/>
              <a:ext cx="4527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p>
              <a:pPr marL="0" marR="0" lvl="0" indent="0" algn="l" defTabSz="913765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对可能错误的结果进行错误提示，经测试，错误提示只占识别结果的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5%-10%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，未提示部分的识别结果特异性达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99.8%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4040" y="4279"/>
              <a:ext cx="4075" cy="660"/>
            </a:xfrm>
            <a:prstGeom prst="rect">
              <a:avLst/>
            </a:prstGeom>
            <a:solidFill>
              <a:srgbClr val="4276AA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独家错误提示功能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45" y="1462723"/>
            <a:ext cx="4093210" cy="5321935"/>
          </a:xfrm>
          <a:prstGeom prst="rect">
            <a:avLst/>
          </a:prstGeom>
        </p:spPr>
      </p:pic>
      <p:pic>
        <p:nvPicPr>
          <p:cNvPr id="28" name="图片 27" descr="1"/>
          <p:cNvPicPr>
            <a:picLocks noChangeAspect="1"/>
          </p:cNvPicPr>
          <p:nvPr/>
        </p:nvPicPr>
        <p:blipFill>
          <a:blip r:embed="rId4"/>
          <a:srcRect l="7013" t="6398" r="9814" b="12287"/>
          <a:stretch>
            <a:fillRect/>
          </a:stretch>
        </p:blipFill>
        <p:spPr>
          <a:xfrm>
            <a:off x="102870" y="1412875"/>
            <a:ext cx="3997325" cy="5421630"/>
          </a:xfrm>
          <a:prstGeom prst="rect">
            <a:avLst/>
          </a:prstGeom>
        </p:spPr>
      </p:pic>
      <p:sp>
        <p:nvSpPr>
          <p:cNvPr id="152" name="矩形: 圆角 42"/>
          <p:cNvSpPr/>
          <p:nvPr/>
        </p:nvSpPr>
        <p:spPr>
          <a:xfrm>
            <a:off x="448945" y="892175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清单识别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058910" y="4196715"/>
            <a:ext cx="2955290" cy="2374405"/>
            <a:chOff x="13750" y="4279"/>
            <a:chExt cx="4654" cy="4258"/>
          </a:xfrm>
        </p:grpSpPr>
        <p:sp>
          <p:nvSpPr>
            <p:cNvPr id="9" name="AutoShap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white">
            <a:xfrm>
              <a:off x="13750" y="4564"/>
              <a:ext cx="4654" cy="3973"/>
            </a:xfrm>
            <a:prstGeom prst="roundRect">
              <a:avLst>
                <a:gd name="adj" fmla="val 5304"/>
              </a:avLst>
            </a:prstGeom>
            <a:solidFill>
              <a:schemeClr val="bg1"/>
            </a:solidFill>
            <a:ln w="38100" cap="flat" cmpd="sng" algn="ctr">
              <a:solidFill>
                <a:srgbClr val="232E51"/>
              </a:solidFill>
              <a:prstDash val="solid"/>
            </a:ln>
            <a:effectLst/>
          </p:spPr>
          <p:txBody>
            <a:bodyPr anchor="ctr"/>
            <a:p>
              <a:pPr marL="0" lvl="2" algn="ctr" defTabSz="1218565" eaLnBrk="0" fontAlgn="ctr" hangingPunct="0">
                <a:buClr>
                  <a:srgbClr val="FF0000"/>
                </a:buClr>
                <a:buSzPct val="70000"/>
                <a:buFont typeface="微软雅黑" panose="020B0503020204020204" pitchFamily="34" charset="-122"/>
                <a:buChar char="n"/>
                <a:tabLst>
                  <a:tab pos="181610" algn="l"/>
                </a:tabLst>
                <a:defRPr/>
              </a:pPr>
              <a:endParaRPr lang="zh-CN" altLang="en-US" sz="1865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išľíďè"/>
            <p:cNvSpPr/>
            <p:nvPr/>
          </p:nvSpPr>
          <p:spPr bwMode="auto">
            <a:xfrm>
              <a:off x="13814" y="5026"/>
              <a:ext cx="4527" cy="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p>
              <a:pPr marL="0" marR="0" lvl="0" indent="0" algn="l" defTabSz="913765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结合错误提</a:t>
              </a:r>
              <a:r>
                <a:rPr kumimoji="0" 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功能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1千字节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的清单只需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1分钟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即可录入完成。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l" defTabSz="913765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在全明细录入基础上，可实现全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明细扣费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、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明细级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最细颗粒度的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合理性审核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，为理赔环节的</a:t>
              </a:r>
              <a:r>
                <a:rPr kumimoji="0" lang="zh-CN" altLang="en-US" sz="1400" b="1" i="0" u="none" strike="noStrike" kern="1200" cap="none" spc="0" normalizeH="0" baseline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费控和风控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打下基础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4040" y="4279"/>
              <a:ext cx="4075" cy="660"/>
            </a:xfrm>
            <a:prstGeom prst="rect">
              <a:avLst/>
            </a:prstGeom>
            <a:solidFill>
              <a:srgbClr val="4276AA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全明细录入能力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55575"/>
            <a:ext cx="12564110" cy="1047750"/>
            <a:chOff x="0" y="-245"/>
            <a:chExt cx="19786" cy="1650"/>
          </a:xfrm>
        </p:grpSpPr>
        <p:grpSp>
          <p:nvGrpSpPr>
            <p:cNvPr id="89" name="组合 88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发票识别</a:t>
                </a:r>
                <a:endParaRPr 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93" name="组合 92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106" name="直接连接符 105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接连接符 116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118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接连接符 120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122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接连接符 124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6656942" y="2125823"/>
                  <a:ext cx="4036410" cy="280460"/>
                  <a:chOff x="459641" y="2710927"/>
                  <a:chExt cx="8270178" cy="730547"/>
                </a:xfrm>
              </p:grpSpPr>
              <p:cxnSp>
                <p:nvCxnSpPr>
                  <p:cNvPr id="97" name="直接连接符 96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 userDrawn="1"/>
                </p:nvCxnSpPr>
                <p:spPr>
                  <a:xfrm flipH="1">
                    <a:off x="45964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直接连接符 163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组合 166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168" name="直接连接符 167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7" name="直接连接符 26"/>
          <p:cNvCxnSpPr/>
          <p:nvPr/>
        </p:nvCxnSpPr>
        <p:spPr>
          <a:xfrm flipH="1">
            <a:off x="3848735" y="234315"/>
            <a:ext cx="235187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 userDrawn="1"/>
        </p:nvCxnSpPr>
        <p:spPr>
          <a:xfrm flipH="1">
            <a:off x="3147778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 flipH="1">
            <a:off x="3265333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 userDrawn="1"/>
        </p:nvCxnSpPr>
        <p:spPr>
          <a:xfrm flipH="1">
            <a:off x="3382891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 userDrawn="1"/>
        </p:nvCxnSpPr>
        <p:spPr>
          <a:xfrm flipH="1">
            <a:off x="3500445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 userDrawn="1"/>
        </p:nvCxnSpPr>
        <p:spPr>
          <a:xfrm flipH="1">
            <a:off x="361800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 userDrawn="1"/>
        </p:nvCxnSpPr>
        <p:spPr>
          <a:xfrm flipH="1">
            <a:off x="373554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42"/>
          <p:cNvSpPr/>
          <p:nvPr/>
        </p:nvSpPr>
        <p:spPr>
          <a:xfrm>
            <a:off x="379730" y="1196658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发票识别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29840" y="1064260"/>
            <a:ext cx="77285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altLang="en-US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至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</a:t>
            </a: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zh-CN" altLang="en-US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，全国已有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29个省（自治区、直辖市）</a:t>
            </a:r>
            <a:r>
              <a:rPr lang="zh-CN" altLang="en-US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开展了财政电子票据改革，我们目前已实现包含四川、江西、广西等在内的</a:t>
            </a:r>
            <a:r>
              <a:rPr lang="en-US" altLang="zh-CN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lang="zh-CN" altLang="en-US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个省市的电子发票</a:t>
            </a:r>
            <a:r>
              <a:rPr lang="en-US" altLang="zh-CN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OCR</a:t>
            </a:r>
            <a:r>
              <a:rPr lang="zh-CN" altLang="en-US" sz="1600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识别功能</a:t>
            </a:r>
            <a:endParaRPr lang="zh-CN" altLang="en-US" sz="1600" b="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75790"/>
            <a:ext cx="9730105" cy="446913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9437053" y="2522220"/>
            <a:ext cx="2571115" cy="521970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、通过智能影像分类判断输入图像是否为医疗电子票据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437053" y="3480435"/>
            <a:ext cx="2571115" cy="737235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indent="0" fontAlgn="auto"/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、确认为医疗电子票据后通过规则自动判断为哪个省的门诊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住院票据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437053" y="4653915"/>
            <a:ext cx="2571115" cy="737235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indent="0" fontAlgn="auto"/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、与对应省的模板进行匹配后进行</a:t>
            </a: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OCR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识别以及对应关系的标记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437053" y="5827395"/>
            <a:ext cx="2571115" cy="521970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indent="0" fontAlgn="auto"/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、对金额相关字段进行规则校验，不符合规则进行提示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" name="下箭头 45"/>
          <p:cNvSpPr/>
          <p:nvPr/>
        </p:nvSpPr>
        <p:spPr>
          <a:xfrm>
            <a:off x="10579100" y="3152775"/>
            <a:ext cx="219710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47" name="下箭头 46"/>
          <p:cNvSpPr/>
          <p:nvPr/>
        </p:nvSpPr>
        <p:spPr>
          <a:xfrm>
            <a:off x="10579100" y="4326255"/>
            <a:ext cx="219710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48" name="下箭头 47"/>
          <p:cNvSpPr/>
          <p:nvPr/>
        </p:nvSpPr>
        <p:spPr>
          <a:xfrm>
            <a:off x="10579100" y="5499735"/>
            <a:ext cx="219710" cy="21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437370" y="1875790"/>
            <a:ext cx="2587625" cy="368300"/>
          </a:xfrm>
          <a:prstGeom prst="rect">
            <a:avLst/>
          </a:prstGeom>
          <a:solidFill>
            <a:srgbClr val="4276AA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电子票识别步骤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059305" y="6349365"/>
            <a:ext cx="260604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 fontAlgn="auto"/>
            <a:r>
              <a:rPr lang="zh-CN" altLang="en-US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（上海市电子票识别效果）</a:t>
            </a:r>
            <a:endParaRPr lang="zh-CN" altLang="en-US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55575"/>
            <a:ext cx="12564110" cy="1047750"/>
            <a:chOff x="0" y="-245"/>
            <a:chExt cx="19786" cy="1650"/>
          </a:xfrm>
        </p:grpSpPr>
        <p:grpSp>
          <p:nvGrpSpPr>
            <p:cNvPr id="89" name="组合 88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化验单识别</a:t>
                </a:r>
                <a:endParaRPr lang="en-US" alt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93" name="组合 92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106" name="直接连接符 105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接连接符 116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118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接连接符 120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122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接连接符 124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7184594" y="2125823"/>
                  <a:ext cx="3508758" cy="280460"/>
                  <a:chOff x="1540745" y="2710927"/>
                  <a:chExt cx="7189074" cy="730547"/>
                </a:xfrm>
              </p:grpSpPr>
              <p:cxnSp>
                <p:nvCxnSpPr>
                  <p:cNvPr id="97" name="直接连接符 96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直接连接符 163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组合 166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168" name="直接连接符 167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7" name="直接连接符 26"/>
          <p:cNvCxnSpPr/>
          <p:nvPr/>
        </p:nvCxnSpPr>
        <p:spPr>
          <a:xfrm flipH="1">
            <a:off x="3848735" y="234315"/>
            <a:ext cx="235187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 userDrawn="1"/>
        </p:nvCxnSpPr>
        <p:spPr>
          <a:xfrm flipH="1">
            <a:off x="361800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 userDrawn="1"/>
        </p:nvCxnSpPr>
        <p:spPr>
          <a:xfrm flipH="1">
            <a:off x="373554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42"/>
          <p:cNvSpPr/>
          <p:nvPr/>
        </p:nvSpPr>
        <p:spPr>
          <a:xfrm>
            <a:off x="379730" y="931228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化验单识别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195" y="1515745"/>
            <a:ext cx="5462905" cy="5036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" y="1515745"/>
            <a:ext cx="6362065" cy="495490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6309360" y="3997960"/>
            <a:ext cx="464820" cy="251460"/>
          </a:xfrm>
          <a:prstGeom prst="rightArrow">
            <a:avLst>
              <a:gd name="adj1" fmla="val 36893"/>
              <a:gd name="adj2" fmla="val 58576"/>
            </a:avLst>
          </a:prstGeom>
          <a:solidFill>
            <a:srgbClr val="4E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55575"/>
            <a:ext cx="12564110" cy="1047750"/>
            <a:chOff x="0" y="-245"/>
            <a:chExt cx="19786" cy="1650"/>
          </a:xfrm>
        </p:grpSpPr>
        <p:grpSp>
          <p:nvGrpSpPr>
            <p:cNvPr id="89" name="组合 88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检查报告识别</a:t>
                </a:r>
                <a:endParaRPr 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93" name="组合 92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106" name="直接连接符 105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接连接符 116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118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接连接符 120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122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接连接符 124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6656942" y="2125823"/>
                  <a:ext cx="4036410" cy="280460"/>
                  <a:chOff x="459641" y="2710927"/>
                  <a:chExt cx="8270178" cy="730547"/>
                </a:xfrm>
              </p:grpSpPr>
              <p:cxnSp>
                <p:nvCxnSpPr>
                  <p:cNvPr id="97" name="直接连接符 96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 userDrawn="1"/>
                </p:nvCxnSpPr>
                <p:spPr>
                  <a:xfrm flipH="1">
                    <a:off x="45964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直接连接符 163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组合 166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168" name="直接连接符 167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7" name="直接连接符 26"/>
          <p:cNvCxnSpPr/>
          <p:nvPr/>
        </p:nvCxnSpPr>
        <p:spPr>
          <a:xfrm flipH="1">
            <a:off x="3848735" y="234315"/>
            <a:ext cx="235187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 userDrawn="1"/>
        </p:nvCxnSpPr>
        <p:spPr>
          <a:xfrm flipH="1">
            <a:off x="3147778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 flipH="1">
            <a:off x="3265333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 userDrawn="1"/>
        </p:nvCxnSpPr>
        <p:spPr>
          <a:xfrm flipH="1">
            <a:off x="3382891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 userDrawn="1"/>
        </p:nvCxnSpPr>
        <p:spPr>
          <a:xfrm flipH="1">
            <a:off x="3500445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 userDrawn="1"/>
        </p:nvCxnSpPr>
        <p:spPr>
          <a:xfrm flipH="1">
            <a:off x="361800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42"/>
          <p:cNvSpPr/>
          <p:nvPr/>
        </p:nvSpPr>
        <p:spPr>
          <a:xfrm>
            <a:off x="379730" y="931228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检查报告识别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cxnSp>
        <p:nvCxnSpPr>
          <p:cNvPr id="80" name="直接连接符 79"/>
          <p:cNvCxnSpPr/>
          <p:nvPr userDrawn="1"/>
        </p:nvCxnSpPr>
        <p:spPr>
          <a:xfrm flipH="1">
            <a:off x="373554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2"/>
          <a:srcRect l="8136" t="4624" r="5670" b="6277"/>
          <a:stretch>
            <a:fillRect/>
          </a:stretch>
        </p:blipFill>
        <p:spPr>
          <a:xfrm>
            <a:off x="379730" y="1323658"/>
            <a:ext cx="3931920" cy="5417185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4104640" y="3906520"/>
            <a:ext cx="464820" cy="251460"/>
          </a:xfrm>
          <a:prstGeom prst="rightArrow">
            <a:avLst>
              <a:gd name="adj1" fmla="val 36893"/>
              <a:gd name="adj2" fmla="val 58576"/>
            </a:avLst>
          </a:prstGeom>
          <a:solidFill>
            <a:srgbClr val="4E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770" y="1065530"/>
            <a:ext cx="7239000" cy="562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55575"/>
            <a:ext cx="12564110" cy="1047750"/>
            <a:chOff x="0" y="-245"/>
            <a:chExt cx="19786" cy="1650"/>
          </a:xfrm>
        </p:grpSpPr>
        <p:grpSp>
          <p:nvGrpSpPr>
            <p:cNvPr id="89" name="组合 88"/>
            <p:cNvGrpSpPr/>
            <p:nvPr/>
          </p:nvGrpSpPr>
          <p:grpSpPr>
            <a:xfrm rot="0">
              <a:off x="0" y="1045"/>
              <a:ext cx="19200" cy="71"/>
              <a:chOff x="-492745" y="5185185"/>
              <a:chExt cx="12930645" cy="44821"/>
            </a:xfrm>
          </p:grpSpPr>
          <p:cxnSp>
            <p:nvCxnSpPr>
              <p:cNvPr id="129" name="直接连接符 128"/>
              <p:cNvCxnSpPr/>
              <p:nvPr userDrawn="1"/>
            </p:nvCxnSpPr>
            <p:spPr>
              <a:xfrm>
                <a:off x="-492745" y="5185185"/>
                <a:ext cx="12930645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/>
            </p:nvCxnSpPr>
            <p:spPr>
              <a:xfrm>
                <a:off x="-492745" y="5230006"/>
                <a:ext cx="1293064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218" y="-245"/>
              <a:ext cx="19568" cy="1650"/>
              <a:chOff x="218" y="-245"/>
              <a:chExt cx="19568" cy="1650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218" y="150"/>
                <a:ext cx="726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病理报告识别</a:t>
                </a:r>
                <a:endParaRPr lang="en-US" altLang="zh-CN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55" y="-245"/>
                <a:ext cx="3631" cy="1650"/>
              </a:xfrm>
              <a:prstGeom prst="rect">
                <a:avLst/>
              </a:prstGeom>
            </p:spPr>
          </p:pic>
          <p:grpSp>
            <p:nvGrpSpPr>
              <p:cNvPr id="93" name="组合 92"/>
              <p:cNvGrpSpPr/>
              <p:nvPr/>
            </p:nvGrpSpPr>
            <p:grpSpPr>
              <a:xfrm rot="0">
                <a:off x="7524" y="354"/>
                <a:ext cx="5002" cy="434"/>
                <a:chOff x="6477375" y="2125822"/>
                <a:chExt cx="4750911" cy="275671"/>
              </a:xfrm>
            </p:grpSpPr>
            <p:grpSp>
              <p:nvGrpSpPr>
                <p:cNvPr id="102" name="组合 101"/>
                <p:cNvGrpSpPr/>
                <p:nvPr/>
              </p:nvGrpSpPr>
              <p:grpSpPr>
                <a:xfrm>
                  <a:off x="6656889" y="2125822"/>
                  <a:ext cx="4571397" cy="275671"/>
                  <a:chOff x="459625" y="2710927"/>
                  <a:chExt cx="9366317" cy="718073"/>
                </a:xfrm>
              </p:grpSpPr>
              <p:cxnSp>
                <p:nvCxnSpPr>
                  <p:cNvPr id="106" name="直接连接符 105"/>
                  <p:cNvCxnSpPr/>
                  <p:nvPr userDrawn="1"/>
                </p:nvCxnSpPr>
                <p:spPr>
                  <a:xfrm flipH="1">
                    <a:off x="190121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 userDrawn="1"/>
                </p:nvCxnSpPr>
                <p:spPr>
                  <a:xfrm flipH="1">
                    <a:off x="226158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 userDrawn="1"/>
                </p:nvCxnSpPr>
                <p:spPr>
                  <a:xfrm flipH="1">
                    <a:off x="2621966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 userDrawn="1"/>
                </p:nvCxnSpPr>
                <p:spPr>
                  <a:xfrm flipH="1">
                    <a:off x="298234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 userDrawn="1"/>
                </p:nvCxnSpPr>
                <p:spPr>
                  <a:xfrm flipH="1">
                    <a:off x="334274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 userDrawn="1"/>
                </p:nvCxnSpPr>
                <p:spPr>
                  <a:xfrm flipH="1">
                    <a:off x="370309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 userDrawn="1"/>
                </p:nvCxnSpPr>
                <p:spPr>
                  <a:xfrm flipH="1">
                    <a:off x="406348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 userDrawn="1"/>
                </p:nvCxnSpPr>
                <p:spPr>
                  <a:xfrm flipH="1">
                    <a:off x="442385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 userDrawn="1"/>
                </p:nvCxnSpPr>
                <p:spPr>
                  <a:xfrm flipH="1">
                    <a:off x="478422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 userDrawn="1"/>
                </p:nvCxnSpPr>
                <p:spPr>
                  <a:xfrm flipH="1">
                    <a:off x="5144601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 userDrawn="1"/>
                </p:nvCxnSpPr>
                <p:spPr>
                  <a:xfrm flipH="1">
                    <a:off x="550499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接连接符 116"/>
                  <p:cNvCxnSpPr/>
                  <p:nvPr userDrawn="1"/>
                </p:nvCxnSpPr>
                <p:spPr>
                  <a:xfrm flipH="1">
                    <a:off x="586536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 userDrawn="1"/>
                </p:nvCxnSpPr>
                <p:spPr>
                  <a:xfrm flipH="1">
                    <a:off x="622215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118"/>
                  <p:cNvCxnSpPr/>
                  <p:nvPr userDrawn="1"/>
                </p:nvCxnSpPr>
                <p:spPr>
                  <a:xfrm flipH="1">
                    <a:off x="658254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 userDrawn="1"/>
                </p:nvCxnSpPr>
                <p:spPr>
                  <a:xfrm flipH="1">
                    <a:off x="6942952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接连接符 120"/>
                  <p:cNvCxnSpPr/>
                  <p:nvPr userDrawn="1"/>
                </p:nvCxnSpPr>
                <p:spPr>
                  <a:xfrm flipH="1">
                    <a:off x="7303338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 userDrawn="1"/>
                </p:nvCxnSpPr>
                <p:spPr>
                  <a:xfrm flipH="1">
                    <a:off x="766371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接连接符 122"/>
                  <p:cNvCxnSpPr/>
                  <p:nvPr userDrawn="1"/>
                </p:nvCxnSpPr>
                <p:spPr>
                  <a:xfrm flipH="1">
                    <a:off x="8024097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 userDrawn="1"/>
                </p:nvCxnSpPr>
                <p:spPr>
                  <a:xfrm flipH="1">
                    <a:off x="838447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接连接符 124"/>
                  <p:cNvCxnSpPr/>
                  <p:nvPr userDrawn="1"/>
                </p:nvCxnSpPr>
                <p:spPr>
                  <a:xfrm flipH="1">
                    <a:off x="8744853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/>
                  <p:cNvCxnSpPr/>
                  <p:nvPr userDrawn="1"/>
                </p:nvCxnSpPr>
                <p:spPr>
                  <a:xfrm flipH="1">
                    <a:off x="9105180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/>
                  <p:cNvCxnSpPr/>
                  <p:nvPr userDrawn="1"/>
                </p:nvCxnSpPr>
                <p:spPr>
                  <a:xfrm flipH="1">
                    <a:off x="459625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/>
                  <p:cNvCxnSpPr/>
                  <p:nvPr userDrawn="1"/>
                </p:nvCxnSpPr>
                <p:spPr>
                  <a:xfrm flipH="1">
                    <a:off x="1540834" y="2710927"/>
                    <a:ext cx="720762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6477375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 flipH="1">
                  <a:off x="683643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7012321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0">
                <a:off x="12340" y="348"/>
                <a:ext cx="4439" cy="442"/>
                <a:chOff x="6477374" y="2125822"/>
                <a:chExt cx="4215978" cy="280461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6656942" y="2125823"/>
                  <a:ext cx="4036410" cy="280460"/>
                  <a:chOff x="459641" y="2710927"/>
                  <a:chExt cx="8270178" cy="730547"/>
                </a:xfrm>
              </p:grpSpPr>
              <p:cxnSp>
                <p:nvCxnSpPr>
                  <p:cNvPr id="97" name="直接连接符 96"/>
                  <p:cNvCxnSpPr/>
                  <p:nvPr userDrawn="1"/>
                </p:nvCxnSpPr>
                <p:spPr>
                  <a:xfrm flipH="1">
                    <a:off x="1901124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 userDrawn="1"/>
                </p:nvCxnSpPr>
                <p:spPr>
                  <a:xfrm flipH="1">
                    <a:off x="226149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/>
                  <p:cNvCxnSpPr/>
                  <p:nvPr userDrawn="1"/>
                </p:nvCxnSpPr>
                <p:spPr>
                  <a:xfrm flipH="1">
                    <a:off x="262187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/>
                  <p:cNvCxnSpPr/>
                  <p:nvPr userDrawn="1"/>
                </p:nvCxnSpPr>
                <p:spPr>
                  <a:xfrm flipH="1">
                    <a:off x="2982249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/>
                  <p:cNvCxnSpPr/>
                  <p:nvPr userDrawn="1"/>
                </p:nvCxnSpPr>
                <p:spPr>
                  <a:xfrm flipH="1">
                    <a:off x="3342650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 userDrawn="1"/>
                </p:nvCxnSpPr>
                <p:spPr>
                  <a:xfrm flipH="1">
                    <a:off x="370299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/>
                  <p:cNvCxnSpPr/>
                  <p:nvPr userDrawn="1"/>
                </p:nvCxnSpPr>
                <p:spPr>
                  <a:xfrm flipH="1">
                    <a:off x="406341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 userDrawn="1"/>
                </p:nvCxnSpPr>
                <p:spPr>
                  <a:xfrm flipH="1">
                    <a:off x="442377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/>
                  <p:cNvCxnSpPr/>
                  <p:nvPr userDrawn="1"/>
                </p:nvCxnSpPr>
                <p:spPr>
                  <a:xfrm flipH="1">
                    <a:off x="478415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 userDrawn="1"/>
                </p:nvCxnSpPr>
                <p:spPr>
                  <a:xfrm flipH="1">
                    <a:off x="514448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153"/>
                  <p:cNvCxnSpPr/>
                  <p:nvPr userDrawn="1"/>
                </p:nvCxnSpPr>
                <p:spPr>
                  <a:xfrm flipH="1">
                    <a:off x="459641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接连接符 154"/>
                  <p:cNvCxnSpPr/>
                  <p:nvPr userDrawn="1"/>
                </p:nvCxnSpPr>
                <p:spPr>
                  <a:xfrm flipH="1">
                    <a:off x="1540745" y="2710927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接连接符 155"/>
                  <p:cNvCxnSpPr/>
                  <p:nvPr/>
                </p:nvCxnSpPr>
                <p:spPr>
                  <a:xfrm flipH="1">
                    <a:off x="548645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接连接符 156"/>
                  <p:cNvCxnSpPr/>
                  <p:nvPr/>
                </p:nvCxnSpPr>
                <p:spPr>
                  <a:xfrm flipH="1">
                    <a:off x="5846821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接连接符 157"/>
                  <p:cNvCxnSpPr/>
                  <p:nvPr/>
                </p:nvCxnSpPr>
                <p:spPr>
                  <a:xfrm flipH="1">
                    <a:off x="6207224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接连接符 158"/>
                  <p:cNvCxnSpPr/>
                  <p:nvPr/>
                </p:nvCxnSpPr>
                <p:spPr>
                  <a:xfrm flipH="1">
                    <a:off x="6567566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直接连接符 159"/>
                  <p:cNvCxnSpPr/>
                  <p:nvPr/>
                </p:nvCxnSpPr>
                <p:spPr>
                  <a:xfrm flipH="1">
                    <a:off x="692798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连接符 160"/>
                  <p:cNvCxnSpPr/>
                  <p:nvPr/>
                </p:nvCxnSpPr>
                <p:spPr>
                  <a:xfrm flipH="1">
                    <a:off x="7288349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直接连接符 161"/>
                  <p:cNvCxnSpPr/>
                  <p:nvPr/>
                </p:nvCxnSpPr>
                <p:spPr>
                  <a:xfrm flipH="1">
                    <a:off x="7648725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直接连接符 162"/>
                  <p:cNvCxnSpPr/>
                  <p:nvPr/>
                </p:nvCxnSpPr>
                <p:spPr>
                  <a:xfrm flipH="1">
                    <a:off x="8009058" y="2723401"/>
                    <a:ext cx="720761" cy="718073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直接连接符 163"/>
                <p:cNvCxnSpPr/>
                <p:nvPr/>
              </p:nvCxnSpPr>
              <p:spPr>
                <a:xfrm flipH="1">
                  <a:off x="6477374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 flipH="1">
                  <a:off x="6836429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 flipH="1">
                  <a:off x="7012290" y="2125822"/>
                  <a:ext cx="351781" cy="275671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组合 166"/>
              <p:cNvGrpSpPr/>
              <p:nvPr/>
            </p:nvGrpSpPr>
            <p:grpSpPr>
              <a:xfrm rot="0">
                <a:off x="6235" y="348"/>
                <a:ext cx="1481" cy="434"/>
                <a:chOff x="6942952" y="2710927"/>
                <a:chExt cx="2882990" cy="718073"/>
              </a:xfrm>
            </p:grpSpPr>
            <p:cxnSp>
              <p:nvCxnSpPr>
                <p:cNvPr id="168" name="直接连接符 167"/>
                <p:cNvCxnSpPr/>
                <p:nvPr userDrawn="1"/>
              </p:nvCxnSpPr>
              <p:spPr>
                <a:xfrm flipH="1">
                  <a:off x="6942952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 userDrawn="1"/>
              </p:nvCxnSpPr>
              <p:spPr>
                <a:xfrm flipH="1">
                  <a:off x="7303338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 userDrawn="1"/>
              </p:nvCxnSpPr>
              <p:spPr>
                <a:xfrm flipH="1">
                  <a:off x="7663714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 userDrawn="1"/>
              </p:nvCxnSpPr>
              <p:spPr>
                <a:xfrm flipH="1">
                  <a:off x="8024097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 userDrawn="1"/>
              </p:nvCxnSpPr>
              <p:spPr>
                <a:xfrm flipH="1">
                  <a:off x="838447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 userDrawn="1"/>
              </p:nvCxnSpPr>
              <p:spPr>
                <a:xfrm flipH="1">
                  <a:off x="8744853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 userDrawn="1"/>
              </p:nvCxnSpPr>
              <p:spPr>
                <a:xfrm flipH="1">
                  <a:off x="9105180" y="2710927"/>
                  <a:ext cx="720762" cy="718073"/>
                </a:xfrm>
                <a:prstGeom prst="line">
                  <a:avLst/>
                </a:prstGeom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7" name="直接连接符 26"/>
          <p:cNvCxnSpPr/>
          <p:nvPr/>
        </p:nvCxnSpPr>
        <p:spPr>
          <a:xfrm flipH="1">
            <a:off x="3848735" y="234315"/>
            <a:ext cx="235187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 userDrawn="1"/>
        </p:nvCxnSpPr>
        <p:spPr>
          <a:xfrm flipH="1">
            <a:off x="3147778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 flipH="1">
            <a:off x="3265333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 userDrawn="1"/>
        </p:nvCxnSpPr>
        <p:spPr>
          <a:xfrm flipH="1">
            <a:off x="3382891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 userDrawn="1"/>
        </p:nvCxnSpPr>
        <p:spPr>
          <a:xfrm flipH="1">
            <a:off x="3500445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 userDrawn="1"/>
        </p:nvCxnSpPr>
        <p:spPr>
          <a:xfrm flipH="1">
            <a:off x="361800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42"/>
          <p:cNvSpPr/>
          <p:nvPr/>
        </p:nvSpPr>
        <p:spPr>
          <a:xfrm>
            <a:off x="379730" y="931228"/>
            <a:ext cx="1788160" cy="3187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病理报告识别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cxnSp>
        <p:nvCxnSpPr>
          <p:cNvPr id="80" name="直接连接符 79"/>
          <p:cNvCxnSpPr/>
          <p:nvPr userDrawn="1"/>
        </p:nvCxnSpPr>
        <p:spPr>
          <a:xfrm flipH="1">
            <a:off x="3735542" y="230505"/>
            <a:ext cx="235113" cy="27559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082" r="9763"/>
          <a:stretch>
            <a:fillRect/>
          </a:stretch>
        </p:blipFill>
        <p:spPr>
          <a:xfrm>
            <a:off x="172085" y="1250950"/>
            <a:ext cx="4138930" cy="547497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4284345" y="3997960"/>
            <a:ext cx="464820" cy="251460"/>
          </a:xfrm>
          <a:prstGeom prst="rightArrow">
            <a:avLst>
              <a:gd name="adj1" fmla="val 36893"/>
              <a:gd name="adj2" fmla="val 58576"/>
            </a:avLst>
          </a:prstGeom>
          <a:solidFill>
            <a:srgbClr val="4E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950" y="1285240"/>
            <a:ext cx="7239000" cy="544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FULL_TEXT_BEAUTIFY_COPY_ID" val="17"/>
</p:tagLst>
</file>

<file path=ppt/tags/tag64.xml><?xml version="1.0" encoding="utf-8"?>
<p:tagLst xmlns:p="http://schemas.openxmlformats.org/presentationml/2006/main">
  <p:tag name="KSO_WM_FULL_TEXT_BEAUTIFY_COPY_ID" val="19"/>
</p:tagLst>
</file>

<file path=ppt/tags/tag65.xml><?xml version="1.0" encoding="utf-8"?>
<p:tagLst xmlns:p="http://schemas.openxmlformats.org/presentationml/2006/main">
  <p:tag name="KSO_WM_FULL_TEXT_BEAUTIFY_COPY_ID" val="21"/>
</p:tagLst>
</file>

<file path=ppt/tags/tag66.xml><?xml version="1.0" encoding="utf-8"?>
<p:tagLst xmlns:p="http://schemas.openxmlformats.org/presentationml/2006/main">
  <p:tag name="KSO_WM_FULL_TEXT_BEAUTIFY_COPY_ID" val="17"/>
</p:tagLst>
</file>

<file path=ppt/tags/tag67.xml><?xml version="1.0" encoding="utf-8"?>
<p:tagLst xmlns:p="http://schemas.openxmlformats.org/presentationml/2006/main">
  <p:tag name="KSO_WM_UNIT_PLACING_PICTURE_USER_VIEWPORT" val="{&quot;height&quot;:905,&quot;width&quot;:2360}"/>
</p:tagLst>
</file>

<file path=ppt/tags/tag68.xml><?xml version="1.0" encoding="utf-8"?>
<p:tagLst xmlns:p="http://schemas.openxmlformats.org/presentationml/2006/main">
  <p:tag name="KSO_WM_FULL_TEXT_BEAUTIFY_COPY_ID" val="11"/>
  <p:tag name="KSO_WM_UNIT_PLACING_PICTURE_USER_VIEWPORT" val="{&quot;height&quot;:1459,&quot;width&quot;:3527.6717732121124}"/>
</p:tagLst>
</file>

<file path=ppt/tags/tag69.xml><?xml version="1.0" encoding="utf-8"?>
<p:tagLst xmlns:p="http://schemas.openxmlformats.org/presentationml/2006/main">
  <p:tag name="KSO_WM_FULL_TEXT_BEAUTIFY_COPY_ID" val="214"/>
  <p:tag name="KSO_WM_UNIT_PLACING_PICTURE_USER_VIEWPORT" val="{&quot;height&quot;:1377,&quot;width&quot;:3510.2940797480132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FULL_TEXT_BEAUTIFY_COPY_ID" val="216"/>
  <p:tag name="KSO_WM_UNIT_PLACING_PICTURE_USER_VIEWPORT" val="{&quot;height&quot;:1377,&quot;width&quot;:3507.6205884458445}"/>
</p:tagLst>
</file>

<file path=ppt/tags/tag71.xml><?xml version="1.0" encoding="utf-8"?>
<p:tagLst xmlns:p="http://schemas.openxmlformats.org/presentationml/2006/main">
  <p:tag name="KSO_WM_FULL_TEXT_BEAUTIFY_COPY_ID" val="218"/>
  <p:tag name="KSO_WM_UNIT_PLACING_PICTURE_USER_VIEWPORT" val="{&quot;height&quot;:1377,&quot;width&quot;:3523.661536258859}"/>
</p:tagLst>
</file>

<file path=ppt/tags/tag72.xml><?xml version="1.0" encoding="utf-8"?>
<p:tagLst xmlns:p="http://schemas.openxmlformats.org/presentationml/2006/main">
  <p:tag name="KSO_WM_FULL_TEXT_BEAUTIFY_COPY_ID" val="220"/>
  <p:tag name="KSO_WM_UNIT_PLACING_PICTURE_USER_VIEWPORT" val="{&quot;height&quot;:1377,&quot;width&quot;:3484.895912377407}"/>
</p:tagLst>
</file>

<file path=ppt/tags/tag73.xml><?xml version="1.0" encoding="utf-8"?>
<p:tagLst xmlns:p="http://schemas.openxmlformats.org/presentationml/2006/main">
  <p:tag name="KSO_WM_FULL_TEXT_BEAUTIFY_COPY_ID" val="212"/>
  <p:tag name="KSO_WM_UNIT_PLACING_PICTURE_USER_VIEWPORT" val="{&quot;height&quot;:1377,&quot;width&quot;:3510.2940797480132}"/>
</p:tagLst>
</file>

<file path=ppt/tags/tag74.xml><?xml version="1.0" encoding="utf-8"?>
<p:tagLst xmlns:p="http://schemas.openxmlformats.org/presentationml/2006/main">
  <p:tag name="KSO_WM_FULL_TEXT_BEAUTIFY_COPY_ID" val="226"/>
</p:tagLst>
</file>

<file path=ppt/tags/tag75.xml><?xml version="1.0" encoding="utf-8"?>
<p:tagLst xmlns:p="http://schemas.openxmlformats.org/presentationml/2006/main">
  <p:tag name="KSO_WM_FULL_TEXT_BEAUTIFY_COPY_ID" val="226"/>
</p:tagLst>
</file>

<file path=ppt/tags/tag76.xml><?xml version="1.0" encoding="utf-8"?>
<p:tagLst xmlns:p="http://schemas.openxmlformats.org/presentationml/2006/main">
  <p:tag name="KSO_WM_FULL_TEXT_BEAUTIFY_COPY_ID" val="226"/>
</p:tagLst>
</file>

<file path=ppt/tags/tag77.xml><?xml version="1.0" encoding="utf-8"?>
<p:tagLst xmlns:p="http://schemas.openxmlformats.org/presentationml/2006/main">
  <p:tag name="KSO_WM_FULL_TEXT_BEAUTIFY_COPY_ID" val="226"/>
</p:tagLst>
</file>

<file path=ppt/tags/tag78.xml><?xml version="1.0" encoding="utf-8"?>
<p:tagLst xmlns:p="http://schemas.openxmlformats.org/presentationml/2006/main">
  <p:tag name="KSO_WM_FULL_TEXT_BEAUTIFY_COPY_ID" val="226"/>
</p:tagLst>
</file>

<file path=ppt/tags/tag79.xml><?xml version="1.0" encoding="utf-8"?>
<p:tagLst xmlns:p="http://schemas.openxmlformats.org/presentationml/2006/main">
  <p:tag name="KSO_WM_FULL_TEXT_BEAUTIFY_COPY_ID" val="22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FULL_TEXT_BEAUTIFY_COPY_ID" val="226"/>
</p:tagLst>
</file>

<file path=ppt/tags/tag81.xml><?xml version="1.0" encoding="utf-8"?>
<p:tagLst xmlns:p="http://schemas.openxmlformats.org/presentationml/2006/main">
  <p:tag name="KSO_WM_FULL_TEXT_BEAUTIFY_COPY_ID" val="226"/>
</p:tagLst>
</file>

<file path=ppt/tags/tag82.xml><?xml version="1.0" encoding="utf-8"?>
<p:tagLst xmlns:p="http://schemas.openxmlformats.org/presentationml/2006/main">
  <p:tag name="KSO_WM_FULL_TEXT_BEAUTIFY_COPY_ID" val="226"/>
</p:tagLst>
</file>

<file path=ppt/tags/tag83.xml><?xml version="1.0" encoding="utf-8"?>
<p:tagLst xmlns:p="http://schemas.openxmlformats.org/presentationml/2006/main">
  <p:tag name="KSO_WM_FULL_TEXT_BEAUTIFY_COPY_ID" val="226"/>
</p:tagLst>
</file>

<file path=ppt/tags/tag84.xml><?xml version="1.0" encoding="utf-8"?>
<p:tagLst xmlns:p="http://schemas.openxmlformats.org/presentationml/2006/main">
  <p:tag name="KSO_WM_FULL_TEXT_BEAUTIFY_COPY_ID" val="19"/>
  <p:tag name="KSO_WM_UNIT_PLACING_PICTURE_USER_VIEWPORT" val="{&quot;height&quot;:6947.69330573599,&quot;width&quot;:5947}"/>
</p:tagLst>
</file>

<file path=ppt/tags/tag85.xml><?xml version="1.0" encoding="utf-8"?>
<p:tagLst xmlns:p="http://schemas.openxmlformats.org/presentationml/2006/main">
  <p:tag name="KSO_WM_FULL_TEXT_BEAUTIFY_COPY_ID" val="32"/>
  <p:tag name="KSO_WM_UNIT_PLACING_PICTURE_USER_VIEWPORT" val="{&quot;height&quot;:6989.919206820773,&quot;width&quot;:5901.401811283584}"/>
</p:tagLst>
</file>

<file path=ppt/tags/tag86.xml><?xml version="1.0" encoding="utf-8"?>
<p:tagLst xmlns:p="http://schemas.openxmlformats.org/presentationml/2006/main">
  <p:tag name="KSO_WM_FULL_TEXT_BEAUTIFY_COPY_ID" val="33"/>
</p:tagLst>
</file>

<file path=ppt/tags/tag87.xml><?xml version="1.0" encoding="utf-8"?>
<p:tagLst xmlns:p="http://schemas.openxmlformats.org/presentationml/2006/main">
  <p:tag name="KSO_WM_FULL_TEXT_BEAUTIFY_COPY_ID" val="34"/>
</p:tagLst>
</file>

<file path=ppt/tags/tag88.xml><?xml version="1.0" encoding="utf-8"?>
<p:tagLst xmlns:p="http://schemas.openxmlformats.org/presentationml/2006/main">
  <p:tag name="THINKCELLSHAPEDONOTDELETE" val="pKOZHO13yzUCaepRpRzBw5w"/>
</p:tagLst>
</file>

<file path=ppt/tags/tag89.xml><?xml version="1.0" encoding="utf-8"?>
<p:tagLst xmlns:p="http://schemas.openxmlformats.org/presentationml/2006/main">
  <p:tag name="THINKCELLSHAPEDONOTDELETE" val="pKOZHO13yzUCaepRpRzBw5w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FULL_TEXT_BEAUTIFY_COPY_ID" val="147"/>
</p:tagLst>
</file>

<file path=ppt/tags/tag91.xml><?xml version="1.0" encoding="utf-8"?>
<p:tagLst xmlns:p="http://schemas.openxmlformats.org/presentationml/2006/main">
  <p:tag name="KSO_WM_FULL_TEXT_BEAUTIFY_COPY_ID" val="147"/>
</p:tagLst>
</file>

<file path=ppt/tags/tag92.xml><?xml version="1.0" encoding="utf-8"?>
<p:tagLst xmlns:p="http://schemas.openxmlformats.org/presentationml/2006/main">
  <p:tag name="KSO_WM_FULL_TEXT_BEAUTIFY_COPY_ID" val="17"/>
</p:tagLst>
</file>

<file path=ppt/tags/tag93.xml><?xml version="1.0" encoding="utf-8"?>
<p:tagLst xmlns:p="http://schemas.openxmlformats.org/presentationml/2006/main">
  <p:tag name="KSO_WM_FULL_TEXT_BEAUTIFY_COPY_ID" val="19"/>
</p:tagLst>
</file>

<file path=ppt/tags/tag94.xml><?xml version="1.0" encoding="utf-8"?>
<p:tagLst xmlns:p="http://schemas.openxmlformats.org/presentationml/2006/main">
  <p:tag name="KSO_WM_FULL_TEXT_BEAUTIFY_COPY_ID" val="21"/>
</p:tagLst>
</file>

<file path=ppt/tags/tag95.xml><?xml version="1.0" encoding="utf-8"?>
<p:tagLst xmlns:p="http://schemas.openxmlformats.org/presentationml/2006/main">
  <p:tag name="KSO_WM_FULL_TEXT_BEAUTIFY_COPY_ID" val="685"/>
  <p:tag name="KSO_WM_UNIT_PLACING_PICTURE_USER_VIEWPORT" val="{&quot;height&quot;:5823.56780342042,&quot;width&quot;:7985.696669623016}"/>
</p:tagLst>
</file>

<file path=ppt/tags/tag96.xml><?xml version="1.0" encoding="utf-8"?>
<p:tagLst xmlns:p="http://schemas.openxmlformats.org/presentationml/2006/main">
  <p:tag name="KSO_WM_FULL_TEXT_BEAUTIFY_COPY_ID" val="28"/>
</p:tagLst>
</file>

<file path=ppt/tags/tag97.xml><?xml version="1.0" encoding="utf-8"?>
<p:tagLst xmlns:p="http://schemas.openxmlformats.org/presentationml/2006/main">
  <p:tag name="KSO_WM_FULL_TEXT_BEAUTIFY_COPY_ID" val="687"/>
</p:tagLst>
</file>

<file path=ppt/tags/tag98.xml><?xml version="1.0" encoding="utf-8"?>
<p:tagLst xmlns:p="http://schemas.openxmlformats.org/presentationml/2006/main">
  <p:tag name="KSO_WM_UNIT_TABLE_BEAUTIFY" val="smartTable{7456f801-648e-4b3c-a99c-5b5f14dd0de7}"/>
  <p:tag name="TABLE_ENDDRAG_ORIGIN_RECT" val="389*205"/>
  <p:tag name="TABLE_ENDDRAG_RECT" val="562*120*389*205"/>
</p:tagLst>
</file>

<file path=ppt/tags/tag99.xml><?xml version="1.0" encoding="utf-8"?>
<p:tagLst xmlns:p="http://schemas.openxmlformats.org/presentationml/2006/main">
  <p:tag name="ISLIDE.ICON" val="#147809;#373431;#404846;#177319;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2763</Words>
  <Application>WPS 演示</Application>
  <PresentationFormat>宽屏</PresentationFormat>
  <Paragraphs>449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Fandol Braille Regular</vt:lpstr>
      <vt:lpstr>Segoe Print</vt:lpstr>
      <vt:lpstr>字魂59号-创粗黑</vt:lpstr>
      <vt:lpstr>字魂59号-创粗黑</vt:lpstr>
      <vt:lpstr>Calibri</vt:lpstr>
      <vt:lpstr>Imago</vt:lpstr>
      <vt:lpstr>Arial</vt:lpstr>
      <vt:lpstr>字魂105号-简雅黑</vt:lpstr>
      <vt:lpstr>黑体</vt:lpstr>
      <vt:lpstr>Arial Unicode MS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XiangYu</cp:lastModifiedBy>
  <cp:revision>176</cp:revision>
  <dcterms:created xsi:type="dcterms:W3CDTF">2019-06-19T02:08:00Z</dcterms:created>
  <dcterms:modified xsi:type="dcterms:W3CDTF">2021-06-10T07:17:23Z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6CF091A873354AEC8414DB07CB1A41A6</vt:lpwstr>
  </property>
</Properties>
</file>