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8" r:id="rId5"/>
    <p:sldId id="264" r:id="rId6"/>
    <p:sldId id="265" r:id="rId7"/>
    <p:sldId id="268" r:id="rId8"/>
    <p:sldId id="269" r:id="rId9"/>
    <p:sldId id="270" r:id="rId10"/>
    <p:sldId id="271" r:id="rId11"/>
    <p:sldId id="276" r:id="rId12"/>
    <p:sldId id="272" r:id="rId13"/>
    <p:sldId id="273" r:id="rId14"/>
    <p:sldId id="266" r:id="rId15"/>
    <p:sldId id="259" r:id="rId16"/>
    <p:sldId id="277" r:id="rId17"/>
    <p:sldId id="263" r:id="rId18"/>
    <p:sldId id="261" r:id="rId19"/>
    <p:sldId id="279" r:id="rId20"/>
    <p:sldId id="260" r:id="rId21"/>
    <p:sldId id="280" r:id="rId22"/>
    <p:sldId id="26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2AB"/>
    <a:srgbClr val="6E5761"/>
    <a:srgbClr val="10A5FD"/>
    <a:srgbClr val="B484E2"/>
    <a:srgbClr val="705661"/>
    <a:srgbClr val="D460FF"/>
    <a:srgbClr val="01A8FF"/>
    <a:srgbClr val="34334B"/>
    <a:srgbClr val="6D5562"/>
    <a:srgbClr val="1A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13" d="100"/>
          <a:sy n="113" d="100"/>
        </p:scale>
        <p:origin x="474" y="102"/>
      </p:cViewPr>
      <p:guideLst>
        <p:guide pos="3840"/>
        <p:guide orient="horz"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D92DD-BCE9-4871-8CE2-DDF90B4EE86D}" type="datetimeFigureOut">
              <a:rPr lang="zh-CN" altLang="en-US" smtClean="0"/>
              <a:t>2021/6/10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DAED8-99EC-43EC-B592-F2D625A3E98A}" type="slidenum">
              <a:rPr lang="zh-CN" altLang="en-US" smtClean="0"/>
              <a:t>‹#›</a:t>
            </a:fld>
            <a:endParaRPr lang="zh-CN" altLang="en-US"/>
          </a:p>
        </p:txBody>
      </p:sp>
    </p:spTree>
    <p:extLst>
      <p:ext uri="{BB962C8B-B14F-4D97-AF65-F5344CB8AC3E}">
        <p14:creationId xmlns:p14="http://schemas.microsoft.com/office/powerpoint/2010/main" val="100343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资金监管系统资金解决了左侧的大部分问题，但是到账及清账工作无法实现</a:t>
            </a:r>
            <a:r>
              <a:rPr lang="zh-CN" altLang="en-US" b="1" dirty="0"/>
              <a:t>全自动匹配管理</a:t>
            </a:r>
            <a:r>
              <a:rPr lang="zh-CN" altLang="en-US" dirty="0"/>
              <a:t>，</a:t>
            </a:r>
            <a:r>
              <a:rPr lang="zh-CN" altLang="en-US" b="1" dirty="0"/>
              <a:t>新型业务增加</a:t>
            </a:r>
            <a:r>
              <a:rPr lang="zh-CN" altLang="en-US" dirty="0"/>
              <a:t>，</a:t>
            </a:r>
            <a:r>
              <a:rPr lang="zh-CN" altLang="en-US" b="1" dirty="0"/>
              <a:t>业务模块及数据处理复杂化</a:t>
            </a:r>
            <a:r>
              <a:rPr lang="zh-CN" altLang="en-US" dirty="0"/>
              <a:t>，财务工作量随之增加。现阶段各销售公司存在清账率不高，清账和勾兑操作重复冗余，平均每</a:t>
            </a:r>
            <a:r>
              <a:rPr lang="en-US" altLang="zh-CN" dirty="0"/>
              <a:t>10</a:t>
            </a:r>
            <a:r>
              <a:rPr lang="zh-CN" altLang="en-US" dirty="0"/>
              <a:t>个站要配置一名专业清账人员</a:t>
            </a:r>
          </a:p>
        </p:txBody>
      </p:sp>
      <p:sp>
        <p:nvSpPr>
          <p:cNvPr id="4" name="灯片编号占位符 3"/>
          <p:cNvSpPr>
            <a:spLocks noGrp="1"/>
          </p:cNvSpPr>
          <p:nvPr>
            <p:ph type="sldNum" sz="quarter" idx="5"/>
          </p:nvPr>
        </p:nvSpPr>
        <p:spPr/>
        <p:txBody>
          <a:bodyPr/>
          <a:lstStyle/>
          <a:p>
            <a:fld id="{5BDDAED8-99EC-43EC-B592-F2D625A3E98A}" type="slidenum">
              <a:rPr lang="zh-CN" altLang="en-US" smtClean="0"/>
              <a:t>3</a:t>
            </a:fld>
            <a:endParaRPr lang="zh-CN" altLang="en-US"/>
          </a:p>
        </p:txBody>
      </p:sp>
    </p:spTree>
    <p:extLst>
      <p:ext uri="{BB962C8B-B14F-4D97-AF65-F5344CB8AC3E}">
        <p14:creationId xmlns:p14="http://schemas.microsoft.com/office/powerpoint/2010/main" val="288218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id="{C4F6EF64-C2E2-E547-808D-72F096570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235804" y="4891604"/>
            <a:ext cx="3720391"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基于资金监管系统的智能清账</a:t>
            </a:r>
            <a:r>
              <a:rPr kumimoji="1" lang="en-US" altLang="zh-CN" dirty="0"/>
              <a:t>RPA</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98BE7F80-AA11-448F-888F-A453CA749F18}"/>
              </a:ext>
            </a:extLst>
          </p:cNvPr>
          <p:cNvSpPr txBox="1"/>
          <p:nvPr/>
        </p:nvSpPr>
        <p:spPr>
          <a:xfrm>
            <a:off x="216299" y="1352145"/>
            <a:ext cx="6515241" cy="1200329"/>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功能模块需求六：差异余额一致清账</a:t>
            </a:r>
          </a:p>
          <a:p>
            <a:endParaRPr lang="zh-CN" altLang="en-US" sz="2400" b="1" dirty="0">
              <a:solidFill>
                <a:schemeClr val="bg1"/>
              </a:solidFill>
              <a:latin typeface="微软雅黑" panose="020B0503020204020204" pitchFamily="34" charset="-122"/>
              <a:ea typeface="微软雅黑" panose="020B0503020204020204" pitchFamily="34" charset="-122"/>
            </a:endParaRPr>
          </a:p>
          <a:p>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24" name="表格 23">
            <a:extLst>
              <a:ext uri="{FF2B5EF4-FFF2-40B4-BE49-F238E27FC236}">
                <a16:creationId xmlns:a16="http://schemas.microsoft.com/office/drawing/2014/main" id="{C607498D-C0CD-41BB-9295-8A93DB207979}"/>
              </a:ext>
            </a:extLst>
          </p:cNvPr>
          <p:cNvGraphicFramePr>
            <a:graphicFrameLocks noGrp="1"/>
          </p:cNvGraphicFramePr>
          <p:nvPr>
            <p:extLst>
              <p:ext uri="{D42A27DB-BD31-4B8C-83A1-F6EECF244321}">
                <p14:modId xmlns:p14="http://schemas.microsoft.com/office/powerpoint/2010/main" val="3575453338"/>
              </p:ext>
            </p:extLst>
          </p:nvPr>
        </p:nvGraphicFramePr>
        <p:xfrm>
          <a:off x="216299" y="1959086"/>
          <a:ext cx="7089173" cy="4143613"/>
        </p:xfrm>
        <a:graphic>
          <a:graphicData uri="http://schemas.openxmlformats.org/drawingml/2006/table">
            <a:tbl>
              <a:tblPr firstRow="1" firstCol="1" bandRow="1">
                <a:tableStyleId>{5C22544A-7EE6-4342-B048-85BDC9FD1C3A}</a:tableStyleId>
              </a:tblPr>
              <a:tblGrid>
                <a:gridCol w="1758922">
                  <a:extLst>
                    <a:ext uri="{9D8B030D-6E8A-4147-A177-3AD203B41FA5}">
                      <a16:colId xmlns:a16="http://schemas.microsoft.com/office/drawing/2014/main" val="183690237"/>
                    </a:ext>
                  </a:extLst>
                </a:gridCol>
                <a:gridCol w="5330251">
                  <a:extLst>
                    <a:ext uri="{9D8B030D-6E8A-4147-A177-3AD203B41FA5}">
                      <a16:colId xmlns:a16="http://schemas.microsoft.com/office/drawing/2014/main" val="3589705706"/>
                    </a:ext>
                  </a:extLst>
                </a:gridCol>
              </a:tblGrid>
              <a:tr h="704575">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功能</a:t>
                      </a:r>
                      <a:r>
                        <a:rPr lang="zh-CN" altLang="en-US" sz="2000" kern="100" dirty="0">
                          <a:effectLst/>
                          <a:latin typeface="微软雅黑" panose="020B0503020204020204" pitchFamily="34" charset="-122"/>
                          <a:ea typeface="微软雅黑" panose="020B0503020204020204" pitchFamily="34" charset="-122"/>
                        </a:rPr>
                        <a:t>名称</a:t>
                      </a:r>
                      <a:r>
                        <a:rPr lang="zh-CN" sz="2000" kern="100" dirty="0">
                          <a:effectLst/>
                          <a:latin typeface="微软雅黑" panose="020B0503020204020204" pitchFamily="34" charset="-122"/>
                          <a:ea typeface="微软雅黑" panose="020B0503020204020204" pitchFamily="34" charset="-122"/>
                        </a:rPr>
                        <a:t>：</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indent="127000" algn="just" defTabSz="914400" rtl="0" eaLnBrk="1" fontAlgn="auto" latinLnBrk="0" hangingPunct="1">
                        <a:lnSpc>
                          <a:spcPct val="150000"/>
                        </a:lnSpc>
                        <a:spcAft>
                          <a:spcPts val="100"/>
                        </a:spcAft>
                        <a:tabLst>
                          <a:tab pos="151765" algn="l"/>
                        </a:tabLst>
                      </a:pPr>
                      <a:r>
                        <a:rPr lang="zh-CN" altLang="en-US" sz="2000" b="1" dirty="0">
                          <a:solidFill>
                            <a:schemeClr val="bg1"/>
                          </a:solidFill>
                          <a:latin typeface="微软雅黑" panose="020B0503020204020204" pitchFamily="34" charset="-122"/>
                          <a:ea typeface="微软雅黑" panose="020B0503020204020204" pitchFamily="34" charset="-122"/>
                        </a:rPr>
                        <a:t>差异余额一致清账</a:t>
                      </a:r>
                    </a:p>
                  </a:txBody>
                  <a:tcPr marL="68580" marR="68580" marT="0" marB="0" anchor="ctr">
                    <a:noFill/>
                  </a:tcPr>
                </a:tc>
                <a:extLst>
                  <a:ext uri="{0D108BD9-81ED-4DB2-BD59-A6C34878D82A}">
                    <a16:rowId xmlns:a16="http://schemas.microsoft.com/office/drawing/2014/main" val="19805899"/>
                  </a:ext>
                </a:extLst>
              </a:tr>
              <a:tr h="1984442">
                <a:tc>
                  <a:txBody>
                    <a:bodyPr/>
                    <a:lstStyle/>
                    <a:p>
                      <a:pPr indent="127000" algn="l">
                        <a:lnSpc>
                          <a:spcPct val="150000"/>
                        </a:lnSpc>
                      </a:pPr>
                      <a:r>
                        <a:rPr lang="zh-CN" altLang="en-US" sz="2000" kern="100" dirty="0">
                          <a:effectLst/>
                          <a:latin typeface="微软雅黑" panose="020B0503020204020204" pitchFamily="34" charset="-122"/>
                          <a:ea typeface="微软雅黑" panose="020B0503020204020204" pitchFamily="34" charset="-122"/>
                        </a:rPr>
                        <a:t>规则</a:t>
                      </a:r>
                      <a:r>
                        <a:rPr lang="zh-CN" sz="2000" kern="100" dirty="0">
                          <a:effectLst/>
                          <a:latin typeface="微软雅黑" panose="020B0503020204020204" pitchFamily="34" charset="-122"/>
                          <a:ea typeface="微软雅黑" panose="020B0503020204020204" pitchFamily="34" charset="-122"/>
                        </a:rPr>
                        <a:t>说明：</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lvl="0" indent="127000" algn="just" defTabSz="914400" rtl="0" eaLnBrk="1" fontAlgn="base" latinLnBrk="0" hangingPunct="1">
                        <a:lnSpc>
                          <a:spcPct val="150000"/>
                        </a:lnSpc>
                        <a:buSzPts val="1200"/>
                        <a:buFont typeface="仿宋_GB2312"/>
                        <a:buNone/>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在“清账情况查询及处理”页面，选中应缴差异金额与到账差异余额均大于</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0</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的记录，点击“对账情况”，排除右表中的“业务系统与结算方”后，如果金额大于</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0</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的应缴差异余额与到账差异余额全部一致，点击“清账”按钮进行差异余额一致清账。</a:t>
                      </a:r>
                    </a:p>
                  </a:txBody>
                  <a:tcPr marL="68580" marR="68580" marT="0" marB="0" anchor="ctr">
                    <a:noFill/>
                  </a:tcPr>
                </a:tc>
                <a:extLst>
                  <a:ext uri="{0D108BD9-81ED-4DB2-BD59-A6C34878D82A}">
                    <a16:rowId xmlns:a16="http://schemas.microsoft.com/office/drawing/2014/main" val="1238910887"/>
                  </a:ext>
                </a:extLst>
              </a:tr>
              <a:tr h="73249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前置条件：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具有</a:t>
                      </a:r>
                      <a:r>
                        <a:rPr lang="zh-CN" altLang="en-US" sz="1800" b="1" kern="100" dirty="0">
                          <a:solidFill>
                            <a:schemeClr val="bg1"/>
                          </a:solidFill>
                          <a:effectLst/>
                          <a:latin typeface="微软雅黑" panose="020B0503020204020204" pitchFamily="34" charset="-122"/>
                          <a:ea typeface="微软雅黑" panose="020B0503020204020204" pitchFamily="34" charset="-122"/>
                        </a:rPr>
                        <a:t>相关</a:t>
                      </a:r>
                      <a:r>
                        <a:rPr lang="zh-CN" sz="1800" b="1" kern="100" dirty="0">
                          <a:solidFill>
                            <a:schemeClr val="bg1"/>
                          </a:solidFill>
                          <a:effectLst/>
                          <a:latin typeface="微软雅黑" panose="020B0503020204020204" pitchFamily="34" charset="-122"/>
                          <a:ea typeface="微软雅黑" panose="020B0503020204020204" pitchFamily="34" charset="-122"/>
                        </a:rPr>
                        <a:t>权限</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531934"/>
                  </a:ext>
                </a:extLst>
              </a:tr>
              <a:tr h="69758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后置条件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altLang="zh-CN" sz="1800" b="1" kern="100" dirty="0">
                          <a:solidFill>
                            <a:schemeClr val="bg1"/>
                          </a:solidFill>
                          <a:effectLst/>
                          <a:latin typeface="微软雅黑" panose="020B0503020204020204" pitchFamily="34" charset="-122"/>
                          <a:ea typeface="微软雅黑" panose="020B0503020204020204" pitchFamily="34" charset="-122"/>
                        </a:rPr>
                        <a:t>根据</a:t>
                      </a:r>
                      <a:r>
                        <a:rPr lang="zh-CN" altLang="en-US" sz="1800" b="1" kern="100" dirty="0">
                          <a:solidFill>
                            <a:schemeClr val="bg1"/>
                          </a:solidFill>
                          <a:effectLst/>
                          <a:latin typeface="微软雅黑" panose="020B0503020204020204" pitchFamily="34" charset="-122"/>
                          <a:ea typeface="微软雅黑" panose="020B0503020204020204" pitchFamily="34" charset="-122"/>
                        </a:rPr>
                        <a:t>差异余额清账规则进行处理</a:t>
                      </a:r>
                      <a:r>
                        <a:rPr lang="zh-CN" altLang="zh-CN" sz="1800" b="1" kern="100" dirty="0">
                          <a:solidFill>
                            <a:schemeClr val="bg1"/>
                          </a:solidFill>
                          <a:effectLst/>
                          <a:latin typeface="微软雅黑" panose="020B0503020204020204" pitchFamily="34" charset="-122"/>
                          <a:ea typeface="微软雅黑" panose="020B0503020204020204" pitchFamily="34" charset="-122"/>
                        </a:rPr>
                        <a:t>，并</a:t>
                      </a:r>
                      <a:r>
                        <a:rPr lang="zh-CN" altLang="en-US" sz="1800" b="1" kern="100" dirty="0">
                          <a:solidFill>
                            <a:schemeClr val="bg1"/>
                          </a:solidFill>
                          <a:effectLst/>
                          <a:latin typeface="微软雅黑" panose="020B0503020204020204" pitchFamily="34" charset="-122"/>
                          <a:ea typeface="微软雅黑" panose="020B0503020204020204" pitchFamily="34" charset="-122"/>
                        </a:rPr>
                        <a:t>生成处理日志</a:t>
                      </a:r>
                      <a:endParaRPr lang="zh-CN" alt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53688596"/>
                  </a:ext>
                </a:extLst>
              </a:tr>
            </a:tbl>
          </a:graphicData>
        </a:graphic>
      </p:graphicFrame>
      <p:graphicFrame>
        <p:nvGraphicFramePr>
          <p:cNvPr id="6" name="表格 5">
            <a:extLst>
              <a:ext uri="{FF2B5EF4-FFF2-40B4-BE49-F238E27FC236}">
                <a16:creationId xmlns:a16="http://schemas.microsoft.com/office/drawing/2014/main" id="{3C1A60B9-0922-4E1C-92E5-9AD08D702DEF}"/>
              </a:ext>
            </a:extLst>
          </p:cNvPr>
          <p:cNvGraphicFramePr>
            <a:graphicFrameLocks noGrp="1"/>
          </p:cNvGraphicFramePr>
          <p:nvPr>
            <p:extLst>
              <p:ext uri="{D42A27DB-BD31-4B8C-83A1-F6EECF244321}">
                <p14:modId xmlns:p14="http://schemas.microsoft.com/office/powerpoint/2010/main" val="4074403837"/>
              </p:ext>
            </p:extLst>
          </p:nvPr>
        </p:nvGraphicFramePr>
        <p:xfrm>
          <a:off x="7954936" y="1201147"/>
          <a:ext cx="3737711" cy="5463804"/>
        </p:xfrm>
        <a:graphic>
          <a:graphicData uri="http://schemas.openxmlformats.org/drawingml/2006/table">
            <a:tbl>
              <a:tblPr firstRow="1" firstCol="1" bandRow="1">
                <a:tableStyleId>{5C22544A-7EE6-4342-B048-85BDC9FD1C3A}</a:tableStyleId>
              </a:tblPr>
              <a:tblGrid>
                <a:gridCol w="1315659">
                  <a:extLst>
                    <a:ext uri="{9D8B030D-6E8A-4147-A177-3AD203B41FA5}">
                      <a16:colId xmlns:a16="http://schemas.microsoft.com/office/drawing/2014/main" val="183690237"/>
                    </a:ext>
                  </a:extLst>
                </a:gridCol>
                <a:gridCol w="2422052">
                  <a:extLst>
                    <a:ext uri="{9D8B030D-6E8A-4147-A177-3AD203B41FA5}">
                      <a16:colId xmlns:a16="http://schemas.microsoft.com/office/drawing/2014/main" val="3589705706"/>
                    </a:ext>
                  </a:extLst>
                </a:gridCol>
              </a:tblGrid>
              <a:tr h="484833">
                <a:tc>
                  <a:txBody>
                    <a:bodyPr/>
                    <a:lstStyle/>
                    <a:p>
                      <a:pPr marL="0" indent="127000" algn="ctr" defTabSz="914400" rtl="0" eaLnBrk="1" latinLnBrk="0" hangingPunct="1">
                        <a:lnSpc>
                          <a:spcPct val="150000"/>
                        </a:lnSpc>
                      </a:pPr>
                      <a:r>
                        <a:rPr lang="zh-CN" altLang="en-US" sz="2000" b="1" kern="100" dirty="0">
                          <a:solidFill>
                            <a:schemeClr val="lt1"/>
                          </a:solidFill>
                          <a:effectLst/>
                          <a:latin typeface="微软雅黑" panose="020B0503020204020204" pitchFamily="34" charset="-122"/>
                          <a:ea typeface="微软雅黑" panose="020B0503020204020204" pitchFamily="34" charset="-122"/>
                          <a:cs typeface="+mn-cs"/>
                        </a:rPr>
                        <a:t>业务系统</a:t>
                      </a:r>
                    </a:p>
                  </a:txBody>
                  <a:tcPr marL="68580" marR="68580" marT="0" marB="0" anchor="ctr">
                    <a:noFill/>
                  </a:tcPr>
                </a:tc>
                <a:tc>
                  <a:txBody>
                    <a:bodyPr/>
                    <a:lstStyle/>
                    <a:p>
                      <a:pPr marL="0" indent="127000" algn="ctr" defTabSz="914400" rtl="0" eaLnBrk="1" latinLnBrk="0" hangingPunct="1">
                        <a:lnSpc>
                          <a:spcPct val="150000"/>
                        </a:lnSpc>
                      </a:pPr>
                      <a:r>
                        <a:rPr lang="zh-CN" altLang="en-US" sz="2000" b="1" kern="100" dirty="0">
                          <a:solidFill>
                            <a:schemeClr val="lt1"/>
                          </a:solidFill>
                          <a:effectLst/>
                          <a:latin typeface="微软雅黑" panose="020B0503020204020204" pitchFamily="34" charset="-122"/>
                          <a:ea typeface="微软雅黑" panose="020B0503020204020204" pitchFamily="34" charset="-122"/>
                          <a:cs typeface="+mn-cs"/>
                        </a:rPr>
                        <a:t>结算方</a:t>
                      </a:r>
                    </a:p>
                  </a:txBody>
                  <a:tcPr marL="68580" marR="68580" marT="0" marB="0" anchor="ctr">
                    <a:noFill/>
                  </a:tcPr>
                </a:tc>
                <a:extLst>
                  <a:ext uri="{0D108BD9-81ED-4DB2-BD59-A6C34878D82A}">
                    <a16:rowId xmlns:a16="http://schemas.microsoft.com/office/drawing/2014/main" val="19805899"/>
                  </a:ext>
                </a:extLst>
              </a:tr>
              <a:tr h="420065">
                <a:tc>
                  <a:txBody>
                    <a:bodyPr/>
                    <a:lstStyle/>
                    <a:p>
                      <a:pPr marL="0" indent="127000" algn="ctr" defTabSz="914400" rtl="0" eaLnBrk="1" latinLnBrk="0" hangingPunct="1">
                        <a:lnSpc>
                          <a:spcPct val="150000"/>
                        </a:lnSpc>
                      </a:pPr>
                      <a:r>
                        <a:rPr lang="zh-CN" altLang="en-US" sz="1400" b="1" kern="100" dirty="0">
                          <a:solidFill>
                            <a:schemeClr val="lt1"/>
                          </a:solidFill>
                          <a:effectLst/>
                          <a:latin typeface="微软雅黑" panose="020B0503020204020204" pitchFamily="34" charset="-122"/>
                          <a:ea typeface="微软雅黑" panose="020B0503020204020204" pitchFamily="34" charset="-122"/>
                          <a:cs typeface="+mn-cs"/>
                        </a:rPr>
                        <a:t>加油卡充值</a:t>
                      </a:r>
                    </a:p>
                  </a:txBody>
                  <a:tcPr marL="68580" marR="68580" marT="0" marB="0" anchor="ctr">
                    <a:noFill/>
                  </a:tcPr>
                </a:tc>
                <a:tc>
                  <a:txBody>
                    <a:bodyPr/>
                    <a:lstStyle/>
                    <a:p>
                      <a:pPr marL="0" lvl="0" indent="127000" algn="ctr" defTabSz="914400" rtl="0" eaLnBrk="1" fontAlgn="base" latinLnBrk="0" hangingPunct="1">
                        <a:lnSpc>
                          <a:spcPct val="150000"/>
                        </a:lnSpc>
                        <a:buSzPts val="1200"/>
                        <a:buFont typeface="仿宋_GB2312"/>
                        <a:buNone/>
                        <a:tabLst>
                          <a:tab pos="151765" algn="l"/>
                        </a:tabLst>
                      </a:pPr>
                      <a:r>
                        <a:rPr lang="zh-CN" altLang="en-US" sz="1400" b="1" kern="100" dirty="0">
                          <a:solidFill>
                            <a:schemeClr val="bg1"/>
                          </a:solidFill>
                          <a:effectLst/>
                          <a:latin typeface="微软雅黑" panose="020B0503020204020204" pitchFamily="34" charset="-122"/>
                          <a:ea typeface="微软雅黑" panose="020B0503020204020204" pitchFamily="34" charset="-122"/>
                          <a:cs typeface="+mn-cs"/>
                        </a:rPr>
                        <a:t>总部充值卡</a:t>
                      </a:r>
                    </a:p>
                  </a:txBody>
                  <a:tcPr marL="68580" marR="68580" marT="0" marB="0" anchor="ctr">
                    <a:noFill/>
                  </a:tcPr>
                </a:tc>
                <a:extLst>
                  <a:ext uri="{0D108BD9-81ED-4DB2-BD59-A6C34878D82A}">
                    <a16:rowId xmlns:a16="http://schemas.microsoft.com/office/drawing/2014/main" val="1238910887"/>
                  </a:ext>
                </a:extLst>
              </a:tr>
              <a:tr h="363311">
                <a:tc>
                  <a:txBody>
                    <a:bodyPr/>
                    <a:lstStyle/>
                    <a:p>
                      <a:pPr marL="0" indent="127000" algn="ctr" defTabSz="914400" rtl="0" eaLnBrk="1" latinLnBrk="0" hangingPunct="1">
                        <a:lnSpc>
                          <a:spcPct val="150000"/>
                        </a:lnSpc>
                      </a:pPr>
                      <a:r>
                        <a:rPr lang="zh-CN" altLang="en-US" sz="1400" b="1" kern="100" dirty="0">
                          <a:solidFill>
                            <a:schemeClr val="lt1"/>
                          </a:solidFill>
                          <a:effectLst/>
                          <a:latin typeface="微软雅黑" panose="020B0503020204020204" pitchFamily="34" charset="-122"/>
                          <a:ea typeface="微软雅黑" panose="020B0503020204020204" pitchFamily="34" charset="-122"/>
                          <a:cs typeface="+mn-cs"/>
                        </a:rPr>
                        <a:t>加油卡充值</a:t>
                      </a:r>
                    </a:p>
                  </a:txBody>
                  <a:tcPr marL="68580" marR="68580" marT="0" marB="0" anchor="ctr">
                    <a:noFill/>
                  </a:tcPr>
                </a:tc>
                <a:tc>
                  <a:txBody>
                    <a:bodyPr/>
                    <a:lstStyle/>
                    <a:p>
                      <a:pPr marL="0" lvl="0" indent="127000" algn="ctr" defTabSz="914400" rtl="0" eaLnBrk="1" fontAlgn="base" latinLnBrk="0" hangingPunct="1">
                        <a:lnSpc>
                          <a:spcPct val="150000"/>
                        </a:lnSpc>
                        <a:buSzPts val="1200"/>
                        <a:buFont typeface="仿宋_GB2312"/>
                        <a:buNone/>
                        <a:tabLst>
                          <a:tab pos="151765" algn="l"/>
                        </a:tabLst>
                      </a:pPr>
                      <a:r>
                        <a:rPr lang="zh-CN" altLang="en-US" sz="1400" b="1" kern="100" dirty="0">
                          <a:solidFill>
                            <a:schemeClr val="bg1"/>
                          </a:solidFill>
                          <a:effectLst/>
                          <a:latin typeface="微软雅黑" panose="020B0503020204020204" pitchFamily="34" charset="-122"/>
                          <a:ea typeface="微软雅黑" panose="020B0503020204020204" pitchFamily="34" charset="-122"/>
                          <a:cs typeface="+mn-cs"/>
                        </a:rPr>
                        <a:t>内部优惠</a:t>
                      </a:r>
                    </a:p>
                  </a:txBody>
                  <a:tcPr marL="68580" marR="68580" marT="0" marB="0" anchor="ctr">
                    <a:noFill/>
                  </a:tcPr>
                </a:tc>
                <a:extLst>
                  <a:ext uri="{0D108BD9-81ED-4DB2-BD59-A6C34878D82A}">
                    <a16:rowId xmlns:a16="http://schemas.microsoft.com/office/drawing/2014/main" val="2299531934"/>
                  </a:ext>
                </a:extLst>
              </a:tr>
              <a:tr h="381942">
                <a:tc>
                  <a:txBody>
                    <a:bodyPr/>
                    <a:lstStyle/>
                    <a:p>
                      <a:pPr marL="0" indent="127000" algn="ctr" defTabSz="914400" rtl="0" eaLnBrk="1" latinLnBrk="0" hangingPunct="1">
                        <a:lnSpc>
                          <a:spcPct val="150000"/>
                        </a:lnSpc>
                      </a:pPr>
                      <a:r>
                        <a:rPr lang="zh-CN" altLang="en-US" sz="1400" b="1" kern="100" dirty="0">
                          <a:solidFill>
                            <a:schemeClr val="lt1"/>
                          </a:solidFill>
                          <a:effectLst/>
                          <a:latin typeface="微软雅黑" panose="020B0503020204020204" pitchFamily="34" charset="-122"/>
                          <a:ea typeface="微软雅黑" panose="020B0503020204020204" pitchFamily="34" charset="-122"/>
                          <a:cs typeface="+mn-cs"/>
                        </a:rPr>
                        <a:t>加油卡充值</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充值优惠额</a:t>
                      </a:r>
                    </a:p>
                  </a:txBody>
                  <a:tcPr marL="68580" marR="68580" marT="0" marB="0" anchor="ctr">
                    <a:noFill/>
                  </a:tcPr>
                </a:tc>
                <a:extLst>
                  <a:ext uri="{0D108BD9-81ED-4DB2-BD59-A6C34878D82A}">
                    <a16:rowId xmlns:a16="http://schemas.microsoft.com/office/drawing/2014/main" val="3053688596"/>
                  </a:ext>
                </a:extLst>
              </a:tr>
              <a:tr h="376175">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加油卡充值</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dirty="0">
                          <a:solidFill>
                            <a:schemeClr val="lt1"/>
                          </a:solidFill>
                          <a:effectLst/>
                          <a:latin typeface="微软雅黑" panose="020B0503020204020204" pitchFamily="34" charset="-122"/>
                          <a:ea typeface="微软雅黑" panose="020B0503020204020204" pitchFamily="34" charset="-122"/>
                          <a:cs typeface="+mn-cs"/>
                        </a:rPr>
                        <a:t>天翼电子商务有限公司优惠</a:t>
                      </a:r>
                    </a:p>
                  </a:txBody>
                  <a:tcPr marL="68580" marR="68580" marT="0" marB="0" anchor="ctr">
                    <a:noFill/>
                  </a:tcPr>
                </a:tc>
                <a:extLst>
                  <a:ext uri="{0D108BD9-81ED-4DB2-BD59-A6C34878D82A}">
                    <a16:rowId xmlns:a16="http://schemas.microsoft.com/office/drawing/2014/main" val="1829777211"/>
                  </a:ext>
                </a:extLst>
              </a:tr>
              <a:tr h="381942">
                <a:tc>
                  <a:txBody>
                    <a:bodyPr/>
                    <a:lstStyle/>
                    <a:p>
                      <a:pPr marL="0" indent="127000" algn="ctr" defTabSz="914400" rtl="0" eaLnBrk="1" latinLnBrk="0" hangingPunct="1">
                        <a:lnSpc>
                          <a:spcPct val="150000"/>
                        </a:lnSpc>
                      </a:pPr>
                      <a:r>
                        <a:rPr lang="zh-CN" altLang="en-US" sz="1400" b="1" kern="100" dirty="0">
                          <a:solidFill>
                            <a:schemeClr val="lt1"/>
                          </a:solidFill>
                          <a:effectLst/>
                          <a:latin typeface="微软雅黑" panose="020B0503020204020204" pitchFamily="34" charset="-122"/>
                          <a:ea typeface="微软雅黑" panose="020B0503020204020204" pitchFamily="34" charset="-122"/>
                          <a:cs typeface="+mn-cs"/>
                        </a:rPr>
                        <a:t>非油品</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油非互动券</a:t>
                      </a:r>
                    </a:p>
                  </a:txBody>
                  <a:tcPr marL="68580" marR="68580" marT="0" marB="0" anchor="ctr">
                    <a:noFill/>
                  </a:tcPr>
                </a:tc>
                <a:extLst>
                  <a:ext uri="{0D108BD9-81ED-4DB2-BD59-A6C34878D82A}">
                    <a16:rowId xmlns:a16="http://schemas.microsoft.com/office/drawing/2014/main" val="4058855791"/>
                  </a:ext>
                </a:extLst>
              </a:tr>
              <a:tr h="381942">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非油品</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易积分</a:t>
                      </a:r>
                    </a:p>
                  </a:txBody>
                  <a:tcPr marL="68580" marR="68580" marT="0" marB="0" anchor="ctr">
                    <a:noFill/>
                  </a:tcPr>
                </a:tc>
                <a:extLst>
                  <a:ext uri="{0D108BD9-81ED-4DB2-BD59-A6C34878D82A}">
                    <a16:rowId xmlns:a16="http://schemas.microsoft.com/office/drawing/2014/main" val="3520033440"/>
                  </a:ext>
                </a:extLst>
              </a:tr>
              <a:tr h="381942">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非油品</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内部优惠</a:t>
                      </a:r>
                    </a:p>
                  </a:txBody>
                  <a:tcPr marL="68580" marR="68580" marT="0" marB="0" anchor="ctr">
                    <a:noFill/>
                  </a:tcPr>
                </a:tc>
                <a:extLst>
                  <a:ext uri="{0D108BD9-81ED-4DB2-BD59-A6C34878D82A}">
                    <a16:rowId xmlns:a16="http://schemas.microsoft.com/office/drawing/2014/main" val="648696630"/>
                  </a:ext>
                </a:extLst>
              </a:tr>
              <a:tr h="381942">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非油品</a:t>
                      </a:r>
                    </a:p>
                  </a:txBody>
                  <a:tcPr marL="68580" marR="68580" marT="0" marB="0" anchor="ctr">
                    <a:noFill/>
                  </a:tcPr>
                </a:tc>
                <a:tc>
                  <a:txBody>
                    <a:bodyPr/>
                    <a:lstStyle/>
                    <a:p>
                      <a:pPr marL="0" indent="127000" algn="ctr" defTabSz="914400" rtl="0" eaLnBrk="1" latinLnBrk="0" hangingPunct="1">
                        <a:lnSpc>
                          <a:spcPct val="150000"/>
                        </a:lnSpc>
                      </a:pPr>
                      <a:r>
                        <a:rPr lang="en-US" sz="1400" b="1" kern="100">
                          <a:solidFill>
                            <a:schemeClr val="lt1"/>
                          </a:solidFill>
                          <a:effectLst/>
                          <a:latin typeface="微软雅黑" panose="020B0503020204020204" pitchFamily="34" charset="-122"/>
                          <a:ea typeface="微软雅黑" panose="020B0503020204020204" pitchFamily="34" charset="-122"/>
                          <a:cs typeface="+mn-cs"/>
                        </a:rPr>
                        <a:t>CRM</a:t>
                      </a: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电子券</a:t>
                      </a:r>
                    </a:p>
                  </a:txBody>
                  <a:tcPr marL="68580" marR="68580" marT="0" marB="0" anchor="ctr">
                    <a:noFill/>
                  </a:tcPr>
                </a:tc>
                <a:extLst>
                  <a:ext uri="{0D108BD9-81ED-4DB2-BD59-A6C34878D82A}">
                    <a16:rowId xmlns:a16="http://schemas.microsoft.com/office/drawing/2014/main" val="1150354"/>
                  </a:ext>
                </a:extLst>
              </a:tr>
              <a:tr h="381942">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非油品</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微信赠券</a:t>
                      </a:r>
                    </a:p>
                  </a:txBody>
                  <a:tcPr marL="68580" marR="68580" marT="0" marB="0" anchor="ctr">
                    <a:noFill/>
                  </a:tcPr>
                </a:tc>
                <a:extLst>
                  <a:ext uri="{0D108BD9-81ED-4DB2-BD59-A6C34878D82A}">
                    <a16:rowId xmlns:a16="http://schemas.microsoft.com/office/drawing/2014/main" val="2642647201"/>
                  </a:ext>
                </a:extLst>
              </a:tr>
              <a:tr h="381942">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非油品</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易捷卡</a:t>
                      </a:r>
                    </a:p>
                  </a:txBody>
                  <a:tcPr marL="68580" marR="68580" marT="0" marB="0" anchor="ctr">
                    <a:noFill/>
                  </a:tcPr>
                </a:tc>
                <a:extLst>
                  <a:ext uri="{0D108BD9-81ED-4DB2-BD59-A6C34878D82A}">
                    <a16:rowId xmlns:a16="http://schemas.microsoft.com/office/drawing/2014/main" val="152572123"/>
                  </a:ext>
                </a:extLst>
              </a:tr>
              <a:tr h="381942">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非油品</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内部饭卡</a:t>
                      </a:r>
                    </a:p>
                  </a:txBody>
                  <a:tcPr marL="68580" marR="68580" marT="0" marB="0" anchor="ctr">
                    <a:noFill/>
                  </a:tcPr>
                </a:tc>
                <a:extLst>
                  <a:ext uri="{0D108BD9-81ED-4DB2-BD59-A6C34878D82A}">
                    <a16:rowId xmlns:a16="http://schemas.microsoft.com/office/drawing/2014/main" val="4140035500"/>
                  </a:ext>
                </a:extLst>
              </a:tr>
              <a:tr h="381942">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轻油款</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加油卡</a:t>
                      </a:r>
                    </a:p>
                  </a:txBody>
                  <a:tcPr marL="68580" marR="68580" marT="0" marB="0" anchor="ctr">
                    <a:noFill/>
                  </a:tcPr>
                </a:tc>
                <a:extLst>
                  <a:ext uri="{0D108BD9-81ED-4DB2-BD59-A6C34878D82A}">
                    <a16:rowId xmlns:a16="http://schemas.microsoft.com/office/drawing/2014/main" val="1147688009"/>
                  </a:ext>
                </a:extLst>
              </a:tr>
              <a:tr h="381942">
                <a:tc>
                  <a:txBody>
                    <a:bodyPr/>
                    <a:lstStyle/>
                    <a:p>
                      <a:pPr marL="0" indent="127000" algn="ctr" defTabSz="914400" rtl="0" eaLnBrk="1" latinLnBrk="0" hangingPunct="1">
                        <a:lnSpc>
                          <a:spcPct val="150000"/>
                        </a:lnSpc>
                      </a:pPr>
                      <a:r>
                        <a:rPr lang="zh-CN" altLang="en-US" sz="1400" b="1" kern="100">
                          <a:solidFill>
                            <a:schemeClr val="lt1"/>
                          </a:solidFill>
                          <a:effectLst/>
                          <a:latin typeface="微软雅黑" panose="020B0503020204020204" pitchFamily="34" charset="-122"/>
                          <a:ea typeface="微软雅黑" panose="020B0503020204020204" pitchFamily="34" charset="-122"/>
                          <a:cs typeface="+mn-cs"/>
                        </a:rPr>
                        <a:t>轻油款</a:t>
                      </a:r>
                    </a:p>
                  </a:txBody>
                  <a:tcPr marL="68580" marR="68580" marT="0" marB="0" anchor="ctr">
                    <a:noFill/>
                  </a:tcPr>
                </a:tc>
                <a:tc>
                  <a:txBody>
                    <a:bodyPr/>
                    <a:lstStyle/>
                    <a:p>
                      <a:pPr marL="0" indent="127000" algn="ctr" defTabSz="914400" rtl="0" eaLnBrk="1" latinLnBrk="0" hangingPunct="1">
                        <a:lnSpc>
                          <a:spcPct val="150000"/>
                        </a:lnSpc>
                      </a:pPr>
                      <a:r>
                        <a:rPr lang="zh-CN" altLang="en-US" sz="1400" b="1" kern="100" dirty="0">
                          <a:solidFill>
                            <a:schemeClr val="lt1"/>
                          </a:solidFill>
                          <a:effectLst/>
                          <a:latin typeface="微软雅黑" panose="020B0503020204020204" pitchFamily="34" charset="-122"/>
                          <a:ea typeface="微软雅黑" panose="020B0503020204020204" pitchFamily="34" charset="-122"/>
                          <a:cs typeface="+mn-cs"/>
                        </a:rPr>
                        <a:t>加油卡积分</a:t>
                      </a:r>
                    </a:p>
                  </a:txBody>
                  <a:tcPr marL="68580" marR="68580" marT="0" marB="0" anchor="ctr">
                    <a:noFill/>
                  </a:tcPr>
                </a:tc>
                <a:extLst>
                  <a:ext uri="{0D108BD9-81ED-4DB2-BD59-A6C34878D82A}">
                    <a16:rowId xmlns:a16="http://schemas.microsoft.com/office/drawing/2014/main" val="3560687803"/>
                  </a:ext>
                </a:extLst>
              </a:tr>
            </a:tbl>
          </a:graphicData>
        </a:graphic>
      </p:graphicFrame>
    </p:spTree>
    <p:extLst>
      <p:ext uri="{BB962C8B-B14F-4D97-AF65-F5344CB8AC3E}">
        <p14:creationId xmlns:p14="http://schemas.microsoft.com/office/powerpoint/2010/main" val="249395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98BE7F80-AA11-448F-888F-A453CA749F18}"/>
              </a:ext>
            </a:extLst>
          </p:cNvPr>
          <p:cNvSpPr txBox="1"/>
          <p:nvPr/>
        </p:nvSpPr>
        <p:spPr>
          <a:xfrm>
            <a:off x="216299" y="1352145"/>
            <a:ext cx="3908229"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功能模块需求七：差异清账</a:t>
            </a:r>
          </a:p>
          <a:p>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24" name="表格 23">
            <a:extLst>
              <a:ext uri="{FF2B5EF4-FFF2-40B4-BE49-F238E27FC236}">
                <a16:creationId xmlns:a16="http://schemas.microsoft.com/office/drawing/2014/main" id="{9B91B0EC-E603-45ED-964A-0A4A7C271354}"/>
              </a:ext>
            </a:extLst>
          </p:cNvPr>
          <p:cNvGraphicFramePr>
            <a:graphicFrameLocks noGrp="1"/>
          </p:cNvGraphicFramePr>
          <p:nvPr>
            <p:extLst>
              <p:ext uri="{D42A27DB-BD31-4B8C-83A1-F6EECF244321}">
                <p14:modId xmlns:p14="http://schemas.microsoft.com/office/powerpoint/2010/main" val="1571212181"/>
              </p:ext>
            </p:extLst>
          </p:nvPr>
        </p:nvGraphicFramePr>
        <p:xfrm>
          <a:off x="2122251" y="2048353"/>
          <a:ext cx="7947498" cy="4119105"/>
        </p:xfrm>
        <a:graphic>
          <a:graphicData uri="http://schemas.openxmlformats.org/drawingml/2006/table">
            <a:tbl>
              <a:tblPr firstRow="1" firstCol="1" bandRow="1">
                <a:tableStyleId>{5C22544A-7EE6-4342-B048-85BDC9FD1C3A}</a:tableStyleId>
              </a:tblPr>
              <a:tblGrid>
                <a:gridCol w="1438072">
                  <a:extLst>
                    <a:ext uri="{9D8B030D-6E8A-4147-A177-3AD203B41FA5}">
                      <a16:colId xmlns:a16="http://schemas.microsoft.com/office/drawing/2014/main" val="183690237"/>
                    </a:ext>
                  </a:extLst>
                </a:gridCol>
                <a:gridCol w="6509426">
                  <a:extLst>
                    <a:ext uri="{9D8B030D-6E8A-4147-A177-3AD203B41FA5}">
                      <a16:colId xmlns:a16="http://schemas.microsoft.com/office/drawing/2014/main" val="3589705706"/>
                    </a:ext>
                  </a:extLst>
                </a:gridCol>
              </a:tblGrid>
              <a:tr h="704575">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功能</a:t>
                      </a:r>
                      <a:r>
                        <a:rPr lang="zh-CN" altLang="en-US" sz="2000" kern="100" dirty="0">
                          <a:effectLst/>
                          <a:latin typeface="微软雅黑" panose="020B0503020204020204" pitchFamily="34" charset="-122"/>
                          <a:ea typeface="微软雅黑" panose="020B0503020204020204" pitchFamily="34" charset="-122"/>
                        </a:rPr>
                        <a:t>名称</a:t>
                      </a:r>
                      <a:r>
                        <a:rPr lang="zh-CN" sz="2000" kern="100" dirty="0">
                          <a:effectLst/>
                          <a:latin typeface="微软雅黑" panose="020B0503020204020204" pitchFamily="34" charset="-122"/>
                          <a:ea typeface="微软雅黑" panose="020B0503020204020204" pitchFamily="34" charset="-122"/>
                        </a:rPr>
                        <a:t>：</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indent="127000" algn="just" defTabSz="914400" rtl="0" eaLnBrk="1" fontAlgn="auto" latinLnBrk="0" hangingPunct="1">
                        <a:lnSpc>
                          <a:spcPct val="150000"/>
                        </a:lnSpc>
                        <a:spcAft>
                          <a:spcPts val="100"/>
                        </a:spcAft>
                        <a:tabLst>
                          <a:tab pos="151765" algn="l"/>
                        </a:tabLst>
                      </a:pPr>
                      <a:r>
                        <a:rPr lang="zh-CN" altLang="en-US" sz="2000" b="1" dirty="0">
                          <a:solidFill>
                            <a:schemeClr val="bg1"/>
                          </a:solidFill>
                          <a:latin typeface="微软雅黑" panose="020B0503020204020204" pitchFamily="34" charset="-122"/>
                          <a:ea typeface="微软雅黑" panose="020B0503020204020204" pitchFamily="34" charset="-122"/>
                        </a:rPr>
                        <a:t>差异清账</a:t>
                      </a:r>
                      <a:endParaRPr lang="zh-CN" altLang="en-US" sz="2000" b="1" kern="100" dirty="0">
                        <a:solidFill>
                          <a:schemeClr val="bg1"/>
                        </a:solidFill>
                        <a:effectLst/>
                        <a:latin typeface="微软雅黑" panose="020B0503020204020204" pitchFamily="34" charset="-122"/>
                        <a:ea typeface="微软雅黑" panose="020B0503020204020204" pitchFamily="34" charset="-122"/>
                        <a:cs typeface="+mn-cs"/>
                      </a:endParaRPr>
                    </a:p>
                  </a:txBody>
                  <a:tcPr marL="68580" marR="68580" marT="0" marB="0" anchor="ctr">
                    <a:noFill/>
                  </a:tcPr>
                </a:tc>
                <a:extLst>
                  <a:ext uri="{0D108BD9-81ED-4DB2-BD59-A6C34878D82A}">
                    <a16:rowId xmlns:a16="http://schemas.microsoft.com/office/drawing/2014/main" val="19805899"/>
                  </a:ext>
                </a:extLst>
              </a:tr>
              <a:tr h="1984442">
                <a:tc>
                  <a:txBody>
                    <a:bodyPr/>
                    <a:lstStyle/>
                    <a:p>
                      <a:pPr indent="127000" algn="l">
                        <a:lnSpc>
                          <a:spcPct val="150000"/>
                        </a:lnSpc>
                      </a:pPr>
                      <a:r>
                        <a:rPr lang="zh-CN" altLang="en-US" sz="2000" kern="100" dirty="0">
                          <a:effectLst/>
                          <a:latin typeface="微软雅黑" panose="020B0503020204020204" pitchFamily="34" charset="-122"/>
                          <a:ea typeface="微软雅黑" panose="020B0503020204020204" pitchFamily="34" charset="-122"/>
                        </a:rPr>
                        <a:t>规则</a:t>
                      </a:r>
                      <a:r>
                        <a:rPr lang="zh-CN" sz="2000" kern="100" dirty="0">
                          <a:effectLst/>
                          <a:latin typeface="微软雅黑" panose="020B0503020204020204" pitchFamily="34" charset="-122"/>
                          <a:ea typeface="微软雅黑" panose="020B0503020204020204" pitchFamily="34" charset="-122"/>
                        </a:rPr>
                        <a:t>说明：</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lvl="0" indent="127000" algn="just" defTabSz="914400" rtl="0" eaLnBrk="1" fontAlgn="base" latinLnBrk="0" hangingPunct="1">
                        <a:lnSpc>
                          <a:spcPct val="150000"/>
                        </a:lnSpc>
                        <a:buSzPts val="1200"/>
                        <a:buFont typeface="仿宋_GB2312"/>
                        <a:buNone/>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在“差异清账处理”页面，当月内，选中网点名称、业务系统、收单方一致，应缴差异余额与到账差异余额相等的两条记录，点击“生成清账数据”，完成差异清账。</a:t>
                      </a:r>
                    </a:p>
                  </a:txBody>
                  <a:tcPr marL="68580" marR="68580" marT="0" marB="0" anchor="ctr">
                    <a:noFill/>
                  </a:tcPr>
                </a:tc>
                <a:extLst>
                  <a:ext uri="{0D108BD9-81ED-4DB2-BD59-A6C34878D82A}">
                    <a16:rowId xmlns:a16="http://schemas.microsoft.com/office/drawing/2014/main" val="1238910887"/>
                  </a:ext>
                </a:extLst>
              </a:tr>
              <a:tr h="73249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前置条件：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具有</a:t>
                      </a:r>
                      <a:r>
                        <a:rPr lang="zh-CN" altLang="en-US" sz="1800" b="1" kern="100" dirty="0">
                          <a:solidFill>
                            <a:schemeClr val="bg1"/>
                          </a:solidFill>
                          <a:effectLst/>
                          <a:latin typeface="微软雅黑" panose="020B0503020204020204" pitchFamily="34" charset="-122"/>
                          <a:ea typeface="微软雅黑" panose="020B0503020204020204" pitchFamily="34" charset="-122"/>
                        </a:rPr>
                        <a:t>相关</a:t>
                      </a:r>
                      <a:r>
                        <a:rPr lang="zh-CN" sz="1800" b="1" kern="100" dirty="0">
                          <a:solidFill>
                            <a:schemeClr val="bg1"/>
                          </a:solidFill>
                          <a:effectLst/>
                          <a:latin typeface="微软雅黑" panose="020B0503020204020204" pitchFamily="34" charset="-122"/>
                          <a:ea typeface="微软雅黑" panose="020B0503020204020204" pitchFamily="34" charset="-122"/>
                        </a:rPr>
                        <a:t>权限</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531934"/>
                  </a:ext>
                </a:extLst>
              </a:tr>
              <a:tr h="69758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后置条件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altLang="zh-CN" sz="1800" b="1" kern="100" dirty="0">
                          <a:solidFill>
                            <a:schemeClr val="bg1"/>
                          </a:solidFill>
                          <a:effectLst/>
                          <a:latin typeface="微软雅黑" panose="020B0503020204020204" pitchFamily="34" charset="-122"/>
                          <a:ea typeface="微软雅黑" panose="020B0503020204020204" pitchFamily="34" charset="-122"/>
                        </a:rPr>
                        <a:t>根据</a:t>
                      </a:r>
                      <a:r>
                        <a:rPr lang="zh-CN" altLang="en-US" sz="1800" b="1" kern="100" dirty="0">
                          <a:solidFill>
                            <a:schemeClr val="bg1"/>
                          </a:solidFill>
                          <a:effectLst/>
                          <a:latin typeface="微软雅黑" panose="020B0503020204020204" pitchFamily="34" charset="-122"/>
                          <a:ea typeface="微软雅黑" panose="020B0503020204020204" pitchFamily="34" charset="-122"/>
                        </a:rPr>
                        <a:t>差异清账规则进行业务处理</a:t>
                      </a:r>
                      <a:r>
                        <a:rPr lang="zh-CN" altLang="zh-CN" sz="1800" b="1" kern="100" dirty="0">
                          <a:solidFill>
                            <a:schemeClr val="bg1"/>
                          </a:solidFill>
                          <a:effectLst/>
                          <a:latin typeface="微软雅黑" panose="020B0503020204020204" pitchFamily="34" charset="-122"/>
                          <a:ea typeface="微软雅黑" panose="020B0503020204020204" pitchFamily="34" charset="-122"/>
                        </a:rPr>
                        <a:t>，并</a:t>
                      </a:r>
                      <a:r>
                        <a:rPr lang="zh-CN" altLang="en-US" sz="1800" b="1" kern="100" dirty="0">
                          <a:solidFill>
                            <a:schemeClr val="bg1"/>
                          </a:solidFill>
                          <a:effectLst/>
                          <a:latin typeface="微软雅黑" panose="020B0503020204020204" pitchFamily="34" charset="-122"/>
                          <a:ea typeface="微软雅黑" panose="020B0503020204020204" pitchFamily="34" charset="-122"/>
                        </a:rPr>
                        <a:t>生成处理日志</a:t>
                      </a:r>
                      <a:endParaRPr lang="zh-CN" alt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53688596"/>
                  </a:ext>
                </a:extLst>
              </a:tr>
            </a:tbl>
          </a:graphicData>
        </a:graphic>
      </p:graphicFrame>
    </p:spTree>
    <p:extLst>
      <p:ext uri="{BB962C8B-B14F-4D97-AF65-F5344CB8AC3E}">
        <p14:creationId xmlns:p14="http://schemas.microsoft.com/office/powerpoint/2010/main" val="358362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98BE7F80-AA11-448F-888F-A453CA749F18}"/>
              </a:ext>
            </a:extLst>
          </p:cNvPr>
          <p:cNvSpPr txBox="1"/>
          <p:nvPr/>
        </p:nvSpPr>
        <p:spPr>
          <a:xfrm>
            <a:off x="216299" y="1352145"/>
            <a:ext cx="6515241" cy="1200329"/>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功能模块需求八：</a:t>
            </a:r>
            <a:r>
              <a:rPr lang="en-US" altLang="zh-CN" sz="2400" b="1" dirty="0">
                <a:solidFill>
                  <a:schemeClr val="bg1"/>
                </a:solidFill>
                <a:latin typeface="微软雅黑" panose="020B0503020204020204" pitchFamily="34" charset="-122"/>
                <a:ea typeface="微软雅黑" panose="020B0503020204020204" pitchFamily="34" charset="-122"/>
              </a:rPr>
              <a:t>ERP</a:t>
            </a:r>
            <a:r>
              <a:rPr lang="zh-CN" altLang="en-US" sz="2400" b="1" dirty="0">
                <a:solidFill>
                  <a:schemeClr val="bg1"/>
                </a:solidFill>
                <a:latin typeface="微软雅黑" panose="020B0503020204020204" pitchFamily="34" charset="-122"/>
                <a:ea typeface="微软雅黑" panose="020B0503020204020204" pitchFamily="34" charset="-122"/>
              </a:rPr>
              <a:t>记帐结果查询及处理</a:t>
            </a:r>
          </a:p>
          <a:p>
            <a:endParaRPr lang="zh-CN" altLang="en-US" sz="2400" b="1" dirty="0">
              <a:solidFill>
                <a:schemeClr val="bg1"/>
              </a:solidFill>
              <a:latin typeface="微软雅黑" panose="020B0503020204020204" pitchFamily="34" charset="-122"/>
              <a:ea typeface="微软雅黑" panose="020B0503020204020204" pitchFamily="34" charset="-122"/>
            </a:endParaRPr>
          </a:p>
          <a:p>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24" name="表格 23">
            <a:extLst>
              <a:ext uri="{FF2B5EF4-FFF2-40B4-BE49-F238E27FC236}">
                <a16:creationId xmlns:a16="http://schemas.microsoft.com/office/drawing/2014/main" id="{DDBA92AC-9CC7-435D-96C7-0FF868F0A883}"/>
              </a:ext>
            </a:extLst>
          </p:cNvPr>
          <p:cNvGraphicFramePr>
            <a:graphicFrameLocks noGrp="1"/>
          </p:cNvGraphicFramePr>
          <p:nvPr>
            <p:extLst>
              <p:ext uri="{D42A27DB-BD31-4B8C-83A1-F6EECF244321}">
                <p14:modId xmlns:p14="http://schemas.microsoft.com/office/powerpoint/2010/main" val="1066463587"/>
              </p:ext>
            </p:extLst>
          </p:nvPr>
        </p:nvGraphicFramePr>
        <p:xfrm>
          <a:off x="2122251" y="2048353"/>
          <a:ext cx="7947498" cy="4119105"/>
        </p:xfrm>
        <a:graphic>
          <a:graphicData uri="http://schemas.openxmlformats.org/drawingml/2006/table">
            <a:tbl>
              <a:tblPr firstRow="1" firstCol="1" bandRow="1">
                <a:tableStyleId>{5C22544A-7EE6-4342-B048-85BDC9FD1C3A}</a:tableStyleId>
              </a:tblPr>
              <a:tblGrid>
                <a:gridCol w="1438072">
                  <a:extLst>
                    <a:ext uri="{9D8B030D-6E8A-4147-A177-3AD203B41FA5}">
                      <a16:colId xmlns:a16="http://schemas.microsoft.com/office/drawing/2014/main" val="183690237"/>
                    </a:ext>
                  </a:extLst>
                </a:gridCol>
                <a:gridCol w="6509426">
                  <a:extLst>
                    <a:ext uri="{9D8B030D-6E8A-4147-A177-3AD203B41FA5}">
                      <a16:colId xmlns:a16="http://schemas.microsoft.com/office/drawing/2014/main" val="3589705706"/>
                    </a:ext>
                  </a:extLst>
                </a:gridCol>
              </a:tblGrid>
              <a:tr h="704575">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功能</a:t>
                      </a:r>
                      <a:r>
                        <a:rPr lang="zh-CN" altLang="en-US" sz="2000" kern="100" dirty="0">
                          <a:effectLst/>
                          <a:latin typeface="微软雅黑" panose="020B0503020204020204" pitchFamily="34" charset="-122"/>
                          <a:ea typeface="微软雅黑" panose="020B0503020204020204" pitchFamily="34" charset="-122"/>
                        </a:rPr>
                        <a:t>名称</a:t>
                      </a:r>
                      <a:r>
                        <a:rPr lang="zh-CN" sz="2000" kern="100" dirty="0">
                          <a:effectLst/>
                          <a:latin typeface="微软雅黑" panose="020B0503020204020204" pitchFamily="34" charset="-122"/>
                          <a:ea typeface="微软雅黑" panose="020B0503020204020204" pitchFamily="34" charset="-122"/>
                        </a:rPr>
                        <a:t>：</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indent="127000" algn="just" defTabSz="914400" rtl="0" eaLnBrk="1" fontAlgn="auto" latinLnBrk="0" hangingPunct="1">
                        <a:lnSpc>
                          <a:spcPct val="150000"/>
                        </a:lnSpc>
                        <a:spcAft>
                          <a:spcPts val="100"/>
                        </a:spcAft>
                        <a:tabLst>
                          <a:tab pos="151765" algn="l"/>
                        </a:tabLst>
                      </a:pPr>
                      <a:r>
                        <a:rPr lang="en-US" altLang="zh-CN" sz="2000" b="1" dirty="0">
                          <a:solidFill>
                            <a:schemeClr val="bg1"/>
                          </a:solidFill>
                          <a:latin typeface="微软雅黑" panose="020B0503020204020204" pitchFamily="34" charset="-122"/>
                          <a:ea typeface="微软雅黑" panose="020B0503020204020204" pitchFamily="34" charset="-122"/>
                        </a:rPr>
                        <a:t>ERP</a:t>
                      </a:r>
                      <a:r>
                        <a:rPr lang="zh-CN" altLang="en-US" sz="2000" b="1" dirty="0">
                          <a:solidFill>
                            <a:schemeClr val="bg1"/>
                          </a:solidFill>
                          <a:latin typeface="微软雅黑" panose="020B0503020204020204" pitchFamily="34" charset="-122"/>
                          <a:ea typeface="微软雅黑" panose="020B0503020204020204" pitchFamily="34" charset="-122"/>
                        </a:rPr>
                        <a:t>记帐结果查询及处理</a:t>
                      </a:r>
                      <a:endParaRPr lang="zh-CN" altLang="en-US" sz="2000" b="1" kern="100" dirty="0">
                        <a:solidFill>
                          <a:schemeClr val="bg1"/>
                        </a:solidFill>
                        <a:effectLst/>
                        <a:latin typeface="微软雅黑" panose="020B0503020204020204" pitchFamily="34" charset="-122"/>
                        <a:ea typeface="微软雅黑" panose="020B0503020204020204" pitchFamily="34" charset="-122"/>
                        <a:cs typeface="+mn-cs"/>
                      </a:endParaRPr>
                    </a:p>
                  </a:txBody>
                  <a:tcPr marL="68580" marR="68580" marT="0" marB="0" anchor="ctr">
                    <a:noFill/>
                  </a:tcPr>
                </a:tc>
                <a:extLst>
                  <a:ext uri="{0D108BD9-81ED-4DB2-BD59-A6C34878D82A}">
                    <a16:rowId xmlns:a16="http://schemas.microsoft.com/office/drawing/2014/main" val="19805899"/>
                  </a:ext>
                </a:extLst>
              </a:tr>
              <a:tr h="1984442">
                <a:tc>
                  <a:txBody>
                    <a:bodyPr/>
                    <a:lstStyle/>
                    <a:p>
                      <a:pPr indent="127000" algn="l">
                        <a:lnSpc>
                          <a:spcPct val="150000"/>
                        </a:lnSpc>
                      </a:pPr>
                      <a:r>
                        <a:rPr lang="zh-CN" altLang="en-US" sz="2000" kern="100" dirty="0">
                          <a:effectLst/>
                          <a:latin typeface="微软雅黑" panose="020B0503020204020204" pitchFamily="34" charset="-122"/>
                          <a:ea typeface="微软雅黑" panose="020B0503020204020204" pitchFamily="34" charset="-122"/>
                        </a:rPr>
                        <a:t>规则</a:t>
                      </a:r>
                      <a:r>
                        <a:rPr lang="zh-CN" sz="2000" kern="100" dirty="0">
                          <a:effectLst/>
                          <a:latin typeface="微软雅黑" panose="020B0503020204020204" pitchFamily="34" charset="-122"/>
                          <a:ea typeface="微软雅黑" panose="020B0503020204020204" pitchFamily="34" charset="-122"/>
                        </a:rPr>
                        <a:t>说明：</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lvl="0" indent="127000" algn="just" defTabSz="914400" rtl="0" eaLnBrk="1" fontAlgn="base" latinLnBrk="0" hangingPunct="1">
                        <a:lnSpc>
                          <a:spcPct val="150000"/>
                        </a:lnSpc>
                        <a:buSzPts val="1200"/>
                        <a:buFont typeface="仿宋_GB2312"/>
                        <a:buNone/>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查询日期类型为凭证日期，日期范围当月，状态为</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ERP</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记帐失败，其中交易类型为</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RQ0120</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RQ0010</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RQ0030</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RQ0060</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不处理，其余交易类型进行处理。</a:t>
                      </a:r>
                    </a:p>
                  </a:txBody>
                  <a:tcPr marL="68580" marR="68580" marT="0" marB="0" anchor="ctr">
                    <a:noFill/>
                  </a:tcPr>
                </a:tc>
                <a:extLst>
                  <a:ext uri="{0D108BD9-81ED-4DB2-BD59-A6C34878D82A}">
                    <a16:rowId xmlns:a16="http://schemas.microsoft.com/office/drawing/2014/main" val="1238910887"/>
                  </a:ext>
                </a:extLst>
              </a:tr>
              <a:tr h="73249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前置条件：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具有</a:t>
                      </a:r>
                      <a:r>
                        <a:rPr lang="zh-CN" altLang="en-US" sz="1800" b="1" kern="100" dirty="0">
                          <a:solidFill>
                            <a:schemeClr val="bg1"/>
                          </a:solidFill>
                          <a:effectLst/>
                          <a:latin typeface="微软雅黑" panose="020B0503020204020204" pitchFamily="34" charset="-122"/>
                          <a:ea typeface="微软雅黑" panose="020B0503020204020204" pitchFamily="34" charset="-122"/>
                        </a:rPr>
                        <a:t>相关</a:t>
                      </a:r>
                      <a:r>
                        <a:rPr lang="zh-CN" sz="1800" b="1" kern="100" dirty="0">
                          <a:solidFill>
                            <a:schemeClr val="bg1"/>
                          </a:solidFill>
                          <a:effectLst/>
                          <a:latin typeface="微软雅黑" panose="020B0503020204020204" pitchFamily="34" charset="-122"/>
                          <a:ea typeface="微软雅黑" panose="020B0503020204020204" pitchFamily="34" charset="-122"/>
                        </a:rPr>
                        <a:t>权限</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531934"/>
                  </a:ext>
                </a:extLst>
              </a:tr>
              <a:tr h="69758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后置条件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rPr>
                        <a:t>生成处理日志</a:t>
                      </a:r>
                      <a:endParaRPr lang="zh-CN" alt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53688596"/>
                  </a:ext>
                </a:extLst>
              </a:tr>
            </a:tbl>
          </a:graphicData>
        </a:graphic>
      </p:graphicFrame>
    </p:spTree>
    <p:extLst>
      <p:ext uri="{BB962C8B-B14F-4D97-AF65-F5344CB8AC3E}">
        <p14:creationId xmlns:p14="http://schemas.microsoft.com/office/powerpoint/2010/main" val="172682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 name="íṡľíḍe">
            <a:extLst>
              <a:ext uri="{FF2B5EF4-FFF2-40B4-BE49-F238E27FC236}">
                <a16:creationId xmlns:a16="http://schemas.microsoft.com/office/drawing/2014/main" id="{5CF0650C-45D3-471C-9FBB-B49C0ECAF6D8}"/>
              </a:ext>
            </a:extLst>
          </p:cNvPr>
          <p:cNvSpPr txBox="1"/>
          <p:nvPr/>
        </p:nvSpPr>
        <p:spPr>
          <a:xfrm>
            <a:off x="387056" y="1366867"/>
            <a:ext cx="11601744" cy="874407"/>
          </a:xfrm>
          <a:prstGeom prst="rect">
            <a:avLst/>
          </a:prstGeom>
          <a:noFill/>
        </p:spPr>
        <p:txBody>
          <a:bodyPr wrap="square" rtlCol="0">
            <a:spAutoFit/>
          </a:bodyPr>
          <a:lstStyle>
            <a:defPPr>
              <a:defRPr lang="id-ID"/>
            </a:defPPr>
            <a:lvl1pPr algn="just" fontAlgn="auto">
              <a:lnSpc>
                <a:spcPct val="150000"/>
              </a:lnSpc>
              <a:defRPr b="1">
                <a:latin typeface="黑体" panose="02010609060101010101" pitchFamily="49" charset="-122"/>
                <a:ea typeface="黑体" panose="02010609060101010101" pitchFamily="49" charset="-122"/>
                <a:cs typeface="微软雅黑" panose="020B0503020204020204" pitchFamily="34" charset="-122"/>
              </a:defRPr>
            </a:lvl1pPr>
            <a:lvl2pPr lvl="1">
              <a:lnSpc>
                <a:spcPct val="150000"/>
              </a:lnSpc>
              <a:defRPr b="1">
                <a:latin typeface="黑体" panose="02010609060101010101" pitchFamily="49" charset="-122"/>
                <a:ea typeface="黑体" panose="02010609060101010101" pitchFamily="49" charset="-122"/>
              </a:defRPr>
            </a:lvl2pPr>
          </a:lstStyle>
          <a:p>
            <a:pPr marL="0" lvl="1"/>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     </a:t>
            </a:r>
            <a:r>
              <a:rPr lang="en-US" altLang="zh-CN" dirty="0">
                <a:solidFill>
                  <a:schemeClr val="bg1"/>
                </a:solidFill>
                <a:latin typeface="微软雅黑" panose="020B0503020204020204" pitchFamily="34" charset="-122"/>
                <a:ea typeface="微软雅黑" panose="020B0503020204020204" pitchFamily="34" charset="-122"/>
              </a:rPr>
              <a:t>RPA</a:t>
            </a:r>
            <a:r>
              <a:rPr lang="zh-CN" altLang="en-US" dirty="0">
                <a:solidFill>
                  <a:schemeClr val="bg1"/>
                </a:solidFill>
                <a:latin typeface="微软雅黑" panose="020B0503020204020204" pitchFamily="34" charset="-122"/>
                <a:ea typeface="微软雅黑" panose="020B0503020204020204" pitchFamily="34" charset="-122"/>
              </a:rPr>
              <a:t>开发依托“享当当” 平台的设计器，以图形化拖拽开发方式为主，辅以</a:t>
            </a:r>
            <a:r>
              <a:rPr lang="en-US" altLang="zh-CN" dirty="0">
                <a:solidFill>
                  <a:schemeClr val="bg1"/>
                </a:solidFill>
                <a:latin typeface="微软雅黑" panose="020B0503020204020204" pitchFamily="34" charset="-122"/>
                <a:ea typeface="微软雅黑" panose="020B0503020204020204" pitchFamily="34" charset="-122"/>
              </a:rPr>
              <a:t>python</a:t>
            </a:r>
            <a:r>
              <a:rPr lang="zh-CN" altLang="en-US" dirty="0">
                <a:solidFill>
                  <a:schemeClr val="bg1"/>
                </a:solidFill>
                <a:latin typeface="微软雅黑" panose="020B0503020204020204" pitchFamily="34" charset="-122"/>
                <a:ea typeface="微软雅黑" panose="020B0503020204020204" pitchFamily="34" charset="-122"/>
              </a:rPr>
              <a:t>代码。通过</a:t>
            </a:r>
            <a:r>
              <a:rPr lang="en-US" altLang="zh-CN" dirty="0">
                <a:solidFill>
                  <a:schemeClr val="bg1"/>
                </a:solidFill>
                <a:latin typeface="微软雅黑" panose="020B0503020204020204" pitchFamily="34" charset="-122"/>
                <a:ea typeface="微软雅黑" panose="020B0503020204020204" pitchFamily="34" charset="-122"/>
              </a:rPr>
              <a:t>RPA</a:t>
            </a:r>
            <a:r>
              <a:rPr lang="zh-CN" altLang="en-US" dirty="0">
                <a:solidFill>
                  <a:schemeClr val="bg1"/>
                </a:solidFill>
                <a:latin typeface="微软雅黑" panose="020B0503020204020204" pitchFamily="34" charset="-122"/>
                <a:ea typeface="微软雅黑" panose="020B0503020204020204" pitchFamily="34" charset="-122"/>
              </a:rPr>
              <a:t>处理业务，无需修改原系统，开发周期短，见效快。</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1C60E705-10C6-4752-8CE7-8013B05988F0}"/>
              </a:ext>
            </a:extLst>
          </p:cNvPr>
          <p:cNvSpPr txBox="1"/>
          <p:nvPr/>
        </p:nvSpPr>
        <p:spPr>
          <a:xfrm>
            <a:off x="4298116" y="6497633"/>
            <a:ext cx="4282465" cy="377411"/>
          </a:xfrm>
          <a:prstGeom prst="rect">
            <a:avLst/>
          </a:prstGeom>
          <a:noFill/>
        </p:spPr>
        <p:txBody>
          <a:bodyPr wrap="square">
            <a:spAutoFit/>
          </a:bodyPr>
          <a:lstStyle/>
          <a:p>
            <a:pPr indent="127000" algn="l">
              <a:lnSpc>
                <a:spcPct val="150000"/>
              </a:lnSpc>
            </a:pPr>
            <a:r>
              <a:rPr lang="zh-CN" altLang="en-US" sz="1400" b="1" kern="100" dirty="0">
                <a:solidFill>
                  <a:schemeClr val="bg1"/>
                </a:solidFill>
                <a:effectLst/>
                <a:latin typeface="微软雅黑" panose="020B0503020204020204" pitchFamily="34" charset="-122"/>
                <a:ea typeface="微软雅黑" panose="020B0503020204020204" pitchFamily="34" charset="-122"/>
              </a:rPr>
              <a:t>图</a:t>
            </a:r>
            <a:r>
              <a:rPr lang="en-US" altLang="zh-CN" sz="1400" b="1" kern="100" dirty="0">
                <a:solidFill>
                  <a:schemeClr val="bg1"/>
                </a:solidFill>
                <a:latin typeface="微软雅黑" panose="020B0503020204020204" pitchFamily="34" charset="-122"/>
                <a:ea typeface="微软雅黑" panose="020B0503020204020204" pitchFamily="34" charset="-122"/>
              </a:rPr>
              <a:t>1</a:t>
            </a:r>
            <a:r>
              <a:rPr lang="en-US" altLang="zh-CN" sz="1400" b="1" kern="100" dirty="0">
                <a:solidFill>
                  <a:schemeClr val="bg1"/>
                </a:solidFill>
                <a:effectLst/>
                <a:latin typeface="微软雅黑" panose="020B0503020204020204" pitchFamily="34" charset="-122"/>
                <a:ea typeface="微软雅黑" panose="020B0503020204020204" pitchFamily="34" charset="-122"/>
              </a:rPr>
              <a:t> </a:t>
            </a:r>
            <a:r>
              <a:rPr lang="zh-CN" altLang="en-US" sz="1400" b="1" kern="100" dirty="0">
                <a:solidFill>
                  <a:schemeClr val="bg1"/>
                </a:solidFill>
                <a:effectLst/>
                <a:latin typeface="微软雅黑" panose="020B0503020204020204" pitchFamily="34" charset="-122"/>
                <a:ea typeface="微软雅黑" panose="020B0503020204020204" pitchFamily="34" charset="-122"/>
              </a:rPr>
              <a:t>“享当当”平台设计器开发界面</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2CBBE2DA-49EB-4B8A-97B5-F1B8DAD4D53D}"/>
              </a:ext>
            </a:extLst>
          </p:cNvPr>
          <p:cNvPicPr>
            <a:picLocks noChangeAspect="1"/>
          </p:cNvPicPr>
          <p:nvPr/>
        </p:nvPicPr>
        <p:blipFill>
          <a:blip r:embed="rId2"/>
          <a:stretch>
            <a:fillRect/>
          </a:stretch>
        </p:blipFill>
        <p:spPr>
          <a:xfrm>
            <a:off x="2372783" y="2368274"/>
            <a:ext cx="7446432" cy="4181923"/>
          </a:xfrm>
          <a:prstGeom prst="rect">
            <a:avLst/>
          </a:prstGeom>
        </p:spPr>
      </p:pic>
    </p:spTree>
    <p:extLst>
      <p:ext uri="{BB962C8B-B14F-4D97-AF65-F5344CB8AC3E}">
        <p14:creationId xmlns:p14="http://schemas.microsoft.com/office/powerpoint/2010/main" val="287524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DEA55AAE-45B3-4B45-B0DF-D868A02053B5}"/>
              </a:ext>
            </a:extLst>
          </p:cNvPr>
          <p:cNvSpPr txBox="1"/>
          <p:nvPr/>
        </p:nvSpPr>
        <p:spPr>
          <a:xfrm>
            <a:off x="6427845" y="1661528"/>
            <a:ext cx="1413769" cy="499624"/>
          </a:xfrm>
          <a:prstGeom prst="rect">
            <a:avLst/>
          </a:prstGeom>
          <a:noFill/>
        </p:spPr>
        <p:txBody>
          <a:bodyPr wrap="square">
            <a:spAutoFit/>
          </a:bodyPr>
          <a:lstStyle/>
          <a:p>
            <a:pPr indent="127000" algn="l">
              <a:lnSpc>
                <a:spcPct val="150000"/>
              </a:lnSpc>
            </a:pPr>
            <a:r>
              <a:rPr lang="zh-CN" altLang="en-US" sz="2000" b="1" kern="100" dirty="0">
                <a:solidFill>
                  <a:schemeClr val="bg1"/>
                </a:solidFill>
                <a:effectLst/>
                <a:latin typeface="微软雅黑" panose="020B0503020204020204" pitchFamily="34" charset="-122"/>
                <a:ea typeface="微软雅黑" panose="020B0503020204020204" pitchFamily="34" charset="-122"/>
              </a:rPr>
              <a:t>关键问题</a:t>
            </a:r>
            <a:r>
              <a:rPr lang="zh-CN" altLang="en-US" sz="2000" b="1" kern="100" dirty="0">
                <a:solidFill>
                  <a:schemeClr val="bg1"/>
                </a:solidFill>
                <a:latin typeface="微软雅黑" panose="020B0503020204020204" pitchFamily="34" charset="-122"/>
                <a:ea typeface="微软雅黑" panose="020B0503020204020204" pitchFamily="34" charset="-122"/>
              </a:rPr>
              <a:t>：</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718CBC01-28A2-4180-BF97-0FBE93FEFBCC}"/>
              </a:ext>
            </a:extLst>
          </p:cNvPr>
          <p:cNvSpPr txBox="1"/>
          <p:nvPr/>
        </p:nvSpPr>
        <p:spPr>
          <a:xfrm>
            <a:off x="6729686" y="2201868"/>
            <a:ext cx="5072848" cy="1330621"/>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zh-CN" altLang="en-US" sz="1800" b="1" kern="100" dirty="0">
                <a:solidFill>
                  <a:schemeClr val="bg1"/>
                </a:solidFill>
                <a:effectLst/>
                <a:latin typeface="微软雅黑" panose="020B0503020204020204" pitchFamily="34" charset="-122"/>
                <a:ea typeface="微软雅黑" panose="020B0503020204020204" pitchFamily="34" charset="-122"/>
              </a:rPr>
              <a:t>如何解决登录系统需要验证码关键问题？</a:t>
            </a:r>
            <a:endParaRPr lang="en-US" altLang="zh-CN" sz="1800" b="1" kern="100" dirty="0">
              <a:solidFill>
                <a:schemeClr val="bg1"/>
              </a:solidFill>
              <a:effectLst/>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Ø"/>
            </a:pP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如何解决各地市账户管理和日志数据存储问题？</a:t>
            </a:r>
            <a:endParaRPr lang="en-US" altLang="zh-CN"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150000"/>
              </a:lnSpc>
              <a:buFont typeface="Wingdings" panose="05000000000000000000" pitchFamily="2" charset="2"/>
              <a:buChar char="Ø"/>
            </a:pPr>
            <a:r>
              <a:rPr lang="zh-CN" altLang="en-US" sz="2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如何存储日志数据？</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7C2E6752-A85B-4CAB-890A-04853F540A69}"/>
              </a:ext>
            </a:extLst>
          </p:cNvPr>
          <p:cNvSpPr txBox="1"/>
          <p:nvPr/>
        </p:nvSpPr>
        <p:spPr>
          <a:xfrm>
            <a:off x="6427845" y="3883658"/>
            <a:ext cx="1413769" cy="499624"/>
          </a:xfrm>
          <a:prstGeom prst="rect">
            <a:avLst/>
          </a:prstGeom>
          <a:noFill/>
        </p:spPr>
        <p:txBody>
          <a:bodyPr wrap="square">
            <a:spAutoFit/>
          </a:bodyPr>
          <a:lstStyle/>
          <a:p>
            <a:pPr indent="127000" algn="l">
              <a:lnSpc>
                <a:spcPct val="150000"/>
              </a:lnSpc>
            </a:pPr>
            <a:r>
              <a:rPr lang="zh-CN" altLang="en-US" sz="2000" b="1" kern="100" dirty="0">
                <a:solidFill>
                  <a:schemeClr val="bg1"/>
                </a:solidFill>
                <a:effectLst/>
                <a:latin typeface="微软雅黑" panose="020B0503020204020204" pitchFamily="34" charset="-122"/>
                <a:ea typeface="微软雅黑" panose="020B0503020204020204" pitchFamily="34" charset="-122"/>
              </a:rPr>
              <a:t>解决策略</a:t>
            </a:r>
            <a:r>
              <a:rPr lang="zh-CN" altLang="en-US" sz="2000" b="1" kern="100" dirty="0">
                <a:solidFill>
                  <a:schemeClr val="bg1"/>
                </a:solidFill>
                <a:latin typeface="微软雅黑" panose="020B0503020204020204" pitchFamily="34" charset="-122"/>
                <a:ea typeface="微软雅黑" panose="020B0503020204020204" pitchFamily="34" charset="-122"/>
              </a:rPr>
              <a:t>：</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A0D2A3BB-F732-464C-A2C0-62332F079737}"/>
              </a:ext>
            </a:extLst>
          </p:cNvPr>
          <p:cNvSpPr txBox="1"/>
          <p:nvPr/>
        </p:nvSpPr>
        <p:spPr>
          <a:xfrm>
            <a:off x="6729686" y="4423998"/>
            <a:ext cx="5301448" cy="1330621"/>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zh-CN" altLang="en-US" sz="1800" b="1" kern="100" dirty="0">
                <a:solidFill>
                  <a:schemeClr val="bg1"/>
                </a:solidFill>
                <a:effectLst/>
                <a:latin typeface="微软雅黑" panose="020B0503020204020204" pitchFamily="34" charset="-122"/>
                <a:ea typeface="微软雅黑" panose="020B0503020204020204" pitchFamily="34" charset="-122"/>
              </a:rPr>
              <a:t>采用</a:t>
            </a:r>
            <a:r>
              <a:rPr lang="en-US" altLang="zh-CN" sz="1800" b="1" kern="100" dirty="0">
                <a:solidFill>
                  <a:schemeClr val="bg1"/>
                </a:solidFill>
                <a:effectLst/>
                <a:latin typeface="微软雅黑" panose="020B0503020204020204" pitchFamily="34" charset="-122"/>
                <a:ea typeface="微软雅黑" panose="020B0503020204020204" pitchFamily="34" charset="-122"/>
              </a:rPr>
              <a:t>OCR</a:t>
            </a:r>
            <a:r>
              <a:rPr lang="zh-CN" altLang="en-US" sz="1800" b="1" kern="100" dirty="0">
                <a:solidFill>
                  <a:schemeClr val="bg1"/>
                </a:solidFill>
                <a:effectLst/>
                <a:latin typeface="微软雅黑" panose="020B0503020204020204" pitchFamily="34" charset="-122"/>
                <a:ea typeface="微软雅黑" panose="020B0503020204020204" pitchFamily="34" charset="-122"/>
              </a:rPr>
              <a:t>识别？</a:t>
            </a:r>
            <a:endParaRPr lang="en-US" altLang="zh-CN" sz="1800" b="1" kern="100" dirty="0">
              <a:solidFill>
                <a:schemeClr val="bg1"/>
              </a:solidFill>
              <a:effectLst/>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Ø"/>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采用关系型数据库</a:t>
            </a:r>
            <a:r>
              <a:rPr lang="en-US" altLang="zh-CN" sz="1800" b="1" kern="100" dirty="0" err="1">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Mysql</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存储</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lnSpc>
                <a:spcPct val="150000"/>
              </a:lnSpc>
              <a:buFont typeface="Wingdings" panose="05000000000000000000" pitchFamily="2" charset="2"/>
              <a:buChar char="Ø"/>
            </a:pPr>
            <a:r>
              <a:rPr lang="zh-CN" altLang="en-US" sz="2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采用</a:t>
            </a:r>
            <a:r>
              <a:rPr lang="en-US" altLang="zh-CN" sz="2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Vue</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框架和</a:t>
            </a:r>
            <a:r>
              <a:rPr lang="en-US" altLang="zh-CN" sz="2000" b="1" kern="100" dirty="0" err="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fastAPI</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构建清账展示系统</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8">
            <a:extLst>
              <a:ext uri="{FF2B5EF4-FFF2-40B4-BE49-F238E27FC236}">
                <a16:creationId xmlns:a16="http://schemas.microsoft.com/office/drawing/2014/main" id="{1BC3CC14-DC24-4C4F-AA0A-8C95E67F6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1301220"/>
            <a:ext cx="5762625" cy="5153025"/>
          </a:xfrm>
          <a:prstGeom prst="rect">
            <a:avLst/>
          </a:prstGeom>
        </p:spPr>
      </p:pic>
      <p:sp>
        <p:nvSpPr>
          <p:cNvPr id="16" name="文本框 15">
            <a:extLst>
              <a:ext uri="{FF2B5EF4-FFF2-40B4-BE49-F238E27FC236}">
                <a16:creationId xmlns:a16="http://schemas.microsoft.com/office/drawing/2014/main" id="{80F85BCC-FFCB-4A79-9E52-859F55298640}"/>
              </a:ext>
            </a:extLst>
          </p:cNvPr>
          <p:cNvSpPr txBox="1"/>
          <p:nvPr/>
        </p:nvSpPr>
        <p:spPr>
          <a:xfrm>
            <a:off x="1263201" y="6454245"/>
            <a:ext cx="4282465" cy="377411"/>
          </a:xfrm>
          <a:prstGeom prst="rect">
            <a:avLst/>
          </a:prstGeom>
          <a:noFill/>
        </p:spPr>
        <p:txBody>
          <a:bodyPr wrap="square">
            <a:spAutoFit/>
          </a:bodyPr>
          <a:lstStyle/>
          <a:p>
            <a:pPr indent="127000" algn="l">
              <a:lnSpc>
                <a:spcPct val="150000"/>
              </a:lnSpc>
            </a:pPr>
            <a:r>
              <a:rPr lang="zh-CN" altLang="en-US" sz="1400" b="1" kern="100" dirty="0">
                <a:solidFill>
                  <a:schemeClr val="bg1"/>
                </a:solidFill>
                <a:effectLst/>
                <a:latin typeface="微软雅黑" panose="020B0503020204020204" pitchFamily="34" charset="-122"/>
                <a:ea typeface="微软雅黑" panose="020B0503020204020204" pitchFamily="34" charset="-122"/>
              </a:rPr>
              <a:t>图</a:t>
            </a:r>
            <a:r>
              <a:rPr lang="en-US" altLang="zh-CN" sz="1400" b="1" kern="100" dirty="0">
                <a:solidFill>
                  <a:schemeClr val="bg1"/>
                </a:solidFill>
                <a:latin typeface="微软雅黑" panose="020B0503020204020204" pitchFamily="34" charset="-122"/>
                <a:ea typeface="微软雅黑" panose="020B0503020204020204" pitchFamily="34" charset="-122"/>
              </a:rPr>
              <a:t>2 </a:t>
            </a:r>
            <a:r>
              <a:rPr lang="zh-CN" altLang="en-US" sz="1400" b="1" kern="100" dirty="0">
                <a:solidFill>
                  <a:schemeClr val="bg1"/>
                </a:solidFill>
                <a:effectLst/>
                <a:latin typeface="微软雅黑" panose="020B0503020204020204" pitchFamily="34" charset="-122"/>
                <a:ea typeface="微软雅黑" panose="020B0503020204020204" pitchFamily="34" charset="-122"/>
              </a:rPr>
              <a:t>基于资金监管系统的智能清账</a:t>
            </a:r>
            <a:r>
              <a:rPr lang="en-US" altLang="zh-CN" sz="1400" b="1" kern="100" dirty="0">
                <a:solidFill>
                  <a:schemeClr val="bg1"/>
                </a:solidFill>
                <a:effectLst/>
                <a:latin typeface="微软雅黑" panose="020B0503020204020204" pitchFamily="34" charset="-122"/>
                <a:ea typeface="微软雅黑" panose="020B0503020204020204" pitchFamily="34" charset="-122"/>
              </a:rPr>
              <a:t>RPA</a:t>
            </a:r>
            <a:r>
              <a:rPr lang="zh-CN" altLang="en-US" sz="1400" b="1" kern="100" dirty="0">
                <a:solidFill>
                  <a:schemeClr val="bg1"/>
                </a:solidFill>
                <a:effectLst/>
                <a:latin typeface="微软雅黑" panose="020B0503020204020204" pitchFamily="34" charset="-122"/>
                <a:ea typeface="微软雅黑" panose="020B0503020204020204" pitchFamily="34" charset="-122"/>
              </a:rPr>
              <a:t>系统架构图</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06167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1">
            <a:extLst>
              <a:ext uri="{FF2B5EF4-FFF2-40B4-BE49-F238E27FC236}">
                <a16:creationId xmlns:a16="http://schemas.microsoft.com/office/drawing/2014/main" id="{45C44A5C-730B-4842-8B0C-02A2789A1F66}"/>
              </a:ext>
            </a:extLst>
          </p:cNvPr>
          <p:cNvSpPr txBox="1">
            <a:spLocks/>
          </p:cNvSpPr>
          <p:nvPr/>
        </p:nvSpPr>
        <p:spPr>
          <a:xfrm>
            <a:off x="292498" y="1152263"/>
            <a:ext cx="1792723" cy="499624"/>
          </a:xfrm>
          <a:prstGeom prst="rect">
            <a:avLst/>
          </a:prstGeom>
          <a:noFill/>
        </p:spPr>
        <p:txBody>
          <a:bodyPr wrap="square" rtlCol="0">
            <a:spAutoFit/>
          </a:bodyPr>
          <a:lstStyle>
            <a:defPPr>
              <a:defRPr lang="id-ID"/>
            </a:defPPr>
            <a:lvl1pPr marL="285750" indent="-285750" algn="just" fontAlgn="auto">
              <a:lnSpc>
                <a:spcPct val="150000"/>
              </a:lnSpc>
              <a:buFont typeface="Wingdings" panose="05000000000000000000" pitchFamily="2" charset="2"/>
              <a:buChar char="Ø"/>
              <a:defRPr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defRPr sz="1350"/>
            </a:lvl4pPr>
            <a:lvl5pPr marL="1543050" indent="-171450">
              <a:lnSpc>
                <a:spcPct val="90000"/>
              </a:lnSpc>
              <a:spcBef>
                <a:spcPts val="375"/>
              </a:spcBef>
              <a:buFont typeface="Arial" panose="020B0604020202020204" pitchFamily="34" charset="0"/>
              <a:buChar char="•"/>
              <a:defRPr sz="1350"/>
            </a:lvl5pPr>
            <a:lvl6pPr marL="1885950" indent="-171450">
              <a:lnSpc>
                <a:spcPct val="90000"/>
              </a:lnSpc>
              <a:spcBef>
                <a:spcPts val="375"/>
              </a:spcBef>
              <a:buFont typeface="Arial" panose="020B0604020202020204" pitchFamily="34" charset="0"/>
              <a:buChar char="•"/>
              <a:defRPr sz="1350"/>
            </a:lvl6pPr>
            <a:lvl7pPr marL="2228850" indent="-171450">
              <a:lnSpc>
                <a:spcPct val="90000"/>
              </a:lnSpc>
              <a:spcBef>
                <a:spcPts val="375"/>
              </a:spcBef>
              <a:buFont typeface="Arial" panose="020B0604020202020204" pitchFamily="34" charset="0"/>
              <a:buChar char="•"/>
              <a:defRPr sz="1350"/>
            </a:lvl7pPr>
            <a:lvl8pPr marL="2571750" indent="-171450">
              <a:lnSpc>
                <a:spcPct val="90000"/>
              </a:lnSpc>
              <a:spcBef>
                <a:spcPts val="375"/>
              </a:spcBef>
              <a:buFont typeface="Arial" panose="020B0604020202020204" pitchFamily="34" charset="0"/>
              <a:buChar char="•"/>
              <a:defRPr sz="1350"/>
            </a:lvl8pPr>
            <a:lvl9pPr marL="2914650" indent="-171450">
              <a:lnSpc>
                <a:spcPct val="90000"/>
              </a:lnSpc>
              <a:spcBef>
                <a:spcPts val="375"/>
              </a:spcBef>
              <a:buFont typeface="Arial" panose="020B0604020202020204" pitchFamily="34" charset="0"/>
              <a:buChar char="•"/>
              <a:defRPr sz="1350"/>
            </a:lvl9pPr>
          </a:lstStyle>
          <a:p>
            <a:r>
              <a:rPr lang="zh-CN" altLang="en-US" sz="2000" dirty="0">
                <a:solidFill>
                  <a:schemeClr val="bg1"/>
                </a:solidFill>
              </a:rPr>
              <a:t>运行策略</a:t>
            </a:r>
          </a:p>
        </p:txBody>
      </p:sp>
      <p:graphicFrame>
        <p:nvGraphicFramePr>
          <p:cNvPr id="11" name="表格 10">
            <a:extLst>
              <a:ext uri="{FF2B5EF4-FFF2-40B4-BE49-F238E27FC236}">
                <a16:creationId xmlns:a16="http://schemas.microsoft.com/office/drawing/2014/main" id="{540734D8-0F31-44F6-B293-E25F96D9324B}"/>
              </a:ext>
            </a:extLst>
          </p:cNvPr>
          <p:cNvGraphicFramePr>
            <a:graphicFrameLocks noGrp="1"/>
          </p:cNvGraphicFramePr>
          <p:nvPr>
            <p:extLst>
              <p:ext uri="{D42A27DB-BD31-4B8C-83A1-F6EECF244321}">
                <p14:modId xmlns:p14="http://schemas.microsoft.com/office/powerpoint/2010/main" val="2335425143"/>
              </p:ext>
            </p:extLst>
          </p:nvPr>
        </p:nvGraphicFramePr>
        <p:xfrm>
          <a:off x="855133" y="1790507"/>
          <a:ext cx="10938933" cy="4781733"/>
        </p:xfrm>
        <a:graphic>
          <a:graphicData uri="http://schemas.openxmlformats.org/drawingml/2006/table">
            <a:tbl>
              <a:tblPr firstRow="1">
                <a:tableStyleId>{F5AB1C69-6EDB-4FF4-983F-18BD219EF322}</a:tableStyleId>
              </a:tblPr>
              <a:tblGrid>
                <a:gridCol w="1188097">
                  <a:extLst>
                    <a:ext uri="{9D8B030D-6E8A-4147-A177-3AD203B41FA5}">
                      <a16:colId xmlns:a16="http://schemas.microsoft.com/office/drawing/2014/main" val="20000"/>
                    </a:ext>
                  </a:extLst>
                </a:gridCol>
                <a:gridCol w="2458215">
                  <a:extLst>
                    <a:ext uri="{9D8B030D-6E8A-4147-A177-3AD203B41FA5}">
                      <a16:colId xmlns:a16="http://schemas.microsoft.com/office/drawing/2014/main" val="20001"/>
                    </a:ext>
                  </a:extLst>
                </a:gridCol>
                <a:gridCol w="5953461">
                  <a:extLst>
                    <a:ext uri="{9D8B030D-6E8A-4147-A177-3AD203B41FA5}">
                      <a16:colId xmlns:a16="http://schemas.microsoft.com/office/drawing/2014/main" val="20002"/>
                    </a:ext>
                  </a:extLst>
                </a:gridCol>
                <a:gridCol w="1339160">
                  <a:extLst>
                    <a:ext uri="{9D8B030D-6E8A-4147-A177-3AD203B41FA5}">
                      <a16:colId xmlns:a16="http://schemas.microsoft.com/office/drawing/2014/main" val="20003"/>
                    </a:ext>
                  </a:extLst>
                </a:gridCol>
              </a:tblGrid>
              <a:tr h="343338">
                <a:tc>
                  <a:txBody>
                    <a:bodyPr/>
                    <a:lstStyle/>
                    <a:p>
                      <a:pPr algn="ctr" fontAlgn="ctr"/>
                      <a:r>
                        <a:rPr lang="zh-CN" altLang="en-US" sz="1400" b="1" u="none" strike="noStrike" dirty="0">
                          <a:solidFill>
                            <a:schemeClr val="bg1"/>
                          </a:solidFill>
                          <a:effectLst/>
                        </a:rPr>
                        <a:t>运行顺序</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ctr" fontAlgn="ctr"/>
                      <a:r>
                        <a:rPr lang="zh-CN" altLang="en-US" sz="1400" b="1" u="none" strike="noStrike" dirty="0">
                          <a:solidFill>
                            <a:schemeClr val="bg1"/>
                          </a:solidFill>
                          <a:effectLst/>
                        </a:rPr>
                        <a:t>运行内容</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ctr" fontAlgn="ctr"/>
                      <a:r>
                        <a:rPr lang="zh-CN" altLang="en-US" sz="1400" b="1" u="none" strike="noStrike" dirty="0">
                          <a:solidFill>
                            <a:schemeClr val="bg1"/>
                          </a:solidFill>
                          <a:effectLst/>
                        </a:rPr>
                        <a:t>运行规则</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ctr" fontAlgn="ctr"/>
                      <a:r>
                        <a:rPr lang="zh-CN" altLang="en-US" sz="1400" b="1" u="none" strike="noStrike" dirty="0">
                          <a:solidFill>
                            <a:schemeClr val="bg1"/>
                          </a:solidFill>
                          <a:effectLst/>
                        </a:rPr>
                        <a:t>运行时间</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extLst>
                  <a:ext uri="{0D108BD9-81ED-4DB2-BD59-A6C34878D82A}">
                    <a16:rowId xmlns:a16="http://schemas.microsoft.com/office/drawing/2014/main" val="10000"/>
                  </a:ext>
                </a:extLst>
              </a:tr>
              <a:tr h="175704">
                <a:tc>
                  <a:txBody>
                    <a:bodyPr/>
                    <a:lstStyle/>
                    <a:p>
                      <a:pPr algn="ctr" fontAlgn="ctr"/>
                      <a:r>
                        <a:rPr lang="en-US" altLang="zh-CN" sz="1400" b="1" u="none" strike="noStrike" kern="1200" dirty="0">
                          <a:solidFill>
                            <a:schemeClr val="bg1"/>
                          </a:solidFill>
                          <a:effectLst/>
                          <a:latin typeface="+mn-lt"/>
                          <a:ea typeface="+mn-ea"/>
                          <a:cs typeface="+mn-cs"/>
                        </a:rPr>
                        <a:t>1</a:t>
                      </a:r>
                    </a:p>
                  </a:txBody>
                  <a:tcPr marL="8068" marR="8068" marT="8069" marB="0" anchor="ctr">
                    <a:noFill/>
                  </a:tcPr>
                </a:tc>
                <a:tc>
                  <a:txBody>
                    <a:bodyPr/>
                    <a:lstStyle/>
                    <a:p>
                      <a:pPr algn="l" fontAlgn="ctr"/>
                      <a:r>
                        <a:rPr lang="zh-CN" altLang="en-US" sz="1400" b="1" u="none" strike="noStrike" kern="1200" dirty="0">
                          <a:solidFill>
                            <a:schemeClr val="bg1"/>
                          </a:solidFill>
                          <a:effectLst/>
                          <a:latin typeface="+mn-lt"/>
                          <a:ea typeface="+mn-ea"/>
                          <a:cs typeface="+mn-cs"/>
                        </a:rPr>
                        <a:t>交易明细数据下载和导入</a:t>
                      </a:r>
                    </a:p>
                  </a:txBody>
                  <a:tcPr marL="8068" marR="8068" marT="8069" marB="0" anchor="ctr">
                    <a:noFill/>
                  </a:tcPr>
                </a:tc>
                <a:tc>
                  <a:txBody>
                    <a:bodyPr/>
                    <a:lstStyle/>
                    <a:p>
                      <a:pPr algn="l" fontAlgn="ctr"/>
                      <a:r>
                        <a:rPr lang="zh-CN" altLang="en-US" sz="1400" b="1" u="none" strike="noStrike" kern="1200" dirty="0">
                          <a:solidFill>
                            <a:schemeClr val="bg1"/>
                          </a:solidFill>
                          <a:effectLst/>
                          <a:latin typeface="+mn-lt"/>
                          <a:ea typeface="+mn-ea"/>
                          <a:cs typeface="+mn-cs"/>
                        </a:rPr>
                        <a:t>处理前一天的数据</a:t>
                      </a:r>
                    </a:p>
                  </a:txBody>
                  <a:tcPr marL="8068" marR="8068" marT="8069" marB="0" anchor="ctr">
                    <a:noFill/>
                  </a:tcPr>
                </a:tc>
                <a:tc>
                  <a:txBody>
                    <a:bodyPr/>
                    <a:lstStyle/>
                    <a:p>
                      <a:pPr algn="l" fontAlgn="ctr"/>
                      <a:r>
                        <a:rPr lang="zh-CN" altLang="en-US" sz="1400" b="1" u="none" strike="noStrike" kern="1200" dirty="0">
                          <a:solidFill>
                            <a:schemeClr val="bg1"/>
                          </a:solidFill>
                          <a:effectLst/>
                          <a:latin typeface="+mn-lt"/>
                          <a:ea typeface="+mn-ea"/>
                          <a:cs typeface="+mn-cs"/>
                        </a:rPr>
                        <a:t>每天</a:t>
                      </a:r>
                      <a:r>
                        <a:rPr lang="en-US" altLang="zh-CN" sz="1400" b="1" u="none" strike="noStrike" kern="1200" dirty="0">
                          <a:solidFill>
                            <a:schemeClr val="bg1"/>
                          </a:solidFill>
                          <a:effectLst/>
                          <a:latin typeface="+mn-lt"/>
                          <a:ea typeface="+mn-ea"/>
                          <a:cs typeface="+mn-cs"/>
                        </a:rPr>
                        <a:t>13</a:t>
                      </a:r>
                      <a:r>
                        <a:rPr lang="zh-CN" altLang="en-US" sz="1400" b="1" u="none" strike="noStrike" kern="1200" dirty="0">
                          <a:solidFill>
                            <a:schemeClr val="bg1"/>
                          </a:solidFill>
                          <a:effectLst/>
                          <a:latin typeface="+mn-lt"/>
                          <a:ea typeface="+mn-ea"/>
                          <a:cs typeface="+mn-cs"/>
                        </a:rPr>
                        <a:t>：</a:t>
                      </a:r>
                      <a:r>
                        <a:rPr lang="en-US" altLang="zh-CN" sz="1400" b="1" u="none" strike="noStrike" kern="1200" dirty="0">
                          <a:solidFill>
                            <a:schemeClr val="bg1"/>
                          </a:solidFill>
                          <a:effectLst/>
                          <a:latin typeface="+mn-lt"/>
                          <a:ea typeface="+mn-ea"/>
                          <a:cs typeface="+mn-cs"/>
                        </a:rPr>
                        <a:t>00</a:t>
                      </a:r>
                    </a:p>
                  </a:txBody>
                  <a:tcPr marL="8068" marR="8068" marT="8069" marB="0" anchor="ctr">
                    <a:noFill/>
                  </a:tcPr>
                </a:tc>
                <a:extLst>
                  <a:ext uri="{0D108BD9-81ED-4DB2-BD59-A6C34878D82A}">
                    <a16:rowId xmlns:a16="http://schemas.microsoft.com/office/drawing/2014/main" val="1909450323"/>
                  </a:ext>
                </a:extLst>
              </a:tr>
              <a:tr h="175704">
                <a:tc>
                  <a:txBody>
                    <a:bodyPr/>
                    <a:lstStyle/>
                    <a:p>
                      <a:pPr algn="ctr" fontAlgn="ctr"/>
                      <a:r>
                        <a:rPr lang="en-US" altLang="zh-CN" sz="1400" b="1" u="none" strike="noStrike" dirty="0">
                          <a:solidFill>
                            <a:schemeClr val="bg1"/>
                          </a:solidFill>
                          <a:effectLst/>
                        </a:rPr>
                        <a:t>2</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现金到账勾选</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处理当前日期前两天的</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每天</a:t>
                      </a:r>
                      <a:r>
                        <a:rPr lang="en-US" altLang="zh-CN" sz="1400" b="1" u="none" strike="noStrike" dirty="0">
                          <a:solidFill>
                            <a:schemeClr val="bg1"/>
                          </a:solidFill>
                          <a:effectLst/>
                        </a:rPr>
                        <a:t>13</a:t>
                      </a:r>
                      <a:r>
                        <a:rPr lang="zh-CN" altLang="en-US" sz="1400" b="1" u="none" strike="noStrike" dirty="0">
                          <a:solidFill>
                            <a:schemeClr val="bg1"/>
                          </a:solidFill>
                          <a:effectLst/>
                        </a:rPr>
                        <a:t>：</a:t>
                      </a:r>
                      <a:r>
                        <a:rPr lang="en-US" altLang="zh-CN" sz="1400" b="1" u="none" strike="noStrike" dirty="0">
                          <a:solidFill>
                            <a:schemeClr val="bg1"/>
                          </a:solidFill>
                          <a:effectLst/>
                        </a:rPr>
                        <a:t>15</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extLst>
                  <a:ext uri="{0D108BD9-81ED-4DB2-BD59-A6C34878D82A}">
                    <a16:rowId xmlns:a16="http://schemas.microsoft.com/office/drawing/2014/main" val="10001"/>
                  </a:ext>
                </a:extLst>
              </a:tr>
              <a:tr h="343338">
                <a:tc>
                  <a:txBody>
                    <a:bodyPr/>
                    <a:lstStyle/>
                    <a:p>
                      <a:pPr algn="ctr" fontAlgn="ctr"/>
                      <a:r>
                        <a:rPr lang="en-US" altLang="zh-CN" sz="1400" b="1" u="none" strike="noStrike" dirty="0">
                          <a:solidFill>
                            <a:schemeClr val="bg1"/>
                          </a:solidFill>
                          <a:effectLst/>
                        </a:rPr>
                        <a:t>3</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银行卡及第三方到账勾选</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处理当前日期前两天的</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每天</a:t>
                      </a:r>
                      <a:r>
                        <a:rPr lang="en-US" altLang="zh-CN" sz="1400" b="1" u="none" strike="noStrike" dirty="0">
                          <a:solidFill>
                            <a:schemeClr val="bg1"/>
                          </a:solidFill>
                          <a:effectLst/>
                        </a:rPr>
                        <a:t>13</a:t>
                      </a:r>
                      <a:r>
                        <a:rPr lang="zh-CN" altLang="en-US" sz="1400" b="1" u="none" strike="noStrike" dirty="0">
                          <a:solidFill>
                            <a:schemeClr val="bg1"/>
                          </a:solidFill>
                          <a:effectLst/>
                        </a:rPr>
                        <a:t>：</a:t>
                      </a:r>
                      <a:r>
                        <a:rPr lang="en-US" altLang="zh-CN" sz="1400" b="1" u="none" strike="noStrike" dirty="0">
                          <a:solidFill>
                            <a:schemeClr val="bg1"/>
                          </a:solidFill>
                          <a:effectLst/>
                        </a:rPr>
                        <a:t>15</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extLst>
                  <a:ext uri="{0D108BD9-81ED-4DB2-BD59-A6C34878D82A}">
                    <a16:rowId xmlns:a16="http://schemas.microsoft.com/office/drawing/2014/main" val="10002"/>
                  </a:ext>
                </a:extLst>
              </a:tr>
              <a:tr h="175704">
                <a:tc>
                  <a:txBody>
                    <a:bodyPr/>
                    <a:lstStyle/>
                    <a:p>
                      <a:pPr algn="ctr" fontAlgn="ctr"/>
                      <a:r>
                        <a:rPr lang="en-US" altLang="zh-CN" sz="1400" b="1" u="none" strike="noStrike" dirty="0">
                          <a:solidFill>
                            <a:schemeClr val="bg1"/>
                          </a:solidFill>
                          <a:effectLst/>
                        </a:rPr>
                        <a:t>4</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en-US" altLang="zh-CN" sz="1400" b="1" u="none" strike="noStrike">
                          <a:solidFill>
                            <a:schemeClr val="bg1"/>
                          </a:solidFill>
                          <a:effectLst/>
                        </a:rPr>
                        <a:t>ERP</a:t>
                      </a:r>
                      <a:r>
                        <a:rPr lang="zh-CN" altLang="en-US" sz="1400" b="1" u="none" strike="noStrike" dirty="0">
                          <a:solidFill>
                            <a:schemeClr val="bg1"/>
                          </a:solidFill>
                          <a:effectLst/>
                        </a:rPr>
                        <a:t>记帐数据维护</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查询当月所有未记帐数据，处理前一天的数据</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a:solidFill>
                            <a:schemeClr val="bg1"/>
                          </a:solidFill>
                          <a:effectLst/>
                        </a:rPr>
                        <a:t>每天</a:t>
                      </a:r>
                      <a:r>
                        <a:rPr lang="en-US" altLang="zh-CN" sz="1400" b="1" u="none" strike="noStrike">
                          <a:solidFill>
                            <a:schemeClr val="bg1"/>
                          </a:solidFill>
                          <a:effectLst/>
                        </a:rPr>
                        <a:t>13</a:t>
                      </a:r>
                      <a:r>
                        <a:rPr lang="zh-CN" altLang="en-US" sz="1400" b="1" u="none" strike="noStrike">
                          <a:solidFill>
                            <a:schemeClr val="bg1"/>
                          </a:solidFill>
                          <a:effectLst/>
                        </a:rPr>
                        <a:t>：</a:t>
                      </a:r>
                      <a:r>
                        <a:rPr lang="en-US" altLang="zh-CN" sz="1400" b="1" u="none" strike="noStrike">
                          <a:solidFill>
                            <a:schemeClr val="bg1"/>
                          </a:solidFill>
                          <a:effectLst/>
                        </a:rPr>
                        <a:t>20</a:t>
                      </a:r>
                      <a:endParaRPr lang="en-US" alt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extLst>
                  <a:ext uri="{0D108BD9-81ED-4DB2-BD59-A6C34878D82A}">
                    <a16:rowId xmlns:a16="http://schemas.microsoft.com/office/drawing/2014/main" val="10003"/>
                  </a:ext>
                </a:extLst>
              </a:tr>
              <a:tr h="510973">
                <a:tc>
                  <a:txBody>
                    <a:bodyPr/>
                    <a:lstStyle/>
                    <a:p>
                      <a:pPr algn="ctr" fontAlgn="ctr"/>
                      <a:r>
                        <a:rPr lang="en-US" altLang="zh-CN" sz="1400" b="1" u="none" strike="noStrike" dirty="0">
                          <a:solidFill>
                            <a:schemeClr val="bg1"/>
                          </a:solidFill>
                          <a:effectLst/>
                        </a:rPr>
                        <a:t>5</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一次清账</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当前日期前一天的</a:t>
                      </a:r>
                      <a:br>
                        <a:rPr lang="zh-CN" altLang="en-US" sz="1400" b="1" u="none" strike="noStrike" dirty="0">
                          <a:solidFill>
                            <a:schemeClr val="bg1"/>
                          </a:solidFill>
                          <a:effectLst/>
                        </a:rPr>
                      </a:br>
                      <a:r>
                        <a:rPr lang="zh-CN" altLang="en-US" sz="1400" b="1" u="none" strike="noStrike" dirty="0">
                          <a:solidFill>
                            <a:schemeClr val="bg1"/>
                          </a:solidFill>
                          <a:effectLst/>
                        </a:rPr>
                        <a:t>先清应清账金额与到账金额一致</a:t>
                      </a:r>
                      <a:br>
                        <a:rPr lang="zh-CN" altLang="en-US" sz="1400" b="1" u="none" strike="noStrike" dirty="0">
                          <a:solidFill>
                            <a:schemeClr val="bg1"/>
                          </a:solidFill>
                          <a:effectLst/>
                        </a:rPr>
                      </a:br>
                      <a:r>
                        <a:rPr lang="zh-CN" altLang="en-US" sz="1400" b="1" u="none" strike="noStrike" dirty="0">
                          <a:solidFill>
                            <a:schemeClr val="bg1"/>
                          </a:solidFill>
                          <a:effectLst/>
                        </a:rPr>
                        <a:t>后清应缴差异金额与到账差异余额均大于</a:t>
                      </a:r>
                      <a:r>
                        <a:rPr lang="en-US" altLang="zh-CN" sz="1400" b="1" u="none" strike="noStrike" dirty="0">
                          <a:solidFill>
                            <a:schemeClr val="bg1"/>
                          </a:solidFill>
                          <a:effectLst/>
                        </a:rPr>
                        <a:t>0</a:t>
                      </a:r>
                      <a:r>
                        <a:rPr lang="zh-CN" altLang="en-US" sz="1400" b="1" u="none" strike="noStrike" dirty="0">
                          <a:solidFill>
                            <a:schemeClr val="bg1"/>
                          </a:solidFill>
                          <a:effectLst/>
                        </a:rPr>
                        <a:t>的（部分清账）</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每天</a:t>
                      </a:r>
                      <a:r>
                        <a:rPr lang="en-US" altLang="zh-CN" sz="1400" b="1" u="none" strike="noStrike" dirty="0">
                          <a:solidFill>
                            <a:schemeClr val="bg1"/>
                          </a:solidFill>
                          <a:effectLst/>
                        </a:rPr>
                        <a:t>13</a:t>
                      </a:r>
                      <a:r>
                        <a:rPr lang="zh-CN" altLang="en-US" sz="1400" b="1" u="none" strike="noStrike" dirty="0">
                          <a:solidFill>
                            <a:schemeClr val="bg1"/>
                          </a:solidFill>
                          <a:effectLst/>
                        </a:rPr>
                        <a:t>：</a:t>
                      </a:r>
                      <a:r>
                        <a:rPr lang="en-US" altLang="zh-CN" sz="1400" b="1" u="none" strike="noStrike" dirty="0">
                          <a:solidFill>
                            <a:schemeClr val="bg1"/>
                          </a:solidFill>
                          <a:effectLst/>
                        </a:rPr>
                        <a:t>30</a:t>
                      </a:r>
                      <a:br>
                        <a:rPr lang="en-US" altLang="zh-CN" sz="1400" b="1" u="none" strike="noStrike" dirty="0">
                          <a:solidFill>
                            <a:schemeClr val="bg1"/>
                          </a:solidFill>
                          <a:effectLst/>
                        </a:rPr>
                      </a:br>
                      <a:r>
                        <a:rPr lang="zh-CN" altLang="en-US" sz="1400" b="1" u="none" strike="noStrike" dirty="0">
                          <a:solidFill>
                            <a:schemeClr val="bg1"/>
                          </a:solidFill>
                          <a:effectLst/>
                        </a:rPr>
                        <a:t>下午</a:t>
                      </a:r>
                      <a:r>
                        <a:rPr lang="en-US" altLang="zh-CN" sz="1400" b="1" u="none" strike="noStrike" dirty="0">
                          <a:solidFill>
                            <a:schemeClr val="bg1"/>
                          </a:solidFill>
                          <a:effectLst/>
                        </a:rPr>
                        <a:t>17</a:t>
                      </a:r>
                      <a:r>
                        <a:rPr lang="zh-CN" altLang="en-US" sz="1400" b="1" u="none" strike="noStrike" dirty="0">
                          <a:solidFill>
                            <a:schemeClr val="bg1"/>
                          </a:solidFill>
                          <a:effectLst/>
                        </a:rPr>
                        <a:t>：</a:t>
                      </a:r>
                      <a:r>
                        <a:rPr lang="en-US" altLang="zh-CN" sz="1400" b="1" u="none" strike="noStrike" dirty="0">
                          <a:solidFill>
                            <a:schemeClr val="bg1"/>
                          </a:solidFill>
                          <a:effectLst/>
                        </a:rPr>
                        <a:t>20</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extLst>
                  <a:ext uri="{0D108BD9-81ED-4DB2-BD59-A6C34878D82A}">
                    <a16:rowId xmlns:a16="http://schemas.microsoft.com/office/drawing/2014/main" val="10004"/>
                  </a:ext>
                </a:extLst>
              </a:tr>
              <a:tr h="846243">
                <a:tc>
                  <a:txBody>
                    <a:bodyPr/>
                    <a:lstStyle/>
                    <a:p>
                      <a:pPr marL="0" algn="ctr" defTabSz="914400" rtl="0" eaLnBrk="1" fontAlgn="ctr" latinLnBrk="0" hangingPunct="1"/>
                      <a:r>
                        <a:rPr lang="en-US" altLang="zh-CN" sz="1400" b="1" u="none" strike="noStrike" kern="1200" dirty="0">
                          <a:solidFill>
                            <a:schemeClr val="bg1"/>
                          </a:solidFill>
                          <a:effectLst/>
                          <a:latin typeface="+mn-lt"/>
                          <a:ea typeface="+mn-ea"/>
                          <a:cs typeface="+mn-cs"/>
                        </a:rPr>
                        <a:t>6</a:t>
                      </a:r>
                    </a:p>
                  </a:txBody>
                  <a:tcPr marL="8068" marR="8068" marT="8069" marB="0" anchor="ctr">
                    <a:noFill/>
                  </a:tcPr>
                </a:tc>
                <a:tc>
                  <a:txBody>
                    <a:bodyPr/>
                    <a:lstStyle/>
                    <a:p>
                      <a:pPr algn="l" fontAlgn="ctr"/>
                      <a:r>
                        <a:rPr lang="zh-CN" altLang="en-US" sz="1400" b="1" u="none" strike="noStrike" dirty="0">
                          <a:solidFill>
                            <a:schemeClr val="bg1"/>
                          </a:solidFill>
                          <a:effectLst/>
                        </a:rPr>
                        <a:t>差异余额清账</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当前日期前一天的</a:t>
                      </a:r>
                      <a:br>
                        <a:rPr lang="zh-CN" altLang="en-US" sz="1400" b="1" u="none" strike="noStrike" dirty="0">
                          <a:solidFill>
                            <a:schemeClr val="bg1"/>
                          </a:solidFill>
                          <a:effectLst/>
                        </a:rPr>
                      </a:br>
                      <a:r>
                        <a:rPr lang="zh-CN" altLang="en-US" sz="1400" b="1" u="none" strike="noStrike" dirty="0">
                          <a:solidFill>
                            <a:schemeClr val="bg1"/>
                          </a:solidFill>
                          <a:effectLst/>
                        </a:rPr>
                        <a:t>点击“对账情况”，排除 相应“业务系统与结算方”后，金额大于</a:t>
                      </a:r>
                      <a:r>
                        <a:rPr lang="en-US" altLang="zh-CN" sz="1400" b="1" u="none" strike="noStrike" dirty="0">
                          <a:solidFill>
                            <a:schemeClr val="bg1"/>
                          </a:solidFill>
                          <a:effectLst/>
                        </a:rPr>
                        <a:t>0</a:t>
                      </a:r>
                      <a:r>
                        <a:rPr lang="zh-CN" altLang="en-US" sz="1400" b="1" u="none" strike="noStrike" dirty="0">
                          <a:solidFill>
                            <a:schemeClr val="bg1"/>
                          </a:solidFill>
                          <a:effectLst/>
                        </a:rPr>
                        <a:t>的应缴差异余额与到账差异余额全部一致</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每天</a:t>
                      </a:r>
                      <a:r>
                        <a:rPr lang="en-US" altLang="zh-CN" sz="1400" b="1" u="none" strike="noStrike" dirty="0">
                          <a:solidFill>
                            <a:schemeClr val="bg1"/>
                          </a:solidFill>
                          <a:effectLst/>
                        </a:rPr>
                        <a:t>13</a:t>
                      </a:r>
                      <a:r>
                        <a:rPr lang="zh-CN" altLang="en-US" sz="1400" b="1" u="none" strike="noStrike" dirty="0">
                          <a:solidFill>
                            <a:schemeClr val="bg1"/>
                          </a:solidFill>
                          <a:effectLst/>
                        </a:rPr>
                        <a:t>：</a:t>
                      </a:r>
                      <a:r>
                        <a:rPr lang="en-US" altLang="zh-CN" sz="1400" b="1" u="none" strike="noStrike" dirty="0">
                          <a:solidFill>
                            <a:schemeClr val="bg1"/>
                          </a:solidFill>
                          <a:effectLst/>
                        </a:rPr>
                        <a:t>40</a:t>
                      </a:r>
                      <a:br>
                        <a:rPr lang="en-US" altLang="zh-CN" sz="1400" b="1" u="none" strike="noStrike" dirty="0">
                          <a:solidFill>
                            <a:schemeClr val="bg1"/>
                          </a:solidFill>
                          <a:effectLst/>
                        </a:rPr>
                      </a:br>
                      <a:r>
                        <a:rPr lang="zh-CN" altLang="en-US" sz="1400" b="1" u="none" strike="noStrike" dirty="0">
                          <a:solidFill>
                            <a:schemeClr val="bg1"/>
                          </a:solidFill>
                          <a:effectLst/>
                        </a:rPr>
                        <a:t>下午</a:t>
                      </a:r>
                      <a:r>
                        <a:rPr lang="en-US" altLang="zh-CN" sz="1400" b="1" u="none" strike="noStrike" dirty="0">
                          <a:solidFill>
                            <a:schemeClr val="bg1"/>
                          </a:solidFill>
                          <a:effectLst/>
                        </a:rPr>
                        <a:t>17</a:t>
                      </a:r>
                      <a:r>
                        <a:rPr lang="zh-CN" altLang="en-US" sz="1400" b="1" u="none" strike="noStrike" dirty="0">
                          <a:solidFill>
                            <a:schemeClr val="bg1"/>
                          </a:solidFill>
                          <a:effectLst/>
                        </a:rPr>
                        <a:t>：</a:t>
                      </a:r>
                      <a:r>
                        <a:rPr lang="en-US" altLang="zh-CN" sz="1400" b="1" u="none" strike="noStrike" dirty="0">
                          <a:solidFill>
                            <a:schemeClr val="bg1"/>
                          </a:solidFill>
                          <a:effectLst/>
                        </a:rPr>
                        <a:t>30</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extLst>
                  <a:ext uri="{0D108BD9-81ED-4DB2-BD59-A6C34878D82A}">
                    <a16:rowId xmlns:a16="http://schemas.microsoft.com/office/drawing/2014/main" val="805939633"/>
                  </a:ext>
                </a:extLst>
              </a:tr>
              <a:tr h="846243">
                <a:tc>
                  <a:txBody>
                    <a:bodyPr/>
                    <a:lstStyle/>
                    <a:p>
                      <a:pPr algn="ctr" fontAlgn="ctr"/>
                      <a:r>
                        <a:rPr lang="en-US" altLang="zh-CN" sz="1400" b="1" u="none" strike="noStrike" dirty="0">
                          <a:solidFill>
                            <a:schemeClr val="bg1"/>
                          </a:solidFill>
                          <a:effectLst/>
                        </a:rPr>
                        <a:t>7</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差异清账</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当前日期前一天的</a:t>
                      </a:r>
                      <a:br>
                        <a:rPr lang="zh-CN" altLang="en-US" sz="1400" b="1" u="none" strike="noStrike" dirty="0">
                          <a:solidFill>
                            <a:schemeClr val="bg1"/>
                          </a:solidFill>
                          <a:effectLst/>
                        </a:rPr>
                      </a:br>
                      <a:r>
                        <a:rPr lang="en-US" altLang="zh-CN" sz="1400" b="1" u="none" strike="noStrike" dirty="0">
                          <a:solidFill>
                            <a:schemeClr val="bg1"/>
                          </a:solidFill>
                          <a:effectLst/>
                        </a:rPr>
                        <a:t>1</a:t>
                      </a:r>
                      <a:r>
                        <a:rPr lang="zh-CN" altLang="en-US" sz="1400" b="1" u="none" strike="noStrike" dirty="0">
                          <a:solidFill>
                            <a:schemeClr val="bg1"/>
                          </a:solidFill>
                          <a:effectLst/>
                        </a:rPr>
                        <a:t>、日结日期不一致、业务系统一致、收单方一致</a:t>
                      </a:r>
                      <a:br>
                        <a:rPr lang="zh-CN" altLang="en-US" sz="1400" b="1" u="none" strike="noStrike" dirty="0">
                          <a:solidFill>
                            <a:schemeClr val="bg1"/>
                          </a:solidFill>
                          <a:effectLst/>
                        </a:rPr>
                      </a:br>
                      <a:r>
                        <a:rPr lang="en-US" altLang="zh-CN" sz="1400" b="1" u="none" strike="noStrike" dirty="0">
                          <a:solidFill>
                            <a:schemeClr val="bg1"/>
                          </a:solidFill>
                          <a:effectLst/>
                        </a:rPr>
                        <a:t>2</a:t>
                      </a:r>
                      <a:r>
                        <a:rPr lang="zh-CN" altLang="en-US" sz="1400" b="1" u="none" strike="noStrike" dirty="0">
                          <a:solidFill>
                            <a:schemeClr val="bg1"/>
                          </a:solidFill>
                          <a:effectLst/>
                        </a:rPr>
                        <a:t>、日结日期一致、业务系统一致、收单方不一致</a:t>
                      </a:r>
                      <a:br>
                        <a:rPr lang="zh-CN" altLang="en-US" sz="1400" b="1" u="none" strike="noStrike" dirty="0">
                          <a:solidFill>
                            <a:schemeClr val="bg1"/>
                          </a:solidFill>
                          <a:effectLst/>
                        </a:rPr>
                      </a:br>
                      <a:r>
                        <a:rPr lang="en-US" altLang="zh-CN" sz="1400" b="1" u="none" strike="noStrike" dirty="0">
                          <a:solidFill>
                            <a:schemeClr val="bg1"/>
                          </a:solidFill>
                          <a:effectLst/>
                        </a:rPr>
                        <a:t>3</a:t>
                      </a:r>
                      <a:r>
                        <a:rPr lang="zh-CN" altLang="en-US" sz="1400" b="1" u="none" strike="noStrike" dirty="0">
                          <a:solidFill>
                            <a:schemeClr val="bg1"/>
                          </a:solidFill>
                          <a:effectLst/>
                        </a:rPr>
                        <a:t>、日结日期一致、业务系统不一致、收单方一致</a:t>
                      </a:r>
                      <a:br>
                        <a:rPr lang="zh-CN" altLang="en-US" sz="1400" b="1" u="none" strike="noStrike" dirty="0">
                          <a:solidFill>
                            <a:schemeClr val="bg1"/>
                          </a:solidFill>
                          <a:effectLst/>
                        </a:rPr>
                      </a:br>
                      <a:r>
                        <a:rPr lang="en-US" altLang="zh-CN" sz="1400" b="1" u="none" strike="noStrike" dirty="0">
                          <a:solidFill>
                            <a:schemeClr val="bg1"/>
                          </a:solidFill>
                          <a:effectLst/>
                        </a:rPr>
                        <a:t>4</a:t>
                      </a:r>
                      <a:r>
                        <a:rPr lang="zh-CN" altLang="en-US" sz="1400" b="1" u="none" strike="noStrike" dirty="0">
                          <a:solidFill>
                            <a:schemeClr val="bg1"/>
                          </a:solidFill>
                          <a:effectLst/>
                        </a:rPr>
                        <a:t>、单一日期，应缴差异余额与到账差异余额一致</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每天</a:t>
                      </a:r>
                      <a:r>
                        <a:rPr lang="en-US" altLang="zh-CN" sz="1400" b="1" u="none" strike="noStrike" dirty="0">
                          <a:solidFill>
                            <a:schemeClr val="bg1"/>
                          </a:solidFill>
                          <a:effectLst/>
                        </a:rPr>
                        <a:t>14</a:t>
                      </a:r>
                      <a:r>
                        <a:rPr lang="zh-CN" altLang="en-US" sz="1400" b="1" u="none" strike="noStrike" dirty="0">
                          <a:solidFill>
                            <a:schemeClr val="bg1"/>
                          </a:solidFill>
                          <a:effectLst/>
                        </a:rPr>
                        <a:t>：</a:t>
                      </a:r>
                      <a:r>
                        <a:rPr lang="en-US" altLang="zh-CN" sz="1400" b="1" u="none" strike="noStrike" dirty="0">
                          <a:solidFill>
                            <a:schemeClr val="bg1"/>
                          </a:solidFill>
                          <a:effectLst/>
                        </a:rPr>
                        <a:t>00</a:t>
                      </a:r>
                      <a:br>
                        <a:rPr lang="en-US" altLang="zh-CN" sz="1400" b="1" u="none" strike="noStrike" dirty="0">
                          <a:solidFill>
                            <a:schemeClr val="bg1"/>
                          </a:solidFill>
                          <a:effectLst/>
                        </a:rPr>
                      </a:br>
                      <a:r>
                        <a:rPr lang="zh-CN" altLang="en-US" sz="1400" b="1" u="none" strike="noStrike" dirty="0">
                          <a:solidFill>
                            <a:schemeClr val="bg1"/>
                          </a:solidFill>
                          <a:effectLst/>
                        </a:rPr>
                        <a:t>下午</a:t>
                      </a:r>
                      <a:r>
                        <a:rPr lang="en-US" altLang="zh-CN" sz="1400" b="1" u="none" strike="noStrike" dirty="0">
                          <a:solidFill>
                            <a:schemeClr val="bg1"/>
                          </a:solidFill>
                          <a:effectLst/>
                        </a:rPr>
                        <a:t>17</a:t>
                      </a:r>
                      <a:r>
                        <a:rPr lang="zh-CN" altLang="en-US" sz="1400" b="1" u="none" strike="noStrike" dirty="0">
                          <a:solidFill>
                            <a:schemeClr val="bg1"/>
                          </a:solidFill>
                          <a:effectLst/>
                        </a:rPr>
                        <a:t>：</a:t>
                      </a:r>
                      <a:r>
                        <a:rPr lang="en-US" altLang="zh-CN" sz="1400" b="1" u="none" strike="noStrike" dirty="0">
                          <a:solidFill>
                            <a:schemeClr val="bg1"/>
                          </a:solidFill>
                          <a:effectLst/>
                        </a:rPr>
                        <a:t>50</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extLst>
                  <a:ext uri="{0D108BD9-81ED-4DB2-BD59-A6C34878D82A}">
                    <a16:rowId xmlns:a16="http://schemas.microsoft.com/office/drawing/2014/main" val="10005"/>
                  </a:ext>
                </a:extLst>
              </a:tr>
              <a:tr h="678608">
                <a:tc>
                  <a:txBody>
                    <a:bodyPr/>
                    <a:lstStyle/>
                    <a:p>
                      <a:pPr algn="ctr" fontAlgn="ctr"/>
                      <a:r>
                        <a:rPr lang="en-US" altLang="zh-CN" sz="1400" b="1" u="none" strike="noStrike" dirty="0">
                          <a:solidFill>
                            <a:schemeClr val="bg1"/>
                          </a:solidFill>
                          <a:effectLst/>
                        </a:rPr>
                        <a:t>8</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en-US" altLang="zh-CN" sz="1400" b="1" u="none" strike="noStrike">
                          <a:solidFill>
                            <a:schemeClr val="bg1"/>
                          </a:solidFill>
                          <a:effectLst/>
                        </a:rPr>
                        <a:t>ERP</a:t>
                      </a:r>
                      <a:r>
                        <a:rPr lang="zh-CN" altLang="en-US" sz="1400" b="1" u="none" strike="noStrike">
                          <a:solidFill>
                            <a:schemeClr val="bg1"/>
                          </a:solidFill>
                          <a:effectLst/>
                        </a:rPr>
                        <a:t>记帐结果查询及处理</a:t>
                      </a:r>
                      <a:endParaRPr lang="zh-CN" altLang="en-US" sz="1400" b="1" i="0" u="none" strike="noStrike">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状态为</a:t>
                      </a:r>
                      <a:r>
                        <a:rPr lang="en-US" altLang="zh-CN" sz="1400" b="1" u="none" strike="noStrike" dirty="0">
                          <a:solidFill>
                            <a:schemeClr val="bg1"/>
                          </a:solidFill>
                          <a:effectLst/>
                        </a:rPr>
                        <a:t>ERP</a:t>
                      </a:r>
                      <a:r>
                        <a:rPr lang="zh-CN" altLang="en-US" sz="1400" b="1" u="none" strike="noStrike" dirty="0">
                          <a:solidFill>
                            <a:schemeClr val="bg1"/>
                          </a:solidFill>
                          <a:effectLst/>
                        </a:rPr>
                        <a:t>记帐失败，其中交易类型为</a:t>
                      </a:r>
                      <a:r>
                        <a:rPr lang="en-US" altLang="zh-CN" sz="1400" b="1" u="none" strike="noStrike" dirty="0">
                          <a:solidFill>
                            <a:schemeClr val="bg1"/>
                          </a:solidFill>
                          <a:effectLst/>
                        </a:rPr>
                        <a:t>RQ0120</a:t>
                      </a:r>
                      <a:r>
                        <a:rPr lang="zh-CN" altLang="en-US" sz="1400" b="1" u="none" strike="noStrike" dirty="0">
                          <a:solidFill>
                            <a:schemeClr val="bg1"/>
                          </a:solidFill>
                          <a:effectLst/>
                        </a:rPr>
                        <a:t>、</a:t>
                      </a:r>
                      <a:r>
                        <a:rPr lang="en-US" altLang="zh-CN" sz="1400" b="1" u="none" strike="noStrike" dirty="0">
                          <a:solidFill>
                            <a:schemeClr val="bg1"/>
                          </a:solidFill>
                          <a:effectLst/>
                        </a:rPr>
                        <a:t>RQ0010</a:t>
                      </a:r>
                      <a:r>
                        <a:rPr lang="zh-CN" altLang="en-US" sz="1400" b="1" u="none" strike="noStrike" dirty="0">
                          <a:solidFill>
                            <a:schemeClr val="bg1"/>
                          </a:solidFill>
                          <a:effectLst/>
                        </a:rPr>
                        <a:t>、</a:t>
                      </a:r>
                      <a:r>
                        <a:rPr lang="en-US" altLang="zh-CN" sz="1400" b="1" u="none" strike="noStrike" dirty="0">
                          <a:solidFill>
                            <a:schemeClr val="bg1"/>
                          </a:solidFill>
                          <a:effectLst/>
                        </a:rPr>
                        <a:t>RQ0030</a:t>
                      </a:r>
                      <a:r>
                        <a:rPr lang="zh-CN" altLang="en-US" sz="1400" b="1" u="none" strike="noStrike" dirty="0">
                          <a:solidFill>
                            <a:schemeClr val="bg1"/>
                          </a:solidFill>
                          <a:effectLst/>
                        </a:rPr>
                        <a:t>不处理，其余交易类型进行处理</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tc>
                  <a:txBody>
                    <a:bodyPr/>
                    <a:lstStyle/>
                    <a:p>
                      <a:pPr algn="l" fontAlgn="ctr"/>
                      <a:r>
                        <a:rPr lang="zh-CN" altLang="en-US" sz="1400" b="1" u="none" strike="noStrike" dirty="0">
                          <a:solidFill>
                            <a:schemeClr val="bg1"/>
                          </a:solidFill>
                          <a:effectLst/>
                        </a:rPr>
                        <a:t>每天 </a:t>
                      </a:r>
                      <a:br>
                        <a:rPr lang="zh-CN" altLang="en-US" sz="1400" b="1" u="none" strike="noStrike" dirty="0">
                          <a:solidFill>
                            <a:schemeClr val="bg1"/>
                          </a:solidFill>
                          <a:effectLst/>
                        </a:rPr>
                      </a:br>
                      <a:r>
                        <a:rPr lang="en-US" altLang="zh-CN" sz="1400" b="1" u="none" strike="noStrike" dirty="0">
                          <a:solidFill>
                            <a:schemeClr val="bg1"/>
                          </a:solidFill>
                          <a:effectLst/>
                        </a:rPr>
                        <a:t>10</a:t>
                      </a:r>
                      <a:r>
                        <a:rPr lang="zh-CN" altLang="en-US" sz="1400" b="1" u="none" strike="noStrike" dirty="0">
                          <a:solidFill>
                            <a:schemeClr val="bg1"/>
                          </a:solidFill>
                          <a:effectLst/>
                        </a:rPr>
                        <a:t>：</a:t>
                      </a:r>
                      <a:r>
                        <a:rPr lang="en-US" altLang="zh-CN" sz="1400" b="1" u="none" strike="noStrike" dirty="0">
                          <a:solidFill>
                            <a:schemeClr val="bg1"/>
                          </a:solidFill>
                          <a:effectLst/>
                        </a:rPr>
                        <a:t>00</a:t>
                      </a:r>
                      <a:br>
                        <a:rPr lang="en-US" altLang="zh-CN" sz="1400" b="1" u="none" strike="noStrike" dirty="0">
                          <a:solidFill>
                            <a:schemeClr val="bg1"/>
                          </a:solidFill>
                          <a:effectLst/>
                        </a:rPr>
                      </a:br>
                      <a:r>
                        <a:rPr lang="en-US" altLang="zh-CN" sz="1400" b="1" u="none" strike="noStrike" dirty="0">
                          <a:solidFill>
                            <a:schemeClr val="bg1"/>
                          </a:solidFill>
                          <a:effectLst/>
                        </a:rPr>
                        <a:t>13</a:t>
                      </a:r>
                      <a:r>
                        <a:rPr lang="zh-CN" altLang="en-US" sz="1400" b="1" u="none" strike="noStrike" dirty="0">
                          <a:solidFill>
                            <a:schemeClr val="bg1"/>
                          </a:solidFill>
                          <a:effectLst/>
                        </a:rPr>
                        <a:t>：</a:t>
                      </a:r>
                      <a:r>
                        <a:rPr lang="en-US" altLang="zh-CN" sz="1400" b="1" u="none" strike="noStrike" dirty="0">
                          <a:solidFill>
                            <a:schemeClr val="bg1"/>
                          </a:solidFill>
                          <a:effectLst/>
                        </a:rPr>
                        <a:t>40</a:t>
                      </a:r>
                      <a:br>
                        <a:rPr lang="en-US" altLang="zh-CN" sz="1400" b="1" u="none" strike="noStrike" dirty="0">
                          <a:solidFill>
                            <a:schemeClr val="bg1"/>
                          </a:solidFill>
                          <a:effectLst/>
                        </a:rPr>
                      </a:br>
                      <a:r>
                        <a:rPr lang="en-US" altLang="zh-CN" sz="1400" b="1" u="none" strike="noStrike" dirty="0">
                          <a:solidFill>
                            <a:schemeClr val="bg1"/>
                          </a:solidFill>
                          <a:effectLst/>
                        </a:rPr>
                        <a:t>18</a:t>
                      </a:r>
                      <a:r>
                        <a:rPr lang="zh-CN" altLang="en-US" sz="1400" b="1" u="none" strike="noStrike" dirty="0">
                          <a:solidFill>
                            <a:schemeClr val="bg1"/>
                          </a:solidFill>
                          <a:effectLst/>
                        </a:rPr>
                        <a:t>：</a:t>
                      </a:r>
                      <a:r>
                        <a:rPr lang="en-US" altLang="zh-CN" sz="1400" b="1" u="none" strike="noStrike" dirty="0">
                          <a:solidFill>
                            <a:schemeClr val="bg1"/>
                          </a:solidFill>
                          <a:effectLst/>
                        </a:rPr>
                        <a:t>00</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8068" marR="8068" marT="8069" marB="0" anchor="ctr">
                    <a:noFill/>
                  </a:tcPr>
                </a:tc>
                <a:extLst>
                  <a:ext uri="{0D108BD9-81ED-4DB2-BD59-A6C34878D82A}">
                    <a16:rowId xmlns:a16="http://schemas.microsoft.com/office/drawing/2014/main" val="10006"/>
                  </a:ext>
                </a:extLst>
              </a:tr>
            </a:tbl>
          </a:graphicData>
        </a:graphic>
      </p:graphicFrame>
      <p:sp>
        <p:nvSpPr>
          <p:cNvPr id="17" name="文本框 16">
            <a:extLst>
              <a:ext uri="{FF2B5EF4-FFF2-40B4-BE49-F238E27FC236}">
                <a16:creationId xmlns:a16="http://schemas.microsoft.com/office/drawing/2014/main" id="{F81DF978-A260-4888-9FD8-2337E3A2F5D6}"/>
              </a:ext>
            </a:extLst>
          </p:cNvPr>
          <p:cNvSpPr txBox="1"/>
          <p:nvPr/>
        </p:nvSpPr>
        <p:spPr>
          <a:xfrm>
            <a:off x="3954766" y="1343786"/>
            <a:ext cx="4282465" cy="377411"/>
          </a:xfrm>
          <a:prstGeom prst="rect">
            <a:avLst/>
          </a:prstGeom>
          <a:noFill/>
        </p:spPr>
        <p:txBody>
          <a:bodyPr wrap="square">
            <a:spAutoFit/>
          </a:bodyPr>
          <a:lstStyle/>
          <a:p>
            <a:pPr indent="127000" algn="l">
              <a:lnSpc>
                <a:spcPct val="150000"/>
              </a:lnSpc>
            </a:pPr>
            <a:r>
              <a:rPr lang="zh-CN" altLang="en-US" sz="1400" b="1" kern="100" dirty="0">
                <a:solidFill>
                  <a:schemeClr val="bg1"/>
                </a:solidFill>
                <a:effectLst/>
                <a:latin typeface="微软雅黑" panose="020B0503020204020204" pitchFamily="34" charset="-122"/>
                <a:ea typeface="微软雅黑" panose="020B0503020204020204" pitchFamily="34" charset="-122"/>
              </a:rPr>
              <a:t>表</a:t>
            </a:r>
            <a:r>
              <a:rPr lang="en-US" altLang="zh-CN" sz="1400" b="1" kern="100" dirty="0">
                <a:solidFill>
                  <a:schemeClr val="bg1"/>
                </a:solidFill>
                <a:latin typeface="微软雅黑" panose="020B0503020204020204" pitchFamily="34" charset="-122"/>
                <a:ea typeface="微软雅黑" panose="020B0503020204020204" pitchFamily="34" charset="-122"/>
              </a:rPr>
              <a:t>1 </a:t>
            </a:r>
            <a:r>
              <a:rPr lang="zh-CN" altLang="en-US" sz="1400" b="1" kern="100" dirty="0">
                <a:solidFill>
                  <a:schemeClr val="bg1"/>
                </a:solidFill>
                <a:effectLst/>
                <a:latin typeface="微软雅黑" panose="020B0503020204020204" pitchFamily="34" charset="-122"/>
                <a:ea typeface="微软雅黑" panose="020B0503020204020204" pitchFamily="34" charset="-122"/>
              </a:rPr>
              <a:t>基于资金监管系统的智能清账</a:t>
            </a:r>
            <a:r>
              <a:rPr lang="en-US" altLang="zh-CN" sz="1400" b="1" kern="100" dirty="0">
                <a:solidFill>
                  <a:schemeClr val="bg1"/>
                </a:solidFill>
                <a:effectLst/>
                <a:latin typeface="微软雅黑" panose="020B0503020204020204" pitchFamily="34" charset="-122"/>
                <a:ea typeface="微软雅黑" panose="020B0503020204020204" pitchFamily="34" charset="-122"/>
              </a:rPr>
              <a:t>RPA</a:t>
            </a:r>
            <a:r>
              <a:rPr lang="zh-CN" altLang="en-US" sz="1400" b="1" kern="100" dirty="0">
                <a:solidFill>
                  <a:schemeClr val="bg1"/>
                </a:solidFill>
                <a:effectLst/>
                <a:latin typeface="微软雅黑" panose="020B0503020204020204" pitchFamily="34" charset="-122"/>
                <a:ea typeface="微软雅黑" panose="020B0503020204020204" pitchFamily="34" charset="-122"/>
              </a:rPr>
              <a:t>运行策略</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1546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6107B15A-DA8E-4E46-ADE4-DA0466AD3856}"/>
              </a:ext>
            </a:extLst>
          </p:cNvPr>
          <p:cNvSpPr txBox="1"/>
          <p:nvPr/>
        </p:nvSpPr>
        <p:spPr>
          <a:xfrm>
            <a:off x="3954766" y="5268913"/>
            <a:ext cx="4282465" cy="377411"/>
          </a:xfrm>
          <a:prstGeom prst="rect">
            <a:avLst/>
          </a:prstGeom>
          <a:noFill/>
        </p:spPr>
        <p:txBody>
          <a:bodyPr wrap="square">
            <a:spAutoFit/>
          </a:bodyPr>
          <a:lstStyle/>
          <a:p>
            <a:pPr indent="127000" algn="l">
              <a:lnSpc>
                <a:spcPct val="150000"/>
              </a:lnSpc>
            </a:pPr>
            <a:r>
              <a:rPr lang="zh-CN" altLang="en-US" sz="1400" b="1" kern="100" dirty="0">
                <a:solidFill>
                  <a:schemeClr val="bg1"/>
                </a:solidFill>
                <a:effectLst/>
                <a:latin typeface="微软雅黑" panose="020B0503020204020204" pitchFamily="34" charset="-122"/>
                <a:ea typeface="微软雅黑" panose="020B0503020204020204" pitchFamily="34" charset="-122"/>
              </a:rPr>
              <a:t>图</a:t>
            </a:r>
            <a:r>
              <a:rPr lang="en-US" altLang="zh-CN" sz="1400" b="1" kern="100" dirty="0">
                <a:solidFill>
                  <a:schemeClr val="bg1"/>
                </a:solidFill>
                <a:latin typeface="微软雅黑" panose="020B0503020204020204" pitchFamily="34" charset="-122"/>
                <a:ea typeface="微软雅黑" panose="020B0503020204020204" pitchFamily="34" charset="-122"/>
              </a:rPr>
              <a:t>3 </a:t>
            </a:r>
            <a:r>
              <a:rPr lang="zh-CN" altLang="en-US" sz="1400" b="1" kern="100" dirty="0">
                <a:solidFill>
                  <a:schemeClr val="bg1"/>
                </a:solidFill>
                <a:effectLst/>
                <a:latin typeface="微软雅黑" panose="020B0503020204020204" pitchFamily="34" charset="-122"/>
                <a:ea typeface="微软雅黑" panose="020B0503020204020204" pitchFamily="34" charset="-122"/>
              </a:rPr>
              <a:t>基于资金监管系统的智能清账</a:t>
            </a:r>
            <a:r>
              <a:rPr lang="en-US" altLang="zh-CN" sz="1400" b="1" kern="100" dirty="0">
                <a:solidFill>
                  <a:schemeClr val="bg1"/>
                </a:solidFill>
                <a:effectLst/>
                <a:latin typeface="微软雅黑" panose="020B0503020204020204" pitchFamily="34" charset="-122"/>
                <a:ea typeface="微软雅黑" panose="020B0503020204020204" pitchFamily="34" charset="-122"/>
              </a:rPr>
              <a:t>RPA</a:t>
            </a:r>
            <a:r>
              <a:rPr lang="zh-CN" altLang="en-US" sz="1400" b="1" kern="100" dirty="0">
                <a:solidFill>
                  <a:schemeClr val="bg1"/>
                </a:solidFill>
                <a:effectLst/>
                <a:latin typeface="微软雅黑" panose="020B0503020204020204" pitchFamily="34" charset="-122"/>
                <a:ea typeface="微软雅黑" panose="020B0503020204020204" pitchFamily="34" charset="-122"/>
              </a:rPr>
              <a:t>流程图</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2" name="图片 11">
            <a:extLst>
              <a:ext uri="{FF2B5EF4-FFF2-40B4-BE49-F238E27FC236}">
                <a16:creationId xmlns:a16="http://schemas.microsoft.com/office/drawing/2014/main" id="{F0E3E217-8C74-4D01-B607-26BAB43A8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66" y="1983466"/>
            <a:ext cx="11387667" cy="2891067"/>
          </a:xfrm>
          <a:prstGeom prst="rect">
            <a:avLst/>
          </a:prstGeom>
        </p:spPr>
      </p:pic>
    </p:spTree>
    <p:extLst>
      <p:ext uri="{BB962C8B-B14F-4D97-AF65-F5344CB8AC3E}">
        <p14:creationId xmlns:p14="http://schemas.microsoft.com/office/powerpoint/2010/main" val="117076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3">
            <a:extLst>
              <a:ext uri="{FF2B5EF4-FFF2-40B4-BE49-F238E27FC236}">
                <a16:creationId xmlns:a16="http://schemas.microsoft.com/office/drawing/2014/main" id="{D2DCD757-EC32-4A75-9DF3-F5A78C0D187D}"/>
              </a:ext>
            </a:extLst>
          </p:cNvPr>
          <p:cNvGrpSpPr/>
          <p:nvPr/>
        </p:nvGrpSpPr>
        <p:grpSpPr>
          <a:xfrm>
            <a:off x="1114285" y="2017577"/>
            <a:ext cx="1821600" cy="1819922"/>
            <a:chOff x="851067" y="1193083"/>
            <a:chExt cx="1821600" cy="1819922"/>
          </a:xfrm>
        </p:grpSpPr>
        <p:sp>
          <p:nvSpPr>
            <p:cNvPr id="6" name="椭圆 5">
              <a:extLst>
                <a:ext uri="{FF2B5EF4-FFF2-40B4-BE49-F238E27FC236}">
                  <a16:creationId xmlns:a16="http://schemas.microsoft.com/office/drawing/2014/main" id="{6C749BDB-0996-422D-ADDA-4F2339E6977C}"/>
                </a:ext>
              </a:extLst>
            </p:cNvPr>
            <p:cNvSpPr/>
            <p:nvPr/>
          </p:nvSpPr>
          <p:spPr>
            <a:xfrm>
              <a:off x="851067" y="1193083"/>
              <a:ext cx="1821600" cy="1819922"/>
            </a:xfrm>
            <a:prstGeom prst="ellipse">
              <a:avLst/>
            </a:prstGeom>
            <a:gradFill>
              <a:gsLst>
                <a:gs pos="100000">
                  <a:schemeClr val="bg1">
                    <a:lumMod val="85000"/>
                  </a:schemeClr>
                </a:gs>
                <a:gs pos="38000">
                  <a:schemeClr val="bg1"/>
                </a:gs>
              </a:gsLst>
              <a:lin ang="81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CCBAB683-D7A7-497B-A051-25C9BB4F1E8D}"/>
                </a:ext>
              </a:extLst>
            </p:cNvPr>
            <p:cNvSpPr/>
            <p:nvPr/>
          </p:nvSpPr>
          <p:spPr>
            <a:xfrm>
              <a:off x="1135467" y="1569757"/>
              <a:ext cx="1140040" cy="1141200"/>
            </a:xfrm>
            <a:prstGeom prst="ellipse">
              <a:avLst/>
            </a:prstGeom>
            <a:solidFill>
              <a:srgbClr val="0071C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7">
              <a:extLst>
                <a:ext uri="{FF2B5EF4-FFF2-40B4-BE49-F238E27FC236}">
                  <a16:creationId xmlns:a16="http://schemas.microsoft.com/office/drawing/2014/main" id="{EF27D4D5-1EBE-4D09-8F83-FEB558E4C29A}"/>
                </a:ext>
              </a:extLst>
            </p:cNvPr>
            <p:cNvSpPr/>
            <p:nvPr/>
          </p:nvSpPr>
          <p:spPr>
            <a:xfrm>
              <a:off x="1135467" y="1456970"/>
              <a:ext cx="1252800" cy="1253987"/>
            </a:xfrm>
            <a:prstGeom prst="donut">
              <a:avLst>
                <a:gd name="adj" fmla="val 9509"/>
              </a:avLst>
            </a:prstGeom>
            <a:solidFill>
              <a:srgbClr val="F2F2F2"/>
            </a:solidFill>
            <a:ln>
              <a:noFill/>
            </a:ln>
            <a:effectLst>
              <a:outerShdw blurRad="50800" dist="38100" dir="81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圆: 空心 8">
              <a:extLst>
                <a:ext uri="{FF2B5EF4-FFF2-40B4-BE49-F238E27FC236}">
                  <a16:creationId xmlns:a16="http://schemas.microsoft.com/office/drawing/2014/main" id="{3C32D564-D24A-447C-A8CF-541B3045D5F6}"/>
                </a:ext>
              </a:extLst>
            </p:cNvPr>
            <p:cNvSpPr/>
            <p:nvPr/>
          </p:nvSpPr>
          <p:spPr>
            <a:xfrm>
              <a:off x="1018849" y="1340563"/>
              <a:ext cx="1486036" cy="1486800"/>
            </a:xfrm>
            <a:prstGeom prst="donut">
              <a:avLst>
                <a:gd name="adj" fmla="val 15436"/>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 name="组合 9">
            <a:extLst>
              <a:ext uri="{FF2B5EF4-FFF2-40B4-BE49-F238E27FC236}">
                <a16:creationId xmlns:a16="http://schemas.microsoft.com/office/drawing/2014/main" id="{8F6E7ADA-4BDF-42CF-B34F-5018A64959B4}"/>
              </a:ext>
            </a:extLst>
          </p:cNvPr>
          <p:cNvGrpSpPr/>
          <p:nvPr/>
        </p:nvGrpSpPr>
        <p:grpSpPr>
          <a:xfrm>
            <a:off x="3759354" y="2054890"/>
            <a:ext cx="1821600" cy="1819922"/>
            <a:chOff x="851067" y="1193083"/>
            <a:chExt cx="1821600" cy="1819922"/>
          </a:xfrm>
        </p:grpSpPr>
        <p:sp>
          <p:nvSpPr>
            <p:cNvPr id="11" name="椭圆 10">
              <a:extLst>
                <a:ext uri="{FF2B5EF4-FFF2-40B4-BE49-F238E27FC236}">
                  <a16:creationId xmlns:a16="http://schemas.microsoft.com/office/drawing/2014/main" id="{CC98B192-BDE7-4CB2-BAEE-0F35F0A0E8FD}"/>
                </a:ext>
              </a:extLst>
            </p:cNvPr>
            <p:cNvSpPr/>
            <p:nvPr/>
          </p:nvSpPr>
          <p:spPr>
            <a:xfrm>
              <a:off x="851067" y="1193083"/>
              <a:ext cx="1821600" cy="1819922"/>
            </a:xfrm>
            <a:prstGeom prst="ellipse">
              <a:avLst/>
            </a:prstGeom>
            <a:gradFill>
              <a:gsLst>
                <a:gs pos="100000">
                  <a:schemeClr val="bg1">
                    <a:lumMod val="85000"/>
                  </a:schemeClr>
                </a:gs>
                <a:gs pos="38000">
                  <a:schemeClr val="bg1"/>
                </a:gs>
              </a:gsLst>
              <a:lin ang="81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176BDA31-8551-49EE-AFE5-3E795E4C18D7}"/>
                </a:ext>
              </a:extLst>
            </p:cNvPr>
            <p:cNvSpPr/>
            <p:nvPr/>
          </p:nvSpPr>
          <p:spPr>
            <a:xfrm>
              <a:off x="1135467" y="1569757"/>
              <a:ext cx="1140040" cy="1141200"/>
            </a:xfrm>
            <a:prstGeom prst="ellipse">
              <a:avLst/>
            </a:prstGeom>
            <a:solidFill>
              <a:srgbClr val="0071C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 空心 12">
              <a:extLst>
                <a:ext uri="{FF2B5EF4-FFF2-40B4-BE49-F238E27FC236}">
                  <a16:creationId xmlns:a16="http://schemas.microsoft.com/office/drawing/2014/main" id="{72DD1B72-7422-45B4-81E4-AB4F3F3944D8}"/>
                </a:ext>
              </a:extLst>
            </p:cNvPr>
            <p:cNvSpPr/>
            <p:nvPr/>
          </p:nvSpPr>
          <p:spPr>
            <a:xfrm>
              <a:off x="1135467" y="1456970"/>
              <a:ext cx="1252800" cy="1253987"/>
            </a:xfrm>
            <a:prstGeom prst="donut">
              <a:avLst>
                <a:gd name="adj" fmla="val 9509"/>
              </a:avLst>
            </a:prstGeom>
            <a:solidFill>
              <a:srgbClr val="F2F2F2"/>
            </a:solidFill>
            <a:ln>
              <a:noFill/>
            </a:ln>
            <a:effectLst>
              <a:outerShdw blurRad="50800" dist="38100" dir="81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 空心 13">
              <a:extLst>
                <a:ext uri="{FF2B5EF4-FFF2-40B4-BE49-F238E27FC236}">
                  <a16:creationId xmlns:a16="http://schemas.microsoft.com/office/drawing/2014/main" id="{E7BFDEF0-C00B-44A6-A9BA-CA5298C76505}"/>
                </a:ext>
              </a:extLst>
            </p:cNvPr>
            <p:cNvSpPr/>
            <p:nvPr/>
          </p:nvSpPr>
          <p:spPr>
            <a:xfrm>
              <a:off x="1018849" y="1340563"/>
              <a:ext cx="1486036" cy="1486800"/>
            </a:xfrm>
            <a:prstGeom prst="donut">
              <a:avLst>
                <a:gd name="adj" fmla="val 15436"/>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5" name="组合 14">
            <a:extLst>
              <a:ext uri="{FF2B5EF4-FFF2-40B4-BE49-F238E27FC236}">
                <a16:creationId xmlns:a16="http://schemas.microsoft.com/office/drawing/2014/main" id="{7E4FA3DE-672E-424A-B4CD-D27CB9EF4062}"/>
              </a:ext>
            </a:extLst>
          </p:cNvPr>
          <p:cNvGrpSpPr/>
          <p:nvPr/>
        </p:nvGrpSpPr>
        <p:grpSpPr>
          <a:xfrm>
            <a:off x="6524085" y="2017577"/>
            <a:ext cx="1821600" cy="1819922"/>
            <a:chOff x="851067" y="1193083"/>
            <a:chExt cx="1821600" cy="1819922"/>
          </a:xfrm>
        </p:grpSpPr>
        <p:sp>
          <p:nvSpPr>
            <p:cNvPr id="16" name="椭圆 15">
              <a:extLst>
                <a:ext uri="{FF2B5EF4-FFF2-40B4-BE49-F238E27FC236}">
                  <a16:creationId xmlns:a16="http://schemas.microsoft.com/office/drawing/2014/main" id="{37DCCB5F-7DB7-4CEC-98F5-B84872359F30}"/>
                </a:ext>
              </a:extLst>
            </p:cNvPr>
            <p:cNvSpPr/>
            <p:nvPr/>
          </p:nvSpPr>
          <p:spPr>
            <a:xfrm>
              <a:off x="851067" y="1193083"/>
              <a:ext cx="1821600" cy="1819922"/>
            </a:xfrm>
            <a:prstGeom prst="ellipse">
              <a:avLst/>
            </a:prstGeom>
            <a:gradFill>
              <a:gsLst>
                <a:gs pos="100000">
                  <a:schemeClr val="bg1">
                    <a:lumMod val="85000"/>
                  </a:schemeClr>
                </a:gs>
                <a:gs pos="38000">
                  <a:schemeClr val="bg1"/>
                </a:gs>
              </a:gsLst>
              <a:lin ang="81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F3C541AC-A0DA-4730-B884-9D0477B1E879}"/>
                </a:ext>
              </a:extLst>
            </p:cNvPr>
            <p:cNvSpPr/>
            <p:nvPr/>
          </p:nvSpPr>
          <p:spPr>
            <a:xfrm>
              <a:off x="1135467" y="1569757"/>
              <a:ext cx="1140040" cy="1141200"/>
            </a:xfrm>
            <a:prstGeom prst="ellipse">
              <a:avLst/>
            </a:prstGeom>
            <a:solidFill>
              <a:srgbClr val="0071C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 空心 17">
              <a:extLst>
                <a:ext uri="{FF2B5EF4-FFF2-40B4-BE49-F238E27FC236}">
                  <a16:creationId xmlns:a16="http://schemas.microsoft.com/office/drawing/2014/main" id="{FDEA9668-4653-4B36-A180-E38855D963F9}"/>
                </a:ext>
              </a:extLst>
            </p:cNvPr>
            <p:cNvSpPr/>
            <p:nvPr/>
          </p:nvSpPr>
          <p:spPr>
            <a:xfrm>
              <a:off x="1135467" y="1456970"/>
              <a:ext cx="1252800" cy="1253987"/>
            </a:xfrm>
            <a:prstGeom prst="donut">
              <a:avLst>
                <a:gd name="adj" fmla="val 9509"/>
              </a:avLst>
            </a:prstGeom>
            <a:solidFill>
              <a:srgbClr val="F2F2F2"/>
            </a:solidFill>
            <a:ln>
              <a:noFill/>
            </a:ln>
            <a:effectLst>
              <a:outerShdw blurRad="50800" dist="38100" dir="81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 空心 18">
              <a:extLst>
                <a:ext uri="{FF2B5EF4-FFF2-40B4-BE49-F238E27FC236}">
                  <a16:creationId xmlns:a16="http://schemas.microsoft.com/office/drawing/2014/main" id="{84D967C6-BCD5-4248-90C3-73B84048BABE}"/>
                </a:ext>
              </a:extLst>
            </p:cNvPr>
            <p:cNvSpPr/>
            <p:nvPr/>
          </p:nvSpPr>
          <p:spPr>
            <a:xfrm>
              <a:off x="1018849" y="1340563"/>
              <a:ext cx="1486036" cy="1486800"/>
            </a:xfrm>
            <a:prstGeom prst="donut">
              <a:avLst>
                <a:gd name="adj" fmla="val 15436"/>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圆角 19">
            <a:extLst>
              <a:ext uri="{FF2B5EF4-FFF2-40B4-BE49-F238E27FC236}">
                <a16:creationId xmlns:a16="http://schemas.microsoft.com/office/drawing/2014/main" id="{93CA8D9E-A818-430A-B73D-4FDE1DB9A6B4}"/>
              </a:ext>
            </a:extLst>
          </p:cNvPr>
          <p:cNvSpPr/>
          <p:nvPr/>
        </p:nvSpPr>
        <p:spPr>
          <a:xfrm>
            <a:off x="1140149" y="3984979"/>
            <a:ext cx="1821600" cy="527629"/>
          </a:xfrm>
          <a:prstGeom prst="roundRect">
            <a:avLst>
              <a:gd name="adj" fmla="val 50000"/>
            </a:avLst>
          </a:prstGeom>
          <a:solidFill>
            <a:srgbClr val="0071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黑体" panose="02010609060101010101" pitchFamily="49" charset="-122"/>
                <a:ea typeface="黑体" panose="02010609060101010101" pitchFamily="49" charset="-122"/>
              </a:rPr>
              <a:t>参数可配置</a:t>
            </a:r>
          </a:p>
        </p:txBody>
      </p:sp>
      <p:sp>
        <p:nvSpPr>
          <p:cNvPr id="21" name="矩形: 圆角 20">
            <a:extLst>
              <a:ext uri="{FF2B5EF4-FFF2-40B4-BE49-F238E27FC236}">
                <a16:creationId xmlns:a16="http://schemas.microsoft.com/office/drawing/2014/main" id="{A8BF9DC6-890D-4D32-BBE9-487D9812211A}"/>
              </a:ext>
            </a:extLst>
          </p:cNvPr>
          <p:cNvSpPr/>
          <p:nvPr/>
        </p:nvSpPr>
        <p:spPr>
          <a:xfrm>
            <a:off x="3739592" y="4003736"/>
            <a:ext cx="1821600" cy="527629"/>
          </a:xfrm>
          <a:prstGeom prst="roundRect">
            <a:avLst>
              <a:gd name="adj" fmla="val 50000"/>
            </a:avLst>
          </a:prstGeom>
          <a:solidFill>
            <a:srgbClr val="0071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黑体" panose="02010609060101010101" pitchFamily="49" charset="-122"/>
                <a:ea typeface="黑体" panose="02010609060101010101" pitchFamily="49" charset="-122"/>
              </a:rPr>
              <a:t>云端运行自主控制</a:t>
            </a:r>
          </a:p>
        </p:txBody>
      </p:sp>
      <p:sp>
        <p:nvSpPr>
          <p:cNvPr id="22" name="矩形: 圆角 21">
            <a:extLst>
              <a:ext uri="{FF2B5EF4-FFF2-40B4-BE49-F238E27FC236}">
                <a16:creationId xmlns:a16="http://schemas.microsoft.com/office/drawing/2014/main" id="{A3BC4CFB-254F-4033-9812-772CEA1C0EC6}"/>
              </a:ext>
            </a:extLst>
          </p:cNvPr>
          <p:cNvSpPr/>
          <p:nvPr/>
        </p:nvSpPr>
        <p:spPr>
          <a:xfrm>
            <a:off x="6559151" y="3999341"/>
            <a:ext cx="1784468" cy="527629"/>
          </a:xfrm>
          <a:prstGeom prst="roundRect">
            <a:avLst>
              <a:gd name="adj" fmla="val 50000"/>
            </a:avLst>
          </a:prstGeom>
          <a:solidFill>
            <a:srgbClr val="0071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黑体" panose="02010609060101010101" pitchFamily="49" charset="-122"/>
                <a:ea typeface="黑体" panose="02010609060101010101" pitchFamily="49" charset="-122"/>
              </a:rPr>
              <a:t>与原系统无缝集成</a:t>
            </a:r>
          </a:p>
        </p:txBody>
      </p:sp>
      <p:grpSp>
        <p:nvGrpSpPr>
          <p:cNvPr id="23" name="组合 22">
            <a:extLst>
              <a:ext uri="{FF2B5EF4-FFF2-40B4-BE49-F238E27FC236}">
                <a16:creationId xmlns:a16="http://schemas.microsoft.com/office/drawing/2014/main" id="{AD94D87D-1501-4062-BD1B-BA9BD7D5202C}"/>
              </a:ext>
            </a:extLst>
          </p:cNvPr>
          <p:cNvGrpSpPr/>
          <p:nvPr/>
        </p:nvGrpSpPr>
        <p:grpSpPr>
          <a:xfrm>
            <a:off x="1659983" y="2559034"/>
            <a:ext cx="730204" cy="730204"/>
            <a:chOff x="6454717" y="2171343"/>
            <a:chExt cx="730204" cy="730204"/>
          </a:xfrm>
        </p:grpSpPr>
        <p:sp>
          <p:nvSpPr>
            <p:cNvPr id="24" name="išḻiḋé">
              <a:extLst>
                <a:ext uri="{FF2B5EF4-FFF2-40B4-BE49-F238E27FC236}">
                  <a16:creationId xmlns:a16="http://schemas.microsoft.com/office/drawing/2014/main" id="{8054AEC9-85ED-43A7-BBB2-48C4A0E34609}"/>
                </a:ext>
              </a:extLst>
            </p:cNvPr>
            <p:cNvSpPr/>
            <p:nvPr/>
          </p:nvSpPr>
          <p:spPr>
            <a:xfrm>
              <a:off x="6454717" y="2171343"/>
              <a:ext cx="730204" cy="73020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indent="-225425" algn="ctr" fontAlgn="base">
                <a:lnSpc>
                  <a:spcPct val="110000"/>
                </a:lnSpc>
                <a:spcBef>
                  <a:spcPct val="0"/>
                </a:spcBef>
                <a:spcAft>
                  <a:spcPct val="0"/>
                </a:spcAft>
              </a:pPr>
              <a:endParaRPr lang="en-US" b="1" kern="0" dirty="0">
                <a:solidFill>
                  <a:schemeClr val="tx1"/>
                </a:solidFill>
              </a:endParaRPr>
            </a:p>
          </p:txBody>
        </p:sp>
        <p:sp>
          <p:nvSpPr>
            <p:cNvPr id="25" name="íṥļidé">
              <a:extLst>
                <a:ext uri="{FF2B5EF4-FFF2-40B4-BE49-F238E27FC236}">
                  <a16:creationId xmlns:a16="http://schemas.microsoft.com/office/drawing/2014/main" id="{5B5B4183-08E9-47A2-BAE2-E9FE5299D4D9}"/>
                </a:ext>
              </a:extLst>
            </p:cNvPr>
            <p:cNvSpPr/>
            <p:nvPr/>
          </p:nvSpPr>
          <p:spPr>
            <a:xfrm>
              <a:off x="6612222" y="2336110"/>
              <a:ext cx="419284" cy="400669"/>
            </a:xfrm>
            <a:custGeom>
              <a:avLst/>
              <a:gdLst>
                <a:gd name="connsiteX0" fmla="*/ 420621 w 608768"/>
                <a:gd name="connsiteY0" fmla="*/ 138943 h 581741"/>
                <a:gd name="connsiteX1" fmla="*/ 489388 w 608768"/>
                <a:gd name="connsiteY1" fmla="*/ 138943 h 581741"/>
                <a:gd name="connsiteX2" fmla="*/ 504966 w 608768"/>
                <a:gd name="connsiteY2" fmla="*/ 154497 h 581741"/>
                <a:gd name="connsiteX3" fmla="*/ 504966 w 608768"/>
                <a:gd name="connsiteY3" fmla="*/ 223154 h 581741"/>
                <a:gd name="connsiteX4" fmla="*/ 495379 w 608768"/>
                <a:gd name="connsiteY4" fmla="*/ 237512 h 581741"/>
                <a:gd name="connsiteX5" fmla="*/ 478418 w 608768"/>
                <a:gd name="connsiteY5" fmla="*/ 234107 h 581741"/>
                <a:gd name="connsiteX6" fmla="*/ 458876 w 608768"/>
                <a:gd name="connsiteY6" fmla="*/ 214595 h 581741"/>
                <a:gd name="connsiteX7" fmla="*/ 394533 w 608768"/>
                <a:gd name="connsiteY7" fmla="*/ 278927 h 581741"/>
                <a:gd name="connsiteX8" fmla="*/ 370843 w 608768"/>
                <a:gd name="connsiteY8" fmla="*/ 288683 h 581741"/>
                <a:gd name="connsiteX9" fmla="*/ 347429 w 608768"/>
                <a:gd name="connsiteY9" fmla="*/ 279203 h 581741"/>
                <a:gd name="connsiteX10" fmla="*/ 279768 w 608768"/>
                <a:gd name="connsiteY10" fmla="*/ 212939 h 581741"/>
                <a:gd name="connsiteX11" fmla="*/ 201230 w 608768"/>
                <a:gd name="connsiteY11" fmla="*/ 243770 h 581741"/>
                <a:gd name="connsiteX12" fmla="*/ 188970 w 608768"/>
                <a:gd name="connsiteY12" fmla="*/ 246071 h 581741"/>
                <a:gd name="connsiteX13" fmla="*/ 102965 w 608768"/>
                <a:gd name="connsiteY13" fmla="*/ 246071 h 581741"/>
                <a:gd name="connsiteX14" fmla="*/ 81856 w 608768"/>
                <a:gd name="connsiteY14" fmla="*/ 224995 h 581741"/>
                <a:gd name="connsiteX15" fmla="*/ 102965 w 608768"/>
                <a:gd name="connsiteY15" fmla="*/ 204011 h 581741"/>
                <a:gd name="connsiteX16" fmla="*/ 187403 w 608768"/>
                <a:gd name="connsiteY16" fmla="*/ 204011 h 581741"/>
                <a:gd name="connsiteX17" fmla="*/ 269536 w 608768"/>
                <a:gd name="connsiteY17" fmla="*/ 171799 h 581741"/>
                <a:gd name="connsiteX18" fmla="*/ 305210 w 608768"/>
                <a:gd name="connsiteY18" fmla="*/ 179070 h 581741"/>
                <a:gd name="connsiteX19" fmla="*/ 370751 w 608768"/>
                <a:gd name="connsiteY19" fmla="*/ 243126 h 581741"/>
                <a:gd name="connsiteX20" fmla="*/ 429101 w 608768"/>
                <a:gd name="connsiteY20" fmla="*/ 184868 h 581741"/>
                <a:gd name="connsiteX21" fmla="*/ 409559 w 608768"/>
                <a:gd name="connsiteY21" fmla="*/ 165449 h 581741"/>
                <a:gd name="connsiteX22" fmla="*/ 406240 w 608768"/>
                <a:gd name="connsiteY22" fmla="*/ 148515 h 581741"/>
                <a:gd name="connsiteX23" fmla="*/ 420621 w 608768"/>
                <a:gd name="connsiteY23" fmla="*/ 138943 h 581741"/>
                <a:gd name="connsiteX24" fmla="*/ 81673 w 608768"/>
                <a:gd name="connsiteY24" fmla="*/ 63053 h 581741"/>
                <a:gd name="connsiteX25" fmla="*/ 63145 w 608768"/>
                <a:gd name="connsiteY25" fmla="*/ 81554 h 581741"/>
                <a:gd name="connsiteX26" fmla="*/ 63145 w 608768"/>
                <a:gd name="connsiteY26" fmla="*/ 324928 h 581741"/>
                <a:gd name="connsiteX27" fmla="*/ 81673 w 608768"/>
                <a:gd name="connsiteY27" fmla="*/ 343430 h 581741"/>
                <a:gd name="connsiteX28" fmla="*/ 527095 w 608768"/>
                <a:gd name="connsiteY28" fmla="*/ 343430 h 581741"/>
                <a:gd name="connsiteX29" fmla="*/ 545624 w 608768"/>
                <a:gd name="connsiteY29" fmla="*/ 324928 h 581741"/>
                <a:gd name="connsiteX30" fmla="*/ 545624 w 608768"/>
                <a:gd name="connsiteY30" fmla="*/ 81554 h 581741"/>
                <a:gd name="connsiteX31" fmla="*/ 527095 w 608768"/>
                <a:gd name="connsiteY31" fmla="*/ 63053 h 581741"/>
                <a:gd name="connsiteX32" fmla="*/ 81673 w 608768"/>
                <a:gd name="connsiteY32" fmla="*/ 0 h 581741"/>
                <a:gd name="connsiteX33" fmla="*/ 527095 w 608768"/>
                <a:gd name="connsiteY33" fmla="*/ 0 h 581741"/>
                <a:gd name="connsiteX34" fmla="*/ 608768 w 608768"/>
                <a:gd name="connsiteY34" fmla="*/ 81554 h 581741"/>
                <a:gd name="connsiteX35" fmla="*/ 608768 w 608768"/>
                <a:gd name="connsiteY35" fmla="*/ 324928 h 581741"/>
                <a:gd name="connsiteX36" fmla="*/ 527095 w 608768"/>
                <a:gd name="connsiteY36" fmla="*/ 406482 h 581741"/>
                <a:gd name="connsiteX37" fmla="*/ 405507 w 608768"/>
                <a:gd name="connsiteY37" fmla="*/ 406482 h 581741"/>
                <a:gd name="connsiteX38" fmla="*/ 472800 w 608768"/>
                <a:gd name="connsiteY38" fmla="*/ 535625 h 581741"/>
                <a:gd name="connsiteX39" fmla="*/ 459342 w 608768"/>
                <a:gd name="connsiteY39" fmla="*/ 578151 h 581741"/>
                <a:gd name="connsiteX40" fmla="*/ 444777 w 608768"/>
                <a:gd name="connsiteY40" fmla="*/ 581741 h 581741"/>
                <a:gd name="connsiteX41" fmla="*/ 416754 w 608768"/>
                <a:gd name="connsiteY41" fmla="*/ 564712 h 581741"/>
                <a:gd name="connsiteX42" fmla="*/ 335541 w 608768"/>
                <a:gd name="connsiteY42" fmla="*/ 408876 h 581741"/>
                <a:gd name="connsiteX43" fmla="*/ 335541 w 608768"/>
                <a:gd name="connsiteY43" fmla="*/ 487116 h 581741"/>
                <a:gd name="connsiteX44" fmla="*/ 303923 w 608768"/>
                <a:gd name="connsiteY44" fmla="*/ 518688 h 581741"/>
                <a:gd name="connsiteX45" fmla="*/ 272397 w 608768"/>
                <a:gd name="connsiteY45" fmla="*/ 487116 h 581741"/>
                <a:gd name="connsiteX46" fmla="*/ 272397 w 608768"/>
                <a:gd name="connsiteY46" fmla="*/ 408876 h 581741"/>
                <a:gd name="connsiteX47" fmla="*/ 192015 w 608768"/>
                <a:gd name="connsiteY47" fmla="*/ 564712 h 581741"/>
                <a:gd name="connsiteX48" fmla="*/ 163991 w 608768"/>
                <a:gd name="connsiteY48" fmla="*/ 581741 h 581741"/>
                <a:gd name="connsiteX49" fmla="*/ 149427 w 608768"/>
                <a:gd name="connsiteY49" fmla="*/ 578151 h 581741"/>
                <a:gd name="connsiteX50" fmla="*/ 135968 w 608768"/>
                <a:gd name="connsiteY50" fmla="*/ 535625 h 581741"/>
                <a:gd name="connsiteX51" fmla="*/ 203261 w 608768"/>
                <a:gd name="connsiteY51" fmla="*/ 406482 h 581741"/>
                <a:gd name="connsiteX52" fmla="*/ 81673 w 608768"/>
                <a:gd name="connsiteY52" fmla="*/ 406482 h 581741"/>
                <a:gd name="connsiteX53" fmla="*/ 0 w 608768"/>
                <a:gd name="connsiteY53" fmla="*/ 324928 h 581741"/>
                <a:gd name="connsiteX54" fmla="*/ 0 w 608768"/>
                <a:gd name="connsiteY54" fmla="*/ 81554 h 581741"/>
                <a:gd name="connsiteX55" fmla="*/ 81673 w 608768"/>
                <a:gd name="connsiteY55" fmla="*/ 0 h 58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8768" h="581741">
                  <a:moveTo>
                    <a:pt x="420621" y="138943"/>
                  </a:moveTo>
                  <a:lnTo>
                    <a:pt x="489388" y="138943"/>
                  </a:lnTo>
                  <a:cubicBezTo>
                    <a:pt x="497960" y="138943"/>
                    <a:pt x="504966" y="145846"/>
                    <a:pt x="504966" y="154497"/>
                  </a:cubicBezTo>
                  <a:lnTo>
                    <a:pt x="504966" y="223154"/>
                  </a:lnTo>
                  <a:cubicBezTo>
                    <a:pt x="504966" y="229413"/>
                    <a:pt x="501187" y="235119"/>
                    <a:pt x="495379" y="237512"/>
                  </a:cubicBezTo>
                  <a:cubicBezTo>
                    <a:pt x="489572" y="239905"/>
                    <a:pt x="482843" y="238616"/>
                    <a:pt x="478418" y="234107"/>
                  </a:cubicBezTo>
                  <a:lnTo>
                    <a:pt x="458876" y="214595"/>
                  </a:lnTo>
                  <a:lnTo>
                    <a:pt x="394533" y="278927"/>
                  </a:lnTo>
                  <a:cubicBezTo>
                    <a:pt x="387989" y="285370"/>
                    <a:pt x="379416" y="288683"/>
                    <a:pt x="370843" y="288683"/>
                  </a:cubicBezTo>
                  <a:cubicBezTo>
                    <a:pt x="362362" y="288683"/>
                    <a:pt x="353882" y="285462"/>
                    <a:pt x="347429" y="279203"/>
                  </a:cubicBezTo>
                  <a:lnTo>
                    <a:pt x="279768" y="212939"/>
                  </a:lnTo>
                  <a:lnTo>
                    <a:pt x="201230" y="243770"/>
                  </a:lnTo>
                  <a:cubicBezTo>
                    <a:pt x="197266" y="245243"/>
                    <a:pt x="193211" y="246071"/>
                    <a:pt x="188970" y="246071"/>
                  </a:cubicBezTo>
                  <a:lnTo>
                    <a:pt x="102965" y="246071"/>
                  </a:lnTo>
                  <a:cubicBezTo>
                    <a:pt x="91259" y="246071"/>
                    <a:pt x="81856" y="236592"/>
                    <a:pt x="81856" y="224995"/>
                  </a:cubicBezTo>
                  <a:cubicBezTo>
                    <a:pt x="81856" y="213399"/>
                    <a:pt x="91259" y="204011"/>
                    <a:pt x="102965" y="204011"/>
                  </a:cubicBezTo>
                  <a:lnTo>
                    <a:pt x="187403" y="204011"/>
                  </a:lnTo>
                  <a:lnTo>
                    <a:pt x="269536" y="171799"/>
                  </a:lnTo>
                  <a:cubicBezTo>
                    <a:pt x="281796" y="167013"/>
                    <a:pt x="295808" y="169867"/>
                    <a:pt x="305210" y="179070"/>
                  </a:cubicBezTo>
                  <a:lnTo>
                    <a:pt x="370751" y="243126"/>
                  </a:lnTo>
                  <a:lnTo>
                    <a:pt x="429101" y="184868"/>
                  </a:lnTo>
                  <a:lnTo>
                    <a:pt x="409559" y="165449"/>
                  </a:lnTo>
                  <a:cubicBezTo>
                    <a:pt x="405134" y="161031"/>
                    <a:pt x="403844" y="154313"/>
                    <a:pt x="406240" y="148515"/>
                  </a:cubicBezTo>
                  <a:cubicBezTo>
                    <a:pt x="408637" y="142716"/>
                    <a:pt x="414352" y="138943"/>
                    <a:pt x="420621" y="138943"/>
                  </a:cubicBezTo>
                  <a:close/>
                  <a:moveTo>
                    <a:pt x="81673" y="63053"/>
                  </a:moveTo>
                  <a:cubicBezTo>
                    <a:pt x="71441" y="63053"/>
                    <a:pt x="63145" y="71429"/>
                    <a:pt x="63145" y="81554"/>
                  </a:cubicBezTo>
                  <a:lnTo>
                    <a:pt x="63145" y="324928"/>
                  </a:lnTo>
                  <a:cubicBezTo>
                    <a:pt x="63145" y="335145"/>
                    <a:pt x="71441" y="343430"/>
                    <a:pt x="81673" y="343430"/>
                  </a:cubicBezTo>
                  <a:lnTo>
                    <a:pt x="527095" y="343430"/>
                  </a:lnTo>
                  <a:cubicBezTo>
                    <a:pt x="537327" y="343430"/>
                    <a:pt x="545624" y="335145"/>
                    <a:pt x="545624" y="324928"/>
                  </a:cubicBezTo>
                  <a:lnTo>
                    <a:pt x="545624" y="81554"/>
                  </a:lnTo>
                  <a:cubicBezTo>
                    <a:pt x="545624" y="71429"/>
                    <a:pt x="537327" y="63053"/>
                    <a:pt x="527095" y="63053"/>
                  </a:cubicBezTo>
                  <a:close/>
                  <a:moveTo>
                    <a:pt x="81673" y="0"/>
                  </a:moveTo>
                  <a:lnTo>
                    <a:pt x="527095" y="0"/>
                  </a:lnTo>
                  <a:cubicBezTo>
                    <a:pt x="572080" y="0"/>
                    <a:pt x="608768" y="36635"/>
                    <a:pt x="608768" y="81554"/>
                  </a:cubicBezTo>
                  <a:lnTo>
                    <a:pt x="608768" y="324928"/>
                  </a:lnTo>
                  <a:cubicBezTo>
                    <a:pt x="608768" y="369939"/>
                    <a:pt x="572080" y="406482"/>
                    <a:pt x="527095" y="406482"/>
                  </a:cubicBezTo>
                  <a:lnTo>
                    <a:pt x="405507" y="406482"/>
                  </a:lnTo>
                  <a:lnTo>
                    <a:pt x="472800" y="535625"/>
                  </a:lnTo>
                  <a:cubicBezTo>
                    <a:pt x="480820" y="551089"/>
                    <a:pt x="474828" y="570143"/>
                    <a:pt x="459342" y="578151"/>
                  </a:cubicBezTo>
                  <a:cubicBezTo>
                    <a:pt x="454640" y="580544"/>
                    <a:pt x="449662" y="581741"/>
                    <a:pt x="444777" y="581741"/>
                  </a:cubicBezTo>
                  <a:cubicBezTo>
                    <a:pt x="433346" y="581741"/>
                    <a:pt x="422377" y="575574"/>
                    <a:pt x="416754" y="564712"/>
                  </a:cubicBezTo>
                  <a:lnTo>
                    <a:pt x="335541" y="408876"/>
                  </a:lnTo>
                  <a:lnTo>
                    <a:pt x="335541" y="487116"/>
                  </a:lnTo>
                  <a:cubicBezTo>
                    <a:pt x="335541" y="504513"/>
                    <a:pt x="321438" y="518688"/>
                    <a:pt x="303923" y="518688"/>
                  </a:cubicBezTo>
                  <a:cubicBezTo>
                    <a:pt x="286501" y="518688"/>
                    <a:pt x="272397" y="504513"/>
                    <a:pt x="272397" y="487116"/>
                  </a:cubicBezTo>
                  <a:lnTo>
                    <a:pt x="272397" y="408876"/>
                  </a:lnTo>
                  <a:lnTo>
                    <a:pt x="192015" y="564712"/>
                  </a:lnTo>
                  <a:cubicBezTo>
                    <a:pt x="186391" y="575574"/>
                    <a:pt x="175422" y="581741"/>
                    <a:pt x="163991" y="581741"/>
                  </a:cubicBezTo>
                  <a:cubicBezTo>
                    <a:pt x="159106" y="581741"/>
                    <a:pt x="154128" y="580544"/>
                    <a:pt x="149427" y="578151"/>
                  </a:cubicBezTo>
                  <a:cubicBezTo>
                    <a:pt x="133940" y="570143"/>
                    <a:pt x="127948" y="551089"/>
                    <a:pt x="135968" y="535625"/>
                  </a:cubicBezTo>
                  <a:lnTo>
                    <a:pt x="203261" y="406482"/>
                  </a:lnTo>
                  <a:lnTo>
                    <a:pt x="81673" y="406482"/>
                  </a:lnTo>
                  <a:cubicBezTo>
                    <a:pt x="36688" y="406482"/>
                    <a:pt x="0" y="369939"/>
                    <a:pt x="0" y="324928"/>
                  </a:cubicBezTo>
                  <a:lnTo>
                    <a:pt x="0" y="81554"/>
                  </a:lnTo>
                  <a:cubicBezTo>
                    <a:pt x="0" y="36635"/>
                    <a:pt x="36688" y="0"/>
                    <a:pt x="81673" y="0"/>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26" name="组合 25">
            <a:extLst>
              <a:ext uri="{FF2B5EF4-FFF2-40B4-BE49-F238E27FC236}">
                <a16:creationId xmlns:a16="http://schemas.microsoft.com/office/drawing/2014/main" id="{11561557-E60C-480C-B2E1-6682A9DE6CF6}"/>
              </a:ext>
            </a:extLst>
          </p:cNvPr>
          <p:cNvGrpSpPr/>
          <p:nvPr/>
        </p:nvGrpSpPr>
        <p:grpSpPr>
          <a:xfrm>
            <a:off x="4305052" y="2580009"/>
            <a:ext cx="730204" cy="730204"/>
            <a:chOff x="4388572" y="4591911"/>
            <a:chExt cx="730204" cy="730204"/>
          </a:xfrm>
        </p:grpSpPr>
        <p:sp>
          <p:nvSpPr>
            <p:cNvPr id="27" name="î$ľíḑè">
              <a:extLst>
                <a:ext uri="{FF2B5EF4-FFF2-40B4-BE49-F238E27FC236}">
                  <a16:creationId xmlns:a16="http://schemas.microsoft.com/office/drawing/2014/main" id="{1ADC7A5C-41EB-43BD-AC8A-FBED1CB5B7DB}"/>
                </a:ext>
              </a:extLst>
            </p:cNvPr>
            <p:cNvSpPr/>
            <p:nvPr/>
          </p:nvSpPr>
          <p:spPr>
            <a:xfrm>
              <a:off x="4388572" y="4591911"/>
              <a:ext cx="730204" cy="73020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indent="-225425" algn="ctr" fontAlgn="base">
                <a:lnSpc>
                  <a:spcPct val="110000"/>
                </a:lnSpc>
                <a:spcBef>
                  <a:spcPct val="0"/>
                </a:spcBef>
                <a:spcAft>
                  <a:spcPct val="0"/>
                </a:spcAft>
              </a:pPr>
              <a:endParaRPr lang="en-US" sz="2400" b="1" kern="0" dirty="0">
                <a:solidFill>
                  <a:schemeClr val="tx1"/>
                </a:solidFill>
              </a:endParaRPr>
            </a:p>
          </p:txBody>
        </p:sp>
        <p:sp>
          <p:nvSpPr>
            <p:cNvPr id="28" name="îšľîďê">
              <a:extLst>
                <a:ext uri="{FF2B5EF4-FFF2-40B4-BE49-F238E27FC236}">
                  <a16:creationId xmlns:a16="http://schemas.microsoft.com/office/drawing/2014/main" id="{56DA54F0-09D8-448B-ABB0-AD03BD602353}"/>
                </a:ext>
              </a:extLst>
            </p:cNvPr>
            <p:cNvSpPr/>
            <p:nvPr/>
          </p:nvSpPr>
          <p:spPr>
            <a:xfrm>
              <a:off x="4544032" y="4747688"/>
              <a:ext cx="419284" cy="418650"/>
            </a:xfrm>
            <a:custGeom>
              <a:avLst/>
              <a:gdLst>
                <a:gd name="connsiteX0" fmla="*/ 285241 w 606933"/>
                <a:gd name="connsiteY0" fmla="*/ 444068 h 606016"/>
                <a:gd name="connsiteX1" fmla="*/ 303420 w 606933"/>
                <a:gd name="connsiteY1" fmla="*/ 445197 h 606016"/>
                <a:gd name="connsiteX2" fmla="*/ 321693 w 606933"/>
                <a:gd name="connsiteY2" fmla="*/ 444068 h 606016"/>
                <a:gd name="connsiteX3" fmla="*/ 321693 w 606933"/>
                <a:gd name="connsiteY3" fmla="*/ 466921 h 606016"/>
                <a:gd name="connsiteX4" fmla="*/ 321693 w 606933"/>
                <a:gd name="connsiteY4" fmla="*/ 503693 h 606016"/>
                <a:gd name="connsiteX5" fmla="*/ 356356 w 606933"/>
                <a:gd name="connsiteY5" fmla="*/ 553162 h 606016"/>
                <a:gd name="connsiteX6" fmla="*/ 303420 w 606933"/>
                <a:gd name="connsiteY6" fmla="*/ 606016 h 606016"/>
                <a:gd name="connsiteX7" fmla="*/ 250578 w 606933"/>
                <a:gd name="connsiteY7" fmla="*/ 553162 h 606016"/>
                <a:gd name="connsiteX8" fmla="*/ 285241 w 606933"/>
                <a:gd name="connsiteY8" fmla="*/ 503693 h 606016"/>
                <a:gd name="connsiteX9" fmla="*/ 285241 w 606933"/>
                <a:gd name="connsiteY9" fmla="*/ 466921 h 606016"/>
                <a:gd name="connsiteX10" fmla="*/ 416083 w 606933"/>
                <a:gd name="connsiteY10" fmla="*/ 389803 h 606016"/>
                <a:gd name="connsiteX11" fmla="*/ 458471 w 606933"/>
                <a:gd name="connsiteY11" fmla="*/ 432034 h 606016"/>
                <a:gd name="connsiteX12" fmla="*/ 480701 w 606933"/>
                <a:gd name="connsiteY12" fmla="*/ 427143 h 606016"/>
                <a:gd name="connsiteX13" fmla="*/ 533545 w 606933"/>
                <a:gd name="connsiteY13" fmla="*/ 480003 h 606016"/>
                <a:gd name="connsiteX14" fmla="*/ 480701 w 606933"/>
                <a:gd name="connsiteY14" fmla="*/ 532769 h 606016"/>
                <a:gd name="connsiteX15" fmla="*/ 427764 w 606933"/>
                <a:gd name="connsiteY15" fmla="*/ 480003 h 606016"/>
                <a:gd name="connsiteX16" fmla="*/ 432662 w 606933"/>
                <a:gd name="connsiteY16" fmla="*/ 457806 h 606016"/>
                <a:gd name="connsiteX17" fmla="*/ 390368 w 606933"/>
                <a:gd name="connsiteY17" fmla="*/ 415480 h 606016"/>
                <a:gd name="connsiteX18" fmla="*/ 416083 w 606933"/>
                <a:gd name="connsiteY18" fmla="*/ 389803 h 606016"/>
                <a:gd name="connsiteX19" fmla="*/ 190658 w 606933"/>
                <a:gd name="connsiteY19" fmla="*/ 389803 h 606016"/>
                <a:gd name="connsiteX20" fmla="*/ 216283 w 606933"/>
                <a:gd name="connsiteY20" fmla="*/ 415480 h 606016"/>
                <a:gd name="connsiteX21" fmla="*/ 174076 w 606933"/>
                <a:gd name="connsiteY21" fmla="*/ 457806 h 606016"/>
                <a:gd name="connsiteX22" fmla="*/ 178975 w 606933"/>
                <a:gd name="connsiteY22" fmla="*/ 480003 h 606016"/>
                <a:gd name="connsiteX23" fmla="*/ 126123 w 606933"/>
                <a:gd name="connsiteY23" fmla="*/ 532769 h 606016"/>
                <a:gd name="connsiteX24" fmla="*/ 73176 w 606933"/>
                <a:gd name="connsiteY24" fmla="*/ 480003 h 606016"/>
                <a:gd name="connsiteX25" fmla="*/ 126123 w 606933"/>
                <a:gd name="connsiteY25" fmla="*/ 427143 h 606016"/>
                <a:gd name="connsiteX26" fmla="*/ 148357 w 606933"/>
                <a:gd name="connsiteY26" fmla="*/ 432034 h 606016"/>
                <a:gd name="connsiteX27" fmla="*/ 52836 w 606933"/>
                <a:gd name="connsiteY27" fmla="*/ 253330 h 606016"/>
                <a:gd name="connsiteX28" fmla="*/ 102470 w 606933"/>
                <a:gd name="connsiteY28" fmla="*/ 287852 h 606016"/>
                <a:gd name="connsiteX29" fmla="*/ 161711 w 606933"/>
                <a:gd name="connsiteY29" fmla="*/ 287852 h 606016"/>
                <a:gd name="connsiteX30" fmla="*/ 160958 w 606933"/>
                <a:gd name="connsiteY30" fmla="*/ 302997 h 606016"/>
                <a:gd name="connsiteX31" fmla="*/ 162653 w 606933"/>
                <a:gd name="connsiteY31" fmla="*/ 324350 h 606016"/>
                <a:gd name="connsiteX32" fmla="*/ 102470 w 606933"/>
                <a:gd name="connsiteY32" fmla="*/ 324350 h 606016"/>
                <a:gd name="connsiteX33" fmla="*/ 52836 w 606933"/>
                <a:gd name="connsiteY33" fmla="*/ 358966 h 606016"/>
                <a:gd name="connsiteX34" fmla="*/ 0 w 606933"/>
                <a:gd name="connsiteY34" fmla="*/ 306195 h 606016"/>
                <a:gd name="connsiteX35" fmla="*/ 52836 w 606933"/>
                <a:gd name="connsiteY35" fmla="*/ 253330 h 606016"/>
                <a:gd name="connsiteX36" fmla="*/ 553987 w 606933"/>
                <a:gd name="connsiteY36" fmla="*/ 250225 h 606016"/>
                <a:gd name="connsiteX37" fmla="*/ 606933 w 606933"/>
                <a:gd name="connsiteY37" fmla="*/ 302996 h 606016"/>
                <a:gd name="connsiteX38" fmla="*/ 553987 w 606933"/>
                <a:gd name="connsiteY38" fmla="*/ 355861 h 606016"/>
                <a:gd name="connsiteX39" fmla="*/ 505658 w 606933"/>
                <a:gd name="connsiteY39" fmla="*/ 324349 h 606016"/>
                <a:gd name="connsiteX40" fmla="*/ 444139 w 606933"/>
                <a:gd name="connsiteY40" fmla="*/ 324349 h 606016"/>
                <a:gd name="connsiteX41" fmla="*/ 445741 w 606933"/>
                <a:gd name="connsiteY41" fmla="*/ 302996 h 606016"/>
                <a:gd name="connsiteX42" fmla="*/ 444987 w 606933"/>
                <a:gd name="connsiteY42" fmla="*/ 287851 h 606016"/>
                <a:gd name="connsiteX43" fmla="*/ 503397 w 606933"/>
                <a:gd name="connsiteY43" fmla="*/ 287851 h 606016"/>
                <a:gd name="connsiteX44" fmla="*/ 553987 w 606933"/>
                <a:gd name="connsiteY44" fmla="*/ 250225 h 606016"/>
                <a:gd name="connsiteX45" fmla="*/ 303361 w 606933"/>
                <a:gd name="connsiteY45" fmla="*/ 231794 h 606016"/>
                <a:gd name="connsiteX46" fmla="*/ 232049 w 606933"/>
                <a:gd name="connsiteY46" fmla="*/ 302996 h 606016"/>
                <a:gd name="connsiteX47" fmla="*/ 249099 w 606933"/>
                <a:gd name="connsiteY47" fmla="*/ 320115 h 606016"/>
                <a:gd name="connsiteX48" fmla="*/ 266150 w 606933"/>
                <a:gd name="connsiteY48" fmla="*/ 302996 h 606016"/>
                <a:gd name="connsiteX49" fmla="*/ 303455 w 606933"/>
                <a:gd name="connsiteY49" fmla="*/ 265749 h 606016"/>
                <a:gd name="connsiteX50" fmla="*/ 320412 w 606933"/>
                <a:gd name="connsiteY50" fmla="*/ 248819 h 606016"/>
                <a:gd name="connsiteX51" fmla="*/ 303361 w 606933"/>
                <a:gd name="connsiteY51" fmla="*/ 231794 h 606016"/>
                <a:gd name="connsiteX52" fmla="*/ 303455 w 606933"/>
                <a:gd name="connsiteY52" fmla="*/ 188904 h 606016"/>
                <a:gd name="connsiteX53" fmla="*/ 417818 w 606933"/>
                <a:gd name="connsiteY53" fmla="*/ 302996 h 606016"/>
                <a:gd name="connsiteX54" fmla="*/ 303455 w 606933"/>
                <a:gd name="connsiteY54" fmla="*/ 417183 h 606016"/>
                <a:gd name="connsiteX55" fmla="*/ 189186 w 606933"/>
                <a:gd name="connsiteY55" fmla="*/ 302996 h 606016"/>
                <a:gd name="connsiteX56" fmla="*/ 303455 w 606933"/>
                <a:gd name="connsiteY56" fmla="*/ 188904 h 606016"/>
                <a:gd name="connsiteX57" fmla="*/ 480677 w 606933"/>
                <a:gd name="connsiteY57" fmla="*/ 73506 h 606016"/>
                <a:gd name="connsiteX58" fmla="*/ 518018 w 606933"/>
                <a:gd name="connsiteY58" fmla="*/ 88889 h 606016"/>
                <a:gd name="connsiteX59" fmla="*/ 518018 w 606933"/>
                <a:gd name="connsiteY59" fmla="*/ 163406 h 606016"/>
                <a:gd name="connsiteX60" fmla="*/ 458574 w 606933"/>
                <a:gd name="connsiteY60" fmla="*/ 173944 h 606016"/>
                <a:gd name="connsiteX61" fmla="*/ 416275 w 606933"/>
                <a:gd name="connsiteY61" fmla="*/ 216283 h 606016"/>
                <a:gd name="connsiteX62" fmla="*/ 390368 w 606933"/>
                <a:gd name="connsiteY62" fmla="*/ 190503 h 606016"/>
                <a:gd name="connsiteX63" fmla="*/ 405818 w 606933"/>
                <a:gd name="connsiteY63" fmla="*/ 175073 h 606016"/>
                <a:gd name="connsiteX64" fmla="*/ 432855 w 606933"/>
                <a:gd name="connsiteY64" fmla="*/ 148258 h 606016"/>
                <a:gd name="connsiteX65" fmla="*/ 443406 w 606933"/>
                <a:gd name="connsiteY65" fmla="*/ 88889 h 606016"/>
                <a:gd name="connsiteX66" fmla="*/ 480677 w 606933"/>
                <a:gd name="connsiteY66" fmla="*/ 73506 h 606016"/>
                <a:gd name="connsiteX67" fmla="*/ 126232 w 606933"/>
                <a:gd name="connsiteY67" fmla="*/ 73247 h 606016"/>
                <a:gd name="connsiteX68" fmla="*/ 179075 w 606933"/>
                <a:gd name="connsiteY68" fmla="*/ 126039 h 606016"/>
                <a:gd name="connsiteX69" fmla="*/ 174177 w 606933"/>
                <a:gd name="connsiteY69" fmla="*/ 148247 h 606016"/>
                <a:gd name="connsiteX70" fmla="*/ 216565 w 606933"/>
                <a:gd name="connsiteY70" fmla="*/ 190499 h 606016"/>
                <a:gd name="connsiteX71" fmla="*/ 190755 w 606933"/>
                <a:gd name="connsiteY71" fmla="*/ 216283 h 606016"/>
                <a:gd name="connsiteX72" fmla="*/ 148462 w 606933"/>
                <a:gd name="connsiteY72" fmla="*/ 173937 h 606016"/>
                <a:gd name="connsiteX73" fmla="*/ 126232 w 606933"/>
                <a:gd name="connsiteY73" fmla="*/ 178830 h 606016"/>
                <a:gd name="connsiteX74" fmla="*/ 73388 w 606933"/>
                <a:gd name="connsiteY74" fmla="*/ 126039 h 606016"/>
                <a:gd name="connsiteX75" fmla="*/ 126232 w 606933"/>
                <a:gd name="connsiteY75" fmla="*/ 73247 h 606016"/>
                <a:gd name="connsiteX76" fmla="*/ 303420 w 606933"/>
                <a:gd name="connsiteY76" fmla="*/ 0 h 606016"/>
                <a:gd name="connsiteX77" fmla="*/ 356356 w 606933"/>
                <a:gd name="connsiteY77" fmla="*/ 52775 h 606016"/>
                <a:gd name="connsiteX78" fmla="*/ 321693 w 606933"/>
                <a:gd name="connsiteY78" fmla="*/ 102352 h 606016"/>
                <a:gd name="connsiteX79" fmla="*/ 321693 w 606933"/>
                <a:gd name="connsiteY79" fmla="*/ 162089 h 606016"/>
                <a:gd name="connsiteX80" fmla="*/ 303420 w 606933"/>
                <a:gd name="connsiteY80" fmla="*/ 160960 h 606016"/>
                <a:gd name="connsiteX81" fmla="*/ 285241 w 606933"/>
                <a:gd name="connsiteY81" fmla="*/ 162089 h 606016"/>
                <a:gd name="connsiteX82" fmla="*/ 285241 w 606933"/>
                <a:gd name="connsiteY82" fmla="*/ 102352 h 606016"/>
                <a:gd name="connsiteX83" fmla="*/ 250578 w 606933"/>
                <a:gd name="connsiteY83" fmla="*/ 52775 h 606016"/>
                <a:gd name="connsiteX84" fmla="*/ 303420 w 606933"/>
                <a:gd name="connsiteY84"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6933" h="606016">
                  <a:moveTo>
                    <a:pt x="285241" y="444068"/>
                  </a:moveTo>
                  <a:cubicBezTo>
                    <a:pt x="291175" y="444820"/>
                    <a:pt x="297297" y="445197"/>
                    <a:pt x="303420" y="445197"/>
                  </a:cubicBezTo>
                  <a:cubicBezTo>
                    <a:pt x="309637" y="445197"/>
                    <a:pt x="315665" y="444820"/>
                    <a:pt x="321693" y="444068"/>
                  </a:cubicBezTo>
                  <a:lnTo>
                    <a:pt x="321693" y="466921"/>
                  </a:lnTo>
                  <a:lnTo>
                    <a:pt x="321693" y="503693"/>
                  </a:lnTo>
                  <a:cubicBezTo>
                    <a:pt x="341850" y="511029"/>
                    <a:pt x="356356" y="530497"/>
                    <a:pt x="356356" y="553162"/>
                  </a:cubicBezTo>
                  <a:cubicBezTo>
                    <a:pt x="356356" y="582410"/>
                    <a:pt x="332620" y="606016"/>
                    <a:pt x="303420" y="606016"/>
                  </a:cubicBezTo>
                  <a:cubicBezTo>
                    <a:pt x="274220" y="606016"/>
                    <a:pt x="250578" y="582316"/>
                    <a:pt x="250578" y="553162"/>
                  </a:cubicBezTo>
                  <a:cubicBezTo>
                    <a:pt x="250578" y="530497"/>
                    <a:pt x="264989" y="511029"/>
                    <a:pt x="285241" y="503693"/>
                  </a:cubicBezTo>
                  <a:lnTo>
                    <a:pt x="285241" y="466921"/>
                  </a:lnTo>
                  <a:close/>
                  <a:moveTo>
                    <a:pt x="416083" y="389803"/>
                  </a:moveTo>
                  <a:lnTo>
                    <a:pt x="458471" y="432034"/>
                  </a:lnTo>
                  <a:cubicBezTo>
                    <a:pt x="465253" y="428931"/>
                    <a:pt x="472789" y="427143"/>
                    <a:pt x="480701" y="427143"/>
                  </a:cubicBezTo>
                  <a:cubicBezTo>
                    <a:pt x="509808" y="427143"/>
                    <a:pt x="533451" y="450752"/>
                    <a:pt x="533545" y="480003"/>
                  </a:cubicBezTo>
                  <a:cubicBezTo>
                    <a:pt x="533545" y="509161"/>
                    <a:pt x="509808" y="532769"/>
                    <a:pt x="480701" y="532769"/>
                  </a:cubicBezTo>
                  <a:cubicBezTo>
                    <a:pt x="451407" y="532769"/>
                    <a:pt x="427764" y="509067"/>
                    <a:pt x="427764" y="480003"/>
                  </a:cubicBezTo>
                  <a:cubicBezTo>
                    <a:pt x="427764" y="471914"/>
                    <a:pt x="429553" y="464578"/>
                    <a:pt x="432662" y="457806"/>
                  </a:cubicBezTo>
                  <a:lnTo>
                    <a:pt x="390368" y="415480"/>
                  </a:lnTo>
                  <a:cubicBezTo>
                    <a:pt x="400070" y="408144"/>
                    <a:pt x="408736" y="399491"/>
                    <a:pt x="416083" y="389803"/>
                  </a:cubicBezTo>
                  <a:close/>
                  <a:moveTo>
                    <a:pt x="190658" y="389803"/>
                  </a:moveTo>
                  <a:cubicBezTo>
                    <a:pt x="198194" y="399491"/>
                    <a:pt x="206862" y="408144"/>
                    <a:pt x="216283" y="415480"/>
                  </a:cubicBezTo>
                  <a:lnTo>
                    <a:pt x="174076" y="457806"/>
                  </a:lnTo>
                  <a:cubicBezTo>
                    <a:pt x="177185" y="464578"/>
                    <a:pt x="178975" y="472103"/>
                    <a:pt x="178975" y="480003"/>
                  </a:cubicBezTo>
                  <a:cubicBezTo>
                    <a:pt x="178975" y="509161"/>
                    <a:pt x="155234" y="532769"/>
                    <a:pt x="126123" y="532769"/>
                  </a:cubicBezTo>
                  <a:cubicBezTo>
                    <a:pt x="96823" y="532769"/>
                    <a:pt x="73176" y="509161"/>
                    <a:pt x="73176" y="480003"/>
                  </a:cubicBezTo>
                  <a:cubicBezTo>
                    <a:pt x="73176" y="450752"/>
                    <a:pt x="96917" y="427143"/>
                    <a:pt x="126123" y="427143"/>
                  </a:cubicBezTo>
                  <a:cubicBezTo>
                    <a:pt x="134131" y="427143"/>
                    <a:pt x="141573" y="428931"/>
                    <a:pt x="148357" y="432034"/>
                  </a:cubicBezTo>
                  <a:close/>
                  <a:moveTo>
                    <a:pt x="52836" y="253330"/>
                  </a:moveTo>
                  <a:cubicBezTo>
                    <a:pt x="75628" y="253330"/>
                    <a:pt x="95030" y="267628"/>
                    <a:pt x="102470" y="287852"/>
                  </a:cubicBezTo>
                  <a:lnTo>
                    <a:pt x="161711" y="287852"/>
                  </a:lnTo>
                  <a:cubicBezTo>
                    <a:pt x="161240" y="292838"/>
                    <a:pt x="160958" y="297917"/>
                    <a:pt x="160958" y="302997"/>
                  </a:cubicBezTo>
                  <a:cubicBezTo>
                    <a:pt x="160958" y="310334"/>
                    <a:pt x="161617" y="317483"/>
                    <a:pt x="162653" y="324350"/>
                  </a:cubicBezTo>
                  <a:lnTo>
                    <a:pt x="102470" y="324350"/>
                  </a:lnTo>
                  <a:cubicBezTo>
                    <a:pt x="95030" y="344386"/>
                    <a:pt x="75628" y="358872"/>
                    <a:pt x="52836" y="358966"/>
                  </a:cubicBezTo>
                  <a:cubicBezTo>
                    <a:pt x="23640" y="358966"/>
                    <a:pt x="0" y="335355"/>
                    <a:pt x="0" y="306195"/>
                  </a:cubicBezTo>
                  <a:cubicBezTo>
                    <a:pt x="0" y="276941"/>
                    <a:pt x="23734" y="253330"/>
                    <a:pt x="52836" y="253330"/>
                  </a:cubicBezTo>
                  <a:close/>
                  <a:moveTo>
                    <a:pt x="553987" y="250225"/>
                  </a:moveTo>
                  <a:cubicBezTo>
                    <a:pt x="583192" y="250225"/>
                    <a:pt x="606933" y="273930"/>
                    <a:pt x="606933" y="302996"/>
                  </a:cubicBezTo>
                  <a:cubicBezTo>
                    <a:pt x="606933" y="332250"/>
                    <a:pt x="583192" y="355861"/>
                    <a:pt x="553987" y="355861"/>
                  </a:cubicBezTo>
                  <a:cubicBezTo>
                    <a:pt x="532413" y="355861"/>
                    <a:pt x="513854" y="342880"/>
                    <a:pt x="505658" y="324349"/>
                  </a:cubicBezTo>
                  <a:lnTo>
                    <a:pt x="444139" y="324349"/>
                  </a:lnTo>
                  <a:cubicBezTo>
                    <a:pt x="445270" y="317294"/>
                    <a:pt x="445741" y="310333"/>
                    <a:pt x="445741" y="302996"/>
                  </a:cubicBezTo>
                  <a:cubicBezTo>
                    <a:pt x="445741" y="297916"/>
                    <a:pt x="445458" y="292837"/>
                    <a:pt x="444987" y="287851"/>
                  </a:cubicBezTo>
                  <a:lnTo>
                    <a:pt x="503397" y="287851"/>
                  </a:lnTo>
                  <a:cubicBezTo>
                    <a:pt x="509897" y="266028"/>
                    <a:pt x="530152" y="250225"/>
                    <a:pt x="553987" y="250225"/>
                  </a:cubicBezTo>
                  <a:close/>
                  <a:moveTo>
                    <a:pt x="303361" y="231794"/>
                  </a:moveTo>
                  <a:cubicBezTo>
                    <a:pt x="264078" y="231794"/>
                    <a:pt x="232049" y="263774"/>
                    <a:pt x="232049" y="302996"/>
                  </a:cubicBezTo>
                  <a:cubicBezTo>
                    <a:pt x="232049" y="312402"/>
                    <a:pt x="239679" y="320115"/>
                    <a:pt x="249099" y="320115"/>
                  </a:cubicBezTo>
                  <a:cubicBezTo>
                    <a:pt x="258520" y="320115"/>
                    <a:pt x="266150" y="312402"/>
                    <a:pt x="266150" y="302996"/>
                  </a:cubicBezTo>
                  <a:cubicBezTo>
                    <a:pt x="266150" y="282492"/>
                    <a:pt x="282919" y="265749"/>
                    <a:pt x="303455" y="265749"/>
                  </a:cubicBezTo>
                  <a:cubicBezTo>
                    <a:pt x="312875" y="265749"/>
                    <a:pt x="320600" y="258225"/>
                    <a:pt x="320412" y="248819"/>
                  </a:cubicBezTo>
                  <a:cubicBezTo>
                    <a:pt x="320412" y="239413"/>
                    <a:pt x="312781" y="231794"/>
                    <a:pt x="303361" y="231794"/>
                  </a:cubicBezTo>
                  <a:close/>
                  <a:moveTo>
                    <a:pt x="303455" y="188904"/>
                  </a:moveTo>
                  <a:cubicBezTo>
                    <a:pt x="366665" y="188904"/>
                    <a:pt x="417818" y="239978"/>
                    <a:pt x="417818" y="302996"/>
                  </a:cubicBezTo>
                  <a:cubicBezTo>
                    <a:pt x="417818" y="366109"/>
                    <a:pt x="366665" y="417183"/>
                    <a:pt x="303455" y="417183"/>
                  </a:cubicBezTo>
                  <a:cubicBezTo>
                    <a:pt x="240339" y="417183"/>
                    <a:pt x="189186" y="366109"/>
                    <a:pt x="189186" y="302996"/>
                  </a:cubicBezTo>
                  <a:cubicBezTo>
                    <a:pt x="189186" y="239978"/>
                    <a:pt x="240339" y="188904"/>
                    <a:pt x="303455" y="188904"/>
                  </a:cubicBezTo>
                  <a:close/>
                  <a:moveTo>
                    <a:pt x="480677" y="73506"/>
                  </a:moveTo>
                  <a:cubicBezTo>
                    <a:pt x="494184" y="73506"/>
                    <a:pt x="507702" y="78634"/>
                    <a:pt x="518018" y="88889"/>
                  </a:cubicBezTo>
                  <a:cubicBezTo>
                    <a:pt x="538555" y="109494"/>
                    <a:pt x="538555" y="142895"/>
                    <a:pt x="518018" y="163406"/>
                  </a:cubicBezTo>
                  <a:cubicBezTo>
                    <a:pt x="501909" y="179495"/>
                    <a:pt x="478074" y="182976"/>
                    <a:pt x="458574" y="173944"/>
                  </a:cubicBezTo>
                  <a:lnTo>
                    <a:pt x="416275" y="216283"/>
                  </a:lnTo>
                  <a:cubicBezTo>
                    <a:pt x="408738" y="206592"/>
                    <a:pt x="400071" y="197936"/>
                    <a:pt x="390368" y="190503"/>
                  </a:cubicBezTo>
                  <a:lnTo>
                    <a:pt x="405818" y="175073"/>
                  </a:lnTo>
                  <a:lnTo>
                    <a:pt x="432855" y="148258"/>
                  </a:lnTo>
                  <a:cubicBezTo>
                    <a:pt x="423811" y="128782"/>
                    <a:pt x="427297" y="104978"/>
                    <a:pt x="443406" y="88889"/>
                  </a:cubicBezTo>
                  <a:cubicBezTo>
                    <a:pt x="453674" y="78634"/>
                    <a:pt x="467170" y="73506"/>
                    <a:pt x="480677" y="73506"/>
                  </a:cubicBezTo>
                  <a:close/>
                  <a:moveTo>
                    <a:pt x="126232" y="73247"/>
                  </a:moveTo>
                  <a:cubicBezTo>
                    <a:pt x="155526" y="73247"/>
                    <a:pt x="179075" y="96961"/>
                    <a:pt x="179075" y="126039"/>
                  </a:cubicBezTo>
                  <a:cubicBezTo>
                    <a:pt x="179075" y="134037"/>
                    <a:pt x="177380" y="141471"/>
                    <a:pt x="174177" y="148247"/>
                  </a:cubicBezTo>
                  <a:lnTo>
                    <a:pt x="216565" y="190499"/>
                  </a:lnTo>
                  <a:cubicBezTo>
                    <a:pt x="206863" y="197933"/>
                    <a:pt x="198197" y="206590"/>
                    <a:pt x="190755" y="216283"/>
                  </a:cubicBezTo>
                  <a:lnTo>
                    <a:pt x="148462" y="173937"/>
                  </a:lnTo>
                  <a:cubicBezTo>
                    <a:pt x="141680" y="177136"/>
                    <a:pt x="134144" y="178830"/>
                    <a:pt x="126232" y="178830"/>
                  </a:cubicBezTo>
                  <a:cubicBezTo>
                    <a:pt x="97125" y="178830"/>
                    <a:pt x="73482" y="155304"/>
                    <a:pt x="73388" y="126039"/>
                  </a:cubicBezTo>
                  <a:cubicBezTo>
                    <a:pt x="73388" y="96773"/>
                    <a:pt x="97125" y="73247"/>
                    <a:pt x="126232" y="73247"/>
                  </a:cubicBezTo>
                  <a:close/>
                  <a:moveTo>
                    <a:pt x="303420" y="0"/>
                  </a:moveTo>
                  <a:cubicBezTo>
                    <a:pt x="332714" y="0"/>
                    <a:pt x="356356" y="23707"/>
                    <a:pt x="356356" y="52775"/>
                  </a:cubicBezTo>
                  <a:cubicBezTo>
                    <a:pt x="356356" y="75541"/>
                    <a:pt x="341850" y="94920"/>
                    <a:pt x="321693" y="102352"/>
                  </a:cubicBezTo>
                  <a:lnTo>
                    <a:pt x="321693" y="162089"/>
                  </a:lnTo>
                  <a:cubicBezTo>
                    <a:pt x="315759" y="161336"/>
                    <a:pt x="309637" y="160960"/>
                    <a:pt x="303420" y="160960"/>
                  </a:cubicBezTo>
                  <a:cubicBezTo>
                    <a:pt x="297297" y="160960"/>
                    <a:pt x="291269" y="161336"/>
                    <a:pt x="285241" y="162089"/>
                  </a:cubicBezTo>
                  <a:lnTo>
                    <a:pt x="285241" y="102352"/>
                  </a:lnTo>
                  <a:cubicBezTo>
                    <a:pt x="264989" y="94920"/>
                    <a:pt x="250578" y="75541"/>
                    <a:pt x="250578" y="52775"/>
                  </a:cubicBezTo>
                  <a:cubicBezTo>
                    <a:pt x="250578" y="23613"/>
                    <a:pt x="274314" y="0"/>
                    <a:pt x="303420" y="0"/>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800" b="1" i="1">
                <a:solidFill>
                  <a:schemeClr val="tx1"/>
                </a:solidFill>
              </a:endParaRPr>
            </a:p>
          </p:txBody>
        </p:sp>
      </p:grpSp>
      <p:sp>
        <p:nvSpPr>
          <p:cNvPr id="29" name="íṡľíḍe">
            <a:extLst>
              <a:ext uri="{FF2B5EF4-FFF2-40B4-BE49-F238E27FC236}">
                <a16:creationId xmlns:a16="http://schemas.microsoft.com/office/drawing/2014/main" id="{858E1B2C-B101-4A12-B01F-057C562E0F9E}"/>
              </a:ext>
            </a:extLst>
          </p:cNvPr>
          <p:cNvSpPr txBox="1"/>
          <p:nvPr/>
        </p:nvSpPr>
        <p:spPr>
          <a:xfrm>
            <a:off x="1145741" y="4648871"/>
            <a:ext cx="1897151" cy="1346907"/>
          </a:xfrm>
          <a:prstGeom prst="rect">
            <a:avLst/>
          </a:prstGeom>
          <a:noFill/>
        </p:spPr>
        <p:txBody>
          <a:bodyPr wrap="square" rtlCol="0">
            <a:spAutoFit/>
          </a:bodyPr>
          <a:lstStyle>
            <a:defPPr>
              <a:defRPr lang="id-ID"/>
            </a:defPPr>
            <a:lvl1pPr algn="just" fontAlgn="auto">
              <a:lnSpc>
                <a:spcPct val="150000"/>
              </a:lnSpc>
              <a:defRPr b="1">
                <a:latin typeface="黑体" panose="02010609060101010101" pitchFamily="49" charset="-122"/>
                <a:ea typeface="黑体" panose="02010609060101010101" pitchFamily="49" charset="-122"/>
                <a:cs typeface="微软雅黑" panose="020B0503020204020204" pitchFamily="34" charset="-122"/>
              </a:defRPr>
            </a:lvl1pPr>
            <a:lvl2pPr lvl="1">
              <a:lnSpc>
                <a:spcPct val="150000"/>
              </a:lnSpc>
              <a:defRPr b="1">
                <a:latin typeface="黑体" panose="02010609060101010101" pitchFamily="49" charset="-122"/>
                <a:ea typeface="黑体" panose="02010609060101010101" pitchFamily="49" charset="-122"/>
              </a:defRPr>
            </a:lvl2pPr>
          </a:lstStyle>
          <a:p>
            <a:pPr marL="0" lvl="1"/>
            <a:r>
              <a:rPr lang="zh-CN" altLang="en-US" sz="1400" b="0" dirty="0">
                <a:solidFill>
                  <a:schemeClr val="bg1"/>
                </a:solidFill>
                <a:latin typeface="微软雅黑" panose="020B0503020204020204" pitchFamily="34" charset="-122"/>
                <a:ea typeface="微软雅黑" panose="020B0503020204020204" pitchFamily="34" charset="-122"/>
              </a:rPr>
              <a:t>可根据用户需要配置清账起始日期、某个地市或油站是否参与清账等</a:t>
            </a:r>
          </a:p>
        </p:txBody>
      </p:sp>
      <p:sp>
        <p:nvSpPr>
          <p:cNvPr id="30" name="íṡľíḍe">
            <a:extLst>
              <a:ext uri="{FF2B5EF4-FFF2-40B4-BE49-F238E27FC236}">
                <a16:creationId xmlns:a16="http://schemas.microsoft.com/office/drawing/2014/main" id="{13AAF054-2902-456E-A880-AC602BE6C571}"/>
              </a:ext>
            </a:extLst>
          </p:cNvPr>
          <p:cNvSpPr txBox="1"/>
          <p:nvPr/>
        </p:nvSpPr>
        <p:spPr>
          <a:xfrm>
            <a:off x="3836019" y="4686184"/>
            <a:ext cx="1744935" cy="1023742"/>
          </a:xfrm>
          <a:prstGeom prst="rect">
            <a:avLst/>
          </a:prstGeom>
          <a:noFill/>
        </p:spPr>
        <p:txBody>
          <a:bodyPr wrap="square" rtlCol="0">
            <a:spAutoFit/>
          </a:bodyPr>
          <a:lstStyle>
            <a:defPPr>
              <a:defRPr lang="id-ID"/>
            </a:defPPr>
            <a:lvl1pPr algn="just" fontAlgn="auto">
              <a:lnSpc>
                <a:spcPct val="150000"/>
              </a:lnSpc>
              <a:defRPr b="1">
                <a:latin typeface="黑体" panose="02010609060101010101" pitchFamily="49" charset="-122"/>
                <a:ea typeface="黑体" panose="02010609060101010101" pitchFamily="49" charset="-122"/>
                <a:cs typeface="微软雅黑" panose="020B0503020204020204" pitchFamily="34" charset="-122"/>
              </a:defRPr>
            </a:lvl1pPr>
            <a:lvl2pPr lvl="1">
              <a:lnSpc>
                <a:spcPct val="150000"/>
              </a:lnSpc>
              <a:defRPr b="1">
                <a:latin typeface="黑体" panose="02010609060101010101" pitchFamily="49" charset="-122"/>
                <a:ea typeface="黑体" panose="02010609060101010101" pitchFamily="49" charset="-122"/>
              </a:defRPr>
            </a:lvl2pPr>
          </a:lstStyle>
          <a:p>
            <a:pPr marL="0" lvl="1"/>
            <a:r>
              <a:rPr lang="en-US" altLang="zh-CN" sz="1400" b="0" dirty="0">
                <a:solidFill>
                  <a:schemeClr val="bg1"/>
                </a:solidFill>
                <a:latin typeface="微软雅黑" panose="020B0503020204020204" pitchFamily="34" charset="-122"/>
                <a:ea typeface="微软雅黑" panose="020B0503020204020204" pitchFamily="34" charset="-122"/>
              </a:rPr>
              <a:t>RPA</a:t>
            </a:r>
            <a:r>
              <a:rPr lang="zh-CN" altLang="en-US" sz="1400" b="0" dirty="0">
                <a:solidFill>
                  <a:schemeClr val="bg1"/>
                </a:solidFill>
                <a:latin typeface="微软雅黑" panose="020B0503020204020204" pitchFamily="34" charset="-122"/>
                <a:ea typeface="微软雅黑" panose="020B0503020204020204" pitchFamily="34" charset="-122"/>
              </a:rPr>
              <a:t>部署在云桌面，不占用用户资源，运行可以在线管理</a:t>
            </a:r>
          </a:p>
        </p:txBody>
      </p:sp>
      <p:sp>
        <p:nvSpPr>
          <p:cNvPr id="31" name="íṡľíḍe">
            <a:extLst>
              <a:ext uri="{FF2B5EF4-FFF2-40B4-BE49-F238E27FC236}">
                <a16:creationId xmlns:a16="http://schemas.microsoft.com/office/drawing/2014/main" id="{7A2AD378-76D9-42C1-911E-A02BF4B927F1}"/>
              </a:ext>
            </a:extLst>
          </p:cNvPr>
          <p:cNvSpPr txBox="1"/>
          <p:nvPr/>
        </p:nvSpPr>
        <p:spPr>
          <a:xfrm>
            <a:off x="6705636" y="4703062"/>
            <a:ext cx="1728089" cy="700576"/>
          </a:xfrm>
          <a:prstGeom prst="rect">
            <a:avLst/>
          </a:prstGeom>
          <a:noFill/>
        </p:spPr>
        <p:txBody>
          <a:bodyPr wrap="square" rtlCol="0">
            <a:spAutoFit/>
          </a:bodyPr>
          <a:lstStyle>
            <a:defPPr>
              <a:defRPr lang="id-ID"/>
            </a:defPPr>
            <a:lvl1pPr algn="just" fontAlgn="auto">
              <a:lnSpc>
                <a:spcPct val="150000"/>
              </a:lnSpc>
              <a:defRPr b="1">
                <a:latin typeface="黑体" panose="02010609060101010101" pitchFamily="49" charset="-122"/>
                <a:ea typeface="黑体" panose="02010609060101010101" pitchFamily="49" charset="-122"/>
                <a:cs typeface="微软雅黑" panose="020B0503020204020204" pitchFamily="34" charset="-122"/>
              </a:defRPr>
            </a:lvl1pPr>
            <a:lvl2pPr lvl="1">
              <a:lnSpc>
                <a:spcPct val="150000"/>
              </a:lnSpc>
              <a:defRPr b="1">
                <a:latin typeface="黑体" panose="02010609060101010101" pitchFamily="49" charset="-122"/>
                <a:ea typeface="黑体" panose="02010609060101010101" pitchFamily="49" charset="-122"/>
              </a:defRPr>
            </a:lvl2pPr>
          </a:lstStyle>
          <a:p>
            <a:pPr marL="0" lvl="1"/>
            <a:r>
              <a:rPr lang="zh-CN" altLang="en-US" sz="1400" b="0" dirty="0">
                <a:solidFill>
                  <a:schemeClr val="bg1"/>
                </a:solidFill>
                <a:latin typeface="微软雅黑" panose="020B0503020204020204" pitchFamily="34" charset="-122"/>
                <a:ea typeface="微软雅黑" panose="020B0503020204020204" pitchFamily="34" charset="-122"/>
              </a:rPr>
              <a:t>以非侵入形式与原系统无缝集成。</a:t>
            </a:r>
          </a:p>
        </p:txBody>
      </p:sp>
      <p:grpSp>
        <p:nvGrpSpPr>
          <p:cNvPr id="32" name="组合 31">
            <a:extLst>
              <a:ext uri="{FF2B5EF4-FFF2-40B4-BE49-F238E27FC236}">
                <a16:creationId xmlns:a16="http://schemas.microsoft.com/office/drawing/2014/main" id="{71F88A7B-C05D-456A-B215-211694641774}"/>
              </a:ext>
            </a:extLst>
          </p:cNvPr>
          <p:cNvGrpSpPr/>
          <p:nvPr/>
        </p:nvGrpSpPr>
        <p:grpSpPr>
          <a:xfrm>
            <a:off x="7069781" y="2559034"/>
            <a:ext cx="730204" cy="730204"/>
            <a:chOff x="4388572" y="2171343"/>
            <a:chExt cx="730204" cy="730204"/>
          </a:xfrm>
        </p:grpSpPr>
        <p:sp>
          <p:nvSpPr>
            <p:cNvPr id="33" name="î$ḷíḓè">
              <a:extLst>
                <a:ext uri="{FF2B5EF4-FFF2-40B4-BE49-F238E27FC236}">
                  <a16:creationId xmlns:a16="http://schemas.microsoft.com/office/drawing/2014/main" id="{AC3DBDB0-9911-443C-ABC1-1FB11E7813C1}"/>
                </a:ext>
              </a:extLst>
            </p:cNvPr>
            <p:cNvSpPr/>
            <p:nvPr/>
          </p:nvSpPr>
          <p:spPr>
            <a:xfrm>
              <a:off x="4388572" y="2171343"/>
              <a:ext cx="730204" cy="73020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indent="-225425" algn="ctr" fontAlgn="base">
                <a:lnSpc>
                  <a:spcPct val="110000"/>
                </a:lnSpc>
                <a:spcBef>
                  <a:spcPct val="0"/>
                </a:spcBef>
                <a:spcAft>
                  <a:spcPct val="0"/>
                </a:spcAft>
              </a:pPr>
              <a:endParaRPr lang="en-US" b="1" kern="0" dirty="0">
                <a:solidFill>
                  <a:schemeClr val="tx1"/>
                </a:solidFill>
              </a:endParaRPr>
            </a:p>
          </p:txBody>
        </p:sp>
        <p:sp>
          <p:nvSpPr>
            <p:cNvPr id="34" name="íṡľidè">
              <a:extLst>
                <a:ext uri="{FF2B5EF4-FFF2-40B4-BE49-F238E27FC236}">
                  <a16:creationId xmlns:a16="http://schemas.microsoft.com/office/drawing/2014/main" id="{D949C8EB-FAB6-4AFF-8992-4290072498DE}"/>
                </a:ext>
              </a:extLst>
            </p:cNvPr>
            <p:cNvSpPr/>
            <p:nvPr/>
          </p:nvSpPr>
          <p:spPr>
            <a:xfrm>
              <a:off x="4551751" y="2326803"/>
              <a:ext cx="403846" cy="419284"/>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sp>
        <p:nvSpPr>
          <p:cNvPr id="35" name="文本占位符 1">
            <a:extLst>
              <a:ext uri="{FF2B5EF4-FFF2-40B4-BE49-F238E27FC236}">
                <a16:creationId xmlns:a16="http://schemas.microsoft.com/office/drawing/2014/main" id="{2E3E8D4F-A5CF-4ADF-B068-E57D25B6702A}"/>
              </a:ext>
            </a:extLst>
          </p:cNvPr>
          <p:cNvSpPr txBox="1">
            <a:spLocks/>
          </p:cNvSpPr>
          <p:nvPr/>
        </p:nvSpPr>
        <p:spPr>
          <a:xfrm>
            <a:off x="315477" y="1274530"/>
            <a:ext cx="3190646" cy="499624"/>
          </a:xfrm>
          <a:prstGeom prst="rect">
            <a:avLst/>
          </a:prstGeom>
          <a:noFill/>
        </p:spPr>
        <p:txBody>
          <a:bodyPr wrap="square" rtlCol="0">
            <a:spAutoFit/>
          </a:bodyPr>
          <a:lstStyle>
            <a:defPPr>
              <a:defRPr lang="id-ID"/>
            </a:defPPr>
            <a:lvl1pPr marL="285750" indent="-285750" algn="just" fontAlgn="auto">
              <a:lnSpc>
                <a:spcPct val="150000"/>
              </a:lnSpc>
              <a:buFont typeface="Wingdings" panose="05000000000000000000" pitchFamily="2" charset="2"/>
              <a:buChar char="Ø"/>
              <a:defRPr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defRPr sz="1350"/>
            </a:lvl4pPr>
            <a:lvl5pPr marL="1543050" indent="-171450">
              <a:lnSpc>
                <a:spcPct val="90000"/>
              </a:lnSpc>
              <a:spcBef>
                <a:spcPts val="375"/>
              </a:spcBef>
              <a:buFont typeface="Arial" panose="020B0604020202020204" pitchFamily="34" charset="0"/>
              <a:buChar char="•"/>
              <a:defRPr sz="1350"/>
            </a:lvl5pPr>
            <a:lvl6pPr marL="1885950" indent="-171450">
              <a:lnSpc>
                <a:spcPct val="90000"/>
              </a:lnSpc>
              <a:spcBef>
                <a:spcPts val="375"/>
              </a:spcBef>
              <a:buFont typeface="Arial" panose="020B0604020202020204" pitchFamily="34" charset="0"/>
              <a:buChar char="•"/>
              <a:defRPr sz="1350"/>
            </a:lvl6pPr>
            <a:lvl7pPr marL="2228850" indent="-171450">
              <a:lnSpc>
                <a:spcPct val="90000"/>
              </a:lnSpc>
              <a:spcBef>
                <a:spcPts val="375"/>
              </a:spcBef>
              <a:buFont typeface="Arial" panose="020B0604020202020204" pitchFamily="34" charset="0"/>
              <a:buChar char="•"/>
              <a:defRPr sz="1350"/>
            </a:lvl7pPr>
            <a:lvl8pPr marL="2571750" indent="-171450">
              <a:lnSpc>
                <a:spcPct val="90000"/>
              </a:lnSpc>
              <a:spcBef>
                <a:spcPts val="375"/>
              </a:spcBef>
              <a:buFont typeface="Arial" panose="020B0604020202020204" pitchFamily="34" charset="0"/>
              <a:buChar char="•"/>
              <a:defRPr sz="1350"/>
            </a:lvl8pPr>
            <a:lvl9pPr marL="2914650" indent="-171450">
              <a:lnSpc>
                <a:spcPct val="90000"/>
              </a:lnSpc>
              <a:spcBef>
                <a:spcPts val="375"/>
              </a:spcBef>
              <a:buFont typeface="Arial" panose="020B0604020202020204" pitchFamily="34" charset="0"/>
              <a:buChar char="•"/>
              <a:defRPr sz="1350"/>
            </a:lvl9pPr>
          </a:lstStyle>
          <a:p>
            <a:r>
              <a:rPr lang="zh-CN" altLang="en-US" sz="2000" dirty="0">
                <a:solidFill>
                  <a:schemeClr val="bg1"/>
                </a:solidFill>
              </a:rPr>
              <a:t>清账</a:t>
            </a:r>
            <a:r>
              <a:rPr lang="en-US" altLang="zh-CN" sz="2000" dirty="0">
                <a:solidFill>
                  <a:schemeClr val="bg1"/>
                </a:solidFill>
              </a:rPr>
              <a:t>RPA</a:t>
            </a:r>
            <a:r>
              <a:rPr lang="zh-CN" altLang="en-US" sz="2000" dirty="0">
                <a:solidFill>
                  <a:schemeClr val="bg1"/>
                </a:solidFill>
              </a:rPr>
              <a:t>应用特点</a:t>
            </a:r>
          </a:p>
        </p:txBody>
      </p:sp>
      <p:grpSp>
        <p:nvGrpSpPr>
          <p:cNvPr id="36" name="组合 35">
            <a:extLst>
              <a:ext uri="{FF2B5EF4-FFF2-40B4-BE49-F238E27FC236}">
                <a16:creationId xmlns:a16="http://schemas.microsoft.com/office/drawing/2014/main" id="{A14F5D75-2F23-415B-AFB2-C0372C920B34}"/>
              </a:ext>
            </a:extLst>
          </p:cNvPr>
          <p:cNvGrpSpPr/>
          <p:nvPr/>
        </p:nvGrpSpPr>
        <p:grpSpPr>
          <a:xfrm>
            <a:off x="9263371" y="2017577"/>
            <a:ext cx="1821600" cy="1819922"/>
            <a:chOff x="851067" y="1193083"/>
            <a:chExt cx="1821600" cy="1819922"/>
          </a:xfrm>
        </p:grpSpPr>
        <p:sp>
          <p:nvSpPr>
            <p:cNvPr id="37" name="椭圆 36">
              <a:extLst>
                <a:ext uri="{FF2B5EF4-FFF2-40B4-BE49-F238E27FC236}">
                  <a16:creationId xmlns:a16="http://schemas.microsoft.com/office/drawing/2014/main" id="{31172B95-9E95-4FAF-969D-658638D3F8FE}"/>
                </a:ext>
              </a:extLst>
            </p:cNvPr>
            <p:cNvSpPr/>
            <p:nvPr/>
          </p:nvSpPr>
          <p:spPr>
            <a:xfrm>
              <a:off x="851067" y="1193083"/>
              <a:ext cx="1821600" cy="1819922"/>
            </a:xfrm>
            <a:prstGeom prst="ellipse">
              <a:avLst/>
            </a:prstGeom>
            <a:gradFill>
              <a:gsLst>
                <a:gs pos="100000">
                  <a:schemeClr val="bg1">
                    <a:lumMod val="85000"/>
                  </a:schemeClr>
                </a:gs>
                <a:gs pos="38000">
                  <a:schemeClr val="bg1"/>
                </a:gs>
              </a:gsLst>
              <a:lin ang="81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47D5A7DB-3CAE-4964-8D40-2C7A0EEF0042}"/>
                </a:ext>
              </a:extLst>
            </p:cNvPr>
            <p:cNvSpPr/>
            <p:nvPr/>
          </p:nvSpPr>
          <p:spPr>
            <a:xfrm>
              <a:off x="1135467" y="1569757"/>
              <a:ext cx="1140040" cy="1141200"/>
            </a:xfrm>
            <a:prstGeom prst="ellipse">
              <a:avLst/>
            </a:prstGeom>
            <a:solidFill>
              <a:srgbClr val="0071C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 空心 38">
              <a:extLst>
                <a:ext uri="{FF2B5EF4-FFF2-40B4-BE49-F238E27FC236}">
                  <a16:creationId xmlns:a16="http://schemas.microsoft.com/office/drawing/2014/main" id="{FBD707D5-CAEA-4E44-B765-D0CF2AA8446A}"/>
                </a:ext>
              </a:extLst>
            </p:cNvPr>
            <p:cNvSpPr/>
            <p:nvPr/>
          </p:nvSpPr>
          <p:spPr>
            <a:xfrm>
              <a:off x="1135467" y="1456970"/>
              <a:ext cx="1252800" cy="1253987"/>
            </a:xfrm>
            <a:prstGeom prst="donut">
              <a:avLst>
                <a:gd name="adj" fmla="val 9509"/>
              </a:avLst>
            </a:prstGeom>
            <a:solidFill>
              <a:srgbClr val="F2F2F2"/>
            </a:solidFill>
            <a:ln>
              <a:noFill/>
            </a:ln>
            <a:effectLst>
              <a:outerShdw blurRad="50800" dist="38100" dir="81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圆: 空心 39">
              <a:extLst>
                <a:ext uri="{FF2B5EF4-FFF2-40B4-BE49-F238E27FC236}">
                  <a16:creationId xmlns:a16="http://schemas.microsoft.com/office/drawing/2014/main" id="{DECFA5A8-C8CB-4721-BDC4-DEBB94B81C3E}"/>
                </a:ext>
              </a:extLst>
            </p:cNvPr>
            <p:cNvSpPr/>
            <p:nvPr/>
          </p:nvSpPr>
          <p:spPr>
            <a:xfrm>
              <a:off x="1018849" y="1340563"/>
              <a:ext cx="1486036" cy="1486800"/>
            </a:xfrm>
            <a:prstGeom prst="donut">
              <a:avLst>
                <a:gd name="adj" fmla="val 15436"/>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1" name="矩形: 圆角 40">
            <a:extLst>
              <a:ext uri="{FF2B5EF4-FFF2-40B4-BE49-F238E27FC236}">
                <a16:creationId xmlns:a16="http://schemas.microsoft.com/office/drawing/2014/main" id="{B9519DEE-4257-44A8-8882-2D3641D01698}"/>
              </a:ext>
            </a:extLst>
          </p:cNvPr>
          <p:cNvSpPr/>
          <p:nvPr/>
        </p:nvSpPr>
        <p:spPr>
          <a:xfrm>
            <a:off x="9341579" y="3966423"/>
            <a:ext cx="1784468" cy="527629"/>
          </a:xfrm>
          <a:prstGeom prst="roundRect">
            <a:avLst>
              <a:gd name="adj" fmla="val 50000"/>
            </a:avLst>
          </a:prstGeom>
          <a:solidFill>
            <a:srgbClr val="0071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黑体" panose="02010609060101010101" pitchFamily="49" charset="-122"/>
                <a:ea typeface="黑体" panose="02010609060101010101" pitchFamily="49" charset="-122"/>
              </a:rPr>
              <a:t>安全可靠</a:t>
            </a:r>
          </a:p>
        </p:txBody>
      </p:sp>
      <p:sp>
        <p:nvSpPr>
          <p:cNvPr id="42" name="íṡľíḍe">
            <a:extLst>
              <a:ext uri="{FF2B5EF4-FFF2-40B4-BE49-F238E27FC236}">
                <a16:creationId xmlns:a16="http://schemas.microsoft.com/office/drawing/2014/main" id="{F564F999-1054-473D-810D-CCCABE0823BD}"/>
              </a:ext>
            </a:extLst>
          </p:cNvPr>
          <p:cNvSpPr txBox="1"/>
          <p:nvPr/>
        </p:nvSpPr>
        <p:spPr>
          <a:xfrm>
            <a:off x="9397958" y="4686184"/>
            <a:ext cx="1728089" cy="1023742"/>
          </a:xfrm>
          <a:prstGeom prst="rect">
            <a:avLst/>
          </a:prstGeom>
          <a:noFill/>
        </p:spPr>
        <p:txBody>
          <a:bodyPr wrap="square" rtlCol="0">
            <a:spAutoFit/>
          </a:bodyPr>
          <a:lstStyle>
            <a:defPPr>
              <a:defRPr lang="id-ID"/>
            </a:defPPr>
            <a:lvl1pPr algn="just" fontAlgn="auto">
              <a:lnSpc>
                <a:spcPct val="150000"/>
              </a:lnSpc>
              <a:defRPr b="1">
                <a:latin typeface="黑体" panose="02010609060101010101" pitchFamily="49" charset="-122"/>
                <a:ea typeface="黑体" panose="02010609060101010101" pitchFamily="49" charset="-122"/>
                <a:cs typeface="微软雅黑" panose="020B0503020204020204" pitchFamily="34" charset="-122"/>
              </a:defRPr>
            </a:lvl1pPr>
            <a:lvl2pPr lvl="1">
              <a:lnSpc>
                <a:spcPct val="150000"/>
              </a:lnSpc>
              <a:defRPr b="1">
                <a:latin typeface="黑体" panose="02010609060101010101" pitchFamily="49" charset="-122"/>
                <a:ea typeface="黑体" panose="02010609060101010101" pitchFamily="49" charset="-122"/>
              </a:defRPr>
            </a:lvl2pPr>
          </a:lstStyle>
          <a:p>
            <a:pPr marL="0" lvl="1"/>
            <a:r>
              <a:rPr lang="zh-CN" altLang="en-US" sz="1400" b="0" dirty="0">
                <a:solidFill>
                  <a:schemeClr val="bg1"/>
                </a:solidFill>
                <a:latin typeface="微软雅黑" panose="020B0503020204020204" pitchFamily="34" charset="-122"/>
                <a:ea typeface="微软雅黑" panose="020B0503020204020204" pitchFamily="34" charset="-122"/>
              </a:rPr>
              <a:t>系统密码加密存储，</a:t>
            </a:r>
            <a:endParaRPr lang="en-US" altLang="zh-CN" sz="1400" b="0" dirty="0">
              <a:solidFill>
                <a:schemeClr val="bg1"/>
              </a:solidFill>
              <a:latin typeface="微软雅黑" panose="020B0503020204020204" pitchFamily="34" charset="-122"/>
              <a:ea typeface="微软雅黑" panose="020B0503020204020204" pitchFamily="34" charset="-122"/>
            </a:endParaRPr>
          </a:p>
          <a:p>
            <a:pPr marL="0" lvl="1"/>
            <a:r>
              <a:rPr lang="en-US" altLang="zh-CN" sz="1400" b="0" dirty="0">
                <a:solidFill>
                  <a:schemeClr val="bg1"/>
                </a:solidFill>
                <a:latin typeface="微软雅黑" panose="020B0503020204020204" pitchFamily="34" charset="-122"/>
                <a:ea typeface="微软雅黑" panose="020B0503020204020204" pitchFamily="34" charset="-122"/>
              </a:rPr>
              <a:t>RPA</a:t>
            </a:r>
            <a:r>
              <a:rPr lang="zh-CN" altLang="en-US" sz="1400" b="0" dirty="0">
                <a:solidFill>
                  <a:schemeClr val="bg1"/>
                </a:solidFill>
                <a:latin typeface="微软雅黑" panose="020B0503020204020204" pitchFamily="34" charset="-122"/>
                <a:ea typeface="微软雅黑" panose="020B0503020204020204" pitchFamily="34" charset="-122"/>
              </a:rPr>
              <a:t>操作有日志，可查询操作记录。</a:t>
            </a:r>
          </a:p>
        </p:txBody>
      </p:sp>
      <p:sp>
        <p:nvSpPr>
          <p:cNvPr id="43" name="î$ḷíḓè">
            <a:extLst>
              <a:ext uri="{FF2B5EF4-FFF2-40B4-BE49-F238E27FC236}">
                <a16:creationId xmlns:a16="http://schemas.microsoft.com/office/drawing/2014/main" id="{FF3D4103-AB80-43FB-8CBC-A22FD095BED9}"/>
              </a:ext>
            </a:extLst>
          </p:cNvPr>
          <p:cNvSpPr/>
          <p:nvPr/>
        </p:nvSpPr>
        <p:spPr>
          <a:xfrm>
            <a:off x="9809067" y="2559034"/>
            <a:ext cx="730204" cy="73020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indent="-225425" algn="ctr" fontAlgn="base">
              <a:lnSpc>
                <a:spcPct val="110000"/>
              </a:lnSpc>
              <a:spcBef>
                <a:spcPct val="0"/>
              </a:spcBef>
              <a:spcAft>
                <a:spcPct val="0"/>
              </a:spcAft>
            </a:pPr>
            <a:endParaRPr lang="en-US" b="1" kern="0" dirty="0">
              <a:solidFill>
                <a:schemeClr val="tx1"/>
              </a:solidFill>
            </a:endParaRPr>
          </a:p>
        </p:txBody>
      </p:sp>
      <p:pic>
        <p:nvPicPr>
          <p:cNvPr id="44" name="图片 43">
            <a:extLst>
              <a:ext uri="{FF2B5EF4-FFF2-40B4-BE49-F238E27FC236}">
                <a16:creationId xmlns:a16="http://schemas.microsoft.com/office/drawing/2014/main" id="{8674CA9B-AEA1-4EB6-8972-8FDF4E9B3475}"/>
              </a:ext>
            </a:extLst>
          </p:cNvPr>
          <p:cNvPicPr>
            <a:picLocks noChangeAspect="1"/>
          </p:cNvPicPr>
          <p:nvPr/>
        </p:nvPicPr>
        <p:blipFill>
          <a:blip r:embed="rId2"/>
          <a:stretch>
            <a:fillRect/>
          </a:stretch>
        </p:blipFill>
        <p:spPr>
          <a:xfrm>
            <a:off x="9883733" y="2712198"/>
            <a:ext cx="564025" cy="409575"/>
          </a:xfrm>
          <a:prstGeom prst="rect">
            <a:avLst/>
          </a:prstGeom>
        </p:spPr>
      </p:pic>
    </p:spTree>
    <p:extLst>
      <p:ext uri="{BB962C8B-B14F-4D97-AF65-F5344CB8AC3E}">
        <p14:creationId xmlns:p14="http://schemas.microsoft.com/office/powerpoint/2010/main" val="247167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5" name="直接连接符 44">
            <a:extLst>
              <a:ext uri="{FF2B5EF4-FFF2-40B4-BE49-F238E27FC236}">
                <a16:creationId xmlns:a16="http://schemas.microsoft.com/office/drawing/2014/main" id="{BF18FDCC-3648-4709-B614-5619F2414179}"/>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6" name="文本占位符 1">
            <a:extLst>
              <a:ext uri="{FF2B5EF4-FFF2-40B4-BE49-F238E27FC236}">
                <a16:creationId xmlns:a16="http://schemas.microsoft.com/office/drawing/2014/main" id="{98A8C810-3BBA-4AE8-B688-19588226899D}"/>
              </a:ext>
            </a:extLst>
          </p:cNvPr>
          <p:cNvSpPr txBox="1">
            <a:spLocks/>
          </p:cNvSpPr>
          <p:nvPr/>
        </p:nvSpPr>
        <p:spPr>
          <a:xfrm>
            <a:off x="315477" y="1274530"/>
            <a:ext cx="3190646" cy="499624"/>
          </a:xfrm>
          <a:prstGeom prst="rect">
            <a:avLst/>
          </a:prstGeom>
          <a:noFill/>
        </p:spPr>
        <p:txBody>
          <a:bodyPr wrap="square" rtlCol="0">
            <a:spAutoFit/>
          </a:bodyPr>
          <a:lstStyle>
            <a:defPPr>
              <a:defRPr lang="id-ID"/>
            </a:defPPr>
            <a:lvl1pPr marL="285750" indent="-285750" algn="just" fontAlgn="auto">
              <a:lnSpc>
                <a:spcPct val="150000"/>
              </a:lnSpc>
              <a:buFont typeface="Wingdings" panose="05000000000000000000" pitchFamily="2" charset="2"/>
              <a:buChar char="Ø"/>
              <a:defRPr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defRPr sz="1350"/>
            </a:lvl4pPr>
            <a:lvl5pPr marL="1543050" indent="-171450">
              <a:lnSpc>
                <a:spcPct val="90000"/>
              </a:lnSpc>
              <a:spcBef>
                <a:spcPts val="375"/>
              </a:spcBef>
              <a:buFont typeface="Arial" panose="020B0604020202020204" pitchFamily="34" charset="0"/>
              <a:buChar char="•"/>
              <a:defRPr sz="1350"/>
            </a:lvl5pPr>
            <a:lvl6pPr marL="1885950" indent="-171450">
              <a:lnSpc>
                <a:spcPct val="90000"/>
              </a:lnSpc>
              <a:spcBef>
                <a:spcPts val="375"/>
              </a:spcBef>
              <a:buFont typeface="Arial" panose="020B0604020202020204" pitchFamily="34" charset="0"/>
              <a:buChar char="•"/>
              <a:defRPr sz="1350"/>
            </a:lvl6pPr>
            <a:lvl7pPr marL="2228850" indent="-171450">
              <a:lnSpc>
                <a:spcPct val="90000"/>
              </a:lnSpc>
              <a:spcBef>
                <a:spcPts val="375"/>
              </a:spcBef>
              <a:buFont typeface="Arial" panose="020B0604020202020204" pitchFamily="34" charset="0"/>
              <a:buChar char="•"/>
              <a:defRPr sz="1350"/>
            </a:lvl7pPr>
            <a:lvl8pPr marL="2571750" indent="-171450">
              <a:lnSpc>
                <a:spcPct val="90000"/>
              </a:lnSpc>
              <a:spcBef>
                <a:spcPts val="375"/>
              </a:spcBef>
              <a:buFont typeface="Arial" panose="020B0604020202020204" pitchFamily="34" charset="0"/>
              <a:buChar char="•"/>
              <a:defRPr sz="1350"/>
            </a:lvl8pPr>
            <a:lvl9pPr marL="2914650" indent="-171450">
              <a:lnSpc>
                <a:spcPct val="90000"/>
              </a:lnSpc>
              <a:spcBef>
                <a:spcPts val="375"/>
              </a:spcBef>
              <a:buFont typeface="Arial" panose="020B0604020202020204" pitchFamily="34" charset="0"/>
              <a:buChar char="•"/>
              <a:defRPr sz="1350"/>
            </a:lvl9pPr>
          </a:lstStyle>
          <a:p>
            <a:r>
              <a:rPr lang="zh-CN" altLang="en-US" sz="2000" dirty="0">
                <a:solidFill>
                  <a:schemeClr val="bg1"/>
                </a:solidFill>
              </a:rPr>
              <a:t>可视化展示</a:t>
            </a:r>
          </a:p>
        </p:txBody>
      </p:sp>
      <p:sp>
        <p:nvSpPr>
          <p:cNvPr id="48" name="等腰三角形 51">
            <a:extLst>
              <a:ext uri="{FF2B5EF4-FFF2-40B4-BE49-F238E27FC236}">
                <a16:creationId xmlns:a16="http://schemas.microsoft.com/office/drawing/2014/main" id="{4FBA2EAC-3266-4B14-BEB6-B5B5FA248C49}"/>
              </a:ext>
            </a:extLst>
          </p:cNvPr>
          <p:cNvSpPr>
            <a:spLocks noChangeArrowheads="1"/>
          </p:cNvSpPr>
          <p:nvPr/>
        </p:nvSpPr>
        <p:spPr bwMode="auto">
          <a:xfrm>
            <a:off x="8892646" y="3730484"/>
            <a:ext cx="1257300" cy="1365250"/>
          </a:xfrm>
          <a:custGeom>
            <a:avLst/>
            <a:gdLst>
              <a:gd name="T0" fmla="*/ 210978 w 1260000"/>
              <a:gd name="T1" fmla="*/ 0 h 1367762"/>
              <a:gd name="T2" fmla="*/ 281143 w 1260000"/>
              <a:gd name="T3" fmla="*/ 105575 h 1367762"/>
              <a:gd name="T4" fmla="*/ 832851 w 1260000"/>
              <a:gd name="T5" fmla="*/ 105575 h 1367762"/>
              <a:gd name="T6" fmla="*/ 1230618 w 1260000"/>
              <a:gd name="T7" fmla="*/ 507046 h 1367762"/>
              <a:gd name="T8" fmla="*/ 1230618 w 1260000"/>
              <a:gd name="T9" fmla="*/ 1022683 h 1367762"/>
              <a:gd name="T10" fmla="*/ 1125136 w 1260000"/>
              <a:gd name="T11" fmla="*/ 1093224 h 1367762"/>
              <a:gd name="T12" fmla="*/ 1230618 w 1260000"/>
              <a:gd name="T13" fmla="*/ 1163764 h 1367762"/>
              <a:gd name="T14" fmla="*/ 1230618 w 1260000"/>
              <a:gd name="T15" fmla="*/ 1340008 h 1367762"/>
              <a:gd name="T16" fmla="*/ 0 w 1260000"/>
              <a:gd name="T17" fmla="*/ 1340008 h 1367762"/>
              <a:gd name="T18" fmla="*/ 0 w 1260000"/>
              <a:gd name="T19" fmla="*/ 105575 h 1367762"/>
              <a:gd name="T20" fmla="*/ 140813 w 1260000"/>
              <a:gd name="T21" fmla="*/ 105575 h 1367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7762"/>
              <a:gd name="T35" fmla="*/ 1260000 w 1260000"/>
              <a:gd name="T36" fmla="*/ 1367762 h 13677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lnTo>
                  <a:pt x="216016" y="0"/>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9" name="矩形 83">
            <a:extLst>
              <a:ext uri="{FF2B5EF4-FFF2-40B4-BE49-F238E27FC236}">
                <a16:creationId xmlns:a16="http://schemas.microsoft.com/office/drawing/2014/main" id="{D484C80A-9688-469B-BF16-E0158200C5B0}"/>
              </a:ext>
            </a:extLst>
          </p:cNvPr>
          <p:cNvSpPr>
            <a:spLocks noChangeArrowheads="1"/>
          </p:cNvSpPr>
          <p:nvPr/>
        </p:nvSpPr>
        <p:spPr bwMode="auto">
          <a:xfrm>
            <a:off x="8892646" y="4305159"/>
            <a:ext cx="12588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华文细黑" panose="02010600040101010101" pitchFamily="2" charset="-122"/>
              </a:defRPr>
            </a:lvl1pPr>
            <a:lvl2pPr marL="742950" indent="-285750">
              <a:defRPr b="1">
                <a:solidFill>
                  <a:schemeClr val="tx1"/>
                </a:solidFill>
                <a:latin typeface="Arial" panose="020B0604020202020204" pitchFamily="34" charset="0"/>
                <a:ea typeface="华文细黑" panose="02010600040101010101" pitchFamily="2" charset="-122"/>
              </a:defRPr>
            </a:lvl2pPr>
            <a:lvl3pPr marL="1143000" indent="-228600">
              <a:defRPr b="1">
                <a:solidFill>
                  <a:schemeClr val="tx1"/>
                </a:solidFill>
                <a:latin typeface="Arial" panose="020B0604020202020204" pitchFamily="34" charset="0"/>
                <a:ea typeface="华文细黑" panose="02010600040101010101" pitchFamily="2" charset="-122"/>
              </a:defRPr>
            </a:lvl3pPr>
            <a:lvl4pPr marL="1600200" indent="-228600">
              <a:defRPr b="1">
                <a:solidFill>
                  <a:schemeClr val="tx1"/>
                </a:solidFill>
                <a:latin typeface="Arial" panose="020B0604020202020204" pitchFamily="34" charset="0"/>
                <a:ea typeface="华文细黑" panose="02010600040101010101" pitchFamily="2" charset="-122"/>
              </a:defRPr>
            </a:lvl4pPr>
            <a:lvl5pPr marL="2057400" indent="-22860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状态维护</a:t>
            </a:r>
          </a:p>
        </p:txBody>
      </p:sp>
      <p:sp>
        <p:nvSpPr>
          <p:cNvPr id="50" name="矩形 42">
            <a:extLst>
              <a:ext uri="{FF2B5EF4-FFF2-40B4-BE49-F238E27FC236}">
                <a16:creationId xmlns:a16="http://schemas.microsoft.com/office/drawing/2014/main" id="{7AFCF8F3-98CB-45A2-B35F-BA99A6B2226D}"/>
              </a:ext>
            </a:extLst>
          </p:cNvPr>
          <p:cNvSpPr>
            <a:spLocks noChangeArrowheads="1"/>
          </p:cNvSpPr>
          <p:nvPr/>
        </p:nvSpPr>
        <p:spPr bwMode="auto">
          <a:xfrm>
            <a:off x="10149946" y="3838434"/>
            <a:ext cx="1366837" cy="1257300"/>
          </a:xfrm>
          <a:custGeom>
            <a:avLst/>
            <a:gdLst>
              <a:gd name="T0" fmla="*/ 106770 w 1368152"/>
              <a:gd name="T1" fmla="*/ 914551 h 1260000"/>
              <a:gd name="T2" fmla="*/ 106770 w 1368152"/>
              <a:gd name="T3" fmla="*/ 1055235 h 1260000"/>
              <a:gd name="T4" fmla="*/ 0 w 1368152"/>
              <a:gd name="T5" fmla="*/ 984892 h 1260000"/>
              <a:gd name="T6" fmla="*/ 512323 w 1368152"/>
              <a:gd name="T7" fmla="*/ 0 h 1260000"/>
              <a:gd name="T8" fmla="*/ 1062813 w 1368152"/>
              <a:gd name="T9" fmla="*/ 0 h 1260000"/>
              <a:gd name="T10" fmla="*/ 1132192 w 1368152"/>
              <a:gd name="T11" fmla="*/ 102849 h 1260000"/>
              <a:gd name="T12" fmla="*/ 1201576 w 1368152"/>
              <a:gd name="T13" fmla="*/ 0 h 1260000"/>
              <a:gd name="T14" fmla="*/ 1352577 w 1368152"/>
              <a:gd name="T15" fmla="*/ 0 h 1260000"/>
              <a:gd name="T16" fmla="*/ 1352577 w 1368152"/>
              <a:gd name="T17" fmla="*/ 1230990 h 1260000"/>
              <a:gd name="T18" fmla="*/ 106921 w 1368152"/>
              <a:gd name="T19" fmla="*/ 1230990 h 1260000"/>
              <a:gd name="T20" fmla="*/ 106921 w 1368152"/>
              <a:gd name="T21" fmla="*/ 400629 h 1260000"/>
              <a:gd name="T22" fmla="*/ 512323 w 1368152"/>
              <a:gd name="T23" fmla="*/ 0 h 126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8152"/>
              <a:gd name="T37" fmla="*/ 0 h 1260000"/>
              <a:gd name="T38" fmla="*/ 1368152 w 1368152"/>
              <a:gd name="T39" fmla="*/ 1260000 h 126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8152" h="1260000">
                <a:moveTo>
                  <a:pt x="108000" y="936104"/>
                </a:moveTo>
                <a:lnTo>
                  <a:pt x="108000" y="1080104"/>
                </a:lnTo>
                <a:lnTo>
                  <a:pt x="0" y="1008104"/>
                </a:lnTo>
                <a:lnTo>
                  <a:pt x="108000" y="936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 name="矩形 84">
            <a:extLst>
              <a:ext uri="{FF2B5EF4-FFF2-40B4-BE49-F238E27FC236}">
                <a16:creationId xmlns:a16="http://schemas.microsoft.com/office/drawing/2014/main" id="{6AC1C36A-E6B1-49AC-B0BF-1FD354C1CC0E}"/>
              </a:ext>
            </a:extLst>
          </p:cNvPr>
          <p:cNvSpPr>
            <a:spLocks noChangeArrowheads="1"/>
          </p:cNvSpPr>
          <p:nvPr/>
        </p:nvSpPr>
        <p:spPr bwMode="auto">
          <a:xfrm>
            <a:off x="10259483" y="4270234"/>
            <a:ext cx="1257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华文细黑" panose="02010600040101010101" pitchFamily="2" charset="-122"/>
              </a:defRPr>
            </a:lvl1pPr>
            <a:lvl2pPr marL="742950" indent="-285750">
              <a:defRPr b="1">
                <a:solidFill>
                  <a:schemeClr val="tx1"/>
                </a:solidFill>
                <a:latin typeface="Arial" panose="020B0604020202020204" pitchFamily="34" charset="0"/>
                <a:ea typeface="华文细黑" panose="02010600040101010101" pitchFamily="2" charset="-122"/>
              </a:defRPr>
            </a:lvl2pPr>
            <a:lvl3pPr marL="1143000" indent="-228600">
              <a:defRPr b="1">
                <a:solidFill>
                  <a:schemeClr val="tx1"/>
                </a:solidFill>
                <a:latin typeface="Arial" panose="020B0604020202020204" pitchFamily="34" charset="0"/>
                <a:ea typeface="华文细黑" panose="02010600040101010101" pitchFamily="2" charset="-122"/>
              </a:defRPr>
            </a:lvl3pPr>
            <a:lvl4pPr marL="1600200" indent="-228600">
              <a:defRPr b="1">
                <a:solidFill>
                  <a:schemeClr val="tx1"/>
                </a:solidFill>
                <a:latin typeface="Arial" panose="020B0604020202020204" pitchFamily="34" charset="0"/>
                <a:ea typeface="华文细黑" panose="02010600040101010101" pitchFamily="2" charset="-122"/>
              </a:defRPr>
            </a:lvl4pPr>
            <a:lvl5pPr marL="2057400" indent="-22860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algn="ctr" eaLnBrk="1" hangingPunct="1"/>
            <a:r>
              <a:rPr lang="zh-CN" altLang="en-US" sz="2100" b="0" dirty="0">
                <a:latin typeface="微软雅黑" panose="020B0503020204020204" pitchFamily="34" charset="-122"/>
                <a:ea typeface="微软雅黑" panose="020B0503020204020204" pitchFamily="34" charset="-122"/>
                <a:sym typeface="微软雅黑" panose="020B0503020204020204" pitchFamily="34" charset="-122"/>
              </a:rPr>
              <a:t>动态新增功能</a:t>
            </a:r>
          </a:p>
        </p:txBody>
      </p:sp>
      <p:sp>
        <p:nvSpPr>
          <p:cNvPr id="52" name="矩形 35">
            <a:extLst>
              <a:ext uri="{FF2B5EF4-FFF2-40B4-BE49-F238E27FC236}">
                <a16:creationId xmlns:a16="http://schemas.microsoft.com/office/drawing/2014/main" id="{6C36DC88-7DEC-493A-9069-4A7777DF3D17}"/>
              </a:ext>
            </a:extLst>
          </p:cNvPr>
          <p:cNvSpPr>
            <a:spLocks noChangeArrowheads="1"/>
          </p:cNvSpPr>
          <p:nvPr/>
        </p:nvSpPr>
        <p:spPr bwMode="auto">
          <a:xfrm>
            <a:off x="10259483" y="2473184"/>
            <a:ext cx="1257300" cy="1366838"/>
          </a:xfrm>
          <a:custGeom>
            <a:avLst/>
            <a:gdLst>
              <a:gd name="T0" fmla="*/ 942571 w 1260000"/>
              <a:gd name="T1" fmla="*/ 1244056 h 1368389"/>
              <a:gd name="T2" fmla="*/ 1083215 w 1260000"/>
              <a:gd name="T3" fmla="*/ 1244056 h 1368389"/>
              <a:gd name="T4" fmla="*/ 1012892 w 1260000"/>
              <a:gd name="T5" fmla="*/ 1350655 h 1368389"/>
              <a:gd name="T6" fmla="*/ 0 w 1260000"/>
              <a:gd name="T7" fmla="*/ 0 h 1368389"/>
              <a:gd name="T8" fmla="*/ 1230617 w 1260000"/>
              <a:gd name="T9" fmla="*/ 0 h 1368389"/>
              <a:gd name="T10" fmla="*/ 1230617 w 1260000"/>
              <a:gd name="T11" fmla="*/ 1243672 h 1368389"/>
              <a:gd name="T12" fmla="*/ 400232 w 1260000"/>
              <a:gd name="T13" fmla="*/ 1243672 h 1368389"/>
              <a:gd name="T14" fmla="*/ 0 w 1260000"/>
              <a:gd name="T15" fmla="*/ 841687 h 1368389"/>
              <a:gd name="T16" fmla="*/ 0 w 1260000"/>
              <a:gd name="T17" fmla="*/ 284283 h 1368389"/>
              <a:gd name="T18" fmla="*/ 105483 w 1260000"/>
              <a:gd name="T19" fmla="*/ 213217 h 1368389"/>
              <a:gd name="T20" fmla="*/ 0 w 1260000"/>
              <a:gd name="T21" fmla="*/ 142150 h 13683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389"/>
              <a:gd name="T35" fmla="*/ 1260000 w 1260000"/>
              <a:gd name="T36" fmla="*/ 1368389 h 13683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389">
                <a:moveTo>
                  <a:pt x="965077" y="1260389"/>
                </a:moveTo>
                <a:lnTo>
                  <a:pt x="1109077" y="1260389"/>
                </a:lnTo>
                <a:lnTo>
                  <a:pt x="1037077" y="1368389"/>
                </a:lnTo>
                <a:lnTo>
                  <a:pt x="965077" y="1260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lnTo>
                  <a:pt x="0" y="0"/>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3" name="矩形 85">
            <a:extLst>
              <a:ext uri="{FF2B5EF4-FFF2-40B4-BE49-F238E27FC236}">
                <a16:creationId xmlns:a16="http://schemas.microsoft.com/office/drawing/2014/main" id="{77CA6628-E70F-432A-9892-446FDE09B231}"/>
              </a:ext>
            </a:extLst>
          </p:cNvPr>
          <p:cNvSpPr>
            <a:spLocks noChangeArrowheads="1"/>
          </p:cNvSpPr>
          <p:nvPr/>
        </p:nvSpPr>
        <p:spPr bwMode="auto">
          <a:xfrm>
            <a:off x="10269008" y="2819259"/>
            <a:ext cx="1257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华文细黑" panose="02010600040101010101" pitchFamily="2" charset="-122"/>
              </a:defRPr>
            </a:lvl1pPr>
            <a:lvl2pPr marL="742950" indent="-285750">
              <a:defRPr b="1">
                <a:solidFill>
                  <a:schemeClr val="tx1"/>
                </a:solidFill>
                <a:latin typeface="Arial" panose="020B0604020202020204" pitchFamily="34" charset="0"/>
                <a:ea typeface="华文细黑" panose="02010600040101010101" pitchFamily="2" charset="-122"/>
              </a:defRPr>
            </a:lvl2pPr>
            <a:lvl3pPr marL="1143000" indent="-228600">
              <a:defRPr b="1">
                <a:solidFill>
                  <a:schemeClr val="tx1"/>
                </a:solidFill>
                <a:latin typeface="Arial" panose="020B0604020202020204" pitchFamily="34" charset="0"/>
                <a:ea typeface="华文细黑" panose="02010600040101010101" pitchFamily="2" charset="-122"/>
              </a:defRPr>
            </a:lvl3pPr>
            <a:lvl4pPr marL="1600200" indent="-228600">
              <a:defRPr b="1">
                <a:solidFill>
                  <a:schemeClr val="tx1"/>
                </a:solidFill>
                <a:latin typeface="Arial" panose="020B0604020202020204" pitchFamily="34" charset="0"/>
                <a:ea typeface="华文细黑" panose="02010600040101010101" pitchFamily="2" charset="-122"/>
              </a:defRPr>
            </a:lvl4pPr>
            <a:lvl5pPr marL="2057400" indent="-22860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历史数据展示</a:t>
            </a:r>
          </a:p>
        </p:txBody>
      </p:sp>
      <p:sp>
        <p:nvSpPr>
          <p:cNvPr id="54" name="等腰三角形 52">
            <a:extLst>
              <a:ext uri="{FF2B5EF4-FFF2-40B4-BE49-F238E27FC236}">
                <a16:creationId xmlns:a16="http://schemas.microsoft.com/office/drawing/2014/main" id="{9465993B-7349-4773-81D6-7D943C81CEDB}"/>
              </a:ext>
            </a:extLst>
          </p:cNvPr>
          <p:cNvSpPr>
            <a:spLocks noChangeArrowheads="1"/>
          </p:cNvSpPr>
          <p:nvPr/>
        </p:nvSpPr>
        <p:spPr bwMode="auto">
          <a:xfrm rot="5400000">
            <a:off x="8947415" y="2418415"/>
            <a:ext cx="1257300" cy="1366837"/>
          </a:xfrm>
          <a:custGeom>
            <a:avLst/>
            <a:gdLst>
              <a:gd name="T0" fmla="*/ 0 w 1260000"/>
              <a:gd name="T1" fmla="*/ 1354082 h 1368000"/>
              <a:gd name="T2" fmla="*/ 0 w 1260000"/>
              <a:gd name="T3" fmla="*/ 106901 h 1368000"/>
              <a:gd name="T4" fmla="*/ 140701 w 1260000"/>
              <a:gd name="T5" fmla="*/ 106901 h 1368000"/>
              <a:gd name="T6" fmla="*/ 211043 w 1260000"/>
              <a:gd name="T7" fmla="*/ 0 h 1368000"/>
              <a:gd name="T8" fmla="*/ 281385 w 1260000"/>
              <a:gd name="T9" fmla="*/ 106901 h 1368000"/>
              <a:gd name="T10" fmla="*/ 833380 w 1260000"/>
              <a:gd name="T11" fmla="*/ 106901 h 1368000"/>
              <a:gd name="T12" fmla="*/ 1230990 w 1260000"/>
              <a:gd name="T13" fmla="*/ 509739 h 1368000"/>
              <a:gd name="T14" fmla="*/ 1230990 w 1260000"/>
              <a:gd name="T15" fmla="*/ 1069079 h 1368000"/>
              <a:gd name="T16" fmla="*/ 1125602 w 1260000"/>
              <a:gd name="T17" fmla="*/ 1140263 h 1368000"/>
              <a:gd name="T18" fmla="*/ 1230990 w 1260000"/>
              <a:gd name="T19" fmla="*/ 1211446 h 1368000"/>
              <a:gd name="T20" fmla="*/ 1230990 w 1260000"/>
              <a:gd name="T21" fmla="*/ 1354082 h 1368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000"/>
              <a:gd name="T35" fmla="*/ 1260000 w 1260000"/>
              <a:gd name="T36" fmla="*/ 1368000 h 1368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lnTo>
                  <a:pt x="0" y="1368000"/>
                </a:ln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5" name="矩形 86">
            <a:extLst>
              <a:ext uri="{FF2B5EF4-FFF2-40B4-BE49-F238E27FC236}">
                <a16:creationId xmlns:a16="http://schemas.microsoft.com/office/drawing/2014/main" id="{0D48AB22-E203-4067-BD35-30E6FE5804EE}"/>
              </a:ext>
            </a:extLst>
          </p:cNvPr>
          <p:cNvSpPr>
            <a:spLocks noChangeArrowheads="1"/>
          </p:cNvSpPr>
          <p:nvPr/>
        </p:nvSpPr>
        <p:spPr bwMode="auto">
          <a:xfrm>
            <a:off x="8892646" y="2824022"/>
            <a:ext cx="12588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华文细黑" panose="02010600040101010101" pitchFamily="2" charset="-122"/>
              </a:defRPr>
            </a:lvl1pPr>
            <a:lvl2pPr marL="742950" indent="-285750">
              <a:defRPr b="1">
                <a:solidFill>
                  <a:schemeClr val="tx1"/>
                </a:solidFill>
                <a:latin typeface="Arial" panose="020B0604020202020204" pitchFamily="34" charset="0"/>
                <a:ea typeface="华文细黑" panose="02010600040101010101" pitchFamily="2" charset="-122"/>
              </a:defRPr>
            </a:lvl2pPr>
            <a:lvl3pPr marL="1143000" indent="-228600">
              <a:defRPr b="1">
                <a:solidFill>
                  <a:schemeClr val="tx1"/>
                </a:solidFill>
                <a:latin typeface="Arial" panose="020B0604020202020204" pitchFamily="34" charset="0"/>
                <a:ea typeface="华文细黑" panose="02010600040101010101" pitchFamily="2" charset="-122"/>
              </a:defRPr>
            </a:lvl3pPr>
            <a:lvl4pPr marL="1600200" indent="-228600">
              <a:defRPr b="1">
                <a:solidFill>
                  <a:schemeClr val="tx1"/>
                </a:solidFill>
                <a:latin typeface="Arial" panose="020B0604020202020204" pitchFamily="34" charset="0"/>
                <a:ea typeface="华文细黑" panose="02010600040101010101" pitchFamily="2" charset="-122"/>
              </a:defRPr>
            </a:lvl4pPr>
            <a:lvl5pPr marL="2057400" indent="-22860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algn="ctr" eaLnBrk="1" hangingPunct="1"/>
            <a:r>
              <a:rPr lang="zh-CN" altLang="en-US" sz="2100" b="0">
                <a:latin typeface="微软雅黑" panose="020B0503020204020204" pitchFamily="34" charset="-122"/>
                <a:ea typeface="微软雅黑" panose="020B0503020204020204" pitchFamily="34" charset="-122"/>
                <a:sym typeface="微软雅黑" panose="020B0503020204020204" pitchFamily="34" charset="-122"/>
              </a:rPr>
              <a:t>规则展示</a:t>
            </a:r>
          </a:p>
        </p:txBody>
      </p:sp>
      <p:sp>
        <p:nvSpPr>
          <p:cNvPr id="56" name="矩形 55">
            <a:extLst>
              <a:ext uri="{FF2B5EF4-FFF2-40B4-BE49-F238E27FC236}">
                <a16:creationId xmlns:a16="http://schemas.microsoft.com/office/drawing/2014/main" id="{4B384257-AA59-4357-950D-CF4BB8B6AEC9}"/>
              </a:ext>
            </a:extLst>
          </p:cNvPr>
          <p:cNvSpPr>
            <a:spLocks noChangeArrowheads="1"/>
          </p:cNvSpPr>
          <p:nvPr/>
        </p:nvSpPr>
        <p:spPr bwMode="auto">
          <a:xfrm>
            <a:off x="816247" y="5778500"/>
            <a:ext cx="692584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华文细黑" panose="02010600040101010101" pitchFamily="2" charset="-122"/>
              </a:defRPr>
            </a:lvl1pPr>
            <a:lvl2pPr marL="742950" indent="-285750">
              <a:defRPr b="1">
                <a:solidFill>
                  <a:schemeClr val="tx1"/>
                </a:solidFill>
                <a:latin typeface="Arial" panose="020B0604020202020204" pitchFamily="34" charset="0"/>
                <a:ea typeface="华文细黑" panose="02010600040101010101" pitchFamily="2" charset="-122"/>
              </a:defRPr>
            </a:lvl2pPr>
            <a:lvl3pPr marL="1143000" indent="-228600">
              <a:defRPr b="1">
                <a:solidFill>
                  <a:schemeClr val="tx1"/>
                </a:solidFill>
                <a:latin typeface="Arial" panose="020B0604020202020204" pitchFamily="34" charset="0"/>
                <a:ea typeface="华文细黑" panose="02010600040101010101" pitchFamily="2" charset="-122"/>
              </a:defRPr>
            </a:lvl3pPr>
            <a:lvl4pPr marL="1600200" indent="-228600">
              <a:defRPr b="1">
                <a:solidFill>
                  <a:schemeClr val="tx1"/>
                </a:solidFill>
                <a:latin typeface="Arial" panose="020B0604020202020204" pitchFamily="34" charset="0"/>
                <a:ea typeface="华文细黑" panose="02010600040101010101" pitchFamily="2" charset="-122"/>
              </a:defRPr>
            </a:lvl4pPr>
            <a:lvl5pPr marL="2057400" indent="-22860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前端利用</a:t>
            </a:r>
            <a:r>
              <a:rPr lang="en-US" altLang="zh-CN" sz="1400" dirty="0" err="1">
                <a:solidFill>
                  <a:schemeClr val="bg1"/>
                </a:solidFill>
                <a:latin typeface="微软雅黑" panose="020B0503020204020204" pitchFamily="34" charset="-122"/>
                <a:ea typeface="微软雅黑" panose="020B0503020204020204" pitchFamily="34" charset="-122"/>
              </a:rPr>
              <a:t>vue</a:t>
            </a:r>
            <a:r>
              <a:rPr lang="zh-CN" altLang="en-US" sz="1400" dirty="0">
                <a:solidFill>
                  <a:schemeClr val="bg1"/>
                </a:solidFill>
                <a:latin typeface="微软雅黑" panose="020B0503020204020204" pitchFamily="34" charset="-122"/>
                <a:ea typeface="微软雅黑" panose="020B0503020204020204" pitchFamily="34" charset="-122"/>
              </a:rPr>
              <a:t>搭建展示框架，后端利用</a:t>
            </a:r>
            <a:r>
              <a:rPr lang="en-US" altLang="zh-CN" sz="1400" dirty="0" err="1">
                <a:solidFill>
                  <a:schemeClr val="bg1"/>
                </a:solidFill>
                <a:latin typeface="微软雅黑" panose="020B0503020204020204" pitchFamily="34" charset="-122"/>
                <a:ea typeface="微软雅黑" panose="020B0503020204020204" pitchFamily="34" charset="-122"/>
              </a:rPr>
              <a:t>fastapi</a:t>
            </a:r>
            <a:r>
              <a:rPr lang="zh-CN" altLang="en-US" sz="1400" dirty="0">
                <a:solidFill>
                  <a:schemeClr val="bg1"/>
                </a:solidFill>
                <a:latin typeface="微软雅黑" panose="020B0503020204020204" pitchFamily="34" charset="-122"/>
                <a:ea typeface="微软雅黑" panose="020B0503020204020204" pitchFamily="34" charset="-122"/>
              </a:rPr>
              <a:t>搭建服务框架，集成了权限控制，石化系统统一身份认证，文件下载，开发者调用，生成凭证列表化，图形化展示。</a:t>
            </a:r>
          </a:p>
        </p:txBody>
      </p:sp>
      <p:sp>
        <p:nvSpPr>
          <p:cNvPr id="16" name="文本框 15">
            <a:extLst>
              <a:ext uri="{FF2B5EF4-FFF2-40B4-BE49-F238E27FC236}">
                <a16:creationId xmlns:a16="http://schemas.microsoft.com/office/drawing/2014/main" id="{DB3E2D51-8B5B-4691-9B4A-967DE9071E12}"/>
              </a:ext>
            </a:extLst>
          </p:cNvPr>
          <p:cNvSpPr txBox="1"/>
          <p:nvPr/>
        </p:nvSpPr>
        <p:spPr>
          <a:xfrm>
            <a:off x="3268027" y="5243178"/>
            <a:ext cx="2058777" cy="377411"/>
          </a:xfrm>
          <a:prstGeom prst="rect">
            <a:avLst/>
          </a:prstGeom>
          <a:noFill/>
        </p:spPr>
        <p:txBody>
          <a:bodyPr wrap="square">
            <a:spAutoFit/>
          </a:bodyPr>
          <a:lstStyle/>
          <a:p>
            <a:pPr indent="127000" algn="l">
              <a:lnSpc>
                <a:spcPct val="150000"/>
              </a:lnSpc>
            </a:pPr>
            <a:r>
              <a:rPr lang="zh-CN" altLang="en-US" sz="1400" b="1" kern="100" dirty="0">
                <a:solidFill>
                  <a:schemeClr val="bg1"/>
                </a:solidFill>
                <a:effectLst/>
                <a:latin typeface="微软雅黑" panose="020B0503020204020204" pitchFamily="34" charset="-122"/>
                <a:ea typeface="微软雅黑" panose="020B0503020204020204" pitchFamily="34" charset="-122"/>
              </a:rPr>
              <a:t>图</a:t>
            </a:r>
            <a:r>
              <a:rPr lang="en-US" altLang="zh-CN" sz="1400" b="1" kern="100" dirty="0">
                <a:solidFill>
                  <a:schemeClr val="bg1"/>
                </a:solidFill>
                <a:latin typeface="微软雅黑" panose="020B0503020204020204" pitchFamily="34" charset="-122"/>
                <a:ea typeface="微软雅黑" panose="020B0503020204020204" pitchFamily="34" charset="-122"/>
              </a:rPr>
              <a:t>4 </a:t>
            </a:r>
            <a:r>
              <a:rPr lang="zh-CN" altLang="en-US" sz="1400" b="1" kern="100" dirty="0">
                <a:solidFill>
                  <a:schemeClr val="bg1"/>
                </a:solidFill>
                <a:latin typeface="微软雅黑" panose="020B0503020204020204" pitchFamily="34" charset="-122"/>
                <a:ea typeface="微软雅黑" panose="020B0503020204020204" pitchFamily="34" charset="-122"/>
              </a:rPr>
              <a:t>可视化展示界面</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8" name="图片 17">
            <a:extLst>
              <a:ext uri="{FF2B5EF4-FFF2-40B4-BE49-F238E27FC236}">
                <a16:creationId xmlns:a16="http://schemas.microsoft.com/office/drawing/2014/main" id="{08F20B56-DA0F-4B3D-A7E3-463C5719BD97}"/>
              </a:ext>
            </a:extLst>
          </p:cNvPr>
          <p:cNvPicPr/>
          <p:nvPr/>
        </p:nvPicPr>
        <p:blipFill>
          <a:blip r:embed="rId2"/>
          <a:stretch>
            <a:fillRect/>
          </a:stretch>
        </p:blipFill>
        <p:spPr>
          <a:xfrm>
            <a:off x="1567498" y="2080560"/>
            <a:ext cx="5459836" cy="3004708"/>
          </a:xfrm>
          <a:prstGeom prst="rect">
            <a:avLst/>
          </a:prstGeom>
        </p:spPr>
      </p:pic>
    </p:spTree>
    <p:extLst>
      <p:ext uri="{BB962C8B-B14F-4D97-AF65-F5344CB8AC3E}">
        <p14:creationId xmlns:p14="http://schemas.microsoft.com/office/powerpoint/2010/main" val="5374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iterate type="lt">
                                    <p:tmPct val="10000"/>
                                  </p:iterate>
                                  <p:childTnLst>
                                    <p:set>
                                      <p:cBhvr>
                                        <p:cTn id="6" dur="1" fill="hold">
                                          <p:stCondLst>
                                            <p:cond delay="0"/>
                                          </p:stCondLst>
                                        </p:cTn>
                                        <p:tgtEl>
                                          <p:spTgt spid="56">
                                            <p:txEl>
                                              <p:pRg st="0" end="0"/>
                                            </p:txEl>
                                          </p:spTgt>
                                        </p:tgtEl>
                                        <p:attrNameLst>
                                          <p:attrName>style.visibility</p:attrName>
                                        </p:attrNameLst>
                                      </p:cBhvr>
                                      <p:to>
                                        <p:strVal val="visible"/>
                                      </p:to>
                                    </p:set>
                                    <p:anim calcmode="lin" valueType="num">
                                      <p:cBhvr>
                                        <p:cTn id="7" dur="500" fill="hold"/>
                                        <p:tgtEl>
                                          <p:spTgt spid="56">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56">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56">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6">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占位符 1">
            <a:extLst>
              <a:ext uri="{FF2B5EF4-FFF2-40B4-BE49-F238E27FC236}">
                <a16:creationId xmlns:a16="http://schemas.microsoft.com/office/drawing/2014/main" id="{A131D43E-7AF2-4DD0-8E3A-F48CAB68EC0A}"/>
              </a:ext>
            </a:extLst>
          </p:cNvPr>
          <p:cNvSpPr txBox="1">
            <a:spLocks/>
          </p:cNvSpPr>
          <p:nvPr/>
        </p:nvSpPr>
        <p:spPr>
          <a:xfrm>
            <a:off x="315477" y="1274530"/>
            <a:ext cx="3190646" cy="499624"/>
          </a:xfrm>
          <a:prstGeom prst="rect">
            <a:avLst/>
          </a:prstGeom>
          <a:noFill/>
        </p:spPr>
        <p:txBody>
          <a:bodyPr wrap="square" rtlCol="0">
            <a:spAutoFit/>
          </a:bodyPr>
          <a:lstStyle>
            <a:defPPr>
              <a:defRPr lang="id-ID"/>
            </a:defPPr>
            <a:lvl1pPr marL="285750" indent="-285750" algn="just" fontAlgn="auto">
              <a:lnSpc>
                <a:spcPct val="150000"/>
              </a:lnSpc>
              <a:buFont typeface="Wingdings" panose="05000000000000000000" pitchFamily="2" charset="2"/>
              <a:buChar char="Ø"/>
              <a:defRPr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defRPr sz="1350"/>
            </a:lvl4pPr>
            <a:lvl5pPr marL="1543050" indent="-171450">
              <a:lnSpc>
                <a:spcPct val="90000"/>
              </a:lnSpc>
              <a:spcBef>
                <a:spcPts val="375"/>
              </a:spcBef>
              <a:buFont typeface="Arial" panose="020B0604020202020204" pitchFamily="34" charset="0"/>
              <a:buChar char="•"/>
              <a:defRPr sz="1350"/>
            </a:lvl5pPr>
            <a:lvl6pPr marL="1885950" indent="-171450">
              <a:lnSpc>
                <a:spcPct val="90000"/>
              </a:lnSpc>
              <a:spcBef>
                <a:spcPts val="375"/>
              </a:spcBef>
              <a:buFont typeface="Arial" panose="020B0604020202020204" pitchFamily="34" charset="0"/>
              <a:buChar char="•"/>
              <a:defRPr sz="1350"/>
            </a:lvl6pPr>
            <a:lvl7pPr marL="2228850" indent="-171450">
              <a:lnSpc>
                <a:spcPct val="90000"/>
              </a:lnSpc>
              <a:spcBef>
                <a:spcPts val="375"/>
              </a:spcBef>
              <a:buFont typeface="Arial" panose="020B0604020202020204" pitchFamily="34" charset="0"/>
              <a:buChar char="•"/>
              <a:defRPr sz="1350"/>
            </a:lvl7pPr>
            <a:lvl8pPr marL="2571750" indent="-171450">
              <a:lnSpc>
                <a:spcPct val="90000"/>
              </a:lnSpc>
              <a:spcBef>
                <a:spcPts val="375"/>
              </a:spcBef>
              <a:buFont typeface="Arial" panose="020B0604020202020204" pitchFamily="34" charset="0"/>
              <a:buChar char="•"/>
              <a:defRPr sz="1350"/>
            </a:lvl8pPr>
            <a:lvl9pPr marL="2914650" indent="-171450">
              <a:lnSpc>
                <a:spcPct val="90000"/>
              </a:lnSpc>
              <a:spcBef>
                <a:spcPts val="375"/>
              </a:spcBef>
              <a:buFont typeface="Arial" panose="020B0604020202020204" pitchFamily="34" charset="0"/>
              <a:buChar char="•"/>
              <a:defRPr sz="1350"/>
            </a:lvl9pPr>
          </a:lstStyle>
          <a:p>
            <a:r>
              <a:rPr lang="zh-CN" altLang="en-US" sz="2000" dirty="0">
                <a:solidFill>
                  <a:schemeClr val="bg1"/>
                </a:solidFill>
              </a:rPr>
              <a:t>清账</a:t>
            </a:r>
            <a:r>
              <a:rPr lang="en-US" altLang="zh-CN" sz="2000" dirty="0">
                <a:solidFill>
                  <a:schemeClr val="bg1"/>
                </a:solidFill>
              </a:rPr>
              <a:t>RPA</a:t>
            </a:r>
            <a:r>
              <a:rPr lang="zh-CN" altLang="en-US" sz="2000" dirty="0">
                <a:solidFill>
                  <a:schemeClr val="bg1"/>
                </a:solidFill>
              </a:rPr>
              <a:t>实施成效</a:t>
            </a:r>
          </a:p>
        </p:txBody>
      </p:sp>
      <p:sp>
        <p:nvSpPr>
          <p:cNvPr id="18" name="文本框 17">
            <a:extLst>
              <a:ext uri="{FF2B5EF4-FFF2-40B4-BE49-F238E27FC236}">
                <a16:creationId xmlns:a16="http://schemas.microsoft.com/office/drawing/2014/main" id="{CA7CD306-0BA0-4340-B297-B267022C0152}"/>
              </a:ext>
            </a:extLst>
          </p:cNvPr>
          <p:cNvSpPr txBox="1"/>
          <p:nvPr/>
        </p:nvSpPr>
        <p:spPr>
          <a:xfrm>
            <a:off x="935855" y="1893537"/>
            <a:ext cx="10098616" cy="1782347"/>
          </a:xfrm>
          <a:prstGeom prst="rect">
            <a:avLst/>
          </a:prstGeom>
          <a:noFill/>
        </p:spPr>
        <p:txBody>
          <a:bodyPr wrap="square">
            <a:spAutoFit/>
          </a:bodyPr>
          <a:lstStyle/>
          <a:p>
            <a:pPr fontAlgn="base">
              <a:lnSpc>
                <a:spcPct val="150000"/>
              </a:lnSpc>
              <a:spcBef>
                <a:spcPts val="600"/>
              </a:spcBef>
              <a:spcAft>
                <a:spcPct val="0"/>
              </a:spcAft>
              <a:buClr>
                <a:srgbClr val="3171C1"/>
              </a:buClr>
            </a:pP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广西石油：</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14</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个地市，</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1154</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个网点，</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90</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名清账业务人员。</a:t>
            </a:r>
          </a:p>
          <a:p>
            <a:pPr fontAlgn="base">
              <a:lnSpc>
                <a:spcPct val="150000"/>
              </a:lnSpc>
              <a:spcBef>
                <a:spcPts val="600"/>
              </a:spcBef>
              <a:spcAft>
                <a:spcPct val="0"/>
              </a:spcAft>
              <a:buClr>
                <a:srgbClr val="3171C1"/>
              </a:buClr>
            </a:pP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清账机器人：</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60</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分钟左右可完成全省的业务，广西每月处理数量</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20-30</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万，查找次数在百万以上，按原有清账模式，平均每</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10</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个站配备一名清账人员。自推广资金监管自动清账</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RPA</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以来，已减轻企业</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50%</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以上的工作量。其中广西石油由原本的</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90</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名清账人员缩减到</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28</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人。</a:t>
            </a:r>
          </a:p>
        </p:txBody>
      </p:sp>
      <p:sp>
        <p:nvSpPr>
          <p:cNvPr id="22" name="文本占位符 1">
            <a:extLst>
              <a:ext uri="{FF2B5EF4-FFF2-40B4-BE49-F238E27FC236}">
                <a16:creationId xmlns:a16="http://schemas.microsoft.com/office/drawing/2014/main" id="{2F97E2AD-8615-42A5-A91B-4F9F15C8B61B}"/>
              </a:ext>
            </a:extLst>
          </p:cNvPr>
          <p:cNvSpPr txBox="1">
            <a:spLocks/>
          </p:cNvSpPr>
          <p:nvPr/>
        </p:nvSpPr>
        <p:spPr>
          <a:xfrm>
            <a:off x="315477" y="3795267"/>
            <a:ext cx="3190646" cy="499624"/>
          </a:xfrm>
          <a:prstGeom prst="rect">
            <a:avLst/>
          </a:prstGeom>
          <a:noFill/>
        </p:spPr>
        <p:txBody>
          <a:bodyPr wrap="square" rtlCol="0">
            <a:spAutoFit/>
          </a:bodyPr>
          <a:lstStyle>
            <a:defPPr>
              <a:defRPr lang="id-ID"/>
            </a:defPPr>
            <a:lvl1pPr marL="285750" indent="-285750" algn="just" fontAlgn="auto">
              <a:lnSpc>
                <a:spcPct val="150000"/>
              </a:lnSpc>
              <a:buFont typeface="Wingdings" panose="05000000000000000000" pitchFamily="2" charset="2"/>
              <a:buChar char="Ø"/>
              <a:defRPr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defRPr sz="1350"/>
            </a:lvl4pPr>
            <a:lvl5pPr marL="1543050" indent="-171450">
              <a:lnSpc>
                <a:spcPct val="90000"/>
              </a:lnSpc>
              <a:spcBef>
                <a:spcPts val="375"/>
              </a:spcBef>
              <a:buFont typeface="Arial" panose="020B0604020202020204" pitchFamily="34" charset="0"/>
              <a:buChar char="•"/>
              <a:defRPr sz="1350"/>
            </a:lvl5pPr>
            <a:lvl6pPr marL="1885950" indent="-171450">
              <a:lnSpc>
                <a:spcPct val="90000"/>
              </a:lnSpc>
              <a:spcBef>
                <a:spcPts val="375"/>
              </a:spcBef>
              <a:buFont typeface="Arial" panose="020B0604020202020204" pitchFamily="34" charset="0"/>
              <a:buChar char="•"/>
              <a:defRPr sz="1350"/>
            </a:lvl6pPr>
            <a:lvl7pPr marL="2228850" indent="-171450">
              <a:lnSpc>
                <a:spcPct val="90000"/>
              </a:lnSpc>
              <a:spcBef>
                <a:spcPts val="375"/>
              </a:spcBef>
              <a:buFont typeface="Arial" panose="020B0604020202020204" pitchFamily="34" charset="0"/>
              <a:buChar char="•"/>
              <a:defRPr sz="1350"/>
            </a:lvl7pPr>
            <a:lvl8pPr marL="2571750" indent="-171450">
              <a:lnSpc>
                <a:spcPct val="90000"/>
              </a:lnSpc>
              <a:spcBef>
                <a:spcPts val="375"/>
              </a:spcBef>
              <a:buFont typeface="Arial" panose="020B0604020202020204" pitchFamily="34" charset="0"/>
              <a:buChar char="•"/>
              <a:defRPr sz="1350"/>
            </a:lvl8pPr>
            <a:lvl9pPr marL="2914650" indent="-171450">
              <a:lnSpc>
                <a:spcPct val="90000"/>
              </a:lnSpc>
              <a:spcBef>
                <a:spcPts val="375"/>
              </a:spcBef>
              <a:buFont typeface="Arial" panose="020B0604020202020204" pitchFamily="34" charset="0"/>
              <a:buChar char="•"/>
              <a:defRPr sz="1350"/>
            </a:lvl9pPr>
          </a:lstStyle>
          <a:p>
            <a:r>
              <a:rPr lang="zh-CN" altLang="en-US" sz="2000" dirty="0">
                <a:solidFill>
                  <a:schemeClr val="bg1"/>
                </a:solidFill>
              </a:rPr>
              <a:t>清账</a:t>
            </a:r>
            <a:r>
              <a:rPr lang="en-US" altLang="zh-CN" sz="2000" dirty="0">
                <a:solidFill>
                  <a:schemeClr val="bg1"/>
                </a:solidFill>
              </a:rPr>
              <a:t>RPA</a:t>
            </a:r>
            <a:r>
              <a:rPr lang="zh-CN" altLang="en-US" sz="2000" dirty="0">
                <a:solidFill>
                  <a:schemeClr val="bg1"/>
                </a:solidFill>
              </a:rPr>
              <a:t>具体效果</a:t>
            </a:r>
          </a:p>
        </p:txBody>
      </p:sp>
      <p:sp>
        <p:nvSpPr>
          <p:cNvPr id="23" name="文本框 22">
            <a:extLst>
              <a:ext uri="{FF2B5EF4-FFF2-40B4-BE49-F238E27FC236}">
                <a16:creationId xmlns:a16="http://schemas.microsoft.com/office/drawing/2014/main" id="{C460456D-4FFE-44F6-AEB0-40D46B13B974}"/>
              </a:ext>
            </a:extLst>
          </p:cNvPr>
          <p:cNvSpPr txBox="1"/>
          <p:nvPr/>
        </p:nvSpPr>
        <p:spPr>
          <a:xfrm>
            <a:off x="935855" y="4294891"/>
            <a:ext cx="10098616" cy="1936236"/>
          </a:xfrm>
          <a:prstGeom prst="rect">
            <a:avLst/>
          </a:prstGeom>
          <a:noFill/>
        </p:spPr>
        <p:txBody>
          <a:bodyPr wrap="square">
            <a:spAutoFit/>
          </a:bodyPr>
          <a:lstStyle/>
          <a:p>
            <a:pPr marL="285750" indent="-285750" fontAlgn="base">
              <a:lnSpc>
                <a:spcPct val="150000"/>
              </a:lnSpc>
              <a:spcBef>
                <a:spcPts val="600"/>
              </a:spcBef>
              <a:spcAft>
                <a:spcPct val="0"/>
              </a:spcAft>
              <a:buClr>
                <a:schemeClr val="bg1"/>
              </a:buClr>
              <a:buFont typeface="Arial" panose="020B0604020202020204" pitchFamily="34" charset="0"/>
              <a:buChar char="•"/>
            </a:pP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RPA</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代替人工操作，避免了人工操作失误带来的风险；</a:t>
            </a:r>
            <a:endPar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endParaRPr>
          </a:p>
          <a:p>
            <a:pPr marL="285750" indent="-285750" fontAlgn="base">
              <a:lnSpc>
                <a:spcPct val="150000"/>
              </a:lnSpc>
              <a:spcBef>
                <a:spcPts val="600"/>
              </a:spcBef>
              <a:spcAft>
                <a:spcPct val="0"/>
              </a:spcAft>
              <a:buClr>
                <a:schemeClr val="bg1"/>
              </a:buClr>
              <a:buFont typeface="Arial" panose="020B0604020202020204" pitchFamily="34" charset="0"/>
              <a:buChar char="•"/>
            </a:pP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建立了基于</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RPA</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的清账关键数据风险预警；</a:t>
            </a:r>
            <a:endPar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endParaRPr>
          </a:p>
          <a:p>
            <a:pPr marL="285750" indent="-285750" fontAlgn="base">
              <a:lnSpc>
                <a:spcPct val="150000"/>
              </a:lnSpc>
              <a:spcBef>
                <a:spcPts val="600"/>
              </a:spcBef>
              <a:spcAft>
                <a:spcPct val="0"/>
              </a:spcAft>
              <a:buClr>
                <a:schemeClr val="bg1"/>
              </a:buClr>
              <a:buFont typeface="Arial" panose="020B0604020202020204" pitchFamily="34" charset="0"/>
              <a:buChar char="•"/>
            </a:pP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通过</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RPA</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实现数据展示和反馈，高效的同时便于追踪问题。</a:t>
            </a:r>
            <a:endPar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endParaRPr>
          </a:p>
          <a:p>
            <a:pPr marL="285750" indent="-285750" fontAlgn="base">
              <a:lnSpc>
                <a:spcPct val="150000"/>
              </a:lnSpc>
              <a:spcBef>
                <a:spcPts val="600"/>
              </a:spcBef>
              <a:spcAft>
                <a:spcPct val="0"/>
              </a:spcAft>
              <a:buClr>
                <a:schemeClr val="bg1"/>
              </a:buClr>
              <a:buFont typeface="Arial" panose="020B0604020202020204" pitchFamily="34" charset="0"/>
              <a:buChar char="•"/>
            </a:pP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区别于传统清账业务，利用</a:t>
            </a:r>
            <a:r>
              <a:rPr lang="en-US" altLang="zh-CN" sz="1800" b="1" dirty="0">
                <a:solidFill>
                  <a:schemeClr val="bg1"/>
                </a:solidFill>
                <a:latin typeface="微软雅黑" panose="020B0503020204020204" pitchFamily="34" charset="-122"/>
                <a:ea typeface="微软雅黑" panose="020B0503020204020204" pitchFamily="34" charset="-122"/>
                <a:cs typeface="Times New Roman" pitchFamily="18" charset="0"/>
              </a:rPr>
              <a:t>RPA</a:t>
            </a:r>
            <a:r>
              <a:rPr lang="zh-CN" altLang="en-US" sz="1800" b="1" dirty="0">
                <a:solidFill>
                  <a:schemeClr val="bg1"/>
                </a:solidFill>
                <a:latin typeface="微软雅黑" panose="020B0503020204020204" pitchFamily="34" charset="-122"/>
                <a:ea typeface="微软雅黑" panose="020B0503020204020204" pitchFamily="34" charset="-122"/>
                <a:cs typeface="Times New Roman" pitchFamily="18" charset="0"/>
              </a:rPr>
              <a:t>机器人 实现清账业务流程优化以及财务模式升级。</a:t>
            </a:r>
          </a:p>
        </p:txBody>
      </p:sp>
    </p:spTree>
    <p:extLst>
      <p:ext uri="{BB962C8B-B14F-4D97-AF65-F5344CB8AC3E}">
        <p14:creationId xmlns:p14="http://schemas.microsoft.com/office/powerpoint/2010/main" val="422080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8" y="1815096"/>
            <a:ext cx="7546681" cy="80440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：基于资金监管系统的智能清账</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RPA</a:t>
            </a:r>
          </a:p>
          <a:p>
            <a:pPr marL="0" indent="0">
              <a:buFont typeface="Arial" panose="020B0604020202020204" pitchFamily="34" charset="0"/>
              <a:buNone/>
            </a:pP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9" y="2742188"/>
            <a:ext cx="6701554"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享当当</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：丁锦锋（队长）、祁轶、徐兴、陈定山、王世睿、朱宇航、张孔、曾新立</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：拥抱智能化时代，展现</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风采</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中国石化集团共享服务有限公司南京分公司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Application Scope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：中国石化集团销售企业财务清账</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作品应用主要项目</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Main Projects of Work Application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享当当VI">
            <a:extLst>
              <a:ext uri="{FF2B5EF4-FFF2-40B4-BE49-F238E27FC236}">
                <a16:creationId xmlns:a16="http://schemas.microsoft.com/office/drawing/2014/main" id="{576ACE65-96D1-47FE-9506-DFA9F46D2615}"/>
              </a:ext>
            </a:extLst>
          </p:cNvPr>
          <p:cNvPicPr>
            <a:picLocks noChangeAspect="1"/>
          </p:cNvPicPr>
          <p:nvPr/>
        </p:nvPicPr>
        <p:blipFill>
          <a:blip r:embed="rId2"/>
          <a:stretch>
            <a:fillRect/>
          </a:stretch>
        </p:blipFill>
        <p:spPr>
          <a:xfrm>
            <a:off x="8108601" y="3698747"/>
            <a:ext cx="3362325" cy="1079500"/>
          </a:xfrm>
          <a:prstGeom prst="rect">
            <a:avLst/>
          </a:prstGeom>
        </p:spPr>
      </p:pic>
    </p:spTree>
    <p:extLst>
      <p:ext uri="{BB962C8B-B14F-4D97-AF65-F5344CB8AC3E}">
        <p14:creationId xmlns:p14="http://schemas.microsoft.com/office/powerpoint/2010/main" val="7799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 calcmode="lin" valueType="num">
                                      <p:cBhvr>
                                        <p:cTn id="7" dur="2500" fill="hold"/>
                                        <p:tgtEl>
                                          <p:spTgt spid="9"/>
                                        </p:tgtEl>
                                        <p:attrNameLst>
                                          <p:attrName>ppt_w</p:attrName>
                                        </p:attrNameLst>
                                      </p:cBhvr>
                                      <p:tavLst>
                                        <p:tav tm="0">
                                          <p:val>
                                            <p:fltVal val="0"/>
                                          </p:val>
                                        </p:tav>
                                        <p:tav tm="100000">
                                          <p:val>
                                            <p:strVal val="#ppt_w"/>
                                          </p:val>
                                        </p:tav>
                                      </p:tavLst>
                                    </p:anim>
                                    <p:anim calcmode="lin" valueType="num">
                                      <p:cBhvr>
                                        <p:cTn id="8" dur="2500" fill="hold"/>
                                        <p:tgtEl>
                                          <p:spTgt spid="9"/>
                                        </p:tgtEl>
                                        <p:attrNameLst>
                                          <p:attrName>ppt_h</p:attrName>
                                        </p:attrNameLst>
                                      </p:cBhvr>
                                      <p:tavLst>
                                        <p:tav tm="0">
                                          <p:val>
                                            <p:fltVal val="0"/>
                                          </p:val>
                                        </p:tav>
                                        <p:tav tm="100000">
                                          <p:val>
                                            <p:strVal val="#ppt_h"/>
                                          </p:val>
                                        </p:tav>
                                      </p:tavLst>
                                    </p:anim>
                                    <p:anim calcmode="lin" valueType="num">
                                      <p:cBhvr>
                                        <p:cTn id="9" dur="2500" fill="hold"/>
                                        <p:tgtEl>
                                          <p:spTgt spid="9"/>
                                        </p:tgtEl>
                                        <p:attrNameLst>
                                          <p:attrName>style.rotation</p:attrName>
                                        </p:attrNameLst>
                                      </p:cBhvr>
                                      <p:tavLst>
                                        <p:tav tm="0">
                                          <p:val>
                                            <p:fltVal val="90"/>
                                          </p:val>
                                        </p:tav>
                                        <p:tav tm="100000">
                                          <p:val>
                                            <p:fltVal val="0"/>
                                          </p:val>
                                        </p:tav>
                                      </p:tavLst>
                                    </p:anim>
                                    <p:animEffect transition="in" filter="fade">
                                      <p:cBhvr>
                                        <p:cTn id="10" dur="2500"/>
                                        <p:tgtEl>
                                          <p:spTgt spid="9"/>
                                        </p:tgtEl>
                                      </p:cBhvr>
                                    </p:animEffect>
                                  </p:childTnLst>
                                </p:cTn>
                              </p:par>
                            </p:childTnLst>
                          </p:cTn>
                        </p:par>
                        <p:par>
                          <p:cTn id="11" fill="hold">
                            <p:stCondLst>
                              <p:cond delay="4500"/>
                            </p:stCondLst>
                            <p:childTnLst>
                              <p:par>
                                <p:cTn id="12" presetID="26" presetClass="emph" presetSubtype="0" fill="hold" nodeType="afterEffect">
                                  <p:stCondLst>
                                    <p:cond delay="750"/>
                                  </p:stCondLst>
                                  <p:childTnLst>
                                    <p:animEffect transition="out" filter="fade">
                                      <p:cBhvr>
                                        <p:cTn id="13" dur="1000" tmFilter="0, 0; .2, .5; .8, .5; 1, 0"/>
                                        <p:tgtEl>
                                          <p:spTgt spid="9"/>
                                        </p:tgtEl>
                                      </p:cBhvr>
                                    </p:animEffect>
                                    <p:animScale>
                                      <p:cBhvr>
                                        <p:cTn id="14"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19">
            <a:extLst>
              <a:ext uri="{FF2B5EF4-FFF2-40B4-BE49-F238E27FC236}">
                <a16:creationId xmlns:a16="http://schemas.microsoft.com/office/drawing/2014/main" id="{DD69D690-B7E6-4EFE-B967-64DF24965920}"/>
              </a:ext>
            </a:extLst>
          </p:cNvPr>
          <p:cNvSpPr txBox="1"/>
          <p:nvPr/>
        </p:nvSpPr>
        <p:spPr>
          <a:xfrm>
            <a:off x="688677" y="1302093"/>
            <a:ext cx="11091991" cy="2346283"/>
          </a:xfrm>
          <a:prstGeom prst="rect">
            <a:avLst/>
          </a:prstGeom>
          <a:noFill/>
        </p:spPr>
        <p:txBody>
          <a:bodyPr wrap="square">
            <a:spAutoFit/>
          </a:bodyPr>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cs typeface="Times New Roman" pitchFamily="18" charset="0"/>
              </a:rPr>
              <a:t>RPA</a:t>
            </a:r>
            <a:r>
              <a:rPr lang="zh-CN" altLang="en-US" sz="2000" b="1" dirty="0">
                <a:solidFill>
                  <a:schemeClr val="bg1"/>
                </a:solidFill>
                <a:latin typeface="微软雅黑" panose="020B0503020204020204" pitchFamily="34" charset="-122"/>
                <a:ea typeface="微软雅黑" panose="020B0503020204020204" pitchFamily="34" charset="-122"/>
                <a:cs typeface="Times New Roman" pitchFamily="18" charset="0"/>
              </a:rPr>
              <a:t>的实施应用，促进了广西石油财务数字化转型，简化了资金基础管理工作，为预算、分析等方面数字化转型奠定扎实基础。</a:t>
            </a:r>
            <a:endParaRPr lang="en-US" altLang="zh-CN" sz="2000" b="1" dirty="0">
              <a:solidFill>
                <a:schemeClr val="bg1"/>
              </a:solidFill>
              <a:latin typeface="微软雅黑" panose="020B0503020204020204" pitchFamily="34" charset="-122"/>
              <a:ea typeface="微软雅黑" panose="020B0503020204020204" pitchFamily="34" charset="-122"/>
              <a:cs typeface="Times New Roman" pitchFamily="18" charset="0"/>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Times New Roman" pitchFamily="18" charset="0"/>
              </a:rPr>
              <a:t>基于资金监管系统的智能清账</a:t>
            </a:r>
            <a:r>
              <a:rPr lang="en-US" altLang="zh-CN" sz="2000" b="1" dirty="0">
                <a:solidFill>
                  <a:schemeClr val="bg1"/>
                </a:solidFill>
                <a:latin typeface="微软雅黑" panose="020B0503020204020204" pitchFamily="34" charset="-122"/>
                <a:ea typeface="微软雅黑" panose="020B0503020204020204" pitchFamily="34" charset="-122"/>
                <a:cs typeface="Times New Roman" pitchFamily="18" charset="0"/>
              </a:rPr>
              <a:t>RPA</a:t>
            </a:r>
            <a:r>
              <a:rPr lang="zh-CN" altLang="en-US" sz="2000" b="1" dirty="0">
                <a:solidFill>
                  <a:schemeClr val="bg1"/>
                </a:solidFill>
                <a:latin typeface="微软雅黑" panose="020B0503020204020204" pitchFamily="34" charset="-122"/>
                <a:ea typeface="微软雅黑" panose="020B0503020204020204" pitchFamily="34" charset="-122"/>
                <a:cs typeface="Times New Roman" pitchFamily="18" charset="0"/>
              </a:rPr>
              <a:t>还应用在贵州石油、湖南石油、吉林石油等公司。我们相信，随着</a:t>
            </a:r>
            <a:r>
              <a:rPr lang="en-US" altLang="zh-CN" sz="2000" b="1" dirty="0">
                <a:solidFill>
                  <a:schemeClr val="bg1"/>
                </a:solidFill>
                <a:latin typeface="微软雅黑" panose="020B0503020204020204" pitchFamily="34" charset="-122"/>
                <a:ea typeface="微软雅黑" panose="020B0503020204020204" pitchFamily="34" charset="-122"/>
                <a:cs typeface="Times New Roman" pitchFamily="18" charset="0"/>
              </a:rPr>
              <a:t>RPA</a:t>
            </a:r>
            <a:r>
              <a:rPr lang="zh-CN" altLang="en-US" sz="2000" b="1" dirty="0">
                <a:solidFill>
                  <a:schemeClr val="bg1"/>
                </a:solidFill>
                <a:latin typeface="微软雅黑" panose="020B0503020204020204" pitchFamily="34" charset="-122"/>
                <a:ea typeface="微软雅黑" panose="020B0503020204020204" pitchFamily="34" charset="-122"/>
                <a:cs typeface="Times New Roman" pitchFamily="18" charset="0"/>
              </a:rPr>
              <a:t>的广泛应用，未来</a:t>
            </a:r>
            <a:r>
              <a:rPr lang="en-US" altLang="zh-CN" sz="2000" b="1" dirty="0">
                <a:solidFill>
                  <a:schemeClr val="bg1"/>
                </a:solidFill>
                <a:latin typeface="微软雅黑" panose="020B0503020204020204" pitchFamily="34" charset="-122"/>
                <a:ea typeface="微软雅黑" panose="020B0503020204020204" pitchFamily="34" charset="-122"/>
                <a:cs typeface="Times New Roman" pitchFamily="18" charset="0"/>
              </a:rPr>
              <a:t>RPA</a:t>
            </a:r>
            <a:r>
              <a:rPr lang="zh-CN" altLang="en-US" sz="2000" b="1" dirty="0">
                <a:solidFill>
                  <a:schemeClr val="bg1"/>
                </a:solidFill>
                <a:latin typeface="微软雅黑" panose="020B0503020204020204" pitchFamily="34" charset="-122"/>
                <a:ea typeface="微软雅黑" panose="020B0503020204020204" pitchFamily="34" charset="-122"/>
                <a:cs typeface="Times New Roman" pitchFamily="18" charset="0"/>
              </a:rPr>
              <a:t>在财务管理、 业务自动化处理方面的作用会更加突出，这一项应用也将扩展至更多的企业。</a:t>
            </a:r>
          </a:p>
        </p:txBody>
      </p:sp>
      <p:sp>
        <p:nvSpPr>
          <p:cNvPr id="5" name="Content Placeholder 5">
            <a:extLst>
              <a:ext uri="{FF2B5EF4-FFF2-40B4-BE49-F238E27FC236}">
                <a16:creationId xmlns:a16="http://schemas.microsoft.com/office/drawing/2014/main" id="{DDA8B7D0-3489-463D-9FD3-7444B637A560}"/>
              </a:ext>
            </a:extLst>
          </p:cNvPr>
          <p:cNvSpPr txBox="1">
            <a:spLocks/>
          </p:cNvSpPr>
          <p:nvPr/>
        </p:nvSpPr>
        <p:spPr>
          <a:xfrm>
            <a:off x="784812" y="4538359"/>
            <a:ext cx="8803072" cy="2035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Times New Roman" pitchFamily="18" charset="0"/>
              </a:rPr>
              <a:t>战略引领，推动转型，有力支撑集团发展；</a:t>
            </a:r>
            <a:endParaRPr lang="en-US" altLang="zh-CN" sz="2000" b="1" dirty="0">
              <a:solidFill>
                <a:schemeClr val="bg1"/>
              </a:solidFill>
              <a:latin typeface="微软雅黑" panose="020B0503020204020204" pitchFamily="34" charset="-122"/>
              <a:ea typeface="微软雅黑" panose="020B0503020204020204" pitchFamily="34" charset="-122"/>
              <a:cs typeface="Times New Roman" pitchFamily="18" charset="0"/>
            </a:endParaRPr>
          </a:p>
          <a:p>
            <a:pPr marL="0">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cs typeface="Times New Roman" pitchFamily="18" charset="0"/>
              </a:rPr>
              <a:t>流程优化，效率提升，逐步显现规模效应</a:t>
            </a:r>
            <a:endParaRPr lang="en-US" altLang="zh-CN" sz="2000" b="1" dirty="0">
              <a:solidFill>
                <a:schemeClr val="bg1"/>
              </a:solidFill>
              <a:latin typeface="微软雅黑" panose="020B0503020204020204" pitchFamily="34" charset="-122"/>
              <a:ea typeface="微软雅黑" panose="020B0503020204020204" pitchFamily="34" charset="-122"/>
              <a:cs typeface="Times New Roman" pitchFamily="18" charset="0"/>
            </a:endParaRPr>
          </a:p>
          <a:p>
            <a:pPr marL="0">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cs typeface="Times New Roman" pitchFamily="18" charset="0"/>
              </a:rPr>
              <a:t>互融互通，知识共享，塑造行业生态</a:t>
            </a:r>
            <a:endParaRPr lang="zh-CN" altLang="en-US" sz="2000" b="1"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7" name="文本占位符 1">
            <a:extLst>
              <a:ext uri="{FF2B5EF4-FFF2-40B4-BE49-F238E27FC236}">
                <a16:creationId xmlns:a16="http://schemas.microsoft.com/office/drawing/2014/main" id="{BEA6AD0A-26F2-47B4-BFA8-B45F929D1308}"/>
              </a:ext>
            </a:extLst>
          </p:cNvPr>
          <p:cNvSpPr txBox="1">
            <a:spLocks/>
          </p:cNvSpPr>
          <p:nvPr/>
        </p:nvSpPr>
        <p:spPr>
          <a:xfrm>
            <a:off x="315476" y="3795267"/>
            <a:ext cx="3999071" cy="499624"/>
          </a:xfrm>
          <a:prstGeom prst="rect">
            <a:avLst/>
          </a:prstGeom>
          <a:noFill/>
        </p:spPr>
        <p:txBody>
          <a:bodyPr wrap="square" rtlCol="0">
            <a:spAutoFit/>
          </a:bodyPr>
          <a:lstStyle>
            <a:defPPr>
              <a:defRPr lang="id-ID"/>
            </a:defPPr>
            <a:lvl1pPr marL="285750" indent="-285750" algn="just" fontAlgn="auto">
              <a:lnSpc>
                <a:spcPct val="150000"/>
              </a:lnSpc>
              <a:buFont typeface="Wingdings" panose="05000000000000000000" pitchFamily="2" charset="2"/>
              <a:buChar char="Ø"/>
              <a:defRPr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defRPr sz="1350"/>
            </a:lvl4pPr>
            <a:lvl5pPr marL="1543050" indent="-171450">
              <a:lnSpc>
                <a:spcPct val="90000"/>
              </a:lnSpc>
              <a:spcBef>
                <a:spcPts val="375"/>
              </a:spcBef>
              <a:buFont typeface="Arial" panose="020B0604020202020204" pitchFamily="34" charset="0"/>
              <a:buChar char="•"/>
              <a:defRPr sz="1350"/>
            </a:lvl5pPr>
            <a:lvl6pPr marL="1885950" indent="-171450">
              <a:lnSpc>
                <a:spcPct val="90000"/>
              </a:lnSpc>
              <a:spcBef>
                <a:spcPts val="375"/>
              </a:spcBef>
              <a:buFont typeface="Arial" panose="020B0604020202020204" pitchFamily="34" charset="0"/>
              <a:buChar char="•"/>
              <a:defRPr sz="1350"/>
            </a:lvl6pPr>
            <a:lvl7pPr marL="2228850" indent="-171450">
              <a:lnSpc>
                <a:spcPct val="90000"/>
              </a:lnSpc>
              <a:spcBef>
                <a:spcPts val="375"/>
              </a:spcBef>
              <a:buFont typeface="Arial" panose="020B0604020202020204" pitchFamily="34" charset="0"/>
              <a:buChar char="•"/>
              <a:defRPr sz="1350"/>
            </a:lvl7pPr>
            <a:lvl8pPr marL="2571750" indent="-171450">
              <a:lnSpc>
                <a:spcPct val="90000"/>
              </a:lnSpc>
              <a:spcBef>
                <a:spcPts val="375"/>
              </a:spcBef>
              <a:buFont typeface="Arial" panose="020B0604020202020204" pitchFamily="34" charset="0"/>
              <a:buChar char="•"/>
              <a:defRPr sz="1350"/>
            </a:lvl8pPr>
            <a:lvl9pPr marL="2914650" indent="-171450">
              <a:lnSpc>
                <a:spcPct val="90000"/>
              </a:lnSpc>
              <a:spcBef>
                <a:spcPts val="375"/>
              </a:spcBef>
              <a:buFont typeface="Arial" panose="020B0604020202020204" pitchFamily="34" charset="0"/>
              <a:buChar char="•"/>
              <a:defRPr sz="1350"/>
            </a:lvl9pPr>
          </a:lstStyle>
          <a:p>
            <a:r>
              <a:rPr lang="en-US" altLang="zh-CN" sz="2000" dirty="0">
                <a:solidFill>
                  <a:schemeClr val="bg1"/>
                </a:solidFill>
              </a:rPr>
              <a:t>RPA</a:t>
            </a:r>
            <a:r>
              <a:rPr lang="zh-CN" altLang="en-US" sz="2000" dirty="0">
                <a:solidFill>
                  <a:schemeClr val="bg1"/>
                </a:solidFill>
              </a:rPr>
              <a:t>对企业的转型的作用</a:t>
            </a:r>
          </a:p>
        </p:txBody>
      </p:sp>
    </p:spTree>
    <p:extLst>
      <p:ext uri="{BB962C8B-B14F-4D97-AF65-F5344CB8AC3E}">
        <p14:creationId xmlns:p14="http://schemas.microsoft.com/office/powerpoint/2010/main" val="2196016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a:extLst>
              <a:ext uri="{FF2B5EF4-FFF2-40B4-BE49-F238E27FC236}">
                <a16:creationId xmlns:a16="http://schemas.microsoft.com/office/drawing/2014/main" id="{FC221D45-19BF-4F7A-8288-3B532444A1F5}"/>
              </a:ext>
            </a:extLst>
          </p:cNvPr>
          <p:cNvSpPr/>
          <p:nvPr/>
        </p:nvSpPr>
        <p:spPr>
          <a:xfrm>
            <a:off x="734235" y="6135486"/>
            <a:ext cx="5400675" cy="722514"/>
          </a:xfrm>
          <a:prstGeom prst="rect">
            <a:avLst/>
          </a:prstGeom>
          <a:gradFill>
            <a:gsLst>
              <a:gs pos="0">
                <a:schemeClr val="accent1">
                  <a:alpha val="50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ERP</a:t>
            </a:r>
            <a:r>
              <a:rPr lang="zh-CN" altLang="en-US" dirty="0">
                <a:latin typeface="微软雅黑" panose="020B0503020204020204" pitchFamily="34" charset="-122"/>
                <a:ea typeface="微软雅黑" panose="020B0503020204020204" pitchFamily="34" charset="-122"/>
              </a:rPr>
              <a:t>手工核算资金到账查询方式落后</a:t>
            </a:r>
            <a:endParaRPr lang="zh-CN" altLang="en-US" spc="300" dirty="0">
              <a:solidFill>
                <a:srgbClr val="2A96F9"/>
              </a:solidFill>
              <a:effectLst>
                <a:glow rad="101600">
                  <a:srgbClr val="4F81BD">
                    <a:satMod val="175000"/>
                    <a:alpha val="40000"/>
                  </a:srgbClr>
                </a:glow>
              </a:effectLst>
              <a:latin typeface="微软雅黑" panose="020B0503020204020204" pitchFamily="34" charset="-122"/>
              <a:ea typeface="微软雅黑" panose="020B0503020204020204" pitchFamily="34" charset="-122"/>
              <a:cs typeface="微软雅黑" panose="020B0503020204020204" charset="-122"/>
            </a:endParaRPr>
          </a:p>
        </p:txBody>
      </p:sp>
      <p:sp>
        <p:nvSpPr>
          <p:cNvPr id="5" name="矩形 4">
            <a:extLst>
              <a:ext uri="{FF2B5EF4-FFF2-40B4-BE49-F238E27FC236}">
                <a16:creationId xmlns:a16="http://schemas.microsoft.com/office/drawing/2014/main" id="{D28732CF-0128-4485-9CE3-3A0B0E0800BE}"/>
              </a:ext>
            </a:extLst>
          </p:cNvPr>
          <p:cNvSpPr/>
          <p:nvPr/>
        </p:nvSpPr>
        <p:spPr>
          <a:xfrm>
            <a:off x="734235" y="6135486"/>
            <a:ext cx="5400675" cy="114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173245A3-2D68-469D-AAF4-1BC8A0B7E270}"/>
              </a:ext>
            </a:extLst>
          </p:cNvPr>
          <p:cNvSpPr/>
          <p:nvPr/>
        </p:nvSpPr>
        <p:spPr>
          <a:xfrm>
            <a:off x="914343" y="5336089"/>
            <a:ext cx="5040458" cy="722514"/>
          </a:xfrm>
          <a:prstGeom prst="rect">
            <a:avLst/>
          </a:prstGeom>
          <a:gradFill>
            <a:gsLst>
              <a:gs pos="0">
                <a:schemeClr val="accent4">
                  <a:alpha val="50000"/>
                </a:schemeClr>
              </a:gs>
              <a:gs pos="100000">
                <a:schemeClr val="accent4">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POS</a:t>
            </a:r>
            <a:r>
              <a:rPr lang="zh-CN" altLang="en-US" dirty="0">
                <a:latin typeface="微软雅黑" panose="020B0503020204020204" pitchFamily="34" charset="-122"/>
                <a:ea typeface="微软雅黑" panose="020B0503020204020204" pitchFamily="34" charset="-122"/>
              </a:rPr>
              <a:t>机及第三方不联动</a:t>
            </a:r>
            <a:endParaRPr lang="zh-CN" altLang="en-US" spc="300"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A5047C05-ACA3-4A04-878F-E271CD3FAE6A}"/>
              </a:ext>
            </a:extLst>
          </p:cNvPr>
          <p:cNvSpPr/>
          <p:nvPr/>
        </p:nvSpPr>
        <p:spPr>
          <a:xfrm>
            <a:off x="914343" y="5336089"/>
            <a:ext cx="5040458" cy="1143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EA6E4DB8-B74B-46A4-A2A4-770C4B10003F}"/>
              </a:ext>
            </a:extLst>
          </p:cNvPr>
          <p:cNvSpPr/>
          <p:nvPr/>
        </p:nvSpPr>
        <p:spPr>
          <a:xfrm>
            <a:off x="1087526" y="4536690"/>
            <a:ext cx="4694093" cy="722514"/>
          </a:xfrm>
          <a:prstGeom prst="rect">
            <a:avLst/>
          </a:prstGeom>
          <a:gradFill>
            <a:gsLst>
              <a:gs pos="0">
                <a:schemeClr val="accent1">
                  <a:alpha val="50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系统数据集成度不高</a:t>
            </a:r>
            <a:endParaRPr lang="zh-CN" altLang="en-US" spc="300"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B62D0AA3-7C85-4ABD-9BB5-B9B2C5BCD9E5}"/>
              </a:ext>
            </a:extLst>
          </p:cNvPr>
          <p:cNvSpPr/>
          <p:nvPr/>
        </p:nvSpPr>
        <p:spPr>
          <a:xfrm>
            <a:off x="1087526" y="4536690"/>
            <a:ext cx="4694093" cy="114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FEC19487-09FE-4405-952A-E7516B6D69F1}"/>
              </a:ext>
            </a:extLst>
          </p:cNvPr>
          <p:cNvSpPr/>
          <p:nvPr/>
        </p:nvSpPr>
        <p:spPr>
          <a:xfrm>
            <a:off x="1336907" y="3737291"/>
            <a:ext cx="4195330" cy="722514"/>
          </a:xfrm>
          <a:prstGeom prst="rect">
            <a:avLst/>
          </a:prstGeom>
          <a:gradFill>
            <a:gsLst>
              <a:gs pos="0">
                <a:schemeClr val="accent4">
                  <a:alpha val="50000"/>
                </a:schemeClr>
              </a:gs>
              <a:gs pos="100000">
                <a:schemeClr val="accent4">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业务系统接口多</a:t>
            </a:r>
            <a:endParaRPr lang="zh-CN" altLang="en-US" spc="300" dirty="0">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EC49A27E-C322-4AE8-A93A-8D51A1D8C1DA}"/>
              </a:ext>
            </a:extLst>
          </p:cNvPr>
          <p:cNvSpPr/>
          <p:nvPr/>
        </p:nvSpPr>
        <p:spPr>
          <a:xfrm>
            <a:off x="1336907" y="3737291"/>
            <a:ext cx="4195330" cy="1143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039BB23-A9E9-4639-A013-47E8F1F88085}"/>
              </a:ext>
            </a:extLst>
          </p:cNvPr>
          <p:cNvSpPr/>
          <p:nvPr/>
        </p:nvSpPr>
        <p:spPr>
          <a:xfrm>
            <a:off x="1489308" y="2937892"/>
            <a:ext cx="3890529" cy="722514"/>
          </a:xfrm>
          <a:prstGeom prst="rect">
            <a:avLst/>
          </a:prstGeom>
          <a:gradFill>
            <a:gsLst>
              <a:gs pos="0">
                <a:schemeClr val="accent1">
                  <a:alpha val="50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授信管理困难</a:t>
            </a:r>
            <a:endParaRPr lang="zh-CN" altLang="en-US" spc="300" dirty="0">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2598B623-6773-4E04-AC6E-27DC97F20E0D}"/>
              </a:ext>
            </a:extLst>
          </p:cNvPr>
          <p:cNvSpPr/>
          <p:nvPr/>
        </p:nvSpPr>
        <p:spPr>
          <a:xfrm>
            <a:off x="1489308" y="2937892"/>
            <a:ext cx="3890529" cy="114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0B9AD1A6-15B9-4277-A776-401F4C383166}"/>
              </a:ext>
            </a:extLst>
          </p:cNvPr>
          <p:cNvSpPr/>
          <p:nvPr/>
        </p:nvSpPr>
        <p:spPr>
          <a:xfrm>
            <a:off x="1706579" y="2138493"/>
            <a:ext cx="3455987" cy="722514"/>
          </a:xfrm>
          <a:prstGeom prst="rect">
            <a:avLst/>
          </a:prstGeom>
          <a:gradFill>
            <a:gsLst>
              <a:gs pos="0">
                <a:schemeClr val="accent4">
                  <a:alpha val="50000"/>
                </a:schemeClr>
              </a:gs>
              <a:gs pos="100000">
                <a:schemeClr val="accent4">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授信管理困难</a:t>
            </a:r>
            <a:endParaRPr lang="zh-CN" altLang="en-US" spc="300" dirty="0">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F54C7745-12E4-45BE-82CF-712A2C059484}"/>
              </a:ext>
            </a:extLst>
          </p:cNvPr>
          <p:cNvSpPr/>
          <p:nvPr/>
        </p:nvSpPr>
        <p:spPr>
          <a:xfrm>
            <a:off x="1706579" y="2138493"/>
            <a:ext cx="3455987" cy="1143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latin typeface="微软雅黑" panose="020B0503020204020204" pitchFamily="34" charset="-122"/>
              <a:ea typeface="微软雅黑" panose="020B0503020204020204" pitchFamily="34" charset="-122"/>
            </a:endParaRPr>
          </a:p>
        </p:txBody>
      </p:sp>
      <p:sp>
        <p:nvSpPr>
          <p:cNvPr id="17" name="任意多边形: 形状 16">
            <a:extLst>
              <a:ext uri="{FF2B5EF4-FFF2-40B4-BE49-F238E27FC236}">
                <a16:creationId xmlns:a16="http://schemas.microsoft.com/office/drawing/2014/main" id="{045B96FE-E271-4970-9DF4-3D0BC9D30850}"/>
              </a:ext>
            </a:extLst>
          </p:cNvPr>
          <p:cNvSpPr/>
          <p:nvPr/>
        </p:nvSpPr>
        <p:spPr>
          <a:xfrm>
            <a:off x="5601511" y="2538542"/>
            <a:ext cx="914400" cy="3676650"/>
          </a:xfrm>
          <a:custGeom>
            <a:avLst/>
            <a:gdLst>
              <a:gd name="connsiteX0" fmla="*/ 914400 w 914400"/>
              <a:gd name="connsiteY0" fmla="*/ 3676650 h 3676650"/>
              <a:gd name="connsiteX1" fmla="*/ 0 w 914400"/>
              <a:gd name="connsiteY1" fmla="*/ 0 h 3676650"/>
              <a:gd name="connsiteX2" fmla="*/ 514350 w 914400"/>
              <a:gd name="connsiteY2" fmla="*/ 400050 h 3676650"/>
            </a:gdLst>
            <a:ahLst/>
            <a:cxnLst>
              <a:cxn ang="0">
                <a:pos x="connsiteX0" y="connsiteY0"/>
              </a:cxn>
              <a:cxn ang="0">
                <a:pos x="connsiteX1" y="connsiteY1"/>
              </a:cxn>
              <a:cxn ang="0">
                <a:pos x="connsiteX2" y="connsiteY2"/>
              </a:cxn>
            </a:cxnLst>
            <a:rect l="l" t="t" r="r" b="b"/>
            <a:pathLst>
              <a:path w="914400" h="3676650">
                <a:moveTo>
                  <a:pt x="914400" y="3676650"/>
                </a:moveTo>
                <a:lnTo>
                  <a:pt x="0" y="0"/>
                </a:lnTo>
                <a:lnTo>
                  <a:pt x="514350" y="400050"/>
                </a:lnTo>
              </a:path>
            </a:pathLst>
          </a:custGeom>
          <a:noFill/>
          <a:ln>
            <a:gradFill>
              <a:gsLst>
                <a:gs pos="30000">
                  <a:schemeClr val="accent1">
                    <a:alpha val="50000"/>
                  </a:schemeClr>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任意多边形: 形状 17">
            <a:extLst>
              <a:ext uri="{FF2B5EF4-FFF2-40B4-BE49-F238E27FC236}">
                <a16:creationId xmlns:a16="http://schemas.microsoft.com/office/drawing/2014/main" id="{3918C6DD-347C-4BAC-AF3C-4B238E88FF23}"/>
              </a:ext>
            </a:extLst>
          </p:cNvPr>
          <p:cNvSpPr/>
          <p:nvPr/>
        </p:nvSpPr>
        <p:spPr>
          <a:xfrm flipH="1">
            <a:off x="324050" y="2538542"/>
            <a:ext cx="914400" cy="3676650"/>
          </a:xfrm>
          <a:custGeom>
            <a:avLst/>
            <a:gdLst>
              <a:gd name="connsiteX0" fmla="*/ 914400 w 914400"/>
              <a:gd name="connsiteY0" fmla="*/ 3676650 h 3676650"/>
              <a:gd name="connsiteX1" fmla="*/ 0 w 914400"/>
              <a:gd name="connsiteY1" fmla="*/ 0 h 3676650"/>
              <a:gd name="connsiteX2" fmla="*/ 514350 w 914400"/>
              <a:gd name="connsiteY2" fmla="*/ 400050 h 3676650"/>
            </a:gdLst>
            <a:ahLst/>
            <a:cxnLst>
              <a:cxn ang="0">
                <a:pos x="connsiteX0" y="connsiteY0"/>
              </a:cxn>
              <a:cxn ang="0">
                <a:pos x="connsiteX1" y="connsiteY1"/>
              </a:cxn>
              <a:cxn ang="0">
                <a:pos x="connsiteX2" y="connsiteY2"/>
              </a:cxn>
            </a:cxnLst>
            <a:rect l="l" t="t" r="r" b="b"/>
            <a:pathLst>
              <a:path w="914400" h="3676650">
                <a:moveTo>
                  <a:pt x="914400" y="3676650"/>
                </a:moveTo>
                <a:lnTo>
                  <a:pt x="0" y="0"/>
                </a:lnTo>
                <a:lnTo>
                  <a:pt x="514350" y="400050"/>
                </a:lnTo>
              </a:path>
            </a:pathLst>
          </a:custGeom>
          <a:noFill/>
          <a:ln>
            <a:gradFill>
              <a:gsLst>
                <a:gs pos="30000">
                  <a:schemeClr val="accent1">
                    <a:alpha val="50000"/>
                  </a:schemeClr>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îśļiďé">
            <a:extLst>
              <a:ext uri="{FF2B5EF4-FFF2-40B4-BE49-F238E27FC236}">
                <a16:creationId xmlns:a16="http://schemas.microsoft.com/office/drawing/2014/main" id="{B03C3799-0542-4FC8-B874-402202A4878F}"/>
              </a:ext>
            </a:extLst>
          </p:cNvPr>
          <p:cNvSpPr/>
          <p:nvPr/>
        </p:nvSpPr>
        <p:spPr>
          <a:xfrm>
            <a:off x="6407384" y="4094730"/>
            <a:ext cx="1320800" cy="441960"/>
          </a:xfrm>
          <a:prstGeom prst="homePlate">
            <a:avLst/>
          </a:prstGeom>
          <a:gradFill>
            <a:gsLst>
              <a:gs pos="0">
                <a:schemeClr val="accent4">
                  <a:alpha val="0"/>
                </a:schemeClr>
              </a:gs>
              <a:gs pos="100000">
                <a:schemeClr val="accent4"/>
              </a:gs>
            </a:gsLst>
            <a:lin ang="0" scaled="0"/>
          </a:gra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2" name="椭圆 10">
            <a:extLst>
              <a:ext uri="{FF2B5EF4-FFF2-40B4-BE49-F238E27FC236}">
                <a16:creationId xmlns:a16="http://schemas.microsoft.com/office/drawing/2014/main" id="{FA250BE9-59DF-45F5-8C1E-E0B4AD180997}"/>
              </a:ext>
            </a:extLst>
          </p:cNvPr>
          <p:cNvSpPr/>
          <p:nvPr/>
        </p:nvSpPr>
        <p:spPr>
          <a:xfrm>
            <a:off x="8125354" y="3736605"/>
            <a:ext cx="2932540" cy="1082164"/>
          </a:xfrm>
          <a:prstGeom prst="roundRect">
            <a:avLst>
              <a:gd name="adj" fmla="val 4879"/>
            </a:avLst>
          </a:prstGeom>
          <a:solidFill>
            <a:schemeClr val="accent1">
              <a:alpha val="20000"/>
            </a:schemeClr>
          </a:solidFill>
          <a:ln w="12700">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667B22A8-3419-4B00-822E-35DFF619445E}"/>
              </a:ext>
            </a:extLst>
          </p:cNvPr>
          <p:cNvSpPr txBox="1"/>
          <p:nvPr/>
        </p:nvSpPr>
        <p:spPr>
          <a:xfrm>
            <a:off x="8125353" y="4020784"/>
            <a:ext cx="3230126"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资金监管系统</a:t>
            </a:r>
          </a:p>
        </p:txBody>
      </p:sp>
      <p:sp>
        <p:nvSpPr>
          <p:cNvPr id="25" name="文本框 24">
            <a:extLst>
              <a:ext uri="{FF2B5EF4-FFF2-40B4-BE49-F238E27FC236}">
                <a16:creationId xmlns:a16="http://schemas.microsoft.com/office/drawing/2014/main" id="{36E4C66A-03AD-42E8-9D52-C75766D044B1}"/>
              </a:ext>
            </a:extLst>
          </p:cNvPr>
          <p:cNvSpPr txBox="1"/>
          <p:nvPr/>
        </p:nvSpPr>
        <p:spPr>
          <a:xfrm>
            <a:off x="3881976" y="1334327"/>
            <a:ext cx="6371616" cy="461665"/>
          </a:xfrm>
          <a:prstGeom prst="rect">
            <a:avLst/>
          </a:prstGeom>
          <a:noFill/>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传统的手工清账处理存在的问题</a:t>
            </a:r>
          </a:p>
        </p:txBody>
      </p:sp>
    </p:spTree>
    <p:extLst>
      <p:ext uri="{BB962C8B-B14F-4D97-AF65-F5344CB8AC3E}">
        <p14:creationId xmlns:p14="http://schemas.microsoft.com/office/powerpoint/2010/main" val="168860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任意多边形: 形状 54">
            <a:extLst>
              <a:ext uri="{FF2B5EF4-FFF2-40B4-BE49-F238E27FC236}">
                <a16:creationId xmlns:a16="http://schemas.microsoft.com/office/drawing/2014/main" id="{7EC1CB56-B23C-4D3D-BB5A-7D3881D1BE3E}"/>
              </a:ext>
            </a:extLst>
          </p:cNvPr>
          <p:cNvSpPr/>
          <p:nvPr/>
        </p:nvSpPr>
        <p:spPr>
          <a:xfrm>
            <a:off x="1595151" y="1989508"/>
            <a:ext cx="3143243" cy="189226"/>
          </a:xfrm>
          <a:custGeom>
            <a:avLst/>
            <a:gdLst>
              <a:gd name="connsiteX0" fmla="*/ 1622429 w 3143243"/>
              <a:gd name="connsiteY0" fmla="*/ 0 h 189226"/>
              <a:gd name="connsiteX1" fmla="*/ 3143243 w 3143243"/>
              <a:gd name="connsiteY1" fmla="*/ 0 h 189226"/>
              <a:gd name="connsiteX2" fmla="*/ 2883057 w 3143243"/>
              <a:gd name="connsiteY2" fmla="*/ 189226 h 189226"/>
              <a:gd name="connsiteX3" fmla="*/ 0 w 3143243"/>
              <a:gd name="connsiteY3" fmla="*/ 189226 h 189226"/>
              <a:gd name="connsiteX4" fmla="*/ 1622429 w 3143243"/>
              <a:gd name="connsiteY4" fmla="*/ 0 h 18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3" h="189226">
                <a:moveTo>
                  <a:pt x="1622429" y="0"/>
                </a:moveTo>
                <a:lnTo>
                  <a:pt x="3143243" y="0"/>
                </a:lnTo>
                <a:lnTo>
                  <a:pt x="2883057" y="189226"/>
                </a:lnTo>
                <a:lnTo>
                  <a:pt x="0" y="189226"/>
                </a:lnTo>
                <a:lnTo>
                  <a:pt x="1622429" y="0"/>
                </a:lnTo>
                <a:close/>
              </a:path>
            </a:pathLst>
          </a:custGeom>
          <a:gradFill>
            <a:gsLst>
              <a:gs pos="0">
                <a:schemeClr val="accent1">
                  <a:lumMod val="50000"/>
                  <a:alpha val="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56" name="任意多边形: 形状 55">
            <a:extLst>
              <a:ext uri="{FF2B5EF4-FFF2-40B4-BE49-F238E27FC236}">
                <a16:creationId xmlns:a16="http://schemas.microsoft.com/office/drawing/2014/main" id="{854E7B39-C3CD-448B-97A5-04D7F727BDCD}"/>
              </a:ext>
            </a:extLst>
          </p:cNvPr>
          <p:cNvSpPr/>
          <p:nvPr/>
        </p:nvSpPr>
        <p:spPr>
          <a:xfrm>
            <a:off x="4648200" y="1989508"/>
            <a:ext cx="2895602" cy="189226"/>
          </a:xfrm>
          <a:custGeom>
            <a:avLst/>
            <a:gdLst>
              <a:gd name="connsiteX0" fmla="*/ 203965 w 2895602"/>
              <a:gd name="connsiteY0" fmla="*/ 0 h 189226"/>
              <a:gd name="connsiteX1" fmla="*/ 2691637 w 2895602"/>
              <a:gd name="connsiteY1" fmla="*/ 0 h 189226"/>
              <a:gd name="connsiteX2" fmla="*/ 2895602 w 2895602"/>
              <a:gd name="connsiteY2" fmla="*/ 189131 h 189226"/>
              <a:gd name="connsiteX3" fmla="*/ 2895577 w 2895602"/>
              <a:gd name="connsiteY3" fmla="*/ 189226 h 189226"/>
              <a:gd name="connsiteX4" fmla="*/ 26 w 2895602"/>
              <a:gd name="connsiteY4" fmla="*/ 189226 h 189226"/>
              <a:gd name="connsiteX5" fmla="*/ 0 w 2895602"/>
              <a:gd name="connsiteY5" fmla="*/ 189131 h 189226"/>
              <a:gd name="connsiteX6" fmla="*/ 203965 w 2895602"/>
              <a:gd name="connsiteY6" fmla="*/ 0 h 18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2" h="189226">
                <a:moveTo>
                  <a:pt x="203965" y="0"/>
                </a:moveTo>
                <a:lnTo>
                  <a:pt x="2691637" y="0"/>
                </a:lnTo>
                <a:lnTo>
                  <a:pt x="2895602" y="189131"/>
                </a:lnTo>
                <a:lnTo>
                  <a:pt x="2895577" y="189226"/>
                </a:lnTo>
                <a:lnTo>
                  <a:pt x="26" y="189226"/>
                </a:lnTo>
                <a:lnTo>
                  <a:pt x="0" y="189131"/>
                </a:lnTo>
                <a:lnTo>
                  <a:pt x="203965" y="0"/>
                </a:lnTo>
                <a:close/>
              </a:path>
            </a:pathLst>
          </a:custGeom>
          <a:gradFill>
            <a:gsLst>
              <a:gs pos="0">
                <a:schemeClr val="accent1">
                  <a:lumMod val="50000"/>
                  <a:alpha val="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57" name="任意多边形: 形状 56">
            <a:extLst>
              <a:ext uri="{FF2B5EF4-FFF2-40B4-BE49-F238E27FC236}">
                <a16:creationId xmlns:a16="http://schemas.microsoft.com/office/drawing/2014/main" id="{0812F38A-13C7-48B0-8D84-D7D4CDA17989}"/>
              </a:ext>
            </a:extLst>
          </p:cNvPr>
          <p:cNvSpPr/>
          <p:nvPr/>
        </p:nvSpPr>
        <p:spPr>
          <a:xfrm>
            <a:off x="7453610" y="1989508"/>
            <a:ext cx="3156336" cy="189226"/>
          </a:xfrm>
          <a:custGeom>
            <a:avLst/>
            <a:gdLst>
              <a:gd name="connsiteX0" fmla="*/ 0 w 3156336"/>
              <a:gd name="connsiteY0" fmla="*/ 0 h 189226"/>
              <a:gd name="connsiteX1" fmla="*/ 1533907 w 3156336"/>
              <a:gd name="connsiteY1" fmla="*/ 0 h 189226"/>
              <a:gd name="connsiteX2" fmla="*/ 3156336 w 3156336"/>
              <a:gd name="connsiteY2" fmla="*/ 189226 h 189226"/>
              <a:gd name="connsiteX3" fmla="*/ 260185 w 3156336"/>
              <a:gd name="connsiteY3" fmla="*/ 189226 h 189226"/>
              <a:gd name="connsiteX4" fmla="*/ 0 w 3156336"/>
              <a:gd name="connsiteY4" fmla="*/ 0 h 18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36" h="189226">
                <a:moveTo>
                  <a:pt x="0" y="0"/>
                </a:moveTo>
                <a:lnTo>
                  <a:pt x="1533907" y="0"/>
                </a:lnTo>
                <a:lnTo>
                  <a:pt x="3156336" y="189226"/>
                </a:lnTo>
                <a:lnTo>
                  <a:pt x="260185" y="189226"/>
                </a:lnTo>
                <a:lnTo>
                  <a:pt x="0" y="0"/>
                </a:lnTo>
                <a:close/>
              </a:path>
            </a:pathLst>
          </a:custGeom>
          <a:gradFill>
            <a:gsLst>
              <a:gs pos="0">
                <a:schemeClr val="accent1">
                  <a:lumMod val="50000"/>
                  <a:alpha val="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58" name="梯形 57">
            <a:extLst>
              <a:ext uri="{FF2B5EF4-FFF2-40B4-BE49-F238E27FC236}">
                <a16:creationId xmlns:a16="http://schemas.microsoft.com/office/drawing/2014/main" id="{925C9E6B-470B-4C8B-AC91-AE0B1F8F939D}"/>
              </a:ext>
            </a:extLst>
          </p:cNvPr>
          <p:cNvSpPr/>
          <p:nvPr/>
        </p:nvSpPr>
        <p:spPr>
          <a:xfrm>
            <a:off x="728365" y="5569964"/>
            <a:ext cx="10735270" cy="369332"/>
          </a:xfrm>
          <a:prstGeom prst="trapezoid">
            <a:avLst>
              <a:gd name="adj" fmla="val 163350"/>
            </a:avLst>
          </a:prstGeom>
          <a:gradFill>
            <a:gsLst>
              <a:gs pos="0">
                <a:schemeClr val="accent1">
                  <a:lumMod val="50000"/>
                  <a:alpha val="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9" name="矩形 58">
            <a:extLst>
              <a:ext uri="{FF2B5EF4-FFF2-40B4-BE49-F238E27FC236}">
                <a16:creationId xmlns:a16="http://schemas.microsoft.com/office/drawing/2014/main" id="{FA523AAA-26D6-4FAB-ACCE-999F37201F56}"/>
              </a:ext>
            </a:extLst>
          </p:cNvPr>
          <p:cNvSpPr/>
          <p:nvPr/>
        </p:nvSpPr>
        <p:spPr>
          <a:xfrm>
            <a:off x="1595149" y="4280489"/>
            <a:ext cx="9014796" cy="1098550"/>
          </a:xfrm>
          <a:prstGeom prst="rect">
            <a:avLst/>
          </a:prstGeom>
          <a:blipFill>
            <a:blip r:embed="rId2"/>
            <a:srcRect/>
            <a:stretch>
              <a:fillRect t="-15604" b="-15604"/>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60" name="梯形 59">
            <a:extLst>
              <a:ext uri="{FF2B5EF4-FFF2-40B4-BE49-F238E27FC236}">
                <a16:creationId xmlns:a16="http://schemas.microsoft.com/office/drawing/2014/main" id="{0B5B3C17-A3E8-4615-AE53-06F2DA5517A1}"/>
              </a:ext>
            </a:extLst>
          </p:cNvPr>
          <p:cNvSpPr/>
          <p:nvPr/>
        </p:nvSpPr>
        <p:spPr>
          <a:xfrm>
            <a:off x="1595150" y="3991578"/>
            <a:ext cx="9014796" cy="283922"/>
          </a:xfrm>
          <a:prstGeom prst="trapezoid">
            <a:avLst>
              <a:gd name="adj" fmla="val 357393"/>
            </a:avLst>
          </a:prstGeom>
          <a:gradFill>
            <a:gsLst>
              <a:gs pos="0">
                <a:schemeClr val="accent1">
                  <a:lumMod val="50000"/>
                  <a:alpha val="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1" name="矩形 60">
            <a:extLst>
              <a:ext uri="{FF2B5EF4-FFF2-40B4-BE49-F238E27FC236}">
                <a16:creationId xmlns:a16="http://schemas.microsoft.com/office/drawing/2014/main" id="{0E3AEF01-0975-4503-B7A1-F5C4A38E89D2}"/>
              </a:ext>
            </a:extLst>
          </p:cNvPr>
          <p:cNvSpPr/>
          <p:nvPr/>
        </p:nvSpPr>
        <p:spPr>
          <a:xfrm>
            <a:off x="1595149" y="2180433"/>
            <a:ext cx="2880000" cy="1868728"/>
          </a:xfrm>
          <a:prstGeom prst="rect">
            <a:avLst/>
          </a:prstGeom>
          <a:gradFill>
            <a:gsLst>
              <a:gs pos="0">
                <a:schemeClr val="accent1">
                  <a:lumMod val="60000"/>
                </a:schemeClr>
              </a:gs>
              <a:gs pos="100000">
                <a:schemeClr val="accent1">
                  <a:lumMod val="40000"/>
                </a:schemeClr>
              </a:gs>
            </a:gsLst>
            <a:lin ang="2700000" scaled="0"/>
          </a:gra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微软雅黑" panose="020B0503020204020204" pitchFamily="34" charset="-122"/>
              <a:ea typeface="微软雅黑" panose="020B0503020204020204" pitchFamily="34" charset="-122"/>
            </a:endParaRPr>
          </a:p>
        </p:txBody>
      </p:sp>
      <p:sp>
        <p:nvSpPr>
          <p:cNvPr id="62" name="矩形 61">
            <a:extLst>
              <a:ext uri="{FF2B5EF4-FFF2-40B4-BE49-F238E27FC236}">
                <a16:creationId xmlns:a16="http://schemas.microsoft.com/office/drawing/2014/main" id="{EB157776-2D4F-43C8-B041-37C25D1C73E5}"/>
              </a:ext>
            </a:extLst>
          </p:cNvPr>
          <p:cNvSpPr/>
          <p:nvPr/>
        </p:nvSpPr>
        <p:spPr>
          <a:xfrm>
            <a:off x="4655999" y="2180433"/>
            <a:ext cx="2880000" cy="1868728"/>
          </a:xfrm>
          <a:prstGeom prst="rect">
            <a:avLst/>
          </a:prstGeom>
          <a:gradFill>
            <a:gsLst>
              <a:gs pos="0">
                <a:schemeClr val="accent1">
                  <a:lumMod val="60000"/>
                </a:schemeClr>
              </a:gs>
              <a:gs pos="100000">
                <a:schemeClr val="accent1">
                  <a:lumMod val="40000"/>
                </a:schemeClr>
              </a:gs>
            </a:gsLst>
            <a:lin ang="2700000" scaled="0"/>
          </a:gra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微软雅黑" panose="020B0503020204020204" pitchFamily="34" charset="-122"/>
              <a:ea typeface="微软雅黑" panose="020B0503020204020204" pitchFamily="34" charset="-122"/>
            </a:endParaRPr>
          </a:p>
        </p:txBody>
      </p:sp>
      <p:sp>
        <p:nvSpPr>
          <p:cNvPr id="63" name="矩形 62">
            <a:extLst>
              <a:ext uri="{FF2B5EF4-FFF2-40B4-BE49-F238E27FC236}">
                <a16:creationId xmlns:a16="http://schemas.microsoft.com/office/drawing/2014/main" id="{2D6EB4EF-81B2-4213-9F26-DAD03696AB10}"/>
              </a:ext>
            </a:extLst>
          </p:cNvPr>
          <p:cNvSpPr/>
          <p:nvPr/>
        </p:nvSpPr>
        <p:spPr>
          <a:xfrm>
            <a:off x="7716850" y="2180433"/>
            <a:ext cx="2880000" cy="1868728"/>
          </a:xfrm>
          <a:prstGeom prst="rect">
            <a:avLst/>
          </a:prstGeom>
          <a:gradFill>
            <a:gsLst>
              <a:gs pos="0">
                <a:schemeClr val="accent1">
                  <a:lumMod val="60000"/>
                </a:schemeClr>
              </a:gs>
              <a:gs pos="100000">
                <a:schemeClr val="accent1">
                  <a:lumMod val="40000"/>
                </a:schemeClr>
              </a:gs>
            </a:gsLst>
            <a:lin ang="2700000" scaled="0"/>
          </a:gra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微软雅黑" panose="020B0503020204020204" pitchFamily="34" charset="-122"/>
              <a:ea typeface="微软雅黑" panose="020B0503020204020204" pitchFamily="34" charset="-122"/>
            </a:endParaRPr>
          </a:p>
        </p:txBody>
      </p:sp>
      <p:sp>
        <p:nvSpPr>
          <p:cNvPr id="64" name="矩形 63">
            <a:extLst>
              <a:ext uri="{FF2B5EF4-FFF2-40B4-BE49-F238E27FC236}">
                <a16:creationId xmlns:a16="http://schemas.microsoft.com/office/drawing/2014/main" id="{BC47CF4A-59EB-4532-8C78-AEC6DDB51222}"/>
              </a:ext>
            </a:extLst>
          </p:cNvPr>
          <p:cNvSpPr/>
          <p:nvPr/>
        </p:nvSpPr>
        <p:spPr>
          <a:xfrm>
            <a:off x="1595149" y="4280489"/>
            <a:ext cx="9014796" cy="1098550"/>
          </a:xfrm>
          <a:prstGeom prst="rect">
            <a:avLst/>
          </a:prstGeom>
          <a:solidFill>
            <a:schemeClr val="accent1">
              <a:lumMod val="75000"/>
              <a:alpha val="40000"/>
            </a:schemeClr>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0" rIns="2160000" rtlCol="0" anchor="ctr"/>
          <a:lstStyle/>
          <a:p>
            <a:pPr algn="dist"/>
            <a:r>
              <a:rPr lang="zh-CN" altLang="en-US" sz="2800" b="1" dirty="0">
                <a:latin typeface="微软雅黑" panose="020B0503020204020204" pitchFamily="34" charset="-122"/>
                <a:ea typeface="微软雅黑" panose="020B0503020204020204" pitchFamily="34" charset="-122"/>
              </a:rPr>
              <a:t>资金监管系统</a:t>
            </a:r>
          </a:p>
        </p:txBody>
      </p:sp>
      <p:sp>
        <p:nvSpPr>
          <p:cNvPr id="66" name="矩形 65">
            <a:extLst>
              <a:ext uri="{FF2B5EF4-FFF2-40B4-BE49-F238E27FC236}">
                <a16:creationId xmlns:a16="http://schemas.microsoft.com/office/drawing/2014/main" id="{0227A4A9-88FD-4BD6-9237-B99D13B639D2}"/>
              </a:ext>
            </a:extLst>
          </p:cNvPr>
          <p:cNvSpPr/>
          <p:nvPr/>
        </p:nvSpPr>
        <p:spPr>
          <a:xfrm>
            <a:off x="1888822" y="2783064"/>
            <a:ext cx="2292654" cy="73866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无法实现全自动匹配管理</a:t>
            </a:r>
          </a:p>
        </p:txBody>
      </p:sp>
      <p:sp>
        <p:nvSpPr>
          <p:cNvPr id="68" name="矩形 67">
            <a:extLst>
              <a:ext uri="{FF2B5EF4-FFF2-40B4-BE49-F238E27FC236}">
                <a16:creationId xmlns:a16="http://schemas.microsoft.com/office/drawing/2014/main" id="{567833CA-0C80-4E24-9916-3001F056AFCC}"/>
              </a:ext>
            </a:extLst>
          </p:cNvPr>
          <p:cNvSpPr/>
          <p:nvPr/>
        </p:nvSpPr>
        <p:spPr>
          <a:xfrm>
            <a:off x="4949672" y="2783064"/>
            <a:ext cx="2292654" cy="73866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新型业务不断</a:t>
            </a:r>
            <a:endParaRPr kumimoji="0" lang="en-US" altLang="zh-CN"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增加</a:t>
            </a:r>
          </a:p>
        </p:txBody>
      </p:sp>
      <p:sp>
        <p:nvSpPr>
          <p:cNvPr id="70" name="矩形 69">
            <a:extLst>
              <a:ext uri="{FF2B5EF4-FFF2-40B4-BE49-F238E27FC236}">
                <a16:creationId xmlns:a16="http://schemas.microsoft.com/office/drawing/2014/main" id="{A67A1E22-28C7-4442-9DC9-85FBF3680F7A}"/>
              </a:ext>
            </a:extLst>
          </p:cNvPr>
          <p:cNvSpPr/>
          <p:nvPr/>
        </p:nvSpPr>
        <p:spPr>
          <a:xfrm>
            <a:off x="8010523" y="2783064"/>
            <a:ext cx="2292654" cy="73866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业务模块及数据处理复杂化</a:t>
            </a:r>
          </a:p>
        </p:txBody>
      </p:sp>
      <p:cxnSp>
        <p:nvCxnSpPr>
          <p:cNvPr id="71" name="直接连接符 70">
            <a:extLst>
              <a:ext uri="{FF2B5EF4-FFF2-40B4-BE49-F238E27FC236}">
                <a16:creationId xmlns:a16="http://schemas.microsoft.com/office/drawing/2014/main" id="{FD0A4882-1136-4218-9091-D412C0C2226D}"/>
              </a:ext>
            </a:extLst>
          </p:cNvPr>
          <p:cNvCxnSpPr>
            <a:cxnSpLocks/>
          </p:cNvCxnSpPr>
          <p:nvPr/>
        </p:nvCxnSpPr>
        <p:spPr>
          <a:xfrm>
            <a:off x="914400" y="3991578"/>
            <a:ext cx="0" cy="1387461"/>
          </a:xfrm>
          <a:prstGeom prst="line">
            <a:avLst/>
          </a:prstGeom>
          <a:ln>
            <a:gradFill>
              <a:gsLst>
                <a:gs pos="0">
                  <a:schemeClr val="accent1"/>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03FEB1DF-6D5F-4ACE-B818-6FBEC36CBFB3}"/>
              </a:ext>
            </a:extLst>
          </p:cNvPr>
          <p:cNvCxnSpPr>
            <a:cxnSpLocks/>
          </p:cNvCxnSpPr>
          <p:nvPr/>
        </p:nvCxnSpPr>
        <p:spPr>
          <a:xfrm>
            <a:off x="1132114" y="2783064"/>
            <a:ext cx="0" cy="1387461"/>
          </a:xfrm>
          <a:prstGeom prst="line">
            <a:avLst/>
          </a:prstGeom>
          <a:ln>
            <a:gradFill>
              <a:gsLst>
                <a:gs pos="0">
                  <a:schemeClr val="accent1"/>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694231C2-2C71-4326-A375-F419392E928A}"/>
              </a:ext>
            </a:extLst>
          </p:cNvPr>
          <p:cNvCxnSpPr>
            <a:cxnSpLocks/>
          </p:cNvCxnSpPr>
          <p:nvPr/>
        </p:nvCxnSpPr>
        <p:spPr>
          <a:xfrm>
            <a:off x="10914743" y="4551835"/>
            <a:ext cx="0" cy="1387461"/>
          </a:xfrm>
          <a:prstGeom prst="line">
            <a:avLst/>
          </a:prstGeom>
          <a:ln>
            <a:gradFill>
              <a:gsLst>
                <a:gs pos="0">
                  <a:schemeClr val="accent1"/>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F608241E-860A-4D22-B43D-67D37D1E5854}"/>
              </a:ext>
            </a:extLst>
          </p:cNvPr>
          <p:cNvCxnSpPr>
            <a:cxnSpLocks/>
          </p:cNvCxnSpPr>
          <p:nvPr/>
        </p:nvCxnSpPr>
        <p:spPr>
          <a:xfrm>
            <a:off x="11263086" y="3684600"/>
            <a:ext cx="0" cy="1080000"/>
          </a:xfrm>
          <a:prstGeom prst="line">
            <a:avLst/>
          </a:prstGeom>
          <a:ln>
            <a:gradFill>
              <a:gsLst>
                <a:gs pos="0">
                  <a:schemeClr val="accent1"/>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0509C94B-0CC9-4C2F-A7E6-7799EB963F57}"/>
              </a:ext>
            </a:extLst>
          </p:cNvPr>
          <p:cNvCxnSpPr>
            <a:cxnSpLocks/>
          </p:cNvCxnSpPr>
          <p:nvPr/>
        </p:nvCxnSpPr>
        <p:spPr>
          <a:xfrm>
            <a:off x="11030857" y="2964600"/>
            <a:ext cx="0" cy="720000"/>
          </a:xfrm>
          <a:prstGeom prst="line">
            <a:avLst/>
          </a:prstGeom>
          <a:ln>
            <a:gradFill>
              <a:gsLst>
                <a:gs pos="0">
                  <a:schemeClr val="accent1"/>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73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98BE7F80-AA11-448F-888F-A453CA749F18}"/>
              </a:ext>
            </a:extLst>
          </p:cNvPr>
          <p:cNvSpPr txBox="1"/>
          <p:nvPr/>
        </p:nvSpPr>
        <p:spPr>
          <a:xfrm>
            <a:off x="216299" y="1352144"/>
            <a:ext cx="6140113"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功能模块需求一：银行卡、第三方明细导入</a:t>
            </a:r>
          </a:p>
        </p:txBody>
      </p:sp>
      <p:graphicFrame>
        <p:nvGraphicFramePr>
          <p:cNvPr id="40" name="表格 39">
            <a:extLst>
              <a:ext uri="{FF2B5EF4-FFF2-40B4-BE49-F238E27FC236}">
                <a16:creationId xmlns:a16="http://schemas.microsoft.com/office/drawing/2014/main" id="{26910929-1303-4E4D-A836-D391C38AA58D}"/>
              </a:ext>
            </a:extLst>
          </p:cNvPr>
          <p:cNvGraphicFramePr>
            <a:graphicFrameLocks noGrp="1"/>
          </p:cNvGraphicFramePr>
          <p:nvPr>
            <p:extLst>
              <p:ext uri="{D42A27DB-BD31-4B8C-83A1-F6EECF244321}">
                <p14:modId xmlns:p14="http://schemas.microsoft.com/office/powerpoint/2010/main" val="4160534574"/>
              </p:ext>
            </p:extLst>
          </p:nvPr>
        </p:nvGraphicFramePr>
        <p:xfrm>
          <a:off x="2122251" y="2048353"/>
          <a:ext cx="7947498" cy="4119105"/>
        </p:xfrm>
        <a:graphic>
          <a:graphicData uri="http://schemas.openxmlformats.org/drawingml/2006/table">
            <a:tbl>
              <a:tblPr firstRow="1" firstCol="1" bandRow="1">
                <a:tableStyleId>{5C22544A-7EE6-4342-B048-85BDC9FD1C3A}</a:tableStyleId>
              </a:tblPr>
              <a:tblGrid>
                <a:gridCol w="1438072">
                  <a:extLst>
                    <a:ext uri="{9D8B030D-6E8A-4147-A177-3AD203B41FA5}">
                      <a16:colId xmlns:a16="http://schemas.microsoft.com/office/drawing/2014/main" val="183690237"/>
                    </a:ext>
                  </a:extLst>
                </a:gridCol>
                <a:gridCol w="6509426">
                  <a:extLst>
                    <a:ext uri="{9D8B030D-6E8A-4147-A177-3AD203B41FA5}">
                      <a16:colId xmlns:a16="http://schemas.microsoft.com/office/drawing/2014/main" val="3589705706"/>
                    </a:ext>
                  </a:extLst>
                </a:gridCol>
              </a:tblGrid>
              <a:tr h="704575">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功能</a:t>
                      </a:r>
                      <a:r>
                        <a:rPr lang="zh-CN" altLang="en-US" sz="2000" kern="100" dirty="0">
                          <a:effectLst/>
                          <a:latin typeface="微软雅黑" panose="020B0503020204020204" pitchFamily="34" charset="-122"/>
                          <a:ea typeface="微软雅黑" panose="020B0503020204020204" pitchFamily="34" charset="-122"/>
                        </a:rPr>
                        <a:t>名称</a:t>
                      </a:r>
                      <a:r>
                        <a:rPr lang="zh-CN" sz="2000" kern="100" dirty="0">
                          <a:effectLst/>
                          <a:latin typeface="微软雅黑" panose="020B0503020204020204" pitchFamily="34" charset="-122"/>
                          <a:ea typeface="微软雅黑" panose="020B0503020204020204" pitchFamily="34" charset="-122"/>
                        </a:rPr>
                        <a:t>：</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indent="127000" algn="just" defTabSz="914400" rtl="0" eaLnBrk="1" fontAlgn="auto" latinLnBrk="0" hangingPunct="1">
                        <a:lnSpc>
                          <a:spcPct val="150000"/>
                        </a:lnSpc>
                        <a:spcAft>
                          <a:spcPts val="100"/>
                        </a:spcAft>
                        <a:tabLst>
                          <a:tab pos="151765" algn="l"/>
                        </a:tabLst>
                      </a:pPr>
                      <a:r>
                        <a:rPr lang="zh-CN" altLang="en-US" sz="2000" b="1" kern="100" dirty="0">
                          <a:solidFill>
                            <a:schemeClr val="bg1"/>
                          </a:solidFill>
                          <a:effectLst/>
                          <a:latin typeface="微软雅黑" panose="020B0503020204020204" pitchFamily="34" charset="-122"/>
                          <a:ea typeface="微软雅黑" panose="020B0503020204020204" pitchFamily="34" charset="-122"/>
                          <a:cs typeface="+mn-cs"/>
                        </a:rPr>
                        <a:t>银行卡自定义导入</a:t>
                      </a:r>
                    </a:p>
                  </a:txBody>
                  <a:tcPr marL="68580" marR="68580" marT="0" marB="0" anchor="ctr">
                    <a:noFill/>
                  </a:tcPr>
                </a:tc>
                <a:extLst>
                  <a:ext uri="{0D108BD9-81ED-4DB2-BD59-A6C34878D82A}">
                    <a16:rowId xmlns:a16="http://schemas.microsoft.com/office/drawing/2014/main" val="19805899"/>
                  </a:ext>
                </a:extLst>
              </a:tr>
              <a:tr h="1984442">
                <a:tc>
                  <a:txBody>
                    <a:bodyPr/>
                    <a:lstStyle/>
                    <a:p>
                      <a:pPr indent="127000" algn="l">
                        <a:lnSpc>
                          <a:spcPct val="150000"/>
                        </a:lnSpc>
                      </a:pPr>
                      <a:r>
                        <a:rPr lang="zh-CN" altLang="en-US" sz="2000" kern="100" dirty="0">
                          <a:effectLst/>
                          <a:latin typeface="微软雅黑" panose="020B0503020204020204" pitchFamily="34" charset="-122"/>
                          <a:ea typeface="微软雅黑" panose="020B0503020204020204" pitchFamily="34" charset="-122"/>
                        </a:rPr>
                        <a:t>规则</a:t>
                      </a:r>
                      <a:r>
                        <a:rPr lang="zh-CN" sz="2000" kern="100" dirty="0">
                          <a:effectLst/>
                          <a:latin typeface="微软雅黑" panose="020B0503020204020204" pitchFamily="34" charset="-122"/>
                          <a:ea typeface="微软雅黑" panose="020B0503020204020204" pitchFamily="34" charset="-122"/>
                        </a:rPr>
                        <a:t>说明：</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lvl="0" indent="127000" algn="just" defTabSz="914400" rtl="0" eaLnBrk="1" fontAlgn="base" latinLnBrk="0" hangingPunct="1">
                        <a:lnSpc>
                          <a:spcPct val="150000"/>
                        </a:lnSpc>
                        <a:buSzPts val="1200"/>
                        <a:buFont typeface="仿宋_GB2312"/>
                        <a:buNone/>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自动下载银行卡、第三方交易明细数据，自动生成标准导入模板，按清算日期导入资金监管系统，系统依据设备终端号将每笔刷卡明细汇总对应到各个网点</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产生拆分凭证，机器人自动导入后以邮件的方式反馈结果给地市人员邮箱。</a:t>
                      </a:r>
                    </a:p>
                  </a:txBody>
                  <a:tcPr marL="68580" marR="68580" marT="0" marB="0" anchor="ctr">
                    <a:noFill/>
                  </a:tcPr>
                </a:tc>
                <a:extLst>
                  <a:ext uri="{0D108BD9-81ED-4DB2-BD59-A6C34878D82A}">
                    <a16:rowId xmlns:a16="http://schemas.microsoft.com/office/drawing/2014/main" val="1238910887"/>
                  </a:ext>
                </a:extLst>
              </a:tr>
              <a:tr h="73249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前置条件：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具有</a:t>
                      </a:r>
                      <a:r>
                        <a:rPr lang="zh-CN" altLang="en-US" sz="1800" b="1" kern="100" dirty="0">
                          <a:solidFill>
                            <a:schemeClr val="bg1"/>
                          </a:solidFill>
                          <a:effectLst/>
                          <a:latin typeface="微软雅黑" panose="020B0503020204020204" pitchFamily="34" charset="-122"/>
                          <a:ea typeface="微软雅黑" panose="020B0503020204020204" pitchFamily="34" charset="-122"/>
                        </a:rPr>
                        <a:t>相关</a:t>
                      </a:r>
                      <a:r>
                        <a:rPr lang="zh-CN" sz="1800" b="1" kern="100" dirty="0">
                          <a:solidFill>
                            <a:schemeClr val="bg1"/>
                          </a:solidFill>
                          <a:effectLst/>
                          <a:latin typeface="微软雅黑" panose="020B0503020204020204" pitchFamily="34" charset="-122"/>
                          <a:ea typeface="微软雅黑" panose="020B0503020204020204" pitchFamily="34" charset="-122"/>
                        </a:rPr>
                        <a:t>权限</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531934"/>
                  </a:ext>
                </a:extLst>
              </a:tr>
              <a:tr h="69758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后置条件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根据查询条件查询出业务数据，并导出</a:t>
                      </a:r>
                      <a:r>
                        <a:rPr lang="en-US" sz="1800" b="1" kern="100" dirty="0">
                          <a:solidFill>
                            <a:schemeClr val="bg1"/>
                          </a:solidFill>
                          <a:effectLst/>
                          <a:latin typeface="微软雅黑" panose="020B0503020204020204" pitchFamily="34" charset="-122"/>
                          <a:ea typeface="微软雅黑" panose="020B0503020204020204" pitchFamily="34" charset="-122"/>
                        </a:rPr>
                        <a:t>Excel</a:t>
                      </a:r>
                      <a:r>
                        <a:rPr lang="zh-CN" sz="1800" b="1" kern="100" dirty="0">
                          <a:solidFill>
                            <a:schemeClr val="bg1"/>
                          </a:solidFill>
                          <a:effectLst/>
                          <a:latin typeface="微软雅黑" panose="020B0503020204020204" pitchFamily="34" charset="-122"/>
                          <a:ea typeface="微软雅黑" panose="020B0503020204020204" pitchFamily="34" charset="-122"/>
                        </a:rPr>
                        <a:t>文件</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53688596"/>
                  </a:ext>
                </a:extLst>
              </a:tr>
            </a:tbl>
          </a:graphicData>
        </a:graphic>
      </p:graphicFrame>
    </p:spTree>
    <p:extLst>
      <p:ext uri="{BB962C8B-B14F-4D97-AF65-F5344CB8AC3E}">
        <p14:creationId xmlns:p14="http://schemas.microsoft.com/office/powerpoint/2010/main" val="123112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98BE7F80-AA11-448F-888F-A453CA749F18}"/>
              </a:ext>
            </a:extLst>
          </p:cNvPr>
          <p:cNvSpPr txBox="1"/>
          <p:nvPr/>
        </p:nvSpPr>
        <p:spPr>
          <a:xfrm>
            <a:off x="216299" y="1352144"/>
            <a:ext cx="533819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功能模块需求二：现金到账勾选</a:t>
            </a:r>
          </a:p>
        </p:txBody>
      </p:sp>
      <p:graphicFrame>
        <p:nvGraphicFramePr>
          <p:cNvPr id="25" name="表格 24">
            <a:extLst>
              <a:ext uri="{FF2B5EF4-FFF2-40B4-BE49-F238E27FC236}">
                <a16:creationId xmlns:a16="http://schemas.microsoft.com/office/drawing/2014/main" id="{8EB78426-35BF-4D6B-A39F-68E626B3E73F}"/>
              </a:ext>
            </a:extLst>
          </p:cNvPr>
          <p:cNvGraphicFramePr>
            <a:graphicFrameLocks noGrp="1"/>
          </p:cNvGraphicFramePr>
          <p:nvPr>
            <p:extLst>
              <p:ext uri="{D42A27DB-BD31-4B8C-83A1-F6EECF244321}">
                <p14:modId xmlns:p14="http://schemas.microsoft.com/office/powerpoint/2010/main" val="3357434138"/>
              </p:ext>
            </p:extLst>
          </p:nvPr>
        </p:nvGraphicFramePr>
        <p:xfrm>
          <a:off x="2122251" y="2048353"/>
          <a:ext cx="7947498" cy="4211329"/>
        </p:xfrm>
        <a:graphic>
          <a:graphicData uri="http://schemas.openxmlformats.org/drawingml/2006/table">
            <a:tbl>
              <a:tblPr firstRow="1" firstCol="1" bandRow="1">
                <a:tableStyleId>{5C22544A-7EE6-4342-B048-85BDC9FD1C3A}</a:tableStyleId>
              </a:tblPr>
              <a:tblGrid>
                <a:gridCol w="1438072">
                  <a:extLst>
                    <a:ext uri="{9D8B030D-6E8A-4147-A177-3AD203B41FA5}">
                      <a16:colId xmlns:a16="http://schemas.microsoft.com/office/drawing/2014/main" val="183690237"/>
                    </a:ext>
                  </a:extLst>
                </a:gridCol>
                <a:gridCol w="6509426">
                  <a:extLst>
                    <a:ext uri="{9D8B030D-6E8A-4147-A177-3AD203B41FA5}">
                      <a16:colId xmlns:a16="http://schemas.microsoft.com/office/drawing/2014/main" val="3589705706"/>
                    </a:ext>
                  </a:extLst>
                </a:gridCol>
              </a:tblGrid>
              <a:tr h="704575">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功能</a:t>
                      </a:r>
                      <a:r>
                        <a:rPr lang="zh-CN" altLang="en-US" sz="2000" kern="100" dirty="0">
                          <a:effectLst/>
                          <a:latin typeface="微软雅黑" panose="020B0503020204020204" pitchFamily="34" charset="-122"/>
                          <a:ea typeface="微软雅黑" panose="020B0503020204020204" pitchFamily="34" charset="-122"/>
                        </a:rPr>
                        <a:t>名称</a:t>
                      </a:r>
                      <a:r>
                        <a:rPr lang="zh-CN" sz="2000" kern="100" dirty="0">
                          <a:effectLst/>
                          <a:latin typeface="微软雅黑" panose="020B0503020204020204" pitchFamily="34" charset="-122"/>
                          <a:ea typeface="微软雅黑" panose="020B0503020204020204" pitchFamily="34" charset="-122"/>
                        </a:rPr>
                        <a:t>：</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indent="127000" algn="just" defTabSz="914400" rtl="0" eaLnBrk="1" fontAlgn="auto" latinLnBrk="0" hangingPunct="1">
                        <a:lnSpc>
                          <a:spcPct val="150000"/>
                        </a:lnSpc>
                        <a:spcAft>
                          <a:spcPts val="100"/>
                        </a:spcAft>
                        <a:tabLst>
                          <a:tab pos="151765" algn="l"/>
                        </a:tabLst>
                      </a:pPr>
                      <a:r>
                        <a:rPr lang="zh-CN" altLang="en-US" sz="2000" b="1" kern="100" dirty="0">
                          <a:solidFill>
                            <a:schemeClr val="bg1"/>
                          </a:solidFill>
                          <a:effectLst/>
                          <a:latin typeface="微软雅黑" panose="020B0503020204020204" pitchFamily="34" charset="-122"/>
                          <a:ea typeface="微软雅黑" panose="020B0503020204020204" pitchFamily="34" charset="-122"/>
                          <a:cs typeface="+mn-cs"/>
                        </a:rPr>
                        <a:t>现金到账勾选</a:t>
                      </a:r>
                    </a:p>
                  </a:txBody>
                  <a:tcPr marL="68580" marR="68580" marT="0" marB="0" anchor="ctr">
                    <a:noFill/>
                  </a:tcPr>
                </a:tc>
                <a:extLst>
                  <a:ext uri="{0D108BD9-81ED-4DB2-BD59-A6C34878D82A}">
                    <a16:rowId xmlns:a16="http://schemas.microsoft.com/office/drawing/2014/main" val="19805899"/>
                  </a:ext>
                </a:extLst>
              </a:tr>
              <a:tr h="2076666">
                <a:tc>
                  <a:txBody>
                    <a:bodyPr/>
                    <a:lstStyle/>
                    <a:p>
                      <a:pPr indent="127000" algn="l">
                        <a:lnSpc>
                          <a:spcPct val="150000"/>
                        </a:lnSpc>
                      </a:pPr>
                      <a:r>
                        <a:rPr lang="zh-CN" altLang="en-US" sz="2000" kern="100" dirty="0">
                          <a:effectLst/>
                          <a:latin typeface="微软雅黑" panose="020B0503020204020204" pitchFamily="34" charset="-122"/>
                          <a:ea typeface="微软雅黑" panose="020B0503020204020204" pitchFamily="34" charset="-122"/>
                        </a:rPr>
                        <a:t>规则</a:t>
                      </a:r>
                      <a:r>
                        <a:rPr lang="zh-CN" sz="2000" kern="100" dirty="0">
                          <a:effectLst/>
                          <a:latin typeface="微软雅黑" panose="020B0503020204020204" pitchFamily="34" charset="-122"/>
                          <a:ea typeface="微软雅黑" panose="020B0503020204020204" pitchFamily="34" charset="-122"/>
                        </a:rPr>
                        <a:t>说明：</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lvl="0" indent="127000" algn="just" defTabSz="914400" rtl="0" eaLnBrk="1" fontAlgn="base" latinLnBrk="0" hangingPunct="1">
                        <a:lnSpc>
                          <a:spcPct val="150000"/>
                        </a:lnSpc>
                        <a:buSzPts val="1200"/>
                        <a:buFont typeface="仿宋_GB2312"/>
                        <a:buNone/>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通过数据查询出，并与数据库中加油站对应的付款方户名比对，按照上缴资金栏中的加油站编码与基础数据中的油站编码一致，实到资金栏中的付款方户名与基础数据中的付款方户名一致，上缴资金栏中的金额与实到资金栏中的金额一致等规则进行到账勾选。</a:t>
                      </a:r>
                    </a:p>
                  </a:txBody>
                  <a:tcPr marL="68580" marR="68580" marT="0" marB="0" anchor="ctr">
                    <a:noFill/>
                  </a:tcPr>
                </a:tc>
                <a:extLst>
                  <a:ext uri="{0D108BD9-81ED-4DB2-BD59-A6C34878D82A}">
                    <a16:rowId xmlns:a16="http://schemas.microsoft.com/office/drawing/2014/main" val="1238910887"/>
                  </a:ext>
                </a:extLst>
              </a:tr>
              <a:tr h="73249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前置条件：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具有</a:t>
                      </a:r>
                      <a:r>
                        <a:rPr lang="zh-CN" altLang="en-US" sz="1800" b="1" kern="100" dirty="0">
                          <a:solidFill>
                            <a:schemeClr val="bg1"/>
                          </a:solidFill>
                          <a:effectLst/>
                          <a:latin typeface="微软雅黑" panose="020B0503020204020204" pitchFamily="34" charset="-122"/>
                          <a:ea typeface="微软雅黑" panose="020B0503020204020204" pitchFamily="34" charset="-122"/>
                        </a:rPr>
                        <a:t>相关</a:t>
                      </a:r>
                      <a:r>
                        <a:rPr lang="zh-CN" sz="1800" b="1" kern="100" dirty="0">
                          <a:solidFill>
                            <a:schemeClr val="bg1"/>
                          </a:solidFill>
                          <a:effectLst/>
                          <a:latin typeface="微软雅黑" panose="020B0503020204020204" pitchFamily="34" charset="-122"/>
                          <a:ea typeface="微软雅黑" panose="020B0503020204020204" pitchFamily="34" charset="-122"/>
                        </a:rPr>
                        <a:t>权限</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531934"/>
                  </a:ext>
                </a:extLst>
              </a:tr>
              <a:tr h="69758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后置条件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根据</a:t>
                      </a:r>
                      <a:r>
                        <a:rPr lang="zh-CN" altLang="en-US" sz="1800" b="1" kern="100" dirty="0">
                          <a:solidFill>
                            <a:schemeClr val="bg1"/>
                          </a:solidFill>
                          <a:effectLst/>
                          <a:latin typeface="微软雅黑" panose="020B0503020204020204" pitchFamily="34" charset="-122"/>
                          <a:ea typeface="微软雅黑" panose="020B0503020204020204" pitchFamily="34" charset="-122"/>
                        </a:rPr>
                        <a:t>勾选规则进行业务处理</a:t>
                      </a:r>
                      <a:r>
                        <a:rPr lang="zh-CN" sz="1800" b="1" kern="100" dirty="0">
                          <a:solidFill>
                            <a:schemeClr val="bg1"/>
                          </a:solidFill>
                          <a:effectLst/>
                          <a:latin typeface="微软雅黑" panose="020B0503020204020204" pitchFamily="34" charset="-122"/>
                          <a:ea typeface="微软雅黑" panose="020B0503020204020204" pitchFamily="34" charset="-122"/>
                        </a:rPr>
                        <a:t>，并</a:t>
                      </a:r>
                      <a:r>
                        <a:rPr lang="zh-CN" altLang="en-US" sz="1800" b="1" kern="100" dirty="0">
                          <a:solidFill>
                            <a:schemeClr val="bg1"/>
                          </a:solidFill>
                          <a:effectLst/>
                          <a:latin typeface="微软雅黑" panose="020B0503020204020204" pitchFamily="34" charset="-122"/>
                          <a:ea typeface="微软雅黑" panose="020B0503020204020204" pitchFamily="34" charset="-122"/>
                        </a:rPr>
                        <a:t>生成处理日志</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53688596"/>
                  </a:ext>
                </a:extLst>
              </a:tr>
            </a:tbl>
          </a:graphicData>
        </a:graphic>
      </p:graphicFrame>
    </p:spTree>
    <p:extLst>
      <p:ext uri="{BB962C8B-B14F-4D97-AF65-F5344CB8AC3E}">
        <p14:creationId xmlns:p14="http://schemas.microsoft.com/office/powerpoint/2010/main" val="349608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98BE7F80-AA11-448F-888F-A453CA749F18}"/>
              </a:ext>
            </a:extLst>
          </p:cNvPr>
          <p:cNvSpPr txBox="1"/>
          <p:nvPr/>
        </p:nvSpPr>
        <p:spPr>
          <a:xfrm>
            <a:off x="216299" y="1352144"/>
            <a:ext cx="6010328"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功能模块需求三：银行卡及第三方到账勾选</a:t>
            </a:r>
          </a:p>
          <a:p>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30" name="表格 29">
            <a:extLst>
              <a:ext uri="{FF2B5EF4-FFF2-40B4-BE49-F238E27FC236}">
                <a16:creationId xmlns:a16="http://schemas.microsoft.com/office/drawing/2014/main" id="{3B65173D-3912-4D5E-A60F-53503CFF88C0}"/>
              </a:ext>
            </a:extLst>
          </p:cNvPr>
          <p:cNvGraphicFramePr>
            <a:graphicFrameLocks noGrp="1"/>
          </p:cNvGraphicFramePr>
          <p:nvPr>
            <p:extLst>
              <p:ext uri="{D42A27DB-BD31-4B8C-83A1-F6EECF244321}">
                <p14:modId xmlns:p14="http://schemas.microsoft.com/office/powerpoint/2010/main" val="3091030456"/>
              </p:ext>
            </p:extLst>
          </p:nvPr>
        </p:nvGraphicFramePr>
        <p:xfrm>
          <a:off x="2122251" y="2048353"/>
          <a:ext cx="7947498" cy="4119105"/>
        </p:xfrm>
        <a:graphic>
          <a:graphicData uri="http://schemas.openxmlformats.org/drawingml/2006/table">
            <a:tbl>
              <a:tblPr firstRow="1" firstCol="1" bandRow="1">
                <a:tableStyleId>{5C22544A-7EE6-4342-B048-85BDC9FD1C3A}</a:tableStyleId>
              </a:tblPr>
              <a:tblGrid>
                <a:gridCol w="1438072">
                  <a:extLst>
                    <a:ext uri="{9D8B030D-6E8A-4147-A177-3AD203B41FA5}">
                      <a16:colId xmlns:a16="http://schemas.microsoft.com/office/drawing/2014/main" val="183690237"/>
                    </a:ext>
                  </a:extLst>
                </a:gridCol>
                <a:gridCol w="6509426">
                  <a:extLst>
                    <a:ext uri="{9D8B030D-6E8A-4147-A177-3AD203B41FA5}">
                      <a16:colId xmlns:a16="http://schemas.microsoft.com/office/drawing/2014/main" val="3589705706"/>
                    </a:ext>
                  </a:extLst>
                </a:gridCol>
              </a:tblGrid>
              <a:tr h="704575">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功能</a:t>
                      </a:r>
                      <a:r>
                        <a:rPr lang="zh-CN" altLang="en-US" sz="2000" kern="100" dirty="0">
                          <a:effectLst/>
                          <a:latin typeface="微软雅黑" panose="020B0503020204020204" pitchFamily="34" charset="-122"/>
                          <a:ea typeface="微软雅黑" panose="020B0503020204020204" pitchFamily="34" charset="-122"/>
                        </a:rPr>
                        <a:t>名称</a:t>
                      </a:r>
                      <a:r>
                        <a:rPr lang="zh-CN" sz="2000" kern="100" dirty="0">
                          <a:effectLst/>
                          <a:latin typeface="微软雅黑" panose="020B0503020204020204" pitchFamily="34" charset="-122"/>
                          <a:ea typeface="微软雅黑" panose="020B0503020204020204" pitchFamily="34" charset="-122"/>
                        </a:rPr>
                        <a:t>：</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indent="127000" algn="just" defTabSz="914400" rtl="0" eaLnBrk="1" fontAlgn="auto" latinLnBrk="0" hangingPunct="1">
                        <a:lnSpc>
                          <a:spcPct val="150000"/>
                        </a:lnSpc>
                        <a:spcAft>
                          <a:spcPts val="100"/>
                        </a:spcAft>
                        <a:tabLst>
                          <a:tab pos="151765" algn="l"/>
                        </a:tabLst>
                      </a:pPr>
                      <a:r>
                        <a:rPr lang="zh-CN" altLang="en-US" sz="2000" b="1" dirty="0">
                          <a:solidFill>
                            <a:schemeClr val="bg1"/>
                          </a:solidFill>
                          <a:latin typeface="微软雅黑" panose="020B0503020204020204" pitchFamily="34" charset="-122"/>
                          <a:ea typeface="微软雅黑" panose="020B0503020204020204" pitchFamily="34" charset="-122"/>
                        </a:rPr>
                        <a:t>银行卡及第三方到账勾选</a:t>
                      </a:r>
                      <a:endParaRPr lang="zh-CN" altLang="en-US" sz="2000" b="1" kern="100" dirty="0">
                        <a:solidFill>
                          <a:schemeClr val="bg1"/>
                        </a:solidFill>
                        <a:effectLst/>
                        <a:latin typeface="微软雅黑" panose="020B0503020204020204" pitchFamily="34" charset="-122"/>
                        <a:ea typeface="微软雅黑" panose="020B0503020204020204" pitchFamily="34" charset="-122"/>
                        <a:cs typeface="+mn-cs"/>
                      </a:endParaRPr>
                    </a:p>
                  </a:txBody>
                  <a:tcPr marL="68580" marR="68580" marT="0" marB="0" anchor="ctr">
                    <a:noFill/>
                  </a:tcPr>
                </a:tc>
                <a:extLst>
                  <a:ext uri="{0D108BD9-81ED-4DB2-BD59-A6C34878D82A}">
                    <a16:rowId xmlns:a16="http://schemas.microsoft.com/office/drawing/2014/main" val="19805899"/>
                  </a:ext>
                </a:extLst>
              </a:tr>
              <a:tr h="1984442">
                <a:tc>
                  <a:txBody>
                    <a:bodyPr/>
                    <a:lstStyle/>
                    <a:p>
                      <a:pPr indent="127000" algn="l">
                        <a:lnSpc>
                          <a:spcPct val="150000"/>
                        </a:lnSpc>
                      </a:pPr>
                      <a:r>
                        <a:rPr lang="zh-CN" altLang="en-US" sz="2000" kern="100" dirty="0">
                          <a:effectLst/>
                          <a:latin typeface="微软雅黑" panose="020B0503020204020204" pitchFamily="34" charset="-122"/>
                          <a:ea typeface="微软雅黑" panose="020B0503020204020204" pitchFamily="34" charset="-122"/>
                        </a:rPr>
                        <a:t>规则</a:t>
                      </a:r>
                      <a:r>
                        <a:rPr lang="zh-CN" sz="2000" kern="100" dirty="0">
                          <a:effectLst/>
                          <a:latin typeface="微软雅黑" panose="020B0503020204020204" pitchFamily="34" charset="-122"/>
                          <a:ea typeface="微软雅黑" panose="020B0503020204020204" pitchFamily="34" charset="-122"/>
                        </a:rPr>
                        <a:t>说明：</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lvl="0" indent="127000" algn="just" defTabSz="914400" rtl="0" eaLnBrk="1" fontAlgn="base" latinLnBrk="0" hangingPunct="1">
                        <a:lnSpc>
                          <a:spcPct val="150000"/>
                        </a:lnSpc>
                        <a:buSzPts val="1200"/>
                        <a:buFont typeface="仿宋_GB2312"/>
                        <a:buNone/>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自动根据导入流水明细与银行到账资金汇总数进行匹配，按规则自动核对无误后进行确认资金到账，进行到账勾选。</a:t>
                      </a:r>
                    </a:p>
                  </a:txBody>
                  <a:tcPr marL="68580" marR="68580" marT="0" marB="0" anchor="ctr">
                    <a:noFill/>
                  </a:tcPr>
                </a:tc>
                <a:extLst>
                  <a:ext uri="{0D108BD9-81ED-4DB2-BD59-A6C34878D82A}">
                    <a16:rowId xmlns:a16="http://schemas.microsoft.com/office/drawing/2014/main" val="1238910887"/>
                  </a:ext>
                </a:extLst>
              </a:tr>
              <a:tr h="73249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前置条件：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具有</a:t>
                      </a:r>
                      <a:r>
                        <a:rPr lang="zh-CN" altLang="en-US" sz="1800" b="1" kern="100" dirty="0">
                          <a:solidFill>
                            <a:schemeClr val="bg1"/>
                          </a:solidFill>
                          <a:effectLst/>
                          <a:latin typeface="微软雅黑" panose="020B0503020204020204" pitchFamily="34" charset="-122"/>
                          <a:ea typeface="微软雅黑" panose="020B0503020204020204" pitchFamily="34" charset="-122"/>
                        </a:rPr>
                        <a:t>相关</a:t>
                      </a:r>
                      <a:r>
                        <a:rPr lang="zh-CN" sz="1800" b="1" kern="100" dirty="0">
                          <a:solidFill>
                            <a:schemeClr val="bg1"/>
                          </a:solidFill>
                          <a:effectLst/>
                          <a:latin typeface="微软雅黑" panose="020B0503020204020204" pitchFamily="34" charset="-122"/>
                          <a:ea typeface="微软雅黑" panose="020B0503020204020204" pitchFamily="34" charset="-122"/>
                        </a:rPr>
                        <a:t>权限</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531934"/>
                  </a:ext>
                </a:extLst>
              </a:tr>
              <a:tr h="69758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后置条件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altLang="zh-CN" sz="1800" b="1" kern="100" dirty="0">
                          <a:solidFill>
                            <a:schemeClr val="bg1"/>
                          </a:solidFill>
                          <a:effectLst/>
                          <a:latin typeface="微软雅黑" panose="020B0503020204020204" pitchFamily="34" charset="-122"/>
                          <a:ea typeface="微软雅黑" panose="020B0503020204020204" pitchFamily="34" charset="-122"/>
                        </a:rPr>
                        <a:t>根据</a:t>
                      </a:r>
                      <a:r>
                        <a:rPr lang="zh-CN" altLang="en-US" sz="1800" b="1" kern="100" dirty="0">
                          <a:solidFill>
                            <a:schemeClr val="bg1"/>
                          </a:solidFill>
                          <a:effectLst/>
                          <a:latin typeface="微软雅黑" panose="020B0503020204020204" pitchFamily="34" charset="-122"/>
                          <a:ea typeface="微软雅黑" panose="020B0503020204020204" pitchFamily="34" charset="-122"/>
                        </a:rPr>
                        <a:t>勾选规则进行业务处理</a:t>
                      </a:r>
                      <a:r>
                        <a:rPr lang="zh-CN" altLang="zh-CN" sz="1800" b="1" kern="100" dirty="0">
                          <a:solidFill>
                            <a:schemeClr val="bg1"/>
                          </a:solidFill>
                          <a:effectLst/>
                          <a:latin typeface="微软雅黑" panose="020B0503020204020204" pitchFamily="34" charset="-122"/>
                          <a:ea typeface="微软雅黑" panose="020B0503020204020204" pitchFamily="34" charset="-122"/>
                        </a:rPr>
                        <a:t>，并</a:t>
                      </a:r>
                      <a:r>
                        <a:rPr lang="zh-CN" altLang="en-US" sz="1800" b="1" kern="100" dirty="0">
                          <a:solidFill>
                            <a:schemeClr val="bg1"/>
                          </a:solidFill>
                          <a:effectLst/>
                          <a:latin typeface="微软雅黑" panose="020B0503020204020204" pitchFamily="34" charset="-122"/>
                          <a:ea typeface="微软雅黑" panose="020B0503020204020204" pitchFamily="34" charset="-122"/>
                        </a:rPr>
                        <a:t>生成处理日志</a:t>
                      </a:r>
                      <a:endParaRPr lang="zh-CN" alt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53688596"/>
                  </a:ext>
                </a:extLst>
              </a:tr>
            </a:tbl>
          </a:graphicData>
        </a:graphic>
      </p:graphicFrame>
    </p:spTree>
    <p:extLst>
      <p:ext uri="{BB962C8B-B14F-4D97-AF65-F5344CB8AC3E}">
        <p14:creationId xmlns:p14="http://schemas.microsoft.com/office/powerpoint/2010/main" val="429142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98BE7F80-AA11-448F-888F-A453CA749F18}"/>
              </a:ext>
            </a:extLst>
          </p:cNvPr>
          <p:cNvSpPr txBox="1"/>
          <p:nvPr/>
        </p:nvSpPr>
        <p:spPr>
          <a:xfrm>
            <a:off x="216299" y="1352145"/>
            <a:ext cx="5743804"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功能模块需求四：预收</a:t>
            </a:r>
            <a:r>
              <a:rPr lang="en-US" altLang="zh-CN" sz="2400" b="1" dirty="0">
                <a:solidFill>
                  <a:schemeClr val="bg1"/>
                </a:solidFill>
                <a:latin typeface="微软雅黑" panose="020B0503020204020204" pitchFamily="34" charset="-122"/>
                <a:ea typeface="微软雅黑" panose="020B0503020204020204" pitchFamily="34" charset="-122"/>
              </a:rPr>
              <a:t>ERP</a:t>
            </a:r>
            <a:r>
              <a:rPr lang="zh-CN" altLang="en-US" sz="2400" b="1" dirty="0">
                <a:solidFill>
                  <a:schemeClr val="bg1"/>
                </a:solidFill>
                <a:latin typeface="微软雅黑" panose="020B0503020204020204" pitchFamily="34" charset="-122"/>
                <a:ea typeface="微软雅黑" panose="020B0503020204020204" pitchFamily="34" charset="-122"/>
              </a:rPr>
              <a:t>记帐数据维护</a:t>
            </a:r>
          </a:p>
          <a:p>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24" name="表格 23">
            <a:extLst>
              <a:ext uri="{FF2B5EF4-FFF2-40B4-BE49-F238E27FC236}">
                <a16:creationId xmlns:a16="http://schemas.microsoft.com/office/drawing/2014/main" id="{1E75DC07-D90C-4F9A-966B-A656F973F198}"/>
              </a:ext>
            </a:extLst>
          </p:cNvPr>
          <p:cNvGraphicFramePr>
            <a:graphicFrameLocks noGrp="1"/>
          </p:cNvGraphicFramePr>
          <p:nvPr>
            <p:extLst>
              <p:ext uri="{D42A27DB-BD31-4B8C-83A1-F6EECF244321}">
                <p14:modId xmlns:p14="http://schemas.microsoft.com/office/powerpoint/2010/main" val="3946403546"/>
              </p:ext>
            </p:extLst>
          </p:nvPr>
        </p:nvGraphicFramePr>
        <p:xfrm>
          <a:off x="2122251" y="2048353"/>
          <a:ext cx="7947498" cy="4119105"/>
        </p:xfrm>
        <a:graphic>
          <a:graphicData uri="http://schemas.openxmlformats.org/drawingml/2006/table">
            <a:tbl>
              <a:tblPr firstRow="1" firstCol="1" bandRow="1">
                <a:tableStyleId>{5C22544A-7EE6-4342-B048-85BDC9FD1C3A}</a:tableStyleId>
              </a:tblPr>
              <a:tblGrid>
                <a:gridCol w="1438072">
                  <a:extLst>
                    <a:ext uri="{9D8B030D-6E8A-4147-A177-3AD203B41FA5}">
                      <a16:colId xmlns:a16="http://schemas.microsoft.com/office/drawing/2014/main" val="183690237"/>
                    </a:ext>
                  </a:extLst>
                </a:gridCol>
                <a:gridCol w="6509426">
                  <a:extLst>
                    <a:ext uri="{9D8B030D-6E8A-4147-A177-3AD203B41FA5}">
                      <a16:colId xmlns:a16="http://schemas.microsoft.com/office/drawing/2014/main" val="3589705706"/>
                    </a:ext>
                  </a:extLst>
                </a:gridCol>
              </a:tblGrid>
              <a:tr h="704575">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功能</a:t>
                      </a:r>
                      <a:r>
                        <a:rPr lang="zh-CN" altLang="en-US" sz="2000" kern="100" dirty="0">
                          <a:effectLst/>
                          <a:latin typeface="微软雅黑" panose="020B0503020204020204" pitchFamily="34" charset="-122"/>
                          <a:ea typeface="微软雅黑" panose="020B0503020204020204" pitchFamily="34" charset="-122"/>
                        </a:rPr>
                        <a:t>名称</a:t>
                      </a:r>
                      <a:r>
                        <a:rPr lang="zh-CN" sz="2000" kern="100" dirty="0">
                          <a:effectLst/>
                          <a:latin typeface="微软雅黑" panose="020B0503020204020204" pitchFamily="34" charset="-122"/>
                          <a:ea typeface="微软雅黑" panose="020B0503020204020204" pitchFamily="34" charset="-122"/>
                        </a:rPr>
                        <a:t>：</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indent="127000" algn="just" defTabSz="914400" rtl="0" eaLnBrk="1" fontAlgn="auto" latinLnBrk="0" hangingPunct="1">
                        <a:lnSpc>
                          <a:spcPct val="150000"/>
                        </a:lnSpc>
                        <a:spcAft>
                          <a:spcPts val="100"/>
                        </a:spcAft>
                        <a:tabLst>
                          <a:tab pos="151765" algn="l"/>
                        </a:tabLst>
                      </a:pPr>
                      <a:r>
                        <a:rPr lang="zh-CN" altLang="en-US" sz="2000" b="1" dirty="0">
                          <a:solidFill>
                            <a:schemeClr val="bg1"/>
                          </a:solidFill>
                          <a:latin typeface="微软雅黑" panose="020B0503020204020204" pitchFamily="34" charset="-122"/>
                          <a:ea typeface="微软雅黑" panose="020B0503020204020204" pitchFamily="34" charset="-122"/>
                        </a:rPr>
                        <a:t>预收</a:t>
                      </a:r>
                      <a:r>
                        <a:rPr lang="en-US" altLang="zh-CN" sz="2000" b="1" dirty="0">
                          <a:solidFill>
                            <a:schemeClr val="bg1"/>
                          </a:solidFill>
                          <a:latin typeface="微软雅黑" panose="020B0503020204020204" pitchFamily="34" charset="-122"/>
                          <a:ea typeface="微软雅黑" panose="020B0503020204020204" pitchFamily="34" charset="-122"/>
                        </a:rPr>
                        <a:t>ERP</a:t>
                      </a:r>
                      <a:r>
                        <a:rPr lang="zh-CN" altLang="en-US" sz="2000" b="1" dirty="0">
                          <a:solidFill>
                            <a:schemeClr val="bg1"/>
                          </a:solidFill>
                          <a:latin typeface="微软雅黑" panose="020B0503020204020204" pitchFamily="34" charset="-122"/>
                          <a:ea typeface="微软雅黑" panose="020B0503020204020204" pitchFamily="34" charset="-122"/>
                        </a:rPr>
                        <a:t>记帐数据维护</a:t>
                      </a:r>
                      <a:endParaRPr lang="zh-CN" altLang="en-US" sz="2000" b="1" kern="100" dirty="0">
                        <a:solidFill>
                          <a:schemeClr val="bg1"/>
                        </a:solidFill>
                        <a:effectLst/>
                        <a:latin typeface="微软雅黑" panose="020B0503020204020204" pitchFamily="34" charset="-122"/>
                        <a:ea typeface="微软雅黑" panose="020B0503020204020204" pitchFamily="34" charset="-122"/>
                        <a:cs typeface="+mn-cs"/>
                      </a:endParaRPr>
                    </a:p>
                  </a:txBody>
                  <a:tcPr marL="68580" marR="68580" marT="0" marB="0" anchor="ctr">
                    <a:noFill/>
                  </a:tcPr>
                </a:tc>
                <a:extLst>
                  <a:ext uri="{0D108BD9-81ED-4DB2-BD59-A6C34878D82A}">
                    <a16:rowId xmlns:a16="http://schemas.microsoft.com/office/drawing/2014/main" val="19805899"/>
                  </a:ext>
                </a:extLst>
              </a:tr>
              <a:tr h="1984442">
                <a:tc>
                  <a:txBody>
                    <a:bodyPr/>
                    <a:lstStyle/>
                    <a:p>
                      <a:pPr indent="127000" algn="l">
                        <a:lnSpc>
                          <a:spcPct val="150000"/>
                        </a:lnSpc>
                      </a:pPr>
                      <a:r>
                        <a:rPr lang="zh-CN" altLang="en-US" sz="2000" kern="100" dirty="0">
                          <a:effectLst/>
                          <a:latin typeface="微软雅黑" panose="020B0503020204020204" pitchFamily="34" charset="-122"/>
                          <a:ea typeface="微软雅黑" panose="020B0503020204020204" pitchFamily="34" charset="-122"/>
                        </a:rPr>
                        <a:t>规则</a:t>
                      </a:r>
                      <a:r>
                        <a:rPr lang="zh-CN" sz="2000" kern="100" dirty="0">
                          <a:effectLst/>
                          <a:latin typeface="微软雅黑" panose="020B0503020204020204" pitchFamily="34" charset="-122"/>
                          <a:ea typeface="微软雅黑" panose="020B0503020204020204" pitchFamily="34" charset="-122"/>
                        </a:rPr>
                        <a:t>说明：</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lvl="0" indent="127000" algn="just" defTabSz="914400" rtl="0" eaLnBrk="1" fontAlgn="base" latinLnBrk="0" hangingPunct="1">
                        <a:lnSpc>
                          <a:spcPct val="150000"/>
                        </a:lnSpc>
                        <a:buSzPts val="1200"/>
                        <a:buFont typeface="仿宋_GB2312"/>
                        <a:buNone/>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查询当月所有未记帐数据，自动生成记帐数据，凭证日期与收款日期一致，凭证抬头文本和凭证行项目使用：加油站名称</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月</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日</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非油团购预收款”，业务核算分类为“其它”，利润中心用各地市</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21000</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非油品经营部。</a:t>
                      </a:r>
                    </a:p>
                  </a:txBody>
                  <a:tcPr marL="68580" marR="68580" marT="0" marB="0" anchor="ctr">
                    <a:noFill/>
                  </a:tcPr>
                </a:tc>
                <a:extLst>
                  <a:ext uri="{0D108BD9-81ED-4DB2-BD59-A6C34878D82A}">
                    <a16:rowId xmlns:a16="http://schemas.microsoft.com/office/drawing/2014/main" val="1238910887"/>
                  </a:ext>
                </a:extLst>
              </a:tr>
              <a:tr h="73249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前置条件：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具有</a:t>
                      </a:r>
                      <a:r>
                        <a:rPr lang="zh-CN" altLang="en-US" sz="1800" b="1" kern="100" dirty="0">
                          <a:solidFill>
                            <a:schemeClr val="bg1"/>
                          </a:solidFill>
                          <a:effectLst/>
                          <a:latin typeface="微软雅黑" panose="020B0503020204020204" pitchFamily="34" charset="-122"/>
                          <a:ea typeface="微软雅黑" panose="020B0503020204020204" pitchFamily="34" charset="-122"/>
                        </a:rPr>
                        <a:t>相关</a:t>
                      </a:r>
                      <a:r>
                        <a:rPr lang="zh-CN" sz="1800" b="1" kern="100" dirty="0">
                          <a:solidFill>
                            <a:schemeClr val="bg1"/>
                          </a:solidFill>
                          <a:effectLst/>
                          <a:latin typeface="微软雅黑" panose="020B0503020204020204" pitchFamily="34" charset="-122"/>
                          <a:ea typeface="微软雅黑" panose="020B0503020204020204" pitchFamily="34" charset="-122"/>
                        </a:rPr>
                        <a:t>权限</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531934"/>
                  </a:ext>
                </a:extLst>
              </a:tr>
              <a:tr h="69758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后置条件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rPr>
                        <a:t>生成处理日志</a:t>
                      </a:r>
                      <a:endParaRPr lang="zh-CN" alt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53688596"/>
                  </a:ext>
                </a:extLst>
              </a:tr>
            </a:tbl>
          </a:graphicData>
        </a:graphic>
      </p:graphicFrame>
    </p:spTree>
    <p:extLst>
      <p:ext uri="{BB962C8B-B14F-4D97-AF65-F5344CB8AC3E}">
        <p14:creationId xmlns:p14="http://schemas.microsoft.com/office/powerpoint/2010/main" val="424578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98BE7F80-AA11-448F-888F-A453CA749F18}"/>
              </a:ext>
            </a:extLst>
          </p:cNvPr>
          <p:cNvSpPr txBox="1"/>
          <p:nvPr/>
        </p:nvSpPr>
        <p:spPr>
          <a:xfrm>
            <a:off x="216299" y="1352145"/>
            <a:ext cx="6154602"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功能模块需求五：一次清账</a:t>
            </a:r>
          </a:p>
          <a:p>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24" name="表格 23">
            <a:extLst>
              <a:ext uri="{FF2B5EF4-FFF2-40B4-BE49-F238E27FC236}">
                <a16:creationId xmlns:a16="http://schemas.microsoft.com/office/drawing/2014/main" id="{51A6ECD9-B044-4639-9D07-DB215E182576}"/>
              </a:ext>
            </a:extLst>
          </p:cNvPr>
          <p:cNvGraphicFramePr>
            <a:graphicFrameLocks noGrp="1"/>
          </p:cNvGraphicFramePr>
          <p:nvPr>
            <p:extLst>
              <p:ext uri="{D42A27DB-BD31-4B8C-83A1-F6EECF244321}">
                <p14:modId xmlns:p14="http://schemas.microsoft.com/office/powerpoint/2010/main" val="2482281183"/>
              </p:ext>
            </p:extLst>
          </p:nvPr>
        </p:nvGraphicFramePr>
        <p:xfrm>
          <a:off x="2122251" y="2048353"/>
          <a:ext cx="7947498" cy="4119105"/>
        </p:xfrm>
        <a:graphic>
          <a:graphicData uri="http://schemas.openxmlformats.org/drawingml/2006/table">
            <a:tbl>
              <a:tblPr firstRow="1" firstCol="1" bandRow="1">
                <a:tableStyleId>{5C22544A-7EE6-4342-B048-85BDC9FD1C3A}</a:tableStyleId>
              </a:tblPr>
              <a:tblGrid>
                <a:gridCol w="1438072">
                  <a:extLst>
                    <a:ext uri="{9D8B030D-6E8A-4147-A177-3AD203B41FA5}">
                      <a16:colId xmlns:a16="http://schemas.microsoft.com/office/drawing/2014/main" val="183690237"/>
                    </a:ext>
                  </a:extLst>
                </a:gridCol>
                <a:gridCol w="6509426">
                  <a:extLst>
                    <a:ext uri="{9D8B030D-6E8A-4147-A177-3AD203B41FA5}">
                      <a16:colId xmlns:a16="http://schemas.microsoft.com/office/drawing/2014/main" val="3589705706"/>
                    </a:ext>
                  </a:extLst>
                </a:gridCol>
              </a:tblGrid>
              <a:tr h="704575">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功能</a:t>
                      </a:r>
                      <a:r>
                        <a:rPr lang="zh-CN" altLang="en-US" sz="2000" kern="100" dirty="0">
                          <a:effectLst/>
                          <a:latin typeface="微软雅黑" panose="020B0503020204020204" pitchFamily="34" charset="-122"/>
                          <a:ea typeface="微软雅黑" panose="020B0503020204020204" pitchFamily="34" charset="-122"/>
                        </a:rPr>
                        <a:t>名称</a:t>
                      </a:r>
                      <a:r>
                        <a:rPr lang="zh-CN" sz="2000" kern="100" dirty="0">
                          <a:effectLst/>
                          <a:latin typeface="微软雅黑" panose="020B0503020204020204" pitchFamily="34" charset="-122"/>
                          <a:ea typeface="微软雅黑" panose="020B0503020204020204" pitchFamily="34" charset="-122"/>
                        </a:rPr>
                        <a:t>：</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indent="127000" algn="just" defTabSz="914400" rtl="0" eaLnBrk="1" fontAlgn="auto" latinLnBrk="0" hangingPunct="1">
                        <a:lnSpc>
                          <a:spcPct val="150000"/>
                        </a:lnSpc>
                        <a:spcAft>
                          <a:spcPts val="100"/>
                        </a:spcAft>
                        <a:tabLst>
                          <a:tab pos="151765" algn="l"/>
                        </a:tabLst>
                      </a:pPr>
                      <a:r>
                        <a:rPr lang="zh-CN" altLang="en-US" sz="2000" b="1" dirty="0">
                          <a:solidFill>
                            <a:schemeClr val="bg1"/>
                          </a:solidFill>
                          <a:latin typeface="微软雅黑" panose="020B0503020204020204" pitchFamily="34" charset="-122"/>
                          <a:ea typeface="微软雅黑" panose="020B0503020204020204" pitchFamily="34" charset="-122"/>
                        </a:rPr>
                        <a:t>一次清账</a:t>
                      </a:r>
                    </a:p>
                  </a:txBody>
                  <a:tcPr marL="68580" marR="68580" marT="0" marB="0" anchor="ctr">
                    <a:noFill/>
                  </a:tcPr>
                </a:tc>
                <a:extLst>
                  <a:ext uri="{0D108BD9-81ED-4DB2-BD59-A6C34878D82A}">
                    <a16:rowId xmlns:a16="http://schemas.microsoft.com/office/drawing/2014/main" val="19805899"/>
                  </a:ext>
                </a:extLst>
              </a:tr>
              <a:tr h="1984442">
                <a:tc>
                  <a:txBody>
                    <a:bodyPr/>
                    <a:lstStyle/>
                    <a:p>
                      <a:pPr indent="127000" algn="l">
                        <a:lnSpc>
                          <a:spcPct val="150000"/>
                        </a:lnSpc>
                      </a:pPr>
                      <a:r>
                        <a:rPr lang="zh-CN" altLang="en-US" sz="2000" kern="100" dirty="0">
                          <a:effectLst/>
                          <a:latin typeface="微软雅黑" panose="020B0503020204020204" pitchFamily="34" charset="-122"/>
                          <a:ea typeface="微软雅黑" panose="020B0503020204020204" pitchFamily="34" charset="-122"/>
                        </a:rPr>
                        <a:t>规则</a:t>
                      </a:r>
                      <a:r>
                        <a:rPr lang="zh-CN" sz="2000" kern="100" dirty="0">
                          <a:effectLst/>
                          <a:latin typeface="微软雅黑" panose="020B0503020204020204" pitchFamily="34" charset="-122"/>
                          <a:ea typeface="微软雅黑" panose="020B0503020204020204" pitchFamily="34" charset="-122"/>
                        </a:rPr>
                        <a:t>说明：</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marL="0" lvl="0" indent="127000" algn="just" defTabSz="914400" rtl="0" eaLnBrk="1" fontAlgn="base" latinLnBrk="0" hangingPunct="1">
                        <a:lnSpc>
                          <a:spcPct val="150000"/>
                        </a:lnSpc>
                        <a:buSzPts val="1200"/>
                        <a:buFont typeface="仿宋_GB2312"/>
                        <a:buNone/>
                        <a:tabLst>
                          <a:tab pos="151765" algn="l"/>
                        </a:tabLst>
                      </a:pP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在“清账情况查询及处理”页面，首先按照规则查询出待清账的数据，然后筛选数据，选中应清账金额与到账金额一致，并且清账金额为</a:t>
                      </a:r>
                      <a:r>
                        <a:rPr lang="en-US" altLang="zh-CN" sz="1800" b="1" kern="100" dirty="0">
                          <a:solidFill>
                            <a:schemeClr val="bg1"/>
                          </a:solidFill>
                          <a:effectLst/>
                          <a:latin typeface="微软雅黑" panose="020B0503020204020204" pitchFamily="34" charset="-122"/>
                          <a:ea typeface="微软雅黑" panose="020B0503020204020204" pitchFamily="34" charset="-122"/>
                          <a:cs typeface="+mn-cs"/>
                        </a:rPr>
                        <a:t>0</a:t>
                      </a:r>
                      <a:r>
                        <a:rPr lang="zh-CN" altLang="en-US" sz="1800" b="1" kern="100" dirty="0">
                          <a:solidFill>
                            <a:schemeClr val="bg1"/>
                          </a:solidFill>
                          <a:effectLst/>
                          <a:latin typeface="微软雅黑" panose="020B0503020204020204" pitchFamily="34" charset="-122"/>
                          <a:ea typeface="微软雅黑" panose="020B0503020204020204" pitchFamily="34" charset="-122"/>
                          <a:cs typeface="+mn-cs"/>
                        </a:rPr>
                        <a:t>的数据记录，点击“清账”按钮进行一次清账。</a:t>
                      </a:r>
                    </a:p>
                  </a:txBody>
                  <a:tcPr marL="68580" marR="68580" marT="0" marB="0" anchor="ctr">
                    <a:noFill/>
                  </a:tcPr>
                </a:tc>
                <a:extLst>
                  <a:ext uri="{0D108BD9-81ED-4DB2-BD59-A6C34878D82A}">
                    <a16:rowId xmlns:a16="http://schemas.microsoft.com/office/drawing/2014/main" val="1238910887"/>
                  </a:ext>
                </a:extLst>
              </a:tr>
              <a:tr h="73249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前置条件：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sz="1800" b="1" kern="100" dirty="0">
                          <a:solidFill>
                            <a:schemeClr val="bg1"/>
                          </a:solidFill>
                          <a:effectLst/>
                          <a:latin typeface="微软雅黑" panose="020B0503020204020204" pitchFamily="34" charset="-122"/>
                          <a:ea typeface="微软雅黑" panose="020B0503020204020204" pitchFamily="34" charset="-122"/>
                        </a:rPr>
                        <a:t>具有</a:t>
                      </a:r>
                      <a:r>
                        <a:rPr lang="zh-CN" altLang="en-US" sz="1800" b="1" kern="100" dirty="0">
                          <a:solidFill>
                            <a:schemeClr val="bg1"/>
                          </a:solidFill>
                          <a:effectLst/>
                          <a:latin typeface="微软雅黑" panose="020B0503020204020204" pitchFamily="34" charset="-122"/>
                          <a:ea typeface="微软雅黑" panose="020B0503020204020204" pitchFamily="34" charset="-122"/>
                        </a:rPr>
                        <a:t>相关</a:t>
                      </a:r>
                      <a:r>
                        <a:rPr lang="zh-CN" sz="1800" b="1" kern="100" dirty="0">
                          <a:solidFill>
                            <a:schemeClr val="bg1"/>
                          </a:solidFill>
                          <a:effectLst/>
                          <a:latin typeface="微软雅黑" panose="020B0503020204020204" pitchFamily="34" charset="-122"/>
                          <a:ea typeface="微软雅黑" panose="020B0503020204020204" pitchFamily="34" charset="-122"/>
                        </a:rPr>
                        <a:t>权限</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99531934"/>
                  </a:ext>
                </a:extLst>
              </a:tr>
              <a:tr h="697589">
                <a:tc>
                  <a:txBody>
                    <a:bodyPr/>
                    <a:lstStyle/>
                    <a:p>
                      <a:pPr indent="127000" algn="l">
                        <a:lnSpc>
                          <a:spcPct val="150000"/>
                        </a:lnSpc>
                      </a:pPr>
                      <a:r>
                        <a:rPr lang="zh-CN" sz="2000" kern="100" dirty="0">
                          <a:effectLst/>
                          <a:latin typeface="微软雅黑" panose="020B0503020204020204" pitchFamily="34" charset="-122"/>
                          <a:ea typeface="微软雅黑" panose="020B0503020204020204" pitchFamily="34" charset="-122"/>
                        </a:rPr>
                        <a:t>后置条件</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lstStyle/>
                    <a:p>
                      <a:pPr indent="127000" algn="just">
                        <a:lnSpc>
                          <a:spcPct val="150000"/>
                        </a:lnSpc>
                        <a:tabLst>
                          <a:tab pos="151765" algn="l"/>
                        </a:tabLst>
                      </a:pPr>
                      <a:r>
                        <a:rPr lang="zh-CN" altLang="zh-CN" sz="1800" b="1" kern="100" dirty="0">
                          <a:solidFill>
                            <a:schemeClr val="bg1"/>
                          </a:solidFill>
                          <a:effectLst/>
                          <a:latin typeface="微软雅黑" panose="020B0503020204020204" pitchFamily="34" charset="-122"/>
                          <a:ea typeface="微软雅黑" panose="020B0503020204020204" pitchFamily="34" charset="-122"/>
                        </a:rPr>
                        <a:t>根据</a:t>
                      </a:r>
                      <a:r>
                        <a:rPr lang="zh-CN" altLang="en-US" sz="1800" b="1" kern="100" dirty="0">
                          <a:solidFill>
                            <a:schemeClr val="bg1"/>
                          </a:solidFill>
                          <a:effectLst/>
                          <a:latin typeface="微软雅黑" panose="020B0503020204020204" pitchFamily="34" charset="-122"/>
                          <a:ea typeface="微软雅黑" panose="020B0503020204020204" pitchFamily="34" charset="-122"/>
                        </a:rPr>
                        <a:t>一次清账规则进行业务处理</a:t>
                      </a:r>
                      <a:r>
                        <a:rPr lang="zh-CN" altLang="zh-CN" sz="1800" b="1" kern="100" dirty="0">
                          <a:solidFill>
                            <a:schemeClr val="bg1"/>
                          </a:solidFill>
                          <a:effectLst/>
                          <a:latin typeface="微软雅黑" panose="020B0503020204020204" pitchFamily="34" charset="-122"/>
                          <a:ea typeface="微软雅黑" panose="020B0503020204020204" pitchFamily="34" charset="-122"/>
                        </a:rPr>
                        <a:t>，并</a:t>
                      </a:r>
                      <a:r>
                        <a:rPr lang="zh-CN" altLang="en-US" sz="1800" b="1" kern="100" dirty="0">
                          <a:solidFill>
                            <a:schemeClr val="bg1"/>
                          </a:solidFill>
                          <a:effectLst/>
                          <a:latin typeface="微软雅黑" panose="020B0503020204020204" pitchFamily="34" charset="-122"/>
                          <a:ea typeface="微软雅黑" panose="020B0503020204020204" pitchFamily="34" charset="-122"/>
                        </a:rPr>
                        <a:t>生成处理日志</a:t>
                      </a:r>
                      <a:endParaRPr lang="zh-CN" alt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53688596"/>
                  </a:ext>
                </a:extLst>
              </a:tr>
            </a:tbl>
          </a:graphicData>
        </a:graphic>
      </p:graphicFrame>
    </p:spTree>
    <p:extLst>
      <p:ext uri="{BB962C8B-B14F-4D97-AF65-F5344CB8AC3E}">
        <p14:creationId xmlns:p14="http://schemas.microsoft.com/office/powerpoint/2010/main" val="80314735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13382</TotalTime>
  <Words>1993</Words>
  <Application>Microsoft Office PowerPoint</Application>
  <PresentationFormat>宽屏</PresentationFormat>
  <Paragraphs>245</Paragraphs>
  <Slides>21</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21</vt:i4>
      </vt:variant>
    </vt:vector>
  </HeadingPairs>
  <TitlesOfParts>
    <vt:vector size="35" baseType="lpstr">
      <vt:lpstr>Arial Unicode MS</vt:lpstr>
      <vt:lpstr>等线</vt:lpstr>
      <vt:lpstr>方正粗黑宋简体</vt:lpstr>
      <vt:lpstr>仿宋_GB2312</vt:lpstr>
      <vt:lpstr>黑体</vt:lpstr>
      <vt:lpstr>华文仿宋</vt:lpstr>
      <vt:lpstr>微软雅黑</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定山</cp:lastModifiedBy>
  <cp:revision>134</cp:revision>
  <dcterms:created xsi:type="dcterms:W3CDTF">2021-03-03T08:16:49Z</dcterms:created>
  <dcterms:modified xsi:type="dcterms:W3CDTF">2021-06-10T08:30:02Z</dcterms:modified>
</cp:coreProperties>
</file>