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58" r:id="rId5"/>
    <p:sldId id="272" r:id="rId6"/>
    <p:sldId id="263" r:id="rId7"/>
    <p:sldId id="264" r:id="rId8"/>
    <p:sldId id="271" r:id="rId9"/>
    <p:sldId id="274" r:id="rId10"/>
    <p:sldId id="275" r:id="rId11"/>
    <p:sldId id="265"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0"/>
    <p:restoredTop sz="94676"/>
  </p:normalViewPr>
  <p:slideViewPr>
    <p:cSldViewPr snapToGrid="0">
      <p:cViewPr varScale="1">
        <p:scale>
          <a:sx n="84" d="100"/>
          <a:sy n="84" d="100"/>
        </p:scale>
        <p:origin x="77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t>7</a:t>
            </a:fld>
            <a:endParaRPr kumimoji="1" lang="zh-CN" altLang="en-US"/>
          </a:p>
        </p:txBody>
      </p:sp>
    </p:spTree>
    <p:extLst>
      <p:ext uri="{BB962C8B-B14F-4D97-AF65-F5344CB8AC3E}">
        <p14:creationId xmlns:p14="http://schemas.microsoft.com/office/powerpoint/2010/main" val="248984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t>8</a:t>
            </a:fld>
            <a:endParaRPr kumimoji="1" lang="zh-CN" altLang="en-US"/>
          </a:p>
        </p:txBody>
      </p:sp>
    </p:spTree>
    <p:extLst>
      <p:ext uri="{BB962C8B-B14F-4D97-AF65-F5344CB8AC3E}">
        <p14:creationId xmlns:p14="http://schemas.microsoft.com/office/powerpoint/2010/main" val="422020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9632DA-A7C3-2347-8051-A4EE97E94607}" type="slidenum">
              <a:rPr kumimoji="1" lang="zh-CN" altLang="en-US" smtClean="0"/>
              <a:t>9</a:t>
            </a:fld>
            <a:endParaRPr kumimoji="1" lang="zh-CN" altLang="en-US"/>
          </a:p>
        </p:txBody>
      </p:sp>
    </p:spTree>
    <p:extLst>
      <p:ext uri="{BB962C8B-B14F-4D97-AF65-F5344CB8AC3E}">
        <p14:creationId xmlns:p14="http://schemas.microsoft.com/office/powerpoint/2010/main" val="3486008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xmlns=""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xmlns=""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xmlns=""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xmlns=""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xmlns=""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xmlns=""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xmlns=""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xmlns=""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xmlns=""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xmlns=""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xmlns=""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xmlns=""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xmlns=""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xmlns=""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xmlns=""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xmlns=""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xmlns=""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xmlns=""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xmlns=""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xmlns=""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xmlns=""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xmlns=""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xmlns=""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xmlns=""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xmlns=""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xmlns=""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xmlns=""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xmlns=""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xmlns=""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xmlns=""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xmlns=""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xmlns=""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xmlns=""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xmlns=""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xmlns=""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xmlns=""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xmlns=""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8.png"/><Relationship Id="rId18" Type="http://schemas.openxmlformats.org/officeDocument/2006/relationships/image" Target="../media/image21.png"/><Relationship Id="rId26" Type="http://schemas.openxmlformats.org/officeDocument/2006/relationships/image" Target="../media/image25.png"/><Relationship Id="rId3" Type="http://schemas.openxmlformats.org/officeDocument/2006/relationships/image" Target="../media/image12.png"/><Relationship Id="rId21" Type="http://schemas.openxmlformats.org/officeDocument/2006/relationships/image" Target="../media/image34.svg"/><Relationship Id="rId7" Type="http://schemas.openxmlformats.org/officeDocument/2006/relationships/image" Target="../media/image15.png"/><Relationship Id="rId12" Type="http://schemas.openxmlformats.org/officeDocument/2006/relationships/image" Target="../media/image25.svg"/><Relationship Id="rId17" Type="http://schemas.openxmlformats.org/officeDocument/2006/relationships/image" Target="../media/image20.png"/><Relationship Id="rId25" Type="http://schemas.openxmlformats.org/officeDocument/2006/relationships/image" Target="../media/image38.svg"/><Relationship Id="rId2" Type="http://schemas.openxmlformats.org/officeDocument/2006/relationships/image" Target="../media/image11.png"/><Relationship Id="rId16" Type="http://schemas.openxmlformats.org/officeDocument/2006/relationships/image" Target="../media/image29.svg"/><Relationship Id="rId20" Type="http://schemas.openxmlformats.org/officeDocument/2006/relationships/image" Target="../media/image22.png"/><Relationship Id="rId29"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7.png"/><Relationship Id="rId24" Type="http://schemas.openxmlformats.org/officeDocument/2006/relationships/image" Target="../media/image24.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36.svg"/><Relationship Id="rId28" Type="http://schemas.openxmlformats.org/officeDocument/2006/relationships/image" Target="../media/image26.png"/><Relationship Id="rId10" Type="http://schemas.openxmlformats.org/officeDocument/2006/relationships/image" Target="../media/image23.svg"/><Relationship Id="rId19" Type="http://schemas.openxmlformats.org/officeDocument/2006/relationships/image" Target="../media/image32.sv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7.svg"/><Relationship Id="rId22" Type="http://schemas.openxmlformats.org/officeDocument/2006/relationships/image" Target="../media/image23.png"/><Relationship Id="rId27" Type="http://schemas.openxmlformats.org/officeDocument/2006/relationships/image" Target="../media/image40.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xmlns=""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smtClean="0"/>
              <a:t>热搜机器人</a:t>
            </a:r>
            <a:endParaRPr kumimoji="1" lang="en-US" altLang="zh-CN" dirty="0" smtClean="0"/>
          </a:p>
          <a:p>
            <a:pPr algn="ctr"/>
            <a:r>
              <a:rPr kumimoji="1" lang="en-US" altLang="zh-CN" sz="700" dirty="0"/>
              <a:t>Hot search robot</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smtClean="0">
                <a:solidFill>
                  <a:schemeClr val="bg1"/>
                </a:solidFill>
                <a:latin typeface="微软雅黑" panose="020B0503020204020204" pitchFamily="34" charset="-122"/>
                <a:ea typeface="微软雅黑" panose="020B0503020204020204" pitchFamily="34" charset="-122"/>
              </a:rPr>
              <a:t>七、</a:t>
            </a: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xmlns="" id="{3BC72DDF-87C1-7B43-B197-0BB326BCEC47}"/>
              </a:ext>
            </a:extLst>
          </p:cNvPr>
          <p:cNvSpPr txBox="1"/>
          <p:nvPr/>
        </p:nvSpPr>
        <p:spPr>
          <a:xfrm>
            <a:off x="360541" y="2395619"/>
            <a:ext cx="10670937" cy="1444691"/>
          </a:xfrm>
          <a:prstGeom prst="rect">
            <a:avLst/>
          </a:prstGeom>
          <a:noFill/>
        </p:spPr>
        <p:txBody>
          <a:bodyPr wrap="square" rtlCol="0">
            <a:spAutoFit/>
          </a:bodyPr>
          <a:lstStyle/>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随着网络的迅速发展普及</a:t>
            </a: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通过利用自动化技术来改变现代手工抓取数据行业的发展，节约有效的资源，降低成本费用， 以此来获得更好的社会、经济效益。</a:t>
            </a:r>
          </a:p>
          <a:p>
            <a:pPr>
              <a:lnSpc>
                <a:spcPct val="150000"/>
              </a:lnSpc>
            </a:pP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从以下三点着重突出自身价值：</a:t>
            </a:r>
          </a:p>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1.</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突破效率瓶颈，同时降低人工成本。</a:t>
            </a:r>
          </a:p>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2.</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降低人为错误率，规避因为人的疲劳和惯性思维为导致的错误。</a:t>
            </a:r>
          </a:p>
          <a:p>
            <a:pPr>
              <a:lnSpc>
                <a:spcPct val="150000"/>
              </a:lnSpc>
            </a:pPr>
            <a:r>
              <a:rPr lang="en-US" altLang="zh-CN"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3.</a:t>
            </a:r>
            <a:r>
              <a:rPr lang="zh-CN" altLang="en-US" sz="12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提升执行效率以及对高强度的大量数据抓取可以连续性完成任务，从而能把控工作进度。</a:t>
            </a:r>
          </a:p>
        </p:txBody>
      </p:sp>
      <p:sp>
        <p:nvSpPr>
          <p:cNvPr id="5" name="文本框 4">
            <a:extLst>
              <a:ext uri="{FF2B5EF4-FFF2-40B4-BE49-F238E27FC236}">
                <a16:creationId xmlns:a16="http://schemas.microsoft.com/office/drawing/2014/main" xmlns="" id="{12538FD1-265A-3C49-975B-C010D5D5CE02}"/>
              </a:ext>
            </a:extLst>
          </p:cNvPr>
          <p:cNvSpPr txBox="1"/>
          <p:nvPr/>
        </p:nvSpPr>
        <p:spPr>
          <a:xfrm>
            <a:off x="360540" y="1510916"/>
            <a:ext cx="2382659" cy="400110"/>
          </a:xfrm>
          <a:prstGeom prst="rect">
            <a:avLst/>
          </a:prstGeom>
          <a:noFill/>
        </p:spPr>
        <p:txBody>
          <a:bodyPr wrap="square" rtlCol="0">
            <a:spAutoFit/>
          </a:bodyPr>
          <a:lstStyle/>
          <a:p>
            <a:pPr>
              <a:defRPr/>
            </a:pPr>
            <a:r>
              <a:rPr lang="zh-CN" altLang="en-US" sz="2000" b="1" dirty="0" smtClean="0">
                <a:solidFill>
                  <a:schemeClr val="bg1"/>
                </a:solidFill>
                <a:latin typeface="Microsoft YaHei" panose="020B0503020204020204" pitchFamily="34" charset="-122"/>
                <a:ea typeface="Microsoft YaHei" panose="020B0503020204020204" pitchFamily="34" charset="-122"/>
                <a:sym typeface="+mn-ea"/>
              </a:rPr>
              <a:t>推广</a:t>
            </a:r>
            <a:r>
              <a:rPr lang="zh-CN" altLang="en-US" sz="2000" b="1" dirty="0">
                <a:solidFill>
                  <a:schemeClr val="bg1"/>
                </a:solidFill>
                <a:latin typeface="Microsoft YaHei" panose="020B0503020204020204" pitchFamily="34" charset="-122"/>
                <a:ea typeface="Microsoft YaHei" panose="020B0503020204020204" pitchFamily="34" charset="-122"/>
                <a:sym typeface="+mn-ea"/>
              </a:rPr>
              <a:t>价值</a:t>
            </a:r>
            <a:r>
              <a:rPr lang="zh-CN" altLang="en-US" sz="2000" b="1" dirty="0">
                <a:solidFill>
                  <a:schemeClr val="bg1"/>
                </a:solidFill>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32152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xmlns="" id="{9CA6A3C2-6568-D043-8016-E13D9D833C5F}"/>
              </a:ext>
            </a:extLst>
          </p:cNvPr>
          <p:cNvSpPr txBox="1">
            <a:spLocks/>
          </p:cNvSpPr>
          <p:nvPr/>
        </p:nvSpPr>
        <p:spPr>
          <a:xfrm>
            <a:off x="835319" y="1303032"/>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xmlns="" id="{A9C94183-63D5-D14A-ADCF-ECA421883E0B}"/>
              </a:ext>
            </a:extLst>
          </p:cNvPr>
          <p:cNvSpPr txBox="1">
            <a:spLocks/>
          </p:cNvSpPr>
          <p:nvPr/>
        </p:nvSpPr>
        <p:spPr>
          <a:xfrm>
            <a:off x="835318" y="1891796"/>
            <a:ext cx="6671906" cy="4554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我说的都对</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：梁勇兵、符敦钦、庄威、费云翔、陈祖明</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、杨园园</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：面向对象面向君，不负代码不负卿</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：海南科技职业大学</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大数据技术与应用、软件工程</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：高校</a:t>
            </a:r>
            <a:r>
              <a:rPr lang="en-US" altLang="zh-CN"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财务</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人力资源</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银行</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smtClean="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：结构化数据抓取</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xmlns=""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7879080" y="1696016"/>
            <a:ext cx="3944112" cy="4521904"/>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136" y="1783177"/>
            <a:ext cx="3852000" cy="4333500"/>
          </a:xfrm>
          <a:prstGeom prst="rect">
            <a:avLst/>
          </a:prstGeom>
        </p:spPr>
      </p:pic>
    </p:spTree>
    <p:extLst>
      <p:ext uri="{BB962C8B-B14F-4D97-AF65-F5344CB8AC3E}">
        <p14:creationId xmlns:p14="http://schemas.microsoft.com/office/powerpoint/2010/main" val="77992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xmlns=""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xmlns="" id="{5E9609C0-3D84-7843-B1AE-9D5D82F152B6}"/>
              </a:ext>
            </a:extLst>
          </p:cNvPr>
          <p:cNvSpPr txBox="1"/>
          <p:nvPr/>
        </p:nvSpPr>
        <p:spPr>
          <a:xfrm>
            <a:off x="4174609" y="268711"/>
            <a:ext cx="4733722" cy="646331"/>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某高校业务</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背景</a:t>
            </a:r>
          </a:p>
        </p:txBody>
      </p:sp>
      <p:sp>
        <p:nvSpPr>
          <p:cNvPr id="14" name="灯片编号占位符 3">
            <a:extLst>
              <a:ext uri="{FF2B5EF4-FFF2-40B4-BE49-F238E27FC236}">
                <a16:creationId xmlns:a16="http://schemas.microsoft.com/office/drawing/2014/main" xmlns=""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31" name="矩形 30">
            <a:extLst>
              <a:ext uri="{FF2B5EF4-FFF2-40B4-BE49-F238E27FC236}">
                <a16:creationId xmlns:a16="http://schemas.microsoft.com/office/drawing/2014/main" xmlns="" id="{3FBF4A49-F1C9-C640-851D-15D76110C7A0}"/>
              </a:ext>
            </a:extLst>
          </p:cNvPr>
          <p:cNvSpPr/>
          <p:nvPr/>
        </p:nvSpPr>
        <p:spPr>
          <a:xfrm>
            <a:off x="458639" y="1701356"/>
            <a:ext cx="4940844" cy="2893100"/>
          </a:xfrm>
          <a:prstGeom prst="rect">
            <a:avLst/>
          </a:prstGeom>
        </p:spPr>
        <p:txBody>
          <a:bodyPr wrap="square">
            <a:spAutoFit/>
          </a:bodyPr>
          <a:lstStyle/>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smtClean="0">
                <a:solidFill>
                  <a:schemeClr val="bg1"/>
                </a:solidFill>
                <a:latin typeface="Microsoft YaHei" panose="020B0503020204020204" pitchFamily="34" charset="-122"/>
                <a:ea typeface="Microsoft YaHei" panose="020B0503020204020204" pitchFamily="34" charset="-122"/>
              </a:rPr>
              <a:t>某高校于</a:t>
            </a:r>
            <a:r>
              <a:rPr lang="en-US" altLang="zh-CN" sz="1400" dirty="0" smtClean="0">
                <a:solidFill>
                  <a:schemeClr val="bg1"/>
                </a:solidFill>
                <a:latin typeface="Microsoft YaHei" panose="020B0503020204020204" pitchFamily="34" charset="-122"/>
                <a:ea typeface="Microsoft YaHei" panose="020B0503020204020204" pitchFamily="34" charset="-122"/>
              </a:rPr>
              <a:t>2008</a:t>
            </a:r>
            <a:r>
              <a:rPr lang="zh-CN" altLang="en-US" sz="1400" dirty="0">
                <a:solidFill>
                  <a:schemeClr val="bg1"/>
                </a:solidFill>
                <a:latin typeface="Microsoft YaHei" panose="020B0503020204020204" pitchFamily="34" charset="-122"/>
                <a:ea typeface="Microsoft YaHei" panose="020B0503020204020204" pitchFamily="34" charset="-122"/>
              </a:rPr>
              <a:t>年海南省建省</a:t>
            </a:r>
            <a:r>
              <a:rPr lang="en-US" altLang="zh-CN" sz="1400" dirty="0">
                <a:solidFill>
                  <a:schemeClr val="bg1"/>
                </a:solidFill>
                <a:latin typeface="Microsoft YaHei" panose="020B0503020204020204" pitchFamily="34" charset="-122"/>
                <a:ea typeface="Microsoft YaHei" panose="020B0503020204020204" pitchFamily="34" charset="-122"/>
              </a:rPr>
              <a:t>20</a:t>
            </a:r>
            <a:r>
              <a:rPr lang="zh-CN" altLang="en-US" sz="1400" dirty="0">
                <a:solidFill>
                  <a:schemeClr val="bg1"/>
                </a:solidFill>
                <a:latin typeface="Microsoft YaHei" panose="020B0503020204020204" pitchFamily="34" charset="-122"/>
                <a:ea typeface="Microsoft YaHei" panose="020B0503020204020204" pitchFamily="34" charset="-122"/>
              </a:rPr>
              <a:t>年并向国际旅游岛华丽蜕变之际、在原中央美术学院海口校区的基础上创建。经过十多年的努力，正值海南全面建设自由贸易区（港）时，学校成功升格为职业本科大学。</a:t>
            </a:r>
            <a:endParaRPr lang="en-US" altLang="zh-CN" sz="1400" dirty="0">
              <a:solidFill>
                <a:schemeClr val="bg1"/>
              </a:solidFill>
              <a:latin typeface="Microsoft YaHei" panose="020B0503020204020204" pitchFamily="34" charset="-122"/>
              <a:ea typeface="Microsoft YaHei" panose="020B0503020204020204" pitchFamily="34" charset="-122"/>
            </a:endParaRPr>
          </a:p>
          <a:p>
            <a:r>
              <a:rPr lang="en-US" altLang="zh-CN" sz="1400" dirty="0">
                <a:solidFill>
                  <a:schemeClr val="bg1"/>
                </a:solidFill>
                <a:latin typeface="Microsoft YaHei" panose="020B0503020204020204" pitchFamily="34" charset="-122"/>
                <a:ea typeface="Microsoft YaHei" panose="020B0503020204020204" pitchFamily="34" charset="-122"/>
              </a:rPr>
              <a:t>	</a:t>
            </a:r>
            <a:r>
              <a:rPr lang="zh-CN" altLang="en-US" sz="1400" dirty="0">
                <a:solidFill>
                  <a:schemeClr val="bg1"/>
                </a:solidFill>
                <a:latin typeface="Microsoft YaHei" panose="020B0503020204020204" pitchFamily="34" charset="-122"/>
                <a:ea typeface="Microsoft YaHei" panose="020B0503020204020204" pitchFamily="34" charset="-122"/>
              </a:rPr>
              <a:t>学校现有教学科研仪器设备总值</a:t>
            </a:r>
            <a:r>
              <a:rPr lang="en-US" altLang="zh-CN" sz="1400" dirty="0">
                <a:solidFill>
                  <a:schemeClr val="bg1"/>
                </a:solidFill>
                <a:latin typeface="Microsoft YaHei" panose="020B0503020204020204" pitchFamily="34" charset="-122"/>
                <a:ea typeface="Microsoft YaHei" panose="020B0503020204020204" pitchFamily="34" charset="-122"/>
              </a:rPr>
              <a:t>1.69</a:t>
            </a:r>
            <a:r>
              <a:rPr lang="zh-CN" altLang="en-US" sz="1400" dirty="0">
                <a:solidFill>
                  <a:schemeClr val="bg1"/>
                </a:solidFill>
                <a:latin typeface="Microsoft YaHei" panose="020B0503020204020204" pitchFamily="34" charset="-122"/>
                <a:ea typeface="Microsoft YaHei" panose="020B0503020204020204" pitchFamily="34" charset="-122"/>
              </a:rPr>
              <a:t>亿元，图书馆纸质图书</a:t>
            </a:r>
            <a:r>
              <a:rPr lang="en-US" altLang="zh-CN" sz="1400" dirty="0">
                <a:solidFill>
                  <a:schemeClr val="bg1"/>
                </a:solidFill>
                <a:latin typeface="Microsoft YaHei" panose="020B0503020204020204" pitchFamily="34" charset="-122"/>
                <a:ea typeface="Microsoft YaHei" panose="020B0503020204020204" pitchFamily="34" charset="-122"/>
              </a:rPr>
              <a:t>151</a:t>
            </a:r>
            <a:r>
              <a:rPr lang="zh-CN" altLang="en-US" sz="1400" dirty="0">
                <a:solidFill>
                  <a:schemeClr val="bg1"/>
                </a:solidFill>
                <a:latin typeface="Microsoft YaHei" panose="020B0503020204020204" pitchFamily="34" charset="-122"/>
                <a:ea typeface="Microsoft YaHei" panose="020B0503020204020204" pitchFamily="34" charset="-122"/>
              </a:rPr>
              <a:t>万册、电子图书</a:t>
            </a:r>
            <a:r>
              <a:rPr lang="en-US" altLang="zh-CN" sz="1400" dirty="0">
                <a:solidFill>
                  <a:schemeClr val="bg1"/>
                </a:solidFill>
                <a:latin typeface="Microsoft YaHei" panose="020B0503020204020204" pitchFamily="34" charset="-122"/>
                <a:ea typeface="Microsoft YaHei" panose="020B0503020204020204" pitchFamily="34" charset="-122"/>
              </a:rPr>
              <a:t>135</a:t>
            </a:r>
            <a:r>
              <a:rPr lang="zh-CN" altLang="en-US" sz="1400" dirty="0">
                <a:solidFill>
                  <a:schemeClr val="bg1"/>
                </a:solidFill>
                <a:latin typeface="Microsoft YaHei" panose="020B0503020204020204" pitchFamily="34" charset="-122"/>
                <a:ea typeface="Microsoft YaHei" panose="020B0503020204020204" pitchFamily="34" charset="-122"/>
              </a:rPr>
              <a:t>万册、中外期刊</a:t>
            </a:r>
            <a:r>
              <a:rPr lang="en-US" altLang="zh-CN" sz="1400" dirty="0">
                <a:solidFill>
                  <a:schemeClr val="bg1"/>
                </a:solidFill>
                <a:latin typeface="Microsoft YaHei" panose="020B0503020204020204" pitchFamily="34" charset="-122"/>
                <a:ea typeface="Microsoft YaHei" panose="020B0503020204020204" pitchFamily="34" charset="-122"/>
              </a:rPr>
              <a:t>100</a:t>
            </a:r>
            <a:r>
              <a:rPr lang="zh-CN" altLang="en-US" sz="1400" dirty="0">
                <a:solidFill>
                  <a:schemeClr val="bg1"/>
                </a:solidFill>
                <a:latin typeface="Microsoft YaHei" panose="020B0503020204020204" pitchFamily="34" charset="-122"/>
                <a:ea typeface="Microsoft YaHei" panose="020B0503020204020204" pitchFamily="34" charset="-122"/>
              </a:rPr>
              <a:t>余种。图书馆现有深图</a:t>
            </a:r>
            <a:r>
              <a:rPr lang="en-US" altLang="zh-CN" sz="1400" dirty="0">
                <a:solidFill>
                  <a:schemeClr val="bg1"/>
                </a:solidFill>
                <a:latin typeface="Microsoft YaHei" panose="020B0503020204020204" pitchFamily="34" charset="-122"/>
                <a:ea typeface="Microsoft YaHei" panose="020B0503020204020204" pitchFamily="34" charset="-122"/>
              </a:rPr>
              <a:t>ILAS</a:t>
            </a:r>
            <a:r>
              <a:rPr lang="zh-CN" altLang="en-US" sz="1400" dirty="0">
                <a:solidFill>
                  <a:schemeClr val="bg1"/>
                </a:solidFill>
                <a:latin typeface="Microsoft YaHei" panose="020B0503020204020204" pitchFamily="34" charset="-122"/>
                <a:ea typeface="Microsoft YaHei" panose="020B0503020204020204" pitchFamily="34" charset="-122"/>
              </a:rPr>
              <a:t>借阅系统，知网、超星等学术平台和瀑布流电子显示选书预阅屏。两个校区还将根据在校生规模的扩大，逐年增加教学设备和图书期刊</a:t>
            </a:r>
            <a:r>
              <a:rPr lang="zh-CN" altLang="en-US" sz="1400" dirty="0" smtClean="0">
                <a:solidFill>
                  <a:schemeClr val="bg1"/>
                </a:solidFill>
                <a:latin typeface="Microsoft YaHei" panose="020B0503020204020204" pitchFamily="34" charset="-122"/>
                <a:ea typeface="Microsoft YaHei" panose="020B0503020204020204" pitchFamily="34" charset="-122"/>
              </a:rPr>
              <a:t>。</a:t>
            </a:r>
            <a:endParaRPr lang="en-US" altLang="zh-CN" sz="1400" dirty="0" smtClean="0">
              <a:solidFill>
                <a:schemeClr val="bg1"/>
              </a:solidFill>
              <a:latin typeface="Microsoft YaHei" panose="020B0503020204020204" pitchFamily="34" charset="-122"/>
              <a:ea typeface="Microsoft YaHei" panose="020B0503020204020204" pitchFamily="34" charset="-122"/>
            </a:endParaRPr>
          </a:p>
          <a:p>
            <a:r>
              <a:rPr lang="en-US" altLang="zh-CN" sz="1400" dirty="0" smtClean="0">
                <a:solidFill>
                  <a:schemeClr val="bg1"/>
                </a:solidFill>
                <a:latin typeface="Microsoft YaHei" panose="020B0503020204020204" pitchFamily="34" charset="-122"/>
                <a:ea typeface="Microsoft YaHei" panose="020B0503020204020204" pitchFamily="34" charset="-122"/>
              </a:rPr>
              <a:t>	</a:t>
            </a:r>
            <a:r>
              <a:rPr lang="zh-CN" altLang="en-US" sz="1400" dirty="0" smtClean="0">
                <a:solidFill>
                  <a:schemeClr val="bg1"/>
                </a:solidFill>
                <a:latin typeface="Microsoft YaHei" panose="020B0503020204020204" pitchFamily="34" charset="-122"/>
                <a:ea typeface="Microsoft YaHei" panose="020B0503020204020204" pitchFamily="34" charset="-122"/>
              </a:rPr>
              <a:t>该校全面进行信息化升级时，发现系统中的许多的教材书籍过于老旧，需要更换。信息技术更新迭代飞快，从而以热榜数据挑选口碑好、物美价廉</a:t>
            </a:r>
            <a:r>
              <a:rPr lang="zh-CN" altLang="en-US" sz="1400" dirty="0">
                <a:solidFill>
                  <a:schemeClr val="bg1"/>
                </a:solidFill>
                <a:latin typeface="Microsoft YaHei" panose="020B0503020204020204" pitchFamily="34" charset="-122"/>
                <a:ea typeface="Microsoft YaHei" panose="020B0503020204020204" pitchFamily="34" charset="-122"/>
              </a:rPr>
              <a:t>的</a:t>
            </a:r>
            <a:r>
              <a:rPr lang="zh-CN" altLang="en-US" sz="1400" dirty="0" smtClean="0">
                <a:solidFill>
                  <a:schemeClr val="bg1"/>
                </a:solidFill>
                <a:latin typeface="Microsoft YaHei" panose="020B0503020204020204" pitchFamily="34" charset="-122"/>
                <a:ea typeface="Microsoft YaHei" panose="020B0503020204020204" pitchFamily="34" charset="-122"/>
              </a:rPr>
              <a:t>书籍从而为采购提供了</a:t>
            </a:r>
            <a:r>
              <a:rPr lang="zh-CN" altLang="en-US" sz="1400" dirty="0">
                <a:solidFill>
                  <a:schemeClr val="bg1"/>
                </a:solidFill>
                <a:latin typeface="Microsoft YaHei" panose="020B0503020204020204" pitchFamily="34" charset="-122"/>
                <a:ea typeface="Microsoft YaHei" panose="020B0503020204020204" pitchFamily="34" charset="-122"/>
              </a:rPr>
              <a:t>很好的</a:t>
            </a:r>
            <a:r>
              <a:rPr lang="zh-CN" altLang="en-US" sz="1400" dirty="0" smtClean="0">
                <a:solidFill>
                  <a:schemeClr val="bg1"/>
                </a:solidFill>
                <a:latin typeface="Microsoft YaHei" panose="020B0503020204020204" pitchFamily="34" charset="-122"/>
                <a:ea typeface="Microsoft YaHei" panose="020B0503020204020204" pitchFamily="34" charset="-122"/>
              </a:rPr>
              <a:t>解决方案。</a:t>
            </a:r>
            <a:endParaRPr lang="zh-CN" altLang="en-US" sz="1400" dirty="0">
              <a:solidFill>
                <a:schemeClr val="bg1"/>
              </a:solidFill>
              <a:latin typeface="Microsoft YaHei" panose="020B0503020204020204" pitchFamily="34" charset="-122"/>
              <a:ea typeface="Microsoft YaHei" panose="020B0503020204020204" pitchFamily="34" charset="-122"/>
            </a:endParaRPr>
          </a:p>
        </p:txBody>
      </p:sp>
      <p:grpSp>
        <p:nvGrpSpPr>
          <p:cNvPr id="32" name="0f4157a8-cc53-4451-b641-b93f4ec538e9">
            <a:extLst>
              <a:ext uri="{FF2B5EF4-FFF2-40B4-BE49-F238E27FC236}">
                <a16:creationId xmlns:a16="http://schemas.microsoft.com/office/drawing/2014/main" xmlns="" id="{E5C3CAFA-FCF9-C54C-9033-EFB7CDA0AF9C}"/>
              </a:ext>
            </a:extLst>
          </p:cNvPr>
          <p:cNvGrpSpPr>
            <a:grpSpLocks noChangeAspect="1"/>
          </p:cNvGrpSpPr>
          <p:nvPr/>
        </p:nvGrpSpPr>
        <p:grpSpPr>
          <a:xfrm>
            <a:off x="6095999" y="1818640"/>
            <a:ext cx="4652999" cy="1991931"/>
            <a:chOff x="1693430" y="1679590"/>
            <a:chExt cx="8752688" cy="3746991"/>
          </a:xfrm>
        </p:grpSpPr>
        <p:grpSp>
          <p:nvGrpSpPr>
            <p:cNvPr id="33" name="组合 32">
              <a:extLst>
                <a:ext uri="{FF2B5EF4-FFF2-40B4-BE49-F238E27FC236}">
                  <a16:creationId xmlns:a16="http://schemas.microsoft.com/office/drawing/2014/main" xmlns="" id="{2F0127F5-A2B4-ED4F-904C-90397333A3E1}"/>
                </a:ext>
              </a:extLst>
            </p:cNvPr>
            <p:cNvGrpSpPr/>
            <p:nvPr/>
          </p:nvGrpSpPr>
          <p:grpSpPr>
            <a:xfrm>
              <a:off x="1756205" y="3433997"/>
              <a:ext cx="1550389" cy="1550389"/>
              <a:chOff x="910665" y="3301620"/>
              <a:chExt cx="2034816" cy="2034816"/>
            </a:xfrm>
          </p:grpSpPr>
          <p:sp>
            <p:nvSpPr>
              <p:cNvPr id="61" name="îŝḷîḓé-Oval 35">
                <a:extLst>
                  <a:ext uri="{FF2B5EF4-FFF2-40B4-BE49-F238E27FC236}">
                    <a16:creationId xmlns:a16="http://schemas.microsoft.com/office/drawing/2014/main" xmlns="" id="{6BFE560D-4314-0744-931F-543FE45EE9A3}"/>
                  </a:ext>
                </a:extLst>
              </p:cNvPr>
              <p:cNvSpPr/>
              <p:nvPr/>
            </p:nvSpPr>
            <p:spPr>
              <a:xfrm>
                <a:off x="910665"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2" name="îŝḷîḓé-Oval 36">
                <a:extLst>
                  <a:ext uri="{FF2B5EF4-FFF2-40B4-BE49-F238E27FC236}">
                    <a16:creationId xmlns:a16="http://schemas.microsoft.com/office/drawing/2014/main" xmlns="" id="{AC3B3F30-FBBB-6645-8B52-1F35AC5B9CD8}"/>
                  </a:ext>
                </a:extLst>
              </p:cNvPr>
              <p:cNvSpPr/>
              <p:nvPr/>
            </p:nvSpPr>
            <p:spPr>
              <a:xfrm>
                <a:off x="1042247" y="3433203"/>
                <a:ext cx="1771651" cy="177165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4" name="组合 33">
              <a:extLst>
                <a:ext uri="{FF2B5EF4-FFF2-40B4-BE49-F238E27FC236}">
                  <a16:creationId xmlns:a16="http://schemas.microsoft.com/office/drawing/2014/main" xmlns="" id="{EC425FDF-6D75-0D4B-A4E2-076172E6FF66}"/>
                </a:ext>
              </a:extLst>
            </p:cNvPr>
            <p:cNvGrpSpPr/>
            <p:nvPr/>
          </p:nvGrpSpPr>
          <p:grpSpPr>
            <a:xfrm>
              <a:off x="6509291" y="3433997"/>
              <a:ext cx="1550389" cy="1550389"/>
              <a:chOff x="6548617" y="3301620"/>
              <a:chExt cx="2034816" cy="2034816"/>
            </a:xfrm>
          </p:grpSpPr>
          <p:sp>
            <p:nvSpPr>
              <p:cNvPr id="59" name="îŝḷîḓé-Oval 33">
                <a:extLst>
                  <a:ext uri="{FF2B5EF4-FFF2-40B4-BE49-F238E27FC236}">
                    <a16:creationId xmlns:a16="http://schemas.microsoft.com/office/drawing/2014/main" xmlns="" id="{60113522-4ECA-3043-AE57-F4AB04A3D288}"/>
                  </a:ext>
                </a:extLst>
              </p:cNvPr>
              <p:cNvSpPr/>
              <p:nvPr/>
            </p:nvSpPr>
            <p:spPr>
              <a:xfrm>
                <a:off x="6548617" y="3301620"/>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60" name="îŝḷîḓé-Oval 34">
                <a:extLst>
                  <a:ext uri="{FF2B5EF4-FFF2-40B4-BE49-F238E27FC236}">
                    <a16:creationId xmlns:a16="http://schemas.microsoft.com/office/drawing/2014/main" xmlns="" id="{E5844F08-4042-6F4A-9A8F-0A319F5C1DA4}"/>
                  </a:ext>
                </a:extLst>
              </p:cNvPr>
              <p:cNvSpPr/>
              <p:nvPr/>
            </p:nvSpPr>
            <p:spPr>
              <a:xfrm>
                <a:off x="6680200" y="3433203"/>
                <a:ext cx="1771650" cy="177165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5" name="组合 34">
              <a:extLst>
                <a:ext uri="{FF2B5EF4-FFF2-40B4-BE49-F238E27FC236}">
                  <a16:creationId xmlns:a16="http://schemas.microsoft.com/office/drawing/2014/main" xmlns="" id="{4F7DA499-2279-9549-B878-1E749AEFCCDC}"/>
                </a:ext>
              </a:extLst>
            </p:cNvPr>
            <p:cNvGrpSpPr/>
            <p:nvPr/>
          </p:nvGrpSpPr>
          <p:grpSpPr>
            <a:xfrm>
              <a:off x="4129961" y="1937206"/>
              <a:ext cx="1550389" cy="1550389"/>
              <a:chOff x="3725684" y="1525767"/>
              <a:chExt cx="2034816" cy="2034816"/>
            </a:xfrm>
          </p:grpSpPr>
          <p:sp>
            <p:nvSpPr>
              <p:cNvPr id="57" name="îŝḷîḓé-Oval 31">
                <a:extLst>
                  <a:ext uri="{FF2B5EF4-FFF2-40B4-BE49-F238E27FC236}">
                    <a16:creationId xmlns:a16="http://schemas.microsoft.com/office/drawing/2014/main" xmlns="" id="{5A1A7C86-1A21-1F41-9058-88569DFAA1F3}"/>
                  </a:ext>
                </a:extLst>
              </p:cNvPr>
              <p:cNvSpPr/>
              <p:nvPr/>
            </p:nvSpPr>
            <p:spPr>
              <a:xfrm>
                <a:off x="3725684"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8" name="îŝḷîḓé-Oval 32">
                <a:extLst>
                  <a:ext uri="{FF2B5EF4-FFF2-40B4-BE49-F238E27FC236}">
                    <a16:creationId xmlns:a16="http://schemas.microsoft.com/office/drawing/2014/main" xmlns="" id="{3964F281-6C39-DB4E-AC72-8F7D86172B8B}"/>
                  </a:ext>
                </a:extLst>
              </p:cNvPr>
              <p:cNvSpPr/>
              <p:nvPr/>
            </p:nvSpPr>
            <p:spPr>
              <a:xfrm>
                <a:off x="3857267" y="1657350"/>
                <a:ext cx="1771650" cy="177165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grpSp>
          <p:nvGrpSpPr>
            <p:cNvPr id="36" name="组合 35">
              <a:extLst>
                <a:ext uri="{FF2B5EF4-FFF2-40B4-BE49-F238E27FC236}">
                  <a16:creationId xmlns:a16="http://schemas.microsoft.com/office/drawing/2014/main" xmlns="" id="{D2FEF234-CE12-5A48-9103-E1DB52F85EC0}"/>
                </a:ext>
              </a:extLst>
            </p:cNvPr>
            <p:cNvGrpSpPr/>
            <p:nvPr/>
          </p:nvGrpSpPr>
          <p:grpSpPr>
            <a:xfrm>
              <a:off x="8895729" y="1937206"/>
              <a:ext cx="1550389" cy="1550389"/>
              <a:chOff x="9379982" y="1525767"/>
              <a:chExt cx="2034816" cy="2034816"/>
            </a:xfrm>
          </p:grpSpPr>
          <p:sp>
            <p:nvSpPr>
              <p:cNvPr id="55" name="îŝḷîḓé-Oval 29">
                <a:extLst>
                  <a:ext uri="{FF2B5EF4-FFF2-40B4-BE49-F238E27FC236}">
                    <a16:creationId xmlns:a16="http://schemas.microsoft.com/office/drawing/2014/main" xmlns="" id="{DD6FDE20-AB19-AC42-BC71-E906DB262351}"/>
                  </a:ext>
                </a:extLst>
              </p:cNvPr>
              <p:cNvSpPr/>
              <p:nvPr/>
            </p:nvSpPr>
            <p:spPr>
              <a:xfrm>
                <a:off x="9379982" y="1525767"/>
                <a:ext cx="2034816" cy="203481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56" name="îŝḷîḓé-Oval 30">
                <a:extLst>
                  <a:ext uri="{FF2B5EF4-FFF2-40B4-BE49-F238E27FC236}">
                    <a16:creationId xmlns:a16="http://schemas.microsoft.com/office/drawing/2014/main" xmlns="" id="{6AFF6DA6-5719-4149-9A16-8950CAE7149D}"/>
                  </a:ext>
                </a:extLst>
              </p:cNvPr>
              <p:cNvSpPr/>
              <p:nvPr/>
            </p:nvSpPr>
            <p:spPr>
              <a:xfrm>
                <a:off x="9511565" y="1657350"/>
                <a:ext cx="1771650" cy="1771650"/>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grpSp>
        <p:sp>
          <p:nvSpPr>
            <p:cNvPr id="37" name="îŝḷîḓé-箭头: 五边形 6">
              <a:extLst>
                <a:ext uri="{FF2B5EF4-FFF2-40B4-BE49-F238E27FC236}">
                  <a16:creationId xmlns:a16="http://schemas.microsoft.com/office/drawing/2014/main" xmlns="" id="{76CC8444-B55E-B54B-8AC1-2AA24C8D447E}"/>
                </a:ext>
              </a:extLst>
            </p:cNvPr>
            <p:cNvSpPr/>
            <p:nvPr/>
          </p:nvSpPr>
          <p:spPr>
            <a:xfrm rot="19500000">
              <a:off x="2891926" y="3419367"/>
              <a:ext cx="1036791" cy="395317"/>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8" name="îŝḷîḓé-箭头: 五边形 9">
              <a:extLst>
                <a:ext uri="{FF2B5EF4-FFF2-40B4-BE49-F238E27FC236}">
                  <a16:creationId xmlns:a16="http://schemas.microsoft.com/office/drawing/2014/main" xmlns="" id="{02E18293-FBBB-EE4B-B1E4-899F15DCCCA0}"/>
                </a:ext>
              </a:extLst>
            </p:cNvPr>
            <p:cNvSpPr/>
            <p:nvPr/>
          </p:nvSpPr>
          <p:spPr>
            <a:xfrm rot="2209917">
              <a:off x="5262212" y="3189679"/>
              <a:ext cx="1036791" cy="395317"/>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39" name="îŝḷîḓé-箭头: 五边形 10">
              <a:extLst>
                <a:ext uri="{FF2B5EF4-FFF2-40B4-BE49-F238E27FC236}">
                  <a16:creationId xmlns:a16="http://schemas.microsoft.com/office/drawing/2014/main" xmlns="" id="{B6BB5FC4-F4A1-F74F-A961-B31E917D3C21}"/>
                </a:ext>
              </a:extLst>
            </p:cNvPr>
            <p:cNvSpPr/>
            <p:nvPr/>
          </p:nvSpPr>
          <p:spPr>
            <a:xfrm rot="19500000">
              <a:off x="7641542" y="3419367"/>
              <a:ext cx="1036791" cy="395317"/>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100">
                <a:solidFill>
                  <a:schemeClr val="bg1"/>
                </a:solidFill>
                <a:latin typeface="Arial"/>
                <a:ea typeface="微软雅黑"/>
                <a:cs typeface="+mn-ea"/>
                <a:sym typeface="Arial"/>
              </a:endParaRPr>
            </a:p>
          </p:txBody>
        </p:sp>
        <p:sp>
          <p:nvSpPr>
            <p:cNvPr id="40" name="îŝḷîḓé-任意多边形: 形状 34">
              <a:extLst>
                <a:ext uri="{FF2B5EF4-FFF2-40B4-BE49-F238E27FC236}">
                  <a16:creationId xmlns:a16="http://schemas.microsoft.com/office/drawing/2014/main" xmlns="" id="{079CDDF1-4552-AD49-A75E-DFB030826AE1}"/>
                </a:ext>
              </a:extLst>
            </p:cNvPr>
            <p:cNvSpPr>
              <a:spLocks/>
            </p:cNvSpPr>
            <p:nvPr/>
          </p:nvSpPr>
          <p:spPr bwMode="auto">
            <a:xfrm>
              <a:off x="9455097" y="2332410"/>
              <a:ext cx="431653" cy="735536"/>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1" name="îŝḷîḓé-任意多边形: 形状 31">
              <a:extLst>
                <a:ext uri="{FF2B5EF4-FFF2-40B4-BE49-F238E27FC236}">
                  <a16:creationId xmlns:a16="http://schemas.microsoft.com/office/drawing/2014/main" xmlns="" id="{EBC6BB36-46B7-B04E-AD42-60119065CD00}"/>
                </a:ext>
              </a:extLst>
            </p:cNvPr>
            <p:cNvSpPr>
              <a:spLocks/>
            </p:cNvSpPr>
            <p:nvPr/>
          </p:nvSpPr>
          <p:spPr bwMode="auto">
            <a:xfrm>
              <a:off x="2323666" y="3819356"/>
              <a:ext cx="415466" cy="70795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sp>
          <p:nvSpPr>
            <p:cNvPr id="42" name="îŝḷîḓé-任意多边形: 形状 33">
              <a:extLst>
                <a:ext uri="{FF2B5EF4-FFF2-40B4-BE49-F238E27FC236}">
                  <a16:creationId xmlns:a16="http://schemas.microsoft.com/office/drawing/2014/main" xmlns="" id="{3E3C6D78-CE18-2D48-8D02-03228688606B}"/>
                </a:ext>
              </a:extLst>
            </p:cNvPr>
            <p:cNvSpPr>
              <a:spLocks/>
            </p:cNvSpPr>
            <p:nvPr/>
          </p:nvSpPr>
          <p:spPr bwMode="auto">
            <a:xfrm>
              <a:off x="7063349" y="3803357"/>
              <a:ext cx="434244" cy="739951"/>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round/>
              <a:headEnd/>
              <a:tailEnd/>
            </a:ln>
          </p:spPr>
          <p:txBody>
            <a:bodyPr anchor="ctr"/>
            <a:lstStyle/>
            <a:p>
              <a:pPr algn="ctr"/>
              <a:endParaRPr sz="1100">
                <a:solidFill>
                  <a:schemeClr val="bg1"/>
                </a:solidFill>
                <a:latin typeface="Arial"/>
                <a:ea typeface="微软雅黑"/>
                <a:cs typeface="+mn-ea"/>
                <a:sym typeface="Arial"/>
              </a:endParaRPr>
            </a:p>
          </p:txBody>
        </p:sp>
        <p:sp>
          <p:nvSpPr>
            <p:cNvPr id="43" name="îŝḷîḓé-任意多边形: 形状 32">
              <a:extLst>
                <a:ext uri="{FF2B5EF4-FFF2-40B4-BE49-F238E27FC236}">
                  <a16:creationId xmlns:a16="http://schemas.microsoft.com/office/drawing/2014/main" xmlns="" id="{D567AF53-2975-864D-938F-124B858CE3D1}"/>
                </a:ext>
              </a:extLst>
            </p:cNvPr>
            <p:cNvSpPr>
              <a:spLocks/>
            </p:cNvSpPr>
            <p:nvPr/>
          </p:nvSpPr>
          <p:spPr bwMode="auto">
            <a:xfrm>
              <a:off x="4695429" y="2357253"/>
              <a:ext cx="419451" cy="714744"/>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a:noFill/>
            </a:ln>
          </p:spPr>
          <p:txBody>
            <a:bodyPr anchor="ctr"/>
            <a:lstStyle/>
            <a:p>
              <a:pPr algn="ctr"/>
              <a:endParaRPr sz="1100">
                <a:solidFill>
                  <a:schemeClr val="bg1"/>
                </a:solidFill>
                <a:latin typeface="Arial"/>
                <a:ea typeface="微软雅黑"/>
                <a:cs typeface="+mn-ea"/>
                <a:sym typeface="Arial"/>
              </a:endParaRPr>
            </a:p>
          </p:txBody>
        </p:sp>
        <p:grpSp>
          <p:nvGrpSpPr>
            <p:cNvPr id="44" name="组合 43">
              <a:extLst>
                <a:ext uri="{FF2B5EF4-FFF2-40B4-BE49-F238E27FC236}">
                  <a16:creationId xmlns:a16="http://schemas.microsoft.com/office/drawing/2014/main" xmlns="" id="{834BA0B9-FF91-E143-AA84-F7968D7E9B23}"/>
                </a:ext>
              </a:extLst>
            </p:cNvPr>
            <p:cNvGrpSpPr/>
            <p:nvPr/>
          </p:nvGrpSpPr>
          <p:grpSpPr>
            <a:xfrm>
              <a:off x="3554203" y="4268244"/>
              <a:ext cx="6891915" cy="1158337"/>
              <a:chOff x="1467192" y="5180920"/>
              <a:chExt cx="6891915" cy="1158337"/>
            </a:xfrm>
          </p:grpSpPr>
          <p:sp>
            <p:nvSpPr>
              <p:cNvPr id="51" name="îŝḷîḓé-文本框 23">
                <a:extLst>
                  <a:ext uri="{FF2B5EF4-FFF2-40B4-BE49-F238E27FC236}">
                    <a16:creationId xmlns:a16="http://schemas.microsoft.com/office/drawing/2014/main" xmlns="" id="{8855AEAF-8732-474E-8A26-00A6E16EEA6C}"/>
                  </a:ext>
                </a:extLst>
              </p:cNvPr>
              <p:cNvSpPr txBox="1"/>
              <p:nvPr/>
            </p:nvSpPr>
            <p:spPr>
              <a:xfrm>
                <a:off x="6338132"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smtClean="0">
                    <a:solidFill>
                      <a:schemeClr val="bg1"/>
                    </a:solidFill>
                    <a:latin typeface="Arial"/>
                    <a:ea typeface="微软雅黑"/>
                    <a:cs typeface="+mn-ea"/>
                    <a:sym typeface="Arial"/>
                  </a:rPr>
                  <a:t>使用特殊软件实现数据转发</a:t>
                </a:r>
                <a:endParaRPr lang="zh-CN" altLang="en-US" sz="1000" dirty="0">
                  <a:solidFill>
                    <a:schemeClr val="bg1"/>
                  </a:solidFill>
                  <a:latin typeface="Arial"/>
                  <a:ea typeface="微软雅黑"/>
                  <a:cs typeface="+mn-ea"/>
                  <a:sym typeface="Arial"/>
                </a:endParaRPr>
              </a:p>
            </p:txBody>
          </p:sp>
          <p:sp>
            <p:nvSpPr>
              <p:cNvPr id="52" name="îŝḷîḓé-Rectangle 26">
                <a:extLst>
                  <a:ext uri="{FF2B5EF4-FFF2-40B4-BE49-F238E27FC236}">
                    <a16:creationId xmlns:a16="http://schemas.microsoft.com/office/drawing/2014/main" xmlns="" id="{17A98BBC-A19B-994F-A43A-A31C6E040D64}"/>
                  </a:ext>
                </a:extLst>
              </p:cNvPr>
              <p:cNvSpPr/>
              <p:nvPr/>
            </p:nvSpPr>
            <p:spPr>
              <a:xfrm>
                <a:off x="6338131"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smtClean="0">
                    <a:solidFill>
                      <a:schemeClr val="bg1"/>
                    </a:solidFill>
                    <a:latin typeface="Arial"/>
                    <a:ea typeface="微软雅黑"/>
                    <a:cs typeface="+mn-ea"/>
                    <a:sym typeface="Arial"/>
                  </a:rPr>
                  <a:t>完成数据储存转发</a:t>
                </a:r>
                <a:endParaRPr lang="zh-CN" altLang="en-US" sz="1200" b="1" dirty="0">
                  <a:solidFill>
                    <a:schemeClr val="bg1"/>
                  </a:solidFill>
                  <a:latin typeface="Arial"/>
                  <a:ea typeface="微软雅黑"/>
                  <a:cs typeface="+mn-ea"/>
                  <a:sym typeface="Arial"/>
                </a:endParaRPr>
              </a:p>
            </p:txBody>
          </p:sp>
          <p:sp>
            <p:nvSpPr>
              <p:cNvPr id="53" name="îŝḷîḓé-文本框 25">
                <a:extLst>
                  <a:ext uri="{FF2B5EF4-FFF2-40B4-BE49-F238E27FC236}">
                    <a16:creationId xmlns:a16="http://schemas.microsoft.com/office/drawing/2014/main" xmlns="" id="{47C57F0F-EBB4-CA4D-AC97-57296DEE2CC7}"/>
                  </a:ext>
                </a:extLst>
              </p:cNvPr>
              <p:cNvSpPr txBox="1"/>
              <p:nvPr/>
            </p:nvSpPr>
            <p:spPr>
              <a:xfrm>
                <a:off x="1467193" y="5712611"/>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a:solidFill>
                      <a:schemeClr val="bg1"/>
                    </a:solidFill>
                    <a:latin typeface="Arial"/>
                    <a:ea typeface="微软雅黑"/>
                    <a:cs typeface="+mn-ea"/>
                    <a:sym typeface="Arial"/>
                  </a:rPr>
                  <a:t>抓取相应的数据信息</a:t>
                </a:r>
                <a:r>
                  <a:rPr lang="en-US" altLang="zh-CN" sz="1000" dirty="0" smtClean="0">
                    <a:solidFill>
                      <a:schemeClr val="bg1"/>
                    </a:solidFill>
                    <a:latin typeface="Arial"/>
                    <a:ea typeface="微软雅黑"/>
                    <a:cs typeface="+mn-ea"/>
                    <a:sym typeface="Arial"/>
                  </a:rPr>
                  <a:t>(</a:t>
                </a:r>
                <a:r>
                  <a:rPr lang="zh-CN" altLang="en-US" sz="1000" dirty="0" smtClean="0">
                    <a:solidFill>
                      <a:schemeClr val="bg1"/>
                    </a:solidFill>
                    <a:latin typeface="Arial"/>
                    <a:ea typeface="微软雅黑"/>
                    <a:cs typeface="+mn-ea"/>
                    <a:sym typeface="Arial"/>
                  </a:rPr>
                  <a:t>排行榜</a:t>
                </a:r>
                <a:r>
                  <a:rPr lang="en-US" altLang="zh-CN" sz="1000" dirty="0" smtClean="0">
                    <a:solidFill>
                      <a:schemeClr val="bg1"/>
                    </a:solidFill>
                    <a:latin typeface="Arial"/>
                    <a:ea typeface="微软雅黑"/>
                    <a:cs typeface="+mn-ea"/>
                    <a:sym typeface="Arial"/>
                  </a:rPr>
                  <a:t>,</a:t>
                </a:r>
                <a:r>
                  <a:rPr lang="zh-CN" altLang="en-US" sz="1000" dirty="0" smtClean="0">
                    <a:solidFill>
                      <a:schemeClr val="bg1"/>
                    </a:solidFill>
                    <a:latin typeface="Arial"/>
                    <a:ea typeface="微软雅黑"/>
                    <a:cs typeface="+mn-ea"/>
                    <a:sym typeface="Arial"/>
                  </a:rPr>
                  <a:t>书名</a:t>
                </a:r>
                <a:r>
                  <a:rPr lang="en-US" altLang="zh-CN" sz="1000" dirty="0" smtClean="0">
                    <a:solidFill>
                      <a:schemeClr val="bg1"/>
                    </a:solidFill>
                    <a:latin typeface="Arial"/>
                    <a:ea typeface="微软雅黑"/>
                    <a:cs typeface="+mn-ea"/>
                    <a:sym typeface="Arial"/>
                  </a:rPr>
                  <a:t>,</a:t>
                </a:r>
                <a:r>
                  <a:rPr lang="zh-CN" altLang="en-US" sz="1000" dirty="0" smtClean="0">
                    <a:solidFill>
                      <a:schemeClr val="bg1"/>
                    </a:solidFill>
                    <a:latin typeface="Arial"/>
                    <a:ea typeface="微软雅黑"/>
                    <a:cs typeface="+mn-ea"/>
                    <a:sym typeface="Arial"/>
                  </a:rPr>
                  <a:t>销量</a:t>
                </a:r>
                <a:r>
                  <a:rPr lang="en-US" altLang="zh-CN" sz="1000" dirty="0" smtClean="0">
                    <a:solidFill>
                      <a:schemeClr val="bg1"/>
                    </a:solidFill>
                    <a:latin typeface="Arial"/>
                    <a:ea typeface="微软雅黑"/>
                    <a:cs typeface="+mn-ea"/>
                    <a:sym typeface="Arial"/>
                  </a:rPr>
                  <a:t>,</a:t>
                </a:r>
                <a:r>
                  <a:rPr lang="zh-CN" altLang="en-US" sz="1000" dirty="0">
                    <a:solidFill>
                      <a:schemeClr val="bg1"/>
                    </a:solidFill>
                    <a:latin typeface="Arial"/>
                    <a:ea typeface="微软雅黑"/>
                    <a:cs typeface="+mn-ea"/>
                    <a:sym typeface="Arial"/>
                  </a:rPr>
                  <a:t>金额等</a:t>
                </a:r>
                <a:r>
                  <a:rPr lang="en-US" altLang="zh-CN" sz="1000" dirty="0">
                    <a:solidFill>
                      <a:schemeClr val="bg1"/>
                    </a:solidFill>
                    <a:latin typeface="Arial"/>
                    <a:ea typeface="微软雅黑"/>
                    <a:cs typeface="+mn-ea"/>
                    <a:sym typeface="Arial"/>
                  </a:rPr>
                  <a:t>)</a:t>
                </a:r>
                <a:endParaRPr lang="zh-CN" altLang="en-US" sz="1000" dirty="0">
                  <a:solidFill>
                    <a:schemeClr val="bg1"/>
                  </a:solidFill>
                  <a:latin typeface="Arial"/>
                  <a:ea typeface="微软雅黑"/>
                  <a:cs typeface="+mn-ea"/>
                  <a:sym typeface="Arial"/>
                </a:endParaRPr>
              </a:p>
            </p:txBody>
          </p:sp>
          <p:sp>
            <p:nvSpPr>
              <p:cNvPr id="54" name="îŝḷîḓé-Rectangle 28">
                <a:extLst>
                  <a:ext uri="{FF2B5EF4-FFF2-40B4-BE49-F238E27FC236}">
                    <a16:creationId xmlns:a16="http://schemas.microsoft.com/office/drawing/2014/main" xmlns="" id="{522EB51F-4DFF-FD47-9319-3E6D0D8F3B8D}"/>
                  </a:ext>
                </a:extLst>
              </p:cNvPr>
              <p:cNvSpPr/>
              <p:nvPr/>
            </p:nvSpPr>
            <p:spPr>
              <a:xfrm>
                <a:off x="1467192" y="5180920"/>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a:solidFill>
                      <a:schemeClr val="bg1"/>
                    </a:solidFill>
                    <a:latin typeface="Arial"/>
                    <a:ea typeface="微软雅黑"/>
                    <a:cs typeface="+mn-ea"/>
                    <a:sym typeface="Arial"/>
                  </a:rPr>
                  <a:t>抓取数据</a:t>
                </a:r>
              </a:p>
            </p:txBody>
          </p:sp>
        </p:grpSp>
        <p:grpSp>
          <p:nvGrpSpPr>
            <p:cNvPr id="45" name="组合 44">
              <a:extLst>
                <a:ext uri="{FF2B5EF4-FFF2-40B4-BE49-F238E27FC236}">
                  <a16:creationId xmlns:a16="http://schemas.microsoft.com/office/drawing/2014/main" xmlns="" id="{B58F39EB-38CC-1741-8CBA-D9E9BDAFD12F}"/>
                </a:ext>
              </a:extLst>
            </p:cNvPr>
            <p:cNvGrpSpPr/>
            <p:nvPr/>
          </p:nvGrpSpPr>
          <p:grpSpPr>
            <a:xfrm>
              <a:off x="6555128" y="1679590"/>
              <a:ext cx="2133585" cy="1127059"/>
              <a:chOff x="8783661" y="806351"/>
              <a:chExt cx="2133585" cy="1127059"/>
            </a:xfrm>
          </p:grpSpPr>
          <p:sp>
            <p:nvSpPr>
              <p:cNvPr id="49" name="îŝḷîḓé-文本框 27">
                <a:extLst>
                  <a:ext uri="{FF2B5EF4-FFF2-40B4-BE49-F238E27FC236}">
                    <a16:creationId xmlns:a16="http://schemas.microsoft.com/office/drawing/2014/main" xmlns="" id="{90CE6662-6BCF-EB46-82C9-20C4F417B010}"/>
                  </a:ext>
                </a:extLst>
              </p:cNvPr>
              <p:cNvSpPr txBox="1"/>
              <p:nvPr/>
            </p:nvSpPr>
            <p:spPr>
              <a:xfrm>
                <a:off x="8783661" y="1306764"/>
                <a:ext cx="213358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smtClean="0">
                    <a:solidFill>
                      <a:schemeClr val="bg1"/>
                    </a:solidFill>
                    <a:latin typeface="Arial"/>
                    <a:ea typeface="微软雅黑"/>
                    <a:cs typeface="+mn-ea"/>
                    <a:sym typeface="Arial"/>
                  </a:rPr>
                  <a:t>判断去</a:t>
                </a:r>
                <a:r>
                  <a:rPr lang="zh-CN" altLang="en-US" sz="1000" dirty="0">
                    <a:solidFill>
                      <a:schemeClr val="bg1"/>
                    </a:solidFill>
                    <a:latin typeface="Arial"/>
                    <a:ea typeface="微软雅黑"/>
                    <a:cs typeface="+mn-ea"/>
                    <a:sym typeface="Arial"/>
                  </a:rPr>
                  <a:t>重、生成新数据表、保存新表</a:t>
                </a:r>
              </a:p>
            </p:txBody>
          </p:sp>
          <p:sp>
            <p:nvSpPr>
              <p:cNvPr id="50" name="îŝḷîḓé-Rectangle 24">
                <a:extLst>
                  <a:ext uri="{FF2B5EF4-FFF2-40B4-BE49-F238E27FC236}">
                    <a16:creationId xmlns:a16="http://schemas.microsoft.com/office/drawing/2014/main" xmlns="" id="{588F7C5C-683F-224B-BF0B-079E0C84B2CE}"/>
                  </a:ext>
                </a:extLst>
              </p:cNvPr>
              <p:cNvSpPr/>
              <p:nvPr/>
            </p:nvSpPr>
            <p:spPr>
              <a:xfrm>
                <a:off x="8792902"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smtClean="0">
                    <a:solidFill>
                      <a:schemeClr val="bg1"/>
                    </a:solidFill>
                    <a:latin typeface="Arial"/>
                    <a:ea typeface="微软雅黑"/>
                    <a:cs typeface="+mn-ea"/>
                    <a:sym typeface="Arial"/>
                  </a:rPr>
                  <a:t>实现数据处理</a:t>
                </a:r>
                <a:endParaRPr lang="zh-CN" altLang="en-US" sz="1200" b="1" dirty="0">
                  <a:solidFill>
                    <a:schemeClr val="bg1"/>
                  </a:solidFill>
                  <a:latin typeface="Arial"/>
                  <a:ea typeface="微软雅黑"/>
                  <a:cs typeface="+mn-ea"/>
                  <a:sym typeface="Arial"/>
                </a:endParaRPr>
              </a:p>
            </p:txBody>
          </p:sp>
        </p:grpSp>
        <p:grpSp>
          <p:nvGrpSpPr>
            <p:cNvPr id="46" name="组合 45">
              <a:extLst>
                <a:ext uri="{FF2B5EF4-FFF2-40B4-BE49-F238E27FC236}">
                  <a16:creationId xmlns:a16="http://schemas.microsoft.com/office/drawing/2014/main" xmlns="" id="{9398C762-C841-6446-9AE8-21C4C7CFFEFD}"/>
                </a:ext>
              </a:extLst>
            </p:cNvPr>
            <p:cNvGrpSpPr/>
            <p:nvPr/>
          </p:nvGrpSpPr>
          <p:grpSpPr>
            <a:xfrm>
              <a:off x="1693430" y="1679590"/>
              <a:ext cx="2020976" cy="1158337"/>
              <a:chOff x="3921963" y="806351"/>
              <a:chExt cx="2020976" cy="1158337"/>
            </a:xfrm>
          </p:grpSpPr>
          <p:sp>
            <p:nvSpPr>
              <p:cNvPr id="47" name="îŝḷîḓé-文本框 29">
                <a:extLst>
                  <a:ext uri="{FF2B5EF4-FFF2-40B4-BE49-F238E27FC236}">
                    <a16:creationId xmlns:a16="http://schemas.microsoft.com/office/drawing/2014/main" xmlns="" id="{0A455D1F-2D9D-AD4B-B6F9-1C2CCA92CFF3}"/>
                  </a:ext>
                </a:extLst>
              </p:cNvPr>
              <p:cNvSpPr txBox="1"/>
              <p:nvPr/>
            </p:nvSpPr>
            <p:spPr>
              <a:xfrm>
                <a:off x="3921964" y="1338042"/>
                <a:ext cx="2020975" cy="626646"/>
              </a:xfrm>
              <a:prstGeom prst="rect">
                <a:avLst/>
              </a:prstGeom>
              <a:noFill/>
            </p:spPr>
            <p:txBody>
              <a:bodyPr wrap="square" lIns="0" tIns="0" rIns="0" bIns="0" anchor="ctr" anchorCtr="1">
                <a:noAutofit/>
              </a:bodyPr>
              <a:lstStyle/>
              <a:p>
                <a:pPr algn="ctr">
                  <a:lnSpc>
                    <a:spcPct val="120000"/>
                  </a:lnSpc>
                  <a:spcBef>
                    <a:spcPct val="0"/>
                  </a:spcBef>
                </a:pPr>
                <a:r>
                  <a:rPr lang="zh-CN" altLang="en-US" sz="1000" dirty="0" smtClean="0">
                    <a:solidFill>
                      <a:schemeClr val="bg1"/>
                    </a:solidFill>
                    <a:latin typeface="Arial"/>
                    <a:ea typeface="微软雅黑"/>
                    <a:cs typeface="+mn-ea"/>
                    <a:sym typeface="Arial"/>
                  </a:rPr>
                  <a:t>输入并登录指定抓取的网页</a:t>
                </a:r>
                <a:endParaRPr lang="zh-CN" altLang="en-US" sz="1000" dirty="0">
                  <a:solidFill>
                    <a:schemeClr val="bg1"/>
                  </a:solidFill>
                  <a:latin typeface="Arial"/>
                  <a:ea typeface="微软雅黑"/>
                  <a:cs typeface="+mn-ea"/>
                  <a:sym typeface="Arial"/>
                </a:endParaRPr>
              </a:p>
            </p:txBody>
          </p:sp>
          <p:sp>
            <p:nvSpPr>
              <p:cNvPr id="48" name="îŝḷîḓé-Rectangle 22">
                <a:extLst>
                  <a:ext uri="{FF2B5EF4-FFF2-40B4-BE49-F238E27FC236}">
                    <a16:creationId xmlns:a16="http://schemas.microsoft.com/office/drawing/2014/main" xmlns="" id="{6136BF33-91F5-3A44-813B-ACF07232214F}"/>
                  </a:ext>
                </a:extLst>
              </p:cNvPr>
              <p:cNvSpPr/>
              <p:nvPr/>
            </p:nvSpPr>
            <p:spPr>
              <a:xfrm>
                <a:off x="3921963" y="806351"/>
                <a:ext cx="2020976" cy="325410"/>
              </a:xfrm>
              <a:prstGeom prst="rect">
                <a:avLst/>
              </a:prstGeom>
            </p:spPr>
            <p:txBody>
              <a:bodyPr wrap="none" lIns="0" tIns="0" rIns="0" bIns="0" anchor="ctr" anchorCtr="1">
                <a:noAutofit/>
              </a:bodyPr>
              <a:lstStyle/>
              <a:p>
                <a:pPr lvl="0" algn="ctr" defTabSz="914378">
                  <a:spcBef>
                    <a:spcPct val="0"/>
                  </a:spcBef>
                  <a:defRPr/>
                </a:pPr>
                <a:r>
                  <a:rPr lang="zh-CN" altLang="en-US" sz="1200" b="1" dirty="0" smtClean="0">
                    <a:solidFill>
                      <a:schemeClr val="bg1"/>
                    </a:solidFill>
                    <a:latin typeface="Arial"/>
                    <a:ea typeface="微软雅黑"/>
                    <a:cs typeface="+mn-ea"/>
                    <a:sym typeface="Arial"/>
                  </a:rPr>
                  <a:t>进入网页</a:t>
                </a:r>
                <a:endParaRPr lang="zh-CN" altLang="en-US" sz="1200" b="1" dirty="0">
                  <a:solidFill>
                    <a:schemeClr val="bg1"/>
                  </a:solidFill>
                  <a:latin typeface="Arial"/>
                  <a:ea typeface="微软雅黑"/>
                  <a:cs typeface="+mn-ea"/>
                  <a:sym typeface="Arial"/>
                </a:endParaRPr>
              </a:p>
            </p:txBody>
          </p:sp>
        </p:grpSp>
      </p:gr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1000"/>
                                        <p:tgtEl>
                                          <p:spTgt spid="31">
                                            <p:txEl>
                                              <p:pRg st="0" end="0"/>
                                            </p:txEl>
                                          </p:spTgt>
                                        </p:tgtEl>
                                      </p:cBhvr>
                                    </p:animEffect>
                                    <p:anim calcmode="lin" valueType="num">
                                      <p:cBhvr>
                                        <p:cTn id="13"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xEl>
                                              <p:pRg st="1" end="1"/>
                                            </p:txEl>
                                          </p:spTgt>
                                        </p:tgtEl>
                                        <p:attrNameLst>
                                          <p:attrName>style.visibility</p:attrName>
                                        </p:attrNameLst>
                                      </p:cBhvr>
                                      <p:to>
                                        <p:strVal val="visible"/>
                                      </p:to>
                                    </p:set>
                                    <p:animEffect transition="in" filter="fade">
                                      <p:cBhvr>
                                        <p:cTn id="18" dur="1000"/>
                                        <p:tgtEl>
                                          <p:spTgt spid="31">
                                            <p:txEl>
                                              <p:pRg st="1" end="1"/>
                                            </p:txEl>
                                          </p:spTgt>
                                        </p:tgtEl>
                                      </p:cBhvr>
                                    </p:animEffect>
                                    <p:anim calcmode="lin" valueType="num">
                                      <p:cBhvr>
                                        <p:cTn id="19"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1">
                                            <p:txEl>
                                              <p:pRg st="2" end="2"/>
                                            </p:txEl>
                                          </p:spTgt>
                                        </p:tgtEl>
                                        <p:attrNameLst>
                                          <p:attrName>style.visibility</p:attrName>
                                        </p:attrNameLst>
                                      </p:cBhvr>
                                      <p:to>
                                        <p:strVal val="visible"/>
                                      </p:to>
                                    </p:set>
                                    <p:animEffect transition="in" filter="fade">
                                      <p:cBhvr>
                                        <p:cTn id="24" dur="1000"/>
                                        <p:tgtEl>
                                          <p:spTgt spid="31">
                                            <p:txEl>
                                              <p:pRg st="2" end="2"/>
                                            </p:txEl>
                                          </p:spTgt>
                                        </p:tgtEl>
                                      </p:cBhvr>
                                    </p:animEffect>
                                    <p:anim calcmode="lin" valueType="num">
                                      <p:cBhvr>
                                        <p:cTn id="25"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xmlns=""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xmlns=""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87" name="PA_矩形 27">
            <a:extLst>
              <a:ext uri="{FF2B5EF4-FFF2-40B4-BE49-F238E27FC236}">
                <a16:creationId xmlns:a16="http://schemas.microsoft.com/office/drawing/2014/main" xmlns="" id="{2D25F733-2595-CC47-B3BB-73C0D664DDFE}"/>
              </a:ext>
            </a:extLst>
          </p:cNvPr>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4378">
              <a:spcBef>
                <a:spcPct val="0"/>
              </a:spcBef>
              <a:defRPr/>
            </a:pPr>
            <a:r>
              <a:rPr lang="zh-CN" altLang="en-US" sz="2000" b="1" dirty="0" smtClean="0">
                <a:solidFill>
                  <a:schemeClr val="bg1"/>
                </a:solidFill>
                <a:latin typeface="Arial"/>
                <a:ea typeface="微软雅黑"/>
                <a:cs typeface="+mn-ea"/>
                <a:sym typeface="Arial"/>
              </a:rPr>
              <a:t>数据处理繁杂</a:t>
            </a:r>
            <a:endParaRPr lang="zh-CN" altLang="en-US" sz="2000" b="1" dirty="0">
              <a:solidFill>
                <a:schemeClr val="bg1"/>
              </a:solidFill>
              <a:latin typeface="Arial"/>
              <a:ea typeface="微软雅黑"/>
              <a:cs typeface="+mn-ea"/>
              <a:sym typeface="Arial"/>
            </a:endParaRPr>
          </a:p>
        </p:txBody>
      </p:sp>
      <p:sp>
        <p:nvSpPr>
          <p:cNvPr id="88" name="PA_矩形 22">
            <a:extLst>
              <a:ext uri="{FF2B5EF4-FFF2-40B4-BE49-F238E27FC236}">
                <a16:creationId xmlns:a16="http://schemas.microsoft.com/office/drawing/2014/main" xmlns="" id="{D2CE06FA-EA78-CF48-94A0-3D2E339FF0D9}"/>
              </a:ext>
            </a:extLst>
          </p:cNvPr>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4378">
              <a:spcBef>
                <a:spcPct val="0"/>
              </a:spcBef>
              <a:defRPr/>
            </a:pPr>
            <a:r>
              <a:rPr lang="zh-CN" altLang="en-US" sz="2000" b="1" dirty="0">
                <a:solidFill>
                  <a:schemeClr val="bg1"/>
                </a:solidFill>
                <a:latin typeface="Arial"/>
                <a:ea typeface="微软雅黑"/>
                <a:cs typeface="+mn-ea"/>
                <a:sym typeface="Arial"/>
              </a:rPr>
              <a:t>效率低</a:t>
            </a:r>
          </a:p>
        </p:txBody>
      </p:sp>
      <p:sp>
        <p:nvSpPr>
          <p:cNvPr id="89" name="PA_矩形 20">
            <a:extLst>
              <a:ext uri="{FF2B5EF4-FFF2-40B4-BE49-F238E27FC236}">
                <a16:creationId xmlns:a16="http://schemas.microsoft.com/office/drawing/2014/main" xmlns="" id="{315F9A82-47E8-A148-AB20-FD1A91F4BE7D}"/>
              </a:ext>
            </a:extLst>
          </p:cNvPr>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重复性高</a:t>
            </a:r>
          </a:p>
        </p:txBody>
      </p:sp>
      <p:grpSp>
        <p:nvGrpSpPr>
          <p:cNvPr id="90" name="组合 89">
            <a:extLst>
              <a:ext uri="{FF2B5EF4-FFF2-40B4-BE49-F238E27FC236}">
                <a16:creationId xmlns:a16="http://schemas.microsoft.com/office/drawing/2014/main" xmlns="" id="{440DDE85-472A-7F4F-B16B-48E581889A0B}"/>
              </a:ext>
            </a:extLst>
          </p:cNvPr>
          <p:cNvGrpSpPr/>
          <p:nvPr/>
        </p:nvGrpSpPr>
        <p:grpSpPr>
          <a:xfrm>
            <a:off x="4573201" y="2894627"/>
            <a:ext cx="3047594" cy="3154441"/>
            <a:chOff x="4544326" y="2894627"/>
            <a:chExt cx="3047594" cy="3154441"/>
          </a:xfrm>
        </p:grpSpPr>
        <p:sp>
          <p:nvSpPr>
            <p:cNvPr id="91" name="椭圆 90">
              <a:extLst>
                <a:ext uri="{FF2B5EF4-FFF2-40B4-BE49-F238E27FC236}">
                  <a16:creationId xmlns:a16="http://schemas.microsoft.com/office/drawing/2014/main" xmlns=""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xmlns=""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xmlns=""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xmlns=""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xmlns=""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xmlns=""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xmlns=""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xmlns=""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xmlns=""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xmlns=""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xmlns=""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xmlns=""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xmlns=""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4" name="矩形 103">
            <a:extLst>
              <a:ext uri="{FF2B5EF4-FFF2-40B4-BE49-F238E27FC236}">
                <a16:creationId xmlns:a16="http://schemas.microsoft.com/office/drawing/2014/main" xmlns="" id="{1967B92D-AB76-B14F-82F6-7B8A34FCED20}"/>
              </a:ext>
            </a:extLst>
          </p:cNvPr>
          <p:cNvSpPr/>
          <p:nvPr/>
        </p:nvSpPr>
        <p:spPr>
          <a:xfrm>
            <a:off x="1249529" y="5343215"/>
            <a:ext cx="2964662" cy="1061829"/>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人工每次都需要仔细</a:t>
            </a:r>
            <a:r>
              <a:rPr lang="zh-CN" altLang="en-US" sz="1400" dirty="0" smtClean="0">
                <a:solidFill>
                  <a:schemeClr val="bg1"/>
                </a:solidFill>
                <a:latin typeface="Arial"/>
                <a:ea typeface="微软雅黑"/>
                <a:cs typeface="+mn-ea"/>
                <a:sym typeface="Arial"/>
              </a:rPr>
              <a:t>核抓取的数据等</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同时还要</a:t>
            </a:r>
            <a:r>
              <a:rPr lang="zh-CN" altLang="en-US" sz="1400" dirty="0" smtClean="0">
                <a:solidFill>
                  <a:schemeClr val="bg1"/>
                </a:solidFill>
                <a:latin typeface="Arial"/>
                <a:ea typeface="微软雅黑"/>
                <a:cs typeface="+mn-ea"/>
                <a:sym typeface="Arial"/>
              </a:rPr>
              <a:t>区分多个平台榜单</a:t>
            </a:r>
            <a:r>
              <a:rPr lang="en-US" altLang="zh-CN" sz="1400" dirty="0" smtClean="0">
                <a:solidFill>
                  <a:schemeClr val="bg1"/>
                </a:solidFill>
                <a:latin typeface="Arial"/>
                <a:ea typeface="微软雅黑"/>
                <a:cs typeface="+mn-ea"/>
                <a:sym typeface="Arial"/>
              </a:rPr>
              <a:t>,</a:t>
            </a:r>
            <a:r>
              <a:rPr lang="zh-CN" altLang="en-US" sz="1400" dirty="0" smtClean="0">
                <a:solidFill>
                  <a:schemeClr val="bg1"/>
                </a:solidFill>
                <a:latin typeface="Arial"/>
                <a:ea typeface="微软雅黑"/>
                <a:cs typeface="+mn-ea"/>
                <a:sym typeface="Arial"/>
              </a:rPr>
              <a:t>记住多</a:t>
            </a:r>
            <a:r>
              <a:rPr lang="zh-CN" altLang="en-US" sz="1400" dirty="0">
                <a:solidFill>
                  <a:schemeClr val="bg1"/>
                </a:solidFill>
                <a:latin typeface="Arial"/>
                <a:ea typeface="微软雅黑"/>
                <a:cs typeface="+mn-ea"/>
                <a:sym typeface="Arial"/>
              </a:rPr>
              <a:t>组密码</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易混淆</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复制易出错</a:t>
            </a:r>
          </a:p>
        </p:txBody>
      </p:sp>
      <p:sp>
        <p:nvSpPr>
          <p:cNvPr id="105" name="矩形 104">
            <a:extLst>
              <a:ext uri="{FF2B5EF4-FFF2-40B4-BE49-F238E27FC236}">
                <a16:creationId xmlns:a16="http://schemas.microsoft.com/office/drawing/2014/main" xmlns="" id="{6E7FAF20-58D0-B349-BDA9-86AC3E823520}"/>
              </a:ext>
            </a:extLst>
          </p:cNvPr>
          <p:cNvSpPr/>
          <p:nvPr/>
        </p:nvSpPr>
        <p:spPr>
          <a:xfrm>
            <a:off x="8179629" y="5315066"/>
            <a:ext cx="3299290" cy="738664"/>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数据合并</a:t>
            </a:r>
            <a:r>
              <a:rPr lang="zh-CN" altLang="en-US" sz="1400" dirty="0" smtClean="0">
                <a:solidFill>
                  <a:schemeClr val="bg1"/>
                </a:solidFill>
                <a:latin typeface="Arial"/>
                <a:ea typeface="微软雅黑"/>
                <a:cs typeface="+mn-ea"/>
                <a:sym typeface="Arial"/>
              </a:rPr>
              <a:t>整合处理复杂，同时还要对比不规则的数据</a:t>
            </a:r>
            <a:endParaRPr lang="zh-CN" altLang="en-US" sz="1400" dirty="0">
              <a:solidFill>
                <a:schemeClr val="bg1"/>
              </a:solidFill>
              <a:latin typeface="Arial"/>
              <a:ea typeface="微软雅黑"/>
              <a:cs typeface="+mn-ea"/>
              <a:sym typeface="Arial"/>
            </a:endParaRPr>
          </a:p>
        </p:txBody>
      </p:sp>
      <p:sp>
        <p:nvSpPr>
          <p:cNvPr id="106" name="矩形 105">
            <a:extLst>
              <a:ext uri="{FF2B5EF4-FFF2-40B4-BE49-F238E27FC236}">
                <a16:creationId xmlns:a16="http://schemas.microsoft.com/office/drawing/2014/main" xmlns="" id="{FF3BB0F9-BCE8-2442-B286-165C99D59E94}"/>
              </a:ext>
            </a:extLst>
          </p:cNvPr>
          <p:cNvSpPr/>
          <p:nvPr/>
        </p:nvSpPr>
        <p:spPr>
          <a:xfrm>
            <a:off x="4484233" y="1876429"/>
            <a:ext cx="2915919" cy="738664"/>
          </a:xfrm>
          <a:prstGeom prst="rect">
            <a:avLst/>
          </a:prstGeom>
        </p:spPr>
        <p:txBody>
          <a:bodyPr wrap="square">
            <a:spAutoFit/>
          </a:bodyPr>
          <a:lstStyle/>
          <a:p>
            <a:pPr algn="ctr">
              <a:lnSpc>
                <a:spcPct val="150000"/>
              </a:lnSpc>
            </a:pPr>
            <a:r>
              <a:rPr lang="en-US" altLang="zh-CN" sz="1400" dirty="0" smtClean="0">
                <a:solidFill>
                  <a:schemeClr val="bg1"/>
                </a:solidFill>
                <a:latin typeface="Arial"/>
                <a:ea typeface="微软雅黑"/>
                <a:cs typeface="+mn-ea"/>
                <a:sym typeface="Arial"/>
              </a:rPr>
              <a:t>1.</a:t>
            </a:r>
            <a:r>
              <a:rPr lang="zh-CN" altLang="en-US" sz="1400" dirty="0" smtClean="0">
                <a:solidFill>
                  <a:schemeClr val="bg1"/>
                </a:solidFill>
                <a:latin typeface="Arial"/>
                <a:ea typeface="微软雅黑"/>
                <a:cs typeface="+mn-ea"/>
                <a:sym typeface="Arial"/>
              </a:rPr>
              <a:t>数据抓取</a:t>
            </a:r>
            <a:r>
              <a:rPr lang="en-US" altLang="zh-CN" sz="1400" dirty="0" smtClean="0">
                <a:solidFill>
                  <a:schemeClr val="bg1"/>
                </a:solidFill>
                <a:latin typeface="Arial"/>
                <a:ea typeface="微软雅黑"/>
                <a:cs typeface="+mn-ea"/>
                <a:sym typeface="Arial"/>
              </a:rPr>
              <a:t>2.</a:t>
            </a:r>
            <a:r>
              <a:rPr lang="zh-CN" altLang="en-US" sz="1400" dirty="0">
                <a:solidFill>
                  <a:schemeClr val="bg1"/>
                </a:solidFill>
                <a:latin typeface="Arial"/>
                <a:ea typeface="微软雅黑"/>
                <a:cs typeface="+mn-ea"/>
                <a:sym typeface="Arial"/>
              </a:rPr>
              <a:t>数据合并整合</a:t>
            </a:r>
            <a:r>
              <a:rPr lang="en-US" altLang="zh-CN" sz="1400" dirty="0" smtClean="0">
                <a:solidFill>
                  <a:schemeClr val="bg1"/>
                </a:solidFill>
                <a:latin typeface="Arial"/>
                <a:ea typeface="微软雅黑"/>
                <a:cs typeface="+mn-ea"/>
                <a:sym typeface="Arial"/>
              </a:rPr>
              <a:t>3.</a:t>
            </a:r>
            <a:r>
              <a:rPr lang="zh-CN" altLang="en-US" sz="1400" dirty="0" smtClean="0">
                <a:solidFill>
                  <a:schemeClr val="bg1"/>
                </a:solidFill>
                <a:latin typeface="Arial"/>
                <a:ea typeface="微软雅黑"/>
                <a:cs typeface="+mn-ea"/>
                <a:sym typeface="Arial"/>
              </a:rPr>
              <a:t>数据发送</a:t>
            </a:r>
            <a:endParaRPr lang="zh-CN" altLang="en-US" sz="1400" dirty="0">
              <a:solidFill>
                <a:schemeClr val="bg1"/>
              </a:solidFill>
              <a:latin typeface="Arial"/>
              <a:ea typeface="微软雅黑"/>
              <a:cs typeface="+mn-ea"/>
              <a:sym typeface="Arial"/>
            </a:endParaRPr>
          </a:p>
        </p:txBody>
      </p:sp>
      <p:sp>
        <p:nvSpPr>
          <p:cNvPr id="107" name="文本框 106">
            <a:extLst>
              <a:ext uri="{FF2B5EF4-FFF2-40B4-BE49-F238E27FC236}">
                <a16:creationId xmlns:a16="http://schemas.microsoft.com/office/drawing/2014/main" xmlns="" id="{E7655216-AFA8-9348-AFEE-5D1410663E45}"/>
              </a:ext>
            </a:extLst>
          </p:cNvPr>
          <p:cNvSpPr txBox="1"/>
          <p:nvPr/>
        </p:nvSpPr>
        <p:spPr>
          <a:xfrm>
            <a:off x="4178293" y="272117"/>
            <a:ext cx="4733722" cy="581057"/>
          </a:xfrm>
          <a:prstGeom prst="rect">
            <a:avLst/>
          </a:prstGeom>
          <a:noFill/>
        </p:spPr>
        <p:txBody>
          <a:bodyPr wrap="square" rtlCol="0">
            <a:spAutoFit/>
          </a:bodyPr>
          <a:lstStyle/>
          <a:p>
            <a:pP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示例</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：某高校</a:t>
            </a:r>
            <a:r>
              <a:rPr lang="zh-CN" altLang="en-US" sz="2400" b="1" dirty="0" smtClean="0">
                <a:solidFill>
                  <a:srgbClr val="FFFFFF"/>
                </a:solidFill>
                <a:latin typeface="微软雅黑" panose="020B0503020204020204" charset="-122"/>
                <a:ea typeface="微软雅黑" panose="020B0503020204020204" charset="-122"/>
                <a:cs typeface="微软雅黑" panose="020B0503020204020204" charset="-122"/>
                <a:sym typeface="+mn-ea"/>
              </a:rPr>
              <a:t>业务流程</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痛点</a:t>
            </a: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xmlns="" id="{DCFCABD4-AAF3-D246-ACC5-C84C37382AC7}"/>
              </a:ext>
            </a:extLst>
          </p:cNvPr>
          <p:cNvSpPr txBox="1"/>
          <p:nvPr/>
        </p:nvSpPr>
        <p:spPr>
          <a:xfrm>
            <a:off x="5245889" y="6572240"/>
            <a:ext cx="1455848" cy="369332"/>
          </a:xfrm>
          <a:prstGeom prst="rect">
            <a:avLst/>
          </a:prstGeom>
          <a:noFill/>
        </p:spPr>
        <p:txBody>
          <a:bodyPr wrap="none" rtlCol="0">
            <a:spAutoFit/>
          </a:bodyPr>
          <a:lstStyle/>
          <a:p>
            <a:r>
              <a:rPr kumimoji="1" lang="zh-CN" altLang="en-US" dirty="0">
                <a:solidFill>
                  <a:schemeClr val="bg1"/>
                </a:solidFill>
              </a:rPr>
              <a:t>参考流程图</a:t>
            </a:r>
            <a:r>
              <a:rPr kumimoji="1" lang="en-US" altLang="zh-CN" dirty="0">
                <a:solidFill>
                  <a:schemeClr val="bg1"/>
                </a:solidFill>
              </a:rPr>
              <a:t>1</a:t>
            </a:r>
            <a:endParaRPr kumimoji="1" lang="zh-CN" altLang="en-US" dirty="0">
              <a:solidFill>
                <a:schemeClr val="bg1"/>
              </a:solidFill>
            </a:endParaRPr>
          </a:p>
        </p:txBody>
      </p:sp>
      <p:sp>
        <p:nvSpPr>
          <p:cNvPr id="9" name="矩形 8">
            <a:extLst>
              <a:ext uri="{FF2B5EF4-FFF2-40B4-BE49-F238E27FC236}">
                <a16:creationId xmlns:a16="http://schemas.microsoft.com/office/drawing/2014/main" xmlns="" id="{DA8ED63A-3878-C846-A2FE-A0C6EA24B4F0}"/>
              </a:ext>
            </a:extLst>
          </p:cNvPr>
          <p:cNvSpPr/>
          <p:nvPr/>
        </p:nvSpPr>
        <p:spPr>
          <a:xfrm>
            <a:off x="726441" y="1750545"/>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数字化生产力部署前</a:t>
            </a:r>
            <a:endParaRPr kumimoji="1" lang="zh-CN" altLang="en-US" sz="1200" b="1" dirty="0">
              <a:latin typeface="PingFang SC" panose="020B0400000000000000" pitchFamily="34" charset="-122"/>
              <a:ea typeface="PingFang SC" panose="020B0400000000000000" pitchFamily="34" charset="-122"/>
            </a:endParaRPr>
          </a:p>
        </p:txBody>
      </p:sp>
      <p:sp>
        <p:nvSpPr>
          <p:cNvPr id="10" name="矩形 9">
            <a:extLst>
              <a:ext uri="{FF2B5EF4-FFF2-40B4-BE49-F238E27FC236}">
                <a16:creationId xmlns:a16="http://schemas.microsoft.com/office/drawing/2014/main" xmlns="" id="{BF54DDDC-0F97-5247-8255-1D822CE8DB00}"/>
              </a:ext>
            </a:extLst>
          </p:cNvPr>
          <p:cNvSpPr/>
          <p:nvPr/>
        </p:nvSpPr>
        <p:spPr>
          <a:xfrm>
            <a:off x="726441" y="4327375"/>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11" name="文本框 10">
            <a:extLst>
              <a:ext uri="{FF2B5EF4-FFF2-40B4-BE49-F238E27FC236}">
                <a16:creationId xmlns:a16="http://schemas.microsoft.com/office/drawing/2014/main" xmlns=""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12" name="文本框 11">
            <a:extLst>
              <a:ext uri="{FF2B5EF4-FFF2-40B4-BE49-F238E27FC236}">
                <a16:creationId xmlns:a16="http://schemas.microsoft.com/office/drawing/2014/main" xmlns="" id="{991131CB-23F3-E840-8849-944B1A0360B8}"/>
              </a:ext>
            </a:extLst>
          </p:cNvPr>
          <p:cNvSpPr txBox="1"/>
          <p:nvPr/>
        </p:nvSpPr>
        <p:spPr>
          <a:xfrm>
            <a:off x="3450419" y="4165460"/>
            <a:ext cx="5264383" cy="307777"/>
          </a:xfrm>
          <a:prstGeom prst="rect">
            <a:avLst/>
          </a:prstGeom>
          <a:noFill/>
        </p:spPr>
        <p:txBody>
          <a:bodyPr wrap="square" rtlCol="0">
            <a:spAutoFit/>
          </a:bodyPr>
          <a:lstStyle/>
          <a:p>
            <a:pPr algn="ctr"/>
            <a:r>
              <a:rPr kumimoji="1" lang="zh-CN" altLang="en-US" sz="1400" b="1">
                <a:solidFill>
                  <a:srgbClr val="04AF59"/>
                </a:solidFill>
                <a:latin typeface="微软雅黑" panose="020B0503020204020204" charset="-122"/>
                <a:ea typeface="微软雅黑" panose="020B0503020204020204" charset="-122"/>
              </a:rPr>
              <a:t>机器人自动完成登录系统、新建商品信息等业务流程</a:t>
            </a:r>
            <a:endParaRPr kumimoji="1" lang="zh-CN" altLang="en-US" sz="1400" b="1" dirty="0">
              <a:solidFill>
                <a:srgbClr val="04AF59"/>
              </a:solidFill>
              <a:latin typeface="微软雅黑" panose="020B0503020204020204" charset="-122"/>
              <a:ea typeface="微软雅黑" panose="020B0503020204020204" charset="-122"/>
            </a:endParaRPr>
          </a:p>
        </p:txBody>
      </p:sp>
      <p:pic>
        <p:nvPicPr>
          <p:cNvPr id="13" name="图片 12" descr="ibot">
            <a:extLst>
              <a:ext uri="{FF2B5EF4-FFF2-40B4-BE49-F238E27FC236}">
                <a16:creationId xmlns:a16="http://schemas.microsoft.com/office/drawing/2014/main" xmlns="" id="{68B93D38-B207-F344-A981-A53D76568971}"/>
              </a:ext>
            </a:extLst>
          </p:cNvPr>
          <p:cNvPicPr>
            <a:picLocks noChangeAspect="1"/>
          </p:cNvPicPr>
          <p:nvPr/>
        </p:nvPicPr>
        <p:blipFill>
          <a:blip r:embed="rId2" cstate="print"/>
          <a:stretch>
            <a:fillRect/>
          </a:stretch>
        </p:blipFill>
        <p:spPr>
          <a:xfrm>
            <a:off x="2588649" y="4771515"/>
            <a:ext cx="565150" cy="565150"/>
          </a:xfrm>
          <a:prstGeom prst="rect">
            <a:avLst/>
          </a:prstGeom>
        </p:spPr>
      </p:pic>
      <p:pic>
        <p:nvPicPr>
          <p:cNvPr id="14" name="图片 13" descr="人 (2)">
            <a:extLst>
              <a:ext uri="{FF2B5EF4-FFF2-40B4-BE49-F238E27FC236}">
                <a16:creationId xmlns:a16="http://schemas.microsoft.com/office/drawing/2014/main" xmlns="" id="{F96DD702-1806-0C46-8F62-9A1A51AC861E}"/>
              </a:ext>
            </a:extLst>
          </p:cNvPr>
          <p:cNvPicPr>
            <a:picLocks noChangeAspect="1"/>
          </p:cNvPicPr>
          <p:nvPr/>
        </p:nvPicPr>
        <p:blipFill>
          <a:blip r:embed="rId3" cstate="print">
            <a:biLevel thresh="25000"/>
          </a:blip>
          <a:stretch>
            <a:fillRect/>
          </a:stretch>
        </p:blipFill>
        <p:spPr>
          <a:xfrm>
            <a:off x="3731917" y="1723564"/>
            <a:ext cx="607596" cy="607596"/>
          </a:xfrm>
          <a:prstGeom prst="rect">
            <a:avLst/>
          </a:prstGeom>
        </p:spPr>
      </p:pic>
      <p:pic>
        <p:nvPicPr>
          <p:cNvPr id="15" name="图片 14" descr="人 (2)">
            <a:extLst>
              <a:ext uri="{FF2B5EF4-FFF2-40B4-BE49-F238E27FC236}">
                <a16:creationId xmlns:a16="http://schemas.microsoft.com/office/drawing/2014/main" xmlns="" id="{F1C1D068-861A-5A4E-8558-0542721D693A}"/>
              </a:ext>
            </a:extLst>
          </p:cNvPr>
          <p:cNvPicPr>
            <a:picLocks noChangeAspect="1"/>
          </p:cNvPicPr>
          <p:nvPr/>
        </p:nvPicPr>
        <p:blipFill>
          <a:blip r:embed="rId3" cstate="print">
            <a:biLevel thresh="25000"/>
          </a:blip>
          <a:stretch>
            <a:fillRect/>
          </a:stretch>
        </p:blipFill>
        <p:spPr>
          <a:xfrm>
            <a:off x="5486595" y="1737625"/>
            <a:ext cx="607596" cy="607596"/>
          </a:xfrm>
          <a:prstGeom prst="rect">
            <a:avLst/>
          </a:prstGeom>
        </p:spPr>
      </p:pic>
      <p:pic>
        <p:nvPicPr>
          <p:cNvPr id="16" name="图片 15" descr="文件 (3)">
            <a:extLst>
              <a:ext uri="{FF2B5EF4-FFF2-40B4-BE49-F238E27FC236}">
                <a16:creationId xmlns:a16="http://schemas.microsoft.com/office/drawing/2014/main" xmlns="" id="{FD514426-CAA5-D240-91FD-628F4A453C07}"/>
              </a:ext>
            </a:extLst>
          </p:cNvPr>
          <p:cNvPicPr>
            <a:picLocks noChangeAspect="1"/>
          </p:cNvPicPr>
          <p:nvPr/>
        </p:nvPicPr>
        <p:blipFill>
          <a:blip r:embed="rId4" cstate="print">
            <a:biLevel thresh="25000"/>
          </a:blip>
          <a:stretch>
            <a:fillRect/>
          </a:stretch>
        </p:blipFill>
        <p:spPr>
          <a:xfrm>
            <a:off x="6785910" y="3027157"/>
            <a:ext cx="349732" cy="349732"/>
          </a:xfrm>
          <a:prstGeom prst="rect">
            <a:avLst/>
          </a:prstGeom>
        </p:spPr>
      </p:pic>
      <p:pic>
        <p:nvPicPr>
          <p:cNvPr id="17" name="图形 16" descr="Internet">
            <a:extLst>
              <a:ext uri="{FF2B5EF4-FFF2-40B4-BE49-F238E27FC236}">
                <a16:creationId xmlns:a16="http://schemas.microsoft.com/office/drawing/2014/main" xmlns="" id="{F0A36638-6104-7646-AEB1-F732BE824E7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89933" y="1837684"/>
            <a:ext cx="403296" cy="403296"/>
          </a:xfrm>
          <a:prstGeom prst="rect">
            <a:avLst/>
          </a:prstGeom>
        </p:spPr>
      </p:pic>
      <p:pic>
        <p:nvPicPr>
          <p:cNvPr id="18" name="图形 17" descr="月历">
            <a:extLst>
              <a:ext uri="{FF2B5EF4-FFF2-40B4-BE49-F238E27FC236}">
                <a16:creationId xmlns:a16="http://schemas.microsoft.com/office/drawing/2014/main" xmlns="" id="{EA9584C3-FD8C-9F44-BB7F-691CDB2133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14362" y="1838725"/>
            <a:ext cx="405396" cy="405396"/>
          </a:xfrm>
          <a:prstGeom prst="rect">
            <a:avLst/>
          </a:prstGeom>
        </p:spPr>
      </p:pic>
      <p:pic>
        <p:nvPicPr>
          <p:cNvPr id="19" name="图片 18" descr="人 (2)">
            <a:extLst>
              <a:ext uri="{FF2B5EF4-FFF2-40B4-BE49-F238E27FC236}">
                <a16:creationId xmlns:a16="http://schemas.microsoft.com/office/drawing/2014/main" xmlns="" id="{302F3A24-CB52-6543-90A7-6AA6A9A5E55A}"/>
              </a:ext>
            </a:extLst>
          </p:cNvPr>
          <p:cNvPicPr>
            <a:picLocks noChangeAspect="1"/>
          </p:cNvPicPr>
          <p:nvPr/>
        </p:nvPicPr>
        <p:blipFill>
          <a:blip r:embed="rId3" cstate="print">
            <a:biLevel thresh="25000"/>
          </a:blip>
          <a:stretch>
            <a:fillRect/>
          </a:stretch>
        </p:blipFill>
        <p:spPr>
          <a:xfrm>
            <a:off x="6997789" y="1711069"/>
            <a:ext cx="607596" cy="607596"/>
          </a:xfrm>
          <a:prstGeom prst="rect">
            <a:avLst/>
          </a:prstGeom>
        </p:spPr>
      </p:pic>
      <p:pic>
        <p:nvPicPr>
          <p:cNvPr id="20" name="图形 19" descr="统计信息 RTL">
            <a:extLst>
              <a:ext uri="{FF2B5EF4-FFF2-40B4-BE49-F238E27FC236}">
                <a16:creationId xmlns:a16="http://schemas.microsoft.com/office/drawing/2014/main" xmlns="" id="{4B0E44DB-C3D4-6B4B-AC7E-37C60CDEB2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813202" y="1864766"/>
            <a:ext cx="307778" cy="307777"/>
          </a:xfrm>
          <a:prstGeom prst="rect">
            <a:avLst/>
          </a:prstGeom>
        </p:spPr>
      </p:pic>
      <p:pic>
        <p:nvPicPr>
          <p:cNvPr id="21" name="图片 20" descr="人 (2)">
            <a:extLst>
              <a:ext uri="{FF2B5EF4-FFF2-40B4-BE49-F238E27FC236}">
                <a16:creationId xmlns:a16="http://schemas.microsoft.com/office/drawing/2014/main" xmlns="" id="{85389B67-5974-2748-A07E-B08D7E2791C2}"/>
              </a:ext>
            </a:extLst>
          </p:cNvPr>
          <p:cNvPicPr>
            <a:picLocks noChangeAspect="1"/>
          </p:cNvPicPr>
          <p:nvPr/>
        </p:nvPicPr>
        <p:blipFill>
          <a:blip r:embed="rId3" cstate="print">
            <a:biLevel thresh="25000"/>
          </a:blip>
          <a:stretch>
            <a:fillRect/>
          </a:stretch>
        </p:blipFill>
        <p:spPr>
          <a:xfrm>
            <a:off x="8351897" y="1722455"/>
            <a:ext cx="607596" cy="607596"/>
          </a:xfrm>
          <a:prstGeom prst="rect">
            <a:avLst/>
          </a:prstGeom>
        </p:spPr>
      </p:pic>
      <p:pic>
        <p:nvPicPr>
          <p:cNvPr id="22" name="图形 21" descr="列表">
            <a:extLst>
              <a:ext uri="{FF2B5EF4-FFF2-40B4-BE49-F238E27FC236}">
                <a16:creationId xmlns:a16="http://schemas.microsoft.com/office/drawing/2014/main" xmlns="" id="{660254DF-797B-774F-968B-07493CA2D9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153171" y="1817047"/>
            <a:ext cx="335200" cy="335200"/>
          </a:xfrm>
          <a:prstGeom prst="rect">
            <a:avLst/>
          </a:prstGeom>
        </p:spPr>
      </p:pic>
      <p:pic>
        <p:nvPicPr>
          <p:cNvPr id="23" name="图片 22" descr="人 (2)">
            <a:extLst>
              <a:ext uri="{FF2B5EF4-FFF2-40B4-BE49-F238E27FC236}">
                <a16:creationId xmlns:a16="http://schemas.microsoft.com/office/drawing/2014/main" xmlns="" id="{C534BB7A-5AB3-9447-B081-AF65F88DE108}"/>
              </a:ext>
            </a:extLst>
          </p:cNvPr>
          <p:cNvPicPr>
            <a:picLocks noChangeAspect="1"/>
          </p:cNvPicPr>
          <p:nvPr/>
        </p:nvPicPr>
        <p:blipFill>
          <a:blip r:embed="rId3" cstate="print">
            <a:biLevel thresh="25000"/>
          </a:blip>
          <a:stretch>
            <a:fillRect/>
          </a:stretch>
        </p:blipFill>
        <p:spPr>
          <a:xfrm>
            <a:off x="8332487" y="3037445"/>
            <a:ext cx="607596" cy="607596"/>
          </a:xfrm>
          <a:prstGeom prst="rect">
            <a:avLst/>
          </a:prstGeom>
        </p:spPr>
      </p:pic>
      <p:pic>
        <p:nvPicPr>
          <p:cNvPr id="24" name="图片 23" descr="人 (2)">
            <a:extLst>
              <a:ext uri="{FF2B5EF4-FFF2-40B4-BE49-F238E27FC236}">
                <a16:creationId xmlns:a16="http://schemas.microsoft.com/office/drawing/2014/main" xmlns="" id="{EFB5824C-AAF9-0149-8338-9B1AB03B985C}"/>
              </a:ext>
            </a:extLst>
          </p:cNvPr>
          <p:cNvPicPr>
            <a:picLocks noChangeAspect="1"/>
          </p:cNvPicPr>
          <p:nvPr/>
        </p:nvPicPr>
        <p:blipFill>
          <a:blip r:embed="rId3" cstate="print">
            <a:biLevel thresh="25000"/>
          </a:blip>
          <a:stretch>
            <a:fillRect/>
          </a:stretch>
        </p:blipFill>
        <p:spPr>
          <a:xfrm>
            <a:off x="7057700" y="3042624"/>
            <a:ext cx="607596" cy="607596"/>
          </a:xfrm>
          <a:prstGeom prst="rect">
            <a:avLst/>
          </a:prstGeom>
        </p:spPr>
      </p:pic>
      <p:pic>
        <p:nvPicPr>
          <p:cNvPr id="25" name="图片 24" descr="人 (2)">
            <a:extLst>
              <a:ext uri="{FF2B5EF4-FFF2-40B4-BE49-F238E27FC236}">
                <a16:creationId xmlns:a16="http://schemas.microsoft.com/office/drawing/2014/main" xmlns="" id="{EA043DAD-26FE-504E-9C09-8A0C3F236658}"/>
              </a:ext>
            </a:extLst>
          </p:cNvPr>
          <p:cNvPicPr>
            <a:picLocks noChangeAspect="1"/>
          </p:cNvPicPr>
          <p:nvPr/>
        </p:nvPicPr>
        <p:blipFill>
          <a:blip r:embed="rId3" cstate="print">
            <a:biLevel thresh="25000"/>
          </a:blip>
          <a:stretch>
            <a:fillRect/>
          </a:stretch>
        </p:blipFill>
        <p:spPr>
          <a:xfrm>
            <a:off x="3744074" y="2991984"/>
            <a:ext cx="607596" cy="607596"/>
          </a:xfrm>
          <a:prstGeom prst="rect">
            <a:avLst/>
          </a:prstGeom>
        </p:spPr>
      </p:pic>
      <p:pic>
        <p:nvPicPr>
          <p:cNvPr id="26" name="图形 25" descr="复选标记">
            <a:extLst>
              <a:ext uri="{FF2B5EF4-FFF2-40B4-BE49-F238E27FC236}">
                <a16:creationId xmlns:a16="http://schemas.microsoft.com/office/drawing/2014/main" xmlns="" id="{8C0916C1-929B-D043-A3B8-71F9E46331C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3460756" y="3007736"/>
            <a:ext cx="349732" cy="349732"/>
          </a:xfrm>
          <a:prstGeom prst="rect">
            <a:avLst/>
          </a:prstGeom>
        </p:spPr>
      </p:pic>
      <p:sp>
        <p:nvSpPr>
          <p:cNvPr id="27" name="文本框 26">
            <a:extLst>
              <a:ext uri="{FF2B5EF4-FFF2-40B4-BE49-F238E27FC236}">
                <a16:creationId xmlns:a16="http://schemas.microsoft.com/office/drawing/2014/main" xmlns="" id="{7D9CB7B5-7048-0E4D-B814-E4FE079309C4}"/>
              </a:ext>
            </a:extLst>
          </p:cNvPr>
          <p:cNvSpPr txBox="1"/>
          <p:nvPr/>
        </p:nvSpPr>
        <p:spPr>
          <a:xfrm>
            <a:off x="3293118" y="2418649"/>
            <a:ext cx="1384472" cy="246221"/>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登录</a:t>
            </a:r>
            <a:r>
              <a:rPr kumimoji="1" lang="zh-CN" altLang="en-US" sz="1000" dirty="0" smtClean="0">
                <a:solidFill>
                  <a:schemeClr val="bg1"/>
                </a:solidFill>
                <a:latin typeface="微软雅黑" panose="020B0503020204020204" charset="-122"/>
                <a:ea typeface="微软雅黑" panose="020B0503020204020204" charset="-122"/>
              </a:rPr>
              <a:t>指定网页</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28" name="文本框 27">
            <a:extLst>
              <a:ext uri="{FF2B5EF4-FFF2-40B4-BE49-F238E27FC236}">
                <a16:creationId xmlns:a16="http://schemas.microsoft.com/office/drawing/2014/main" xmlns="" id="{86FA1D0E-9932-3245-8064-2F3E4AE0906A}"/>
              </a:ext>
            </a:extLst>
          </p:cNvPr>
          <p:cNvSpPr txBox="1"/>
          <p:nvPr/>
        </p:nvSpPr>
        <p:spPr>
          <a:xfrm>
            <a:off x="3442377" y="3681484"/>
            <a:ext cx="111389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完成表信息处理并保存</a:t>
            </a:r>
          </a:p>
        </p:txBody>
      </p:sp>
      <p:sp>
        <p:nvSpPr>
          <p:cNvPr id="29" name="文本框 28">
            <a:extLst>
              <a:ext uri="{FF2B5EF4-FFF2-40B4-BE49-F238E27FC236}">
                <a16:creationId xmlns:a16="http://schemas.microsoft.com/office/drawing/2014/main" xmlns="" id="{A9373BD7-466F-854A-A306-F3BBF7CE9EBD}"/>
              </a:ext>
            </a:extLst>
          </p:cNvPr>
          <p:cNvSpPr txBox="1"/>
          <p:nvPr/>
        </p:nvSpPr>
        <p:spPr>
          <a:xfrm>
            <a:off x="6688702" y="3725173"/>
            <a:ext cx="1271212" cy="400110"/>
          </a:xfrm>
          <a:prstGeom prst="rect">
            <a:avLst/>
          </a:prstGeom>
          <a:noFill/>
        </p:spPr>
        <p:txBody>
          <a:bodyPr wrap="square" rtlCol="0">
            <a:spAutoFit/>
          </a:bodyPr>
          <a:lstStyle/>
          <a:p>
            <a:pPr algn="ctr"/>
            <a:r>
              <a:rPr kumimoji="1" lang="zh-CN" altLang="en-US" sz="1000" dirty="0">
                <a:solidFill>
                  <a:schemeClr val="bg1"/>
                </a:solidFill>
                <a:latin typeface="微软雅黑" panose="020B0503020204020204" charset="-122"/>
                <a:ea typeface="微软雅黑" panose="020B0503020204020204" charset="-122"/>
              </a:rPr>
              <a:t>多平台手动搜索查询</a:t>
            </a:r>
          </a:p>
        </p:txBody>
      </p:sp>
      <p:sp>
        <p:nvSpPr>
          <p:cNvPr id="30" name="文本框 29">
            <a:extLst>
              <a:ext uri="{FF2B5EF4-FFF2-40B4-BE49-F238E27FC236}">
                <a16:creationId xmlns:a16="http://schemas.microsoft.com/office/drawing/2014/main" xmlns="" id="{A8005495-53E8-5B4F-A468-E04BAF9BFFF7}"/>
              </a:ext>
            </a:extLst>
          </p:cNvPr>
          <p:cNvSpPr txBox="1"/>
          <p:nvPr/>
        </p:nvSpPr>
        <p:spPr>
          <a:xfrm>
            <a:off x="7972703" y="3736539"/>
            <a:ext cx="1270907"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charset="-122"/>
                <a:ea typeface="微软雅黑" panose="020B0503020204020204" charset="-122"/>
              </a:rPr>
              <a:t>不满意</a:t>
            </a:r>
            <a:r>
              <a:rPr kumimoji="1" lang="zh-CN" altLang="en-US" sz="1000" dirty="0">
                <a:solidFill>
                  <a:schemeClr val="bg1"/>
                </a:solidFill>
                <a:latin typeface="微软雅黑" panose="020B0503020204020204" charset="-122"/>
                <a:ea typeface="微软雅黑" panose="020B0503020204020204" charset="-122"/>
              </a:rPr>
              <a:t>，继续手动搜索查询</a:t>
            </a:r>
          </a:p>
        </p:txBody>
      </p:sp>
      <p:sp>
        <p:nvSpPr>
          <p:cNvPr id="31" name="文本框 30">
            <a:extLst>
              <a:ext uri="{FF2B5EF4-FFF2-40B4-BE49-F238E27FC236}">
                <a16:creationId xmlns:a16="http://schemas.microsoft.com/office/drawing/2014/main" xmlns="" id="{3FE8C83F-9F66-8F40-995F-EB838ADCE489}"/>
              </a:ext>
            </a:extLst>
          </p:cNvPr>
          <p:cNvSpPr txBox="1"/>
          <p:nvPr/>
        </p:nvSpPr>
        <p:spPr>
          <a:xfrm>
            <a:off x="8029770" y="2344574"/>
            <a:ext cx="1263565" cy="246221"/>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charset="-122"/>
                <a:ea typeface="微软雅黑" panose="020B0503020204020204" charset="-122"/>
              </a:rPr>
              <a:t>数据满意复制粘贴</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32" name="文本框 31">
            <a:extLst>
              <a:ext uri="{FF2B5EF4-FFF2-40B4-BE49-F238E27FC236}">
                <a16:creationId xmlns:a16="http://schemas.microsoft.com/office/drawing/2014/main" xmlns="" id="{F5E85C21-7C7D-0142-B183-FC908446D450}"/>
              </a:ext>
            </a:extLst>
          </p:cNvPr>
          <p:cNvSpPr txBox="1"/>
          <p:nvPr/>
        </p:nvSpPr>
        <p:spPr>
          <a:xfrm>
            <a:off x="6726705" y="2361797"/>
            <a:ext cx="11138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charset="-122"/>
                <a:ea typeface="微软雅黑" panose="020B0503020204020204" charset="-122"/>
              </a:rPr>
              <a:t>手动搜索查询信息判断</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33" name="文本框 32">
            <a:extLst>
              <a:ext uri="{FF2B5EF4-FFF2-40B4-BE49-F238E27FC236}">
                <a16:creationId xmlns:a16="http://schemas.microsoft.com/office/drawing/2014/main" xmlns="" id="{2A7A6AAC-DD58-5548-A811-C4B68C3D461D}"/>
              </a:ext>
            </a:extLst>
          </p:cNvPr>
          <p:cNvSpPr txBox="1"/>
          <p:nvPr/>
        </p:nvSpPr>
        <p:spPr>
          <a:xfrm>
            <a:off x="5250293" y="2381084"/>
            <a:ext cx="1113892" cy="400110"/>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charset="-122"/>
                <a:ea typeface="微软雅黑" panose="020B0503020204020204" charset="-122"/>
              </a:rPr>
              <a:t>输入多组账号密码</a:t>
            </a:r>
            <a:endParaRPr kumimoji="1" lang="zh-CN" altLang="en-US" sz="1000" dirty="0">
              <a:solidFill>
                <a:schemeClr val="bg1"/>
              </a:solidFill>
              <a:latin typeface="微软雅黑" panose="020B0503020204020204" charset="-122"/>
              <a:ea typeface="微软雅黑" panose="020B0503020204020204" charset="-122"/>
            </a:endParaRPr>
          </a:p>
        </p:txBody>
      </p:sp>
      <p:pic>
        <p:nvPicPr>
          <p:cNvPr id="34" name="图形 33" descr="目标受众">
            <a:extLst>
              <a:ext uri="{FF2B5EF4-FFF2-40B4-BE49-F238E27FC236}">
                <a16:creationId xmlns:a16="http://schemas.microsoft.com/office/drawing/2014/main" xmlns="" id="{2F9A929D-77C1-5747-BE42-F33DEFB2FE6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138639" y="2985084"/>
            <a:ext cx="349732" cy="349732"/>
          </a:xfrm>
          <a:prstGeom prst="rect">
            <a:avLst/>
          </a:prstGeom>
        </p:spPr>
      </p:pic>
      <p:sp>
        <p:nvSpPr>
          <p:cNvPr id="35" name="箭头: 右 90">
            <a:extLst>
              <a:ext uri="{FF2B5EF4-FFF2-40B4-BE49-F238E27FC236}">
                <a16:creationId xmlns:a16="http://schemas.microsoft.com/office/drawing/2014/main" xmlns="" id="{FEB06653-512A-574F-BBC8-CC0D8D245EBF}"/>
              </a:ext>
            </a:extLst>
          </p:cNvPr>
          <p:cNvSpPr/>
          <p:nvPr/>
        </p:nvSpPr>
        <p:spPr>
          <a:xfrm>
            <a:off x="7690188" y="2107873"/>
            <a:ext cx="490433" cy="152772"/>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6" name="箭头: 右 91">
            <a:extLst>
              <a:ext uri="{FF2B5EF4-FFF2-40B4-BE49-F238E27FC236}">
                <a16:creationId xmlns:a16="http://schemas.microsoft.com/office/drawing/2014/main" xmlns="" id="{8B34636D-5ECE-0A4A-9FB1-E69A8D93FD1B}"/>
              </a:ext>
            </a:extLst>
          </p:cNvPr>
          <p:cNvSpPr/>
          <p:nvPr/>
        </p:nvSpPr>
        <p:spPr>
          <a:xfrm>
            <a:off x="6231838" y="2120988"/>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7" name="箭头: 右 92">
            <a:extLst>
              <a:ext uri="{FF2B5EF4-FFF2-40B4-BE49-F238E27FC236}">
                <a16:creationId xmlns:a16="http://schemas.microsoft.com/office/drawing/2014/main" xmlns="" id="{85536A3E-DA55-104A-9DF5-D304CACBF5AA}"/>
              </a:ext>
            </a:extLst>
          </p:cNvPr>
          <p:cNvSpPr/>
          <p:nvPr/>
        </p:nvSpPr>
        <p:spPr>
          <a:xfrm>
            <a:off x="4460327" y="2129754"/>
            <a:ext cx="490433" cy="171976"/>
          </a:xfrm>
          <a:prstGeom prst="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solidFill>
                <a:schemeClr val="bg1"/>
              </a:solidFill>
            </a:endParaRPr>
          </a:p>
        </p:txBody>
      </p:sp>
      <p:sp>
        <p:nvSpPr>
          <p:cNvPr id="38" name="箭头: 下 93">
            <a:extLst>
              <a:ext uri="{FF2B5EF4-FFF2-40B4-BE49-F238E27FC236}">
                <a16:creationId xmlns:a16="http://schemas.microsoft.com/office/drawing/2014/main" xmlns="" id="{DE94BA7D-9564-4649-A1A1-E05B5D546E18}"/>
              </a:ext>
            </a:extLst>
          </p:cNvPr>
          <p:cNvSpPr/>
          <p:nvPr/>
        </p:nvSpPr>
        <p:spPr>
          <a:xfrm>
            <a:off x="8572279" y="2636544"/>
            <a:ext cx="150829" cy="30980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箭头: 左 94">
            <a:extLst>
              <a:ext uri="{FF2B5EF4-FFF2-40B4-BE49-F238E27FC236}">
                <a16:creationId xmlns:a16="http://schemas.microsoft.com/office/drawing/2014/main" xmlns="" id="{EE5DFFF6-B007-4940-ABF9-613D9E2EEE92}"/>
              </a:ext>
            </a:extLst>
          </p:cNvPr>
          <p:cNvSpPr/>
          <p:nvPr/>
        </p:nvSpPr>
        <p:spPr>
          <a:xfrm>
            <a:off x="7786190" y="3389782"/>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40" name="图片 39" descr="文件 (4)">
            <a:extLst>
              <a:ext uri="{FF2B5EF4-FFF2-40B4-BE49-F238E27FC236}">
                <a16:creationId xmlns:a16="http://schemas.microsoft.com/office/drawing/2014/main" xmlns="" id="{393649CC-0612-964D-AF72-8DFFCF4246D3}"/>
              </a:ext>
            </a:extLst>
          </p:cNvPr>
          <p:cNvPicPr>
            <a:picLocks noChangeAspect="1"/>
          </p:cNvPicPr>
          <p:nvPr/>
        </p:nvPicPr>
        <p:blipFill>
          <a:blip r:embed="rId17" cstate="print"/>
          <a:stretch>
            <a:fillRect/>
          </a:stretch>
        </p:blipFill>
        <p:spPr>
          <a:xfrm>
            <a:off x="2297004" y="4959208"/>
            <a:ext cx="326154" cy="326154"/>
          </a:xfrm>
          <a:prstGeom prst="rect">
            <a:avLst/>
          </a:prstGeom>
        </p:spPr>
      </p:pic>
      <p:pic>
        <p:nvPicPr>
          <p:cNvPr id="41" name="图形 40" descr="月历">
            <a:extLst>
              <a:ext uri="{FF2B5EF4-FFF2-40B4-BE49-F238E27FC236}">
                <a16:creationId xmlns:a16="http://schemas.microsoft.com/office/drawing/2014/main" xmlns="" id="{BB630B42-AD14-374F-BDC1-CAE4CF953B8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621430" y="4781354"/>
            <a:ext cx="340931" cy="340931"/>
          </a:xfrm>
          <a:prstGeom prst="rect">
            <a:avLst/>
          </a:prstGeom>
        </p:spPr>
      </p:pic>
      <p:pic>
        <p:nvPicPr>
          <p:cNvPr id="42" name="图片 41" descr="ibot">
            <a:extLst>
              <a:ext uri="{FF2B5EF4-FFF2-40B4-BE49-F238E27FC236}">
                <a16:creationId xmlns:a16="http://schemas.microsoft.com/office/drawing/2014/main" xmlns="" id="{4D053603-AABE-A643-B7C4-FFD61D929908}"/>
              </a:ext>
            </a:extLst>
          </p:cNvPr>
          <p:cNvPicPr>
            <a:picLocks noChangeAspect="1"/>
          </p:cNvPicPr>
          <p:nvPr/>
        </p:nvPicPr>
        <p:blipFill>
          <a:blip r:embed="rId2" cstate="print"/>
          <a:stretch>
            <a:fillRect/>
          </a:stretch>
        </p:blipFill>
        <p:spPr>
          <a:xfrm>
            <a:off x="3854472" y="4763102"/>
            <a:ext cx="565151" cy="565151"/>
          </a:xfrm>
          <a:prstGeom prst="rect">
            <a:avLst/>
          </a:prstGeom>
        </p:spPr>
      </p:pic>
      <p:pic>
        <p:nvPicPr>
          <p:cNvPr id="43" name="图形 42" descr="Internet">
            <a:extLst>
              <a:ext uri="{FF2B5EF4-FFF2-40B4-BE49-F238E27FC236}">
                <a16:creationId xmlns:a16="http://schemas.microsoft.com/office/drawing/2014/main" xmlns="" id="{EFE03FE5-864D-5D4C-B15D-A6156BF7D0D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4835372" y="4867352"/>
            <a:ext cx="403296" cy="403296"/>
          </a:xfrm>
          <a:prstGeom prst="rect">
            <a:avLst/>
          </a:prstGeom>
        </p:spPr>
      </p:pic>
      <p:pic>
        <p:nvPicPr>
          <p:cNvPr id="44" name="图片 43" descr="ibot">
            <a:extLst>
              <a:ext uri="{FF2B5EF4-FFF2-40B4-BE49-F238E27FC236}">
                <a16:creationId xmlns:a16="http://schemas.microsoft.com/office/drawing/2014/main" xmlns="" id="{CD9A09CD-1B2E-0B45-9D13-03E3D6534D34}"/>
              </a:ext>
            </a:extLst>
          </p:cNvPr>
          <p:cNvPicPr>
            <a:picLocks noChangeAspect="1"/>
          </p:cNvPicPr>
          <p:nvPr/>
        </p:nvPicPr>
        <p:blipFill>
          <a:blip r:embed="rId2" cstate="print"/>
          <a:stretch>
            <a:fillRect/>
          </a:stretch>
        </p:blipFill>
        <p:spPr>
          <a:xfrm>
            <a:off x="5120316" y="4769529"/>
            <a:ext cx="565151" cy="565151"/>
          </a:xfrm>
          <a:prstGeom prst="rect">
            <a:avLst/>
          </a:prstGeom>
        </p:spPr>
      </p:pic>
      <p:pic>
        <p:nvPicPr>
          <p:cNvPr id="45" name="图形 44" descr="复选标记">
            <a:extLst>
              <a:ext uri="{FF2B5EF4-FFF2-40B4-BE49-F238E27FC236}">
                <a16:creationId xmlns:a16="http://schemas.microsoft.com/office/drawing/2014/main" xmlns="" id="{D926075C-450A-D64E-8CE8-FB2413E6AC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6216536" y="4947796"/>
            <a:ext cx="349732" cy="349732"/>
          </a:xfrm>
          <a:prstGeom prst="rect">
            <a:avLst/>
          </a:prstGeom>
        </p:spPr>
      </p:pic>
      <p:pic>
        <p:nvPicPr>
          <p:cNvPr id="46" name="图片 45" descr="ibot">
            <a:extLst>
              <a:ext uri="{FF2B5EF4-FFF2-40B4-BE49-F238E27FC236}">
                <a16:creationId xmlns:a16="http://schemas.microsoft.com/office/drawing/2014/main" xmlns="" id="{D9FC3DCE-4C34-0348-9F57-40EDC5A020CB}"/>
              </a:ext>
            </a:extLst>
          </p:cNvPr>
          <p:cNvPicPr>
            <a:picLocks noChangeAspect="1"/>
          </p:cNvPicPr>
          <p:nvPr/>
        </p:nvPicPr>
        <p:blipFill>
          <a:blip r:embed="rId2" cstate="print"/>
          <a:stretch>
            <a:fillRect/>
          </a:stretch>
        </p:blipFill>
        <p:spPr>
          <a:xfrm>
            <a:off x="6464888" y="4769528"/>
            <a:ext cx="565151" cy="565151"/>
          </a:xfrm>
          <a:prstGeom prst="rect">
            <a:avLst/>
          </a:prstGeom>
        </p:spPr>
      </p:pic>
      <p:pic>
        <p:nvPicPr>
          <p:cNvPr id="47" name="图形 46" descr="智能手机">
            <a:extLst>
              <a:ext uri="{FF2B5EF4-FFF2-40B4-BE49-F238E27FC236}">
                <a16:creationId xmlns:a16="http://schemas.microsoft.com/office/drawing/2014/main" xmlns="" id="{9B2FA4AE-4900-EE4C-804D-5C9862B10AB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644773" y="4894436"/>
            <a:ext cx="384997" cy="384997"/>
          </a:xfrm>
          <a:prstGeom prst="rect">
            <a:avLst/>
          </a:prstGeom>
        </p:spPr>
      </p:pic>
      <p:pic>
        <p:nvPicPr>
          <p:cNvPr id="48" name="图片 47" descr="ibot">
            <a:extLst>
              <a:ext uri="{FF2B5EF4-FFF2-40B4-BE49-F238E27FC236}">
                <a16:creationId xmlns:a16="http://schemas.microsoft.com/office/drawing/2014/main" xmlns="" id="{69992CDE-7000-3D46-9C23-1F81A4756473}"/>
              </a:ext>
            </a:extLst>
          </p:cNvPr>
          <p:cNvPicPr>
            <a:picLocks noChangeAspect="1"/>
          </p:cNvPicPr>
          <p:nvPr/>
        </p:nvPicPr>
        <p:blipFill>
          <a:blip r:embed="rId2" cstate="print"/>
          <a:stretch>
            <a:fillRect/>
          </a:stretch>
        </p:blipFill>
        <p:spPr>
          <a:xfrm>
            <a:off x="7928415" y="4763101"/>
            <a:ext cx="565151" cy="565151"/>
          </a:xfrm>
          <a:prstGeom prst="rect">
            <a:avLst/>
          </a:prstGeom>
        </p:spPr>
      </p:pic>
      <p:sp>
        <p:nvSpPr>
          <p:cNvPr id="49" name="文本框 48">
            <a:extLst>
              <a:ext uri="{FF2B5EF4-FFF2-40B4-BE49-F238E27FC236}">
                <a16:creationId xmlns:a16="http://schemas.microsoft.com/office/drawing/2014/main" xmlns="" id="{360C7EE9-75D8-C347-80EE-BCA91A4E9A8A}"/>
              </a:ext>
            </a:extLst>
          </p:cNvPr>
          <p:cNvSpPr txBox="1"/>
          <p:nvPr/>
        </p:nvSpPr>
        <p:spPr>
          <a:xfrm>
            <a:off x="2257603" y="5442345"/>
            <a:ext cx="1113892" cy="246221"/>
          </a:xfrm>
          <a:prstGeom prst="rect">
            <a:avLst/>
          </a:prstGeom>
          <a:noFill/>
        </p:spPr>
        <p:txBody>
          <a:bodyPr wrap="square" rtlCol="0">
            <a:spAutoFit/>
          </a:bodyPr>
          <a:lstStyle/>
          <a:p>
            <a:pPr algn="ctr"/>
            <a:r>
              <a:rPr kumimoji="1" lang="zh-CN" altLang="en-US" sz="1000" dirty="0">
                <a:solidFill>
                  <a:srgbClr val="00AE57"/>
                </a:solidFill>
                <a:latin typeface="微软雅黑" panose="020B0503020204020204" charset="-122"/>
                <a:ea typeface="微软雅黑" panose="020B0503020204020204" charset="-122"/>
              </a:rPr>
              <a:t>登录</a:t>
            </a:r>
            <a:r>
              <a:rPr kumimoji="1" lang="zh-CN" altLang="en-US" sz="1000" dirty="0" smtClean="0">
                <a:solidFill>
                  <a:srgbClr val="00AE57"/>
                </a:solidFill>
                <a:latin typeface="微软雅黑" panose="020B0503020204020204" charset="-122"/>
                <a:ea typeface="微软雅黑" panose="020B0503020204020204" charset="-122"/>
              </a:rPr>
              <a:t>指定网址</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50" name="文本框 49">
            <a:extLst>
              <a:ext uri="{FF2B5EF4-FFF2-40B4-BE49-F238E27FC236}">
                <a16:creationId xmlns:a16="http://schemas.microsoft.com/office/drawing/2014/main" xmlns="" id="{9DE11FDA-7BC8-164A-BCEE-3B990BFC3AC4}"/>
              </a:ext>
            </a:extLst>
          </p:cNvPr>
          <p:cNvSpPr txBox="1"/>
          <p:nvPr/>
        </p:nvSpPr>
        <p:spPr>
          <a:xfrm>
            <a:off x="3490926" y="5387984"/>
            <a:ext cx="1113892" cy="400110"/>
          </a:xfrm>
          <a:prstGeom prst="rect">
            <a:avLst/>
          </a:prstGeom>
          <a:noFill/>
        </p:spPr>
        <p:txBody>
          <a:bodyPr wrap="square" rtlCol="0">
            <a:spAutoFit/>
          </a:bodyPr>
          <a:lstStyle/>
          <a:p>
            <a:pPr algn="ctr"/>
            <a:r>
              <a:rPr kumimoji="1" lang="zh-CN" altLang="en-US" sz="1000" dirty="0">
                <a:solidFill>
                  <a:srgbClr val="03AF58"/>
                </a:solidFill>
                <a:latin typeface="微软雅黑" panose="020B0503020204020204" charset="-122"/>
                <a:ea typeface="微软雅黑" panose="020B0503020204020204" charset="-122"/>
              </a:rPr>
              <a:t>抓取数据并导入数据表</a:t>
            </a:r>
          </a:p>
        </p:txBody>
      </p:sp>
      <p:pic>
        <p:nvPicPr>
          <p:cNvPr id="51" name="图形 50" descr="列表">
            <a:extLst>
              <a:ext uri="{FF2B5EF4-FFF2-40B4-BE49-F238E27FC236}">
                <a16:creationId xmlns:a16="http://schemas.microsoft.com/office/drawing/2014/main" xmlns="" id="{940AB193-26AD-D14C-B178-420AA1E119A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3631867" y="5064568"/>
            <a:ext cx="335200" cy="335200"/>
          </a:xfrm>
          <a:prstGeom prst="rect">
            <a:avLst/>
          </a:prstGeom>
        </p:spPr>
      </p:pic>
      <p:sp>
        <p:nvSpPr>
          <p:cNvPr id="52" name="文本框 51">
            <a:extLst>
              <a:ext uri="{FF2B5EF4-FFF2-40B4-BE49-F238E27FC236}">
                <a16:creationId xmlns:a16="http://schemas.microsoft.com/office/drawing/2014/main" xmlns="" id="{382058E2-F7FD-924B-8AF4-7A6158C18159}"/>
              </a:ext>
            </a:extLst>
          </p:cNvPr>
          <p:cNvSpPr txBox="1"/>
          <p:nvPr/>
        </p:nvSpPr>
        <p:spPr>
          <a:xfrm>
            <a:off x="4736696" y="5363432"/>
            <a:ext cx="1113892"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charset="-122"/>
                <a:ea typeface="微软雅黑" panose="020B0503020204020204" charset="-122"/>
              </a:rPr>
              <a:t>表数据自动筛选生成新表</a:t>
            </a:r>
            <a:endParaRPr kumimoji="1" lang="en-US" altLang="zh-CN" sz="1000" dirty="0" smtClean="0">
              <a:solidFill>
                <a:srgbClr val="00AE57"/>
              </a:solidFill>
              <a:latin typeface="微软雅黑" panose="020B0503020204020204" charset="-122"/>
              <a:ea typeface="微软雅黑" panose="020B0503020204020204" charset="-122"/>
            </a:endParaRPr>
          </a:p>
        </p:txBody>
      </p:sp>
      <p:sp>
        <p:nvSpPr>
          <p:cNvPr id="53" name="文本框 52">
            <a:extLst>
              <a:ext uri="{FF2B5EF4-FFF2-40B4-BE49-F238E27FC236}">
                <a16:creationId xmlns:a16="http://schemas.microsoft.com/office/drawing/2014/main" xmlns="" id="{D6A33F54-DC76-9D47-B53D-F338DD3BEB83}"/>
              </a:ext>
            </a:extLst>
          </p:cNvPr>
          <p:cNvSpPr txBox="1"/>
          <p:nvPr/>
        </p:nvSpPr>
        <p:spPr>
          <a:xfrm>
            <a:off x="6037652" y="5379366"/>
            <a:ext cx="1362429"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charset="-122"/>
                <a:ea typeface="微软雅黑" panose="020B0503020204020204" charset="-122"/>
              </a:rPr>
              <a:t>登录指定软件建立交互</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54" name="文本框 53">
            <a:extLst>
              <a:ext uri="{FF2B5EF4-FFF2-40B4-BE49-F238E27FC236}">
                <a16:creationId xmlns:a16="http://schemas.microsoft.com/office/drawing/2014/main" xmlns="" id="{73610CD2-0143-5742-8813-3B9DFA7BE54C}"/>
              </a:ext>
            </a:extLst>
          </p:cNvPr>
          <p:cNvSpPr txBox="1"/>
          <p:nvPr/>
        </p:nvSpPr>
        <p:spPr>
          <a:xfrm>
            <a:off x="7625363" y="5379366"/>
            <a:ext cx="1113892" cy="246221"/>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charset="-122"/>
                <a:ea typeface="微软雅黑" panose="020B0503020204020204" charset="-122"/>
              </a:rPr>
              <a:t>实现数据转发</a:t>
            </a:r>
            <a:endParaRPr kumimoji="1" lang="zh-CN" altLang="en-US" sz="1000" dirty="0">
              <a:solidFill>
                <a:srgbClr val="00AE57"/>
              </a:solidFill>
              <a:latin typeface="微软雅黑" panose="020B0503020204020204" charset="-122"/>
              <a:ea typeface="微软雅黑" panose="020B0503020204020204" charset="-122"/>
            </a:endParaRPr>
          </a:p>
        </p:txBody>
      </p:sp>
      <p:sp>
        <p:nvSpPr>
          <p:cNvPr id="55" name="箭头: 右 119">
            <a:extLst>
              <a:ext uri="{FF2B5EF4-FFF2-40B4-BE49-F238E27FC236}">
                <a16:creationId xmlns:a16="http://schemas.microsoft.com/office/drawing/2014/main" xmlns="" id="{2A18C9AA-FEE8-C54A-A2F9-BD3740C93238}"/>
              </a:ext>
            </a:extLst>
          </p:cNvPr>
          <p:cNvSpPr/>
          <p:nvPr/>
        </p:nvSpPr>
        <p:spPr>
          <a:xfrm>
            <a:off x="7205434" y="5093358"/>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6" name="箭头: 右 120">
            <a:extLst>
              <a:ext uri="{FF2B5EF4-FFF2-40B4-BE49-F238E27FC236}">
                <a16:creationId xmlns:a16="http://schemas.microsoft.com/office/drawing/2014/main" xmlns="" id="{F2C52DD2-6788-3F4F-8F13-11FE9B4E2B0C}"/>
              </a:ext>
            </a:extLst>
          </p:cNvPr>
          <p:cNvSpPr/>
          <p:nvPr/>
        </p:nvSpPr>
        <p:spPr>
          <a:xfrm>
            <a:off x="5745666" y="5134783"/>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7" name="箭头: 右 121">
            <a:extLst>
              <a:ext uri="{FF2B5EF4-FFF2-40B4-BE49-F238E27FC236}">
                <a16:creationId xmlns:a16="http://schemas.microsoft.com/office/drawing/2014/main" xmlns="" id="{DFF897D3-252F-B84F-AE23-1360486CCEE9}"/>
              </a:ext>
            </a:extLst>
          </p:cNvPr>
          <p:cNvSpPr/>
          <p:nvPr/>
        </p:nvSpPr>
        <p:spPr>
          <a:xfrm>
            <a:off x="4429992" y="507894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8" name="箭头: 右 122">
            <a:extLst>
              <a:ext uri="{FF2B5EF4-FFF2-40B4-BE49-F238E27FC236}">
                <a16:creationId xmlns:a16="http://schemas.microsoft.com/office/drawing/2014/main" xmlns="" id="{1DB2CB3D-29F6-5B4C-B6B7-7395C2E08553}"/>
              </a:ext>
            </a:extLst>
          </p:cNvPr>
          <p:cNvSpPr/>
          <p:nvPr/>
        </p:nvSpPr>
        <p:spPr>
          <a:xfrm>
            <a:off x="3164896" y="5089714"/>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59" name="箭头: 右 124">
            <a:extLst>
              <a:ext uri="{FF2B5EF4-FFF2-40B4-BE49-F238E27FC236}">
                <a16:creationId xmlns:a16="http://schemas.microsoft.com/office/drawing/2014/main" xmlns="" id="{F6A92F14-521B-8F43-811F-304DFD6315D7}"/>
              </a:ext>
            </a:extLst>
          </p:cNvPr>
          <p:cNvSpPr/>
          <p:nvPr/>
        </p:nvSpPr>
        <p:spPr>
          <a:xfrm>
            <a:off x="8535427" y="5053275"/>
            <a:ext cx="424066" cy="138864"/>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60" name="箭头: 左 94">
            <a:extLst>
              <a:ext uri="{FF2B5EF4-FFF2-40B4-BE49-F238E27FC236}">
                <a16:creationId xmlns:a16="http://schemas.microsoft.com/office/drawing/2014/main" xmlns="" id="{AEE139C9-BAAA-BF4F-9F48-6E9C117F7947}"/>
              </a:ext>
            </a:extLst>
          </p:cNvPr>
          <p:cNvSpPr/>
          <p:nvPr/>
        </p:nvSpPr>
        <p:spPr>
          <a:xfrm>
            <a:off x="6298080" y="3419148"/>
            <a:ext cx="428625" cy="1756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1" name="图片 60" descr="ibot">
            <a:extLst>
              <a:ext uri="{FF2B5EF4-FFF2-40B4-BE49-F238E27FC236}">
                <a16:creationId xmlns:a16="http://schemas.microsoft.com/office/drawing/2014/main" xmlns="" id="{D830A3BC-A26F-5D4C-AA2E-7395543E1C92}"/>
              </a:ext>
            </a:extLst>
          </p:cNvPr>
          <p:cNvPicPr>
            <a:picLocks noChangeAspect="1"/>
          </p:cNvPicPr>
          <p:nvPr/>
        </p:nvPicPr>
        <p:blipFill>
          <a:blip r:embed="rId2" cstate="print"/>
          <a:stretch>
            <a:fillRect/>
          </a:stretch>
        </p:blipFill>
        <p:spPr>
          <a:xfrm>
            <a:off x="9035814" y="4769528"/>
            <a:ext cx="565151" cy="565151"/>
          </a:xfrm>
          <a:prstGeom prst="rect">
            <a:avLst/>
          </a:prstGeom>
        </p:spPr>
      </p:pic>
      <p:sp>
        <p:nvSpPr>
          <p:cNvPr id="62" name="文本框 61">
            <a:extLst>
              <a:ext uri="{FF2B5EF4-FFF2-40B4-BE49-F238E27FC236}">
                <a16:creationId xmlns:a16="http://schemas.microsoft.com/office/drawing/2014/main" xmlns="" id="{BE1683EC-58D1-B843-8351-7245264AF6B1}"/>
              </a:ext>
            </a:extLst>
          </p:cNvPr>
          <p:cNvSpPr txBox="1"/>
          <p:nvPr/>
        </p:nvSpPr>
        <p:spPr>
          <a:xfrm>
            <a:off x="8797206" y="5370423"/>
            <a:ext cx="1329979" cy="400110"/>
          </a:xfrm>
          <a:prstGeom prst="rect">
            <a:avLst/>
          </a:prstGeom>
          <a:noFill/>
        </p:spPr>
        <p:txBody>
          <a:bodyPr wrap="square" rtlCol="0">
            <a:spAutoFit/>
          </a:bodyPr>
          <a:lstStyle/>
          <a:p>
            <a:pPr algn="ctr"/>
            <a:r>
              <a:rPr kumimoji="1" lang="zh-CN" altLang="en-US" sz="1000" dirty="0" smtClean="0">
                <a:solidFill>
                  <a:srgbClr val="00AE57"/>
                </a:solidFill>
                <a:latin typeface="微软雅黑" panose="020B0503020204020204" charset="-122"/>
                <a:ea typeface="微软雅黑" panose="020B0503020204020204" charset="-122"/>
              </a:rPr>
              <a:t>完成表信息处理并</a:t>
            </a:r>
            <a:r>
              <a:rPr kumimoji="1" lang="zh-CN" altLang="en-US" sz="1000" dirty="0">
                <a:solidFill>
                  <a:srgbClr val="00AE57"/>
                </a:solidFill>
                <a:latin typeface="微软雅黑" panose="020B0503020204020204" charset="-122"/>
                <a:ea typeface="微软雅黑" panose="020B0503020204020204" charset="-122"/>
              </a:rPr>
              <a:t>保存</a:t>
            </a:r>
          </a:p>
        </p:txBody>
      </p:sp>
      <p:sp>
        <p:nvSpPr>
          <p:cNvPr id="63" name="矩形: 圆角 89">
            <a:extLst>
              <a:ext uri="{FF2B5EF4-FFF2-40B4-BE49-F238E27FC236}">
                <a16:creationId xmlns:a16="http://schemas.microsoft.com/office/drawing/2014/main" xmlns="" id="{06DEA9DA-204B-C641-BA62-E6A58D5B1958}"/>
              </a:ext>
            </a:extLst>
          </p:cNvPr>
          <p:cNvSpPr/>
          <p:nvPr/>
        </p:nvSpPr>
        <p:spPr>
          <a:xfrm>
            <a:off x="10170682" y="4584485"/>
            <a:ext cx="1735430" cy="882908"/>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59</a:t>
            </a:r>
            <a:r>
              <a:rPr lang="zh-CN" altLang="en-US" sz="2000" dirty="0" smtClean="0">
                <a:solidFill>
                  <a:schemeClr val="bg1"/>
                </a:solidFill>
                <a:effectLst>
                  <a:outerShdw blurRad="38100" dist="38100" dir="2700000" algn="tl">
                    <a:srgbClr val="000000">
                      <a:alpha val="43137"/>
                    </a:srgbClr>
                  </a:outerShdw>
                </a:effectLst>
              </a:rPr>
              <a:t>秒</a:t>
            </a:r>
            <a:r>
              <a:rPr lang="en-US" altLang="zh-CN" sz="2000" dirty="0">
                <a:solidFill>
                  <a:schemeClr val="bg1"/>
                </a:solidFill>
                <a:effectLst>
                  <a:outerShdw blurRad="38100" dist="38100" dir="2700000" algn="tl">
                    <a:srgbClr val="000000">
                      <a:alpha val="43137"/>
                    </a:srgbClr>
                  </a:outerShdw>
                </a:effectLst>
              </a:rPr>
              <a:t>/</a:t>
            </a:r>
            <a:r>
              <a:rPr lang="zh-CN" altLang="en-US" sz="2000" dirty="0" smtClean="0">
                <a:solidFill>
                  <a:schemeClr val="bg1"/>
                </a:solidFill>
                <a:effectLst>
                  <a:outerShdw blurRad="38100" dist="38100" dir="2700000" algn="tl">
                    <a:srgbClr val="000000">
                      <a:alpha val="43137"/>
                    </a:srgbClr>
                  </a:outerShdw>
                </a:effectLst>
              </a:rPr>
              <a:t>份数据</a:t>
            </a:r>
            <a:endParaRPr lang="en-US" altLang="zh-CN" sz="1100" dirty="0"/>
          </a:p>
        </p:txBody>
      </p:sp>
      <p:sp>
        <p:nvSpPr>
          <p:cNvPr id="64" name="矩形: 圆角 90">
            <a:extLst>
              <a:ext uri="{FF2B5EF4-FFF2-40B4-BE49-F238E27FC236}">
                <a16:creationId xmlns:a16="http://schemas.microsoft.com/office/drawing/2014/main" xmlns="" id="{379018D4-3AF3-C046-A91D-40EC8C689946}"/>
              </a:ext>
            </a:extLst>
          </p:cNvPr>
          <p:cNvSpPr/>
          <p:nvPr/>
        </p:nvSpPr>
        <p:spPr>
          <a:xfrm>
            <a:off x="10039847" y="2152247"/>
            <a:ext cx="1895977"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1-2min</a:t>
            </a:r>
            <a:r>
              <a:rPr lang="en-US" altLang="zh-CN" sz="2000" dirty="0">
                <a:solidFill>
                  <a:schemeClr val="bg1"/>
                </a:solidFill>
                <a:effectLst>
                  <a:outerShdw blurRad="38100" dist="38100" dir="2700000" algn="tl">
                    <a:srgbClr val="000000">
                      <a:alpha val="43137"/>
                    </a:srgbClr>
                  </a:outerShdw>
                </a:effectLst>
              </a:rPr>
              <a:t>/</a:t>
            </a:r>
            <a:r>
              <a:rPr lang="zh-CN" altLang="en-US" sz="2000" dirty="0" smtClean="0">
                <a:solidFill>
                  <a:schemeClr val="bg1"/>
                </a:solidFill>
                <a:effectLst>
                  <a:outerShdw blurRad="38100" dist="38100" dir="2700000" algn="tl">
                    <a:srgbClr val="000000">
                      <a:alpha val="43137"/>
                    </a:srgbClr>
                  </a:outerShdw>
                </a:effectLst>
              </a:rPr>
              <a:t>份数据</a:t>
            </a:r>
            <a:endParaRPr lang="zh-CN" altLang="en-US" sz="900" dirty="0"/>
          </a:p>
        </p:txBody>
      </p:sp>
      <p:pic>
        <p:nvPicPr>
          <p:cNvPr id="65" name="图片 64" descr="人 (2)">
            <a:extLst>
              <a:ext uri="{FF2B5EF4-FFF2-40B4-BE49-F238E27FC236}">
                <a16:creationId xmlns:a16="http://schemas.microsoft.com/office/drawing/2014/main" xmlns="" id="{F3D45601-C33A-F945-BB86-985AD1589705}"/>
              </a:ext>
            </a:extLst>
          </p:cNvPr>
          <p:cNvPicPr>
            <a:picLocks noChangeAspect="1"/>
          </p:cNvPicPr>
          <p:nvPr/>
        </p:nvPicPr>
        <p:blipFill>
          <a:blip r:embed="rId3" cstate="print">
            <a:biLevel thresh="25000"/>
          </a:blip>
          <a:stretch>
            <a:fillRect/>
          </a:stretch>
        </p:blipFill>
        <p:spPr>
          <a:xfrm>
            <a:off x="5432680" y="3001650"/>
            <a:ext cx="607596" cy="607596"/>
          </a:xfrm>
          <a:prstGeom prst="rect">
            <a:avLst/>
          </a:prstGeom>
        </p:spPr>
      </p:pic>
      <p:pic>
        <p:nvPicPr>
          <p:cNvPr id="66" name="图形 65" descr="研究">
            <a:extLst>
              <a:ext uri="{FF2B5EF4-FFF2-40B4-BE49-F238E27FC236}">
                <a16:creationId xmlns:a16="http://schemas.microsoft.com/office/drawing/2014/main" xmlns="" id="{25C79CA1-E5DC-E64C-BF30-BF154BC1ED76}"/>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5225192" y="2950228"/>
            <a:ext cx="365809" cy="365809"/>
          </a:xfrm>
          <a:prstGeom prst="rect">
            <a:avLst/>
          </a:prstGeom>
        </p:spPr>
      </p:pic>
      <p:sp>
        <p:nvSpPr>
          <p:cNvPr id="67" name="文本框 66">
            <a:extLst>
              <a:ext uri="{FF2B5EF4-FFF2-40B4-BE49-F238E27FC236}">
                <a16:creationId xmlns:a16="http://schemas.microsoft.com/office/drawing/2014/main" xmlns="" id="{C77B425A-38A6-C64C-913A-3C78A66D1BF6}"/>
              </a:ext>
            </a:extLst>
          </p:cNvPr>
          <p:cNvSpPr txBox="1"/>
          <p:nvPr/>
        </p:nvSpPr>
        <p:spPr>
          <a:xfrm>
            <a:off x="5214362" y="3723415"/>
            <a:ext cx="1113892" cy="246221"/>
          </a:xfrm>
          <a:prstGeom prst="rect">
            <a:avLst/>
          </a:prstGeom>
          <a:noFill/>
        </p:spPr>
        <p:txBody>
          <a:bodyPr wrap="square" rtlCol="0">
            <a:spAutoFit/>
          </a:bodyPr>
          <a:lstStyle/>
          <a:p>
            <a:pPr algn="ctr"/>
            <a:r>
              <a:rPr kumimoji="1" lang="zh-CN" altLang="en-US" sz="1000" dirty="0" smtClean="0">
                <a:solidFill>
                  <a:schemeClr val="bg1"/>
                </a:solidFill>
                <a:latin typeface="微软雅黑" panose="020B0503020204020204" charset="-122"/>
                <a:ea typeface="微软雅黑" panose="020B0503020204020204" charset="-122"/>
              </a:rPr>
              <a:t>整合数据并转发</a:t>
            </a:r>
            <a:endParaRPr kumimoji="1" lang="zh-CN" altLang="en-US" sz="1000" dirty="0">
              <a:solidFill>
                <a:schemeClr val="bg1"/>
              </a:solidFill>
              <a:latin typeface="微软雅黑" panose="020B0503020204020204" charset="-122"/>
              <a:ea typeface="微软雅黑" panose="020B0503020204020204" charset="-122"/>
            </a:endParaRPr>
          </a:p>
        </p:txBody>
      </p:sp>
      <p:sp>
        <p:nvSpPr>
          <p:cNvPr id="68" name="箭头: 左 94">
            <a:extLst>
              <a:ext uri="{FF2B5EF4-FFF2-40B4-BE49-F238E27FC236}">
                <a16:creationId xmlns:a16="http://schemas.microsoft.com/office/drawing/2014/main" xmlns="" id="{80954791-86CE-2542-84B2-27741C400601}"/>
              </a:ext>
            </a:extLst>
          </p:cNvPr>
          <p:cNvSpPr/>
          <p:nvPr/>
        </p:nvSpPr>
        <p:spPr>
          <a:xfrm>
            <a:off x="4556269" y="3432227"/>
            <a:ext cx="428625" cy="177019"/>
          </a:xfrm>
          <a:prstGeom prst="lef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9" name="Title 2">
            <a:extLst>
              <a:ext uri="{FF2B5EF4-FFF2-40B4-BE49-F238E27FC236}">
                <a16:creationId xmlns:a16="http://schemas.microsoft.com/office/drawing/2014/main" xmlns=""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dirty="0">
                <a:solidFill>
                  <a:schemeClr val="bg1"/>
                </a:solidFill>
              </a:rPr>
              <a:t>示例</a:t>
            </a: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RPA</a:t>
            </a:r>
            <a:r>
              <a:rPr lang="zh-CN" altLang="en-US" sz="2400" dirty="0">
                <a:solidFill>
                  <a:schemeClr val="bg1"/>
                </a:solidFill>
              </a:rPr>
              <a:t>项目实施前后的订单处理流程对比</a:t>
            </a:r>
            <a:endParaRPr lang="en-US" sz="2400" dirty="0">
              <a:solidFill>
                <a:schemeClr val="bg1"/>
              </a:solidFill>
            </a:endParaRPr>
          </a:p>
        </p:txBody>
      </p:sp>
    </p:spTree>
    <p:extLst>
      <p:ext uri="{BB962C8B-B14F-4D97-AF65-F5344CB8AC3E}">
        <p14:creationId xmlns:p14="http://schemas.microsoft.com/office/powerpoint/2010/main" val="117076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anim calcmode="lin" valueType="num">
                                      <p:cBhvr>
                                        <p:cTn id="18" dur="1000" fill="hold"/>
                                        <p:tgtEl>
                                          <p:spTgt spid="64"/>
                                        </p:tgtEl>
                                        <p:attrNameLst>
                                          <p:attrName>ppt_x</p:attrName>
                                        </p:attrNameLst>
                                      </p:cBhvr>
                                      <p:tavLst>
                                        <p:tav tm="0">
                                          <p:val>
                                            <p:strVal val="#ppt_x"/>
                                          </p:val>
                                        </p:tav>
                                        <p:tav tm="100000">
                                          <p:val>
                                            <p:strVal val="#ppt_x"/>
                                          </p:val>
                                        </p:tav>
                                      </p:tavLst>
                                    </p:anim>
                                    <p:anim calcmode="lin" valueType="num">
                                      <p:cBhvr>
                                        <p:cTn id="1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1000"/>
                                        <p:tgtEl>
                                          <p:spTgt spid="36"/>
                                        </p:tgtEl>
                                      </p:cBhvr>
                                    </p:animEffect>
                                    <p:anim calcmode="lin" valueType="num">
                                      <p:cBhvr>
                                        <p:cTn id="105" dur="1000" fill="hold"/>
                                        <p:tgtEl>
                                          <p:spTgt spid="36"/>
                                        </p:tgtEl>
                                        <p:attrNameLst>
                                          <p:attrName>ppt_x</p:attrName>
                                        </p:attrNameLst>
                                      </p:cBhvr>
                                      <p:tavLst>
                                        <p:tav tm="0">
                                          <p:val>
                                            <p:strVal val="#ppt_x"/>
                                          </p:val>
                                        </p:tav>
                                        <p:tav tm="100000">
                                          <p:val>
                                            <p:strVal val="#ppt_x"/>
                                          </p:val>
                                        </p:tav>
                                      </p:tavLst>
                                    </p:anim>
                                    <p:anim calcmode="lin" valueType="num">
                                      <p:cBhvr>
                                        <p:cTn id="106" dur="1000" fill="hold"/>
                                        <p:tgtEl>
                                          <p:spTgt spid="3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1000"/>
                                        <p:tgtEl>
                                          <p:spTgt spid="38"/>
                                        </p:tgtEl>
                                      </p:cBhvr>
                                    </p:animEffect>
                                    <p:anim calcmode="lin" valueType="num">
                                      <p:cBhvr>
                                        <p:cTn id="115" dur="1000" fill="hold"/>
                                        <p:tgtEl>
                                          <p:spTgt spid="38"/>
                                        </p:tgtEl>
                                        <p:attrNameLst>
                                          <p:attrName>ppt_x</p:attrName>
                                        </p:attrNameLst>
                                      </p:cBhvr>
                                      <p:tavLst>
                                        <p:tav tm="0">
                                          <p:val>
                                            <p:strVal val="#ppt_x"/>
                                          </p:val>
                                        </p:tav>
                                        <p:tav tm="100000">
                                          <p:val>
                                            <p:strVal val="#ppt_x"/>
                                          </p:val>
                                        </p:tav>
                                      </p:tavLst>
                                    </p:anim>
                                    <p:anim calcmode="lin" valueType="num">
                                      <p:cBhvr>
                                        <p:cTn id="116" dur="1000" fill="hold"/>
                                        <p:tgtEl>
                                          <p:spTgt spid="3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0"/>
                                        <p:tgtEl>
                                          <p:spTgt spid="39"/>
                                        </p:tgtEl>
                                      </p:cBhvr>
                                    </p:animEffect>
                                    <p:anim calcmode="lin" valueType="num">
                                      <p:cBhvr>
                                        <p:cTn id="120" dur="1000" fill="hold"/>
                                        <p:tgtEl>
                                          <p:spTgt spid="39"/>
                                        </p:tgtEl>
                                        <p:attrNameLst>
                                          <p:attrName>ppt_x</p:attrName>
                                        </p:attrNameLst>
                                      </p:cBhvr>
                                      <p:tavLst>
                                        <p:tav tm="0">
                                          <p:val>
                                            <p:strVal val="#ppt_x"/>
                                          </p:val>
                                        </p:tav>
                                        <p:tav tm="100000">
                                          <p:val>
                                            <p:strVal val="#ppt_x"/>
                                          </p:val>
                                        </p:tav>
                                      </p:tavLst>
                                    </p:anim>
                                    <p:anim calcmode="lin" valueType="num">
                                      <p:cBhvr>
                                        <p:cTn id="121" dur="1000" fill="hold"/>
                                        <p:tgtEl>
                                          <p:spTgt spid="3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fade">
                                      <p:cBhvr>
                                        <p:cTn id="124" dur="1000"/>
                                        <p:tgtEl>
                                          <p:spTgt spid="60"/>
                                        </p:tgtEl>
                                      </p:cBhvr>
                                    </p:animEffect>
                                    <p:anim calcmode="lin" valueType="num">
                                      <p:cBhvr>
                                        <p:cTn id="125" dur="1000" fill="hold"/>
                                        <p:tgtEl>
                                          <p:spTgt spid="60"/>
                                        </p:tgtEl>
                                        <p:attrNameLst>
                                          <p:attrName>ppt_x</p:attrName>
                                        </p:attrNameLst>
                                      </p:cBhvr>
                                      <p:tavLst>
                                        <p:tav tm="0">
                                          <p:val>
                                            <p:strVal val="#ppt_x"/>
                                          </p:val>
                                        </p:tav>
                                        <p:tav tm="100000">
                                          <p:val>
                                            <p:strVal val="#ppt_x"/>
                                          </p:val>
                                        </p:tav>
                                      </p:tavLst>
                                    </p:anim>
                                    <p:anim calcmode="lin" valueType="num">
                                      <p:cBhvr>
                                        <p:cTn id="126" dur="10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1000"/>
                                        <p:tgtEl>
                                          <p:spTgt spid="65"/>
                                        </p:tgtEl>
                                      </p:cBhvr>
                                    </p:animEffect>
                                    <p:anim calcmode="lin" valueType="num">
                                      <p:cBhvr>
                                        <p:cTn id="130" dur="1000" fill="hold"/>
                                        <p:tgtEl>
                                          <p:spTgt spid="65"/>
                                        </p:tgtEl>
                                        <p:attrNameLst>
                                          <p:attrName>ppt_x</p:attrName>
                                        </p:attrNameLst>
                                      </p:cBhvr>
                                      <p:tavLst>
                                        <p:tav tm="0">
                                          <p:val>
                                            <p:strVal val="#ppt_x"/>
                                          </p:val>
                                        </p:tav>
                                        <p:tav tm="100000">
                                          <p:val>
                                            <p:strVal val="#ppt_x"/>
                                          </p:val>
                                        </p:tav>
                                      </p:tavLst>
                                    </p:anim>
                                    <p:anim calcmode="lin" valueType="num">
                                      <p:cBhvr>
                                        <p:cTn id="131" dur="1000" fill="hold"/>
                                        <p:tgtEl>
                                          <p:spTgt spid="65"/>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1000"/>
                                        <p:tgtEl>
                                          <p:spTgt spid="66"/>
                                        </p:tgtEl>
                                      </p:cBhvr>
                                    </p:animEffect>
                                    <p:anim calcmode="lin" valueType="num">
                                      <p:cBhvr>
                                        <p:cTn id="135" dur="1000" fill="hold"/>
                                        <p:tgtEl>
                                          <p:spTgt spid="66"/>
                                        </p:tgtEl>
                                        <p:attrNameLst>
                                          <p:attrName>ppt_x</p:attrName>
                                        </p:attrNameLst>
                                      </p:cBhvr>
                                      <p:tavLst>
                                        <p:tav tm="0">
                                          <p:val>
                                            <p:strVal val="#ppt_x"/>
                                          </p:val>
                                        </p:tav>
                                        <p:tav tm="100000">
                                          <p:val>
                                            <p:strVal val="#ppt_x"/>
                                          </p:val>
                                        </p:tav>
                                      </p:tavLst>
                                    </p:anim>
                                    <p:anim calcmode="lin" valueType="num">
                                      <p:cBhvr>
                                        <p:cTn id="136" dur="1000" fill="hold"/>
                                        <p:tgtEl>
                                          <p:spTgt spid="66"/>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fade">
                                      <p:cBhvr>
                                        <p:cTn id="139" dur="1000"/>
                                        <p:tgtEl>
                                          <p:spTgt spid="67"/>
                                        </p:tgtEl>
                                      </p:cBhvr>
                                    </p:animEffect>
                                    <p:anim calcmode="lin" valueType="num">
                                      <p:cBhvr>
                                        <p:cTn id="140" dur="1000" fill="hold"/>
                                        <p:tgtEl>
                                          <p:spTgt spid="67"/>
                                        </p:tgtEl>
                                        <p:attrNameLst>
                                          <p:attrName>ppt_x</p:attrName>
                                        </p:attrNameLst>
                                      </p:cBhvr>
                                      <p:tavLst>
                                        <p:tav tm="0">
                                          <p:val>
                                            <p:strVal val="#ppt_x"/>
                                          </p:val>
                                        </p:tav>
                                        <p:tav tm="100000">
                                          <p:val>
                                            <p:strVal val="#ppt_x"/>
                                          </p:val>
                                        </p:tav>
                                      </p:tavLst>
                                    </p:anim>
                                    <p:anim calcmode="lin" valueType="num">
                                      <p:cBhvr>
                                        <p:cTn id="141" dur="1000" fill="hold"/>
                                        <p:tgtEl>
                                          <p:spTgt spid="67"/>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68"/>
                                        </p:tgtEl>
                                        <p:attrNameLst>
                                          <p:attrName>style.visibility</p:attrName>
                                        </p:attrNameLst>
                                      </p:cBhvr>
                                      <p:to>
                                        <p:strVal val="visible"/>
                                      </p:to>
                                    </p:set>
                                    <p:animEffect transition="in" filter="fade">
                                      <p:cBhvr>
                                        <p:cTn id="144" dur="1000"/>
                                        <p:tgtEl>
                                          <p:spTgt spid="68"/>
                                        </p:tgtEl>
                                      </p:cBhvr>
                                    </p:animEffect>
                                    <p:anim calcmode="lin" valueType="num">
                                      <p:cBhvr>
                                        <p:cTn id="145" dur="1000" fill="hold"/>
                                        <p:tgtEl>
                                          <p:spTgt spid="68"/>
                                        </p:tgtEl>
                                        <p:attrNameLst>
                                          <p:attrName>ppt_x</p:attrName>
                                        </p:attrNameLst>
                                      </p:cBhvr>
                                      <p:tavLst>
                                        <p:tav tm="0">
                                          <p:val>
                                            <p:strVal val="#ppt_x"/>
                                          </p:val>
                                        </p:tav>
                                        <p:tav tm="100000">
                                          <p:val>
                                            <p:strVal val="#ppt_x"/>
                                          </p:val>
                                        </p:tav>
                                      </p:tavLst>
                                    </p:anim>
                                    <p:anim calcmode="lin" valueType="num">
                                      <p:cBhvr>
                                        <p:cTn id="146" dur="1000" fill="hold"/>
                                        <p:tgtEl>
                                          <p:spTgt spid="68"/>
                                        </p:tgtEl>
                                        <p:attrNameLst>
                                          <p:attrName>ppt_y</p:attrName>
                                        </p:attrNameLst>
                                      </p:cBhvr>
                                      <p:tavLst>
                                        <p:tav tm="0">
                                          <p:val>
                                            <p:strVal val="#ppt_y+.1"/>
                                          </p:val>
                                        </p:tav>
                                        <p:tav tm="100000">
                                          <p:val>
                                            <p:strVal val="#ppt_y"/>
                                          </p:val>
                                        </p:tav>
                                      </p:tavLst>
                                    </p:anim>
                                  </p:childTnLst>
                                </p:cTn>
                              </p:par>
                              <p:par>
                                <p:cTn id="147" presetID="42" presetClass="entr" presetSubtype="0" fill="hold" nodeType="with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fade">
                                      <p:cBhvr>
                                        <p:cTn id="149" dur="1000"/>
                                        <p:tgtEl>
                                          <p:spTgt spid="21"/>
                                        </p:tgtEl>
                                      </p:cBhvr>
                                    </p:animEffect>
                                    <p:anim calcmode="lin" valueType="num">
                                      <p:cBhvr>
                                        <p:cTn id="150" dur="1000" fill="hold"/>
                                        <p:tgtEl>
                                          <p:spTgt spid="21"/>
                                        </p:tgtEl>
                                        <p:attrNameLst>
                                          <p:attrName>ppt_x</p:attrName>
                                        </p:attrNameLst>
                                      </p:cBhvr>
                                      <p:tavLst>
                                        <p:tav tm="0">
                                          <p:val>
                                            <p:strVal val="#ppt_x"/>
                                          </p:val>
                                        </p:tav>
                                        <p:tav tm="100000">
                                          <p:val>
                                            <p:strVal val="#ppt_x"/>
                                          </p:val>
                                        </p:tav>
                                      </p:tavLst>
                                    </p:anim>
                                    <p:anim calcmode="lin" valueType="num">
                                      <p:cBhvr>
                                        <p:cTn id="151" dur="1000" fill="hold"/>
                                        <p:tgtEl>
                                          <p:spTgt spid="21"/>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1000"/>
                                        <p:tgtEl>
                                          <p:spTgt spid="31"/>
                                        </p:tgtEl>
                                      </p:cBhvr>
                                    </p:animEffect>
                                    <p:anim calcmode="lin" valueType="num">
                                      <p:cBhvr>
                                        <p:cTn id="155" dur="1000" fill="hold"/>
                                        <p:tgtEl>
                                          <p:spTgt spid="31"/>
                                        </p:tgtEl>
                                        <p:attrNameLst>
                                          <p:attrName>ppt_x</p:attrName>
                                        </p:attrNameLst>
                                      </p:cBhvr>
                                      <p:tavLst>
                                        <p:tav tm="0">
                                          <p:val>
                                            <p:strVal val="#ppt_x"/>
                                          </p:val>
                                        </p:tav>
                                        <p:tav tm="100000">
                                          <p:val>
                                            <p:strVal val="#ppt_x"/>
                                          </p:val>
                                        </p:tav>
                                      </p:tavLst>
                                    </p:anim>
                                    <p:anim calcmode="lin" valueType="num">
                                      <p:cBhvr>
                                        <p:cTn id="156" dur="1000" fill="hold"/>
                                        <p:tgtEl>
                                          <p:spTgt spid="31"/>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1000"/>
                                        <p:tgtEl>
                                          <p:spTgt spid="23"/>
                                        </p:tgtEl>
                                      </p:cBhvr>
                                    </p:animEffect>
                                    <p:anim calcmode="lin" valueType="num">
                                      <p:cBhvr>
                                        <p:cTn id="160" dur="1000" fill="hold"/>
                                        <p:tgtEl>
                                          <p:spTgt spid="23"/>
                                        </p:tgtEl>
                                        <p:attrNameLst>
                                          <p:attrName>ppt_x</p:attrName>
                                        </p:attrNameLst>
                                      </p:cBhvr>
                                      <p:tavLst>
                                        <p:tav tm="0">
                                          <p:val>
                                            <p:strVal val="#ppt_x"/>
                                          </p:val>
                                        </p:tav>
                                        <p:tav tm="100000">
                                          <p:val>
                                            <p:strVal val="#ppt_x"/>
                                          </p:val>
                                        </p:tav>
                                      </p:tavLst>
                                    </p:anim>
                                    <p:anim calcmode="lin" valueType="num">
                                      <p:cBhvr>
                                        <p:cTn id="161" dur="1000" fill="hold"/>
                                        <p:tgtEl>
                                          <p:spTgt spid="23"/>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fade">
                                      <p:cBhvr>
                                        <p:cTn id="164" dur="1000"/>
                                        <p:tgtEl>
                                          <p:spTgt spid="30"/>
                                        </p:tgtEl>
                                      </p:cBhvr>
                                    </p:animEffect>
                                    <p:anim calcmode="lin" valueType="num">
                                      <p:cBhvr>
                                        <p:cTn id="165" dur="1000" fill="hold"/>
                                        <p:tgtEl>
                                          <p:spTgt spid="30"/>
                                        </p:tgtEl>
                                        <p:attrNameLst>
                                          <p:attrName>ppt_x</p:attrName>
                                        </p:attrNameLst>
                                      </p:cBhvr>
                                      <p:tavLst>
                                        <p:tav tm="0">
                                          <p:val>
                                            <p:strVal val="#ppt_x"/>
                                          </p:val>
                                        </p:tav>
                                        <p:tav tm="100000">
                                          <p:val>
                                            <p:strVal val="#ppt_x"/>
                                          </p:val>
                                        </p:tav>
                                      </p:tavLst>
                                    </p:anim>
                                    <p:anim calcmode="lin" valueType="num">
                                      <p:cBhvr>
                                        <p:cTn id="166" dur="1000" fill="hold"/>
                                        <p:tgtEl>
                                          <p:spTgt spid="30"/>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Effect transition="in" filter="fade">
                                      <p:cBhvr>
                                        <p:cTn id="169" dur="1000"/>
                                        <p:tgtEl>
                                          <p:spTgt spid="29"/>
                                        </p:tgtEl>
                                      </p:cBhvr>
                                    </p:animEffect>
                                    <p:anim calcmode="lin" valueType="num">
                                      <p:cBhvr>
                                        <p:cTn id="170" dur="1000" fill="hold"/>
                                        <p:tgtEl>
                                          <p:spTgt spid="29"/>
                                        </p:tgtEl>
                                        <p:attrNameLst>
                                          <p:attrName>ppt_x</p:attrName>
                                        </p:attrNameLst>
                                      </p:cBhvr>
                                      <p:tavLst>
                                        <p:tav tm="0">
                                          <p:val>
                                            <p:strVal val="#ppt_x"/>
                                          </p:val>
                                        </p:tav>
                                        <p:tav tm="100000">
                                          <p:val>
                                            <p:strVal val="#ppt_x"/>
                                          </p:val>
                                        </p:tav>
                                      </p:tavLst>
                                    </p:anim>
                                    <p:anim calcmode="lin" valueType="num">
                                      <p:cBhvr>
                                        <p:cTn id="171" dur="1000" fill="hold"/>
                                        <p:tgtEl>
                                          <p:spTgt spid="29"/>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28"/>
                                        </p:tgtEl>
                                        <p:attrNameLst>
                                          <p:attrName>style.visibility</p:attrName>
                                        </p:attrNameLst>
                                      </p:cBhvr>
                                      <p:to>
                                        <p:strVal val="visible"/>
                                      </p:to>
                                    </p:set>
                                    <p:animEffect transition="in" filter="fade">
                                      <p:cBhvr>
                                        <p:cTn id="174" dur="1000"/>
                                        <p:tgtEl>
                                          <p:spTgt spid="28"/>
                                        </p:tgtEl>
                                      </p:cBhvr>
                                    </p:animEffect>
                                    <p:anim calcmode="lin" valueType="num">
                                      <p:cBhvr>
                                        <p:cTn id="175" dur="1000" fill="hold"/>
                                        <p:tgtEl>
                                          <p:spTgt spid="28"/>
                                        </p:tgtEl>
                                        <p:attrNameLst>
                                          <p:attrName>ppt_x</p:attrName>
                                        </p:attrNameLst>
                                      </p:cBhvr>
                                      <p:tavLst>
                                        <p:tav tm="0">
                                          <p:val>
                                            <p:strVal val="#ppt_x"/>
                                          </p:val>
                                        </p:tav>
                                        <p:tav tm="100000">
                                          <p:val>
                                            <p:strVal val="#ppt_x"/>
                                          </p:val>
                                        </p:tav>
                                      </p:tavLst>
                                    </p:anim>
                                    <p:anim calcmode="lin" valueType="num">
                                      <p:cBhvr>
                                        <p:cTn id="1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10"/>
                                        </p:tgtEl>
                                        <p:attrNameLst>
                                          <p:attrName>style.visibility</p:attrName>
                                        </p:attrNameLst>
                                      </p:cBhvr>
                                      <p:to>
                                        <p:strVal val="visible"/>
                                      </p:to>
                                    </p:set>
                                    <p:animEffect transition="in" filter="wipe(down)">
                                      <p:cBhvr>
                                        <p:cTn id="181" dur="500"/>
                                        <p:tgtEl>
                                          <p:spTgt spid="10"/>
                                        </p:tgtEl>
                                      </p:cBhvr>
                                    </p:animEffect>
                                  </p:childTnLst>
                                </p:cTn>
                              </p:par>
                              <p:par>
                                <p:cTn id="182" presetID="22" presetClass="entr" presetSubtype="4" fill="hold" grpId="0" nodeType="withEffect">
                                  <p:stCondLst>
                                    <p:cond delay="0"/>
                                  </p:stCondLst>
                                  <p:childTnLst>
                                    <p:set>
                                      <p:cBhvr>
                                        <p:cTn id="183" dur="1" fill="hold">
                                          <p:stCondLst>
                                            <p:cond delay="0"/>
                                          </p:stCondLst>
                                        </p:cTn>
                                        <p:tgtEl>
                                          <p:spTgt spid="12"/>
                                        </p:tgtEl>
                                        <p:attrNameLst>
                                          <p:attrName>style.visibility</p:attrName>
                                        </p:attrNameLst>
                                      </p:cBhvr>
                                      <p:to>
                                        <p:strVal val="visible"/>
                                      </p:to>
                                    </p:set>
                                    <p:animEffect transition="in" filter="wipe(down)">
                                      <p:cBhvr>
                                        <p:cTn id="184" dur="500"/>
                                        <p:tgtEl>
                                          <p:spTgt spid="12"/>
                                        </p:tgtEl>
                                      </p:cBhvr>
                                    </p:animEffect>
                                  </p:childTnLst>
                                </p:cTn>
                              </p:par>
                              <p:par>
                                <p:cTn id="185" presetID="22" presetClass="entr" presetSubtype="4" fill="hold" grpId="0" nodeType="with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down)">
                                      <p:cBhvr>
                                        <p:cTn id="187" dur="500"/>
                                        <p:tgtEl>
                                          <p:spTgt spid="63"/>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nodeType="clickEffect">
                                  <p:stCondLst>
                                    <p:cond delay="0"/>
                                  </p:stCondLst>
                                  <p:childTnLst>
                                    <p:set>
                                      <p:cBhvr>
                                        <p:cTn id="191" dur="1" fill="hold">
                                          <p:stCondLst>
                                            <p:cond delay="0"/>
                                          </p:stCondLst>
                                        </p:cTn>
                                        <p:tgtEl>
                                          <p:spTgt spid="13"/>
                                        </p:tgtEl>
                                        <p:attrNameLst>
                                          <p:attrName>style.visibility</p:attrName>
                                        </p:attrNameLst>
                                      </p:cBhvr>
                                      <p:to>
                                        <p:strVal val="visible"/>
                                      </p:to>
                                    </p:set>
                                    <p:animEffect transition="in" filter="wipe(down)">
                                      <p:cBhvr>
                                        <p:cTn id="192" dur="500"/>
                                        <p:tgtEl>
                                          <p:spTgt spid="13"/>
                                        </p:tgtEl>
                                      </p:cBhvr>
                                    </p:animEffect>
                                  </p:childTnLst>
                                </p:cTn>
                              </p:par>
                              <p:par>
                                <p:cTn id="193" presetID="22" presetClass="entr" presetSubtype="4" fill="hold" nodeType="with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down)">
                                      <p:cBhvr>
                                        <p:cTn id="195" dur="500"/>
                                        <p:tgtEl>
                                          <p:spTgt spid="40"/>
                                        </p:tgtEl>
                                      </p:cBhvr>
                                    </p:animEffect>
                                  </p:childTnLst>
                                </p:cTn>
                              </p:par>
                              <p:par>
                                <p:cTn id="196" presetID="22" presetClass="entr" presetSubtype="4" fill="hold" nodeType="with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wipe(down)">
                                      <p:cBhvr>
                                        <p:cTn id="198" dur="500"/>
                                        <p:tgtEl>
                                          <p:spTgt spid="41"/>
                                        </p:tgtEl>
                                      </p:cBhvr>
                                    </p:animEffect>
                                  </p:childTnLst>
                                </p:cTn>
                              </p:par>
                              <p:par>
                                <p:cTn id="199" presetID="22" presetClass="entr" presetSubtype="4"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wipe(down)">
                                      <p:cBhvr>
                                        <p:cTn id="201" dur="500"/>
                                        <p:tgtEl>
                                          <p:spTgt spid="42"/>
                                        </p:tgtEl>
                                      </p:cBhvr>
                                    </p:animEffect>
                                  </p:childTnLst>
                                </p:cTn>
                              </p:par>
                              <p:par>
                                <p:cTn id="202" presetID="22" presetClass="entr" presetSubtype="4" fill="hold" nodeType="withEffect">
                                  <p:stCondLst>
                                    <p:cond delay="0"/>
                                  </p:stCondLst>
                                  <p:childTnLst>
                                    <p:set>
                                      <p:cBhvr>
                                        <p:cTn id="203" dur="1" fill="hold">
                                          <p:stCondLst>
                                            <p:cond delay="0"/>
                                          </p:stCondLst>
                                        </p:cTn>
                                        <p:tgtEl>
                                          <p:spTgt spid="43"/>
                                        </p:tgtEl>
                                        <p:attrNameLst>
                                          <p:attrName>style.visibility</p:attrName>
                                        </p:attrNameLst>
                                      </p:cBhvr>
                                      <p:to>
                                        <p:strVal val="visible"/>
                                      </p:to>
                                    </p:set>
                                    <p:animEffect transition="in" filter="wipe(down)">
                                      <p:cBhvr>
                                        <p:cTn id="204" dur="500"/>
                                        <p:tgtEl>
                                          <p:spTgt spid="43"/>
                                        </p:tgtEl>
                                      </p:cBhvr>
                                    </p:animEffect>
                                  </p:childTnLst>
                                </p:cTn>
                              </p:par>
                              <p:par>
                                <p:cTn id="205" presetID="22" presetClass="entr" presetSubtype="4" fill="hold" nodeType="with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wipe(down)">
                                      <p:cBhvr>
                                        <p:cTn id="207" dur="500"/>
                                        <p:tgtEl>
                                          <p:spTgt spid="44"/>
                                        </p:tgtEl>
                                      </p:cBhvr>
                                    </p:animEffect>
                                  </p:childTnLst>
                                </p:cTn>
                              </p:par>
                              <p:par>
                                <p:cTn id="208" presetID="22" presetClass="entr" presetSubtype="4" fill="hold" nodeType="withEffect">
                                  <p:stCondLst>
                                    <p:cond delay="0"/>
                                  </p:stCondLst>
                                  <p:childTnLst>
                                    <p:set>
                                      <p:cBhvr>
                                        <p:cTn id="209" dur="1" fill="hold">
                                          <p:stCondLst>
                                            <p:cond delay="0"/>
                                          </p:stCondLst>
                                        </p:cTn>
                                        <p:tgtEl>
                                          <p:spTgt spid="45"/>
                                        </p:tgtEl>
                                        <p:attrNameLst>
                                          <p:attrName>style.visibility</p:attrName>
                                        </p:attrNameLst>
                                      </p:cBhvr>
                                      <p:to>
                                        <p:strVal val="visible"/>
                                      </p:to>
                                    </p:set>
                                    <p:animEffect transition="in" filter="wipe(down)">
                                      <p:cBhvr>
                                        <p:cTn id="210" dur="500"/>
                                        <p:tgtEl>
                                          <p:spTgt spid="45"/>
                                        </p:tgtEl>
                                      </p:cBhvr>
                                    </p:animEffect>
                                  </p:childTnLst>
                                </p:cTn>
                              </p:par>
                              <p:par>
                                <p:cTn id="211" presetID="22" presetClass="entr" presetSubtype="4" fill="hold" nodeType="with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wipe(down)">
                                      <p:cBhvr>
                                        <p:cTn id="213" dur="500"/>
                                        <p:tgtEl>
                                          <p:spTgt spid="46"/>
                                        </p:tgtEl>
                                      </p:cBhvr>
                                    </p:animEffect>
                                  </p:childTnLst>
                                </p:cTn>
                              </p:par>
                              <p:par>
                                <p:cTn id="214" presetID="22" presetClass="entr" presetSubtype="4" fill="hold" nodeType="withEffect">
                                  <p:stCondLst>
                                    <p:cond delay="0"/>
                                  </p:stCondLst>
                                  <p:childTnLst>
                                    <p:set>
                                      <p:cBhvr>
                                        <p:cTn id="215" dur="1" fill="hold">
                                          <p:stCondLst>
                                            <p:cond delay="0"/>
                                          </p:stCondLst>
                                        </p:cTn>
                                        <p:tgtEl>
                                          <p:spTgt spid="47"/>
                                        </p:tgtEl>
                                        <p:attrNameLst>
                                          <p:attrName>style.visibility</p:attrName>
                                        </p:attrNameLst>
                                      </p:cBhvr>
                                      <p:to>
                                        <p:strVal val="visible"/>
                                      </p:to>
                                    </p:set>
                                    <p:animEffect transition="in" filter="wipe(down)">
                                      <p:cBhvr>
                                        <p:cTn id="216" dur="500"/>
                                        <p:tgtEl>
                                          <p:spTgt spid="47"/>
                                        </p:tgtEl>
                                      </p:cBhvr>
                                    </p:animEffect>
                                  </p:childTnLst>
                                </p:cTn>
                              </p:par>
                              <p:par>
                                <p:cTn id="217" presetID="22" presetClass="entr" presetSubtype="4" fill="hold" nodeType="withEffect">
                                  <p:stCondLst>
                                    <p:cond delay="0"/>
                                  </p:stCondLst>
                                  <p:childTnLst>
                                    <p:set>
                                      <p:cBhvr>
                                        <p:cTn id="218" dur="1" fill="hold">
                                          <p:stCondLst>
                                            <p:cond delay="0"/>
                                          </p:stCondLst>
                                        </p:cTn>
                                        <p:tgtEl>
                                          <p:spTgt spid="48"/>
                                        </p:tgtEl>
                                        <p:attrNameLst>
                                          <p:attrName>style.visibility</p:attrName>
                                        </p:attrNameLst>
                                      </p:cBhvr>
                                      <p:to>
                                        <p:strVal val="visible"/>
                                      </p:to>
                                    </p:set>
                                    <p:animEffect transition="in" filter="wipe(down)">
                                      <p:cBhvr>
                                        <p:cTn id="219" dur="500"/>
                                        <p:tgtEl>
                                          <p:spTgt spid="48"/>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Effect transition="in" filter="wipe(down)">
                                      <p:cBhvr>
                                        <p:cTn id="222" dur="500"/>
                                        <p:tgtEl>
                                          <p:spTgt spid="49"/>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50"/>
                                        </p:tgtEl>
                                        <p:attrNameLst>
                                          <p:attrName>style.visibility</p:attrName>
                                        </p:attrNameLst>
                                      </p:cBhvr>
                                      <p:to>
                                        <p:strVal val="visible"/>
                                      </p:to>
                                    </p:set>
                                    <p:animEffect transition="in" filter="wipe(down)">
                                      <p:cBhvr>
                                        <p:cTn id="225" dur="500"/>
                                        <p:tgtEl>
                                          <p:spTgt spid="50"/>
                                        </p:tgtEl>
                                      </p:cBhvr>
                                    </p:animEffect>
                                  </p:childTnLst>
                                </p:cTn>
                              </p:par>
                              <p:par>
                                <p:cTn id="226" presetID="22" presetClass="entr" presetSubtype="4" fill="hold" nodeType="withEffect">
                                  <p:stCondLst>
                                    <p:cond delay="0"/>
                                  </p:stCondLst>
                                  <p:childTnLst>
                                    <p:set>
                                      <p:cBhvr>
                                        <p:cTn id="227" dur="1" fill="hold">
                                          <p:stCondLst>
                                            <p:cond delay="0"/>
                                          </p:stCondLst>
                                        </p:cTn>
                                        <p:tgtEl>
                                          <p:spTgt spid="51"/>
                                        </p:tgtEl>
                                        <p:attrNameLst>
                                          <p:attrName>style.visibility</p:attrName>
                                        </p:attrNameLst>
                                      </p:cBhvr>
                                      <p:to>
                                        <p:strVal val="visible"/>
                                      </p:to>
                                    </p:set>
                                    <p:animEffect transition="in" filter="wipe(down)">
                                      <p:cBhvr>
                                        <p:cTn id="228" dur="500"/>
                                        <p:tgtEl>
                                          <p:spTgt spid="51"/>
                                        </p:tgtEl>
                                      </p:cBhvr>
                                    </p:animEffect>
                                  </p:childTnLst>
                                </p:cTn>
                              </p:par>
                              <p:par>
                                <p:cTn id="229" presetID="22" presetClass="entr" presetSubtype="4" fill="hold" grpId="0" nodeType="withEffect">
                                  <p:stCondLst>
                                    <p:cond delay="0"/>
                                  </p:stCondLst>
                                  <p:childTnLst>
                                    <p:set>
                                      <p:cBhvr>
                                        <p:cTn id="230" dur="1" fill="hold">
                                          <p:stCondLst>
                                            <p:cond delay="0"/>
                                          </p:stCondLst>
                                        </p:cTn>
                                        <p:tgtEl>
                                          <p:spTgt spid="52"/>
                                        </p:tgtEl>
                                        <p:attrNameLst>
                                          <p:attrName>style.visibility</p:attrName>
                                        </p:attrNameLst>
                                      </p:cBhvr>
                                      <p:to>
                                        <p:strVal val="visible"/>
                                      </p:to>
                                    </p:set>
                                    <p:animEffect transition="in" filter="wipe(down)">
                                      <p:cBhvr>
                                        <p:cTn id="231" dur="500"/>
                                        <p:tgtEl>
                                          <p:spTgt spid="52"/>
                                        </p:tgtEl>
                                      </p:cBhvr>
                                    </p:animEffect>
                                  </p:childTnLst>
                                </p:cTn>
                              </p:par>
                              <p:par>
                                <p:cTn id="232" presetID="22" presetClass="entr" presetSubtype="4" fill="hold" grpId="0" nodeType="withEffect">
                                  <p:stCondLst>
                                    <p:cond delay="0"/>
                                  </p:stCondLst>
                                  <p:childTnLst>
                                    <p:set>
                                      <p:cBhvr>
                                        <p:cTn id="233" dur="1" fill="hold">
                                          <p:stCondLst>
                                            <p:cond delay="0"/>
                                          </p:stCondLst>
                                        </p:cTn>
                                        <p:tgtEl>
                                          <p:spTgt spid="53"/>
                                        </p:tgtEl>
                                        <p:attrNameLst>
                                          <p:attrName>style.visibility</p:attrName>
                                        </p:attrNameLst>
                                      </p:cBhvr>
                                      <p:to>
                                        <p:strVal val="visible"/>
                                      </p:to>
                                    </p:set>
                                    <p:animEffect transition="in" filter="wipe(down)">
                                      <p:cBhvr>
                                        <p:cTn id="234" dur="500"/>
                                        <p:tgtEl>
                                          <p:spTgt spid="53"/>
                                        </p:tgtEl>
                                      </p:cBhvr>
                                    </p:animEffect>
                                  </p:childTnLst>
                                </p:cTn>
                              </p:par>
                              <p:par>
                                <p:cTn id="235" presetID="22" presetClass="entr" presetSubtype="4" fill="hold" grpId="0" nodeType="withEffect">
                                  <p:stCondLst>
                                    <p:cond delay="0"/>
                                  </p:stCondLst>
                                  <p:childTnLst>
                                    <p:set>
                                      <p:cBhvr>
                                        <p:cTn id="236" dur="1" fill="hold">
                                          <p:stCondLst>
                                            <p:cond delay="0"/>
                                          </p:stCondLst>
                                        </p:cTn>
                                        <p:tgtEl>
                                          <p:spTgt spid="54"/>
                                        </p:tgtEl>
                                        <p:attrNameLst>
                                          <p:attrName>style.visibility</p:attrName>
                                        </p:attrNameLst>
                                      </p:cBhvr>
                                      <p:to>
                                        <p:strVal val="visible"/>
                                      </p:to>
                                    </p:set>
                                    <p:animEffect transition="in" filter="wipe(down)">
                                      <p:cBhvr>
                                        <p:cTn id="237" dur="500"/>
                                        <p:tgtEl>
                                          <p:spTgt spid="54"/>
                                        </p:tgtEl>
                                      </p:cBhvr>
                                    </p:animEffect>
                                  </p:childTnLst>
                                </p:cTn>
                              </p:par>
                              <p:par>
                                <p:cTn id="238" presetID="22" presetClass="entr" presetSubtype="4" fill="hold" grpId="0" nodeType="withEffect">
                                  <p:stCondLst>
                                    <p:cond delay="0"/>
                                  </p:stCondLst>
                                  <p:childTnLst>
                                    <p:set>
                                      <p:cBhvr>
                                        <p:cTn id="239" dur="1" fill="hold">
                                          <p:stCondLst>
                                            <p:cond delay="0"/>
                                          </p:stCondLst>
                                        </p:cTn>
                                        <p:tgtEl>
                                          <p:spTgt spid="55"/>
                                        </p:tgtEl>
                                        <p:attrNameLst>
                                          <p:attrName>style.visibility</p:attrName>
                                        </p:attrNameLst>
                                      </p:cBhvr>
                                      <p:to>
                                        <p:strVal val="visible"/>
                                      </p:to>
                                    </p:set>
                                    <p:animEffect transition="in" filter="wipe(down)">
                                      <p:cBhvr>
                                        <p:cTn id="240" dur="500"/>
                                        <p:tgtEl>
                                          <p:spTgt spid="55"/>
                                        </p:tgtEl>
                                      </p:cBhvr>
                                    </p:animEffect>
                                  </p:childTnLst>
                                </p:cTn>
                              </p:par>
                              <p:par>
                                <p:cTn id="241" presetID="22" presetClass="entr" presetSubtype="4" fill="hold" grpId="0" nodeType="withEffect">
                                  <p:stCondLst>
                                    <p:cond delay="0"/>
                                  </p:stCondLst>
                                  <p:childTnLst>
                                    <p:set>
                                      <p:cBhvr>
                                        <p:cTn id="242" dur="1" fill="hold">
                                          <p:stCondLst>
                                            <p:cond delay="0"/>
                                          </p:stCondLst>
                                        </p:cTn>
                                        <p:tgtEl>
                                          <p:spTgt spid="56"/>
                                        </p:tgtEl>
                                        <p:attrNameLst>
                                          <p:attrName>style.visibility</p:attrName>
                                        </p:attrNameLst>
                                      </p:cBhvr>
                                      <p:to>
                                        <p:strVal val="visible"/>
                                      </p:to>
                                    </p:set>
                                    <p:animEffect transition="in" filter="wipe(down)">
                                      <p:cBhvr>
                                        <p:cTn id="243" dur="500"/>
                                        <p:tgtEl>
                                          <p:spTgt spid="56"/>
                                        </p:tgtEl>
                                      </p:cBhvr>
                                    </p:animEffect>
                                  </p:childTnLst>
                                </p:cTn>
                              </p:par>
                              <p:par>
                                <p:cTn id="244" presetID="22" presetClass="entr" presetSubtype="4" fill="hold" grpId="0" nodeType="withEffect">
                                  <p:stCondLst>
                                    <p:cond delay="0"/>
                                  </p:stCondLst>
                                  <p:childTnLst>
                                    <p:set>
                                      <p:cBhvr>
                                        <p:cTn id="245" dur="1" fill="hold">
                                          <p:stCondLst>
                                            <p:cond delay="0"/>
                                          </p:stCondLst>
                                        </p:cTn>
                                        <p:tgtEl>
                                          <p:spTgt spid="57"/>
                                        </p:tgtEl>
                                        <p:attrNameLst>
                                          <p:attrName>style.visibility</p:attrName>
                                        </p:attrNameLst>
                                      </p:cBhvr>
                                      <p:to>
                                        <p:strVal val="visible"/>
                                      </p:to>
                                    </p:set>
                                    <p:animEffect transition="in" filter="wipe(down)">
                                      <p:cBhvr>
                                        <p:cTn id="246" dur="500"/>
                                        <p:tgtEl>
                                          <p:spTgt spid="57"/>
                                        </p:tgtEl>
                                      </p:cBhvr>
                                    </p:animEffect>
                                  </p:childTnLst>
                                </p:cTn>
                              </p:par>
                              <p:par>
                                <p:cTn id="247" presetID="22" presetClass="entr" presetSubtype="4" fill="hold" grpId="0" nodeType="withEffect">
                                  <p:stCondLst>
                                    <p:cond delay="0"/>
                                  </p:stCondLst>
                                  <p:childTnLst>
                                    <p:set>
                                      <p:cBhvr>
                                        <p:cTn id="248" dur="1" fill="hold">
                                          <p:stCondLst>
                                            <p:cond delay="0"/>
                                          </p:stCondLst>
                                        </p:cTn>
                                        <p:tgtEl>
                                          <p:spTgt spid="58"/>
                                        </p:tgtEl>
                                        <p:attrNameLst>
                                          <p:attrName>style.visibility</p:attrName>
                                        </p:attrNameLst>
                                      </p:cBhvr>
                                      <p:to>
                                        <p:strVal val="visible"/>
                                      </p:to>
                                    </p:set>
                                    <p:animEffect transition="in" filter="wipe(down)">
                                      <p:cBhvr>
                                        <p:cTn id="249" dur="500"/>
                                        <p:tgtEl>
                                          <p:spTgt spid="58"/>
                                        </p:tgtEl>
                                      </p:cBhvr>
                                    </p:animEffect>
                                  </p:childTnLst>
                                </p:cTn>
                              </p:par>
                              <p:par>
                                <p:cTn id="250" presetID="22" presetClass="entr" presetSubtype="4" fill="hold" grpId="0" nodeType="withEffect">
                                  <p:stCondLst>
                                    <p:cond delay="0"/>
                                  </p:stCondLst>
                                  <p:childTnLst>
                                    <p:set>
                                      <p:cBhvr>
                                        <p:cTn id="251" dur="1" fill="hold">
                                          <p:stCondLst>
                                            <p:cond delay="0"/>
                                          </p:stCondLst>
                                        </p:cTn>
                                        <p:tgtEl>
                                          <p:spTgt spid="59"/>
                                        </p:tgtEl>
                                        <p:attrNameLst>
                                          <p:attrName>style.visibility</p:attrName>
                                        </p:attrNameLst>
                                      </p:cBhvr>
                                      <p:to>
                                        <p:strVal val="visible"/>
                                      </p:to>
                                    </p:set>
                                    <p:animEffect transition="in" filter="wipe(down)">
                                      <p:cBhvr>
                                        <p:cTn id="252" dur="500"/>
                                        <p:tgtEl>
                                          <p:spTgt spid="59"/>
                                        </p:tgtEl>
                                      </p:cBhvr>
                                    </p:animEffect>
                                  </p:childTnLst>
                                </p:cTn>
                              </p:par>
                              <p:par>
                                <p:cTn id="253" presetID="22" presetClass="entr" presetSubtype="4" fill="hold" nodeType="with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wipe(down)">
                                      <p:cBhvr>
                                        <p:cTn id="255" dur="500"/>
                                        <p:tgtEl>
                                          <p:spTgt spid="61"/>
                                        </p:tgtEl>
                                      </p:cBhvr>
                                    </p:animEffect>
                                  </p:childTnLst>
                                </p:cTn>
                              </p:par>
                              <p:par>
                                <p:cTn id="256" presetID="22" presetClass="entr" presetSubtype="4" fill="hold" grpId="0" nodeType="withEffect">
                                  <p:stCondLst>
                                    <p:cond delay="0"/>
                                  </p:stCondLst>
                                  <p:childTnLst>
                                    <p:set>
                                      <p:cBhvr>
                                        <p:cTn id="257" dur="1" fill="hold">
                                          <p:stCondLst>
                                            <p:cond delay="0"/>
                                          </p:stCondLst>
                                        </p:cTn>
                                        <p:tgtEl>
                                          <p:spTgt spid="62"/>
                                        </p:tgtEl>
                                        <p:attrNameLst>
                                          <p:attrName>style.visibility</p:attrName>
                                        </p:attrNameLst>
                                      </p:cBhvr>
                                      <p:to>
                                        <p:strVal val="visible"/>
                                      </p:to>
                                    </p:set>
                                    <p:animEffect transition="in" filter="wipe(down)">
                                      <p:cBhvr>
                                        <p:cTn id="25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27" grpId="0"/>
      <p:bldP spid="28" grpId="0"/>
      <p:bldP spid="29" grpId="0"/>
      <p:bldP spid="30" grpId="0"/>
      <p:bldP spid="31" grpId="0"/>
      <p:bldP spid="32" grpId="0"/>
      <p:bldP spid="33" grpId="0"/>
      <p:bldP spid="35" grpId="0" animBg="1"/>
      <p:bldP spid="36" grpId="0" animBg="1"/>
      <p:bldP spid="37" grpId="0" animBg="1"/>
      <p:bldP spid="38" grpId="0" animBg="1"/>
      <p:bldP spid="39" grpId="0" animBg="1"/>
      <p:bldP spid="49" grpId="0"/>
      <p:bldP spid="50" grpId="0"/>
      <p:bldP spid="52" grpId="0"/>
      <p:bldP spid="53" grpId="0"/>
      <p:bldP spid="54" grpId="0"/>
      <p:bldP spid="55" grpId="0" animBg="1"/>
      <p:bldP spid="56" grpId="0" animBg="1"/>
      <p:bldP spid="57" grpId="0" animBg="1"/>
      <p:bldP spid="58" grpId="0" animBg="1"/>
      <p:bldP spid="59" grpId="0" animBg="1"/>
      <p:bldP spid="60" grpId="0" animBg="1"/>
      <p:bldP spid="62" grpId="0"/>
      <p:bldP spid="63" grpId="0" animBg="1"/>
      <p:bldP spid="64" grpId="0" animBg="1"/>
      <p:bldP spid="67" grpId="0"/>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四、流程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Process&amp;Robot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Orchestrator</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and</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a:t>
            </a:r>
            <a:r>
              <a:rPr lang="en" altLang="zh-CN" dirty="0" err="1">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anagement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61287A11-55FC-7F42-A024-E84B73C99BD6}"/>
              </a:ext>
            </a:extLst>
          </p:cNvPr>
          <p:cNvSpPr txBox="1"/>
          <p:nvPr/>
        </p:nvSpPr>
        <p:spPr>
          <a:xfrm>
            <a:off x="369870" y="1674674"/>
            <a:ext cx="3212739" cy="203132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机器人管理、监控和调度</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权限和资产管理</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机器人运行大屏展示</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流程运行报告</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安全、日志</a:t>
            </a:r>
            <a:r>
              <a:rPr kumimoji="1" lang="en-US" altLang="zh-CN" dirty="0">
                <a:solidFill>
                  <a:schemeClr val="bg1"/>
                </a:solidFill>
                <a:latin typeface="Microsoft YaHei" panose="020B0503020204020204" pitchFamily="34" charset="-122"/>
                <a:ea typeface="Microsoft YaHei" panose="020B0503020204020204" pitchFamily="34" charset="-122"/>
              </a:rPr>
              <a:t>&amp;</a:t>
            </a:r>
            <a:r>
              <a:rPr kumimoji="1" lang="zh-CN" altLang="en-US" dirty="0">
                <a:solidFill>
                  <a:schemeClr val="bg1"/>
                </a:solidFill>
                <a:latin typeface="Microsoft YaHei" panose="020B0503020204020204" pitchFamily="34" charset="-122"/>
                <a:ea typeface="Microsoft YaHei" panose="020B0503020204020204" pitchFamily="34" charset="-122"/>
              </a:rPr>
              <a:t>审计相关设计</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异常监控与恢复机制</a:t>
            </a:r>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en-US" altLang="zh-CN" dirty="0">
                <a:solidFill>
                  <a:schemeClr val="bg1"/>
                </a:solidFill>
                <a:latin typeface="Microsoft YaHei" panose="020B0503020204020204" pitchFamily="34" charset="-122"/>
                <a:ea typeface="Microsoft YaHei" panose="020B0503020204020204" pitchFamily="34" charset="-122"/>
              </a:rPr>
              <a:t>……</a:t>
            </a:r>
            <a:endParaRPr kumimoji="1" lang="zh-CN" altLang="en-US"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09293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AC5352F-42E1-0349-BE61-9BBD0CAD203F}"/>
              </a:ext>
            </a:extLst>
          </p:cNvPr>
          <p:cNvSpPr/>
          <p:nvPr/>
        </p:nvSpPr>
        <p:spPr>
          <a:xfrm>
            <a:off x="4160521" y="2204353"/>
            <a:ext cx="6971712" cy="4086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xmlns="" id="{29D5EC30-271E-DC41-A492-3AA17783A765}"/>
              </a:ext>
            </a:extLst>
          </p:cNvPr>
          <p:cNvSpPr/>
          <p:nvPr/>
        </p:nvSpPr>
        <p:spPr>
          <a:xfrm>
            <a:off x="4334256" y="2394465"/>
            <a:ext cx="6624398" cy="3631763"/>
          </a:xfrm>
          <a:prstGeom prst="rect">
            <a:avLst/>
          </a:prstGeom>
          <a:ln>
            <a:noFill/>
          </a:ln>
        </p:spPr>
        <p:txBody>
          <a:bodyPr wrap="square">
            <a:spAutoFit/>
            <a:scene3d>
              <a:camera prst="orthographicFront"/>
              <a:lightRig rig="threePt" dir="t"/>
            </a:scene3d>
            <a:sp3d contourW="12700"/>
          </a:bodyPr>
          <a:lstStyle/>
          <a:p>
            <a:pPr marL="342900" lvl="0" indent="-342900" algn="just">
              <a:lnSpc>
                <a:spcPct val="150000"/>
              </a:lnSpc>
              <a:spcBef>
                <a:spcPts val="2000"/>
              </a:spcBef>
              <a:buFont typeface="Arial" panose="020B0704020202020204" pitchFamily="34" charset="0"/>
              <a:buChar char="•"/>
              <a:defRPr/>
            </a:pPr>
            <a:r>
              <a:rPr lang="zh-CN" altLang="en-US" sz="2000" dirty="0"/>
              <a:t>该自动化热搜机器人的预期目标是为了给有热榜需求的人们或有热榜信息需求的模块而提供便利的，从而来解决手动搜索查找热搜信息的不便而设计</a:t>
            </a:r>
            <a:r>
              <a:rPr lang="zh-CN" altLang="en-US" sz="2000" dirty="0" smtClean="0"/>
              <a:t>。</a:t>
            </a:r>
            <a:endParaRPr lang="en-US" altLang="zh-CN" sz="2000" dirty="0" smtClean="0"/>
          </a:p>
          <a:p>
            <a:pPr marL="342900" lvl="0" indent="-342900" algn="just">
              <a:lnSpc>
                <a:spcPct val="150000"/>
              </a:lnSpc>
              <a:spcBef>
                <a:spcPts val="2000"/>
              </a:spcBef>
              <a:buFont typeface="Arial" panose="020B0704020202020204" pitchFamily="34" charset="0"/>
              <a:buChar char="•"/>
              <a:defRPr/>
            </a:pPr>
            <a:r>
              <a:rPr lang="zh-CN" altLang="en-US" sz="2000" dirty="0" smtClean="0"/>
              <a:t>前期阶段：实现数据的自动抓取到自动处理功能</a:t>
            </a:r>
            <a:endParaRPr lang="en-US" altLang="zh-CN" sz="2000" dirty="0"/>
          </a:p>
          <a:p>
            <a:pPr marL="342900" lvl="0" indent="-342900" algn="just">
              <a:spcBef>
                <a:spcPts val="2000"/>
              </a:spcBef>
              <a:buFont typeface="Arial" panose="020B0704020202020204" pitchFamily="34" charset="0"/>
              <a:buChar char="•"/>
              <a:defRPr/>
            </a:pPr>
            <a:r>
              <a:rPr lang="zh-CN" altLang="zh-CN" sz="2000" dirty="0" smtClean="0"/>
              <a:t>后期</a:t>
            </a:r>
            <a:r>
              <a:rPr lang="zh-CN" altLang="en-US" sz="2000" dirty="0" smtClean="0"/>
              <a:t>阶段</a:t>
            </a:r>
            <a:r>
              <a:rPr lang="zh-CN" altLang="zh-CN" sz="2000" dirty="0" smtClean="0"/>
              <a:t>：</a:t>
            </a:r>
            <a:r>
              <a:rPr lang="zh-CN" altLang="zh-CN" sz="2000" dirty="0"/>
              <a:t>添加邮件转发功能及自动写入</a:t>
            </a:r>
            <a:r>
              <a:rPr lang="zh-CN" altLang="zh-CN" sz="2000" dirty="0" smtClean="0"/>
              <a:t>数据库</a:t>
            </a:r>
            <a:r>
              <a:rPr lang="zh-CN" altLang="en-US" sz="2000" dirty="0" smtClean="0"/>
              <a:t>，实现自动处理到自动转发以及发布功能。</a:t>
            </a:r>
            <a:endParaRPr lang="en-US" altLang="zh-CN" sz="2000" dirty="0" smtClean="0"/>
          </a:p>
          <a:p>
            <a:pPr marL="342900" lvl="0" indent="-342900" algn="just">
              <a:spcBef>
                <a:spcPts val="2000"/>
              </a:spcBef>
              <a:buFont typeface="Arial" panose="020B0704020202020204" pitchFamily="34" charset="0"/>
              <a:buChar char="•"/>
              <a:defRPr/>
            </a:pPr>
            <a:r>
              <a:rPr lang="zh-CN" altLang="zh-CN" sz="2000" dirty="0" smtClean="0"/>
              <a:t>根据版本</a:t>
            </a:r>
            <a:r>
              <a:rPr lang="zh-CN" altLang="zh-CN" sz="2000" dirty="0"/>
              <a:t>更新迭代添加更多功能</a:t>
            </a:r>
            <a:r>
              <a:rPr lang="zh-CN" altLang="zh-CN" sz="2000" dirty="0" smtClean="0"/>
              <a:t>模块</a:t>
            </a:r>
            <a:r>
              <a:rPr lang="zh-CN" altLang="en-US" sz="2000" dirty="0" smtClean="0"/>
              <a:t>实现更多业务服务。</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xmlns="" id="{1542F147-7FB2-BD47-86C3-4E533DE36840}"/>
              </a:ext>
            </a:extLst>
          </p:cNvPr>
          <p:cNvSpPr/>
          <p:nvPr/>
        </p:nvSpPr>
        <p:spPr>
          <a:xfrm>
            <a:off x="1811867" y="2116668"/>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6" name="矩形 5">
            <a:extLst>
              <a:ext uri="{FF2B5EF4-FFF2-40B4-BE49-F238E27FC236}">
                <a16:creationId xmlns:a16="http://schemas.microsoft.com/office/drawing/2014/main" xmlns="" id="{6589F90F-CF8B-E645-ACC2-55642CDCDE7D}"/>
              </a:ext>
            </a:extLst>
          </p:cNvPr>
          <p:cNvSpPr/>
          <p:nvPr/>
        </p:nvSpPr>
        <p:spPr>
          <a:xfrm>
            <a:off x="1811867" y="2277710"/>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7" name="矩形 6">
            <a:extLst>
              <a:ext uri="{FF2B5EF4-FFF2-40B4-BE49-F238E27FC236}">
                <a16:creationId xmlns:a16="http://schemas.microsoft.com/office/drawing/2014/main" xmlns="" id="{BBA9C782-43ED-9B42-A439-3C29053F79B9}"/>
              </a:ext>
            </a:extLst>
          </p:cNvPr>
          <p:cNvSpPr/>
          <p:nvPr/>
        </p:nvSpPr>
        <p:spPr>
          <a:xfrm>
            <a:off x="1868979" y="3777590"/>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8" name="矩形 7">
            <a:extLst>
              <a:ext uri="{FF2B5EF4-FFF2-40B4-BE49-F238E27FC236}">
                <a16:creationId xmlns:a16="http://schemas.microsoft.com/office/drawing/2014/main" xmlns="" id="{3FF83930-1DCE-2C4C-BE86-04CE0CDD08CF}"/>
              </a:ext>
            </a:extLst>
          </p:cNvPr>
          <p:cNvSpPr/>
          <p:nvPr/>
        </p:nvSpPr>
        <p:spPr>
          <a:xfrm>
            <a:off x="2242589" y="4214869"/>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9" name="矩形 8">
            <a:extLst>
              <a:ext uri="{FF2B5EF4-FFF2-40B4-BE49-F238E27FC236}">
                <a16:creationId xmlns:a16="http://schemas.microsoft.com/office/drawing/2014/main" xmlns="" id="{D8831B99-BEC6-0D4E-8B4C-96584BF5613E}"/>
              </a:ext>
            </a:extLst>
          </p:cNvPr>
          <p:cNvSpPr/>
          <p:nvPr/>
        </p:nvSpPr>
        <p:spPr>
          <a:xfrm>
            <a:off x="2480049" y="4529199"/>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0" name="矩形 9">
            <a:extLst>
              <a:ext uri="{FF2B5EF4-FFF2-40B4-BE49-F238E27FC236}">
                <a16:creationId xmlns:a16="http://schemas.microsoft.com/office/drawing/2014/main" xmlns="" id="{726C0033-5ECE-794E-AC92-BFF617543835}"/>
              </a:ext>
            </a:extLst>
          </p:cNvPr>
          <p:cNvSpPr/>
          <p:nvPr/>
        </p:nvSpPr>
        <p:spPr>
          <a:xfrm>
            <a:off x="2480049" y="3552825"/>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1" name="文本框 10">
            <a:extLst>
              <a:ext uri="{FF2B5EF4-FFF2-40B4-BE49-F238E27FC236}">
                <a16:creationId xmlns:a16="http://schemas.microsoft.com/office/drawing/2014/main" xmlns="" id="{78349B0E-0254-B14A-BD73-4358F3393959}"/>
              </a:ext>
            </a:extLst>
          </p:cNvPr>
          <p:cNvSpPr txBox="1"/>
          <p:nvPr/>
        </p:nvSpPr>
        <p:spPr>
          <a:xfrm>
            <a:off x="4160521" y="1836222"/>
            <a:ext cx="6971711"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smtClean="0">
                <a:solidFill>
                  <a:schemeClr val="bg1"/>
                </a:solidFill>
                <a:latin typeface="Microsoft YaHei" panose="020B0503020204020204" pitchFamily="34" charset="-122"/>
                <a:ea typeface="Microsoft YaHei" panose="020B0503020204020204" pitchFamily="34" charset="-122"/>
              </a:rPr>
              <a:t>热</a:t>
            </a:r>
            <a:r>
              <a:rPr lang="zh-CN" altLang="en-US" b="1" spc="200" dirty="0">
                <a:solidFill>
                  <a:schemeClr val="bg1"/>
                </a:solidFill>
                <a:latin typeface="Microsoft YaHei" panose="020B0503020204020204" pitchFamily="34" charset="-122"/>
                <a:ea typeface="Microsoft YaHei" panose="020B0503020204020204" pitchFamily="34" charset="-122"/>
              </a:rPr>
              <a:t>搜机器人（实施</a:t>
            </a:r>
            <a:r>
              <a:rPr lang="en-US" altLang="zh-CN" b="1" spc="200" dirty="0">
                <a:solidFill>
                  <a:schemeClr val="bg1"/>
                </a:solidFill>
                <a:latin typeface="Microsoft YaHei" panose="020B0503020204020204" pitchFamily="34" charset="-122"/>
                <a:ea typeface="Microsoft YaHei" panose="020B0503020204020204" pitchFamily="34" charset="-122"/>
              </a:rPr>
              <a:t>RPA</a:t>
            </a:r>
            <a:r>
              <a:rPr lang="zh-CN" altLang="en-US" b="1" spc="200" dirty="0">
                <a:solidFill>
                  <a:schemeClr val="bg1"/>
                </a:solidFill>
                <a:latin typeface="Microsoft YaHei" panose="020B0503020204020204" pitchFamily="34" charset="-122"/>
                <a:ea typeface="Microsoft YaHei" panose="020B0503020204020204" pitchFamily="34" charset="-122"/>
              </a:rPr>
              <a:t>之后</a:t>
            </a:r>
            <a:r>
              <a:rPr lang="zh-CN" altLang="en-US" b="1" spc="200" dirty="0" smtClean="0">
                <a:solidFill>
                  <a:schemeClr val="bg1"/>
                </a:solidFill>
                <a:latin typeface="Microsoft YaHei" panose="020B0503020204020204" pitchFamily="34" charset="-122"/>
                <a:ea typeface="Microsoft YaHei" panose="020B0503020204020204" pitchFamily="34" charset="-122"/>
              </a:rPr>
              <a:t>的阶段性的</a:t>
            </a:r>
            <a:r>
              <a:rPr lang="zh-CN" altLang="en-US" b="1" spc="200" dirty="0">
                <a:solidFill>
                  <a:schemeClr val="bg1"/>
                </a:solidFill>
                <a:latin typeface="Microsoft YaHei" panose="020B0503020204020204" pitchFamily="34" charset="-122"/>
                <a:ea typeface="Microsoft YaHei" panose="020B0503020204020204" pitchFamily="34" charset="-122"/>
              </a:rPr>
              <a:t>、目标的）流程说明</a:t>
            </a:r>
          </a:p>
        </p:txBody>
      </p:sp>
      <p:cxnSp>
        <p:nvCxnSpPr>
          <p:cNvPr id="12" name="直接连接符 2">
            <a:extLst>
              <a:ext uri="{FF2B5EF4-FFF2-40B4-BE49-F238E27FC236}">
                <a16:creationId xmlns:a16="http://schemas.microsoft.com/office/drawing/2014/main" xmlns=""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6179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六、</a:t>
            </a:r>
            <a:r>
              <a:rPr lang="zh-CN" altLang="en-US" sz="2400" b="1" dirty="0" smtClean="0">
                <a:solidFill>
                  <a:schemeClr val="bg1"/>
                </a:solidFill>
                <a:latin typeface="微软雅黑" panose="020B0503020204020204" pitchFamily="34" charset="-122"/>
                <a:ea typeface="微软雅黑" panose="020B0503020204020204" pitchFamily="34" charset="-122"/>
              </a:rPr>
              <a:t>项目</a:t>
            </a:r>
            <a:r>
              <a:rPr lang="zh-CN" altLang="en-US" sz="2400" b="1" dirty="0">
                <a:solidFill>
                  <a:schemeClr val="bg1"/>
                </a:solidFill>
                <a:latin typeface="微软雅黑" panose="020B0503020204020204" pitchFamily="34" charset="-122"/>
                <a:ea typeface="微软雅黑" panose="020B0503020204020204" pitchFamily="34" charset="-122"/>
              </a:rPr>
              <a:t>流程图</a:t>
            </a:r>
            <a:r>
              <a:rPr lang="zh-CN" altLang="en-US" sz="2400" b="1" dirty="0" smtClean="0">
                <a:solidFill>
                  <a:schemeClr val="bg1"/>
                </a:solidFill>
                <a:latin typeface="微软雅黑" panose="020B0503020204020204" pitchFamily="34" charset="-122"/>
                <a:ea typeface="微软雅黑" panose="020B0503020204020204" pitchFamily="34" charset="-122"/>
              </a:rPr>
              <a:t>、获取</a:t>
            </a:r>
            <a:r>
              <a:rPr lang="zh-CN" altLang="en-US" sz="2400" b="1" dirty="0">
                <a:solidFill>
                  <a:schemeClr val="bg1"/>
                </a:solidFill>
                <a:latin typeface="微软雅黑" panose="020B0503020204020204" pitchFamily="34" charset="-122"/>
                <a:ea typeface="微软雅黑" panose="020B0503020204020204" pitchFamily="34" charset="-122"/>
              </a:rPr>
              <a:t>到处理 </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lvl="0">
              <a:defRPr/>
            </a:pPr>
            <a:r>
              <a:rPr lang="en-US" altLang="zh-CN"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Project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flow </a:t>
            </a:r>
            <a:r>
              <a:rPr lang="en-US" altLang="zh-CN"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chart</a:t>
            </a:r>
            <a:r>
              <a:rPr lang="zh-CN" altLang="en-US"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t>
            </a:r>
            <a:r>
              <a:rPr lang="en-US" altLang="zh-CN"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Get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the processing</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5" name="内容占位符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63078"/>
            <a:ext cx="10515600" cy="4076431"/>
          </a:xfrm>
        </p:spPr>
      </p:pic>
    </p:spTree>
    <p:extLst>
      <p:ext uri="{BB962C8B-B14F-4D97-AF65-F5344CB8AC3E}">
        <p14:creationId xmlns:p14="http://schemas.microsoft.com/office/powerpoint/2010/main" val="13930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smtClean="0">
                <a:solidFill>
                  <a:schemeClr val="bg1"/>
                </a:solidFill>
                <a:latin typeface="微软雅黑" panose="020B0503020204020204" pitchFamily="34" charset="-122"/>
                <a:ea typeface="微软雅黑" panose="020B0503020204020204" pitchFamily="34" charset="-122"/>
              </a:rPr>
              <a:t>六、</a:t>
            </a:r>
            <a:r>
              <a:rPr lang="zh-CN" altLang="en-US" sz="2400" b="1" dirty="0">
                <a:solidFill>
                  <a:schemeClr val="bg1"/>
                </a:solidFill>
                <a:latin typeface="微软雅黑" panose="020B0503020204020204" pitchFamily="34" charset="-122"/>
                <a:ea typeface="微软雅黑" panose="020B0503020204020204" pitchFamily="34" charset="-122"/>
              </a:rPr>
              <a:t>项目流程图、处理到转发 </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lvl="0">
              <a:defRPr/>
            </a:pPr>
            <a:r>
              <a:rPr lang="en-US" altLang="zh-CN"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Project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flow </a:t>
            </a:r>
            <a:r>
              <a:rPr lang="en-US" altLang="zh-CN"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chart</a:t>
            </a:r>
            <a:r>
              <a:rPr lang="zh-CN" altLang="en-US" dirty="0" smtClean="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process-to-forward</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0" name="内容占位符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63078"/>
            <a:ext cx="10515600" cy="4076431"/>
          </a:xfrm>
        </p:spPr>
      </p:pic>
    </p:spTree>
    <p:extLst>
      <p:ext uri="{BB962C8B-B14F-4D97-AF65-F5344CB8AC3E}">
        <p14:creationId xmlns:p14="http://schemas.microsoft.com/office/powerpoint/2010/main" val="5735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10334</TotalTime>
  <Words>675</Words>
  <Application>Microsoft Office PowerPoint</Application>
  <PresentationFormat>宽屏</PresentationFormat>
  <Paragraphs>95</Paragraphs>
  <Slides>11</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 Unicode MS</vt:lpstr>
      <vt:lpstr>PingFang SC</vt:lpstr>
      <vt:lpstr>创艺简标宋</vt:lpstr>
      <vt:lpstr>等线</vt:lpstr>
      <vt:lpstr>方正粗黑宋简体</vt:lpstr>
      <vt:lpstr>华文仿宋</vt:lpstr>
      <vt:lpstr>宋体</vt:lpstr>
      <vt:lpstr>微软雅黑</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YuanZiJue</cp:lastModifiedBy>
  <cp:revision>208</cp:revision>
  <dcterms:created xsi:type="dcterms:W3CDTF">2021-03-03T08:16:49Z</dcterms:created>
  <dcterms:modified xsi:type="dcterms:W3CDTF">2021-06-10T10:13:53Z</dcterms:modified>
</cp:coreProperties>
</file>