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60" r:id="rId6"/>
    <p:sldId id="265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4E2"/>
    <a:srgbClr val="705661"/>
    <a:srgbClr val="D460FF"/>
    <a:srgbClr val="01A8FF"/>
    <a:srgbClr val="34334B"/>
    <a:srgbClr val="6D5562"/>
    <a:srgbClr val="1A070E"/>
    <a:srgbClr val="725760"/>
    <a:srgbClr val="26101D"/>
    <a:srgbClr val="47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0"/>
    <p:restoredTop sz="94676"/>
  </p:normalViewPr>
  <p:slideViewPr>
    <p:cSldViewPr snapToGrid="0">
      <p:cViewPr varScale="1">
        <p:scale>
          <a:sx n="84" d="100"/>
          <a:sy n="84" d="100"/>
        </p:scale>
        <p:origin x="77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8BA5D-82C1-D74E-98AF-3BF4F9ADDC1F}" type="datetimeFigureOut">
              <a:rPr kumimoji="1" lang="zh-CN" altLang="en-US" smtClean="0"/>
              <a:t>2021/6/11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32DA-A7C3-2347-8051-A4EE97E946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8181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C2639771-C4B2-6141-A3C2-98A33FACB552}"/>
              </a:ext>
            </a:extLst>
          </p:cNvPr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DB7839CE-C738-1649-AE7F-0F0A87D945C3}"/>
              </a:ext>
            </a:extLst>
          </p:cNvPr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xmlns="" id="{CD80DC7D-74AD-504F-9134-A7F49E4A93F8}"/>
                </a:ext>
              </a:extLst>
            </p:cNvPr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8F4E1CF4-3515-B047-A44B-4E882FA3FA9E}"/>
                </a:ext>
              </a:extLst>
            </p:cNvPr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6E210582-60BA-DC4F-968A-FA2D76887AA6}"/>
              </a:ext>
            </a:extLst>
          </p:cNvPr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xmlns="" id="{67792614-81A9-4A49-9B4C-45DE0AC1BA7E}"/>
                </a:ext>
              </a:extLst>
            </p:cNvPr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xmlns="" id="{69072ADF-3562-1449-934D-086A6A7EB68F}"/>
                </a:ext>
              </a:extLst>
            </p:cNvPr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xmlns="" id="{7632E4E3-3B93-7F43-813C-E68589AADA84}"/>
                </a:ext>
              </a:extLst>
            </p:cNvPr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xmlns="" id="{78D06326-E8FB-474C-AC53-78A669EE44C6}"/>
                </a:ext>
              </a:extLst>
            </p:cNvPr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xmlns="" id="{23F8418A-C496-5649-9E48-673FB2C4D9ED}"/>
                </a:ext>
              </a:extLst>
            </p:cNvPr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xmlns="" id="{C6E799F2-1601-4847-8FEE-1391CF507C68}"/>
                </a:ext>
              </a:extLst>
            </p:cNvPr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</a:p>
          </p:txBody>
        </p: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xmlns="" id="{BD0B7E4C-E5F4-3E4A-9133-7727388D8BFA}"/>
                </a:ext>
              </a:extLst>
            </p:cNvPr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xmlns="" id="{578CBDB0-7C0D-C143-A992-5483ECC636B1}"/>
                  </a:ext>
                </a:extLst>
              </p:cNvPr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xmlns="" id="{840C3D01-E207-B747-BC88-FBD3D3A40F67}"/>
                  </a:ext>
                </a:extLst>
              </p:cNvPr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xmlns="" id="{382750CA-C3B8-2941-AE2F-F28F14B48C5C}"/>
                  </a:ext>
                </a:extLst>
              </p:cNvPr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xmlns="" id="{AB3B1B7B-78AE-ED46-9FAA-D89F11D0771E}"/>
                </a:ext>
              </a:extLst>
            </p:cNvPr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xmlns="" id="{B0D633E1-F692-4442-A332-40DEAB59CCEF}"/>
                  </a:ext>
                </a:extLst>
              </p:cNvPr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xmlns="" id="{D96BDE8B-3175-664B-B77B-35F1E90EA5D8}"/>
                  </a:ext>
                </a:extLst>
              </p:cNvPr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>
            <a:extLst>
              <a:ext uri="{FF2B5EF4-FFF2-40B4-BE49-F238E27FC236}">
                <a16:creationId xmlns:a16="http://schemas.microsoft.com/office/drawing/2014/main" xmlns="" id="{07A71C72-E49E-AA4F-9341-A099334FD0C7}"/>
              </a:ext>
            </a:extLst>
          </p:cNvPr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</a:p>
        </p:txBody>
      </p:sp>
      <p:pic>
        <p:nvPicPr>
          <p:cNvPr id="48" name="图片 47">
            <a:extLst>
              <a:ext uri="{FF2B5EF4-FFF2-40B4-BE49-F238E27FC236}">
                <a16:creationId xmlns:a16="http://schemas.microsoft.com/office/drawing/2014/main" xmlns="" id="{19D6FEC9-8B94-4640-A3A1-CA01CC45CB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/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>
            <a:extLst>
              <a:ext uri="{FF2B5EF4-FFF2-40B4-BE49-F238E27FC236}">
                <a16:creationId xmlns:a16="http://schemas.microsoft.com/office/drawing/2014/main" xmlns="" id="{1E211DBE-A93A-1049-B50B-D4C27CAD8C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/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>
            <a:extLst>
              <a:ext uri="{FF2B5EF4-FFF2-40B4-BE49-F238E27FC236}">
                <a16:creationId xmlns:a16="http://schemas.microsoft.com/office/drawing/2014/main" xmlns="" id="{37E0C090-89A0-6B4A-9558-A875E2837509}"/>
              </a:ext>
            </a:extLst>
          </p:cNvPr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41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825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30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11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99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69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99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63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72A9A818-6823-BA4D-A227-C2D6678ED7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4" y="-57111"/>
            <a:ext cx="12353453" cy="694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E6F76B31-0382-2A44-9EC1-B484CF9E5427}"/>
              </a:ext>
            </a:extLst>
          </p:cNvPr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xmlns="" id="{C4F6EF64-C2E2-E547-808D-72F096570B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7001EBBC-CE59-474A-B9E0-37D330F855C9}"/>
                </a:ext>
              </a:extLst>
            </p:cNvPr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146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DA4AEEBA-C5AC-6C4E-B9BD-66745C1DD1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32544204-D735-F847-8078-9CF644B89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A7EBE87E-D6A8-C342-8030-16BDB59A32CF}"/>
              </a:ext>
            </a:extLst>
          </p:cNvPr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</a:p>
        </p:txBody>
      </p:sp>
    </p:spTree>
    <p:extLst>
      <p:ext uri="{BB962C8B-B14F-4D97-AF65-F5344CB8AC3E}">
        <p14:creationId xmlns:p14="http://schemas.microsoft.com/office/powerpoint/2010/main" val="1043292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1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theme" Target="../theme/theme2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35CBB595-E4B7-A74A-9064-09D56D2BFCC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" y="-42332"/>
            <a:ext cx="12355200" cy="6992698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956EC09E-5646-F441-BB61-4BCA248E6D51}"/>
              </a:ext>
            </a:extLst>
          </p:cNvPr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xmlns="" id="{C53B1F89-E45B-384E-A3EB-059D2C2111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7E7B063E-C810-EE4E-9B5C-0052C03D757D}"/>
                </a:ext>
              </a:extLst>
            </p:cNvPr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32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35CBB595-E4B7-A74A-9064-09D56D2BFC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5" y="-42332"/>
            <a:ext cx="12276225" cy="6948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AD55B6EC-D974-0A46-A2C0-108833DBC6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E7D731FC-7853-7143-9DD1-488ED8BC47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95" y="2576929"/>
            <a:ext cx="4814036" cy="2339406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78995959-3059-9146-B579-3C0361D36184}"/>
              </a:ext>
            </a:extLst>
          </p:cNvPr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</a:p>
        </p:txBody>
      </p:sp>
      <p:cxnSp>
        <p:nvCxnSpPr>
          <p:cNvPr id="16" name="直线连接符 15">
            <a:extLst>
              <a:ext uri="{FF2B5EF4-FFF2-40B4-BE49-F238E27FC236}">
                <a16:creationId xmlns:a16="http://schemas.microsoft.com/office/drawing/2014/main" xmlns="" id="{D9B04A07-656A-4B41-B23E-5FF3C9C7C7DE}"/>
              </a:ext>
            </a:extLst>
          </p:cNvPr>
          <p:cNvCxnSpPr/>
          <p:nvPr userDrawn="1"/>
        </p:nvCxnSpPr>
        <p:spPr>
          <a:xfrm>
            <a:off x="6092789" y="2974206"/>
            <a:ext cx="0" cy="856649"/>
          </a:xfrm>
          <a:prstGeom prst="line">
            <a:avLst/>
          </a:prstGeom>
          <a:ln w="12700">
            <a:solidFill>
              <a:srgbClr val="B484E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24318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">
            <a:extLst>
              <a:ext uri="{FF2B5EF4-FFF2-40B4-BE49-F238E27FC236}">
                <a16:creationId xmlns:a16="http://schemas.microsoft.com/office/drawing/2014/main" xmlns="" id="{811302A2-4342-C748-A279-7BD155EB3F3A}"/>
              </a:ext>
            </a:extLst>
          </p:cNvPr>
          <p:cNvSpPr txBox="1">
            <a:spLocks/>
          </p:cNvSpPr>
          <p:nvPr/>
        </p:nvSpPr>
        <p:spPr>
          <a:xfrm>
            <a:off x="4504662" y="4816895"/>
            <a:ext cx="3381856" cy="580723"/>
          </a:xfrm>
          <a:prstGeom prst="rect">
            <a:avLst/>
          </a:prstGeom>
          <a:solidFill>
            <a:srgbClr val="759BFF">
              <a:alpha val="10000"/>
            </a:srgbClr>
          </a:solidFill>
          <a:ln>
            <a:noFill/>
          </a:ln>
        </p:spPr>
        <p:txBody>
          <a:bodyPr anchor="ctr" anchorCtr="1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CN" altLang="en-US" dirty="0"/>
              <a:t>个人信息自动化填写</a:t>
            </a:r>
            <a:r>
              <a:rPr kumimoji="1" lang="zh-CN" altLang="en-US" dirty="0" smtClean="0"/>
              <a:t>系统</a:t>
            </a:r>
            <a:endParaRPr kumimoji="1" lang="en-US" altLang="zh-CN" dirty="0"/>
          </a:p>
        </p:txBody>
      </p:sp>
      <p:grpSp>
        <p:nvGrpSpPr>
          <p:cNvPr id="32" name="组合 31"/>
          <p:cNvGrpSpPr/>
          <p:nvPr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5" name="文本框 34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46" y="840264"/>
            <a:ext cx="963174" cy="96317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/>
        </p:blipFill>
        <p:spPr>
          <a:xfrm rot="5400000">
            <a:off x="1077608" y="506641"/>
            <a:ext cx="507902" cy="799929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/>
        </p:blipFill>
        <p:spPr>
          <a:xfrm rot="5400000">
            <a:off x="9081309" y="87943"/>
            <a:ext cx="672156" cy="105862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/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10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0" y="1079500"/>
            <a:ext cx="12192000" cy="14009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8">
            <a:extLst>
              <a:ext uri="{FF2B5EF4-FFF2-40B4-BE49-F238E27FC236}">
                <a16:creationId xmlns:a16="http://schemas.microsoft.com/office/drawing/2014/main" xmlns="" id="{9CA6A3C2-6568-D043-8016-E13D9D833C5F}"/>
              </a:ext>
            </a:extLst>
          </p:cNvPr>
          <p:cNvSpPr txBox="1">
            <a:spLocks/>
          </p:cNvSpPr>
          <p:nvPr/>
        </p:nvSpPr>
        <p:spPr>
          <a:xfrm>
            <a:off x="835319" y="1815096"/>
            <a:ext cx="6251934" cy="480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 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entries</a:t>
            </a:r>
            <a:r>
              <a:rPr kumimoji="1" lang="zh-CN" altLang="en-US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kumimoji="1" lang="zh-CN" altLang="en-US" dirty="0">
              <a:solidFill>
                <a:schemeClr val="bg1">
                  <a:alpha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占位符 9">
            <a:extLst>
              <a:ext uri="{FF2B5EF4-FFF2-40B4-BE49-F238E27FC236}">
                <a16:creationId xmlns:a16="http://schemas.microsoft.com/office/drawing/2014/main" xmlns="" id="{A9C94183-63D5-D14A-ADCF-ECA421883E0B}"/>
              </a:ext>
            </a:extLst>
          </p:cNvPr>
          <p:cNvSpPr txBox="1">
            <a:spLocks/>
          </p:cNvSpPr>
          <p:nvPr/>
        </p:nvSpPr>
        <p:spPr>
          <a:xfrm>
            <a:off x="835318" y="2742188"/>
            <a:ext cx="6613445" cy="338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028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Name</a:t>
            </a:r>
            <a:r>
              <a:rPr lang="zh-CN" altLang="en-US" sz="1600" dirty="0" smtClean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：旭日之心 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028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Member</a:t>
            </a:r>
            <a:r>
              <a:rPr lang="zh-CN" altLang="en-US" sz="1600" dirty="0" smtClean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：李飞，鲁阳，黄雨晴，冯笑，杨长菊，杨广昊，余美霞。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028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队伍口号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Slogan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：始于服务，忠于品质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028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Enterprise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 smtClean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1600" dirty="0" smtClean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安徽工商职业学院</a:t>
            </a:r>
            <a:endParaRPr lang="en-US" altLang="zh-CN" sz="1600" dirty="0" smtClean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028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 smtClean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应用场景 </a:t>
            </a:r>
            <a:r>
              <a:rPr lang="zh-CN" altLang="en-US" sz="1600" dirty="0" smtClean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：人力资源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028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</a:t>
            </a:r>
            <a:r>
              <a:rPr lang="zh-CN" altLang="en-US" sz="1600" dirty="0" smtClean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：企事业单位人事部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028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其它介绍</a:t>
            </a:r>
            <a:r>
              <a:rPr lang="zh-CN" altLang="en-US" sz="1600" b="1" dirty="0" smtClean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等：可以自动从企业数据库获取信息，并快速准确地收集我们需要的信息反馈人事部。</a:t>
            </a:r>
            <a:endParaRPr lang="en-US" altLang="zh-CN" sz="1600" b="1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028">
              <a:lnSpc>
                <a:spcPct val="200000"/>
              </a:lnSpc>
              <a:spcBef>
                <a:spcPts val="0"/>
              </a:spcBef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占位符 1">
            <a:extLst>
              <a:ext uri="{FF2B5EF4-FFF2-40B4-BE49-F238E27FC236}">
                <a16:creationId xmlns:a16="http://schemas.microsoft.com/office/drawing/2014/main" xmlns="" id="{0EC478CF-6629-0F40-B124-4A01644BAD7D}"/>
              </a:ext>
            </a:extLst>
          </p:cNvPr>
          <p:cNvSpPr txBox="1">
            <a:spLocks/>
          </p:cNvSpPr>
          <p:nvPr/>
        </p:nvSpPr>
        <p:spPr>
          <a:xfrm>
            <a:off x="4140365" y="490680"/>
            <a:ext cx="4062101" cy="4801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作品信息 </a:t>
            </a:r>
            <a:r>
              <a:rPr kumimoji="1"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App Information</a:t>
            </a:r>
            <a:endParaRPr kumimoji="1"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44256" y="2330450"/>
            <a:ext cx="3177788" cy="3629340"/>
          </a:xfrm>
          <a:prstGeom prst="rect">
            <a:avLst/>
          </a:prstGeom>
          <a:solidFill>
            <a:srgbClr val="34334B"/>
          </a:solidFill>
          <a:ln>
            <a:solidFill>
              <a:srgbClr val="01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参赛团队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个人照片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Photo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http://static-img-job.rpa-cn.com/c6880197718e254104d2c676696acf76ti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256" y="2430525"/>
            <a:ext cx="3165603" cy="316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92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B584A1D8-74B2-FD4B-9118-9647AC8759CA}"/>
              </a:ext>
            </a:extLst>
          </p:cNvPr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5E9609C0-3D84-7843-B1AE-9D5D82F152B6}"/>
              </a:ext>
            </a:extLst>
          </p:cNvPr>
          <p:cNvSpPr txBox="1"/>
          <p:nvPr/>
        </p:nvSpPr>
        <p:spPr>
          <a:xfrm>
            <a:off x="4174609" y="268711"/>
            <a:ext cx="473372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示例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：某制药公司业务背景</a:t>
            </a:r>
          </a:p>
        </p:txBody>
      </p:sp>
      <p:sp>
        <p:nvSpPr>
          <p:cNvPr id="14" name="灯片编号占位符 3">
            <a:extLst>
              <a:ext uri="{FF2B5EF4-FFF2-40B4-BE49-F238E27FC236}">
                <a16:creationId xmlns:a16="http://schemas.microsoft.com/office/drawing/2014/main" xmlns="" id="{45063CA4-0CA0-4D4A-83D9-0D2020600C6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3FBF4A49-F1C9-C640-851D-15D76110C7A0}"/>
              </a:ext>
            </a:extLst>
          </p:cNvPr>
          <p:cNvSpPr/>
          <p:nvPr/>
        </p:nvSpPr>
        <p:spPr>
          <a:xfrm>
            <a:off x="458639" y="1701356"/>
            <a:ext cx="4940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r>
              <a:rPr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从学校来看，几乎查询个人信息已经是每个辅导员最主要的日常工作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。由于信息的的庞大繁多，使每个信息录入者重复浪费在低效率的事情上</a:t>
            </a:r>
            <a:endParaRPr lang="en-US" altLang="zh-CN" sz="14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本程序可以帮助使用者自动填写搜集信息，后期可直接发送到学生邮箱，具有大量潜在价值</a:t>
            </a:r>
            <a:endParaRPr lang="zh-CN" altLang="en-US" sz="14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32" name="0f4157a8-cc53-4451-b641-b93f4ec538e9">
            <a:extLst>
              <a:ext uri="{FF2B5EF4-FFF2-40B4-BE49-F238E27FC236}">
                <a16:creationId xmlns:a16="http://schemas.microsoft.com/office/drawing/2014/main" xmlns="" id="{E5C3CAFA-FCF9-C54C-9033-EFB7CDA0AF9C}"/>
              </a:ext>
            </a:extLst>
          </p:cNvPr>
          <p:cNvGrpSpPr>
            <a:grpSpLocks noChangeAspect="1"/>
          </p:cNvGrpSpPr>
          <p:nvPr/>
        </p:nvGrpSpPr>
        <p:grpSpPr>
          <a:xfrm>
            <a:off x="6095999" y="1818640"/>
            <a:ext cx="4652999" cy="1991931"/>
            <a:chOff x="1693430" y="1679590"/>
            <a:chExt cx="8752688" cy="3746991"/>
          </a:xfrm>
        </p:grpSpPr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xmlns="" id="{2F0127F5-A2B4-ED4F-904C-90397333A3E1}"/>
                </a:ext>
              </a:extLst>
            </p:cNvPr>
            <p:cNvGrpSpPr/>
            <p:nvPr/>
          </p:nvGrpSpPr>
          <p:grpSpPr>
            <a:xfrm>
              <a:off x="1756205" y="3433997"/>
              <a:ext cx="1550389" cy="1550389"/>
              <a:chOff x="910665" y="3301620"/>
              <a:chExt cx="2034816" cy="2034816"/>
            </a:xfrm>
          </p:grpSpPr>
          <p:sp>
            <p:nvSpPr>
              <p:cNvPr id="61" name="îŝḷîḓé-Oval 35">
                <a:extLst>
                  <a:ext uri="{FF2B5EF4-FFF2-40B4-BE49-F238E27FC236}">
                    <a16:creationId xmlns:a16="http://schemas.microsoft.com/office/drawing/2014/main" xmlns="" id="{6BFE560D-4314-0744-931F-543FE45EE9A3}"/>
                  </a:ext>
                </a:extLst>
              </p:cNvPr>
              <p:cNvSpPr/>
              <p:nvPr/>
            </p:nvSpPr>
            <p:spPr>
              <a:xfrm>
                <a:off x="910665" y="3301620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62" name="îŝḷîḓé-Oval 36">
                <a:extLst>
                  <a:ext uri="{FF2B5EF4-FFF2-40B4-BE49-F238E27FC236}">
                    <a16:creationId xmlns:a16="http://schemas.microsoft.com/office/drawing/2014/main" xmlns="" id="{AC3B3F30-FBBB-6645-8B52-1F35AC5B9CD8}"/>
                  </a:ext>
                </a:extLst>
              </p:cNvPr>
              <p:cNvSpPr/>
              <p:nvPr/>
            </p:nvSpPr>
            <p:spPr>
              <a:xfrm>
                <a:off x="1042247" y="3433203"/>
                <a:ext cx="1771651" cy="1771650"/>
              </a:xfrm>
              <a:prstGeom prst="ellips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xmlns="" id="{EC425FDF-6D75-0D4B-A4E2-076172E6FF66}"/>
                </a:ext>
              </a:extLst>
            </p:cNvPr>
            <p:cNvGrpSpPr/>
            <p:nvPr/>
          </p:nvGrpSpPr>
          <p:grpSpPr>
            <a:xfrm>
              <a:off x="6509291" y="3433997"/>
              <a:ext cx="1550389" cy="1550389"/>
              <a:chOff x="6548617" y="3301620"/>
              <a:chExt cx="2034816" cy="2034816"/>
            </a:xfrm>
          </p:grpSpPr>
          <p:sp>
            <p:nvSpPr>
              <p:cNvPr id="59" name="îŝḷîḓé-Oval 33">
                <a:extLst>
                  <a:ext uri="{FF2B5EF4-FFF2-40B4-BE49-F238E27FC236}">
                    <a16:creationId xmlns:a16="http://schemas.microsoft.com/office/drawing/2014/main" xmlns="" id="{60113522-4ECA-3043-AE57-F4AB04A3D288}"/>
                  </a:ext>
                </a:extLst>
              </p:cNvPr>
              <p:cNvSpPr/>
              <p:nvPr/>
            </p:nvSpPr>
            <p:spPr>
              <a:xfrm>
                <a:off x="6548617" y="3301620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60" name="îŝḷîḓé-Oval 34">
                <a:extLst>
                  <a:ext uri="{FF2B5EF4-FFF2-40B4-BE49-F238E27FC236}">
                    <a16:creationId xmlns:a16="http://schemas.microsoft.com/office/drawing/2014/main" xmlns="" id="{E5844F08-4042-6F4A-9A8F-0A319F5C1DA4}"/>
                  </a:ext>
                </a:extLst>
              </p:cNvPr>
              <p:cNvSpPr/>
              <p:nvPr/>
            </p:nvSpPr>
            <p:spPr>
              <a:xfrm>
                <a:off x="6680200" y="3433203"/>
                <a:ext cx="1771650" cy="1771650"/>
              </a:xfrm>
              <a:prstGeom prst="ellipse">
                <a:avLst/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4F7DA499-2279-9549-B878-1E749AEFCCDC}"/>
                </a:ext>
              </a:extLst>
            </p:cNvPr>
            <p:cNvGrpSpPr/>
            <p:nvPr/>
          </p:nvGrpSpPr>
          <p:grpSpPr>
            <a:xfrm>
              <a:off x="4129961" y="1937206"/>
              <a:ext cx="1550389" cy="1550389"/>
              <a:chOff x="3725684" y="1525767"/>
              <a:chExt cx="2034816" cy="2034816"/>
            </a:xfrm>
          </p:grpSpPr>
          <p:sp>
            <p:nvSpPr>
              <p:cNvPr id="57" name="îŝḷîḓé-Oval 31">
                <a:extLst>
                  <a:ext uri="{FF2B5EF4-FFF2-40B4-BE49-F238E27FC236}">
                    <a16:creationId xmlns:a16="http://schemas.microsoft.com/office/drawing/2014/main" xmlns="" id="{5A1A7C86-1A21-1F41-9058-88569DFAA1F3}"/>
                  </a:ext>
                </a:extLst>
              </p:cNvPr>
              <p:cNvSpPr/>
              <p:nvPr/>
            </p:nvSpPr>
            <p:spPr>
              <a:xfrm>
                <a:off x="3725684" y="1525767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58" name="îŝḷîḓé-Oval 32">
                <a:extLst>
                  <a:ext uri="{FF2B5EF4-FFF2-40B4-BE49-F238E27FC236}">
                    <a16:creationId xmlns:a16="http://schemas.microsoft.com/office/drawing/2014/main" xmlns="" id="{3964F281-6C39-DB4E-AC72-8F7D86172B8B}"/>
                  </a:ext>
                </a:extLst>
              </p:cNvPr>
              <p:cNvSpPr/>
              <p:nvPr/>
            </p:nvSpPr>
            <p:spPr>
              <a:xfrm>
                <a:off x="3857267" y="1657350"/>
                <a:ext cx="1771650" cy="1771650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xmlns="" id="{D2FEF234-CE12-5A48-9103-E1DB52F85EC0}"/>
                </a:ext>
              </a:extLst>
            </p:cNvPr>
            <p:cNvGrpSpPr/>
            <p:nvPr/>
          </p:nvGrpSpPr>
          <p:grpSpPr>
            <a:xfrm>
              <a:off x="8895729" y="1937206"/>
              <a:ext cx="1550389" cy="1550389"/>
              <a:chOff x="9379982" y="1525767"/>
              <a:chExt cx="2034816" cy="2034816"/>
            </a:xfrm>
          </p:grpSpPr>
          <p:sp>
            <p:nvSpPr>
              <p:cNvPr id="55" name="îŝḷîḓé-Oval 29">
                <a:extLst>
                  <a:ext uri="{FF2B5EF4-FFF2-40B4-BE49-F238E27FC236}">
                    <a16:creationId xmlns:a16="http://schemas.microsoft.com/office/drawing/2014/main" xmlns="" id="{DD6FDE20-AB19-AC42-BC71-E906DB262351}"/>
                  </a:ext>
                </a:extLst>
              </p:cNvPr>
              <p:cNvSpPr/>
              <p:nvPr/>
            </p:nvSpPr>
            <p:spPr>
              <a:xfrm>
                <a:off x="9379982" y="1525767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56" name="îŝḷîḓé-Oval 30">
                <a:extLst>
                  <a:ext uri="{FF2B5EF4-FFF2-40B4-BE49-F238E27FC236}">
                    <a16:creationId xmlns:a16="http://schemas.microsoft.com/office/drawing/2014/main" xmlns="" id="{6AFF6DA6-5719-4149-9A16-8950CAE7149D}"/>
                  </a:ext>
                </a:extLst>
              </p:cNvPr>
              <p:cNvSpPr/>
              <p:nvPr/>
            </p:nvSpPr>
            <p:spPr>
              <a:xfrm>
                <a:off x="9511565" y="1657350"/>
                <a:ext cx="1771650" cy="1771650"/>
              </a:xfrm>
              <a:prstGeom prst="ellipse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sp>
          <p:nvSpPr>
            <p:cNvPr id="37" name="îŝḷîḓé-箭头: 五边形 6">
              <a:extLst>
                <a:ext uri="{FF2B5EF4-FFF2-40B4-BE49-F238E27FC236}">
                  <a16:creationId xmlns:a16="http://schemas.microsoft.com/office/drawing/2014/main" xmlns="" id="{76CC8444-B55E-B54B-8AC1-2AA24C8D447E}"/>
                </a:ext>
              </a:extLst>
            </p:cNvPr>
            <p:cNvSpPr/>
            <p:nvPr/>
          </p:nvSpPr>
          <p:spPr>
            <a:xfrm rot="19500000">
              <a:off x="2891926" y="3419367"/>
              <a:ext cx="1036791" cy="395317"/>
            </a:xfrm>
            <a:prstGeom prst="homePlat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8" name="îŝḷîḓé-箭头: 五边形 9">
              <a:extLst>
                <a:ext uri="{FF2B5EF4-FFF2-40B4-BE49-F238E27FC236}">
                  <a16:creationId xmlns:a16="http://schemas.microsoft.com/office/drawing/2014/main" xmlns="" id="{02E18293-FBBB-EE4B-B1E4-899F15DCCCA0}"/>
                </a:ext>
              </a:extLst>
            </p:cNvPr>
            <p:cNvSpPr/>
            <p:nvPr/>
          </p:nvSpPr>
          <p:spPr>
            <a:xfrm rot="2209917">
              <a:off x="5262212" y="3189679"/>
              <a:ext cx="1036791" cy="395317"/>
            </a:xfrm>
            <a:prstGeom prst="homePlat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9" name="îŝḷîḓé-箭头: 五边形 10">
              <a:extLst>
                <a:ext uri="{FF2B5EF4-FFF2-40B4-BE49-F238E27FC236}">
                  <a16:creationId xmlns:a16="http://schemas.microsoft.com/office/drawing/2014/main" xmlns="" id="{B6BB5FC4-F4A1-F74F-A961-B31E917D3C21}"/>
                </a:ext>
              </a:extLst>
            </p:cNvPr>
            <p:cNvSpPr/>
            <p:nvPr/>
          </p:nvSpPr>
          <p:spPr>
            <a:xfrm rot="19500000">
              <a:off x="7641542" y="3419367"/>
              <a:ext cx="1036791" cy="395317"/>
            </a:xfrm>
            <a:prstGeom prst="homePlat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0" name="îŝḷîḓé-任意多边形: 形状 34">
              <a:extLst>
                <a:ext uri="{FF2B5EF4-FFF2-40B4-BE49-F238E27FC236}">
                  <a16:creationId xmlns:a16="http://schemas.microsoft.com/office/drawing/2014/main" xmlns="" id="{079CDDF1-4552-AD49-A75E-DFB030826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5097" y="2332410"/>
              <a:ext cx="431653" cy="735536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1" name="îŝḷîḓé-任意多边形: 形状 31">
              <a:extLst>
                <a:ext uri="{FF2B5EF4-FFF2-40B4-BE49-F238E27FC236}">
                  <a16:creationId xmlns:a16="http://schemas.microsoft.com/office/drawing/2014/main" xmlns="" id="{EBC6BB36-46B7-B04E-AD42-60119065C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666" y="3819356"/>
              <a:ext cx="415466" cy="70795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2" name="îŝḷîḓé-任意多边形: 形状 33">
              <a:extLst>
                <a:ext uri="{FF2B5EF4-FFF2-40B4-BE49-F238E27FC236}">
                  <a16:creationId xmlns:a16="http://schemas.microsoft.com/office/drawing/2014/main" xmlns="" id="{3E3C6D78-CE18-2D48-8D02-032286886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3349" y="3803357"/>
              <a:ext cx="434244" cy="739951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3" name="îŝḷîḓé-任意多边形: 形状 32">
              <a:extLst>
                <a:ext uri="{FF2B5EF4-FFF2-40B4-BE49-F238E27FC236}">
                  <a16:creationId xmlns:a16="http://schemas.microsoft.com/office/drawing/2014/main" xmlns="" id="{D567AF53-2975-864D-938F-124B858CE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429" y="2357253"/>
              <a:ext cx="419451" cy="71474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xmlns="" id="{834BA0B9-FF91-E143-AA84-F7968D7E9B23}"/>
                </a:ext>
              </a:extLst>
            </p:cNvPr>
            <p:cNvGrpSpPr/>
            <p:nvPr/>
          </p:nvGrpSpPr>
          <p:grpSpPr>
            <a:xfrm>
              <a:off x="3554203" y="4268244"/>
              <a:ext cx="6891915" cy="1158337"/>
              <a:chOff x="1467192" y="5180920"/>
              <a:chExt cx="6891915" cy="1158337"/>
            </a:xfrm>
          </p:grpSpPr>
          <p:sp>
            <p:nvSpPr>
              <p:cNvPr id="51" name="îŝḷîḓé-文本框 23">
                <a:extLst>
                  <a:ext uri="{FF2B5EF4-FFF2-40B4-BE49-F238E27FC236}">
                    <a16:creationId xmlns:a16="http://schemas.microsoft.com/office/drawing/2014/main" xmlns="" id="{8855AEAF-8732-474E-8A26-00A6E16EEA6C}"/>
                  </a:ext>
                </a:extLst>
              </p:cNvPr>
              <p:cNvSpPr txBox="1"/>
              <p:nvPr/>
            </p:nvSpPr>
            <p:spPr>
              <a:xfrm>
                <a:off x="6338132" y="5712611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输入相关数据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后提交</a:t>
                </a:r>
                <a:r>
                  <a:rPr lang="en-US" altLang="zh-CN" sz="1000" dirty="0" smtClean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HR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查看</a:t>
                </a:r>
                <a:endParaRPr lang="en-US" altLang="zh-CN" sz="1000" dirty="0" smtClean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endParaRPr lang="zh-CN" altLang="en-US" sz="1000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52" name="îŝḷîḓé-Rectangle 26">
                <a:extLst>
                  <a:ext uri="{FF2B5EF4-FFF2-40B4-BE49-F238E27FC236}">
                    <a16:creationId xmlns:a16="http://schemas.microsoft.com/office/drawing/2014/main" xmlns="" id="{17A98BBC-A19B-994F-A43A-A31C6E040D64}"/>
                  </a:ext>
                </a:extLst>
              </p:cNvPr>
              <p:cNvSpPr/>
              <p:nvPr/>
            </p:nvSpPr>
            <p:spPr>
              <a:xfrm>
                <a:off x="6338131" y="5180920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1200" b="1" dirty="0" smtClean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完成任务</a:t>
                </a:r>
                <a:endParaRPr lang="en-US" altLang="zh-CN" sz="1200" b="1" dirty="0" smtClean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  <a:p>
                <a:pPr lvl="0" algn="ctr" defTabSz="914378">
                  <a:spcBef>
                    <a:spcPct val="0"/>
                  </a:spcBef>
                  <a:defRPr/>
                </a:pPr>
                <a:endParaRPr lang="zh-CN" altLang="en-US" sz="1200" b="1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53" name="îŝḷîḓé-文本框 25">
                <a:extLst>
                  <a:ext uri="{FF2B5EF4-FFF2-40B4-BE49-F238E27FC236}">
                    <a16:creationId xmlns:a16="http://schemas.microsoft.com/office/drawing/2014/main" xmlns="" id="{47C57F0F-EBB4-CA4D-AC97-57296DEE2CC7}"/>
                  </a:ext>
                </a:extLst>
              </p:cNvPr>
              <p:cNvSpPr txBox="1"/>
              <p:nvPr/>
            </p:nvSpPr>
            <p:spPr>
              <a:xfrm>
                <a:off x="1467193" y="5712611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抓取相应的数据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信息</a:t>
                </a:r>
                <a:endParaRPr lang="zh-CN" altLang="en-US" sz="1000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54" name="îŝḷîḓé-Rectangle 28">
                <a:extLst>
                  <a:ext uri="{FF2B5EF4-FFF2-40B4-BE49-F238E27FC236}">
                    <a16:creationId xmlns:a16="http://schemas.microsoft.com/office/drawing/2014/main" xmlns="" id="{522EB51F-4DFF-FD47-9319-3E6D0D8F3B8D}"/>
                  </a:ext>
                </a:extLst>
              </p:cNvPr>
              <p:cNvSpPr/>
              <p:nvPr/>
            </p:nvSpPr>
            <p:spPr>
              <a:xfrm>
                <a:off x="1467192" y="5180920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抓取数据</a:t>
                </a:r>
              </a:p>
            </p:txBody>
          </p:sp>
        </p:grpSp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xmlns="" id="{B58F39EB-38CC-1741-8CBA-D9E9BDAFD12F}"/>
                </a:ext>
              </a:extLst>
            </p:cNvPr>
            <p:cNvGrpSpPr/>
            <p:nvPr/>
          </p:nvGrpSpPr>
          <p:grpSpPr>
            <a:xfrm>
              <a:off x="6555128" y="1679590"/>
              <a:ext cx="2133585" cy="1127059"/>
              <a:chOff x="8783661" y="806351"/>
              <a:chExt cx="2133585" cy="1127059"/>
            </a:xfrm>
          </p:grpSpPr>
          <p:sp>
            <p:nvSpPr>
              <p:cNvPr id="49" name="îŝḷîḓé-文本框 27">
                <a:extLst>
                  <a:ext uri="{FF2B5EF4-FFF2-40B4-BE49-F238E27FC236}">
                    <a16:creationId xmlns:a16="http://schemas.microsoft.com/office/drawing/2014/main" xmlns="" id="{90CE6662-6BCF-EB46-82C9-20C4F417B010}"/>
                  </a:ext>
                </a:extLst>
              </p:cNvPr>
              <p:cNvSpPr txBox="1"/>
              <p:nvPr/>
            </p:nvSpPr>
            <p:spPr>
              <a:xfrm>
                <a:off x="8783661" y="1306764"/>
                <a:ext cx="213358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进入我们需要收集的信息问卷网址</a:t>
                </a:r>
                <a:endParaRPr lang="zh-CN" altLang="en-US" sz="1000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50" name="îŝḷîḓé-Rectangle 24">
                <a:extLst>
                  <a:ext uri="{FF2B5EF4-FFF2-40B4-BE49-F238E27FC236}">
                    <a16:creationId xmlns:a16="http://schemas.microsoft.com/office/drawing/2014/main" xmlns="" id="{588F7C5C-683F-224B-BF0B-079E0C84B2CE}"/>
                  </a:ext>
                </a:extLst>
              </p:cNvPr>
              <p:cNvSpPr/>
              <p:nvPr/>
            </p:nvSpPr>
            <p:spPr>
              <a:xfrm>
                <a:off x="8792902" y="806351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1200" b="1" dirty="0" smtClean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进入</a:t>
                </a:r>
                <a:r>
                  <a:rPr lang="zh-CN" altLang="en-US" sz="1200" b="1" dirty="0" smtClean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任务</a:t>
                </a:r>
                <a:r>
                  <a:rPr lang="zh-CN" altLang="en-US" sz="1200" b="1" dirty="0" smtClean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网页</a:t>
                </a:r>
                <a:endParaRPr lang="zh-CN" altLang="en-US" sz="1200" b="1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xmlns="" id="{9398C762-C841-6446-9AE8-21C4C7CFFEFD}"/>
                </a:ext>
              </a:extLst>
            </p:cNvPr>
            <p:cNvGrpSpPr/>
            <p:nvPr/>
          </p:nvGrpSpPr>
          <p:grpSpPr>
            <a:xfrm>
              <a:off x="1693430" y="1679590"/>
              <a:ext cx="2020976" cy="1158337"/>
              <a:chOff x="3921963" y="806351"/>
              <a:chExt cx="2020976" cy="1158337"/>
            </a:xfrm>
          </p:grpSpPr>
          <p:sp>
            <p:nvSpPr>
              <p:cNvPr id="47" name="îŝḷîḓé-文本框 29">
                <a:extLst>
                  <a:ext uri="{FF2B5EF4-FFF2-40B4-BE49-F238E27FC236}">
                    <a16:creationId xmlns:a16="http://schemas.microsoft.com/office/drawing/2014/main" xmlns="" id="{0A455D1F-2D9D-AD4B-B6F9-1C2CCA92CFF3}"/>
                  </a:ext>
                </a:extLst>
              </p:cNvPr>
              <p:cNvSpPr txBox="1"/>
              <p:nvPr/>
            </p:nvSpPr>
            <p:spPr>
              <a:xfrm>
                <a:off x="3921964" y="1338042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打开系统数据库</a:t>
                </a:r>
                <a:endParaRPr lang="zh-CN" altLang="en-US" sz="1000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48" name="îŝḷîḓé-Rectangle 22">
                <a:extLst>
                  <a:ext uri="{FF2B5EF4-FFF2-40B4-BE49-F238E27FC236}">
                    <a16:creationId xmlns:a16="http://schemas.microsoft.com/office/drawing/2014/main" xmlns="" id="{6136BF33-91F5-3A44-813B-ACF07232214F}"/>
                  </a:ext>
                </a:extLst>
              </p:cNvPr>
              <p:cNvSpPr/>
              <p:nvPr/>
            </p:nvSpPr>
            <p:spPr>
              <a:xfrm>
                <a:off x="3921963" y="806351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进入</a:t>
                </a:r>
                <a:r>
                  <a:rPr lang="en-US" altLang="zh-CN" sz="1200" b="1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OA</a:t>
                </a:r>
                <a:r>
                  <a:rPr lang="zh-CN" altLang="en-US" sz="1200" b="1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系统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860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3BC72DDF-87C1-7B43-B197-0BB326BCEC47}"/>
              </a:ext>
            </a:extLst>
          </p:cNvPr>
          <p:cNvSpPr txBox="1"/>
          <p:nvPr/>
        </p:nvSpPr>
        <p:spPr>
          <a:xfrm>
            <a:off x="552716" y="2384855"/>
            <a:ext cx="7905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直接受益：直接节省人工成本                  </a:t>
            </a:r>
            <a:endParaRPr lang="en-US" altLang="zh-CN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个人录入千条数据需要人工</a:t>
            </a:r>
            <a:r>
              <a:rPr lang="en-US" altLang="zh-CN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4</a:t>
            </a:r>
            <a:r>
              <a:rPr lang="zh-CN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小时机器人</a:t>
            </a:r>
            <a:r>
              <a:rPr lang="en-US" altLang="zh-CN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小时即可             </a:t>
            </a:r>
            <a:endParaRPr lang="en-US" altLang="zh-CN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3</a:t>
            </a:r>
            <a:r>
              <a:rPr lang="zh-CN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准确率高达百分之百                                                                     </a:t>
            </a:r>
            <a:endParaRPr lang="en-US" altLang="zh-CN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4</a:t>
            </a:r>
            <a:r>
              <a:rPr lang="zh-CN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人事下班时机器人可以继续工作，可以带来</a:t>
            </a:r>
            <a:r>
              <a:rPr lang="zh-CN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的收益可以按照</a:t>
            </a:r>
            <a:r>
              <a:rPr lang="en-US" altLang="zh-CN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24</a:t>
            </a:r>
            <a:r>
              <a:rPr lang="zh-CN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小时计算，长此以往降本增效 </a:t>
            </a:r>
            <a:endParaRPr lang="zh-CN" altLang="en-US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2538FD1-265A-3C49-975B-C010D5D5CE02}"/>
              </a:ext>
            </a:extLst>
          </p:cNvPr>
          <p:cNvSpPr txBox="1"/>
          <p:nvPr/>
        </p:nvSpPr>
        <p:spPr>
          <a:xfrm>
            <a:off x="360540" y="1510916"/>
            <a:ext cx="3653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（示例）项目收益统计</a:t>
            </a: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422080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3BC72DDF-87C1-7B43-B197-0BB326BCEC47}"/>
              </a:ext>
            </a:extLst>
          </p:cNvPr>
          <p:cNvSpPr txBox="1"/>
          <p:nvPr/>
        </p:nvSpPr>
        <p:spPr>
          <a:xfrm>
            <a:off x="360541" y="2395619"/>
            <a:ext cx="10670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从</a:t>
            </a:r>
            <a:r>
              <a:rPr lang="zh-CN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学校来看，几乎查询个人信息已经是每个辅导员最主要的日常工作。本程序可以帮助使用者自动填写搜集信息，后期可直接发送到学生邮箱，具有大量潜在</a:t>
            </a:r>
            <a:r>
              <a:rPr lang="zh-CN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价值</a:t>
            </a:r>
            <a:endParaRPr lang="en-US" altLang="zh-CN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从企业来看，以为机器人可以代替十人乃至更多人事的操作后，同样的成本下，企业便可以实现利润最大化，亦或者会直接影响到企业后期商品成本定价</a:t>
            </a:r>
            <a:endParaRPr lang="en-US" altLang="zh-CN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3</a:t>
            </a:r>
            <a:r>
              <a:rPr lang="zh-CN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信息化</a:t>
            </a:r>
            <a:r>
              <a:rPr lang="zh-CN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宋体" panose="02010600030101010101" pitchFamily="2" charset="-122"/>
              </a:rPr>
              <a:t>办公基本人人具备，熟练操作使用，也是企业对核心领导的培养战略</a:t>
            </a:r>
            <a:endParaRPr lang="zh-CN" altLang="en-US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2538FD1-265A-3C49-975B-C010D5D5CE02}"/>
              </a:ext>
            </a:extLst>
          </p:cNvPr>
          <p:cNvSpPr txBox="1"/>
          <p:nvPr/>
        </p:nvSpPr>
        <p:spPr>
          <a:xfrm>
            <a:off x="360540" y="1510916"/>
            <a:ext cx="238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（示例）推广价值</a:t>
            </a: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321520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54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9951</TotalTime>
  <Words>338</Words>
  <Application>Microsoft Office PowerPoint</Application>
  <PresentationFormat>宽屏</PresentationFormat>
  <Paragraphs>41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 Unicode MS</vt:lpstr>
      <vt:lpstr>创艺简标宋</vt:lpstr>
      <vt:lpstr>等线</vt:lpstr>
      <vt:lpstr>方正粗黑宋简体</vt:lpstr>
      <vt:lpstr>华文仿宋</vt:lpstr>
      <vt:lpstr>宋体</vt:lpstr>
      <vt:lpstr>Microsoft YaHei</vt:lpstr>
      <vt:lpstr>Microsoft YaHei</vt:lpstr>
      <vt:lpstr>Arial</vt:lpstr>
      <vt:lpstr>Calibri</vt:lpstr>
      <vt:lpstr>Calibri Light</vt:lpstr>
      <vt:lpstr>Ebrima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李飞</cp:lastModifiedBy>
  <cp:revision>175</cp:revision>
  <dcterms:created xsi:type="dcterms:W3CDTF">2021-03-03T08:16:49Z</dcterms:created>
  <dcterms:modified xsi:type="dcterms:W3CDTF">2021-06-11T07:07:55Z</dcterms:modified>
</cp:coreProperties>
</file>