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72" r:id="rId6"/>
    <p:sldId id="267" r:id="rId7"/>
    <p:sldId id="268" r:id="rId8"/>
    <p:sldId id="263" r:id="rId9"/>
    <p:sldId id="271" r:id="rId10"/>
    <p:sldId id="260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108" d="100"/>
          <a:sy n="108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dirty="0"/>
              <a:t>购物网站识别</a:t>
            </a:r>
            <a:endParaRPr kumimoji="1" lang="en-US" altLang="zh-CN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 err="1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RPAEdge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：赵金山，王帅，刘啟中，李博，张永乐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人人可编程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：购物网站识别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MS Solution</a:t>
            </a: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其它介绍等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BF4A49-F1C9-C640-851D-15D76110C7A0}"/>
              </a:ext>
            </a:extLst>
          </p:cNvPr>
          <p:cNvSpPr/>
          <p:nvPr/>
        </p:nvSpPr>
        <p:spPr>
          <a:xfrm>
            <a:off x="458639" y="1701356"/>
            <a:ext cx="49408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在某项目的实施过程中，需要对网站进行识别，并判断是否为购物网站。同时，对于购物网站，如果不满足一定的公司政策，也需要排除在外。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在实际处理过程中，由于是周期性的工作，依靠人工处理比较费事费力。因此打算引入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技术在节省人工。</a:t>
            </a:r>
          </a:p>
        </p:txBody>
      </p:sp>
      <p:grpSp>
        <p:nvGrpSpPr>
          <p:cNvPr id="32" name="0f4157a8-cc53-4451-b641-b93f4ec538e9">
            <a:extLst>
              <a:ext uri="{FF2B5EF4-FFF2-40B4-BE49-F238E27FC236}">
                <a16:creationId xmlns:a16="http://schemas.microsoft.com/office/drawing/2014/main" id="{E5C3CAFA-FCF9-C54C-9033-EFB7CDA0AF9C}"/>
              </a:ext>
            </a:extLst>
          </p:cNvPr>
          <p:cNvGrpSpPr>
            <a:grpSpLocks noChangeAspect="1"/>
          </p:cNvGrpSpPr>
          <p:nvPr/>
        </p:nvGrpSpPr>
        <p:grpSpPr>
          <a:xfrm>
            <a:off x="6095999" y="1818640"/>
            <a:ext cx="4652999" cy="1991931"/>
            <a:chOff x="1693430" y="1679590"/>
            <a:chExt cx="8752688" cy="374699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F0127F5-A2B4-ED4F-904C-90397333A3E1}"/>
                </a:ext>
              </a:extLst>
            </p:cNvPr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:a16="http://schemas.microsoft.com/office/drawing/2014/main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:a16="http://schemas.microsoft.com/office/drawing/2014/main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C425FDF-6D75-0D4B-A4E2-076172E6FF66}"/>
                </a:ext>
              </a:extLst>
            </p:cNvPr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:a16="http://schemas.microsoft.com/office/drawing/2014/main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:a16="http://schemas.microsoft.com/office/drawing/2014/main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F7DA499-2279-9549-B878-1E749AEFCCDC}"/>
                </a:ext>
              </a:extLst>
            </p:cNvPr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:a16="http://schemas.microsoft.com/office/drawing/2014/main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:a16="http://schemas.microsoft.com/office/drawing/2014/main" id="{3964F281-6C39-DB4E-AC72-8F7D86172B8B}"/>
                  </a:ext>
                </a:extLst>
              </p:cNvPr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2FEF234-CE12-5A48-9103-E1DB52F85EC0}"/>
                </a:ext>
              </a:extLst>
            </p:cNvPr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:a16="http://schemas.microsoft.com/office/drawing/2014/main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:a16="http://schemas.microsoft.com/office/drawing/2014/main" id="{6AFF6DA6-5719-4149-9A16-8950CAE7149D}"/>
                  </a:ext>
                </a:extLst>
              </p:cNvPr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:a16="http://schemas.microsoft.com/office/drawing/2014/main" id="{76CC8444-B55E-B54B-8AC1-2AA24C8D447E}"/>
                </a:ext>
              </a:extLst>
            </p:cNvPr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:a16="http://schemas.microsoft.com/office/drawing/2014/main" id="{02E18293-FBBB-EE4B-B1E4-899F15DCCCA0}"/>
                </a:ext>
              </a:extLst>
            </p:cNvPr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:a16="http://schemas.microsoft.com/office/drawing/2014/main" id="{B6BB5FC4-F4A1-F74F-A961-B31E917D3C21}"/>
                </a:ext>
              </a:extLst>
            </p:cNvPr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:a16="http://schemas.microsoft.com/office/drawing/2014/main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:a16="http://schemas.microsoft.com/office/drawing/2014/main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:a16="http://schemas.microsoft.com/office/drawing/2014/main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:a16="http://schemas.microsoft.com/office/drawing/2014/main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34BA0B9-FF91-E143-AA84-F7968D7E9B23}"/>
                </a:ext>
              </a:extLst>
            </p:cNvPr>
            <p:cNvGrpSpPr/>
            <p:nvPr/>
          </p:nvGrpSpPr>
          <p:grpSpPr>
            <a:xfrm>
              <a:off x="3554203" y="4268244"/>
              <a:ext cx="6891915" cy="1158337"/>
              <a:chOff x="1467192" y="5180920"/>
              <a:chExt cx="6891915" cy="1158337"/>
            </a:xfrm>
          </p:grpSpPr>
          <p:sp>
            <p:nvSpPr>
              <p:cNvPr id="51" name="îŝḷîḓé-文本框 23">
                <a:extLst>
                  <a:ext uri="{FF2B5EF4-FFF2-40B4-BE49-F238E27FC236}">
                    <a16:creationId xmlns:a16="http://schemas.microsoft.com/office/drawing/2014/main" id="{8855AEAF-8732-474E-8A26-00A6E16EEA6C}"/>
                  </a:ext>
                </a:extLst>
              </p:cNvPr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更新数据，作为处理参考</a:t>
                </a:r>
              </a:p>
            </p:txBody>
          </p:sp>
          <p:sp>
            <p:nvSpPr>
              <p:cNvPr id="52" name="îŝḷîḓé-Rectangle 26">
                <a:extLst>
                  <a:ext uri="{FF2B5EF4-FFF2-40B4-BE49-F238E27FC236}">
                    <a16:creationId xmlns:a16="http://schemas.microsoft.com/office/drawing/2014/main" id="{17A98BBC-A19B-994F-A43A-A31C6E040D64}"/>
                  </a:ext>
                </a:extLst>
              </p:cNvPr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更新网站属性</a:t>
                </a:r>
              </a:p>
            </p:txBody>
          </p:sp>
          <p:sp>
            <p:nvSpPr>
              <p:cNvPr id="53" name="îŝḷîḓé-文本框 25">
                <a:extLst>
                  <a:ext uri="{FF2B5EF4-FFF2-40B4-BE49-F238E27FC236}">
                    <a16:creationId xmlns:a16="http://schemas.microsoft.com/office/drawing/2014/main" id="{47C57F0F-EBB4-CA4D-AC97-57296DEE2CC7}"/>
                  </a:ext>
                </a:extLst>
              </p:cNvPr>
              <p:cNvSpPr txBox="1"/>
              <p:nvPr/>
            </p:nvSpPr>
            <p:spPr>
              <a:xfrm>
                <a:off x="1467193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通过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OCR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技术识别购物网站关键信息</a:t>
                </a: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:a16="http://schemas.microsoft.com/office/drawing/2014/main" id="{522EB51F-4DFF-FD47-9319-3E6D0D8F3B8D}"/>
                  </a:ext>
                </a:extLst>
              </p:cNvPr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识别首页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58F39EB-38CC-1741-8CBA-D9E9BDAFD12F}"/>
                </a:ext>
              </a:extLst>
            </p:cNvPr>
            <p:cNvGrpSpPr/>
            <p:nvPr/>
          </p:nvGrpSpPr>
          <p:grpSpPr>
            <a:xfrm>
              <a:off x="6555128" y="1679590"/>
              <a:ext cx="2133585" cy="1127059"/>
              <a:chOff x="8783661" y="806351"/>
              <a:chExt cx="2133585" cy="1127059"/>
            </a:xfrm>
          </p:grpSpPr>
          <p:sp>
            <p:nvSpPr>
              <p:cNvPr id="49" name="îŝḷîḓé-文本框 27">
                <a:extLst>
                  <a:ext uri="{FF2B5EF4-FFF2-40B4-BE49-F238E27FC236}">
                    <a16:creationId xmlns:a16="http://schemas.microsoft.com/office/drawing/2014/main" id="{90CE6662-6BCF-EB46-82C9-20C4F417B010}"/>
                  </a:ext>
                </a:extLst>
              </p:cNvPr>
              <p:cNvSpPr txBox="1"/>
              <p:nvPr/>
            </p:nvSpPr>
            <p:spPr>
              <a:xfrm>
                <a:off x="8783661" y="1306764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作补充，查看网站源码，确定信息</a:t>
                </a:r>
              </a:p>
            </p:txBody>
          </p:sp>
          <p:sp>
            <p:nvSpPr>
              <p:cNvPr id="50" name="îŝḷîḓé-Rectangle 24">
                <a:extLst>
                  <a:ext uri="{FF2B5EF4-FFF2-40B4-BE49-F238E27FC236}">
                    <a16:creationId xmlns:a16="http://schemas.microsoft.com/office/drawing/2014/main" id="{588F7C5C-683F-224B-BF0B-079E0C84B2CE}"/>
                  </a:ext>
                </a:extLst>
              </p:cNvPr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识别网站源码</a:t>
                </a: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398C762-C841-6446-9AE8-21C4C7CFFEFD}"/>
                </a:ext>
              </a:extLst>
            </p:cNvPr>
            <p:cNvGrpSpPr/>
            <p:nvPr/>
          </p:nvGrpSpPr>
          <p:grpSpPr>
            <a:xfrm>
              <a:off x="1693430" y="1679590"/>
              <a:ext cx="2020976" cy="1158337"/>
              <a:chOff x="3921963" y="806351"/>
              <a:chExt cx="2020976" cy="1158337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:a16="http://schemas.microsoft.com/office/drawing/2014/main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从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Excel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列表中获取网站，并通过浏览器打开</a:t>
                </a: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:a16="http://schemas.microsoft.com/office/drawing/2014/main" id="{6136BF33-91F5-3A44-813B-ACF07232214F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打开网站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重复性高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1249529" y="5343215"/>
            <a:ext cx="2964662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人工打开网站，然后等待，浪费时间，效率比较低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8179629" y="5315066"/>
            <a:ext cx="329929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每次梳理数据大约在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20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条左右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FF3BB0F9-BCE8-2442-B286-165C99D59E94}"/>
              </a:ext>
            </a:extLst>
          </p:cNvPr>
          <p:cNvSpPr/>
          <p:nvPr/>
        </p:nvSpPr>
        <p:spPr>
          <a:xfrm>
            <a:off x="4484233" y="1876429"/>
            <a:ext cx="291591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每月需要处理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次网站列表数据</a:t>
            </a: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94336-C181-B843-9E84-D016CF8B4F89}"/>
              </a:ext>
            </a:extLst>
          </p:cNvPr>
          <p:cNvSpPr txBox="1">
            <a:spLocks/>
          </p:cNvSpPr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" name="直接连接符 27">
            <a:extLst>
              <a:ext uri="{FF2B5EF4-FFF2-40B4-BE49-F238E27FC236}">
                <a16:creationId xmlns:a16="http://schemas.microsoft.com/office/drawing/2014/main" id="{104C1D2F-C11E-2F4E-A4FC-BD00B27355FD}"/>
              </a:ext>
            </a:extLst>
          </p:cNvPr>
          <p:cNvCxnSpPr>
            <a:cxnSpLocks/>
            <a:stCxn id="4" idx="3"/>
            <a:endCxn id="7" idx="3"/>
          </p:cNvCxnSpPr>
          <p:nvPr/>
        </p:nvCxnSpPr>
        <p:spPr>
          <a:xfrm>
            <a:off x="5659659" y="5246420"/>
            <a:ext cx="2840355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62D3071-6CBA-6F4E-B3DF-FFCFB2B0803B}"/>
              </a:ext>
            </a:extLst>
          </p:cNvPr>
          <p:cNvSpPr/>
          <p:nvPr/>
        </p:nvSpPr>
        <p:spPr>
          <a:xfrm>
            <a:off x="5591079" y="521086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199CC5-77FD-C24F-8D49-D9F42E9272D7}"/>
              </a:ext>
            </a:extLst>
          </p:cNvPr>
          <p:cNvSpPr/>
          <p:nvPr/>
        </p:nvSpPr>
        <p:spPr>
          <a:xfrm>
            <a:off x="6560724" y="521086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104375-1ADB-E040-ACD3-76EBE8F00870}"/>
              </a:ext>
            </a:extLst>
          </p:cNvPr>
          <p:cNvSpPr/>
          <p:nvPr/>
        </p:nvSpPr>
        <p:spPr>
          <a:xfrm>
            <a:off x="7526559" y="521086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3B9A4E-BCDE-7A4D-9660-2D747DD0402E}"/>
              </a:ext>
            </a:extLst>
          </p:cNvPr>
          <p:cNvSpPr/>
          <p:nvPr/>
        </p:nvSpPr>
        <p:spPr>
          <a:xfrm>
            <a:off x="8432069" y="521086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C41BB6-0CE6-1C4B-AC09-1328EC852A3D}"/>
              </a:ext>
            </a:extLst>
          </p:cNvPr>
          <p:cNvSpPr/>
          <p:nvPr/>
        </p:nvSpPr>
        <p:spPr>
          <a:xfrm>
            <a:off x="11182985" y="524637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03">
            <a:extLst>
              <a:ext uri="{FF2B5EF4-FFF2-40B4-BE49-F238E27FC236}">
                <a16:creationId xmlns:a16="http://schemas.microsoft.com/office/drawing/2014/main" id="{4D960312-33F6-5F49-B90D-8E015B0ED06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164994" y="4787974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问题修复</a:t>
            </a:r>
          </a:p>
        </p:txBody>
      </p:sp>
      <p:sp>
        <p:nvSpPr>
          <p:cNvPr id="19" name="TextBox 103">
            <a:extLst>
              <a:ext uri="{FF2B5EF4-FFF2-40B4-BE49-F238E27FC236}">
                <a16:creationId xmlns:a16="http://schemas.microsoft.com/office/drawing/2014/main" id="{B75CF4E9-E749-3A44-A8DF-47B060F7220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130829" y="4871159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需求深化</a:t>
            </a: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4845542-CCEF-8141-B655-10B1577EF42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100474" y="4789244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开发实现</a:t>
            </a:r>
          </a:p>
        </p:txBody>
      </p:sp>
      <p:sp>
        <p:nvSpPr>
          <p:cNvPr id="21" name="TextBox 103">
            <a:extLst>
              <a:ext uri="{FF2B5EF4-FFF2-40B4-BE49-F238E27FC236}">
                <a16:creationId xmlns:a16="http://schemas.microsoft.com/office/drawing/2014/main" id="{42713295-059F-C449-BD66-99F80EA3EEC1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005349" y="4871159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运行</a:t>
            </a:r>
          </a:p>
        </p:txBody>
      </p:sp>
      <p:sp>
        <p:nvSpPr>
          <p:cNvPr id="37" name="矩形: 圆角 74">
            <a:extLst>
              <a:ext uri="{FF2B5EF4-FFF2-40B4-BE49-F238E27FC236}">
                <a16:creationId xmlns:a16="http://schemas.microsoft.com/office/drawing/2014/main" id="{B07F0FFD-AE83-AF42-A4EE-62C730103FFE}"/>
              </a:ext>
            </a:extLst>
          </p:cNvPr>
          <p:cNvSpPr/>
          <p:nvPr/>
        </p:nvSpPr>
        <p:spPr>
          <a:xfrm>
            <a:off x="5204999" y="3918634"/>
            <a:ext cx="5186265" cy="2198081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8CFB05-318E-AC43-B6CE-4CF519E19391}"/>
              </a:ext>
            </a:extLst>
          </p:cNvPr>
          <p:cNvSpPr/>
          <p:nvPr/>
        </p:nvSpPr>
        <p:spPr>
          <a:xfrm>
            <a:off x="4913533" y="3822759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二期工程</a:t>
            </a: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: 圆角 74">
            <a:extLst>
              <a:ext uri="{FF2B5EF4-FFF2-40B4-BE49-F238E27FC236}">
                <a16:creationId xmlns:a16="http://schemas.microsoft.com/office/drawing/2014/main" id="{A08EAAE5-0594-40FF-A749-5F29FDA6738A}"/>
              </a:ext>
            </a:extLst>
          </p:cNvPr>
          <p:cNvSpPr/>
          <p:nvPr/>
        </p:nvSpPr>
        <p:spPr>
          <a:xfrm>
            <a:off x="751673" y="1415683"/>
            <a:ext cx="8347269" cy="202311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686C0056-362B-48FB-A69A-6CBE08B7E228}"/>
              </a:ext>
            </a:extLst>
          </p:cNvPr>
          <p:cNvSpPr/>
          <p:nvPr/>
        </p:nvSpPr>
        <p:spPr>
          <a:xfrm>
            <a:off x="464122" y="1309363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一期工程</a:t>
            </a:r>
          </a:p>
        </p:txBody>
      </p:sp>
      <p:cxnSp>
        <p:nvCxnSpPr>
          <p:cNvPr id="113" name="直接连接符 27">
            <a:extLst>
              <a:ext uri="{FF2B5EF4-FFF2-40B4-BE49-F238E27FC236}">
                <a16:creationId xmlns:a16="http://schemas.microsoft.com/office/drawing/2014/main" id="{0961E27F-C45A-4973-85C1-6211F4B509AF}"/>
              </a:ext>
            </a:extLst>
          </p:cNvPr>
          <p:cNvCxnSpPr>
            <a:cxnSpLocks/>
          </p:cNvCxnSpPr>
          <p:nvPr/>
        </p:nvCxnSpPr>
        <p:spPr>
          <a:xfrm>
            <a:off x="1328896" y="2416537"/>
            <a:ext cx="6878638" cy="10701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矩形 115">
            <a:extLst>
              <a:ext uri="{FF2B5EF4-FFF2-40B4-BE49-F238E27FC236}">
                <a16:creationId xmlns:a16="http://schemas.microsoft.com/office/drawing/2014/main" id="{B511E146-BA88-43FB-9F0C-B3C3038AF2C6}"/>
              </a:ext>
            </a:extLst>
          </p:cNvPr>
          <p:cNvSpPr/>
          <p:nvPr/>
        </p:nvSpPr>
        <p:spPr>
          <a:xfrm>
            <a:off x="1294606" y="2391678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7" name="TextBox 103">
            <a:extLst>
              <a:ext uri="{FF2B5EF4-FFF2-40B4-BE49-F238E27FC236}">
                <a16:creationId xmlns:a16="http://schemas.microsoft.com/office/drawing/2014/main" id="{D8645711-3764-4AAF-9C75-E86C51854E8F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34548" y="1972328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4F46C500-765F-4A4D-A203-70F63CFBEA08}"/>
              </a:ext>
            </a:extLst>
          </p:cNvPr>
          <p:cNvSpPr/>
          <p:nvPr/>
        </p:nvSpPr>
        <p:spPr>
          <a:xfrm>
            <a:off x="2267564" y="2366348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65599CEE-ED2B-49A8-816F-7E6E2224AE28}"/>
              </a:ext>
            </a:extLst>
          </p:cNvPr>
          <p:cNvSpPr/>
          <p:nvPr/>
        </p:nvSpPr>
        <p:spPr>
          <a:xfrm>
            <a:off x="3367592" y="2366348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4744CB11-B144-48F0-89D9-4A1F7BF99EB1}"/>
              </a:ext>
            </a:extLst>
          </p:cNvPr>
          <p:cNvSpPr/>
          <p:nvPr/>
        </p:nvSpPr>
        <p:spPr>
          <a:xfrm>
            <a:off x="4398219" y="2374266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E05CDB05-EAD8-410A-9947-0504D6052F0C}"/>
              </a:ext>
            </a:extLst>
          </p:cNvPr>
          <p:cNvSpPr/>
          <p:nvPr/>
        </p:nvSpPr>
        <p:spPr>
          <a:xfrm>
            <a:off x="5463957" y="2374266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8AD36501-9E04-422C-BEB8-912F18D2B571}"/>
              </a:ext>
            </a:extLst>
          </p:cNvPr>
          <p:cNvSpPr/>
          <p:nvPr/>
        </p:nvSpPr>
        <p:spPr>
          <a:xfrm>
            <a:off x="6590885" y="2382856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D9CE0251-163D-402F-9314-99A869132956}"/>
              </a:ext>
            </a:extLst>
          </p:cNvPr>
          <p:cNvSpPr/>
          <p:nvPr/>
        </p:nvSpPr>
        <p:spPr>
          <a:xfrm>
            <a:off x="8124006" y="2382856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TextBox 103">
            <a:extLst>
              <a:ext uri="{FF2B5EF4-FFF2-40B4-BE49-F238E27FC236}">
                <a16:creationId xmlns:a16="http://schemas.microsoft.com/office/drawing/2014/main" id="{E7FB6DA2-D563-49C6-AC6E-D7D0D9D3ACC4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841796" y="1965072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梳理需求</a:t>
            </a:r>
          </a:p>
        </p:txBody>
      </p:sp>
      <p:sp>
        <p:nvSpPr>
          <p:cNvPr id="125" name="TextBox 103">
            <a:extLst>
              <a:ext uri="{FF2B5EF4-FFF2-40B4-BE49-F238E27FC236}">
                <a16:creationId xmlns:a16="http://schemas.microsoft.com/office/drawing/2014/main" id="{492C50FD-B730-44BE-A506-ECC01302AB68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2870115" y="1972328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整理特征</a:t>
            </a:r>
          </a:p>
        </p:txBody>
      </p:sp>
      <p:sp>
        <p:nvSpPr>
          <p:cNvPr id="126" name="TextBox 103">
            <a:extLst>
              <a:ext uri="{FF2B5EF4-FFF2-40B4-BE49-F238E27FC236}">
                <a16:creationId xmlns:a16="http://schemas.microsoft.com/office/drawing/2014/main" id="{6D55BF71-F759-445D-B07F-3BA4A28DD48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3938161" y="1900508"/>
            <a:ext cx="920115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训练</a:t>
            </a:r>
            <a:r>
              <a: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OCR</a:t>
            </a: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，并生成服务</a:t>
            </a:r>
          </a:p>
        </p:txBody>
      </p:sp>
      <p:sp>
        <p:nvSpPr>
          <p:cNvPr id="127" name="TextBox 103">
            <a:extLst>
              <a:ext uri="{FF2B5EF4-FFF2-40B4-BE49-F238E27FC236}">
                <a16:creationId xmlns:a16="http://schemas.microsoft.com/office/drawing/2014/main" id="{90A6BD75-7400-4EBD-866C-4F658FE7023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003899" y="1950255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</a:t>
            </a:r>
          </a:p>
        </p:txBody>
      </p:sp>
      <p:sp>
        <p:nvSpPr>
          <p:cNvPr id="128" name="TextBox 103">
            <a:extLst>
              <a:ext uri="{FF2B5EF4-FFF2-40B4-BE49-F238E27FC236}">
                <a16:creationId xmlns:a16="http://schemas.microsoft.com/office/drawing/2014/main" id="{E7D9CC65-9AF1-46B5-BC2A-E178E6814BC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130828" y="1982840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测试</a:t>
            </a:r>
          </a:p>
        </p:txBody>
      </p:sp>
      <p:sp>
        <p:nvSpPr>
          <p:cNvPr id="129" name="TextBox 103">
            <a:extLst>
              <a:ext uri="{FF2B5EF4-FFF2-40B4-BE49-F238E27FC236}">
                <a16:creationId xmlns:a16="http://schemas.microsoft.com/office/drawing/2014/main" id="{2208E847-83EB-40C1-A7CB-B33123271CB2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732528" y="1972329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运行</a:t>
            </a:r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24DD97C-A79D-4194-93B3-8B8519B01156}"/>
              </a:ext>
            </a:extLst>
          </p:cNvPr>
          <p:cNvSpPr txBox="1"/>
          <p:nvPr/>
        </p:nvSpPr>
        <p:spPr>
          <a:xfrm>
            <a:off x="369870" y="1674674"/>
            <a:ext cx="439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采用单服务器，单机部署，手动启动。</a:t>
            </a:r>
          </a:p>
        </p:txBody>
      </p:sp>
    </p:spTree>
    <p:extLst>
      <p:ext uri="{BB962C8B-B14F-4D97-AF65-F5344CB8AC3E}">
        <p14:creationId xmlns:p14="http://schemas.microsoft.com/office/powerpoint/2010/main" val="16493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BA10E5-94C3-4989-9B8A-C931A473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2132166"/>
            <a:ext cx="8382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C5352F-42E1-0349-BE61-9BBD0CAD203F}"/>
              </a:ext>
            </a:extLst>
          </p:cNvPr>
          <p:cNvSpPr/>
          <p:nvPr/>
        </p:nvSpPr>
        <p:spPr>
          <a:xfrm>
            <a:off x="8150104" y="2396244"/>
            <a:ext cx="3910210" cy="2022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D5EC30-271E-DC41-A492-3AA17783A765}"/>
              </a:ext>
            </a:extLst>
          </p:cNvPr>
          <p:cNvSpPr/>
          <p:nvPr/>
        </p:nvSpPr>
        <p:spPr>
          <a:xfrm>
            <a:off x="8150104" y="2434343"/>
            <a:ext cx="364387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通过采集购物车图标信息进行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预训练模型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42F147-7FB2-BD47-86C3-4E533DE36840}"/>
              </a:ext>
            </a:extLst>
          </p:cNvPr>
          <p:cNvSpPr/>
          <p:nvPr/>
        </p:nvSpPr>
        <p:spPr>
          <a:xfrm>
            <a:off x="1811867" y="2116668"/>
            <a:ext cx="804333" cy="118534"/>
          </a:xfrm>
          <a:prstGeom prst="rect">
            <a:avLst/>
          </a:prstGeom>
          <a:solidFill>
            <a:srgbClr val="0370F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89F90F-CF8B-E645-ACC2-55642CDCDE7D}"/>
              </a:ext>
            </a:extLst>
          </p:cNvPr>
          <p:cNvSpPr/>
          <p:nvPr/>
        </p:nvSpPr>
        <p:spPr>
          <a:xfrm>
            <a:off x="1811867" y="2277710"/>
            <a:ext cx="804333" cy="118534"/>
          </a:xfrm>
          <a:prstGeom prst="rect">
            <a:avLst/>
          </a:prstGeom>
          <a:solidFill>
            <a:srgbClr val="C2E095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A9C782-43ED-9B42-A439-3C29053F79B9}"/>
              </a:ext>
            </a:extLst>
          </p:cNvPr>
          <p:cNvSpPr/>
          <p:nvPr/>
        </p:nvSpPr>
        <p:spPr>
          <a:xfrm>
            <a:off x="1868979" y="3777590"/>
            <a:ext cx="747221" cy="118534"/>
          </a:xfrm>
          <a:prstGeom prst="rect">
            <a:avLst/>
          </a:prstGeom>
          <a:solidFill>
            <a:srgbClr val="C0D6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F83930-1DCE-2C4C-BE86-04CE0CDD08CF}"/>
              </a:ext>
            </a:extLst>
          </p:cNvPr>
          <p:cNvSpPr/>
          <p:nvPr/>
        </p:nvSpPr>
        <p:spPr>
          <a:xfrm>
            <a:off x="2242589" y="4214869"/>
            <a:ext cx="747221" cy="118534"/>
          </a:xfrm>
          <a:prstGeom prst="rect">
            <a:avLst/>
          </a:prstGeom>
          <a:solidFill>
            <a:srgbClr val="D4FDF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8831B99-BEC6-0D4E-8B4C-96584BF5613E}"/>
              </a:ext>
            </a:extLst>
          </p:cNvPr>
          <p:cNvSpPr/>
          <p:nvPr/>
        </p:nvSpPr>
        <p:spPr>
          <a:xfrm>
            <a:off x="2480049" y="4529199"/>
            <a:ext cx="598077" cy="118534"/>
          </a:xfrm>
          <a:prstGeom prst="rect">
            <a:avLst/>
          </a:prstGeom>
          <a:solidFill>
            <a:srgbClr val="88D1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6C0033-5ECE-794E-AC92-BFF617543835}"/>
              </a:ext>
            </a:extLst>
          </p:cNvPr>
          <p:cNvSpPr/>
          <p:nvPr/>
        </p:nvSpPr>
        <p:spPr>
          <a:xfrm>
            <a:off x="2480049" y="3552825"/>
            <a:ext cx="1139451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49B0E-0254-B14A-BD73-4358F3393959}"/>
              </a:ext>
            </a:extLst>
          </p:cNvPr>
          <p:cNvSpPr txBox="1"/>
          <p:nvPr/>
        </p:nvSpPr>
        <p:spPr>
          <a:xfrm>
            <a:off x="8684755" y="1461605"/>
            <a:ext cx="1987783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对象识别</a:t>
            </a:r>
          </a:p>
        </p:txBody>
      </p: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D4C72F1-0A99-5C44-BADF-EFA81996794A}"/>
              </a:ext>
            </a:extLst>
          </p:cNvPr>
          <p:cNvSpPr txBox="1"/>
          <p:nvPr/>
        </p:nvSpPr>
        <p:spPr>
          <a:xfrm>
            <a:off x="4500357" y="439309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（从技术和模式创新上可以说明，以下为参考示例）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32C94B1-FC91-4E3E-8753-6AAA8AEF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6" y="1313681"/>
            <a:ext cx="7383665" cy="33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538FD1-265A-3C49-975B-C010D5D5CE02}"/>
              </a:ext>
            </a:extLst>
          </p:cNvPr>
          <p:cNvSpPr txBox="1"/>
          <p:nvPr/>
        </p:nvSpPr>
        <p:spPr>
          <a:xfrm>
            <a:off x="360540" y="151091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项目收益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B9DE612-7C06-3A4E-A51D-8621597342EA}"/>
              </a:ext>
            </a:extLst>
          </p:cNvPr>
          <p:cNvSpPr/>
          <p:nvPr/>
        </p:nvSpPr>
        <p:spPr>
          <a:xfrm>
            <a:off x="589544" y="2625071"/>
            <a:ext cx="6096000" cy="1444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使用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RPA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后，对比效果如下：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原人工模式：每个网站操作录入各项耗时约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分钟</a:t>
            </a:r>
            <a:endParaRPr lang="en-US" altLang="zh-CN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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R</a:t>
            </a:r>
            <a:r>
              <a:rPr lang="en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PA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模式：每个网站大约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分钟左右，且不需要人工值守。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9993</TotalTime>
  <Words>392</Words>
  <Application>Microsoft Office PowerPoint</Application>
  <PresentationFormat>宽屏</PresentationFormat>
  <Paragraphs>70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 Unicode MS</vt:lpstr>
      <vt:lpstr>华文仿宋</vt:lpstr>
      <vt:lpstr>Microsoft YaHei</vt:lpstr>
      <vt:lpstr>Microsoft YaHei</vt:lpstr>
      <vt:lpstr>方正粗黑宋简体</vt:lpstr>
      <vt:lpstr>等线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Steven Zhao (PACTERA TECHNOLOGIES INC)</cp:lastModifiedBy>
  <cp:revision>181</cp:revision>
  <dcterms:created xsi:type="dcterms:W3CDTF">2021-03-03T08:16:49Z</dcterms:created>
  <dcterms:modified xsi:type="dcterms:W3CDTF">2021-06-11T08:19:14Z</dcterms:modified>
</cp:coreProperties>
</file>