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74" r:id="rId6"/>
    <p:sldId id="267" r:id="rId7"/>
    <p:sldId id="263" r:id="rId8"/>
    <p:sldId id="273" r:id="rId9"/>
    <p:sldId id="271" r:id="rId10"/>
    <p:sldId id="260" r:id="rId11"/>
    <p:sldId id="275" r:id="rId12"/>
    <p:sldId id="26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90EC"/>
    <a:srgbClr val="5A9CD5"/>
    <a:srgbClr val="4372C4"/>
    <a:srgbClr val="707070"/>
    <a:srgbClr val="B484E2"/>
    <a:srgbClr val="705661"/>
    <a:srgbClr val="D460FF"/>
    <a:srgbClr val="01A8FF"/>
    <a:srgbClr val="34334B"/>
    <a:srgbClr val="6D5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39"/>
    <p:restoredTop sz="94715"/>
  </p:normalViewPr>
  <p:slideViewPr>
    <p:cSldViewPr snapToGrid="0">
      <p:cViewPr varScale="1">
        <p:scale>
          <a:sx n="122" d="100"/>
          <a:sy n="122" d="100"/>
        </p:scale>
        <p:origin x="3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8BA5D-82C1-D74E-98AF-3BF4F9ADDC1F}" type="datetimeFigureOut">
              <a:rPr kumimoji="1" lang="zh-CN" altLang="en-US" smtClean="0"/>
              <a:t>2021/6/11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632DA-A7C3-2347-8051-A4EE97E9460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8181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9632DA-A7C3-2347-8051-A4EE97E94607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6354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C2639771-C4B2-6141-A3C2-98A33FACB552}"/>
              </a:ext>
            </a:extLst>
          </p:cNvPr>
          <p:cNvSpPr/>
          <p:nvPr userDrawn="1"/>
        </p:nvSpPr>
        <p:spPr>
          <a:xfrm flipV="1">
            <a:off x="1083077" y="1981118"/>
            <a:ext cx="10149221" cy="95945"/>
          </a:xfrm>
          <a:prstGeom prst="rect">
            <a:avLst/>
          </a:prstGeom>
          <a:gradFill>
            <a:gsLst>
              <a:gs pos="43000">
                <a:srgbClr val="B983E1"/>
              </a:gs>
              <a:gs pos="100000">
                <a:srgbClr val="17050A"/>
              </a:gs>
              <a:gs pos="0">
                <a:srgbClr val="00A8F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B7839CE-C738-1649-AE7F-0F0A87D945C3}"/>
              </a:ext>
            </a:extLst>
          </p:cNvPr>
          <p:cNvGrpSpPr/>
          <p:nvPr userDrawn="1"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D80DC7D-74AD-504F-9134-A7F49E4A93F8}"/>
                </a:ext>
              </a:extLst>
            </p:cNvPr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F4E1CF4-3515-B047-A44B-4E882FA3FA9E}"/>
                </a:ext>
              </a:extLst>
            </p:cNvPr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6E210582-60BA-DC4F-968A-FA2D76887AA6}"/>
              </a:ext>
            </a:extLst>
          </p:cNvPr>
          <p:cNvGrpSpPr/>
          <p:nvPr userDrawn="1"/>
        </p:nvGrpSpPr>
        <p:grpSpPr>
          <a:xfrm>
            <a:off x="3005863" y="1289780"/>
            <a:ext cx="8397721" cy="1549693"/>
            <a:chOff x="1508112" y="2935045"/>
            <a:chExt cx="8397721" cy="1549693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7792614-81A9-4A49-9B4C-45DE0AC1BA7E}"/>
                </a:ext>
              </a:extLst>
            </p:cNvPr>
            <p:cNvSpPr txBox="1"/>
            <p:nvPr/>
          </p:nvSpPr>
          <p:spPr>
            <a:xfrm>
              <a:off x="3348263" y="2935045"/>
              <a:ext cx="92959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方正粗黑宋简体" panose="02000000000000000000" pitchFamily="2" charset="-122"/>
                  <a:ea typeface="方正粗黑宋简体" panose="02000000000000000000" pitchFamily="2" charset="-122"/>
                </a:rPr>
                <a:t>+</a:t>
              </a:r>
              <a:endParaRPr lang="zh-CN" altLang="en-US" sz="8800" b="1" dirty="0">
                <a:gradFill flip="none" rotWithShape="1">
                  <a:gsLst>
                    <a:gs pos="100000">
                      <a:schemeClr val="tx1">
                        <a:lumMod val="95000"/>
                        <a:lumOff val="5000"/>
                        <a:alpha val="0"/>
                      </a:schemeClr>
                    </a:gs>
                    <a:gs pos="39000">
                      <a:schemeClr val="bg1"/>
                    </a:gs>
                    <a:gs pos="0">
                      <a:schemeClr val="bg1"/>
                    </a:gs>
                  </a:gsLst>
                  <a:lin ang="0" scaled="1"/>
                  <a:tileRect/>
                </a:gradFill>
                <a:latin typeface="方正粗黑宋简体" panose="02000000000000000000" pitchFamily="2" charset="-122"/>
                <a:ea typeface="方正粗黑宋简体" panose="02000000000000000000" pitchFamily="2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69072ADF-3562-1449-934D-086A6A7EB68F}"/>
                </a:ext>
              </a:extLst>
            </p:cNvPr>
            <p:cNvSpPr txBox="1"/>
            <p:nvPr/>
          </p:nvSpPr>
          <p:spPr>
            <a:xfrm>
              <a:off x="509303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开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632E4E3-3B93-7F43-813C-E68589AADA84}"/>
                </a:ext>
              </a:extLst>
            </p:cNvPr>
            <p:cNvSpPr txBox="1"/>
            <p:nvPr/>
          </p:nvSpPr>
          <p:spPr>
            <a:xfrm>
              <a:off x="5957860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发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78D06326-E8FB-474C-AC53-78A669EE44C6}"/>
                </a:ext>
              </a:extLst>
            </p:cNvPr>
            <p:cNvSpPr txBox="1"/>
            <p:nvPr/>
          </p:nvSpPr>
          <p:spPr>
            <a:xfrm>
              <a:off x="6776691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者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23F8418A-C496-5649-9E48-673FB2C4D9ED}"/>
                </a:ext>
              </a:extLst>
            </p:cNvPr>
            <p:cNvSpPr txBox="1"/>
            <p:nvPr/>
          </p:nvSpPr>
          <p:spPr>
            <a:xfrm>
              <a:off x="7570912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大</a:t>
              </a: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C6E799F2-1601-4847-8FEE-1391CF507C68}"/>
                </a:ext>
              </a:extLst>
            </p:cNvPr>
            <p:cNvSpPr txBox="1"/>
            <p:nvPr/>
          </p:nvSpPr>
          <p:spPr>
            <a:xfrm>
              <a:off x="8447969" y="2953697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赛</a:t>
              </a: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BD0B7E4C-E5F4-3E4A-9133-7727388D8BFA}"/>
                </a:ext>
              </a:extLst>
            </p:cNvPr>
            <p:cNvGrpSpPr/>
            <p:nvPr/>
          </p:nvGrpSpPr>
          <p:grpSpPr>
            <a:xfrm>
              <a:off x="1508112" y="3038188"/>
              <a:ext cx="1994660" cy="1446550"/>
              <a:chOff x="1490018" y="4162664"/>
              <a:chExt cx="1994660" cy="1446550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578CBDB0-7C0D-C143-A992-5483ECC636B1}"/>
                  </a:ext>
                </a:extLst>
              </p:cNvPr>
              <p:cNvSpPr txBox="1"/>
              <p:nvPr/>
            </p:nvSpPr>
            <p:spPr>
              <a:xfrm>
                <a:off x="1490018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R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40C3D01-E207-B747-BC88-FBD3D3A40F67}"/>
                  </a:ext>
                </a:extLst>
              </p:cNvPr>
              <p:cNvSpPr txBox="1"/>
              <p:nvPr/>
            </p:nvSpPr>
            <p:spPr>
              <a:xfrm>
                <a:off x="2055316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P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382750CA-C3B8-2941-AE2F-F28F14B48C5C}"/>
                  </a:ext>
                </a:extLst>
              </p:cNvPr>
              <p:cNvSpPr txBox="1"/>
              <p:nvPr/>
            </p:nvSpPr>
            <p:spPr>
              <a:xfrm>
                <a:off x="2528214" y="4162664"/>
                <a:ext cx="95646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AB3B1B7B-78AE-ED46-9FAA-D89F11D0771E}"/>
                </a:ext>
              </a:extLst>
            </p:cNvPr>
            <p:cNvGrpSpPr/>
            <p:nvPr/>
          </p:nvGrpSpPr>
          <p:grpSpPr>
            <a:xfrm>
              <a:off x="3953483" y="3038188"/>
              <a:ext cx="1657791" cy="1446550"/>
              <a:chOff x="4007931" y="4826644"/>
              <a:chExt cx="1657791" cy="1446550"/>
            </a:xfrm>
          </p:grpSpPr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B0D633E1-F692-4442-A332-40DEAB59CCEF}"/>
                  </a:ext>
                </a:extLst>
              </p:cNvPr>
              <p:cNvSpPr txBox="1"/>
              <p:nvPr/>
            </p:nvSpPr>
            <p:spPr>
              <a:xfrm>
                <a:off x="4007931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A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D96BDE8B-3175-664B-B77B-35F1E90EA5D8}"/>
                  </a:ext>
                </a:extLst>
              </p:cNvPr>
              <p:cNvSpPr txBox="1"/>
              <p:nvPr/>
            </p:nvSpPr>
            <p:spPr>
              <a:xfrm>
                <a:off x="4689770" y="4826644"/>
                <a:ext cx="9759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8800" b="1" dirty="0">
                    <a:gradFill flip="none" rotWithShape="1">
                      <a:gsLst>
                        <a:gs pos="100000">
                          <a:schemeClr val="tx1">
                            <a:lumMod val="95000"/>
                            <a:lumOff val="5000"/>
                            <a:alpha val="0"/>
                          </a:schemeClr>
                        </a:gs>
                        <a:gs pos="39000">
                          <a:schemeClr val="bg1"/>
                        </a:gs>
                        <a:gs pos="0">
                          <a:schemeClr val="bg1"/>
                        </a:gs>
                      </a:gsLst>
                      <a:lin ang="0" scaled="1"/>
                      <a:tileRect/>
                    </a:gradFill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</a:t>
                </a:r>
                <a:endPara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p:grp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07A71C72-E49E-AA4F-9341-A099334FD0C7}"/>
              </a:ext>
            </a:extLst>
          </p:cNvPr>
          <p:cNvSpPr txBox="1"/>
          <p:nvPr userDrawn="1"/>
        </p:nvSpPr>
        <p:spPr>
          <a:xfrm>
            <a:off x="4432464" y="3668573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19D6FEC9-8B94-4640-A3A1-CA01CC45CB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1E211DBE-A93A-1049-B50B-D4C27CAD8C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7579447" y="3019739"/>
            <a:ext cx="672156" cy="1058624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37E0C090-89A0-6B4A-9558-A875E2837509}"/>
              </a:ext>
            </a:extLst>
          </p:cNvPr>
          <p:cNvSpPr txBox="1"/>
          <p:nvPr userDrawn="1"/>
        </p:nvSpPr>
        <p:spPr>
          <a:xfrm>
            <a:off x="2395708" y="2673824"/>
            <a:ext cx="7494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CHINA RPA+AI DEVELOPER CHALLENGE</a:t>
            </a:r>
            <a:endParaRPr lang="zh-CN" altLang="en-US" sz="3200" dirty="0">
              <a:solidFill>
                <a:schemeClr val="bg1"/>
              </a:solidFill>
              <a:latin typeface="Ebrima" panose="02000000000000000000" pitchFamily="2" charset="0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25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308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99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69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990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63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2A9A818-6823-BA4D-A227-C2D6678ED7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24" y="-57111"/>
            <a:ext cx="12353453" cy="694800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E6F76B31-0382-2A44-9EC1-B484CF9E5427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4F6EF64-C2E2-E547-808D-72F096570B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7001EBBC-CE59-474A-B9E0-37D330F855C9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146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A4AEEBA-C5AC-6C4E-B9BD-66745C1DD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544204-D735-F847-8078-9CF644B899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294" y="2499927"/>
            <a:ext cx="4814036" cy="233940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7EBE87E-D6A8-C342-8030-16BDB59A32CF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</p:spTree>
    <p:extLst>
      <p:ext uri="{BB962C8B-B14F-4D97-AF65-F5344CB8AC3E}">
        <p14:creationId xmlns:p14="http://schemas.microsoft.com/office/powerpoint/2010/main" val="104329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theme" Target="../theme/theme2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6" y="-42332"/>
            <a:ext cx="12355200" cy="699269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956EC09E-5646-F441-BB61-4BCA248E6D51}"/>
              </a:ext>
            </a:extLst>
          </p:cNvPr>
          <p:cNvGrpSpPr/>
          <p:nvPr userDrawn="1"/>
        </p:nvGrpSpPr>
        <p:grpSpPr>
          <a:xfrm>
            <a:off x="10486256" y="-38067"/>
            <a:ext cx="2245394" cy="1015326"/>
            <a:chOff x="10476631" y="29308"/>
            <a:chExt cx="2245394" cy="10153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53B1F89-E45B-384E-A3EB-059D2C2111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6631" y="29308"/>
              <a:ext cx="1724994" cy="787133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7E7B063E-C810-EE4E-9B5C-0052C03D757D}"/>
                </a:ext>
              </a:extLst>
            </p:cNvPr>
            <p:cNvSpPr txBox="1"/>
            <p:nvPr userDrawn="1"/>
          </p:nvSpPr>
          <p:spPr>
            <a:xfrm>
              <a:off x="10579602" y="767635"/>
              <a:ext cx="2142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智 创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探 索 </a:t>
              </a:r>
              <a:r>
                <a:rPr lang="en-US" altLang="zh-CN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· </a:t>
              </a:r>
              <a:r>
                <a:rPr lang="zh-CN" altLang="en-US" sz="1200" dirty="0">
                  <a:gradFill>
                    <a:gsLst>
                      <a:gs pos="0">
                        <a:srgbClr val="01A8FF"/>
                      </a:gs>
                      <a:gs pos="100000">
                        <a:srgbClr val="D460FF"/>
                      </a:gs>
                    </a:gsLst>
                    <a:lin ang="2700000" scaled="1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应 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432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FEE9-3369-4D2B-8668-FFFB4CA86DEA}" type="datetimeFigureOut">
              <a:rPr lang="zh-CN" altLang="en-US" smtClean="0"/>
              <a:t>2021/6/11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46046-C7FE-4B04-806F-A48B4A20A7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CBB595-E4B7-A74A-9064-09D56D2BF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5" y="-42332"/>
            <a:ext cx="12276225" cy="694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D55B6EC-D974-0A46-A2C0-108833DBC6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12" y="1752261"/>
            <a:ext cx="4201895" cy="19173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7D731FC-7853-7143-9DD1-488ED8BC47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95" y="2576929"/>
            <a:ext cx="4814036" cy="233940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8995959-3059-9146-B579-3C0361D36184}"/>
              </a:ext>
            </a:extLst>
          </p:cNvPr>
          <p:cNvSpPr txBox="1"/>
          <p:nvPr userDrawn="1"/>
        </p:nvSpPr>
        <p:spPr>
          <a:xfrm>
            <a:off x="1731229" y="3669630"/>
            <a:ext cx="3904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智创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探索 </a:t>
            </a:r>
            <a:r>
              <a:rPr lang="en-US" altLang="zh-CN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3200" dirty="0">
                <a:gradFill>
                  <a:gsLst>
                    <a:gs pos="0">
                      <a:srgbClr val="01A8FF"/>
                    </a:gs>
                    <a:gs pos="100000">
                      <a:srgbClr val="D460FF"/>
                    </a:gs>
                  </a:gsLst>
                  <a:lin ang="27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9B04A07-656A-4B41-B23E-5FF3C9C7C7DE}"/>
              </a:ext>
            </a:extLst>
          </p:cNvPr>
          <p:cNvCxnSpPr/>
          <p:nvPr userDrawn="1"/>
        </p:nvCxnSpPr>
        <p:spPr>
          <a:xfrm>
            <a:off x="6092789" y="2974206"/>
            <a:ext cx="0" cy="856649"/>
          </a:xfrm>
          <a:prstGeom prst="line">
            <a:avLst/>
          </a:prstGeom>
          <a:ln w="12700">
            <a:solidFill>
              <a:srgbClr val="B484E2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24318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占位符 2">
            <a:extLst>
              <a:ext uri="{FF2B5EF4-FFF2-40B4-BE49-F238E27FC236}">
                <a16:creationId xmlns:a16="http://schemas.microsoft.com/office/drawing/2014/main" id="{811302A2-4342-C748-A279-7BD155EB3F3A}"/>
              </a:ext>
            </a:extLst>
          </p:cNvPr>
          <p:cNvSpPr txBox="1">
            <a:spLocks/>
          </p:cNvSpPr>
          <p:nvPr/>
        </p:nvSpPr>
        <p:spPr>
          <a:xfrm>
            <a:off x="4426082" y="4880903"/>
            <a:ext cx="3381856" cy="580723"/>
          </a:xfrm>
          <a:prstGeom prst="rect">
            <a:avLst/>
          </a:prstGeom>
          <a:solidFill>
            <a:srgbClr val="759BFF">
              <a:alpha val="10000"/>
            </a:srgbClr>
          </a:solidFill>
          <a:ln>
            <a:noFill/>
          </a:ln>
        </p:spPr>
        <p:txBody>
          <a:bodyPr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>
                    <a:alpha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智能柜面系统业务监督自动化</a:t>
            </a:r>
            <a:endParaRPr kumimoji="1" lang="zh-CN" altLang="en-US" sz="700" dirty="0"/>
          </a:p>
        </p:txBody>
      </p:sp>
      <p:grpSp>
        <p:nvGrpSpPr>
          <p:cNvPr id="32" name="组合 31"/>
          <p:cNvGrpSpPr/>
          <p:nvPr/>
        </p:nvGrpSpPr>
        <p:grpSpPr>
          <a:xfrm>
            <a:off x="1083077" y="1392923"/>
            <a:ext cx="2316071" cy="1446550"/>
            <a:chOff x="3221860" y="1907278"/>
            <a:chExt cx="2316071" cy="1446550"/>
          </a:xfrm>
        </p:grpSpPr>
        <p:sp>
          <p:nvSpPr>
            <p:cNvPr id="35" name="文本框 34"/>
            <p:cNvSpPr txBox="1"/>
            <p:nvPr/>
          </p:nvSpPr>
          <p:spPr>
            <a:xfrm>
              <a:off x="3221860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中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80067" y="1907278"/>
              <a:ext cx="14578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800" b="1" dirty="0">
                  <a:gradFill flip="none" rotWithShape="1">
                    <a:gsLst>
                      <a:gs pos="100000">
                        <a:schemeClr val="tx1">
                          <a:lumMod val="95000"/>
                          <a:lumOff val="5000"/>
                          <a:alpha val="0"/>
                        </a:schemeClr>
                      </a:gs>
                      <a:gs pos="39000">
                        <a:schemeClr val="bg1"/>
                      </a:gs>
                      <a:gs pos="0">
                        <a:schemeClr val="bg1"/>
                      </a:gs>
                    </a:gsLst>
                    <a:lin ang="0" scaled="1"/>
                    <a:tileRect/>
                  </a:gradFill>
                  <a:latin typeface="华文仿宋" panose="02010600040101010101" pitchFamily="2" charset="-122"/>
                  <a:ea typeface="创艺简标宋" pitchFamily="2" charset="-122"/>
                </a:rPr>
                <a:t>国</a:t>
              </a:r>
            </a:p>
          </p:txBody>
        </p:sp>
      </p:grpSp>
      <p:pic>
        <p:nvPicPr>
          <p:cNvPr id="58" name="图片 5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246" y="840264"/>
            <a:ext cx="963174" cy="963174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1077608" y="506641"/>
            <a:ext cx="507902" cy="799929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9081309" y="87943"/>
            <a:ext cx="672156" cy="10586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6"/>
          <a:stretch/>
        </p:blipFill>
        <p:spPr>
          <a:xfrm rot="5400000">
            <a:off x="4615214" y="1275122"/>
            <a:ext cx="384548" cy="6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2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Solution Value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10AD72CA-17DE-A948-977A-DA205B2F8289}"/>
              </a:ext>
            </a:extLst>
          </p:cNvPr>
          <p:cNvSpPr/>
          <p:nvPr/>
        </p:nvSpPr>
        <p:spPr>
          <a:xfrm>
            <a:off x="623499" y="2245365"/>
            <a:ext cx="11042983" cy="2120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相比较人工处理单次流程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分钟，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机器人可做到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30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秒内处理完毕，单次节省时间在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分半左右时间，单月处理量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100000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笔情况下，可节省时间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2500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工时左右，每月节省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15.6</a:t>
            </a:r>
            <a:r>
              <a:rPr lang="en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FTE</a:t>
            </a:r>
            <a:r>
              <a:rPr lang="zh-CN" altLang="e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准确率达到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95%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，解放了业务监督人员，不需要处理重复繁琐的发票、证件核对的固定流程，释放人力的同时，提高了员工积极性。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400050" indent="-400050">
              <a:lnSpc>
                <a:spcPct val="150000"/>
              </a:lnSpc>
              <a:buFont typeface="+mj-ea"/>
              <a:buAutoNum type="ea1JpnChsDbPeriod"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简化了业务监督审批操作步骤，监督员只需要针对少量的无法识别的票据进行人工审批。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EAB9142-801F-7D40-A3CA-54168B40DBBA}"/>
              </a:ext>
            </a:extLst>
          </p:cNvPr>
          <p:cNvSpPr/>
          <p:nvPr/>
        </p:nvSpPr>
        <p:spPr>
          <a:xfrm>
            <a:off x="623499" y="4714903"/>
            <a:ext cx="11197078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在传统银行业中，业务监督是纯人工监督的模式，而使用RPA+OCR技术，减少大量不必要的重复性工作，为我行数字化转型提供技术支撑；鉴于业务监督场景是银行业的通用场景，因此使用RPA+OCR技术的智能监督模式可推广至全银行业，从而服务更多的金融机构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8B8204-68BC-C24D-BDF0-20F61EF6CA75}"/>
              </a:ext>
            </a:extLst>
          </p:cNvPr>
          <p:cNvSpPr txBox="1"/>
          <p:nvPr/>
        </p:nvSpPr>
        <p:spPr>
          <a:xfrm>
            <a:off x="623499" y="1788555"/>
            <a:ext cx="1305208" cy="369332"/>
          </a:xfrm>
          <a:prstGeom prst="rect">
            <a:avLst/>
          </a:prstGeom>
          <a:solidFill>
            <a:srgbClr val="214AC0"/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流程收益</a:t>
            </a:r>
          </a:p>
        </p:txBody>
      </p:sp>
    </p:spTree>
    <p:extLst>
      <p:ext uri="{BB962C8B-B14F-4D97-AF65-F5344CB8AC3E}">
        <p14:creationId xmlns:p14="http://schemas.microsoft.com/office/powerpoint/2010/main" val="143493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544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0" y="1079500"/>
            <a:ext cx="12192000" cy="14009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8">
            <a:extLst>
              <a:ext uri="{FF2B5EF4-FFF2-40B4-BE49-F238E27FC236}">
                <a16:creationId xmlns:a16="http://schemas.microsoft.com/office/drawing/2014/main" id="{9CA6A3C2-6568-D043-8016-E13D9D833C5F}"/>
              </a:ext>
            </a:extLst>
          </p:cNvPr>
          <p:cNvSpPr txBox="1">
            <a:spLocks/>
          </p:cNvSpPr>
          <p:nvPr/>
        </p:nvSpPr>
        <p:spPr>
          <a:xfrm>
            <a:off x="835319" y="1815096"/>
            <a:ext cx="6251934" cy="48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47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 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entries</a:t>
            </a:r>
            <a:r>
              <a:rPr kumimoji="1" lang="zh-CN" altLang="en-US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kumimoji="1" lang="en-US" altLang="zh-CN" dirty="0">
                <a:solidFill>
                  <a:schemeClr val="bg1">
                    <a:alpha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chemeClr val="bg1">
                  <a:alpha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占位符 9">
            <a:extLst>
              <a:ext uri="{FF2B5EF4-FFF2-40B4-BE49-F238E27FC236}">
                <a16:creationId xmlns:a16="http://schemas.microsoft.com/office/drawing/2014/main" id="{A9C94183-63D5-D14A-ADCF-ECA421883E0B}"/>
              </a:ext>
            </a:extLst>
          </p:cNvPr>
          <p:cNvSpPr txBox="1">
            <a:spLocks/>
          </p:cNvSpPr>
          <p:nvPr/>
        </p:nvSpPr>
        <p:spPr>
          <a:xfrm>
            <a:off x="835318" y="2742189"/>
            <a:ext cx="6613445" cy="3077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Name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广州银行智能流程自动化团队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Member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：卢伟龙、刘秀韬、林锐锋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Team Slogan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 续航金科，无畏前行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 defTabSz="1219028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所在单位和部门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Enterprise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广州银行金融科技部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：金融科技</a:t>
            </a:r>
            <a:endParaRPr lang="en-US" altLang="zh-CN" sz="1600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defTabSz="1219028"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bg1">
                    <a:alpha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：智能柜面系统业务监督</a:t>
            </a:r>
            <a:endParaRPr lang="en-US" altLang="zh-CN" sz="1600" b="1" dirty="0">
              <a:solidFill>
                <a:schemeClr val="bg1">
                  <a:alpha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文本占位符 1">
            <a:extLst>
              <a:ext uri="{FF2B5EF4-FFF2-40B4-BE49-F238E27FC236}">
                <a16:creationId xmlns:a16="http://schemas.microsoft.com/office/drawing/2014/main" id="{0EC478CF-6629-0F40-B124-4A01644BAD7D}"/>
              </a:ext>
            </a:extLst>
          </p:cNvPr>
          <p:cNvSpPr txBox="1">
            <a:spLocks/>
          </p:cNvSpPr>
          <p:nvPr/>
        </p:nvSpPr>
        <p:spPr>
          <a:xfrm>
            <a:off x="4140365" y="490680"/>
            <a:ext cx="4062101" cy="48014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kumimoji="1"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作品信息 </a:t>
            </a:r>
            <a:r>
              <a:rPr kumimoji="1"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App Information</a:t>
            </a:r>
            <a:endParaRPr kumimoji="1"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A57B70B-B59B-944C-AE9C-158F5C44E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75" y="2948142"/>
            <a:ext cx="1753010" cy="175301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3F57B7D-525D-A34A-9658-66AF715C683D}"/>
              </a:ext>
            </a:extLst>
          </p:cNvPr>
          <p:cNvSpPr txBox="1"/>
          <p:nvPr/>
        </p:nvSpPr>
        <p:spPr>
          <a:xfrm>
            <a:off x="9104868" y="4683159"/>
            <a:ext cx="175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000" dirty="0">
                <a:solidFill>
                  <a:srgbClr val="707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广州银行</a:t>
            </a:r>
            <a:r>
              <a:rPr kumimoji="1" lang="en-US" altLang="zh-CN" sz="2000" dirty="0">
                <a:solidFill>
                  <a:srgbClr val="70707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endParaRPr kumimoji="1" lang="zh-CN" altLang="en-US" sz="2000" dirty="0">
              <a:solidFill>
                <a:srgbClr val="70707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9929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一、背景介绍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</a:t>
            </a:r>
            <a:r>
              <a:rPr lang="en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Background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&amp;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Requirement analysis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B51160F6-5342-7B44-ADD9-BCB223731A1D}"/>
              </a:ext>
            </a:extLst>
          </p:cNvPr>
          <p:cNvSpPr/>
          <p:nvPr/>
        </p:nvSpPr>
        <p:spPr>
          <a:xfrm>
            <a:off x="1008007" y="1747098"/>
            <a:ext cx="2789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业务监督背景及现状：</a:t>
            </a:r>
            <a:endParaRPr kumimoji="1"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875310FE-15C5-6246-888A-AC4E876ECFD6}"/>
              </a:ext>
            </a:extLst>
          </p:cNvPr>
          <p:cNvSpPr txBox="1"/>
          <p:nvPr/>
        </p:nvSpPr>
        <p:spPr>
          <a:xfrm>
            <a:off x="1008007" y="2139095"/>
            <a:ext cx="9870199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简化前台手续，提高业务处理效率，业务监督员需在智能柜面系统对客户所提交的票据、证件进行后台审查。而随着前台业务量的增多，后台处理压力逐渐增大，监督员不得不进行大量重复、跨系统间的比对工作，耗费了大量的时间，还存在着潜在的人因风险。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0F8EA223-C0E7-5541-BC42-F73A693C8477}"/>
              </a:ext>
            </a:extLst>
          </p:cNvPr>
          <p:cNvSpPr txBox="1"/>
          <p:nvPr/>
        </p:nvSpPr>
        <p:spPr>
          <a:xfrm>
            <a:off x="3246702" y="4221107"/>
            <a:ext cx="7937291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全行日均需处理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千笔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的交易记录量，每条交易记录涉及</a:t>
            </a:r>
            <a:r>
              <a:rPr kumimoji="1"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张或多张票据的审查核对。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20CAF027-1747-CD40-AE47-92FFDF262A38}"/>
              </a:ext>
            </a:extLst>
          </p:cNvPr>
          <p:cNvSpPr/>
          <p:nvPr/>
        </p:nvSpPr>
        <p:spPr>
          <a:xfrm>
            <a:off x="3246702" y="5658167"/>
            <a:ext cx="6869842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涉及监督类型多，如：业务事中监督、业务事后监督、差错复核等</a:t>
            </a:r>
            <a:endParaRPr kumimoji="1"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CD2E3AFE-3493-5245-8B50-F60276B6C80E}"/>
              </a:ext>
            </a:extLst>
          </p:cNvPr>
          <p:cNvSpPr/>
          <p:nvPr/>
        </p:nvSpPr>
        <p:spPr>
          <a:xfrm>
            <a:off x="1008007" y="3820997"/>
            <a:ext cx="45661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业务监督流程痛点：</a:t>
            </a:r>
            <a:r>
              <a:rPr kumimoji="1"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工作量大且重复</a:t>
            </a:r>
            <a:endParaRPr kumimoji="1"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FF9F2660-42A6-EC47-9B8D-94F917731A01}"/>
              </a:ext>
            </a:extLst>
          </p:cNvPr>
          <p:cNvSpPr/>
          <p:nvPr/>
        </p:nvSpPr>
        <p:spPr>
          <a:xfrm>
            <a:off x="3291100" y="5235747"/>
            <a:ext cx="20329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kumimoji="1"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业务监督链长</a:t>
            </a:r>
            <a:endParaRPr kumimoji="1" lang="en-US" altLang="zh-CN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860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B584A1D8-74B2-FD4B-9118-9647AC8759CA}"/>
              </a:ext>
            </a:extLst>
          </p:cNvPr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二、解决方案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Solution</a:t>
            </a:r>
            <a:endParaRPr lang="en-US" altLang="zh-CN" b="1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灯片编号占位符 3">
            <a:extLst>
              <a:ext uri="{FF2B5EF4-FFF2-40B4-BE49-F238E27FC236}">
                <a16:creationId xmlns:a16="http://schemas.microsoft.com/office/drawing/2014/main" id="{45063CA4-0CA0-4D4A-83D9-0D2020600C6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DB41F38-AB32-884A-89D4-78FB14FC8EDA}"/>
              </a:ext>
            </a:extLst>
          </p:cNvPr>
          <p:cNvSpPr txBox="1"/>
          <p:nvPr/>
        </p:nvSpPr>
        <p:spPr>
          <a:xfrm>
            <a:off x="793038" y="1548767"/>
            <a:ext cx="10605923" cy="226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RPA (Robotic Process Automation, 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机器人流程自动化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)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，是指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在自动化技术的基础上建立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的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、以机器人作为</a:t>
            </a:r>
            <a:r>
              <a:rPr lang="zh-CN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虚拟劳动力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在不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改造现有系统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的基础上，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依据预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设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的程序与现有用户系统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间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进行交互并完成预期任务的技术</a:t>
            </a:r>
            <a:r>
              <a:rPr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。</a:t>
            </a:r>
            <a:r>
              <a:rPr lang="e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RPA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机器人</a:t>
            </a:r>
            <a:r>
              <a:rPr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可以</a:t>
            </a:r>
            <a:r>
              <a:rPr lang="zh-CN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自动处理大量重复性、具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有</a:t>
            </a:r>
            <a:r>
              <a:rPr lang="zh-CN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规则流程</a:t>
            </a:r>
            <a:r>
              <a:rPr lang="zh-CN" altLang="en-US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的工作</a:t>
            </a:r>
            <a:r>
              <a:rPr lang="zh-CN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任务</a:t>
            </a:r>
            <a:r>
              <a:rPr lang="zh-C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。</a:t>
            </a:r>
            <a:endParaRPr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kumimoji="1"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AI</a:t>
            </a: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（</a:t>
            </a:r>
            <a:r>
              <a:rPr kumimoji="1" lang="en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Artificial Intelligence</a:t>
            </a: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，人工智能）能运用自然语言处理，语音识别、物体检测、图像识别等技术从非结构化数据中提取所需信息，擅长处理非规则化数据。</a:t>
            </a:r>
            <a:r>
              <a:rPr kumimoji="1"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 RPA+AI</a:t>
            </a: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的结合赋予了机器人“大脑思考”的能力，使机器人能够智能化地处理流程任务。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DB92B9F-43AA-1741-A387-50D0C079522E}"/>
              </a:ext>
            </a:extLst>
          </p:cNvPr>
          <p:cNvGrpSpPr/>
          <p:nvPr/>
        </p:nvGrpSpPr>
        <p:grpSpPr>
          <a:xfrm>
            <a:off x="1110538" y="4307453"/>
            <a:ext cx="4005263" cy="2264787"/>
            <a:chOff x="830590" y="3726612"/>
            <a:chExt cx="4823975" cy="271607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B006D1D0-8ECB-6F42-A7C9-BCDE1B5B4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0590" y="3726612"/>
              <a:ext cx="4823975" cy="2716075"/>
            </a:xfrm>
            <a:prstGeom prst="rect">
              <a:avLst/>
            </a:prstGeom>
          </p:spPr>
        </p:pic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4D0F05E3-FC5E-3146-8A76-E3B18BECFD6F}"/>
                </a:ext>
              </a:extLst>
            </p:cNvPr>
            <p:cNvSpPr/>
            <p:nvPr/>
          </p:nvSpPr>
          <p:spPr bwMode="auto">
            <a:xfrm>
              <a:off x="1438656" y="5373624"/>
              <a:ext cx="542544" cy="201168"/>
            </a:xfrm>
            <a:prstGeom prst="rect">
              <a:avLst/>
            </a:prstGeom>
            <a:solidFill>
              <a:srgbClr val="EFBE3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9CD2FBC-70D4-414F-8C4F-C115CF285B33}"/>
                </a:ext>
              </a:extLst>
            </p:cNvPr>
            <p:cNvSpPr/>
            <p:nvPr/>
          </p:nvSpPr>
          <p:spPr bwMode="auto">
            <a:xfrm>
              <a:off x="4456176" y="5489357"/>
              <a:ext cx="542544" cy="201168"/>
            </a:xfrm>
            <a:prstGeom prst="rect">
              <a:avLst/>
            </a:prstGeom>
            <a:solidFill>
              <a:srgbClr val="EFBE3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90204" pitchFamily="34" charset="0"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9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A43F7DBA-A3AB-2848-95FF-3E2758CDC59D}"/>
              </a:ext>
            </a:extLst>
          </p:cNvPr>
          <p:cNvSpPr/>
          <p:nvPr/>
        </p:nvSpPr>
        <p:spPr>
          <a:xfrm>
            <a:off x="5941166" y="4440501"/>
            <a:ext cx="5457795" cy="1998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RPA和AI之间的关系：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RPA解决的是hand work，例如点鼠标、敲键盘，将数据从一个系统录入另一个系统的机械重复工作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AI解决的是head work，例如语音识别、物体识别、图像识别、OCR等，使用机器学习技术从非结构化对象中提取数据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RPA+AI，人工智能、机器学习、自然语言处理、语音识别将会帮助RPA，最终达到智能流程自动化（Intelligent Process Automation，简称IPA）</a:t>
            </a:r>
          </a:p>
        </p:txBody>
      </p:sp>
    </p:spTree>
    <p:extLst>
      <p:ext uri="{BB962C8B-B14F-4D97-AF65-F5344CB8AC3E}">
        <p14:creationId xmlns:p14="http://schemas.microsoft.com/office/powerpoint/2010/main" val="4213489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: 圆角 74">
            <a:extLst>
              <a:ext uri="{FF2B5EF4-FFF2-40B4-BE49-F238E27FC236}">
                <a16:creationId xmlns:a16="http://schemas.microsoft.com/office/drawing/2014/main" id="{B07F0FFD-AE83-AF42-A4EE-62C730103FFE}"/>
              </a:ext>
            </a:extLst>
          </p:cNvPr>
          <p:cNvSpPr/>
          <p:nvPr/>
        </p:nvSpPr>
        <p:spPr>
          <a:xfrm>
            <a:off x="768976" y="4532812"/>
            <a:ext cx="9345740" cy="2248987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38CFB05-318E-AC43-B6CE-4CF519E19391}"/>
              </a:ext>
            </a:extLst>
          </p:cNvPr>
          <p:cNvSpPr/>
          <p:nvPr/>
        </p:nvSpPr>
        <p:spPr>
          <a:xfrm>
            <a:off x="741240" y="4239621"/>
            <a:ext cx="1210945" cy="297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实施后</a:t>
            </a:r>
          </a:p>
        </p:txBody>
      </p:sp>
      <p:cxnSp>
        <p:nvCxnSpPr>
          <p:cNvPr id="77" name="直接连接符 2">
            <a:extLst>
              <a:ext uri="{FF2B5EF4-FFF2-40B4-BE49-F238E27FC236}">
                <a16:creationId xmlns:a16="http://schemas.microsoft.com/office/drawing/2014/main" id="{64A97A0A-7C52-7648-95DA-99DB4B5B543E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文本框 77">
            <a:extLst>
              <a:ext uri="{FF2B5EF4-FFF2-40B4-BE49-F238E27FC236}">
                <a16:creationId xmlns:a16="http://schemas.microsoft.com/office/drawing/2014/main" id="{E7ED3914-52F9-3B4E-8B34-F6600DFBF511}"/>
              </a:ext>
            </a:extLst>
          </p:cNvPr>
          <p:cNvSpPr txBox="1"/>
          <p:nvPr/>
        </p:nvSpPr>
        <p:spPr>
          <a:xfrm>
            <a:off x="292499" y="285760"/>
            <a:ext cx="357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三、流程对比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Process comparison</a:t>
            </a:r>
            <a:endParaRPr lang="zh-CN" alt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: 圆角 74">
            <a:extLst>
              <a:ext uri="{FF2B5EF4-FFF2-40B4-BE49-F238E27FC236}">
                <a16:creationId xmlns:a16="http://schemas.microsoft.com/office/drawing/2014/main" id="{78062E11-DEDC-D846-89B9-92E39D073542}"/>
              </a:ext>
            </a:extLst>
          </p:cNvPr>
          <p:cNvSpPr/>
          <p:nvPr/>
        </p:nvSpPr>
        <p:spPr>
          <a:xfrm>
            <a:off x="768976" y="1949736"/>
            <a:ext cx="7429093" cy="2099602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charset="0"/>
              <a:ea typeface="宋体" charset="-122"/>
              <a:cs typeface="微软雅黑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D91C42CE-75C0-2347-8950-E0F4FFADAB82}"/>
              </a:ext>
            </a:extLst>
          </p:cNvPr>
          <p:cNvSpPr/>
          <p:nvPr/>
        </p:nvSpPr>
        <p:spPr>
          <a:xfrm>
            <a:off x="761356" y="1652557"/>
            <a:ext cx="1210945" cy="2971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90204" pitchFamily="34" charset="0"/>
                <a:ea typeface="Arial" panose="020B0604020202090204" pitchFamily="34" charset="0"/>
              </a:rPr>
              <a:t>实施前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DA6A65FB-E196-8948-91D0-55F329D50984}"/>
              </a:ext>
            </a:extLst>
          </p:cNvPr>
          <p:cNvSpPr/>
          <p:nvPr/>
        </p:nvSpPr>
        <p:spPr bwMode="auto">
          <a:xfrm>
            <a:off x="1031546" y="2298809"/>
            <a:ext cx="1363883" cy="966952"/>
          </a:xfrm>
          <a:prstGeom prst="rect">
            <a:avLst/>
          </a:prstGeom>
          <a:noFill/>
          <a:ln w="19050" cap="flat" cmpd="sng" algn="ctr">
            <a:solidFill>
              <a:srgbClr val="4372C4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登录智能柜面系统，选择综合柜面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3D64BAC4-A965-004A-8F21-A54215FD3AC6}"/>
              </a:ext>
            </a:extLst>
          </p:cNvPr>
          <p:cNvSpPr/>
          <p:nvPr/>
        </p:nvSpPr>
        <p:spPr bwMode="auto">
          <a:xfrm>
            <a:off x="2845322" y="2298809"/>
            <a:ext cx="1563904" cy="966952"/>
          </a:xfrm>
          <a:prstGeom prst="rect">
            <a:avLst/>
          </a:prstGeom>
          <a:noFill/>
          <a:ln w="19050" cap="flat" cmpd="sng" algn="ctr">
            <a:solidFill>
              <a:srgbClr val="4372C4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进入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业务监督交易查询页面，查询交易记录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E034482A-85F4-BE4C-90B6-3CAFB4F7576F}"/>
              </a:ext>
            </a:extLst>
          </p:cNvPr>
          <p:cNvSpPr/>
          <p:nvPr/>
        </p:nvSpPr>
        <p:spPr bwMode="auto">
          <a:xfrm>
            <a:off x="4859118" y="2298809"/>
            <a:ext cx="2957209" cy="966952"/>
          </a:xfrm>
          <a:prstGeom prst="rect">
            <a:avLst/>
          </a:prstGeom>
          <a:noFill/>
          <a:ln w="19050" cap="flat" cmpd="sng" algn="ctr">
            <a:solidFill>
              <a:srgbClr val="4372C4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逐条核对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交易记录，并给出审核意见</a:t>
            </a:r>
          </a:p>
        </p:txBody>
      </p:sp>
      <p:cxnSp>
        <p:nvCxnSpPr>
          <p:cNvPr id="85" name="直接连接符 86">
            <a:extLst>
              <a:ext uri="{FF2B5EF4-FFF2-40B4-BE49-F238E27FC236}">
                <a16:creationId xmlns:a16="http://schemas.microsoft.com/office/drawing/2014/main" id="{99BAD2A2-D585-4C4B-9F74-36C916B20BC9}"/>
              </a:ext>
            </a:extLst>
          </p:cNvPr>
          <p:cNvCxnSpPr>
            <a:cxnSpLocks/>
            <a:stCxn id="81" idx="3"/>
            <a:endCxn id="82" idx="1"/>
          </p:cNvCxnSpPr>
          <p:nvPr/>
        </p:nvCxnSpPr>
        <p:spPr>
          <a:xfrm>
            <a:off x="2395429" y="2782285"/>
            <a:ext cx="449893" cy="0"/>
          </a:xfrm>
          <a:prstGeom prst="line">
            <a:avLst/>
          </a:prstGeom>
          <a:solidFill>
            <a:schemeClr val="accent5"/>
          </a:solidFill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86">
            <a:extLst>
              <a:ext uri="{FF2B5EF4-FFF2-40B4-BE49-F238E27FC236}">
                <a16:creationId xmlns:a16="http://schemas.microsoft.com/office/drawing/2014/main" id="{9EFE1840-85FC-5E43-8C6D-E7D954669A3E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>
            <a:off x="4409226" y="2782285"/>
            <a:ext cx="449892" cy="0"/>
          </a:xfrm>
          <a:prstGeom prst="line">
            <a:avLst/>
          </a:prstGeom>
          <a:solidFill>
            <a:schemeClr val="accent5"/>
          </a:solidFill>
          <a:ln w="19050">
            <a:solidFill>
              <a:schemeClr val="accent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矩形 91">
            <a:extLst>
              <a:ext uri="{FF2B5EF4-FFF2-40B4-BE49-F238E27FC236}">
                <a16:creationId xmlns:a16="http://schemas.microsoft.com/office/drawing/2014/main" id="{7DC32832-35B8-7E40-B42C-E1AF9C425380}"/>
              </a:ext>
            </a:extLst>
          </p:cNvPr>
          <p:cNvSpPr/>
          <p:nvPr/>
        </p:nvSpPr>
        <p:spPr>
          <a:xfrm>
            <a:off x="2359212" y="2753488"/>
            <a:ext cx="68580" cy="7112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矩形 92">
            <a:extLst>
              <a:ext uri="{FF2B5EF4-FFF2-40B4-BE49-F238E27FC236}">
                <a16:creationId xmlns:a16="http://schemas.microsoft.com/office/drawing/2014/main" id="{CBE9747D-D183-9245-9C92-9A45F385036E}"/>
              </a:ext>
            </a:extLst>
          </p:cNvPr>
          <p:cNvSpPr/>
          <p:nvPr/>
        </p:nvSpPr>
        <p:spPr>
          <a:xfrm>
            <a:off x="2820893" y="2744524"/>
            <a:ext cx="68580" cy="7112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429C6C48-B273-8C42-9B7B-254C6EE17991}"/>
              </a:ext>
            </a:extLst>
          </p:cNvPr>
          <p:cNvSpPr/>
          <p:nvPr/>
        </p:nvSpPr>
        <p:spPr>
          <a:xfrm>
            <a:off x="4394195" y="2757971"/>
            <a:ext cx="68580" cy="7112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89508FF4-27CB-814C-A35C-92746BD40423}"/>
              </a:ext>
            </a:extLst>
          </p:cNvPr>
          <p:cNvSpPr/>
          <p:nvPr/>
        </p:nvSpPr>
        <p:spPr>
          <a:xfrm>
            <a:off x="4815535" y="2749007"/>
            <a:ext cx="68580" cy="71120"/>
          </a:xfrm>
          <a:prstGeom prst="rect">
            <a:avLst/>
          </a:prstGeom>
          <a:solidFill>
            <a:schemeClr val="accent5"/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1F651B3F-0C71-FE4B-B053-8881BC121843}"/>
              </a:ext>
            </a:extLst>
          </p:cNvPr>
          <p:cNvSpPr/>
          <p:nvPr/>
        </p:nvSpPr>
        <p:spPr bwMode="auto">
          <a:xfrm>
            <a:off x="928663" y="5025722"/>
            <a:ext cx="1359689" cy="966952"/>
          </a:xfrm>
          <a:prstGeom prst="rect">
            <a:avLst/>
          </a:prstGeom>
          <a:noFill/>
          <a:ln w="19050" cap="flat" cmpd="sng" algn="ctr">
            <a:solidFill>
              <a:srgbClr val="5A9CD5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登录智能柜面系统，选择综合柜面</a:t>
            </a:r>
          </a:p>
        </p:txBody>
      </p:sp>
      <p:sp>
        <p:nvSpPr>
          <p:cNvPr id="103" name="矩形 102">
            <a:extLst>
              <a:ext uri="{FF2B5EF4-FFF2-40B4-BE49-F238E27FC236}">
                <a16:creationId xmlns:a16="http://schemas.microsoft.com/office/drawing/2014/main" id="{AE3C09A3-6C8D-E74B-AA87-BCD20DF79A41}"/>
              </a:ext>
            </a:extLst>
          </p:cNvPr>
          <p:cNvSpPr/>
          <p:nvPr/>
        </p:nvSpPr>
        <p:spPr bwMode="auto">
          <a:xfrm>
            <a:off x="2742439" y="5025722"/>
            <a:ext cx="1563904" cy="966952"/>
          </a:xfrm>
          <a:prstGeom prst="rect">
            <a:avLst/>
          </a:prstGeom>
          <a:noFill/>
          <a:ln w="19050" cap="flat" cmpd="sng" algn="ctr">
            <a:solidFill>
              <a:srgbClr val="5A9CD5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eaLnBrk="1" hangingPunct="1"/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进入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业务监督交易查询页面，查询交易记录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EE79B2D1-6FE4-C243-AC43-A106EC39A953}"/>
              </a:ext>
            </a:extLst>
          </p:cNvPr>
          <p:cNvSpPr/>
          <p:nvPr/>
        </p:nvSpPr>
        <p:spPr bwMode="auto">
          <a:xfrm>
            <a:off x="4756237" y="5025722"/>
            <a:ext cx="2957210" cy="966952"/>
          </a:xfrm>
          <a:prstGeom prst="rect">
            <a:avLst/>
          </a:prstGeom>
          <a:noFill/>
          <a:ln w="19050" cap="flat" cmpd="sng" algn="ctr">
            <a:solidFill>
              <a:srgbClr val="5A9CD5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逐条核对</a:t>
            </a:r>
            <a:r>
              <a: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交易记录，并给出审核意见，针对少量审核不通过的交易，则记录至表格</a:t>
            </a: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F0C77F41-2A64-CA47-A5CD-B52794982FC7}"/>
              </a:ext>
            </a:extLst>
          </p:cNvPr>
          <p:cNvSpPr/>
          <p:nvPr/>
        </p:nvSpPr>
        <p:spPr bwMode="auto">
          <a:xfrm>
            <a:off x="8034398" y="5025722"/>
            <a:ext cx="1645924" cy="966952"/>
          </a:xfrm>
          <a:prstGeom prst="rect">
            <a:avLst/>
          </a:prstGeom>
          <a:noFill/>
          <a:ln w="19050" cap="flat" cmpd="sng" algn="ctr">
            <a:solidFill>
              <a:srgbClr val="5A9CD5"/>
            </a:solidFill>
            <a:prstDash val="dash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针对表格中的交易记录，给出审核意见</a:t>
            </a: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6" name="直线箭头连接符 105">
            <a:extLst>
              <a:ext uri="{FF2B5EF4-FFF2-40B4-BE49-F238E27FC236}">
                <a16:creationId xmlns:a16="http://schemas.microsoft.com/office/drawing/2014/main" id="{933AD151-86CC-2845-A241-F6D0D8CBFE20}"/>
              </a:ext>
            </a:extLst>
          </p:cNvPr>
          <p:cNvCxnSpPr>
            <a:cxnSpLocks/>
            <a:stCxn id="102" idx="3"/>
            <a:endCxn id="103" idx="1"/>
          </p:cNvCxnSpPr>
          <p:nvPr/>
        </p:nvCxnSpPr>
        <p:spPr bwMode="auto">
          <a:xfrm>
            <a:off x="2288352" y="5509198"/>
            <a:ext cx="45408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5A9CD5"/>
            </a:solidFill>
            <a:prstDash val="dash"/>
            <a:round/>
            <a:headEnd type="none" w="med" len="med"/>
            <a:tailEnd type="none"/>
          </a:ln>
        </p:spPr>
      </p:cxnSp>
      <p:cxnSp>
        <p:nvCxnSpPr>
          <p:cNvPr id="107" name="直线箭头连接符 106">
            <a:extLst>
              <a:ext uri="{FF2B5EF4-FFF2-40B4-BE49-F238E27FC236}">
                <a16:creationId xmlns:a16="http://schemas.microsoft.com/office/drawing/2014/main" id="{DCD86042-12FA-7D47-AFED-A45CC6746FF6}"/>
              </a:ext>
            </a:extLst>
          </p:cNvPr>
          <p:cNvCxnSpPr>
            <a:cxnSpLocks/>
            <a:stCxn id="103" idx="3"/>
            <a:endCxn id="104" idx="1"/>
          </p:cNvCxnSpPr>
          <p:nvPr/>
        </p:nvCxnSpPr>
        <p:spPr bwMode="auto">
          <a:xfrm>
            <a:off x="4306343" y="5509198"/>
            <a:ext cx="44989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5A9CD5"/>
            </a:solidFill>
            <a:prstDash val="dash"/>
            <a:round/>
            <a:headEnd type="none" w="med" len="med"/>
            <a:tailEnd type="none"/>
          </a:ln>
        </p:spPr>
      </p:cxnSp>
      <p:cxnSp>
        <p:nvCxnSpPr>
          <p:cNvPr id="108" name="直线箭头连接符 107">
            <a:extLst>
              <a:ext uri="{FF2B5EF4-FFF2-40B4-BE49-F238E27FC236}">
                <a16:creationId xmlns:a16="http://schemas.microsoft.com/office/drawing/2014/main" id="{362D3AAF-1A9F-A44E-988A-58C224D34BF7}"/>
              </a:ext>
            </a:extLst>
          </p:cNvPr>
          <p:cNvCxnSpPr>
            <a:cxnSpLocks/>
            <a:stCxn id="104" idx="3"/>
            <a:endCxn id="105" idx="1"/>
          </p:cNvCxnSpPr>
          <p:nvPr/>
        </p:nvCxnSpPr>
        <p:spPr bwMode="auto">
          <a:xfrm>
            <a:off x="7713447" y="5509198"/>
            <a:ext cx="320951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5A9CD5"/>
            </a:solidFill>
            <a:prstDash val="dash"/>
            <a:round/>
            <a:headEnd type="none" w="med" len="med"/>
            <a:tailEnd type="none"/>
          </a:ln>
        </p:spPr>
      </p:cxnSp>
      <p:sp>
        <p:nvSpPr>
          <p:cNvPr id="113" name="矩形 112">
            <a:extLst>
              <a:ext uri="{FF2B5EF4-FFF2-40B4-BE49-F238E27FC236}">
                <a16:creationId xmlns:a16="http://schemas.microsoft.com/office/drawing/2014/main" id="{D5C2AB64-5429-9245-818F-B308900CB10D}"/>
              </a:ext>
            </a:extLst>
          </p:cNvPr>
          <p:cNvSpPr/>
          <p:nvPr/>
        </p:nvSpPr>
        <p:spPr>
          <a:xfrm>
            <a:off x="8349047" y="4730117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耗时</a:t>
            </a:r>
            <a:r>
              <a:rPr kumimoji="1"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0.5</a:t>
            </a:r>
            <a:r>
              <a:rPr kumimoji="1"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F037E973-CAFB-8A4F-B035-A24E95E22AC7}"/>
              </a:ext>
            </a:extLst>
          </p:cNvPr>
          <p:cNvSpPr/>
          <p:nvPr/>
        </p:nvSpPr>
        <p:spPr>
          <a:xfrm>
            <a:off x="5829409" y="1982181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耗时</a:t>
            </a:r>
            <a:r>
              <a:rPr kumimoji="1" lang="en-US" altLang="zh-CN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3.5</a:t>
            </a:r>
            <a:r>
              <a:rPr kumimoji="1" lang="zh-CN" altLang="en-US" sz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BFC554F9-65F9-5C40-8A43-7E26E9E0CCE0}"/>
              </a:ext>
            </a:extLst>
          </p:cNvPr>
          <p:cNvSpPr txBox="1"/>
          <p:nvPr/>
        </p:nvSpPr>
        <p:spPr>
          <a:xfrm>
            <a:off x="10497893" y="2369285"/>
            <a:ext cx="1508992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平均每工作日需安排</a:t>
            </a:r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kumimoji="1"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人，每人投入</a:t>
            </a:r>
            <a:r>
              <a:rPr kumimoji="1" lang="en-US" altLang="zh-CN" sz="1400" dirty="0">
                <a:solidFill>
                  <a:srgbClr val="4372C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3.5</a:t>
            </a:r>
            <a:r>
              <a:rPr kumimoji="1"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1DD07E6E-4D05-524E-A9F2-745032CF9A26}"/>
              </a:ext>
            </a:extLst>
          </p:cNvPr>
          <p:cNvSpPr txBox="1"/>
          <p:nvPr/>
        </p:nvSpPr>
        <p:spPr>
          <a:xfrm>
            <a:off x="10435932" y="5034579"/>
            <a:ext cx="1508992" cy="102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平均每工作日需安排</a:t>
            </a:r>
            <a:r>
              <a:rPr kumimoji="1" lang="en-US" altLang="zh-CN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人，每人投入</a:t>
            </a:r>
            <a:r>
              <a:rPr kumimoji="1" lang="en-US" altLang="zh-CN" sz="1400" dirty="0">
                <a:solidFill>
                  <a:srgbClr val="5A9CD5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0.5</a:t>
            </a:r>
            <a:r>
              <a:rPr kumimoji="1" lang="zh-CN" altLang="en-US" sz="14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小时</a:t>
            </a:r>
          </a:p>
        </p:txBody>
      </p:sp>
      <p:pic>
        <p:nvPicPr>
          <p:cNvPr id="117" name="图片 116" descr="ibot">
            <a:extLst>
              <a:ext uri="{FF2B5EF4-FFF2-40B4-BE49-F238E27FC236}">
                <a16:creationId xmlns:a16="http://schemas.microsoft.com/office/drawing/2014/main" id="{86A3C15D-F62D-B949-9926-B5F1984FCC0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6618" y="6100361"/>
            <a:ext cx="565150" cy="565150"/>
          </a:xfrm>
          <a:prstGeom prst="rect">
            <a:avLst/>
          </a:prstGeom>
        </p:spPr>
      </p:pic>
      <p:pic>
        <p:nvPicPr>
          <p:cNvPr id="118" name="图片 117" descr="ibot">
            <a:extLst>
              <a:ext uri="{FF2B5EF4-FFF2-40B4-BE49-F238E27FC236}">
                <a16:creationId xmlns:a16="http://schemas.microsoft.com/office/drawing/2014/main" id="{4F1ADF8E-54B8-ED4C-918D-B8F781CCA8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1816" y="6090681"/>
            <a:ext cx="565150" cy="565150"/>
          </a:xfrm>
          <a:prstGeom prst="rect">
            <a:avLst/>
          </a:prstGeom>
        </p:spPr>
      </p:pic>
      <p:pic>
        <p:nvPicPr>
          <p:cNvPr id="119" name="图片 118" descr="ibot">
            <a:extLst>
              <a:ext uri="{FF2B5EF4-FFF2-40B4-BE49-F238E27FC236}">
                <a16:creationId xmlns:a16="http://schemas.microsoft.com/office/drawing/2014/main" id="{6A203628-D155-A34A-AB39-BCFF24A547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267" y="6095585"/>
            <a:ext cx="565150" cy="565150"/>
          </a:xfrm>
          <a:prstGeom prst="rect">
            <a:avLst/>
          </a:prstGeom>
        </p:spPr>
      </p:pic>
      <p:pic>
        <p:nvPicPr>
          <p:cNvPr id="120" name="图片 119" descr="人 (2)">
            <a:extLst>
              <a:ext uri="{FF2B5EF4-FFF2-40B4-BE49-F238E27FC236}">
                <a16:creationId xmlns:a16="http://schemas.microsoft.com/office/drawing/2014/main" id="{127160DD-1C37-634E-8CF9-B8CA667C9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8553561" y="6069458"/>
            <a:ext cx="607596" cy="607596"/>
          </a:xfrm>
          <a:prstGeom prst="rect">
            <a:avLst/>
          </a:prstGeom>
        </p:spPr>
      </p:pic>
      <p:pic>
        <p:nvPicPr>
          <p:cNvPr id="122" name="图片 121" descr="人 (2)">
            <a:extLst>
              <a:ext uri="{FF2B5EF4-FFF2-40B4-BE49-F238E27FC236}">
                <a16:creationId xmlns:a16="http://schemas.microsoft.com/office/drawing/2014/main" id="{B01D3B47-8DBD-764C-B675-2C4381EC0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1304709" y="3342515"/>
            <a:ext cx="607596" cy="607596"/>
          </a:xfrm>
          <a:prstGeom prst="rect">
            <a:avLst/>
          </a:prstGeom>
        </p:spPr>
      </p:pic>
      <p:pic>
        <p:nvPicPr>
          <p:cNvPr id="123" name="图片 122" descr="人 (2)">
            <a:extLst>
              <a:ext uri="{FF2B5EF4-FFF2-40B4-BE49-F238E27FC236}">
                <a16:creationId xmlns:a16="http://schemas.microsoft.com/office/drawing/2014/main" id="{F8BA1AA4-B95F-034E-A164-FA0ED83F4D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3323476" y="3342515"/>
            <a:ext cx="607596" cy="607596"/>
          </a:xfrm>
          <a:prstGeom prst="rect">
            <a:avLst/>
          </a:prstGeom>
        </p:spPr>
      </p:pic>
      <p:pic>
        <p:nvPicPr>
          <p:cNvPr id="124" name="图片 123" descr="人 (2)">
            <a:extLst>
              <a:ext uri="{FF2B5EF4-FFF2-40B4-BE49-F238E27FC236}">
                <a16:creationId xmlns:a16="http://schemas.microsoft.com/office/drawing/2014/main" id="{F03B67C1-BC1D-574E-A892-31BF785D2E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</a:blip>
          <a:stretch>
            <a:fillRect/>
          </a:stretch>
        </p:blipFill>
        <p:spPr>
          <a:xfrm>
            <a:off x="6033923" y="3335142"/>
            <a:ext cx="607596" cy="607596"/>
          </a:xfrm>
          <a:prstGeom prst="rect">
            <a:avLst/>
          </a:prstGeom>
        </p:spPr>
      </p:pic>
      <p:pic>
        <p:nvPicPr>
          <p:cNvPr id="125" name="图形 124" descr="列表">
            <a:extLst>
              <a:ext uri="{FF2B5EF4-FFF2-40B4-BE49-F238E27FC236}">
                <a16:creationId xmlns:a16="http://schemas.microsoft.com/office/drawing/2014/main" id="{D7EB6862-1F8B-C24E-977F-5CA4F5ED37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64342" y="6069458"/>
            <a:ext cx="335200" cy="335200"/>
          </a:xfrm>
          <a:prstGeom prst="rect">
            <a:avLst/>
          </a:prstGeom>
        </p:spPr>
      </p:pic>
      <p:pic>
        <p:nvPicPr>
          <p:cNvPr id="126" name="图形 125" descr="Internet">
            <a:extLst>
              <a:ext uri="{FF2B5EF4-FFF2-40B4-BE49-F238E27FC236}">
                <a16:creationId xmlns:a16="http://schemas.microsoft.com/office/drawing/2014/main" id="{F300CCF0-3109-FA4E-A6B0-84E5E510CB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8977" y="3305850"/>
            <a:ext cx="403296" cy="403296"/>
          </a:xfrm>
          <a:prstGeom prst="rect">
            <a:avLst/>
          </a:prstGeom>
        </p:spPr>
      </p:pic>
      <p:pic>
        <p:nvPicPr>
          <p:cNvPr id="127" name="图形 126" descr="目标受众">
            <a:extLst>
              <a:ext uri="{FF2B5EF4-FFF2-40B4-BE49-F238E27FC236}">
                <a16:creationId xmlns:a16="http://schemas.microsoft.com/office/drawing/2014/main" id="{A7202943-0F65-0B4C-A615-83628E0C301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66950" y="3353024"/>
            <a:ext cx="349732" cy="349732"/>
          </a:xfrm>
          <a:prstGeom prst="rect">
            <a:avLst/>
          </a:prstGeom>
        </p:spPr>
      </p:pic>
      <p:pic>
        <p:nvPicPr>
          <p:cNvPr id="128" name="图片 127" descr="文件 (3)">
            <a:extLst>
              <a:ext uri="{FF2B5EF4-FFF2-40B4-BE49-F238E27FC236}">
                <a16:creationId xmlns:a16="http://schemas.microsoft.com/office/drawing/2014/main" id="{2BD128A2-6072-CF4C-A0A7-3DE93578C5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biLevel thresh="25000"/>
          </a:blip>
          <a:stretch>
            <a:fillRect/>
          </a:stretch>
        </p:blipFill>
        <p:spPr>
          <a:xfrm>
            <a:off x="5748036" y="3342515"/>
            <a:ext cx="349732" cy="34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四、代码概览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Code overview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8124D025-1757-CF40-A64A-61EBF89F4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3" y="1348276"/>
            <a:ext cx="10268607" cy="54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6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92498" y="285760"/>
            <a:ext cx="82880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五、效果对比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Effect comparison</a:t>
            </a:r>
            <a:endParaRPr 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34973A45-A451-954D-B356-796DA378E073}"/>
              </a:ext>
            </a:extLst>
          </p:cNvPr>
          <p:cNvSpPr txBox="1"/>
          <p:nvPr/>
        </p:nvSpPr>
        <p:spPr>
          <a:xfrm>
            <a:off x="2387939" y="2318268"/>
            <a:ext cx="181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使用达观</a:t>
            </a:r>
            <a:r>
              <a:rPr kumimoji="1"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8915F6A8-3B7C-AB4B-858E-D787CA6FB354}"/>
              </a:ext>
            </a:extLst>
          </p:cNvPr>
          <p:cNvSpPr txBox="1"/>
          <p:nvPr/>
        </p:nvSpPr>
        <p:spPr>
          <a:xfrm>
            <a:off x="1456658" y="2942896"/>
            <a:ext cx="3720660" cy="19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每天需要</a:t>
            </a:r>
            <a:r>
              <a:rPr kumimoji="1"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</a:t>
            </a: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人，每人需要半天时间进行处理</a:t>
            </a:r>
            <a:endParaRPr kumimoji="1"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整个过程需要人工完成，存在错漏可能性</a:t>
            </a:r>
            <a:endParaRPr kumimoji="1"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至少需要</a:t>
            </a:r>
            <a:r>
              <a:rPr kumimoji="1"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T+1</a:t>
            </a: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日才能反馈</a:t>
            </a:r>
            <a:endParaRPr kumimoji="1"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5E1761F-C688-EC48-9CC8-2D6A0A545146}"/>
              </a:ext>
            </a:extLst>
          </p:cNvPr>
          <p:cNvSpPr txBox="1"/>
          <p:nvPr/>
        </p:nvSpPr>
        <p:spPr>
          <a:xfrm>
            <a:off x="7993116" y="2318268"/>
            <a:ext cx="1810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使用达观</a:t>
            </a:r>
            <a:r>
              <a:rPr kumimoji="1" lang="en-US" altLang="zh-CN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后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AF3C5A06-7DF0-E042-9E9F-24A22FFE8F77}"/>
              </a:ext>
            </a:extLst>
          </p:cNvPr>
          <p:cNvSpPr txBox="1"/>
          <p:nvPr/>
        </p:nvSpPr>
        <p:spPr>
          <a:xfrm>
            <a:off x="7061834" y="2942896"/>
            <a:ext cx="3673508" cy="19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每天需要</a:t>
            </a:r>
            <a:r>
              <a:rPr kumimoji="1"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人，每天仅需半小时进行处理</a:t>
            </a:r>
            <a:endParaRPr kumimoji="1"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整个过程自动化，不存在错漏可能性；若匹配不上，则转人工监督</a:t>
            </a:r>
            <a:endParaRPr kumimoji="1"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可以实现当天反馈结果</a:t>
            </a:r>
            <a:endParaRPr kumimoji="1" lang="en-US" altLang="zh-CN" sz="16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8EA3E606-EFE1-2E41-8063-D1AD62A97B5B}"/>
              </a:ext>
            </a:extLst>
          </p:cNvPr>
          <p:cNvSpPr txBox="1"/>
          <p:nvPr/>
        </p:nvSpPr>
        <p:spPr>
          <a:xfrm>
            <a:off x="5724451" y="3521075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>
                <a:solidFill>
                  <a:schemeClr val="bg1"/>
                </a:solidFill>
              </a:rPr>
              <a:t>vs</a:t>
            </a:r>
            <a:endParaRPr kumimoji="1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7" name="椭圆 76">
            <a:extLst>
              <a:ext uri="{FF2B5EF4-FFF2-40B4-BE49-F238E27FC236}">
                <a16:creationId xmlns:a16="http://schemas.microsoft.com/office/drawing/2014/main" id="{4C144274-884E-764E-A380-B1034EE87C5F}"/>
              </a:ext>
            </a:extLst>
          </p:cNvPr>
          <p:cNvSpPr/>
          <p:nvPr/>
        </p:nvSpPr>
        <p:spPr bwMode="auto">
          <a:xfrm>
            <a:off x="5683471" y="3552551"/>
            <a:ext cx="543739" cy="523220"/>
          </a:xfrm>
          <a:prstGeom prst="ellips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rgbClr val="7790EC"/>
              </a:solidFill>
              <a:effectLst/>
              <a:latin typeface="Arial" panose="020B0604020202090204" pitchFamily="34" charset="0"/>
              <a:ea typeface="宋体" panose="02010600030101010101" pitchFamily="2" charset="-122"/>
            </a:endParaRPr>
          </a:p>
        </p:txBody>
      </p:sp>
      <p:cxnSp>
        <p:nvCxnSpPr>
          <p:cNvPr id="78" name="直接连接符 2">
            <a:extLst>
              <a:ext uri="{FF2B5EF4-FFF2-40B4-BE49-F238E27FC236}">
                <a16:creationId xmlns:a16="http://schemas.microsoft.com/office/drawing/2014/main" id="{23F04E4B-9301-844D-8230-EAC2F9746423}"/>
              </a:ext>
            </a:extLst>
          </p:cNvPr>
          <p:cNvCxnSpPr>
            <a:cxnSpLocks/>
            <a:stCxn id="77" idx="4"/>
          </p:cNvCxnSpPr>
          <p:nvPr/>
        </p:nvCxnSpPr>
        <p:spPr>
          <a:xfrm>
            <a:off x="5955341" y="4075771"/>
            <a:ext cx="0" cy="1316036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2">
            <a:extLst>
              <a:ext uri="{FF2B5EF4-FFF2-40B4-BE49-F238E27FC236}">
                <a16:creationId xmlns:a16="http://schemas.microsoft.com/office/drawing/2014/main" id="{1A59C214-D6C7-7641-A7D4-4CF2DB0F4DB4}"/>
              </a:ext>
            </a:extLst>
          </p:cNvPr>
          <p:cNvCxnSpPr>
            <a:cxnSpLocks/>
            <a:stCxn id="77" idx="0"/>
          </p:cNvCxnSpPr>
          <p:nvPr/>
        </p:nvCxnSpPr>
        <p:spPr>
          <a:xfrm flipV="1">
            <a:off x="5955341" y="2186153"/>
            <a:ext cx="0" cy="1366398"/>
          </a:xfrm>
          <a:prstGeom prst="line">
            <a:avLst/>
          </a:prstGeom>
          <a:ln w="15875"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8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2">
            <a:extLst>
              <a:ext uri="{FF2B5EF4-FFF2-40B4-BE49-F238E27FC236}">
                <a16:creationId xmlns:a16="http://schemas.microsoft.com/office/drawing/2014/main" id="{16069208-4140-F24C-AA02-8A2885F9B8F5}"/>
              </a:ext>
            </a:extLst>
          </p:cNvPr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A4FBD5B7-1CE9-F84D-AFD6-A529500E0885}"/>
              </a:ext>
            </a:extLst>
          </p:cNvPr>
          <p:cNvSpPr txBox="1"/>
          <p:nvPr/>
        </p:nvSpPr>
        <p:spPr>
          <a:xfrm>
            <a:off x="292499" y="304158"/>
            <a:ext cx="55356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六、模式和技术创新性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defRPr/>
            </a:pP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Mode and Technological Innovation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48E2196F-98C5-B94D-AC9F-25EC0B319E54}"/>
              </a:ext>
            </a:extLst>
          </p:cNvPr>
          <p:cNvSpPr/>
          <p:nvPr/>
        </p:nvSpPr>
        <p:spPr>
          <a:xfrm>
            <a:off x="609600" y="1839713"/>
            <a:ext cx="11256580" cy="3782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一、模式创新性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为监督模式的转变提供了有力的技术支持，有助于柜面业务监督模式从传统单一的纯人工监督向重点监督、抽样监督转变，便于监督员专注于审核重要、风险较高的柜面业务，提高监督质量。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二、技术创新性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使用RPA+OCR技术，RPA解决hand work问题，例如点鼠标、敲键盘等重复性操作；OCR解决head     work问题，如光学字符识别等。将两者有机结合，达到了业务监督自动化审批的效果。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三、项目创新性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在传统金融领域，业务监督是基于人工进行审批，工作繁复，且极大地消耗了人力。目前可通过使用</a:t>
            </a:r>
            <a:r>
              <a:rPr lang="en-US" altLang="zh-CN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RPA+OCR</a:t>
            </a:r>
            <a:r>
              <a:rPr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的技术，达到业务监督自动化，是技术赋能业务的一种创新方式。</a:t>
            </a:r>
            <a:endParaRPr lang="en-US" altLang="zh-CN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793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2498" y="291458"/>
            <a:ext cx="5692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七、方案价值与收益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       Solution Value</a:t>
            </a:r>
            <a:r>
              <a:rPr lang="zh-CN" altLang="en-US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dirty="0">
                <a:gradFill flip="none" rotWithShape="1">
                  <a:gsLst>
                    <a:gs pos="0">
                      <a:srgbClr val="01A8FF"/>
                    </a:gs>
                    <a:gs pos="59000">
                      <a:srgbClr val="B484E2"/>
                    </a:gs>
                    <a:gs pos="100000">
                      <a:srgbClr val="1A070E"/>
                    </a:gs>
                  </a:gsLst>
                  <a:lin ang="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and Revenue</a:t>
            </a:r>
            <a:endParaRPr lang="en-US" dirty="0">
              <a:gradFill flip="none" rotWithShape="1">
                <a:gsLst>
                  <a:gs pos="0">
                    <a:srgbClr val="01A8FF"/>
                  </a:gs>
                  <a:gs pos="59000">
                    <a:srgbClr val="B484E2"/>
                  </a:gs>
                  <a:gs pos="100000">
                    <a:srgbClr val="1A070E"/>
                  </a:gs>
                </a:gsLst>
                <a:lin ang="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5620C62-7EF3-C84A-9C7B-7D1A446EC756}"/>
              </a:ext>
            </a:extLst>
          </p:cNvPr>
          <p:cNvSpPr txBox="1"/>
          <p:nvPr/>
        </p:nvSpPr>
        <p:spPr>
          <a:xfrm>
            <a:off x="725486" y="2322250"/>
            <a:ext cx="10605923" cy="378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一、节约工作时间，提高监督效率</a:t>
            </a:r>
            <a:endParaRPr kumimoji="1"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kumimoji="1" lang="zh-CN" altLang="en-US" sz="16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达观</a:t>
            </a:r>
            <a:r>
              <a:rPr kumimoji="1" lang="en-US" altLang="zh-CN" sz="16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RPA+OCR</a:t>
            </a:r>
            <a:r>
              <a:rPr kumimoji="1" lang="zh-CN" altLang="en-US" sz="16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技术可对票据上的手写字体进行快速准确地识别，提高了票据校验的效率，极大地节约了业务监督员的时间，并提高了其工作效率。</a:t>
            </a:r>
            <a:endParaRPr kumimoji="1" lang="en-US" altLang="zh-CN" sz="1600" dirty="0">
              <a:solidFill>
                <a:schemeClr val="bg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二、释放人力资源，减少人力成本</a:t>
            </a:r>
            <a:endParaRPr kumimoji="1"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 </a:t>
            </a:r>
            <a:r>
              <a:rPr kumimoji="1" lang="zh-CN" altLang="en-US" sz="16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达观</a:t>
            </a:r>
            <a:r>
              <a:rPr kumimoji="1" lang="en-US" altLang="zh-CN" sz="16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RPA+OCR</a:t>
            </a:r>
            <a:r>
              <a:rPr kumimoji="1" lang="zh-CN" altLang="en-US" sz="16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技术的运用有利于监督员从繁重的工作中得以解脱，并节约日益提高的人力成本。</a:t>
            </a:r>
            <a:r>
              <a:rPr kumimoji="1" lang="en-US" altLang="zh-CN" sz="1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</a:p>
          <a:p>
            <a:pPr>
              <a:lnSpc>
                <a:spcPct val="150000"/>
              </a:lnSpc>
            </a:pPr>
            <a:r>
              <a:rPr kumimoji="1"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三、转变监督模式，提升监督质量</a:t>
            </a:r>
            <a:endParaRPr kumimoji="1" lang="en-US" altLang="zh-CN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 </a:t>
            </a:r>
            <a:r>
              <a:rPr kumimoji="1" lang="zh-CN" altLang="en-US" sz="16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运用达观</a:t>
            </a:r>
            <a:r>
              <a:rPr kumimoji="1" lang="en-US" altLang="zh-CN" sz="16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RPA+OCR</a:t>
            </a:r>
            <a:r>
              <a:rPr kumimoji="1" lang="zh-CN" altLang="en-US" sz="1600" dirty="0">
                <a:solidFill>
                  <a:schemeClr val="bg1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，为监督模式的转变提供了有力的技术支持，有助于柜面业务监督模式从传统单一的纯人工监督向重点监督、抽样监督转变，减少大量不必要的重复性工作；便于监督员专注于审核重要、风险较高的柜面业务，提高监督质量。</a:t>
            </a:r>
            <a:endParaRPr kumimoji="1" lang="zh-CN" altLang="en-US" dirty="0">
              <a:solidFill>
                <a:schemeClr val="bg1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6B6EE2-5160-6346-AE78-5A12D843DC63}"/>
              </a:ext>
            </a:extLst>
          </p:cNvPr>
          <p:cNvSpPr/>
          <p:nvPr/>
        </p:nvSpPr>
        <p:spPr>
          <a:xfrm>
            <a:off x="725486" y="1596269"/>
            <a:ext cx="9007093" cy="499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达观</a:t>
            </a:r>
            <a:r>
              <a:rPr kumimoji="1" lang="en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RPA</a:t>
            </a:r>
            <a:r>
              <a:rPr kumimoji="1" lang="en-US" altLang="zh-CN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+OCR</a:t>
            </a:r>
            <a:r>
              <a:rPr kumimoji="1" lang="zh-CN" altLang="en-US" sz="2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技术在银行柜面监督业务中的应用价值主要体现在以下方面：</a:t>
            </a:r>
            <a:endParaRPr kumimoji="1" lang="en-US" altLang="zh-CN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800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10025</TotalTime>
  <Words>1246</Words>
  <Application>Microsoft Macintosh PowerPoint</Application>
  <PresentationFormat>宽屏</PresentationFormat>
  <Paragraphs>82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等线</vt:lpstr>
      <vt:lpstr>方正粗黑宋简体</vt:lpstr>
      <vt:lpstr>华文仿宋</vt:lpstr>
      <vt:lpstr>Microsoft YaHei</vt:lpstr>
      <vt:lpstr>Microsoft YaHei</vt:lpstr>
      <vt:lpstr>Arial Unicode MS</vt:lpstr>
      <vt:lpstr>Arial</vt:lpstr>
      <vt:lpstr>Calibri</vt:lpstr>
      <vt:lpstr>Calibri Light</vt:lpstr>
      <vt:lpstr>Ebrima</vt:lpstr>
      <vt:lpstr>Wingdings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刘 秀韬</cp:lastModifiedBy>
  <cp:revision>237</cp:revision>
  <dcterms:created xsi:type="dcterms:W3CDTF">2021-03-03T08:16:49Z</dcterms:created>
  <dcterms:modified xsi:type="dcterms:W3CDTF">2021-06-11T14:13:14Z</dcterms:modified>
</cp:coreProperties>
</file>