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72" r:id="rId6"/>
    <p:sldId id="273" r:id="rId7"/>
    <p:sldId id="263" r:id="rId8"/>
    <p:sldId id="27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88" d="100"/>
          <a:sy n="88" d="100"/>
        </p:scale>
        <p:origin x="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image" Target="../media/image20.png"/><Relationship Id="rId7" Type="http://schemas.openxmlformats.org/officeDocument/2006/relationships/tags" Target="../tags/tag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tags" Target="../tags/tag10.xml"/><Relationship Id="rId19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sv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5" Type="http://schemas.openxmlformats.org/officeDocument/2006/relationships/image" Target="../media/image49.svg"/><Relationship Id="rId2" Type="http://schemas.openxmlformats.org/officeDocument/2006/relationships/image" Target="../media/image26.png"/><Relationship Id="rId16" Type="http://schemas.openxmlformats.org/officeDocument/2006/relationships/image" Target="../media/image40.sv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4.sv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Relationship Id="rId22" Type="http://schemas.openxmlformats.org/officeDocument/2006/relationships/image" Target="../media/image46.png"/><Relationship Id="rId27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请输入作品名称</a:t>
            </a:r>
            <a:r>
              <a:rPr kumimoji="1" lang="en-US" altLang="zh-CN" dirty="0"/>
              <a:t>…</a:t>
            </a:r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：网银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梦创科技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：崔炳磊、习哲煊、邱幼萍、张剑真、张志富、孙文慧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为梦想而战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梦创科技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：财务人员登录网银获取数据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7F75CE-D136-4B05-8246-E03650F7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35" y="2010284"/>
            <a:ext cx="2921000" cy="35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5191077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某房地产公司业务背景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705621" y="1987939"/>
            <a:ext cx="49408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对于大多数地产行业企业来说，由于存在许多独立的业务系统，数据需要在各个内部系统、外部系统乃至线下资料之间相互传递，对公司的运营和发展造成了很大的挑战。此前大量银行流水整理、银行回单打印、资金账户管理等工作均由人工完成，除了耗时耗力外，更是不利于公司的长期发展与转型，尤其在数字化转型，精细化管理的背景下，财务负担越来越重，面对这些财务工作者头痛的繁琐工作，</a:t>
            </a:r>
            <a:r>
              <a:rPr lang="zh-CN" altLang="en-US" dirty="0">
                <a:solidFill>
                  <a:schemeClr val="bg1"/>
                </a:solidFill>
              </a:rPr>
              <a:t>我们急</a:t>
            </a:r>
            <a:r>
              <a:rPr lang="zh-CN" altLang="zh-CN" dirty="0">
                <a:solidFill>
                  <a:schemeClr val="bg1"/>
                </a:solidFill>
              </a:rPr>
              <a:t>需</a:t>
            </a:r>
            <a:r>
              <a:rPr lang="zh-CN" altLang="en-US" dirty="0">
                <a:solidFill>
                  <a:schemeClr val="bg1"/>
                </a:solidFill>
              </a:rPr>
              <a:t>一个能够</a:t>
            </a:r>
            <a:r>
              <a:rPr lang="zh-CN" altLang="zh-CN" dirty="0">
                <a:solidFill>
                  <a:schemeClr val="bg1"/>
                </a:solidFill>
              </a:rPr>
              <a:t>快速</a:t>
            </a:r>
            <a:r>
              <a:rPr lang="zh-CN" altLang="en-US" dirty="0">
                <a:solidFill>
                  <a:schemeClr val="bg1"/>
                </a:solidFill>
              </a:rPr>
              <a:t>部署</a:t>
            </a:r>
            <a:r>
              <a:rPr lang="zh-CN" altLang="zh-CN" dirty="0">
                <a:solidFill>
                  <a:schemeClr val="bg1"/>
                </a:solidFill>
              </a:rPr>
              <a:t>，并且能够与各系统无缝集成的解决方案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299197" y="2566125"/>
            <a:ext cx="5012436" cy="1991931"/>
            <a:chOff x="1693430" y="1679590"/>
            <a:chExt cx="9428820" cy="374699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554203" y="3773291"/>
              <a:ext cx="7568047" cy="1653290"/>
              <a:chOff x="1467192" y="4685967"/>
              <a:chExt cx="7568047" cy="1653290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844070" y="4685967"/>
                <a:ext cx="2191169" cy="382402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完成数据报表整理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获取银行流水、银行回单、账号实时余额等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抓取数据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把银行数据录入企业内部系统中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进入企业系统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插入各种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u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盾，记住大量银行账号密码</a:t>
                </a: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进入网上银行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664639" y="272117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某地产公司流程痛点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4BB6F3-274A-4B63-B35D-B79D777B6F61}"/>
              </a:ext>
            </a:extLst>
          </p:cNvPr>
          <p:cNvSpPr/>
          <p:nvPr/>
        </p:nvSpPr>
        <p:spPr>
          <a:xfrm>
            <a:off x="946847" y="1201890"/>
            <a:ext cx="10682088" cy="5429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image2.png">
            <a:extLst>
              <a:ext uri="{FF2B5EF4-FFF2-40B4-BE49-F238E27FC236}">
                <a16:creationId xmlns:a16="http://schemas.microsoft.com/office/drawing/2014/main" id="{E8B16E4F-59AD-4946-B334-DEFDF3CFABBA}"/>
              </a:ext>
            </a:extLst>
          </p:cNvPr>
          <p:cNvPicPr/>
          <p:nvPr/>
        </p:nvPicPr>
        <p:blipFill rotWithShape="1">
          <a:blip r:embed="rId12" cstate="print"/>
          <a:srcRect l="19719" t="16855" r="19395" b="21374"/>
          <a:stretch>
            <a:fillRect/>
          </a:stretch>
        </p:blipFill>
        <p:spPr>
          <a:xfrm>
            <a:off x="3734522" y="1559263"/>
            <a:ext cx="5422273" cy="22650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BA6BAC1-02A0-4E1E-84C2-4E418AED60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2511" y="2421113"/>
            <a:ext cx="1123952" cy="38368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B2D69C8D-93AB-4540-9F29-CD2D25183942}"/>
              </a:ext>
            </a:extLst>
          </p:cNvPr>
          <p:cNvSpPr/>
          <p:nvPr/>
        </p:nvSpPr>
        <p:spPr>
          <a:xfrm>
            <a:off x="5923368" y="2750281"/>
            <a:ext cx="1500718" cy="61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不停的拔插</a:t>
            </a:r>
            <a:endParaRPr lang="en-US" altLang="zh-CN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0" name="右中括号 29">
            <a:extLst>
              <a:ext uri="{FF2B5EF4-FFF2-40B4-BE49-F238E27FC236}">
                <a16:creationId xmlns:a16="http://schemas.microsoft.com/office/drawing/2014/main" id="{1B7AEBD3-2F15-4DF1-B930-2A5CDF59A4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637242" y="999719"/>
            <a:ext cx="401477" cy="6070976"/>
          </a:xfrm>
          <a:prstGeom prst="rightBracket">
            <a:avLst>
              <a:gd name="adj" fmla="val 125376"/>
            </a:avLst>
          </a:prstGeom>
          <a:ln w="19050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1" name="圆角矩形 5">
            <a:extLst>
              <a:ext uri="{FF2B5EF4-FFF2-40B4-BE49-F238E27FC236}">
                <a16:creationId xmlns:a16="http://schemas.microsoft.com/office/drawing/2014/main" id="{D181ABD7-7E38-40E2-8512-CDBF30D16E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81776" y="4870740"/>
            <a:ext cx="1914686" cy="1713162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2" name="圆角矩形 6">
            <a:extLst>
              <a:ext uri="{FF2B5EF4-FFF2-40B4-BE49-F238E27FC236}">
                <a16:creationId xmlns:a16="http://schemas.microsoft.com/office/drawing/2014/main" id="{E57A5B54-6182-432A-885F-45691253F1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11017" y="4882538"/>
            <a:ext cx="1914686" cy="1713162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3" name="圆角矩形 7">
            <a:extLst>
              <a:ext uri="{FF2B5EF4-FFF2-40B4-BE49-F238E27FC236}">
                <a16:creationId xmlns:a16="http://schemas.microsoft.com/office/drawing/2014/main" id="{927F77BA-CC85-45D8-9DDE-AAA70AF227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79319" y="4882538"/>
            <a:ext cx="1914686" cy="1713162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44C0CC8-2F48-46B8-AA86-4071900504C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92771" y="5431075"/>
            <a:ext cx="1819445" cy="42409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rgbClr val="1F74AD"/>
                </a:solidFill>
                <a:latin typeface="Arial Black" panose="020B0A04020102020204" pitchFamily="34" charset="0"/>
                <a:cs typeface="+mn-ea"/>
                <a:sym typeface="+mn-lt"/>
              </a:rPr>
              <a:t>资金不透明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DA968C1-FEBB-4B76-8DDF-EB7CC00B0D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972278" y="5420317"/>
            <a:ext cx="1797035" cy="42409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rgbClr val="3498DB"/>
                </a:solidFill>
                <a:latin typeface="Arial Black" panose="020B0A04020102020204" pitchFamily="34" charset="0"/>
                <a:cs typeface="+mn-ea"/>
                <a:sym typeface="+mn-lt"/>
              </a:rPr>
              <a:t>手工重复操作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CF1A044-9EFB-4E27-9148-EE6A1FF74E6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040580" y="5443627"/>
            <a:ext cx="1797035" cy="42409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rgbClr val="1AA3AA"/>
                </a:solidFill>
                <a:cs typeface="+mn-ea"/>
                <a:sym typeface="+mn-lt"/>
              </a:rPr>
              <a:t>信息滞后</a:t>
            </a:r>
          </a:p>
        </p:txBody>
      </p:sp>
      <p:sp>
        <p:nvSpPr>
          <p:cNvPr id="40" name="任意多边形 24">
            <a:extLst>
              <a:ext uri="{FF2B5EF4-FFF2-40B4-BE49-F238E27FC236}">
                <a16:creationId xmlns:a16="http://schemas.microsoft.com/office/drawing/2014/main" id="{785B8D1B-18F6-4AC8-B8D0-7659D7FE50A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673333" y="4343762"/>
            <a:ext cx="394925" cy="569552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1" name="任意多边形 23">
            <a:extLst>
              <a:ext uri="{FF2B5EF4-FFF2-40B4-BE49-F238E27FC236}">
                <a16:creationId xmlns:a16="http://schemas.microsoft.com/office/drawing/2014/main" id="{F3E3DBCF-F1C0-43AD-9A86-BBA79FA718F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653285" y="4428604"/>
            <a:ext cx="571624" cy="399869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endParaRPr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3E3A8A1-125B-4837-9E81-975826B8AA8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6870795" y="3834469"/>
            <a:ext cx="8994" cy="208442"/>
          </a:xfrm>
          <a:prstGeom prst="line">
            <a:avLst/>
          </a:prstGeom>
          <a:ln w="25400">
            <a:solidFill>
              <a:srgbClr val="E7E6E6">
                <a:lumMod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AC5E2BB8-7124-4E43-A992-BADEB77F9B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9878" y="4039173"/>
            <a:ext cx="1189288" cy="116053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EF0A1F4-8C8D-47D7-8220-566C56F4E5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4691" y="4150800"/>
            <a:ext cx="870905" cy="87760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A702E3F-4465-48B8-9F8B-8FDC0955AC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83368" y="4340959"/>
            <a:ext cx="469375" cy="566846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1B96F22-35CE-4F15-94AD-2FF2EB7C0A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9996" y="1675321"/>
            <a:ext cx="526409" cy="62529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0B6FA9C-7933-4928-8F3E-B10069804B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2490" y="1570237"/>
            <a:ext cx="481852" cy="58105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6103133-AE36-4FA0-A80A-95E7098016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5366" y="2196911"/>
            <a:ext cx="448859" cy="58105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3ACBCF24-47BB-4E0E-B327-EF7215F9FA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0565" y="2995118"/>
            <a:ext cx="492063" cy="58353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BCE6110E-1355-42EE-9372-E616D3D778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1132" y="2786895"/>
            <a:ext cx="433309" cy="57146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30AE2E-3317-4F04-BA88-3AACFE631D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8165" y="2492393"/>
            <a:ext cx="475081" cy="469683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E8B2B35-910F-47E6-8918-064F8CF0A9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65256" y="3208314"/>
            <a:ext cx="468858" cy="38855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EB30CAB2-5F2D-40E4-9A8E-A6D0158A408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60359" y="2965401"/>
            <a:ext cx="562095" cy="689844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21E7B1D2-A09E-453F-8260-0C756EBD569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55170" y="2321374"/>
            <a:ext cx="492063" cy="665982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AF0A8956-0BAF-4987-9F09-DDD78A3BD276}"/>
              </a:ext>
            </a:extLst>
          </p:cNvPr>
          <p:cNvSpPr/>
          <p:nvPr/>
        </p:nvSpPr>
        <p:spPr>
          <a:xfrm rot="4569445">
            <a:off x="7071425" y="1528744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深圳公司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CEF0F48-6A8B-47CE-9943-001FA9828BC2}"/>
              </a:ext>
            </a:extLst>
          </p:cNvPr>
          <p:cNvSpPr/>
          <p:nvPr/>
        </p:nvSpPr>
        <p:spPr>
          <a:xfrm rot="5400000">
            <a:off x="7561372" y="1528744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广州公司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7D98A92-11F6-408A-A006-357E26511200}"/>
              </a:ext>
            </a:extLst>
          </p:cNvPr>
          <p:cNvSpPr/>
          <p:nvPr/>
        </p:nvSpPr>
        <p:spPr>
          <a:xfrm rot="6084006">
            <a:off x="8040626" y="1549530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苏州公司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918271D-F7EF-41E4-AD83-2B5288D692B5}"/>
              </a:ext>
            </a:extLst>
          </p:cNvPr>
          <p:cNvSpPr/>
          <p:nvPr/>
        </p:nvSpPr>
        <p:spPr>
          <a:xfrm rot="6337135">
            <a:off x="8473529" y="1569097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杭州公司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3781BFD-8774-4B05-9EB5-7451F8B001C5}"/>
              </a:ext>
            </a:extLst>
          </p:cNvPr>
          <p:cNvSpPr/>
          <p:nvPr/>
        </p:nvSpPr>
        <p:spPr>
          <a:xfrm rot="6818482">
            <a:off x="8963753" y="1635223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天津公司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E45FE6C-6398-458E-93F4-9C240B8372F7}"/>
              </a:ext>
            </a:extLst>
          </p:cNvPr>
          <p:cNvSpPr/>
          <p:nvPr/>
        </p:nvSpPr>
        <p:spPr>
          <a:xfrm rot="19231577">
            <a:off x="9393816" y="1844467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北京公司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62C2FB3-3DE0-4369-BCFD-B7642C285606}"/>
              </a:ext>
            </a:extLst>
          </p:cNvPr>
          <p:cNvSpPr/>
          <p:nvPr/>
        </p:nvSpPr>
        <p:spPr>
          <a:xfrm rot="20034852">
            <a:off x="9881617" y="2038430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新疆公司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CBB1B7C-22C2-4ADC-A083-143666CB41CB}"/>
              </a:ext>
            </a:extLst>
          </p:cNvPr>
          <p:cNvSpPr/>
          <p:nvPr/>
        </p:nvSpPr>
        <p:spPr>
          <a:xfrm>
            <a:off x="10036897" y="2865678"/>
            <a:ext cx="1411376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哈尔滨公司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B35B31C-3CDD-488B-BBD0-9349FC22C50A}"/>
              </a:ext>
            </a:extLst>
          </p:cNvPr>
          <p:cNvSpPr/>
          <p:nvPr/>
        </p:nvSpPr>
        <p:spPr>
          <a:xfrm rot="186739">
            <a:off x="9731167" y="3212205"/>
            <a:ext cx="1411376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贵阳公司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9E81765-AACB-4D1C-AC34-39159FC42C74}"/>
              </a:ext>
            </a:extLst>
          </p:cNvPr>
          <p:cNvSpPr/>
          <p:nvPr/>
        </p:nvSpPr>
        <p:spPr>
          <a:xfrm rot="21136403">
            <a:off x="10093166" y="2453269"/>
            <a:ext cx="1134102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总部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1A5B9AA-D596-495B-A6FA-48485A1AD68C}"/>
              </a:ext>
            </a:extLst>
          </p:cNvPr>
          <p:cNvSpPr/>
          <p:nvPr/>
        </p:nvSpPr>
        <p:spPr>
          <a:xfrm>
            <a:off x="9687947" y="3499096"/>
            <a:ext cx="1411376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cs typeface="+mn-ea"/>
                <a:sym typeface="+mn-lt"/>
              </a:rPr>
              <a:t>……</a:t>
            </a:r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4928525B-C952-488D-A67B-C12E1FA934E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280" b="96935" l="10000" r="84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98" y="1792255"/>
            <a:ext cx="954356" cy="958025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8AD815CC-E711-4527-B75D-CB2DF8DF98EE}"/>
              </a:ext>
            </a:extLst>
          </p:cNvPr>
          <p:cNvSpPr/>
          <p:nvPr/>
        </p:nvSpPr>
        <p:spPr>
          <a:xfrm>
            <a:off x="2176088" y="3643859"/>
            <a:ext cx="1411376" cy="34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cs typeface="+mn-ea"/>
                <a:sym typeface="+mn-lt"/>
              </a:rPr>
              <a:t>……</a:t>
            </a:r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硬件部署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10F3805-B034-4848-9D1F-9FDAFD046D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56809" y="2080190"/>
            <a:ext cx="3022344" cy="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b="1" spc="300" dirty="0">
                <a:solidFill>
                  <a:srgbClr val="FF0000"/>
                </a:solidFill>
                <a:ea typeface="+mn-ea"/>
                <a:cs typeface="+mn-ea"/>
                <a:sym typeface="+mn-lt"/>
              </a:rPr>
              <a:t>连接全国网银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3A56608-30FB-4EDE-B27A-D1A62D82BC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03070" y="2007098"/>
            <a:ext cx="3022344" cy="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l"/>
            <a:r>
              <a:rPr lang="zh-CN" altLang="en-US" b="1" spc="300" dirty="0">
                <a:solidFill>
                  <a:srgbClr val="FF0000"/>
                </a:solidFill>
                <a:ea typeface="+mn-ea"/>
                <a:cs typeface="+mn-ea"/>
                <a:sym typeface="+mn-lt"/>
              </a:rPr>
              <a:t>连接地区公司</a:t>
            </a:r>
            <a:endParaRPr lang="en-US" altLang="zh-CN" b="1" spc="300" dirty="0">
              <a:solidFill>
                <a:srgbClr val="FF0000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4F23E44-B4E5-4448-8CC2-A7A6FF7603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96535" y="3148373"/>
            <a:ext cx="2717800" cy="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b" anchorCtr="0">
            <a:normAutofit fontScale="92500" lnSpcReduction="20000"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zh-CN" altLang="en-US" b="1" spc="300" dirty="0">
                <a:solidFill>
                  <a:srgbClr val="FF0000"/>
                </a:solidFill>
                <a:ea typeface="+mn-ea"/>
                <a:cs typeface="+mn-ea"/>
                <a:sym typeface="+mn-lt"/>
              </a:rPr>
              <a:t>实时</a:t>
            </a:r>
            <a:r>
              <a:rPr lang="zh-CN" altLang="en-US" b="1" spc="300" dirty="0">
                <a:solidFill>
                  <a:schemeClr val="tx1"/>
                </a:solidFill>
                <a:ea typeface="+mn-ea"/>
                <a:cs typeface="+mn-ea"/>
                <a:sym typeface="+mn-lt"/>
              </a:rPr>
              <a:t>了解地区公司资金运行情况</a:t>
            </a:r>
            <a:endParaRPr lang="en-US" altLang="zh-CN" b="1" spc="300" dirty="0">
              <a:solidFill>
                <a:schemeClr val="tx1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CAB82A2-6813-4437-AD81-24F70C512A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07172" y="3089244"/>
            <a:ext cx="2763395" cy="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l"/>
            <a:r>
              <a:rPr lang="zh-CN" altLang="en-US" b="1" spc="300" dirty="0">
                <a:solidFill>
                  <a:srgbClr val="FF0000"/>
                </a:solidFill>
                <a:ea typeface="+mn-ea"/>
                <a:cs typeface="+mn-ea"/>
                <a:sym typeface="+mn-lt"/>
              </a:rPr>
              <a:t>释放</a:t>
            </a:r>
            <a:r>
              <a:rPr lang="zh-CN" altLang="en-US" b="1" spc="300" dirty="0">
                <a:solidFill>
                  <a:schemeClr val="tx1"/>
                </a:solidFill>
                <a:ea typeface="+mn-ea"/>
                <a:cs typeface="+mn-ea"/>
                <a:sym typeface="+mn-lt"/>
              </a:rPr>
              <a:t>地区公司劳动力</a:t>
            </a:r>
            <a:endParaRPr lang="en-US" altLang="zh-CN" b="1" spc="300" dirty="0">
              <a:solidFill>
                <a:schemeClr val="tx1"/>
              </a:solidFill>
              <a:ea typeface="+mn-ea"/>
              <a:cs typeface="+mn-ea"/>
              <a:sym typeface="+mn-lt"/>
            </a:endParaRPr>
          </a:p>
        </p:txBody>
      </p:sp>
      <p:pic>
        <p:nvPicPr>
          <p:cNvPr id="94" name="Picture 11">
            <a:extLst>
              <a:ext uri="{FF2B5EF4-FFF2-40B4-BE49-F238E27FC236}">
                <a16:creationId xmlns:a16="http://schemas.microsoft.com/office/drawing/2014/main" id="{2F9AAF2C-A7FD-4ADE-9CED-AA31A29CC07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85" y="3889482"/>
            <a:ext cx="5640811" cy="26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5CD9E547-669F-4630-AA55-540E937EE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801" y="1557434"/>
            <a:ext cx="2345908" cy="241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6" name="连接符: 曲线 95">
            <a:extLst>
              <a:ext uri="{FF2B5EF4-FFF2-40B4-BE49-F238E27FC236}">
                <a16:creationId xmlns:a16="http://schemas.microsoft.com/office/drawing/2014/main" id="{E9521A1A-E5FD-482C-B59D-D81B8950FE2F}"/>
              </a:ext>
            </a:extLst>
          </p:cNvPr>
          <p:cNvCxnSpPr>
            <a:cxnSpLocks/>
          </p:cNvCxnSpPr>
          <p:nvPr/>
        </p:nvCxnSpPr>
        <p:spPr>
          <a:xfrm>
            <a:off x="2873829" y="2625844"/>
            <a:ext cx="559533" cy="4634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连接符: 曲线 96">
            <a:extLst>
              <a:ext uri="{FF2B5EF4-FFF2-40B4-BE49-F238E27FC236}">
                <a16:creationId xmlns:a16="http://schemas.microsoft.com/office/drawing/2014/main" id="{53C3222C-7D26-4B91-8EF0-3FFABD1FF7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05801" y="2579501"/>
            <a:ext cx="683069" cy="56887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图片 97" descr="ibot">
            <a:extLst>
              <a:ext uri="{FF2B5EF4-FFF2-40B4-BE49-F238E27FC236}">
                <a16:creationId xmlns:a16="http://schemas.microsoft.com/office/drawing/2014/main" id="{6AEBCB28-AE83-4881-88D0-823ED801762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3277" y="4037272"/>
            <a:ext cx="565150" cy="565150"/>
          </a:xfrm>
          <a:prstGeom prst="rect">
            <a:avLst/>
          </a:prstGeom>
        </p:spPr>
      </p:pic>
      <p:pic>
        <p:nvPicPr>
          <p:cNvPr id="99" name="图片 98" descr="ibot">
            <a:extLst>
              <a:ext uri="{FF2B5EF4-FFF2-40B4-BE49-F238E27FC236}">
                <a16:creationId xmlns:a16="http://schemas.microsoft.com/office/drawing/2014/main" id="{1AEF8CD3-0A3B-410D-AE60-DB9A052D7E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5728" y="3999435"/>
            <a:ext cx="565150" cy="565150"/>
          </a:xfrm>
          <a:prstGeom prst="rect">
            <a:avLst/>
          </a:prstGeom>
        </p:spPr>
      </p:pic>
      <p:pic>
        <p:nvPicPr>
          <p:cNvPr id="100" name="图片 99" descr="ibot">
            <a:extLst>
              <a:ext uri="{FF2B5EF4-FFF2-40B4-BE49-F238E27FC236}">
                <a16:creationId xmlns:a16="http://schemas.microsoft.com/office/drawing/2014/main" id="{1FA550CE-DDF8-4FB1-98D7-11E41D97468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6293" y="4013772"/>
            <a:ext cx="565150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FCABD4-AAF3-D246-ACC5-C84C37382AC7}"/>
              </a:ext>
            </a:extLst>
          </p:cNvPr>
          <p:cNvSpPr txBox="1"/>
          <p:nvPr/>
        </p:nvSpPr>
        <p:spPr>
          <a:xfrm>
            <a:off x="5814587" y="63820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流程图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人工处理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机器人处理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机器人自动完成登录系统、新建商品信息等业务流程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>
            <a:extLst>
              <a:ext uri="{FF2B5EF4-FFF2-40B4-BE49-F238E27FC236}">
                <a16:creationId xmlns:a16="http://schemas.microsoft.com/office/drawing/2014/main" id="{FD514426-CAA5-D240-91FD-628F4A45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>
            <a:extLst>
              <a:ext uri="{FF2B5EF4-FFF2-40B4-BE49-F238E27FC236}">
                <a16:creationId xmlns:a16="http://schemas.microsoft.com/office/drawing/2014/main" id="{C534BB7A-5AB3-9447-B081-AF65F88DE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>
            <a:extLst>
              <a:ext uri="{FF2B5EF4-FFF2-40B4-BE49-F238E27FC236}">
                <a16:creationId xmlns:a16="http://schemas.microsoft.com/office/drawing/2014/main" id="{EFB5824C-AAF9-0149-8338-9B1AB03B9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打开指定银行网银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3442377" y="36814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导入业务系统保存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569828" y="3754196"/>
            <a:ext cx="127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成功登录网银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972703" y="3736539"/>
            <a:ext cx="127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盾物理按键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ok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键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5483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填入账号以及识别验证码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665728" y="2376830"/>
            <a:ext cx="1364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找到该银行的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盾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找到该银行的账户信息</a:t>
            </a:r>
          </a:p>
        </p:txBody>
      </p:sp>
      <p:pic>
        <p:nvPicPr>
          <p:cNvPr id="34" name="图形 33" descr="目标受众">
            <a:extLst>
              <a:ext uri="{FF2B5EF4-FFF2-40B4-BE49-F238E27FC236}">
                <a16:creationId xmlns:a16="http://schemas.microsoft.com/office/drawing/2014/main" id="{2F9A929D-77C1-5747-BE42-F33DEFB2FE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id="{EE5DFFF6-B007-4940-ABF9-613D9E2EEE92}"/>
              </a:ext>
            </a:extLst>
          </p:cNvPr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>
            <a:extLst>
              <a:ext uri="{FF2B5EF4-FFF2-40B4-BE49-F238E27FC236}">
                <a16:creationId xmlns:a16="http://schemas.microsoft.com/office/drawing/2014/main" id="{9B2FA4AE-4900-EE4C-804D-5C9862B10AB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>
            <a:extLst>
              <a:ext uri="{FF2B5EF4-FFF2-40B4-BE49-F238E27FC236}">
                <a16:creationId xmlns:a16="http://schemas.microsoft.com/office/drawing/2014/main" id="{69992CDE-7000-3D46-9C23-1F81A47564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2257603" y="544234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打开指定银行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3490926" y="53879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自动判断对应</a:t>
            </a:r>
            <a:r>
              <a:rPr kumimoji="1" lang="en-US" altLang="zh-CN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盾并开启</a:t>
            </a: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4736696" y="5363432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识别验证码并输入账号等信息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6037652" y="5379366"/>
            <a:ext cx="136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操纵机械手进行物理点击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3610CD2-0143-5742-8813-3B9DFA7BE54C}"/>
              </a:ext>
            </a:extLst>
          </p:cNvPr>
          <p:cNvSpPr txBox="1"/>
          <p:nvPr/>
        </p:nvSpPr>
        <p:spPr>
          <a:xfrm>
            <a:off x="7625363" y="5379366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登录企业系统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>
            <a:extLst>
              <a:ext uri="{FF2B5EF4-FFF2-40B4-BE49-F238E27FC236}">
                <a16:creationId xmlns:a16="http://schemas.microsoft.com/office/drawing/2014/main" id="{F6A92F14-521B-8F43-811F-304DFD6315D7}"/>
              </a:ext>
            </a:extLst>
          </p:cNvPr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>
            <a:extLst>
              <a:ext uri="{FF2B5EF4-FFF2-40B4-BE49-F238E27FC236}">
                <a16:creationId xmlns:a16="http://schemas.microsoft.com/office/drawing/2014/main" id="{AEE139C9-BAAA-BF4F-9F48-6E9C117F7947}"/>
              </a:ext>
            </a:extLst>
          </p:cNvPr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>
            <a:extLst>
              <a:ext uri="{FF2B5EF4-FFF2-40B4-BE49-F238E27FC236}">
                <a16:creationId xmlns:a16="http://schemas.microsoft.com/office/drawing/2014/main" id="{D830A3BC-A26F-5D4C-AA2E-7395543E1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BE1683EC-58D1-B843-8351-7245264AF6B1}"/>
              </a:ext>
            </a:extLst>
          </p:cNvPr>
          <p:cNvSpPr txBox="1"/>
          <p:nvPr/>
        </p:nvSpPr>
        <p:spPr>
          <a:xfrm>
            <a:off x="8797206" y="5370423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导入业务系统并保存</a:t>
            </a:r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</a:t>
            </a: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/>
        </p:nvSpPr>
        <p:spPr>
          <a:xfrm>
            <a:off x="5214362" y="3723415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下载流水、回单等信息</a:t>
            </a: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id="{80954791-86CE-2542-84B2-27741C400601}"/>
              </a:ext>
            </a:extLst>
          </p:cNvPr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项目实施前后的处理流程对比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6060693" y="2288726"/>
            <a:ext cx="5469081" cy="3164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6095999" y="2798678"/>
            <a:ext cx="5115500" cy="214417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硬件：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USBServer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、硬件盒子、机械手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模型：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为了有效对网站验证码识别，利用卷积神经网络完成验证码模型训练。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利用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uipath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连接，完成流程的编排。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5993660" y="1682218"/>
            <a:ext cx="4549481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软、硬件结合，</a:t>
            </a:r>
            <a:r>
              <a:rPr lang="en-US" altLang="zh-CN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RPA+AI</a:t>
            </a:r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的混合模式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3014767-0A45-4DC4-81F4-51774F5FA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2" y="2630850"/>
            <a:ext cx="5602939" cy="24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i"/>
  <p:tag name="KSO_WM_UNIT_INDEX" val="1_1"/>
  <p:tag name="KSO_WM_UNIT_ID" val="diagram20187776_2*n_i*1_1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i*1_2_2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TYPE" val="n_h_h_i"/>
  <p:tag name="KSO_WM_UNIT_INDEX" val="1_2_2_1"/>
  <p:tag name="KSO_WM_UNIT_DIAGRAM_ISNUMVISUAL" val="0"/>
  <p:tag name="KSO_WM_UNIT_DIAGRAM_ISREFERUNIT" val="0"/>
  <p:tag name="KSO_WM_UNIT_LINE_FORE_SCHEMECOLOR_INDEX" val="16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159"/>
  <p:tag name="KSO_WM_UNIT_TYPE" val="n_h_a"/>
  <p:tag name="KSO_WM_UNIT_INDEX" val="1_2_1"/>
  <p:tag name="KSO_WM_UNIT_ID" val="diagram20170159_3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6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159"/>
  <p:tag name="KSO_WM_UNIT_TYPE" val="n_h_a"/>
  <p:tag name="KSO_WM_UNIT_INDEX" val="1_2_2"/>
  <p:tag name="KSO_WM_UNIT_ID" val="diagram20170159_3*n_h_a*1_2_2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6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159"/>
  <p:tag name="KSO_WM_UNIT_TYPE" val="n_h_a"/>
  <p:tag name="KSO_WM_UNIT_INDEX" val="1_2_3"/>
  <p:tag name="KSO_WM_UNIT_ID" val="diagram20170159_3*n_h_a*1_2_3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6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159"/>
  <p:tag name="KSO_WM_UNIT_TYPE" val="n_h_a"/>
  <p:tag name="KSO_WM_UNIT_INDEX" val="1_2_4"/>
  <p:tag name="KSO_WM_UNIT_ID" val="diagram20170159_3*n_h_a*1_2_4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6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1_1"/>
  <p:tag name="KSO_WM_UNIT_ID" val="diagram20187776_2*n_h_h_i*1_2_1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2_2"/>
  <p:tag name="KSO_WM_UNIT_ID" val="diagram20187776_2*n_h_h_i*1_2_2_2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3_2"/>
  <p:tag name="KSO_WM_UNIT_ID" val="diagram20187776_2*n_h_h_i*1_2_3_2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1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1_1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2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2_1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3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3_1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2_4"/>
  <p:tag name="KSO_WM_UNIT_ID" val="diagram20187776_2*n_h_h_i*1_2_2_4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3_1"/>
  <p:tag name="KSO_WM_UNIT_ID" val="diagram20187776_2*n_h_h_i*1_2_3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10162</TotalTime>
  <Words>503</Words>
  <Application>Microsoft Office PowerPoint</Application>
  <PresentationFormat>宽屏</PresentationFormat>
  <Paragraphs>82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 Unicode MS</vt:lpstr>
      <vt:lpstr>PingFang SC</vt:lpstr>
      <vt:lpstr>等线</vt:lpstr>
      <vt:lpstr>方正粗黑宋简体</vt:lpstr>
      <vt:lpstr>华文仿宋</vt:lpstr>
      <vt:lpstr>Microsoft YaHei</vt:lpstr>
      <vt:lpstr>Microsoft YaHei</vt:lpstr>
      <vt:lpstr>Arial</vt:lpstr>
      <vt:lpstr>Arial Black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崔 炳磊</cp:lastModifiedBy>
  <cp:revision>195</cp:revision>
  <dcterms:created xsi:type="dcterms:W3CDTF">2021-03-03T08:16:49Z</dcterms:created>
  <dcterms:modified xsi:type="dcterms:W3CDTF">2021-06-11T15:51:57Z</dcterms:modified>
</cp:coreProperties>
</file>