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8" r:id="rId6"/>
    <p:sldId id="268" r:id="rId7"/>
    <p:sldId id="263" r:id="rId8"/>
    <p:sldId id="260" r:id="rId9"/>
    <p:sldId id="262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84E2"/>
    <a:srgbClr val="705661"/>
    <a:srgbClr val="D460FF"/>
    <a:srgbClr val="01A8FF"/>
    <a:srgbClr val="34334B"/>
    <a:srgbClr val="6D5562"/>
    <a:srgbClr val="1A070E"/>
    <a:srgbClr val="725760"/>
    <a:srgbClr val="26101D"/>
    <a:srgbClr val="47A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>
        <p:scale>
          <a:sx n="124" d="100"/>
          <a:sy n="124" d="100"/>
        </p:scale>
        <p:origin x="640" y="128"/>
      </p:cViewPr>
      <p:guideLst>
        <p:guide pos="3887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 userDrawn="1"/>
        </p:nvSpPr>
        <p:spPr>
          <a:xfrm flipV="1">
            <a:off x="1083077" y="1981118"/>
            <a:ext cx="10149221" cy="95945"/>
          </a:xfrm>
          <a:prstGeom prst="rect">
            <a:avLst/>
          </a:prstGeom>
          <a:gradFill>
            <a:gsLst>
              <a:gs pos="43000">
                <a:srgbClr val="B983E1"/>
              </a:gs>
              <a:gs pos="100000">
                <a:srgbClr val="17050A"/>
              </a:gs>
              <a:gs pos="0">
                <a:srgbClr val="00A8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 userDrawn="1"/>
        </p:nvGrpSpPr>
        <p:grpSpPr>
          <a:xfrm>
            <a:off x="1083077" y="1392923"/>
            <a:ext cx="2316071" cy="1446550"/>
            <a:chOff x="3221860" y="1907278"/>
            <a:chExt cx="2316071" cy="1446550"/>
          </a:xfrm>
        </p:grpSpPr>
        <p:sp>
          <p:nvSpPr>
            <p:cNvPr id="31" name="文本框 30"/>
            <p:cNvSpPr txBox="1"/>
            <p:nvPr/>
          </p:nvSpPr>
          <p:spPr>
            <a:xfrm>
              <a:off x="3221860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中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080067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国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</p:grpSp>
      <p:grpSp>
        <p:nvGrpSpPr>
          <p:cNvPr id="33" name="组合 32"/>
          <p:cNvGrpSpPr/>
          <p:nvPr userDrawn="1"/>
        </p:nvGrpSpPr>
        <p:grpSpPr>
          <a:xfrm>
            <a:off x="3005863" y="1289780"/>
            <a:ext cx="8397721" cy="1549693"/>
            <a:chOff x="1508112" y="2935045"/>
            <a:chExt cx="8397721" cy="1549693"/>
          </a:xfrm>
        </p:grpSpPr>
        <p:sp>
          <p:nvSpPr>
            <p:cNvPr id="34" name="文本框 33"/>
            <p:cNvSpPr txBox="1"/>
            <p:nvPr/>
          </p:nvSpPr>
          <p:spPr>
            <a:xfrm>
              <a:off x="3348263" y="2935045"/>
              <a:ext cx="92959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+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509303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开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957860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发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6776691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者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7570912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大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8447969" y="2953697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赛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508112" y="3038188"/>
              <a:ext cx="1994660" cy="1446550"/>
              <a:chOff x="1490018" y="4162664"/>
              <a:chExt cx="1994660" cy="1446550"/>
            </a:xfrm>
          </p:grpSpPr>
          <p:sp>
            <p:nvSpPr>
              <p:cNvPr id="44" name="文本框 43"/>
              <p:cNvSpPr txBox="1"/>
              <p:nvPr/>
            </p:nvSpPr>
            <p:spPr>
              <a:xfrm>
                <a:off x="1490018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R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2055316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P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6" name="文本框 45"/>
              <p:cNvSpPr txBox="1"/>
              <p:nvPr/>
            </p:nvSpPr>
            <p:spPr>
              <a:xfrm>
                <a:off x="2528214" y="4162664"/>
                <a:ext cx="95646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3953483" y="3038188"/>
              <a:ext cx="1657791" cy="1446550"/>
              <a:chOff x="4007931" y="4826644"/>
              <a:chExt cx="1657791" cy="1446550"/>
            </a:xfrm>
          </p:grpSpPr>
          <p:sp>
            <p:nvSpPr>
              <p:cNvPr id="42" name="文本框 41"/>
              <p:cNvSpPr txBox="1"/>
              <p:nvPr/>
            </p:nvSpPr>
            <p:spPr>
              <a:xfrm>
                <a:off x="4007931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A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4689770" y="4826644"/>
                <a:ext cx="97595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800" b="1" dirty="0">
                    <a:gradFill flip="none" rotWithShape="1">
                      <a:gsLst>
                        <a:gs pos="100000">
                          <a:schemeClr val="tx1">
                            <a:lumMod val="95000"/>
                            <a:lumOff val="5000"/>
                            <a:alpha val="0"/>
                          </a:schemeClr>
                        </a:gs>
                        <a:gs pos="39000">
                          <a:schemeClr val="bg1"/>
                        </a:gs>
                        <a:gs pos="0">
                          <a:schemeClr val="bg1"/>
                        </a:gs>
                      </a:gsLst>
                      <a:lin ang="0" scaled="1"/>
                      <a:tileRect/>
                    </a:gra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rPr>
                  <a:t>I</a:t>
                </a:r>
                <a:endPara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endParaRPr>
              </a:p>
            </p:txBody>
          </p:sp>
        </p:grpSp>
      </p:grpSp>
      <p:sp>
        <p:nvSpPr>
          <p:cNvPr id="47" name="文本框 46"/>
          <p:cNvSpPr txBox="1"/>
          <p:nvPr userDrawn="1"/>
        </p:nvSpPr>
        <p:spPr>
          <a:xfrm>
            <a:off x="4432464" y="3668573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sz="3200" dirty="0">
              <a:gradFill>
                <a:gsLst>
                  <a:gs pos="0">
                    <a:srgbClr val="01A8FF"/>
                  </a:gs>
                  <a:gs pos="100000">
                    <a:srgbClr val="D460FF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7579447" y="3019739"/>
            <a:ext cx="672156" cy="1058624"/>
          </a:xfrm>
          <a:prstGeom prst="rect">
            <a:avLst/>
          </a:prstGeom>
        </p:spPr>
      </p:pic>
      <p:sp>
        <p:nvSpPr>
          <p:cNvPr id="50" name="文本框 49"/>
          <p:cNvSpPr txBox="1"/>
          <p:nvPr userDrawn="1"/>
        </p:nvSpPr>
        <p:spPr>
          <a:xfrm>
            <a:off x="2395708" y="2673824"/>
            <a:ext cx="7494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CHINA RPA+AI DEVELOPER CHALLENGE</a:t>
            </a:r>
            <a:endParaRPr lang="zh-CN" altLang="en-US" sz="3200" dirty="0">
              <a:solidFill>
                <a:schemeClr val="bg1"/>
              </a:solidFill>
              <a:latin typeface="Ebrima" panose="02000000000000000000" pitchFamily="2" charset="0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4" y="-57111"/>
            <a:ext cx="12353453" cy="6948000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10486256" y="-38067"/>
            <a:ext cx="2245394" cy="1015326"/>
            <a:chOff x="10476631" y="29308"/>
            <a:chExt cx="2245394" cy="1015326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6631" y="29308"/>
              <a:ext cx="1724994" cy="78713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/>
          </p:nvSpPr>
          <p:spPr>
            <a:xfrm>
              <a:off x="10579602" y="767635"/>
              <a:ext cx="2142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智 创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探 索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 用</a:t>
              </a:r>
              <a:endParaRPr lang="zh-CN" altLang="en-US" sz="1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94" y="2499927"/>
            <a:ext cx="4814036" cy="2339406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sz="3200" dirty="0">
              <a:gradFill>
                <a:gsLst>
                  <a:gs pos="0">
                    <a:srgbClr val="01A8FF"/>
                  </a:gs>
                  <a:gs pos="100000">
                    <a:srgbClr val="D460FF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4.png"/><Relationship Id="rId12" Type="http://schemas.openxmlformats.org/officeDocument/2006/relationships/image" Target="../media/image6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6" y="-42332"/>
            <a:ext cx="12355200" cy="6992698"/>
          </a:xfrm>
          <a:prstGeom prst="rect">
            <a:avLst/>
          </a:prstGeom>
        </p:spPr>
      </p:pic>
      <p:grpSp>
        <p:nvGrpSpPr>
          <p:cNvPr id="13" name="组合 12"/>
          <p:cNvGrpSpPr/>
          <p:nvPr userDrawn="1"/>
        </p:nvGrpSpPr>
        <p:grpSpPr>
          <a:xfrm>
            <a:off x="10486256" y="-38067"/>
            <a:ext cx="2245394" cy="1015326"/>
            <a:chOff x="10476631" y="29308"/>
            <a:chExt cx="2245394" cy="1015326"/>
          </a:xfrm>
        </p:grpSpPr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6631" y="29308"/>
              <a:ext cx="1724994" cy="787133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 userDrawn="1"/>
          </p:nvSpPr>
          <p:spPr>
            <a:xfrm>
              <a:off x="10579602" y="767635"/>
              <a:ext cx="2142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智 创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探 索 </a:t>
              </a:r>
              <a:r>
                <a:rPr lang="en-US" altLang="zh-CN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· </a:t>
              </a:r>
              <a:r>
                <a:rPr lang="zh-CN" altLang="en-US" sz="1200" dirty="0">
                  <a:gradFill>
                    <a:gsLst>
                      <a:gs pos="0">
                        <a:srgbClr val="01A8FF"/>
                      </a:gs>
                      <a:gs pos="100000">
                        <a:srgbClr val="D460FF"/>
                      </a:gs>
                    </a:gsLst>
                    <a:lin ang="2700000" scaled="1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 用</a:t>
              </a:r>
              <a:endParaRPr lang="zh-CN" altLang="en-US" sz="1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5FEE9-3369-4D2B-8668-FFFB4CA86D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46046-C7FE-4B04-806F-A48B4A20A731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75" y="-42332"/>
            <a:ext cx="12276225" cy="694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12" y="1752261"/>
            <a:ext cx="4201895" cy="191736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95" y="2576929"/>
            <a:ext cx="4814036" cy="2339406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/>
        </p:nvSpPr>
        <p:spPr>
          <a:xfrm>
            <a:off x="1731229" y="3669630"/>
            <a:ext cx="3904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智创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探索 </a:t>
            </a:r>
            <a:r>
              <a:rPr lang="en-US" altLang="zh-CN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sz="3200" dirty="0">
                <a:gradFill>
                  <a:gsLst>
                    <a:gs pos="0">
                      <a:srgbClr val="01A8FF"/>
                    </a:gs>
                    <a:gs pos="100000">
                      <a:srgbClr val="D460FF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endParaRPr lang="zh-CN" altLang="en-US" sz="3200" dirty="0">
              <a:gradFill>
                <a:gsLst>
                  <a:gs pos="0">
                    <a:srgbClr val="01A8FF"/>
                  </a:gs>
                  <a:gs pos="100000">
                    <a:srgbClr val="D460FF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线连接符 15"/>
          <p:cNvCxnSpPr/>
          <p:nvPr userDrawn="1"/>
        </p:nvCxnSpPr>
        <p:spPr>
          <a:xfrm>
            <a:off x="6092789" y="2974206"/>
            <a:ext cx="0" cy="856649"/>
          </a:xfrm>
          <a:prstGeom prst="line">
            <a:avLst/>
          </a:prstGeom>
          <a:ln w="12700">
            <a:solidFill>
              <a:srgbClr val="B484E2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占位符 2"/>
          <p:cNvSpPr txBox="1"/>
          <p:nvPr/>
        </p:nvSpPr>
        <p:spPr>
          <a:xfrm>
            <a:off x="3041650" y="4789170"/>
            <a:ext cx="6108700" cy="508635"/>
          </a:xfrm>
          <a:prstGeom prst="rect">
            <a:avLst/>
          </a:prstGeom>
          <a:solidFill>
            <a:srgbClr val="759BFF">
              <a:alpha val="10000"/>
            </a:srgbClr>
          </a:solidFill>
          <a:ln>
            <a:noFill/>
          </a:ln>
        </p:spPr>
        <p:txBody>
          <a:bodyPr anchor="ctr" anchorCtr="1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>
                    <a:alpha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zh-CN" sz="2400" dirty="0"/>
              <a:t>基于OCR技术的发票识别验证机器人</a:t>
            </a:r>
            <a:endParaRPr kumimoji="1" lang="en-US" sz="2400" dirty="0"/>
          </a:p>
        </p:txBody>
      </p:sp>
      <p:grpSp>
        <p:nvGrpSpPr>
          <p:cNvPr id="32" name="组合 31"/>
          <p:cNvGrpSpPr/>
          <p:nvPr/>
        </p:nvGrpSpPr>
        <p:grpSpPr>
          <a:xfrm>
            <a:off x="1083077" y="1392923"/>
            <a:ext cx="2316071" cy="1446550"/>
            <a:chOff x="3221860" y="1907278"/>
            <a:chExt cx="2316071" cy="1446550"/>
          </a:xfrm>
        </p:grpSpPr>
        <p:sp>
          <p:nvSpPr>
            <p:cNvPr id="35" name="文本框 34"/>
            <p:cNvSpPr txBox="1"/>
            <p:nvPr/>
          </p:nvSpPr>
          <p:spPr>
            <a:xfrm>
              <a:off x="3221860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中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4080067" y="1907278"/>
              <a:ext cx="145786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 b="1" dirty="0">
                  <a:gradFill flip="none" rotWithShape="1">
                    <a:gsLst>
                      <a:gs pos="100000">
                        <a:schemeClr val="tx1">
                          <a:lumMod val="95000"/>
                          <a:lumOff val="5000"/>
                          <a:alpha val="0"/>
                        </a:schemeClr>
                      </a:gs>
                      <a:gs pos="39000">
                        <a:schemeClr val="bg1"/>
                      </a:gs>
                      <a:gs pos="0">
                        <a:schemeClr val="bg1"/>
                      </a:gs>
                    </a:gsLst>
                    <a:lin ang="0" scaled="1"/>
                    <a:tileRect/>
                  </a:gradFill>
                  <a:latin typeface="华文仿宋" panose="02010600040101010101" pitchFamily="2" charset="-122"/>
                  <a:ea typeface="创艺简标宋" pitchFamily="2" charset="-122"/>
                </a:rPr>
                <a:t>国</a:t>
              </a:r>
              <a:endParaRPr lang="zh-CN" altLang="en-US" sz="8800" b="1" dirty="0">
                <a:gradFill flip="none" rotWithShape="1">
                  <a:gsLst>
                    <a:gs pos="100000">
                      <a:schemeClr val="tx1">
                        <a:lumMod val="95000"/>
                        <a:lumOff val="5000"/>
                        <a:alpha val="0"/>
                      </a:schemeClr>
                    </a:gs>
                    <a:gs pos="39000">
                      <a:schemeClr val="bg1"/>
                    </a:gs>
                    <a:gs pos="0">
                      <a:schemeClr val="bg1"/>
                    </a:gs>
                  </a:gsLst>
                  <a:lin ang="0" scaled="1"/>
                  <a:tileRect/>
                </a:gradFill>
                <a:latin typeface="华文仿宋" panose="02010600040101010101" pitchFamily="2" charset="-122"/>
                <a:ea typeface="创艺简标宋" pitchFamily="2" charset="-122"/>
              </a:endParaRPr>
            </a:p>
          </p:txBody>
        </p:sp>
      </p:grpSp>
      <p:pic>
        <p:nvPicPr>
          <p:cNvPr id="58" name="图片 57"/>
          <p:cNvPicPr>
            <a:picLocks noChangeAspect="1"/>
          </p:cNvPicPr>
          <p:nvPr/>
        </p:nvPicPr>
        <p:blipFill>
          <a:blip r:embed="rId1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246" y="840264"/>
            <a:ext cx="963174" cy="963174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1077608" y="506641"/>
            <a:ext cx="507902" cy="799929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9081309" y="87943"/>
            <a:ext cx="672156" cy="1058624"/>
          </a:xfrm>
          <a:prstGeom prst="rect">
            <a:avLst/>
          </a:prstGeom>
        </p:spPr>
      </p:pic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6"/>
          <a:stretch>
            <a:fillRect/>
          </a:stretch>
        </p:blipFill>
        <p:spPr>
          <a:xfrm rot="5400000">
            <a:off x="4615214" y="1275122"/>
            <a:ext cx="384548" cy="6056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0" y="1079500"/>
            <a:ext cx="12192000" cy="14009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8"/>
          <p:cNvSpPr txBox="1"/>
          <p:nvPr/>
        </p:nvSpPr>
        <p:spPr>
          <a:xfrm>
            <a:off x="835025" y="1814830"/>
            <a:ext cx="7052310" cy="5695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dirty="0">
                <a:gradFill flip="none" rotWithShape="1">
                  <a:gsLst>
                    <a:gs pos="0">
                      <a:srgbClr val="01A8FF"/>
                    </a:gs>
                    <a:gs pos="47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参赛作品 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entries</a:t>
            </a:r>
            <a:r>
              <a:rPr kumimoji="1" lang="zh-CN" altLang="en-US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：基于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OCR</a:t>
            </a:r>
            <a:r>
              <a:rPr kumimoji="1" lang="zh-CN" altLang="en-US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技术</a:t>
            </a:r>
            <a:r>
              <a:rPr kumimoji="1" lang="zh-CN" altLang="en-US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的</a:t>
            </a:r>
            <a:r>
              <a:rPr kumimoji="1" lang="zh-CN" altLang="en-US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发票识别验证机器人</a:t>
            </a:r>
            <a:r>
              <a:rPr kumimoji="1" lang="en-US" altLang="zh-CN" dirty="0">
                <a:solidFill>
                  <a:schemeClr val="bg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endParaRPr kumimoji="1" lang="zh-CN" altLang="en-US" dirty="0">
              <a:solidFill>
                <a:schemeClr val="bg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文本占位符 9"/>
          <p:cNvSpPr txBox="1"/>
          <p:nvPr/>
        </p:nvSpPr>
        <p:spPr>
          <a:xfrm>
            <a:off x="528955" y="2485390"/>
            <a:ext cx="8001000" cy="33451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2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队伍名称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Name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J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2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队伍成员</a:t>
            </a:r>
            <a:r>
              <a:rPr lang="en-US" altLang="zh-CN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Member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：黄伟坤、林传涛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200">
              <a:lnSpc>
                <a:spcPct val="200000"/>
              </a:lnSpc>
              <a:spcBef>
                <a:spcPts val="0"/>
              </a:spcBef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队伍口号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Team Name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 挑战自我,超越梦想,团结互助,共创佳绩</a:t>
            </a:r>
            <a:endParaRPr lang="zh-CN" altLang="en-US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2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所在单位和部门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Enterprise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集美大学</a:t>
            </a:r>
            <a:endParaRPr lang="en-US" altLang="zh-CN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defTabSz="1219200">
              <a:lnSpc>
                <a:spcPct val="200000"/>
              </a:lnSpc>
              <a:spcBef>
                <a:spcPts val="0"/>
              </a:spcBef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作品应用场景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Application Scope 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财务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/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人力资源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/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银行等多场景</a:t>
            </a:r>
            <a:endParaRPr lang="zh-CN" altLang="en-US" sz="1600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0" indent="0" defTabSz="1219200">
              <a:lnSpc>
                <a:spcPct val="200000"/>
              </a:lnSpc>
              <a:spcBef>
                <a:spcPts val="0"/>
              </a:spcBef>
              <a:buNone/>
            </a:pPr>
            <a:r>
              <a:rPr lang="zh-CN" altLang="en-US" sz="1600" b="1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作品应用主要项目 </a:t>
            </a:r>
            <a:r>
              <a:rPr lang="en-US" altLang="zh-CN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Main Projects of Work Application </a:t>
            </a:r>
            <a:r>
              <a:rPr lang="zh-CN" altLang="en-US" sz="1600" dirty="0">
                <a:solidFill>
                  <a:schemeClr val="bg1">
                    <a:alpha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：智能发票识别与验证</a:t>
            </a:r>
            <a:endParaRPr lang="zh-CN" altLang="en-US" sz="1600" b="1" dirty="0">
              <a:solidFill>
                <a:schemeClr val="bg1">
                  <a:alpha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文本占位符 1"/>
          <p:cNvSpPr txBox="1"/>
          <p:nvPr/>
        </p:nvSpPr>
        <p:spPr>
          <a:xfrm>
            <a:off x="4140365" y="490680"/>
            <a:ext cx="4062101" cy="48014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kumimoji="1"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作品信息 </a:t>
            </a:r>
            <a:r>
              <a:rPr kumimoji="1"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App Information</a:t>
            </a:r>
            <a:endParaRPr kumimoji="1"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530590" y="2017395"/>
            <a:ext cx="3232785" cy="3117850"/>
          </a:xfrm>
          <a:prstGeom prst="rect">
            <a:avLst/>
          </a:prstGeom>
          <a:blipFill rotWithShape="1">
            <a:blip r:embed="rId1"/>
            <a:stretch>
              <a:fillRect/>
            </a:stretch>
          </a:blipFill>
          <a:ln>
            <a:solidFill>
              <a:srgbClr val="01A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216299" y="257289"/>
            <a:ext cx="4704374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一、需求分析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背景介绍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b="0" i="0" kern="1200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Requirement analysis</a:t>
            </a:r>
            <a:endParaRPr lang="en-US" b="1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4487" y="1438090"/>
            <a:ext cx="10321753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5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1.现有业务流程中存在大量手工重复操作，费时费力、错误率高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5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2.应用割裂、数据孤岛、业务断点多，打通依赖人拉肩抗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5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3.票据、证照、合同等非结构化数据依赖人工识别和信息提取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5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4.老旧IT系统无法暴露API，改造周期长、风险大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02023" y="285760"/>
            <a:ext cx="828808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二、流程建设方案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Solution Introduction</a:t>
            </a:r>
            <a:endParaRPr lang="zh-CN" altLang="en-US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28300" y="1423471"/>
            <a:ext cx="10492033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一、支持邮件自动下载附件存放在指定文件夹。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二、支持下载文件存放到指定文件夹后，流程定时自动执行。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三、支持手动触发运行程序，将需要查验的文件存放至指定文件夹运行。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四、支持查验文件格式有图片格式和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PDF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格式。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92498" y="285760"/>
            <a:ext cx="8288083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三、执行流程图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Execution Flow Chart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RPA流程图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3475" y="1117600"/>
            <a:ext cx="6958330" cy="58064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 flipV="1">
            <a:off x="-1" y="1079500"/>
            <a:ext cx="12192001" cy="38100"/>
          </a:xfrm>
          <a:prstGeom prst="line">
            <a:avLst/>
          </a:prstGeom>
          <a:ln w="15875">
            <a:gradFill>
              <a:gsLst>
                <a:gs pos="27500">
                  <a:srgbClr val="01A8FF"/>
                </a:gs>
                <a:gs pos="0">
                  <a:schemeClr val="bg1"/>
                </a:gs>
                <a:gs pos="55000">
                  <a:srgbClr val="B484E2"/>
                </a:gs>
                <a:gs pos="100000">
                  <a:srgbClr val="1A070E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292498" y="291458"/>
            <a:ext cx="56926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四、方案价值与收益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gradFill flip="none" rotWithShape="1">
                  <a:gsLst>
                    <a:gs pos="0">
                      <a:srgbClr val="01A8FF"/>
                    </a:gs>
                    <a:gs pos="59000">
                      <a:srgbClr val="B484E2"/>
                    </a:gs>
                    <a:gs pos="100000">
                      <a:srgbClr val="1A070E"/>
                    </a:gs>
                  </a:gsLst>
                  <a:lin ang="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Solution Value and Revenue</a:t>
            </a:r>
            <a:endParaRPr lang="en-US" dirty="0">
              <a:gradFill flip="none" rotWithShape="1">
                <a:gsLst>
                  <a:gs pos="0">
                    <a:srgbClr val="01A8FF"/>
                  </a:gs>
                  <a:gs pos="59000">
                    <a:srgbClr val="B484E2"/>
                  </a:gs>
                  <a:gs pos="100000">
                    <a:srgbClr val="1A070E"/>
                  </a:gs>
                </a:gsLst>
                <a:lin ang="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9760" y="1254125"/>
            <a:ext cx="10951845" cy="50158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预期应用效果：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 原人工模式：每一个文件操作录入平均耗时2分钟,10个文件情况下整个流程需要30分钟。随着人力损耗，文件数量增加所需时间增长幅度变大。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 IPA模式：完成整个流程仅需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3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分钟，文件数量增加所需时间增长幅度不变。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新IPA模式较原人工模式效率提升，随着业务量增长，IPA模式下效率指数增长。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总体而言，通过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实现对票据、证照、合同等非结构化数据的智能识别和信息提取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，从而减少大量的手工重复操作，提高效率。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805</Words>
  <Application>WPS 演示</Application>
  <PresentationFormat>宽屏</PresentationFormat>
  <Paragraphs>48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华文仿宋</vt:lpstr>
      <vt:lpstr>创艺简标宋</vt:lpstr>
      <vt:lpstr>方正舒体</vt:lpstr>
      <vt:lpstr>方正粗黑宋简体</vt:lpstr>
      <vt:lpstr>Arial Unicode MS</vt:lpstr>
      <vt:lpstr>Ebrima</vt:lpstr>
      <vt:lpstr>Calibri</vt:lpstr>
      <vt:lpstr>Calibri Light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Huang</cp:lastModifiedBy>
  <cp:revision>96</cp:revision>
  <dcterms:created xsi:type="dcterms:W3CDTF">2021-03-03T08:16:00Z</dcterms:created>
  <dcterms:modified xsi:type="dcterms:W3CDTF">2021-06-12T07:02:19Z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2052-11.3.0.9236</vt:lpwstr>
  </property>
</Properties>
</file>