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10.svg" ContentType="image/svg+xml"/>
  <Override PartName="/ppt/media/image11.svg" ContentType="image/svg+xml"/>
  <Override PartName="/ppt/media/image12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media/image6.svg" ContentType="image/svg+xml"/>
  <Override PartName="/ppt/media/image7.svg" ContentType="image/svg+xml"/>
  <Override PartName="/ppt/media/image8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6"/>
  </p:notesMasterIdLst>
  <p:sldIdLst>
    <p:sldId id="256" r:id="rId4"/>
    <p:sldId id="257" r:id="rId5"/>
    <p:sldId id="258" r:id="rId6"/>
    <p:sldId id="272" r:id="rId7"/>
    <p:sldId id="269" r:id="rId8"/>
    <p:sldId id="268" r:id="rId9"/>
    <p:sldId id="263" r:id="rId10"/>
    <p:sldId id="264" r:id="rId11"/>
    <p:sldId id="280" r:id="rId12"/>
    <p:sldId id="260" r:id="rId13"/>
    <p:sldId id="265" r:id="rId14"/>
    <p:sldId id="262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4E2"/>
    <a:srgbClr val="705661"/>
    <a:srgbClr val="D460FF"/>
    <a:srgbClr val="01A8FF"/>
    <a:srgbClr val="34334B"/>
    <a:srgbClr val="6D5562"/>
    <a:srgbClr val="1A070E"/>
    <a:srgbClr val="725760"/>
    <a:srgbClr val="26101D"/>
    <a:srgbClr val="47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0"/>
    <p:restoredTop sz="94676"/>
  </p:normalViewPr>
  <p:slideViewPr>
    <p:cSldViewPr snapToGrid="0">
      <p:cViewPr varScale="1">
        <p:scale>
          <a:sx n="158" d="100"/>
          <a:sy n="158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A5D-82C1-D74E-98AF-3BF4F9ADDC1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32DA-A7C3-2347-8051-A4EE97E946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/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/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/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4" y="-57111"/>
            <a:ext cx="12353453" cy="6948000"/>
          </a:xfrm>
          <a:prstGeom prst="rect">
            <a:avLst/>
          </a:prstGeom>
        </p:spPr>
      </p:pic>
      <p:grpSp>
        <p:nvGrpSpPr>
          <p:cNvPr id="11" name="组合 10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2" name="图片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6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" y="-42332"/>
            <a:ext cx="12355200" cy="6992698"/>
          </a:xfrm>
          <a:prstGeom prst="rect">
            <a:avLst/>
          </a:prstGeom>
        </p:spPr>
      </p:pic>
      <p:grpSp>
        <p:nvGrpSpPr>
          <p:cNvPr id="13" name="组合 12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线连接符 15"/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image" Target="../media/image11.png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8" Type="http://schemas.openxmlformats.org/officeDocument/2006/relationships/slideLayout" Target="../slideLayouts/slideLayout7.xml"/><Relationship Id="rId27" Type="http://schemas.openxmlformats.org/officeDocument/2006/relationships/tags" Target="../tags/tag24.xml"/><Relationship Id="rId26" Type="http://schemas.openxmlformats.org/officeDocument/2006/relationships/tags" Target="../tags/tag23.xml"/><Relationship Id="rId25" Type="http://schemas.openxmlformats.org/officeDocument/2006/relationships/tags" Target="../tags/tag22.xml"/><Relationship Id="rId24" Type="http://schemas.openxmlformats.org/officeDocument/2006/relationships/tags" Target="../tags/tag21.xml"/><Relationship Id="rId23" Type="http://schemas.openxmlformats.org/officeDocument/2006/relationships/tags" Target="../tags/tag20.xml"/><Relationship Id="rId22" Type="http://schemas.openxmlformats.org/officeDocument/2006/relationships/tags" Target="../tags/tag19.xml"/><Relationship Id="rId21" Type="http://schemas.openxmlformats.org/officeDocument/2006/relationships/tags" Target="../tags/tag18.xml"/><Relationship Id="rId20" Type="http://schemas.openxmlformats.org/officeDocument/2006/relationships/tags" Target="../tags/tag17.xml"/><Relationship Id="rId2" Type="http://schemas.openxmlformats.org/officeDocument/2006/relationships/image" Target="../media/image10.png"/><Relationship Id="rId19" Type="http://schemas.openxmlformats.org/officeDocument/2006/relationships/tags" Target="../tags/tag16.xml"/><Relationship Id="rId18" Type="http://schemas.openxmlformats.org/officeDocument/2006/relationships/tags" Target="../tags/tag15.xml"/><Relationship Id="rId17" Type="http://schemas.openxmlformats.org/officeDocument/2006/relationships/image" Target="../media/image15.png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image" Target="../media/image14.png"/><Relationship Id="rId12" Type="http://schemas.openxmlformats.org/officeDocument/2006/relationships/tags" Target="../tags/tag11.xml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svg"/><Relationship Id="rId8" Type="http://schemas.openxmlformats.org/officeDocument/2006/relationships/image" Target="../media/image21.png"/><Relationship Id="rId7" Type="http://schemas.openxmlformats.org/officeDocument/2006/relationships/image" Target="../media/image2.svg"/><Relationship Id="rId6" Type="http://schemas.openxmlformats.org/officeDocument/2006/relationships/image" Target="../media/image20.png"/><Relationship Id="rId5" Type="http://schemas.openxmlformats.org/officeDocument/2006/relationships/image" Target="../media/image1.sv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12.svg"/><Relationship Id="rId27" Type="http://schemas.openxmlformats.org/officeDocument/2006/relationships/image" Target="../media/image31.png"/><Relationship Id="rId26" Type="http://schemas.openxmlformats.org/officeDocument/2006/relationships/image" Target="../media/image11.svg"/><Relationship Id="rId25" Type="http://schemas.openxmlformats.org/officeDocument/2006/relationships/image" Target="../media/image30.png"/><Relationship Id="rId24" Type="http://schemas.openxmlformats.org/officeDocument/2006/relationships/image" Target="../media/image10.svg"/><Relationship Id="rId23" Type="http://schemas.openxmlformats.org/officeDocument/2006/relationships/image" Target="../media/image29.png"/><Relationship Id="rId22" Type="http://schemas.openxmlformats.org/officeDocument/2006/relationships/image" Target="../media/image9.svg"/><Relationship Id="rId21" Type="http://schemas.openxmlformats.org/officeDocument/2006/relationships/image" Target="../media/image28.png"/><Relationship Id="rId20" Type="http://schemas.openxmlformats.org/officeDocument/2006/relationships/image" Target="../media/image8.svg"/><Relationship Id="rId2" Type="http://schemas.openxmlformats.org/officeDocument/2006/relationships/image" Target="../media/image17.png"/><Relationship Id="rId19" Type="http://schemas.openxmlformats.org/officeDocument/2006/relationships/image" Target="../media/image27.png"/><Relationship Id="rId18" Type="http://schemas.openxmlformats.org/officeDocument/2006/relationships/image" Target="../media/image7.svg"/><Relationship Id="rId17" Type="http://schemas.openxmlformats.org/officeDocument/2006/relationships/image" Target="../media/image26.png"/><Relationship Id="rId16" Type="http://schemas.openxmlformats.org/officeDocument/2006/relationships/image" Target="../media/image25.png"/><Relationship Id="rId15" Type="http://schemas.openxmlformats.org/officeDocument/2006/relationships/image" Target="../media/image6.svg"/><Relationship Id="rId14" Type="http://schemas.openxmlformats.org/officeDocument/2006/relationships/image" Target="../media/image24.png"/><Relationship Id="rId13" Type="http://schemas.openxmlformats.org/officeDocument/2006/relationships/image" Target="../media/image5.svg"/><Relationship Id="rId12" Type="http://schemas.openxmlformats.org/officeDocument/2006/relationships/image" Target="../media/image23.png"/><Relationship Id="rId11" Type="http://schemas.openxmlformats.org/officeDocument/2006/relationships/image" Target="../media/image4.svg"/><Relationship Id="rId10" Type="http://schemas.openxmlformats.org/officeDocument/2006/relationships/image" Target="../media/image22.png"/><Relationship Id="rId1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/>
          <p:cNvSpPr txBox="1"/>
          <p:nvPr/>
        </p:nvSpPr>
        <p:spPr>
          <a:xfrm>
            <a:off x="4426082" y="4880903"/>
            <a:ext cx="3381856" cy="580723"/>
          </a:xfrm>
          <a:prstGeom prst="rect">
            <a:avLst/>
          </a:prstGeom>
          <a:solidFill>
            <a:srgbClr val="759BFF">
              <a:alpha val="10000"/>
            </a:srgbClr>
          </a:solidFill>
          <a:ln>
            <a:noFill/>
          </a:ln>
        </p:spPr>
        <p:txBody>
          <a:bodyPr anchor="ctr" anchorCtr="1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dirty="0"/>
              <a:t>RPA发票</a:t>
            </a:r>
            <a:r>
              <a:rPr kumimoji="1" lang="zh-CN" dirty="0"/>
              <a:t>自动化</a:t>
            </a:r>
            <a:r>
              <a:rPr kumimoji="1" dirty="0"/>
              <a:t>管理</a:t>
            </a:r>
            <a:endParaRPr kumimoji="1" dirty="0"/>
          </a:p>
          <a:p>
            <a:pPr algn="ctr"/>
            <a:endParaRPr kumimoji="1" lang="zh-CN" altLang="en-US" sz="700" dirty="0"/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0540" y="1510916"/>
            <a:ext cx="36531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项目收益统计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43610" y="2635885"/>
            <a:ext cx="1069594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接收和录入发票信息新旧模式对比，经随机采样验证，对比效果如下：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原人工模式：操作录入一张发票耗时约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分钟。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</a:t>
            </a:r>
            <a:r>
              <a:rPr lang="en-US" altLang="en-GB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模式：完成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一张发票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录入平均耗时约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秒。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新</a:t>
            </a:r>
            <a:r>
              <a:rPr lang="en-US" altLang="en-GB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RPA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模式较原人工模式效率提升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60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倍。以人均每月业务量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100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票测算，发票信息录入一个工作步骤中</a:t>
            </a:r>
            <a:r>
              <a:rPr lang="en-US" altLang="en-GB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</a:t>
            </a:r>
            <a:r>
              <a:rPr lang="en-GB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PA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各模块协同即可完成约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人每月的工作量。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0541" y="2395619"/>
            <a:ext cx="1067093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全行各个部门报销使用，可节省发票报销的人力成本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0540" y="1510916"/>
            <a:ext cx="238265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推广价值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1079500"/>
            <a:ext cx="12192000" cy="14009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8"/>
          <p:cNvSpPr txBox="1"/>
          <p:nvPr/>
        </p:nvSpPr>
        <p:spPr>
          <a:xfrm>
            <a:off x="835319" y="1815096"/>
            <a:ext cx="6251934" cy="480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 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entries</a:t>
            </a:r>
            <a:r>
              <a:rPr kumimoji="1" lang="zh-CN" altLang="en-US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kumimoji="1" lang="zh-CN" altLang="en-US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占位符 9"/>
          <p:cNvSpPr txBox="1"/>
          <p:nvPr/>
        </p:nvSpPr>
        <p:spPr>
          <a:xfrm>
            <a:off x="835318" y="2742188"/>
            <a:ext cx="6613445" cy="338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：韩亚银行 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：王翠玲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Slogan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效率第一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科技部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：各个部门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RPA发票自动化管理</a:t>
            </a:r>
            <a:endParaRPr kumimoji="1" sz="1600" dirty="0"/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占位符 1"/>
          <p:cNvSpPr txBox="1"/>
          <p:nvPr/>
        </p:nvSpPr>
        <p:spPr>
          <a:xfrm>
            <a:off x="4140365" y="490680"/>
            <a:ext cx="4062101" cy="480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</a:t>
            </a:r>
            <a:r>
              <a:rPr kumimoji="1"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App Information</a:t>
            </a:r>
            <a:endParaRPr kumimoji="1"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402320" y="1993900"/>
            <a:ext cx="2921000" cy="3594100"/>
          </a:xfrm>
          <a:prstGeom prst="rect">
            <a:avLst/>
          </a:prstGeom>
          <a:solidFill>
            <a:srgbClr val="34334B"/>
          </a:solidFill>
          <a:ln>
            <a:solidFill>
              <a:srgbClr val="01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参赛团队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个人照片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Photo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02320" y="2082165"/>
            <a:ext cx="2921000" cy="34283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74609" y="268711"/>
            <a:ext cx="473372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示例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：公司业务背景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458639" y="1701356"/>
            <a:ext cx="4940844" cy="246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实施RPA前的、人工处理下</a:t>
            </a:r>
            <a:r>
              <a:rPr 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1.部门秘书收集整理合同发票和部门员工报销发票</a:t>
            </a:r>
            <a:endParaRPr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2.部门经理审批后提交财务</a:t>
            </a:r>
            <a:endParaRPr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3.财务收到发票记账</a:t>
            </a:r>
            <a:endParaRPr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痛点：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员工报销和合同发票，每周一次报销，秘书每周要处理大量发票，手工登记Excel,工作量大，容易出错。</a:t>
            </a:r>
            <a:endParaRPr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目标：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电子化系统处理发票登记系统，输出Excel报表。</a:t>
            </a:r>
            <a:endParaRPr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0f4157a8-cc53-4451-b641-b93f4ec538e9"/>
          <p:cNvGrpSpPr>
            <a:grpSpLocks noChangeAspect="1"/>
          </p:cNvGrpSpPr>
          <p:nvPr/>
        </p:nvGrpSpPr>
        <p:grpSpPr>
          <a:xfrm>
            <a:off x="6053454" y="1807845"/>
            <a:ext cx="4652999" cy="1991931"/>
            <a:chOff x="1693430" y="1679590"/>
            <a:chExt cx="8752688" cy="3746991"/>
          </a:xfrm>
        </p:grpSpPr>
        <p:grpSp>
          <p:nvGrpSpPr>
            <p:cNvPr id="33" name="组合 32"/>
            <p:cNvGrpSpPr/>
            <p:nvPr/>
          </p:nvGrpSpPr>
          <p:grpSpPr>
            <a:xfrm>
              <a:off x="1756205" y="3433997"/>
              <a:ext cx="1550389" cy="1550389"/>
              <a:chOff x="910665" y="3301620"/>
              <a:chExt cx="2034816" cy="2034816"/>
            </a:xfrm>
          </p:grpSpPr>
          <p:sp>
            <p:nvSpPr>
              <p:cNvPr id="61" name="îŝḷîḓé-Oval 35"/>
              <p:cNvSpPr/>
              <p:nvPr/>
            </p:nvSpPr>
            <p:spPr>
              <a:xfrm>
                <a:off x="910665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62" name="îŝḷîḓé-Oval 36"/>
              <p:cNvSpPr/>
              <p:nvPr/>
            </p:nvSpPr>
            <p:spPr>
              <a:xfrm>
                <a:off x="1042247" y="3433203"/>
                <a:ext cx="1771651" cy="1771650"/>
              </a:xfrm>
              <a:prstGeom prst="ellips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6509291" y="3433997"/>
              <a:ext cx="1550389" cy="1550389"/>
              <a:chOff x="6548617" y="3301620"/>
              <a:chExt cx="2034816" cy="2034816"/>
            </a:xfrm>
          </p:grpSpPr>
          <p:sp>
            <p:nvSpPr>
              <p:cNvPr id="59" name="îŝḷîḓé-Oval 33"/>
              <p:cNvSpPr/>
              <p:nvPr/>
            </p:nvSpPr>
            <p:spPr>
              <a:xfrm>
                <a:off x="6548617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60" name="îŝḷîḓé-Oval 34"/>
              <p:cNvSpPr/>
              <p:nvPr/>
            </p:nvSpPr>
            <p:spPr>
              <a:xfrm>
                <a:off x="6680200" y="3433203"/>
                <a:ext cx="1771650" cy="1771650"/>
              </a:xfrm>
              <a:prstGeom prst="ellipse">
                <a:avLst/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4129961" y="1937206"/>
              <a:ext cx="1550389" cy="1550389"/>
              <a:chOff x="3725684" y="1525767"/>
              <a:chExt cx="2034816" cy="2034816"/>
            </a:xfrm>
          </p:grpSpPr>
          <p:sp>
            <p:nvSpPr>
              <p:cNvPr id="57" name="îŝḷîḓé-Oval 31"/>
              <p:cNvSpPr/>
              <p:nvPr/>
            </p:nvSpPr>
            <p:spPr>
              <a:xfrm>
                <a:off x="3725684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8" name="îŝḷîḓé-Oval 32"/>
              <p:cNvSpPr/>
              <p:nvPr/>
            </p:nvSpPr>
            <p:spPr>
              <a:xfrm>
                <a:off x="3857267" y="1657350"/>
                <a:ext cx="1771650" cy="1771650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8895729" y="1937206"/>
              <a:ext cx="1550389" cy="1550389"/>
              <a:chOff x="9379982" y="1525767"/>
              <a:chExt cx="2034816" cy="2034816"/>
            </a:xfrm>
          </p:grpSpPr>
          <p:sp>
            <p:nvSpPr>
              <p:cNvPr id="55" name="îŝḷîḓé-Oval 29"/>
              <p:cNvSpPr/>
              <p:nvPr/>
            </p:nvSpPr>
            <p:spPr>
              <a:xfrm>
                <a:off x="9379982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6" name="îŝḷîḓé-Oval 30"/>
              <p:cNvSpPr/>
              <p:nvPr/>
            </p:nvSpPr>
            <p:spPr>
              <a:xfrm>
                <a:off x="9511565" y="1657350"/>
                <a:ext cx="1771650" cy="1771650"/>
              </a:xfrm>
              <a:prstGeom prst="ellipse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sp>
          <p:nvSpPr>
            <p:cNvPr id="37" name="îŝḷîḓé-箭头: 五边形 6"/>
            <p:cNvSpPr/>
            <p:nvPr/>
          </p:nvSpPr>
          <p:spPr>
            <a:xfrm rot="19500000">
              <a:off x="2891926" y="3419367"/>
              <a:ext cx="1036791" cy="395317"/>
            </a:xfrm>
            <a:prstGeom prst="homePlat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38" name="îŝḷîḓé-箭头: 五边形 9"/>
            <p:cNvSpPr/>
            <p:nvPr/>
          </p:nvSpPr>
          <p:spPr>
            <a:xfrm rot="2209917">
              <a:off x="5262212" y="3189679"/>
              <a:ext cx="1036791" cy="395317"/>
            </a:xfrm>
            <a:prstGeom prst="homePlat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39" name="îŝḷîḓé-箭头: 五边形 10"/>
            <p:cNvSpPr/>
            <p:nvPr/>
          </p:nvSpPr>
          <p:spPr>
            <a:xfrm rot="19500000">
              <a:off x="7641542" y="3419367"/>
              <a:ext cx="1036791" cy="395317"/>
            </a:xfrm>
            <a:prstGeom prst="homePlat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0" name="îŝḷîḓé-任意多边形: 形状 34"/>
            <p:cNvSpPr/>
            <p:nvPr/>
          </p:nvSpPr>
          <p:spPr bwMode="auto">
            <a:xfrm>
              <a:off x="9455097" y="2332410"/>
              <a:ext cx="431653" cy="735536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1" name="îŝḷîḓé-任意多边形: 形状 31"/>
            <p:cNvSpPr/>
            <p:nvPr/>
          </p:nvSpPr>
          <p:spPr bwMode="auto">
            <a:xfrm>
              <a:off x="2323666" y="3819356"/>
              <a:ext cx="415466" cy="70795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2" name="îŝḷîḓé-任意多边形: 形状 33"/>
            <p:cNvSpPr/>
            <p:nvPr/>
          </p:nvSpPr>
          <p:spPr bwMode="auto">
            <a:xfrm>
              <a:off x="7063349" y="3803357"/>
              <a:ext cx="434244" cy="739951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3" name="îŝḷîḓé-任意多边形: 形状 32"/>
            <p:cNvSpPr/>
            <p:nvPr/>
          </p:nvSpPr>
          <p:spPr bwMode="auto">
            <a:xfrm>
              <a:off x="4695429" y="2357253"/>
              <a:ext cx="419451" cy="71474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3554203" y="4268244"/>
              <a:ext cx="6891915" cy="1158337"/>
              <a:chOff x="1467192" y="5180920"/>
              <a:chExt cx="6891915" cy="1158337"/>
            </a:xfrm>
          </p:grpSpPr>
          <p:sp>
            <p:nvSpPr>
              <p:cNvPr id="51" name="îŝḷîḓé-文本框 23"/>
              <p:cNvSpPr txBox="1"/>
              <p:nvPr/>
            </p:nvSpPr>
            <p:spPr>
              <a:xfrm>
                <a:off x="6338132" y="5712611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endParaRPr lang="zh-CN" altLang="en-US" sz="10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2" name="îŝḷîḓé-Rectangle 26"/>
              <p:cNvSpPr/>
              <p:nvPr/>
            </p:nvSpPr>
            <p:spPr>
              <a:xfrm>
                <a:off x="6338131" y="5180920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财务记账</a:t>
                </a:r>
                <a:endPara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3" name="îŝḷîḓé-文本框 25"/>
              <p:cNvSpPr txBox="1"/>
              <p:nvPr/>
            </p:nvSpPr>
            <p:spPr>
              <a:xfrm>
                <a:off x="1467193" y="5712611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秘书接收检查验真，制作</a:t>
                </a: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Excel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报表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4" name="îŝḷîḓé-Rectangle 28"/>
              <p:cNvSpPr/>
              <p:nvPr/>
            </p:nvSpPr>
            <p:spPr>
              <a:xfrm>
                <a:off x="1467192" y="5180920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检查发票</a:t>
                </a:r>
                <a:endPara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6555128" y="1679590"/>
              <a:ext cx="2133585" cy="1127059"/>
              <a:chOff x="8783661" y="806351"/>
              <a:chExt cx="2133585" cy="1127059"/>
            </a:xfrm>
          </p:grpSpPr>
          <p:sp>
            <p:nvSpPr>
              <p:cNvPr id="49" name="îŝḷîḓé-文本框 27"/>
              <p:cNvSpPr txBox="1"/>
              <p:nvPr/>
            </p:nvSpPr>
            <p:spPr>
              <a:xfrm>
                <a:off x="8783661" y="1306764"/>
                <a:ext cx="213358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经理审批记账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0" name="îŝḷîḓé-Rectangle 24"/>
              <p:cNvSpPr/>
              <p:nvPr/>
            </p:nvSpPr>
            <p:spPr>
              <a:xfrm>
                <a:off x="8792902" y="806351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审批</a:t>
                </a:r>
                <a:endPara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1693430" y="1679590"/>
              <a:ext cx="2021076" cy="1158654"/>
              <a:chOff x="3921963" y="806351"/>
              <a:chExt cx="2021076" cy="1158654"/>
            </a:xfrm>
          </p:grpSpPr>
          <p:sp>
            <p:nvSpPr>
              <p:cNvPr id="47" name="îŝḷîḓé-文本框 29"/>
              <p:cNvSpPr txBox="1"/>
              <p:nvPr/>
            </p:nvSpPr>
            <p:spPr>
              <a:xfrm>
                <a:off x="3921963" y="1306842"/>
                <a:ext cx="2021076" cy="658163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员工提交纸质发票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48" name="îŝḷîḓé-Rectangle 22"/>
              <p:cNvSpPr/>
              <p:nvPr/>
            </p:nvSpPr>
            <p:spPr>
              <a:xfrm>
                <a:off x="3921963" y="806351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提交发票</a:t>
                </a:r>
                <a:endParaRPr lang="zh-CN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7" name="PA_矩形 27"/>
          <p:cNvSpPr/>
          <p:nvPr>
            <p:custDataLst>
              <p:tags r:id="rId1"/>
            </p:custDataLst>
          </p:nvPr>
        </p:nvSpPr>
        <p:spPr>
          <a:xfrm>
            <a:off x="8238088" y="4968410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数据量大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8" name="PA_矩形 22"/>
          <p:cNvSpPr/>
          <p:nvPr>
            <p:custDataLst>
              <p:tags r:id="rId2"/>
            </p:custDataLst>
          </p:nvPr>
        </p:nvSpPr>
        <p:spPr>
          <a:xfrm>
            <a:off x="253229" y="4968410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效率低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9" name="PA_矩形 20"/>
          <p:cNvSpPr/>
          <p:nvPr>
            <p:custDataLst>
              <p:tags r:id="rId3"/>
            </p:custDataLst>
          </p:nvPr>
        </p:nvSpPr>
        <p:spPr>
          <a:xfrm>
            <a:off x="4084282" y="1479634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重复性高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grpSp>
        <p:nvGrpSpPr>
          <p:cNvPr id="90" name="组合 89"/>
          <p:cNvGrpSpPr/>
          <p:nvPr/>
        </p:nvGrpSpPr>
        <p:grpSpPr>
          <a:xfrm>
            <a:off x="4573201" y="2894627"/>
            <a:ext cx="3047594" cy="3154441"/>
            <a:chOff x="4544326" y="2894627"/>
            <a:chExt cx="3047594" cy="3154441"/>
          </a:xfrm>
        </p:grpSpPr>
        <p:sp>
          <p:nvSpPr>
            <p:cNvPr id="91" name="椭圆 90"/>
            <p:cNvSpPr/>
            <p:nvPr/>
          </p:nvSpPr>
          <p:spPr>
            <a:xfrm>
              <a:off x="6849177" y="5074671"/>
              <a:ext cx="742743" cy="742748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4544326" y="2894627"/>
              <a:ext cx="2894147" cy="3154441"/>
              <a:chOff x="4544326" y="2894627"/>
              <a:chExt cx="2894147" cy="3154441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4544326" y="3166901"/>
                <a:ext cx="2882165" cy="2882167"/>
              </a:xfrm>
              <a:prstGeom prst="ellipse">
                <a:avLst/>
              </a:prstGeom>
              <a:noFill/>
              <a:ln>
                <a:solidFill>
                  <a:srgbClr val="2C3F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grpSp>
            <p:nvGrpSpPr>
              <p:cNvPr id="94" name="组合 93"/>
              <p:cNvGrpSpPr/>
              <p:nvPr/>
            </p:nvGrpSpPr>
            <p:grpSpPr>
              <a:xfrm>
                <a:off x="5242851" y="3439529"/>
                <a:ext cx="1814286" cy="2093804"/>
                <a:chOff x="8301916" y="1749231"/>
                <a:chExt cx="2561601" cy="2956261"/>
              </a:xfrm>
            </p:grpSpPr>
            <p:sp>
              <p:nvSpPr>
                <p:cNvPr id="101" name="梯形 100"/>
                <p:cNvSpPr/>
                <p:nvPr/>
              </p:nvSpPr>
              <p:spPr>
                <a:xfrm rot="14400000">
                  <a:off x="8553651" y="2720979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2" name="梯形 101"/>
                <p:cNvSpPr/>
                <p:nvPr/>
              </p:nvSpPr>
              <p:spPr>
                <a:xfrm>
                  <a:off x="8492970" y="4010011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3" name="梯形 102"/>
                <p:cNvSpPr/>
                <p:nvPr/>
              </p:nvSpPr>
              <p:spPr>
                <a:xfrm rot="7200000">
                  <a:off x="7330168" y="3306693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5588714" y="2894627"/>
                <a:ext cx="742743" cy="742748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6" name="任意多边形: 形状 10"/>
              <p:cNvSpPr/>
              <p:nvPr/>
            </p:nvSpPr>
            <p:spPr bwMode="auto">
              <a:xfrm>
                <a:off x="5842507" y="3048077"/>
                <a:ext cx="235159" cy="435849"/>
              </a:xfrm>
              <a:custGeom>
                <a:avLst/>
                <a:gdLst>
                  <a:gd name="connsiteX0" fmla="*/ 144363 w 327353"/>
                  <a:gd name="connsiteY0" fmla="*/ 543008 h 606722"/>
                  <a:gd name="connsiteX1" fmla="*/ 131814 w 327353"/>
                  <a:gd name="connsiteY1" fmla="*/ 555538 h 606722"/>
                  <a:gd name="connsiteX2" fmla="*/ 144363 w 327353"/>
                  <a:gd name="connsiteY2" fmla="*/ 568156 h 606722"/>
                  <a:gd name="connsiteX3" fmla="*/ 182990 w 327353"/>
                  <a:gd name="connsiteY3" fmla="*/ 568156 h 606722"/>
                  <a:gd name="connsiteX4" fmla="*/ 195540 w 327353"/>
                  <a:gd name="connsiteY4" fmla="*/ 555538 h 606722"/>
                  <a:gd name="connsiteX5" fmla="*/ 182990 w 327353"/>
                  <a:gd name="connsiteY5" fmla="*/ 543008 h 606722"/>
                  <a:gd name="connsiteX6" fmla="*/ 327353 w 327353"/>
                  <a:gd name="connsiteY6" fmla="*/ 501509 h 606722"/>
                  <a:gd name="connsiteX7" fmla="*/ 327353 w 327353"/>
                  <a:gd name="connsiteY7" fmla="*/ 572333 h 606722"/>
                  <a:gd name="connsiteX8" fmla="*/ 294066 w 327353"/>
                  <a:gd name="connsiteY8" fmla="*/ 606722 h 606722"/>
                  <a:gd name="connsiteX9" fmla="*/ 33020 w 327353"/>
                  <a:gd name="connsiteY9" fmla="*/ 606722 h 606722"/>
                  <a:gd name="connsiteX10" fmla="*/ 0 w 327353"/>
                  <a:gd name="connsiteY10" fmla="*/ 572333 h 606722"/>
                  <a:gd name="connsiteX11" fmla="*/ 0 w 327353"/>
                  <a:gd name="connsiteY11" fmla="*/ 502779 h 606722"/>
                  <a:gd name="connsiteX12" fmla="*/ 0 w 327353"/>
                  <a:gd name="connsiteY12" fmla="*/ 502753 h 606722"/>
                  <a:gd name="connsiteX13" fmla="*/ 322280 w 327353"/>
                  <a:gd name="connsiteY13" fmla="*/ 502753 h 606722"/>
                  <a:gd name="connsiteX14" fmla="*/ 327353 w 327353"/>
                  <a:gd name="connsiteY14" fmla="*/ 501509 h 606722"/>
                  <a:gd name="connsiteX15" fmla="*/ 187174 w 327353"/>
                  <a:gd name="connsiteY15" fmla="*/ 190205 h 606722"/>
                  <a:gd name="connsiteX16" fmla="*/ 174624 w 327353"/>
                  <a:gd name="connsiteY16" fmla="*/ 202823 h 606722"/>
                  <a:gd name="connsiteX17" fmla="*/ 174624 w 327353"/>
                  <a:gd name="connsiteY17" fmla="*/ 263163 h 606722"/>
                  <a:gd name="connsiteX18" fmla="*/ 187174 w 327353"/>
                  <a:gd name="connsiteY18" fmla="*/ 275693 h 606722"/>
                  <a:gd name="connsiteX19" fmla="*/ 191357 w 327353"/>
                  <a:gd name="connsiteY19" fmla="*/ 274982 h 606722"/>
                  <a:gd name="connsiteX20" fmla="*/ 191357 w 327353"/>
                  <a:gd name="connsiteY20" fmla="*/ 405614 h 606722"/>
                  <a:gd name="connsiteX21" fmla="*/ 203995 w 327353"/>
                  <a:gd name="connsiteY21" fmla="*/ 418144 h 606722"/>
                  <a:gd name="connsiteX22" fmla="*/ 216545 w 327353"/>
                  <a:gd name="connsiteY22" fmla="*/ 405614 h 606722"/>
                  <a:gd name="connsiteX23" fmla="*/ 216545 w 327353"/>
                  <a:gd name="connsiteY23" fmla="*/ 275426 h 606722"/>
                  <a:gd name="connsiteX24" fmla="*/ 219037 w 327353"/>
                  <a:gd name="connsiteY24" fmla="*/ 275693 h 606722"/>
                  <a:gd name="connsiteX25" fmla="*/ 231675 w 327353"/>
                  <a:gd name="connsiteY25" fmla="*/ 263163 h 606722"/>
                  <a:gd name="connsiteX26" fmla="*/ 231675 w 327353"/>
                  <a:gd name="connsiteY26" fmla="*/ 202823 h 606722"/>
                  <a:gd name="connsiteX27" fmla="*/ 219037 w 327353"/>
                  <a:gd name="connsiteY27" fmla="*/ 190205 h 606722"/>
                  <a:gd name="connsiteX28" fmla="*/ 211471 w 327353"/>
                  <a:gd name="connsiteY28" fmla="*/ 192782 h 606722"/>
                  <a:gd name="connsiteX29" fmla="*/ 203995 w 327353"/>
                  <a:gd name="connsiteY29" fmla="*/ 190205 h 606722"/>
                  <a:gd name="connsiteX30" fmla="*/ 195540 w 327353"/>
                  <a:gd name="connsiteY30" fmla="*/ 193493 h 606722"/>
                  <a:gd name="connsiteX31" fmla="*/ 187174 w 327353"/>
                  <a:gd name="connsiteY31" fmla="*/ 190205 h 606722"/>
                  <a:gd name="connsiteX32" fmla="*/ 106626 w 327353"/>
                  <a:gd name="connsiteY32" fmla="*/ 181851 h 606722"/>
                  <a:gd name="connsiteX33" fmla="*/ 85621 w 327353"/>
                  <a:gd name="connsiteY33" fmla="*/ 202823 h 606722"/>
                  <a:gd name="connsiteX34" fmla="*/ 85621 w 327353"/>
                  <a:gd name="connsiteY34" fmla="*/ 328479 h 606722"/>
                  <a:gd name="connsiteX35" fmla="*/ 95678 w 327353"/>
                  <a:gd name="connsiteY35" fmla="*/ 346341 h 606722"/>
                  <a:gd name="connsiteX36" fmla="*/ 95678 w 327353"/>
                  <a:gd name="connsiteY36" fmla="*/ 405614 h 606722"/>
                  <a:gd name="connsiteX37" fmla="*/ 108317 w 327353"/>
                  <a:gd name="connsiteY37" fmla="*/ 418144 h 606722"/>
                  <a:gd name="connsiteX38" fmla="*/ 120866 w 327353"/>
                  <a:gd name="connsiteY38" fmla="*/ 405614 h 606722"/>
                  <a:gd name="connsiteX39" fmla="*/ 120866 w 327353"/>
                  <a:gd name="connsiteY39" fmla="*/ 343853 h 606722"/>
                  <a:gd name="connsiteX40" fmla="*/ 127631 w 327353"/>
                  <a:gd name="connsiteY40" fmla="*/ 328479 h 606722"/>
                  <a:gd name="connsiteX41" fmla="*/ 127631 w 327353"/>
                  <a:gd name="connsiteY41" fmla="*/ 202823 h 606722"/>
                  <a:gd name="connsiteX42" fmla="*/ 106626 w 327353"/>
                  <a:gd name="connsiteY42" fmla="*/ 181851 h 606722"/>
                  <a:gd name="connsiteX43" fmla="*/ 0 w 327353"/>
                  <a:gd name="connsiteY43" fmla="*/ 112270 h 606722"/>
                  <a:gd name="connsiteX44" fmla="*/ 327353 w 327353"/>
                  <a:gd name="connsiteY44" fmla="*/ 112270 h 606722"/>
                  <a:gd name="connsiteX45" fmla="*/ 327353 w 327353"/>
                  <a:gd name="connsiteY45" fmla="*/ 478928 h 606722"/>
                  <a:gd name="connsiteX46" fmla="*/ 322280 w 327353"/>
                  <a:gd name="connsiteY46" fmla="*/ 477684 h 606722"/>
                  <a:gd name="connsiteX47" fmla="*/ 0 w 327353"/>
                  <a:gd name="connsiteY47" fmla="*/ 477684 h 606722"/>
                  <a:gd name="connsiteX48" fmla="*/ 0 w 327353"/>
                  <a:gd name="connsiteY48" fmla="*/ 477658 h 606722"/>
                  <a:gd name="connsiteX49" fmla="*/ 33020 w 327353"/>
                  <a:gd name="connsiteY49" fmla="*/ 0 h 606722"/>
                  <a:gd name="connsiteX50" fmla="*/ 294066 w 327353"/>
                  <a:gd name="connsiteY50" fmla="*/ 0 h 606722"/>
                  <a:gd name="connsiteX51" fmla="*/ 327353 w 327353"/>
                  <a:gd name="connsiteY51" fmla="*/ 34407 h 606722"/>
                  <a:gd name="connsiteX52" fmla="*/ 327353 w 327353"/>
                  <a:gd name="connsiteY52" fmla="*/ 87219 h 606722"/>
                  <a:gd name="connsiteX53" fmla="*/ 0 w 327353"/>
                  <a:gd name="connsiteY53" fmla="*/ 87219 h 606722"/>
                  <a:gd name="connsiteX54" fmla="*/ 0 w 327353"/>
                  <a:gd name="connsiteY54" fmla="*/ 34407 h 606722"/>
                  <a:gd name="connsiteX55" fmla="*/ 33020 w 327353"/>
                  <a:gd name="connsiteY55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27353" h="606722">
                    <a:moveTo>
                      <a:pt x="144363" y="543008"/>
                    </a:moveTo>
                    <a:cubicBezTo>
                      <a:pt x="137421" y="543008"/>
                      <a:pt x="131814" y="548606"/>
                      <a:pt x="131814" y="555538"/>
                    </a:cubicBezTo>
                    <a:cubicBezTo>
                      <a:pt x="131814" y="562558"/>
                      <a:pt x="137421" y="568156"/>
                      <a:pt x="144363" y="568156"/>
                    </a:cubicBezTo>
                    <a:lnTo>
                      <a:pt x="182990" y="568156"/>
                    </a:lnTo>
                    <a:cubicBezTo>
                      <a:pt x="189933" y="568156"/>
                      <a:pt x="195540" y="562558"/>
                      <a:pt x="195540" y="555538"/>
                    </a:cubicBezTo>
                    <a:cubicBezTo>
                      <a:pt x="195540" y="548606"/>
                      <a:pt x="189933" y="543008"/>
                      <a:pt x="182990" y="543008"/>
                    </a:cubicBezTo>
                    <a:close/>
                    <a:moveTo>
                      <a:pt x="327353" y="501509"/>
                    </a:moveTo>
                    <a:lnTo>
                      <a:pt x="327353" y="572333"/>
                    </a:lnTo>
                    <a:cubicBezTo>
                      <a:pt x="327353" y="590905"/>
                      <a:pt x="312668" y="606722"/>
                      <a:pt x="294066" y="606722"/>
                    </a:cubicBezTo>
                    <a:lnTo>
                      <a:pt x="33020" y="606722"/>
                    </a:lnTo>
                    <a:cubicBezTo>
                      <a:pt x="14330" y="606722"/>
                      <a:pt x="0" y="590905"/>
                      <a:pt x="0" y="572333"/>
                    </a:cubicBezTo>
                    <a:lnTo>
                      <a:pt x="0" y="502779"/>
                    </a:lnTo>
                    <a:lnTo>
                      <a:pt x="0" y="502753"/>
                    </a:lnTo>
                    <a:lnTo>
                      <a:pt x="322280" y="502753"/>
                    </a:lnTo>
                    <a:cubicBezTo>
                      <a:pt x="324238" y="502753"/>
                      <a:pt x="325662" y="502309"/>
                      <a:pt x="327353" y="501509"/>
                    </a:cubicBezTo>
                    <a:close/>
                    <a:moveTo>
                      <a:pt x="187174" y="190205"/>
                    </a:moveTo>
                    <a:cubicBezTo>
                      <a:pt x="180231" y="190205"/>
                      <a:pt x="174624" y="195892"/>
                      <a:pt x="174624" y="202823"/>
                    </a:cubicBezTo>
                    <a:lnTo>
                      <a:pt x="174624" y="263163"/>
                    </a:lnTo>
                    <a:cubicBezTo>
                      <a:pt x="174624" y="270094"/>
                      <a:pt x="180231" y="275693"/>
                      <a:pt x="187174" y="275693"/>
                    </a:cubicBezTo>
                    <a:cubicBezTo>
                      <a:pt x="188687" y="275693"/>
                      <a:pt x="190022" y="275426"/>
                      <a:pt x="191357" y="274982"/>
                    </a:cubicBezTo>
                    <a:lnTo>
                      <a:pt x="191357" y="405614"/>
                    </a:lnTo>
                    <a:cubicBezTo>
                      <a:pt x="191357" y="412545"/>
                      <a:pt x="196964" y="418144"/>
                      <a:pt x="203995" y="418144"/>
                    </a:cubicBezTo>
                    <a:cubicBezTo>
                      <a:pt x="210937" y="418144"/>
                      <a:pt x="216545" y="412545"/>
                      <a:pt x="216545" y="405614"/>
                    </a:cubicBezTo>
                    <a:lnTo>
                      <a:pt x="216545" y="275426"/>
                    </a:lnTo>
                    <a:cubicBezTo>
                      <a:pt x="217346" y="275604"/>
                      <a:pt x="218236" y="275693"/>
                      <a:pt x="219037" y="275693"/>
                    </a:cubicBezTo>
                    <a:cubicBezTo>
                      <a:pt x="225979" y="275693"/>
                      <a:pt x="231675" y="270094"/>
                      <a:pt x="231675" y="263163"/>
                    </a:cubicBezTo>
                    <a:lnTo>
                      <a:pt x="231675" y="202823"/>
                    </a:lnTo>
                    <a:cubicBezTo>
                      <a:pt x="231675" y="195892"/>
                      <a:pt x="225979" y="190205"/>
                      <a:pt x="219037" y="190205"/>
                    </a:cubicBezTo>
                    <a:cubicBezTo>
                      <a:pt x="216189" y="190205"/>
                      <a:pt x="213607" y="191182"/>
                      <a:pt x="211471" y="192782"/>
                    </a:cubicBezTo>
                    <a:cubicBezTo>
                      <a:pt x="209424" y="191182"/>
                      <a:pt x="206843" y="190205"/>
                      <a:pt x="203995" y="190205"/>
                    </a:cubicBezTo>
                    <a:cubicBezTo>
                      <a:pt x="200702" y="190205"/>
                      <a:pt x="197765" y="191449"/>
                      <a:pt x="195540" y="193493"/>
                    </a:cubicBezTo>
                    <a:cubicBezTo>
                      <a:pt x="193315" y="191449"/>
                      <a:pt x="190378" y="190205"/>
                      <a:pt x="187174" y="190205"/>
                    </a:cubicBezTo>
                    <a:close/>
                    <a:moveTo>
                      <a:pt x="106626" y="181851"/>
                    </a:moveTo>
                    <a:cubicBezTo>
                      <a:pt x="95055" y="181851"/>
                      <a:pt x="85621" y="191271"/>
                      <a:pt x="85621" y="202823"/>
                    </a:cubicBezTo>
                    <a:lnTo>
                      <a:pt x="85621" y="328479"/>
                    </a:lnTo>
                    <a:cubicBezTo>
                      <a:pt x="85621" y="336032"/>
                      <a:pt x="89715" y="342697"/>
                      <a:pt x="95678" y="346341"/>
                    </a:cubicBezTo>
                    <a:lnTo>
                      <a:pt x="95678" y="405614"/>
                    </a:lnTo>
                    <a:cubicBezTo>
                      <a:pt x="95678" y="412545"/>
                      <a:pt x="101375" y="418144"/>
                      <a:pt x="108317" y="418144"/>
                    </a:cubicBezTo>
                    <a:cubicBezTo>
                      <a:pt x="115259" y="418144"/>
                      <a:pt x="120866" y="412545"/>
                      <a:pt x="120866" y="405614"/>
                    </a:cubicBezTo>
                    <a:lnTo>
                      <a:pt x="120866" y="343853"/>
                    </a:lnTo>
                    <a:cubicBezTo>
                      <a:pt x="124960" y="340031"/>
                      <a:pt x="127631" y="334522"/>
                      <a:pt x="127631" y="328479"/>
                    </a:cubicBezTo>
                    <a:lnTo>
                      <a:pt x="127631" y="202823"/>
                    </a:lnTo>
                    <a:cubicBezTo>
                      <a:pt x="127631" y="191271"/>
                      <a:pt x="118196" y="181851"/>
                      <a:pt x="106626" y="181851"/>
                    </a:cubicBezTo>
                    <a:close/>
                    <a:moveTo>
                      <a:pt x="0" y="112270"/>
                    </a:moveTo>
                    <a:lnTo>
                      <a:pt x="327353" y="112270"/>
                    </a:lnTo>
                    <a:lnTo>
                      <a:pt x="327353" y="478928"/>
                    </a:lnTo>
                    <a:cubicBezTo>
                      <a:pt x="325662" y="478128"/>
                      <a:pt x="324238" y="477684"/>
                      <a:pt x="322280" y="477684"/>
                    </a:cubicBezTo>
                    <a:lnTo>
                      <a:pt x="0" y="477684"/>
                    </a:lnTo>
                    <a:lnTo>
                      <a:pt x="0" y="477658"/>
                    </a:lnTo>
                    <a:close/>
                    <a:moveTo>
                      <a:pt x="33020" y="0"/>
                    </a:moveTo>
                    <a:lnTo>
                      <a:pt x="294066" y="0"/>
                    </a:lnTo>
                    <a:cubicBezTo>
                      <a:pt x="312668" y="0"/>
                      <a:pt x="327353" y="15825"/>
                      <a:pt x="327353" y="34407"/>
                    </a:cubicBezTo>
                    <a:lnTo>
                      <a:pt x="327353" y="87219"/>
                    </a:lnTo>
                    <a:lnTo>
                      <a:pt x="0" y="87219"/>
                    </a:lnTo>
                    <a:lnTo>
                      <a:pt x="0" y="34407"/>
                    </a:lnTo>
                    <a:cubicBezTo>
                      <a:pt x="0" y="15825"/>
                      <a:pt x="14330" y="0"/>
                      <a:pt x="3302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4589393" y="5085190"/>
                <a:ext cx="742743" cy="742748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8" name="任意多边形: 形状 12"/>
              <p:cNvSpPr/>
              <p:nvPr/>
            </p:nvSpPr>
            <p:spPr bwMode="auto">
              <a:xfrm>
                <a:off x="4742842" y="5257947"/>
                <a:ext cx="435848" cy="397234"/>
              </a:xfrm>
              <a:custGeom>
                <a:avLst/>
                <a:gdLst>
                  <a:gd name="connsiteX0" fmla="*/ 373273 h 605239"/>
                  <a:gd name="connsiteY0" fmla="*/ 373273 h 605239"/>
                  <a:gd name="connsiteX1" fmla="*/ 373273 h 605239"/>
                  <a:gd name="connsiteY1" fmla="*/ 373273 h 605239"/>
                  <a:gd name="connsiteX2" fmla="*/ 373273 h 605239"/>
                  <a:gd name="connsiteY2" fmla="*/ 373273 h 605239"/>
                  <a:gd name="connsiteX3" fmla="*/ 373273 h 605239"/>
                  <a:gd name="connsiteY3" fmla="*/ 373273 h 605239"/>
                  <a:gd name="connsiteX4" fmla="*/ 373273 h 605239"/>
                  <a:gd name="connsiteY4" fmla="*/ 373273 h 605239"/>
                  <a:gd name="connsiteX5" fmla="*/ 373273 h 605239"/>
                  <a:gd name="connsiteY5" fmla="*/ 373273 h 605239"/>
                  <a:gd name="connsiteX6" fmla="*/ 373273 h 605239"/>
                  <a:gd name="connsiteY6" fmla="*/ 373273 h 605239"/>
                  <a:gd name="connsiteX7" fmla="*/ 373273 h 605239"/>
                  <a:gd name="connsiteY7" fmla="*/ 373273 h 605239"/>
                  <a:gd name="connsiteX8" fmla="*/ 373273 h 605239"/>
                  <a:gd name="connsiteY8" fmla="*/ 373273 h 605239"/>
                  <a:gd name="connsiteX9" fmla="*/ 373273 h 605239"/>
                  <a:gd name="connsiteY9" fmla="*/ 373273 h 605239"/>
                  <a:gd name="connsiteX10" fmla="*/ 373273 h 605239"/>
                  <a:gd name="connsiteY10" fmla="*/ 373273 h 605239"/>
                  <a:gd name="connsiteX11" fmla="*/ 373273 h 605239"/>
                  <a:gd name="connsiteY11" fmla="*/ 373273 h 605239"/>
                  <a:gd name="connsiteX12" fmla="*/ 373273 h 605239"/>
                  <a:gd name="connsiteY12" fmla="*/ 373273 h 605239"/>
                  <a:gd name="connsiteX13" fmla="*/ 373273 h 605239"/>
                  <a:gd name="connsiteY13" fmla="*/ 373273 h 605239"/>
                  <a:gd name="connsiteX14" fmla="*/ 373273 h 605239"/>
                  <a:gd name="connsiteY14" fmla="*/ 373273 h 605239"/>
                  <a:gd name="connsiteX15" fmla="*/ 373273 h 605239"/>
                  <a:gd name="connsiteY15" fmla="*/ 373273 h 605239"/>
                  <a:gd name="connsiteX16" fmla="*/ 373273 h 605239"/>
                  <a:gd name="connsiteY16" fmla="*/ 373273 h 605239"/>
                  <a:gd name="connsiteX17" fmla="*/ 373273 h 605239"/>
                  <a:gd name="connsiteY17" fmla="*/ 373273 h 605239"/>
                  <a:gd name="connsiteX18" fmla="*/ 373273 h 605239"/>
                  <a:gd name="connsiteY18" fmla="*/ 373273 h 605239"/>
                  <a:gd name="connsiteX19" fmla="*/ 373273 h 605239"/>
                  <a:gd name="connsiteY19" fmla="*/ 373273 h 605239"/>
                  <a:gd name="connsiteX20" fmla="*/ 373273 h 605239"/>
                  <a:gd name="connsiteY20" fmla="*/ 373273 h 605239"/>
                  <a:gd name="connsiteX21" fmla="*/ 373273 h 605239"/>
                  <a:gd name="connsiteY21" fmla="*/ 373273 h 605239"/>
                  <a:gd name="connsiteX22" fmla="*/ 373273 h 605239"/>
                  <a:gd name="connsiteY22" fmla="*/ 373273 h 605239"/>
                  <a:gd name="connsiteX23" fmla="*/ 373273 h 605239"/>
                  <a:gd name="connsiteY23" fmla="*/ 373273 h 605239"/>
                  <a:gd name="connsiteX24" fmla="*/ 373273 h 605239"/>
                  <a:gd name="connsiteY24" fmla="*/ 373273 h 605239"/>
                  <a:gd name="connsiteX25" fmla="*/ 373273 h 605239"/>
                  <a:gd name="connsiteY25" fmla="*/ 373273 h 605239"/>
                  <a:gd name="connsiteX26" fmla="*/ 373273 h 605239"/>
                  <a:gd name="connsiteY26" fmla="*/ 373273 h 605239"/>
                  <a:gd name="connsiteX27" fmla="*/ 373273 h 605239"/>
                  <a:gd name="connsiteY27" fmla="*/ 373273 h 605239"/>
                  <a:gd name="connsiteX28" fmla="*/ 373273 h 605239"/>
                  <a:gd name="connsiteY28" fmla="*/ 373273 h 605239"/>
                  <a:gd name="connsiteX29" fmla="*/ 373273 h 605239"/>
                  <a:gd name="connsiteY29" fmla="*/ 373273 h 605239"/>
                  <a:gd name="connsiteX30" fmla="*/ 373273 h 605239"/>
                  <a:gd name="connsiteY30" fmla="*/ 373273 h 605239"/>
                  <a:gd name="connsiteX31" fmla="*/ 373273 h 605239"/>
                  <a:gd name="connsiteY31" fmla="*/ 373273 h 605239"/>
                  <a:gd name="connsiteX32" fmla="*/ 373273 h 605239"/>
                  <a:gd name="connsiteY32" fmla="*/ 373273 h 605239"/>
                  <a:gd name="connsiteX33" fmla="*/ 373273 h 605239"/>
                  <a:gd name="connsiteY33" fmla="*/ 373273 h 605239"/>
                  <a:gd name="connsiteX34" fmla="*/ 373273 h 605239"/>
                  <a:gd name="connsiteY34" fmla="*/ 373273 h 605239"/>
                  <a:gd name="connsiteX35" fmla="*/ 373273 h 605239"/>
                  <a:gd name="connsiteY35" fmla="*/ 373273 h 605239"/>
                  <a:gd name="connsiteX36" fmla="*/ 373273 h 605239"/>
                  <a:gd name="connsiteY36" fmla="*/ 373273 h 605239"/>
                  <a:gd name="connsiteX37" fmla="*/ 373273 h 605239"/>
                  <a:gd name="connsiteY37" fmla="*/ 373273 h 605239"/>
                  <a:gd name="connsiteX38" fmla="*/ 373273 h 605239"/>
                  <a:gd name="connsiteY38" fmla="*/ 373273 h 605239"/>
                  <a:gd name="connsiteX39" fmla="*/ 373273 h 605239"/>
                  <a:gd name="connsiteY39" fmla="*/ 373273 h 605239"/>
                  <a:gd name="connsiteX40" fmla="*/ 373273 h 605239"/>
                  <a:gd name="connsiteY40" fmla="*/ 373273 h 605239"/>
                  <a:gd name="connsiteX41" fmla="*/ 373273 h 605239"/>
                  <a:gd name="connsiteY41" fmla="*/ 373273 h 605239"/>
                  <a:gd name="connsiteX42" fmla="*/ 373273 h 605239"/>
                  <a:gd name="connsiteY42" fmla="*/ 373273 h 605239"/>
                  <a:gd name="connsiteX43" fmla="*/ 373273 h 605239"/>
                  <a:gd name="connsiteY43" fmla="*/ 373273 h 605239"/>
                  <a:gd name="connsiteX44" fmla="*/ 373273 h 605239"/>
                  <a:gd name="connsiteY44" fmla="*/ 373273 h 605239"/>
                  <a:gd name="connsiteX45" fmla="*/ 373273 h 605239"/>
                  <a:gd name="connsiteY45" fmla="*/ 373273 h 605239"/>
                  <a:gd name="connsiteX46" fmla="*/ 373273 h 605239"/>
                  <a:gd name="connsiteY46" fmla="*/ 373273 h 605239"/>
                  <a:gd name="connsiteX47" fmla="*/ 373273 h 605239"/>
                  <a:gd name="connsiteY47" fmla="*/ 373273 h 605239"/>
                  <a:gd name="connsiteX48" fmla="*/ 373273 h 605239"/>
                  <a:gd name="connsiteY48" fmla="*/ 373273 h 605239"/>
                  <a:gd name="connsiteX49" fmla="*/ 373273 h 605239"/>
                  <a:gd name="connsiteY49" fmla="*/ 373273 h 605239"/>
                  <a:gd name="connsiteX50" fmla="*/ 373273 h 605239"/>
                  <a:gd name="connsiteY50" fmla="*/ 373273 h 605239"/>
                  <a:gd name="connsiteX51" fmla="*/ 373273 h 605239"/>
                  <a:gd name="connsiteY51" fmla="*/ 373273 h 605239"/>
                  <a:gd name="connsiteX52" fmla="*/ 373273 h 605239"/>
                  <a:gd name="connsiteY52" fmla="*/ 373273 h 605239"/>
                  <a:gd name="connsiteX53" fmla="*/ 373273 h 605239"/>
                  <a:gd name="connsiteY53" fmla="*/ 373273 h 605239"/>
                  <a:gd name="connsiteX54" fmla="*/ 373273 h 605239"/>
                  <a:gd name="connsiteY54" fmla="*/ 373273 h 605239"/>
                  <a:gd name="connsiteX55" fmla="*/ 373273 h 605239"/>
                  <a:gd name="connsiteY55" fmla="*/ 373273 h 605239"/>
                  <a:gd name="connsiteX56" fmla="*/ 373273 h 605239"/>
                  <a:gd name="connsiteY56" fmla="*/ 373273 h 605239"/>
                  <a:gd name="connsiteX57" fmla="*/ 373273 h 605239"/>
                  <a:gd name="connsiteY57" fmla="*/ 373273 h 605239"/>
                  <a:gd name="connsiteX58" fmla="*/ 373273 h 605239"/>
                  <a:gd name="connsiteY58" fmla="*/ 373273 h 605239"/>
                  <a:gd name="connsiteX59" fmla="*/ 373273 h 605239"/>
                  <a:gd name="connsiteY59" fmla="*/ 373273 h 605239"/>
                  <a:gd name="connsiteX60" fmla="*/ 373273 h 605239"/>
                  <a:gd name="connsiteY60" fmla="*/ 373273 h 605239"/>
                  <a:gd name="connsiteX61" fmla="*/ 373273 h 605239"/>
                  <a:gd name="connsiteY61" fmla="*/ 373273 h 605239"/>
                  <a:gd name="connsiteX62" fmla="*/ 373273 h 605239"/>
                  <a:gd name="connsiteY62" fmla="*/ 373273 h 605239"/>
                  <a:gd name="connsiteX63" fmla="*/ 373273 h 605239"/>
                  <a:gd name="connsiteY63" fmla="*/ 373273 h 605239"/>
                  <a:gd name="connsiteX64" fmla="*/ 373273 h 605239"/>
                  <a:gd name="connsiteY64" fmla="*/ 373273 h 605239"/>
                  <a:gd name="connsiteX65" fmla="*/ 373273 h 605239"/>
                  <a:gd name="connsiteY65" fmla="*/ 373273 h 605239"/>
                  <a:gd name="connsiteX66" fmla="*/ 373273 h 605239"/>
                  <a:gd name="connsiteY66" fmla="*/ 373273 h 605239"/>
                  <a:gd name="connsiteX67" fmla="*/ 373273 h 605239"/>
                  <a:gd name="connsiteY67" fmla="*/ 373273 h 605239"/>
                  <a:gd name="connsiteX68" fmla="*/ 373273 h 605239"/>
                  <a:gd name="connsiteY68" fmla="*/ 373273 h 605239"/>
                  <a:gd name="connsiteX69" fmla="*/ 373273 h 605239"/>
                  <a:gd name="connsiteY69" fmla="*/ 373273 h 605239"/>
                  <a:gd name="connsiteX70" fmla="*/ 373273 h 605239"/>
                  <a:gd name="connsiteY70" fmla="*/ 373273 h 605239"/>
                  <a:gd name="connsiteX71" fmla="*/ 373273 h 605239"/>
                  <a:gd name="connsiteY71" fmla="*/ 373273 h 605239"/>
                  <a:gd name="connsiteX72" fmla="*/ 373273 h 605239"/>
                  <a:gd name="connsiteY72" fmla="*/ 373273 h 605239"/>
                  <a:gd name="connsiteX73" fmla="*/ 373273 h 605239"/>
                  <a:gd name="connsiteY73" fmla="*/ 373273 h 605239"/>
                  <a:gd name="connsiteX74" fmla="*/ 373273 h 605239"/>
                  <a:gd name="connsiteY74" fmla="*/ 373273 h 605239"/>
                  <a:gd name="connsiteX75" fmla="*/ 373273 h 605239"/>
                  <a:gd name="connsiteY75" fmla="*/ 373273 h 605239"/>
                  <a:gd name="connsiteX76" fmla="*/ 373273 h 605239"/>
                  <a:gd name="connsiteY76" fmla="*/ 373273 h 605239"/>
                  <a:gd name="connsiteX77" fmla="*/ 373273 h 605239"/>
                  <a:gd name="connsiteY77" fmla="*/ 373273 h 605239"/>
                  <a:gd name="connsiteX78" fmla="*/ 373273 h 605239"/>
                  <a:gd name="connsiteY78" fmla="*/ 373273 h 605239"/>
                  <a:gd name="connsiteX79" fmla="*/ 373273 h 605239"/>
                  <a:gd name="connsiteY79" fmla="*/ 373273 h 605239"/>
                  <a:gd name="connsiteX80" fmla="*/ 373273 h 605239"/>
                  <a:gd name="connsiteY80" fmla="*/ 373273 h 605239"/>
                  <a:gd name="connsiteX81" fmla="*/ 373273 h 605239"/>
                  <a:gd name="connsiteY81" fmla="*/ 373273 h 605239"/>
                  <a:gd name="connsiteX82" fmla="*/ 373273 h 605239"/>
                  <a:gd name="connsiteY82" fmla="*/ 373273 h 605239"/>
                  <a:gd name="connsiteX83" fmla="*/ 373273 h 605239"/>
                  <a:gd name="connsiteY83" fmla="*/ 373273 h 605239"/>
                  <a:gd name="connsiteX84" fmla="*/ 373273 h 605239"/>
                  <a:gd name="connsiteY84" fmla="*/ 373273 h 605239"/>
                  <a:gd name="connsiteX85" fmla="*/ 373273 h 605239"/>
                  <a:gd name="connsiteY85" fmla="*/ 373273 h 605239"/>
                  <a:gd name="connsiteX86" fmla="*/ 373273 h 605239"/>
                  <a:gd name="connsiteY86" fmla="*/ 373273 h 605239"/>
                  <a:gd name="connsiteX87" fmla="*/ 373273 h 605239"/>
                  <a:gd name="connsiteY87" fmla="*/ 373273 h 605239"/>
                  <a:gd name="connsiteX88" fmla="*/ 373273 h 605239"/>
                  <a:gd name="connsiteY88" fmla="*/ 373273 h 605239"/>
                  <a:gd name="connsiteX89" fmla="*/ 373273 h 605239"/>
                  <a:gd name="connsiteY89" fmla="*/ 373273 h 605239"/>
                  <a:gd name="connsiteX90" fmla="*/ 373273 h 605239"/>
                  <a:gd name="connsiteY90" fmla="*/ 373273 h 605239"/>
                  <a:gd name="connsiteX91" fmla="*/ 373273 h 605239"/>
                  <a:gd name="connsiteY91" fmla="*/ 373273 h 605239"/>
                  <a:gd name="connsiteX92" fmla="*/ 373273 h 605239"/>
                  <a:gd name="connsiteY92" fmla="*/ 373273 h 605239"/>
                  <a:gd name="connsiteX93" fmla="*/ 373273 h 605239"/>
                  <a:gd name="connsiteY93" fmla="*/ 373273 h 605239"/>
                  <a:gd name="connsiteX94" fmla="*/ 373273 h 605239"/>
                  <a:gd name="connsiteY94" fmla="*/ 373273 h 605239"/>
                  <a:gd name="connsiteX95" fmla="*/ 373273 h 605239"/>
                  <a:gd name="connsiteY95" fmla="*/ 373273 h 605239"/>
                  <a:gd name="connsiteX96" fmla="*/ 373273 h 605239"/>
                  <a:gd name="connsiteY96" fmla="*/ 373273 h 605239"/>
                  <a:gd name="connsiteX97" fmla="*/ 373273 h 605239"/>
                  <a:gd name="connsiteY97" fmla="*/ 373273 h 605239"/>
                  <a:gd name="connsiteX98" fmla="*/ 373273 h 605239"/>
                  <a:gd name="connsiteY98" fmla="*/ 373273 h 605239"/>
                  <a:gd name="connsiteX99" fmla="*/ 373273 h 605239"/>
                  <a:gd name="connsiteY99" fmla="*/ 373273 h 605239"/>
                  <a:gd name="connsiteX100" fmla="*/ 373273 h 605239"/>
                  <a:gd name="connsiteY100" fmla="*/ 373273 h 605239"/>
                  <a:gd name="connsiteX101" fmla="*/ 373273 h 605239"/>
                  <a:gd name="connsiteY101" fmla="*/ 373273 h 605239"/>
                  <a:gd name="connsiteX102" fmla="*/ 373273 h 605239"/>
                  <a:gd name="connsiteY102" fmla="*/ 373273 h 605239"/>
                  <a:gd name="connsiteX103" fmla="*/ 373273 h 605239"/>
                  <a:gd name="connsiteY103" fmla="*/ 373273 h 605239"/>
                  <a:gd name="connsiteX104" fmla="*/ 373273 h 605239"/>
                  <a:gd name="connsiteY104" fmla="*/ 373273 h 605239"/>
                  <a:gd name="connsiteX105" fmla="*/ 373273 h 605239"/>
                  <a:gd name="connsiteY105" fmla="*/ 373273 h 605239"/>
                  <a:gd name="connsiteX106" fmla="*/ 373273 h 605239"/>
                  <a:gd name="connsiteY106" fmla="*/ 373273 h 605239"/>
                  <a:gd name="connsiteX107" fmla="*/ 373273 h 605239"/>
                  <a:gd name="connsiteY107" fmla="*/ 373273 h 605239"/>
                  <a:gd name="connsiteX108" fmla="*/ 373273 h 605239"/>
                  <a:gd name="connsiteY108" fmla="*/ 373273 h 605239"/>
                  <a:gd name="connsiteX109" fmla="*/ 373273 h 605239"/>
                  <a:gd name="connsiteY109" fmla="*/ 373273 h 605239"/>
                  <a:gd name="connsiteX110" fmla="*/ 373273 h 605239"/>
                  <a:gd name="connsiteY110" fmla="*/ 373273 h 605239"/>
                  <a:gd name="connsiteX111" fmla="*/ 373273 h 605239"/>
                  <a:gd name="connsiteY111" fmla="*/ 373273 h 605239"/>
                  <a:gd name="connsiteX112" fmla="*/ 373273 h 605239"/>
                  <a:gd name="connsiteY112" fmla="*/ 373273 h 605239"/>
                  <a:gd name="connsiteX113" fmla="*/ 373273 h 605239"/>
                  <a:gd name="connsiteY113" fmla="*/ 373273 h 605239"/>
                  <a:gd name="connsiteX114" fmla="*/ 373273 h 605239"/>
                  <a:gd name="connsiteY114" fmla="*/ 373273 h 605239"/>
                  <a:gd name="connsiteX115" fmla="*/ 373273 h 605239"/>
                  <a:gd name="connsiteY115" fmla="*/ 373273 h 605239"/>
                  <a:gd name="connsiteX116" fmla="*/ 373273 h 605239"/>
                  <a:gd name="connsiteY116" fmla="*/ 373273 h 605239"/>
                  <a:gd name="connsiteX117" fmla="*/ 373273 h 605239"/>
                  <a:gd name="connsiteY117" fmla="*/ 373273 h 605239"/>
                  <a:gd name="connsiteX118" fmla="*/ 373273 h 605239"/>
                  <a:gd name="connsiteY118" fmla="*/ 373273 h 605239"/>
                  <a:gd name="connsiteX119" fmla="*/ 373273 h 605239"/>
                  <a:gd name="connsiteY119" fmla="*/ 373273 h 605239"/>
                  <a:gd name="connsiteX120" fmla="*/ 373273 h 605239"/>
                  <a:gd name="connsiteY120" fmla="*/ 373273 h 605239"/>
                  <a:gd name="connsiteX121" fmla="*/ 373273 h 605239"/>
                  <a:gd name="connsiteY121" fmla="*/ 373273 h 605239"/>
                  <a:gd name="connsiteX122" fmla="*/ 373273 h 605239"/>
                  <a:gd name="connsiteY122" fmla="*/ 373273 h 605239"/>
                  <a:gd name="connsiteX123" fmla="*/ 373273 h 605239"/>
                  <a:gd name="connsiteY123" fmla="*/ 373273 h 605239"/>
                  <a:gd name="connsiteX124" fmla="*/ 373273 h 605239"/>
                  <a:gd name="connsiteY124" fmla="*/ 373273 h 605239"/>
                  <a:gd name="connsiteX125" fmla="*/ 373273 h 605239"/>
                  <a:gd name="connsiteY125" fmla="*/ 373273 h 605239"/>
                  <a:gd name="connsiteX126" fmla="*/ 373273 h 605239"/>
                  <a:gd name="connsiteY126" fmla="*/ 373273 h 605239"/>
                  <a:gd name="connsiteX127" fmla="*/ 373273 h 605239"/>
                  <a:gd name="connsiteY127" fmla="*/ 373273 h 60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</a:cxnLst>
                <a:rect l="l" t="t" r="r" b="b"/>
                <a:pathLst>
                  <a:path w="606933" h="553162">
                    <a:moveTo>
                      <a:pt x="443700" y="443503"/>
                    </a:moveTo>
                    <a:cubicBezTo>
                      <a:pt x="461035" y="453606"/>
                      <a:pt x="477310" y="465825"/>
                      <a:pt x="492334" y="479775"/>
                    </a:cubicBezTo>
                    <a:cubicBezTo>
                      <a:pt x="460939" y="509024"/>
                      <a:pt x="424150" y="530383"/>
                      <a:pt x="384087" y="542506"/>
                    </a:cubicBezTo>
                    <a:cubicBezTo>
                      <a:pt x="407971" y="518838"/>
                      <a:pt x="428580" y="484875"/>
                      <a:pt x="443700" y="443503"/>
                    </a:cubicBezTo>
                    <a:close/>
                    <a:moveTo>
                      <a:pt x="163232" y="443503"/>
                    </a:moveTo>
                    <a:cubicBezTo>
                      <a:pt x="178352" y="484875"/>
                      <a:pt x="198865" y="518838"/>
                      <a:pt x="222845" y="542506"/>
                    </a:cubicBezTo>
                    <a:cubicBezTo>
                      <a:pt x="182686" y="530383"/>
                      <a:pt x="145897" y="509024"/>
                      <a:pt x="114598" y="479775"/>
                    </a:cubicBezTo>
                    <a:cubicBezTo>
                      <a:pt x="129622" y="465825"/>
                      <a:pt x="145897" y="453606"/>
                      <a:pt x="163232" y="443503"/>
                    </a:cubicBezTo>
                    <a:close/>
                    <a:moveTo>
                      <a:pt x="316062" y="405892"/>
                    </a:moveTo>
                    <a:cubicBezTo>
                      <a:pt x="353060" y="407528"/>
                      <a:pt x="388613" y="416377"/>
                      <a:pt x="421275" y="431672"/>
                    </a:cubicBezTo>
                    <a:cubicBezTo>
                      <a:pt x="397573" y="499968"/>
                      <a:pt x="359034" y="545563"/>
                      <a:pt x="316062" y="553162"/>
                    </a:cubicBezTo>
                    <a:close/>
                    <a:moveTo>
                      <a:pt x="290729" y="405892"/>
                    </a:moveTo>
                    <a:lnTo>
                      <a:pt x="290729" y="553162"/>
                    </a:lnTo>
                    <a:cubicBezTo>
                      <a:pt x="247883" y="545563"/>
                      <a:pt x="209369" y="499968"/>
                      <a:pt x="185587" y="431672"/>
                    </a:cubicBezTo>
                    <a:cubicBezTo>
                      <a:pt x="218227" y="416377"/>
                      <a:pt x="253852" y="407528"/>
                      <a:pt x="290729" y="405892"/>
                    </a:cubicBezTo>
                    <a:close/>
                    <a:moveTo>
                      <a:pt x="463924" y="364965"/>
                    </a:moveTo>
                    <a:lnTo>
                      <a:pt x="567205" y="364965"/>
                    </a:lnTo>
                    <a:lnTo>
                      <a:pt x="543818" y="416184"/>
                    </a:lnTo>
                    <a:cubicBezTo>
                      <a:pt x="534304" y="432408"/>
                      <a:pt x="523128" y="447695"/>
                      <a:pt x="510459" y="461780"/>
                    </a:cubicBezTo>
                    <a:cubicBezTo>
                      <a:pt x="492442" y="444859"/>
                      <a:pt x="472692" y="430534"/>
                      <a:pt x="451689" y="418708"/>
                    </a:cubicBezTo>
                    <a:close/>
                    <a:moveTo>
                      <a:pt x="316062" y="364965"/>
                    </a:moveTo>
                    <a:lnTo>
                      <a:pt x="438281" y="364965"/>
                    </a:lnTo>
                    <a:lnTo>
                      <a:pt x="428843" y="407092"/>
                    </a:lnTo>
                    <a:cubicBezTo>
                      <a:pt x="393689" y="391126"/>
                      <a:pt x="355646" y="381989"/>
                      <a:pt x="316062" y="380450"/>
                    </a:cubicBezTo>
                    <a:close/>
                    <a:moveTo>
                      <a:pt x="168651" y="364965"/>
                    </a:moveTo>
                    <a:lnTo>
                      <a:pt x="290729" y="364965"/>
                    </a:lnTo>
                    <a:lnTo>
                      <a:pt x="290729" y="380450"/>
                    </a:lnTo>
                    <a:cubicBezTo>
                      <a:pt x="251256" y="381989"/>
                      <a:pt x="213131" y="391126"/>
                      <a:pt x="178086" y="407092"/>
                    </a:cubicBezTo>
                    <a:close/>
                    <a:moveTo>
                      <a:pt x="39659" y="364965"/>
                    </a:moveTo>
                    <a:lnTo>
                      <a:pt x="143035" y="364965"/>
                    </a:lnTo>
                    <a:lnTo>
                      <a:pt x="155174" y="418708"/>
                    </a:lnTo>
                    <a:cubicBezTo>
                      <a:pt x="134171" y="430534"/>
                      <a:pt x="114421" y="444859"/>
                      <a:pt x="96501" y="461780"/>
                    </a:cubicBezTo>
                    <a:cubicBezTo>
                      <a:pt x="83832" y="447695"/>
                      <a:pt x="72632" y="432408"/>
                      <a:pt x="63094" y="416184"/>
                    </a:cubicBezTo>
                    <a:close/>
                    <a:moveTo>
                      <a:pt x="417814" y="222493"/>
                    </a:moveTo>
                    <a:lnTo>
                      <a:pt x="435824" y="283675"/>
                    </a:lnTo>
                    <a:lnTo>
                      <a:pt x="445648" y="252507"/>
                    </a:lnTo>
                    <a:lnTo>
                      <a:pt x="469822" y="252507"/>
                    </a:lnTo>
                    <a:lnTo>
                      <a:pt x="479550" y="283675"/>
                    </a:lnTo>
                    <a:lnTo>
                      <a:pt x="497657" y="222493"/>
                    </a:lnTo>
                    <a:lnTo>
                      <a:pt x="521831" y="229612"/>
                    </a:lnTo>
                    <a:lnTo>
                      <a:pt x="492167" y="330619"/>
                    </a:lnTo>
                    <a:lnTo>
                      <a:pt x="467992" y="330811"/>
                    </a:lnTo>
                    <a:lnTo>
                      <a:pt x="457687" y="298393"/>
                    </a:lnTo>
                    <a:lnTo>
                      <a:pt x="447478" y="330811"/>
                    </a:lnTo>
                    <a:lnTo>
                      <a:pt x="423304" y="330619"/>
                    </a:lnTo>
                    <a:lnTo>
                      <a:pt x="393543" y="229612"/>
                    </a:lnTo>
                    <a:close/>
                    <a:moveTo>
                      <a:pt x="263629" y="222493"/>
                    </a:moveTo>
                    <a:lnTo>
                      <a:pt x="281639" y="283675"/>
                    </a:lnTo>
                    <a:lnTo>
                      <a:pt x="291463" y="252507"/>
                    </a:lnTo>
                    <a:lnTo>
                      <a:pt x="315541" y="252507"/>
                    </a:lnTo>
                    <a:lnTo>
                      <a:pt x="325365" y="283675"/>
                    </a:lnTo>
                    <a:lnTo>
                      <a:pt x="343375" y="222493"/>
                    </a:lnTo>
                    <a:lnTo>
                      <a:pt x="367646" y="229612"/>
                    </a:lnTo>
                    <a:lnTo>
                      <a:pt x="337886" y="330619"/>
                    </a:lnTo>
                    <a:lnTo>
                      <a:pt x="313711" y="330811"/>
                    </a:lnTo>
                    <a:lnTo>
                      <a:pt x="303502" y="298393"/>
                    </a:lnTo>
                    <a:lnTo>
                      <a:pt x="293197" y="330811"/>
                    </a:lnTo>
                    <a:lnTo>
                      <a:pt x="269022" y="330619"/>
                    </a:lnTo>
                    <a:lnTo>
                      <a:pt x="239358" y="229612"/>
                    </a:lnTo>
                    <a:close/>
                    <a:moveTo>
                      <a:pt x="109302" y="222493"/>
                    </a:moveTo>
                    <a:lnTo>
                      <a:pt x="127312" y="283675"/>
                    </a:lnTo>
                    <a:lnTo>
                      <a:pt x="137136" y="252507"/>
                    </a:lnTo>
                    <a:lnTo>
                      <a:pt x="161214" y="252507"/>
                    </a:lnTo>
                    <a:lnTo>
                      <a:pt x="171038" y="283675"/>
                    </a:lnTo>
                    <a:lnTo>
                      <a:pt x="189048" y="222493"/>
                    </a:lnTo>
                    <a:lnTo>
                      <a:pt x="213319" y="229612"/>
                    </a:lnTo>
                    <a:lnTo>
                      <a:pt x="183655" y="330619"/>
                    </a:lnTo>
                    <a:lnTo>
                      <a:pt x="159384" y="330811"/>
                    </a:lnTo>
                    <a:lnTo>
                      <a:pt x="149175" y="298393"/>
                    </a:lnTo>
                    <a:lnTo>
                      <a:pt x="138966" y="330811"/>
                    </a:lnTo>
                    <a:lnTo>
                      <a:pt x="114792" y="330619"/>
                    </a:lnTo>
                    <a:lnTo>
                      <a:pt x="85031" y="229612"/>
                    </a:lnTo>
                    <a:close/>
                    <a:moveTo>
                      <a:pt x="25329" y="213374"/>
                    </a:moveTo>
                    <a:lnTo>
                      <a:pt x="25329" y="339668"/>
                    </a:lnTo>
                    <a:lnTo>
                      <a:pt x="581604" y="339668"/>
                    </a:lnTo>
                    <a:lnTo>
                      <a:pt x="581604" y="213374"/>
                    </a:lnTo>
                    <a:close/>
                    <a:moveTo>
                      <a:pt x="96501" y="91312"/>
                    </a:moveTo>
                    <a:cubicBezTo>
                      <a:pt x="114414" y="108145"/>
                      <a:pt x="134157" y="122573"/>
                      <a:pt x="155152" y="134404"/>
                    </a:cubicBezTo>
                    <a:cubicBezTo>
                      <a:pt x="150241" y="151333"/>
                      <a:pt x="146196" y="169320"/>
                      <a:pt x="143017" y="188173"/>
                    </a:cubicBezTo>
                    <a:lnTo>
                      <a:pt x="168635" y="188173"/>
                    </a:lnTo>
                    <a:cubicBezTo>
                      <a:pt x="171236" y="173456"/>
                      <a:pt x="174318" y="159413"/>
                      <a:pt x="178074" y="145947"/>
                    </a:cubicBezTo>
                    <a:cubicBezTo>
                      <a:pt x="213130" y="161914"/>
                      <a:pt x="251268" y="171052"/>
                      <a:pt x="290754" y="172687"/>
                    </a:cubicBezTo>
                    <a:lnTo>
                      <a:pt x="290754" y="188173"/>
                    </a:lnTo>
                    <a:lnTo>
                      <a:pt x="316083" y="188173"/>
                    </a:lnTo>
                    <a:lnTo>
                      <a:pt x="316083" y="172687"/>
                    </a:lnTo>
                    <a:cubicBezTo>
                      <a:pt x="355665" y="171052"/>
                      <a:pt x="393707" y="161914"/>
                      <a:pt x="428860" y="145947"/>
                    </a:cubicBezTo>
                    <a:cubicBezTo>
                      <a:pt x="432519" y="159413"/>
                      <a:pt x="435697" y="173456"/>
                      <a:pt x="438298" y="188173"/>
                    </a:cubicBezTo>
                    <a:lnTo>
                      <a:pt x="463916" y="188173"/>
                    </a:lnTo>
                    <a:cubicBezTo>
                      <a:pt x="460737" y="169320"/>
                      <a:pt x="456693" y="151333"/>
                      <a:pt x="451685" y="134404"/>
                    </a:cubicBezTo>
                    <a:cubicBezTo>
                      <a:pt x="472776" y="122573"/>
                      <a:pt x="492423" y="108145"/>
                      <a:pt x="510432" y="91312"/>
                    </a:cubicBezTo>
                    <a:cubicBezTo>
                      <a:pt x="535761" y="119399"/>
                      <a:pt x="555119" y="152487"/>
                      <a:pt x="567158" y="188173"/>
                    </a:cubicBezTo>
                    <a:lnTo>
                      <a:pt x="606933" y="188173"/>
                    </a:lnTo>
                    <a:lnTo>
                      <a:pt x="606933" y="364965"/>
                    </a:lnTo>
                    <a:lnTo>
                      <a:pt x="567205" y="364965"/>
                    </a:lnTo>
                    <a:lnTo>
                      <a:pt x="567205" y="364964"/>
                    </a:lnTo>
                    <a:lnTo>
                      <a:pt x="463925" y="364964"/>
                    </a:lnTo>
                    <a:lnTo>
                      <a:pt x="463924" y="364965"/>
                    </a:lnTo>
                    <a:lnTo>
                      <a:pt x="438281" y="364965"/>
                    </a:lnTo>
                    <a:lnTo>
                      <a:pt x="438281" y="364964"/>
                    </a:lnTo>
                    <a:lnTo>
                      <a:pt x="316062" y="364964"/>
                    </a:lnTo>
                    <a:lnTo>
                      <a:pt x="316062" y="364965"/>
                    </a:lnTo>
                    <a:lnTo>
                      <a:pt x="290729" y="364965"/>
                    </a:lnTo>
                    <a:lnTo>
                      <a:pt x="290729" y="364964"/>
                    </a:lnTo>
                    <a:lnTo>
                      <a:pt x="168651" y="364964"/>
                    </a:lnTo>
                    <a:lnTo>
                      <a:pt x="168651" y="364965"/>
                    </a:lnTo>
                    <a:lnTo>
                      <a:pt x="143035" y="364965"/>
                    </a:lnTo>
                    <a:lnTo>
                      <a:pt x="143035" y="364964"/>
                    </a:lnTo>
                    <a:lnTo>
                      <a:pt x="39658" y="364964"/>
                    </a:lnTo>
                    <a:lnTo>
                      <a:pt x="39659" y="364965"/>
                    </a:lnTo>
                    <a:lnTo>
                      <a:pt x="0" y="364965"/>
                    </a:lnTo>
                    <a:lnTo>
                      <a:pt x="0" y="188173"/>
                    </a:lnTo>
                    <a:lnTo>
                      <a:pt x="39679" y="188173"/>
                    </a:lnTo>
                    <a:cubicBezTo>
                      <a:pt x="51717" y="152487"/>
                      <a:pt x="71075" y="119399"/>
                      <a:pt x="96501" y="91312"/>
                    </a:cubicBezTo>
                    <a:close/>
                    <a:moveTo>
                      <a:pt x="384087" y="10655"/>
                    </a:moveTo>
                    <a:cubicBezTo>
                      <a:pt x="424150" y="22673"/>
                      <a:pt x="460939" y="44114"/>
                      <a:pt x="492334" y="73246"/>
                    </a:cubicBezTo>
                    <a:cubicBezTo>
                      <a:pt x="477310" y="87283"/>
                      <a:pt x="461035" y="99397"/>
                      <a:pt x="443700" y="109588"/>
                    </a:cubicBezTo>
                    <a:cubicBezTo>
                      <a:pt x="428580" y="68150"/>
                      <a:pt x="407971" y="34211"/>
                      <a:pt x="384087" y="10655"/>
                    </a:cubicBezTo>
                    <a:close/>
                    <a:moveTo>
                      <a:pt x="222845" y="10655"/>
                    </a:moveTo>
                    <a:cubicBezTo>
                      <a:pt x="198865" y="34211"/>
                      <a:pt x="178352" y="68150"/>
                      <a:pt x="163232" y="109588"/>
                    </a:cubicBezTo>
                    <a:cubicBezTo>
                      <a:pt x="145897" y="99397"/>
                      <a:pt x="129622" y="87283"/>
                      <a:pt x="114598" y="73246"/>
                    </a:cubicBezTo>
                    <a:cubicBezTo>
                      <a:pt x="145897" y="44114"/>
                      <a:pt x="182686" y="22673"/>
                      <a:pt x="222845" y="10655"/>
                    </a:cubicBezTo>
                    <a:close/>
                    <a:moveTo>
                      <a:pt x="316062" y="0"/>
                    </a:moveTo>
                    <a:cubicBezTo>
                      <a:pt x="358937" y="7501"/>
                      <a:pt x="397477" y="53178"/>
                      <a:pt x="421275" y="121358"/>
                    </a:cubicBezTo>
                    <a:cubicBezTo>
                      <a:pt x="388613" y="136744"/>
                      <a:pt x="353060" y="145494"/>
                      <a:pt x="316062" y="147129"/>
                    </a:cubicBezTo>
                    <a:close/>
                    <a:moveTo>
                      <a:pt x="290729" y="0"/>
                    </a:moveTo>
                    <a:lnTo>
                      <a:pt x="290729" y="147129"/>
                    </a:lnTo>
                    <a:cubicBezTo>
                      <a:pt x="253852" y="145494"/>
                      <a:pt x="218227" y="136744"/>
                      <a:pt x="185587" y="121358"/>
                    </a:cubicBezTo>
                    <a:cubicBezTo>
                      <a:pt x="209369" y="53178"/>
                      <a:pt x="247883" y="7501"/>
                      <a:pt x="290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9" name="任意多边形: 形状 14"/>
              <p:cNvSpPr/>
              <p:nvPr/>
            </p:nvSpPr>
            <p:spPr bwMode="auto">
              <a:xfrm>
                <a:off x="7002625" y="5240067"/>
                <a:ext cx="435848" cy="411957"/>
              </a:xfrm>
              <a:custGeom>
                <a:avLst/>
                <a:gdLst>
                  <a:gd name="connsiteX0" fmla="*/ 7031 w 607639"/>
                  <a:gd name="connsiteY0" fmla="*/ 350992 h 574332"/>
                  <a:gd name="connsiteX1" fmla="*/ 600519 w 607639"/>
                  <a:gd name="connsiteY1" fmla="*/ 350992 h 574332"/>
                  <a:gd name="connsiteX2" fmla="*/ 607639 w 607639"/>
                  <a:gd name="connsiteY2" fmla="*/ 358013 h 574332"/>
                  <a:gd name="connsiteX3" fmla="*/ 607639 w 607639"/>
                  <a:gd name="connsiteY3" fmla="*/ 393207 h 574332"/>
                  <a:gd name="connsiteX4" fmla="*/ 558152 w 607639"/>
                  <a:gd name="connsiteY4" fmla="*/ 442621 h 574332"/>
                  <a:gd name="connsiteX5" fmla="*/ 383613 w 607639"/>
                  <a:gd name="connsiteY5" fmla="*/ 442621 h 574332"/>
                  <a:gd name="connsiteX6" fmla="*/ 405330 w 607639"/>
                  <a:gd name="connsiteY6" fmla="*/ 532028 h 574332"/>
                  <a:gd name="connsiteX7" fmla="*/ 432121 w 607639"/>
                  <a:gd name="connsiteY7" fmla="*/ 532028 h 574332"/>
                  <a:gd name="connsiteX8" fmla="*/ 453304 w 607639"/>
                  <a:gd name="connsiteY8" fmla="*/ 553180 h 574332"/>
                  <a:gd name="connsiteX9" fmla="*/ 432121 w 607639"/>
                  <a:gd name="connsiteY9" fmla="*/ 574332 h 574332"/>
                  <a:gd name="connsiteX10" fmla="*/ 175429 w 607639"/>
                  <a:gd name="connsiteY10" fmla="*/ 574332 h 574332"/>
                  <a:gd name="connsiteX11" fmla="*/ 154246 w 607639"/>
                  <a:gd name="connsiteY11" fmla="*/ 553180 h 574332"/>
                  <a:gd name="connsiteX12" fmla="*/ 175429 w 607639"/>
                  <a:gd name="connsiteY12" fmla="*/ 532028 h 574332"/>
                  <a:gd name="connsiteX13" fmla="*/ 202309 w 607639"/>
                  <a:gd name="connsiteY13" fmla="*/ 532028 h 574332"/>
                  <a:gd name="connsiteX14" fmla="*/ 224026 w 607639"/>
                  <a:gd name="connsiteY14" fmla="*/ 442621 h 574332"/>
                  <a:gd name="connsiteX15" fmla="*/ 49487 w 607639"/>
                  <a:gd name="connsiteY15" fmla="*/ 442621 h 574332"/>
                  <a:gd name="connsiteX16" fmla="*/ 0 w 607639"/>
                  <a:gd name="connsiteY16" fmla="*/ 393207 h 574332"/>
                  <a:gd name="connsiteX17" fmla="*/ 0 w 607639"/>
                  <a:gd name="connsiteY17" fmla="*/ 358013 h 574332"/>
                  <a:gd name="connsiteX18" fmla="*/ 7031 w 607639"/>
                  <a:gd name="connsiteY18" fmla="*/ 350992 h 574332"/>
                  <a:gd name="connsiteX19" fmla="*/ 459979 w 607639"/>
                  <a:gd name="connsiteY19" fmla="*/ 139441 h 574332"/>
                  <a:gd name="connsiteX20" fmla="*/ 445827 w 607639"/>
                  <a:gd name="connsiteY20" fmla="*/ 153572 h 574332"/>
                  <a:gd name="connsiteX21" fmla="*/ 445827 w 607639"/>
                  <a:gd name="connsiteY21" fmla="*/ 256042 h 574332"/>
                  <a:gd name="connsiteX22" fmla="*/ 459979 w 607639"/>
                  <a:gd name="connsiteY22" fmla="*/ 270173 h 574332"/>
                  <a:gd name="connsiteX23" fmla="*/ 521749 w 607639"/>
                  <a:gd name="connsiteY23" fmla="*/ 270173 h 574332"/>
                  <a:gd name="connsiteX24" fmla="*/ 535901 w 607639"/>
                  <a:gd name="connsiteY24" fmla="*/ 256042 h 574332"/>
                  <a:gd name="connsiteX25" fmla="*/ 535901 w 607639"/>
                  <a:gd name="connsiteY25" fmla="*/ 153572 h 574332"/>
                  <a:gd name="connsiteX26" fmla="*/ 521749 w 607639"/>
                  <a:gd name="connsiteY26" fmla="*/ 139441 h 574332"/>
                  <a:gd name="connsiteX27" fmla="*/ 85890 w 607639"/>
                  <a:gd name="connsiteY27" fmla="*/ 124955 h 574332"/>
                  <a:gd name="connsiteX28" fmla="*/ 71738 w 607639"/>
                  <a:gd name="connsiteY28" fmla="*/ 139086 h 574332"/>
                  <a:gd name="connsiteX29" fmla="*/ 71738 w 607639"/>
                  <a:gd name="connsiteY29" fmla="*/ 256042 h 574332"/>
                  <a:gd name="connsiteX30" fmla="*/ 85890 w 607639"/>
                  <a:gd name="connsiteY30" fmla="*/ 270173 h 574332"/>
                  <a:gd name="connsiteX31" fmla="*/ 147571 w 607639"/>
                  <a:gd name="connsiteY31" fmla="*/ 270173 h 574332"/>
                  <a:gd name="connsiteX32" fmla="*/ 161723 w 607639"/>
                  <a:gd name="connsiteY32" fmla="*/ 256042 h 574332"/>
                  <a:gd name="connsiteX33" fmla="*/ 161723 w 607639"/>
                  <a:gd name="connsiteY33" fmla="*/ 139086 h 574332"/>
                  <a:gd name="connsiteX34" fmla="*/ 147571 w 607639"/>
                  <a:gd name="connsiteY34" fmla="*/ 124955 h 574332"/>
                  <a:gd name="connsiteX35" fmla="*/ 210586 w 607639"/>
                  <a:gd name="connsiteY35" fmla="*/ 81585 h 574332"/>
                  <a:gd name="connsiteX36" fmla="*/ 196435 w 607639"/>
                  <a:gd name="connsiteY36" fmla="*/ 95627 h 574332"/>
                  <a:gd name="connsiteX37" fmla="*/ 196435 w 607639"/>
                  <a:gd name="connsiteY37" fmla="*/ 256042 h 574332"/>
                  <a:gd name="connsiteX38" fmla="*/ 210586 w 607639"/>
                  <a:gd name="connsiteY38" fmla="*/ 270173 h 574332"/>
                  <a:gd name="connsiteX39" fmla="*/ 272356 w 607639"/>
                  <a:gd name="connsiteY39" fmla="*/ 270173 h 574332"/>
                  <a:gd name="connsiteX40" fmla="*/ 286419 w 607639"/>
                  <a:gd name="connsiteY40" fmla="*/ 256042 h 574332"/>
                  <a:gd name="connsiteX41" fmla="*/ 286419 w 607639"/>
                  <a:gd name="connsiteY41" fmla="*/ 95627 h 574332"/>
                  <a:gd name="connsiteX42" fmla="*/ 272356 w 607639"/>
                  <a:gd name="connsiteY42" fmla="*/ 81585 h 574332"/>
                  <a:gd name="connsiteX43" fmla="*/ 335283 w 607639"/>
                  <a:gd name="connsiteY43" fmla="*/ 52613 h 574332"/>
                  <a:gd name="connsiteX44" fmla="*/ 321131 w 607639"/>
                  <a:gd name="connsiteY44" fmla="*/ 66743 h 574332"/>
                  <a:gd name="connsiteX45" fmla="*/ 321131 w 607639"/>
                  <a:gd name="connsiteY45" fmla="*/ 256042 h 574332"/>
                  <a:gd name="connsiteX46" fmla="*/ 335283 w 607639"/>
                  <a:gd name="connsiteY46" fmla="*/ 270173 h 574332"/>
                  <a:gd name="connsiteX47" fmla="*/ 397053 w 607639"/>
                  <a:gd name="connsiteY47" fmla="*/ 270173 h 574332"/>
                  <a:gd name="connsiteX48" fmla="*/ 411115 w 607639"/>
                  <a:gd name="connsiteY48" fmla="*/ 256042 h 574332"/>
                  <a:gd name="connsiteX49" fmla="*/ 411115 w 607639"/>
                  <a:gd name="connsiteY49" fmla="*/ 66743 h 574332"/>
                  <a:gd name="connsiteX50" fmla="*/ 397053 w 607639"/>
                  <a:gd name="connsiteY50" fmla="*/ 52613 h 574332"/>
                  <a:gd name="connsiteX51" fmla="*/ 49487 w 607639"/>
                  <a:gd name="connsiteY51" fmla="*/ 0 h 574332"/>
                  <a:gd name="connsiteX52" fmla="*/ 558152 w 607639"/>
                  <a:gd name="connsiteY52" fmla="*/ 0 h 574332"/>
                  <a:gd name="connsiteX53" fmla="*/ 607639 w 607639"/>
                  <a:gd name="connsiteY53" fmla="*/ 49413 h 574332"/>
                  <a:gd name="connsiteX54" fmla="*/ 607639 w 607639"/>
                  <a:gd name="connsiteY54" fmla="*/ 315675 h 574332"/>
                  <a:gd name="connsiteX55" fmla="*/ 600519 w 607639"/>
                  <a:gd name="connsiteY55" fmla="*/ 322696 h 574332"/>
                  <a:gd name="connsiteX56" fmla="*/ 7031 w 607639"/>
                  <a:gd name="connsiteY56" fmla="*/ 322696 h 574332"/>
                  <a:gd name="connsiteX57" fmla="*/ 0 w 607639"/>
                  <a:gd name="connsiteY57" fmla="*/ 315675 h 574332"/>
                  <a:gd name="connsiteX58" fmla="*/ 0 w 607639"/>
                  <a:gd name="connsiteY58" fmla="*/ 49413 h 574332"/>
                  <a:gd name="connsiteX59" fmla="*/ 49487 w 607639"/>
                  <a:gd name="connsiteY59" fmla="*/ 0 h 57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7639" h="574332">
                    <a:moveTo>
                      <a:pt x="7031" y="350992"/>
                    </a:moveTo>
                    <a:lnTo>
                      <a:pt x="600519" y="350992"/>
                    </a:lnTo>
                    <a:cubicBezTo>
                      <a:pt x="604435" y="350992"/>
                      <a:pt x="607639" y="354103"/>
                      <a:pt x="607639" y="358013"/>
                    </a:cubicBezTo>
                    <a:lnTo>
                      <a:pt x="607639" y="393207"/>
                    </a:lnTo>
                    <a:cubicBezTo>
                      <a:pt x="607639" y="420492"/>
                      <a:pt x="585477" y="442621"/>
                      <a:pt x="558152" y="442621"/>
                    </a:cubicBezTo>
                    <a:lnTo>
                      <a:pt x="383613" y="442621"/>
                    </a:lnTo>
                    <a:lnTo>
                      <a:pt x="405330" y="532028"/>
                    </a:lnTo>
                    <a:lnTo>
                      <a:pt x="432121" y="532028"/>
                    </a:lnTo>
                    <a:cubicBezTo>
                      <a:pt x="443869" y="532028"/>
                      <a:pt x="453304" y="541538"/>
                      <a:pt x="453304" y="553180"/>
                    </a:cubicBezTo>
                    <a:cubicBezTo>
                      <a:pt x="453304" y="564912"/>
                      <a:pt x="443869" y="574332"/>
                      <a:pt x="432121" y="574332"/>
                    </a:cubicBezTo>
                    <a:lnTo>
                      <a:pt x="175429" y="574332"/>
                    </a:lnTo>
                    <a:cubicBezTo>
                      <a:pt x="163770" y="574332"/>
                      <a:pt x="154246" y="564912"/>
                      <a:pt x="154246" y="553180"/>
                    </a:cubicBezTo>
                    <a:cubicBezTo>
                      <a:pt x="154246" y="541538"/>
                      <a:pt x="163770" y="532028"/>
                      <a:pt x="175429" y="532028"/>
                    </a:cubicBezTo>
                    <a:lnTo>
                      <a:pt x="202309" y="532028"/>
                    </a:lnTo>
                    <a:lnTo>
                      <a:pt x="224026" y="442621"/>
                    </a:lnTo>
                    <a:lnTo>
                      <a:pt x="49487" y="442621"/>
                    </a:lnTo>
                    <a:cubicBezTo>
                      <a:pt x="22162" y="442621"/>
                      <a:pt x="0" y="420492"/>
                      <a:pt x="0" y="393207"/>
                    </a:cubicBezTo>
                    <a:lnTo>
                      <a:pt x="0" y="358013"/>
                    </a:lnTo>
                    <a:cubicBezTo>
                      <a:pt x="0" y="354103"/>
                      <a:pt x="3204" y="350992"/>
                      <a:pt x="7031" y="350992"/>
                    </a:cubicBezTo>
                    <a:close/>
                    <a:moveTo>
                      <a:pt x="459979" y="139441"/>
                    </a:moveTo>
                    <a:cubicBezTo>
                      <a:pt x="452236" y="139441"/>
                      <a:pt x="445827" y="145751"/>
                      <a:pt x="445827" y="153572"/>
                    </a:cubicBezTo>
                    <a:lnTo>
                      <a:pt x="445827" y="256042"/>
                    </a:lnTo>
                    <a:cubicBezTo>
                      <a:pt x="445827" y="263863"/>
                      <a:pt x="452236" y="270173"/>
                      <a:pt x="459979" y="270173"/>
                    </a:cubicBezTo>
                    <a:lnTo>
                      <a:pt x="521749" y="270173"/>
                    </a:lnTo>
                    <a:cubicBezTo>
                      <a:pt x="529492" y="270173"/>
                      <a:pt x="535901" y="263863"/>
                      <a:pt x="535901" y="256042"/>
                    </a:cubicBezTo>
                    <a:lnTo>
                      <a:pt x="535901" y="153572"/>
                    </a:lnTo>
                    <a:cubicBezTo>
                      <a:pt x="535901" y="145751"/>
                      <a:pt x="529492" y="139441"/>
                      <a:pt x="521749" y="139441"/>
                    </a:cubicBezTo>
                    <a:close/>
                    <a:moveTo>
                      <a:pt x="85890" y="124955"/>
                    </a:moveTo>
                    <a:cubicBezTo>
                      <a:pt x="78058" y="124955"/>
                      <a:pt x="71738" y="131265"/>
                      <a:pt x="71738" y="139086"/>
                    </a:cubicBezTo>
                    <a:lnTo>
                      <a:pt x="71738" y="256042"/>
                    </a:lnTo>
                    <a:cubicBezTo>
                      <a:pt x="71738" y="263863"/>
                      <a:pt x="78058" y="270173"/>
                      <a:pt x="85890" y="270173"/>
                    </a:cubicBezTo>
                    <a:lnTo>
                      <a:pt x="147571" y="270173"/>
                    </a:lnTo>
                    <a:cubicBezTo>
                      <a:pt x="155403" y="270173"/>
                      <a:pt x="161723" y="263863"/>
                      <a:pt x="161723" y="256042"/>
                    </a:cubicBezTo>
                    <a:lnTo>
                      <a:pt x="161723" y="139086"/>
                    </a:lnTo>
                    <a:cubicBezTo>
                      <a:pt x="161723" y="131265"/>
                      <a:pt x="155403" y="124955"/>
                      <a:pt x="147571" y="124955"/>
                    </a:cubicBezTo>
                    <a:close/>
                    <a:moveTo>
                      <a:pt x="210586" y="81585"/>
                    </a:moveTo>
                    <a:cubicBezTo>
                      <a:pt x="202754" y="81585"/>
                      <a:pt x="196435" y="87895"/>
                      <a:pt x="196435" y="95627"/>
                    </a:cubicBezTo>
                    <a:lnTo>
                      <a:pt x="196435" y="256042"/>
                    </a:lnTo>
                    <a:cubicBezTo>
                      <a:pt x="196435" y="263863"/>
                      <a:pt x="202754" y="270173"/>
                      <a:pt x="210586" y="270173"/>
                    </a:cubicBezTo>
                    <a:lnTo>
                      <a:pt x="272356" y="270173"/>
                    </a:lnTo>
                    <a:cubicBezTo>
                      <a:pt x="280100" y="270173"/>
                      <a:pt x="286419" y="263863"/>
                      <a:pt x="286419" y="256042"/>
                    </a:cubicBezTo>
                    <a:lnTo>
                      <a:pt x="286419" y="95627"/>
                    </a:lnTo>
                    <a:cubicBezTo>
                      <a:pt x="286419" y="87895"/>
                      <a:pt x="280100" y="81585"/>
                      <a:pt x="272356" y="81585"/>
                    </a:cubicBezTo>
                    <a:close/>
                    <a:moveTo>
                      <a:pt x="335283" y="52613"/>
                    </a:moveTo>
                    <a:cubicBezTo>
                      <a:pt x="327450" y="52613"/>
                      <a:pt x="321131" y="58923"/>
                      <a:pt x="321131" y="66743"/>
                    </a:cubicBezTo>
                    <a:lnTo>
                      <a:pt x="321131" y="256042"/>
                    </a:lnTo>
                    <a:cubicBezTo>
                      <a:pt x="321131" y="263863"/>
                      <a:pt x="327450" y="270173"/>
                      <a:pt x="335283" y="270173"/>
                    </a:cubicBezTo>
                    <a:lnTo>
                      <a:pt x="397053" y="270173"/>
                    </a:lnTo>
                    <a:cubicBezTo>
                      <a:pt x="404796" y="270173"/>
                      <a:pt x="411115" y="263863"/>
                      <a:pt x="411115" y="256042"/>
                    </a:cubicBezTo>
                    <a:lnTo>
                      <a:pt x="411115" y="66743"/>
                    </a:lnTo>
                    <a:cubicBezTo>
                      <a:pt x="411115" y="58923"/>
                      <a:pt x="404796" y="52613"/>
                      <a:pt x="397053" y="52613"/>
                    </a:cubicBezTo>
                    <a:close/>
                    <a:moveTo>
                      <a:pt x="49487" y="0"/>
                    </a:moveTo>
                    <a:lnTo>
                      <a:pt x="558152" y="0"/>
                    </a:lnTo>
                    <a:cubicBezTo>
                      <a:pt x="585477" y="0"/>
                      <a:pt x="607639" y="22129"/>
                      <a:pt x="607639" y="49413"/>
                    </a:cubicBezTo>
                    <a:lnTo>
                      <a:pt x="607639" y="315675"/>
                    </a:lnTo>
                    <a:cubicBezTo>
                      <a:pt x="607639" y="319586"/>
                      <a:pt x="604435" y="322696"/>
                      <a:pt x="600519" y="322696"/>
                    </a:cubicBezTo>
                    <a:lnTo>
                      <a:pt x="7031" y="322696"/>
                    </a:lnTo>
                    <a:cubicBezTo>
                      <a:pt x="3204" y="322696"/>
                      <a:pt x="0" y="319586"/>
                      <a:pt x="0" y="315675"/>
                    </a:cubicBezTo>
                    <a:lnTo>
                      <a:pt x="0" y="49413"/>
                    </a:lnTo>
                    <a:cubicBezTo>
                      <a:pt x="0" y="22129"/>
                      <a:pt x="22162" y="0"/>
                      <a:pt x="4948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100" name="文本框 21"/>
              <p:cNvSpPr txBox="1"/>
              <p:nvPr/>
            </p:nvSpPr>
            <p:spPr>
              <a:xfrm>
                <a:off x="5086703" y="4365449"/>
                <a:ext cx="1710981" cy="661659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痛点</a:t>
                </a:r>
                <a:endParaRPr lang="zh-CN" altLang="en-US" sz="14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</p:grpSp>
      <p:sp>
        <p:nvSpPr>
          <p:cNvPr id="104" name="矩形 103"/>
          <p:cNvSpPr/>
          <p:nvPr/>
        </p:nvSpPr>
        <p:spPr>
          <a:xfrm>
            <a:off x="1249529" y="5343215"/>
            <a:ext cx="2964662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人工每次都需要仔细核对登记发票信息等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,,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易混淆易出错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8179629" y="5315066"/>
            <a:ext cx="329929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每周报销发票多，平均每天都要处理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2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0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笔付款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高峰期时能达到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5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0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笔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4484233" y="1876429"/>
            <a:ext cx="2915919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1.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登记发票信息至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Excel</a:t>
            </a:r>
            <a:endParaRPr lang="en-US" altLang="zh-CN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2.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发票验真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3.</a:t>
            </a:r>
            <a:r>
              <a:rPr 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制作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Excel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报表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单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4178293" y="272117"/>
            <a:ext cx="473372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示例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：公司流程痛点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104" grpId="0"/>
      <p:bldP spid="105" grpId="0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64"/>
          <p:cNvSpPr txBox="1"/>
          <p:nvPr/>
        </p:nvSpPr>
        <p:spPr>
          <a:xfrm>
            <a:off x="3751277" y="485775"/>
            <a:ext cx="10515600" cy="4781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（示例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）某银行企业机器人工厂平台建设规划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" name="直接连接符 40"/>
          <p:cNvCxnSpPr/>
          <p:nvPr/>
        </p:nvCxnSpPr>
        <p:spPr>
          <a:xfrm flipV="1">
            <a:off x="872490" y="2631440"/>
            <a:ext cx="0" cy="3850005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41"/>
          <p:cNvCxnSpPr/>
          <p:nvPr/>
        </p:nvCxnSpPr>
        <p:spPr>
          <a:xfrm flipV="1">
            <a:off x="3464560" y="2059940"/>
            <a:ext cx="0" cy="3850005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2"/>
          <p:cNvCxnSpPr/>
          <p:nvPr/>
        </p:nvCxnSpPr>
        <p:spPr>
          <a:xfrm flipV="1">
            <a:off x="6057265" y="1528445"/>
            <a:ext cx="0" cy="3850005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43"/>
          <p:cNvCxnSpPr/>
          <p:nvPr/>
        </p:nvCxnSpPr>
        <p:spPr>
          <a:xfrm flipV="1">
            <a:off x="8649335" y="955040"/>
            <a:ext cx="0" cy="3850005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6"/>
          <p:cNvSpPr txBox="1"/>
          <p:nvPr/>
        </p:nvSpPr>
        <p:spPr>
          <a:xfrm>
            <a:off x="872490" y="3122295"/>
            <a:ext cx="2461895" cy="367030"/>
          </a:xfrm>
          <a:prstGeom prst="rect">
            <a:avLst/>
          </a:prstGeom>
          <a:noFill/>
        </p:spPr>
        <p:txBody>
          <a:bodyPr wrap="square" lIns="91415" tIns="45708" rIns="91415" bIns="45708" rtlCol="0">
            <a:spAutoFit/>
          </a:bodyPr>
          <a:lstStyle/>
          <a:p>
            <a:r>
              <a:rPr lang="zh-CN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第一阶段</a:t>
            </a:r>
            <a:endParaRPr lang="zh-CN" altLang="en-US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30"/>
          <p:cNvSpPr txBox="1"/>
          <p:nvPr/>
        </p:nvSpPr>
        <p:spPr>
          <a:xfrm>
            <a:off x="843915" y="4567555"/>
            <a:ext cx="2560320" cy="735965"/>
          </a:xfrm>
          <a:prstGeom prst="rect">
            <a:avLst/>
          </a:prstGeom>
          <a:noFill/>
        </p:spPr>
        <p:txBody>
          <a:bodyPr wrap="square" lIns="91415" tIns="45708" rIns="91415" bIns="45708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期初建设发票信息管理平台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建设辅助机器人平台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32"/>
          <p:cNvSpPr txBox="1"/>
          <p:nvPr/>
        </p:nvSpPr>
        <p:spPr>
          <a:xfrm>
            <a:off x="3464560" y="3996055"/>
            <a:ext cx="2644775" cy="1059180"/>
          </a:xfrm>
          <a:prstGeom prst="rect">
            <a:avLst/>
          </a:prstGeom>
          <a:noFill/>
        </p:spPr>
        <p:txBody>
          <a:bodyPr wrap="square" lIns="91415" tIns="45708" rIns="91415" bIns="45708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推广辅助自动化机器人平台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建设流程自动化平台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规划机器人工厂技术方案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33"/>
          <p:cNvSpPr txBox="1"/>
          <p:nvPr/>
        </p:nvSpPr>
        <p:spPr>
          <a:xfrm>
            <a:off x="6041390" y="3416935"/>
            <a:ext cx="2607945" cy="1382395"/>
          </a:xfrm>
          <a:prstGeom prst="rect">
            <a:avLst/>
          </a:prstGeom>
          <a:noFill/>
        </p:spPr>
        <p:txBody>
          <a:bodyPr wrap="square" lIns="91415" tIns="45708" rIns="91415" bIns="45708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完成机器人工厂方案部署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加强AI等新技术与平台的集成应用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实现AI应用场景的试点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34"/>
          <p:cNvSpPr txBox="1"/>
          <p:nvPr/>
        </p:nvSpPr>
        <p:spPr>
          <a:xfrm>
            <a:off x="8649335" y="2853055"/>
            <a:ext cx="2689860" cy="1059180"/>
          </a:xfrm>
          <a:prstGeom prst="rect">
            <a:avLst/>
          </a:prstGeom>
          <a:noFill/>
        </p:spPr>
        <p:txBody>
          <a:bodyPr wrap="square" lIns="91415" tIns="45708" rIns="91415" bIns="45708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探索基于工厂的新技术应用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实现机器人工厂推广应用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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推广AI应用场景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35"/>
          <p:cNvSpPr txBox="1"/>
          <p:nvPr/>
        </p:nvSpPr>
        <p:spPr>
          <a:xfrm>
            <a:off x="3464560" y="2550795"/>
            <a:ext cx="2341880" cy="367030"/>
          </a:xfrm>
          <a:prstGeom prst="rect">
            <a:avLst/>
          </a:prstGeom>
          <a:noFill/>
        </p:spPr>
        <p:txBody>
          <a:bodyPr wrap="square" lIns="91415" tIns="45708" rIns="91415" bIns="45708" rtlCol="0">
            <a:spAutoFit/>
          </a:bodyPr>
          <a:lstStyle/>
          <a:p>
            <a:r>
              <a:rPr lang="zh-CN" altLang="en-US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第二阶段</a:t>
            </a:r>
            <a:endParaRPr lang="zh-CN" altLang="en-US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36"/>
          <p:cNvSpPr txBox="1"/>
          <p:nvPr/>
        </p:nvSpPr>
        <p:spPr>
          <a:xfrm>
            <a:off x="6057265" y="1938020"/>
            <a:ext cx="2492375" cy="367030"/>
          </a:xfrm>
          <a:prstGeom prst="rect">
            <a:avLst/>
          </a:prstGeom>
          <a:noFill/>
        </p:spPr>
        <p:txBody>
          <a:bodyPr wrap="square" lIns="91415" tIns="45708" rIns="91415" bIns="45708" rtlCol="0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第三阶段</a:t>
            </a:r>
            <a:endParaRPr lang="zh-CN" altLang="en-US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37"/>
          <p:cNvSpPr txBox="1"/>
          <p:nvPr/>
        </p:nvSpPr>
        <p:spPr>
          <a:xfrm>
            <a:off x="8641715" y="1374140"/>
            <a:ext cx="2536825" cy="367030"/>
          </a:xfrm>
          <a:prstGeom prst="rect">
            <a:avLst/>
          </a:prstGeom>
          <a:noFill/>
        </p:spPr>
        <p:txBody>
          <a:bodyPr wrap="square" lIns="91415" tIns="45708" rIns="91415" bIns="45708" rtlCol="0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</a:t>
            </a:r>
            <a:endParaRPr lang="zh-CN" altLang="en-US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3"/>
          <p:cNvGrpSpPr/>
          <p:nvPr/>
        </p:nvGrpSpPr>
        <p:grpSpPr>
          <a:xfrm>
            <a:off x="6057265" y="2510155"/>
            <a:ext cx="2317750" cy="542290"/>
            <a:chOff x="4743736" y="3559626"/>
            <a:chExt cx="1652466" cy="308268"/>
          </a:xfrm>
        </p:grpSpPr>
        <p:sp>
          <p:nvSpPr>
            <p:cNvPr id="16" name="圆角矩形 15"/>
            <p:cNvSpPr/>
            <p:nvPr/>
          </p:nvSpPr>
          <p:spPr>
            <a:xfrm>
              <a:off x="4743736" y="3559626"/>
              <a:ext cx="1652466" cy="30826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短期规划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4827829" y="3621505"/>
              <a:ext cx="198396" cy="203560"/>
            </a:xfrm>
            <a:custGeom>
              <a:avLst/>
              <a:gdLst>
                <a:gd name="T0" fmla="*/ 161 w 195"/>
                <a:gd name="T1" fmla="*/ 101 h 200"/>
                <a:gd name="T2" fmla="*/ 152 w 195"/>
                <a:gd name="T3" fmla="*/ 99 h 200"/>
                <a:gd name="T4" fmla="*/ 159 w 195"/>
                <a:gd name="T5" fmla="*/ 87 h 200"/>
                <a:gd name="T6" fmla="*/ 161 w 195"/>
                <a:gd name="T7" fmla="*/ 87 h 200"/>
                <a:gd name="T8" fmla="*/ 184 w 195"/>
                <a:gd name="T9" fmla="*/ 46 h 200"/>
                <a:gd name="T10" fmla="*/ 164 w 195"/>
                <a:gd name="T11" fmla="*/ 23 h 200"/>
                <a:gd name="T12" fmla="*/ 164 w 195"/>
                <a:gd name="T13" fmla="*/ 9 h 200"/>
                <a:gd name="T14" fmla="*/ 195 w 195"/>
                <a:gd name="T15" fmla="*/ 46 h 200"/>
                <a:gd name="T16" fmla="*/ 161 w 195"/>
                <a:gd name="T17" fmla="*/ 101 h 200"/>
                <a:gd name="T18" fmla="*/ 98 w 195"/>
                <a:gd name="T19" fmla="*/ 130 h 200"/>
                <a:gd name="T20" fmla="*/ 36 w 195"/>
                <a:gd name="T21" fmla="*/ 40 h 200"/>
                <a:gd name="T22" fmla="*/ 36 w 195"/>
                <a:gd name="T23" fmla="*/ 0 h 200"/>
                <a:gd name="T24" fmla="*/ 160 w 195"/>
                <a:gd name="T25" fmla="*/ 0 h 200"/>
                <a:gd name="T26" fmla="*/ 160 w 195"/>
                <a:gd name="T27" fmla="*/ 40 h 200"/>
                <a:gd name="T28" fmla="*/ 98 w 195"/>
                <a:gd name="T29" fmla="*/ 130 h 200"/>
                <a:gd name="T30" fmla="*/ 67 w 195"/>
                <a:gd name="T31" fmla="*/ 12 h 200"/>
                <a:gd name="T32" fmla="*/ 52 w 195"/>
                <a:gd name="T33" fmla="*/ 12 h 200"/>
                <a:gd name="T34" fmla="*/ 99 w 195"/>
                <a:gd name="T35" fmla="*/ 119 h 200"/>
                <a:gd name="T36" fmla="*/ 67 w 195"/>
                <a:gd name="T37" fmla="*/ 12 h 200"/>
                <a:gd name="T38" fmla="*/ 34 w 195"/>
                <a:gd name="T39" fmla="*/ 87 h 200"/>
                <a:gd name="T40" fmla="*/ 36 w 195"/>
                <a:gd name="T41" fmla="*/ 87 h 200"/>
                <a:gd name="T42" fmla="*/ 43 w 195"/>
                <a:gd name="T43" fmla="*/ 99 h 200"/>
                <a:gd name="T44" fmla="*/ 34 w 195"/>
                <a:gd name="T45" fmla="*/ 101 h 200"/>
                <a:gd name="T46" fmla="*/ 0 w 195"/>
                <a:gd name="T47" fmla="*/ 46 h 200"/>
                <a:gd name="T48" fmla="*/ 31 w 195"/>
                <a:gd name="T49" fmla="*/ 9 h 200"/>
                <a:gd name="T50" fmla="*/ 31 w 195"/>
                <a:gd name="T51" fmla="*/ 23 h 200"/>
                <a:gd name="T52" fmla="*/ 11 w 195"/>
                <a:gd name="T53" fmla="*/ 46 h 200"/>
                <a:gd name="T54" fmla="*/ 34 w 195"/>
                <a:gd name="T55" fmla="*/ 87 h 200"/>
                <a:gd name="T56" fmla="*/ 87 w 195"/>
                <a:gd name="T57" fmla="*/ 147 h 200"/>
                <a:gd name="T58" fmla="*/ 97 w 195"/>
                <a:gd name="T59" fmla="*/ 136 h 200"/>
                <a:gd name="T60" fmla="*/ 108 w 195"/>
                <a:gd name="T61" fmla="*/ 147 h 200"/>
                <a:gd name="T62" fmla="*/ 97 w 195"/>
                <a:gd name="T63" fmla="*/ 157 h 200"/>
                <a:gd name="T64" fmla="*/ 87 w 195"/>
                <a:gd name="T65" fmla="*/ 147 h 200"/>
                <a:gd name="T66" fmla="*/ 128 w 195"/>
                <a:gd name="T67" fmla="*/ 170 h 200"/>
                <a:gd name="T68" fmla="*/ 118 w 195"/>
                <a:gd name="T69" fmla="*/ 180 h 200"/>
                <a:gd name="T70" fmla="*/ 78 w 195"/>
                <a:gd name="T71" fmla="*/ 180 h 200"/>
                <a:gd name="T72" fmla="*/ 68 w 195"/>
                <a:gd name="T73" fmla="*/ 170 h 200"/>
                <a:gd name="T74" fmla="*/ 78 w 195"/>
                <a:gd name="T75" fmla="*/ 160 h 200"/>
                <a:gd name="T76" fmla="*/ 118 w 195"/>
                <a:gd name="T77" fmla="*/ 160 h 200"/>
                <a:gd name="T78" fmla="*/ 128 w 195"/>
                <a:gd name="T79" fmla="*/ 170 h 200"/>
                <a:gd name="T80" fmla="*/ 58 w 195"/>
                <a:gd name="T81" fmla="*/ 184 h 200"/>
                <a:gd name="T82" fmla="*/ 134 w 195"/>
                <a:gd name="T83" fmla="*/ 184 h 200"/>
                <a:gd name="T84" fmla="*/ 144 w 195"/>
                <a:gd name="T85" fmla="*/ 200 h 200"/>
                <a:gd name="T86" fmla="*/ 48 w 195"/>
                <a:gd name="T87" fmla="*/ 200 h 200"/>
                <a:gd name="T88" fmla="*/ 58 w 195"/>
                <a:gd name="T89" fmla="*/ 18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200">
                  <a:moveTo>
                    <a:pt x="161" y="101"/>
                  </a:moveTo>
                  <a:cubicBezTo>
                    <a:pt x="158" y="101"/>
                    <a:pt x="155" y="100"/>
                    <a:pt x="152" y="99"/>
                  </a:cubicBezTo>
                  <a:cubicBezTo>
                    <a:pt x="155" y="96"/>
                    <a:pt x="157" y="92"/>
                    <a:pt x="159" y="87"/>
                  </a:cubicBezTo>
                  <a:cubicBezTo>
                    <a:pt x="159" y="87"/>
                    <a:pt x="160" y="87"/>
                    <a:pt x="161" y="87"/>
                  </a:cubicBezTo>
                  <a:cubicBezTo>
                    <a:pt x="176" y="87"/>
                    <a:pt x="184" y="64"/>
                    <a:pt x="184" y="46"/>
                  </a:cubicBezTo>
                  <a:cubicBezTo>
                    <a:pt x="184" y="31"/>
                    <a:pt x="175" y="23"/>
                    <a:pt x="164" y="23"/>
                  </a:cubicBezTo>
                  <a:cubicBezTo>
                    <a:pt x="164" y="18"/>
                    <a:pt x="164" y="13"/>
                    <a:pt x="164" y="9"/>
                  </a:cubicBezTo>
                  <a:cubicBezTo>
                    <a:pt x="181" y="9"/>
                    <a:pt x="195" y="23"/>
                    <a:pt x="195" y="46"/>
                  </a:cubicBezTo>
                  <a:cubicBezTo>
                    <a:pt x="195" y="71"/>
                    <a:pt x="182" y="101"/>
                    <a:pt x="161" y="101"/>
                  </a:cubicBezTo>
                  <a:close/>
                  <a:moveTo>
                    <a:pt x="98" y="130"/>
                  </a:moveTo>
                  <a:cubicBezTo>
                    <a:pt x="65" y="130"/>
                    <a:pt x="36" y="90"/>
                    <a:pt x="36" y="40"/>
                  </a:cubicBezTo>
                  <a:cubicBezTo>
                    <a:pt x="36" y="37"/>
                    <a:pt x="36" y="3"/>
                    <a:pt x="36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0" y="3"/>
                    <a:pt x="160" y="37"/>
                    <a:pt x="160" y="40"/>
                  </a:cubicBezTo>
                  <a:cubicBezTo>
                    <a:pt x="160" y="90"/>
                    <a:pt x="131" y="130"/>
                    <a:pt x="98" y="130"/>
                  </a:cubicBezTo>
                  <a:close/>
                  <a:moveTo>
                    <a:pt x="67" y="12"/>
                  </a:move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50" y="116"/>
                    <a:pt x="99" y="119"/>
                  </a:cubicBezTo>
                  <a:cubicBezTo>
                    <a:pt x="62" y="92"/>
                    <a:pt x="67" y="12"/>
                    <a:pt x="67" y="12"/>
                  </a:cubicBezTo>
                  <a:close/>
                  <a:moveTo>
                    <a:pt x="34" y="87"/>
                  </a:moveTo>
                  <a:cubicBezTo>
                    <a:pt x="35" y="87"/>
                    <a:pt x="36" y="87"/>
                    <a:pt x="36" y="87"/>
                  </a:cubicBezTo>
                  <a:cubicBezTo>
                    <a:pt x="38" y="92"/>
                    <a:pt x="40" y="96"/>
                    <a:pt x="43" y="99"/>
                  </a:cubicBezTo>
                  <a:cubicBezTo>
                    <a:pt x="40" y="100"/>
                    <a:pt x="37" y="101"/>
                    <a:pt x="34" y="101"/>
                  </a:cubicBezTo>
                  <a:cubicBezTo>
                    <a:pt x="13" y="101"/>
                    <a:pt x="0" y="71"/>
                    <a:pt x="0" y="46"/>
                  </a:cubicBezTo>
                  <a:cubicBezTo>
                    <a:pt x="0" y="23"/>
                    <a:pt x="14" y="9"/>
                    <a:pt x="31" y="9"/>
                  </a:cubicBezTo>
                  <a:cubicBezTo>
                    <a:pt x="31" y="13"/>
                    <a:pt x="31" y="18"/>
                    <a:pt x="31" y="23"/>
                  </a:cubicBezTo>
                  <a:cubicBezTo>
                    <a:pt x="20" y="23"/>
                    <a:pt x="11" y="31"/>
                    <a:pt x="11" y="46"/>
                  </a:cubicBezTo>
                  <a:cubicBezTo>
                    <a:pt x="11" y="64"/>
                    <a:pt x="19" y="87"/>
                    <a:pt x="34" y="87"/>
                  </a:cubicBezTo>
                  <a:close/>
                  <a:moveTo>
                    <a:pt x="87" y="147"/>
                  </a:moveTo>
                  <a:cubicBezTo>
                    <a:pt x="87" y="141"/>
                    <a:pt x="91" y="136"/>
                    <a:pt x="97" y="136"/>
                  </a:cubicBezTo>
                  <a:cubicBezTo>
                    <a:pt x="103" y="136"/>
                    <a:pt x="108" y="141"/>
                    <a:pt x="108" y="147"/>
                  </a:cubicBezTo>
                  <a:cubicBezTo>
                    <a:pt x="108" y="153"/>
                    <a:pt x="103" y="157"/>
                    <a:pt x="97" y="157"/>
                  </a:cubicBezTo>
                  <a:cubicBezTo>
                    <a:pt x="91" y="157"/>
                    <a:pt x="87" y="153"/>
                    <a:pt x="87" y="147"/>
                  </a:cubicBezTo>
                  <a:close/>
                  <a:moveTo>
                    <a:pt x="128" y="170"/>
                  </a:moveTo>
                  <a:cubicBezTo>
                    <a:pt x="128" y="176"/>
                    <a:pt x="123" y="180"/>
                    <a:pt x="118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2" y="180"/>
                    <a:pt x="68" y="176"/>
                    <a:pt x="68" y="170"/>
                  </a:cubicBezTo>
                  <a:cubicBezTo>
                    <a:pt x="68" y="165"/>
                    <a:pt x="72" y="160"/>
                    <a:pt x="78" y="160"/>
                  </a:cubicBezTo>
                  <a:cubicBezTo>
                    <a:pt x="118" y="160"/>
                    <a:pt x="118" y="160"/>
                    <a:pt x="118" y="160"/>
                  </a:cubicBezTo>
                  <a:cubicBezTo>
                    <a:pt x="123" y="160"/>
                    <a:pt x="128" y="165"/>
                    <a:pt x="128" y="170"/>
                  </a:cubicBezTo>
                  <a:close/>
                  <a:moveTo>
                    <a:pt x="58" y="184"/>
                  </a:moveTo>
                  <a:cubicBezTo>
                    <a:pt x="134" y="184"/>
                    <a:pt x="134" y="184"/>
                    <a:pt x="134" y="184"/>
                  </a:cubicBezTo>
                  <a:cubicBezTo>
                    <a:pt x="143" y="184"/>
                    <a:pt x="144" y="195"/>
                    <a:pt x="144" y="200"/>
                  </a:cubicBezTo>
                  <a:cubicBezTo>
                    <a:pt x="102" y="200"/>
                    <a:pt x="88" y="200"/>
                    <a:pt x="48" y="200"/>
                  </a:cubicBezTo>
                  <a:cubicBezTo>
                    <a:pt x="48" y="195"/>
                    <a:pt x="48" y="184"/>
                    <a:pt x="58" y="1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464560" y="3089275"/>
            <a:ext cx="2318385" cy="542290"/>
            <a:chOff x="2895531" y="3559626"/>
            <a:chExt cx="1652466" cy="308268"/>
          </a:xfrm>
        </p:grpSpPr>
        <p:sp>
          <p:nvSpPr>
            <p:cNvPr id="19" name="圆角矩形 18"/>
            <p:cNvSpPr/>
            <p:nvPr/>
          </p:nvSpPr>
          <p:spPr>
            <a:xfrm>
              <a:off x="2895531" y="3559626"/>
              <a:ext cx="1652466" cy="30826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中期推广实现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971391" y="3632825"/>
              <a:ext cx="210380" cy="170542"/>
            </a:xfrm>
            <a:custGeom>
              <a:avLst/>
              <a:gdLst>
                <a:gd name="T0" fmla="*/ 234 w 470"/>
                <a:gd name="T1" fmla="*/ 381 h 381"/>
                <a:gd name="T2" fmla="*/ 0 w 470"/>
                <a:gd name="T3" fmla="*/ 119 h 381"/>
                <a:gd name="T4" fmla="*/ 87 w 470"/>
                <a:gd name="T5" fmla="*/ 0 h 381"/>
                <a:gd name="T6" fmla="*/ 380 w 470"/>
                <a:gd name="T7" fmla="*/ 0 h 381"/>
                <a:gd name="T8" fmla="*/ 470 w 470"/>
                <a:gd name="T9" fmla="*/ 119 h 381"/>
                <a:gd name="T10" fmla="*/ 234 w 470"/>
                <a:gd name="T11" fmla="*/ 381 h 381"/>
                <a:gd name="T12" fmla="*/ 300 w 470"/>
                <a:gd name="T13" fmla="*/ 152 h 381"/>
                <a:gd name="T14" fmla="*/ 234 w 470"/>
                <a:gd name="T15" fmla="*/ 161 h 381"/>
                <a:gd name="T16" fmla="*/ 170 w 470"/>
                <a:gd name="T17" fmla="*/ 152 h 381"/>
                <a:gd name="T18" fmla="*/ 234 w 470"/>
                <a:gd name="T19" fmla="*/ 291 h 381"/>
                <a:gd name="T20" fmla="*/ 300 w 470"/>
                <a:gd name="T21" fmla="*/ 152 h 381"/>
                <a:gd name="T22" fmla="*/ 331 w 470"/>
                <a:gd name="T23" fmla="*/ 145 h 381"/>
                <a:gd name="T24" fmla="*/ 267 w 470"/>
                <a:gd name="T25" fmla="*/ 286 h 381"/>
                <a:gd name="T26" fmla="*/ 395 w 470"/>
                <a:gd name="T27" fmla="*/ 135 h 381"/>
                <a:gd name="T28" fmla="*/ 331 w 470"/>
                <a:gd name="T29" fmla="*/ 145 h 381"/>
                <a:gd name="T30" fmla="*/ 203 w 470"/>
                <a:gd name="T31" fmla="*/ 286 h 381"/>
                <a:gd name="T32" fmla="*/ 137 w 470"/>
                <a:gd name="T33" fmla="*/ 145 h 381"/>
                <a:gd name="T34" fmla="*/ 73 w 470"/>
                <a:gd name="T35" fmla="*/ 135 h 381"/>
                <a:gd name="T36" fmla="*/ 203 w 470"/>
                <a:gd name="T37" fmla="*/ 286 h 381"/>
                <a:gd name="T38" fmla="*/ 69 w 470"/>
                <a:gd name="T39" fmla="*/ 104 h 381"/>
                <a:gd name="T40" fmla="*/ 168 w 470"/>
                <a:gd name="T41" fmla="*/ 121 h 381"/>
                <a:gd name="T42" fmla="*/ 170 w 470"/>
                <a:gd name="T43" fmla="*/ 119 h 381"/>
                <a:gd name="T44" fmla="*/ 147 w 470"/>
                <a:gd name="T45" fmla="*/ 119 h 381"/>
                <a:gd name="T46" fmla="*/ 109 w 470"/>
                <a:gd name="T47" fmla="*/ 55 h 381"/>
                <a:gd name="T48" fmla="*/ 69 w 470"/>
                <a:gd name="T49" fmla="*/ 104 h 381"/>
                <a:gd name="T50" fmla="*/ 132 w 470"/>
                <a:gd name="T51" fmla="*/ 45 h 381"/>
                <a:gd name="T52" fmla="*/ 173 w 470"/>
                <a:gd name="T53" fmla="*/ 114 h 381"/>
                <a:gd name="T54" fmla="*/ 220 w 470"/>
                <a:gd name="T55" fmla="*/ 45 h 381"/>
                <a:gd name="T56" fmla="*/ 132 w 470"/>
                <a:gd name="T57" fmla="*/ 45 h 381"/>
                <a:gd name="T58" fmla="*/ 194 w 470"/>
                <a:gd name="T59" fmla="*/ 126 h 381"/>
                <a:gd name="T60" fmla="*/ 234 w 470"/>
                <a:gd name="T61" fmla="*/ 133 h 381"/>
                <a:gd name="T62" fmla="*/ 274 w 470"/>
                <a:gd name="T63" fmla="*/ 126 h 381"/>
                <a:gd name="T64" fmla="*/ 234 w 470"/>
                <a:gd name="T65" fmla="*/ 67 h 381"/>
                <a:gd name="T66" fmla="*/ 194 w 470"/>
                <a:gd name="T67" fmla="*/ 126 h 381"/>
                <a:gd name="T68" fmla="*/ 248 w 470"/>
                <a:gd name="T69" fmla="*/ 45 h 381"/>
                <a:gd name="T70" fmla="*/ 295 w 470"/>
                <a:gd name="T71" fmla="*/ 114 h 381"/>
                <a:gd name="T72" fmla="*/ 338 w 470"/>
                <a:gd name="T73" fmla="*/ 45 h 381"/>
                <a:gd name="T74" fmla="*/ 248 w 470"/>
                <a:gd name="T75" fmla="*/ 45 h 381"/>
                <a:gd name="T76" fmla="*/ 359 w 470"/>
                <a:gd name="T77" fmla="*/ 55 h 381"/>
                <a:gd name="T78" fmla="*/ 321 w 470"/>
                <a:gd name="T79" fmla="*/ 119 h 381"/>
                <a:gd name="T80" fmla="*/ 298 w 470"/>
                <a:gd name="T81" fmla="*/ 119 h 381"/>
                <a:gd name="T82" fmla="*/ 300 w 470"/>
                <a:gd name="T83" fmla="*/ 121 h 381"/>
                <a:gd name="T84" fmla="*/ 399 w 470"/>
                <a:gd name="T85" fmla="*/ 104 h 381"/>
                <a:gd name="T86" fmla="*/ 359 w 470"/>
                <a:gd name="T87" fmla="*/ 55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0" h="381">
                  <a:moveTo>
                    <a:pt x="234" y="381"/>
                  </a:moveTo>
                  <a:lnTo>
                    <a:pt x="0" y="119"/>
                  </a:lnTo>
                  <a:lnTo>
                    <a:pt x="87" y="0"/>
                  </a:lnTo>
                  <a:lnTo>
                    <a:pt x="380" y="0"/>
                  </a:lnTo>
                  <a:lnTo>
                    <a:pt x="470" y="119"/>
                  </a:lnTo>
                  <a:lnTo>
                    <a:pt x="234" y="381"/>
                  </a:lnTo>
                  <a:close/>
                  <a:moveTo>
                    <a:pt x="300" y="152"/>
                  </a:moveTo>
                  <a:lnTo>
                    <a:pt x="234" y="161"/>
                  </a:lnTo>
                  <a:lnTo>
                    <a:pt x="170" y="152"/>
                  </a:lnTo>
                  <a:lnTo>
                    <a:pt x="234" y="291"/>
                  </a:lnTo>
                  <a:lnTo>
                    <a:pt x="300" y="152"/>
                  </a:lnTo>
                  <a:close/>
                  <a:moveTo>
                    <a:pt x="331" y="145"/>
                  </a:moveTo>
                  <a:lnTo>
                    <a:pt x="267" y="286"/>
                  </a:lnTo>
                  <a:lnTo>
                    <a:pt x="395" y="135"/>
                  </a:lnTo>
                  <a:lnTo>
                    <a:pt x="331" y="145"/>
                  </a:lnTo>
                  <a:close/>
                  <a:moveTo>
                    <a:pt x="203" y="286"/>
                  </a:moveTo>
                  <a:lnTo>
                    <a:pt x="137" y="145"/>
                  </a:lnTo>
                  <a:lnTo>
                    <a:pt x="73" y="135"/>
                  </a:lnTo>
                  <a:lnTo>
                    <a:pt x="203" y="286"/>
                  </a:lnTo>
                  <a:close/>
                  <a:moveTo>
                    <a:pt x="69" y="104"/>
                  </a:moveTo>
                  <a:lnTo>
                    <a:pt x="168" y="121"/>
                  </a:lnTo>
                  <a:lnTo>
                    <a:pt x="170" y="119"/>
                  </a:lnTo>
                  <a:lnTo>
                    <a:pt x="147" y="119"/>
                  </a:lnTo>
                  <a:lnTo>
                    <a:pt x="109" y="55"/>
                  </a:lnTo>
                  <a:lnTo>
                    <a:pt x="69" y="104"/>
                  </a:lnTo>
                  <a:close/>
                  <a:moveTo>
                    <a:pt x="132" y="45"/>
                  </a:moveTo>
                  <a:lnTo>
                    <a:pt x="173" y="114"/>
                  </a:lnTo>
                  <a:lnTo>
                    <a:pt x="220" y="45"/>
                  </a:lnTo>
                  <a:lnTo>
                    <a:pt x="132" y="45"/>
                  </a:lnTo>
                  <a:close/>
                  <a:moveTo>
                    <a:pt x="194" y="126"/>
                  </a:moveTo>
                  <a:lnTo>
                    <a:pt x="234" y="133"/>
                  </a:lnTo>
                  <a:lnTo>
                    <a:pt x="274" y="126"/>
                  </a:lnTo>
                  <a:lnTo>
                    <a:pt x="234" y="67"/>
                  </a:lnTo>
                  <a:lnTo>
                    <a:pt x="194" y="126"/>
                  </a:lnTo>
                  <a:close/>
                  <a:moveTo>
                    <a:pt x="248" y="45"/>
                  </a:moveTo>
                  <a:lnTo>
                    <a:pt x="295" y="114"/>
                  </a:lnTo>
                  <a:lnTo>
                    <a:pt x="338" y="45"/>
                  </a:lnTo>
                  <a:lnTo>
                    <a:pt x="248" y="45"/>
                  </a:lnTo>
                  <a:close/>
                  <a:moveTo>
                    <a:pt x="359" y="55"/>
                  </a:moveTo>
                  <a:lnTo>
                    <a:pt x="321" y="119"/>
                  </a:lnTo>
                  <a:lnTo>
                    <a:pt x="298" y="119"/>
                  </a:lnTo>
                  <a:lnTo>
                    <a:pt x="300" y="121"/>
                  </a:lnTo>
                  <a:lnTo>
                    <a:pt x="399" y="104"/>
                  </a:lnTo>
                  <a:lnTo>
                    <a:pt x="359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1"/>
          <p:cNvGrpSpPr/>
          <p:nvPr/>
        </p:nvGrpSpPr>
        <p:grpSpPr>
          <a:xfrm>
            <a:off x="872490" y="3672840"/>
            <a:ext cx="2317750" cy="542290"/>
            <a:chOff x="1047326" y="3559626"/>
            <a:chExt cx="1652466" cy="308268"/>
          </a:xfrm>
        </p:grpSpPr>
        <p:sp>
          <p:nvSpPr>
            <p:cNvPr id="22" name="圆角矩形 21"/>
            <p:cNvSpPr/>
            <p:nvPr/>
          </p:nvSpPr>
          <p:spPr>
            <a:xfrm>
              <a:off x="1047326" y="3559626"/>
              <a:ext cx="1652466" cy="308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初期平台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1130198" y="3600747"/>
              <a:ext cx="215851" cy="212145"/>
            </a:xfrm>
            <a:custGeom>
              <a:avLst/>
              <a:gdLst>
                <a:gd name="T0" fmla="*/ 197 w 197"/>
                <a:gd name="T1" fmla="*/ 95 h 194"/>
                <a:gd name="T2" fmla="*/ 138 w 197"/>
                <a:gd name="T3" fmla="*/ 89 h 194"/>
                <a:gd name="T4" fmla="*/ 100 w 197"/>
                <a:gd name="T5" fmla="*/ 76 h 194"/>
                <a:gd name="T6" fmla="*/ 100 w 197"/>
                <a:gd name="T7" fmla="*/ 172 h 194"/>
                <a:gd name="T8" fmla="*/ 84 w 197"/>
                <a:gd name="T9" fmla="*/ 172 h 194"/>
                <a:gd name="T10" fmla="*/ 84 w 197"/>
                <a:gd name="T11" fmla="*/ 0 h 194"/>
                <a:gd name="T12" fmla="*/ 100 w 197"/>
                <a:gd name="T13" fmla="*/ 0 h 194"/>
                <a:gd name="T14" fmla="*/ 100 w 197"/>
                <a:gd name="T15" fmla="*/ 10 h 194"/>
                <a:gd name="T16" fmla="*/ 138 w 197"/>
                <a:gd name="T17" fmla="*/ 23 h 194"/>
                <a:gd name="T18" fmla="*/ 197 w 197"/>
                <a:gd name="T19" fmla="*/ 30 h 194"/>
                <a:gd name="T20" fmla="*/ 178 w 197"/>
                <a:gd name="T21" fmla="*/ 63 h 194"/>
                <a:gd name="T22" fmla="*/ 197 w 197"/>
                <a:gd name="T23" fmla="*/ 95 h 194"/>
                <a:gd name="T24" fmla="*/ 25 w 197"/>
                <a:gd name="T25" fmla="*/ 164 h 194"/>
                <a:gd name="T26" fmla="*/ 92 w 197"/>
                <a:gd name="T27" fmla="*/ 184 h 194"/>
                <a:gd name="T28" fmla="*/ 160 w 197"/>
                <a:gd name="T29" fmla="*/ 164 h 194"/>
                <a:gd name="T30" fmla="*/ 120 w 197"/>
                <a:gd name="T31" fmla="*/ 147 h 194"/>
                <a:gd name="T32" fmla="*/ 121 w 197"/>
                <a:gd name="T33" fmla="*/ 136 h 194"/>
                <a:gd name="T34" fmla="*/ 185 w 197"/>
                <a:gd name="T35" fmla="*/ 164 h 194"/>
                <a:gd name="T36" fmla="*/ 92 w 197"/>
                <a:gd name="T37" fmla="*/ 194 h 194"/>
                <a:gd name="T38" fmla="*/ 0 w 197"/>
                <a:gd name="T39" fmla="*/ 164 h 194"/>
                <a:gd name="T40" fmla="*/ 63 w 197"/>
                <a:gd name="T41" fmla="*/ 136 h 194"/>
                <a:gd name="T42" fmla="*/ 64 w 197"/>
                <a:gd name="T43" fmla="*/ 147 h 194"/>
                <a:gd name="T44" fmla="*/ 25 w 197"/>
                <a:gd name="T45" fmla="*/ 16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7" h="194">
                  <a:moveTo>
                    <a:pt x="197" y="95"/>
                  </a:moveTo>
                  <a:cubicBezTo>
                    <a:pt x="197" y="95"/>
                    <a:pt x="164" y="89"/>
                    <a:pt x="138" y="89"/>
                  </a:cubicBezTo>
                  <a:cubicBezTo>
                    <a:pt x="112" y="89"/>
                    <a:pt x="100" y="76"/>
                    <a:pt x="100" y="76"/>
                  </a:cubicBezTo>
                  <a:cubicBezTo>
                    <a:pt x="100" y="172"/>
                    <a:pt x="100" y="172"/>
                    <a:pt x="100" y="172"/>
                  </a:cubicBezTo>
                  <a:cubicBezTo>
                    <a:pt x="84" y="172"/>
                    <a:pt x="84" y="172"/>
                    <a:pt x="84" y="17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12" y="23"/>
                    <a:pt x="138" y="23"/>
                  </a:cubicBezTo>
                  <a:cubicBezTo>
                    <a:pt x="164" y="23"/>
                    <a:pt x="197" y="30"/>
                    <a:pt x="197" y="30"/>
                  </a:cubicBezTo>
                  <a:cubicBezTo>
                    <a:pt x="178" y="63"/>
                    <a:pt x="178" y="63"/>
                    <a:pt x="178" y="63"/>
                  </a:cubicBezTo>
                  <a:lnTo>
                    <a:pt x="197" y="95"/>
                  </a:lnTo>
                  <a:close/>
                  <a:moveTo>
                    <a:pt x="25" y="164"/>
                  </a:moveTo>
                  <a:cubicBezTo>
                    <a:pt x="25" y="175"/>
                    <a:pt x="59" y="184"/>
                    <a:pt x="92" y="184"/>
                  </a:cubicBezTo>
                  <a:cubicBezTo>
                    <a:pt x="126" y="184"/>
                    <a:pt x="160" y="175"/>
                    <a:pt x="160" y="164"/>
                  </a:cubicBezTo>
                  <a:cubicBezTo>
                    <a:pt x="160" y="157"/>
                    <a:pt x="142" y="150"/>
                    <a:pt x="120" y="147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58" y="140"/>
                    <a:pt x="185" y="151"/>
                    <a:pt x="185" y="164"/>
                  </a:cubicBezTo>
                  <a:cubicBezTo>
                    <a:pt x="185" y="181"/>
                    <a:pt x="144" y="194"/>
                    <a:pt x="92" y="194"/>
                  </a:cubicBezTo>
                  <a:cubicBezTo>
                    <a:pt x="41" y="194"/>
                    <a:pt x="0" y="181"/>
                    <a:pt x="0" y="164"/>
                  </a:cubicBezTo>
                  <a:cubicBezTo>
                    <a:pt x="0" y="151"/>
                    <a:pt x="26" y="140"/>
                    <a:pt x="63" y="136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42" y="150"/>
                    <a:pt x="25" y="157"/>
                    <a:pt x="25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649335" y="1946275"/>
            <a:ext cx="2317750" cy="542290"/>
            <a:chOff x="6591942" y="3559626"/>
            <a:chExt cx="1652466" cy="308268"/>
          </a:xfrm>
        </p:grpSpPr>
        <p:sp>
          <p:nvSpPr>
            <p:cNvPr id="25" name="圆角矩形 24"/>
            <p:cNvSpPr/>
            <p:nvPr/>
          </p:nvSpPr>
          <p:spPr>
            <a:xfrm>
              <a:off x="6591942" y="3559626"/>
              <a:ext cx="1652466" cy="308268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长期规划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6694478" y="3616112"/>
              <a:ext cx="153946" cy="203968"/>
            </a:xfrm>
            <a:custGeom>
              <a:avLst/>
              <a:gdLst>
                <a:gd name="T0" fmla="*/ 9 w 151"/>
                <a:gd name="T1" fmla="*/ 0 h 200"/>
                <a:gd name="T2" fmla="*/ 0 w 151"/>
                <a:gd name="T3" fmla="*/ 191 h 200"/>
                <a:gd name="T4" fmla="*/ 142 w 151"/>
                <a:gd name="T5" fmla="*/ 200 h 200"/>
                <a:gd name="T6" fmla="*/ 151 w 151"/>
                <a:gd name="T7" fmla="*/ 10 h 200"/>
                <a:gd name="T8" fmla="*/ 50 w 151"/>
                <a:gd name="T9" fmla="*/ 161 h 200"/>
                <a:gd name="T10" fmla="*/ 29 w 151"/>
                <a:gd name="T11" fmla="*/ 165 h 200"/>
                <a:gd name="T12" fmla="*/ 24 w 151"/>
                <a:gd name="T13" fmla="*/ 152 h 200"/>
                <a:gd name="T14" fmla="*/ 46 w 151"/>
                <a:gd name="T15" fmla="*/ 148 h 200"/>
                <a:gd name="T16" fmla="*/ 50 w 151"/>
                <a:gd name="T17" fmla="*/ 161 h 200"/>
                <a:gd name="T18" fmla="*/ 46 w 151"/>
                <a:gd name="T19" fmla="*/ 137 h 200"/>
                <a:gd name="T20" fmla="*/ 24 w 151"/>
                <a:gd name="T21" fmla="*/ 133 h 200"/>
                <a:gd name="T22" fmla="*/ 29 w 151"/>
                <a:gd name="T23" fmla="*/ 120 h 200"/>
                <a:gd name="T24" fmla="*/ 50 w 151"/>
                <a:gd name="T25" fmla="*/ 124 h 200"/>
                <a:gd name="T26" fmla="*/ 50 w 151"/>
                <a:gd name="T27" fmla="*/ 105 h 200"/>
                <a:gd name="T28" fmla="*/ 29 w 151"/>
                <a:gd name="T29" fmla="*/ 109 h 200"/>
                <a:gd name="T30" fmla="*/ 24 w 151"/>
                <a:gd name="T31" fmla="*/ 96 h 200"/>
                <a:gd name="T32" fmla="*/ 46 w 151"/>
                <a:gd name="T33" fmla="*/ 92 h 200"/>
                <a:gd name="T34" fmla="*/ 50 w 151"/>
                <a:gd name="T35" fmla="*/ 105 h 200"/>
                <a:gd name="T36" fmla="*/ 83 w 151"/>
                <a:gd name="T37" fmla="*/ 165 h 200"/>
                <a:gd name="T38" fmla="*/ 63 w 151"/>
                <a:gd name="T39" fmla="*/ 161 h 200"/>
                <a:gd name="T40" fmla="*/ 67 w 151"/>
                <a:gd name="T41" fmla="*/ 148 h 200"/>
                <a:gd name="T42" fmla="*/ 88 w 151"/>
                <a:gd name="T43" fmla="*/ 152 h 200"/>
                <a:gd name="T44" fmla="*/ 88 w 151"/>
                <a:gd name="T45" fmla="*/ 133 h 200"/>
                <a:gd name="T46" fmla="*/ 67 w 151"/>
                <a:gd name="T47" fmla="*/ 137 h 200"/>
                <a:gd name="T48" fmla="*/ 63 w 151"/>
                <a:gd name="T49" fmla="*/ 124 h 200"/>
                <a:gd name="T50" fmla="*/ 83 w 151"/>
                <a:gd name="T51" fmla="*/ 120 h 200"/>
                <a:gd name="T52" fmla="*/ 88 w 151"/>
                <a:gd name="T53" fmla="*/ 133 h 200"/>
                <a:gd name="T54" fmla="*/ 83 w 151"/>
                <a:gd name="T55" fmla="*/ 109 h 200"/>
                <a:gd name="T56" fmla="*/ 63 w 151"/>
                <a:gd name="T57" fmla="*/ 105 h 200"/>
                <a:gd name="T58" fmla="*/ 67 w 151"/>
                <a:gd name="T59" fmla="*/ 92 h 200"/>
                <a:gd name="T60" fmla="*/ 88 w 151"/>
                <a:gd name="T61" fmla="*/ 96 h 200"/>
                <a:gd name="T62" fmla="*/ 128 w 151"/>
                <a:gd name="T63" fmla="*/ 161 h 200"/>
                <a:gd name="T64" fmla="*/ 104 w 151"/>
                <a:gd name="T65" fmla="*/ 164 h 200"/>
                <a:gd name="T66" fmla="*/ 99 w 151"/>
                <a:gd name="T67" fmla="*/ 152 h 200"/>
                <a:gd name="T68" fmla="*/ 123 w 151"/>
                <a:gd name="T69" fmla="*/ 148 h 200"/>
                <a:gd name="T70" fmla="*/ 128 w 151"/>
                <a:gd name="T71" fmla="*/ 161 h 200"/>
                <a:gd name="T72" fmla="*/ 123 w 151"/>
                <a:gd name="T73" fmla="*/ 136 h 200"/>
                <a:gd name="T74" fmla="*/ 99 w 151"/>
                <a:gd name="T75" fmla="*/ 133 h 200"/>
                <a:gd name="T76" fmla="*/ 104 w 151"/>
                <a:gd name="T77" fmla="*/ 120 h 200"/>
                <a:gd name="T78" fmla="*/ 128 w 151"/>
                <a:gd name="T79" fmla="*/ 124 h 200"/>
                <a:gd name="T80" fmla="*/ 128 w 151"/>
                <a:gd name="T81" fmla="*/ 105 h 200"/>
                <a:gd name="T82" fmla="*/ 104 w 151"/>
                <a:gd name="T83" fmla="*/ 108 h 200"/>
                <a:gd name="T84" fmla="*/ 99 w 151"/>
                <a:gd name="T85" fmla="*/ 96 h 200"/>
                <a:gd name="T86" fmla="*/ 123 w 151"/>
                <a:gd name="T87" fmla="*/ 92 h 200"/>
                <a:gd name="T88" fmla="*/ 128 w 151"/>
                <a:gd name="T89" fmla="*/ 105 h 200"/>
                <a:gd name="T90" fmla="*/ 103 w 151"/>
                <a:gd name="T91" fmla="*/ 72 h 200"/>
                <a:gd name="T92" fmla="*/ 103 w 151"/>
                <a:gd name="T93" fmla="*/ 56 h 200"/>
                <a:gd name="T94" fmla="*/ 130 w 151"/>
                <a:gd name="T95" fmla="*/ 63 h 200"/>
                <a:gd name="T96" fmla="*/ 136 w 151"/>
                <a:gd name="T97" fmla="*/ 42 h 200"/>
                <a:gd name="T98" fmla="*/ 22 w 151"/>
                <a:gd name="T99" fmla="*/ 48 h 200"/>
                <a:gd name="T100" fmla="*/ 16 w 151"/>
                <a:gd name="T101" fmla="*/ 23 h 200"/>
                <a:gd name="T102" fmla="*/ 129 w 151"/>
                <a:gd name="T103" fmla="*/ 16 h 200"/>
                <a:gd name="T104" fmla="*/ 136 w 151"/>
                <a:gd name="T105" fmla="*/ 42 h 200"/>
                <a:gd name="T106" fmla="*/ 120 w 151"/>
                <a:gd name="T107" fmla="*/ 23 h 200"/>
                <a:gd name="T108" fmla="*/ 124 w 151"/>
                <a:gd name="T109" fmla="*/ 45 h 200"/>
                <a:gd name="T110" fmla="*/ 127 w 151"/>
                <a:gd name="T111" fmla="*/ 23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1" h="200">
                  <a:moveTo>
                    <a:pt x="142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6"/>
                    <a:pt x="4" y="200"/>
                    <a:pt x="9" y="200"/>
                  </a:cubicBezTo>
                  <a:cubicBezTo>
                    <a:pt x="142" y="200"/>
                    <a:pt x="142" y="200"/>
                    <a:pt x="142" y="200"/>
                  </a:cubicBezTo>
                  <a:cubicBezTo>
                    <a:pt x="147" y="200"/>
                    <a:pt x="151" y="196"/>
                    <a:pt x="151" y="191"/>
                  </a:cubicBezTo>
                  <a:cubicBezTo>
                    <a:pt x="151" y="10"/>
                    <a:pt x="151" y="10"/>
                    <a:pt x="151" y="10"/>
                  </a:cubicBezTo>
                  <a:cubicBezTo>
                    <a:pt x="151" y="4"/>
                    <a:pt x="147" y="0"/>
                    <a:pt x="142" y="0"/>
                  </a:cubicBezTo>
                  <a:close/>
                  <a:moveTo>
                    <a:pt x="50" y="161"/>
                  </a:moveTo>
                  <a:cubicBezTo>
                    <a:pt x="50" y="163"/>
                    <a:pt x="48" y="165"/>
                    <a:pt x="46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6" y="165"/>
                    <a:pt x="24" y="163"/>
                    <a:pt x="24" y="161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150"/>
                    <a:pt x="26" y="148"/>
                    <a:pt x="29" y="148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8" y="148"/>
                    <a:pt x="50" y="150"/>
                    <a:pt x="50" y="152"/>
                  </a:cubicBezTo>
                  <a:lnTo>
                    <a:pt x="50" y="161"/>
                  </a:lnTo>
                  <a:close/>
                  <a:moveTo>
                    <a:pt x="50" y="133"/>
                  </a:moveTo>
                  <a:cubicBezTo>
                    <a:pt x="50" y="135"/>
                    <a:pt x="48" y="137"/>
                    <a:pt x="46" y="137"/>
                  </a:cubicBezTo>
                  <a:cubicBezTo>
                    <a:pt x="29" y="137"/>
                    <a:pt x="29" y="137"/>
                    <a:pt x="29" y="137"/>
                  </a:cubicBezTo>
                  <a:cubicBezTo>
                    <a:pt x="26" y="137"/>
                    <a:pt x="24" y="135"/>
                    <a:pt x="24" y="133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22"/>
                    <a:pt x="26" y="120"/>
                    <a:pt x="29" y="12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48" y="120"/>
                    <a:pt x="50" y="122"/>
                    <a:pt x="50" y="124"/>
                  </a:cubicBezTo>
                  <a:lnTo>
                    <a:pt x="50" y="133"/>
                  </a:lnTo>
                  <a:close/>
                  <a:moveTo>
                    <a:pt x="50" y="105"/>
                  </a:moveTo>
                  <a:cubicBezTo>
                    <a:pt x="50" y="107"/>
                    <a:pt x="48" y="109"/>
                    <a:pt x="46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6" y="109"/>
                    <a:pt x="24" y="107"/>
                    <a:pt x="24" y="105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4" y="94"/>
                    <a:pt x="26" y="92"/>
                    <a:pt x="29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8" y="92"/>
                    <a:pt x="50" y="94"/>
                    <a:pt x="50" y="96"/>
                  </a:cubicBezTo>
                  <a:lnTo>
                    <a:pt x="50" y="105"/>
                  </a:lnTo>
                  <a:close/>
                  <a:moveTo>
                    <a:pt x="88" y="161"/>
                  </a:moveTo>
                  <a:cubicBezTo>
                    <a:pt x="88" y="163"/>
                    <a:pt x="86" y="165"/>
                    <a:pt x="83" y="165"/>
                  </a:cubicBezTo>
                  <a:cubicBezTo>
                    <a:pt x="67" y="165"/>
                    <a:pt x="67" y="165"/>
                    <a:pt x="67" y="165"/>
                  </a:cubicBezTo>
                  <a:cubicBezTo>
                    <a:pt x="65" y="165"/>
                    <a:pt x="63" y="163"/>
                    <a:pt x="63" y="161"/>
                  </a:cubicBezTo>
                  <a:cubicBezTo>
                    <a:pt x="63" y="152"/>
                    <a:pt x="63" y="152"/>
                    <a:pt x="63" y="152"/>
                  </a:cubicBezTo>
                  <a:cubicBezTo>
                    <a:pt x="63" y="150"/>
                    <a:pt x="65" y="148"/>
                    <a:pt x="67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6" y="148"/>
                    <a:pt x="88" y="150"/>
                    <a:pt x="88" y="152"/>
                  </a:cubicBezTo>
                  <a:lnTo>
                    <a:pt x="88" y="161"/>
                  </a:lnTo>
                  <a:close/>
                  <a:moveTo>
                    <a:pt x="88" y="133"/>
                  </a:moveTo>
                  <a:cubicBezTo>
                    <a:pt x="88" y="135"/>
                    <a:pt x="86" y="137"/>
                    <a:pt x="83" y="137"/>
                  </a:cubicBezTo>
                  <a:cubicBezTo>
                    <a:pt x="67" y="137"/>
                    <a:pt x="67" y="137"/>
                    <a:pt x="67" y="137"/>
                  </a:cubicBezTo>
                  <a:cubicBezTo>
                    <a:pt x="65" y="137"/>
                    <a:pt x="63" y="135"/>
                    <a:pt x="63" y="133"/>
                  </a:cubicBezTo>
                  <a:cubicBezTo>
                    <a:pt x="63" y="124"/>
                    <a:pt x="63" y="124"/>
                    <a:pt x="63" y="124"/>
                  </a:cubicBezTo>
                  <a:cubicBezTo>
                    <a:pt x="63" y="122"/>
                    <a:pt x="65" y="120"/>
                    <a:pt x="67" y="12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86" y="120"/>
                    <a:pt x="88" y="122"/>
                    <a:pt x="88" y="124"/>
                  </a:cubicBezTo>
                  <a:lnTo>
                    <a:pt x="88" y="133"/>
                  </a:lnTo>
                  <a:close/>
                  <a:moveTo>
                    <a:pt x="88" y="105"/>
                  </a:moveTo>
                  <a:cubicBezTo>
                    <a:pt x="88" y="107"/>
                    <a:pt x="86" y="109"/>
                    <a:pt x="83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5" y="109"/>
                    <a:pt x="63" y="107"/>
                    <a:pt x="63" y="105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3" y="94"/>
                    <a:pt x="65" y="92"/>
                    <a:pt x="67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6" y="92"/>
                    <a:pt x="88" y="94"/>
                    <a:pt x="88" y="96"/>
                  </a:cubicBezTo>
                  <a:lnTo>
                    <a:pt x="88" y="105"/>
                  </a:lnTo>
                  <a:close/>
                  <a:moveTo>
                    <a:pt x="128" y="161"/>
                  </a:moveTo>
                  <a:cubicBezTo>
                    <a:pt x="128" y="163"/>
                    <a:pt x="125" y="164"/>
                    <a:pt x="123" y="164"/>
                  </a:cubicBezTo>
                  <a:cubicBezTo>
                    <a:pt x="104" y="164"/>
                    <a:pt x="104" y="164"/>
                    <a:pt x="104" y="164"/>
                  </a:cubicBezTo>
                  <a:cubicBezTo>
                    <a:pt x="102" y="164"/>
                    <a:pt x="99" y="163"/>
                    <a:pt x="99" y="161"/>
                  </a:cubicBezTo>
                  <a:cubicBezTo>
                    <a:pt x="99" y="152"/>
                    <a:pt x="99" y="152"/>
                    <a:pt x="99" y="152"/>
                  </a:cubicBezTo>
                  <a:cubicBezTo>
                    <a:pt x="99" y="150"/>
                    <a:pt x="102" y="148"/>
                    <a:pt x="104" y="148"/>
                  </a:cubicBezTo>
                  <a:cubicBezTo>
                    <a:pt x="123" y="148"/>
                    <a:pt x="123" y="148"/>
                    <a:pt x="123" y="148"/>
                  </a:cubicBezTo>
                  <a:cubicBezTo>
                    <a:pt x="125" y="148"/>
                    <a:pt x="128" y="150"/>
                    <a:pt x="128" y="152"/>
                  </a:cubicBezTo>
                  <a:lnTo>
                    <a:pt x="128" y="161"/>
                  </a:lnTo>
                  <a:close/>
                  <a:moveTo>
                    <a:pt x="128" y="133"/>
                  </a:moveTo>
                  <a:cubicBezTo>
                    <a:pt x="128" y="135"/>
                    <a:pt x="125" y="136"/>
                    <a:pt x="123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2" y="136"/>
                    <a:pt x="99" y="135"/>
                    <a:pt x="99" y="133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9" y="122"/>
                    <a:pt x="102" y="120"/>
                    <a:pt x="104" y="120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25" y="120"/>
                    <a:pt x="128" y="122"/>
                    <a:pt x="128" y="124"/>
                  </a:cubicBezTo>
                  <a:lnTo>
                    <a:pt x="128" y="133"/>
                  </a:lnTo>
                  <a:close/>
                  <a:moveTo>
                    <a:pt x="128" y="105"/>
                  </a:moveTo>
                  <a:cubicBezTo>
                    <a:pt x="128" y="107"/>
                    <a:pt x="125" y="108"/>
                    <a:pt x="123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2" y="108"/>
                    <a:pt x="99" y="107"/>
                    <a:pt x="99" y="105"/>
                  </a:cubicBezTo>
                  <a:cubicBezTo>
                    <a:pt x="99" y="96"/>
                    <a:pt x="99" y="96"/>
                    <a:pt x="99" y="96"/>
                  </a:cubicBezTo>
                  <a:cubicBezTo>
                    <a:pt x="99" y="94"/>
                    <a:pt x="102" y="92"/>
                    <a:pt x="104" y="92"/>
                  </a:cubicBezTo>
                  <a:cubicBezTo>
                    <a:pt x="123" y="92"/>
                    <a:pt x="123" y="92"/>
                    <a:pt x="123" y="92"/>
                  </a:cubicBezTo>
                  <a:cubicBezTo>
                    <a:pt x="125" y="92"/>
                    <a:pt x="128" y="94"/>
                    <a:pt x="128" y="96"/>
                  </a:cubicBezTo>
                  <a:lnTo>
                    <a:pt x="128" y="105"/>
                  </a:lnTo>
                  <a:close/>
                  <a:moveTo>
                    <a:pt x="126" y="72"/>
                  </a:moveTo>
                  <a:cubicBezTo>
                    <a:pt x="103" y="72"/>
                    <a:pt x="103" y="72"/>
                    <a:pt x="103" y="72"/>
                  </a:cubicBezTo>
                  <a:cubicBezTo>
                    <a:pt x="100" y="72"/>
                    <a:pt x="99" y="67"/>
                    <a:pt x="99" y="63"/>
                  </a:cubicBezTo>
                  <a:cubicBezTo>
                    <a:pt x="99" y="60"/>
                    <a:pt x="100" y="56"/>
                    <a:pt x="103" y="56"/>
                  </a:cubicBezTo>
                  <a:cubicBezTo>
                    <a:pt x="126" y="56"/>
                    <a:pt x="126" y="56"/>
                    <a:pt x="126" y="56"/>
                  </a:cubicBezTo>
                  <a:cubicBezTo>
                    <a:pt x="128" y="56"/>
                    <a:pt x="130" y="60"/>
                    <a:pt x="130" y="63"/>
                  </a:cubicBezTo>
                  <a:cubicBezTo>
                    <a:pt x="130" y="67"/>
                    <a:pt x="128" y="72"/>
                    <a:pt x="126" y="72"/>
                  </a:cubicBezTo>
                  <a:close/>
                  <a:moveTo>
                    <a:pt x="136" y="42"/>
                  </a:moveTo>
                  <a:cubicBezTo>
                    <a:pt x="136" y="45"/>
                    <a:pt x="133" y="48"/>
                    <a:pt x="129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19" y="48"/>
                    <a:pt x="16" y="45"/>
                    <a:pt x="16" y="42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19"/>
                    <a:pt x="19" y="16"/>
                    <a:pt x="22" y="16"/>
                  </a:cubicBezTo>
                  <a:cubicBezTo>
                    <a:pt x="129" y="16"/>
                    <a:pt x="129" y="16"/>
                    <a:pt x="129" y="16"/>
                  </a:cubicBezTo>
                  <a:cubicBezTo>
                    <a:pt x="133" y="16"/>
                    <a:pt x="136" y="19"/>
                    <a:pt x="136" y="23"/>
                  </a:cubicBezTo>
                  <a:lnTo>
                    <a:pt x="136" y="42"/>
                  </a:lnTo>
                  <a:close/>
                  <a:moveTo>
                    <a:pt x="124" y="20"/>
                  </a:moveTo>
                  <a:cubicBezTo>
                    <a:pt x="122" y="20"/>
                    <a:pt x="120" y="21"/>
                    <a:pt x="120" y="23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4"/>
                    <a:pt x="122" y="45"/>
                    <a:pt x="124" y="45"/>
                  </a:cubicBezTo>
                  <a:cubicBezTo>
                    <a:pt x="126" y="45"/>
                    <a:pt x="127" y="44"/>
                    <a:pt x="127" y="42"/>
                  </a:cubicBezTo>
                  <a:cubicBezTo>
                    <a:pt x="127" y="23"/>
                    <a:pt x="127" y="23"/>
                    <a:pt x="127" y="23"/>
                  </a:cubicBezTo>
                  <a:cubicBezTo>
                    <a:pt x="127" y="21"/>
                    <a:pt x="126" y="20"/>
                    <a:pt x="124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292499" y="285760"/>
            <a:ext cx="4934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27577" y="1637656"/>
            <a:ext cx="10514965" cy="5033010"/>
          </a:xfrm>
          <a:prstGeom prst="roundRect">
            <a:avLst>
              <a:gd name="adj" fmla="val 5079"/>
            </a:avLst>
          </a:prstGeom>
          <a:solidFill>
            <a:srgbClr val="F1F6FF">
              <a:alpha val="65098"/>
            </a:srgb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PA_文本框 151"/>
          <p:cNvSpPr txBox="1"/>
          <p:nvPr>
            <p:custDataLst>
              <p:tags r:id="rId1"/>
            </p:custDataLst>
          </p:nvPr>
        </p:nvSpPr>
        <p:spPr>
          <a:xfrm>
            <a:off x="2781497" y="3096886"/>
            <a:ext cx="641985" cy="228600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ctr" defTabSz="91313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机器人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1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方正正中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4" name="矩形: 圆角 74"/>
          <p:cNvSpPr/>
          <p:nvPr/>
        </p:nvSpPr>
        <p:spPr>
          <a:xfrm>
            <a:off x="955237" y="2303136"/>
            <a:ext cx="4455795" cy="40487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矩形: 圆角 29"/>
          <p:cNvSpPr/>
          <p:nvPr/>
        </p:nvSpPr>
        <p:spPr>
          <a:xfrm>
            <a:off x="4441387" y="1490336"/>
            <a:ext cx="3521075" cy="34036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latin typeface="Arial" panose="020B0604020202020204" pitchFamily="34" charset="0"/>
                <a:ea typeface="Arial" panose="020B0604020202020204" pitchFamily="34" charset="0"/>
              </a:rPr>
              <a:t>混合式部署</a:t>
            </a:r>
            <a:endParaRPr lang="zh-CN" altLang="en-US" sz="16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矩形: 圆角 29"/>
          <p:cNvSpPr/>
          <p:nvPr/>
        </p:nvSpPr>
        <p:spPr>
          <a:xfrm>
            <a:off x="939997" y="2119621"/>
            <a:ext cx="1205865" cy="31115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Arial" panose="020B0604020202020204" pitchFamily="34" charset="0"/>
                <a:ea typeface="Arial" panose="020B0604020202020204" pitchFamily="34" charset="0"/>
              </a:rPr>
              <a:t>总部科技部</a:t>
            </a:r>
            <a:endParaRPr lang="zh-CN" altLang="en-US" sz="12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矩形: 圆角 74"/>
          <p:cNvSpPr/>
          <p:nvPr/>
        </p:nvSpPr>
        <p:spPr>
          <a:xfrm>
            <a:off x="2581472" y="2540626"/>
            <a:ext cx="2271395" cy="16865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矩形: 圆角 74"/>
          <p:cNvSpPr/>
          <p:nvPr/>
        </p:nvSpPr>
        <p:spPr>
          <a:xfrm>
            <a:off x="6787077" y="2288531"/>
            <a:ext cx="3808095" cy="11658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矩形: 圆角 29"/>
          <p:cNvSpPr/>
          <p:nvPr/>
        </p:nvSpPr>
        <p:spPr>
          <a:xfrm>
            <a:off x="6770567" y="2162801"/>
            <a:ext cx="937260" cy="26797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清算部</a:t>
            </a:r>
            <a:endParaRPr lang="zh-CN" altLang="en-US" sz="12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: 圆角 74"/>
          <p:cNvSpPr/>
          <p:nvPr/>
        </p:nvSpPr>
        <p:spPr>
          <a:xfrm>
            <a:off x="1251782" y="4617711"/>
            <a:ext cx="3600450" cy="1331595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1" name="图片 10" descr="机器人_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807" y="2713346"/>
            <a:ext cx="429260" cy="42926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426657" y="2705726"/>
            <a:ext cx="641985" cy="619760"/>
            <a:chOff x="4822" y="3437"/>
            <a:chExt cx="1011" cy="976"/>
          </a:xfrm>
        </p:grpSpPr>
        <p:sp>
          <p:nvSpPr>
            <p:cNvPr id="13" name="PA_文本框 151"/>
            <p:cNvSpPr txBox="1"/>
            <p:nvPr>
              <p:custDataLst>
                <p:tags r:id="rId3"/>
              </p:custDataLst>
            </p:nvPr>
          </p:nvSpPr>
          <p:spPr>
            <a:xfrm>
              <a:off x="4822" y="4053"/>
              <a:ext cx="1011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方正正中黑简体" panose="02000000000000000000" pitchFamily="2" charset="-122"/>
                  <a:cs typeface="Arial" panose="020B0604020202020204" pitchFamily="34" charset="0"/>
                </a:rPr>
                <a:t>机器人</a:t>
              </a: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方正正中黑简体" panose="02000000000000000000" pitchFamily="2" charset="-122"/>
                  <a:cs typeface="Arial" panose="020B0604020202020204" pitchFamily="34" charset="0"/>
                </a:rPr>
                <a:t>2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endParaRPr>
            </a:p>
          </p:txBody>
        </p:sp>
        <p:pic>
          <p:nvPicPr>
            <p:cNvPr id="14" name="图片 13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sp>
        <p:nvSpPr>
          <p:cNvPr id="15" name="PA_文本框 151"/>
          <p:cNvSpPr txBox="1"/>
          <p:nvPr>
            <p:custDataLst>
              <p:tags r:id="rId4"/>
            </p:custDataLst>
          </p:nvPr>
        </p:nvSpPr>
        <p:spPr>
          <a:xfrm>
            <a:off x="1509592" y="5550526"/>
            <a:ext cx="868045" cy="243840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ctr" defTabSz="913130"/>
            <a:r>
              <a:rPr lang="zh-CN" altLang="en-US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rPr>
              <a:t>服务器集群</a:t>
            </a:r>
            <a:endParaRPr lang="zh-CN" alt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Roboto black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084517" y="2705726"/>
            <a:ext cx="641350" cy="619760"/>
            <a:chOff x="4822" y="3437"/>
            <a:chExt cx="1010" cy="976"/>
          </a:xfrm>
        </p:grpSpPr>
        <p:sp>
          <p:nvSpPr>
            <p:cNvPr id="17" name="PA_文本框 151"/>
            <p:cNvSpPr txBox="1"/>
            <p:nvPr>
              <p:custDataLst>
                <p:tags r:id="rId5"/>
              </p:custDataLst>
            </p:nvPr>
          </p:nvSpPr>
          <p:spPr>
            <a:xfrm>
              <a:off x="4822" y="4053"/>
              <a:ext cx="1011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方正正中黑简体" panose="02000000000000000000" pitchFamily="2" charset="-122"/>
                  <a:cs typeface="Arial" panose="020B0604020202020204" pitchFamily="34" charset="0"/>
                </a:rPr>
                <a:t>机器人</a:t>
              </a: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方正正中黑简体" panose="02000000000000000000" pitchFamily="2" charset="-122"/>
                  <a:cs typeface="Arial" panose="020B0604020202020204" pitchFamily="34" charset="0"/>
                </a:rPr>
                <a:t>N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endParaRPr>
            </a:p>
          </p:txBody>
        </p:sp>
        <p:pic>
          <p:nvPicPr>
            <p:cNvPr id="18" name="图片 17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3161227" y="3507731"/>
            <a:ext cx="1162050" cy="602615"/>
            <a:chOff x="4141" y="4777"/>
            <a:chExt cx="1830" cy="949"/>
          </a:xfrm>
        </p:grpSpPr>
        <p:sp>
          <p:nvSpPr>
            <p:cNvPr id="20" name="PA_文本框 151"/>
            <p:cNvSpPr txBox="1"/>
            <p:nvPr>
              <p:custDataLst>
                <p:tags r:id="rId6"/>
              </p:custDataLst>
            </p:nvPr>
          </p:nvSpPr>
          <p:spPr>
            <a:xfrm>
              <a:off x="4287" y="5366"/>
              <a:ext cx="1517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Roboto black"/>
                </a:rPr>
                <a:t>高密度机器人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141" y="4777"/>
              <a:ext cx="1242" cy="676"/>
              <a:chOff x="3400" y="4556"/>
              <a:chExt cx="1242" cy="676"/>
            </a:xfrm>
          </p:grpSpPr>
          <p:pic>
            <p:nvPicPr>
              <p:cNvPr id="23" name="图片 22" descr="机器人_o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00" y="4556"/>
                <a:ext cx="676" cy="676"/>
              </a:xfrm>
              <a:prstGeom prst="rect">
                <a:avLst/>
              </a:prstGeom>
            </p:spPr>
          </p:pic>
          <p:pic>
            <p:nvPicPr>
              <p:cNvPr id="24" name="图片 23" descr="机器人_o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966" y="4556"/>
                <a:ext cx="676" cy="676"/>
              </a:xfrm>
              <a:prstGeom prst="rect">
                <a:avLst/>
              </a:prstGeom>
            </p:spPr>
          </p:pic>
        </p:grpSp>
        <p:pic>
          <p:nvPicPr>
            <p:cNvPr id="22" name="图片 21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95" y="4777"/>
              <a:ext cx="676" cy="676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1404817" y="2609206"/>
            <a:ext cx="641350" cy="746125"/>
            <a:chOff x="1638" y="3285"/>
            <a:chExt cx="1010" cy="1175"/>
          </a:xfrm>
        </p:grpSpPr>
        <p:pic>
          <p:nvPicPr>
            <p:cNvPr id="26" name="图片 25" descr="电脑屏幕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23" y="3285"/>
              <a:ext cx="840" cy="840"/>
            </a:xfrm>
            <a:prstGeom prst="rect">
              <a:avLst/>
            </a:prstGeom>
          </p:spPr>
        </p:pic>
        <p:sp>
          <p:nvSpPr>
            <p:cNvPr id="27" name="PA_文本框 151"/>
            <p:cNvSpPr txBox="1"/>
            <p:nvPr>
              <p:custDataLst>
                <p:tags r:id="rId8"/>
              </p:custDataLst>
            </p:nvPr>
          </p:nvSpPr>
          <p:spPr>
            <a:xfrm>
              <a:off x="1638" y="4100"/>
              <a:ext cx="1011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Roboto black"/>
                </a:rPr>
                <a:t>管理端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405452" y="3454391"/>
            <a:ext cx="641350" cy="746125"/>
            <a:chOff x="1638" y="3285"/>
            <a:chExt cx="1010" cy="1175"/>
          </a:xfrm>
        </p:grpSpPr>
        <p:pic>
          <p:nvPicPr>
            <p:cNvPr id="29" name="图片 28" descr="电脑屏幕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23" y="3285"/>
              <a:ext cx="840" cy="840"/>
            </a:xfrm>
            <a:prstGeom prst="rect">
              <a:avLst/>
            </a:prstGeom>
          </p:spPr>
        </p:pic>
        <p:sp>
          <p:nvSpPr>
            <p:cNvPr id="30" name="PA_文本框 151"/>
            <p:cNvSpPr txBox="1"/>
            <p:nvPr>
              <p:custDataLst>
                <p:tags r:id="rId9"/>
              </p:custDataLst>
            </p:nvPr>
          </p:nvSpPr>
          <p:spPr>
            <a:xfrm>
              <a:off x="1638" y="4100"/>
              <a:ext cx="1011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Roboto black"/>
                </a:rPr>
                <a:t>管理端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endParaRPr>
            </a:p>
          </p:txBody>
        </p:sp>
      </p:grpSp>
      <p:pic>
        <p:nvPicPr>
          <p:cNvPr id="31" name="图片 30" descr="服务器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89932" y="4901556"/>
            <a:ext cx="507365" cy="507365"/>
          </a:xfrm>
          <a:prstGeom prst="rect">
            <a:avLst/>
          </a:prstGeom>
        </p:spPr>
      </p:pic>
      <p:pic>
        <p:nvPicPr>
          <p:cNvPr id="32" name="图片 31" descr="服务器 (1)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36412" y="4834246"/>
            <a:ext cx="574675" cy="574675"/>
          </a:xfrm>
          <a:prstGeom prst="rect">
            <a:avLst/>
          </a:prstGeom>
        </p:spPr>
      </p:pic>
      <p:sp>
        <p:nvSpPr>
          <p:cNvPr id="33" name="PA_文本框 151"/>
          <p:cNvSpPr txBox="1"/>
          <p:nvPr>
            <p:custDataLst>
              <p:tags r:id="rId12"/>
            </p:custDataLst>
          </p:nvPr>
        </p:nvSpPr>
        <p:spPr>
          <a:xfrm>
            <a:off x="2474157" y="5550526"/>
            <a:ext cx="1099185" cy="243840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ctr" defTabSz="913130"/>
            <a:r>
              <a:rPr lang="zh-CN" altLang="en-US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rPr>
              <a:t>数据库服务器</a:t>
            </a:r>
            <a:endParaRPr lang="zh-CN" alt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Roboto black"/>
            </a:endParaRPr>
          </a:p>
        </p:txBody>
      </p:sp>
      <p:pic>
        <p:nvPicPr>
          <p:cNvPr id="34" name="图片 33" descr="文件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36867" y="4850121"/>
            <a:ext cx="542925" cy="542925"/>
          </a:xfrm>
          <a:prstGeom prst="rect">
            <a:avLst/>
          </a:prstGeom>
        </p:spPr>
      </p:pic>
      <p:sp>
        <p:nvSpPr>
          <p:cNvPr id="35" name="PA_文本框 151"/>
          <p:cNvSpPr txBox="1"/>
          <p:nvPr>
            <p:custDataLst>
              <p:tags r:id="rId14"/>
            </p:custDataLst>
          </p:nvPr>
        </p:nvSpPr>
        <p:spPr>
          <a:xfrm>
            <a:off x="3558737" y="5550526"/>
            <a:ext cx="1099185" cy="243840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ctr" defTabSz="913130"/>
            <a:r>
              <a:rPr lang="zh-CN" altLang="en-US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rPr>
              <a:t>录屏存储</a:t>
            </a:r>
            <a:endParaRPr lang="zh-CN" alt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Roboto black"/>
            </a:endParaRPr>
          </a:p>
        </p:txBody>
      </p:sp>
      <p:sp>
        <p:nvSpPr>
          <p:cNvPr id="36" name="矩形: 圆角 74"/>
          <p:cNvSpPr/>
          <p:nvPr/>
        </p:nvSpPr>
        <p:spPr>
          <a:xfrm>
            <a:off x="1251782" y="2540626"/>
            <a:ext cx="958850" cy="16865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37" name="直接连接符 159"/>
          <p:cNvCxnSpPr/>
          <p:nvPr/>
        </p:nvCxnSpPr>
        <p:spPr>
          <a:xfrm>
            <a:off x="2210632" y="3383906"/>
            <a:ext cx="370840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直接连接符 160"/>
          <p:cNvCxnSpPr>
            <a:stCxn id="36" idx="2"/>
          </p:cNvCxnSpPr>
          <p:nvPr/>
        </p:nvCxnSpPr>
        <p:spPr>
          <a:xfrm>
            <a:off x="1739462" y="4227186"/>
            <a:ext cx="0" cy="390525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直接连接符 161"/>
          <p:cNvCxnSpPr/>
          <p:nvPr/>
        </p:nvCxnSpPr>
        <p:spPr>
          <a:xfrm>
            <a:off x="3747332" y="4227186"/>
            <a:ext cx="0" cy="390525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9581712" y="2573646"/>
            <a:ext cx="789940" cy="619760"/>
            <a:chOff x="4735" y="3437"/>
            <a:chExt cx="1244" cy="976"/>
          </a:xfrm>
        </p:grpSpPr>
        <p:sp>
          <p:nvSpPr>
            <p:cNvPr id="41" name="PA_文本框 151"/>
            <p:cNvSpPr txBox="1"/>
            <p:nvPr>
              <p:custDataLst>
                <p:tags r:id="rId15"/>
              </p:custDataLst>
            </p:nvPr>
          </p:nvSpPr>
          <p:spPr>
            <a:xfrm>
              <a:off x="4735" y="4053"/>
              <a:ext cx="1244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单机机器人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2" name="图片 41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grpSp>
        <p:nvGrpSpPr>
          <p:cNvPr id="43" name="组合 42"/>
          <p:cNvGrpSpPr/>
          <p:nvPr/>
        </p:nvGrpSpPr>
        <p:grpSpPr>
          <a:xfrm>
            <a:off x="8100892" y="2573646"/>
            <a:ext cx="641985" cy="619760"/>
            <a:chOff x="4848" y="3437"/>
            <a:chExt cx="1011" cy="976"/>
          </a:xfrm>
        </p:grpSpPr>
        <p:sp>
          <p:nvSpPr>
            <p:cNvPr id="44" name="PA_文本框 151"/>
            <p:cNvSpPr txBox="1"/>
            <p:nvPr>
              <p:custDataLst>
                <p:tags r:id="rId16"/>
              </p:custDataLst>
            </p:nvPr>
          </p:nvSpPr>
          <p:spPr>
            <a:xfrm>
              <a:off x="4848" y="4053"/>
              <a:ext cx="1011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5" name="图片 44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sp>
        <p:nvSpPr>
          <p:cNvPr id="46" name="矩形: 圆角 74"/>
          <p:cNvSpPr/>
          <p:nvPr/>
        </p:nvSpPr>
        <p:spPr>
          <a:xfrm>
            <a:off x="6787077" y="3744586"/>
            <a:ext cx="3808095" cy="11658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7" name="矩形: 圆角 74"/>
          <p:cNvSpPr/>
          <p:nvPr/>
        </p:nvSpPr>
        <p:spPr>
          <a:xfrm>
            <a:off x="6787077" y="5186036"/>
            <a:ext cx="3808095" cy="11658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8" name="矩形: 圆角 29"/>
          <p:cNvSpPr/>
          <p:nvPr/>
        </p:nvSpPr>
        <p:spPr>
          <a:xfrm>
            <a:off x="6770567" y="3588376"/>
            <a:ext cx="937260" cy="26797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运营部</a:t>
            </a:r>
            <a:endParaRPr lang="zh-CN" altLang="en-US" sz="12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7212527" y="2665721"/>
            <a:ext cx="824230" cy="527685"/>
            <a:chOff x="11473" y="3543"/>
            <a:chExt cx="1298" cy="831"/>
          </a:xfrm>
        </p:grpSpPr>
        <p:pic>
          <p:nvPicPr>
            <p:cNvPr id="50" name="图片 49" descr="多人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1864" y="3543"/>
              <a:ext cx="516" cy="464"/>
            </a:xfrm>
            <a:prstGeom prst="rect">
              <a:avLst/>
            </a:prstGeom>
          </p:spPr>
        </p:pic>
        <p:sp>
          <p:nvSpPr>
            <p:cNvPr id="51" name="PA_文本框 151"/>
            <p:cNvSpPr txBox="1"/>
            <p:nvPr>
              <p:custDataLst>
                <p:tags r:id="rId18"/>
              </p:custDataLst>
            </p:nvPr>
          </p:nvSpPr>
          <p:spPr>
            <a:xfrm>
              <a:off x="11473" y="4014"/>
              <a:ext cx="1298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业务使用者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81307" y="2573646"/>
            <a:ext cx="641985" cy="619760"/>
            <a:chOff x="4848" y="3437"/>
            <a:chExt cx="1011" cy="976"/>
          </a:xfrm>
        </p:grpSpPr>
        <p:sp>
          <p:nvSpPr>
            <p:cNvPr id="53" name="PA_文本框 151"/>
            <p:cNvSpPr txBox="1"/>
            <p:nvPr>
              <p:custDataLst>
                <p:tags r:id="rId19"/>
              </p:custDataLst>
            </p:nvPr>
          </p:nvSpPr>
          <p:spPr>
            <a:xfrm>
              <a:off x="4848" y="4053"/>
              <a:ext cx="1011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4" name="图片 53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sp>
        <p:nvSpPr>
          <p:cNvPr id="55" name="矩形: 圆角 74"/>
          <p:cNvSpPr/>
          <p:nvPr/>
        </p:nvSpPr>
        <p:spPr>
          <a:xfrm>
            <a:off x="9581712" y="2506336"/>
            <a:ext cx="789305" cy="73914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56" name="直接连接符 178"/>
          <p:cNvCxnSpPr>
            <a:stCxn id="4" idx="3"/>
            <a:endCxn id="8" idx="1"/>
          </p:cNvCxnSpPr>
          <p:nvPr/>
        </p:nvCxnSpPr>
        <p:spPr>
          <a:xfrm flipV="1">
            <a:off x="5411032" y="2871461"/>
            <a:ext cx="1376045" cy="145605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" name="直接连接符 179"/>
          <p:cNvCxnSpPr>
            <a:stCxn id="4" idx="3"/>
            <a:endCxn id="46" idx="1"/>
          </p:cNvCxnSpPr>
          <p:nvPr/>
        </p:nvCxnSpPr>
        <p:spPr>
          <a:xfrm>
            <a:off x="5411032" y="4327516"/>
            <a:ext cx="1376045" cy="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直接连接符 180"/>
          <p:cNvCxnSpPr>
            <a:stCxn id="4" idx="3"/>
            <a:endCxn id="47" idx="1"/>
          </p:cNvCxnSpPr>
          <p:nvPr/>
        </p:nvCxnSpPr>
        <p:spPr>
          <a:xfrm>
            <a:off x="5411032" y="4327516"/>
            <a:ext cx="1376045" cy="14414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59" name="组合 58"/>
          <p:cNvGrpSpPr/>
          <p:nvPr/>
        </p:nvGrpSpPr>
        <p:grpSpPr>
          <a:xfrm>
            <a:off x="9581712" y="4018271"/>
            <a:ext cx="789940" cy="619760"/>
            <a:chOff x="4735" y="3437"/>
            <a:chExt cx="1244" cy="976"/>
          </a:xfrm>
        </p:grpSpPr>
        <p:sp>
          <p:nvSpPr>
            <p:cNvPr id="60" name="PA_文本框 151"/>
            <p:cNvSpPr txBox="1"/>
            <p:nvPr>
              <p:custDataLst>
                <p:tags r:id="rId20"/>
              </p:custDataLst>
            </p:nvPr>
          </p:nvSpPr>
          <p:spPr>
            <a:xfrm>
              <a:off x="4735" y="4053"/>
              <a:ext cx="1244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单机机器人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1" name="图片 60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grpSp>
        <p:nvGrpSpPr>
          <p:cNvPr id="62" name="组合 61"/>
          <p:cNvGrpSpPr/>
          <p:nvPr/>
        </p:nvGrpSpPr>
        <p:grpSpPr>
          <a:xfrm>
            <a:off x="8100892" y="4018271"/>
            <a:ext cx="641985" cy="619760"/>
            <a:chOff x="4848" y="3437"/>
            <a:chExt cx="1011" cy="976"/>
          </a:xfrm>
        </p:grpSpPr>
        <p:sp>
          <p:nvSpPr>
            <p:cNvPr id="63" name="PA_文本框 151"/>
            <p:cNvSpPr txBox="1"/>
            <p:nvPr>
              <p:custDataLst>
                <p:tags r:id="rId21"/>
              </p:custDataLst>
            </p:nvPr>
          </p:nvSpPr>
          <p:spPr>
            <a:xfrm>
              <a:off x="4848" y="4053"/>
              <a:ext cx="1011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4" name="图片 63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grpSp>
        <p:nvGrpSpPr>
          <p:cNvPr id="65" name="组合 64"/>
          <p:cNvGrpSpPr/>
          <p:nvPr/>
        </p:nvGrpSpPr>
        <p:grpSpPr>
          <a:xfrm>
            <a:off x="7212527" y="4110346"/>
            <a:ext cx="824230" cy="527685"/>
            <a:chOff x="11473" y="3543"/>
            <a:chExt cx="1298" cy="831"/>
          </a:xfrm>
        </p:grpSpPr>
        <p:pic>
          <p:nvPicPr>
            <p:cNvPr id="66" name="图片 65" descr="多人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1864" y="3543"/>
              <a:ext cx="516" cy="464"/>
            </a:xfrm>
            <a:prstGeom prst="rect">
              <a:avLst/>
            </a:prstGeom>
          </p:spPr>
        </p:pic>
        <p:sp>
          <p:nvSpPr>
            <p:cNvPr id="67" name="PA_文本框 151"/>
            <p:cNvSpPr txBox="1"/>
            <p:nvPr>
              <p:custDataLst>
                <p:tags r:id="rId22"/>
              </p:custDataLst>
            </p:nvPr>
          </p:nvSpPr>
          <p:spPr>
            <a:xfrm>
              <a:off x="11473" y="4014"/>
              <a:ext cx="1298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业务使用者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8881307" y="4018271"/>
            <a:ext cx="641985" cy="619760"/>
            <a:chOff x="4848" y="3437"/>
            <a:chExt cx="1011" cy="976"/>
          </a:xfrm>
        </p:grpSpPr>
        <p:sp>
          <p:nvSpPr>
            <p:cNvPr id="69" name="PA_文本框 151"/>
            <p:cNvSpPr txBox="1"/>
            <p:nvPr>
              <p:custDataLst>
                <p:tags r:id="rId23"/>
              </p:custDataLst>
            </p:nvPr>
          </p:nvSpPr>
          <p:spPr>
            <a:xfrm>
              <a:off x="4848" y="4053"/>
              <a:ext cx="1011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0" name="图片 69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sp>
        <p:nvSpPr>
          <p:cNvPr id="71" name="矩形: 圆角 74"/>
          <p:cNvSpPr/>
          <p:nvPr/>
        </p:nvSpPr>
        <p:spPr>
          <a:xfrm>
            <a:off x="9581712" y="3950961"/>
            <a:ext cx="789305" cy="73914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2" name="矩形: 圆角 74"/>
          <p:cNvSpPr/>
          <p:nvPr/>
        </p:nvSpPr>
        <p:spPr>
          <a:xfrm>
            <a:off x="6787077" y="5184766"/>
            <a:ext cx="3808095" cy="11658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9581712" y="5458451"/>
            <a:ext cx="789940" cy="619760"/>
            <a:chOff x="4735" y="3437"/>
            <a:chExt cx="1244" cy="976"/>
          </a:xfrm>
        </p:grpSpPr>
        <p:sp>
          <p:nvSpPr>
            <p:cNvPr id="74" name="PA_文本框 151"/>
            <p:cNvSpPr txBox="1"/>
            <p:nvPr>
              <p:custDataLst>
                <p:tags r:id="rId24"/>
              </p:custDataLst>
            </p:nvPr>
          </p:nvSpPr>
          <p:spPr>
            <a:xfrm>
              <a:off x="4735" y="4053"/>
              <a:ext cx="1244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单机机器人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5" name="图片 74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grpSp>
        <p:nvGrpSpPr>
          <p:cNvPr id="76" name="组合 75"/>
          <p:cNvGrpSpPr/>
          <p:nvPr/>
        </p:nvGrpSpPr>
        <p:grpSpPr>
          <a:xfrm>
            <a:off x="8100892" y="5458451"/>
            <a:ext cx="641985" cy="619760"/>
            <a:chOff x="4848" y="3437"/>
            <a:chExt cx="1011" cy="976"/>
          </a:xfrm>
        </p:grpSpPr>
        <p:sp>
          <p:nvSpPr>
            <p:cNvPr id="77" name="PA_文本框 151"/>
            <p:cNvSpPr txBox="1"/>
            <p:nvPr>
              <p:custDataLst>
                <p:tags r:id="rId25"/>
              </p:custDataLst>
            </p:nvPr>
          </p:nvSpPr>
          <p:spPr>
            <a:xfrm>
              <a:off x="4848" y="4053"/>
              <a:ext cx="1011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8" name="图片 77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grpSp>
        <p:nvGrpSpPr>
          <p:cNvPr id="79" name="组合 78"/>
          <p:cNvGrpSpPr/>
          <p:nvPr/>
        </p:nvGrpSpPr>
        <p:grpSpPr>
          <a:xfrm>
            <a:off x="7212527" y="5550526"/>
            <a:ext cx="824230" cy="527685"/>
            <a:chOff x="11473" y="3543"/>
            <a:chExt cx="1298" cy="831"/>
          </a:xfrm>
        </p:grpSpPr>
        <p:pic>
          <p:nvPicPr>
            <p:cNvPr id="80" name="图片 79" descr="多人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1864" y="3543"/>
              <a:ext cx="516" cy="464"/>
            </a:xfrm>
            <a:prstGeom prst="rect">
              <a:avLst/>
            </a:prstGeom>
          </p:spPr>
        </p:pic>
        <p:sp>
          <p:nvSpPr>
            <p:cNvPr id="81" name="PA_文本框 151"/>
            <p:cNvSpPr txBox="1"/>
            <p:nvPr>
              <p:custDataLst>
                <p:tags r:id="rId26"/>
              </p:custDataLst>
            </p:nvPr>
          </p:nvSpPr>
          <p:spPr>
            <a:xfrm>
              <a:off x="11473" y="4014"/>
              <a:ext cx="1298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业务使用者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8805107" y="5458451"/>
            <a:ext cx="776605" cy="619760"/>
            <a:chOff x="4728" y="3437"/>
            <a:chExt cx="1223" cy="976"/>
          </a:xfrm>
        </p:grpSpPr>
        <p:sp>
          <p:nvSpPr>
            <p:cNvPr id="83" name="PA_文本框 151"/>
            <p:cNvSpPr txBox="1"/>
            <p:nvPr>
              <p:custDataLst>
                <p:tags r:id="rId27"/>
              </p:custDataLst>
            </p:nvPr>
          </p:nvSpPr>
          <p:spPr>
            <a:xfrm>
              <a:off x="4728" y="4053"/>
              <a:ext cx="1223" cy="360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单机机器人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4" name="图片 83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sp>
        <p:nvSpPr>
          <p:cNvPr id="85" name="矩形: 圆角 74"/>
          <p:cNvSpPr/>
          <p:nvPr/>
        </p:nvSpPr>
        <p:spPr>
          <a:xfrm>
            <a:off x="8743512" y="5393046"/>
            <a:ext cx="1627505" cy="73914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6" name="矩形: 圆角 29"/>
          <p:cNvSpPr/>
          <p:nvPr/>
        </p:nvSpPr>
        <p:spPr>
          <a:xfrm>
            <a:off x="6770567" y="5021571"/>
            <a:ext cx="937260" cy="26797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财务部</a:t>
            </a:r>
            <a:endParaRPr lang="zh-CN" altLang="en-US" sz="12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292499" y="285760"/>
            <a:ext cx="3570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二、流程建设方案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Introduction</a:t>
            </a:r>
            <a:endParaRPr lang="zh-CN" alt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标题 1"/>
          <p:cNvSpPr txBox="1"/>
          <p:nvPr/>
        </p:nvSpPr>
        <p:spPr>
          <a:xfrm>
            <a:off x="3253937" y="415902"/>
            <a:ext cx="10515600" cy="4781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示例：某银行企业案例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架构部署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三、执行流程图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Execution Flow Chart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45889" y="6572240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chemeClr val="bg1"/>
                </a:solidFill>
              </a:rPr>
              <a:t>参考流程图</a:t>
            </a:r>
            <a:r>
              <a:rPr kumimoji="1" lang="en-US" altLang="zh-CN" dirty="0">
                <a:solidFill>
                  <a:schemeClr val="bg1"/>
                </a:solidFill>
              </a:rPr>
              <a:t>1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6441" y="1750545"/>
            <a:ext cx="428625" cy="202755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数字化生产力部署前</a:t>
            </a:r>
            <a:endParaRPr kumimoji="1" lang="zh-CN" altLang="en-US" sz="12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26441" y="4327375"/>
            <a:ext cx="428625" cy="2027555"/>
          </a:xfrm>
          <a:prstGeom prst="rect">
            <a:avLst/>
          </a:prstGeom>
          <a:solidFill>
            <a:srgbClr val="00A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数字化生产力部署后</a:t>
            </a:r>
            <a:endParaRPr kumimoji="1" lang="zh-CN" altLang="en-US" sz="12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83679" y="1106756"/>
            <a:ext cx="1879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全流程手工执行</a:t>
            </a:r>
            <a:endParaRPr kumimoji="1"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450419" y="4165460"/>
            <a:ext cx="5264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400" b="1">
                <a:solidFill>
                  <a:srgbClr val="04AF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机器人自动完成登录系统、新建商品信息等业务流程</a:t>
            </a:r>
            <a:endParaRPr kumimoji="1" lang="zh-CN" altLang="en-US" sz="1400" b="1" dirty="0">
              <a:solidFill>
                <a:srgbClr val="04AF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 descr="ibo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588649" y="4771515"/>
            <a:ext cx="565150" cy="565150"/>
          </a:xfrm>
          <a:prstGeom prst="rect">
            <a:avLst/>
          </a:prstGeom>
        </p:spPr>
      </p:pic>
      <p:pic>
        <p:nvPicPr>
          <p:cNvPr id="14" name="图片 13" descr="人 (2)"/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3731917" y="1723564"/>
            <a:ext cx="607596" cy="607596"/>
          </a:xfrm>
          <a:prstGeom prst="rect">
            <a:avLst/>
          </a:prstGeom>
        </p:spPr>
      </p:pic>
      <p:pic>
        <p:nvPicPr>
          <p:cNvPr id="15" name="图片 14" descr="人 (2)"/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5486595" y="1737625"/>
            <a:ext cx="607596" cy="607596"/>
          </a:xfrm>
          <a:prstGeom prst="rect">
            <a:avLst/>
          </a:prstGeom>
        </p:spPr>
      </p:pic>
      <p:pic>
        <p:nvPicPr>
          <p:cNvPr id="16" name="图片 15" descr="文件 (3)"/>
          <p:cNvPicPr>
            <a:picLocks noChangeAspect="1"/>
          </p:cNvPicPr>
          <p:nvPr/>
        </p:nvPicPr>
        <p:blipFill>
          <a:blip r:embed="rId3" cstate="print">
            <a:biLevel thresh="25000"/>
          </a:blip>
          <a:stretch>
            <a:fillRect/>
          </a:stretch>
        </p:blipFill>
        <p:spPr>
          <a:xfrm>
            <a:off x="6785910" y="3027157"/>
            <a:ext cx="349732" cy="349732"/>
          </a:xfrm>
          <a:prstGeom prst="rect">
            <a:avLst/>
          </a:prstGeom>
        </p:spPr>
      </p:pic>
      <p:pic>
        <p:nvPicPr>
          <p:cNvPr id="17" name="图形 16" descr="Interne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89933" y="1837684"/>
            <a:ext cx="403296" cy="403296"/>
          </a:xfrm>
          <a:prstGeom prst="rect">
            <a:avLst/>
          </a:prstGeom>
        </p:spPr>
      </p:pic>
      <p:pic>
        <p:nvPicPr>
          <p:cNvPr id="18" name="图形 17" descr="月历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14362" y="1838725"/>
            <a:ext cx="405396" cy="405396"/>
          </a:xfrm>
          <a:prstGeom prst="rect">
            <a:avLst/>
          </a:prstGeom>
        </p:spPr>
      </p:pic>
      <p:pic>
        <p:nvPicPr>
          <p:cNvPr id="19" name="图片 18" descr="人 (2)"/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6997789" y="1711069"/>
            <a:ext cx="607596" cy="607596"/>
          </a:xfrm>
          <a:prstGeom prst="rect">
            <a:avLst/>
          </a:prstGeom>
        </p:spPr>
      </p:pic>
      <p:pic>
        <p:nvPicPr>
          <p:cNvPr id="20" name="图形 19" descr="统计信息 RTL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13202" y="1864766"/>
            <a:ext cx="307778" cy="307777"/>
          </a:xfrm>
          <a:prstGeom prst="rect">
            <a:avLst/>
          </a:prstGeom>
        </p:spPr>
      </p:pic>
      <p:pic>
        <p:nvPicPr>
          <p:cNvPr id="21" name="图片 20" descr="人 (2)"/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8351897" y="1722455"/>
            <a:ext cx="607596" cy="607596"/>
          </a:xfrm>
          <a:prstGeom prst="rect">
            <a:avLst/>
          </a:prstGeom>
        </p:spPr>
      </p:pic>
      <p:pic>
        <p:nvPicPr>
          <p:cNvPr id="22" name="图形 21" descr="列表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153171" y="1817047"/>
            <a:ext cx="335200" cy="335200"/>
          </a:xfrm>
          <a:prstGeom prst="rect">
            <a:avLst/>
          </a:prstGeom>
        </p:spPr>
      </p:pic>
      <p:pic>
        <p:nvPicPr>
          <p:cNvPr id="23" name="图片 22" descr="人 (2)"/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8332487" y="3037445"/>
            <a:ext cx="607596" cy="607596"/>
          </a:xfrm>
          <a:prstGeom prst="rect">
            <a:avLst/>
          </a:prstGeom>
        </p:spPr>
      </p:pic>
      <p:pic>
        <p:nvPicPr>
          <p:cNvPr id="24" name="图片 23" descr="人 (2)"/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7057700" y="3042624"/>
            <a:ext cx="607596" cy="607596"/>
          </a:xfrm>
          <a:prstGeom prst="rect">
            <a:avLst/>
          </a:prstGeom>
        </p:spPr>
      </p:pic>
      <p:pic>
        <p:nvPicPr>
          <p:cNvPr id="25" name="图片 24" descr="人 (2)"/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3744074" y="2991984"/>
            <a:ext cx="607596" cy="607596"/>
          </a:xfrm>
          <a:prstGeom prst="rect">
            <a:avLst/>
          </a:prstGeom>
        </p:spPr>
      </p:pic>
      <p:pic>
        <p:nvPicPr>
          <p:cNvPr id="26" name="图形 25" descr="复选标记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60756" y="3007736"/>
            <a:ext cx="349732" cy="349732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3293118" y="2418649"/>
            <a:ext cx="138447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员工将报销单交给秘书</a:t>
            </a:r>
            <a:endParaRPr kumimoji="1"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442377" y="3681484"/>
            <a:ext cx="111389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报销款到员工账户</a:t>
            </a:r>
            <a:endParaRPr kumimoji="1" lang="zh-CN" altLang="en-US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688702" y="3725173"/>
            <a:ext cx="1271212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登录财务系统</a:t>
            </a:r>
            <a:endParaRPr kumimoji="1" lang="zh-CN" altLang="en-US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972703" y="3736539"/>
            <a:ext cx="1270907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提交给财务记账</a:t>
            </a:r>
            <a:endParaRPr kumimoji="1" lang="zh-CN" altLang="en-US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90747" y="2354837"/>
            <a:ext cx="1113892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交领导审批</a:t>
            </a:r>
            <a:endParaRPr kumimoji="1"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726705" y="2361797"/>
            <a:ext cx="111389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秘书登录网站发票验真</a:t>
            </a:r>
            <a:endParaRPr kumimoji="1" 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250293" y="2381084"/>
            <a:ext cx="111389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秘书检查登记</a:t>
            </a:r>
            <a:r>
              <a:rPr kumimoji="1"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" name="图形 33" descr="目标受众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38639" y="2985084"/>
            <a:ext cx="349732" cy="349732"/>
          </a:xfrm>
          <a:prstGeom prst="rect">
            <a:avLst/>
          </a:prstGeom>
        </p:spPr>
      </p:pic>
      <p:sp>
        <p:nvSpPr>
          <p:cNvPr id="35" name="箭头: 右 90"/>
          <p:cNvSpPr/>
          <p:nvPr/>
        </p:nvSpPr>
        <p:spPr>
          <a:xfrm>
            <a:off x="7690188" y="2107873"/>
            <a:ext cx="490433" cy="152772"/>
          </a:xfrm>
          <a:prstGeom prst="righ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6" name="箭头: 右 91"/>
          <p:cNvSpPr/>
          <p:nvPr/>
        </p:nvSpPr>
        <p:spPr>
          <a:xfrm>
            <a:off x="6231838" y="2120988"/>
            <a:ext cx="490433" cy="171976"/>
          </a:xfrm>
          <a:prstGeom prst="righ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7" name="箭头: 右 92"/>
          <p:cNvSpPr/>
          <p:nvPr/>
        </p:nvSpPr>
        <p:spPr>
          <a:xfrm>
            <a:off x="4460327" y="2129754"/>
            <a:ext cx="490433" cy="171976"/>
          </a:xfrm>
          <a:prstGeom prst="righ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8" name="箭头: 下 93"/>
          <p:cNvSpPr/>
          <p:nvPr/>
        </p:nvSpPr>
        <p:spPr>
          <a:xfrm>
            <a:off x="8572279" y="2636544"/>
            <a:ext cx="150829" cy="309801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9" name="箭头: 左 94"/>
          <p:cNvSpPr/>
          <p:nvPr/>
        </p:nvSpPr>
        <p:spPr>
          <a:xfrm>
            <a:off x="7786190" y="3389782"/>
            <a:ext cx="428625" cy="175619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40" name="图片 39" descr="文件 (4)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297004" y="4959208"/>
            <a:ext cx="326154" cy="326154"/>
          </a:xfrm>
          <a:prstGeom prst="rect">
            <a:avLst/>
          </a:prstGeom>
        </p:spPr>
      </p:pic>
      <p:pic>
        <p:nvPicPr>
          <p:cNvPr id="41" name="图形 40" descr="月历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621430" y="4781354"/>
            <a:ext cx="340931" cy="340931"/>
          </a:xfrm>
          <a:prstGeom prst="rect">
            <a:avLst/>
          </a:prstGeom>
        </p:spPr>
      </p:pic>
      <p:pic>
        <p:nvPicPr>
          <p:cNvPr id="42" name="图片 41" descr="ibo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854472" y="4763102"/>
            <a:ext cx="565151" cy="565151"/>
          </a:xfrm>
          <a:prstGeom prst="rect">
            <a:avLst/>
          </a:prstGeom>
        </p:spPr>
      </p:pic>
      <p:pic>
        <p:nvPicPr>
          <p:cNvPr id="43" name="图形 42" descr="Internet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835372" y="4867352"/>
            <a:ext cx="403296" cy="403296"/>
          </a:xfrm>
          <a:prstGeom prst="rect">
            <a:avLst/>
          </a:prstGeom>
        </p:spPr>
      </p:pic>
      <p:pic>
        <p:nvPicPr>
          <p:cNvPr id="44" name="图片 43" descr="ibo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120316" y="4769529"/>
            <a:ext cx="565151" cy="565151"/>
          </a:xfrm>
          <a:prstGeom prst="rect">
            <a:avLst/>
          </a:prstGeom>
        </p:spPr>
      </p:pic>
      <p:pic>
        <p:nvPicPr>
          <p:cNvPr id="45" name="图形 44" descr="复选标记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216536" y="4947796"/>
            <a:ext cx="349732" cy="349732"/>
          </a:xfrm>
          <a:prstGeom prst="rect">
            <a:avLst/>
          </a:prstGeom>
        </p:spPr>
      </p:pic>
      <p:pic>
        <p:nvPicPr>
          <p:cNvPr id="46" name="图片 45" descr="ibo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464888" y="4769528"/>
            <a:ext cx="565151" cy="565151"/>
          </a:xfrm>
          <a:prstGeom prst="rect">
            <a:avLst/>
          </a:prstGeom>
        </p:spPr>
      </p:pic>
      <p:pic>
        <p:nvPicPr>
          <p:cNvPr id="47" name="图形 46" descr="智能手机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644773" y="4894436"/>
            <a:ext cx="384997" cy="384997"/>
          </a:xfrm>
          <a:prstGeom prst="rect">
            <a:avLst/>
          </a:prstGeom>
        </p:spPr>
      </p:pic>
      <p:pic>
        <p:nvPicPr>
          <p:cNvPr id="48" name="图片 47" descr="ibo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928415" y="4763101"/>
            <a:ext cx="565151" cy="565151"/>
          </a:xfrm>
          <a:prstGeom prst="rect">
            <a:avLst/>
          </a:prstGeom>
        </p:spPr>
      </p:pic>
      <p:sp>
        <p:nvSpPr>
          <p:cNvPr id="49" name="文本框 48"/>
          <p:cNvSpPr txBox="1"/>
          <p:nvPr/>
        </p:nvSpPr>
        <p:spPr>
          <a:xfrm>
            <a:off x="2257603" y="5442345"/>
            <a:ext cx="1113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rgbClr val="00AE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登录指定邮箱</a:t>
            </a:r>
            <a:endParaRPr kumimoji="1" lang="zh-CN" altLang="en-US" sz="1000">
              <a:solidFill>
                <a:srgbClr val="00AE5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3490926" y="5387984"/>
            <a:ext cx="111389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sz="1000">
                <a:solidFill>
                  <a:srgbClr val="03AF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下载附件上传系统</a:t>
            </a:r>
            <a:endParaRPr kumimoji="1" lang="zh-CN" sz="1000" dirty="0">
              <a:solidFill>
                <a:srgbClr val="03AF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" name="图形 50" descr="列表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631867" y="5064568"/>
            <a:ext cx="335200" cy="335200"/>
          </a:xfrm>
          <a:prstGeom prst="rect">
            <a:avLst/>
          </a:prstGeom>
        </p:spPr>
      </p:pic>
      <p:sp>
        <p:nvSpPr>
          <p:cNvPr id="52" name="文本框 51"/>
          <p:cNvSpPr txBox="1"/>
          <p:nvPr/>
        </p:nvSpPr>
        <p:spPr>
          <a:xfrm>
            <a:off x="4736696" y="5363432"/>
            <a:ext cx="111389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rgbClr val="00AE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  <a:r>
              <a:rPr kumimoji="1" lang="en-US" altLang="zh-CN" sz="1000">
                <a:solidFill>
                  <a:srgbClr val="00AE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OCR</a:t>
            </a:r>
            <a:r>
              <a:rPr kumimoji="1" lang="zh-CN" altLang="en-US" sz="1000">
                <a:solidFill>
                  <a:srgbClr val="00AE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识别、验真</a:t>
            </a:r>
            <a:endParaRPr kumimoji="1" lang="zh-CN" altLang="en-US" sz="1000" dirty="0">
              <a:solidFill>
                <a:srgbClr val="00AE5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037652" y="5379366"/>
            <a:ext cx="1362429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rgbClr val="00AE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</a:t>
            </a:r>
            <a:r>
              <a:rPr kumimoji="1" lang="en-US" altLang="zh-CN" sz="1000">
                <a:solidFill>
                  <a:srgbClr val="00AE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endParaRPr kumimoji="1" lang="en-US" altLang="zh-CN" sz="1000" dirty="0">
              <a:solidFill>
                <a:srgbClr val="00AE5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7625363" y="5379366"/>
            <a:ext cx="1113892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rgbClr val="00AE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发送邮件给财务</a:t>
            </a:r>
            <a:endParaRPr kumimoji="1" lang="zh-CN" altLang="en-US" sz="1000" dirty="0">
              <a:solidFill>
                <a:srgbClr val="00AE5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箭头: 右 119"/>
          <p:cNvSpPr/>
          <p:nvPr/>
        </p:nvSpPr>
        <p:spPr>
          <a:xfrm>
            <a:off x="7205434" y="5093358"/>
            <a:ext cx="424066" cy="13886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箭头: 右 120"/>
          <p:cNvSpPr/>
          <p:nvPr/>
        </p:nvSpPr>
        <p:spPr>
          <a:xfrm>
            <a:off x="5745666" y="5134783"/>
            <a:ext cx="424066" cy="13886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箭头: 右 121"/>
          <p:cNvSpPr/>
          <p:nvPr/>
        </p:nvSpPr>
        <p:spPr>
          <a:xfrm>
            <a:off x="4429992" y="5078944"/>
            <a:ext cx="424066" cy="13886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箭头: 右 122"/>
          <p:cNvSpPr/>
          <p:nvPr/>
        </p:nvSpPr>
        <p:spPr>
          <a:xfrm>
            <a:off x="3164896" y="5089714"/>
            <a:ext cx="424066" cy="13886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箭头: 右 124"/>
          <p:cNvSpPr/>
          <p:nvPr/>
        </p:nvSpPr>
        <p:spPr>
          <a:xfrm>
            <a:off x="8535427" y="5053275"/>
            <a:ext cx="424066" cy="13886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箭头: 左 94"/>
          <p:cNvSpPr/>
          <p:nvPr/>
        </p:nvSpPr>
        <p:spPr>
          <a:xfrm>
            <a:off x="6298080" y="3419148"/>
            <a:ext cx="428625" cy="175619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61" name="图片 60" descr="ibo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035814" y="4769528"/>
            <a:ext cx="565151" cy="565151"/>
          </a:xfrm>
          <a:prstGeom prst="rect">
            <a:avLst/>
          </a:prstGeom>
        </p:spPr>
      </p:pic>
      <p:sp>
        <p:nvSpPr>
          <p:cNvPr id="62" name="文本框 61"/>
          <p:cNvSpPr txBox="1"/>
          <p:nvPr/>
        </p:nvSpPr>
        <p:spPr>
          <a:xfrm>
            <a:off x="8797206" y="5370423"/>
            <a:ext cx="1329979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rgbClr val="00AE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批量登记</a:t>
            </a:r>
            <a:endParaRPr kumimoji="1" lang="zh-CN" altLang="en-US" sz="1000" dirty="0">
              <a:solidFill>
                <a:srgbClr val="00AE5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矩形: 圆角 89"/>
          <p:cNvSpPr/>
          <p:nvPr/>
        </p:nvSpPr>
        <p:spPr>
          <a:xfrm>
            <a:off x="10170682" y="4584485"/>
            <a:ext cx="1735430" cy="882908"/>
          </a:xfrm>
          <a:prstGeom prst="roundRect">
            <a:avLst/>
          </a:prstGeom>
          <a:solidFill>
            <a:srgbClr val="00AE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报销周期</a:t>
            </a: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</a:t>
            </a:r>
            <a:endParaRPr lang="zh-CN" alt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zh-CN" sz="1100" dirty="0"/>
          </a:p>
        </p:txBody>
      </p:sp>
      <p:sp>
        <p:nvSpPr>
          <p:cNvPr id="64" name="矩形: 圆角 90"/>
          <p:cNvSpPr/>
          <p:nvPr/>
        </p:nvSpPr>
        <p:spPr>
          <a:xfrm>
            <a:off x="10127186" y="2152247"/>
            <a:ext cx="1808638" cy="79080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报销周期一周</a:t>
            </a:r>
            <a:endParaRPr lang="zh-CN" alt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zh-CN" altLang="en-US" sz="900" dirty="0"/>
          </a:p>
        </p:txBody>
      </p:sp>
      <p:pic>
        <p:nvPicPr>
          <p:cNvPr id="65" name="图片 64" descr="人 (2)"/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5432680" y="3001650"/>
            <a:ext cx="607596" cy="607596"/>
          </a:xfrm>
          <a:prstGeom prst="rect">
            <a:avLst/>
          </a:prstGeom>
        </p:spPr>
      </p:pic>
      <p:pic>
        <p:nvPicPr>
          <p:cNvPr id="66" name="图形 65" descr="研究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5225192" y="2950228"/>
            <a:ext cx="365809" cy="365809"/>
          </a:xfrm>
          <a:prstGeom prst="rect">
            <a:avLst/>
          </a:prstGeom>
        </p:spPr>
      </p:pic>
      <p:sp>
        <p:nvSpPr>
          <p:cNvPr id="67" name="文本框 66"/>
          <p:cNvSpPr txBox="1"/>
          <p:nvPr/>
        </p:nvSpPr>
        <p:spPr>
          <a:xfrm>
            <a:off x="5214362" y="3723415"/>
            <a:ext cx="1113892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记账</a:t>
            </a:r>
            <a:endParaRPr kumimoji="1" lang="zh-CN" altLang="en-US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箭头: 左 94"/>
          <p:cNvSpPr/>
          <p:nvPr/>
        </p:nvSpPr>
        <p:spPr>
          <a:xfrm>
            <a:off x="4556269" y="3432227"/>
            <a:ext cx="428625" cy="177019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9" name="Title 2"/>
          <p:cNvSpPr txBox="1"/>
          <p:nvPr/>
        </p:nvSpPr>
        <p:spPr>
          <a:xfrm>
            <a:off x="3013641" y="443930"/>
            <a:ext cx="6680617" cy="369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dirty="0">
                <a:solidFill>
                  <a:schemeClr val="bg1"/>
                </a:solidFill>
              </a:rPr>
              <a:t>示例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</a:rPr>
              <a:t>RPA</a:t>
            </a:r>
            <a:r>
              <a:rPr lang="zh-CN" altLang="en-US" sz="2400" dirty="0">
                <a:solidFill>
                  <a:schemeClr val="bg1"/>
                </a:solidFill>
              </a:rPr>
              <a:t>项目实施前后的订单处理流程对比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四、流程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机器人监控、管理说明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 err="1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Process&amp;Robot</a:t>
            </a: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Orchestrator</a:t>
            </a: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and</a:t>
            </a: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</a:t>
            </a:r>
            <a:r>
              <a:rPr lang="en-GB" altLang="zh-CN" dirty="0" err="1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anagement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77480" y="5057954"/>
            <a:ext cx="481203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机器人调度：可以定时或手动调度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机器人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监控：当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运行异常给管理员发送邮件</a:t>
            </a:r>
            <a:endParaRPr kumimoji="1"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机器人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权限：专属用户名</a:t>
            </a:r>
            <a:r>
              <a:rPr kumimoji="1"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密码和权限</a:t>
            </a:r>
            <a:endParaRPr kumimoji="1"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机器人日志：记录运行日志</a:t>
            </a:r>
            <a:endParaRPr kumimoji="1"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机器人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异常：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管理员手动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恢复</a:t>
            </a:r>
            <a:endParaRPr kumimoji="1"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34110" y="1654175"/>
            <a:ext cx="3342640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RPA发票自动化管理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接收发票报销邮件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1.机器人接收员工报销邮件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2.机器人登录系统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3.机器人上传发票图片文件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4.OCR识别发票信息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5.发票信息登记系统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6.员工核对信息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7.机器人登录系统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8.机器人下载报销Excel文件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9.发邮件给财务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10.机器人登录财务系统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11.机器人登记记账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12.财务核对记账</a:t>
            </a:r>
            <a:endParaRPr kumimoji="1"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01005" y="1399540"/>
            <a:ext cx="6127750" cy="3560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895985" y="846348"/>
          <a:ext cx="7131050" cy="5711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1995"/>
                <a:gridCol w="5222875"/>
                <a:gridCol w="1186180"/>
              </a:tblGrid>
              <a:tr h="2463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步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8DC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关键流程步骤的简短说明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8DC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操作人</a:t>
                      </a:r>
                      <a:endParaRPr lang="en-US" altLang="en-US" sz="1000" b="1">
                        <a:solidFill>
                          <a:srgbClr val="FFFFFF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8DC6"/>
                    </a:solidFill>
                  </a:tcPr>
                </a:tc>
              </a:tr>
              <a:tr h="2470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检查Outlook电子邮件，文件夹中是否有新电子邮件要处理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选择新电子邮件，查看电子邮件中的附件和可用信息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 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下载附件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登录到发票系统，模块发票管理，增值税发票文件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添加文件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6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批量识别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发票验真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8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退出系统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9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员工核对确认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员工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登录到发票系统，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11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发票信息查询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12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导出Excel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13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退出系统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14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Outlook电子邮件，发送Excel给财务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15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检查Outlook电子邮件，文件夹中是否有新电子邮件要处理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16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选择新电子邮件，查看电子邮件中的附件和可用信息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17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下载附件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18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登录到记账系统，模块发票管理，增值税发票记账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19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添加文件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20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登记系统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21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退出系统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机器人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22</a:t>
                      </a:r>
                      <a:endParaRPr lang="en-US" altLang="en-US" sz="1000" b="1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财务确认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员工</a:t>
                      </a:r>
                      <a:endParaRPr lang="en-US" altLang="en-US" sz="1000" b="0">
                        <a:solidFill>
                          <a:schemeClr val="bg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73025" marR="73025" marT="0" marB="0" vert="horz" anchor="t">
                    <a:lnL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6A6A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396875" y="125730"/>
            <a:ext cx="243903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RPA发票自动化管理</a:t>
            </a:r>
            <a:endParaRPr kumimoji="1"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PA" val="v3.0.1"/>
</p:tagLst>
</file>

<file path=ppt/tags/tag11.xml><?xml version="1.0" encoding="utf-8"?>
<p:tagLst xmlns:p="http://schemas.openxmlformats.org/presentationml/2006/main">
  <p:tag name="PA" val="v3.0.1"/>
</p:tagLst>
</file>

<file path=ppt/tags/tag12.xml><?xml version="1.0" encoding="utf-8"?>
<p:tagLst xmlns:p="http://schemas.openxmlformats.org/presentationml/2006/main">
  <p:tag name="PA" val="v3.0.1"/>
</p:tagLst>
</file>

<file path=ppt/tags/tag13.xml><?xml version="1.0" encoding="utf-8"?>
<p:tagLst xmlns:p="http://schemas.openxmlformats.org/presentationml/2006/main">
  <p:tag name="PA" val="v3.0.1"/>
</p:tagLst>
</file>

<file path=ppt/tags/tag14.xml><?xml version="1.0" encoding="utf-8"?>
<p:tagLst xmlns:p="http://schemas.openxmlformats.org/presentationml/2006/main">
  <p:tag name="PA" val="v3.0.1"/>
</p:tagLst>
</file>

<file path=ppt/tags/tag15.xml><?xml version="1.0" encoding="utf-8"?>
<p:tagLst xmlns:p="http://schemas.openxmlformats.org/presentationml/2006/main">
  <p:tag name="PA" val="v3.0.1"/>
</p:tagLst>
</file>

<file path=ppt/tags/tag16.xml><?xml version="1.0" encoding="utf-8"?>
<p:tagLst xmlns:p="http://schemas.openxmlformats.org/presentationml/2006/main">
  <p:tag name="PA" val="v3.0.1"/>
</p:tagLst>
</file>

<file path=ppt/tags/tag17.xml><?xml version="1.0" encoding="utf-8"?>
<p:tagLst xmlns:p="http://schemas.openxmlformats.org/presentationml/2006/main">
  <p:tag name="PA" val="v3.0.1"/>
</p:tagLst>
</file>

<file path=ppt/tags/tag18.xml><?xml version="1.0" encoding="utf-8"?>
<p:tagLst xmlns:p="http://schemas.openxmlformats.org/presentationml/2006/main">
  <p:tag name="PA" val="v3.0.1"/>
</p:tagLst>
</file>

<file path=ppt/tags/tag19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PA" val="v3.2.0"/>
</p:tagLst>
</file>

<file path=ppt/tags/tag20.xml><?xml version="1.0" encoding="utf-8"?>
<p:tagLst xmlns:p="http://schemas.openxmlformats.org/presentationml/2006/main">
  <p:tag name="PA" val="v3.0.1"/>
</p:tagLst>
</file>

<file path=ppt/tags/tag21.xml><?xml version="1.0" encoding="utf-8"?>
<p:tagLst xmlns:p="http://schemas.openxmlformats.org/presentationml/2006/main">
  <p:tag name="PA" val="v3.0.1"/>
</p:tagLst>
</file>

<file path=ppt/tags/tag22.xml><?xml version="1.0" encoding="utf-8"?>
<p:tagLst xmlns:p="http://schemas.openxmlformats.org/presentationml/2006/main">
  <p:tag name="PA" val="v3.0.1"/>
</p:tagLst>
</file>

<file path=ppt/tags/tag23.xml><?xml version="1.0" encoding="utf-8"?>
<p:tagLst xmlns:p="http://schemas.openxmlformats.org/presentationml/2006/main">
  <p:tag name="PA" val="v3.0.1"/>
</p:tagLst>
</file>

<file path=ppt/tags/tag24.xml><?xml version="1.0" encoding="utf-8"?>
<p:tagLst xmlns:p="http://schemas.openxmlformats.org/presentationml/2006/main">
  <p:tag name="PA" val="v3.0.1"/>
</p:tagLst>
</file>

<file path=ppt/tags/tag25.xml><?xml version="1.0" encoding="utf-8"?>
<p:tagLst xmlns:p="http://schemas.openxmlformats.org/presentationml/2006/main">
  <p:tag name="KSO_WM_UNIT_TABLE_BEAUTIFY" val="smartTable{5e4e1650-e00e-42a7-b0f4-f727f5808d21}"/>
</p:tagLst>
</file>

<file path=ppt/tags/tag3.xml><?xml version="1.0" encoding="utf-8"?>
<p:tagLst xmlns:p="http://schemas.openxmlformats.org/presentationml/2006/main">
  <p:tag name="PA" val="v3.2.0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2030</Words>
  <Application>WPS 演示</Application>
  <PresentationFormat>宽屏</PresentationFormat>
  <Paragraphs>404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华文仿宋</vt:lpstr>
      <vt:lpstr>创艺简标宋</vt:lpstr>
      <vt:lpstr>方正舒体</vt:lpstr>
      <vt:lpstr>方正粗黑宋简体</vt:lpstr>
      <vt:lpstr>Arial Unicode MS</vt:lpstr>
      <vt:lpstr>Ebrima</vt:lpstr>
      <vt:lpstr>Arial</vt:lpstr>
      <vt:lpstr>Wingdings</vt:lpstr>
      <vt:lpstr>方正正中黑简体</vt:lpstr>
      <vt:lpstr>黑体</vt:lpstr>
      <vt:lpstr>Roboto black</vt:lpstr>
      <vt:lpstr>PingFang SC</vt:lpstr>
      <vt:lpstr>等线</vt:lpstr>
      <vt:lpstr>Calibri</vt:lpstr>
      <vt:lpstr>Calibri Light</vt:lpstr>
      <vt:lpstr>Segoe Print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（喜悦、温暖、平静）吴新刚</cp:lastModifiedBy>
  <cp:revision>184</cp:revision>
  <dcterms:created xsi:type="dcterms:W3CDTF">2021-03-03T08:16:00Z</dcterms:created>
  <dcterms:modified xsi:type="dcterms:W3CDTF">2021-06-12T09:05:22Z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