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6" r:id="rId3"/>
    <p:sldId id="257" r:id="rId4"/>
    <p:sldId id="258" r:id="rId5"/>
    <p:sldId id="272" r:id="rId6"/>
    <p:sldId id="263" r:id="rId7"/>
    <p:sldId id="266" r:id="rId8"/>
    <p:sldId id="264" r:id="rId9"/>
    <p:sldId id="271" r:id="rId10"/>
    <p:sldId id="262"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B484E2"/>
    <a:srgbClr val="705661"/>
    <a:srgbClr val="D460FF"/>
    <a:srgbClr val="01A8FF"/>
    <a:srgbClr val="34334B"/>
    <a:srgbClr val="6D5562"/>
    <a:srgbClr val="1A070E"/>
    <a:srgbClr val="725760"/>
    <a:srgbClr val="2610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14" autoAdjust="0"/>
    <p:restoredTop sz="94676"/>
  </p:normalViewPr>
  <p:slideViewPr>
    <p:cSldViewPr snapToGrid="0">
      <p:cViewPr>
        <p:scale>
          <a:sx n="77" d="100"/>
          <a:sy n="77" d="100"/>
        </p:scale>
        <p:origin x="465" y="6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15F349-3911-4D43-8327-A2B8D6B3954B}"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zh-CN" altLang="en-US"/>
        </a:p>
      </dgm:t>
    </dgm:pt>
    <dgm:pt modelId="{89D0BE51-4A94-472A-A1E0-542B481716E7}">
      <dgm:prSet/>
      <dgm:spPr/>
      <dgm:t>
        <a:bodyPr/>
        <a:lstStyle/>
        <a:p>
          <a:r>
            <a:rPr kumimoji="1" lang="zh-CN" dirty="0"/>
            <a:t>机器人管理、监控和调度</a:t>
          </a:r>
          <a:endParaRPr lang="zh-CN" dirty="0"/>
        </a:p>
      </dgm:t>
    </dgm:pt>
    <dgm:pt modelId="{81BEE59A-077F-44D0-8F44-9E073937BCB4}" type="parTrans" cxnId="{5A3F1980-36E5-48B1-8F77-81371CC4D8A8}">
      <dgm:prSet/>
      <dgm:spPr/>
      <dgm:t>
        <a:bodyPr/>
        <a:lstStyle/>
        <a:p>
          <a:endParaRPr lang="zh-CN" altLang="en-US"/>
        </a:p>
      </dgm:t>
    </dgm:pt>
    <dgm:pt modelId="{35869C36-6AB1-4B5D-BE4A-C2C631DD0954}" type="sibTrans" cxnId="{5A3F1980-36E5-48B1-8F77-81371CC4D8A8}">
      <dgm:prSet/>
      <dgm:spPr/>
      <dgm:t>
        <a:bodyPr/>
        <a:lstStyle/>
        <a:p>
          <a:endParaRPr lang="zh-CN" altLang="en-US"/>
        </a:p>
      </dgm:t>
    </dgm:pt>
    <dgm:pt modelId="{E6B1360B-F422-4A3A-88F6-86A10EA9C518}">
      <dgm:prSet/>
      <dgm:spPr/>
      <dgm:t>
        <a:bodyPr/>
        <a:lstStyle/>
        <a:p>
          <a:r>
            <a:rPr kumimoji="1" lang="zh-CN"/>
            <a:t>权限和资产管理</a:t>
          </a:r>
          <a:endParaRPr lang="zh-CN"/>
        </a:p>
      </dgm:t>
    </dgm:pt>
    <dgm:pt modelId="{3CD0A85E-931A-4B33-9398-BE49CCBA36F5}" type="parTrans" cxnId="{4A3FCD73-1F60-4007-9A49-4F8687944B87}">
      <dgm:prSet/>
      <dgm:spPr/>
      <dgm:t>
        <a:bodyPr/>
        <a:lstStyle/>
        <a:p>
          <a:endParaRPr lang="zh-CN" altLang="en-US"/>
        </a:p>
      </dgm:t>
    </dgm:pt>
    <dgm:pt modelId="{6F47D083-86AB-4A98-B05E-6BB95235A13B}" type="sibTrans" cxnId="{4A3FCD73-1F60-4007-9A49-4F8687944B87}">
      <dgm:prSet/>
      <dgm:spPr/>
      <dgm:t>
        <a:bodyPr/>
        <a:lstStyle/>
        <a:p>
          <a:endParaRPr lang="zh-CN" altLang="en-US"/>
        </a:p>
      </dgm:t>
    </dgm:pt>
    <dgm:pt modelId="{0AF611B4-E285-4C36-84C5-B49640FCB9E2}">
      <dgm:prSet/>
      <dgm:spPr/>
      <dgm:t>
        <a:bodyPr/>
        <a:lstStyle/>
        <a:p>
          <a:r>
            <a:rPr kumimoji="1" lang="zh-CN"/>
            <a:t>机器人运行大屏展示</a:t>
          </a:r>
          <a:endParaRPr lang="zh-CN"/>
        </a:p>
      </dgm:t>
    </dgm:pt>
    <dgm:pt modelId="{C3E7D087-77CD-43FF-AD59-C13D6C96DAE2}" type="parTrans" cxnId="{8EBF11CB-B1DB-4327-A107-2517517B0270}">
      <dgm:prSet/>
      <dgm:spPr/>
      <dgm:t>
        <a:bodyPr/>
        <a:lstStyle/>
        <a:p>
          <a:endParaRPr lang="zh-CN" altLang="en-US"/>
        </a:p>
      </dgm:t>
    </dgm:pt>
    <dgm:pt modelId="{2D927048-45E4-4BF3-8A2C-1B16095F385D}" type="sibTrans" cxnId="{8EBF11CB-B1DB-4327-A107-2517517B0270}">
      <dgm:prSet/>
      <dgm:spPr/>
      <dgm:t>
        <a:bodyPr/>
        <a:lstStyle/>
        <a:p>
          <a:endParaRPr lang="zh-CN" altLang="en-US"/>
        </a:p>
      </dgm:t>
    </dgm:pt>
    <dgm:pt modelId="{30AEF5E1-D4A0-4095-A346-56627A5AEC4A}">
      <dgm:prSet/>
      <dgm:spPr/>
      <dgm:t>
        <a:bodyPr/>
        <a:lstStyle/>
        <a:p>
          <a:r>
            <a:rPr kumimoji="1" lang="zh-CN" dirty="0"/>
            <a:t>流程运行报告</a:t>
          </a:r>
          <a:endParaRPr lang="zh-CN" dirty="0"/>
        </a:p>
      </dgm:t>
    </dgm:pt>
    <dgm:pt modelId="{88E6E9E3-ADC1-4BD7-A06C-45E33557A35F}" type="parTrans" cxnId="{34EA3994-0665-478B-B2A1-A8C0109100B9}">
      <dgm:prSet/>
      <dgm:spPr/>
      <dgm:t>
        <a:bodyPr/>
        <a:lstStyle/>
        <a:p>
          <a:endParaRPr lang="zh-CN" altLang="en-US"/>
        </a:p>
      </dgm:t>
    </dgm:pt>
    <dgm:pt modelId="{8FC471BF-4884-4FCE-A6EE-D5084D588B9E}" type="sibTrans" cxnId="{34EA3994-0665-478B-B2A1-A8C0109100B9}">
      <dgm:prSet/>
      <dgm:spPr/>
      <dgm:t>
        <a:bodyPr/>
        <a:lstStyle/>
        <a:p>
          <a:endParaRPr lang="zh-CN" altLang="en-US"/>
        </a:p>
      </dgm:t>
    </dgm:pt>
    <dgm:pt modelId="{DB806A1B-750B-4F74-B5CA-0F1EF0F469B0}">
      <dgm:prSet/>
      <dgm:spPr/>
      <dgm:t>
        <a:bodyPr/>
        <a:lstStyle/>
        <a:p>
          <a:r>
            <a:rPr kumimoji="1" lang="zh-CN"/>
            <a:t>安全、日志</a:t>
          </a:r>
          <a:r>
            <a:rPr kumimoji="1" lang="en-US"/>
            <a:t>&amp;</a:t>
          </a:r>
          <a:r>
            <a:rPr kumimoji="1" lang="zh-CN"/>
            <a:t>审计相关设计</a:t>
          </a:r>
          <a:endParaRPr lang="zh-CN"/>
        </a:p>
      </dgm:t>
    </dgm:pt>
    <dgm:pt modelId="{8E0C543C-F89E-4F7A-B9D0-2E74D4E52ED8}" type="parTrans" cxnId="{18664F33-6A8D-495A-B339-45F312E216B3}">
      <dgm:prSet/>
      <dgm:spPr/>
      <dgm:t>
        <a:bodyPr/>
        <a:lstStyle/>
        <a:p>
          <a:endParaRPr lang="zh-CN" altLang="en-US"/>
        </a:p>
      </dgm:t>
    </dgm:pt>
    <dgm:pt modelId="{E4F951F1-DF36-477B-89E7-019DC55D26AF}" type="sibTrans" cxnId="{18664F33-6A8D-495A-B339-45F312E216B3}">
      <dgm:prSet/>
      <dgm:spPr/>
      <dgm:t>
        <a:bodyPr/>
        <a:lstStyle/>
        <a:p>
          <a:endParaRPr lang="zh-CN" altLang="en-US"/>
        </a:p>
      </dgm:t>
    </dgm:pt>
    <dgm:pt modelId="{CACD04E6-D0E8-47FE-AA23-D8E4E3821FA2}">
      <dgm:prSet/>
      <dgm:spPr/>
      <dgm:t>
        <a:bodyPr/>
        <a:lstStyle/>
        <a:p>
          <a:r>
            <a:rPr kumimoji="1" lang="zh-CN"/>
            <a:t>异常监控与恢复机制</a:t>
          </a:r>
          <a:endParaRPr lang="zh-CN"/>
        </a:p>
      </dgm:t>
    </dgm:pt>
    <dgm:pt modelId="{4BCC1CE8-949B-45C5-ADD0-54AA152E9D22}" type="parTrans" cxnId="{62300312-D961-4E37-9E19-E035BACBEE78}">
      <dgm:prSet/>
      <dgm:spPr/>
      <dgm:t>
        <a:bodyPr/>
        <a:lstStyle/>
        <a:p>
          <a:endParaRPr lang="zh-CN" altLang="en-US"/>
        </a:p>
      </dgm:t>
    </dgm:pt>
    <dgm:pt modelId="{38F044DC-18A2-42F2-8065-5E7E8E595A43}" type="sibTrans" cxnId="{62300312-D961-4E37-9E19-E035BACBEE78}">
      <dgm:prSet/>
      <dgm:spPr/>
      <dgm:t>
        <a:bodyPr/>
        <a:lstStyle/>
        <a:p>
          <a:endParaRPr lang="zh-CN" altLang="en-US"/>
        </a:p>
      </dgm:t>
    </dgm:pt>
    <dgm:pt modelId="{6451B7F5-F0BC-448F-ADD4-42B30B824E8B}" type="pres">
      <dgm:prSet presAssocID="{9115F349-3911-4D43-8327-A2B8D6B3954B}" presName="linearFlow" presStyleCnt="0">
        <dgm:presLayoutVars>
          <dgm:dir/>
          <dgm:resizeHandles val="exact"/>
        </dgm:presLayoutVars>
      </dgm:prSet>
      <dgm:spPr/>
    </dgm:pt>
    <dgm:pt modelId="{F5EC3AF2-C619-4D75-BF19-5C72DB166845}" type="pres">
      <dgm:prSet presAssocID="{89D0BE51-4A94-472A-A1E0-542B481716E7}" presName="comp" presStyleCnt="0"/>
      <dgm:spPr/>
    </dgm:pt>
    <dgm:pt modelId="{FC63315A-6589-4207-8FE0-CA9B01DF56DA}" type="pres">
      <dgm:prSet presAssocID="{89D0BE51-4A94-472A-A1E0-542B481716E7}" presName="rect2" presStyleLbl="node1" presStyleIdx="0" presStyleCnt="6">
        <dgm:presLayoutVars>
          <dgm:bulletEnabled val="1"/>
        </dgm:presLayoutVars>
      </dgm:prSet>
      <dgm:spPr/>
    </dgm:pt>
    <dgm:pt modelId="{C1843F03-2744-4733-A177-B4DE29C038ED}" type="pres">
      <dgm:prSet presAssocID="{89D0BE51-4A94-472A-A1E0-542B481716E7}" presName="rect1" presStyleLbl="lnNod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dgm:spPr>
      <dgm:extLst>
        <a:ext uri="{E40237B7-FDA0-4F09-8148-C483321AD2D9}">
          <dgm14:cNvPr xmlns:dgm14="http://schemas.microsoft.com/office/drawing/2010/diagram" id="0" name="" descr="显示数据流的蓝色抽象图"/>
        </a:ext>
      </dgm:extLst>
    </dgm:pt>
    <dgm:pt modelId="{BC4E5D6D-2109-4AAE-8920-7E2FA27718F8}" type="pres">
      <dgm:prSet presAssocID="{35869C36-6AB1-4B5D-BE4A-C2C631DD0954}" presName="sibTrans" presStyleCnt="0"/>
      <dgm:spPr/>
    </dgm:pt>
    <dgm:pt modelId="{F37632E3-5ECA-43FC-9632-36FB6502EBDD}" type="pres">
      <dgm:prSet presAssocID="{E6B1360B-F422-4A3A-88F6-86A10EA9C518}" presName="comp" presStyleCnt="0"/>
      <dgm:spPr/>
    </dgm:pt>
    <dgm:pt modelId="{C6EB4CD6-724F-4DAA-93EF-969E7930F8AE}" type="pres">
      <dgm:prSet presAssocID="{E6B1360B-F422-4A3A-88F6-86A10EA9C518}" presName="rect2" presStyleLbl="node1" presStyleIdx="1" presStyleCnt="6">
        <dgm:presLayoutVars>
          <dgm:bulletEnabled val="1"/>
        </dgm:presLayoutVars>
      </dgm:prSet>
      <dgm:spPr/>
    </dgm:pt>
    <dgm:pt modelId="{E3427CB1-79E7-459A-882F-BD4A7F6135B4}" type="pres">
      <dgm:prSet presAssocID="{E6B1360B-F422-4A3A-88F6-86A10EA9C518}" presName="rect1" presStyleLbl="lnNod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4000" r="-34000"/>
          </a:stretch>
        </a:blipFill>
      </dgm:spPr>
      <dgm:extLst>
        <a:ext uri="{E40237B7-FDA0-4F09-8148-C483321AD2D9}">
          <dgm14:cNvPr xmlns:dgm14="http://schemas.microsoft.com/office/drawing/2010/diagram" id="0" name="" descr="使用圆圈的数字天平"/>
        </a:ext>
      </dgm:extLst>
    </dgm:pt>
    <dgm:pt modelId="{9E2A3ADE-EDFB-4227-BB83-E48605D0E1F3}" type="pres">
      <dgm:prSet presAssocID="{6F47D083-86AB-4A98-B05E-6BB95235A13B}" presName="sibTrans" presStyleCnt="0"/>
      <dgm:spPr/>
    </dgm:pt>
    <dgm:pt modelId="{6D1EF8F7-AB88-4AC9-B86D-7C0E303286A9}" type="pres">
      <dgm:prSet presAssocID="{0AF611B4-E285-4C36-84C5-B49640FCB9E2}" presName="comp" presStyleCnt="0"/>
      <dgm:spPr/>
    </dgm:pt>
    <dgm:pt modelId="{FEA69B1C-667E-495D-B203-16702660A2C3}" type="pres">
      <dgm:prSet presAssocID="{0AF611B4-E285-4C36-84C5-B49640FCB9E2}" presName="rect2" presStyleLbl="node1" presStyleIdx="2" presStyleCnt="6">
        <dgm:presLayoutVars>
          <dgm:bulletEnabled val="1"/>
        </dgm:presLayoutVars>
      </dgm:prSet>
      <dgm:spPr/>
    </dgm:pt>
    <dgm:pt modelId="{CBB35A9C-6A13-452A-A50E-2E5AFD528C96}" type="pres">
      <dgm:prSet presAssocID="{0AF611B4-E285-4C36-84C5-B49640FCB9E2}" presName="rect1" presStyleLbl="lnNod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44000" r="-44000"/>
          </a:stretch>
        </a:blipFill>
      </dgm:spPr>
      <dgm:extLst>
        <a:ext uri="{E40237B7-FDA0-4F09-8148-C483321AD2D9}">
          <dgm14:cNvPr xmlns:dgm14="http://schemas.microsoft.com/office/drawing/2010/diagram" id="0" name="" descr="黑色 3D 波纹图案"/>
        </a:ext>
      </dgm:extLst>
    </dgm:pt>
    <dgm:pt modelId="{6E627824-1B3D-4F15-BFE3-E882CA12E40A}" type="pres">
      <dgm:prSet presAssocID="{2D927048-45E4-4BF3-8A2C-1B16095F385D}" presName="sibTrans" presStyleCnt="0"/>
      <dgm:spPr/>
    </dgm:pt>
    <dgm:pt modelId="{2B29E9A4-8AA7-450C-A162-021F620EE46F}" type="pres">
      <dgm:prSet presAssocID="{30AEF5E1-D4A0-4095-A346-56627A5AEC4A}" presName="comp" presStyleCnt="0"/>
      <dgm:spPr/>
    </dgm:pt>
    <dgm:pt modelId="{383C9D07-EF71-47D9-A3A2-EF36E72CC1D7}" type="pres">
      <dgm:prSet presAssocID="{30AEF5E1-D4A0-4095-A346-56627A5AEC4A}" presName="rect2" presStyleLbl="node1" presStyleIdx="3" presStyleCnt="6" custLinFactX="53529" custLinFactY="-151607" custLinFactNeighborX="100000" custLinFactNeighborY="-200000">
        <dgm:presLayoutVars>
          <dgm:bulletEnabled val="1"/>
        </dgm:presLayoutVars>
      </dgm:prSet>
      <dgm:spPr/>
    </dgm:pt>
    <dgm:pt modelId="{465ECDD0-19C6-4042-842D-C2B8F4FA0F1D}" type="pres">
      <dgm:prSet presAssocID="{30AEF5E1-D4A0-4095-A346-56627A5AEC4A}" presName="rect1" presStyleLbl="lnNode1" presStyleIdx="3" presStyleCnt="6" custLinFactX="142881" custLinFactY="-151607" custLinFactNeighborX="200000" custLinFactNeighborY="-20000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6000" r="-26000"/>
          </a:stretch>
        </a:blipFill>
      </dgm:spPr>
      <dgm:extLst>
        <a:ext uri="{E40237B7-FDA0-4F09-8148-C483321AD2D9}">
          <dgm14:cNvPr xmlns:dgm14="http://schemas.microsoft.com/office/drawing/2010/diagram" id="0" name="" descr="平底锅上的面包"/>
        </a:ext>
      </dgm:extLst>
    </dgm:pt>
    <dgm:pt modelId="{506FE5FC-4658-479E-A962-C33836ADD4C8}" type="pres">
      <dgm:prSet presAssocID="{8FC471BF-4884-4FCE-A6EE-D5084D588B9E}" presName="sibTrans" presStyleCnt="0"/>
      <dgm:spPr/>
    </dgm:pt>
    <dgm:pt modelId="{B9BC1C2D-47E6-4F94-9626-15DC25B060B8}" type="pres">
      <dgm:prSet presAssocID="{DB806A1B-750B-4F74-B5CA-0F1EF0F469B0}" presName="comp" presStyleCnt="0"/>
      <dgm:spPr/>
    </dgm:pt>
    <dgm:pt modelId="{AD7B0020-2112-415F-81A1-476FEB05B0D6}" type="pres">
      <dgm:prSet presAssocID="{DB806A1B-750B-4F74-B5CA-0F1EF0F469B0}" presName="rect2" presStyleLbl="node1" presStyleIdx="4" presStyleCnt="6" custLinFactX="53529" custLinFactY="-151607" custLinFactNeighborX="100000" custLinFactNeighborY="-200000">
        <dgm:presLayoutVars>
          <dgm:bulletEnabled val="1"/>
        </dgm:presLayoutVars>
      </dgm:prSet>
      <dgm:spPr/>
    </dgm:pt>
    <dgm:pt modelId="{83AAD699-6789-4CFF-A22E-C002944AA0B9}" type="pres">
      <dgm:prSet presAssocID="{DB806A1B-750B-4F74-B5CA-0F1EF0F469B0}" presName="rect1" presStyleLbl="lnNode1" presStyleIdx="4" presStyleCnt="6" custLinFactX="142881" custLinFactY="-151607" custLinFactNeighborX="200000" custLinFactNeighborY="-20000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6000" r="-26000"/>
          </a:stretch>
        </a:blipFill>
      </dgm:spPr>
      <dgm:extLst>
        <a:ext uri="{E40237B7-FDA0-4F09-8148-C483321AD2D9}">
          <dgm14:cNvPr xmlns:dgm14="http://schemas.microsoft.com/office/drawing/2010/diagram" id="0" name="" descr="一群人在音乐会上玩得很开心"/>
        </a:ext>
      </dgm:extLst>
    </dgm:pt>
    <dgm:pt modelId="{83B03B71-F6A7-49A5-83A2-3A7BCE8091A5}" type="pres">
      <dgm:prSet presAssocID="{E4F951F1-DF36-477B-89E7-019DC55D26AF}" presName="sibTrans" presStyleCnt="0"/>
      <dgm:spPr/>
    </dgm:pt>
    <dgm:pt modelId="{CDB5B415-1719-4145-B32E-35137DEA5D26}" type="pres">
      <dgm:prSet presAssocID="{CACD04E6-D0E8-47FE-AA23-D8E4E3821FA2}" presName="comp" presStyleCnt="0"/>
      <dgm:spPr/>
    </dgm:pt>
    <dgm:pt modelId="{99DA3154-A0BD-447D-B63A-9BCD5F3D5654}" type="pres">
      <dgm:prSet presAssocID="{CACD04E6-D0E8-47FE-AA23-D8E4E3821FA2}" presName="rect2" presStyleLbl="node1" presStyleIdx="5" presStyleCnt="6" custLinFactX="53529" custLinFactY="-151607" custLinFactNeighborX="100000" custLinFactNeighborY="-200000">
        <dgm:presLayoutVars>
          <dgm:bulletEnabled val="1"/>
        </dgm:presLayoutVars>
      </dgm:prSet>
      <dgm:spPr/>
    </dgm:pt>
    <dgm:pt modelId="{33AB957B-09FC-4727-8C7A-B73431F64AAA}" type="pres">
      <dgm:prSet presAssocID="{CACD04E6-D0E8-47FE-AA23-D8E4E3821FA2}" presName="rect1" presStyleLbl="lnNode1" presStyleIdx="5" presStyleCnt="6" custLinFactX="145512" custLinFactY="-154778" custLinFactNeighborX="200000" custLinFactNeighborY="-20000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6000" r="-26000"/>
          </a:stretch>
        </a:blipFill>
      </dgm:spPr>
      <dgm:extLst>
        <a:ext uri="{E40237B7-FDA0-4F09-8148-C483321AD2D9}">
          <dgm14:cNvPr xmlns:dgm14="http://schemas.microsoft.com/office/drawing/2010/diagram" id="0" name="" descr="针头和药瓶"/>
        </a:ext>
      </dgm:extLst>
    </dgm:pt>
  </dgm:ptLst>
  <dgm:cxnLst>
    <dgm:cxn modelId="{4FE20805-AB74-4562-AE49-F9DD73BCFBFC}" type="presOf" srcId="{0AF611B4-E285-4C36-84C5-B49640FCB9E2}" destId="{FEA69B1C-667E-495D-B203-16702660A2C3}" srcOrd="0" destOrd="0" presId="urn:microsoft.com/office/officeart/2008/layout/AlternatingPictureBlocks"/>
    <dgm:cxn modelId="{62300312-D961-4E37-9E19-E035BACBEE78}" srcId="{9115F349-3911-4D43-8327-A2B8D6B3954B}" destId="{CACD04E6-D0E8-47FE-AA23-D8E4E3821FA2}" srcOrd="5" destOrd="0" parTransId="{4BCC1CE8-949B-45C5-ADD0-54AA152E9D22}" sibTransId="{38F044DC-18A2-42F2-8065-5E7E8E595A43}"/>
    <dgm:cxn modelId="{18664F33-6A8D-495A-B339-45F312E216B3}" srcId="{9115F349-3911-4D43-8327-A2B8D6B3954B}" destId="{DB806A1B-750B-4F74-B5CA-0F1EF0F469B0}" srcOrd="4" destOrd="0" parTransId="{8E0C543C-F89E-4F7A-B9D0-2E74D4E52ED8}" sibTransId="{E4F951F1-DF36-477B-89E7-019DC55D26AF}"/>
    <dgm:cxn modelId="{4A3FCD73-1F60-4007-9A49-4F8687944B87}" srcId="{9115F349-3911-4D43-8327-A2B8D6B3954B}" destId="{E6B1360B-F422-4A3A-88F6-86A10EA9C518}" srcOrd="1" destOrd="0" parTransId="{3CD0A85E-931A-4B33-9398-BE49CCBA36F5}" sibTransId="{6F47D083-86AB-4A98-B05E-6BB95235A13B}"/>
    <dgm:cxn modelId="{C682E158-E075-46AE-9DBA-9F6BDFA96126}" type="presOf" srcId="{9115F349-3911-4D43-8327-A2B8D6B3954B}" destId="{6451B7F5-F0BC-448F-ADD4-42B30B824E8B}" srcOrd="0" destOrd="0" presId="urn:microsoft.com/office/officeart/2008/layout/AlternatingPictureBlocks"/>
    <dgm:cxn modelId="{A5B8CC7A-E1CA-4381-B1A2-E77B80B64864}" type="presOf" srcId="{DB806A1B-750B-4F74-B5CA-0F1EF0F469B0}" destId="{AD7B0020-2112-415F-81A1-476FEB05B0D6}" srcOrd="0" destOrd="0" presId="urn:microsoft.com/office/officeart/2008/layout/AlternatingPictureBlocks"/>
    <dgm:cxn modelId="{5A3F1980-36E5-48B1-8F77-81371CC4D8A8}" srcId="{9115F349-3911-4D43-8327-A2B8D6B3954B}" destId="{89D0BE51-4A94-472A-A1E0-542B481716E7}" srcOrd="0" destOrd="0" parTransId="{81BEE59A-077F-44D0-8F44-9E073937BCB4}" sibTransId="{35869C36-6AB1-4B5D-BE4A-C2C631DD0954}"/>
    <dgm:cxn modelId="{8D878780-7BA3-476C-99AA-31DC10F06753}" type="presOf" srcId="{30AEF5E1-D4A0-4095-A346-56627A5AEC4A}" destId="{383C9D07-EF71-47D9-A3A2-EF36E72CC1D7}" srcOrd="0" destOrd="0" presId="urn:microsoft.com/office/officeart/2008/layout/AlternatingPictureBlocks"/>
    <dgm:cxn modelId="{34EA3994-0665-478B-B2A1-A8C0109100B9}" srcId="{9115F349-3911-4D43-8327-A2B8D6B3954B}" destId="{30AEF5E1-D4A0-4095-A346-56627A5AEC4A}" srcOrd="3" destOrd="0" parTransId="{88E6E9E3-ADC1-4BD7-A06C-45E33557A35F}" sibTransId="{8FC471BF-4884-4FCE-A6EE-D5084D588B9E}"/>
    <dgm:cxn modelId="{8EBF11CB-B1DB-4327-A107-2517517B0270}" srcId="{9115F349-3911-4D43-8327-A2B8D6B3954B}" destId="{0AF611B4-E285-4C36-84C5-B49640FCB9E2}" srcOrd="2" destOrd="0" parTransId="{C3E7D087-77CD-43FF-AD59-C13D6C96DAE2}" sibTransId="{2D927048-45E4-4BF3-8A2C-1B16095F385D}"/>
    <dgm:cxn modelId="{2AFBC1CF-20E9-4EF2-88BF-9183B526AF1A}" type="presOf" srcId="{CACD04E6-D0E8-47FE-AA23-D8E4E3821FA2}" destId="{99DA3154-A0BD-447D-B63A-9BCD5F3D5654}" srcOrd="0" destOrd="0" presId="urn:microsoft.com/office/officeart/2008/layout/AlternatingPictureBlocks"/>
    <dgm:cxn modelId="{BC2F73DA-056B-4A0D-AB8C-BF1463737BB7}" type="presOf" srcId="{89D0BE51-4A94-472A-A1E0-542B481716E7}" destId="{FC63315A-6589-4207-8FE0-CA9B01DF56DA}" srcOrd="0" destOrd="0" presId="urn:microsoft.com/office/officeart/2008/layout/AlternatingPictureBlocks"/>
    <dgm:cxn modelId="{BC5CEEDA-45F5-4ECA-B2EF-09D002214022}" type="presOf" srcId="{E6B1360B-F422-4A3A-88F6-86A10EA9C518}" destId="{C6EB4CD6-724F-4DAA-93EF-969E7930F8AE}" srcOrd="0" destOrd="0" presId="urn:microsoft.com/office/officeart/2008/layout/AlternatingPictureBlocks"/>
    <dgm:cxn modelId="{14E4EC02-CD92-4329-B79A-00BF5B326F9B}" type="presParOf" srcId="{6451B7F5-F0BC-448F-ADD4-42B30B824E8B}" destId="{F5EC3AF2-C619-4D75-BF19-5C72DB166845}" srcOrd="0" destOrd="0" presId="urn:microsoft.com/office/officeart/2008/layout/AlternatingPictureBlocks"/>
    <dgm:cxn modelId="{5BAA2714-882A-4BC3-8114-151925C8EA27}" type="presParOf" srcId="{F5EC3AF2-C619-4D75-BF19-5C72DB166845}" destId="{FC63315A-6589-4207-8FE0-CA9B01DF56DA}" srcOrd="0" destOrd="0" presId="urn:microsoft.com/office/officeart/2008/layout/AlternatingPictureBlocks"/>
    <dgm:cxn modelId="{823EC313-1D49-4385-8B39-AE928D486E54}" type="presParOf" srcId="{F5EC3AF2-C619-4D75-BF19-5C72DB166845}" destId="{C1843F03-2744-4733-A177-B4DE29C038ED}" srcOrd="1" destOrd="0" presId="urn:microsoft.com/office/officeart/2008/layout/AlternatingPictureBlocks"/>
    <dgm:cxn modelId="{0CB397BA-9024-4271-9ABA-2673F189A989}" type="presParOf" srcId="{6451B7F5-F0BC-448F-ADD4-42B30B824E8B}" destId="{BC4E5D6D-2109-4AAE-8920-7E2FA27718F8}" srcOrd="1" destOrd="0" presId="urn:microsoft.com/office/officeart/2008/layout/AlternatingPictureBlocks"/>
    <dgm:cxn modelId="{985531DF-ED95-478A-B238-0EDCCCBFDFC5}" type="presParOf" srcId="{6451B7F5-F0BC-448F-ADD4-42B30B824E8B}" destId="{F37632E3-5ECA-43FC-9632-36FB6502EBDD}" srcOrd="2" destOrd="0" presId="urn:microsoft.com/office/officeart/2008/layout/AlternatingPictureBlocks"/>
    <dgm:cxn modelId="{0C470834-DA2E-44EC-B26D-DBEBAAF7827E}" type="presParOf" srcId="{F37632E3-5ECA-43FC-9632-36FB6502EBDD}" destId="{C6EB4CD6-724F-4DAA-93EF-969E7930F8AE}" srcOrd="0" destOrd="0" presId="urn:microsoft.com/office/officeart/2008/layout/AlternatingPictureBlocks"/>
    <dgm:cxn modelId="{713A4531-90AD-4C5F-B5C5-84D5FCBFA2F9}" type="presParOf" srcId="{F37632E3-5ECA-43FC-9632-36FB6502EBDD}" destId="{E3427CB1-79E7-459A-882F-BD4A7F6135B4}" srcOrd="1" destOrd="0" presId="urn:microsoft.com/office/officeart/2008/layout/AlternatingPictureBlocks"/>
    <dgm:cxn modelId="{55E7EB0E-49C2-47B8-8DB6-546D40AE0281}" type="presParOf" srcId="{6451B7F5-F0BC-448F-ADD4-42B30B824E8B}" destId="{9E2A3ADE-EDFB-4227-BB83-E48605D0E1F3}" srcOrd="3" destOrd="0" presId="urn:microsoft.com/office/officeart/2008/layout/AlternatingPictureBlocks"/>
    <dgm:cxn modelId="{6757E95F-07D2-451E-8DF1-1815BE9B676B}" type="presParOf" srcId="{6451B7F5-F0BC-448F-ADD4-42B30B824E8B}" destId="{6D1EF8F7-AB88-4AC9-B86D-7C0E303286A9}" srcOrd="4" destOrd="0" presId="urn:microsoft.com/office/officeart/2008/layout/AlternatingPictureBlocks"/>
    <dgm:cxn modelId="{EDD2B0D6-F6CD-4305-BA11-9FAB80803ED8}" type="presParOf" srcId="{6D1EF8F7-AB88-4AC9-B86D-7C0E303286A9}" destId="{FEA69B1C-667E-495D-B203-16702660A2C3}" srcOrd="0" destOrd="0" presId="urn:microsoft.com/office/officeart/2008/layout/AlternatingPictureBlocks"/>
    <dgm:cxn modelId="{CEEB4452-D43C-4517-8250-A111110D94A3}" type="presParOf" srcId="{6D1EF8F7-AB88-4AC9-B86D-7C0E303286A9}" destId="{CBB35A9C-6A13-452A-A50E-2E5AFD528C96}" srcOrd="1" destOrd="0" presId="urn:microsoft.com/office/officeart/2008/layout/AlternatingPictureBlocks"/>
    <dgm:cxn modelId="{188F61C2-0767-4305-8D61-F07F515AA9D4}" type="presParOf" srcId="{6451B7F5-F0BC-448F-ADD4-42B30B824E8B}" destId="{6E627824-1B3D-4F15-BFE3-E882CA12E40A}" srcOrd="5" destOrd="0" presId="urn:microsoft.com/office/officeart/2008/layout/AlternatingPictureBlocks"/>
    <dgm:cxn modelId="{172FD0DA-4F7F-4D18-BA44-836B206F5457}" type="presParOf" srcId="{6451B7F5-F0BC-448F-ADD4-42B30B824E8B}" destId="{2B29E9A4-8AA7-450C-A162-021F620EE46F}" srcOrd="6" destOrd="0" presId="urn:microsoft.com/office/officeart/2008/layout/AlternatingPictureBlocks"/>
    <dgm:cxn modelId="{141156AA-50AE-4B1B-AE41-4A02BD18D8D8}" type="presParOf" srcId="{2B29E9A4-8AA7-450C-A162-021F620EE46F}" destId="{383C9D07-EF71-47D9-A3A2-EF36E72CC1D7}" srcOrd="0" destOrd="0" presId="urn:microsoft.com/office/officeart/2008/layout/AlternatingPictureBlocks"/>
    <dgm:cxn modelId="{935DB3B6-2217-4C01-9DF4-9089E310FBC4}" type="presParOf" srcId="{2B29E9A4-8AA7-450C-A162-021F620EE46F}" destId="{465ECDD0-19C6-4042-842D-C2B8F4FA0F1D}" srcOrd="1" destOrd="0" presId="urn:microsoft.com/office/officeart/2008/layout/AlternatingPictureBlocks"/>
    <dgm:cxn modelId="{CA528188-8BDA-41CF-8702-32F9C6FC349F}" type="presParOf" srcId="{6451B7F5-F0BC-448F-ADD4-42B30B824E8B}" destId="{506FE5FC-4658-479E-A962-C33836ADD4C8}" srcOrd="7" destOrd="0" presId="urn:microsoft.com/office/officeart/2008/layout/AlternatingPictureBlocks"/>
    <dgm:cxn modelId="{11D42114-15D8-4DAA-B9D2-E772FD7B8E6F}" type="presParOf" srcId="{6451B7F5-F0BC-448F-ADD4-42B30B824E8B}" destId="{B9BC1C2D-47E6-4F94-9626-15DC25B060B8}" srcOrd="8" destOrd="0" presId="urn:microsoft.com/office/officeart/2008/layout/AlternatingPictureBlocks"/>
    <dgm:cxn modelId="{AE3C7402-062A-4FE1-AB7C-A689C8511D19}" type="presParOf" srcId="{B9BC1C2D-47E6-4F94-9626-15DC25B060B8}" destId="{AD7B0020-2112-415F-81A1-476FEB05B0D6}" srcOrd="0" destOrd="0" presId="urn:microsoft.com/office/officeart/2008/layout/AlternatingPictureBlocks"/>
    <dgm:cxn modelId="{95C01495-C426-4C29-A10D-FEF2D42EAABC}" type="presParOf" srcId="{B9BC1C2D-47E6-4F94-9626-15DC25B060B8}" destId="{83AAD699-6789-4CFF-A22E-C002944AA0B9}" srcOrd="1" destOrd="0" presId="urn:microsoft.com/office/officeart/2008/layout/AlternatingPictureBlocks"/>
    <dgm:cxn modelId="{3F0D39CE-A952-444B-991B-87B45C72D31D}" type="presParOf" srcId="{6451B7F5-F0BC-448F-ADD4-42B30B824E8B}" destId="{83B03B71-F6A7-49A5-83A2-3A7BCE8091A5}" srcOrd="9" destOrd="0" presId="urn:microsoft.com/office/officeart/2008/layout/AlternatingPictureBlocks"/>
    <dgm:cxn modelId="{36854ED7-4C51-408B-972E-B67A85FFAE54}" type="presParOf" srcId="{6451B7F5-F0BC-448F-ADD4-42B30B824E8B}" destId="{CDB5B415-1719-4145-B32E-35137DEA5D26}" srcOrd="10" destOrd="0" presId="urn:microsoft.com/office/officeart/2008/layout/AlternatingPictureBlocks"/>
    <dgm:cxn modelId="{B40AAD25-1326-4879-877C-4F69C805086E}" type="presParOf" srcId="{CDB5B415-1719-4145-B32E-35137DEA5D26}" destId="{99DA3154-A0BD-447D-B63A-9BCD5F3D5654}" srcOrd="0" destOrd="0" presId="urn:microsoft.com/office/officeart/2008/layout/AlternatingPictureBlocks"/>
    <dgm:cxn modelId="{FB64EC1B-ADA6-41D6-B3EC-17A64FF6C864}" type="presParOf" srcId="{CDB5B415-1719-4145-B32E-35137DEA5D26}" destId="{33AB957B-09FC-4727-8C7A-B73431F64AAA}"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3315A-6589-4207-8FE0-CA9B01DF56DA}">
      <dsp:nvSpPr>
        <dsp:cNvPr id="0" name=""/>
        <dsp:cNvSpPr/>
      </dsp:nvSpPr>
      <dsp:spPr>
        <a:xfrm>
          <a:off x="6196581" y="6128"/>
          <a:ext cx="2278382" cy="10304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kumimoji="1" lang="zh-CN" sz="2700" kern="1200" dirty="0"/>
            <a:t>机器人管理、监控和调度</a:t>
          </a:r>
          <a:endParaRPr lang="zh-CN" sz="2700" kern="1200" dirty="0"/>
        </a:p>
      </dsp:txBody>
      <dsp:txXfrm>
        <a:off x="6196581" y="6128"/>
        <a:ext cx="2278382" cy="1030476"/>
      </dsp:txXfrm>
    </dsp:sp>
    <dsp:sp modelId="{C1843F03-2744-4733-A177-B4DE29C038ED}">
      <dsp:nvSpPr>
        <dsp:cNvPr id="0" name=""/>
        <dsp:cNvSpPr/>
      </dsp:nvSpPr>
      <dsp:spPr>
        <a:xfrm>
          <a:off x="5074392" y="6128"/>
          <a:ext cx="1020171" cy="103047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EB4CD6-724F-4DAA-93EF-969E7930F8AE}">
      <dsp:nvSpPr>
        <dsp:cNvPr id="0" name=""/>
        <dsp:cNvSpPr/>
      </dsp:nvSpPr>
      <dsp:spPr>
        <a:xfrm>
          <a:off x="5074392" y="1206633"/>
          <a:ext cx="2278382" cy="10304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kumimoji="1" lang="zh-CN" sz="2700" kern="1200"/>
            <a:t>权限和资产管理</a:t>
          </a:r>
          <a:endParaRPr lang="zh-CN" sz="2700" kern="1200"/>
        </a:p>
      </dsp:txBody>
      <dsp:txXfrm>
        <a:off x="5074392" y="1206633"/>
        <a:ext cx="2278382" cy="1030476"/>
      </dsp:txXfrm>
    </dsp:sp>
    <dsp:sp modelId="{E3427CB1-79E7-459A-882F-BD4A7F6135B4}">
      <dsp:nvSpPr>
        <dsp:cNvPr id="0" name=""/>
        <dsp:cNvSpPr/>
      </dsp:nvSpPr>
      <dsp:spPr>
        <a:xfrm>
          <a:off x="7454792" y="1206633"/>
          <a:ext cx="1020171" cy="1030476"/>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4000" r="-3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A69B1C-667E-495D-B203-16702660A2C3}">
      <dsp:nvSpPr>
        <dsp:cNvPr id="0" name=""/>
        <dsp:cNvSpPr/>
      </dsp:nvSpPr>
      <dsp:spPr>
        <a:xfrm>
          <a:off x="6196581" y="2407138"/>
          <a:ext cx="2278382" cy="10304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kumimoji="1" lang="zh-CN" sz="2700" kern="1200"/>
            <a:t>机器人运行大屏展示</a:t>
          </a:r>
          <a:endParaRPr lang="zh-CN" sz="2700" kern="1200"/>
        </a:p>
      </dsp:txBody>
      <dsp:txXfrm>
        <a:off x="6196581" y="2407138"/>
        <a:ext cx="2278382" cy="1030476"/>
      </dsp:txXfrm>
    </dsp:sp>
    <dsp:sp modelId="{CBB35A9C-6A13-452A-A50E-2E5AFD528C96}">
      <dsp:nvSpPr>
        <dsp:cNvPr id="0" name=""/>
        <dsp:cNvSpPr/>
      </dsp:nvSpPr>
      <dsp:spPr>
        <a:xfrm>
          <a:off x="5074392" y="2407138"/>
          <a:ext cx="1020171" cy="103047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44000" r="-4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3C9D07-EF71-47D9-A3A2-EF36E72CC1D7}">
      <dsp:nvSpPr>
        <dsp:cNvPr id="0" name=""/>
        <dsp:cNvSpPr/>
      </dsp:nvSpPr>
      <dsp:spPr>
        <a:xfrm>
          <a:off x="8572370" y="0"/>
          <a:ext cx="2278382" cy="10304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kumimoji="1" lang="zh-CN" sz="2700" kern="1200" dirty="0"/>
            <a:t>流程运行报告</a:t>
          </a:r>
          <a:endParaRPr lang="zh-CN" sz="2700" kern="1200" dirty="0"/>
        </a:p>
      </dsp:txBody>
      <dsp:txXfrm>
        <a:off x="8572370" y="0"/>
        <a:ext cx="2278382" cy="1030476"/>
      </dsp:txXfrm>
    </dsp:sp>
    <dsp:sp modelId="{465ECDD0-19C6-4042-842D-C2B8F4FA0F1D}">
      <dsp:nvSpPr>
        <dsp:cNvPr id="0" name=""/>
        <dsp:cNvSpPr/>
      </dsp:nvSpPr>
      <dsp:spPr>
        <a:xfrm>
          <a:off x="10952766" y="0"/>
          <a:ext cx="1020171" cy="1030476"/>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7B0020-2112-415F-81A1-476FEB05B0D6}">
      <dsp:nvSpPr>
        <dsp:cNvPr id="0" name=""/>
        <dsp:cNvSpPr/>
      </dsp:nvSpPr>
      <dsp:spPr>
        <a:xfrm>
          <a:off x="9694559" y="1184921"/>
          <a:ext cx="2278382" cy="10304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kumimoji="1" lang="zh-CN" sz="2700" kern="1200"/>
            <a:t>安全、日志</a:t>
          </a:r>
          <a:r>
            <a:rPr kumimoji="1" lang="en-US" sz="2700" kern="1200"/>
            <a:t>&amp;</a:t>
          </a:r>
          <a:r>
            <a:rPr kumimoji="1" lang="zh-CN" sz="2700" kern="1200"/>
            <a:t>审计相关设计</a:t>
          </a:r>
          <a:endParaRPr lang="zh-CN" sz="2700" kern="1200"/>
        </a:p>
      </dsp:txBody>
      <dsp:txXfrm>
        <a:off x="9694559" y="1184921"/>
        <a:ext cx="2278382" cy="1030476"/>
      </dsp:txXfrm>
    </dsp:sp>
    <dsp:sp modelId="{83AAD699-6789-4CFF-A22E-C002944AA0B9}">
      <dsp:nvSpPr>
        <dsp:cNvPr id="0" name=""/>
        <dsp:cNvSpPr/>
      </dsp:nvSpPr>
      <dsp:spPr>
        <a:xfrm>
          <a:off x="8572366" y="1184921"/>
          <a:ext cx="1020171" cy="103047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DA3154-A0BD-447D-B63A-9BCD5F3D5654}">
      <dsp:nvSpPr>
        <dsp:cNvPr id="0" name=""/>
        <dsp:cNvSpPr/>
      </dsp:nvSpPr>
      <dsp:spPr>
        <a:xfrm>
          <a:off x="8572370" y="2385426"/>
          <a:ext cx="2278382" cy="10304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kumimoji="1" lang="zh-CN" sz="2700" kern="1200"/>
            <a:t>异常监控与恢复机制</a:t>
          </a:r>
          <a:endParaRPr lang="zh-CN" sz="2700" kern="1200"/>
        </a:p>
      </dsp:txBody>
      <dsp:txXfrm>
        <a:off x="8572370" y="2385426"/>
        <a:ext cx="2278382" cy="1030476"/>
      </dsp:txXfrm>
    </dsp:sp>
    <dsp:sp modelId="{33AB957B-09FC-4727-8C7A-B73431F64AAA}">
      <dsp:nvSpPr>
        <dsp:cNvPr id="0" name=""/>
        <dsp:cNvSpPr/>
      </dsp:nvSpPr>
      <dsp:spPr>
        <a:xfrm>
          <a:off x="10979607" y="2352749"/>
          <a:ext cx="1020171" cy="1030476"/>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t>2021/6/12</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t>‹#›</a:t>
            </a:fld>
            <a:endParaRPr kumimoji="1" lang="zh-CN" altLang="en-US"/>
          </a:p>
        </p:txBody>
      </p:sp>
    </p:spTree>
    <p:extLst>
      <p:ext uri="{BB962C8B-B14F-4D97-AF65-F5344CB8AC3E}">
        <p14:creationId xmlns:p14="http://schemas.microsoft.com/office/powerpoint/2010/main" val="3581811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C2639771-C4B2-6141-A3C2-98A33FACB552}"/>
              </a:ext>
            </a:extLst>
          </p:cNvPr>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a:extLst>
              <a:ext uri="{FF2B5EF4-FFF2-40B4-BE49-F238E27FC236}">
                <a16:creationId xmlns:a16="http://schemas.microsoft.com/office/drawing/2014/main" id="{DB7839CE-C738-1649-AE7F-0F0A87D945C3}"/>
              </a:ext>
            </a:extLst>
          </p:cNvPr>
          <p:cNvGrpSpPr/>
          <p:nvPr userDrawn="1"/>
        </p:nvGrpSpPr>
        <p:grpSpPr>
          <a:xfrm>
            <a:off x="1083077" y="1392923"/>
            <a:ext cx="2316071" cy="1446550"/>
            <a:chOff x="3221860" y="1907278"/>
            <a:chExt cx="2316071" cy="1446550"/>
          </a:xfrm>
        </p:grpSpPr>
        <p:sp>
          <p:nvSpPr>
            <p:cNvPr id="31" name="文本框 30">
              <a:extLst>
                <a:ext uri="{FF2B5EF4-FFF2-40B4-BE49-F238E27FC236}">
                  <a16:creationId xmlns:a16="http://schemas.microsoft.com/office/drawing/2014/main" id="{CD80DC7D-74AD-504F-9134-A7F49E4A93F8}"/>
                </a:ext>
              </a:extLst>
            </p:cNvPr>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2" name="文本框 31">
              <a:extLst>
                <a:ext uri="{FF2B5EF4-FFF2-40B4-BE49-F238E27FC236}">
                  <a16:creationId xmlns:a16="http://schemas.microsoft.com/office/drawing/2014/main" id="{8F4E1CF4-3515-B047-A44B-4E882FA3FA9E}"/>
                </a:ext>
              </a:extLst>
            </p:cNvPr>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grpSp>
        <p:nvGrpSpPr>
          <p:cNvPr id="33" name="组合 32">
            <a:extLst>
              <a:ext uri="{FF2B5EF4-FFF2-40B4-BE49-F238E27FC236}">
                <a16:creationId xmlns:a16="http://schemas.microsoft.com/office/drawing/2014/main" id="{6E210582-60BA-DC4F-968A-FA2D76887AA6}"/>
              </a:ext>
            </a:extLst>
          </p:cNvPr>
          <p:cNvGrpSpPr/>
          <p:nvPr userDrawn="1"/>
        </p:nvGrpSpPr>
        <p:grpSpPr>
          <a:xfrm>
            <a:off x="3005863" y="1289780"/>
            <a:ext cx="8397721" cy="1549693"/>
            <a:chOff x="1508112" y="2935045"/>
            <a:chExt cx="8397721" cy="1549693"/>
          </a:xfrm>
        </p:grpSpPr>
        <p:sp>
          <p:nvSpPr>
            <p:cNvPr id="34" name="文本框 33">
              <a:extLst>
                <a:ext uri="{FF2B5EF4-FFF2-40B4-BE49-F238E27FC236}">
                  <a16:creationId xmlns:a16="http://schemas.microsoft.com/office/drawing/2014/main" id="{67792614-81A9-4A49-9B4C-45DE0AC1BA7E}"/>
                </a:ext>
              </a:extLst>
            </p:cNvPr>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a:extLst>
                <a:ext uri="{FF2B5EF4-FFF2-40B4-BE49-F238E27FC236}">
                  <a16:creationId xmlns:a16="http://schemas.microsoft.com/office/drawing/2014/main" id="{69072ADF-3562-1449-934D-086A6A7EB68F}"/>
                </a:ext>
              </a:extLst>
            </p:cNvPr>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p>
          </p:txBody>
        </p:sp>
        <p:sp>
          <p:nvSpPr>
            <p:cNvPr id="36" name="文本框 35">
              <a:extLst>
                <a:ext uri="{FF2B5EF4-FFF2-40B4-BE49-F238E27FC236}">
                  <a16:creationId xmlns:a16="http://schemas.microsoft.com/office/drawing/2014/main" id="{7632E4E3-3B93-7F43-813C-E68589AADA84}"/>
                </a:ext>
              </a:extLst>
            </p:cNvPr>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p>
          </p:txBody>
        </p:sp>
        <p:sp>
          <p:nvSpPr>
            <p:cNvPr id="37" name="文本框 36">
              <a:extLst>
                <a:ext uri="{FF2B5EF4-FFF2-40B4-BE49-F238E27FC236}">
                  <a16:creationId xmlns:a16="http://schemas.microsoft.com/office/drawing/2014/main" id="{78D06326-E8FB-474C-AC53-78A669EE44C6}"/>
                </a:ext>
              </a:extLst>
            </p:cNvPr>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p>
          </p:txBody>
        </p:sp>
        <p:sp>
          <p:nvSpPr>
            <p:cNvPr id="38" name="文本框 37">
              <a:extLst>
                <a:ext uri="{FF2B5EF4-FFF2-40B4-BE49-F238E27FC236}">
                  <a16:creationId xmlns:a16="http://schemas.microsoft.com/office/drawing/2014/main" id="{23F8418A-C496-5649-9E48-673FB2C4D9ED}"/>
                </a:ext>
              </a:extLst>
            </p:cNvPr>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p>
          </p:txBody>
        </p:sp>
        <p:sp>
          <p:nvSpPr>
            <p:cNvPr id="39" name="文本框 38">
              <a:extLst>
                <a:ext uri="{FF2B5EF4-FFF2-40B4-BE49-F238E27FC236}">
                  <a16:creationId xmlns:a16="http://schemas.microsoft.com/office/drawing/2014/main" id="{C6E799F2-1601-4847-8FEE-1391CF507C68}"/>
                </a:ext>
              </a:extLst>
            </p:cNvPr>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p>
          </p:txBody>
        </p:sp>
        <p:grpSp>
          <p:nvGrpSpPr>
            <p:cNvPr id="40" name="组合 39">
              <a:extLst>
                <a:ext uri="{FF2B5EF4-FFF2-40B4-BE49-F238E27FC236}">
                  <a16:creationId xmlns:a16="http://schemas.microsoft.com/office/drawing/2014/main" id="{BD0B7E4C-E5F4-3E4A-9133-7727388D8BFA}"/>
                </a:ext>
              </a:extLst>
            </p:cNvPr>
            <p:cNvGrpSpPr/>
            <p:nvPr/>
          </p:nvGrpSpPr>
          <p:grpSpPr>
            <a:xfrm>
              <a:off x="1508112" y="3038188"/>
              <a:ext cx="1994660" cy="1446550"/>
              <a:chOff x="1490018" y="4162664"/>
              <a:chExt cx="1994660" cy="1446550"/>
            </a:xfrm>
          </p:grpSpPr>
          <p:sp>
            <p:nvSpPr>
              <p:cNvPr id="44" name="文本框 43">
                <a:extLst>
                  <a:ext uri="{FF2B5EF4-FFF2-40B4-BE49-F238E27FC236}">
                    <a16:creationId xmlns:a16="http://schemas.microsoft.com/office/drawing/2014/main" id="{578CBDB0-7C0D-C143-A992-5483ECC636B1}"/>
                  </a:ext>
                </a:extLst>
              </p:cNvPr>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a:extLst>
                  <a:ext uri="{FF2B5EF4-FFF2-40B4-BE49-F238E27FC236}">
                    <a16:creationId xmlns:a16="http://schemas.microsoft.com/office/drawing/2014/main" id="{840C3D01-E207-B747-BC88-FBD3D3A40F67}"/>
                  </a:ext>
                </a:extLst>
              </p:cNvPr>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a:extLst>
                  <a:ext uri="{FF2B5EF4-FFF2-40B4-BE49-F238E27FC236}">
                    <a16:creationId xmlns:a16="http://schemas.microsoft.com/office/drawing/2014/main" id="{382750CA-C3B8-2941-AE2F-F28F14B48C5C}"/>
                  </a:ext>
                </a:extLst>
              </p:cNvPr>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a:extLst>
                <a:ext uri="{FF2B5EF4-FFF2-40B4-BE49-F238E27FC236}">
                  <a16:creationId xmlns:a16="http://schemas.microsoft.com/office/drawing/2014/main" id="{AB3B1B7B-78AE-ED46-9FAA-D89F11D0771E}"/>
                </a:ext>
              </a:extLst>
            </p:cNvPr>
            <p:cNvGrpSpPr/>
            <p:nvPr/>
          </p:nvGrpSpPr>
          <p:grpSpPr>
            <a:xfrm>
              <a:off x="3953483" y="3038188"/>
              <a:ext cx="1657791" cy="1446550"/>
              <a:chOff x="4007931" y="4826644"/>
              <a:chExt cx="1657791" cy="1446550"/>
            </a:xfrm>
          </p:grpSpPr>
          <p:sp>
            <p:nvSpPr>
              <p:cNvPr id="42" name="文本框 41">
                <a:extLst>
                  <a:ext uri="{FF2B5EF4-FFF2-40B4-BE49-F238E27FC236}">
                    <a16:creationId xmlns:a16="http://schemas.microsoft.com/office/drawing/2014/main" id="{B0D633E1-F692-4442-A332-40DEAB59CCEF}"/>
                  </a:ext>
                </a:extLst>
              </p:cNvPr>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a:extLst>
                  <a:ext uri="{FF2B5EF4-FFF2-40B4-BE49-F238E27FC236}">
                    <a16:creationId xmlns:a16="http://schemas.microsoft.com/office/drawing/2014/main" id="{D96BDE8B-3175-664B-B77B-35F1E90EA5D8}"/>
                  </a:ext>
                </a:extLst>
              </p:cNvPr>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a:extLst>
              <a:ext uri="{FF2B5EF4-FFF2-40B4-BE49-F238E27FC236}">
                <a16:creationId xmlns:a16="http://schemas.microsoft.com/office/drawing/2014/main" id="{07A71C72-E49E-AA4F-9341-A099334FD0C7}"/>
              </a:ext>
            </a:extLst>
          </p:cNvPr>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pic>
        <p:nvPicPr>
          <p:cNvPr id="48" name="图片 47">
            <a:extLst>
              <a:ext uri="{FF2B5EF4-FFF2-40B4-BE49-F238E27FC236}">
                <a16:creationId xmlns:a16="http://schemas.microsoft.com/office/drawing/2014/main" id="{19D6FEC9-8B94-4640-A3A1-CA01CC45CB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pic>
        <p:nvPicPr>
          <p:cNvPr id="49" name="图片 48">
            <a:extLst>
              <a:ext uri="{FF2B5EF4-FFF2-40B4-BE49-F238E27FC236}">
                <a16:creationId xmlns:a16="http://schemas.microsoft.com/office/drawing/2014/main" id="{1E211DBE-A93A-1049-B50B-D4C27CAD8CFD}"/>
              </a:ext>
            </a:extLst>
          </p:cNvPr>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p:blipFill>
        <p:spPr>
          <a:xfrm rot="5400000">
            <a:off x="7579447" y="3019739"/>
            <a:ext cx="672156" cy="1058624"/>
          </a:xfrm>
          <a:prstGeom prst="rect">
            <a:avLst/>
          </a:prstGeom>
        </p:spPr>
      </p:pic>
      <p:sp>
        <p:nvSpPr>
          <p:cNvPr id="50" name="文本框 49">
            <a:extLst>
              <a:ext uri="{FF2B5EF4-FFF2-40B4-BE49-F238E27FC236}">
                <a16:creationId xmlns:a16="http://schemas.microsoft.com/office/drawing/2014/main" id="{37E0C090-89A0-6B4A-9558-A875E2837509}"/>
              </a:ext>
            </a:extLst>
          </p:cNvPr>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extLst>
      <p:ext uri="{BB962C8B-B14F-4D97-AF65-F5344CB8AC3E}">
        <p14:creationId xmlns:p14="http://schemas.microsoft.com/office/powerpoint/2010/main" val="269241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402825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21230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8211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0599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2021/6/12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62269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95FEE9-3369-4D2B-8668-FFFB4CA86DEA}" type="datetimeFigureOut">
              <a:rPr lang="zh-CN" altLang="en-US" smtClean="0"/>
              <a:t>2021/6/12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354999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95FEE9-3369-4D2B-8668-FFFB4CA86DEA}" type="datetimeFigureOut">
              <a:rPr lang="zh-CN" altLang="en-US" smtClean="0"/>
              <a:t>2021/6/12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75063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t>2021/6/12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t>‹#›</a:t>
            </a:fld>
            <a:endParaRPr lang="zh-CN" altLang="en-US"/>
          </a:p>
        </p:txBody>
      </p:sp>
      <p:pic>
        <p:nvPicPr>
          <p:cNvPr id="6" name="图片 5">
            <a:extLst>
              <a:ext uri="{FF2B5EF4-FFF2-40B4-BE49-F238E27FC236}">
                <a16:creationId xmlns:a16="http://schemas.microsoft.com/office/drawing/2014/main" id="{72A9A818-6823-BA4D-A227-C2D6678ED7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 y="-57111"/>
            <a:ext cx="12353453" cy="6948000"/>
          </a:xfrm>
          <a:prstGeom prst="rect">
            <a:avLst/>
          </a:prstGeom>
        </p:spPr>
      </p:pic>
      <p:grpSp>
        <p:nvGrpSpPr>
          <p:cNvPr id="11" name="组合 10">
            <a:extLst>
              <a:ext uri="{FF2B5EF4-FFF2-40B4-BE49-F238E27FC236}">
                <a16:creationId xmlns:a16="http://schemas.microsoft.com/office/drawing/2014/main" id="{E6F76B31-0382-2A44-9EC1-B484CF9E5427}"/>
              </a:ext>
            </a:extLst>
          </p:cNvPr>
          <p:cNvGrpSpPr/>
          <p:nvPr userDrawn="1"/>
        </p:nvGrpSpPr>
        <p:grpSpPr>
          <a:xfrm>
            <a:off x="10486256" y="-38067"/>
            <a:ext cx="2245394" cy="1015326"/>
            <a:chOff x="10476631" y="29308"/>
            <a:chExt cx="2245394" cy="1015326"/>
          </a:xfrm>
        </p:grpSpPr>
        <p:pic>
          <p:nvPicPr>
            <p:cNvPr id="12" name="图片 11">
              <a:extLst>
                <a:ext uri="{FF2B5EF4-FFF2-40B4-BE49-F238E27FC236}">
                  <a16:creationId xmlns:a16="http://schemas.microsoft.com/office/drawing/2014/main" id="{C4F6EF64-C2E2-E547-808D-72F096570B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3" name="文本框 12">
              <a:extLst>
                <a:ext uri="{FF2B5EF4-FFF2-40B4-BE49-F238E27FC236}">
                  <a16:creationId xmlns:a16="http://schemas.microsoft.com/office/drawing/2014/main" id="{7001EBBC-CE59-474A-B9E0-37D330F855C9}"/>
                </a:ext>
              </a:extLst>
            </p:cNvPr>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p>
          </p:txBody>
        </p:sp>
      </p:grpSp>
    </p:spTree>
    <p:extLst>
      <p:ext uri="{BB962C8B-B14F-4D97-AF65-F5344CB8AC3E}">
        <p14:creationId xmlns:p14="http://schemas.microsoft.com/office/powerpoint/2010/main" val="233146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A4AEEBA-C5AC-6C4E-B9BD-66745C1DD1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a:extLst>
              <a:ext uri="{FF2B5EF4-FFF2-40B4-BE49-F238E27FC236}">
                <a16:creationId xmlns:a16="http://schemas.microsoft.com/office/drawing/2014/main" id="{32544204-D735-F847-8078-9CF644B899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a:extLst>
              <a:ext uri="{FF2B5EF4-FFF2-40B4-BE49-F238E27FC236}">
                <a16:creationId xmlns:a16="http://schemas.microsoft.com/office/drawing/2014/main" id="{A7EBE87E-D6A8-C342-8030-16BDB59A32CF}"/>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spTree>
    <p:extLst>
      <p:ext uri="{BB962C8B-B14F-4D97-AF65-F5344CB8AC3E}">
        <p14:creationId xmlns:p14="http://schemas.microsoft.com/office/powerpoint/2010/main" val="1043292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2021/6/12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3881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theme" Target="../theme/theme2.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2021/6/12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a:extLst>
              <a:ext uri="{FF2B5EF4-FFF2-40B4-BE49-F238E27FC236}">
                <a16:creationId xmlns:a16="http://schemas.microsoft.com/office/drawing/2014/main" id="{35CBB595-E4B7-A74A-9064-09D56D2BFCC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76" y="-42332"/>
            <a:ext cx="12355200" cy="6992698"/>
          </a:xfrm>
          <a:prstGeom prst="rect">
            <a:avLst/>
          </a:prstGeom>
        </p:spPr>
      </p:pic>
      <p:grpSp>
        <p:nvGrpSpPr>
          <p:cNvPr id="13" name="组合 12">
            <a:extLst>
              <a:ext uri="{FF2B5EF4-FFF2-40B4-BE49-F238E27FC236}">
                <a16:creationId xmlns:a16="http://schemas.microsoft.com/office/drawing/2014/main" id="{956EC09E-5646-F441-BB61-4BCA248E6D51}"/>
              </a:ext>
            </a:extLst>
          </p:cNvPr>
          <p:cNvGrpSpPr/>
          <p:nvPr userDrawn="1"/>
        </p:nvGrpSpPr>
        <p:grpSpPr>
          <a:xfrm>
            <a:off x="10486256" y="-38067"/>
            <a:ext cx="2245394" cy="1015326"/>
            <a:chOff x="10476631" y="29308"/>
            <a:chExt cx="2245394" cy="1015326"/>
          </a:xfrm>
        </p:grpSpPr>
        <p:pic>
          <p:nvPicPr>
            <p:cNvPr id="11" name="图片 10">
              <a:extLst>
                <a:ext uri="{FF2B5EF4-FFF2-40B4-BE49-F238E27FC236}">
                  <a16:creationId xmlns:a16="http://schemas.microsoft.com/office/drawing/2014/main" id="{C53B1F89-E45B-384E-A3EB-059D2C21116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a:extLst>
                <a:ext uri="{FF2B5EF4-FFF2-40B4-BE49-F238E27FC236}">
                  <a16:creationId xmlns:a16="http://schemas.microsoft.com/office/drawing/2014/main" id="{7E7B063E-C810-EE4E-9B5C-0052C03D757D}"/>
                </a:ext>
              </a:extLst>
            </p:cNvPr>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p>
          </p:txBody>
        </p:sp>
      </p:grpSp>
    </p:spTree>
    <p:extLst>
      <p:ext uri="{BB962C8B-B14F-4D97-AF65-F5344CB8AC3E}">
        <p14:creationId xmlns:p14="http://schemas.microsoft.com/office/powerpoint/2010/main" val="280432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2021/6/12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a:extLst>
              <a:ext uri="{FF2B5EF4-FFF2-40B4-BE49-F238E27FC236}">
                <a16:creationId xmlns:a16="http://schemas.microsoft.com/office/drawing/2014/main" id="{35CBB595-E4B7-A74A-9064-09D56D2BFC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a:extLst>
              <a:ext uri="{FF2B5EF4-FFF2-40B4-BE49-F238E27FC236}">
                <a16:creationId xmlns:a16="http://schemas.microsoft.com/office/drawing/2014/main" id="{AD55B6EC-D974-0A46-A2C0-108833DBC6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a:extLst>
              <a:ext uri="{FF2B5EF4-FFF2-40B4-BE49-F238E27FC236}">
                <a16:creationId xmlns:a16="http://schemas.microsoft.com/office/drawing/2014/main" id="{E7D731FC-7853-7143-9DD1-488ED8BC47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a:extLst>
              <a:ext uri="{FF2B5EF4-FFF2-40B4-BE49-F238E27FC236}">
                <a16:creationId xmlns:a16="http://schemas.microsoft.com/office/drawing/2014/main" id="{78995959-3059-9146-B579-3C0361D36184}"/>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cxnSp>
        <p:nvCxnSpPr>
          <p:cNvPr id="16" name="直线连接符 15">
            <a:extLst>
              <a:ext uri="{FF2B5EF4-FFF2-40B4-BE49-F238E27FC236}">
                <a16:creationId xmlns:a16="http://schemas.microsoft.com/office/drawing/2014/main" id="{D9B04A07-656A-4B41-B23E-5FF3C9C7C7DE}"/>
              </a:ext>
            </a:extLst>
          </p:cNvPr>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24318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image" Target="../media/image14.png"/><Relationship Id="rId21" Type="http://schemas.openxmlformats.org/officeDocument/2006/relationships/image" Target="../media/image32.sv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5" Type="http://schemas.openxmlformats.org/officeDocument/2006/relationships/image" Target="../media/image36.svg"/><Relationship Id="rId2" Type="http://schemas.openxmlformats.org/officeDocument/2006/relationships/image" Target="../media/image13.png"/><Relationship Id="rId16" Type="http://schemas.openxmlformats.org/officeDocument/2006/relationships/image" Target="../media/image27.svg"/><Relationship Id="rId20" Type="http://schemas.openxmlformats.org/officeDocument/2006/relationships/image" Target="../media/image31.png"/><Relationship Id="rId29" Type="http://schemas.openxmlformats.org/officeDocument/2006/relationships/image" Target="../media/image40.sv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2.png"/><Relationship Id="rId24" Type="http://schemas.openxmlformats.org/officeDocument/2006/relationships/image" Target="../media/image35.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svg"/><Relationship Id="rId28" Type="http://schemas.openxmlformats.org/officeDocument/2006/relationships/image" Target="../media/image39.png"/><Relationship Id="rId10" Type="http://schemas.openxmlformats.org/officeDocument/2006/relationships/image" Target="../media/image21.svg"/><Relationship Id="rId19" Type="http://schemas.openxmlformats.org/officeDocument/2006/relationships/image" Target="../media/image30.sv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svg"/><Relationship Id="rId22" Type="http://schemas.openxmlformats.org/officeDocument/2006/relationships/image" Target="../media/image33.png"/><Relationship Id="rId27" Type="http://schemas.openxmlformats.org/officeDocument/2006/relationships/image" Target="../media/image38.svg"/></Relationships>
</file>

<file path=ppt/slides/_rels/slide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a:extLst>
              <a:ext uri="{FF2B5EF4-FFF2-40B4-BE49-F238E27FC236}">
                <a16:creationId xmlns:a16="http://schemas.microsoft.com/office/drawing/2014/main" id="{811302A2-4342-C748-A279-7BD155EB3F3A}"/>
              </a:ext>
            </a:extLst>
          </p:cNvPr>
          <p:cNvSpPr txBox="1">
            <a:spLocks/>
          </p:cNvSpPr>
          <p:nvPr/>
        </p:nvSpPr>
        <p:spPr>
          <a:xfrm>
            <a:off x="4426082" y="4880903"/>
            <a:ext cx="3381856" cy="580723"/>
          </a:xfrm>
          <a:prstGeom prst="rect">
            <a:avLst/>
          </a:prstGeom>
          <a:solidFill>
            <a:srgbClr val="759BFF">
              <a:alpha val="10000"/>
            </a:srgbClr>
          </a:solidFill>
          <a:ln>
            <a:noFill/>
          </a:ln>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2400" b="1" kern="2200" dirty="0">
                <a:effectLst/>
                <a:latin typeface="等线" panose="02010600030101010101" pitchFamily="2" charset="-122"/>
                <a:ea typeface="等线" panose="02010600030101010101" pitchFamily="2" charset="-122"/>
              </a:rPr>
              <a:t>HR</a:t>
            </a:r>
            <a:r>
              <a:rPr lang="zh-CN" altLang="zh-CN" sz="2400" b="1" kern="2200" dirty="0">
                <a:effectLst/>
                <a:latin typeface="等线" panose="02010600030101010101" pitchFamily="2" charset="-122"/>
                <a:ea typeface="等线" panose="02010600030101010101" pitchFamily="2" charset="-122"/>
              </a:rPr>
              <a:t>简历筛选场景</a:t>
            </a:r>
            <a:endParaRPr kumimoji="1" lang="en-US" altLang="zh-CN" sz="2400" dirty="0"/>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pic>
        <p:nvPicPr>
          <p:cNvPr id="58" name="图片 57"/>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36506"/>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5"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spTree>
    <p:extLst>
      <p:ext uri="{BB962C8B-B14F-4D97-AF65-F5344CB8AC3E}">
        <p14:creationId xmlns:p14="http://schemas.microsoft.com/office/powerpoint/2010/main" val="947102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a:extLst>
              <a:ext uri="{FF2B5EF4-FFF2-40B4-BE49-F238E27FC236}">
                <a16:creationId xmlns:a16="http://schemas.microsoft.com/office/drawing/2014/main" id="{9CA6A3C2-6568-D043-8016-E13D9D833C5F}"/>
              </a:ext>
            </a:extLst>
          </p:cNvPr>
          <p:cNvSpPr txBox="1">
            <a:spLocks/>
          </p:cNvSpPr>
          <p:nvPr/>
        </p:nvSpPr>
        <p:spPr>
          <a:xfrm>
            <a:off x="835319" y="1815096"/>
            <a:ext cx="6251934" cy="480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a:t>
            </a:r>
            <a:r>
              <a:rPr lang="en-US" altLang="zh-CN" b="1" kern="2200" dirty="0">
                <a:solidFill>
                  <a:schemeClr val="bg1">
                    <a:lumMod val="95000"/>
                  </a:schemeClr>
                </a:solidFill>
                <a:effectLst/>
                <a:latin typeface="等线" panose="02010600030101010101" pitchFamily="2" charset="-122"/>
                <a:ea typeface="等线" panose="02010600030101010101" pitchFamily="2" charset="-122"/>
              </a:rPr>
              <a:t>HR</a:t>
            </a:r>
            <a:r>
              <a:rPr lang="zh-CN" altLang="zh-CN" b="1" kern="2200" dirty="0">
                <a:solidFill>
                  <a:schemeClr val="bg1">
                    <a:lumMod val="95000"/>
                  </a:schemeClr>
                </a:solidFill>
                <a:effectLst/>
                <a:latin typeface="等线" panose="02010600030101010101" pitchFamily="2" charset="-122"/>
                <a:ea typeface="等线" panose="02010600030101010101" pitchFamily="2" charset="-122"/>
              </a:rPr>
              <a:t>简历筛选场景</a:t>
            </a:r>
            <a:endParaRPr kumimoji="1" lang="zh-CN" altLang="en-US" dirty="0">
              <a:solidFill>
                <a:schemeClr val="bg1">
                  <a:lumMod val="9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a:extLst>
              <a:ext uri="{FF2B5EF4-FFF2-40B4-BE49-F238E27FC236}">
                <a16:creationId xmlns:a16="http://schemas.microsoft.com/office/drawing/2014/main" id="{A9C94183-63D5-D14A-ADCF-ECA421883E0B}"/>
              </a:ext>
            </a:extLst>
          </p:cNvPr>
          <p:cNvSpPr txBox="1">
            <a:spLocks/>
          </p:cNvSpPr>
          <p:nvPr/>
        </p:nvSpPr>
        <p:spPr>
          <a:xfrm>
            <a:off x="835318" y="2742188"/>
            <a:ext cx="6613445"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喵喵喵</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：许恭友、甘瑾、马宁</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：构建人机共进的智能生态系统 </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南京邮电大学通达学院</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：企业</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：企业招聘</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None/>
            </a:pPr>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a:extLst>
              <a:ext uri="{FF2B5EF4-FFF2-40B4-BE49-F238E27FC236}">
                <a16:creationId xmlns:a16="http://schemas.microsoft.com/office/drawing/2014/main" id="{0EC478CF-6629-0F40-B124-4A01644BAD7D}"/>
              </a:ext>
            </a:extLst>
          </p:cNvPr>
          <p:cNvSpPr txBox="1">
            <a:spLocks/>
          </p:cNvSpPr>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 name="图片 3" descr="穿西装戴眼镜的男人&#10;&#10;描述已自动生成">
            <a:extLst>
              <a:ext uri="{FF2B5EF4-FFF2-40B4-BE49-F238E27FC236}">
                <a16:creationId xmlns:a16="http://schemas.microsoft.com/office/drawing/2014/main" id="{3DB57336-F925-4490-84B2-DBE35B596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7400" y="2619504"/>
            <a:ext cx="1545378" cy="2165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图片 5" descr="微笑的女人&#10;&#10;描述已自动生成">
            <a:extLst>
              <a:ext uri="{FF2B5EF4-FFF2-40B4-BE49-F238E27FC236}">
                <a16:creationId xmlns:a16="http://schemas.microsoft.com/office/drawing/2014/main" id="{6545D2D5-A6C2-4C70-985F-5874484C4E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0035" y="2619504"/>
            <a:ext cx="1520385" cy="21292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图片 11" descr="穿衬衫的男人&#10;&#10;描述已自动生成">
            <a:extLst>
              <a:ext uri="{FF2B5EF4-FFF2-40B4-BE49-F238E27FC236}">
                <a16:creationId xmlns:a16="http://schemas.microsoft.com/office/drawing/2014/main" id="{73D58DB1-F3E8-41E6-AA85-48B3BFF920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7678" y="2619506"/>
            <a:ext cx="1413716" cy="21292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文本框 12">
            <a:extLst>
              <a:ext uri="{FF2B5EF4-FFF2-40B4-BE49-F238E27FC236}">
                <a16:creationId xmlns:a16="http://schemas.microsoft.com/office/drawing/2014/main" id="{DE4A77A1-6E3C-4AC3-8D73-B4083735FA4F}"/>
              </a:ext>
            </a:extLst>
          </p:cNvPr>
          <p:cNvSpPr txBox="1"/>
          <p:nvPr/>
        </p:nvSpPr>
        <p:spPr>
          <a:xfrm>
            <a:off x="7255697" y="4862751"/>
            <a:ext cx="5081941" cy="369332"/>
          </a:xfrm>
          <a:prstGeom prst="rect">
            <a:avLst/>
          </a:prstGeom>
          <a:noFill/>
        </p:spPr>
        <p:txBody>
          <a:bodyPr wrap="square" rtlCol="0">
            <a:spAutoFit/>
          </a:bodyPr>
          <a:lstStyle/>
          <a:p>
            <a:r>
              <a:rPr lang="zh-CN" altLang="en-US" b="1" dirty="0">
                <a:solidFill>
                  <a:schemeClr val="bg1"/>
                </a:solidFill>
                <a:latin typeface="Microsoft YaHei Light" panose="020B0502040204020203" pitchFamily="34" charset="-122"/>
                <a:ea typeface="Microsoft YaHei Light" panose="020B0502040204020203" pitchFamily="34" charset="-122"/>
              </a:rPr>
              <a:t>许恭友</a:t>
            </a:r>
            <a:r>
              <a:rPr lang="en-US" altLang="zh-CN" b="1" dirty="0">
                <a:solidFill>
                  <a:schemeClr val="bg1"/>
                </a:solidFill>
                <a:latin typeface="Microsoft YaHei Light" panose="020B0502040204020203" pitchFamily="34" charset="-122"/>
                <a:ea typeface="Microsoft YaHei Light" panose="020B0502040204020203" pitchFamily="34" charset="-122"/>
              </a:rPr>
              <a:t>		  </a:t>
            </a:r>
            <a:r>
              <a:rPr lang="zh-CN" altLang="en-US" b="1" dirty="0">
                <a:solidFill>
                  <a:schemeClr val="bg1"/>
                </a:solidFill>
                <a:latin typeface="Microsoft YaHei Light" panose="020B0502040204020203" pitchFamily="34" charset="-122"/>
                <a:ea typeface="Microsoft YaHei Light" panose="020B0502040204020203" pitchFamily="34" charset="-122"/>
              </a:rPr>
              <a:t>甘瑾 </a:t>
            </a:r>
            <a:r>
              <a:rPr lang="en-US" altLang="zh-CN" b="1" dirty="0">
                <a:solidFill>
                  <a:schemeClr val="bg1"/>
                </a:solidFill>
                <a:latin typeface="Microsoft YaHei Light" panose="020B0502040204020203" pitchFamily="34" charset="-122"/>
                <a:ea typeface="Microsoft YaHei Light" panose="020B0502040204020203" pitchFamily="34" charset="-122"/>
              </a:rPr>
              <a:t>		</a:t>
            </a:r>
            <a:r>
              <a:rPr lang="zh-CN" altLang="en-US" b="1" dirty="0">
                <a:solidFill>
                  <a:schemeClr val="bg1"/>
                </a:solidFill>
                <a:latin typeface="Microsoft YaHei Light" panose="020B0502040204020203" pitchFamily="34" charset="-122"/>
                <a:ea typeface="Microsoft YaHei Light" panose="020B0502040204020203" pitchFamily="34" charset="-122"/>
              </a:rPr>
              <a:t>马宁</a:t>
            </a:r>
          </a:p>
        </p:txBody>
      </p:sp>
    </p:spTree>
    <p:extLst>
      <p:ext uri="{BB962C8B-B14F-4D97-AF65-F5344CB8AC3E}">
        <p14:creationId xmlns:p14="http://schemas.microsoft.com/office/powerpoint/2010/main" val="779929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文本框 6">
            <a:extLst>
              <a:ext uri="{FF2B5EF4-FFF2-40B4-BE49-F238E27FC236}">
                <a16:creationId xmlns:a16="http://schemas.microsoft.com/office/drawing/2014/main" id="{5E9609C0-3D84-7843-B1AE-9D5D82F152B6}"/>
              </a:ext>
            </a:extLst>
          </p:cNvPr>
          <p:cNvSpPr txBox="1"/>
          <p:nvPr/>
        </p:nvSpPr>
        <p:spPr>
          <a:xfrm>
            <a:off x="4174609" y="268711"/>
            <a:ext cx="4733722" cy="581057"/>
          </a:xfrm>
          <a:prstGeom prst="rect">
            <a:avLst/>
          </a:prstGeom>
          <a:noFill/>
        </p:spPr>
        <p:txBody>
          <a:bodyPr wrap="square" rtlCol="0">
            <a:spAutoFit/>
          </a:bodyPr>
          <a:lstStyle/>
          <a:p>
            <a:pPr>
              <a:lnSpc>
                <a:spcPct val="150000"/>
              </a:lnSpc>
              <a:defRPr/>
            </a:pP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公司简历筛选背景</a:t>
            </a: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3</a:t>
            </a:fld>
            <a:endParaRPr lang="zh-CN" altLang="en-US" dirty="0"/>
          </a:p>
        </p:txBody>
      </p:sp>
      <p:sp>
        <p:nvSpPr>
          <p:cNvPr id="31" name="矩形 30">
            <a:extLst>
              <a:ext uri="{FF2B5EF4-FFF2-40B4-BE49-F238E27FC236}">
                <a16:creationId xmlns:a16="http://schemas.microsoft.com/office/drawing/2014/main" id="{3FBF4A49-F1C9-C640-851D-15D76110C7A0}"/>
              </a:ext>
            </a:extLst>
          </p:cNvPr>
          <p:cNvSpPr/>
          <p:nvPr/>
        </p:nvSpPr>
        <p:spPr>
          <a:xfrm>
            <a:off x="452247" y="2102410"/>
            <a:ext cx="4940844" cy="3416320"/>
          </a:xfrm>
          <a:prstGeom prst="rect">
            <a:avLst/>
          </a:prstGeom>
        </p:spPr>
        <p:txBody>
          <a:bodyPr wrap="square">
            <a:spAutoFit/>
          </a:bodyPr>
          <a:lstStyle/>
          <a:p>
            <a:r>
              <a:rPr lang="en-US" altLang="zh-CN" sz="2400" dirty="0">
                <a:solidFill>
                  <a:schemeClr val="bg1"/>
                </a:solidFill>
                <a:latin typeface="Microsoft YaHei" panose="020B0503020204020204" pitchFamily="34" charset="-122"/>
                <a:ea typeface="Microsoft YaHei" panose="020B0503020204020204" pitchFamily="34" charset="-122"/>
              </a:rPr>
              <a:t>	</a:t>
            </a:r>
            <a:r>
              <a:rPr lang="zh-CN" altLang="zh-CN" sz="2400" dirty="0">
                <a:solidFill>
                  <a:schemeClr val="bg1"/>
                </a:solidFill>
                <a:latin typeface="微软雅黑" panose="020B0503020204020204" pitchFamily="34" charset="-122"/>
                <a:ea typeface="微软雅黑" panose="020B0503020204020204" pitchFamily="34" charset="-122"/>
              </a:rPr>
              <a:t>目前大部分企业还在依赖通过邮箱接收应聘简历在大量的收件邮件中识别出应聘邮件，对简历进行下载，再对简历逐一进行查阅，筛选除符合应聘要求的简历。关于这一业务操作需要投入的时间多、依赖人工判断的规则多，难以保证效率和质量。</a:t>
            </a:r>
          </a:p>
          <a:p>
            <a:endParaRPr lang="zh-CN" altLang="en-US" sz="2400" dirty="0">
              <a:solidFill>
                <a:schemeClr val="bg1"/>
              </a:solidFill>
              <a:latin typeface="Microsoft YaHei" panose="020B0503020204020204" pitchFamily="34" charset="-122"/>
              <a:ea typeface="Microsoft YaHei" panose="020B0503020204020204" pitchFamily="34" charset="-122"/>
            </a:endParaRPr>
          </a:p>
        </p:txBody>
      </p:sp>
      <p:grpSp>
        <p:nvGrpSpPr>
          <p:cNvPr id="32" name="0f4157a8-cc53-4451-b641-b93f4ec538e9">
            <a:extLst>
              <a:ext uri="{FF2B5EF4-FFF2-40B4-BE49-F238E27FC236}">
                <a16:creationId xmlns:a16="http://schemas.microsoft.com/office/drawing/2014/main" id="{E5C3CAFA-FCF9-C54C-9033-EFB7CDA0AF9C}"/>
              </a:ext>
            </a:extLst>
          </p:cNvPr>
          <p:cNvGrpSpPr>
            <a:grpSpLocks noChangeAspect="1"/>
          </p:cNvGrpSpPr>
          <p:nvPr/>
        </p:nvGrpSpPr>
        <p:grpSpPr>
          <a:xfrm>
            <a:off x="6056181" y="1715371"/>
            <a:ext cx="4692817" cy="2166829"/>
            <a:chOff x="1618529" y="1485332"/>
            <a:chExt cx="8827589" cy="4075990"/>
          </a:xfrm>
        </p:grpSpPr>
        <p:grpSp>
          <p:nvGrpSpPr>
            <p:cNvPr id="33" name="组合 32">
              <a:extLst>
                <a:ext uri="{FF2B5EF4-FFF2-40B4-BE49-F238E27FC236}">
                  <a16:creationId xmlns:a16="http://schemas.microsoft.com/office/drawing/2014/main" id="{2F0127F5-A2B4-ED4F-904C-90397333A3E1}"/>
                </a:ext>
              </a:extLst>
            </p:cNvPr>
            <p:cNvGrpSpPr/>
            <p:nvPr/>
          </p:nvGrpSpPr>
          <p:grpSpPr>
            <a:xfrm>
              <a:off x="1756205" y="3433997"/>
              <a:ext cx="1550389" cy="1550389"/>
              <a:chOff x="910665" y="3301620"/>
              <a:chExt cx="2034816" cy="2034816"/>
            </a:xfrm>
          </p:grpSpPr>
          <p:sp>
            <p:nvSpPr>
              <p:cNvPr id="61" name="îŝḷîḓé-Oval 35">
                <a:extLst>
                  <a:ext uri="{FF2B5EF4-FFF2-40B4-BE49-F238E27FC236}">
                    <a16:creationId xmlns:a16="http://schemas.microsoft.com/office/drawing/2014/main" id="{6BFE560D-4314-0744-931F-543FE45EE9A3}"/>
                  </a:ext>
                </a:extLst>
              </p:cNvPr>
              <p:cNvSpPr/>
              <p:nvPr/>
            </p:nvSpPr>
            <p:spPr>
              <a:xfrm>
                <a:off x="910665"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62" name="îŝḷîḓé-Oval 36">
                <a:extLst>
                  <a:ext uri="{FF2B5EF4-FFF2-40B4-BE49-F238E27FC236}">
                    <a16:creationId xmlns:a16="http://schemas.microsoft.com/office/drawing/2014/main" id="{AC3B3F30-FBBB-6645-8B52-1F35AC5B9CD8}"/>
                  </a:ext>
                </a:extLst>
              </p:cNvPr>
              <p:cNvSpPr/>
              <p:nvPr/>
            </p:nvSpPr>
            <p:spPr>
              <a:xfrm>
                <a:off x="1042247" y="3433203"/>
                <a:ext cx="1771651" cy="177165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dirty="0">
                  <a:solidFill>
                    <a:schemeClr val="bg1"/>
                  </a:solidFill>
                  <a:latin typeface="Arial"/>
                  <a:ea typeface="微软雅黑"/>
                  <a:cs typeface="+mn-ea"/>
                  <a:sym typeface="Arial"/>
                </a:endParaRPr>
              </a:p>
            </p:txBody>
          </p:sp>
        </p:grpSp>
        <p:grpSp>
          <p:nvGrpSpPr>
            <p:cNvPr id="34" name="组合 33">
              <a:extLst>
                <a:ext uri="{FF2B5EF4-FFF2-40B4-BE49-F238E27FC236}">
                  <a16:creationId xmlns:a16="http://schemas.microsoft.com/office/drawing/2014/main" id="{EC425FDF-6D75-0D4B-A4E2-076172E6FF66}"/>
                </a:ext>
              </a:extLst>
            </p:cNvPr>
            <p:cNvGrpSpPr/>
            <p:nvPr/>
          </p:nvGrpSpPr>
          <p:grpSpPr>
            <a:xfrm>
              <a:off x="6509291" y="3433997"/>
              <a:ext cx="1550389" cy="1550389"/>
              <a:chOff x="6548617" y="3301620"/>
              <a:chExt cx="2034816" cy="2034816"/>
            </a:xfrm>
          </p:grpSpPr>
          <p:sp>
            <p:nvSpPr>
              <p:cNvPr id="59" name="îŝḷîḓé-Oval 33">
                <a:extLst>
                  <a:ext uri="{FF2B5EF4-FFF2-40B4-BE49-F238E27FC236}">
                    <a16:creationId xmlns:a16="http://schemas.microsoft.com/office/drawing/2014/main" id="{60113522-4ECA-3043-AE57-F4AB04A3D288}"/>
                  </a:ext>
                </a:extLst>
              </p:cNvPr>
              <p:cNvSpPr/>
              <p:nvPr/>
            </p:nvSpPr>
            <p:spPr>
              <a:xfrm>
                <a:off x="6548617"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60" name="îŝḷîḓé-Oval 34">
                <a:extLst>
                  <a:ext uri="{FF2B5EF4-FFF2-40B4-BE49-F238E27FC236}">
                    <a16:creationId xmlns:a16="http://schemas.microsoft.com/office/drawing/2014/main" id="{E5844F08-4042-6F4A-9A8F-0A319F5C1DA4}"/>
                  </a:ext>
                </a:extLst>
              </p:cNvPr>
              <p:cNvSpPr/>
              <p:nvPr/>
            </p:nvSpPr>
            <p:spPr>
              <a:xfrm>
                <a:off x="6680200" y="3433203"/>
                <a:ext cx="1771650" cy="177165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grpSp>
          <p:nvGrpSpPr>
            <p:cNvPr id="35" name="组合 34">
              <a:extLst>
                <a:ext uri="{FF2B5EF4-FFF2-40B4-BE49-F238E27FC236}">
                  <a16:creationId xmlns:a16="http://schemas.microsoft.com/office/drawing/2014/main" id="{4F7DA499-2279-9549-B878-1E749AEFCCDC}"/>
                </a:ext>
              </a:extLst>
            </p:cNvPr>
            <p:cNvGrpSpPr/>
            <p:nvPr/>
          </p:nvGrpSpPr>
          <p:grpSpPr>
            <a:xfrm>
              <a:off x="4129961" y="1937206"/>
              <a:ext cx="1550389" cy="1550389"/>
              <a:chOff x="3725684" y="1525767"/>
              <a:chExt cx="2034816" cy="2034816"/>
            </a:xfrm>
          </p:grpSpPr>
          <p:sp>
            <p:nvSpPr>
              <p:cNvPr id="57" name="îŝḷîḓé-Oval 31">
                <a:extLst>
                  <a:ext uri="{FF2B5EF4-FFF2-40B4-BE49-F238E27FC236}">
                    <a16:creationId xmlns:a16="http://schemas.microsoft.com/office/drawing/2014/main" id="{5A1A7C86-1A21-1F41-9058-88569DFAA1F3}"/>
                  </a:ext>
                </a:extLst>
              </p:cNvPr>
              <p:cNvSpPr/>
              <p:nvPr/>
            </p:nvSpPr>
            <p:spPr>
              <a:xfrm>
                <a:off x="3725684"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58" name="îŝḷîḓé-Oval 32">
                <a:extLst>
                  <a:ext uri="{FF2B5EF4-FFF2-40B4-BE49-F238E27FC236}">
                    <a16:creationId xmlns:a16="http://schemas.microsoft.com/office/drawing/2014/main" id="{3964F281-6C39-DB4E-AC72-8F7D86172B8B}"/>
                  </a:ext>
                </a:extLst>
              </p:cNvPr>
              <p:cNvSpPr/>
              <p:nvPr/>
            </p:nvSpPr>
            <p:spPr>
              <a:xfrm>
                <a:off x="3857267" y="1657350"/>
                <a:ext cx="1771650" cy="177165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grpSp>
          <p:nvGrpSpPr>
            <p:cNvPr id="36" name="组合 35">
              <a:extLst>
                <a:ext uri="{FF2B5EF4-FFF2-40B4-BE49-F238E27FC236}">
                  <a16:creationId xmlns:a16="http://schemas.microsoft.com/office/drawing/2014/main" id="{D2FEF234-CE12-5A48-9103-E1DB52F85EC0}"/>
                </a:ext>
              </a:extLst>
            </p:cNvPr>
            <p:cNvGrpSpPr/>
            <p:nvPr/>
          </p:nvGrpSpPr>
          <p:grpSpPr>
            <a:xfrm>
              <a:off x="8895729" y="1937206"/>
              <a:ext cx="1550389" cy="1550389"/>
              <a:chOff x="9379982" y="1525767"/>
              <a:chExt cx="2034816" cy="2034816"/>
            </a:xfrm>
          </p:grpSpPr>
          <p:sp>
            <p:nvSpPr>
              <p:cNvPr id="55" name="îŝḷîḓé-Oval 29">
                <a:extLst>
                  <a:ext uri="{FF2B5EF4-FFF2-40B4-BE49-F238E27FC236}">
                    <a16:creationId xmlns:a16="http://schemas.microsoft.com/office/drawing/2014/main" id="{DD6FDE20-AB19-AC42-BC71-E906DB262351}"/>
                  </a:ext>
                </a:extLst>
              </p:cNvPr>
              <p:cNvSpPr/>
              <p:nvPr/>
            </p:nvSpPr>
            <p:spPr>
              <a:xfrm>
                <a:off x="9379982"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56" name="îŝḷîḓé-Oval 30">
                <a:extLst>
                  <a:ext uri="{FF2B5EF4-FFF2-40B4-BE49-F238E27FC236}">
                    <a16:creationId xmlns:a16="http://schemas.microsoft.com/office/drawing/2014/main" id="{6AFF6DA6-5719-4149-9A16-8950CAE7149D}"/>
                  </a:ext>
                </a:extLst>
              </p:cNvPr>
              <p:cNvSpPr/>
              <p:nvPr/>
            </p:nvSpPr>
            <p:spPr>
              <a:xfrm>
                <a:off x="9511565" y="1657350"/>
                <a:ext cx="1771650" cy="1771650"/>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sp>
          <p:nvSpPr>
            <p:cNvPr id="37" name="îŝḷîḓé-箭头: 五边形 6">
              <a:extLst>
                <a:ext uri="{FF2B5EF4-FFF2-40B4-BE49-F238E27FC236}">
                  <a16:creationId xmlns:a16="http://schemas.microsoft.com/office/drawing/2014/main" id="{76CC8444-B55E-B54B-8AC1-2AA24C8D447E}"/>
                </a:ext>
              </a:extLst>
            </p:cNvPr>
            <p:cNvSpPr/>
            <p:nvPr/>
          </p:nvSpPr>
          <p:spPr>
            <a:xfrm rot="19500000">
              <a:off x="2891926" y="3419367"/>
              <a:ext cx="1036791" cy="395317"/>
            </a:xfrm>
            <a:prstGeom prst="homePlat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38" name="îŝḷîḓé-箭头: 五边形 9">
              <a:extLst>
                <a:ext uri="{FF2B5EF4-FFF2-40B4-BE49-F238E27FC236}">
                  <a16:creationId xmlns:a16="http://schemas.microsoft.com/office/drawing/2014/main" id="{02E18293-FBBB-EE4B-B1E4-899F15DCCCA0}"/>
                </a:ext>
              </a:extLst>
            </p:cNvPr>
            <p:cNvSpPr/>
            <p:nvPr/>
          </p:nvSpPr>
          <p:spPr>
            <a:xfrm rot="2209917">
              <a:off x="5262212" y="3189679"/>
              <a:ext cx="1036791" cy="395317"/>
            </a:xfrm>
            <a:prstGeom prst="homePlat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39" name="îŝḷîḓé-箭头: 五边形 10">
              <a:extLst>
                <a:ext uri="{FF2B5EF4-FFF2-40B4-BE49-F238E27FC236}">
                  <a16:creationId xmlns:a16="http://schemas.microsoft.com/office/drawing/2014/main" id="{B6BB5FC4-F4A1-F74F-A961-B31E917D3C21}"/>
                </a:ext>
              </a:extLst>
            </p:cNvPr>
            <p:cNvSpPr/>
            <p:nvPr/>
          </p:nvSpPr>
          <p:spPr>
            <a:xfrm rot="19500000">
              <a:off x="7641542" y="3419367"/>
              <a:ext cx="1036791" cy="395317"/>
            </a:xfrm>
            <a:prstGeom prst="homePlat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40" name="îŝḷîḓé-任意多边形: 形状 34">
              <a:extLst>
                <a:ext uri="{FF2B5EF4-FFF2-40B4-BE49-F238E27FC236}">
                  <a16:creationId xmlns:a16="http://schemas.microsoft.com/office/drawing/2014/main" id="{079CDDF1-4552-AD49-A75E-DFB030826AE1}"/>
                </a:ext>
              </a:extLst>
            </p:cNvPr>
            <p:cNvSpPr>
              <a:spLocks/>
            </p:cNvSpPr>
            <p:nvPr/>
          </p:nvSpPr>
          <p:spPr bwMode="auto">
            <a:xfrm>
              <a:off x="9455097" y="2332410"/>
              <a:ext cx="431653" cy="735536"/>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a:ea typeface="微软雅黑"/>
                <a:cs typeface="+mn-ea"/>
                <a:sym typeface="Arial"/>
              </a:endParaRPr>
            </a:p>
          </p:txBody>
        </p:sp>
        <p:sp>
          <p:nvSpPr>
            <p:cNvPr id="41" name="îŝḷîḓé-任意多边形: 形状 31">
              <a:extLst>
                <a:ext uri="{FF2B5EF4-FFF2-40B4-BE49-F238E27FC236}">
                  <a16:creationId xmlns:a16="http://schemas.microsoft.com/office/drawing/2014/main" id="{EBC6BB36-46B7-B04E-AD42-60119065CD00}"/>
                </a:ext>
              </a:extLst>
            </p:cNvPr>
            <p:cNvSpPr>
              <a:spLocks/>
            </p:cNvSpPr>
            <p:nvPr/>
          </p:nvSpPr>
          <p:spPr bwMode="auto">
            <a:xfrm>
              <a:off x="2323666" y="3819356"/>
              <a:ext cx="415466" cy="70795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a:ea typeface="微软雅黑"/>
                <a:cs typeface="+mn-ea"/>
                <a:sym typeface="Arial"/>
              </a:endParaRPr>
            </a:p>
          </p:txBody>
        </p:sp>
        <p:sp>
          <p:nvSpPr>
            <p:cNvPr id="42" name="îŝḷîḓé-任意多边形: 形状 33">
              <a:extLst>
                <a:ext uri="{FF2B5EF4-FFF2-40B4-BE49-F238E27FC236}">
                  <a16:creationId xmlns:a16="http://schemas.microsoft.com/office/drawing/2014/main" id="{3E3C6D78-CE18-2D48-8D02-03228688606B}"/>
                </a:ext>
              </a:extLst>
            </p:cNvPr>
            <p:cNvSpPr>
              <a:spLocks/>
            </p:cNvSpPr>
            <p:nvPr/>
          </p:nvSpPr>
          <p:spPr bwMode="auto">
            <a:xfrm>
              <a:off x="7063349" y="3803357"/>
              <a:ext cx="434244" cy="739951"/>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w="9525">
              <a:noFill/>
              <a:round/>
              <a:headEnd/>
              <a:tailEnd/>
            </a:ln>
          </p:spPr>
          <p:txBody>
            <a:bodyPr anchor="ctr"/>
            <a:lstStyle/>
            <a:p>
              <a:pPr algn="ctr"/>
              <a:endParaRPr sz="1100">
                <a:solidFill>
                  <a:schemeClr val="bg1"/>
                </a:solidFill>
                <a:latin typeface="Arial"/>
                <a:ea typeface="微软雅黑"/>
                <a:cs typeface="+mn-ea"/>
                <a:sym typeface="Arial"/>
              </a:endParaRPr>
            </a:p>
          </p:txBody>
        </p:sp>
        <p:sp>
          <p:nvSpPr>
            <p:cNvPr id="43" name="îŝḷîḓé-任意多边形: 形状 32">
              <a:extLst>
                <a:ext uri="{FF2B5EF4-FFF2-40B4-BE49-F238E27FC236}">
                  <a16:creationId xmlns:a16="http://schemas.microsoft.com/office/drawing/2014/main" id="{D567AF53-2975-864D-938F-124B858CE3D1}"/>
                </a:ext>
              </a:extLst>
            </p:cNvPr>
            <p:cNvSpPr>
              <a:spLocks/>
            </p:cNvSpPr>
            <p:nvPr/>
          </p:nvSpPr>
          <p:spPr bwMode="auto">
            <a:xfrm>
              <a:off x="4695429" y="2357253"/>
              <a:ext cx="419451" cy="71474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a:ea typeface="微软雅黑"/>
                <a:cs typeface="+mn-ea"/>
                <a:sym typeface="Arial"/>
              </a:endParaRPr>
            </a:p>
          </p:txBody>
        </p:sp>
        <p:grpSp>
          <p:nvGrpSpPr>
            <p:cNvPr id="44" name="组合 43">
              <a:extLst>
                <a:ext uri="{FF2B5EF4-FFF2-40B4-BE49-F238E27FC236}">
                  <a16:creationId xmlns:a16="http://schemas.microsoft.com/office/drawing/2014/main" id="{834BA0B9-FF91-E143-AA84-F7968D7E9B23}"/>
                </a:ext>
              </a:extLst>
            </p:cNvPr>
            <p:cNvGrpSpPr/>
            <p:nvPr/>
          </p:nvGrpSpPr>
          <p:grpSpPr>
            <a:xfrm>
              <a:off x="3639502" y="3803356"/>
              <a:ext cx="6806616" cy="1757966"/>
              <a:chOff x="1552491" y="4716032"/>
              <a:chExt cx="6806616" cy="1757966"/>
            </a:xfrm>
          </p:grpSpPr>
          <p:sp>
            <p:nvSpPr>
              <p:cNvPr id="51" name="îŝḷîḓé-文本框 23">
                <a:extLst>
                  <a:ext uri="{FF2B5EF4-FFF2-40B4-BE49-F238E27FC236}">
                    <a16:creationId xmlns:a16="http://schemas.microsoft.com/office/drawing/2014/main" id="{8855AEAF-8732-474E-8A26-00A6E16EEA6C}"/>
                  </a:ext>
                </a:extLst>
              </p:cNvPr>
              <p:cNvSpPr txBox="1"/>
              <p:nvPr/>
            </p:nvSpPr>
            <p:spPr>
              <a:xfrm>
                <a:off x="6338132" y="5712611"/>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zh-CN" sz="1000" kern="10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机器人按照预制规则将简历信息反馈到对应的</a:t>
                </a:r>
                <a:r>
                  <a:rPr lang="en-US" altLang="zh-CN" sz="1000" kern="10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HR</a:t>
                </a:r>
                <a:r>
                  <a:rPr lang="zh-CN" altLang="zh-CN" sz="1000" kern="10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邮箱</a:t>
                </a:r>
                <a:endParaRPr lang="zh-CN" altLang="en-US" sz="1000" dirty="0">
                  <a:solidFill>
                    <a:schemeClr val="bg1"/>
                  </a:solidFill>
                  <a:latin typeface="微软雅黑" panose="020B0503020204020204" pitchFamily="34" charset="-122"/>
                  <a:ea typeface="微软雅黑" panose="020B0503020204020204" pitchFamily="34" charset="-122"/>
                  <a:cs typeface="+mn-ea"/>
                  <a:sym typeface="Arial"/>
                </a:endParaRPr>
              </a:p>
            </p:txBody>
          </p:sp>
          <p:sp>
            <p:nvSpPr>
              <p:cNvPr id="52" name="îŝḷîḓé-Rectangle 26">
                <a:extLst>
                  <a:ext uri="{FF2B5EF4-FFF2-40B4-BE49-F238E27FC236}">
                    <a16:creationId xmlns:a16="http://schemas.microsoft.com/office/drawing/2014/main" id="{17A98BBC-A19B-994F-A43A-A31C6E040D64}"/>
                  </a:ext>
                </a:extLst>
              </p:cNvPr>
              <p:cNvSpPr/>
              <p:nvPr/>
            </p:nvSpPr>
            <p:spPr>
              <a:xfrm>
                <a:off x="6338131" y="5180920"/>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完成反馈</a:t>
                </a:r>
              </a:p>
            </p:txBody>
          </p:sp>
          <p:sp>
            <p:nvSpPr>
              <p:cNvPr id="53" name="îŝḷîḓé-文本框 25">
                <a:extLst>
                  <a:ext uri="{FF2B5EF4-FFF2-40B4-BE49-F238E27FC236}">
                    <a16:creationId xmlns:a16="http://schemas.microsoft.com/office/drawing/2014/main" id="{47C57F0F-EBB4-CA4D-AC97-57296DEE2CC7}"/>
                  </a:ext>
                </a:extLst>
              </p:cNvPr>
              <p:cNvSpPr txBox="1"/>
              <p:nvPr/>
            </p:nvSpPr>
            <p:spPr>
              <a:xfrm>
                <a:off x="1679382" y="5847352"/>
                <a:ext cx="2020974" cy="626646"/>
              </a:xfrm>
              <a:prstGeom prst="rect">
                <a:avLst/>
              </a:prstGeom>
              <a:noFill/>
            </p:spPr>
            <p:txBody>
              <a:bodyPr wrap="square" lIns="0" tIns="0" rIns="0" bIns="0" anchor="ctr" anchorCtr="1">
                <a:noAutofit/>
              </a:bodyPr>
              <a:lstStyle/>
              <a:p>
                <a:pPr algn="ctr">
                  <a:lnSpc>
                    <a:spcPct val="120000"/>
                  </a:lnSpc>
                  <a:spcBef>
                    <a:spcPct val="0"/>
                  </a:spcBef>
                </a:pPr>
                <a:r>
                  <a:rPr lang="zh-CN" altLang="zh-CN" sz="1000" kern="10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在收件箱中识别投递简历的邮件</a:t>
                </a:r>
                <a:r>
                  <a:rPr lang="zh-CN" altLang="en-US" sz="1000" kern="10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1000" kern="10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对投递简历的邮件进行附件下载，保存附件至本地指定路径</a:t>
                </a:r>
                <a:endParaRPr lang="zh-CN" altLang="en-US" sz="1000" dirty="0">
                  <a:solidFill>
                    <a:schemeClr val="bg1"/>
                  </a:solidFill>
                  <a:latin typeface="微软雅黑" panose="020B0503020204020204" pitchFamily="34" charset="-122"/>
                  <a:ea typeface="微软雅黑" panose="020B0503020204020204" pitchFamily="34" charset="-122"/>
                  <a:cs typeface="+mn-ea"/>
                  <a:sym typeface="Arial"/>
                </a:endParaRPr>
              </a:p>
            </p:txBody>
          </p:sp>
          <p:sp>
            <p:nvSpPr>
              <p:cNvPr id="54" name="îŝḷîḓé-Rectangle 28">
                <a:extLst>
                  <a:ext uri="{FF2B5EF4-FFF2-40B4-BE49-F238E27FC236}">
                    <a16:creationId xmlns:a16="http://schemas.microsoft.com/office/drawing/2014/main" id="{522EB51F-4DFF-FD47-9319-3E6D0D8F3B8D}"/>
                  </a:ext>
                </a:extLst>
              </p:cNvPr>
              <p:cNvSpPr/>
              <p:nvPr/>
            </p:nvSpPr>
            <p:spPr>
              <a:xfrm>
                <a:off x="1552491" y="4716032"/>
                <a:ext cx="2020976" cy="325409"/>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识别保存邮件</a:t>
                </a:r>
              </a:p>
            </p:txBody>
          </p:sp>
        </p:grpSp>
        <p:grpSp>
          <p:nvGrpSpPr>
            <p:cNvPr id="45" name="组合 44">
              <a:extLst>
                <a:ext uri="{FF2B5EF4-FFF2-40B4-BE49-F238E27FC236}">
                  <a16:creationId xmlns:a16="http://schemas.microsoft.com/office/drawing/2014/main" id="{B58F39EB-38CC-1741-8CBA-D9E9BDAFD12F}"/>
                </a:ext>
              </a:extLst>
            </p:cNvPr>
            <p:cNvGrpSpPr/>
            <p:nvPr/>
          </p:nvGrpSpPr>
          <p:grpSpPr>
            <a:xfrm>
              <a:off x="6555128" y="1679590"/>
              <a:ext cx="2133585" cy="1127059"/>
              <a:chOff x="8783661" y="806351"/>
              <a:chExt cx="2133585" cy="1127059"/>
            </a:xfrm>
          </p:grpSpPr>
          <p:sp>
            <p:nvSpPr>
              <p:cNvPr id="49" name="îŝḷîḓé-文本框 27">
                <a:extLst>
                  <a:ext uri="{FF2B5EF4-FFF2-40B4-BE49-F238E27FC236}">
                    <a16:creationId xmlns:a16="http://schemas.microsoft.com/office/drawing/2014/main" id="{90CE6662-6BCF-EB46-82C9-20C4F417B010}"/>
                  </a:ext>
                </a:extLst>
              </p:cNvPr>
              <p:cNvSpPr txBox="1"/>
              <p:nvPr/>
            </p:nvSpPr>
            <p:spPr>
              <a:xfrm>
                <a:off x="8783661" y="1306764"/>
                <a:ext cx="2133585" cy="626646"/>
              </a:xfrm>
              <a:prstGeom prst="rect">
                <a:avLst/>
              </a:prstGeom>
              <a:noFill/>
            </p:spPr>
            <p:txBody>
              <a:bodyPr wrap="square" lIns="0" tIns="0" rIns="0" bIns="0" anchor="ctr" anchorCtr="1">
                <a:noAutofit/>
              </a:bodyPr>
              <a:lstStyle/>
              <a:p>
                <a:pPr algn="ctr">
                  <a:lnSpc>
                    <a:spcPct val="120000"/>
                  </a:lnSpc>
                  <a:spcBef>
                    <a:spcPct val="0"/>
                  </a:spcBef>
                </a:pPr>
                <a:r>
                  <a:rPr lang="zh-CN" altLang="zh-CN" sz="1000" kern="10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机器人获取审阅平台生成的结构化信息</a:t>
                </a:r>
                <a:endParaRPr lang="zh-CN" altLang="en-US" sz="1000" dirty="0">
                  <a:solidFill>
                    <a:schemeClr val="bg1"/>
                  </a:solidFill>
                  <a:latin typeface="微软雅黑" panose="020B0503020204020204" pitchFamily="34" charset="-122"/>
                  <a:ea typeface="微软雅黑" panose="020B0503020204020204" pitchFamily="34" charset="-122"/>
                  <a:cs typeface="+mn-ea"/>
                  <a:sym typeface="Arial"/>
                </a:endParaRPr>
              </a:p>
            </p:txBody>
          </p:sp>
          <p:sp>
            <p:nvSpPr>
              <p:cNvPr id="50" name="îŝḷîḓé-Rectangle 24">
                <a:extLst>
                  <a:ext uri="{FF2B5EF4-FFF2-40B4-BE49-F238E27FC236}">
                    <a16:creationId xmlns:a16="http://schemas.microsoft.com/office/drawing/2014/main" id="{588F7C5C-683F-224B-BF0B-079E0C84B2CE}"/>
                  </a:ext>
                </a:extLst>
              </p:cNvPr>
              <p:cNvSpPr/>
              <p:nvPr/>
            </p:nvSpPr>
            <p:spPr>
              <a:xfrm>
                <a:off x="8792902" y="806351"/>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生成信息</a:t>
                </a:r>
              </a:p>
            </p:txBody>
          </p:sp>
        </p:grpSp>
        <p:grpSp>
          <p:nvGrpSpPr>
            <p:cNvPr id="46" name="组合 45">
              <a:extLst>
                <a:ext uri="{FF2B5EF4-FFF2-40B4-BE49-F238E27FC236}">
                  <a16:creationId xmlns:a16="http://schemas.microsoft.com/office/drawing/2014/main" id="{9398C762-C841-6446-9AE8-21C4C7CFFEFD}"/>
                </a:ext>
              </a:extLst>
            </p:cNvPr>
            <p:cNvGrpSpPr/>
            <p:nvPr/>
          </p:nvGrpSpPr>
          <p:grpSpPr>
            <a:xfrm>
              <a:off x="1618529" y="1485332"/>
              <a:ext cx="2095877" cy="1488950"/>
              <a:chOff x="3847062" y="612093"/>
              <a:chExt cx="2095877" cy="1488950"/>
            </a:xfrm>
          </p:grpSpPr>
          <p:sp>
            <p:nvSpPr>
              <p:cNvPr id="47" name="îŝḷîḓé-文本框 29">
                <a:extLst>
                  <a:ext uri="{FF2B5EF4-FFF2-40B4-BE49-F238E27FC236}">
                    <a16:creationId xmlns:a16="http://schemas.microsoft.com/office/drawing/2014/main" id="{0A455D1F-2D9D-AD4B-B6F9-1C2CCA92CFF3}"/>
                  </a:ext>
                </a:extLst>
              </p:cNvPr>
              <p:cNvSpPr txBox="1"/>
              <p:nvPr/>
            </p:nvSpPr>
            <p:spPr>
              <a:xfrm>
                <a:off x="3847062" y="1544336"/>
                <a:ext cx="2020974" cy="556707"/>
              </a:xfrm>
              <a:prstGeom prst="rect">
                <a:avLst/>
              </a:prstGeom>
              <a:noFill/>
            </p:spPr>
            <p:txBody>
              <a:bodyPr wrap="square" lIns="0" tIns="0" rIns="0" bIns="0" anchor="ctr" anchorCtr="1">
                <a:noAutofit/>
              </a:bodyPr>
              <a:lstStyle/>
              <a:p>
                <a:pPr algn="ctr">
                  <a:lnSpc>
                    <a:spcPct val="120000"/>
                  </a:lnSpc>
                  <a:spcBef>
                    <a:spcPct val="0"/>
                  </a:spcBef>
                </a:pPr>
                <a:r>
                  <a:rPr lang="zh-CN" altLang="zh-CN" sz="1000" kern="10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通过邮件监听监控指定邮箱的收件动态</a:t>
                </a:r>
                <a:r>
                  <a:rPr lang="zh-CN" altLang="en-US" sz="1000" kern="10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1000" kern="10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机器人接收到执行命令后登陆邮箱</a:t>
                </a:r>
                <a:endParaRPr lang="zh-CN" altLang="en-US" sz="1000" dirty="0">
                  <a:solidFill>
                    <a:schemeClr val="bg1"/>
                  </a:solidFill>
                  <a:latin typeface="微软雅黑" panose="020B0503020204020204" pitchFamily="34" charset="-122"/>
                  <a:ea typeface="微软雅黑" panose="020B0503020204020204" pitchFamily="34" charset="-122"/>
                  <a:cs typeface="+mn-ea"/>
                  <a:sym typeface="Arial"/>
                </a:endParaRPr>
              </a:p>
            </p:txBody>
          </p:sp>
          <p:sp>
            <p:nvSpPr>
              <p:cNvPr id="48" name="îŝḷîḓé-Rectangle 22">
                <a:extLst>
                  <a:ext uri="{FF2B5EF4-FFF2-40B4-BE49-F238E27FC236}">
                    <a16:creationId xmlns:a16="http://schemas.microsoft.com/office/drawing/2014/main" id="{6136BF33-91F5-3A44-813B-ACF07232214F}"/>
                  </a:ext>
                </a:extLst>
              </p:cNvPr>
              <p:cNvSpPr/>
              <p:nvPr/>
            </p:nvSpPr>
            <p:spPr>
              <a:xfrm>
                <a:off x="3921963" y="612093"/>
                <a:ext cx="2020976" cy="325411"/>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登录邮箱</a:t>
                </a:r>
              </a:p>
            </p:txBody>
          </p:sp>
        </p:grpSp>
      </p:grpSp>
    </p:spTree>
    <p:extLst>
      <p:ext uri="{BB962C8B-B14F-4D97-AF65-F5344CB8AC3E}">
        <p14:creationId xmlns:p14="http://schemas.microsoft.com/office/powerpoint/2010/main" val="168860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barn(inVertical)">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4</a:t>
            </a:fld>
            <a:endParaRPr lang="zh-CN" altLang="en-US" dirty="0"/>
          </a:p>
        </p:txBody>
      </p:sp>
      <p:sp>
        <p:nvSpPr>
          <p:cNvPr id="87" name="PA_矩形 27">
            <a:extLst>
              <a:ext uri="{FF2B5EF4-FFF2-40B4-BE49-F238E27FC236}">
                <a16:creationId xmlns:a16="http://schemas.microsoft.com/office/drawing/2014/main" id="{2D25F733-2595-CC47-B3BB-73C0D664DDFE}"/>
              </a:ext>
            </a:extLst>
          </p:cNvPr>
          <p:cNvSpPr/>
          <p:nvPr>
            <p:custDataLst>
              <p:tags r:id="rId1"/>
            </p:custDataLst>
          </p:nvPr>
        </p:nvSpPr>
        <p:spPr>
          <a:xfrm>
            <a:off x="8238088" y="4968410"/>
            <a:ext cx="3721002" cy="346656"/>
          </a:xfrm>
          <a:prstGeom prst="rect">
            <a:avLst/>
          </a:prstGeom>
          <a:noFill/>
        </p:spPr>
        <p:txBody>
          <a:bodyPr wrap="none" lIns="0" tIns="0" rIns="0" bIns="0" anchor="ctr">
            <a:normAutofit/>
          </a:bodyPr>
          <a:lstStyle/>
          <a:p>
            <a:pPr lvl="0" defTabSz="914378">
              <a:spcBef>
                <a:spcPct val="0"/>
              </a:spcBef>
              <a:defRPr/>
            </a:pPr>
            <a:r>
              <a:rPr lang="zh-CN" altLang="en-US" sz="2000" b="1" dirty="0">
                <a:solidFill>
                  <a:schemeClr val="bg1"/>
                </a:solidFill>
                <a:latin typeface="Arial"/>
                <a:ea typeface="微软雅黑"/>
                <a:cs typeface="+mn-ea"/>
                <a:sym typeface="Arial"/>
              </a:rPr>
              <a:t>数据量大</a:t>
            </a:r>
          </a:p>
        </p:txBody>
      </p:sp>
      <p:sp>
        <p:nvSpPr>
          <p:cNvPr id="88" name="PA_矩形 22">
            <a:extLst>
              <a:ext uri="{FF2B5EF4-FFF2-40B4-BE49-F238E27FC236}">
                <a16:creationId xmlns:a16="http://schemas.microsoft.com/office/drawing/2014/main" id="{D2CE06FA-EA78-CF48-94A0-3D2E339FF0D9}"/>
              </a:ext>
            </a:extLst>
          </p:cNvPr>
          <p:cNvSpPr/>
          <p:nvPr>
            <p:custDataLst>
              <p:tags r:id="rId2"/>
            </p:custDataLst>
          </p:nvPr>
        </p:nvSpPr>
        <p:spPr>
          <a:xfrm>
            <a:off x="253229" y="4968410"/>
            <a:ext cx="3721002" cy="346656"/>
          </a:xfrm>
          <a:prstGeom prst="rect">
            <a:avLst/>
          </a:prstGeom>
          <a:noFill/>
        </p:spPr>
        <p:txBody>
          <a:bodyPr wrap="none" lIns="0" tIns="0" rIns="0" bIns="0" anchor="ctr">
            <a:normAutofit/>
          </a:bodyPr>
          <a:lstStyle/>
          <a:p>
            <a:pPr lvl="0" algn="r" defTabSz="914378">
              <a:spcBef>
                <a:spcPct val="0"/>
              </a:spcBef>
              <a:defRPr/>
            </a:pPr>
            <a:r>
              <a:rPr lang="zh-CN" altLang="en-US" sz="2000" b="1" dirty="0">
                <a:solidFill>
                  <a:schemeClr val="bg1"/>
                </a:solidFill>
                <a:latin typeface="Arial"/>
                <a:ea typeface="微软雅黑"/>
                <a:cs typeface="+mn-ea"/>
                <a:sym typeface="Arial"/>
              </a:rPr>
              <a:t>效率低</a:t>
            </a:r>
          </a:p>
        </p:txBody>
      </p:sp>
      <p:sp>
        <p:nvSpPr>
          <p:cNvPr id="89" name="PA_矩形 20">
            <a:extLst>
              <a:ext uri="{FF2B5EF4-FFF2-40B4-BE49-F238E27FC236}">
                <a16:creationId xmlns:a16="http://schemas.microsoft.com/office/drawing/2014/main" id="{315F9A82-47E8-A148-AB20-FD1A91F4BE7D}"/>
              </a:ext>
            </a:extLst>
          </p:cNvPr>
          <p:cNvSpPr/>
          <p:nvPr>
            <p:custDataLst>
              <p:tags r:id="rId3"/>
            </p:custDataLst>
          </p:nvPr>
        </p:nvSpPr>
        <p:spPr>
          <a:xfrm>
            <a:off x="4084282" y="1479634"/>
            <a:ext cx="3721002" cy="346656"/>
          </a:xfrm>
          <a:prstGeom prst="rect">
            <a:avLst/>
          </a:prstGeom>
          <a:noFill/>
        </p:spPr>
        <p:txBody>
          <a:bodyPr wrap="none" lIns="0" tIns="0" rIns="0" bIns="0" anchor="ctr">
            <a:normAutofit/>
          </a:bodyPr>
          <a:lstStyle/>
          <a:p>
            <a:pPr lvl="0" algn="ctr" defTabSz="914378">
              <a:spcBef>
                <a:spcPct val="0"/>
              </a:spcBef>
              <a:defRPr/>
            </a:pPr>
            <a:r>
              <a:rPr lang="zh-CN" altLang="en-US" sz="2000" b="1" dirty="0">
                <a:solidFill>
                  <a:schemeClr val="bg1"/>
                </a:solidFill>
                <a:latin typeface="Arial"/>
                <a:ea typeface="微软雅黑"/>
                <a:cs typeface="+mn-ea"/>
                <a:sym typeface="Arial"/>
              </a:rPr>
              <a:t>重复性高</a:t>
            </a:r>
          </a:p>
        </p:txBody>
      </p:sp>
      <p:grpSp>
        <p:nvGrpSpPr>
          <p:cNvPr id="90" name="组合 89">
            <a:extLst>
              <a:ext uri="{FF2B5EF4-FFF2-40B4-BE49-F238E27FC236}">
                <a16:creationId xmlns:a16="http://schemas.microsoft.com/office/drawing/2014/main" id="{440DDE85-472A-7F4F-B16B-48E581889A0B}"/>
              </a:ext>
            </a:extLst>
          </p:cNvPr>
          <p:cNvGrpSpPr/>
          <p:nvPr/>
        </p:nvGrpSpPr>
        <p:grpSpPr>
          <a:xfrm>
            <a:off x="4573201" y="2894627"/>
            <a:ext cx="3047594" cy="3154441"/>
            <a:chOff x="4544326" y="2894627"/>
            <a:chExt cx="3047594" cy="3154441"/>
          </a:xfrm>
        </p:grpSpPr>
        <p:sp>
          <p:nvSpPr>
            <p:cNvPr id="91" name="椭圆 90">
              <a:extLst>
                <a:ext uri="{FF2B5EF4-FFF2-40B4-BE49-F238E27FC236}">
                  <a16:creationId xmlns:a16="http://schemas.microsoft.com/office/drawing/2014/main" id="{1135FB9F-3398-0F4C-9552-53D965E9A02C}"/>
                </a:ext>
              </a:extLst>
            </p:cNvPr>
            <p:cNvSpPr/>
            <p:nvPr/>
          </p:nvSpPr>
          <p:spPr>
            <a:xfrm>
              <a:off x="6849177" y="5074671"/>
              <a:ext cx="742743" cy="74274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nvGrpSpPr>
            <p:cNvPr id="92" name="组合 91">
              <a:extLst>
                <a:ext uri="{FF2B5EF4-FFF2-40B4-BE49-F238E27FC236}">
                  <a16:creationId xmlns:a16="http://schemas.microsoft.com/office/drawing/2014/main" id="{C234476A-48BF-2449-BA9E-D202A86AE5CD}"/>
                </a:ext>
              </a:extLst>
            </p:cNvPr>
            <p:cNvGrpSpPr/>
            <p:nvPr/>
          </p:nvGrpSpPr>
          <p:grpSpPr>
            <a:xfrm>
              <a:off x="4544326" y="2894627"/>
              <a:ext cx="2894147" cy="3154441"/>
              <a:chOff x="4544326" y="2894627"/>
              <a:chExt cx="2894147" cy="3154441"/>
            </a:xfrm>
          </p:grpSpPr>
          <p:sp>
            <p:nvSpPr>
              <p:cNvPr id="93" name="椭圆 92">
                <a:extLst>
                  <a:ext uri="{FF2B5EF4-FFF2-40B4-BE49-F238E27FC236}">
                    <a16:creationId xmlns:a16="http://schemas.microsoft.com/office/drawing/2014/main" id="{060DE8A2-CFA1-1641-9A96-F02BD69A9E34}"/>
                  </a:ext>
                </a:extLst>
              </p:cNvPr>
              <p:cNvSpPr/>
              <p:nvPr/>
            </p:nvSpPr>
            <p:spPr>
              <a:xfrm>
                <a:off x="4544326" y="3166901"/>
                <a:ext cx="2882165" cy="2882167"/>
              </a:xfrm>
              <a:prstGeom prst="ellipse">
                <a:avLst/>
              </a:prstGeom>
              <a:noFill/>
              <a:ln>
                <a:solidFill>
                  <a:srgbClr val="2C3F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nvGrpSpPr>
              <p:cNvPr id="94" name="组合 93">
                <a:extLst>
                  <a:ext uri="{FF2B5EF4-FFF2-40B4-BE49-F238E27FC236}">
                    <a16:creationId xmlns:a16="http://schemas.microsoft.com/office/drawing/2014/main" id="{2D1FF0D7-B1F4-6347-8CC7-F6A78AEDBB37}"/>
                  </a:ext>
                </a:extLst>
              </p:cNvPr>
              <p:cNvGrpSpPr/>
              <p:nvPr/>
            </p:nvGrpSpPr>
            <p:grpSpPr>
              <a:xfrm>
                <a:off x="5242851" y="3439529"/>
                <a:ext cx="1814286" cy="2093804"/>
                <a:chOff x="8301916" y="1749231"/>
                <a:chExt cx="2561601" cy="2956261"/>
              </a:xfrm>
            </p:grpSpPr>
            <p:sp>
              <p:nvSpPr>
                <p:cNvPr id="101" name="梯形 100">
                  <a:extLst>
                    <a:ext uri="{FF2B5EF4-FFF2-40B4-BE49-F238E27FC236}">
                      <a16:creationId xmlns:a16="http://schemas.microsoft.com/office/drawing/2014/main" id="{102F3CAD-D024-B242-8034-DA0500384692}"/>
                    </a:ext>
                  </a:extLst>
                </p:cNvPr>
                <p:cNvSpPr/>
                <p:nvPr/>
              </p:nvSpPr>
              <p:spPr>
                <a:xfrm rot="14400000">
                  <a:off x="8553651" y="2720979"/>
                  <a:ext cx="2370547" cy="427052"/>
                </a:xfrm>
                <a:prstGeom prst="trapezoid">
                  <a:avLst>
                    <a:gd name="adj" fmla="val 583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102" name="梯形 101">
                  <a:extLst>
                    <a:ext uri="{FF2B5EF4-FFF2-40B4-BE49-F238E27FC236}">
                      <a16:creationId xmlns:a16="http://schemas.microsoft.com/office/drawing/2014/main" id="{92895302-3C81-E649-9479-43F0833A5AF5}"/>
                    </a:ext>
                  </a:extLst>
                </p:cNvPr>
                <p:cNvSpPr/>
                <p:nvPr/>
              </p:nvSpPr>
              <p:spPr>
                <a:xfrm>
                  <a:off x="8492970" y="4010011"/>
                  <a:ext cx="2370547" cy="427052"/>
                </a:xfrm>
                <a:prstGeom prst="trapezoid">
                  <a:avLst>
                    <a:gd name="adj" fmla="val 583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103" name="梯形 102">
                  <a:extLst>
                    <a:ext uri="{FF2B5EF4-FFF2-40B4-BE49-F238E27FC236}">
                      <a16:creationId xmlns:a16="http://schemas.microsoft.com/office/drawing/2014/main" id="{062F09D6-CF3F-E346-A116-3973FAA50CD8}"/>
                    </a:ext>
                  </a:extLst>
                </p:cNvPr>
                <p:cNvSpPr/>
                <p:nvPr/>
              </p:nvSpPr>
              <p:spPr>
                <a:xfrm rot="7200000">
                  <a:off x="7330168" y="3306693"/>
                  <a:ext cx="2370547" cy="427052"/>
                </a:xfrm>
                <a:prstGeom prst="trapezoid">
                  <a:avLst>
                    <a:gd name="adj" fmla="val 5836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sp>
            <p:nvSpPr>
              <p:cNvPr id="95" name="椭圆 94">
                <a:extLst>
                  <a:ext uri="{FF2B5EF4-FFF2-40B4-BE49-F238E27FC236}">
                    <a16:creationId xmlns:a16="http://schemas.microsoft.com/office/drawing/2014/main" id="{1AC13CFA-5C4E-A445-B8BF-5B424146DAFF}"/>
                  </a:ext>
                </a:extLst>
              </p:cNvPr>
              <p:cNvSpPr/>
              <p:nvPr/>
            </p:nvSpPr>
            <p:spPr>
              <a:xfrm>
                <a:off x="5588714" y="2894627"/>
                <a:ext cx="742743" cy="74274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96" name="任意多边形: 形状 10">
                <a:extLst>
                  <a:ext uri="{FF2B5EF4-FFF2-40B4-BE49-F238E27FC236}">
                    <a16:creationId xmlns:a16="http://schemas.microsoft.com/office/drawing/2014/main" id="{E025C5F2-0E23-D34C-92D8-169D2C27CB90}"/>
                  </a:ext>
                </a:extLst>
              </p:cNvPr>
              <p:cNvSpPr>
                <a:spLocks/>
              </p:cNvSpPr>
              <p:nvPr/>
            </p:nvSpPr>
            <p:spPr bwMode="auto">
              <a:xfrm>
                <a:off x="5842507" y="3048077"/>
                <a:ext cx="235159" cy="435849"/>
              </a:xfrm>
              <a:custGeom>
                <a:avLst/>
                <a:gdLst>
                  <a:gd name="connsiteX0" fmla="*/ 144363 w 327353"/>
                  <a:gd name="connsiteY0" fmla="*/ 543008 h 606722"/>
                  <a:gd name="connsiteX1" fmla="*/ 131814 w 327353"/>
                  <a:gd name="connsiteY1" fmla="*/ 555538 h 606722"/>
                  <a:gd name="connsiteX2" fmla="*/ 144363 w 327353"/>
                  <a:gd name="connsiteY2" fmla="*/ 568156 h 606722"/>
                  <a:gd name="connsiteX3" fmla="*/ 182990 w 327353"/>
                  <a:gd name="connsiteY3" fmla="*/ 568156 h 606722"/>
                  <a:gd name="connsiteX4" fmla="*/ 195540 w 327353"/>
                  <a:gd name="connsiteY4" fmla="*/ 555538 h 606722"/>
                  <a:gd name="connsiteX5" fmla="*/ 182990 w 327353"/>
                  <a:gd name="connsiteY5" fmla="*/ 543008 h 606722"/>
                  <a:gd name="connsiteX6" fmla="*/ 327353 w 327353"/>
                  <a:gd name="connsiteY6" fmla="*/ 501509 h 606722"/>
                  <a:gd name="connsiteX7" fmla="*/ 327353 w 327353"/>
                  <a:gd name="connsiteY7" fmla="*/ 572333 h 606722"/>
                  <a:gd name="connsiteX8" fmla="*/ 294066 w 327353"/>
                  <a:gd name="connsiteY8" fmla="*/ 606722 h 606722"/>
                  <a:gd name="connsiteX9" fmla="*/ 33020 w 327353"/>
                  <a:gd name="connsiteY9" fmla="*/ 606722 h 606722"/>
                  <a:gd name="connsiteX10" fmla="*/ 0 w 327353"/>
                  <a:gd name="connsiteY10" fmla="*/ 572333 h 606722"/>
                  <a:gd name="connsiteX11" fmla="*/ 0 w 327353"/>
                  <a:gd name="connsiteY11" fmla="*/ 502779 h 606722"/>
                  <a:gd name="connsiteX12" fmla="*/ 0 w 327353"/>
                  <a:gd name="connsiteY12" fmla="*/ 502753 h 606722"/>
                  <a:gd name="connsiteX13" fmla="*/ 322280 w 327353"/>
                  <a:gd name="connsiteY13" fmla="*/ 502753 h 606722"/>
                  <a:gd name="connsiteX14" fmla="*/ 327353 w 327353"/>
                  <a:gd name="connsiteY14" fmla="*/ 501509 h 606722"/>
                  <a:gd name="connsiteX15" fmla="*/ 187174 w 327353"/>
                  <a:gd name="connsiteY15" fmla="*/ 190205 h 606722"/>
                  <a:gd name="connsiteX16" fmla="*/ 174624 w 327353"/>
                  <a:gd name="connsiteY16" fmla="*/ 202823 h 606722"/>
                  <a:gd name="connsiteX17" fmla="*/ 174624 w 327353"/>
                  <a:gd name="connsiteY17" fmla="*/ 263163 h 606722"/>
                  <a:gd name="connsiteX18" fmla="*/ 187174 w 327353"/>
                  <a:gd name="connsiteY18" fmla="*/ 275693 h 606722"/>
                  <a:gd name="connsiteX19" fmla="*/ 191357 w 327353"/>
                  <a:gd name="connsiteY19" fmla="*/ 274982 h 606722"/>
                  <a:gd name="connsiteX20" fmla="*/ 191357 w 327353"/>
                  <a:gd name="connsiteY20" fmla="*/ 405614 h 606722"/>
                  <a:gd name="connsiteX21" fmla="*/ 203995 w 327353"/>
                  <a:gd name="connsiteY21" fmla="*/ 418144 h 606722"/>
                  <a:gd name="connsiteX22" fmla="*/ 216545 w 327353"/>
                  <a:gd name="connsiteY22" fmla="*/ 405614 h 606722"/>
                  <a:gd name="connsiteX23" fmla="*/ 216545 w 327353"/>
                  <a:gd name="connsiteY23" fmla="*/ 275426 h 606722"/>
                  <a:gd name="connsiteX24" fmla="*/ 219037 w 327353"/>
                  <a:gd name="connsiteY24" fmla="*/ 275693 h 606722"/>
                  <a:gd name="connsiteX25" fmla="*/ 231675 w 327353"/>
                  <a:gd name="connsiteY25" fmla="*/ 263163 h 606722"/>
                  <a:gd name="connsiteX26" fmla="*/ 231675 w 327353"/>
                  <a:gd name="connsiteY26" fmla="*/ 202823 h 606722"/>
                  <a:gd name="connsiteX27" fmla="*/ 219037 w 327353"/>
                  <a:gd name="connsiteY27" fmla="*/ 190205 h 606722"/>
                  <a:gd name="connsiteX28" fmla="*/ 211471 w 327353"/>
                  <a:gd name="connsiteY28" fmla="*/ 192782 h 606722"/>
                  <a:gd name="connsiteX29" fmla="*/ 203995 w 327353"/>
                  <a:gd name="connsiteY29" fmla="*/ 190205 h 606722"/>
                  <a:gd name="connsiteX30" fmla="*/ 195540 w 327353"/>
                  <a:gd name="connsiteY30" fmla="*/ 193493 h 606722"/>
                  <a:gd name="connsiteX31" fmla="*/ 187174 w 327353"/>
                  <a:gd name="connsiteY31" fmla="*/ 190205 h 606722"/>
                  <a:gd name="connsiteX32" fmla="*/ 106626 w 327353"/>
                  <a:gd name="connsiteY32" fmla="*/ 181851 h 606722"/>
                  <a:gd name="connsiteX33" fmla="*/ 85621 w 327353"/>
                  <a:gd name="connsiteY33" fmla="*/ 202823 h 606722"/>
                  <a:gd name="connsiteX34" fmla="*/ 85621 w 327353"/>
                  <a:gd name="connsiteY34" fmla="*/ 328479 h 606722"/>
                  <a:gd name="connsiteX35" fmla="*/ 95678 w 327353"/>
                  <a:gd name="connsiteY35" fmla="*/ 346341 h 606722"/>
                  <a:gd name="connsiteX36" fmla="*/ 95678 w 327353"/>
                  <a:gd name="connsiteY36" fmla="*/ 405614 h 606722"/>
                  <a:gd name="connsiteX37" fmla="*/ 108317 w 327353"/>
                  <a:gd name="connsiteY37" fmla="*/ 418144 h 606722"/>
                  <a:gd name="connsiteX38" fmla="*/ 120866 w 327353"/>
                  <a:gd name="connsiteY38" fmla="*/ 405614 h 606722"/>
                  <a:gd name="connsiteX39" fmla="*/ 120866 w 327353"/>
                  <a:gd name="connsiteY39" fmla="*/ 343853 h 606722"/>
                  <a:gd name="connsiteX40" fmla="*/ 127631 w 327353"/>
                  <a:gd name="connsiteY40" fmla="*/ 328479 h 606722"/>
                  <a:gd name="connsiteX41" fmla="*/ 127631 w 327353"/>
                  <a:gd name="connsiteY41" fmla="*/ 202823 h 606722"/>
                  <a:gd name="connsiteX42" fmla="*/ 106626 w 327353"/>
                  <a:gd name="connsiteY42" fmla="*/ 181851 h 606722"/>
                  <a:gd name="connsiteX43" fmla="*/ 0 w 327353"/>
                  <a:gd name="connsiteY43" fmla="*/ 112270 h 606722"/>
                  <a:gd name="connsiteX44" fmla="*/ 327353 w 327353"/>
                  <a:gd name="connsiteY44" fmla="*/ 112270 h 606722"/>
                  <a:gd name="connsiteX45" fmla="*/ 327353 w 327353"/>
                  <a:gd name="connsiteY45" fmla="*/ 478928 h 606722"/>
                  <a:gd name="connsiteX46" fmla="*/ 322280 w 327353"/>
                  <a:gd name="connsiteY46" fmla="*/ 477684 h 606722"/>
                  <a:gd name="connsiteX47" fmla="*/ 0 w 327353"/>
                  <a:gd name="connsiteY47" fmla="*/ 477684 h 606722"/>
                  <a:gd name="connsiteX48" fmla="*/ 0 w 327353"/>
                  <a:gd name="connsiteY48" fmla="*/ 477658 h 606722"/>
                  <a:gd name="connsiteX49" fmla="*/ 33020 w 327353"/>
                  <a:gd name="connsiteY49" fmla="*/ 0 h 606722"/>
                  <a:gd name="connsiteX50" fmla="*/ 294066 w 327353"/>
                  <a:gd name="connsiteY50" fmla="*/ 0 h 606722"/>
                  <a:gd name="connsiteX51" fmla="*/ 327353 w 327353"/>
                  <a:gd name="connsiteY51" fmla="*/ 34407 h 606722"/>
                  <a:gd name="connsiteX52" fmla="*/ 327353 w 327353"/>
                  <a:gd name="connsiteY52" fmla="*/ 87219 h 606722"/>
                  <a:gd name="connsiteX53" fmla="*/ 0 w 327353"/>
                  <a:gd name="connsiteY53" fmla="*/ 87219 h 606722"/>
                  <a:gd name="connsiteX54" fmla="*/ 0 w 327353"/>
                  <a:gd name="connsiteY54" fmla="*/ 34407 h 606722"/>
                  <a:gd name="connsiteX55" fmla="*/ 33020 w 327353"/>
                  <a:gd name="connsiteY5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7353" h="606722">
                    <a:moveTo>
                      <a:pt x="144363" y="543008"/>
                    </a:moveTo>
                    <a:cubicBezTo>
                      <a:pt x="137421" y="543008"/>
                      <a:pt x="131814" y="548606"/>
                      <a:pt x="131814" y="555538"/>
                    </a:cubicBezTo>
                    <a:cubicBezTo>
                      <a:pt x="131814" y="562558"/>
                      <a:pt x="137421" y="568156"/>
                      <a:pt x="144363" y="568156"/>
                    </a:cubicBezTo>
                    <a:lnTo>
                      <a:pt x="182990" y="568156"/>
                    </a:lnTo>
                    <a:cubicBezTo>
                      <a:pt x="189933" y="568156"/>
                      <a:pt x="195540" y="562558"/>
                      <a:pt x="195540" y="555538"/>
                    </a:cubicBezTo>
                    <a:cubicBezTo>
                      <a:pt x="195540" y="548606"/>
                      <a:pt x="189933" y="543008"/>
                      <a:pt x="182990" y="543008"/>
                    </a:cubicBezTo>
                    <a:close/>
                    <a:moveTo>
                      <a:pt x="327353" y="501509"/>
                    </a:moveTo>
                    <a:lnTo>
                      <a:pt x="327353" y="572333"/>
                    </a:lnTo>
                    <a:cubicBezTo>
                      <a:pt x="327353" y="590905"/>
                      <a:pt x="312668" y="606722"/>
                      <a:pt x="294066" y="606722"/>
                    </a:cubicBezTo>
                    <a:lnTo>
                      <a:pt x="33020" y="606722"/>
                    </a:lnTo>
                    <a:cubicBezTo>
                      <a:pt x="14330" y="606722"/>
                      <a:pt x="0" y="590905"/>
                      <a:pt x="0" y="572333"/>
                    </a:cubicBezTo>
                    <a:lnTo>
                      <a:pt x="0" y="502779"/>
                    </a:lnTo>
                    <a:lnTo>
                      <a:pt x="0" y="502753"/>
                    </a:lnTo>
                    <a:lnTo>
                      <a:pt x="322280" y="502753"/>
                    </a:lnTo>
                    <a:cubicBezTo>
                      <a:pt x="324238" y="502753"/>
                      <a:pt x="325662" y="502309"/>
                      <a:pt x="327353" y="501509"/>
                    </a:cubicBezTo>
                    <a:close/>
                    <a:moveTo>
                      <a:pt x="187174" y="190205"/>
                    </a:moveTo>
                    <a:cubicBezTo>
                      <a:pt x="180231" y="190205"/>
                      <a:pt x="174624" y="195892"/>
                      <a:pt x="174624" y="202823"/>
                    </a:cubicBezTo>
                    <a:lnTo>
                      <a:pt x="174624" y="263163"/>
                    </a:lnTo>
                    <a:cubicBezTo>
                      <a:pt x="174624" y="270094"/>
                      <a:pt x="180231" y="275693"/>
                      <a:pt x="187174" y="275693"/>
                    </a:cubicBezTo>
                    <a:cubicBezTo>
                      <a:pt x="188687" y="275693"/>
                      <a:pt x="190022" y="275426"/>
                      <a:pt x="191357" y="274982"/>
                    </a:cubicBezTo>
                    <a:lnTo>
                      <a:pt x="191357" y="405614"/>
                    </a:lnTo>
                    <a:cubicBezTo>
                      <a:pt x="191357" y="412545"/>
                      <a:pt x="196964" y="418144"/>
                      <a:pt x="203995" y="418144"/>
                    </a:cubicBezTo>
                    <a:cubicBezTo>
                      <a:pt x="210937" y="418144"/>
                      <a:pt x="216545" y="412545"/>
                      <a:pt x="216545" y="405614"/>
                    </a:cubicBezTo>
                    <a:lnTo>
                      <a:pt x="216545" y="275426"/>
                    </a:lnTo>
                    <a:cubicBezTo>
                      <a:pt x="217346" y="275604"/>
                      <a:pt x="218236" y="275693"/>
                      <a:pt x="219037" y="275693"/>
                    </a:cubicBezTo>
                    <a:cubicBezTo>
                      <a:pt x="225979" y="275693"/>
                      <a:pt x="231675" y="270094"/>
                      <a:pt x="231675" y="263163"/>
                    </a:cubicBezTo>
                    <a:lnTo>
                      <a:pt x="231675" y="202823"/>
                    </a:lnTo>
                    <a:cubicBezTo>
                      <a:pt x="231675" y="195892"/>
                      <a:pt x="225979" y="190205"/>
                      <a:pt x="219037" y="190205"/>
                    </a:cubicBezTo>
                    <a:cubicBezTo>
                      <a:pt x="216189" y="190205"/>
                      <a:pt x="213607" y="191182"/>
                      <a:pt x="211471" y="192782"/>
                    </a:cubicBezTo>
                    <a:cubicBezTo>
                      <a:pt x="209424" y="191182"/>
                      <a:pt x="206843" y="190205"/>
                      <a:pt x="203995" y="190205"/>
                    </a:cubicBezTo>
                    <a:cubicBezTo>
                      <a:pt x="200702" y="190205"/>
                      <a:pt x="197765" y="191449"/>
                      <a:pt x="195540" y="193493"/>
                    </a:cubicBezTo>
                    <a:cubicBezTo>
                      <a:pt x="193315" y="191449"/>
                      <a:pt x="190378" y="190205"/>
                      <a:pt x="187174" y="190205"/>
                    </a:cubicBezTo>
                    <a:close/>
                    <a:moveTo>
                      <a:pt x="106626" y="181851"/>
                    </a:moveTo>
                    <a:cubicBezTo>
                      <a:pt x="95055" y="181851"/>
                      <a:pt x="85621" y="191271"/>
                      <a:pt x="85621" y="202823"/>
                    </a:cubicBezTo>
                    <a:lnTo>
                      <a:pt x="85621" y="328479"/>
                    </a:lnTo>
                    <a:cubicBezTo>
                      <a:pt x="85621" y="336032"/>
                      <a:pt x="89715" y="342697"/>
                      <a:pt x="95678" y="346341"/>
                    </a:cubicBezTo>
                    <a:lnTo>
                      <a:pt x="95678" y="405614"/>
                    </a:lnTo>
                    <a:cubicBezTo>
                      <a:pt x="95678" y="412545"/>
                      <a:pt x="101375" y="418144"/>
                      <a:pt x="108317" y="418144"/>
                    </a:cubicBezTo>
                    <a:cubicBezTo>
                      <a:pt x="115259" y="418144"/>
                      <a:pt x="120866" y="412545"/>
                      <a:pt x="120866" y="405614"/>
                    </a:cubicBezTo>
                    <a:lnTo>
                      <a:pt x="120866" y="343853"/>
                    </a:lnTo>
                    <a:cubicBezTo>
                      <a:pt x="124960" y="340031"/>
                      <a:pt x="127631" y="334522"/>
                      <a:pt x="127631" y="328479"/>
                    </a:cubicBezTo>
                    <a:lnTo>
                      <a:pt x="127631" y="202823"/>
                    </a:lnTo>
                    <a:cubicBezTo>
                      <a:pt x="127631" y="191271"/>
                      <a:pt x="118196" y="181851"/>
                      <a:pt x="106626" y="181851"/>
                    </a:cubicBezTo>
                    <a:close/>
                    <a:moveTo>
                      <a:pt x="0" y="112270"/>
                    </a:moveTo>
                    <a:lnTo>
                      <a:pt x="327353" y="112270"/>
                    </a:lnTo>
                    <a:lnTo>
                      <a:pt x="327353" y="478928"/>
                    </a:lnTo>
                    <a:cubicBezTo>
                      <a:pt x="325662" y="478128"/>
                      <a:pt x="324238" y="477684"/>
                      <a:pt x="322280" y="477684"/>
                    </a:cubicBezTo>
                    <a:lnTo>
                      <a:pt x="0" y="477684"/>
                    </a:lnTo>
                    <a:lnTo>
                      <a:pt x="0" y="477658"/>
                    </a:lnTo>
                    <a:close/>
                    <a:moveTo>
                      <a:pt x="33020" y="0"/>
                    </a:moveTo>
                    <a:lnTo>
                      <a:pt x="294066" y="0"/>
                    </a:lnTo>
                    <a:cubicBezTo>
                      <a:pt x="312668" y="0"/>
                      <a:pt x="327353" y="15825"/>
                      <a:pt x="327353" y="34407"/>
                    </a:cubicBezTo>
                    <a:lnTo>
                      <a:pt x="327353" y="87219"/>
                    </a:lnTo>
                    <a:lnTo>
                      <a:pt x="0" y="87219"/>
                    </a:lnTo>
                    <a:lnTo>
                      <a:pt x="0" y="34407"/>
                    </a:lnTo>
                    <a:cubicBezTo>
                      <a:pt x="0" y="15825"/>
                      <a:pt x="14330" y="0"/>
                      <a:pt x="33020"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97" name="椭圆 96">
                <a:extLst>
                  <a:ext uri="{FF2B5EF4-FFF2-40B4-BE49-F238E27FC236}">
                    <a16:creationId xmlns:a16="http://schemas.microsoft.com/office/drawing/2014/main" id="{BB6360AC-AC9F-B34D-B279-D11C593BFF02}"/>
                  </a:ext>
                </a:extLst>
              </p:cNvPr>
              <p:cNvSpPr/>
              <p:nvPr/>
            </p:nvSpPr>
            <p:spPr>
              <a:xfrm>
                <a:off x="4589393" y="5085190"/>
                <a:ext cx="742743" cy="742748"/>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98" name="任意多边形: 形状 12">
                <a:extLst>
                  <a:ext uri="{FF2B5EF4-FFF2-40B4-BE49-F238E27FC236}">
                    <a16:creationId xmlns:a16="http://schemas.microsoft.com/office/drawing/2014/main" id="{D8DB77DE-5FF0-E64F-BF7C-F3F528A5DCE6}"/>
                  </a:ext>
                </a:extLst>
              </p:cNvPr>
              <p:cNvSpPr>
                <a:spLocks/>
              </p:cNvSpPr>
              <p:nvPr/>
            </p:nvSpPr>
            <p:spPr bwMode="auto">
              <a:xfrm>
                <a:off x="4742842" y="5257947"/>
                <a:ext cx="435848" cy="39723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99" name="任意多边形: 形状 14">
                <a:extLst>
                  <a:ext uri="{FF2B5EF4-FFF2-40B4-BE49-F238E27FC236}">
                    <a16:creationId xmlns:a16="http://schemas.microsoft.com/office/drawing/2014/main" id="{3B38A289-B031-2844-81D3-B3B04FD8579D}"/>
                  </a:ext>
                </a:extLst>
              </p:cNvPr>
              <p:cNvSpPr>
                <a:spLocks/>
              </p:cNvSpPr>
              <p:nvPr/>
            </p:nvSpPr>
            <p:spPr bwMode="auto">
              <a:xfrm>
                <a:off x="7002625" y="5240067"/>
                <a:ext cx="435848" cy="411957"/>
              </a:xfrm>
              <a:custGeom>
                <a:avLst/>
                <a:gdLst>
                  <a:gd name="connsiteX0" fmla="*/ 7031 w 607639"/>
                  <a:gd name="connsiteY0" fmla="*/ 350992 h 574332"/>
                  <a:gd name="connsiteX1" fmla="*/ 600519 w 607639"/>
                  <a:gd name="connsiteY1" fmla="*/ 350992 h 574332"/>
                  <a:gd name="connsiteX2" fmla="*/ 607639 w 607639"/>
                  <a:gd name="connsiteY2" fmla="*/ 358013 h 574332"/>
                  <a:gd name="connsiteX3" fmla="*/ 607639 w 607639"/>
                  <a:gd name="connsiteY3" fmla="*/ 393207 h 574332"/>
                  <a:gd name="connsiteX4" fmla="*/ 558152 w 607639"/>
                  <a:gd name="connsiteY4" fmla="*/ 442621 h 574332"/>
                  <a:gd name="connsiteX5" fmla="*/ 383613 w 607639"/>
                  <a:gd name="connsiteY5" fmla="*/ 442621 h 574332"/>
                  <a:gd name="connsiteX6" fmla="*/ 405330 w 607639"/>
                  <a:gd name="connsiteY6" fmla="*/ 532028 h 574332"/>
                  <a:gd name="connsiteX7" fmla="*/ 432121 w 607639"/>
                  <a:gd name="connsiteY7" fmla="*/ 532028 h 574332"/>
                  <a:gd name="connsiteX8" fmla="*/ 453304 w 607639"/>
                  <a:gd name="connsiteY8" fmla="*/ 553180 h 574332"/>
                  <a:gd name="connsiteX9" fmla="*/ 432121 w 607639"/>
                  <a:gd name="connsiteY9" fmla="*/ 574332 h 574332"/>
                  <a:gd name="connsiteX10" fmla="*/ 175429 w 607639"/>
                  <a:gd name="connsiteY10" fmla="*/ 574332 h 574332"/>
                  <a:gd name="connsiteX11" fmla="*/ 154246 w 607639"/>
                  <a:gd name="connsiteY11" fmla="*/ 553180 h 574332"/>
                  <a:gd name="connsiteX12" fmla="*/ 175429 w 607639"/>
                  <a:gd name="connsiteY12" fmla="*/ 532028 h 574332"/>
                  <a:gd name="connsiteX13" fmla="*/ 202309 w 607639"/>
                  <a:gd name="connsiteY13" fmla="*/ 532028 h 574332"/>
                  <a:gd name="connsiteX14" fmla="*/ 224026 w 607639"/>
                  <a:gd name="connsiteY14" fmla="*/ 442621 h 574332"/>
                  <a:gd name="connsiteX15" fmla="*/ 49487 w 607639"/>
                  <a:gd name="connsiteY15" fmla="*/ 442621 h 574332"/>
                  <a:gd name="connsiteX16" fmla="*/ 0 w 607639"/>
                  <a:gd name="connsiteY16" fmla="*/ 393207 h 574332"/>
                  <a:gd name="connsiteX17" fmla="*/ 0 w 607639"/>
                  <a:gd name="connsiteY17" fmla="*/ 358013 h 574332"/>
                  <a:gd name="connsiteX18" fmla="*/ 7031 w 607639"/>
                  <a:gd name="connsiteY18" fmla="*/ 350992 h 574332"/>
                  <a:gd name="connsiteX19" fmla="*/ 459979 w 607639"/>
                  <a:gd name="connsiteY19" fmla="*/ 139441 h 574332"/>
                  <a:gd name="connsiteX20" fmla="*/ 445827 w 607639"/>
                  <a:gd name="connsiteY20" fmla="*/ 153572 h 574332"/>
                  <a:gd name="connsiteX21" fmla="*/ 445827 w 607639"/>
                  <a:gd name="connsiteY21" fmla="*/ 256042 h 574332"/>
                  <a:gd name="connsiteX22" fmla="*/ 459979 w 607639"/>
                  <a:gd name="connsiteY22" fmla="*/ 270173 h 574332"/>
                  <a:gd name="connsiteX23" fmla="*/ 521749 w 607639"/>
                  <a:gd name="connsiteY23" fmla="*/ 270173 h 574332"/>
                  <a:gd name="connsiteX24" fmla="*/ 535901 w 607639"/>
                  <a:gd name="connsiteY24" fmla="*/ 256042 h 574332"/>
                  <a:gd name="connsiteX25" fmla="*/ 535901 w 607639"/>
                  <a:gd name="connsiteY25" fmla="*/ 153572 h 574332"/>
                  <a:gd name="connsiteX26" fmla="*/ 521749 w 607639"/>
                  <a:gd name="connsiteY26" fmla="*/ 139441 h 574332"/>
                  <a:gd name="connsiteX27" fmla="*/ 85890 w 607639"/>
                  <a:gd name="connsiteY27" fmla="*/ 124955 h 574332"/>
                  <a:gd name="connsiteX28" fmla="*/ 71738 w 607639"/>
                  <a:gd name="connsiteY28" fmla="*/ 139086 h 574332"/>
                  <a:gd name="connsiteX29" fmla="*/ 71738 w 607639"/>
                  <a:gd name="connsiteY29" fmla="*/ 256042 h 574332"/>
                  <a:gd name="connsiteX30" fmla="*/ 85890 w 607639"/>
                  <a:gd name="connsiteY30" fmla="*/ 270173 h 574332"/>
                  <a:gd name="connsiteX31" fmla="*/ 147571 w 607639"/>
                  <a:gd name="connsiteY31" fmla="*/ 270173 h 574332"/>
                  <a:gd name="connsiteX32" fmla="*/ 161723 w 607639"/>
                  <a:gd name="connsiteY32" fmla="*/ 256042 h 574332"/>
                  <a:gd name="connsiteX33" fmla="*/ 161723 w 607639"/>
                  <a:gd name="connsiteY33" fmla="*/ 139086 h 574332"/>
                  <a:gd name="connsiteX34" fmla="*/ 147571 w 607639"/>
                  <a:gd name="connsiteY34" fmla="*/ 124955 h 574332"/>
                  <a:gd name="connsiteX35" fmla="*/ 210586 w 607639"/>
                  <a:gd name="connsiteY35" fmla="*/ 81585 h 574332"/>
                  <a:gd name="connsiteX36" fmla="*/ 196435 w 607639"/>
                  <a:gd name="connsiteY36" fmla="*/ 95627 h 574332"/>
                  <a:gd name="connsiteX37" fmla="*/ 196435 w 607639"/>
                  <a:gd name="connsiteY37" fmla="*/ 256042 h 574332"/>
                  <a:gd name="connsiteX38" fmla="*/ 210586 w 607639"/>
                  <a:gd name="connsiteY38" fmla="*/ 270173 h 574332"/>
                  <a:gd name="connsiteX39" fmla="*/ 272356 w 607639"/>
                  <a:gd name="connsiteY39" fmla="*/ 270173 h 574332"/>
                  <a:gd name="connsiteX40" fmla="*/ 286419 w 607639"/>
                  <a:gd name="connsiteY40" fmla="*/ 256042 h 574332"/>
                  <a:gd name="connsiteX41" fmla="*/ 286419 w 607639"/>
                  <a:gd name="connsiteY41" fmla="*/ 95627 h 574332"/>
                  <a:gd name="connsiteX42" fmla="*/ 272356 w 607639"/>
                  <a:gd name="connsiteY42" fmla="*/ 81585 h 574332"/>
                  <a:gd name="connsiteX43" fmla="*/ 335283 w 607639"/>
                  <a:gd name="connsiteY43" fmla="*/ 52613 h 574332"/>
                  <a:gd name="connsiteX44" fmla="*/ 321131 w 607639"/>
                  <a:gd name="connsiteY44" fmla="*/ 66743 h 574332"/>
                  <a:gd name="connsiteX45" fmla="*/ 321131 w 607639"/>
                  <a:gd name="connsiteY45" fmla="*/ 256042 h 574332"/>
                  <a:gd name="connsiteX46" fmla="*/ 335283 w 607639"/>
                  <a:gd name="connsiteY46" fmla="*/ 270173 h 574332"/>
                  <a:gd name="connsiteX47" fmla="*/ 397053 w 607639"/>
                  <a:gd name="connsiteY47" fmla="*/ 270173 h 574332"/>
                  <a:gd name="connsiteX48" fmla="*/ 411115 w 607639"/>
                  <a:gd name="connsiteY48" fmla="*/ 256042 h 574332"/>
                  <a:gd name="connsiteX49" fmla="*/ 411115 w 607639"/>
                  <a:gd name="connsiteY49" fmla="*/ 66743 h 574332"/>
                  <a:gd name="connsiteX50" fmla="*/ 397053 w 607639"/>
                  <a:gd name="connsiteY50" fmla="*/ 52613 h 574332"/>
                  <a:gd name="connsiteX51" fmla="*/ 49487 w 607639"/>
                  <a:gd name="connsiteY51" fmla="*/ 0 h 574332"/>
                  <a:gd name="connsiteX52" fmla="*/ 558152 w 607639"/>
                  <a:gd name="connsiteY52" fmla="*/ 0 h 574332"/>
                  <a:gd name="connsiteX53" fmla="*/ 607639 w 607639"/>
                  <a:gd name="connsiteY53" fmla="*/ 49413 h 574332"/>
                  <a:gd name="connsiteX54" fmla="*/ 607639 w 607639"/>
                  <a:gd name="connsiteY54" fmla="*/ 315675 h 574332"/>
                  <a:gd name="connsiteX55" fmla="*/ 600519 w 607639"/>
                  <a:gd name="connsiteY55" fmla="*/ 322696 h 574332"/>
                  <a:gd name="connsiteX56" fmla="*/ 7031 w 607639"/>
                  <a:gd name="connsiteY56" fmla="*/ 322696 h 574332"/>
                  <a:gd name="connsiteX57" fmla="*/ 0 w 607639"/>
                  <a:gd name="connsiteY57" fmla="*/ 315675 h 574332"/>
                  <a:gd name="connsiteX58" fmla="*/ 0 w 607639"/>
                  <a:gd name="connsiteY58" fmla="*/ 49413 h 574332"/>
                  <a:gd name="connsiteX59" fmla="*/ 49487 w 607639"/>
                  <a:gd name="connsiteY59" fmla="*/ 0 h 57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639" h="574332">
                    <a:moveTo>
                      <a:pt x="7031" y="350992"/>
                    </a:moveTo>
                    <a:lnTo>
                      <a:pt x="600519" y="350992"/>
                    </a:lnTo>
                    <a:cubicBezTo>
                      <a:pt x="604435" y="350992"/>
                      <a:pt x="607639" y="354103"/>
                      <a:pt x="607639" y="358013"/>
                    </a:cubicBezTo>
                    <a:lnTo>
                      <a:pt x="607639" y="393207"/>
                    </a:lnTo>
                    <a:cubicBezTo>
                      <a:pt x="607639" y="420492"/>
                      <a:pt x="585477" y="442621"/>
                      <a:pt x="558152" y="442621"/>
                    </a:cubicBezTo>
                    <a:lnTo>
                      <a:pt x="383613" y="442621"/>
                    </a:lnTo>
                    <a:lnTo>
                      <a:pt x="405330" y="532028"/>
                    </a:lnTo>
                    <a:lnTo>
                      <a:pt x="432121" y="532028"/>
                    </a:lnTo>
                    <a:cubicBezTo>
                      <a:pt x="443869" y="532028"/>
                      <a:pt x="453304" y="541538"/>
                      <a:pt x="453304" y="553180"/>
                    </a:cubicBezTo>
                    <a:cubicBezTo>
                      <a:pt x="453304" y="564912"/>
                      <a:pt x="443869" y="574332"/>
                      <a:pt x="432121" y="574332"/>
                    </a:cubicBezTo>
                    <a:lnTo>
                      <a:pt x="175429" y="574332"/>
                    </a:lnTo>
                    <a:cubicBezTo>
                      <a:pt x="163770" y="574332"/>
                      <a:pt x="154246" y="564912"/>
                      <a:pt x="154246" y="553180"/>
                    </a:cubicBezTo>
                    <a:cubicBezTo>
                      <a:pt x="154246" y="541538"/>
                      <a:pt x="163770" y="532028"/>
                      <a:pt x="175429" y="532028"/>
                    </a:cubicBezTo>
                    <a:lnTo>
                      <a:pt x="202309" y="532028"/>
                    </a:lnTo>
                    <a:lnTo>
                      <a:pt x="224026" y="442621"/>
                    </a:lnTo>
                    <a:lnTo>
                      <a:pt x="49487" y="442621"/>
                    </a:lnTo>
                    <a:cubicBezTo>
                      <a:pt x="22162" y="442621"/>
                      <a:pt x="0" y="420492"/>
                      <a:pt x="0" y="393207"/>
                    </a:cubicBezTo>
                    <a:lnTo>
                      <a:pt x="0" y="358013"/>
                    </a:lnTo>
                    <a:cubicBezTo>
                      <a:pt x="0" y="354103"/>
                      <a:pt x="3204" y="350992"/>
                      <a:pt x="7031" y="350992"/>
                    </a:cubicBezTo>
                    <a:close/>
                    <a:moveTo>
                      <a:pt x="459979" y="139441"/>
                    </a:moveTo>
                    <a:cubicBezTo>
                      <a:pt x="452236" y="139441"/>
                      <a:pt x="445827" y="145751"/>
                      <a:pt x="445827" y="153572"/>
                    </a:cubicBezTo>
                    <a:lnTo>
                      <a:pt x="445827" y="256042"/>
                    </a:lnTo>
                    <a:cubicBezTo>
                      <a:pt x="445827" y="263863"/>
                      <a:pt x="452236" y="270173"/>
                      <a:pt x="459979" y="270173"/>
                    </a:cubicBezTo>
                    <a:lnTo>
                      <a:pt x="521749" y="270173"/>
                    </a:lnTo>
                    <a:cubicBezTo>
                      <a:pt x="529492" y="270173"/>
                      <a:pt x="535901" y="263863"/>
                      <a:pt x="535901" y="256042"/>
                    </a:cubicBezTo>
                    <a:lnTo>
                      <a:pt x="535901" y="153572"/>
                    </a:lnTo>
                    <a:cubicBezTo>
                      <a:pt x="535901" y="145751"/>
                      <a:pt x="529492" y="139441"/>
                      <a:pt x="521749" y="139441"/>
                    </a:cubicBezTo>
                    <a:close/>
                    <a:moveTo>
                      <a:pt x="85890" y="124955"/>
                    </a:moveTo>
                    <a:cubicBezTo>
                      <a:pt x="78058" y="124955"/>
                      <a:pt x="71738" y="131265"/>
                      <a:pt x="71738" y="139086"/>
                    </a:cubicBezTo>
                    <a:lnTo>
                      <a:pt x="71738" y="256042"/>
                    </a:lnTo>
                    <a:cubicBezTo>
                      <a:pt x="71738" y="263863"/>
                      <a:pt x="78058" y="270173"/>
                      <a:pt x="85890" y="270173"/>
                    </a:cubicBezTo>
                    <a:lnTo>
                      <a:pt x="147571" y="270173"/>
                    </a:lnTo>
                    <a:cubicBezTo>
                      <a:pt x="155403" y="270173"/>
                      <a:pt x="161723" y="263863"/>
                      <a:pt x="161723" y="256042"/>
                    </a:cubicBezTo>
                    <a:lnTo>
                      <a:pt x="161723" y="139086"/>
                    </a:lnTo>
                    <a:cubicBezTo>
                      <a:pt x="161723" y="131265"/>
                      <a:pt x="155403" y="124955"/>
                      <a:pt x="147571" y="124955"/>
                    </a:cubicBezTo>
                    <a:close/>
                    <a:moveTo>
                      <a:pt x="210586" y="81585"/>
                    </a:moveTo>
                    <a:cubicBezTo>
                      <a:pt x="202754" y="81585"/>
                      <a:pt x="196435" y="87895"/>
                      <a:pt x="196435" y="95627"/>
                    </a:cubicBezTo>
                    <a:lnTo>
                      <a:pt x="196435" y="256042"/>
                    </a:lnTo>
                    <a:cubicBezTo>
                      <a:pt x="196435" y="263863"/>
                      <a:pt x="202754" y="270173"/>
                      <a:pt x="210586" y="270173"/>
                    </a:cubicBezTo>
                    <a:lnTo>
                      <a:pt x="272356" y="270173"/>
                    </a:lnTo>
                    <a:cubicBezTo>
                      <a:pt x="280100" y="270173"/>
                      <a:pt x="286419" y="263863"/>
                      <a:pt x="286419" y="256042"/>
                    </a:cubicBezTo>
                    <a:lnTo>
                      <a:pt x="286419" y="95627"/>
                    </a:lnTo>
                    <a:cubicBezTo>
                      <a:pt x="286419" y="87895"/>
                      <a:pt x="280100" y="81585"/>
                      <a:pt x="272356" y="81585"/>
                    </a:cubicBezTo>
                    <a:close/>
                    <a:moveTo>
                      <a:pt x="335283" y="52613"/>
                    </a:moveTo>
                    <a:cubicBezTo>
                      <a:pt x="327450" y="52613"/>
                      <a:pt x="321131" y="58923"/>
                      <a:pt x="321131" y="66743"/>
                    </a:cubicBezTo>
                    <a:lnTo>
                      <a:pt x="321131" y="256042"/>
                    </a:lnTo>
                    <a:cubicBezTo>
                      <a:pt x="321131" y="263863"/>
                      <a:pt x="327450" y="270173"/>
                      <a:pt x="335283" y="270173"/>
                    </a:cubicBezTo>
                    <a:lnTo>
                      <a:pt x="397053" y="270173"/>
                    </a:lnTo>
                    <a:cubicBezTo>
                      <a:pt x="404796" y="270173"/>
                      <a:pt x="411115" y="263863"/>
                      <a:pt x="411115" y="256042"/>
                    </a:cubicBezTo>
                    <a:lnTo>
                      <a:pt x="411115" y="66743"/>
                    </a:lnTo>
                    <a:cubicBezTo>
                      <a:pt x="411115" y="58923"/>
                      <a:pt x="404796" y="52613"/>
                      <a:pt x="397053" y="52613"/>
                    </a:cubicBezTo>
                    <a:close/>
                    <a:moveTo>
                      <a:pt x="49487" y="0"/>
                    </a:moveTo>
                    <a:lnTo>
                      <a:pt x="558152" y="0"/>
                    </a:lnTo>
                    <a:cubicBezTo>
                      <a:pt x="585477" y="0"/>
                      <a:pt x="607639" y="22129"/>
                      <a:pt x="607639" y="49413"/>
                    </a:cubicBezTo>
                    <a:lnTo>
                      <a:pt x="607639" y="315675"/>
                    </a:lnTo>
                    <a:cubicBezTo>
                      <a:pt x="607639" y="319586"/>
                      <a:pt x="604435" y="322696"/>
                      <a:pt x="600519" y="322696"/>
                    </a:cubicBezTo>
                    <a:lnTo>
                      <a:pt x="7031" y="322696"/>
                    </a:lnTo>
                    <a:cubicBezTo>
                      <a:pt x="3204" y="322696"/>
                      <a:pt x="0" y="319586"/>
                      <a:pt x="0" y="315675"/>
                    </a:cubicBezTo>
                    <a:lnTo>
                      <a:pt x="0" y="49413"/>
                    </a:lnTo>
                    <a:cubicBezTo>
                      <a:pt x="0" y="22129"/>
                      <a:pt x="22162" y="0"/>
                      <a:pt x="49487"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100" name="文本框 21">
                <a:extLst>
                  <a:ext uri="{FF2B5EF4-FFF2-40B4-BE49-F238E27FC236}">
                    <a16:creationId xmlns:a16="http://schemas.microsoft.com/office/drawing/2014/main" id="{B69685EA-BE6E-1443-BA9C-D876A7B0C643}"/>
                  </a:ext>
                </a:extLst>
              </p:cNvPr>
              <p:cNvSpPr txBox="1"/>
              <p:nvPr/>
            </p:nvSpPr>
            <p:spPr>
              <a:xfrm>
                <a:off x="5086703" y="4365449"/>
                <a:ext cx="1710981" cy="661659"/>
              </a:xfrm>
              <a:prstGeom prst="rect">
                <a:avLst/>
              </a:prstGeom>
              <a:noFill/>
            </p:spPr>
            <p:txBody>
              <a:bodyPr wrap="none" anchor="ctr">
                <a:normAutofit/>
              </a:bodyPr>
              <a:lstStyle/>
              <a:p>
                <a:pPr algn="ctr"/>
                <a:r>
                  <a:rPr lang="zh-CN" altLang="en-US" sz="1400" b="1" dirty="0">
                    <a:solidFill>
                      <a:schemeClr val="bg1"/>
                    </a:solidFill>
                    <a:latin typeface="Arial"/>
                    <a:ea typeface="微软雅黑"/>
                    <a:cs typeface="+mn-ea"/>
                    <a:sym typeface="Arial"/>
                  </a:rPr>
                  <a:t>痛点</a:t>
                </a:r>
              </a:p>
            </p:txBody>
          </p:sp>
        </p:grpSp>
      </p:grpSp>
      <p:sp>
        <p:nvSpPr>
          <p:cNvPr id="104" name="矩形 103">
            <a:extLst>
              <a:ext uri="{FF2B5EF4-FFF2-40B4-BE49-F238E27FC236}">
                <a16:creationId xmlns:a16="http://schemas.microsoft.com/office/drawing/2014/main" id="{1967B92D-AB76-B14F-82F6-7B8A34FCED20}"/>
              </a:ext>
            </a:extLst>
          </p:cNvPr>
          <p:cNvSpPr/>
          <p:nvPr/>
        </p:nvSpPr>
        <p:spPr>
          <a:xfrm>
            <a:off x="1249529" y="5343215"/>
            <a:ext cx="2964662" cy="1061829"/>
          </a:xfrm>
          <a:prstGeom prst="rect">
            <a:avLst/>
          </a:prstGeom>
        </p:spPr>
        <p:txBody>
          <a:bodyPr wrap="square">
            <a:spAutoFit/>
          </a:bodyPr>
          <a:lstStyle/>
          <a:p>
            <a:pPr algn="r">
              <a:lnSpc>
                <a:spcPct val="150000"/>
              </a:lnSpc>
            </a:pPr>
            <a:r>
              <a:rPr lang="zh-CN" altLang="en-US" sz="1400" dirty="0">
                <a:solidFill>
                  <a:schemeClr val="bg1"/>
                </a:solidFill>
                <a:latin typeface="Arial"/>
                <a:ea typeface="微软雅黑"/>
                <a:cs typeface="+mn-ea"/>
                <a:sym typeface="Arial"/>
              </a:rPr>
              <a:t>人工每次都需要仔细核对邮件信息等</a:t>
            </a:r>
            <a:r>
              <a:rPr lang="en-US" altLang="zh-CN" sz="1400" dirty="0">
                <a:solidFill>
                  <a:schemeClr val="bg1"/>
                </a:solidFill>
                <a:latin typeface="Arial"/>
                <a:ea typeface="微软雅黑"/>
                <a:cs typeface="+mn-ea"/>
                <a:sym typeface="Arial"/>
              </a:rPr>
              <a:t>,</a:t>
            </a:r>
            <a:r>
              <a:rPr lang="zh-CN" altLang="en-US" sz="1400" dirty="0">
                <a:solidFill>
                  <a:schemeClr val="bg1"/>
                </a:solidFill>
                <a:latin typeface="Arial"/>
                <a:ea typeface="微软雅黑"/>
                <a:cs typeface="+mn-ea"/>
                <a:sym typeface="Arial"/>
              </a:rPr>
              <a:t>同时还要区分是否为垃圾邮件</a:t>
            </a:r>
            <a:r>
              <a:rPr lang="en-US" altLang="zh-CN" sz="1400" dirty="0">
                <a:solidFill>
                  <a:schemeClr val="bg1"/>
                </a:solidFill>
                <a:latin typeface="Arial"/>
                <a:ea typeface="微软雅黑"/>
                <a:cs typeface="+mn-ea"/>
                <a:sym typeface="Arial"/>
              </a:rPr>
              <a:t>,</a:t>
            </a:r>
            <a:r>
              <a:rPr lang="zh-CN" altLang="en-US" sz="1400" dirty="0">
                <a:solidFill>
                  <a:schemeClr val="bg1"/>
                </a:solidFill>
                <a:latin typeface="Arial"/>
                <a:ea typeface="微软雅黑"/>
                <a:cs typeface="+mn-ea"/>
                <a:sym typeface="Arial"/>
              </a:rPr>
              <a:t>记住多组数据</a:t>
            </a:r>
            <a:r>
              <a:rPr lang="en-US" altLang="zh-CN" sz="1400" dirty="0">
                <a:solidFill>
                  <a:schemeClr val="bg1"/>
                </a:solidFill>
                <a:latin typeface="Arial"/>
                <a:ea typeface="微软雅黑"/>
                <a:cs typeface="+mn-ea"/>
                <a:sym typeface="Arial"/>
              </a:rPr>
              <a:t>,</a:t>
            </a:r>
            <a:r>
              <a:rPr lang="zh-CN" altLang="en-US" sz="1400" dirty="0">
                <a:solidFill>
                  <a:schemeClr val="bg1"/>
                </a:solidFill>
                <a:latin typeface="Arial"/>
                <a:ea typeface="微软雅黑"/>
                <a:cs typeface="+mn-ea"/>
                <a:sym typeface="Arial"/>
              </a:rPr>
              <a:t>易混淆</a:t>
            </a:r>
            <a:r>
              <a:rPr lang="en-US" altLang="zh-CN" sz="1400" dirty="0">
                <a:solidFill>
                  <a:schemeClr val="bg1"/>
                </a:solidFill>
                <a:latin typeface="Arial"/>
                <a:ea typeface="微软雅黑"/>
                <a:cs typeface="+mn-ea"/>
                <a:sym typeface="Arial"/>
              </a:rPr>
              <a:t>,</a:t>
            </a:r>
            <a:r>
              <a:rPr lang="zh-CN" altLang="en-US" sz="1400" dirty="0">
                <a:solidFill>
                  <a:schemeClr val="bg1"/>
                </a:solidFill>
                <a:latin typeface="Arial"/>
                <a:ea typeface="微软雅黑"/>
                <a:cs typeface="+mn-ea"/>
                <a:sym typeface="Arial"/>
              </a:rPr>
              <a:t>复制易出错</a:t>
            </a:r>
          </a:p>
        </p:txBody>
      </p:sp>
      <p:sp>
        <p:nvSpPr>
          <p:cNvPr id="105" name="矩形 104">
            <a:extLst>
              <a:ext uri="{FF2B5EF4-FFF2-40B4-BE49-F238E27FC236}">
                <a16:creationId xmlns:a16="http://schemas.microsoft.com/office/drawing/2014/main" id="{6E7FAF20-58D0-B349-BDA9-86AC3E823520}"/>
              </a:ext>
            </a:extLst>
          </p:cNvPr>
          <p:cNvSpPr/>
          <p:nvPr/>
        </p:nvSpPr>
        <p:spPr>
          <a:xfrm>
            <a:off x="8179629" y="5315066"/>
            <a:ext cx="3299290" cy="700192"/>
          </a:xfrm>
          <a:prstGeom prst="rect">
            <a:avLst/>
          </a:prstGeom>
        </p:spPr>
        <p:txBody>
          <a:bodyPr wrap="square">
            <a:spAutoFit/>
          </a:bodyPr>
          <a:lstStyle/>
          <a:p>
            <a:pPr>
              <a:lnSpc>
                <a:spcPct val="150000"/>
              </a:lnSpc>
            </a:pPr>
            <a:r>
              <a:rPr lang="zh-CN" altLang="en-US" sz="1400" dirty="0">
                <a:solidFill>
                  <a:schemeClr val="bg1"/>
                </a:solidFill>
                <a:latin typeface="Arial"/>
                <a:ea typeface="微软雅黑"/>
                <a:cs typeface="+mn-ea"/>
                <a:sym typeface="Arial"/>
              </a:rPr>
              <a:t>平均每天都要处理</a:t>
            </a:r>
            <a:r>
              <a:rPr lang="en-US" altLang="zh-CN" sz="1400" dirty="0">
                <a:solidFill>
                  <a:schemeClr val="bg1"/>
                </a:solidFill>
                <a:latin typeface="Arial"/>
                <a:ea typeface="微软雅黑"/>
                <a:cs typeface="+mn-ea"/>
                <a:sym typeface="Arial"/>
              </a:rPr>
              <a:t>50+</a:t>
            </a:r>
            <a:r>
              <a:rPr lang="zh-CN" altLang="en-US" sz="1400" dirty="0">
                <a:solidFill>
                  <a:schemeClr val="bg1"/>
                </a:solidFill>
                <a:latin typeface="Arial"/>
                <a:ea typeface="微软雅黑"/>
                <a:cs typeface="+mn-ea"/>
                <a:sym typeface="Arial"/>
              </a:rPr>
              <a:t>简历邮件</a:t>
            </a:r>
            <a:r>
              <a:rPr lang="en-US" altLang="zh-CN" sz="1400" dirty="0">
                <a:solidFill>
                  <a:schemeClr val="bg1"/>
                </a:solidFill>
                <a:latin typeface="Arial"/>
                <a:ea typeface="微软雅黑"/>
                <a:cs typeface="+mn-ea"/>
                <a:sym typeface="Arial"/>
              </a:rPr>
              <a:t>,</a:t>
            </a:r>
            <a:r>
              <a:rPr lang="zh-CN" altLang="en-US" sz="1400" dirty="0">
                <a:solidFill>
                  <a:schemeClr val="bg1"/>
                </a:solidFill>
                <a:latin typeface="Arial"/>
                <a:ea typeface="微软雅黑"/>
                <a:cs typeface="+mn-ea"/>
                <a:sym typeface="Arial"/>
              </a:rPr>
              <a:t>高峰期时能达到</a:t>
            </a:r>
            <a:r>
              <a:rPr lang="en-US" altLang="zh-CN" sz="1400" dirty="0">
                <a:solidFill>
                  <a:schemeClr val="bg1"/>
                </a:solidFill>
                <a:latin typeface="Arial"/>
                <a:ea typeface="微软雅黑"/>
                <a:cs typeface="+mn-ea"/>
                <a:sym typeface="Arial"/>
              </a:rPr>
              <a:t>120+</a:t>
            </a:r>
            <a:endParaRPr lang="zh-CN" altLang="en-US" sz="1400" dirty="0">
              <a:solidFill>
                <a:schemeClr val="bg1"/>
              </a:solidFill>
              <a:latin typeface="Arial"/>
              <a:ea typeface="微软雅黑"/>
              <a:cs typeface="+mn-ea"/>
              <a:sym typeface="Arial"/>
            </a:endParaRPr>
          </a:p>
        </p:txBody>
      </p:sp>
      <p:sp>
        <p:nvSpPr>
          <p:cNvPr id="106" name="矩形 105">
            <a:extLst>
              <a:ext uri="{FF2B5EF4-FFF2-40B4-BE49-F238E27FC236}">
                <a16:creationId xmlns:a16="http://schemas.microsoft.com/office/drawing/2014/main" id="{FF3BB0F9-BCE8-2442-B286-165C99D59E94}"/>
              </a:ext>
            </a:extLst>
          </p:cNvPr>
          <p:cNvSpPr/>
          <p:nvPr/>
        </p:nvSpPr>
        <p:spPr>
          <a:xfrm>
            <a:off x="4484233" y="1876429"/>
            <a:ext cx="2915919" cy="1023357"/>
          </a:xfrm>
          <a:prstGeom prst="rect">
            <a:avLst/>
          </a:prstGeom>
        </p:spPr>
        <p:txBody>
          <a:bodyPr wrap="square">
            <a:spAutoFit/>
          </a:bodyPr>
          <a:lstStyle/>
          <a:p>
            <a:pPr algn="ctr">
              <a:lnSpc>
                <a:spcPct val="150000"/>
              </a:lnSpc>
            </a:pPr>
            <a:r>
              <a:rPr lang="zh-CN" altLang="en-US" sz="1400" dirty="0">
                <a:solidFill>
                  <a:schemeClr val="bg1"/>
                </a:solidFill>
                <a:latin typeface="Arial"/>
                <a:ea typeface="微软雅黑"/>
                <a:cs typeface="+mn-ea"/>
                <a:sym typeface="Arial"/>
              </a:rPr>
              <a:t>很多投递的简历有一定相似性，筛选邮件的过程可重复</a:t>
            </a:r>
            <a:r>
              <a:rPr lang="en-US" altLang="zh-CN" sz="1400" dirty="0">
                <a:solidFill>
                  <a:schemeClr val="bg1"/>
                </a:solidFill>
                <a:latin typeface="Arial"/>
                <a:ea typeface="微软雅黑"/>
                <a:cs typeface="+mn-ea"/>
                <a:sym typeface="Arial"/>
              </a:rPr>
              <a:t>(</a:t>
            </a:r>
            <a:r>
              <a:rPr lang="zh-CN" altLang="en-US" sz="1400" dirty="0">
                <a:solidFill>
                  <a:schemeClr val="bg1"/>
                </a:solidFill>
                <a:latin typeface="Arial"/>
                <a:ea typeface="微软雅黑"/>
                <a:cs typeface="+mn-ea"/>
                <a:sym typeface="Arial"/>
              </a:rPr>
              <a:t>如同一所学校毕业生投递的简历</a:t>
            </a:r>
            <a:r>
              <a:rPr lang="en-US" altLang="zh-CN" sz="1400" dirty="0">
                <a:solidFill>
                  <a:schemeClr val="bg1"/>
                </a:solidFill>
                <a:latin typeface="Arial"/>
                <a:ea typeface="微软雅黑"/>
                <a:cs typeface="+mn-ea"/>
                <a:sym typeface="Arial"/>
              </a:rPr>
              <a:t>)</a:t>
            </a:r>
            <a:endParaRPr lang="zh-CN" altLang="en-US" sz="1400" dirty="0">
              <a:solidFill>
                <a:schemeClr val="bg1"/>
              </a:solidFill>
              <a:latin typeface="Arial"/>
              <a:ea typeface="微软雅黑"/>
              <a:cs typeface="+mn-ea"/>
              <a:sym typeface="Arial"/>
            </a:endParaRPr>
          </a:p>
        </p:txBody>
      </p:sp>
      <p:sp>
        <p:nvSpPr>
          <p:cNvPr id="107" name="文本框 106">
            <a:extLst>
              <a:ext uri="{FF2B5EF4-FFF2-40B4-BE49-F238E27FC236}">
                <a16:creationId xmlns:a16="http://schemas.microsoft.com/office/drawing/2014/main" id="{E7655216-AFA8-9348-AFEE-5D1410663E45}"/>
              </a:ext>
            </a:extLst>
          </p:cNvPr>
          <p:cNvSpPr txBox="1"/>
          <p:nvPr/>
        </p:nvSpPr>
        <p:spPr>
          <a:xfrm>
            <a:off x="4178293" y="272117"/>
            <a:ext cx="4733722" cy="581057"/>
          </a:xfrm>
          <a:prstGeom prst="rect">
            <a:avLst/>
          </a:prstGeom>
          <a:noFill/>
        </p:spPr>
        <p:txBody>
          <a:bodyPr wrap="square" rtlCol="0">
            <a:spAutoFit/>
          </a:bodyPr>
          <a:lstStyle/>
          <a:p>
            <a:pPr>
              <a:lnSpc>
                <a:spcPct val="150000"/>
              </a:lnSpc>
              <a:defRPr/>
            </a:pP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某公司收取简历流程痛点</a:t>
            </a:r>
          </a:p>
        </p:txBody>
      </p:sp>
    </p:spTree>
    <p:extLst>
      <p:ext uri="{BB962C8B-B14F-4D97-AF65-F5344CB8AC3E}">
        <p14:creationId xmlns:p14="http://schemas.microsoft.com/office/powerpoint/2010/main" val="265723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circle(in)">
                                      <p:cBhvr>
                                        <p:cTn id="7" dur="20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9"/>
                                        </p:tgtEl>
                                        <p:attrNameLst>
                                          <p:attrName>ppt_y</p:attrName>
                                        </p:attrNameLst>
                                      </p:cBhvr>
                                      <p:tavLst>
                                        <p:tav tm="0">
                                          <p:val>
                                            <p:strVal val="#ppt_y"/>
                                          </p:val>
                                        </p:tav>
                                        <p:tav tm="100000">
                                          <p:val>
                                            <p:strVal val="#ppt_y"/>
                                          </p:val>
                                        </p:tav>
                                      </p:tavLst>
                                    </p:anim>
                                    <p:anim calcmode="lin" valueType="num">
                                      <p:cBhvr>
                                        <p:cTn id="14" dur="500" fill="hold"/>
                                        <p:tgtEl>
                                          <p:spTgt spid="8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9"/>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8"/>
                                        </p:tgtEl>
                                        <p:attrNameLst>
                                          <p:attrName>style.visibility</p:attrName>
                                        </p:attrNameLst>
                                      </p:cBhvr>
                                      <p:to>
                                        <p:strVal val="visible"/>
                                      </p:to>
                                    </p:set>
                                    <p:anim calcmode="lin" valueType="num">
                                      <p:cBhvr>
                                        <p:cTn id="19" dur="50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8"/>
                                        </p:tgtEl>
                                        <p:attrNameLst>
                                          <p:attrName>ppt_y</p:attrName>
                                        </p:attrNameLst>
                                      </p:cBhvr>
                                      <p:tavLst>
                                        <p:tav tm="0">
                                          <p:val>
                                            <p:strVal val="#ppt_y"/>
                                          </p:val>
                                        </p:tav>
                                        <p:tav tm="100000">
                                          <p:val>
                                            <p:strVal val="#ppt_y"/>
                                          </p:val>
                                        </p:tav>
                                      </p:tavLst>
                                    </p:anim>
                                    <p:anim calcmode="lin" valueType="num">
                                      <p:cBhvr>
                                        <p:cTn id="21" dur="50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8"/>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87"/>
                                        </p:tgtEl>
                                        <p:attrNameLst>
                                          <p:attrName>style.visibility</p:attrName>
                                        </p:attrNameLst>
                                      </p:cBhvr>
                                      <p:to>
                                        <p:strVal val="visible"/>
                                      </p:to>
                                    </p:set>
                                    <p:anim calcmode="lin" valueType="num">
                                      <p:cBhvr>
                                        <p:cTn id="26" dur="500" fill="hold"/>
                                        <p:tgtEl>
                                          <p:spTgt spid="8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87"/>
                                        </p:tgtEl>
                                        <p:attrNameLst>
                                          <p:attrName>ppt_y</p:attrName>
                                        </p:attrNameLst>
                                      </p:cBhvr>
                                      <p:tavLst>
                                        <p:tav tm="0">
                                          <p:val>
                                            <p:strVal val="#ppt_y"/>
                                          </p:val>
                                        </p:tav>
                                        <p:tav tm="100000">
                                          <p:val>
                                            <p:strVal val="#ppt_y"/>
                                          </p:val>
                                        </p:tav>
                                      </p:tavLst>
                                    </p:anim>
                                    <p:anim calcmode="lin" valueType="num">
                                      <p:cBhvr>
                                        <p:cTn id="28" dur="500" fill="hold"/>
                                        <p:tgtEl>
                                          <p:spTgt spid="8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8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8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1000"/>
                                        <p:tgtEl>
                                          <p:spTgt spid="106"/>
                                        </p:tgtEl>
                                      </p:cBhvr>
                                    </p:animEffect>
                                    <p:anim calcmode="lin" valueType="num">
                                      <p:cBhvr>
                                        <p:cTn id="36" dur="1000" fill="hold"/>
                                        <p:tgtEl>
                                          <p:spTgt spid="106"/>
                                        </p:tgtEl>
                                        <p:attrNameLst>
                                          <p:attrName>ppt_x</p:attrName>
                                        </p:attrNameLst>
                                      </p:cBhvr>
                                      <p:tavLst>
                                        <p:tav tm="0">
                                          <p:val>
                                            <p:strVal val="#ppt_x"/>
                                          </p:val>
                                        </p:tav>
                                        <p:tav tm="100000">
                                          <p:val>
                                            <p:strVal val="#ppt_x"/>
                                          </p:val>
                                        </p:tav>
                                      </p:tavLst>
                                    </p:anim>
                                    <p:anim calcmode="lin" valueType="num">
                                      <p:cBhvr>
                                        <p:cTn id="37" dur="1000" fill="hold"/>
                                        <p:tgtEl>
                                          <p:spTgt spid="10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1000"/>
                                        <p:tgtEl>
                                          <p:spTgt spid="104"/>
                                        </p:tgtEl>
                                      </p:cBhvr>
                                    </p:animEffect>
                                    <p:anim calcmode="lin" valueType="num">
                                      <p:cBhvr>
                                        <p:cTn id="41" dur="1000" fill="hold"/>
                                        <p:tgtEl>
                                          <p:spTgt spid="104"/>
                                        </p:tgtEl>
                                        <p:attrNameLst>
                                          <p:attrName>ppt_x</p:attrName>
                                        </p:attrNameLst>
                                      </p:cBhvr>
                                      <p:tavLst>
                                        <p:tav tm="0">
                                          <p:val>
                                            <p:strVal val="#ppt_x"/>
                                          </p:val>
                                        </p:tav>
                                        <p:tav tm="100000">
                                          <p:val>
                                            <p:strVal val="#ppt_x"/>
                                          </p:val>
                                        </p:tav>
                                      </p:tavLst>
                                    </p:anim>
                                    <p:anim calcmode="lin" valueType="num">
                                      <p:cBhvr>
                                        <p:cTn id="42" dur="1000" fill="hold"/>
                                        <p:tgtEl>
                                          <p:spTgt spid="10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5"/>
                                        </p:tgtEl>
                                        <p:attrNameLst>
                                          <p:attrName>style.visibility</p:attrName>
                                        </p:attrNameLst>
                                      </p:cBhvr>
                                      <p:to>
                                        <p:strVal val="visible"/>
                                      </p:to>
                                    </p:set>
                                    <p:animEffect transition="in" filter="fade">
                                      <p:cBhvr>
                                        <p:cTn id="45" dur="1000"/>
                                        <p:tgtEl>
                                          <p:spTgt spid="105"/>
                                        </p:tgtEl>
                                      </p:cBhvr>
                                    </p:animEffect>
                                    <p:anim calcmode="lin" valueType="num">
                                      <p:cBhvr>
                                        <p:cTn id="46" dur="1000" fill="hold"/>
                                        <p:tgtEl>
                                          <p:spTgt spid="105"/>
                                        </p:tgtEl>
                                        <p:attrNameLst>
                                          <p:attrName>ppt_x</p:attrName>
                                        </p:attrNameLst>
                                      </p:cBhvr>
                                      <p:tavLst>
                                        <p:tav tm="0">
                                          <p:val>
                                            <p:strVal val="#ppt_x"/>
                                          </p:val>
                                        </p:tav>
                                        <p:tav tm="100000">
                                          <p:val>
                                            <p:strVal val="#ppt_x"/>
                                          </p:val>
                                        </p:tav>
                                      </p:tavLst>
                                    </p:anim>
                                    <p:anim calcmode="lin" valueType="num">
                                      <p:cBhvr>
                                        <p:cTn id="47"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104" grpId="0"/>
      <p:bldP spid="105" grpId="0"/>
      <p:bldP spid="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二、执行流程图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DCFCABD4-AAF3-D246-ACC5-C84C37382AC7}"/>
              </a:ext>
            </a:extLst>
          </p:cNvPr>
          <p:cNvSpPr txBox="1"/>
          <p:nvPr/>
        </p:nvSpPr>
        <p:spPr>
          <a:xfrm>
            <a:off x="5245889" y="6572240"/>
            <a:ext cx="877163" cy="369332"/>
          </a:xfrm>
          <a:prstGeom prst="rect">
            <a:avLst/>
          </a:prstGeom>
          <a:noFill/>
        </p:spPr>
        <p:txBody>
          <a:bodyPr wrap="none" rtlCol="0">
            <a:spAutoFit/>
          </a:bodyPr>
          <a:lstStyle/>
          <a:p>
            <a:r>
              <a:rPr kumimoji="1" lang="zh-CN" altLang="en-US" dirty="0">
                <a:solidFill>
                  <a:schemeClr val="bg1"/>
                </a:solidFill>
              </a:rPr>
              <a:t>流程图</a:t>
            </a:r>
          </a:p>
        </p:txBody>
      </p:sp>
      <p:sp>
        <p:nvSpPr>
          <p:cNvPr id="9" name="矩形 8">
            <a:extLst>
              <a:ext uri="{FF2B5EF4-FFF2-40B4-BE49-F238E27FC236}">
                <a16:creationId xmlns:a16="http://schemas.microsoft.com/office/drawing/2014/main" id="{DA8ED63A-3878-C846-A2FE-A0C6EA24B4F0}"/>
              </a:ext>
            </a:extLst>
          </p:cNvPr>
          <p:cNvSpPr/>
          <p:nvPr/>
        </p:nvSpPr>
        <p:spPr>
          <a:xfrm>
            <a:off x="726441" y="1750545"/>
            <a:ext cx="428625" cy="20275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charset="-122"/>
                <a:ea typeface="微软雅黑" panose="020B0503020204020204" charset="-122"/>
                <a:sym typeface="+mn-ea"/>
              </a:rPr>
              <a:t>数字化生产力部署前</a:t>
            </a:r>
            <a:endParaRPr kumimoji="1" lang="zh-CN" altLang="en-US" sz="1200" b="1" dirty="0">
              <a:latin typeface="PingFang SC" panose="020B0400000000000000" pitchFamily="34" charset="-122"/>
              <a:ea typeface="PingFang SC" panose="020B0400000000000000" pitchFamily="34" charset="-122"/>
            </a:endParaRPr>
          </a:p>
        </p:txBody>
      </p:sp>
      <p:sp>
        <p:nvSpPr>
          <p:cNvPr id="10" name="矩形 9">
            <a:extLst>
              <a:ext uri="{FF2B5EF4-FFF2-40B4-BE49-F238E27FC236}">
                <a16:creationId xmlns:a16="http://schemas.microsoft.com/office/drawing/2014/main" id="{BF54DDDC-0F97-5247-8255-1D822CE8DB00}"/>
              </a:ext>
            </a:extLst>
          </p:cNvPr>
          <p:cNvSpPr/>
          <p:nvPr/>
        </p:nvSpPr>
        <p:spPr>
          <a:xfrm>
            <a:off x="726441" y="4327375"/>
            <a:ext cx="428625" cy="2027555"/>
          </a:xfrm>
          <a:prstGeom prst="rect">
            <a:avLst/>
          </a:prstGeom>
          <a:solidFill>
            <a:srgbClr val="00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charset="-122"/>
                <a:ea typeface="微软雅黑" panose="020B0503020204020204" charset="-122"/>
                <a:sym typeface="+mn-ea"/>
              </a:rPr>
              <a:t>数字化生产力部署后</a:t>
            </a:r>
            <a:endParaRPr kumimoji="1" lang="zh-CN" altLang="en-US" sz="1200" b="1" dirty="0">
              <a:latin typeface="PingFang SC" panose="020B0400000000000000" pitchFamily="34" charset="-122"/>
              <a:ea typeface="PingFang SC" panose="020B0400000000000000" pitchFamily="34" charset="-122"/>
            </a:endParaRPr>
          </a:p>
        </p:txBody>
      </p:sp>
      <p:sp>
        <p:nvSpPr>
          <p:cNvPr id="11" name="文本框 10">
            <a:extLst>
              <a:ext uri="{FF2B5EF4-FFF2-40B4-BE49-F238E27FC236}">
                <a16:creationId xmlns:a16="http://schemas.microsoft.com/office/drawing/2014/main" id="{F955931B-977E-8144-89D7-09510B6984BF}"/>
              </a:ext>
            </a:extLst>
          </p:cNvPr>
          <p:cNvSpPr txBox="1"/>
          <p:nvPr/>
        </p:nvSpPr>
        <p:spPr>
          <a:xfrm>
            <a:off x="4983679" y="1106756"/>
            <a:ext cx="1879659" cy="307777"/>
          </a:xfrm>
          <a:prstGeom prst="rect">
            <a:avLst/>
          </a:prstGeom>
          <a:noFill/>
        </p:spPr>
        <p:txBody>
          <a:bodyPr wrap="square" rtlCol="0">
            <a:spAutoFit/>
          </a:bodyPr>
          <a:lstStyle/>
          <a:p>
            <a:pPr algn="ctr"/>
            <a:r>
              <a:rPr kumimoji="1" lang="zh-CN" altLang="en-US" sz="1400" b="1" dirty="0">
                <a:solidFill>
                  <a:schemeClr val="bg1"/>
                </a:solidFill>
                <a:latin typeface="微软雅黑" panose="020B0503020204020204" charset="-122"/>
                <a:ea typeface="微软雅黑" panose="020B0503020204020204" charset="-122"/>
              </a:rPr>
              <a:t>全流程手工执行</a:t>
            </a:r>
          </a:p>
        </p:txBody>
      </p:sp>
      <p:sp>
        <p:nvSpPr>
          <p:cNvPr id="12" name="文本框 11">
            <a:extLst>
              <a:ext uri="{FF2B5EF4-FFF2-40B4-BE49-F238E27FC236}">
                <a16:creationId xmlns:a16="http://schemas.microsoft.com/office/drawing/2014/main" id="{991131CB-23F3-E840-8849-944B1A0360B8}"/>
              </a:ext>
            </a:extLst>
          </p:cNvPr>
          <p:cNvSpPr txBox="1"/>
          <p:nvPr/>
        </p:nvSpPr>
        <p:spPr>
          <a:xfrm>
            <a:off x="3450419" y="4165460"/>
            <a:ext cx="5264383" cy="307777"/>
          </a:xfrm>
          <a:prstGeom prst="rect">
            <a:avLst/>
          </a:prstGeom>
          <a:noFill/>
        </p:spPr>
        <p:txBody>
          <a:bodyPr wrap="square" rtlCol="0">
            <a:spAutoFit/>
          </a:bodyPr>
          <a:lstStyle/>
          <a:p>
            <a:pPr algn="ctr"/>
            <a:r>
              <a:rPr kumimoji="1" lang="zh-CN" altLang="en-US" sz="1400" b="1">
                <a:solidFill>
                  <a:srgbClr val="04AF59"/>
                </a:solidFill>
                <a:latin typeface="微软雅黑" panose="020B0503020204020204" charset="-122"/>
                <a:ea typeface="微软雅黑" panose="020B0503020204020204" charset="-122"/>
              </a:rPr>
              <a:t>机器人自动完成登录系统、新建商品信息等业务流程</a:t>
            </a:r>
            <a:endParaRPr kumimoji="1" lang="zh-CN" altLang="en-US" sz="1400" b="1" dirty="0">
              <a:solidFill>
                <a:srgbClr val="04AF59"/>
              </a:solidFill>
              <a:latin typeface="微软雅黑" panose="020B0503020204020204" charset="-122"/>
              <a:ea typeface="微软雅黑" panose="020B0503020204020204" charset="-122"/>
            </a:endParaRPr>
          </a:p>
        </p:txBody>
      </p:sp>
      <p:pic>
        <p:nvPicPr>
          <p:cNvPr id="13" name="图片 12" descr="ibot">
            <a:extLst>
              <a:ext uri="{FF2B5EF4-FFF2-40B4-BE49-F238E27FC236}">
                <a16:creationId xmlns:a16="http://schemas.microsoft.com/office/drawing/2014/main" id="{68B93D38-B207-F344-A981-A53D76568971}"/>
              </a:ext>
            </a:extLst>
          </p:cNvPr>
          <p:cNvPicPr>
            <a:picLocks noChangeAspect="1"/>
          </p:cNvPicPr>
          <p:nvPr/>
        </p:nvPicPr>
        <p:blipFill>
          <a:blip r:embed="rId2" cstate="print"/>
          <a:stretch>
            <a:fillRect/>
          </a:stretch>
        </p:blipFill>
        <p:spPr>
          <a:xfrm>
            <a:off x="2588649" y="4771515"/>
            <a:ext cx="565150" cy="565150"/>
          </a:xfrm>
          <a:prstGeom prst="rect">
            <a:avLst/>
          </a:prstGeom>
        </p:spPr>
      </p:pic>
      <p:pic>
        <p:nvPicPr>
          <p:cNvPr id="14" name="图片 13" descr="人 (2)">
            <a:extLst>
              <a:ext uri="{FF2B5EF4-FFF2-40B4-BE49-F238E27FC236}">
                <a16:creationId xmlns:a16="http://schemas.microsoft.com/office/drawing/2014/main" id="{F96DD702-1806-0C46-8F62-9A1A51AC861E}"/>
              </a:ext>
            </a:extLst>
          </p:cNvPr>
          <p:cNvPicPr>
            <a:picLocks noChangeAspect="1"/>
          </p:cNvPicPr>
          <p:nvPr/>
        </p:nvPicPr>
        <p:blipFill>
          <a:blip r:embed="rId3" cstate="print">
            <a:biLevel thresh="25000"/>
          </a:blip>
          <a:stretch>
            <a:fillRect/>
          </a:stretch>
        </p:blipFill>
        <p:spPr>
          <a:xfrm>
            <a:off x="3731917" y="1723564"/>
            <a:ext cx="607596" cy="607596"/>
          </a:xfrm>
          <a:prstGeom prst="rect">
            <a:avLst/>
          </a:prstGeom>
        </p:spPr>
      </p:pic>
      <p:pic>
        <p:nvPicPr>
          <p:cNvPr id="15" name="图片 14" descr="人 (2)">
            <a:extLst>
              <a:ext uri="{FF2B5EF4-FFF2-40B4-BE49-F238E27FC236}">
                <a16:creationId xmlns:a16="http://schemas.microsoft.com/office/drawing/2014/main" id="{F1C1D068-861A-5A4E-8558-0542721D693A}"/>
              </a:ext>
            </a:extLst>
          </p:cNvPr>
          <p:cNvPicPr>
            <a:picLocks noChangeAspect="1"/>
          </p:cNvPicPr>
          <p:nvPr/>
        </p:nvPicPr>
        <p:blipFill>
          <a:blip r:embed="rId3" cstate="print">
            <a:biLevel thresh="25000"/>
          </a:blip>
          <a:stretch>
            <a:fillRect/>
          </a:stretch>
        </p:blipFill>
        <p:spPr>
          <a:xfrm>
            <a:off x="5486595" y="1737625"/>
            <a:ext cx="607596" cy="607596"/>
          </a:xfrm>
          <a:prstGeom prst="rect">
            <a:avLst/>
          </a:prstGeom>
        </p:spPr>
      </p:pic>
      <p:pic>
        <p:nvPicPr>
          <p:cNvPr id="16" name="图片 15" descr="文件 (3)">
            <a:extLst>
              <a:ext uri="{FF2B5EF4-FFF2-40B4-BE49-F238E27FC236}">
                <a16:creationId xmlns:a16="http://schemas.microsoft.com/office/drawing/2014/main" id="{FD514426-CAA5-D240-91FD-628F4A453C07}"/>
              </a:ext>
            </a:extLst>
          </p:cNvPr>
          <p:cNvPicPr>
            <a:picLocks noChangeAspect="1"/>
          </p:cNvPicPr>
          <p:nvPr/>
        </p:nvPicPr>
        <p:blipFill>
          <a:blip r:embed="rId4" cstate="print">
            <a:biLevel thresh="25000"/>
          </a:blip>
          <a:stretch>
            <a:fillRect/>
          </a:stretch>
        </p:blipFill>
        <p:spPr>
          <a:xfrm>
            <a:off x="6785910" y="3027157"/>
            <a:ext cx="349732" cy="349732"/>
          </a:xfrm>
          <a:prstGeom prst="rect">
            <a:avLst/>
          </a:prstGeom>
        </p:spPr>
      </p:pic>
      <p:pic>
        <p:nvPicPr>
          <p:cNvPr id="17" name="图形 16" descr="Internet">
            <a:extLst>
              <a:ext uri="{FF2B5EF4-FFF2-40B4-BE49-F238E27FC236}">
                <a16:creationId xmlns:a16="http://schemas.microsoft.com/office/drawing/2014/main" id="{F0A36638-6104-7646-AEB1-F732BE824E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89933" y="1837684"/>
            <a:ext cx="403296" cy="403296"/>
          </a:xfrm>
          <a:prstGeom prst="rect">
            <a:avLst/>
          </a:prstGeom>
        </p:spPr>
      </p:pic>
      <p:pic>
        <p:nvPicPr>
          <p:cNvPr id="18" name="图形 17" descr="月历">
            <a:extLst>
              <a:ext uri="{FF2B5EF4-FFF2-40B4-BE49-F238E27FC236}">
                <a16:creationId xmlns:a16="http://schemas.microsoft.com/office/drawing/2014/main" id="{EA9584C3-FD8C-9F44-BB7F-691CDB2133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14362" y="1838725"/>
            <a:ext cx="405396" cy="405396"/>
          </a:xfrm>
          <a:prstGeom prst="rect">
            <a:avLst/>
          </a:prstGeom>
        </p:spPr>
      </p:pic>
      <p:pic>
        <p:nvPicPr>
          <p:cNvPr id="19" name="图片 18" descr="人 (2)">
            <a:extLst>
              <a:ext uri="{FF2B5EF4-FFF2-40B4-BE49-F238E27FC236}">
                <a16:creationId xmlns:a16="http://schemas.microsoft.com/office/drawing/2014/main" id="{302F3A24-CB52-6543-90A7-6AA6A9A5E55A}"/>
              </a:ext>
            </a:extLst>
          </p:cNvPr>
          <p:cNvPicPr>
            <a:picLocks noChangeAspect="1"/>
          </p:cNvPicPr>
          <p:nvPr/>
        </p:nvPicPr>
        <p:blipFill>
          <a:blip r:embed="rId3" cstate="print">
            <a:biLevel thresh="25000"/>
          </a:blip>
          <a:stretch>
            <a:fillRect/>
          </a:stretch>
        </p:blipFill>
        <p:spPr>
          <a:xfrm>
            <a:off x="6997789" y="1711069"/>
            <a:ext cx="607596" cy="607596"/>
          </a:xfrm>
          <a:prstGeom prst="rect">
            <a:avLst/>
          </a:prstGeom>
        </p:spPr>
      </p:pic>
      <p:pic>
        <p:nvPicPr>
          <p:cNvPr id="20" name="图形 19" descr="统计信息 RTL">
            <a:extLst>
              <a:ext uri="{FF2B5EF4-FFF2-40B4-BE49-F238E27FC236}">
                <a16:creationId xmlns:a16="http://schemas.microsoft.com/office/drawing/2014/main" id="{4B0E44DB-C3D4-6B4B-AC7E-37C60CDEB2C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13202" y="1864766"/>
            <a:ext cx="307778" cy="307777"/>
          </a:xfrm>
          <a:prstGeom prst="rect">
            <a:avLst/>
          </a:prstGeom>
        </p:spPr>
      </p:pic>
      <p:pic>
        <p:nvPicPr>
          <p:cNvPr id="21" name="图片 20" descr="人 (2)">
            <a:extLst>
              <a:ext uri="{FF2B5EF4-FFF2-40B4-BE49-F238E27FC236}">
                <a16:creationId xmlns:a16="http://schemas.microsoft.com/office/drawing/2014/main" id="{85389B67-5974-2748-A07E-B08D7E2791C2}"/>
              </a:ext>
            </a:extLst>
          </p:cNvPr>
          <p:cNvPicPr>
            <a:picLocks noChangeAspect="1"/>
          </p:cNvPicPr>
          <p:nvPr/>
        </p:nvPicPr>
        <p:blipFill>
          <a:blip r:embed="rId3" cstate="print">
            <a:biLevel thresh="25000"/>
          </a:blip>
          <a:stretch>
            <a:fillRect/>
          </a:stretch>
        </p:blipFill>
        <p:spPr>
          <a:xfrm>
            <a:off x="8351897" y="1722455"/>
            <a:ext cx="607596" cy="607596"/>
          </a:xfrm>
          <a:prstGeom prst="rect">
            <a:avLst/>
          </a:prstGeom>
        </p:spPr>
      </p:pic>
      <p:pic>
        <p:nvPicPr>
          <p:cNvPr id="22" name="图形 21" descr="列表">
            <a:extLst>
              <a:ext uri="{FF2B5EF4-FFF2-40B4-BE49-F238E27FC236}">
                <a16:creationId xmlns:a16="http://schemas.microsoft.com/office/drawing/2014/main" id="{660254DF-797B-774F-968B-07493CA2D93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53171" y="1817047"/>
            <a:ext cx="335200" cy="335200"/>
          </a:xfrm>
          <a:prstGeom prst="rect">
            <a:avLst/>
          </a:prstGeom>
        </p:spPr>
      </p:pic>
      <p:pic>
        <p:nvPicPr>
          <p:cNvPr id="23" name="图片 22" descr="人 (2)">
            <a:extLst>
              <a:ext uri="{FF2B5EF4-FFF2-40B4-BE49-F238E27FC236}">
                <a16:creationId xmlns:a16="http://schemas.microsoft.com/office/drawing/2014/main" id="{C534BB7A-5AB3-9447-B081-AF65F88DE108}"/>
              </a:ext>
            </a:extLst>
          </p:cNvPr>
          <p:cNvPicPr>
            <a:picLocks noChangeAspect="1"/>
          </p:cNvPicPr>
          <p:nvPr/>
        </p:nvPicPr>
        <p:blipFill>
          <a:blip r:embed="rId3" cstate="print">
            <a:biLevel thresh="25000"/>
          </a:blip>
          <a:stretch>
            <a:fillRect/>
          </a:stretch>
        </p:blipFill>
        <p:spPr>
          <a:xfrm>
            <a:off x="8332487" y="3037445"/>
            <a:ext cx="607596" cy="607596"/>
          </a:xfrm>
          <a:prstGeom prst="rect">
            <a:avLst/>
          </a:prstGeom>
        </p:spPr>
      </p:pic>
      <p:pic>
        <p:nvPicPr>
          <p:cNvPr id="24" name="图片 23" descr="人 (2)">
            <a:extLst>
              <a:ext uri="{FF2B5EF4-FFF2-40B4-BE49-F238E27FC236}">
                <a16:creationId xmlns:a16="http://schemas.microsoft.com/office/drawing/2014/main" id="{EFB5824C-AAF9-0149-8338-9B1AB03B985C}"/>
              </a:ext>
            </a:extLst>
          </p:cNvPr>
          <p:cNvPicPr>
            <a:picLocks noChangeAspect="1"/>
          </p:cNvPicPr>
          <p:nvPr/>
        </p:nvPicPr>
        <p:blipFill>
          <a:blip r:embed="rId3" cstate="print">
            <a:biLevel thresh="25000"/>
          </a:blip>
          <a:stretch>
            <a:fillRect/>
          </a:stretch>
        </p:blipFill>
        <p:spPr>
          <a:xfrm>
            <a:off x="7057700" y="3042624"/>
            <a:ext cx="607596" cy="607596"/>
          </a:xfrm>
          <a:prstGeom prst="rect">
            <a:avLst/>
          </a:prstGeom>
        </p:spPr>
      </p:pic>
      <p:pic>
        <p:nvPicPr>
          <p:cNvPr id="25" name="图片 24" descr="人 (2)">
            <a:extLst>
              <a:ext uri="{FF2B5EF4-FFF2-40B4-BE49-F238E27FC236}">
                <a16:creationId xmlns:a16="http://schemas.microsoft.com/office/drawing/2014/main" id="{EA043DAD-26FE-504E-9C09-8A0C3F236658}"/>
              </a:ext>
            </a:extLst>
          </p:cNvPr>
          <p:cNvPicPr>
            <a:picLocks noChangeAspect="1"/>
          </p:cNvPicPr>
          <p:nvPr/>
        </p:nvPicPr>
        <p:blipFill>
          <a:blip r:embed="rId3" cstate="print">
            <a:biLevel thresh="25000"/>
          </a:blip>
          <a:stretch>
            <a:fillRect/>
          </a:stretch>
        </p:blipFill>
        <p:spPr>
          <a:xfrm>
            <a:off x="3744074" y="2991984"/>
            <a:ext cx="607596" cy="607596"/>
          </a:xfrm>
          <a:prstGeom prst="rect">
            <a:avLst/>
          </a:prstGeom>
        </p:spPr>
      </p:pic>
      <p:pic>
        <p:nvPicPr>
          <p:cNvPr id="26" name="图形 25" descr="复选标记">
            <a:extLst>
              <a:ext uri="{FF2B5EF4-FFF2-40B4-BE49-F238E27FC236}">
                <a16:creationId xmlns:a16="http://schemas.microsoft.com/office/drawing/2014/main" id="{8C0916C1-929B-D043-A3B8-71F9E46331C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460756" y="3007736"/>
            <a:ext cx="349732" cy="349732"/>
          </a:xfrm>
          <a:prstGeom prst="rect">
            <a:avLst/>
          </a:prstGeom>
        </p:spPr>
      </p:pic>
      <p:sp>
        <p:nvSpPr>
          <p:cNvPr id="27" name="文本框 26">
            <a:extLst>
              <a:ext uri="{FF2B5EF4-FFF2-40B4-BE49-F238E27FC236}">
                <a16:creationId xmlns:a16="http://schemas.microsoft.com/office/drawing/2014/main" id="{7D9CB7B5-7048-0E4D-B814-E4FE079309C4}"/>
              </a:ext>
            </a:extLst>
          </p:cNvPr>
          <p:cNvSpPr txBox="1"/>
          <p:nvPr/>
        </p:nvSpPr>
        <p:spPr>
          <a:xfrm>
            <a:off x="3293118" y="2418649"/>
            <a:ext cx="1384472" cy="246221"/>
          </a:xfrm>
          <a:prstGeom prst="rect">
            <a:avLst/>
          </a:prstGeom>
          <a:noFill/>
        </p:spPr>
        <p:txBody>
          <a:bodyPr wrap="square" rtlCol="0">
            <a:spAutoFit/>
          </a:bodyPr>
          <a:lstStyle/>
          <a:p>
            <a:pPr algn="ctr"/>
            <a:r>
              <a:rPr kumimoji="1" lang="zh-CN" altLang="en-US" sz="1000">
                <a:solidFill>
                  <a:schemeClr val="bg1"/>
                </a:solidFill>
                <a:latin typeface="微软雅黑" panose="020B0503020204020204" charset="-122"/>
                <a:ea typeface="微软雅黑" panose="020B0503020204020204" charset="-122"/>
              </a:rPr>
              <a:t>登录指定邮箱</a:t>
            </a:r>
          </a:p>
        </p:txBody>
      </p:sp>
      <p:sp>
        <p:nvSpPr>
          <p:cNvPr id="28" name="文本框 27">
            <a:extLst>
              <a:ext uri="{FF2B5EF4-FFF2-40B4-BE49-F238E27FC236}">
                <a16:creationId xmlns:a16="http://schemas.microsoft.com/office/drawing/2014/main" id="{86FA1D0E-9932-3245-8064-2F3E4AE0906A}"/>
              </a:ext>
            </a:extLst>
          </p:cNvPr>
          <p:cNvSpPr txBox="1"/>
          <p:nvPr/>
        </p:nvSpPr>
        <p:spPr>
          <a:xfrm>
            <a:off x="3442377" y="3681484"/>
            <a:ext cx="1113892"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导入简历信息并保存</a:t>
            </a:r>
          </a:p>
        </p:txBody>
      </p:sp>
      <p:sp>
        <p:nvSpPr>
          <p:cNvPr id="29" name="文本框 28">
            <a:extLst>
              <a:ext uri="{FF2B5EF4-FFF2-40B4-BE49-F238E27FC236}">
                <a16:creationId xmlns:a16="http://schemas.microsoft.com/office/drawing/2014/main" id="{A9373BD7-466F-854A-A306-F3BBF7CE9EBD}"/>
              </a:ext>
            </a:extLst>
          </p:cNvPr>
          <p:cNvSpPr txBox="1"/>
          <p:nvPr/>
        </p:nvSpPr>
        <p:spPr>
          <a:xfrm>
            <a:off x="6688702" y="3725173"/>
            <a:ext cx="1271212"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登录企业招聘</a:t>
            </a:r>
            <a:endParaRPr kumimoji="1" lang="en-US" altLang="zh-CN" sz="1000" dirty="0">
              <a:solidFill>
                <a:schemeClr val="bg1"/>
              </a:solidFill>
              <a:latin typeface="微软雅黑" panose="020B0503020204020204" charset="-122"/>
              <a:ea typeface="微软雅黑" panose="020B0503020204020204" charset="-122"/>
            </a:endParaRPr>
          </a:p>
          <a:p>
            <a:pPr algn="ctr"/>
            <a:r>
              <a:rPr kumimoji="1" lang="zh-CN" altLang="en-US" sz="1000" dirty="0">
                <a:solidFill>
                  <a:schemeClr val="bg1"/>
                </a:solidFill>
                <a:latin typeface="微软雅黑" panose="020B0503020204020204" charset="-122"/>
                <a:ea typeface="微软雅黑" panose="020B0503020204020204" charset="-122"/>
              </a:rPr>
              <a:t>系统</a:t>
            </a:r>
          </a:p>
        </p:txBody>
      </p:sp>
      <p:sp>
        <p:nvSpPr>
          <p:cNvPr id="30" name="文本框 29">
            <a:extLst>
              <a:ext uri="{FF2B5EF4-FFF2-40B4-BE49-F238E27FC236}">
                <a16:creationId xmlns:a16="http://schemas.microsoft.com/office/drawing/2014/main" id="{A8005495-53E8-5B4F-A468-E04BAF9BFFF7}"/>
              </a:ext>
            </a:extLst>
          </p:cNvPr>
          <p:cNvSpPr txBox="1"/>
          <p:nvPr/>
        </p:nvSpPr>
        <p:spPr>
          <a:xfrm>
            <a:off x="7972703" y="3736539"/>
            <a:ext cx="1270907"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解析邮件内容</a:t>
            </a:r>
          </a:p>
        </p:txBody>
      </p:sp>
      <p:sp>
        <p:nvSpPr>
          <p:cNvPr id="31" name="文本框 30">
            <a:extLst>
              <a:ext uri="{FF2B5EF4-FFF2-40B4-BE49-F238E27FC236}">
                <a16:creationId xmlns:a16="http://schemas.microsoft.com/office/drawing/2014/main" id="{3FE8C83F-9F66-8F40-995F-EB838ADCE489}"/>
              </a:ext>
            </a:extLst>
          </p:cNvPr>
          <p:cNvSpPr txBox="1"/>
          <p:nvPr/>
        </p:nvSpPr>
        <p:spPr>
          <a:xfrm>
            <a:off x="8090747" y="2354837"/>
            <a:ext cx="1113892"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下载简历附件</a:t>
            </a:r>
          </a:p>
        </p:txBody>
      </p:sp>
      <p:sp>
        <p:nvSpPr>
          <p:cNvPr id="32" name="文本框 31">
            <a:extLst>
              <a:ext uri="{FF2B5EF4-FFF2-40B4-BE49-F238E27FC236}">
                <a16:creationId xmlns:a16="http://schemas.microsoft.com/office/drawing/2014/main" id="{F5E85C21-7C7D-0142-B183-FC908446D450}"/>
              </a:ext>
            </a:extLst>
          </p:cNvPr>
          <p:cNvSpPr txBox="1"/>
          <p:nvPr/>
        </p:nvSpPr>
        <p:spPr>
          <a:xfrm>
            <a:off x="6726705" y="2361797"/>
            <a:ext cx="1113892" cy="707886"/>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根据邮件信息判断简历出库</a:t>
            </a:r>
            <a:r>
              <a:rPr kumimoji="1" lang="en-US" altLang="zh-CN" sz="1000" dirty="0">
                <a:solidFill>
                  <a:schemeClr val="bg1"/>
                </a:solidFill>
                <a:latin typeface="微软雅黑" panose="020B0503020204020204" charset="-122"/>
                <a:ea typeface="微软雅黑" panose="020B0503020204020204" charset="-122"/>
              </a:rPr>
              <a:t>/</a:t>
            </a:r>
            <a:r>
              <a:rPr kumimoji="1" lang="zh-CN" altLang="en-US" sz="1000" dirty="0">
                <a:solidFill>
                  <a:schemeClr val="bg1"/>
                </a:solidFill>
                <a:latin typeface="微软雅黑" panose="020B0503020204020204" charset="-122"/>
                <a:ea typeface="微软雅黑" panose="020B0503020204020204" charset="-122"/>
              </a:rPr>
              <a:t>入库</a:t>
            </a:r>
          </a:p>
          <a:p>
            <a:pPr algn="ctr"/>
            <a:endParaRPr kumimoji="1" lang="zh-CN" altLang="en-US" sz="1000" dirty="0">
              <a:solidFill>
                <a:schemeClr val="bg1"/>
              </a:solidFill>
              <a:latin typeface="微软雅黑" panose="020B0503020204020204" charset="-122"/>
              <a:ea typeface="微软雅黑" panose="020B0503020204020204" charset="-122"/>
            </a:endParaRPr>
          </a:p>
        </p:txBody>
      </p:sp>
      <p:sp>
        <p:nvSpPr>
          <p:cNvPr id="33" name="文本框 32">
            <a:extLst>
              <a:ext uri="{FF2B5EF4-FFF2-40B4-BE49-F238E27FC236}">
                <a16:creationId xmlns:a16="http://schemas.microsoft.com/office/drawing/2014/main" id="{2A7A6AAC-DD58-5548-A811-C4B68C3D461D}"/>
              </a:ext>
            </a:extLst>
          </p:cNvPr>
          <p:cNvSpPr txBox="1"/>
          <p:nvPr/>
        </p:nvSpPr>
        <p:spPr>
          <a:xfrm>
            <a:off x="5250293" y="2381084"/>
            <a:ext cx="1113892"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根据邮箱后缀判断邮件类型</a:t>
            </a:r>
          </a:p>
        </p:txBody>
      </p:sp>
      <p:pic>
        <p:nvPicPr>
          <p:cNvPr id="34" name="图形 33" descr="目标受众">
            <a:extLst>
              <a:ext uri="{FF2B5EF4-FFF2-40B4-BE49-F238E27FC236}">
                <a16:creationId xmlns:a16="http://schemas.microsoft.com/office/drawing/2014/main" id="{2F9A929D-77C1-5747-BE42-F33DEFB2FE6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138639" y="2985084"/>
            <a:ext cx="349732" cy="349732"/>
          </a:xfrm>
          <a:prstGeom prst="rect">
            <a:avLst/>
          </a:prstGeom>
        </p:spPr>
      </p:pic>
      <p:sp>
        <p:nvSpPr>
          <p:cNvPr id="35" name="箭头: 右 90">
            <a:extLst>
              <a:ext uri="{FF2B5EF4-FFF2-40B4-BE49-F238E27FC236}">
                <a16:creationId xmlns:a16="http://schemas.microsoft.com/office/drawing/2014/main" id="{FEB06653-512A-574F-BBC8-CC0D8D245EBF}"/>
              </a:ext>
            </a:extLst>
          </p:cNvPr>
          <p:cNvSpPr/>
          <p:nvPr/>
        </p:nvSpPr>
        <p:spPr>
          <a:xfrm>
            <a:off x="7690188" y="2107873"/>
            <a:ext cx="490433" cy="15277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6" name="箭头: 右 91">
            <a:extLst>
              <a:ext uri="{FF2B5EF4-FFF2-40B4-BE49-F238E27FC236}">
                <a16:creationId xmlns:a16="http://schemas.microsoft.com/office/drawing/2014/main" id="{8B34636D-5ECE-0A4A-9FB1-E69A8D93FD1B}"/>
              </a:ext>
            </a:extLst>
          </p:cNvPr>
          <p:cNvSpPr/>
          <p:nvPr/>
        </p:nvSpPr>
        <p:spPr>
          <a:xfrm>
            <a:off x="6231838" y="2120988"/>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7" name="箭头: 右 92">
            <a:extLst>
              <a:ext uri="{FF2B5EF4-FFF2-40B4-BE49-F238E27FC236}">
                <a16:creationId xmlns:a16="http://schemas.microsoft.com/office/drawing/2014/main" id="{85536A3E-DA55-104A-9DF5-D304CACBF5AA}"/>
              </a:ext>
            </a:extLst>
          </p:cNvPr>
          <p:cNvSpPr/>
          <p:nvPr/>
        </p:nvSpPr>
        <p:spPr>
          <a:xfrm>
            <a:off x="4460327" y="2129754"/>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8" name="箭头: 下 93">
            <a:extLst>
              <a:ext uri="{FF2B5EF4-FFF2-40B4-BE49-F238E27FC236}">
                <a16:creationId xmlns:a16="http://schemas.microsoft.com/office/drawing/2014/main" id="{DE94BA7D-9564-4649-A1A1-E05B5D546E18}"/>
              </a:ext>
            </a:extLst>
          </p:cNvPr>
          <p:cNvSpPr/>
          <p:nvPr/>
        </p:nvSpPr>
        <p:spPr>
          <a:xfrm>
            <a:off x="8572279" y="2636544"/>
            <a:ext cx="150829" cy="309801"/>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箭头: 左 94">
            <a:extLst>
              <a:ext uri="{FF2B5EF4-FFF2-40B4-BE49-F238E27FC236}">
                <a16:creationId xmlns:a16="http://schemas.microsoft.com/office/drawing/2014/main" id="{EE5DFFF6-B007-4940-ABF9-613D9E2EEE92}"/>
              </a:ext>
            </a:extLst>
          </p:cNvPr>
          <p:cNvSpPr/>
          <p:nvPr/>
        </p:nvSpPr>
        <p:spPr>
          <a:xfrm>
            <a:off x="7786190" y="3389782"/>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0" name="图片 39" descr="文件 (4)">
            <a:extLst>
              <a:ext uri="{FF2B5EF4-FFF2-40B4-BE49-F238E27FC236}">
                <a16:creationId xmlns:a16="http://schemas.microsoft.com/office/drawing/2014/main" id="{393649CC-0612-964D-AF72-8DFFCF4246D3}"/>
              </a:ext>
            </a:extLst>
          </p:cNvPr>
          <p:cNvPicPr>
            <a:picLocks noChangeAspect="1"/>
          </p:cNvPicPr>
          <p:nvPr/>
        </p:nvPicPr>
        <p:blipFill>
          <a:blip r:embed="rId17" cstate="print"/>
          <a:stretch>
            <a:fillRect/>
          </a:stretch>
        </p:blipFill>
        <p:spPr>
          <a:xfrm>
            <a:off x="2297004" y="4959208"/>
            <a:ext cx="326154" cy="326154"/>
          </a:xfrm>
          <a:prstGeom prst="rect">
            <a:avLst/>
          </a:prstGeom>
        </p:spPr>
      </p:pic>
      <p:pic>
        <p:nvPicPr>
          <p:cNvPr id="41" name="图形 40" descr="月历">
            <a:extLst>
              <a:ext uri="{FF2B5EF4-FFF2-40B4-BE49-F238E27FC236}">
                <a16:creationId xmlns:a16="http://schemas.microsoft.com/office/drawing/2014/main" id="{BB630B42-AD14-374F-BDC1-CAE4CF953B88}"/>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621430" y="4781354"/>
            <a:ext cx="340931" cy="340931"/>
          </a:xfrm>
          <a:prstGeom prst="rect">
            <a:avLst/>
          </a:prstGeom>
        </p:spPr>
      </p:pic>
      <p:pic>
        <p:nvPicPr>
          <p:cNvPr id="42" name="图片 41" descr="ibot">
            <a:extLst>
              <a:ext uri="{FF2B5EF4-FFF2-40B4-BE49-F238E27FC236}">
                <a16:creationId xmlns:a16="http://schemas.microsoft.com/office/drawing/2014/main" id="{4D053603-AABE-A643-B7C4-FFD61D929908}"/>
              </a:ext>
            </a:extLst>
          </p:cNvPr>
          <p:cNvPicPr>
            <a:picLocks noChangeAspect="1"/>
          </p:cNvPicPr>
          <p:nvPr/>
        </p:nvPicPr>
        <p:blipFill>
          <a:blip r:embed="rId2" cstate="print"/>
          <a:stretch>
            <a:fillRect/>
          </a:stretch>
        </p:blipFill>
        <p:spPr>
          <a:xfrm>
            <a:off x="3854472" y="4763102"/>
            <a:ext cx="565151" cy="565151"/>
          </a:xfrm>
          <a:prstGeom prst="rect">
            <a:avLst/>
          </a:prstGeom>
        </p:spPr>
      </p:pic>
      <p:pic>
        <p:nvPicPr>
          <p:cNvPr id="43" name="图形 42" descr="Internet">
            <a:extLst>
              <a:ext uri="{FF2B5EF4-FFF2-40B4-BE49-F238E27FC236}">
                <a16:creationId xmlns:a16="http://schemas.microsoft.com/office/drawing/2014/main" id="{EFE03FE5-864D-5D4C-B15D-A6156BF7D0D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835372" y="4867352"/>
            <a:ext cx="403296" cy="403296"/>
          </a:xfrm>
          <a:prstGeom prst="rect">
            <a:avLst/>
          </a:prstGeom>
        </p:spPr>
      </p:pic>
      <p:pic>
        <p:nvPicPr>
          <p:cNvPr id="44" name="图片 43" descr="ibot">
            <a:extLst>
              <a:ext uri="{FF2B5EF4-FFF2-40B4-BE49-F238E27FC236}">
                <a16:creationId xmlns:a16="http://schemas.microsoft.com/office/drawing/2014/main" id="{CD9A09CD-1B2E-0B45-9D13-03E3D6534D34}"/>
              </a:ext>
            </a:extLst>
          </p:cNvPr>
          <p:cNvPicPr>
            <a:picLocks noChangeAspect="1"/>
          </p:cNvPicPr>
          <p:nvPr/>
        </p:nvPicPr>
        <p:blipFill>
          <a:blip r:embed="rId2" cstate="print"/>
          <a:stretch>
            <a:fillRect/>
          </a:stretch>
        </p:blipFill>
        <p:spPr>
          <a:xfrm>
            <a:off x="5120316" y="4769529"/>
            <a:ext cx="565151" cy="565151"/>
          </a:xfrm>
          <a:prstGeom prst="rect">
            <a:avLst/>
          </a:prstGeom>
        </p:spPr>
      </p:pic>
      <p:pic>
        <p:nvPicPr>
          <p:cNvPr id="45" name="图形 44" descr="复选标记">
            <a:extLst>
              <a:ext uri="{FF2B5EF4-FFF2-40B4-BE49-F238E27FC236}">
                <a16:creationId xmlns:a16="http://schemas.microsoft.com/office/drawing/2014/main" id="{D926075C-450A-D64E-8CE8-FB2413E6ACE9}"/>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216536" y="4947796"/>
            <a:ext cx="349732" cy="349732"/>
          </a:xfrm>
          <a:prstGeom prst="rect">
            <a:avLst/>
          </a:prstGeom>
        </p:spPr>
      </p:pic>
      <p:pic>
        <p:nvPicPr>
          <p:cNvPr id="46" name="图片 45" descr="ibot">
            <a:extLst>
              <a:ext uri="{FF2B5EF4-FFF2-40B4-BE49-F238E27FC236}">
                <a16:creationId xmlns:a16="http://schemas.microsoft.com/office/drawing/2014/main" id="{D9FC3DCE-4C34-0348-9F57-40EDC5A020CB}"/>
              </a:ext>
            </a:extLst>
          </p:cNvPr>
          <p:cNvPicPr>
            <a:picLocks noChangeAspect="1"/>
          </p:cNvPicPr>
          <p:nvPr/>
        </p:nvPicPr>
        <p:blipFill>
          <a:blip r:embed="rId2" cstate="print"/>
          <a:stretch>
            <a:fillRect/>
          </a:stretch>
        </p:blipFill>
        <p:spPr>
          <a:xfrm>
            <a:off x="6464888" y="4769528"/>
            <a:ext cx="565151" cy="565151"/>
          </a:xfrm>
          <a:prstGeom prst="rect">
            <a:avLst/>
          </a:prstGeom>
        </p:spPr>
      </p:pic>
      <p:pic>
        <p:nvPicPr>
          <p:cNvPr id="47" name="图形 46" descr="智能手机">
            <a:extLst>
              <a:ext uri="{FF2B5EF4-FFF2-40B4-BE49-F238E27FC236}">
                <a16:creationId xmlns:a16="http://schemas.microsoft.com/office/drawing/2014/main" id="{9B2FA4AE-4900-EE4C-804D-5C9862B10AB3}"/>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644773" y="4894436"/>
            <a:ext cx="384997" cy="384997"/>
          </a:xfrm>
          <a:prstGeom prst="rect">
            <a:avLst/>
          </a:prstGeom>
        </p:spPr>
      </p:pic>
      <p:pic>
        <p:nvPicPr>
          <p:cNvPr id="48" name="图片 47" descr="ibot">
            <a:extLst>
              <a:ext uri="{FF2B5EF4-FFF2-40B4-BE49-F238E27FC236}">
                <a16:creationId xmlns:a16="http://schemas.microsoft.com/office/drawing/2014/main" id="{69992CDE-7000-3D46-9C23-1F81A4756473}"/>
              </a:ext>
            </a:extLst>
          </p:cNvPr>
          <p:cNvPicPr>
            <a:picLocks noChangeAspect="1"/>
          </p:cNvPicPr>
          <p:nvPr/>
        </p:nvPicPr>
        <p:blipFill>
          <a:blip r:embed="rId2" cstate="print"/>
          <a:stretch>
            <a:fillRect/>
          </a:stretch>
        </p:blipFill>
        <p:spPr>
          <a:xfrm>
            <a:off x="7928415" y="4763101"/>
            <a:ext cx="565151" cy="565151"/>
          </a:xfrm>
          <a:prstGeom prst="rect">
            <a:avLst/>
          </a:prstGeom>
        </p:spPr>
      </p:pic>
      <p:sp>
        <p:nvSpPr>
          <p:cNvPr id="49" name="文本框 48">
            <a:extLst>
              <a:ext uri="{FF2B5EF4-FFF2-40B4-BE49-F238E27FC236}">
                <a16:creationId xmlns:a16="http://schemas.microsoft.com/office/drawing/2014/main" id="{360C7EE9-75D8-C347-80EE-BCA91A4E9A8A}"/>
              </a:ext>
            </a:extLst>
          </p:cNvPr>
          <p:cNvSpPr txBox="1"/>
          <p:nvPr/>
        </p:nvSpPr>
        <p:spPr>
          <a:xfrm>
            <a:off x="2276041" y="5411271"/>
            <a:ext cx="1113892" cy="553998"/>
          </a:xfrm>
          <a:prstGeom prst="rect">
            <a:avLst/>
          </a:prstGeom>
          <a:noFill/>
        </p:spPr>
        <p:txBody>
          <a:bodyPr wrap="square" rtlCol="0">
            <a:spAutoFit/>
          </a:bodyPr>
          <a:lstStyle/>
          <a:p>
            <a:pPr algn="ctr"/>
            <a:r>
              <a:rPr lang="zh-CN" altLang="zh-CN" sz="1000" kern="100" dirty="0">
                <a:solidFill>
                  <a:schemeClr val="accent6">
                    <a:lumMod val="75000"/>
                  </a:schemeClr>
                </a:solidFill>
                <a:effectLst/>
                <a:latin typeface="微软雅黑" panose="020B0503020204020204" pitchFamily="34" charset="-122"/>
                <a:ea typeface="微软雅黑" panose="020B0503020204020204" pitchFamily="34" charset="-122"/>
                <a:cs typeface="宋体" panose="02010600030101010101" pitchFamily="2" charset="-122"/>
              </a:rPr>
              <a:t>通过邮件监听监控指定邮箱的收件动态</a:t>
            </a:r>
            <a:endParaRPr kumimoji="1" lang="zh-CN" altLang="en-US" sz="1000"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50" name="文本框 49">
            <a:extLst>
              <a:ext uri="{FF2B5EF4-FFF2-40B4-BE49-F238E27FC236}">
                <a16:creationId xmlns:a16="http://schemas.microsoft.com/office/drawing/2014/main" id="{9DE11FDA-7BC8-164A-BCEE-3B990BFC3AC4}"/>
              </a:ext>
            </a:extLst>
          </p:cNvPr>
          <p:cNvSpPr txBox="1"/>
          <p:nvPr/>
        </p:nvSpPr>
        <p:spPr>
          <a:xfrm>
            <a:off x="3490926" y="5387984"/>
            <a:ext cx="1113892" cy="553998"/>
          </a:xfrm>
          <a:prstGeom prst="rect">
            <a:avLst/>
          </a:prstGeom>
          <a:noFill/>
        </p:spPr>
        <p:txBody>
          <a:bodyPr wrap="square" rtlCol="0">
            <a:spAutoFit/>
          </a:bodyPr>
          <a:lstStyle/>
          <a:p>
            <a:r>
              <a:rPr lang="zh-CN" altLang="zh-CN" sz="1000" kern="100" dirty="0">
                <a:solidFill>
                  <a:schemeClr val="accent6">
                    <a:lumMod val="75000"/>
                  </a:schemeClr>
                </a:solidFill>
                <a:effectLst/>
                <a:latin typeface="微软雅黑" panose="020B0503020204020204" pitchFamily="34" charset="-122"/>
                <a:ea typeface="微软雅黑" panose="020B0503020204020204" pitchFamily="34" charset="-122"/>
                <a:cs typeface="宋体" panose="02010600030101010101" pitchFamily="2" charset="-122"/>
              </a:rPr>
              <a:t>机器人接收到执行命令后登陆邮箱</a:t>
            </a:r>
            <a:endParaRPr kumimoji="1" lang="zh-CN" altLang="en-US" sz="1000" dirty="0">
              <a:solidFill>
                <a:schemeClr val="accent6">
                  <a:lumMod val="75000"/>
                </a:schemeClr>
              </a:solidFill>
              <a:latin typeface="微软雅黑" panose="020B0503020204020204" pitchFamily="34" charset="-122"/>
              <a:ea typeface="微软雅黑" panose="020B0503020204020204" pitchFamily="34" charset="-122"/>
            </a:endParaRPr>
          </a:p>
        </p:txBody>
      </p:sp>
      <p:pic>
        <p:nvPicPr>
          <p:cNvPr id="51" name="图形 50" descr="列表">
            <a:extLst>
              <a:ext uri="{FF2B5EF4-FFF2-40B4-BE49-F238E27FC236}">
                <a16:creationId xmlns:a16="http://schemas.microsoft.com/office/drawing/2014/main" id="{940AB193-26AD-D14C-B178-420AA1E119A3}"/>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631867" y="5064568"/>
            <a:ext cx="335200" cy="335200"/>
          </a:xfrm>
          <a:prstGeom prst="rect">
            <a:avLst/>
          </a:prstGeom>
        </p:spPr>
      </p:pic>
      <p:sp>
        <p:nvSpPr>
          <p:cNvPr id="52" name="文本框 51">
            <a:extLst>
              <a:ext uri="{FF2B5EF4-FFF2-40B4-BE49-F238E27FC236}">
                <a16:creationId xmlns:a16="http://schemas.microsoft.com/office/drawing/2014/main" id="{382058E2-F7FD-924B-8AF4-7A6158C18159}"/>
              </a:ext>
            </a:extLst>
          </p:cNvPr>
          <p:cNvSpPr txBox="1"/>
          <p:nvPr/>
        </p:nvSpPr>
        <p:spPr>
          <a:xfrm>
            <a:off x="4736696" y="5363432"/>
            <a:ext cx="1113892" cy="400110"/>
          </a:xfrm>
          <a:prstGeom prst="rect">
            <a:avLst/>
          </a:prstGeom>
          <a:noFill/>
        </p:spPr>
        <p:txBody>
          <a:bodyPr wrap="square" rtlCol="0">
            <a:spAutoFit/>
          </a:bodyPr>
          <a:lstStyle/>
          <a:p>
            <a:pPr algn="ctr"/>
            <a:r>
              <a:rPr lang="zh-CN" altLang="zh-CN" sz="1000" kern="100" dirty="0">
                <a:solidFill>
                  <a:schemeClr val="accent6">
                    <a:lumMod val="75000"/>
                  </a:schemeClr>
                </a:solidFill>
                <a:effectLst/>
                <a:ea typeface="宋体" panose="02010600030101010101" pitchFamily="2" charset="-122"/>
                <a:cs typeface="宋体" panose="02010600030101010101" pitchFamily="2" charset="-122"/>
              </a:rPr>
              <a:t>在收件箱中识别投递简历的邮件</a:t>
            </a:r>
            <a:endParaRPr kumimoji="1" lang="zh-CN" altLang="en-US" sz="1000" dirty="0">
              <a:solidFill>
                <a:schemeClr val="accent6">
                  <a:lumMod val="75000"/>
                </a:schemeClr>
              </a:solidFill>
              <a:latin typeface="微软雅黑" panose="020B0503020204020204" charset="-122"/>
              <a:ea typeface="微软雅黑" panose="020B0503020204020204" charset="-122"/>
            </a:endParaRPr>
          </a:p>
        </p:txBody>
      </p:sp>
      <p:sp>
        <p:nvSpPr>
          <p:cNvPr id="53" name="文本框 52">
            <a:extLst>
              <a:ext uri="{FF2B5EF4-FFF2-40B4-BE49-F238E27FC236}">
                <a16:creationId xmlns:a16="http://schemas.microsoft.com/office/drawing/2014/main" id="{D6A33F54-DC76-9D47-B53D-F338DD3BEB83}"/>
              </a:ext>
            </a:extLst>
          </p:cNvPr>
          <p:cNvSpPr txBox="1"/>
          <p:nvPr/>
        </p:nvSpPr>
        <p:spPr>
          <a:xfrm>
            <a:off x="6037652" y="5379366"/>
            <a:ext cx="1362429" cy="553998"/>
          </a:xfrm>
          <a:prstGeom prst="rect">
            <a:avLst/>
          </a:prstGeom>
          <a:noFill/>
        </p:spPr>
        <p:txBody>
          <a:bodyPr wrap="square" rtlCol="0">
            <a:spAutoFit/>
          </a:bodyPr>
          <a:lstStyle/>
          <a:p>
            <a:pPr algn="ctr"/>
            <a:r>
              <a:rPr lang="zh-CN" altLang="zh-CN" sz="1000" kern="100" dirty="0">
                <a:solidFill>
                  <a:schemeClr val="accent6">
                    <a:lumMod val="75000"/>
                  </a:schemeClr>
                </a:solidFill>
                <a:effectLst/>
                <a:latin typeface="微软雅黑" panose="020B0503020204020204" pitchFamily="34" charset="-122"/>
                <a:ea typeface="微软雅黑" panose="020B0503020204020204" pitchFamily="34" charset="-122"/>
                <a:cs typeface="宋体" panose="02010600030101010101" pitchFamily="2" charset="-122"/>
              </a:rPr>
              <a:t>对投递简历的邮件进行附件下载，保存附件至本地指定路径</a:t>
            </a:r>
            <a:endParaRPr kumimoji="1" lang="zh-CN" altLang="en-US" sz="1000"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54" name="文本框 53">
            <a:extLst>
              <a:ext uri="{FF2B5EF4-FFF2-40B4-BE49-F238E27FC236}">
                <a16:creationId xmlns:a16="http://schemas.microsoft.com/office/drawing/2014/main" id="{73610CD2-0143-5742-8813-3B9DFA7BE54C}"/>
              </a:ext>
            </a:extLst>
          </p:cNvPr>
          <p:cNvSpPr txBox="1"/>
          <p:nvPr/>
        </p:nvSpPr>
        <p:spPr>
          <a:xfrm>
            <a:off x="7559764" y="5433413"/>
            <a:ext cx="1113892" cy="553998"/>
          </a:xfrm>
          <a:prstGeom prst="rect">
            <a:avLst/>
          </a:prstGeom>
          <a:noFill/>
        </p:spPr>
        <p:txBody>
          <a:bodyPr wrap="square" rtlCol="0">
            <a:spAutoFit/>
          </a:bodyPr>
          <a:lstStyle/>
          <a:p>
            <a:pPr algn="ctr"/>
            <a:r>
              <a:rPr lang="zh-CN" altLang="zh-CN" sz="1000" kern="100" dirty="0">
                <a:solidFill>
                  <a:schemeClr val="accent6">
                    <a:lumMod val="75000"/>
                  </a:schemeClr>
                </a:solidFill>
                <a:effectLst/>
                <a:latin typeface="微软雅黑" panose="020B0503020204020204" pitchFamily="34" charset="-122"/>
                <a:ea typeface="微软雅黑" panose="020B0503020204020204" pitchFamily="34" charset="-122"/>
                <a:cs typeface="宋体" panose="02010600030101010101" pitchFamily="2" charset="-122"/>
              </a:rPr>
              <a:t>机器人获取审阅平台生成的结构化信息</a:t>
            </a:r>
            <a:endParaRPr kumimoji="1" lang="zh-CN" altLang="en-US" sz="1000"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55" name="箭头: 右 119">
            <a:extLst>
              <a:ext uri="{FF2B5EF4-FFF2-40B4-BE49-F238E27FC236}">
                <a16:creationId xmlns:a16="http://schemas.microsoft.com/office/drawing/2014/main" id="{2A18C9AA-FEE8-C54A-A2F9-BD3740C93238}"/>
              </a:ext>
            </a:extLst>
          </p:cNvPr>
          <p:cNvSpPr/>
          <p:nvPr/>
        </p:nvSpPr>
        <p:spPr>
          <a:xfrm>
            <a:off x="7205434" y="5093358"/>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6" name="箭头: 右 120">
            <a:extLst>
              <a:ext uri="{FF2B5EF4-FFF2-40B4-BE49-F238E27FC236}">
                <a16:creationId xmlns:a16="http://schemas.microsoft.com/office/drawing/2014/main" id="{F2C52DD2-6788-3F4F-8F13-11FE9B4E2B0C}"/>
              </a:ext>
            </a:extLst>
          </p:cNvPr>
          <p:cNvSpPr/>
          <p:nvPr/>
        </p:nvSpPr>
        <p:spPr>
          <a:xfrm>
            <a:off x="5745666" y="5134783"/>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7" name="箭头: 右 121">
            <a:extLst>
              <a:ext uri="{FF2B5EF4-FFF2-40B4-BE49-F238E27FC236}">
                <a16:creationId xmlns:a16="http://schemas.microsoft.com/office/drawing/2014/main" id="{DFF897D3-252F-B84F-AE23-1360486CCEE9}"/>
              </a:ext>
            </a:extLst>
          </p:cNvPr>
          <p:cNvSpPr/>
          <p:nvPr/>
        </p:nvSpPr>
        <p:spPr>
          <a:xfrm>
            <a:off x="4429992" y="507894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8" name="箭头: 右 122">
            <a:extLst>
              <a:ext uri="{FF2B5EF4-FFF2-40B4-BE49-F238E27FC236}">
                <a16:creationId xmlns:a16="http://schemas.microsoft.com/office/drawing/2014/main" id="{1DB2CB3D-29F6-5B4C-B6B7-7395C2E08553}"/>
              </a:ext>
            </a:extLst>
          </p:cNvPr>
          <p:cNvSpPr/>
          <p:nvPr/>
        </p:nvSpPr>
        <p:spPr>
          <a:xfrm>
            <a:off x="3164896" y="508971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9" name="箭头: 右 124">
            <a:extLst>
              <a:ext uri="{FF2B5EF4-FFF2-40B4-BE49-F238E27FC236}">
                <a16:creationId xmlns:a16="http://schemas.microsoft.com/office/drawing/2014/main" id="{F6A92F14-521B-8F43-811F-304DFD6315D7}"/>
              </a:ext>
            </a:extLst>
          </p:cNvPr>
          <p:cNvSpPr/>
          <p:nvPr/>
        </p:nvSpPr>
        <p:spPr>
          <a:xfrm>
            <a:off x="8535427" y="5053275"/>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60" name="箭头: 左 94">
            <a:extLst>
              <a:ext uri="{FF2B5EF4-FFF2-40B4-BE49-F238E27FC236}">
                <a16:creationId xmlns:a16="http://schemas.microsoft.com/office/drawing/2014/main" id="{AEE139C9-BAAA-BF4F-9F48-6E9C117F7947}"/>
              </a:ext>
            </a:extLst>
          </p:cNvPr>
          <p:cNvSpPr/>
          <p:nvPr/>
        </p:nvSpPr>
        <p:spPr>
          <a:xfrm>
            <a:off x="6298080" y="3419148"/>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61" name="图片 60" descr="ibot">
            <a:extLst>
              <a:ext uri="{FF2B5EF4-FFF2-40B4-BE49-F238E27FC236}">
                <a16:creationId xmlns:a16="http://schemas.microsoft.com/office/drawing/2014/main" id="{D830A3BC-A26F-5D4C-AA2E-7395543E1C92}"/>
              </a:ext>
            </a:extLst>
          </p:cNvPr>
          <p:cNvPicPr>
            <a:picLocks noChangeAspect="1"/>
          </p:cNvPicPr>
          <p:nvPr/>
        </p:nvPicPr>
        <p:blipFill>
          <a:blip r:embed="rId2" cstate="print"/>
          <a:stretch>
            <a:fillRect/>
          </a:stretch>
        </p:blipFill>
        <p:spPr>
          <a:xfrm>
            <a:off x="9035814" y="4769528"/>
            <a:ext cx="565151" cy="565151"/>
          </a:xfrm>
          <a:prstGeom prst="rect">
            <a:avLst/>
          </a:prstGeom>
        </p:spPr>
      </p:pic>
      <p:sp>
        <p:nvSpPr>
          <p:cNvPr id="62" name="文本框 61">
            <a:extLst>
              <a:ext uri="{FF2B5EF4-FFF2-40B4-BE49-F238E27FC236}">
                <a16:creationId xmlns:a16="http://schemas.microsoft.com/office/drawing/2014/main" id="{BE1683EC-58D1-B843-8351-7245264AF6B1}"/>
              </a:ext>
            </a:extLst>
          </p:cNvPr>
          <p:cNvSpPr txBox="1"/>
          <p:nvPr/>
        </p:nvSpPr>
        <p:spPr>
          <a:xfrm>
            <a:off x="8797206" y="5370423"/>
            <a:ext cx="1329979" cy="553998"/>
          </a:xfrm>
          <a:prstGeom prst="rect">
            <a:avLst/>
          </a:prstGeom>
          <a:noFill/>
        </p:spPr>
        <p:txBody>
          <a:bodyPr wrap="square" rtlCol="0">
            <a:spAutoFit/>
          </a:bodyPr>
          <a:lstStyle/>
          <a:p>
            <a:pPr algn="ctr"/>
            <a:r>
              <a:rPr lang="zh-CN" altLang="zh-CN" sz="1000" kern="100" dirty="0">
                <a:solidFill>
                  <a:schemeClr val="accent6">
                    <a:lumMod val="75000"/>
                  </a:schemeClr>
                </a:solidFill>
                <a:effectLst/>
                <a:latin typeface="微软雅黑" panose="020B0503020204020204" pitchFamily="34" charset="-122"/>
                <a:ea typeface="微软雅黑" panose="020B0503020204020204" pitchFamily="34" charset="-122"/>
                <a:cs typeface="宋体" panose="02010600030101010101" pitchFamily="2" charset="-122"/>
              </a:rPr>
              <a:t>机器人按照预制规则将简历信息反馈到对应的</a:t>
            </a:r>
            <a:r>
              <a:rPr lang="en-US" altLang="zh-CN" sz="1000" kern="100" dirty="0">
                <a:solidFill>
                  <a:schemeClr val="accent6">
                    <a:lumMod val="75000"/>
                  </a:schemeClr>
                </a:solidFill>
                <a:effectLst/>
                <a:latin typeface="微软雅黑" panose="020B0503020204020204" pitchFamily="34" charset="-122"/>
                <a:ea typeface="微软雅黑" panose="020B0503020204020204" pitchFamily="34" charset="-122"/>
                <a:cs typeface="宋体" panose="02010600030101010101" pitchFamily="2" charset="-122"/>
              </a:rPr>
              <a:t>HR</a:t>
            </a:r>
            <a:r>
              <a:rPr lang="zh-CN" altLang="zh-CN" sz="1000" kern="100" dirty="0">
                <a:solidFill>
                  <a:schemeClr val="accent6">
                    <a:lumMod val="75000"/>
                  </a:schemeClr>
                </a:solidFill>
                <a:effectLst/>
                <a:latin typeface="微软雅黑" panose="020B0503020204020204" pitchFamily="34" charset="-122"/>
                <a:ea typeface="微软雅黑" panose="020B0503020204020204" pitchFamily="34" charset="-122"/>
                <a:cs typeface="宋体" panose="02010600030101010101" pitchFamily="2" charset="-122"/>
              </a:rPr>
              <a:t>邮箱</a:t>
            </a:r>
            <a:endParaRPr kumimoji="1" lang="zh-CN" altLang="en-US" sz="1000"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63" name="矩形: 圆角 89">
            <a:extLst>
              <a:ext uri="{FF2B5EF4-FFF2-40B4-BE49-F238E27FC236}">
                <a16:creationId xmlns:a16="http://schemas.microsoft.com/office/drawing/2014/main" id="{06DEA9DA-204B-C641-BA62-E6A58D5B1958}"/>
              </a:ext>
            </a:extLst>
          </p:cNvPr>
          <p:cNvSpPr/>
          <p:nvPr/>
        </p:nvSpPr>
        <p:spPr>
          <a:xfrm>
            <a:off x="10170682" y="4584485"/>
            <a:ext cx="1735430" cy="882908"/>
          </a:xfrm>
          <a:prstGeom prst="roundRect">
            <a:avLst/>
          </a:prstGeom>
          <a:solidFill>
            <a:srgbClr val="00AE57"/>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dirty="0">
                <a:solidFill>
                  <a:schemeClr val="bg1"/>
                </a:solidFill>
                <a:effectLst>
                  <a:outerShdw blurRad="38100" dist="38100" dir="2700000" algn="tl">
                    <a:srgbClr val="000000">
                      <a:alpha val="43137"/>
                    </a:srgbClr>
                  </a:outerShdw>
                </a:effectLst>
              </a:rPr>
              <a:t>0.4</a:t>
            </a:r>
            <a:r>
              <a:rPr lang="zh-CN" altLang="en-US" sz="2000" dirty="0">
                <a:solidFill>
                  <a:schemeClr val="bg1"/>
                </a:solidFill>
                <a:effectLst>
                  <a:outerShdw blurRad="38100" dist="38100" dir="2700000" algn="tl">
                    <a:srgbClr val="000000">
                      <a:alpha val="43137"/>
                    </a:srgbClr>
                  </a:outerShdw>
                </a:effectLst>
              </a:rPr>
              <a:t>秒</a:t>
            </a:r>
            <a:r>
              <a:rPr lang="en-US" altLang="zh-CN" sz="2000" dirty="0">
                <a:solidFill>
                  <a:schemeClr val="bg1"/>
                </a:solidFill>
                <a:effectLst>
                  <a:outerShdw blurRad="38100" dist="38100" dir="2700000" algn="tl">
                    <a:srgbClr val="000000">
                      <a:alpha val="43137"/>
                    </a:srgbClr>
                  </a:outerShdw>
                </a:effectLst>
              </a:rPr>
              <a:t>/</a:t>
            </a:r>
            <a:r>
              <a:rPr lang="zh-CN" altLang="en-US" sz="2000" dirty="0">
                <a:solidFill>
                  <a:schemeClr val="bg1"/>
                </a:solidFill>
                <a:effectLst>
                  <a:outerShdw blurRad="38100" dist="38100" dir="2700000" algn="tl">
                    <a:srgbClr val="000000">
                      <a:alpha val="43137"/>
                    </a:srgbClr>
                  </a:outerShdw>
                </a:effectLst>
              </a:rPr>
              <a:t>份简历</a:t>
            </a:r>
          </a:p>
          <a:p>
            <a:pPr algn="ctr"/>
            <a:endParaRPr lang="en-US" altLang="zh-CN" sz="1100" dirty="0"/>
          </a:p>
        </p:txBody>
      </p:sp>
      <p:sp>
        <p:nvSpPr>
          <p:cNvPr id="64" name="矩形: 圆角 90">
            <a:extLst>
              <a:ext uri="{FF2B5EF4-FFF2-40B4-BE49-F238E27FC236}">
                <a16:creationId xmlns:a16="http://schemas.microsoft.com/office/drawing/2014/main" id="{379018D4-3AF3-C046-A91D-40EC8C689946}"/>
              </a:ext>
            </a:extLst>
          </p:cNvPr>
          <p:cNvSpPr/>
          <p:nvPr/>
        </p:nvSpPr>
        <p:spPr>
          <a:xfrm>
            <a:off x="10127186" y="2152247"/>
            <a:ext cx="1808638" cy="790807"/>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dirty="0">
                <a:solidFill>
                  <a:schemeClr val="bg1"/>
                </a:solidFill>
                <a:effectLst>
                  <a:outerShdw blurRad="38100" dist="38100" dir="2700000" algn="tl">
                    <a:srgbClr val="000000">
                      <a:alpha val="43137"/>
                    </a:srgbClr>
                  </a:outerShdw>
                </a:effectLst>
              </a:rPr>
              <a:t>10min/</a:t>
            </a:r>
            <a:r>
              <a:rPr lang="zh-CN" altLang="en-US" sz="2000" dirty="0">
                <a:solidFill>
                  <a:schemeClr val="bg1"/>
                </a:solidFill>
                <a:effectLst>
                  <a:outerShdw blurRad="38100" dist="38100" dir="2700000" algn="tl">
                    <a:srgbClr val="000000">
                      <a:alpha val="43137"/>
                    </a:srgbClr>
                  </a:outerShdw>
                </a:effectLst>
              </a:rPr>
              <a:t>份简历</a:t>
            </a:r>
          </a:p>
          <a:p>
            <a:pPr algn="ctr"/>
            <a:endParaRPr lang="zh-CN" altLang="en-US" sz="900" dirty="0"/>
          </a:p>
        </p:txBody>
      </p:sp>
      <p:pic>
        <p:nvPicPr>
          <p:cNvPr id="65" name="图片 64" descr="人 (2)">
            <a:extLst>
              <a:ext uri="{FF2B5EF4-FFF2-40B4-BE49-F238E27FC236}">
                <a16:creationId xmlns:a16="http://schemas.microsoft.com/office/drawing/2014/main" id="{F3D45601-C33A-F945-BB86-985AD1589705}"/>
              </a:ext>
            </a:extLst>
          </p:cNvPr>
          <p:cNvPicPr>
            <a:picLocks noChangeAspect="1"/>
          </p:cNvPicPr>
          <p:nvPr/>
        </p:nvPicPr>
        <p:blipFill>
          <a:blip r:embed="rId3" cstate="print">
            <a:biLevel thresh="25000"/>
          </a:blip>
          <a:stretch>
            <a:fillRect/>
          </a:stretch>
        </p:blipFill>
        <p:spPr>
          <a:xfrm>
            <a:off x="5432680" y="3001650"/>
            <a:ext cx="607596" cy="607596"/>
          </a:xfrm>
          <a:prstGeom prst="rect">
            <a:avLst/>
          </a:prstGeom>
        </p:spPr>
      </p:pic>
      <p:pic>
        <p:nvPicPr>
          <p:cNvPr id="66" name="图形 65" descr="研究">
            <a:extLst>
              <a:ext uri="{FF2B5EF4-FFF2-40B4-BE49-F238E27FC236}">
                <a16:creationId xmlns:a16="http://schemas.microsoft.com/office/drawing/2014/main" id="{25C79CA1-E5DC-E64C-BF30-BF154BC1ED76}"/>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5225192" y="2950228"/>
            <a:ext cx="365809" cy="365809"/>
          </a:xfrm>
          <a:prstGeom prst="rect">
            <a:avLst/>
          </a:prstGeom>
        </p:spPr>
      </p:pic>
      <p:sp>
        <p:nvSpPr>
          <p:cNvPr id="67" name="文本框 66">
            <a:extLst>
              <a:ext uri="{FF2B5EF4-FFF2-40B4-BE49-F238E27FC236}">
                <a16:creationId xmlns:a16="http://schemas.microsoft.com/office/drawing/2014/main" id="{C77B425A-38A6-C64C-913A-3C78A66D1BF6}"/>
              </a:ext>
            </a:extLst>
          </p:cNvPr>
          <p:cNvSpPr txBox="1"/>
          <p:nvPr/>
        </p:nvSpPr>
        <p:spPr>
          <a:xfrm>
            <a:off x="5214362" y="3723415"/>
            <a:ext cx="1113892"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选择简历导入</a:t>
            </a:r>
          </a:p>
        </p:txBody>
      </p:sp>
      <p:sp>
        <p:nvSpPr>
          <p:cNvPr id="68" name="箭头: 左 94">
            <a:extLst>
              <a:ext uri="{FF2B5EF4-FFF2-40B4-BE49-F238E27FC236}">
                <a16:creationId xmlns:a16="http://schemas.microsoft.com/office/drawing/2014/main" id="{80954791-86CE-2542-84B2-27741C400601}"/>
              </a:ext>
            </a:extLst>
          </p:cNvPr>
          <p:cNvSpPr/>
          <p:nvPr/>
        </p:nvSpPr>
        <p:spPr>
          <a:xfrm>
            <a:off x="4556269" y="3432227"/>
            <a:ext cx="428625" cy="1770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9" name="Title 2">
            <a:extLst>
              <a:ext uri="{FF2B5EF4-FFF2-40B4-BE49-F238E27FC236}">
                <a16:creationId xmlns:a16="http://schemas.microsoft.com/office/drawing/2014/main" id="{75A97BE7-45E2-7B45-B8BA-83A7C8194BDA}"/>
              </a:ext>
            </a:extLst>
          </p:cNvPr>
          <p:cNvSpPr txBox="1">
            <a:spLocks/>
          </p:cNvSpPr>
          <p:nvPr/>
        </p:nvSpPr>
        <p:spPr>
          <a:xfrm>
            <a:off x="3013641" y="443930"/>
            <a:ext cx="6680617"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bg1"/>
                </a:solidFill>
              </a:rPr>
              <a:t>示例</a:t>
            </a:r>
            <a:r>
              <a:rPr lang="en-US" altLang="zh-CN" sz="2400" dirty="0">
                <a:solidFill>
                  <a:schemeClr val="bg1"/>
                </a:solidFill>
              </a:rPr>
              <a:t>1</a:t>
            </a:r>
            <a:r>
              <a:rPr lang="zh-CN" altLang="en-US" sz="2400" dirty="0">
                <a:solidFill>
                  <a:schemeClr val="bg1"/>
                </a:solidFill>
              </a:rPr>
              <a:t>：</a:t>
            </a:r>
            <a:r>
              <a:rPr lang="en-US" altLang="zh-CN" sz="2400" dirty="0">
                <a:solidFill>
                  <a:schemeClr val="bg1"/>
                </a:solidFill>
              </a:rPr>
              <a:t>RPA</a:t>
            </a:r>
            <a:r>
              <a:rPr lang="zh-CN" altLang="en-US" sz="2400" dirty="0">
                <a:solidFill>
                  <a:schemeClr val="bg1"/>
                </a:solidFill>
              </a:rPr>
              <a:t>项目实施前后的订单处理流程对比</a:t>
            </a:r>
            <a:endParaRPr lang="en-US" sz="2400" dirty="0">
              <a:solidFill>
                <a:schemeClr val="bg1"/>
              </a:solidFill>
            </a:endParaRPr>
          </a:p>
        </p:txBody>
      </p:sp>
    </p:spTree>
    <p:extLst>
      <p:ext uri="{BB962C8B-B14F-4D97-AF65-F5344CB8AC3E}">
        <p14:creationId xmlns:p14="http://schemas.microsoft.com/office/powerpoint/2010/main" val="1170762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42CB9F9-8033-8A4B-8AAC-15FC08168D5F}"/>
              </a:ext>
            </a:extLst>
          </p:cNvPr>
          <p:cNvSpPr txBox="1">
            <a:spLocks/>
          </p:cNvSpPr>
          <p:nvPr/>
        </p:nvSpPr>
        <p:spPr>
          <a:xfrm>
            <a:off x="3013641" y="443930"/>
            <a:ext cx="11180652"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bg1"/>
                </a:solidFill>
              </a:rPr>
              <a:t>简历邮件识别与自动处理流程</a:t>
            </a:r>
            <a:endParaRPr lang="en-US" sz="2400" dirty="0">
              <a:solidFill>
                <a:schemeClr val="bg1"/>
              </a:solidFill>
            </a:endParaRPr>
          </a:p>
        </p:txBody>
      </p:sp>
      <p:cxnSp>
        <p:nvCxnSpPr>
          <p:cNvPr id="58" name="直接连接符 2">
            <a:extLst>
              <a:ext uri="{FF2B5EF4-FFF2-40B4-BE49-F238E27FC236}">
                <a16:creationId xmlns:a16="http://schemas.microsoft.com/office/drawing/2014/main" id="{B4E0548D-9C7C-FE4E-AB80-F945CE6D31A3}"/>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9" name="文本框 58">
            <a:extLst>
              <a:ext uri="{FF2B5EF4-FFF2-40B4-BE49-F238E27FC236}">
                <a16:creationId xmlns:a16="http://schemas.microsoft.com/office/drawing/2014/main" id="{6E814893-9BF2-F842-A536-CEE3066BA944}"/>
              </a:ext>
            </a:extLst>
          </p:cNvPr>
          <p:cNvSpPr txBox="1"/>
          <p:nvPr/>
        </p:nvSpPr>
        <p:spPr>
          <a:xfrm>
            <a:off x="292498" y="285760"/>
            <a:ext cx="363213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60" name="文本框 59">
            <a:extLst>
              <a:ext uri="{FF2B5EF4-FFF2-40B4-BE49-F238E27FC236}">
                <a16:creationId xmlns:a16="http://schemas.microsoft.com/office/drawing/2014/main" id="{487BD9E2-4559-D344-B634-4EB7F8CA25A9}"/>
              </a:ext>
            </a:extLst>
          </p:cNvPr>
          <p:cNvSpPr txBox="1"/>
          <p:nvPr/>
        </p:nvSpPr>
        <p:spPr>
          <a:xfrm>
            <a:off x="5492915" y="6519446"/>
            <a:ext cx="1338556" cy="338554"/>
          </a:xfrm>
          <a:prstGeom prst="rect">
            <a:avLst/>
          </a:prstGeom>
          <a:noFill/>
        </p:spPr>
        <p:txBody>
          <a:bodyPr wrap="square" rtlCol="0">
            <a:spAutoFit/>
          </a:bodyPr>
          <a:lstStyle/>
          <a:p>
            <a:r>
              <a:rPr kumimoji="1" lang="zh-CN" altLang="en-US" sz="1600" dirty="0">
                <a:solidFill>
                  <a:schemeClr val="bg1"/>
                </a:solidFill>
              </a:rPr>
              <a:t>流程图</a:t>
            </a:r>
          </a:p>
        </p:txBody>
      </p:sp>
      <p:pic>
        <p:nvPicPr>
          <p:cNvPr id="61" name="图片 60">
            <a:extLst>
              <a:ext uri="{FF2B5EF4-FFF2-40B4-BE49-F238E27FC236}">
                <a16:creationId xmlns:a16="http://schemas.microsoft.com/office/drawing/2014/main" id="{B8DA0A5D-F147-4D20-9B82-4397D141D454}"/>
              </a:ext>
            </a:extLst>
          </p:cNvPr>
          <p:cNvPicPr/>
          <p:nvPr/>
        </p:nvPicPr>
        <p:blipFill>
          <a:blip r:embed="rId2"/>
          <a:stretch>
            <a:fillRect/>
          </a:stretch>
        </p:blipFill>
        <p:spPr>
          <a:xfrm>
            <a:off x="4002552" y="1297403"/>
            <a:ext cx="3739732" cy="5138585"/>
          </a:xfrm>
          <a:prstGeom prst="rect">
            <a:avLst/>
          </a:prstGeom>
          <a:noFill/>
          <a:ln>
            <a:noFill/>
          </a:ln>
        </p:spPr>
      </p:pic>
    </p:spTree>
    <p:extLst>
      <p:ext uri="{BB962C8B-B14F-4D97-AF65-F5344CB8AC3E}">
        <p14:creationId xmlns:p14="http://schemas.microsoft.com/office/powerpoint/2010/main" val="1984007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anose="020B0503020204020204" pitchFamily="34" charset="-122"/>
                <a:ea typeface="微软雅黑" panose="020B0503020204020204" pitchFamily="34" charset="-122"/>
              </a:rPr>
              <a:t>四、流程</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机器人监控、管理说明</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a:t>
            </a:r>
            <a:r>
              <a:rPr lang="en"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anagement</a:t>
            </a:r>
            <a:endParaRPr lang="en-US" sz="1400" b="1" dirty="0">
              <a:solidFill>
                <a:schemeClr val="bg1"/>
              </a:solidFill>
              <a:latin typeface="微软雅黑" panose="020B0503020204020204" pitchFamily="34" charset="-122"/>
              <a:ea typeface="微软雅黑" panose="020B0503020204020204" pitchFamily="34" charset="-122"/>
            </a:endParaRPr>
          </a:p>
        </p:txBody>
      </p:sp>
      <p:graphicFrame>
        <p:nvGraphicFramePr>
          <p:cNvPr id="2" name="图示 1">
            <a:extLst>
              <a:ext uri="{FF2B5EF4-FFF2-40B4-BE49-F238E27FC236}">
                <a16:creationId xmlns:a16="http://schemas.microsoft.com/office/drawing/2014/main" id="{9ED23970-616D-402F-ACBB-26870F636991}"/>
              </a:ext>
            </a:extLst>
          </p:cNvPr>
          <p:cNvGraphicFramePr/>
          <p:nvPr>
            <p:extLst>
              <p:ext uri="{D42A27DB-BD31-4B8C-83A1-F6EECF244321}">
                <p14:modId xmlns:p14="http://schemas.microsoft.com/office/powerpoint/2010/main" val="2003378083"/>
              </p:ext>
            </p:extLst>
          </p:nvPr>
        </p:nvGraphicFramePr>
        <p:xfrm>
          <a:off x="-2372139" y="1992726"/>
          <a:ext cx="13549357" cy="7045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9293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AC5352F-42E1-0349-BE61-9BBD0CAD203F}"/>
              </a:ext>
            </a:extLst>
          </p:cNvPr>
          <p:cNvSpPr/>
          <p:nvPr/>
        </p:nvSpPr>
        <p:spPr>
          <a:xfrm>
            <a:off x="2493818" y="2504193"/>
            <a:ext cx="6948053" cy="36574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矩形 3">
            <a:extLst>
              <a:ext uri="{FF2B5EF4-FFF2-40B4-BE49-F238E27FC236}">
                <a16:creationId xmlns:a16="http://schemas.microsoft.com/office/drawing/2014/main" id="{29D5EC30-271E-DC41-A492-3AA17783A765}"/>
              </a:ext>
            </a:extLst>
          </p:cNvPr>
          <p:cNvSpPr/>
          <p:nvPr/>
        </p:nvSpPr>
        <p:spPr>
          <a:xfrm>
            <a:off x="3025686" y="2899047"/>
            <a:ext cx="5115500" cy="2708434"/>
          </a:xfrm>
          <a:prstGeom prst="rect">
            <a:avLst/>
          </a:prstGeom>
          <a:ln>
            <a:noFill/>
          </a:ln>
        </p:spPr>
        <p:txBody>
          <a:bodyPr wrap="square">
            <a:spAutoFit/>
            <a:scene3d>
              <a:camera prst="orthographicFront"/>
              <a:lightRig rig="threePt" dir="t"/>
            </a:scene3d>
            <a:sp3d contourW="12700"/>
          </a:bodyPr>
          <a:lstStyle/>
          <a:p>
            <a:pPr marL="342900" marR="0" lvl="0" indent="-342900" algn="just" defTabSz="914400" rtl="0" eaLnBrk="1" fontAlgn="auto" latinLnBrk="0" hangingPunct="1">
              <a:lnSpc>
                <a:spcPct val="100000"/>
              </a:lnSpc>
              <a:spcBef>
                <a:spcPts val="2000"/>
              </a:spcBef>
              <a:spcAft>
                <a:spcPts val="0"/>
              </a:spcAft>
              <a:buClrTx/>
              <a:buSzTx/>
              <a:buFont typeface="Arial" panose="020B0704020202020204" pitchFamily="34" charset="0"/>
              <a:buChar char="•"/>
              <a:defRPr/>
            </a:pP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从非结构化的文本中抽取</a:t>
            </a:r>
            <a:r>
              <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结构化信息</a:t>
            </a:r>
            <a:endParaRPr kumimoji="0" lang="en-US" altLang="zh-CN" sz="20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1" fontAlgn="auto" latinLnBrk="0" hangingPunct="1">
              <a:lnSpc>
                <a:spcPct val="100000"/>
              </a:lnSpc>
              <a:spcBef>
                <a:spcPts val="2000"/>
              </a:spcBef>
              <a:spcAft>
                <a:spcPts val="0"/>
              </a:spcAft>
              <a:buClrTx/>
              <a:buSzTx/>
              <a:buFont typeface="Arial" panose="020B0704020202020204" pitchFamily="34" charset="0"/>
              <a:buChar char="•"/>
              <a:defRPr/>
            </a:pPr>
            <a:r>
              <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预训练模型</a:t>
            </a: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支持</a:t>
            </a:r>
            <a:r>
              <a:rPr kumimoji="0" lang="en-US" altLang="zh-CN"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10</a:t>
            </a: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余种常见实体的抽取，如简历邮件名称、地址、日期等</a:t>
            </a:r>
            <a:endParaRPr kumimoji="0" lang="en-US" altLang="zh-CN"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1" fontAlgn="auto" latinLnBrk="0" hangingPunct="1">
              <a:lnSpc>
                <a:spcPct val="100000"/>
              </a:lnSpc>
              <a:spcBef>
                <a:spcPts val="2000"/>
              </a:spcBef>
              <a:spcAft>
                <a:spcPts val="0"/>
              </a:spcAft>
              <a:buClrTx/>
              <a:buSzTx/>
              <a:buFont typeface="Arial" panose="020B0704020202020204" pitchFamily="34" charset="0"/>
              <a:buChar char="•"/>
              <a:defRPr/>
            </a:pPr>
            <a:r>
              <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rPr>
              <a:t>HR</a:t>
            </a: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可以自定义抽取</a:t>
            </a:r>
            <a:r>
              <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rPr>
              <a:t>简历</a:t>
            </a: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，快速实现定制化的信息抽取能力</a:t>
            </a:r>
            <a:endParaRPr kumimoji="0" lang="en-US" altLang="zh-CN"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1" fontAlgn="auto" latinLnBrk="0" hangingPunct="1">
              <a:lnSpc>
                <a:spcPct val="100000"/>
              </a:lnSpc>
              <a:spcBef>
                <a:spcPts val="2000"/>
              </a:spcBef>
              <a:spcAft>
                <a:spcPts val="0"/>
              </a:spcAft>
              <a:buClrTx/>
              <a:buSzTx/>
              <a:buFont typeface="Arial" panose="020B0704020202020204" pitchFamily="34" charset="0"/>
              <a:buChar char="•"/>
              <a:defRPr/>
            </a:pP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在一段文本中支持模型和模板的</a:t>
            </a:r>
            <a:r>
              <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混合模式</a:t>
            </a:r>
          </a:p>
        </p:txBody>
      </p:sp>
      <p:sp>
        <p:nvSpPr>
          <p:cNvPr id="11" name="文本框 10">
            <a:extLst>
              <a:ext uri="{FF2B5EF4-FFF2-40B4-BE49-F238E27FC236}">
                <a16:creationId xmlns:a16="http://schemas.microsoft.com/office/drawing/2014/main" id="{78349B0E-0254-B14A-BD73-4358F3393959}"/>
              </a:ext>
            </a:extLst>
          </p:cNvPr>
          <p:cNvSpPr txBox="1"/>
          <p:nvPr/>
        </p:nvSpPr>
        <p:spPr>
          <a:xfrm>
            <a:off x="4277763" y="1626230"/>
            <a:ext cx="3279892" cy="584775"/>
          </a:xfrm>
          <a:prstGeom prst="rect">
            <a:avLst/>
          </a:prstGeom>
          <a:solidFill>
            <a:srgbClr val="214AC0"/>
          </a:solidFill>
          <a:ln>
            <a:noFill/>
          </a:ln>
        </p:spPr>
        <p:txBody>
          <a:bodyPr wrap="square" rtlCol="0">
            <a:spAutoFit/>
            <a:scene3d>
              <a:camera prst="orthographicFront"/>
              <a:lightRig rig="threePt" dir="t"/>
            </a:scene3d>
            <a:sp3d contourW="12700"/>
          </a:bodyPr>
          <a:lstStyle/>
          <a:p>
            <a:pPr algn="ctr"/>
            <a:r>
              <a:rPr lang="zh-CN" altLang="en-US" sz="3200" b="1" spc="200" dirty="0">
                <a:solidFill>
                  <a:schemeClr val="bg1"/>
                </a:solidFill>
                <a:latin typeface="Microsoft YaHei" panose="020B0503020204020204" pitchFamily="34" charset="-122"/>
                <a:ea typeface="Microsoft YaHei" panose="020B0503020204020204" pitchFamily="34" charset="-122"/>
              </a:rPr>
              <a:t>信息抽取</a:t>
            </a:r>
          </a:p>
        </p:txBody>
      </p:sp>
      <p:cxnSp>
        <p:nvCxnSpPr>
          <p:cNvPr id="12" name="直接连接符 2">
            <a:extLst>
              <a:ext uri="{FF2B5EF4-FFF2-40B4-BE49-F238E27FC236}">
                <a16:creationId xmlns:a16="http://schemas.microsoft.com/office/drawing/2014/main" id="{16069208-4140-F24C-AA02-8A2885F9B8F5}"/>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A4FBD5B7-1CE9-F84D-AFD6-A529500E0885}"/>
              </a:ext>
            </a:extLst>
          </p:cNvPr>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五、模式和技术创新性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文本框 14">
            <a:extLst>
              <a:ext uri="{FF2B5EF4-FFF2-40B4-BE49-F238E27FC236}">
                <a16:creationId xmlns:a16="http://schemas.microsoft.com/office/drawing/2014/main" id="{4B4A3169-882B-0049-8EB2-16F637A19EAD}"/>
              </a:ext>
            </a:extLst>
          </p:cNvPr>
          <p:cNvSpPr txBox="1"/>
          <p:nvPr/>
        </p:nvSpPr>
        <p:spPr>
          <a:xfrm>
            <a:off x="4717657" y="6497904"/>
            <a:ext cx="1107996" cy="369332"/>
          </a:xfrm>
          <a:prstGeom prst="rect">
            <a:avLst/>
          </a:prstGeom>
          <a:noFill/>
        </p:spPr>
        <p:txBody>
          <a:bodyPr wrap="none" rtlCol="0">
            <a:spAutoFit/>
          </a:bodyPr>
          <a:lstStyle/>
          <a:p>
            <a:r>
              <a:rPr kumimoji="1" lang="zh-CN" altLang="en-US" dirty="0">
                <a:solidFill>
                  <a:schemeClr val="bg1"/>
                </a:solidFill>
              </a:rPr>
              <a:t>参考示例</a:t>
            </a:r>
          </a:p>
        </p:txBody>
      </p:sp>
    </p:spTree>
    <p:extLst>
      <p:ext uri="{BB962C8B-B14F-4D97-AF65-F5344CB8AC3E}">
        <p14:creationId xmlns:p14="http://schemas.microsoft.com/office/powerpoint/2010/main" val="617934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5442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10009</TotalTime>
  <Words>608</Words>
  <Application>Microsoft Office PowerPoint</Application>
  <PresentationFormat>宽屏</PresentationFormat>
  <Paragraphs>81</Paragraphs>
  <Slides>9</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9</vt:i4>
      </vt:variant>
    </vt:vector>
  </HeadingPairs>
  <TitlesOfParts>
    <vt:vector size="23" baseType="lpstr">
      <vt:lpstr>Arial Unicode MS</vt:lpstr>
      <vt:lpstr>Microsoft YaHei Light</vt:lpstr>
      <vt:lpstr>PingFang SC</vt:lpstr>
      <vt:lpstr>等线</vt:lpstr>
      <vt:lpstr>方正粗黑宋简体</vt:lpstr>
      <vt:lpstr>华文仿宋</vt:lpstr>
      <vt:lpstr>Microsoft YaHei</vt:lpstr>
      <vt:lpstr>Microsoft YaHei</vt:lpstr>
      <vt:lpstr>Arial</vt:lpstr>
      <vt:lpstr>Calibri</vt:lpstr>
      <vt:lpstr>Calibri Light</vt:lpstr>
      <vt:lpstr>Ebrima</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16885</cp:lastModifiedBy>
  <cp:revision>181</cp:revision>
  <dcterms:created xsi:type="dcterms:W3CDTF">2021-03-03T08:16:49Z</dcterms:created>
  <dcterms:modified xsi:type="dcterms:W3CDTF">2021-06-12T12:29:20Z</dcterms:modified>
</cp:coreProperties>
</file>