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57" r:id="rId4"/>
    <p:sldId id="258" r:id="rId5"/>
    <p:sldId id="272" r:id="rId6"/>
    <p:sldId id="267" r:id="rId7"/>
    <p:sldId id="263" r:id="rId8"/>
    <p:sldId id="266" r:id="rId9"/>
    <p:sldId id="271" r:id="rId10"/>
    <p:sldId id="273" r:id="rId11"/>
    <p:sldId id="260" r:id="rId12"/>
    <p:sldId id="265" r:id="rId13"/>
    <p:sldId id="262"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8FF"/>
    <a:srgbClr val="1A070E"/>
    <a:srgbClr val="B484E2"/>
    <a:srgbClr val="705661"/>
    <a:srgbClr val="D460FF"/>
    <a:srgbClr val="34334B"/>
    <a:srgbClr val="6D5562"/>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0"/>
    <p:restoredTop sz="94676"/>
  </p:normalViewPr>
  <p:slideViewPr>
    <p:cSldViewPr snapToGrid="0">
      <p:cViewPr varScale="1">
        <p:scale>
          <a:sx n="67" d="100"/>
          <a:sy n="67"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2021/6/12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pic>
        <p:nvPicPr>
          <p:cNvPr id="6" name="图片 5">
            <a:extLst>
              <a:ext uri="{FF2B5EF4-FFF2-40B4-BE49-F238E27FC236}">
                <a16:creationId xmlns:a16="http://schemas.microsoft.com/office/drawing/2014/main" id="{72A9A818-6823-BA4D-A227-C2D6678ED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a:extLst>
              <a:ext uri="{FF2B5EF4-FFF2-40B4-BE49-F238E27FC236}">
                <a16:creationId xmlns:a16="http://schemas.microsoft.com/office/drawing/2014/main" id="{E6F76B31-0382-2A44-9EC1-B484CF9E5427}"/>
              </a:ext>
            </a:extLst>
          </p:cNvPr>
          <p:cNvGrpSpPr/>
          <p:nvPr userDrawn="1"/>
        </p:nvGrpSpPr>
        <p:grpSpPr>
          <a:xfrm>
            <a:off x="10486256" y="-38067"/>
            <a:ext cx="2245394" cy="1015326"/>
            <a:chOff x="10476631" y="29308"/>
            <a:chExt cx="2245394" cy="1015326"/>
          </a:xfrm>
        </p:grpSpPr>
        <p:pic>
          <p:nvPicPr>
            <p:cNvPr id="12" name="图片 11">
              <a:extLst>
                <a:ext uri="{FF2B5EF4-FFF2-40B4-BE49-F238E27FC236}">
                  <a16:creationId xmlns:a16="http://schemas.microsoft.com/office/drawing/2014/main" id="{C4F6EF64-C2E2-E547-808D-72F096570B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a:extLst>
                <a:ext uri="{FF2B5EF4-FFF2-40B4-BE49-F238E27FC236}">
                  <a16:creationId xmlns:a16="http://schemas.microsoft.com/office/drawing/2014/main" id="{7001EBBC-CE59-474A-B9E0-37D330F855C9}"/>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theme" Target="../theme/theme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5" Type="http://schemas.openxmlformats.org/officeDocument/2006/relationships/image" Target="../media/image34.svg"/><Relationship Id="rId2" Type="http://schemas.openxmlformats.org/officeDocument/2006/relationships/image" Target="../media/image11.png"/><Relationship Id="rId16" Type="http://schemas.openxmlformats.org/officeDocument/2006/relationships/image" Target="../media/image25.sv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svg"/><Relationship Id="rId10" Type="http://schemas.openxmlformats.org/officeDocument/2006/relationships/image" Target="../media/image19.sv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png"/><Relationship Id="rId27" Type="http://schemas.openxmlformats.org/officeDocument/2006/relationships/image" Target="../media/image36.sv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426082" y="488090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t>货物预约入仓自动化</a:t>
            </a:r>
            <a:endParaRPr kumimoji="1" lang="en-US" altLang="zh-CN" dirty="0"/>
          </a:p>
          <a:p>
            <a:pPr algn="ctr"/>
            <a:r>
              <a:rPr kumimoji="1" lang="en-US" altLang="zh-CN" sz="700" dirty="0"/>
              <a:t>Please enter the name of the APP….</a:t>
            </a: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3BC72DDF-87C1-7B43-B197-0BB326BCEC47}"/>
              </a:ext>
            </a:extLst>
          </p:cNvPr>
          <p:cNvSpPr txBox="1"/>
          <p:nvPr/>
        </p:nvSpPr>
        <p:spPr>
          <a:xfrm>
            <a:off x="552715" y="2384855"/>
            <a:ext cx="11024995" cy="1998689"/>
          </a:xfrm>
          <a:prstGeom prst="rect">
            <a:avLst/>
          </a:prstGeom>
          <a:noFill/>
        </p:spPr>
        <p:txBody>
          <a:bodyPr wrap="square" rtlCol="0">
            <a:spAutoFit/>
          </a:bodyPr>
          <a:lstStyle/>
          <a:p>
            <a:pPr>
              <a:lnSpc>
                <a:spcPct val="150000"/>
              </a:lnSpc>
            </a:pP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简化了物流部员工的预约入仓的操作步骤，只要将</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job list</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放到指定的路径，机器人就会自动执行预约入仓的动作。</a:t>
            </a:r>
            <a:endPar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endPar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相比较人工处理单次流程需要</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78</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分钟，机器人可以做到</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分钟左右处理完毕，单次节省约</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68</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分钟，每月处理</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200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个</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job list</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的情况下，每月节省</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226</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工时。</a:t>
            </a:r>
            <a:endPar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endPar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3.</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解放了物流部员工的双手，让员工可以有更多的时间去发掘可以改善的流程。</a:t>
            </a:r>
            <a:endPar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endPar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4.</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预约入仓自动化的实现，提高交货的效率和质量，减少因为人工失误造成约仓的货物数量体积和实际出货数量和体积的差异而造成的额外增加的物流费用</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t>
            </a: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5" name="文本框 4">
            <a:extLst>
              <a:ext uri="{FF2B5EF4-FFF2-40B4-BE49-F238E27FC236}">
                <a16:creationId xmlns:a16="http://schemas.microsoft.com/office/drawing/2014/main" id="{12538FD1-265A-3C49-975B-C010D5D5CE02}"/>
              </a:ext>
            </a:extLst>
          </p:cNvPr>
          <p:cNvSpPr txBox="1"/>
          <p:nvPr/>
        </p:nvSpPr>
        <p:spPr>
          <a:xfrm>
            <a:off x="360540" y="1510916"/>
            <a:ext cx="3653110"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sym typeface="+mn-ea"/>
              </a:rPr>
              <a:t>项目收益统计</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4220800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3BC72DDF-87C1-7B43-B197-0BB326BCEC47}"/>
              </a:ext>
            </a:extLst>
          </p:cNvPr>
          <p:cNvSpPr txBox="1"/>
          <p:nvPr/>
        </p:nvSpPr>
        <p:spPr>
          <a:xfrm>
            <a:off x="360541" y="2395619"/>
            <a:ext cx="10670937" cy="890693"/>
          </a:xfrm>
          <a:prstGeom prst="rect">
            <a:avLst/>
          </a:prstGeom>
          <a:noFill/>
        </p:spPr>
        <p:txBody>
          <a:bodyPr wrap="square" rtlCol="0">
            <a:spAutoFit/>
          </a:bodyPr>
          <a:lstStyle/>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对于传统的制造业来说，面对日益激烈的竞争环境，客户对于供应商的供应链管理要求越来越高，而对于供应商来说，如何提高客户的用户体验，提供快速，准确，准时的物流和仓储服务，已经成为了一个关键的竞争力指标，通过</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RPA</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机器人，自动识别，将繁琐的物流信息和出货信息的</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ERP</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录入动作实现自动化，最大限度地减少人工操作，降低物流费用，为企业实现供应链管理自动化的解决方案提供了一个参考方案。</a:t>
            </a:r>
          </a:p>
        </p:txBody>
      </p:sp>
      <p:sp>
        <p:nvSpPr>
          <p:cNvPr id="5" name="文本框 4">
            <a:extLst>
              <a:ext uri="{FF2B5EF4-FFF2-40B4-BE49-F238E27FC236}">
                <a16:creationId xmlns:a16="http://schemas.microsoft.com/office/drawing/2014/main" id="{12538FD1-265A-3C49-975B-C010D5D5CE02}"/>
              </a:ext>
            </a:extLst>
          </p:cNvPr>
          <p:cNvSpPr txBox="1"/>
          <p:nvPr/>
        </p:nvSpPr>
        <p:spPr>
          <a:xfrm>
            <a:off x="360540" y="1510916"/>
            <a:ext cx="2382659"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sym typeface="+mn-ea"/>
              </a:rPr>
              <a:t>推广价值</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3215201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9" y="1815096"/>
            <a:ext cx="6251934" cy="4801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：货物预约入仓自动化</a:t>
            </a: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：乘风破浪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破釜沉舟</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物流部</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：物流</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2295241"/>
            <a:ext cx="2974680" cy="2600464"/>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1F70038A-B622-476A-BEC3-32A18F1E0583}"/>
              </a:ext>
            </a:extLst>
          </p:cNvPr>
          <p:cNvPicPr>
            <a:picLocks noChangeAspect="1"/>
          </p:cNvPicPr>
          <p:nvPr/>
        </p:nvPicPr>
        <p:blipFill>
          <a:blip r:embed="rId2"/>
          <a:stretch>
            <a:fillRect/>
          </a:stretch>
        </p:blipFill>
        <p:spPr>
          <a:xfrm>
            <a:off x="8382000" y="2295241"/>
            <a:ext cx="2974681" cy="2600464"/>
          </a:xfrm>
          <a:prstGeom prst="rect">
            <a:avLst/>
          </a:prstGeom>
        </p:spPr>
      </p:pic>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5E9609C0-3D84-7843-B1AE-9D5D82F152B6}"/>
              </a:ext>
            </a:extLst>
          </p:cNvPr>
          <p:cNvSpPr txBox="1"/>
          <p:nvPr/>
        </p:nvSpPr>
        <p:spPr>
          <a:xfrm>
            <a:off x="4174609" y="268711"/>
            <a:ext cx="4733722" cy="581057"/>
          </a:xfrm>
          <a:prstGeom prst="rect">
            <a:avLst/>
          </a:prstGeom>
          <a:noFill/>
        </p:spPr>
        <p:txBody>
          <a:bodyPr wrap="square" rtlCol="0">
            <a:spAutoFit/>
          </a:bodyPr>
          <a:lstStyle/>
          <a:p>
            <a:pPr algn="ct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业务背景</a:t>
            </a: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31" name="矩形 30">
            <a:extLst>
              <a:ext uri="{FF2B5EF4-FFF2-40B4-BE49-F238E27FC236}">
                <a16:creationId xmlns:a16="http://schemas.microsoft.com/office/drawing/2014/main" id="{3FBF4A49-F1C9-C640-851D-15D76110C7A0}"/>
              </a:ext>
            </a:extLst>
          </p:cNvPr>
          <p:cNvSpPr/>
          <p:nvPr/>
        </p:nvSpPr>
        <p:spPr>
          <a:xfrm>
            <a:off x="292498" y="1861632"/>
            <a:ext cx="4940844" cy="2677656"/>
          </a:xfrm>
          <a:prstGeom prst="rect">
            <a:avLst/>
          </a:prstGeom>
        </p:spPr>
        <p:txBody>
          <a:bodyPr wrap="square">
            <a:spAutoFit/>
          </a:bodyPr>
          <a:lstStyle/>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广东溢达纺织有限公司是由溢达集团于</a:t>
            </a:r>
            <a:r>
              <a:rPr lang="en-US" altLang="zh-CN" sz="1400" dirty="0">
                <a:solidFill>
                  <a:schemeClr val="bg1"/>
                </a:solidFill>
                <a:latin typeface="Microsoft YaHei" panose="020B0503020204020204" pitchFamily="34" charset="-122"/>
                <a:ea typeface="Microsoft YaHei" panose="020B0503020204020204" pitchFamily="34" charset="-122"/>
              </a:rPr>
              <a:t>1988</a:t>
            </a:r>
            <a:r>
              <a:rPr lang="zh-CN" altLang="en-US" sz="1400" dirty="0">
                <a:solidFill>
                  <a:schemeClr val="bg1"/>
                </a:solidFill>
                <a:latin typeface="Microsoft YaHei" panose="020B0503020204020204" pitchFamily="34" charset="-122"/>
                <a:ea typeface="Microsoft YaHei" panose="020B0503020204020204" pitchFamily="34" charset="-122"/>
              </a:rPr>
              <a:t>年投资设立的大型产品出口型及高新技术型纺织企业</a:t>
            </a:r>
            <a:r>
              <a:rPr lang="en-US" altLang="zh-CN" sz="1400" dirty="0">
                <a:solidFill>
                  <a:schemeClr val="bg1"/>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是世界领先的高档纯棉衬衫生产商之一，集团分布于中国、越南、毛里求斯和斯里兰卡的工厂和强大的销售网络为全球主流市场提供服务</a:t>
            </a:r>
            <a:r>
              <a:rPr lang="en-US" altLang="zh-CN" sz="1400" dirty="0">
                <a:solidFill>
                  <a:schemeClr val="bg1"/>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是国际国内多个知名服装品牌的供应商</a:t>
            </a:r>
            <a:r>
              <a:rPr lang="en-US" altLang="zh-CN" sz="1400" dirty="0">
                <a:solidFill>
                  <a:schemeClr val="bg1"/>
                </a:solidFill>
                <a:latin typeface="Microsoft YaHei" panose="020B0503020204020204" pitchFamily="34" charset="-122"/>
                <a:ea typeface="Microsoft YaHei" panose="020B0503020204020204" pitchFamily="34" charset="-122"/>
              </a:rPr>
              <a:t>.</a:t>
            </a:r>
          </a:p>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由于溢达业务涉及的市场和客户众多，不同客户的交货要求和交货流程不尽相同，因此物流部门的同事每天都要处理不同客户的海量出货数据，时间短，数据量大，系统操作复杂，准确性要求高，分析业务流程后，发现可以通过</a:t>
            </a:r>
            <a:r>
              <a:rPr lang="en-US" altLang="zh-CN" sz="1400" dirty="0">
                <a:solidFill>
                  <a:schemeClr val="bg1"/>
                </a:solidFill>
                <a:latin typeface="Microsoft YaHei" panose="020B0503020204020204" pitchFamily="34" charset="-122"/>
                <a:ea typeface="Microsoft YaHei" panose="020B0503020204020204" pitchFamily="34" charset="-122"/>
              </a:rPr>
              <a:t>RPA</a:t>
            </a:r>
            <a:r>
              <a:rPr lang="zh-CN" altLang="en-US" sz="1400" dirty="0">
                <a:solidFill>
                  <a:schemeClr val="bg1"/>
                </a:solidFill>
                <a:latin typeface="Microsoft YaHei" panose="020B0503020204020204" pitchFamily="34" charset="-122"/>
                <a:ea typeface="Microsoft YaHei" panose="020B0503020204020204" pitchFamily="34" charset="-122"/>
              </a:rPr>
              <a:t>将这些出货流程打通，借助</a:t>
            </a:r>
            <a:r>
              <a:rPr lang="en-US" altLang="zh-CN" sz="1400" dirty="0">
                <a:solidFill>
                  <a:schemeClr val="bg1"/>
                </a:solidFill>
                <a:latin typeface="Microsoft YaHei" panose="020B0503020204020204" pitchFamily="34" charset="-122"/>
                <a:ea typeface="Microsoft YaHei" panose="020B0503020204020204" pitchFamily="34" charset="-122"/>
              </a:rPr>
              <a:t>RPA</a:t>
            </a:r>
            <a:r>
              <a:rPr lang="zh-CN" altLang="en-US" sz="1400" dirty="0">
                <a:solidFill>
                  <a:schemeClr val="bg1"/>
                </a:solidFill>
                <a:latin typeface="Microsoft YaHei" panose="020B0503020204020204" pitchFamily="34" charset="-122"/>
                <a:ea typeface="Microsoft YaHei" panose="020B0503020204020204" pitchFamily="34" charset="-122"/>
              </a:rPr>
              <a:t>实现出货数据自动化和预约仓位自动化，减轻同事的工作负担，提供工作效率和准确性</a:t>
            </a:r>
            <a:r>
              <a:rPr lang="en-US" altLang="zh-CN" sz="1400" dirty="0">
                <a:solidFill>
                  <a:schemeClr val="bg1"/>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改善和加快出货流程。</a:t>
            </a:r>
          </a:p>
        </p:txBody>
      </p:sp>
      <p:grpSp>
        <p:nvGrpSpPr>
          <p:cNvPr id="32" name="0f4157a8-cc53-4451-b641-b93f4ec538e9">
            <a:extLst>
              <a:ext uri="{FF2B5EF4-FFF2-40B4-BE49-F238E27FC236}">
                <a16:creationId xmlns:a16="http://schemas.microsoft.com/office/drawing/2014/main" id="{E5C3CAFA-FCF9-C54C-9033-EFB7CDA0AF9C}"/>
              </a:ext>
            </a:extLst>
          </p:cNvPr>
          <p:cNvGrpSpPr>
            <a:grpSpLocks noChangeAspect="1"/>
          </p:cNvGrpSpPr>
          <p:nvPr/>
        </p:nvGrpSpPr>
        <p:grpSpPr>
          <a:xfrm>
            <a:off x="6095999" y="1818640"/>
            <a:ext cx="4652999" cy="1991931"/>
            <a:chOff x="1693430" y="1679590"/>
            <a:chExt cx="8752688" cy="3746991"/>
          </a:xfrm>
        </p:grpSpPr>
        <p:grpSp>
          <p:nvGrpSpPr>
            <p:cNvPr id="33" name="组合 32">
              <a:extLst>
                <a:ext uri="{FF2B5EF4-FFF2-40B4-BE49-F238E27FC236}">
                  <a16:creationId xmlns:a16="http://schemas.microsoft.com/office/drawing/2014/main" id="{2F0127F5-A2B4-ED4F-904C-90397333A3E1}"/>
                </a:ext>
              </a:extLst>
            </p:cNvPr>
            <p:cNvGrpSpPr/>
            <p:nvPr/>
          </p:nvGrpSpPr>
          <p:grpSpPr>
            <a:xfrm>
              <a:off x="1756205" y="3433997"/>
              <a:ext cx="1550389" cy="1550389"/>
              <a:chOff x="910665" y="3301620"/>
              <a:chExt cx="2034816" cy="2034816"/>
            </a:xfrm>
          </p:grpSpPr>
          <p:sp>
            <p:nvSpPr>
              <p:cNvPr id="61" name="îŝḷîḓé-Oval 35">
                <a:extLst>
                  <a:ext uri="{FF2B5EF4-FFF2-40B4-BE49-F238E27FC236}">
                    <a16:creationId xmlns:a16="http://schemas.microsoft.com/office/drawing/2014/main" id="{6BFE560D-4314-0744-931F-543FE45EE9A3}"/>
                  </a:ext>
                </a:extLst>
              </p:cNvPr>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2" name="îŝḷîḓé-Oval 36">
                <a:extLst>
                  <a:ext uri="{FF2B5EF4-FFF2-40B4-BE49-F238E27FC236}">
                    <a16:creationId xmlns:a16="http://schemas.microsoft.com/office/drawing/2014/main" id="{AC3B3F30-FBBB-6645-8B52-1F35AC5B9CD8}"/>
                  </a:ext>
                </a:extLst>
              </p:cNvPr>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4" name="组合 33">
              <a:extLst>
                <a:ext uri="{FF2B5EF4-FFF2-40B4-BE49-F238E27FC236}">
                  <a16:creationId xmlns:a16="http://schemas.microsoft.com/office/drawing/2014/main" id="{EC425FDF-6D75-0D4B-A4E2-076172E6FF66}"/>
                </a:ext>
              </a:extLst>
            </p:cNvPr>
            <p:cNvGrpSpPr/>
            <p:nvPr/>
          </p:nvGrpSpPr>
          <p:grpSpPr>
            <a:xfrm>
              <a:off x="6509291" y="3433997"/>
              <a:ext cx="1550389" cy="1550389"/>
              <a:chOff x="6548617" y="3301620"/>
              <a:chExt cx="2034816" cy="2034816"/>
            </a:xfrm>
          </p:grpSpPr>
          <p:sp>
            <p:nvSpPr>
              <p:cNvPr id="59" name="îŝḷîḓé-Oval 33">
                <a:extLst>
                  <a:ext uri="{FF2B5EF4-FFF2-40B4-BE49-F238E27FC236}">
                    <a16:creationId xmlns:a16="http://schemas.microsoft.com/office/drawing/2014/main" id="{60113522-4ECA-3043-AE57-F4AB04A3D288}"/>
                  </a:ext>
                </a:extLst>
              </p:cNvPr>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0" name="îŝḷîḓé-Oval 34">
                <a:extLst>
                  <a:ext uri="{FF2B5EF4-FFF2-40B4-BE49-F238E27FC236}">
                    <a16:creationId xmlns:a16="http://schemas.microsoft.com/office/drawing/2014/main" id="{E5844F08-4042-6F4A-9A8F-0A319F5C1DA4}"/>
                  </a:ext>
                </a:extLst>
              </p:cNvPr>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5" name="组合 34">
              <a:extLst>
                <a:ext uri="{FF2B5EF4-FFF2-40B4-BE49-F238E27FC236}">
                  <a16:creationId xmlns:a16="http://schemas.microsoft.com/office/drawing/2014/main" id="{4F7DA499-2279-9549-B878-1E749AEFCCDC}"/>
                </a:ext>
              </a:extLst>
            </p:cNvPr>
            <p:cNvGrpSpPr/>
            <p:nvPr/>
          </p:nvGrpSpPr>
          <p:grpSpPr>
            <a:xfrm>
              <a:off x="4129961" y="1937206"/>
              <a:ext cx="1550389" cy="1550389"/>
              <a:chOff x="3725684" y="1525767"/>
              <a:chExt cx="2034816" cy="2034816"/>
            </a:xfrm>
          </p:grpSpPr>
          <p:sp>
            <p:nvSpPr>
              <p:cNvPr id="57" name="îŝḷîḓé-Oval 31">
                <a:extLst>
                  <a:ext uri="{FF2B5EF4-FFF2-40B4-BE49-F238E27FC236}">
                    <a16:creationId xmlns:a16="http://schemas.microsoft.com/office/drawing/2014/main" id="{5A1A7C86-1A21-1F41-9058-88569DFAA1F3}"/>
                  </a:ext>
                </a:extLst>
              </p:cNvPr>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8" name="îŝḷîḓé-Oval 32">
                <a:extLst>
                  <a:ext uri="{FF2B5EF4-FFF2-40B4-BE49-F238E27FC236}">
                    <a16:creationId xmlns:a16="http://schemas.microsoft.com/office/drawing/2014/main" id="{3964F281-6C39-DB4E-AC72-8F7D86172B8B}"/>
                  </a:ext>
                </a:extLst>
              </p:cNvPr>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6" name="组合 35">
              <a:extLst>
                <a:ext uri="{FF2B5EF4-FFF2-40B4-BE49-F238E27FC236}">
                  <a16:creationId xmlns:a16="http://schemas.microsoft.com/office/drawing/2014/main" id="{D2FEF234-CE12-5A48-9103-E1DB52F85EC0}"/>
                </a:ext>
              </a:extLst>
            </p:cNvPr>
            <p:cNvGrpSpPr/>
            <p:nvPr/>
          </p:nvGrpSpPr>
          <p:grpSpPr>
            <a:xfrm>
              <a:off x="8895729" y="1937206"/>
              <a:ext cx="1550389" cy="1550389"/>
              <a:chOff x="9379982" y="1525767"/>
              <a:chExt cx="2034816" cy="2034816"/>
            </a:xfrm>
          </p:grpSpPr>
          <p:sp>
            <p:nvSpPr>
              <p:cNvPr id="55" name="îŝḷîḓé-Oval 29">
                <a:extLst>
                  <a:ext uri="{FF2B5EF4-FFF2-40B4-BE49-F238E27FC236}">
                    <a16:creationId xmlns:a16="http://schemas.microsoft.com/office/drawing/2014/main" id="{DD6FDE20-AB19-AC42-BC71-E906DB262351}"/>
                  </a:ext>
                </a:extLst>
              </p:cNvPr>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6" name="îŝḷîḓé-Oval 30">
                <a:extLst>
                  <a:ext uri="{FF2B5EF4-FFF2-40B4-BE49-F238E27FC236}">
                    <a16:creationId xmlns:a16="http://schemas.microsoft.com/office/drawing/2014/main" id="{6AFF6DA6-5719-4149-9A16-8950CAE7149D}"/>
                  </a:ext>
                </a:extLst>
              </p:cNvPr>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sp>
          <p:nvSpPr>
            <p:cNvPr id="37" name="îŝḷîḓé-箭头: 五边形 6">
              <a:extLst>
                <a:ext uri="{FF2B5EF4-FFF2-40B4-BE49-F238E27FC236}">
                  <a16:creationId xmlns:a16="http://schemas.microsoft.com/office/drawing/2014/main" id="{76CC8444-B55E-B54B-8AC1-2AA24C8D447E}"/>
                </a:ext>
              </a:extLst>
            </p:cNvPr>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8" name="îŝḷîḓé-箭头: 五边形 9">
              <a:extLst>
                <a:ext uri="{FF2B5EF4-FFF2-40B4-BE49-F238E27FC236}">
                  <a16:creationId xmlns:a16="http://schemas.microsoft.com/office/drawing/2014/main" id="{02E18293-FBBB-EE4B-B1E4-899F15DCCCA0}"/>
                </a:ext>
              </a:extLst>
            </p:cNvPr>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9" name="îŝḷîḓé-箭头: 五边形 10">
              <a:extLst>
                <a:ext uri="{FF2B5EF4-FFF2-40B4-BE49-F238E27FC236}">
                  <a16:creationId xmlns:a16="http://schemas.microsoft.com/office/drawing/2014/main" id="{B6BB5FC4-F4A1-F74F-A961-B31E917D3C21}"/>
                </a:ext>
              </a:extLst>
            </p:cNvPr>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40" name="îŝḷîḓé-任意多边形: 形状 34">
              <a:extLst>
                <a:ext uri="{FF2B5EF4-FFF2-40B4-BE49-F238E27FC236}">
                  <a16:creationId xmlns:a16="http://schemas.microsoft.com/office/drawing/2014/main" id="{079CDDF1-4552-AD49-A75E-DFB030826AE1}"/>
                </a:ext>
              </a:extLst>
            </p:cNvPr>
            <p:cNvSpPr>
              <a:spLocks/>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1" name="îŝḷîḓé-任意多边形: 形状 31">
              <a:extLst>
                <a:ext uri="{FF2B5EF4-FFF2-40B4-BE49-F238E27FC236}">
                  <a16:creationId xmlns:a16="http://schemas.microsoft.com/office/drawing/2014/main" id="{EBC6BB36-46B7-B04E-AD42-60119065CD00}"/>
                </a:ext>
              </a:extLst>
            </p:cNvPr>
            <p:cNvSpPr>
              <a:spLocks/>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2" name="îŝḷîḓé-任意多边形: 形状 33">
              <a:extLst>
                <a:ext uri="{FF2B5EF4-FFF2-40B4-BE49-F238E27FC236}">
                  <a16:creationId xmlns:a16="http://schemas.microsoft.com/office/drawing/2014/main" id="{3E3C6D78-CE18-2D48-8D02-03228688606B}"/>
                </a:ext>
              </a:extLst>
            </p:cNvPr>
            <p:cNvSpPr>
              <a:spLocks/>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headEnd/>
              <a:tailEnd/>
            </a:ln>
          </p:spPr>
          <p:txBody>
            <a:bodyPr anchor="ctr"/>
            <a:lstStyle/>
            <a:p>
              <a:pPr algn="ctr"/>
              <a:endParaRPr sz="1100">
                <a:solidFill>
                  <a:schemeClr val="bg1"/>
                </a:solidFill>
                <a:latin typeface="Arial"/>
                <a:ea typeface="微软雅黑"/>
                <a:cs typeface="+mn-ea"/>
                <a:sym typeface="Arial"/>
              </a:endParaRPr>
            </a:p>
          </p:txBody>
        </p:sp>
        <p:sp>
          <p:nvSpPr>
            <p:cNvPr id="43" name="îŝḷîḓé-任意多边形: 形状 32">
              <a:extLst>
                <a:ext uri="{FF2B5EF4-FFF2-40B4-BE49-F238E27FC236}">
                  <a16:creationId xmlns:a16="http://schemas.microsoft.com/office/drawing/2014/main" id="{D567AF53-2975-864D-938F-124B858CE3D1}"/>
                </a:ext>
              </a:extLst>
            </p:cNvPr>
            <p:cNvSpPr>
              <a:spLocks/>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grpSp>
          <p:nvGrpSpPr>
            <p:cNvPr id="44" name="组合 43">
              <a:extLst>
                <a:ext uri="{FF2B5EF4-FFF2-40B4-BE49-F238E27FC236}">
                  <a16:creationId xmlns:a16="http://schemas.microsoft.com/office/drawing/2014/main" id="{834BA0B9-FF91-E143-AA84-F7968D7E9B23}"/>
                </a:ext>
              </a:extLst>
            </p:cNvPr>
            <p:cNvGrpSpPr/>
            <p:nvPr/>
          </p:nvGrpSpPr>
          <p:grpSpPr>
            <a:xfrm>
              <a:off x="3554204" y="4268244"/>
              <a:ext cx="6891914" cy="1158337"/>
              <a:chOff x="1467193" y="5180920"/>
              <a:chExt cx="6891914" cy="1158337"/>
            </a:xfrm>
          </p:grpSpPr>
          <p:sp>
            <p:nvSpPr>
              <p:cNvPr id="51" name="îŝḷîḓé-文本框 23">
                <a:extLst>
                  <a:ext uri="{FF2B5EF4-FFF2-40B4-BE49-F238E27FC236}">
                    <a16:creationId xmlns:a16="http://schemas.microsoft.com/office/drawing/2014/main" id="{8855AEAF-8732-474E-8A26-00A6E16EEA6C}"/>
                  </a:ext>
                </a:extLst>
              </p:cNvPr>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通知客人安排入仓</a:t>
                </a:r>
              </a:p>
            </p:txBody>
          </p:sp>
          <p:sp>
            <p:nvSpPr>
              <p:cNvPr id="52" name="îŝḷîḓé-Rectangle 26">
                <a:extLst>
                  <a:ext uri="{FF2B5EF4-FFF2-40B4-BE49-F238E27FC236}">
                    <a16:creationId xmlns:a16="http://schemas.microsoft.com/office/drawing/2014/main" id="{17A98BBC-A19B-994F-A43A-A31C6E040D64}"/>
                  </a:ext>
                </a:extLst>
              </p:cNvPr>
              <p:cNvSpPr/>
              <p:nvPr/>
            </p:nvSpPr>
            <p:spPr>
              <a:xfrm>
                <a:off x="6338131"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完成预约</a:t>
                </a:r>
              </a:p>
            </p:txBody>
          </p:sp>
          <p:sp>
            <p:nvSpPr>
              <p:cNvPr id="53" name="îŝḷîḓé-文本框 25">
                <a:extLst>
                  <a:ext uri="{FF2B5EF4-FFF2-40B4-BE49-F238E27FC236}">
                    <a16:creationId xmlns:a16="http://schemas.microsoft.com/office/drawing/2014/main" id="{47C57F0F-EBB4-CA4D-AC97-57296DEE2CC7}"/>
                  </a:ext>
                </a:extLst>
              </p:cNvPr>
              <p:cNvSpPr txBox="1"/>
              <p:nvPr/>
            </p:nvSpPr>
            <p:spPr>
              <a:xfrm>
                <a:off x="1467193"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生成装箱单</a:t>
                </a:r>
              </a:p>
            </p:txBody>
          </p:sp>
          <p:sp>
            <p:nvSpPr>
              <p:cNvPr id="54" name="îŝḷîḓé-Rectangle 28">
                <a:extLst>
                  <a:ext uri="{FF2B5EF4-FFF2-40B4-BE49-F238E27FC236}">
                    <a16:creationId xmlns:a16="http://schemas.microsoft.com/office/drawing/2014/main" id="{522EB51F-4DFF-FD47-9319-3E6D0D8F3B8D}"/>
                  </a:ext>
                </a:extLst>
              </p:cNvPr>
              <p:cNvSpPr/>
              <p:nvPr/>
            </p:nvSpPr>
            <p:spPr>
              <a:xfrm>
                <a:off x="1467193" y="5180920"/>
                <a:ext cx="2020976" cy="325409"/>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进入装箱单系统</a:t>
                </a:r>
              </a:p>
            </p:txBody>
          </p:sp>
        </p:grpSp>
        <p:grpSp>
          <p:nvGrpSpPr>
            <p:cNvPr id="45" name="组合 44">
              <a:extLst>
                <a:ext uri="{FF2B5EF4-FFF2-40B4-BE49-F238E27FC236}">
                  <a16:creationId xmlns:a16="http://schemas.microsoft.com/office/drawing/2014/main" id="{B58F39EB-38CC-1741-8CBA-D9E9BDAFD12F}"/>
                </a:ext>
              </a:extLst>
            </p:cNvPr>
            <p:cNvGrpSpPr/>
            <p:nvPr/>
          </p:nvGrpSpPr>
          <p:grpSpPr>
            <a:xfrm>
              <a:off x="6555128" y="1679590"/>
              <a:ext cx="2133585" cy="1127059"/>
              <a:chOff x="8783661" y="806351"/>
              <a:chExt cx="2133585" cy="1127059"/>
            </a:xfrm>
          </p:grpSpPr>
          <p:sp>
            <p:nvSpPr>
              <p:cNvPr id="49" name="îŝḷîḓé-文本框 27">
                <a:extLst>
                  <a:ext uri="{FF2B5EF4-FFF2-40B4-BE49-F238E27FC236}">
                    <a16:creationId xmlns:a16="http://schemas.microsoft.com/office/drawing/2014/main" id="{90CE6662-6BCF-EB46-82C9-20C4F417B010}"/>
                  </a:ext>
                </a:extLst>
              </p:cNvPr>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根据出货数据，在系统生成入仓号，预约入仓</a:t>
                </a:r>
              </a:p>
            </p:txBody>
          </p:sp>
          <p:sp>
            <p:nvSpPr>
              <p:cNvPr id="50" name="îŝḷîḓé-Rectangle 24">
                <a:extLst>
                  <a:ext uri="{FF2B5EF4-FFF2-40B4-BE49-F238E27FC236}">
                    <a16:creationId xmlns:a16="http://schemas.microsoft.com/office/drawing/2014/main" id="{588F7C5C-683F-224B-BF0B-079E0C84B2CE}"/>
                  </a:ext>
                </a:extLst>
              </p:cNvPr>
              <p:cNvSpPr/>
              <p:nvPr/>
            </p:nvSpPr>
            <p:spPr>
              <a:xfrm>
                <a:off x="8792902"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进入客人物流系统</a:t>
                </a:r>
              </a:p>
            </p:txBody>
          </p:sp>
        </p:grpSp>
        <p:grpSp>
          <p:nvGrpSpPr>
            <p:cNvPr id="46" name="组合 45">
              <a:extLst>
                <a:ext uri="{FF2B5EF4-FFF2-40B4-BE49-F238E27FC236}">
                  <a16:creationId xmlns:a16="http://schemas.microsoft.com/office/drawing/2014/main" id="{9398C762-C841-6446-9AE8-21C4C7CFFEFD}"/>
                </a:ext>
              </a:extLst>
            </p:cNvPr>
            <p:cNvGrpSpPr/>
            <p:nvPr/>
          </p:nvGrpSpPr>
          <p:grpSpPr>
            <a:xfrm>
              <a:off x="1693430" y="1679590"/>
              <a:ext cx="2020976" cy="1158337"/>
              <a:chOff x="3921963" y="806351"/>
              <a:chExt cx="2020976" cy="1158337"/>
            </a:xfrm>
          </p:grpSpPr>
          <p:sp>
            <p:nvSpPr>
              <p:cNvPr id="47" name="îŝḷîḓé-文本框 29">
                <a:extLst>
                  <a:ext uri="{FF2B5EF4-FFF2-40B4-BE49-F238E27FC236}">
                    <a16:creationId xmlns:a16="http://schemas.microsoft.com/office/drawing/2014/main" id="{0A455D1F-2D9D-AD4B-B6F9-1C2CCA92CFF3}"/>
                  </a:ext>
                </a:extLst>
              </p:cNvPr>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录入出货信息</a:t>
                </a:r>
              </a:p>
            </p:txBody>
          </p:sp>
          <p:sp>
            <p:nvSpPr>
              <p:cNvPr id="48" name="îŝḷîḓé-Rectangle 22">
                <a:extLst>
                  <a:ext uri="{FF2B5EF4-FFF2-40B4-BE49-F238E27FC236}">
                    <a16:creationId xmlns:a16="http://schemas.microsoft.com/office/drawing/2014/main" id="{6136BF33-91F5-3A44-813B-ACF07232214F}"/>
                  </a:ext>
                </a:extLst>
              </p:cNvPr>
              <p:cNvSpPr/>
              <p:nvPr/>
            </p:nvSpPr>
            <p:spPr>
              <a:xfrm>
                <a:off x="3921963"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进入</a:t>
                </a:r>
                <a:r>
                  <a:rPr lang="en-US" altLang="zh-CN" sz="1200" b="1" dirty="0">
                    <a:solidFill>
                      <a:schemeClr val="bg1"/>
                    </a:solidFill>
                    <a:latin typeface="Arial"/>
                    <a:ea typeface="微软雅黑"/>
                    <a:cs typeface="+mn-ea"/>
                    <a:sym typeface="Arial"/>
                  </a:rPr>
                  <a:t>ERP</a:t>
                </a:r>
                <a:r>
                  <a:rPr lang="zh-CN" altLang="en-US" sz="1200" b="1" dirty="0">
                    <a:solidFill>
                      <a:schemeClr val="bg1"/>
                    </a:solidFill>
                    <a:latin typeface="Arial"/>
                    <a:ea typeface="微软雅黑"/>
                    <a:cs typeface="+mn-ea"/>
                    <a:sym typeface="Arial"/>
                  </a:rPr>
                  <a:t>系统</a:t>
                </a:r>
              </a:p>
            </p:txBody>
          </p:sp>
        </p:grpSp>
      </p:grpSp>
    </p:spTree>
    <p:extLst>
      <p:ext uri="{BB962C8B-B14F-4D97-AF65-F5344CB8AC3E}">
        <p14:creationId xmlns:p14="http://schemas.microsoft.com/office/powerpoint/2010/main" val="16886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87" name="PA_矩形 27">
            <a:extLst>
              <a:ext uri="{FF2B5EF4-FFF2-40B4-BE49-F238E27FC236}">
                <a16:creationId xmlns:a16="http://schemas.microsoft.com/office/drawing/2014/main" id="{2D25F733-2595-CC47-B3BB-73C0D664DDFE}"/>
              </a:ext>
            </a:extLst>
          </p:cNvPr>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4378">
              <a:spcBef>
                <a:spcPct val="0"/>
              </a:spcBef>
              <a:defRPr/>
            </a:pPr>
            <a:r>
              <a:rPr lang="zh-CN" altLang="en-US" sz="2000" b="1" dirty="0">
                <a:solidFill>
                  <a:schemeClr val="bg1"/>
                </a:solidFill>
                <a:latin typeface="Arial"/>
                <a:ea typeface="微软雅黑"/>
                <a:cs typeface="+mn-ea"/>
                <a:sym typeface="Arial"/>
              </a:rPr>
              <a:t>数据量大</a:t>
            </a:r>
          </a:p>
        </p:txBody>
      </p:sp>
      <p:sp>
        <p:nvSpPr>
          <p:cNvPr id="88" name="PA_矩形 22">
            <a:extLst>
              <a:ext uri="{FF2B5EF4-FFF2-40B4-BE49-F238E27FC236}">
                <a16:creationId xmlns:a16="http://schemas.microsoft.com/office/drawing/2014/main" id="{D2CE06FA-EA78-CF48-94A0-3D2E339FF0D9}"/>
              </a:ext>
            </a:extLst>
          </p:cNvPr>
          <p:cNvSpPr/>
          <p:nvPr>
            <p:custDataLst>
              <p:tags r:id="rId2"/>
            </p:custDataLst>
          </p:nvPr>
        </p:nvSpPr>
        <p:spPr>
          <a:xfrm>
            <a:off x="253229" y="4968410"/>
            <a:ext cx="3721002" cy="346656"/>
          </a:xfrm>
          <a:prstGeom prst="rect">
            <a:avLst/>
          </a:prstGeom>
          <a:noFill/>
        </p:spPr>
        <p:txBody>
          <a:bodyPr wrap="none" lIns="0" tIns="0" rIns="0" bIns="0" anchor="ctr">
            <a:normAutofit/>
          </a:bodyPr>
          <a:lstStyle/>
          <a:p>
            <a:pPr lvl="0" algn="r" defTabSz="914378">
              <a:spcBef>
                <a:spcPct val="0"/>
              </a:spcBef>
              <a:defRPr/>
            </a:pPr>
            <a:r>
              <a:rPr lang="zh-CN" altLang="en-US" sz="2000" b="1" dirty="0">
                <a:solidFill>
                  <a:schemeClr val="bg1"/>
                </a:solidFill>
                <a:latin typeface="Arial"/>
                <a:ea typeface="微软雅黑"/>
                <a:cs typeface="+mn-ea"/>
                <a:sym typeface="Arial"/>
              </a:rPr>
              <a:t>效率低</a:t>
            </a:r>
          </a:p>
        </p:txBody>
      </p:sp>
      <p:sp>
        <p:nvSpPr>
          <p:cNvPr id="89" name="PA_矩形 20">
            <a:extLst>
              <a:ext uri="{FF2B5EF4-FFF2-40B4-BE49-F238E27FC236}">
                <a16:creationId xmlns:a16="http://schemas.microsoft.com/office/drawing/2014/main" id="{315F9A82-47E8-A148-AB20-FD1A91F4BE7D}"/>
              </a:ext>
            </a:extLst>
          </p:cNvPr>
          <p:cNvSpPr/>
          <p:nvPr>
            <p:custDataLst>
              <p:tags r:id="rId3"/>
            </p:custDataLst>
          </p:nvPr>
        </p:nvSpPr>
        <p:spPr>
          <a:xfrm>
            <a:off x="4099768" y="1730953"/>
            <a:ext cx="3721002" cy="346656"/>
          </a:xfrm>
          <a:prstGeom prst="rect">
            <a:avLst/>
          </a:prstGeom>
          <a:noFill/>
        </p:spPr>
        <p:txBody>
          <a:bodyPr wrap="none" lIns="0" tIns="0" rIns="0" bIns="0" anchor="ctr">
            <a:normAutofit/>
          </a:bodyPr>
          <a:lstStyle/>
          <a:p>
            <a:pPr lvl="0" algn="ctr" defTabSz="914378">
              <a:spcBef>
                <a:spcPct val="0"/>
              </a:spcBef>
              <a:defRPr/>
            </a:pPr>
            <a:r>
              <a:rPr lang="zh-CN" altLang="en-US" sz="2000" b="1" dirty="0">
                <a:solidFill>
                  <a:schemeClr val="bg1"/>
                </a:solidFill>
                <a:latin typeface="Arial"/>
                <a:ea typeface="微软雅黑"/>
                <a:cs typeface="+mn-ea"/>
                <a:sym typeface="Arial"/>
              </a:rPr>
              <a:t>重复性高</a:t>
            </a:r>
          </a:p>
        </p:txBody>
      </p:sp>
      <p:grpSp>
        <p:nvGrpSpPr>
          <p:cNvPr id="90" name="组合 89">
            <a:extLst>
              <a:ext uri="{FF2B5EF4-FFF2-40B4-BE49-F238E27FC236}">
                <a16:creationId xmlns:a16="http://schemas.microsoft.com/office/drawing/2014/main" id="{440DDE85-472A-7F4F-B16B-48E581889A0B}"/>
              </a:ext>
            </a:extLst>
          </p:cNvPr>
          <p:cNvGrpSpPr/>
          <p:nvPr/>
        </p:nvGrpSpPr>
        <p:grpSpPr>
          <a:xfrm>
            <a:off x="4573201" y="2894627"/>
            <a:ext cx="3047594" cy="3154441"/>
            <a:chOff x="4544326" y="2894627"/>
            <a:chExt cx="3047594" cy="3154441"/>
          </a:xfrm>
        </p:grpSpPr>
        <p:sp>
          <p:nvSpPr>
            <p:cNvPr id="91" name="椭圆 90">
              <a:extLst>
                <a:ext uri="{FF2B5EF4-FFF2-40B4-BE49-F238E27FC236}">
                  <a16:creationId xmlns:a16="http://schemas.microsoft.com/office/drawing/2014/main" id="{1135FB9F-3398-0F4C-9552-53D965E9A02C}"/>
                </a:ext>
              </a:extLst>
            </p:cNvPr>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2" name="组合 91">
              <a:extLst>
                <a:ext uri="{FF2B5EF4-FFF2-40B4-BE49-F238E27FC236}">
                  <a16:creationId xmlns:a16="http://schemas.microsoft.com/office/drawing/2014/main" id="{C234476A-48BF-2449-BA9E-D202A86AE5CD}"/>
                </a:ext>
              </a:extLst>
            </p:cNvPr>
            <p:cNvGrpSpPr/>
            <p:nvPr/>
          </p:nvGrpSpPr>
          <p:grpSpPr>
            <a:xfrm>
              <a:off x="4544326" y="2894627"/>
              <a:ext cx="2894147" cy="3154441"/>
              <a:chOff x="4544326" y="2894627"/>
              <a:chExt cx="2894147" cy="3154441"/>
            </a:xfrm>
          </p:grpSpPr>
          <p:sp>
            <p:nvSpPr>
              <p:cNvPr id="93" name="椭圆 92">
                <a:extLst>
                  <a:ext uri="{FF2B5EF4-FFF2-40B4-BE49-F238E27FC236}">
                    <a16:creationId xmlns:a16="http://schemas.microsoft.com/office/drawing/2014/main" id="{060DE8A2-CFA1-1641-9A96-F02BD69A9E34}"/>
                  </a:ext>
                </a:extLst>
              </p:cNvPr>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4" name="组合 93">
                <a:extLst>
                  <a:ext uri="{FF2B5EF4-FFF2-40B4-BE49-F238E27FC236}">
                    <a16:creationId xmlns:a16="http://schemas.microsoft.com/office/drawing/2014/main" id="{2D1FF0D7-B1F4-6347-8CC7-F6A78AEDBB37}"/>
                  </a:ext>
                </a:extLst>
              </p:cNvPr>
              <p:cNvGrpSpPr/>
              <p:nvPr/>
            </p:nvGrpSpPr>
            <p:grpSpPr>
              <a:xfrm>
                <a:off x="5242851" y="3439529"/>
                <a:ext cx="1814286" cy="2093804"/>
                <a:chOff x="8301916" y="1749231"/>
                <a:chExt cx="2561601" cy="2956261"/>
              </a:xfrm>
            </p:grpSpPr>
            <p:sp>
              <p:nvSpPr>
                <p:cNvPr id="101" name="梯形 100">
                  <a:extLst>
                    <a:ext uri="{FF2B5EF4-FFF2-40B4-BE49-F238E27FC236}">
                      <a16:creationId xmlns:a16="http://schemas.microsoft.com/office/drawing/2014/main" id="{102F3CAD-D024-B242-8034-DA0500384692}"/>
                    </a:ext>
                  </a:extLst>
                </p:cNvPr>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2" name="梯形 101">
                  <a:extLst>
                    <a:ext uri="{FF2B5EF4-FFF2-40B4-BE49-F238E27FC236}">
                      <a16:creationId xmlns:a16="http://schemas.microsoft.com/office/drawing/2014/main" id="{92895302-3C81-E649-9479-43F0833A5AF5}"/>
                    </a:ext>
                  </a:extLst>
                </p:cNvPr>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3" name="梯形 102">
                  <a:extLst>
                    <a:ext uri="{FF2B5EF4-FFF2-40B4-BE49-F238E27FC236}">
                      <a16:creationId xmlns:a16="http://schemas.microsoft.com/office/drawing/2014/main" id="{062F09D6-CF3F-E346-A116-3973FAA50CD8}"/>
                    </a:ext>
                  </a:extLst>
                </p:cNvPr>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sp>
            <p:nvSpPr>
              <p:cNvPr id="95" name="椭圆 94">
                <a:extLst>
                  <a:ext uri="{FF2B5EF4-FFF2-40B4-BE49-F238E27FC236}">
                    <a16:creationId xmlns:a16="http://schemas.microsoft.com/office/drawing/2014/main" id="{1AC13CFA-5C4E-A445-B8BF-5B424146DAFF}"/>
                  </a:ext>
                </a:extLst>
              </p:cNvPr>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6" name="任意多边形: 形状 10">
                <a:extLst>
                  <a:ext uri="{FF2B5EF4-FFF2-40B4-BE49-F238E27FC236}">
                    <a16:creationId xmlns:a16="http://schemas.microsoft.com/office/drawing/2014/main" id="{E025C5F2-0E23-D34C-92D8-169D2C27CB90}"/>
                  </a:ext>
                </a:extLst>
              </p:cNvPr>
              <p:cNvSpPr>
                <a:spLocks/>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7" name="椭圆 96">
                <a:extLst>
                  <a:ext uri="{FF2B5EF4-FFF2-40B4-BE49-F238E27FC236}">
                    <a16:creationId xmlns:a16="http://schemas.microsoft.com/office/drawing/2014/main" id="{BB6360AC-AC9F-B34D-B279-D11C593BFF02}"/>
                  </a:ext>
                </a:extLst>
              </p:cNvPr>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8" name="任意多边形: 形状 12">
                <a:extLst>
                  <a:ext uri="{FF2B5EF4-FFF2-40B4-BE49-F238E27FC236}">
                    <a16:creationId xmlns:a16="http://schemas.microsoft.com/office/drawing/2014/main" id="{D8DB77DE-5FF0-E64F-BF7C-F3F528A5DCE6}"/>
                  </a:ext>
                </a:extLst>
              </p:cNvPr>
              <p:cNvSpPr>
                <a:spLocks/>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9" name="任意多边形: 形状 14">
                <a:extLst>
                  <a:ext uri="{FF2B5EF4-FFF2-40B4-BE49-F238E27FC236}">
                    <a16:creationId xmlns:a16="http://schemas.microsoft.com/office/drawing/2014/main" id="{3B38A289-B031-2844-81D3-B3B04FD8579D}"/>
                  </a:ext>
                </a:extLst>
              </p:cNvPr>
              <p:cNvSpPr>
                <a:spLocks/>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100" name="文本框 21">
                <a:extLst>
                  <a:ext uri="{FF2B5EF4-FFF2-40B4-BE49-F238E27FC236}">
                    <a16:creationId xmlns:a16="http://schemas.microsoft.com/office/drawing/2014/main" id="{B69685EA-BE6E-1443-BA9C-D876A7B0C643}"/>
                  </a:ext>
                </a:extLst>
              </p:cNvPr>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a:ea typeface="微软雅黑"/>
                    <a:cs typeface="+mn-ea"/>
                    <a:sym typeface="Arial"/>
                  </a:rPr>
                  <a:t>痛点</a:t>
                </a:r>
              </a:p>
            </p:txBody>
          </p:sp>
        </p:grpSp>
      </p:grpSp>
      <p:sp>
        <p:nvSpPr>
          <p:cNvPr id="104" name="矩形 103">
            <a:extLst>
              <a:ext uri="{FF2B5EF4-FFF2-40B4-BE49-F238E27FC236}">
                <a16:creationId xmlns:a16="http://schemas.microsoft.com/office/drawing/2014/main" id="{1967B92D-AB76-B14F-82F6-7B8A34FCED20}"/>
              </a:ext>
            </a:extLst>
          </p:cNvPr>
          <p:cNvSpPr/>
          <p:nvPr/>
        </p:nvSpPr>
        <p:spPr>
          <a:xfrm>
            <a:off x="968263" y="5240067"/>
            <a:ext cx="2964662" cy="1669688"/>
          </a:xfrm>
          <a:prstGeom prst="rect">
            <a:avLst/>
          </a:prstGeom>
        </p:spPr>
        <p:txBody>
          <a:bodyPr wrap="square">
            <a:spAutoFit/>
          </a:bodyPr>
          <a:lstStyle/>
          <a:p>
            <a:pPr algn="r">
              <a:lnSpc>
                <a:spcPct val="150000"/>
              </a:lnSpc>
            </a:pPr>
            <a:r>
              <a:rPr lang="zh-CN" altLang="en-US" sz="1400" dirty="0">
                <a:solidFill>
                  <a:schemeClr val="bg1"/>
                </a:solidFill>
                <a:latin typeface="Arial"/>
                <a:ea typeface="微软雅黑"/>
                <a:cs typeface="+mn-ea"/>
                <a:sym typeface="Arial"/>
              </a:rPr>
              <a:t>人工每次都要手工汇总计算出货数据，每个系统需要录入的数据也不尽相同，因此每次预约入仓，都需要在不同系统将对应的出货数据录入到系统中，效率低而且容易出错</a:t>
            </a:r>
          </a:p>
        </p:txBody>
      </p:sp>
      <p:sp>
        <p:nvSpPr>
          <p:cNvPr id="105" name="矩形 104">
            <a:extLst>
              <a:ext uri="{FF2B5EF4-FFF2-40B4-BE49-F238E27FC236}">
                <a16:creationId xmlns:a16="http://schemas.microsoft.com/office/drawing/2014/main" id="{6E7FAF20-58D0-B349-BDA9-86AC3E823520}"/>
              </a:ext>
            </a:extLst>
          </p:cNvPr>
          <p:cNvSpPr/>
          <p:nvPr/>
        </p:nvSpPr>
        <p:spPr>
          <a:xfrm>
            <a:off x="8179629" y="5315066"/>
            <a:ext cx="3299290" cy="1346522"/>
          </a:xfrm>
          <a:prstGeom prst="rect">
            <a:avLst/>
          </a:prstGeom>
        </p:spPr>
        <p:txBody>
          <a:bodyPr wrap="square">
            <a:spAutoFit/>
          </a:bodyPr>
          <a:lstStyle/>
          <a:p>
            <a:pPr>
              <a:lnSpc>
                <a:spcPct val="150000"/>
              </a:lnSpc>
            </a:pPr>
            <a:r>
              <a:rPr lang="zh-CN" altLang="en-US" sz="1400" dirty="0">
                <a:solidFill>
                  <a:schemeClr val="bg1"/>
                </a:solidFill>
                <a:latin typeface="Arial"/>
                <a:ea typeface="微软雅黑"/>
                <a:cs typeface="+mn-ea"/>
                <a:sym typeface="Arial"/>
              </a:rPr>
              <a:t>人均每天需要处理上千条数据，并将这些数据在货物离厂前录入系统，而且出货时间紧，需要在紧急的时间处理大量数据</a:t>
            </a:r>
          </a:p>
        </p:txBody>
      </p:sp>
      <p:sp>
        <p:nvSpPr>
          <p:cNvPr id="106" name="矩形 105">
            <a:extLst>
              <a:ext uri="{FF2B5EF4-FFF2-40B4-BE49-F238E27FC236}">
                <a16:creationId xmlns:a16="http://schemas.microsoft.com/office/drawing/2014/main" id="{FF3BB0F9-BCE8-2442-B286-165C99D59E94}"/>
              </a:ext>
            </a:extLst>
          </p:cNvPr>
          <p:cNvSpPr/>
          <p:nvPr/>
        </p:nvSpPr>
        <p:spPr>
          <a:xfrm>
            <a:off x="4299744" y="2176522"/>
            <a:ext cx="3321051" cy="377026"/>
          </a:xfrm>
          <a:prstGeom prst="rect">
            <a:avLst/>
          </a:prstGeom>
        </p:spPr>
        <p:txBody>
          <a:bodyPr wrap="square">
            <a:spAutoFit/>
          </a:bodyPr>
          <a:lstStyle/>
          <a:p>
            <a:pPr algn="ctr">
              <a:lnSpc>
                <a:spcPct val="150000"/>
              </a:lnSpc>
            </a:pPr>
            <a:r>
              <a:rPr lang="zh-CN" altLang="en-US" sz="1400" dirty="0">
                <a:solidFill>
                  <a:schemeClr val="bg1"/>
                </a:solidFill>
                <a:latin typeface="Arial"/>
                <a:ea typeface="微软雅黑"/>
                <a:cs typeface="+mn-ea"/>
                <a:sym typeface="Arial"/>
              </a:rPr>
              <a:t>系统录入操作繁多，而且重复性高</a:t>
            </a:r>
          </a:p>
        </p:txBody>
      </p:sp>
      <p:sp>
        <p:nvSpPr>
          <p:cNvPr id="107" name="文本框 106">
            <a:extLst>
              <a:ext uri="{FF2B5EF4-FFF2-40B4-BE49-F238E27FC236}">
                <a16:creationId xmlns:a16="http://schemas.microsoft.com/office/drawing/2014/main" id="{E7655216-AFA8-9348-AFEE-5D1410663E45}"/>
              </a:ext>
            </a:extLst>
          </p:cNvPr>
          <p:cNvSpPr txBox="1"/>
          <p:nvPr/>
        </p:nvSpPr>
        <p:spPr>
          <a:xfrm>
            <a:off x="4178293" y="272117"/>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        公司流程痛点</a:t>
            </a:r>
          </a:p>
        </p:txBody>
      </p:sp>
    </p:spTree>
    <p:extLst>
      <p:ext uri="{BB962C8B-B14F-4D97-AF65-F5344CB8AC3E}">
        <p14:creationId xmlns:p14="http://schemas.microsoft.com/office/powerpoint/2010/main" val="265723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E94336-C181-B843-9E84-D016CF8B4F89}"/>
              </a:ext>
            </a:extLst>
          </p:cNvPr>
          <p:cNvSpPr txBox="1">
            <a:spLocks/>
          </p:cNvSpPr>
          <p:nvPr/>
        </p:nvSpPr>
        <p:spPr>
          <a:xfrm>
            <a:off x="4508500" y="490904"/>
            <a:ext cx="2807414"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charset="-122"/>
                <a:ea typeface="微软雅黑" panose="020B0503020204020204" charset="-122"/>
                <a:cs typeface="+mn-cs"/>
              </a:rPr>
              <a:t>机器人工厂上线流程</a:t>
            </a:r>
          </a:p>
        </p:txBody>
      </p:sp>
      <p:cxnSp>
        <p:nvCxnSpPr>
          <p:cNvPr id="3" name="直接连接符 27">
            <a:extLst>
              <a:ext uri="{FF2B5EF4-FFF2-40B4-BE49-F238E27FC236}">
                <a16:creationId xmlns:a16="http://schemas.microsoft.com/office/drawing/2014/main" id="{104C1D2F-C11E-2F4E-A4FC-BD00B27355FD}"/>
              </a:ext>
            </a:extLst>
          </p:cNvPr>
          <p:cNvCxnSpPr>
            <a:stCxn id="4" idx="3"/>
          </p:cNvCxnSpPr>
          <p:nvPr/>
        </p:nvCxnSpPr>
        <p:spPr>
          <a:xfrm>
            <a:off x="1927860" y="5281930"/>
            <a:ext cx="9286240" cy="254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462D3071-6CBA-6F4E-B3DF-FFCFB2B0803B}"/>
              </a:ext>
            </a:extLst>
          </p:cNvPr>
          <p:cNvSpPr/>
          <p:nvPr/>
        </p:nvSpPr>
        <p:spPr>
          <a:xfrm>
            <a:off x="185928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 name="矩形 4">
            <a:extLst>
              <a:ext uri="{FF2B5EF4-FFF2-40B4-BE49-F238E27FC236}">
                <a16:creationId xmlns:a16="http://schemas.microsoft.com/office/drawing/2014/main" id="{BD199CC5-77FD-C24F-8D49-D9F42E9272D7}"/>
              </a:ext>
            </a:extLst>
          </p:cNvPr>
          <p:cNvSpPr/>
          <p:nvPr/>
        </p:nvSpPr>
        <p:spPr>
          <a:xfrm>
            <a:off x="2828925"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矩形 5">
            <a:extLst>
              <a:ext uri="{FF2B5EF4-FFF2-40B4-BE49-F238E27FC236}">
                <a16:creationId xmlns:a16="http://schemas.microsoft.com/office/drawing/2014/main" id="{F5104375-1ADB-E040-ACD3-76EBE8F00870}"/>
              </a:ext>
            </a:extLst>
          </p:cNvPr>
          <p:cNvSpPr/>
          <p:nvPr/>
        </p:nvSpPr>
        <p:spPr>
          <a:xfrm>
            <a:off x="379476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 name="矩形 6">
            <a:extLst>
              <a:ext uri="{FF2B5EF4-FFF2-40B4-BE49-F238E27FC236}">
                <a16:creationId xmlns:a16="http://schemas.microsoft.com/office/drawing/2014/main" id="{1C3B9A4E-BCDE-7A4D-9660-2D747DD0402E}"/>
              </a:ext>
            </a:extLst>
          </p:cNvPr>
          <p:cNvSpPr/>
          <p:nvPr/>
        </p:nvSpPr>
        <p:spPr>
          <a:xfrm>
            <a:off x="4700270"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矩形 7">
            <a:extLst>
              <a:ext uri="{FF2B5EF4-FFF2-40B4-BE49-F238E27FC236}">
                <a16:creationId xmlns:a16="http://schemas.microsoft.com/office/drawing/2014/main" id="{195BC476-763E-AD47-9FEA-F5D389451D98}"/>
              </a:ext>
            </a:extLst>
          </p:cNvPr>
          <p:cNvSpPr/>
          <p:nvPr/>
        </p:nvSpPr>
        <p:spPr>
          <a:xfrm>
            <a:off x="5605145"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矩形 8">
            <a:extLst>
              <a:ext uri="{FF2B5EF4-FFF2-40B4-BE49-F238E27FC236}">
                <a16:creationId xmlns:a16="http://schemas.microsoft.com/office/drawing/2014/main" id="{70A2EEDD-E0B1-524F-87A9-6A26C2A6157C}"/>
              </a:ext>
            </a:extLst>
          </p:cNvPr>
          <p:cNvSpPr/>
          <p:nvPr/>
        </p:nvSpPr>
        <p:spPr>
          <a:xfrm>
            <a:off x="6510020"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矩形 9">
            <a:extLst>
              <a:ext uri="{FF2B5EF4-FFF2-40B4-BE49-F238E27FC236}">
                <a16:creationId xmlns:a16="http://schemas.microsoft.com/office/drawing/2014/main" id="{DC0D63C1-4A17-4A4D-AAB2-C29765B8302F}"/>
              </a:ext>
            </a:extLst>
          </p:cNvPr>
          <p:cNvSpPr/>
          <p:nvPr/>
        </p:nvSpPr>
        <p:spPr>
          <a:xfrm>
            <a:off x="9247505"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矩形 10">
            <a:extLst>
              <a:ext uri="{FF2B5EF4-FFF2-40B4-BE49-F238E27FC236}">
                <a16:creationId xmlns:a16="http://schemas.microsoft.com/office/drawing/2014/main" id="{FE555C13-A8E7-9F44-99ED-818A674B7302}"/>
              </a:ext>
            </a:extLst>
          </p:cNvPr>
          <p:cNvSpPr/>
          <p:nvPr/>
        </p:nvSpPr>
        <p:spPr>
          <a:xfrm>
            <a:off x="1015238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矩形 11">
            <a:extLst>
              <a:ext uri="{FF2B5EF4-FFF2-40B4-BE49-F238E27FC236}">
                <a16:creationId xmlns:a16="http://schemas.microsoft.com/office/drawing/2014/main" id="{60C41BB6-0CE6-1C4B-AC09-1328EC852A3D}"/>
              </a:ext>
            </a:extLst>
          </p:cNvPr>
          <p:cNvSpPr/>
          <p:nvPr/>
        </p:nvSpPr>
        <p:spPr>
          <a:xfrm>
            <a:off x="11182985" y="5246370"/>
            <a:ext cx="68580" cy="71120"/>
          </a:xfrm>
          <a:prstGeom prst="rect">
            <a:avLst/>
          </a:prstGeom>
          <a:solidFill>
            <a:schemeClr val="tx1">
              <a:lumMod val="85000"/>
              <a:lumOff val="1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a:extLst>
              <a:ext uri="{FF2B5EF4-FFF2-40B4-BE49-F238E27FC236}">
                <a16:creationId xmlns:a16="http://schemas.microsoft.com/office/drawing/2014/main" id="{FA5D0BC4-086F-1646-837D-6B9F646AA374}"/>
              </a:ext>
            </a:extLst>
          </p:cNvPr>
          <p:cNvSpPr/>
          <p:nvPr/>
        </p:nvSpPr>
        <p:spPr>
          <a:xfrm>
            <a:off x="8331200" y="5236845"/>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14" name="肘形连接符 13">
            <a:extLst>
              <a:ext uri="{FF2B5EF4-FFF2-40B4-BE49-F238E27FC236}">
                <a16:creationId xmlns:a16="http://schemas.microsoft.com/office/drawing/2014/main" id="{41E67EEA-FE31-4044-99A5-BE231F0A93D3}"/>
              </a:ext>
            </a:extLst>
          </p:cNvPr>
          <p:cNvCxnSpPr>
            <a:stCxn id="4" idx="2"/>
            <a:endCxn id="5" idx="2"/>
          </p:cNvCxnSpPr>
          <p:nvPr/>
        </p:nvCxnSpPr>
        <p:spPr>
          <a:xfrm rot="5400000" flipV="1">
            <a:off x="2378393" y="4840923"/>
            <a:ext cx="3175" cy="96964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D44E50F1-E81B-E344-9192-E152D8A77EB2}"/>
              </a:ext>
            </a:extLst>
          </p:cNvPr>
          <p:cNvSpPr/>
          <p:nvPr/>
        </p:nvSpPr>
        <p:spPr>
          <a:xfrm>
            <a:off x="7414895" y="5236845"/>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等腰三角形 62">
            <a:extLst>
              <a:ext uri="{FF2B5EF4-FFF2-40B4-BE49-F238E27FC236}">
                <a16:creationId xmlns:a16="http://schemas.microsoft.com/office/drawing/2014/main" id="{2EC15FA7-2001-034E-B6F6-4A60E43519B0}"/>
              </a:ext>
            </a:extLst>
          </p:cNvPr>
          <p:cNvSpPr/>
          <p:nvPr/>
        </p:nvSpPr>
        <p:spPr>
          <a:xfrm rot="10800000">
            <a:off x="2354580" y="5607050"/>
            <a:ext cx="76200" cy="48895"/>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等腰三角形 63">
            <a:extLst>
              <a:ext uri="{FF2B5EF4-FFF2-40B4-BE49-F238E27FC236}">
                <a16:creationId xmlns:a16="http://schemas.microsoft.com/office/drawing/2014/main" id="{2B2A5522-5F0D-0B40-B374-39AA5E38AC3E}"/>
              </a:ext>
            </a:extLst>
          </p:cNvPr>
          <p:cNvSpPr/>
          <p:nvPr/>
        </p:nvSpPr>
        <p:spPr>
          <a:xfrm rot="10800000">
            <a:off x="5163185" y="5607050"/>
            <a:ext cx="75565" cy="4953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TextBox 103">
            <a:extLst>
              <a:ext uri="{FF2B5EF4-FFF2-40B4-BE49-F238E27FC236}">
                <a16:creationId xmlns:a16="http://schemas.microsoft.com/office/drawing/2014/main" id="{4D960312-33F6-5F49-B90D-8E015B0ED06A}"/>
              </a:ext>
            </a:extLst>
          </p:cNvPr>
          <p:cNvSpPr txBox="1">
            <a:spLocks noChangeArrowheads="1"/>
          </p:cNvSpPr>
          <p:nvPr/>
        </p:nvSpPr>
        <p:spPr bwMode="auto">
          <a:xfrm rot="30982">
            <a:off x="1433195" y="4823484"/>
            <a:ext cx="92011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p>
        </p:txBody>
      </p:sp>
      <p:sp>
        <p:nvSpPr>
          <p:cNvPr id="19" name="TextBox 103">
            <a:extLst>
              <a:ext uri="{FF2B5EF4-FFF2-40B4-BE49-F238E27FC236}">
                <a16:creationId xmlns:a16="http://schemas.microsoft.com/office/drawing/2014/main" id="{B75CF4E9-E749-3A44-A8DF-47B060F72200}"/>
              </a:ext>
            </a:extLst>
          </p:cNvPr>
          <p:cNvSpPr txBox="1">
            <a:spLocks noChangeArrowheads="1"/>
          </p:cNvSpPr>
          <p:nvPr/>
        </p:nvSpPr>
        <p:spPr bwMode="auto">
          <a:xfrm rot="30982">
            <a:off x="2399030" y="4817110"/>
            <a:ext cx="92011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p>
        </p:txBody>
      </p:sp>
      <p:sp>
        <p:nvSpPr>
          <p:cNvPr id="20" name="TextBox 103">
            <a:extLst>
              <a:ext uri="{FF2B5EF4-FFF2-40B4-BE49-F238E27FC236}">
                <a16:creationId xmlns:a16="http://schemas.microsoft.com/office/drawing/2014/main" id="{44845542-CCEF-8141-B655-10B1577EF420}"/>
              </a:ext>
            </a:extLst>
          </p:cNvPr>
          <p:cNvSpPr txBox="1">
            <a:spLocks noChangeArrowheads="1"/>
          </p:cNvSpPr>
          <p:nvPr/>
        </p:nvSpPr>
        <p:spPr bwMode="auto">
          <a:xfrm rot="30982">
            <a:off x="336867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业务需求评估</a:t>
            </a:r>
          </a:p>
        </p:txBody>
      </p:sp>
      <p:sp>
        <p:nvSpPr>
          <p:cNvPr id="21" name="TextBox 103">
            <a:extLst>
              <a:ext uri="{FF2B5EF4-FFF2-40B4-BE49-F238E27FC236}">
                <a16:creationId xmlns:a16="http://schemas.microsoft.com/office/drawing/2014/main" id="{42713295-059F-C449-BD66-99F80EA3EEC1}"/>
              </a:ext>
            </a:extLst>
          </p:cNvPr>
          <p:cNvSpPr txBox="1">
            <a:spLocks noChangeArrowheads="1"/>
          </p:cNvSpPr>
          <p:nvPr/>
        </p:nvSpPr>
        <p:spPr bwMode="auto">
          <a:xfrm rot="30982">
            <a:off x="4273550" y="4817110"/>
            <a:ext cx="92138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第一批次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p>
        </p:txBody>
      </p:sp>
      <p:sp>
        <p:nvSpPr>
          <p:cNvPr id="22" name="TextBox 103">
            <a:extLst>
              <a:ext uri="{FF2B5EF4-FFF2-40B4-BE49-F238E27FC236}">
                <a16:creationId xmlns:a16="http://schemas.microsoft.com/office/drawing/2014/main" id="{037BC962-0968-6F47-95D6-8301DA901A47}"/>
              </a:ext>
            </a:extLst>
          </p:cNvPr>
          <p:cNvSpPr txBox="1">
            <a:spLocks noChangeArrowheads="1"/>
          </p:cNvSpPr>
          <p:nvPr/>
        </p:nvSpPr>
        <p:spPr bwMode="auto">
          <a:xfrm rot="30982">
            <a:off x="517842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p>
        </p:txBody>
      </p:sp>
      <p:sp>
        <p:nvSpPr>
          <p:cNvPr id="23" name="TextBox 103">
            <a:extLst>
              <a:ext uri="{FF2B5EF4-FFF2-40B4-BE49-F238E27FC236}">
                <a16:creationId xmlns:a16="http://schemas.microsoft.com/office/drawing/2014/main" id="{9C9C4447-EBF1-0248-9438-2A6BAA2CADF8}"/>
              </a:ext>
            </a:extLst>
          </p:cNvPr>
          <p:cNvSpPr txBox="1">
            <a:spLocks noChangeArrowheads="1"/>
          </p:cNvSpPr>
          <p:nvPr/>
        </p:nvSpPr>
        <p:spPr bwMode="auto">
          <a:xfrm rot="30982">
            <a:off x="177863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p>
        </p:txBody>
      </p:sp>
      <p:sp>
        <p:nvSpPr>
          <p:cNvPr id="24" name="TextBox 103">
            <a:extLst>
              <a:ext uri="{FF2B5EF4-FFF2-40B4-BE49-F238E27FC236}">
                <a16:creationId xmlns:a16="http://schemas.microsoft.com/office/drawing/2014/main" id="{E204614F-EFDC-B94E-9859-3F90A138A06E}"/>
              </a:ext>
            </a:extLst>
          </p:cNvPr>
          <p:cNvSpPr txBox="1">
            <a:spLocks noChangeArrowheads="1"/>
          </p:cNvSpPr>
          <p:nvPr/>
        </p:nvSpPr>
        <p:spPr bwMode="auto">
          <a:xfrm rot="30982">
            <a:off x="459105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流程开发</a:t>
            </a:r>
          </a:p>
        </p:txBody>
      </p:sp>
      <p:cxnSp>
        <p:nvCxnSpPr>
          <p:cNvPr id="25" name="肘形连接符 24">
            <a:extLst>
              <a:ext uri="{FF2B5EF4-FFF2-40B4-BE49-F238E27FC236}">
                <a16:creationId xmlns:a16="http://schemas.microsoft.com/office/drawing/2014/main" id="{4242CDDA-2304-2D4E-9ADE-7FA0599C9340}"/>
              </a:ext>
            </a:extLst>
          </p:cNvPr>
          <p:cNvCxnSpPr>
            <a:stCxn id="7" idx="2"/>
            <a:endCxn id="8" idx="2"/>
          </p:cNvCxnSpPr>
          <p:nvPr/>
        </p:nvCxnSpPr>
        <p:spPr>
          <a:xfrm rot="5400000" flipV="1">
            <a:off x="5186998" y="4873308"/>
            <a:ext cx="3175" cy="90487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103">
            <a:extLst>
              <a:ext uri="{FF2B5EF4-FFF2-40B4-BE49-F238E27FC236}">
                <a16:creationId xmlns:a16="http://schemas.microsoft.com/office/drawing/2014/main" id="{6AED215E-FF20-3446-9C25-6C93C14A68B0}"/>
              </a:ext>
            </a:extLst>
          </p:cNvPr>
          <p:cNvSpPr txBox="1">
            <a:spLocks noChangeArrowheads="1"/>
          </p:cNvSpPr>
          <p:nvPr/>
        </p:nvSpPr>
        <p:spPr bwMode="auto">
          <a:xfrm rot="30982">
            <a:off x="6087745" y="4818380"/>
            <a:ext cx="9207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第一批次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p>
        </p:txBody>
      </p:sp>
      <p:sp>
        <p:nvSpPr>
          <p:cNvPr id="27" name="TextBox 103">
            <a:extLst>
              <a:ext uri="{FF2B5EF4-FFF2-40B4-BE49-F238E27FC236}">
                <a16:creationId xmlns:a16="http://schemas.microsoft.com/office/drawing/2014/main" id="{AF0048DA-0228-CD4A-AF72-2C7EBE32FC45}"/>
              </a:ext>
            </a:extLst>
          </p:cNvPr>
          <p:cNvSpPr txBox="1">
            <a:spLocks noChangeArrowheads="1"/>
          </p:cNvSpPr>
          <p:nvPr/>
        </p:nvSpPr>
        <p:spPr bwMode="auto">
          <a:xfrm rot="30982">
            <a:off x="9744710" y="4823484"/>
            <a:ext cx="92075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流程运营阶段</a:t>
            </a:r>
          </a:p>
        </p:txBody>
      </p:sp>
      <p:sp>
        <p:nvSpPr>
          <p:cNvPr id="28" name="TextBox 103">
            <a:extLst>
              <a:ext uri="{FF2B5EF4-FFF2-40B4-BE49-F238E27FC236}">
                <a16:creationId xmlns:a16="http://schemas.microsoft.com/office/drawing/2014/main" id="{562DB38A-385D-6646-8223-1F8B5C2468DE}"/>
              </a:ext>
            </a:extLst>
          </p:cNvPr>
          <p:cNvSpPr txBox="1">
            <a:spLocks noChangeArrowheads="1"/>
          </p:cNvSpPr>
          <p:nvPr/>
        </p:nvSpPr>
        <p:spPr bwMode="auto">
          <a:xfrm rot="30982">
            <a:off x="321564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p>
        </p:txBody>
      </p:sp>
      <p:sp>
        <p:nvSpPr>
          <p:cNvPr id="29" name="TextBox 103">
            <a:extLst>
              <a:ext uri="{FF2B5EF4-FFF2-40B4-BE49-F238E27FC236}">
                <a16:creationId xmlns:a16="http://schemas.microsoft.com/office/drawing/2014/main" id="{05B67E96-3D87-7143-8838-DEC11F88376F}"/>
              </a:ext>
            </a:extLst>
          </p:cNvPr>
          <p:cNvSpPr txBox="1">
            <a:spLocks noChangeArrowheads="1"/>
          </p:cNvSpPr>
          <p:nvPr/>
        </p:nvSpPr>
        <p:spPr bwMode="auto">
          <a:xfrm rot="30982">
            <a:off x="593026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p>
        </p:txBody>
      </p:sp>
      <p:sp>
        <p:nvSpPr>
          <p:cNvPr id="30" name="等腰三角形 76">
            <a:extLst>
              <a:ext uri="{FF2B5EF4-FFF2-40B4-BE49-F238E27FC236}">
                <a16:creationId xmlns:a16="http://schemas.microsoft.com/office/drawing/2014/main" id="{7CCEDF97-BED0-F24B-A4B4-7A31F632272F}"/>
              </a:ext>
            </a:extLst>
          </p:cNvPr>
          <p:cNvSpPr/>
          <p:nvPr/>
        </p:nvSpPr>
        <p:spPr>
          <a:xfrm rot="10800000">
            <a:off x="7883525" y="5610225"/>
            <a:ext cx="75565" cy="4953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TextBox 103">
            <a:extLst>
              <a:ext uri="{FF2B5EF4-FFF2-40B4-BE49-F238E27FC236}">
                <a16:creationId xmlns:a16="http://schemas.microsoft.com/office/drawing/2014/main" id="{9B03816D-BD9C-9740-8805-609997025F5D}"/>
              </a:ext>
            </a:extLst>
          </p:cNvPr>
          <p:cNvSpPr txBox="1">
            <a:spLocks noChangeArrowheads="1"/>
          </p:cNvSpPr>
          <p:nvPr/>
        </p:nvSpPr>
        <p:spPr bwMode="auto">
          <a:xfrm rot="30982">
            <a:off x="731710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流程开发</a:t>
            </a:r>
          </a:p>
        </p:txBody>
      </p:sp>
      <p:cxnSp>
        <p:nvCxnSpPr>
          <p:cNvPr id="32" name="肘形连接符 31">
            <a:extLst>
              <a:ext uri="{FF2B5EF4-FFF2-40B4-BE49-F238E27FC236}">
                <a16:creationId xmlns:a16="http://schemas.microsoft.com/office/drawing/2014/main" id="{2C1753A0-A89A-EE41-8F73-26CA53972A68}"/>
              </a:ext>
            </a:extLst>
          </p:cNvPr>
          <p:cNvCxnSpPr/>
          <p:nvPr/>
        </p:nvCxnSpPr>
        <p:spPr>
          <a:xfrm rot="5400000" flipV="1">
            <a:off x="7907020" y="4867910"/>
            <a:ext cx="3175" cy="90487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103">
            <a:extLst>
              <a:ext uri="{FF2B5EF4-FFF2-40B4-BE49-F238E27FC236}">
                <a16:creationId xmlns:a16="http://schemas.microsoft.com/office/drawing/2014/main" id="{8FFC0D36-04CB-D144-813F-8D235EED73C7}"/>
              </a:ext>
            </a:extLst>
          </p:cNvPr>
          <p:cNvSpPr txBox="1">
            <a:spLocks noChangeArrowheads="1"/>
          </p:cNvSpPr>
          <p:nvPr/>
        </p:nvSpPr>
        <p:spPr bwMode="auto">
          <a:xfrm rot="30982">
            <a:off x="6993890" y="4818380"/>
            <a:ext cx="92138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第二批次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p>
        </p:txBody>
      </p:sp>
      <p:sp>
        <p:nvSpPr>
          <p:cNvPr id="34" name="TextBox 103">
            <a:extLst>
              <a:ext uri="{FF2B5EF4-FFF2-40B4-BE49-F238E27FC236}">
                <a16:creationId xmlns:a16="http://schemas.microsoft.com/office/drawing/2014/main" id="{AD3C70B9-196B-6640-8684-4474D7EB9424}"/>
              </a:ext>
            </a:extLst>
          </p:cNvPr>
          <p:cNvSpPr txBox="1">
            <a:spLocks noChangeArrowheads="1"/>
          </p:cNvSpPr>
          <p:nvPr/>
        </p:nvSpPr>
        <p:spPr bwMode="auto">
          <a:xfrm rot="30982">
            <a:off x="794067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p>
        </p:txBody>
      </p:sp>
      <p:sp>
        <p:nvSpPr>
          <p:cNvPr id="35" name="TextBox 103">
            <a:extLst>
              <a:ext uri="{FF2B5EF4-FFF2-40B4-BE49-F238E27FC236}">
                <a16:creationId xmlns:a16="http://schemas.microsoft.com/office/drawing/2014/main" id="{F9ADC532-9EF4-3D4D-85D0-5C4F20CE999C}"/>
              </a:ext>
            </a:extLst>
          </p:cNvPr>
          <p:cNvSpPr txBox="1">
            <a:spLocks noChangeArrowheads="1"/>
          </p:cNvSpPr>
          <p:nvPr/>
        </p:nvSpPr>
        <p:spPr bwMode="auto">
          <a:xfrm rot="30982">
            <a:off x="8821420" y="4817110"/>
            <a:ext cx="9207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第二批次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p>
        </p:txBody>
      </p:sp>
      <p:sp>
        <p:nvSpPr>
          <p:cNvPr id="36" name="TextBox 103">
            <a:extLst>
              <a:ext uri="{FF2B5EF4-FFF2-40B4-BE49-F238E27FC236}">
                <a16:creationId xmlns:a16="http://schemas.microsoft.com/office/drawing/2014/main" id="{76C99B45-E259-AC4C-B125-2043BFE93DB0}"/>
              </a:ext>
            </a:extLst>
          </p:cNvPr>
          <p:cNvSpPr txBox="1">
            <a:spLocks noChangeArrowheads="1"/>
          </p:cNvSpPr>
          <p:nvPr/>
        </p:nvSpPr>
        <p:spPr bwMode="auto">
          <a:xfrm rot="30982">
            <a:off x="866775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p>
        </p:txBody>
      </p:sp>
      <p:sp>
        <p:nvSpPr>
          <p:cNvPr id="37" name="矩形: 圆角 74">
            <a:extLst>
              <a:ext uri="{FF2B5EF4-FFF2-40B4-BE49-F238E27FC236}">
                <a16:creationId xmlns:a16="http://schemas.microsoft.com/office/drawing/2014/main" id="{B07F0FFD-AE83-AF42-A4EE-62C730103FFE}"/>
              </a:ext>
            </a:extLst>
          </p:cNvPr>
          <p:cNvSpPr/>
          <p:nvPr/>
        </p:nvSpPr>
        <p:spPr>
          <a:xfrm>
            <a:off x="1488440" y="3954145"/>
            <a:ext cx="10013950" cy="2533015"/>
          </a:xfrm>
          <a:prstGeom prst="roundRect">
            <a:avLst>
              <a:gd name="adj" fmla="val 271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charset="0"/>
              <a:ea typeface="宋体" charset="-122"/>
              <a:cs typeface="微软雅黑" charset="0"/>
            </a:endParaRPr>
          </a:p>
        </p:txBody>
      </p:sp>
      <p:sp>
        <p:nvSpPr>
          <p:cNvPr id="38" name="矩形 37">
            <a:extLst>
              <a:ext uri="{FF2B5EF4-FFF2-40B4-BE49-F238E27FC236}">
                <a16:creationId xmlns:a16="http://schemas.microsoft.com/office/drawing/2014/main" id="{538CFB05-318E-AC43-B6CE-4CF519E19391}"/>
              </a:ext>
            </a:extLst>
          </p:cNvPr>
          <p:cNvSpPr/>
          <p:nvPr/>
        </p:nvSpPr>
        <p:spPr>
          <a:xfrm>
            <a:off x="1473200" y="3809365"/>
            <a:ext cx="1210945" cy="297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90204" pitchFamily="34" charset="0"/>
                <a:ea typeface="Arial" panose="020B0604020202090204" pitchFamily="34" charset="0"/>
              </a:rPr>
              <a:t>二期工程</a:t>
            </a:r>
          </a:p>
        </p:txBody>
      </p:sp>
      <p:grpSp>
        <p:nvGrpSpPr>
          <p:cNvPr id="39" name="组合 38">
            <a:extLst>
              <a:ext uri="{FF2B5EF4-FFF2-40B4-BE49-F238E27FC236}">
                <a16:creationId xmlns:a16="http://schemas.microsoft.com/office/drawing/2014/main" id="{BDC2412D-BB88-644B-A4D5-E538F203A6F9}"/>
              </a:ext>
            </a:extLst>
          </p:cNvPr>
          <p:cNvGrpSpPr/>
          <p:nvPr/>
        </p:nvGrpSpPr>
        <p:grpSpPr>
          <a:xfrm>
            <a:off x="574675" y="1250950"/>
            <a:ext cx="9749790" cy="1940560"/>
            <a:chOff x="631" y="1958"/>
            <a:chExt cx="15354" cy="3056"/>
          </a:xfrm>
        </p:grpSpPr>
        <p:cxnSp>
          <p:nvCxnSpPr>
            <p:cNvPr id="40" name="直接连接符 86">
              <a:extLst>
                <a:ext uri="{FF2B5EF4-FFF2-40B4-BE49-F238E27FC236}">
                  <a16:creationId xmlns:a16="http://schemas.microsoft.com/office/drawing/2014/main" id="{E3E28072-4A9C-5040-9712-766420AC2B6B}"/>
                </a:ext>
              </a:extLst>
            </p:cNvPr>
            <p:cNvCxnSpPr>
              <a:stCxn id="41" idx="3"/>
            </p:cNvCxnSpPr>
            <p:nvPr/>
          </p:nvCxnSpPr>
          <p:spPr>
            <a:xfrm>
              <a:off x="905" y="3453"/>
              <a:ext cx="14624" cy="4"/>
            </a:xfrm>
            <a:prstGeom prst="line">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id="{240740D8-4CBB-7445-973A-9706F24C9D90}"/>
                </a:ext>
              </a:extLst>
            </p:cNvPr>
            <p:cNvSpPr/>
            <p:nvPr/>
          </p:nvSpPr>
          <p:spPr>
            <a:xfrm>
              <a:off x="79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2" name="矩形 41">
              <a:extLst>
                <a:ext uri="{FF2B5EF4-FFF2-40B4-BE49-F238E27FC236}">
                  <a16:creationId xmlns:a16="http://schemas.microsoft.com/office/drawing/2014/main" id="{2745AF03-7639-4941-8773-0D6D02B5B365}"/>
                </a:ext>
              </a:extLst>
            </p:cNvPr>
            <p:cNvSpPr/>
            <p:nvPr/>
          </p:nvSpPr>
          <p:spPr>
            <a:xfrm>
              <a:off x="2324"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3" name="矩形 42">
              <a:extLst>
                <a:ext uri="{FF2B5EF4-FFF2-40B4-BE49-F238E27FC236}">
                  <a16:creationId xmlns:a16="http://schemas.microsoft.com/office/drawing/2014/main" id="{48E80163-1904-1045-B709-513C052DDB1B}"/>
                </a:ext>
              </a:extLst>
            </p:cNvPr>
            <p:cNvSpPr/>
            <p:nvPr/>
          </p:nvSpPr>
          <p:spPr>
            <a:xfrm>
              <a:off x="3845"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4" name="矩形 43">
              <a:extLst>
                <a:ext uri="{FF2B5EF4-FFF2-40B4-BE49-F238E27FC236}">
                  <a16:creationId xmlns:a16="http://schemas.microsoft.com/office/drawing/2014/main" id="{CCAA5301-009F-E843-909E-81D8B1C65401}"/>
                </a:ext>
              </a:extLst>
            </p:cNvPr>
            <p:cNvSpPr/>
            <p:nvPr/>
          </p:nvSpPr>
          <p:spPr>
            <a:xfrm>
              <a:off x="527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矩形 44">
              <a:extLst>
                <a:ext uri="{FF2B5EF4-FFF2-40B4-BE49-F238E27FC236}">
                  <a16:creationId xmlns:a16="http://schemas.microsoft.com/office/drawing/2014/main" id="{A2E71943-E452-5648-A5CE-DA1FAE0A4658}"/>
                </a:ext>
              </a:extLst>
            </p:cNvPr>
            <p:cNvSpPr/>
            <p:nvPr/>
          </p:nvSpPr>
          <p:spPr>
            <a:xfrm>
              <a:off x="6696"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6" name="矩形 45">
              <a:extLst>
                <a:ext uri="{FF2B5EF4-FFF2-40B4-BE49-F238E27FC236}">
                  <a16:creationId xmlns:a16="http://schemas.microsoft.com/office/drawing/2014/main" id="{B9A048A0-FC6E-F948-88D6-B7D8D3F9CC00}"/>
                </a:ext>
              </a:extLst>
            </p:cNvPr>
            <p:cNvSpPr/>
            <p:nvPr/>
          </p:nvSpPr>
          <p:spPr>
            <a:xfrm>
              <a:off x="812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7" name="矩形 46">
              <a:extLst>
                <a:ext uri="{FF2B5EF4-FFF2-40B4-BE49-F238E27FC236}">
                  <a16:creationId xmlns:a16="http://schemas.microsoft.com/office/drawing/2014/main" id="{BB234942-0FE2-E048-939F-908BEA6C6635}"/>
                </a:ext>
              </a:extLst>
            </p:cNvPr>
            <p:cNvSpPr/>
            <p:nvPr/>
          </p:nvSpPr>
          <p:spPr>
            <a:xfrm>
              <a:off x="12432"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8" name="矩形 47">
              <a:extLst>
                <a:ext uri="{FF2B5EF4-FFF2-40B4-BE49-F238E27FC236}">
                  <a16:creationId xmlns:a16="http://schemas.microsoft.com/office/drawing/2014/main" id="{BF9F1C1C-57FB-AE45-826F-A0E290361EE1}"/>
                </a:ext>
              </a:extLst>
            </p:cNvPr>
            <p:cNvSpPr/>
            <p:nvPr/>
          </p:nvSpPr>
          <p:spPr>
            <a:xfrm>
              <a:off x="1385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9" name="矩形 48">
              <a:extLst>
                <a:ext uri="{FF2B5EF4-FFF2-40B4-BE49-F238E27FC236}">
                  <a16:creationId xmlns:a16="http://schemas.microsoft.com/office/drawing/2014/main" id="{762C2B34-4237-4B40-9AF7-7DFFB3289A6A}"/>
                </a:ext>
              </a:extLst>
            </p:cNvPr>
            <p:cNvSpPr/>
            <p:nvPr/>
          </p:nvSpPr>
          <p:spPr>
            <a:xfrm>
              <a:off x="15480"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0" name="矩形 49">
              <a:extLst>
                <a:ext uri="{FF2B5EF4-FFF2-40B4-BE49-F238E27FC236}">
                  <a16:creationId xmlns:a16="http://schemas.microsoft.com/office/drawing/2014/main" id="{02D287C4-CDFB-1540-8EE0-AAB564E7F764}"/>
                </a:ext>
              </a:extLst>
            </p:cNvPr>
            <p:cNvSpPr/>
            <p:nvPr/>
          </p:nvSpPr>
          <p:spPr>
            <a:xfrm>
              <a:off x="10989" y="3370"/>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51" name="肘形连接符 50">
              <a:extLst>
                <a:ext uri="{FF2B5EF4-FFF2-40B4-BE49-F238E27FC236}">
                  <a16:creationId xmlns:a16="http://schemas.microsoft.com/office/drawing/2014/main" id="{CA659DA4-4A2C-C843-9486-50DC3B4F74C1}"/>
                </a:ext>
              </a:extLst>
            </p:cNvPr>
            <p:cNvCxnSpPr>
              <a:stCxn id="41" idx="2"/>
              <a:endCxn id="43" idx="2"/>
            </p:cNvCxnSpPr>
            <p:nvPr/>
          </p:nvCxnSpPr>
          <p:spPr>
            <a:xfrm rot="5400000" flipV="1">
              <a:off x="2375" y="1973"/>
              <a:ext cx="5" cy="3048"/>
            </a:xfrm>
            <a:prstGeom prst="bentConnector3">
              <a:avLst>
                <a:gd name="adj1" fmla="val 755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a:extLst>
                <a:ext uri="{FF2B5EF4-FFF2-40B4-BE49-F238E27FC236}">
                  <a16:creationId xmlns:a16="http://schemas.microsoft.com/office/drawing/2014/main" id="{21453FB6-031C-4C48-8BDA-BF00C85E8FA0}"/>
                </a:ext>
              </a:extLst>
            </p:cNvPr>
            <p:cNvCxnSpPr/>
            <p:nvPr/>
          </p:nvCxnSpPr>
          <p:spPr>
            <a:xfrm rot="5400000" flipH="1" flipV="1">
              <a:off x="11756" y="2649"/>
              <a:ext cx="22" cy="1425"/>
            </a:xfrm>
            <a:prstGeom prst="bentConnector3">
              <a:avLst>
                <a:gd name="adj1" fmla="val -2270454"/>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FFACEE2F-28DF-344D-B0B1-F1D4459555CC}"/>
                </a:ext>
              </a:extLst>
            </p:cNvPr>
            <p:cNvSpPr/>
            <p:nvPr/>
          </p:nvSpPr>
          <p:spPr>
            <a:xfrm>
              <a:off x="9546" y="3382"/>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4" name="等腰三角形 103">
              <a:extLst>
                <a:ext uri="{FF2B5EF4-FFF2-40B4-BE49-F238E27FC236}">
                  <a16:creationId xmlns:a16="http://schemas.microsoft.com/office/drawing/2014/main" id="{ACF512D5-C141-F141-9FE9-1C9134F029C2}"/>
                </a:ext>
              </a:extLst>
            </p:cNvPr>
            <p:cNvSpPr/>
            <p:nvPr/>
          </p:nvSpPr>
          <p:spPr>
            <a:xfrm rot="10800000">
              <a:off x="2312" y="3965"/>
              <a:ext cx="120" cy="77"/>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5" name="等腰三角形 104">
              <a:extLst>
                <a:ext uri="{FF2B5EF4-FFF2-40B4-BE49-F238E27FC236}">
                  <a16:creationId xmlns:a16="http://schemas.microsoft.com/office/drawing/2014/main" id="{F996E86B-A7AC-7D4E-8779-584514EA1F70}"/>
                </a:ext>
              </a:extLst>
            </p:cNvPr>
            <p:cNvSpPr/>
            <p:nvPr/>
          </p:nvSpPr>
          <p:spPr>
            <a:xfrm rot="10800000">
              <a:off x="8121" y="3964"/>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6" name="TextBox 103">
              <a:extLst>
                <a:ext uri="{FF2B5EF4-FFF2-40B4-BE49-F238E27FC236}">
                  <a16:creationId xmlns:a16="http://schemas.microsoft.com/office/drawing/2014/main" id="{25B90016-F3B3-8A4B-94C1-BAF0CA165F02}"/>
                </a:ext>
              </a:extLst>
            </p:cNvPr>
            <p:cNvSpPr txBox="1">
              <a:spLocks noChangeArrowheads="1"/>
            </p:cNvSpPr>
            <p:nvPr/>
          </p:nvSpPr>
          <p:spPr bwMode="auto">
            <a:xfrm rot="30982">
              <a:off x="1654"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p>
          </p:txBody>
        </p:sp>
        <p:sp>
          <p:nvSpPr>
            <p:cNvPr id="57" name="TextBox 103">
              <a:extLst>
                <a:ext uri="{FF2B5EF4-FFF2-40B4-BE49-F238E27FC236}">
                  <a16:creationId xmlns:a16="http://schemas.microsoft.com/office/drawing/2014/main" id="{9C3530F8-BDFC-DD41-9097-A619BB299B39}"/>
                </a:ext>
              </a:extLst>
            </p:cNvPr>
            <p:cNvSpPr txBox="1">
              <a:spLocks noChangeArrowheads="1"/>
            </p:cNvSpPr>
            <p:nvPr/>
          </p:nvSpPr>
          <p:spPr bwMode="auto">
            <a:xfrm rot="30982">
              <a:off x="3175" y="2722"/>
              <a:ext cx="1449"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p>
          </p:txBody>
        </p:sp>
        <p:sp>
          <p:nvSpPr>
            <p:cNvPr id="58" name="TextBox 103">
              <a:extLst>
                <a:ext uri="{FF2B5EF4-FFF2-40B4-BE49-F238E27FC236}">
                  <a16:creationId xmlns:a16="http://schemas.microsoft.com/office/drawing/2014/main" id="{7EB8ADC1-1E68-4140-9F9B-9D4E0B2B5391}"/>
                </a:ext>
              </a:extLst>
            </p:cNvPr>
            <p:cNvSpPr txBox="1">
              <a:spLocks noChangeArrowheads="1"/>
            </p:cNvSpPr>
            <p:nvPr/>
          </p:nvSpPr>
          <p:spPr bwMode="auto">
            <a:xfrm rot="30982">
              <a:off x="4653"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业务需求收集</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分析评审评估</a:t>
              </a:r>
            </a:p>
          </p:txBody>
        </p:sp>
        <p:sp>
          <p:nvSpPr>
            <p:cNvPr id="59" name="TextBox 103">
              <a:extLst>
                <a:ext uri="{FF2B5EF4-FFF2-40B4-BE49-F238E27FC236}">
                  <a16:creationId xmlns:a16="http://schemas.microsoft.com/office/drawing/2014/main" id="{A1C7E1A6-49AB-7E43-8ABA-4EFA6C0E6054}"/>
                </a:ext>
              </a:extLst>
            </p:cNvPr>
            <p:cNvSpPr txBox="1">
              <a:spLocks noChangeArrowheads="1"/>
            </p:cNvSpPr>
            <p:nvPr/>
          </p:nvSpPr>
          <p:spPr bwMode="auto">
            <a:xfrm rot="30982">
              <a:off x="6016"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管理平台部署</a:t>
              </a:r>
            </a:p>
          </p:txBody>
        </p:sp>
        <p:sp>
          <p:nvSpPr>
            <p:cNvPr id="60" name="TextBox 103">
              <a:extLst>
                <a:ext uri="{FF2B5EF4-FFF2-40B4-BE49-F238E27FC236}">
                  <a16:creationId xmlns:a16="http://schemas.microsoft.com/office/drawing/2014/main" id="{063DA4CD-0A44-624A-8388-8DF5D43A92CF}"/>
                </a:ext>
              </a:extLst>
            </p:cNvPr>
            <p:cNvSpPr txBox="1">
              <a:spLocks noChangeArrowheads="1"/>
            </p:cNvSpPr>
            <p:nvPr/>
          </p:nvSpPr>
          <p:spPr bwMode="auto">
            <a:xfrm rot="30982">
              <a:off x="7446" y="2731"/>
              <a:ext cx="145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p>
          </p:txBody>
        </p:sp>
        <p:sp>
          <p:nvSpPr>
            <p:cNvPr id="61" name="TextBox 103">
              <a:extLst>
                <a:ext uri="{FF2B5EF4-FFF2-40B4-BE49-F238E27FC236}">
                  <a16:creationId xmlns:a16="http://schemas.microsoft.com/office/drawing/2014/main" id="{7D15F383-E7CB-8F42-88B8-1F91549AF153}"/>
                </a:ext>
              </a:extLst>
            </p:cNvPr>
            <p:cNvSpPr txBox="1">
              <a:spLocks noChangeArrowheads="1"/>
            </p:cNvSpPr>
            <p:nvPr/>
          </p:nvSpPr>
          <p:spPr bwMode="auto">
            <a:xfrm rot="30982">
              <a:off x="8859"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管理平台测试</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p>
          </p:txBody>
        </p:sp>
        <p:sp>
          <p:nvSpPr>
            <p:cNvPr id="62" name="TextBox 103">
              <a:extLst>
                <a:ext uri="{FF2B5EF4-FFF2-40B4-BE49-F238E27FC236}">
                  <a16:creationId xmlns:a16="http://schemas.microsoft.com/office/drawing/2014/main" id="{EB13987F-A0FE-D845-8ABC-9935C77055AC}"/>
                </a:ext>
              </a:extLst>
            </p:cNvPr>
            <p:cNvSpPr txBox="1">
              <a:spLocks noChangeArrowheads="1"/>
            </p:cNvSpPr>
            <p:nvPr/>
          </p:nvSpPr>
          <p:spPr bwMode="auto">
            <a:xfrm rot="30982">
              <a:off x="10331" y="2731"/>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管理平台上线</a:t>
              </a:r>
            </a:p>
          </p:txBody>
        </p:sp>
        <p:sp>
          <p:nvSpPr>
            <p:cNvPr id="63" name="TextBox 103">
              <a:extLst>
                <a:ext uri="{FF2B5EF4-FFF2-40B4-BE49-F238E27FC236}">
                  <a16:creationId xmlns:a16="http://schemas.microsoft.com/office/drawing/2014/main" id="{893C1EDB-5966-754C-9118-0A85C90A8FC1}"/>
                </a:ext>
              </a:extLst>
            </p:cNvPr>
            <p:cNvSpPr txBox="1">
              <a:spLocks noChangeArrowheads="1"/>
            </p:cNvSpPr>
            <p:nvPr/>
          </p:nvSpPr>
          <p:spPr bwMode="auto">
            <a:xfrm rot="30982">
              <a:off x="1405"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p>
          </p:txBody>
        </p:sp>
        <p:sp>
          <p:nvSpPr>
            <p:cNvPr id="64" name="TextBox 103">
              <a:extLst>
                <a:ext uri="{FF2B5EF4-FFF2-40B4-BE49-F238E27FC236}">
                  <a16:creationId xmlns:a16="http://schemas.microsoft.com/office/drawing/2014/main" id="{55A0531F-FD7A-E94B-A54F-3320C6A75E4A}"/>
                </a:ext>
              </a:extLst>
            </p:cNvPr>
            <p:cNvSpPr txBox="1">
              <a:spLocks noChangeArrowheads="1"/>
            </p:cNvSpPr>
            <p:nvPr/>
          </p:nvSpPr>
          <p:spPr bwMode="auto">
            <a:xfrm rot="30982">
              <a:off x="4357"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p>
          </p:txBody>
        </p:sp>
        <p:sp>
          <p:nvSpPr>
            <p:cNvPr id="65" name="TextBox 103">
              <a:extLst>
                <a:ext uri="{FF2B5EF4-FFF2-40B4-BE49-F238E27FC236}">
                  <a16:creationId xmlns:a16="http://schemas.microsoft.com/office/drawing/2014/main" id="{DFD574A8-6E4B-CE41-9728-AD4A123CA472}"/>
                </a:ext>
              </a:extLst>
            </p:cNvPr>
            <p:cNvSpPr txBox="1">
              <a:spLocks noChangeArrowheads="1"/>
            </p:cNvSpPr>
            <p:nvPr/>
          </p:nvSpPr>
          <p:spPr bwMode="auto">
            <a:xfrm rot="30982">
              <a:off x="7204"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部署开发</a:t>
              </a:r>
            </a:p>
          </p:txBody>
        </p:sp>
        <p:cxnSp>
          <p:nvCxnSpPr>
            <p:cNvPr id="66" name="肘形连接符 65">
              <a:extLst>
                <a:ext uri="{FF2B5EF4-FFF2-40B4-BE49-F238E27FC236}">
                  <a16:creationId xmlns:a16="http://schemas.microsoft.com/office/drawing/2014/main" id="{F164C807-4720-EA40-9B17-035C1DD632BC}"/>
                </a:ext>
              </a:extLst>
            </p:cNvPr>
            <p:cNvCxnSpPr>
              <a:stCxn id="45" idx="2"/>
              <a:endCxn id="53" idx="2"/>
            </p:cNvCxnSpPr>
            <p:nvPr/>
          </p:nvCxnSpPr>
          <p:spPr>
            <a:xfrm rot="5400000" flipV="1">
              <a:off x="8178" y="2069"/>
              <a:ext cx="3" cy="2859"/>
            </a:xfrm>
            <a:prstGeom prst="bentConnector3">
              <a:avLst>
                <a:gd name="adj1" fmla="val 1260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103">
              <a:extLst>
                <a:ext uri="{FF2B5EF4-FFF2-40B4-BE49-F238E27FC236}">
                  <a16:creationId xmlns:a16="http://schemas.microsoft.com/office/drawing/2014/main" id="{A920E1DA-0B8B-D347-8546-48FB4F0F667A}"/>
                </a:ext>
              </a:extLst>
            </p:cNvPr>
            <p:cNvSpPr txBox="1">
              <a:spLocks noChangeArrowheads="1"/>
            </p:cNvSpPr>
            <p:nvPr/>
          </p:nvSpPr>
          <p:spPr bwMode="auto">
            <a:xfrm rot="30982">
              <a:off x="11761" y="2732"/>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p>
          </p:txBody>
        </p:sp>
        <p:sp>
          <p:nvSpPr>
            <p:cNvPr id="68" name="TextBox 103">
              <a:extLst>
                <a:ext uri="{FF2B5EF4-FFF2-40B4-BE49-F238E27FC236}">
                  <a16:creationId xmlns:a16="http://schemas.microsoft.com/office/drawing/2014/main" id="{86F412C7-4B03-764D-A714-E2644A867B36}"/>
                </a:ext>
              </a:extLst>
            </p:cNvPr>
            <p:cNvSpPr txBox="1">
              <a:spLocks noChangeArrowheads="1"/>
            </p:cNvSpPr>
            <p:nvPr/>
          </p:nvSpPr>
          <p:spPr bwMode="auto">
            <a:xfrm rot="30982">
              <a:off x="13111" y="2722"/>
              <a:ext cx="1600"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管理平台及流程</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运营阶段</a:t>
              </a:r>
            </a:p>
          </p:txBody>
        </p:sp>
        <p:sp>
          <p:nvSpPr>
            <p:cNvPr id="69" name="等腰三角形 118">
              <a:extLst>
                <a:ext uri="{FF2B5EF4-FFF2-40B4-BE49-F238E27FC236}">
                  <a16:creationId xmlns:a16="http://schemas.microsoft.com/office/drawing/2014/main" id="{46FED502-DE67-3442-977C-4F46145BD7F1}"/>
                </a:ext>
              </a:extLst>
            </p:cNvPr>
            <p:cNvSpPr/>
            <p:nvPr/>
          </p:nvSpPr>
          <p:spPr>
            <a:xfrm rot="10800000">
              <a:off x="11718" y="3940"/>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0" name="TextBox 103">
              <a:extLst>
                <a:ext uri="{FF2B5EF4-FFF2-40B4-BE49-F238E27FC236}">
                  <a16:creationId xmlns:a16="http://schemas.microsoft.com/office/drawing/2014/main" id="{C3F0898F-E527-D744-903A-8E809B279450}"/>
                </a:ext>
              </a:extLst>
            </p:cNvPr>
            <p:cNvSpPr txBox="1">
              <a:spLocks noChangeArrowheads="1"/>
            </p:cNvSpPr>
            <p:nvPr/>
          </p:nvSpPr>
          <p:spPr bwMode="auto">
            <a:xfrm rot="30982">
              <a:off x="10801" y="4231"/>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p>
          </p:txBody>
        </p:sp>
        <p:sp>
          <p:nvSpPr>
            <p:cNvPr id="71" name="矩形: 圆角 74">
              <a:extLst>
                <a:ext uri="{FF2B5EF4-FFF2-40B4-BE49-F238E27FC236}">
                  <a16:creationId xmlns:a16="http://schemas.microsoft.com/office/drawing/2014/main" id="{78062E11-DEDC-D846-89B9-92E39D073542}"/>
                </a:ext>
              </a:extLst>
            </p:cNvPr>
            <p:cNvSpPr/>
            <p:nvPr/>
          </p:nvSpPr>
          <p:spPr>
            <a:xfrm>
              <a:off x="643" y="2190"/>
              <a:ext cx="15342" cy="2824"/>
            </a:xfrm>
            <a:prstGeom prst="roundRect">
              <a:avLst>
                <a:gd name="adj" fmla="val 2719"/>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charset="0"/>
                <a:ea typeface="宋体" charset="-122"/>
                <a:cs typeface="微软雅黑" charset="0"/>
              </a:endParaRPr>
            </a:p>
          </p:txBody>
        </p:sp>
        <p:sp>
          <p:nvSpPr>
            <p:cNvPr id="72" name="矩形 71">
              <a:extLst>
                <a:ext uri="{FF2B5EF4-FFF2-40B4-BE49-F238E27FC236}">
                  <a16:creationId xmlns:a16="http://schemas.microsoft.com/office/drawing/2014/main" id="{D91C42CE-75C0-2347-8950-E0F4FFADAB82}"/>
                </a:ext>
              </a:extLst>
            </p:cNvPr>
            <p:cNvSpPr/>
            <p:nvPr/>
          </p:nvSpPr>
          <p:spPr>
            <a:xfrm>
              <a:off x="631" y="1958"/>
              <a:ext cx="1907" cy="4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90204" pitchFamily="34" charset="0"/>
                  <a:ea typeface="Arial" panose="020B0604020202090204" pitchFamily="34" charset="0"/>
                </a:rPr>
                <a:t>一期工程</a:t>
              </a:r>
            </a:p>
          </p:txBody>
        </p:sp>
      </p:grpSp>
      <p:cxnSp>
        <p:nvCxnSpPr>
          <p:cNvPr id="73" name="直接箭头连接符 122">
            <a:extLst>
              <a:ext uri="{FF2B5EF4-FFF2-40B4-BE49-F238E27FC236}">
                <a16:creationId xmlns:a16="http://schemas.microsoft.com/office/drawing/2014/main" id="{91D88804-F53D-7847-8382-892895BCC57B}"/>
              </a:ext>
            </a:extLst>
          </p:cNvPr>
          <p:cNvCxnSpPr/>
          <p:nvPr/>
        </p:nvCxnSpPr>
        <p:spPr>
          <a:xfrm>
            <a:off x="6510020" y="4384040"/>
            <a:ext cx="4493260"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123">
            <a:extLst>
              <a:ext uri="{FF2B5EF4-FFF2-40B4-BE49-F238E27FC236}">
                <a16:creationId xmlns:a16="http://schemas.microsoft.com/office/drawing/2014/main" id="{01041F7C-54FF-8045-9437-FAB52463BBCF}"/>
              </a:ext>
            </a:extLst>
          </p:cNvPr>
          <p:cNvCxnSpPr/>
          <p:nvPr/>
        </p:nvCxnSpPr>
        <p:spPr>
          <a:xfrm>
            <a:off x="9247505" y="4664075"/>
            <a:ext cx="1755775"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5" name="TextBox 103">
            <a:extLst>
              <a:ext uri="{FF2B5EF4-FFF2-40B4-BE49-F238E27FC236}">
                <a16:creationId xmlns:a16="http://schemas.microsoft.com/office/drawing/2014/main" id="{75C055ED-CA41-D248-AC4A-335A8B10629B}"/>
              </a:ext>
            </a:extLst>
          </p:cNvPr>
          <p:cNvSpPr txBox="1">
            <a:spLocks noChangeArrowheads="1"/>
          </p:cNvSpPr>
          <p:nvPr/>
        </p:nvSpPr>
        <p:spPr bwMode="auto">
          <a:xfrm rot="30982">
            <a:off x="7416165" y="4118634"/>
            <a:ext cx="122809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a:solidFill>
                  <a:schemeClr val="bg1"/>
                </a:solidFill>
                <a:latin typeface="微软雅黑" panose="020B0503020204020204" pitchFamily="34" charset="-122"/>
                <a:ea typeface="微软雅黑" panose="020B0503020204020204" pitchFamily="34" charset="-122"/>
                <a:cs typeface="+mn-ea"/>
                <a:sym typeface="+mn-lt"/>
              </a:rPr>
              <a:t>批次一流程优化</a:t>
            </a:r>
          </a:p>
        </p:txBody>
      </p:sp>
      <p:sp>
        <p:nvSpPr>
          <p:cNvPr id="76" name="TextBox 103">
            <a:extLst>
              <a:ext uri="{FF2B5EF4-FFF2-40B4-BE49-F238E27FC236}">
                <a16:creationId xmlns:a16="http://schemas.microsoft.com/office/drawing/2014/main" id="{7F4E8167-7727-2842-9684-5AF058FA5615}"/>
              </a:ext>
            </a:extLst>
          </p:cNvPr>
          <p:cNvSpPr txBox="1">
            <a:spLocks noChangeArrowheads="1"/>
          </p:cNvSpPr>
          <p:nvPr/>
        </p:nvSpPr>
        <p:spPr bwMode="auto">
          <a:xfrm rot="30982">
            <a:off x="9437370" y="4407559"/>
            <a:ext cx="122809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a:solidFill>
                  <a:schemeClr val="bg1"/>
                </a:solidFill>
                <a:latin typeface="微软雅黑" panose="020B0503020204020204" pitchFamily="34" charset="-122"/>
                <a:ea typeface="微软雅黑" panose="020B0503020204020204" pitchFamily="34" charset="-122"/>
                <a:cs typeface="+mn-ea"/>
                <a:sym typeface="+mn-lt"/>
              </a:rPr>
              <a:t>批次二流程优化</a:t>
            </a:r>
          </a:p>
        </p:txBody>
      </p:sp>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66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DA8ED63A-3878-C846-A2FE-A0C6EA24B4F0}"/>
              </a:ext>
            </a:extLst>
          </p:cNvPr>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a:extLst>
              <a:ext uri="{FF2B5EF4-FFF2-40B4-BE49-F238E27FC236}">
                <a16:creationId xmlns:a16="http://schemas.microsoft.com/office/drawing/2014/main" id="{BF54DDDC-0F97-5247-8255-1D822CE8DB00}"/>
              </a:ext>
            </a:extLst>
          </p:cNvPr>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a:extLst>
              <a:ext uri="{FF2B5EF4-FFF2-40B4-BE49-F238E27FC236}">
                <a16:creationId xmlns:a16="http://schemas.microsoft.com/office/drawing/2014/main" id="{F955931B-977E-8144-89D7-09510B6984BF}"/>
              </a:ext>
            </a:extLst>
          </p:cNvPr>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charset="-122"/>
                <a:ea typeface="微软雅黑" panose="020B0503020204020204" charset="-122"/>
              </a:rPr>
              <a:t>全流程手工执行</a:t>
            </a:r>
          </a:p>
        </p:txBody>
      </p:sp>
      <p:sp>
        <p:nvSpPr>
          <p:cNvPr id="12" name="文本框 11">
            <a:extLst>
              <a:ext uri="{FF2B5EF4-FFF2-40B4-BE49-F238E27FC236}">
                <a16:creationId xmlns:a16="http://schemas.microsoft.com/office/drawing/2014/main" id="{991131CB-23F3-E840-8849-944B1A0360B8}"/>
              </a:ext>
            </a:extLst>
          </p:cNvPr>
          <p:cNvSpPr txBox="1"/>
          <p:nvPr/>
        </p:nvSpPr>
        <p:spPr>
          <a:xfrm>
            <a:off x="3466953" y="4307000"/>
            <a:ext cx="5264383" cy="307777"/>
          </a:xfrm>
          <a:prstGeom prst="rect">
            <a:avLst/>
          </a:prstGeom>
          <a:noFill/>
        </p:spPr>
        <p:txBody>
          <a:bodyPr wrap="square" rtlCol="0">
            <a:spAutoFit/>
          </a:bodyPr>
          <a:lstStyle/>
          <a:p>
            <a:pPr algn="ctr"/>
            <a:r>
              <a:rPr kumimoji="1" lang="zh-CN" altLang="en-US" sz="1400" b="1" dirty="0">
                <a:solidFill>
                  <a:srgbClr val="04AF59"/>
                </a:solidFill>
                <a:latin typeface="微软雅黑" panose="020B0503020204020204" charset="-122"/>
                <a:ea typeface="微软雅黑" panose="020B0503020204020204" charset="-122"/>
              </a:rPr>
              <a:t>机器人自动完成登录系统、新建商品信息等业务流程</a:t>
            </a:r>
          </a:p>
        </p:txBody>
      </p:sp>
      <p:pic>
        <p:nvPicPr>
          <p:cNvPr id="13" name="图片 12" descr="ibot">
            <a:extLst>
              <a:ext uri="{FF2B5EF4-FFF2-40B4-BE49-F238E27FC236}">
                <a16:creationId xmlns:a16="http://schemas.microsoft.com/office/drawing/2014/main" id="{68B93D38-B207-F344-A981-A53D76568971}"/>
              </a:ext>
            </a:extLst>
          </p:cNvPr>
          <p:cNvPicPr>
            <a:picLocks noChangeAspect="1"/>
          </p:cNvPicPr>
          <p:nvPr/>
        </p:nvPicPr>
        <p:blipFill>
          <a:blip r:embed="rId2" cstate="print"/>
          <a:stretch>
            <a:fillRect/>
          </a:stretch>
        </p:blipFill>
        <p:spPr>
          <a:xfrm>
            <a:off x="3308452" y="4730535"/>
            <a:ext cx="565150" cy="565150"/>
          </a:xfrm>
          <a:prstGeom prst="rect">
            <a:avLst/>
          </a:prstGeom>
        </p:spPr>
      </p:pic>
      <p:pic>
        <p:nvPicPr>
          <p:cNvPr id="14" name="图片 13" descr="人 (2)">
            <a:extLst>
              <a:ext uri="{FF2B5EF4-FFF2-40B4-BE49-F238E27FC236}">
                <a16:creationId xmlns:a16="http://schemas.microsoft.com/office/drawing/2014/main" id="{F96DD702-1806-0C46-8F62-9A1A51AC861E}"/>
              </a:ext>
            </a:extLst>
          </p:cNvPr>
          <p:cNvPicPr>
            <a:picLocks noChangeAspect="1"/>
          </p:cNvPicPr>
          <p:nvPr/>
        </p:nvPicPr>
        <p:blipFill>
          <a:blip r:embed="rId3" cstate="print">
            <a:biLevel thresh="25000"/>
          </a:blip>
          <a:stretch>
            <a:fillRect/>
          </a:stretch>
        </p:blipFill>
        <p:spPr>
          <a:xfrm>
            <a:off x="3731917" y="1723564"/>
            <a:ext cx="607596" cy="607596"/>
          </a:xfrm>
          <a:prstGeom prst="rect">
            <a:avLst/>
          </a:prstGeom>
        </p:spPr>
      </p:pic>
      <p:pic>
        <p:nvPicPr>
          <p:cNvPr id="15" name="图片 14" descr="人 (2)">
            <a:extLst>
              <a:ext uri="{FF2B5EF4-FFF2-40B4-BE49-F238E27FC236}">
                <a16:creationId xmlns:a16="http://schemas.microsoft.com/office/drawing/2014/main" id="{F1C1D068-861A-5A4E-8558-0542721D693A}"/>
              </a:ext>
            </a:extLst>
          </p:cNvPr>
          <p:cNvPicPr>
            <a:picLocks noChangeAspect="1"/>
          </p:cNvPicPr>
          <p:nvPr/>
        </p:nvPicPr>
        <p:blipFill>
          <a:blip r:embed="rId3" cstate="print">
            <a:biLevel thresh="25000"/>
          </a:blip>
          <a:stretch>
            <a:fillRect/>
          </a:stretch>
        </p:blipFill>
        <p:spPr>
          <a:xfrm>
            <a:off x="5486595" y="1737625"/>
            <a:ext cx="607596" cy="607596"/>
          </a:xfrm>
          <a:prstGeom prst="rect">
            <a:avLst/>
          </a:prstGeom>
        </p:spPr>
      </p:pic>
      <p:pic>
        <p:nvPicPr>
          <p:cNvPr id="16" name="图片 15" descr="文件 (3)">
            <a:extLst>
              <a:ext uri="{FF2B5EF4-FFF2-40B4-BE49-F238E27FC236}">
                <a16:creationId xmlns:a16="http://schemas.microsoft.com/office/drawing/2014/main" id="{FD514426-CAA5-D240-91FD-628F4A453C07}"/>
              </a:ext>
            </a:extLst>
          </p:cNvPr>
          <p:cNvPicPr>
            <a:picLocks noChangeAspect="1"/>
          </p:cNvPicPr>
          <p:nvPr/>
        </p:nvPicPr>
        <p:blipFill>
          <a:blip r:embed="rId4" cstate="print">
            <a:biLevel thresh="25000"/>
          </a:blip>
          <a:stretch>
            <a:fillRect/>
          </a:stretch>
        </p:blipFill>
        <p:spPr>
          <a:xfrm>
            <a:off x="6785910" y="3027157"/>
            <a:ext cx="349732" cy="349732"/>
          </a:xfrm>
          <a:prstGeom prst="rect">
            <a:avLst/>
          </a:prstGeom>
        </p:spPr>
      </p:pic>
      <p:pic>
        <p:nvPicPr>
          <p:cNvPr id="17" name="图形 16" descr="Internet">
            <a:extLst>
              <a:ext uri="{FF2B5EF4-FFF2-40B4-BE49-F238E27FC236}">
                <a16:creationId xmlns:a16="http://schemas.microsoft.com/office/drawing/2014/main" id="{F0A36638-6104-7646-AEB1-F732BE824E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9933" y="1837684"/>
            <a:ext cx="403296" cy="403296"/>
          </a:xfrm>
          <a:prstGeom prst="rect">
            <a:avLst/>
          </a:prstGeom>
        </p:spPr>
      </p:pic>
      <p:pic>
        <p:nvPicPr>
          <p:cNvPr id="18" name="图形 17" descr="月历">
            <a:extLst>
              <a:ext uri="{FF2B5EF4-FFF2-40B4-BE49-F238E27FC236}">
                <a16:creationId xmlns:a16="http://schemas.microsoft.com/office/drawing/2014/main" id="{EA9584C3-FD8C-9F44-BB7F-691CDB2133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14362" y="1838725"/>
            <a:ext cx="405396" cy="405396"/>
          </a:xfrm>
          <a:prstGeom prst="rect">
            <a:avLst/>
          </a:prstGeom>
        </p:spPr>
      </p:pic>
      <p:pic>
        <p:nvPicPr>
          <p:cNvPr id="19" name="图片 18" descr="人 (2)">
            <a:extLst>
              <a:ext uri="{FF2B5EF4-FFF2-40B4-BE49-F238E27FC236}">
                <a16:creationId xmlns:a16="http://schemas.microsoft.com/office/drawing/2014/main" id="{302F3A24-CB52-6543-90A7-6AA6A9A5E55A}"/>
              </a:ext>
            </a:extLst>
          </p:cNvPr>
          <p:cNvPicPr>
            <a:picLocks noChangeAspect="1"/>
          </p:cNvPicPr>
          <p:nvPr/>
        </p:nvPicPr>
        <p:blipFill>
          <a:blip r:embed="rId3" cstate="print">
            <a:biLevel thresh="25000"/>
          </a:blip>
          <a:stretch>
            <a:fillRect/>
          </a:stretch>
        </p:blipFill>
        <p:spPr>
          <a:xfrm>
            <a:off x="6997789" y="1711069"/>
            <a:ext cx="607596" cy="607596"/>
          </a:xfrm>
          <a:prstGeom prst="rect">
            <a:avLst/>
          </a:prstGeom>
        </p:spPr>
      </p:pic>
      <p:pic>
        <p:nvPicPr>
          <p:cNvPr id="20" name="图形 19" descr="统计信息 RTL">
            <a:extLst>
              <a:ext uri="{FF2B5EF4-FFF2-40B4-BE49-F238E27FC236}">
                <a16:creationId xmlns:a16="http://schemas.microsoft.com/office/drawing/2014/main" id="{4B0E44DB-C3D4-6B4B-AC7E-37C60CDEB2C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3202" y="1864766"/>
            <a:ext cx="307778" cy="307777"/>
          </a:xfrm>
          <a:prstGeom prst="rect">
            <a:avLst/>
          </a:prstGeom>
        </p:spPr>
      </p:pic>
      <p:pic>
        <p:nvPicPr>
          <p:cNvPr id="21" name="图片 20" descr="人 (2)">
            <a:extLst>
              <a:ext uri="{FF2B5EF4-FFF2-40B4-BE49-F238E27FC236}">
                <a16:creationId xmlns:a16="http://schemas.microsoft.com/office/drawing/2014/main" id="{85389B67-5974-2748-A07E-B08D7E2791C2}"/>
              </a:ext>
            </a:extLst>
          </p:cNvPr>
          <p:cNvPicPr>
            <a:picLocks noChangeAspect="1"/>
          </p:cNvPicPr>
          <p:nvPr/>
        </p:nvPicPr>
        <p:blipFill>
          <a:blip r:embed="rId3" cstate="print">
            <a:biLevel thresh="25000"/>
          </a:blip>
          <a:stretch>
            <a:fillRect/>
          </a:stretch>
        </p:blipFill>
        <p:spPr>
          <a:xfrm>
            <a:off x="8351897" y="1722455"/>
            <a:ext cx="607596" cy="607596"/>
          </a:xfrm>
          <a:prstGeom prst="rect">
            <a:avLst/>
          </a:prstGeom>
        </p:spPr>
      </p:pic>
      <p:pic>
        <p:nvPicPr>
          <p:cNvPr id="22" name="图形 21" descr="列表">
            <a:extLst>
              <a:ext uri="{FF2B5EF4-FFF2-40B4-BE49-F238E27FC236}">
                <a16:creationId xmlns:a16="http://schemas.microsoft.com/office/drawing/2014/main" id="{660254DF-797B-774F-968B-07493CA2D93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53171" y="1817047"/>
            <a:ext cx="335200" cy="335200"/>
          </a:xfrm>
          <a:prstGeom prst="rect">
            <a:avLst/>
          </a:prstGeom>
        </p:spPr>
      </p:pic>
      <p:pic>
        <p:nvPicPr>
          <p:cNvPr id="23" name="图片 22" descr="人 (2)">
            <a:extLst>
              <a:ext uri="{FF2B5EF4-FFF2-40B4-BE49-F238E27FC236}">
                <a16:creationId xmlns:a16="http://schemas.microsoft.com/office/drawing/2014/main" id="{C534BB7A-5AB3-9447-B081-AF65F88DE108}"/>
              </a:ext>
            </a:extLst>
          </p:cNvPr>
          <p:cNvPicPr>
            <a:picLocks noChangeAspect="1"/>
          </p:cNvPicPr>
          <p:nvPr/>
        </p:nvPicPr>
        <p:blipFill>
          <a:blip r:embed="rId3" cstate="print">
            <a:biLevel thresh="25000"/>
          </a:blip>
          <a:stretch>
            <a:fillRect/>
          </a:stretch>
        </p:blipFill>
        <p:spPr>
          <a:xfrm>
            <a:off x="8332487" y="3037445"/>
            <a:ext cx="607596" cy="607596"/>
          </a:xfrm>
          <a:prstGeom prst="rect">
            <a:avLst/>
          </a:prstGeom>
        </p:spPr>
      </p:pic>
      <p:pic>
        <p:nvPicPr>
          <p:cNvPr id="24" name="图片 23" descr="人 (2)">
            <a:extLst>
              <a:ext uri="{FF2B5EF4-FFF2-40B4-BE49-F238E27FC236}">
                <a16:creationId xmlns:a16="http://schemas.microsoft.com/office/drawing/2014/main" id="{EFB5824C-AAF9-0149-8338-9B1AB03B985C}"/>
              </a:ext>
            </a:extLst>
          </p:cNvPr>
          <p:cNvPicPr>
            <a:picLocks noChangeAspect="1"/>
          </p:cNvPicPr>
          <p:nvPr/>
        </p:nvPicPr>
        <p:blipFill>
          <a:blip r:embed="rId3" cstate="print">
            <a:biLevel thresh="25000"/>
          </a:blip>
          <a:stretch>
            <a:fillRect/>
          </a:stretch>
        </p:blipFill>
        <p:spPr>
          <a:xfrm>
            <a:off x="7057700" y="3042624"/>
            <a:ext cx="607596" cy="607596"/>
          </a:xfrm>
          <a:prstGeom prst="rect">
            <a:avLst/>
          </a:prstGeom>
        </p:spPr>
      </p:pic>
      <p:pic>
        <p:nvPicPr>
          <p:cNvPr id="25" name="图片 24" descr="人 (2)">
            <a:extLst>
              <a:ext uri="{FF2B5EF4-FFF2-40B4-BE49-F238E27FC236}">
                <a16:creationId xmlns:a16="http://schemas.microsoft.com/office/drawing/2014/main" id="{EA043DAD-26FE-504E-9C09-8A0C3F236658}"/>
              </a:ext>
            </a:extLst>
          </p:cNvPr>
          <p:cNvPicPr>
            <a:picLocks noChangeAspect="1"/>
          </p:cNvPicPr>
          <p:nvPr/>
        </p:nvPicPr>
        <p:blipFill>
          <a:blip r:embed="rId3" cstate="print">
            <a:biLevel thresh="25000"/>
          </a:blip>
          <a:stretch>
            <a:fillRect/>
          </a:stretch>
        </p:blipFill>
        <p:spPr>
          <a:xfrm>
            <a:off x="3744074" y="2991984"/>
            <a:ext cx="607596" cy="607596"/>
          </a:xfrm>
          <a:prstGeom prst="rect">
            <a:avLst/>
          </a:prstGeom>
        </p:spPr>
      </p:pic>
      <p:pic>
        <p:nvPicPr>
          <p:cNvPr id="26" name="图形 25" descr="复选标记">
            <a:extLst>
              <a:ext uri="{FF2B5EF4-FFF2-40B4-BE49-F238E27FC236}">
                <a16:creationId xmlns:a16="http://schemas.microsoft.com/office/drawing/2014/main" id="{8C0916C1-929B-D043-A3B8-71F9E46331C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60756" y="3007736"/>
            <a:ext cx="349732" cy="349732"/>
          </a:xfrm>
          <a:prstGeom prst="rect">
            <a:avLst/>
          </a:prstGeom>
        </p:spPr>
      </p:pic>
      <p:sp>
        <p:nvSpPr>
          <p:cNvPr id="27" name="文本框 26">
            <a:extLst>
              <a:ext uri="{FF2B5EF4-FFF2-40B4-BE49-F238E27FC236}">
                <a16:creationId xmlns:a16="http://schemas.microsoft.com/office/drawing/2014/main" id="{7D9CB7B5-7048-0E4D-B814-E4FE079309C4}"/>
              </a:ext>
            </a:extLst>
          </p:cNvPr>
          <p:cNvSpPr txBox="1"/>
          <p:nvPr/>
        </p:nvSpPr>
        <p:spPr>
          <a:xfrm>
            <a:off x="3293118" y="2418649"/>
            <a:ext cx="138447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登录</a:t>
            </a:r>
            <a:r>
              <a:rPr kumimoji="1" lang="en-US" altLang="zh-CN" sz="1000" dirty="0">
                <a:solidFill>
                  <a:schemeClr val="bg1"/>
                </a:solidFill>
                <a:latin typeface="微软雅黑" panose="020B0503020204020204" charset="-122"/>
                <a:ea typeface="微软雅黑" panose="020B0503020204020204" charset="-122"/>
              </a:rPr>
              <a:t>ERP</a:t>
            </a:r>
            <a:r>
              <a:rPr kumimoji="1" lang="zh-CN" altLang="en-US" sz="1000" dirty="0">
                <a:solidFill>
                  <a:schemeClr val="bg1"/>
                </a:solidFill>
                <a:latin typeface="微软雅黑" panose="020B0503020204020204" charset="-122"/>
                <a:ea typeface="微软雅黑" panose="020B0503020204020204" charset="-122"/>
              </a:rPr>
              <a:t>系统</a:t>
            </a:r>
          </a:p>
        </p:txBody>
      </p:sp>
      <p:sp>
        <p:nvSpPr>
          <p:cNvPr id="28" name="文本框 27">
            <a:extLst>
              <a:ext uri="{FF2B5EF4-FFF2-40B4-BE49-F238E27FC236}">
                <a16:creationId xmlns:a16="http://schemas.microsoft.com/office/drawing/2014/main" id="{86FA1D0E-9932-3245-8064-2F3E4AE0906A}"/>
              </a:ext>
            </a:extLst>
          </p:cNvPr>
          <p:cNvSpPr txBox="1"/>
          <p:nvPr/>
        </p:nvSpPr>
        <p:spPr>
          <a:xfrm>
            <a:off x="3442377" y="3681484"/>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通知客户预约交仓</a:t>
            </a:r>
          </a:p>
        </p:txBody>
      </p:sp>
      <p:sp>
        <p:nvSpPr>
          <p:cNvPr id="29" name="文本框 28">
            <a:extLst>
              <a:ext uri="{FF2B5EF4-FFF2-40B4-BE49-F238E27FC236}">
                <a16:creationId xmlns:a16="http://schemas.microsoft.com/office/drawing/2014/main" id="{A9373BD7-466F-854A-A306-F3BBF7CE9EBD}"/>
              </a:ext>
            </a:extLst>
          </p:cNvPr>
          <p:cNvSpPr txBox="1"/>
          <p:nvPr/>
        </p:nvSpPr>
        <p:spPr>
          <a:xfrm>
            <a:off x="6688702" y="3725173"/>
            <a:ext cx="1271212" cy="553998"/>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登录客户物流系统，根据出货数据匹配客户的采购单号</a:t>
            </a:r>
          </a:p>
        </p:txBody>
      </p:sp>
      <p:sp>
        <p:nvSpPr>
          <p:cNvPr id="30" name="文本框 29">
            <a:extLst>
              <a:ext uri="{FF2B5EF4-FFF2-40B4-BE49-F238E27FC236}">
                <a16:creationId xmlns:a16="http://schemas.microsoft.com/office/drawing/2014/main" id="{A8005495-53E8-5B4F-A468-E04BAF9BFFF7}"/>
              </a:ext>
            </a:extLst>
          </p:cNvPr>
          <p:cNvSpPr txBox="1"/>
          <p:nvPr/>
        </p:nvSpPr>
        <p:spPr>
          <a:xfrm>
            <a:off x="7972703" y="3736539"/>
            <a:ext cx="1270907"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登录装箱单系统，并制作装箱单</a:t>
            </a:r>
          </a:p>
        </p:txBody>
      </p:sp>
      <p:sp>
        <p:nvSpPr>
          <p:cNvPr id="31" name="文本框 30">
            <a:extLst>
              <a:ext uri="{FF2B5EF4-FFF2-40B4-BE49-F238E27FC236}">
                <a16:creationId xmlns:a16="http://schemas.microsoft.com/office/drawing/2014/main" id="{3FE8C83F-9F66-8F40-995F-EB838ADCE489}"/>
              </a:ext>
            </a:extLst>
          </p:cNvPr>
          <p:cNvSpPr txBox="1"/>
          <p:nvPr/>
        </p:nvSpPr>
        <p:spPr>
          <a:xfrm>
            <a:off x="7953096" y="2326015"/>
            <a:ext cx="1808638" cy="553998"/>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根据出货数据和</a:t>
            </a:r>
            <a:r>
              <a:rPr kumimoji="1" lang="en-US" altLang="zh-CN" sz="1000" dirty="0">
                <a:solidFill>
                  <a:schemeClr val="bg1"/>
                </a:solidFill>
                <a:latin typeface="微软雅黑" panose="020B0503020204020204" charset="-122"/>
                <a:ea typeface="微软雅黑" panose="020B0503020204020204" charset="-122"/>
              </a:rPr>
              <a:t>ERP</a:t>
            </a:r>
            <a:r>
              <a:rPr kumimoji="1" lang="zh-CN" altLang="en-US" sz="1000" dirty="0">
                <a:solidFill>
                  <a:schemeClr val="bg1"/>
                </a:solidFill>
                <a:latin typeface="微软雅黑" panose="020B0503020204020204" charset="-122"/>
                <a:ea typeface="微软雅黑" panose="020B0503020204020204" charset="-122"/>
              </a:rPr>
              <a:t>系统的订单数据做匹配，生成生产单号并提交</a:t>
            </a:r>
            <a:r>
              <a:rPr kumimoji="1" lang="en-US" altLang="zh-CN" sz="1000" dirty="0">
                <a:solidFill>
                  <a:schemeClr val="bg1"/>
                </a:solidFill>
                <a:latin typeface="微软雅黑" panose="020B0503020204020204" charset="-122"/>
                <a:ea typeface="微软雅黑" panose="020B0503020204020204" charset="-122"/>
              </a:rPr>
              <a:t>ERP</a:t>
            </a:r>
            <a:r>
              <a:rPr kumimoji="1" lang="zh-CN" altLang="en-US" sz="1000" dirty="0">
                <a:solidFill>
                  <a:schemeClr val="bg1"/>
                </a:solidFill>
                <a:latin typeface="微软雅黑" panose="020B0503020204020204" charset="-122"/>
                <a:ea typeface="微软雅黑" panose="020B0503020204020204" charset="-122"/>
              </a:rPr>
              <a:t>系统</a:t>
            </a:r>
          </a:p>
        </p:txBody>
      </p:sp>
      <p:sp>
        <p:nvSpPr>
          <p:cNvPr id="33" name="文本框 32">
            <a:extLst>
              <a:ext uri="{FF2B5EF4-FFF2-40B4-BE49-F238E27FC236}">
                <a16:creationId xmlns:a16="http://schemas.microsoft.com/office/drawing/2014/main" id="{2A7A6AAC-DD58-5548-A811-C4B68C3D461D}"/>
              </a:ext>
            </a:extLst>
          </p:cNvPr>
          <p:cNvSpPr txBox="1"/>
          <p:nvPr/>
        </p:nvSpPr>
        <p:spPr>
          <a:xfrm>
            <a:off x="5120316" y="2381084"/>
            <a:ext cx="1243869"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根据现场生产信息，手工录入出货数据</a:t>
            </a:r>
          </a:p>
        </p:txBody>
      </p:sp>
      <p:pic>
        <p:nvPicPr>
          <p:cNvPr id="34" name="图形 33" descr="目标受众">
            <a:extLst>
              <a:ext uri="{FF2B5EF4-FFF2-40B4-BE49-F238E27FC236}">
                <a16:creationId xmlns:a16="http://schemas.microsoft.com/office/drawing/2014/main" id="{2F9A929D-77C1-5747-BE42-F33DEFB2FE6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38639" y="2985084"/>
            <a:ext cx="349732" cy="349732"/>
          </a:xfrm>
          <a:prstGeom prst="rect">
            <a:avLst/>
          </a:prstGeom>
        </p:spPr>
      </p:pic>
      <p:sp>
        <p:nvSpPr>
          <p:cNvPr id="35" name="箭头: 右 90">
            <a:extLst>
              <a:ext uri="{FF2B5EF4-FFF2-40B4-BE49-F238E27FC236}">
                <a16:creationId xmlns:a16="http://schemas.microsoft.com/office/drawing/2014/main" id="{FEB06653-512A-574F-BBC8-CC0D8D245EBF}"/>
              </a:ext>
            </a:extLst>
          </p:cNvPr>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a:extLst>
              <a:ext uri="{FF2B5EF4-FFF2-40B4-BE49-F238E27FC236}">
                <a16:creationId xmlns:a16="http://schemas.microsoft.com/office/drawing/2014/main" id="{8B34636D-5ECE-0A4A-9FB1-E69A8D93FD1B}"/>
              </a:ext>
            </a:extLst>
          </p:cNvPr>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a:extLst>
              <a:ext uri="{FF2B5EF4-FFF2-40B4-BE49-F238E27FC236}">
                <a16:creationId xmlns:a16="http://schemas.microsoft.com/office/drawing/2014/main" id="{85536A3E-DA55-104A-9DF5-D304CACBF5AA}"/>
              </a:ext>
            </a:extLst>
          </p:cNvPr>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a:extLst>
              <a:ext uri="{FF2B5EF4-FFF2-40B4-BE49-F238E27FC236}">
                <a16:creationId xmlns:a16="http://schemas.microsoft.com/office/drawing/2014/main" id="{DE94BA7D-9564-4649-A1A1-E05B5D546E18}"/>
              </a:ext>
            </a:extLst>
          </p:cNvPr>
          <p:cNvSpPr/>
          <p:nvPr/>
        </p:nvSpPr>
        <p:spPr>
          <a:xfrm>
            <a:off x="8566027" y="2793100"/>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a:extLst>
              <a:ext uri="{FF2B5EF4-FFF2-40B4-BE49-F238E27FC236}">
                <a16:creationId xmlns:a16="http://schemas.microsoft.com/office/drawing/2014/main" id="{EE5DFFF6-B007-4940-ABF9-613D9E2EEE92}"/>
              </a:ext>
            </a:extLst>
          </p:cNvPr>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a:extLst>
              <a:ext uri="{FF2B5EF4-FFF2-40B4-BE49-F238E27FC236}">
                <a16:creationId xmlns:a16="http://schemas.microsoft.com/office/drawing/2014/main" id="{393649CC-0612-964D-AF72-8DFFCF4246D3}"/>
              </a:ext>
            </a:extLst>
          </p:cNvPr>
          <p:cNvPicPr>
            <a:picLocks noChangeAspect="1"/>
          </p:cNvPicPr>
          <p:nvPr/>
        </p:nvPicPr>
        <p:blipFill>
          <a:blip r:embed="rId17" cstate="print"/>
          <a:stretch>
            <a:fillRect/>
          </a:stretch>
        </p:blipFill>
        <p:spPr>
          <a:xfrm>
            <a:off x="3016807" y="4918228"/>
            <a:ext cx="326154" cy="326154"/>
          </a:xfrm>
          <a:prstGeom prst="rect">
            <a:avLst/>
          </a:prstGeom>
        </p:spPr>
      </p:pic>
      <p:pic>
        <p:nvPicPr>
          <p:cNvPr id="42" name="图片 41" descr="ibot">
            <a:extLst>
              <a:ext uri="{FF2B5EF4-FFF2-40B4-BE49-F238E27FC236}">
                <a16:creationId xmlns:a16="http://schemas.microsoft.com/office/drawing/2014/main" id="{4D053603-AABE-A643-B7C4-FFD61D929908}"/>
              </a:ext>
            </a:extLst>
          </p:cNvPr>
          <p:cNvPicPr>
            <a:picLocks noChangeAspect="1"/>
          </p:cNvPicPr>
          <p:nvPr/>
        </p:nvPicPr>
        <p:blipFill>
          <a:blip r:embed="rId2" cstate="print"/>
          <a:stretch>
            <a:fillRect/>
          </a:stretch>
        </p:blipFill>
        <p:spPr>
          <a:xfrm>
            <a:off x="4574275" y="4722122"/>
            <a:ext cx="565151" cy="565151"/>
          </a:xfrm>
          <a:prstGeom prst="rect">
            <a:avLst/>
          </a:prstGeom>
        </p:spPr>
      </p:pic>
      <p:pic>
        <p:nvPicPr>
          <p:cNvPr id="43" name="图形 42" descr="Internet">
            <a:extLst>
              <a:ext uri="{FF2B5EF4-FFF2-40B4-BE49-F238E27FC236}">
                <a16:creationId xmlns:a16="http://schemas.microsoft.com/office/drawing/2014/main" id="{EFE03FE5-864D-5D4C-B15D-A6156BF7D0D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555175" y="4826372"/>
            <a:ext cx="403296" cy="403296"/>
          </a:xfrm>
          <a:prstGeom prst="rect">
            <a:avLst/>
          </a:prstGeom>
        </p:spPr>
      </p:pic>
      <p:pic>
        <p:nvPicPr>
          <p:cNvPr id="44" name="图片 43" descr="ibot">
            <a:extLst>
              <a:ext uri="{FF2B5EF4-FFF2-40B4-BE49-F238E27FC236}">
                <a16:creationId xmlns:a16="http://schemas.microsoft.com/office/drawing/2014/main" id="{CD9A09CD-1B2E-0B45-9D13-03E3D6534D34}"/>
              </a:ext>
            </a:extLst>
          </p:cNvPr>
          <p:cNvPicPr>
            <a:picLocks noChangeAspect="1"/>
          </p:cNvPicPr>
          <p:nvPr/>
        </p:nvPicPr>
        <p:blipFill>
          <a:blip r:embed="rId2" cstate="print"/>
          <a:stretch>
            <a:fillRect/>
          </a:stretch>
        </p:blipFill>
        <p:spPr>
          <a:xfrm>
            <a:off x="5840119" y="4728549"/>
            <a:ext cx="565151" cy="565151"/>
          </a:xfrm>
          <a:prstGeom prst="rect">
            <a:avLst/>
          </a:prstGeom>
        </p:spPr>
      </p:pic>
      <p:pic>
        <p:nvPicPr>
          <p:cNvPr id="45" name="图形 44" descr="复选标记">
            <a:extLst>
              <a:ext uri="{FF2B5EF4-FFF2-40B4-BE49-F238E27FC236}">
                <a16:creationId xmlns:a16="http://schemas.microsoft.com/office/drawing/2014/main" id="{D926075C-450A-D64E-8CE8-FB2413E6ACE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36339" y="4906816"/>
            <a:ext cx="349732" cy="349732"/>
          </a:xfrm>
          <a:prstGeom prst="rect">
            <a:avLst/>
          </a:prstGeom>
        </p:spPr>
      </p:pic>
      <p:pic>
        <p:nvPicPr>
          <p:cNvPr id="46" name="图片 45" descr="ibot">
            <a:extLst>
              <a:ext uri="{FF2B5EF4-FFF2-40B4-BE49-F238E27FC236}">
                <a16:creationId xmlns:a16="http://schemas.microsoft.com/office/drawing/2014/main" id="{D9FC3DCE-4C34-0348-9F57-40EDC5A020CB}"/>
              </a:ext>
            </a:extLst>
          </p:cNvPr>
          <p:cNvPicPr>
            <a:picLocks noChangeAspect="1"/>
          </p:cNvPicPr>
          <p:nvPr/>
        </p:nvPicPr>
        <p:blipFill>
          <a:blip r:embed="rId2" cstate="print"/>
          <a:stretch>
            <a:fillRect/>
          </a:stretch>
        </p:blipFill>
        <p:spPr>
          <a:xfrm>
            <a:off x="7184691" y="4728548"/>
            <a:ext cx="565151" cy="565151"/>
          </a:xfrm>
          <a:prstGeom prst="rect">
            <a:avLst/>
          </a:prstGeom>
        </p:spPr>
      </p:pic>
      <p:pic>
        <p:nvPicPr>
          <p:cNvPr id="47" name="图形 46" descr="智能手机">
            <a:extLst>
              <a:ext uri="{FF2B5EF4-FFF2-40B4-BE49-F238E27FC236}">
                <a16:creationId xmlns:a16="http://schemas.microsoft.com/office/drawing/2014/main" id="{9B2FA4AE-4900-EE4C-804D-5C9862B10AB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364576" y="4853456"/>
            <a:ext cx="384997" cy="384997"/>
          </a:xfrm>
          <a:prstGeom prst="rect">
            <a:avLst/>
          </a:prstGeom>
        </p:spPr>
      </p:pic>
      <p:pic>
        <p:nvPicPr>
          <p:cNvPr id="48" name="图片 47" descr="ibot">
            <a:extLst>
              <a:ext uri="{FF2B5EF4-FFF2-40B4-BE49-F238E27FC236}">
                <a16:creationId xmlns:a16="http://schemas.microsoft.com/office/drawing/2014/main" id="{69992CDE-7000-3D46-9C23-1F81A4756473}"/>
              </a:ext>
            </a:extLst>
          </p:cNvPr>
          <p:cNvPicPr>
            <a:picLocks noChangeAspect="1"/>
          </p:cNvPicPr>
          <p:nvPr/>
        </p:nvPicPr>
        <p:blipFill>
          <a:blip r:embed="rId2" cstate="print"/>
          <a:stretch>
            <a:fillRect/>
          </a:stretch>
        </p:blipFill>
        <p:spPr>
          <a:xfrm>
            <a:off x="8648218" y="4722121"/>
            <a:ext cx="565151" cy="565151"/>
          </a:xfrm>
          <a:prstGeom prst="rect">
            <a:avLst/>
          </a:prstGeom>
        </p:spPr>
      </p:pic>
      <p:sp>
        <p:nvSpPr>
          <p:cNvPr id="50" name="文本框 49">
            <a:extLst>
              <a:ext uri="{FF2B5EF4-FFF2-40B4-BE49-F238E27FC236}">
                <a16:creationId xmlns:a16="http://schemas.microsoft.com/office/drawing/2014/main" id="{9DE11FDA-7BC8-164A-BCEE-3B990BFC3AC4}"/>
              </a:ext>
            </a:extLst>
          </p:cNvPr>
          <p:cNvSpPr txBox="1"/>
          <p:nvPr/>
        </p:nvSpPr>
        <p:spPr>
          <a:xfrm>
            <a:off x="4210729" y="5347004"/>
            <a:ext cx="1113892" cy="553998"/>
          </a:xfrm>
          <a:prstGeom prst="rect">
            <a:avLst/>
          </a:prstGeom>
          <a:noFill/>
        </p:spPr>
        <p:txBody>
          <a:bodyPr wrap="square" rtlCol="0">
            <a:spAutoFit/>
          </a:bodyPr>
          <a:lstStyle/>
          <a:p>
            <a:r>
              <a:rPr kumimoji="1" lang="zh-CN" altLang="en-US" sz="1000" dirty="0">
                <a:solidFill>
                  <a:srgbClr val="03AF58"/>
                </a:solidFill>
                <a:latin typeface="微软雅黑" panose="020B0503020204020204" charset="-122"/>
                <a:ea typeface="微软雅黑" panose="020B0503020204020204" charset="-122"/>
              </a:rPr>
              <a:t>根据出货信息上传装箱信息和生产单号</a:t>
            </a:r>
          </a:p>
        </p:txBody>
      </p:sp>
      <p:pic>
        <p:nvPicPr>
          <p:cNvPr id="51" name="图形 50" descr="列表">
            <a:extLst>
              <a:ext uri="{FF2B5EF4-FFF2-40B4-BE49-F238E27FC236}">
                <a16:creationId xmlns:a16="http://schemas.microsoft.com/office/drawing/2014/main" id="{940AB193-26AD-D14C-B178-420AA1E119A3}"/>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351670" y="5023588"/>
            <a:ext cx="335200" cy="335200"/>
          </a:xfrm>
          <a:prstGeom prst="rect">
            <a:avLst/>
          </a:prstGeom>
        </p:spPr>
      </p:pic>
      <p:sp>
        <p:nvSpPr>
          <p:cNvPr id="52" name="文本框 51">
            <a:extLst>
              <a:ext uri="{FF2B5EF4-FFF2-40B4-BE49-F238E27FC236}">
                <a16:creationId xmlns:a16="http://schemas.microsoft.com/office/drawing/2014/main" id="{382058E2-F7FD-924B-8AF4-7A6158C18159}"/>
              </a:ext>
            </a:extLst>
          </p:cNvPr>
          <p:cNvSpPr txBox="1"/>
          <p:nvPr/>
        </p:nvSpPr>
        <p:spPr>
          <a:xfrm>
            <a:off x="5456499" y="5322452"/>
            <a:ext cx="1113892"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登录装箱单系统，制作装箱单</a:t>
            </a:r>
          </a:p>
        </p:txBody>
      </p:sp>
      <p:sp>
        <p:nvSpPr>
          <p:cNvPr id="53" name="文本框 52">
            <a:extLst>
              <a:ext uri="{FF2B5EF4-FFF2-40B4-BE49-F238E27FC236}">
                <a16:creationId xmlns:a16="http://schemas.microsoft.com/office/drawing/2014/main" id="{D6A33F54-DC76-9D47-B53D-F338DD3BEB83}"/>
              </a:ext>
            </a:extLst>
          </p:cNvPr>
          <p:cNvSpPr txBox="1"/>
          <p:nvPr/>
        </p:nvSpPr>
        <p:spPr>
          <a:xfrm>
            <a:off x="6757455" y="5338386"/>
            <a:ext cx="1362429"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登录客户物流系统，生成交货单号</a:t>
            </a:r>
          </a:p>
        </p:txBody>
      </p:sp>
      <p:sp>
        <p:nvSpPr>
          <p:cNvPr id="54" name="文本框 53">
            <a:extLst>
              <a:ext uri="{FF2B5EF4-FFF2-40B4-BE49-F238E27FC236}">
                <a16:creationId xmlns:a16="http://schemas.microsoft.com/office/drawing/2014/main" id="{73610CD2-0143-5742-8813-3B9DFA7BE54C}"/>
              </a:ext>
            </a:extLst>
          </p:cNvPr>
          <p:cNvSpPr txBox="1"/>
          <p:nvPr/>
        </p:nvSpPr>
        <p:spPr>
          <a:xfrm>
            <a:off x="8345166" y="5338386"/>
            <a:ext cx="1113892" cy="553998"/>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发送邮件给用户已经完成预约仓位交货</a:t>
            </a:r>
          </a:p>
        </p:txBody>
      </p:sp>
      <p:sp>
        <p:nvSpPr>
          <p:cNvPr id="55" name="箭头: 右 119">
            <a:extLst>
              <a:ext uri="{FF2B5EF4-FFF2-40B4-BE49-F238E27FC236}">
                <a16:creationId xmlns:a16="http://schemas.microsoft.com/office/drawing/2014/main" id="{2A18C9AA-FEE8-C54A-A2F9-BD3740C93238}"/>
              </a:ext>
            </a:extLst>
          </p:cNvPr>
          <p:cNvSpPr/>
          <p:nvPr/>
        </p:nvSpPr>
        <p:spPr>
          <a:xfrm>
            <a:off x="7925237" y="505237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a:extLst>
              <a:ext uri="{FF2B5EF4-FFF2-40B4-BE49-F238E27FC236}">
                <a16:creationId xmlns:a16="http://schemas.microsoft.com/office/drawing/2014/main" id="{F2C52DD2-6788-3F4F-8F13-11FE9B4E2B0C}"/>
              </a:ext>
            </a:extLst>
          </p:cNvPr>
          <p:cNvSpPr/>
          <p:nvPr/>
        </p:nvSpPr>
        <p:spPr>
          <a:xfrm>
            <a:off x="6465469" y="509380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a:extLst>
              <a:ext uri="{FF2B5EF4-FFF2-40B4-BE49-F238E27FC236}">
                <a16:creationId xmlns:a16="http://schemas.microsoft.com/office/drawing/2014/main" id="{DFF897D3-252F-B84F-AE23-1360486CCEE9}"/>
              </a:ext>
            </a:extLst>
          </p:cNvPr>
          <p:cNvSpPr/>
          <p:nvPr/>
        </p:nvSpPr>
        <p:spPr>
          <a:xfrm>
            <a:off x="5149795" y="503796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a:extLst>
              <a:ext uri="{FF2B5EF4-FFF2-40B4-BE49-F238E27FC236}">
                <a16:creationId xmlns:a16="http://schemas.microsoft.com/office/drawing/2014/main" id="{1DB2CB3D-29F6-5B4C-B6B7-7395C2E08553}"/>
              </a:ext>
            </a:extLst>
          </p:cNvPr>
          <p:cNvSpPr/>
          <p:nvPr/>
        </p:nvSpPr>
        <p:spPr>
          <a:xfrm>
            <a:off x="3884699" y="504873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a:extLst>
              <a:ext uri="{FF2B5EF4-FFF2-40B4-BE49-F238E27FC236}">
                <a16:creationId xmlns:a16="http://schemas.microsoft.com/office/drawing/2014/main" id="{AEE139C9-BAAA-BF4F-9F48-6E9C117F7947}"/>
              </a:ext>
            </a:extLst>
          </p:cNvPr>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矩形: 圆角 89">
            <a:extLst>
              <a:ext uri="{FF2B5EF4-FFF2-40B4-BE49-F238E27FC236}">
                <a16:creationId xmlns:a16="http://schemas.microsoft.com/office/drawing/2014/main" id="{06DEA9DA-204B-C641-BA62-E6A58D5B1958}"/>
              </a:ext>
            </a:extLst>
          </p:cNvPr>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10min/</a:t>
            </a:r>
            <a:r>
              <a:rPr lang="zh-CN" altLang="en-US" sz="2000" dirty="0">
                <a:solidFill>
                  <a:schemeClr val="bg1"/>
                </a:solidFill>
                <a:effectLst>
                  <a:outerShdw blurRad="38100" dist="38100" dir="2700000" algn="tl">
                    <a:srgbClr val="000000">
                      <a:alpha val="43137"/>
                    </a:srgbClr>
                  </a:outerShdw>
                </a:effectLst>
              </a:rPr>
              <a:t>份订单</a:t>
            </a:r>
          </a:p>
          <a:p>
            <a:pPr algn="ctr"/>
            <a:endParaRPr lang="en-US" altLang="zh-CN" sz="1100" dirty="0"/>
          </a:p>
        </p:txBody>
      </p:sp>
      <p:sp>
        <p:nvSpPr>
          <p:cNvPr id="64" name="矩形: 圆角 90">
            <a:extLst>
              <a:ext uri="{FF2B5EF4-FFF2-40B4-BE49-F238E27FC236}">
                <a16:creationId xmlns:a16="http://schemas.microsoft.com/office/drawing/2014/main" id="{379018D4-3AF3-C046-A91D-40EC8C689946}"/>
              </a:ext>
            </a:extLst>
          </p:cNvPr>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78min/</a:t>
            </a:r>
            <a:r>
              <a:rPr lang="zh-CN" altLang="en-US" sz="2000" dirty="0">
                <a:solidFill>
                  <a:schemeClr val="bg1"/>
                </a:solidFill>
                <a:effectLst>
                  <a:outerShdw blurRad="38100" dist="38100" dir="2700000" algn="tl">
                    <a:srgbClr val="000000">
                      <a:alpha val="43137"/>
                    </a:srgbClr>
                  </a:outerShdw>
                </a:effectLst>
              </a:rPr>
              <a:t>份订单</a:t>
            </a:r>
          </a:p>
          <a:p>
            <a:pPr algn="ctr"/>
            <a:endParaRPr lang="zh-CN" altLang="en-US" sz="900" dirty="0"/>
          </a:p>
        </p:txBody>
      </p:sp>
      <p:pic>
        <p:nvPicPr>
          <p:cNvPr id="65" name="图片 64" descr="人 (2)">
            <a:extLst>
              <a:ext uri="{FF2B5EF4-FFF2-40B4-BE49-F238E27FC236}">
                <a16:creationId xmlns:a16="http://schemas.microsoft.com/office/drawing/2014/main" id="{F3D45601-C33A-F945-BB86-985AD1589705}"/>
              </a:ext>
            </a:extLst>
          </p:cNvPr>
          <p:cNvPicPr>
            <a:picLocks noChangeAspect="1"/>
          </p:cNvPicPr>
          <p:nvPr/>
        </p:nvPicPr>
        <p:blipFill>
          <a:blip r:embed="rId3" cstate="print">
            <a:biLevel thresh="25000"/>
          </a:blip>
          <a:stretch>
            <a:fillRect/>
          </a:stretch>
        </p:blipFill>
        <p:spPr>
          <a:xfrm>
            <a:off x="5432680" y="3001650"/>
            <a:ext cx="607596" cy="607596"/>
          </a:xfrm>
          <a:prstGeom prst="rect">
            <a:avLst/>
          </a:prstGeom>
        </p:spPr>
      </p:pic>
      <p:pic>
        <p:nvPicPr>
          <p:cNvPr id="66" name="图形 65" descr="研究">
            <a:extLst>
              <a:ext uri="{FF2B5EF4-FFF2-40B4-BE49-F238E27FC236}">
                <a16:creationId xmlns:a16="http://schemas.microsoft.com/office/drawing/2014/main" id="{25C79CA1-E5DC-E64C-BF30-BF154BC1ED76}"/>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225192" y="2950228"/>
            <a:ext cx="365809" cy="365809"/>
          </a:xfrm>
          <a:prstGeom prst="rect">
            <a:avLst/>
          </a:prstGeom>
        </p:spPr>
      </p:pic>
      <p:sp>
        <p:nvSpPr>
          <p:cNvPr id="67" name="文本框 66">
            <a:extLst>
              <a:ext uri="{FF2B5EF4-FFF2-40B4-BE49-F238E27FC236}">
                <a16:creationId xmlns:a16="http://schemas.microsoft.com/office/drawing/2014/main" id="{C77B425A-38A6-C64C-913A-3C78A66D1BF6}"/>
              </a:ext>
            </a:extLst>
          </p:cNvPr>
          <p:cNvSpPr txBox="1"/>
          <p:nvPr/>
        </p:nvSpPr>
        <p:spPr>
          <a:xfrm>
            <a:off x="5169043" y="3594767"/>
            <a:ext cx="1113892" cy="707886"/>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根据采购单号录入出货数量，并生成交货单号提交系统</a:t>
            </a:r>
          </a:p>
        </p:txBody>
      </p:sp>
      <p:sp>
        <p:nvSpPr>
          <p:cNvPr id="68" name="箭头: 左 94">
            <a:extLst>
              <a:ext uri="{FF2B5EF4-FFF2-40B4-BE49-F238E27FC236}">
                <a16:creationId xmlns:a16="http://schemas.microsoft.com/office/drawing/2014/main" id="{80954791-86CE-2542-84B2-27741C400601}"/>
              </a:ext>
            </a:extLst>
          </p:cNvPr>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a:extLst>
              <a:ext uri="{FF2B5EF4-FFF2-40B4-BE49-F238E27FC236}">
                <a16:creationId xmlns:a16="http://schemas.microsoft.com/office/drawing/2014/main" id="{75A97BE7-45E2-7B45-B8BA-83A7C8194BDA}"/>
              </a:ext>
            </a:extLst>
          </p:cNvPr>
          <p:cNvSpPr txBox="1">
            <a:spLocks/>
          </p:cNvSpPr>
          <p:nvPr/>
        </p:nvSpPr>
        <p:spPr>
          <a:xfrm>
            <a:off x="3293118" y="486138"/>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solidFill>
                  <a:schemeClr val="bg1"/>
                </a:solidFill>
              </a:rPr>
              <a:t>RPA</a:t>
            </a:r>
            <a:r>
              <a:rPr lang="zh-CN" altLang="en-US" sz="2400" dirty="0">
                <a:solidFill>
                  <a:schemeClr val="bg1"/>
                </a:solidFill>
              </a:rPr>
              <a:t>项目实施前后的订单处理流程对比</a:t>
            </a:r>
            <a:endParaRPr lang="en-US" sz="2400" dirty="0">
              <a:solidFill>
                <a:schemeClr val="bg1"/>
              </a:solidFill>
            </a:endParaRPr>
          </a:p>
        </p:txBody>
      </p:sp>
      <p:sp>
        <p:nvSpPr>
          <p:cNvPr id="4" name="文本框 3">
            <a:extLst>
              <a:ext uri="{FF2B5EF4-FFF2-40B4-BE49-F238E27FC236}">
                <a16:creationId xmlns:a16="http://schemas.microsoft.com/office/drawing/2014/main" id="{25E737C9-C8BA-40F4-A598-4BE2792C6169}"/>
              </a:ext>
            </a:extLst>
          </p:cNvPr>
          <p:cNvSpPr txBox="1"/>
          <p:nvPr/>
        </p:nvSpPr>
        <p:spPr>
          <a:xfrm>
            <a:off x="6584567" y="2445676"/>
            <a:ext cx="1488559" cy="553998"/>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制作出货装箱信息表格，并将装箱信息表格上传到客户</a:t>
            </a:r>
            <a:r>
              <a:rPr kumimoji="1" lang="en-US" altLang="zh-CN" sz="1000" dirty="0">
                <a:solidFill>
                  <a:schemeClr val="bg1"/>
                </a:solidFill>
                <a:latin typeface="微软雅黑" panose="020B0503020204020204" charset="-122"/>
                <a:ea typeface="微软雅黑" panose="020B0503020204020204" charset="-122"/>
              </a:rPr>
              <a:t>ERP</a:t>
            </a:r>
            <a:r>
              <a:rPr kumimoji="1" lang="zh-CN" altLang="en-US" sz="1000" dirty="0">
                <a:solidFill>
                  <a:schemeClr val="bg1"/>
                </a:solidFill>
                <a:latin typeface="微软雅黑" panose="020B0503020204020204" charset="-122"/>
                <a:ea typeface="微软雅黑" panose="020B0503020204020204" charset="-122"/>
              </a:rPr>
              <a:t>系统</a:t>
            </a:r>
          </a:p>
        </p:txBody>
      </p:sp>
      <p:sp>
        <p:nvSpPr>
          <p:cNvPr id="6" name="文本框 5">
            <a:extLst>
              <a:ext uri="{FF2B5EF4-FFF2-40B4-BE49-F238E27FC236}">
                <a16:creationId xmlns:a16="http://schemas.microsoft.com/office/drawing/2014/main" id="{6833EDB1-71B5-4B2E-ADD0-E3A1CBB96138}"/>
              </a:ext>
            </a:extLst>
          </p:cNvPr>
          <p:cNvSpPr txBox="1"/>
          <p:nvPr/>
        </p:nvSpPr>
        <p:spPr>
          <a:xfrm>
            <a:off x="2776223" y="5391031"/>
            <a:ext cx="1333513" cy="523220"/>
          </a:xfrm>
          <a:prstGeom prst="rect">
            <a:avLst/>
          </a:prstGeom>
          <a:noFill/>
        </p:spPr>
        <p:txBody>
          <a:bodyPr wrap="square" rtlCol="0">
            <a:spAutoFit/>
          </a:bodyPr>
          <a:lstStyle/>
          <a:p>
            <a:r>
              <a:rPr kumimoji="1" lang="zh-CN" altLang="en-US" sz="1000" dirty="0">
                <a:solidFill>
                  <a:srgbClr val="03AF58"/>
                </a:solidFill>
                <a:latin typeface="微软雅黑" panose="020B0503020204020204" charset="-122"/>
                <a:ea typeface="微软雅黑" panose="020B0503020204020204" charset="-122"/>
              </a:rPr>
              <a:t>登录客户</a:t>
            </a:r>
            <a:r>
              <a:rPr kumimoji="1" lang="en-US" altLang="zh-CN" sz="1000" dirty="0">
                <a:solidFill>
                  <a:srgbClr val="03AF58"/>
                </a:solidFill>
                <a:latin typeface="微软雅黑" panose="020B0503020204020204" charset="-122"/>
                <a:ea typeface="微软雅黑" panose="020B0503020204020204" charset="-122"/>
              </a:rPr>
              <a:t>ERP</a:t>
            </a:r>
            <a:r>
              <a:rPr kumimoji="1" lang="zh-CN" altLang="en-US" sz="1000" dirty="0">
                <a:solidFill>
                  <a:srgbClr val="03AF58"/>
                </a:solidFill>
                <a:latin typeface="微软雅黑" panose="020B0503020204020204" charset="-122"/>
                <a:ea typeface="微软雅黑" panose="020B0503020204020204" charset="-122"/>
              </a:rPr>
              <a:t>系统</a:t>
            </a:r>
          </a:p>
          <a:p>
            <a:endParaRPr lang="zh-CN" altLang="en-US" dirty="0"/>
          </a:p>
        </p:txBody>
      </p:sp>
    </p:spTree>
    <p:extLst>
      <p:ext uri="{BB962C8B-B14F-4D97-AF65-F5344CB8AC3E}">
        <p14:creationId xmlns:p14="http://schemas.microsoft.com/office/powerpoint/2010/main" val="117076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1">
            <a:extLst>
              <a:ext uri="{FF2B5EF4-FFF2-40B4-BE49-F238E27FC236}">
                <a16:creationId xmlns:a16="http://schemas.microsoft.com/office/drawing/2014/main" id="{100A90AA-59E2-E84C-A26D-9ABEF6871917}"/>
              </a:ext>
            </a:extLst>
          </p:cNvPr>
          <p:cNvSpPr/>
          <p:nvPr/>
        </p:nvSpPr>
        <p:spPr bwMode="gray">
          <a:xfrm>
            <a:off x="9079573" y="3589731"/>
            <a:ext cx="2314387" cy="3028884"/>
          </a:xfrm>
          <a:prstGeom prst="roundRect">
            <a:avLst>
              <a:gd name="adj" fmla="val 9289"/>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852" fontAlgn="base">
              <a:spcBef>
                <a:spcPct val="50000"/>
              </a:spcBef>
              <a:spcAft>
                <a:spcPct val="0"/>
              </a:spcAft>
              <a:buClr>
                <a:srgbClr val="F0AB00"/>
              </a:buClr>
              <a:buSzPct val="80000"/>
              <a:defRPr/>
            </a:pPr>
            <a:endParaRPr lang="en-US" sz="1400" b="1" kern="0" dirty="0">
              <a:solidFill>
                <a:schemeClr val="bg1"/>
              </a:solidFill>
              <a:latin typeface="Arial"/>
              <a:ea typeface="Arial Unicode MS" pitchFamily="34" charset="-128"/>
              <a:cs typeface="Arial Unicode MS" pitchFamily="34" charset="-128"/>
            </a:endParaRPr>
          </a:p>
        </p:txBody>
      </p:sp>
      <p:sp>
        <p:nvSpPr>
          <p:cNvPr id="3" name="Rectangle: Rounded Corners 109">
            <a:extLst>
              <a:ext uri="{FF2B5EF4-FFF2-40B4-BE49-F238E27FC236}">
                <a16:creationId xmlns:a16="http://schemas.microsoft.com/office/drawing/2014/main" id="{373B069C-783E-424E-B628-D0CDF8091915}"/>
              </a:ext>
            </a:extLst>
          </p:cNvPr>
          <p:cNvSpPr/>
          <p:nvPr/>
        </p:nvSpPr>
        <p:spPr bwMode="gray">
          <a:xfrm>
            <a:off x="1248237" y="1239904"/>
            <a:ext cx="9667903" cy="2206017"/>
          </a:xfrm>
          <a:prstGeom prst="roundRect">
            <a:avLst>
              <a:gd name="adj" fmla="val 9289"/>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852" fontAlgn="base">
              <a:spcBef>
                <a:spcPct val="50000"/>
              </a:spcBef>
              <a:spcAft>
                <a:spcPct val="0"/>
              </a:spcAft>
              <a:buClr>
                <a:srgbClr val="F0AB00"/>
              </a:buClr>
              <a:buSzPct val="80000"/>
              <a:defRPr/>
            </a:pPr>
            <a:endParaRPr lang="en-US" sz="1400" b="1" kern="0" dirty="0">
              <a:solidFill>
                <a:schemeClr val="bg1"/>
              </a:solidFill>
              <a:latin typeface="Arial"/>
              <a:ea typeface="Arial Unicode MS" pitchFamily="34" charset="-128"/>
              <a:cs typeface="Arial Unicode MS" pitchFamily="34" charset="-128"/>
            </a:endParaRPr>
          </a:p>
        </p:txBody>
      </p:sp>
      <p:sp>
        <p:nvSpPr>
          <p:cNvPr id="4" name="Rectangle: Rounded Corners 103">
            <a:extLst>
              <a:ext uri="{FF2B5EF4-FFF2-40B4-BE49-F238E27FC236}">
                <a16:creationId xmlns:a16="http://schemas.microsoft.com/office/drawing/2014/main" id="{7461BD1C-FA42-1145-BA59-FD66DA28BD26}"/>
              </a:ext>
            </a:extLst>
          </p:cNvPr>
          <p:cNvSpPr/>
          <p:nvPr/>
        </p:nvSpPr>
        <p:spPr bwMode="gray">
          <a:xfrm>
            <a:off x="344164" y="3589730"/>
            <a:ext cx="2171115" cy="3033644"/>
          </a:xfrm>
          <a:prstGeom prst="roundRect">
            <a:avLst>
              <a:gd name="adj" fmla="val 152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5" name="Rectangle: Rounded Corners 104">
            <a:extLst>
              <a:ext uri="{FF2B5EF4-FFF2-40B4-BE49-F238E27FC236}">
                <a16:creationId xmlns:a16="http://schemas.microsoft.com/office/drawing/2014/main" id="{46BE20DF-F116-8341-991E-BBE4C6BD3D78}"/>
              </a:ext>
            </a:extLst>
          </p:cNvPr>
          <p:cNvSpPr/>
          <p:nvPr/>
        </p:nvSpPr>
        <p:spPr bwMode="gray">
          <a:xfrm>
            <a:off x="3230746" y="3589732"/>
            <a:ext cx="5031824" cy="3028884"/>
          </a:xfrm>
          <a:prstGeom prst="roundRect">
            <a:avLst>
              <a:gd name="adj" fmla="val 928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6" name="Title 2">
            <a:extLst>
              <a:ext uri="{FF2B5EF4-FFF2-40B4-BE49-F238E27FC236}">
                <a16:creationId xmlns:a16="http://schemas.microsoft.com/office/drawing/2014/main" id="{B42CB9F9-8033-8A4B-8AAC-15FC08168D5F}"/>
              </a:ext>
            </a:extLst>
          </p:cNvPr>
          <p:cNvSpPr txBox="1">
            <a:spLocks/>
          </p:cNvSpPr>
          <p:nvPr/>
        </p:nvSpPr>
        <p:spPr>
          <a:xfrm>
            <a:off x="3532953" y="443300"/>
            <a:ext cx="3714501"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机器人自动约仓处理流程</a:t>
            </a:r>
            <a:endParaRPr lang="en-US" sz="2400" dirty="0">
              <a:solidFill>
                <a:schemeClr val="bg1"/>
              </a:solidFill>
            </a:endParaRPr>
          </a:p>
        </p:txBody>
      </p:sp>
      <p:grpSp>
        <p:nvGrpSpPr>
          <p:cNvPr id="7" name="Group 3">
            <a:extLst>
              <a:ext uri="{FF2B5EF4-FFF2-40B4-BE49-F238E27FC236}">
                <a16:creationId xmlns:a16="http://schemas.microsoft.com/office/drawing/2014/main" id="{716E7876-5D01-C444-B91A-5E9583D1AD01}"/>
              </a:ext>
            </a:extLst>
          </p:cNvPr>
          <p:cNvGrpSpPr/>
          <p:nvPr/>
        </p:nvGrpSpPr>
        <p:grpSpPr>
          <a:xfrm>
            <a:off x="586057" y="4994435"/>
            <a:ext cx="1853266" cy="1154395"/>
            <a:chOff x="5409173" y="4010016"/>
            <a:chExt cx="3326837" cy="2072284"/>
          </a:xfrm>
          <a:effectLst/>
        </p:grpSpPr>
        <p:pic>
          <p:nvPicPr>
            <p:cNvPr id="8" name="Picture 4">
              <a:extLst>
                <a:ext uri="{FF2B5EF4-FFF2-40B4-BE49-F238E27FC236}">
                  <a16:creationId xmlns:a16="http://schemas.microsoft.com/office/drawing/2014/main" id="{71EAD57E-E62D-0D4F-89F5-4E773F0646A0}"/>
                </a:ext>
              </a:extLst>
            </p:cNvPr>
            <p:cNvPicPr>
              <a:picLocks noChangeAspect="1"/>
            </p:cNvPicPr>
            <p:nvPr/>
          </p:nvPicPr>
          <p:blipFill>
            <a:blip r:embed="rId2"/>
            <a:stretch>
              <a:fillRect/>
            </a:stretch>
          </p:blipFill>
          <p:spPr>
            <a:xfrm>
              <a:off x="5409173" y="4010016"/>
              <a:ext cx="2072284" cy="2072284"/>
            </a:xfrm>
            <a:prstGeom prst="rect">
              <a:avLst/>
            </a:prstGeom>
          </p:spPr>
        </p:pic>
        <p:sp>
          <p:nvSpPr>
            <p:cNvPr id="9" name="TextBox 5">
              <a:extLst>
                <a:ext uri="{FF2B5EF4-FFF2-40B4-BE49-F238E27FC236}">
                  <a16:creationId xmlns:a16="http://schemas.microsoft.com/office/drawing/2014/main" id="{B058050F-F031-3E4C-8683-71C88F6FE0F6}"/>
                </a:ext>
              </a:extLst>
            </p:cNvPr>
            <p:cNvSpPr txBox="1"/>
            <p:nvPr/>
          </p:nvSpPr>
          <p:spPr>
            <a:xfrm>
              <a:off x="7184970" y="4875631"/>
              <a:ext cx="1551040" cy="607589"/>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Reading</a:t>
              </a:r>
              <a:r>
                <a:rPr lang="zh-CN" altLang="en-US" sz="1100" kern="0" dirty="0">
                  <a:solidFill>
                    <a:schemeClr val="bg1"/>
                  </a:solidFill>
                  <a:ea typeface="Arial Unicode MS" pitchFamily="34" charset="-128"/>
                  <a:cs typeface="Arial Unicode MS" pitchFamily="34" charset="-128"/>
                </a:rPr>
                <a:t> </a:t>
              </a:r>
              <a:r>
                <a:rPr lang="en-US" altLang="zh-CN" sz="1100" kern="0" dirty="0">
                  <a:solidFill>
                    <a:schemeClr val="bg1"/>
                  </a:solidFill>
                  <a:ea typeface="Arial Unicode MS" pitchFamily="34" charset="-128"/>
                  <a:cs typeface="Arial Unicode MS" pitchFamily="34" charset="-128"/>
                </a:rPr>
                <a:t>Data </a:t>
              </a:r>
              <a:r>
                <a:rPr lang="en-US" sz="1100" kern="0" dirty="0" err="1">
                  <a:solidFill>
                    <a:schemeClr val="bg1"/>
                  </a:solidFill>
                  <a:ea typeface="Arial Unicode MS" pitchFamily="34" charset="-128"/>
                  <a:cs typeface="Arial Unicode MS" pitchFamily="34" charset="-128"/>
                </a:rPr>
                <a:t>读取数据</a:t>
              </a:r>
              <a:endParaRPr lang="en-US" sz="1100" kern="0" dirty="0">
                <a:solidFill>
                  <a:schemeClr val="bg1"/>
                </a:solidFill>
                <a:ea typeface="Arial Unicode MS" pitchFamily="34" charset="-128"/>
                <a:cs typeface="Arial Unicode MS" pitchFamily="34" charset="-128"/>
              </a:endParaRPr>
            </a:p>
          </p:txBody>
        </p:sp>
      </p:grpSp>
      <p:grpSp>
        <p:nvGrpSpPr>
          <p:cNvPr id="10" name="Group 6">
            <a:extLst>
              <a:ext uri="{FF2B5EF4-FFF2-40B4-BE49-F238E27FC236}">
                <a16:creationId xmlns:a16="http://schemas.microsoft.com/office/drawing/2014/main" id="{FC8B59E7-3BB6-4146-BB54-3BB53969BD5D}"/>
              </a:ext>
            </a:extLst>
          </p:cNvPr>
          <p:cNvGrpSpPr/>
          <p:nvPr/>
        </p:nvGrpSpPr>
        <p:grpSpPr>
          <a:xfrm>
            <a:off x="7304497" y="4225656"/>
            <a:ext cx="513327" cy="667444"/>
            <a:chOff x="956403" y="1735612"/>
            <a:chExt cx="1166939" cy="1517290"/>
          </a:xfrm>
        </p:grpSpPr>
        <p:pic>
          <p:nvPicPr>
            <p:cNvPr id="11" name="Picture 7" descr="Image result for outlook&quot;">
              <a:extLst>
                <a:ext uri="{FF2B5EF4-FFF2-40B4-BE49-F238E27FC236}">
                  <a16:creationId xmlns:a16="http://schemas.microsoft.com/office/drawing/2014/main" id="{8A709552-D69B-EE44-B2BA-601F187C61F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828" r="16240"/>
            <a:stretch/>
          </p:blipFill>
          <p:spPr bwMode="auto">
            <a:xfrm>
              <a:off x="956403" y="1735612"/>
              <a:ext cx="1166939" cy="11324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8">
              <a:extLst>
                <a:ext uri="{FF2B5EF4-FFF2-40B4-BE49-F238E27FC236}">
                  <a16:creationId xmlns:a16="http://schemas.microsoft.com/office/drawing/2014/main" id="{23C95EC8-4FF8-F442-A5D7-2CC5D9DA8B4A}"/>
                </a:ext>
              </a:extLst>
            </p:cNvPr>
            <p:cNvSpPr txBox="1"/>
            <p:nvPr/>
          </p:nvSpPr>
          <p:spPr>
            <a:xfrm>
              <a:off x="1184570" y="2868087"/>
              <a:ext cx="710597" cy="384815"/>
            </a:xfrm>
            <a:prstGeom prst="rect">
              <a:avLst/>
            </a:prstGeom>
            <a:noFill/>
          </p:spPr>
          <p:txBody>
            <a:bodyPr wrap="non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Email</a:t>
              </a:r>
            </a:p>
          </p:txBody>
        </p:sp>
      </p:grpSp>
      <p:grpSp>
        <p:nvGrpSpPr>
          <p:cNvPr id="16" name="Group 40">
            <a:extLst>
              <a:ext uri="{FF2B5EF4-FFF2-40B4-BE49-F238E27FC236}">
                <a16:creationId xmlns:a16="http://schemas.microsoft.com/office/drawing/2014/main" id="{2E8B539C-9BB5-AD4E-BCA5-84D55506FD42}"/>
              </a:ext>
            </a:extLst>
          </p:cNvPr>
          <p:cNvGrpSpPr/>
          <p:nvPr/>
        </p:nvGrpSpPr>
        <p:grpSpPr>
          <a:xfrm>
            <a:off x="359283" y="3722087"/>
            <a:ext cx="1269552" cy="921930"/>
            <a:chOff x="4796311" y="2918438"/>
            <a:chExt cx="1764806" cy="1281579"/>
          </a:xfrm>
        </p:grpSpPr>
        <p:pic>
          <p:nvPicPr>
            <p:cNvPr id="17" name="Picture 31">
              <a:extLst>
                <a:ext uri="{FF2B5EF4-FFF2-40B4-BE49-F238E27FC236}">
                  <a16:creationId xmlns:a16="http://schemas.microsoft.com/office/drawing/2014/main" id="{A817748D-D627-6547-BF51-7E3BD8368E54}"/>
                </a:ext>
              </a:extLst>
            </p:cNvPr>
            <p:cNvPicPr>
              <a:picLocks noChangeAspect="1"/>
            </p:cNvPicPr>
            <p:nvPr/>
          </p:nvPicPr>
          <p:blipFill>
            <a:blip r:embed="rId4"/>
            <a:stretch>
              <a:fillRect/>
            </a:stretch>
          </p:blipFill>
          <p:spPr>
            <a:xfrm>
              <a:off x="5056548" y="2918438"/>
              <a:ext cx="1154999" cy="1154999"/>
            </a:xfrm>
            <a:prstGeom prst="rect">
              <a:avLst/>
            </a:prstGeom>
          </p:spPr>
        </p:pic>
        <p:sp>
          <p:nvSpPr>
            <p:cNvPr id="18" name="TextBox 39">
              <a:extLst>
                <a:ext uri="{FF2B5EF4-FFF2-40B4-BE49-F238E27FC236}">
                  <a16:creationId xmlns:a16="http://schemas.microsoft.com/office/drawing/2014/main" id="{4E14BF39-87F4-414B-9712-9C8D4FA84E04}"/>
                </a:ext>
              </a:extLst>
            </p:cNvPr>
            <p:cNvSpPr txBox="1"/>
            <p:nvPr/>
          </p:nvSpPr>
          <p:spPr>
            <a:xfrm>
              <a:off x="4796311" y="3964704"/>
              <a:ext cx="1764806" cy="23531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I</a:t>
              </a:r>
              <a:r>
                <a:rPr lang="zh-CN" altLang="en-US" sz="1100" kern="0" dirty="0">
                  <a:solidFill>
                    <a:schemeClr val="bg1"/>
                  </a:solidFill>
                  <a:ea typeface="Arial Unicode MS" pitchFamily="34" charset="-128"/>
                  <a:cs typeface="Arial Unicode MS" pitchFamily="34" charset="-128"/>
                </a:rPr>
                <a:t>出货数据处理</a:t>
              </a:r>
              <a:endParaRPr lang="en-US" sz="1100" kern="0" dirty="0">
                <a:solidFill>
                  <a:schemeClr val="bg1"/>
                </a:solidFill>
                <a:ea typeface="Arial Unicode MS" pitchFamily="34" charset="-128"/>
                <a:cs typeface="Arial Unicode MS" pitchFamily="34" charset="-128"/>
              </a:endParaRPr>
            </a:p>
          </p:txBody>
        </p:sp>
      </p:grpSp>
      <p:cxnSp>
        <p:nvCxnSpPr>
          <p:cNvPr id="19" name="Straight Arrow Connector 44">
            <a:extLst>
              <a:ext uri="{FF2B5EF4-FFF2-40B4-BE49-F238E27FC236}">
                <a16:creationId xmlns:a16="http://schemas.microsoft.com/office/drawing/2014/main" id="{9C4039E7-F087-974B-94A0-82737B0B4559}"/>
              </a:ext>
            </a:extLst>
          </p:cNvPr>
          <p:cNvCxnSpPr>
            <a:cxnSpLocks/>
            <a:stCxn id="17" idx="3"/>
          </p:cNvCxnSpPr>
          <p:nvPr/>
        </p:nvCxnSpPr>
        <p:spPr>
          <a:xfrm>
            <a:off x="1377362" y="4137526"/>
            <a:ext cx="276366" cy="1495"/>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0" name="Group 50">
            <a:extLst>
              <a:ext uri="{FF2B5EF4-FFF2-40B4-BE49-F238E27FC236}">
                <a16:creationId xmlns:a16="http://schemas.microsoft.com/office/drawing/2014/main" id="{24483D31-5935-E84B-A0E6-9BDA7F783DC2}"/>
              </a:ext>
            </a:extLst>
          </p:cNvPr>
          <p:cNvGrpSpPr/>
          <p:nvPr/>
        </p:nvGrpSpPr>
        <p:grpSpPr>
          <a:xfrm>
            <a:off x="5802227" y="1042694"/>
            <a:ext cx="994398" cy="1450984"/>
            <a:chOff x="3260290" y="599193"/>
            <a:chExt cx="1382316" cy="2017019"/>
          </a:xfrm>
        </p:grpSpPr>
        <p:pic>
          <p:nvPicPr>
            <p:cNvPr id="21" name="Grafik 83">
              <a:extLst>
                <a:ext uri="{FF2B5EF4-FFF2-40B4-BE49-F238E27FC236}">
                  <a16:creationId xmlns:a16="http://schemas.microsoft.com/office/drawing/2014/main" id="{9F1BF693-A9C5-BC41-96BC-D853DA4D69EF}"/>
                </a:ext>
              </a:extLst>
            </p:cNvPr>
            <p:cNvPicPr>
              <a:picLocks noChangeAspect="1"/>
            </p:cNvPicPr>
            <p:nvPr/>
          </p:nvPicPr>
          <p:blipFill>
            <a:blip r:embed="rId5"/>
            <a:stretch>
              <a:fillRect/>
            </a:stretch>
          </p:blipFill>
          <p:spPr>
            <a:xfrm>
              <a:off x="3374029" y="599193"/>
              <a:ext cx="1154998" cy="1154999"/>
            </a:xfrm>
            <a:prstGeom prst="rect">
              <a:avLst/>
            </a:prstGeom>
          </p:spPr>
        </p:pic>
        <p:sp>
          <p:nvSpPr>
            <p:cNvPr id="22" name="TextBox 52">
              <a:extLst>
                <a:ext uri="{FF2B5EF4-FFF2-40B4-BE49-F238E27FC236}">
                  <a16:creationId xmlns:a16="http://schemas.microsoft.com/office/drawing/2014/main" id="{E38DB20D-8BD7-6045-A2B1-D424F96EA033}"/>
                </a:ext>
              </a:extLst>
            </p:cNvPr>
            <p:cNvSpPr txBox="1"/>
            <p:nvPr/>
          </p:nvSpPr>
          <p:spPr>
            <a:xfrm>
              <a:off x="3260290" y="1674961"/>
              <a:ext cx="1382316" cy="941251"/>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登录客户物流系统，获取采购单号并根据采购单号生成交货单号</a:t>
              </a:r>
              <a:endParaRPr lang="en-US" sz="1100" kern="0" dirty="0">
                <a:solidFill>
                  <a:schemeClr val="bg1"/>
                </a:solidFill>
                <a:ea typeface="Arial Unicode MS" pitchFamily="34" charset="-128"/>
                <a:cs typeface="Arial Unicode MS" pitchFamily="34" charset="-128"/>
              </a:endParaRPr>
            </a:p>
          </p:txBody>
        </p:sp>
      </p:grpSp>
      <p:cxnSp>
        <p:nvCxnSpPr>
          <p:cNvPr id="23" name="Connector: Elbow 53">
            <a:extLst>
              <a:ext uri="{FF2B5EF4-FFF2-40B4-BE49-F238E27FC236}">
                <a16:creationId xmlns:a16="http://schemas.microsoft.com/office/drawing/2014/main" id="{0572B636-4353-1C4B-9249-25BAAB2AA752}"/>
              </a:ext>
            </a:extLst>
          </p:cNvPr>
          <p:cNvCxnSpPr>
            <a:cxnSpLocks/>
            <a:endCxn id="21" idx="1"/>
          </p:cNvCxnSpPr>
          <p:nvPr/>
        </p:nvCxnSpPr>
        <p:spPr>
          <a:xfrm flipV="1">
            <a:off x="5481239" y="1458133"/>
            <a:ext cx="402808" cy="2373531"/>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70">
            <a:extLst>
              <a:ext uri="{FF2B5EF4-FFF2-40B4-BE49-F238E27FC236}">
                <a16:creationId xmlns:a16="http://schemas.microsoft.com/office/drawing/2014/main" id="{1E74A5BE-339B-0B4A-8735-8F88A0EADDC8}"/>
              </a:ext>
            </a:extLst>
          </p:cNvPr>
          <p:cNvCxnSpPr>
            <a:cxnSpLocks/>
            <a:stCxn id="21" idx="3"/>
          </p:cNvCxnSpPr>
          <p:nvPr/>
        </p:nvCxnSpPr>
        <p:spPr>
          <a:xfrm>
            <a:off x="6714922" y="1458131"/>
            <a:ext cx="361761" cy="3120866"/>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8" name="Group 93">
            <a:extLst>
              <a:ext uri="{FF2B5EF4-FFF2-40B4-BE49-F238E27FC236}">
                <a16:creationId xmlns:a16="http://schemas.microsoft.com/office/drawing/2014/main" id="{DF82B2F9-D4B1-1442-B382-AAEF0C00238C}"/>
              </a:ext>
            </a:extLst>
          </p:cNvPr>
          <p:cNvGrpSpPr/>
          <p:nvPr/>
        </p:nvGrpSpPr>
        <p:grpSpPr>
          <a:xfrm>
            <a:off x="9656950" y="4164528"/>
            <a:ext cx="1016357" cy="1038198"/>
            <a:chOff x="7684313" y="3315647"/>
            <a:chExt cx="1016886" cy="1038739"/>
          </a:xfrm>
        </p:grpSpPr>
        <p:pic>
          <p:nvPicPr>
            <p:cNvPr id="29" name="Picture 83">
              <a:extLst>
                <a:ext uri="{FF2B5EF4-FFF2-40B4-BE49-F238E27FC236}">
                  <a16:creationId xmlns:a16="http://schemas.microsoft.com/office/drawing/2014/main" id="{62848697-7C8A-8B4D-87D4-A0695B6B7D2F}"/>
                </a:ext>
              </a:extLst>
            </p:cNvPr>
            <p:cNvPicPr>
              <a:picLocks noChangeAspect="1"/>
            </p:cNvPicPr>
            <p:nvPr/>
          </p:nvPicPr>
          <p:blipFill>
            <a:blip r:embed="rId6"/>
            <a:stretch>
              <a:fillRect/>
            </a:stretch>
          </p:blipFill>
          <p:spPr>
            <a:xfrm>
              <a:off x="7839837" y="3315647"/>
              <a:ext cx="831307" cy="831307"/>
            </a:xfrm>
            <a:prstGeom prst="rect">
              <a:avLst/>
            </a:prstGeom>
          </p:spPr>
        </p:pic>
        <p:sp>
          <p:nvSpPr>
            <p:cNvPr id="30" name="TextBox 88">
              <a:extLst>
                <a:ext uri="{FF2B5EF4-FFF2-40B4-BE49-F238E27FC236}">
                  <a16:creationId xmlns:a16="http://schemas.microsoft.com/office/drawing/2014/main" id="{CA325AF2-9A2A-7747-8999-BD7AB6FF82B1}"/>
                </a:ext>
              </a:extLst>
            </p:cNvPr>
            <p:cNvSpPr txBox="1"/>
            <p:nvPr/>
          </p:nvSpPr>
          <p:spPr>
            <a:xfrm>
              <a:off x="7684313" y="4015655"/>
              <a:ext cx="1016886" cy="338731"/>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通知客户预约入仓</a:t>
              </a:r>
              <a:endParaRPr lang="en-US" sz="1100" kern="0" dirty="0">
                <a:solidFill>
                  <a:schemeClr val="bg1"/>
                </a:solidFill>
                <a:ea typeface="Arial Unicode MS" pitchFamily="34" charset="-128"/>
                <a:cs typeface="Arial Unicode MS" pitchFamily="34" charset="-128"/>
              </a:endParaRPr>
            </a:p>
          </p:txBody>
        </p:sp>
      </p:grpSp>
      <p:grpSp>
        <p:nvGrpSpPr>
          <p:cNvPr id="31" name="Group 97">
            <a:extLst>
              <a:ext uri="{FF2B5EF4-FFF2-40B4-BE49-F238E27FC236}">
                <a16:creationId xmlns:a16="http://schemas.microsoft.com/office/drawing/2014/main" id="{EDFF03C0-82BC-F745-B193-E9875076B0D4}"/>
              </a:ext>
            </a:extLst>
          </p:cNvPr>
          <p:cNvGrpSpPr/>
          <p:nvPr/>
        </p:nvGrpSpPr>
        <p:grpSpPr>
          <a:xfrm>
            <a:off x="4796569" y="4604041"/>
            <a:ext cx="1601608" cy="1547043"/>
            <a:chOff x="5409173" y="3305164"/>
            <a:chExt cx="2875079" cy="2777136"/>
          </a:xfrm>
          <a:effectLst/>
        </p:grpSpPr>
        <p:pic>
          <p:nvPicPr>
            <p:cNvPr id="32" name="Picture 98">
              <a:extLst>
                <a:ext uri="{FF2B5EF4-FFF2-40B4-BE49-F238E27FC236}">
                  <a16:creationId xmlns:a16="http://schemas.microsoft.com/office/drawing/2014/main" id="{EC44E15B-8694-0747-88B6-908C890C1C32}"/>
                </a:ext>
              </a:extLst>
            </p:cNvPr>
            <p:cNvPicPr>
              <a:picLocks noChangeAspect="1"/>
            </p:cNvPicPr>
            <p:nvPr/>
          </p:nvPicPr>
          <p:blipFill>
            <a:blip r:embed="rId2"/>
            <a:stretch>
              <a:fillRect/>
            </a:stretch>
          </p:blipFill>
          <p:spPr>
            <a:xfrm>
              <a:off x="5409173" y="4010016"/>
              <a:ext cx="2072284" cy="2072284"/>
            </a:xfrm>
            <a:prstGeom prst="rect">
              <a:avLst/>
            </a:prstGeom>
          </p:spPr>
        </p:pic>
        <p:sp>
          <p:nvSpPr>
            <p:cNvPr id="33" name="TextBox 99">
              <a:extLst>
                <a:ext uri="{FF2B5EF4-FFF2-40B4-BE49-F238E27FC236}">
                  <a16:creationId xmlns:a16="http://schemas.microsoft.com/office/drawing/2014/main" id="{68B532A7-B21E-AE47-A7DF-72FC324D0D5F}"/>
                </a:ext>
              </a:extLst>
            </p:cNvPr>
            <p:cNvSpPr txBox="1"/>
            <p:nvPr/>
          </p:nvSpPr>
          <p:spPr>
            <a:xfrm>
              <a:off x="6430528" y="3305164"/>
              <a:ext cx="1853724" cy="1215494"/>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登录装箱单系统制作装箱单并上传到装箱单系统并保存</a:t>
              </a:r>
              <a:endParaRPr lang="en-US" sz="1100" kern="0" dirty="0">
                <a:solidFill>
                  <a:schemeClr val="bg1"/>
                </a:solidFill>
                <a:ea typeface="Arial Unicode MS" pitchFamily="34" charset="-128"/>
                <a:cs typeface="Arial Unicode MS" pitchFamily="34" charset="-128"/>
              </a:endParaRPr>
            </a:p>
          </p:txBody>
        </p:sp>
      </p:grpSp>
      <p:sp>
        <p:nvSpPr>
          <p:cNvPr id="34" name="TextBox 108">
            <a:extLst>
              <a:ext uri="{FF2B5EF4-FFF2-40B4-BE49-F238E27FC236}">
                <a16:creationId xmlns:a16="http://schemas.microsoft.com/office/drawing/2014/main" id="{D1992809-EFE7-2247-A72A-D483B8D0938A}"/>
              </a:ext>
            </a:extLst>
          </p:cNvPr>
          <p:cNvSpPr txBox="1"/>
          <p:nvPr/>
        </p:nvSpPr>
        <p:spPr>
          <a:xfrm>
            <a:off x="8367572" y="4161920"/>
            <a:ext cx="656089" cy="169277"/>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user</a:t>
            </a:r>
          </a:p>
        </p:txBody>
      </p:sp>
      <p:pic>
        <p:nvPicPr>
          <p:cNvPr id="37" name="Picture 112">
            <a:extLst>
              <a:ext uri="{FF2B5EF4-FFF2-40B4-BE49-F238E27FC236}">
                <a16:creationId xmlns:a16="http://schemas.microsoft.com/office/drawing/2014/main" id="{94856FF3-3580-FA4A-AD98-045E3BA464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79572" y="5599290"/>
            <a:ext cx="881515" cy="830875"/>
          </a:xfrm>
          <a:prstGeom prst="rect">
            <a:avLst/>
          </a:prstGeom>
        </p:spPr>
      </p:pic>
      <p:grpSp>
        <p:nvGrpSpPr>
          <p:cNvPr id="38" name="Group 21">
            <a:extLst>
              <a:ext uri="{FF2B5EF4-FFF2-40B4-BE49-F238E27FC236}">
                <a16:creationId xmlns:a16="http://schemas.microsoft.com/office/drawing/2014/main" id="{FB8F6608-DE0F-1A40-BBC3-59C03163E086}"/>
              </a:ext>
            </a:extLst>
          </p:cNvPr>
          <p:cNvGrpSpPr/>
          <p:nvPr/>
        </p:nvGrpSpPr>
        <p:grpSpPr>
          <a:xfrm>
            <a:off x="5877751" y="2368929"/>
            <a:ext cx="933354" cy="918149"/>
            <a:chOff x="6108897" y="2102104"/>
            <a:chExt cx="933840" cy="918628"/>
          </a:xfrm>
        </p:grpSpPr>
        <p:pic>
          <p:nvPicPr>
            <p:cNvPr id="39" name="Picture 20">
              <a:extLst>
                <a:ext uri="{FF2B5EF4-FFF2-40B4-BE49-F238E27FC236}">
                  <a16:creationId xmlns:a16="http://schemas.microsoft.com/office/drawing/2014/main" id="{24AD6C6A-9E99-5941-8201-56E1FE139761}"/>
                </a:ext>
              </a:extLst>
            </p:cNvPr>
            <p:cNvPicPr>
              <a:picLocks noChangeAspect="1"/>
            </p:cNvPicPr>
            <p:nvPr/>
          </p:nvPicPr>
          <p:blipFill>
            <a:blip r:embed="rId8"/>
            <a:stretch>
              <a:fillRect/>
            </a:stretch>
          </p:blipFill>
          <p:spPr>
            <a:xfrm>
              <a:off x="6148579" y="2102104"/>
              <a:ext cx="810353" cy="810353"/>
            </a:xfrm>
            <a:prstGeom prst="rect">
              <a:avLst/>
            </a:prstGeom>
          </p:spPr>
        </p:pic>
        <p:sp>
          <p:nvSpPr>
            <p:cNvPr id="40" name="TextBox 55">
              <a:extLst>
                <a:ext uri="{FF2B5EF4-FFF2-40B4-BE49-F238E27FC236}">
                  <a16:creationId xmlns:a16="http://schemas.microsoft.com/office/drawing/2014/main" id="{5F76313C-2226-EC4E-AB71-5CFC0CF2FD9C}"/>
                </a:ext>
              </a:extLst>
            </p:cNvPr>
            <p:cNvSpPr txBox="1"/>
            <p:nvPr/>
          </p:nvSpPr>
          <p:spPr>
            <a:xfrm>
              <a:off x="6108897" y="2851367"/>
              <a:ext cx="933840" cy="169365"/>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endParaRPr lang="en-US" sz="1100" kern="0" dirty="0">
                <a:solidFill>
                  <a:schemeClr val="bg1"/>
                </a:solidFill>
                <a:ea typeface="Arial Unicode MS" pitchFamily="34" charset="-128"/>
                <a:cs typeface="Arial Unicode MS" pitchFamily="34" charset="-128"/>
              </a:endParaRPr>
            </a:p>
          </p:txBody>
        </p:sp>
      </p:grpSp>
      <p:cxnSp>
        <p:nvCxnSpPr>
          <p:cNvPr id="41" name="Connector: Elbow 58">
            <a:extLst>
              <a:ext uri="{FF2B5EF4-FFF2-40B4-BE49-F238E27FC236}">
                <a16:creationId xmlns:a16="http://schemas.microsoft.com/office/drawing/2014/main" id="{CBAEF44A-B780-0B4E-9A56-9F662F32150C}"/>
              </a:ext>
            </a:extLst>
          </p:cNvPr>
          <p:cNvCxnSpPr>
            <a:cxnSpLocks/>
            <a:endCxn id="39" idx="1"/>
          </p:cNvCxnSpPr>
          <p:nvPr/>
        </p:nvCxnSpPr>
        <p:spPr>
          <a:xfrm flipV="1">
            <a:off x="5493855" y="2773897"/>
            <a:ext cx="423559" cy="1191488"/>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61">
            <a:extLst>
              <a:ext uri="{FF2B5EF4-FFF2-40B4-BE49-F238E27FC236}">
                <a16:creationId xmlns:a16="http://schemas.microsoft.com/office/drawing/2014/main" id="{9242186F-3497-8945-8C4D-06EBBDA197BB}"/>
              </a:ext>
            </a:extLst>
          </p:cNvPr>
          <p:cNvCxnSpPr>
            <a:cxnSpLocks/>
            <a:stCxn id="39" idx="3"/>
          </p:cNvCxnSpPr>
          <p:nvPr/>
        </p:nvCxnSpPr>
        <p:spPr>
          <a:xfrm>
            <a:off x="6727343" y="2773903"/>
            <a:ext cx="349339" cy="1805094"/>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Rectangle 33">
            <a:extLst>
              <a:ext uri="{FF2B5EF4-FFF2-40B4-BE49-F238E27FC236}">
                <a16:creationId xmlns:a16="http://schemas.microsoft.com/office/drawing/2014/main" id="{CCF0F120-BBAE-444D-8A18-E4FBCFA19335}"/>
              </a:ext>
            </a:extLst>
          </p:cNvPr>
          <p:cNvSpPr/>
          <p:nvPr/>
        </p:nvSpPr>
        <p:spPr bwMode="gray">
          <a:xfrm>
            <a:off x="5462000" y="1097487"/>
            <a:ext cx="1602875" cy="2428977"/>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grpSp>
        <p:nvGrpSpPr>
          <p:cNvPr id="45" name="Group 13">
            <a:extLst>
              <a:ext uri="{FF2B5EF4-FFF2-40B4-BE49-F238E27FC236}">
                <a16:creationId xmlns:a16="http://schemas.microsoft.com/office/drawing/2014/main" id="{00BA6FF1-A409-6E47-B449-C5062B419D52}"/>
              </a:ext>
            </a:extLst>
          </p:cNvPr>
          <p:cNvGrpSpPr/>
          <p:nvPr/>
        </p:nvGrpSpPr>
        <p:grpSpPr>
          <a:xfrm>
            <a:off x="2384885" y="1838016"/>
            <a:ext cx="957460" cy="1429668"/>
            <a:chOff x="2584111" y="1580725"/>
            <a:chExt cx="957958" cy="1430412"/>
          </a:xfrm>
        </p:grpSpPr>
        <p:sp>
          <p:nvSpPr>
            <p:cNvPr id="46" name="TextBox 38">
              <a:extLst>
                <a:ext uri="{FF2B5EF4-FFF2-40B4-BE49-F238E27FC236}">
                  <a16:creationId xmlns:a16="http://schemas.microsoft.com/office/drawing/2014/main" id="{0FB79103-3B72-2844-B58A-8D96EBFAFC57}"/>
                </a:ext>
              </a:extLst>
            </p:cNvPr>
            <p:cNvSpPr txBox="1"/>
            <p:nvPr/>
          </p:nvSpPr>
          <p:spPr>
            <a:xfrm>
              <a:off x="2584111" y="2333677"/>
              <a:ext cx="957958" cy="677460"/>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识别</a:t>
              </a:r>
              <a:r>
                <a:rPr lang="en-US" altLang="zh-CN" sz="1100" kern="0" dirty="0">
                  <a:solidFill>
                    <a:schemeClr val="bg1"/>
                  </a:solidFill>
                  <a:ea typeface="Arial Unicode MS" pitchFamily="34" charset="-128"/>
                  <a:cs typeface="Arial Unicode MS" pitchFamily="34" charset="-128"/>
                </a:rPr>
                <a:t>ERP</a:t>
              </a:r>
              <a:r>
                <a:rPr lang="zh-CN" altLang="en-US" sz="1100" kern="0" dirty="0">
                  <a:solidFill>
                    <a:schemeClr val="bg1"/>
                  </a:solidFill>
                  <a:ea typeface="Arial Unicode MS" pitchFamily="34" charset="-128"/>
                  <a:cs typeface="Arial Unicode MS" pitchFamily="34" charset="-128"/>
                </a:rPr>
                <a:t>系统界面并上传出货数据系统并保存</a:t>
              </a:r>
              <a:endParaRPr lang="en-US" sz="1100" kern="0" dirty="0">
                <a:solidFill>
                  <a:schemeClr val="bg1"/>
                </a:solidFill>
                <a:ea typeface="Arial Unicode MS" pitchFamily="34" charset="-128"/>
                <a:cs typeface="Arial Unicode MS" pitchFamily="34" charset="-128"/>
              </a:endParaRPr>
            </a:p>
          </p:txBody>
        </p:sp>
        <p:pic>
          <p:nvPicPr>
            <p:cNvPr id="47" name="Picture 56">
              <a:extLst>
                <a:ext uri="{FF2B5EF4-FFF2-40B4-BE49-F238E27FC236}">
                  <a16:creationId xmlns:a16="http://schemas.microsoft.com/office/drawing/2014/main" id="{B599C293-BC04-D443-9CE7-B119196800F5}"/>
                </a:ext>
              </a:extLst>
            </p:cNvPr>
            <p:cNvPicPr>
              <a:picLocks noChangeAspect="1"/>
            </p:cNvPicPr>
            <p:nvPr/>
          </p:nvPicPr>
          <p:blipFill>
            <a:blip r:embed="rId4"/>
            <a:stretch>
              <a:fillRect/>
            </a:stretch>
          </p:blipFill>
          <p:spPr>
            <a:xfrm>
              <a:off x="2619169" y="1580725"/>
              <a:ext cx="807894" cy="725961"/>
            </a:xfrm>
            <a:prstGeom prst="rect">
              <a:avLst/>
            </a:prstGeom>
          </p:spPr>
        </p:pic>
      </p:grpSp>
      <p:cxnSp>
        <p:nvCxnSpPr>
          <p:cNvPr id="48" name="Connector: Elbow 22">
            <a:extLst>
              <a:ext uri="{FF2B5EF4-FFF2-40B4-BE49-F238E27FC236}">
                <a16:creationId xmlns:a16="http://schemas.microsoft.com/office/drawing/2014/main" id="{38A76034-FD1B-894B-92CE-1823A0E7F0F1}"/>
              </a:ext>
            </a:extLst>
          </p:cNvPr>
          <p:cNvCxnSpPr>
            <a:cxnSpLocks/>
            <a:endCxn id="29" idx="1"/>
          </p:cNvCxnSpPr>
          <p:nvPr/>
        </p:nvCxnSpPr>
        <p:spPr>
          <a:xfrm>
            <a:off x="7907555" y="4578997"/>
            <a:ext cx="1904834" cy="966"/>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1" name="TextBox 75">
            <a:extLst>
              <a:ext uri="{FF2B5EF4-FFF2-40B4-BE49-F238E27FC236}">
                <a16:creationId xmlns:a16="http://schemas.microsoft.com/office/drawing/2014/main" id="{6AB9FB3C-6E7F-4444-BE6C-D4C24CBE8F51}"/>
              </a:ext>
            </a:extLst>
          </p:cNvPr>
          <p:cNvSpPr txBox="1"/>
          <p:nvPr/>
        </p:nvSpPr>
        <p:spPr>
          <a:xfrm>
            <a:off x="1611850" y="4496637"/>
            <a:ext cx="910656" cy="169277"/>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登录</a:t>
            </a:r>
            <a:r>
              <a:rPr lang="en-US" altLang="zh-CN" sz="1100" kern="0" dirty="0">
                <a:solidFill>
                  <a:schemeClr val="bg1"/>
                </a:solidFill>
                <a:ea typeface="Arial Unicode MS" pitchFamily="34" charset="-128"/>
                <a:cs typeface="Arial Unicode MS" pitchFamily="34" charset="-128"/>
              </a:rPr>
              <a:t>ERP</a:t>
            </a:r>
            <a:r>
              <a:rPr lang="zh-CN" altLang="en-US" sz="1100" kern="0" dirty="0">
                <a:solidFill>
                  <a:schemeClr val="bg1"/>
                </a:solidFill>
                <a:ea typeface="Arial Unicode MS" pitchFamily="34" charset="-128"/>
                <a:cs typeface="Arial Unicode MS" pitchFamily="34" charset="-128"/>
              </a:rPr>
              <a:t>系统</a:t>
            </a:r>
            <a:endParaRPr lang="en-US" sz="1100" kern="0" dirty="0">
              <a:solidFill>
                <a:schemeClr val="bg1"/>
              </a:solidFill>
              <a:ea typeface="Arial Unicode MS" pitchFamily="34" charset="-128"/>
              <a:cs typeface="Arial Unicode MS" pitchFamily="34" charset="-128"/>
            </a:endParaRPr>
          </a:p>
        </p:txBody>
      </p:sp>
      <p:grpSp>
        <p:nvGrpSpPr>
          <p:cNvPr id="52" name="Group 92">
            <a:extLst>
              <a:ext uri="{FF2B5EF4-FFF2-40B4-BE49-F238E27FC236}">
                <a16:creationId xmlns:a16="http://schemas.microsoft.com/office/drawing/2014/main" id="{5873F58A-C6BD-BF44-AA2A-CC71A01B52E9}"/>
              </a:ext>
            </a:extLst>
          </p:cNvPr>
          <p:cNvGrpSpPr/>
          <p:nvPr/>
        </p:nvGrpSpPr>
        <p:grpSpPr>
          <a:xfrm>
            <a:off x="4625796" y="4461105"/>
            <a:ext cx="830874" cy="862995"/>
            <a:chOff x="6452263" y="2918438"/>
            <a:chExt cx="1154999" cy="1199653"/>
          </a:xfrm>
        </p:grpSpPr>
        <p:pic>
          <p:nvPicPr>
            <p:cNvPr id="53" name="Picture 94">
              <a:extLst>
                <a:ext uri="{FF2B5EF4-FFF2-40B4-BE49-F238E27FC236}">
                  <a16:creationId xmlns:a16="http://schemas.microsoft.com/office/drawing/2014/main" id="{B53105B5-2AF7-2445-9F58-B29099CA093F}"/>
                </a:ext>
              </a:extLst>
            </p:cNvPr>
            <p:cNvPicPr>
              <a:picLocks noChangeAspect="1"/>
            </p:cNvPicPr>
            <p:nvPr/>
          </p:nvPicPr>
          <p:blipFill>
            <a:blip r:embed="rId9"/>
            <a:stretch>
              <a:fillRect/>
            </a:stretch>
          </p:blipFill>
          <p:spPr>
            <a:xfrm>
              <a:off x="6452263" y="2918438"/>
              <a:ext cx="1154999" cy="1154999"/>
            </a:xfrm>
            <a:prstGeom prst="rect">
              <a:avLst/>
            </a:prstGeom>
          </p:spPr>
        </p:pic>
        <p:sp>
          <p:nvSpPr>
            <p:cNvPr id="54" name="TextBox 95">
              <a:extLst>
                <a:ext uri="{FF2B5EF4-FFF2-40B4-BE49-F238E27FC236}">
                  <a16:creationId xmlns:a16="http://schemas.microsoft.com/office/drawing/2014/main" id="{9F996DC7-D984-234D-830C-E9CBF7B2B3CB}"/>
                </a:ext>
              </a:extLst>
            </p:cNvPr>
            <p:cNvSpPr txBox="1"/>
            <p:nvPr/>
          </p:nvSpPr>
          <p:spPr>
            <a:xfrm>
              <a:off x="6573745" y="3882778"/>
              <a:ext cx="912032" cy="23531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endParaRPr lang="en-US" sz="1100" kern="0" dirty="0">
                <a:solidFill>
                  <a:schemeClr val="bg1"/>
                </a:solidFill>
                <a:ea typeface="Arial Unicode MS" pitchFamily="34" charset="-128"/>
                <a:cs typeface="Arial Unicode MS" pitchFamily="34" charset="-128"/>
              </a:endParaRPr>
            </a:p>
          </p:txBody>
        </p:sp>
      </p:grpSp>
      <p:pic>
        <p:nvPicPr>
          <p:cNvPr id="55" name="Grafik 83">
            <a:extLst>
              <a:ext uri="{FF2B5EF4-FFF2-40B4-BE49-F238E27FC236}">
                <a16:creationId xmlns:a16="http://schemas.microsoft.com/office/drawing/2014/main" id="{EF8C453D-68C3-FD41-B925-5440A0F83100}"/>
              </a:ext>
            </a:extLst>
          </p:cNvPr>
          <p:cNvPicPr>
            <a:picLocks noChangeAspect="1"/>
          </p:cNvPicPr>
          <p:nvPr/>
        </p:nvPicPr>
        <p:blipFill>
          <a:blip r:embed="rId5"/>
          <a:stretch>
            <a:fillRect/>
          </a:stretch>
        </p:blipFill>
        <p:spPr>
          <a:xfrm>
            <a:off x="2408975" y="1220079"/>
            <a:ext cx="830874" cy="830874"/>
          </a:xfrm>
          <a:prstGeom prst="rect">
            <a:avLst/>
          </a:prstGeom>
        </p:spPr>
      </p:pic>
      <p:sp>
        <p:nvSpPr>
          <p:cNvPr id="56" name="Rectangle 85">
            <a:extLst>
              <a:ext uri="{FF2B5EF4-FFF2-40B4-BE49-F238E27FC236}">
                <a16:creationId xmlns:a16="http://schemas.microsoft.com/office/drawing/2014/main" id="{5DC40D69-B669-8740-877D-D3CC9DB85407}"/>
              </a:ext>
            </a:extLst>
          </p:cNvPr>
          <p:cNvSpPr/>
          <p:nvPr/>
        </p:nvSpPr>
        <p:spPr bwMode="gray">
          <a:xfrm>
            <a:off x="2106035" y="1090171"/>
            <a:ext cx="1426918" cy="2428977"/>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cxnSp>
        <p:nvCxnSpPr>
          <p:cNvPr id="58" name="直接连接符 2">
            <a:extLst>
              <a:ext uri="{FF2B5EF4-FFF2-40B4-BE49-F238E27FC236}">
                <a16:creationId xmlns:a16="http://schemas.microsoft.com/office/drawing/2014/main" id="{B4E0548D-9C7C-FE4E-AB80-F945CE6D31A3}"/>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6E814893-9BF2-F842-A536-CEE3066BA944}"/>
              </a:ext>
            </a:extLst>
          </p:cNvPr>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63" name="图形 62" descr="Internet">
            <a:extLst>
              <a:ext uri="{FF2B5EF4-FFF2-40B4-BE49-F238E27FC236}">
                <a16:creationId xmlns:a16="http://schemas.microsoft.com/office/drawing/2014/main" id="{FBB07CE1-A0EC-43B7-A6B1-A1C91A0A6D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56791" y="3704720"/>
            <a:ext cx="914400" cy="914400"/>
          </a:xfrm>
          <a:prstGeom prst="rect">
            <a:avLst/>
          </a:prstGeom>
        </p:spPr>
      </p:pic>
      <p:cxnSp>
        <p:nvCxnSpPr>
          <p:cNvPr id="65" name="Connector: Elbow 53">
            <a:extLst>
              <a:ext uri="{FF2B5EF4-FFF2-40B4-BE49-F238E27FC236}">
                <a16:creationId xmlns:a16="http://schemas.microsoft.com/office/drawing/2014/main" id="{D745E1F4-87F9-446D-A989-0577384364F6}"/>
              </a:ext>
            </a:extLst>
          </p:cNvPr>
          <p:cNvCxnSpPr>
            <a:cxnSpLocks/>
          </p:cNvCxnSpPr>
          <p:nvPr/>
        </p:nvCxnSpPr>
        <p:spPr>
          <a:xfrm rot="5400000" flipH="1" flipV="1">
            <a:off x="1001799" y="2463775"/>
            <a:ext cx="2251385" cy="594860"/>
          </a:xfrm>
          <a:prstGeom prst="bentConnector2">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0">
            <a:extLst>
              <a:ext uri="{FF2B5EF4-FFF2-40B4-BE49-F238E27FC236}">
                <a16:creationId xmlns:a16="http://schemas.microsoft.com/office/drawing/2014/main" id="{1520EFC9-6EF0-4D74-91C5-97EE0BE9D85C}"/>
              </a:ext>
            </a:extLst>
          </p:cNvPr>
          <p:cNvCxnSpPr>
            <a:cxnSpLocks/>
            <a:endCxn id="53" idx="1"/>
          </p:cNvCxnSpPr>
          <p:nvPr/>
        </p:nvCxnSpPr>
        <p:spPr>
          <a:xfrm rot="16200000" flipH="1">
            <a:off x="2871170" y="3121915"/>
            <a:ext cx="2393360" cy="1115891"/>
          </a:xfrm>
          <a:prstGeom prst="bentConnector2">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74" name="Grafik 83">
            <a:extLst>
              <a:ext uri="{FF2B5EF4-FFF2-40B4-BE49-F238E27FC236}">
                <a16:creationId xmlns:a16="http://schemas.microsoft.com/office/drawing/2014/main" id="{2DD26F1B-0975-4398-9692-B8117D7D457B}"/>
              </a:ext>
            </a:extLst>
          </p:cNvPr>
          <p:cNvPicPr>
            <a:picLocks noChangeAspect="1"/>
          </p:cNvPicPr>
          <p:nvPr/>
        </p:nvPicPr>
        <p:blipFill>
          <a:blip r:embed="rId5"/>
          <a:stretch>
            <a:fillRect/>
          </a:stretch>
        </p:blipFill>
        <p:spPr>
          <a:xfrm>
            <a:off x="4642479" y="3793421"/>
            <a:ext cx="830874" cy="830874"/>
          </a:xfrm>
          <a:prstGeom prst="rect">
            <a:avLst/>
          </a:prstGeom>
        </p:spPr>
      </p:pic>
    </p:spTree>
    <p:extLst>
      <p:ext uri="{BB962C8B-B14F-4D97-AF65-F5344CB8AC3E}">
        <p14:creationId xmlns:p14="http://schemas.microsoft.com/office/powerpoint/2010/main" val="198400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AC5352F-42E1-0349-BE61-9BBD0CAD203F}"/>
              </a:ext>
            </a:extLst>
          </p:cNvPr>
          <p:cNvSpPr/>
          <p:nvPr/>
        </p:nvSpPr>
        <p:spPr>
          <a:xfrm>
            <a:off x="5663151" y="2277710"/>
            <a:ext cx="5469081" cy="3164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id="{29D5EC30-271E-DC41-A492-3AA17783A765}"/>
              </a:ext>
            </a:extLst>
          </p:cNvPr>
          <p:cNvSpPr/>
          <p:nvPr/>
        </p:nvSpPr>
        <p:spPr>
          <a:xfrm>
            <a:off x="5843154" y="2504193"/>
            <a:ext cx="5115500" cy="2759730"/>
          </a:xfrm>
          <a:prstGeom prst="rect">
            <a:avLst/>
          </a:prstGeom>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标准化开发流程，方便后续维护和更新代码；</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企业框架包含容错重试机会，让机器人运行更加稳定</a:t>
            </a:r>
            <a:r>
              <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企业框架可以将每次运行出现的</a:t>
            </a: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Exception</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写到机器人执行日志上，让开发人员更加容易测试和改善代码和流程。</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矩形 4">
            <a:extLst>
              <a:ext uri="{FF2B5EF4-FFF2-40B4-BE49-F238E27FC236}">
                <a16:creationId xmlns:a16="http://schemas.microsoft.com/office/drawing/2014/main" id="{1542F147-7FB2-BD47-86C3-4E533DE36840}"/>
              </a:ext>
            </a:extLst>
          </p:cNvPr>
          <p:cNvSpPr/>
          <p:nvPr/>
        </p:nvSpPr>
        <p:spPr>
          <a:xfrm>
            <a:off x="1811867" y="2116668"/>
            <a:ext cx="804333" cy="118534"/>
          </a:xfrm>
          <a:prstGeom prst="rect">
            <a:avLst/>
          </a:prstGeom>
          <a:solidFill>
            <a:srgbClr val="0370FB">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6" name="矩形 5">
            <a:extLst>
              <a:ext uri="{FF2B5EF4-FFF2-40B4-BE49-F238E27FC236}">
                <a16:creationId xmlns:a16="http://schemas.microsoft.com/office/drawing/2014/main" id="{6589F90F-CF8B-E645-ACC2-55642CDCDE7D}"/>
              </a:ext>
            </a:extLst>
          </p:cNvPr>
          <p:cNvSpPr/>
          <p:nvPr/>
        </p:nvSpPr>
        <p:spPr>
          <a:xfrm>
            <a:off x="1811867" y="2277710"/>
            <a:ext cx="804333" cy="118534"/>
          </a:xfrm>
          <a:prstGeom prst="rect">
            <a:avLst/>
          </a:prstGeom>
          <a:solidFill>
            <a:srgbClr val="C2E09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7" name="矩形 6">
            <a:extLst>
              <a:ext uri="{FF2B5EF4-FFF2-40B4-BE49-F238E27FC236}">
                <a16:creationId xmlns:a16="http://schemas.microsoft.com/office/drawing/2014/main" id="{BBA9C782-43ED-9B42-A439-3C29053F79B9}"/>
              </a:ext>
            </a:extLst>
          </p:cNvPr>
          <p:cNvSpPr/>
          <p:nvPr/>
        </p:nvSpPr>
        <p:spPr>
          <a:xfrm>
            <a:off x="1868979" y="3777590"/>
            <a:ext cx="747221" cy="118534"/>
          </a:xfrm>
          <a:prstGeom prst="rect">
            <a:avLst/>
          </a:prstGeom>
          <a:solidFill>
            <a:srgbClr val="C0D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8" name="矩形 7">
            <a:extLst>
              <a:ext uri="{FF2B5EF4-FFF2-40B4-BE49-F238E27FC236}">
                <a16:creationId xmlns:a16="http://schemas.microsoft.com/office/drawing/2014/main" id="{3FF83930-1DCE-2C4C-BE86-04CE0CDD08CF}"/>
              </a:ext>
            </a:extLst>
          </p:cNvPr>
          <p:cNvSpPr/>
          <p:nvPr/>
        </p:nvSpPr>
        <p:spPr>
          <a:xfrm>
            <a:off x="2242589" y="4214869"/>
            <a:ext cx="747221" cy="118534"/>
          </a:xfrm>
          <a:prstGeom prst="rect">
            <a:avLst/>
          </a:prstGeom>
          <a:solidFill>
            <a:srgbClr val="D4FDF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9" name="矩形 8">
            <a:extLst>
              <a:ext uri="{FF2B5EF4-FFF2-40B4-BE49-F238E27FC236}">
                <a16:creationId xmlns:a16="http://schemas.microsoft.com/office/drawing/2014/main" id="{D8831B99-BEC6-0D4E-8B4C-96584BF5613E}"/>
              </a:ext>
            </a:extLst>
          </p:cNvPr>
          <p:cNvSpPr/>
          <p:nvPr/>
        </p:nvSpPr>
        <p:spPr>
          <a:xfrm>
            <a:off x="2480049" y="4529199"/>
            <a:ext cx="598077" cy="118534"/>
          </a:xfrm>
          <a:prstGeom prst="rect">
            <a:avLst/>
          </a:prstGeom>
          <a:solidFill>
            <a:srgbClr val="88D1D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0" name="矩形 9">
            <a:extLst>
              <a:ext uri="{FF2B5EF4-FFF2-40B4-BE49-F238E27FC236}">
                <a16:creationId xmlns:a16="http://schemas.microsoft.com/office/drawing/2014/main" id="{726C0033-5ECE-794E-AC92-BFF617543835}"/>
              </a:ext>
            </a:extLst>
          </p:cNvPr>
          <p:cNvSpPr/>
          <p:nvPr/>
        </p:nvSpPr>
        <p:spPr>
          <a:xfrm>
            <a:off x="2480049" y="3552825"/>
            <a:ext cx="1139451"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1" name="文本框 10">
            <a:extLst>
              <a:ext uri="{FF2B5EF4-FFF2-40B4-BE49-F238E27FC236}">
                <a16:creationId xmlns:a16="http://schemas.microsoft.com/office/drawing/2014/main" id="{78349B0E-0254-B14A-BD73-4358F3393959}"/>
              </a:ext>
            </a:extLst>
          </p:cNvPr>
          <p:cNvSpPr txBox="1"/>
          <p:nvPr/>
        </p:nvSpPr>
        <p:spPr>
          <a:xfrm>
            <a:off x="5663151" y="1682218"/>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Microsoft YaHei" panose="020B0503020204020204" pitchFamily="34" charset="-122"/>
                <a:ea typeface="Microsoft YaHei" panose="020B0503020204020204" pitchFamily="34" charset="-122"/>
              </a:rPr>
              <a:t>采用企业框架</a:t>
            </a:r>
          </a:p>
        </p:txBody>
      </p:sp>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a:extLst>
              <a:ext uri="{FF2B5EF4-FFF2-40B4-BE49-F238E27FC236}">
                <a16:creationId xmlns:a16="http://schemas.microsoft.com/office/drawing/2014/main" id="{BD4C72F1-0A99-5C44-BADF-EFA81996794A}"/>
              </a:ext>
            </a:extLst>
          </p:cNvPr>
          <p:cNvSpPr txBox="1"/>
          <p:nvPr/>
        </p:nvSpPr>
        <p:spPr>
          <a:xfrm>
            <a:off x="4500357" y="439309"/>
            <a:ext cx="5493812" cy="369332"/>
          </a:xfrm>
          <a:prstGeom prst="rect">
            <a:avLst/>
          </a:prstGeom>
          <a:noFill/>
        </p:spPr>
        <p:txBody>
          <a:bodyPr wrap="none" rtlCol="0">
            <a:spAutoFit/>
          </a:bodyPr>
          <a:lstStyle/>
          <a:p>
            <a:r>
              <a:rPr kumimoji="1" lang="zh-CN" altLang="en-US" dirty="0">
                <a:solidFill>
                  <a:schemeClr val="bg1"/>
                </a:solidFill>
              </a:rPr>
              <a:t>（从技术和模式创新上可以说明，以下为参考示例）</a:t>
            </a:r>
          </a:p>
        </p:txBody>
      </p:sp>
      <p:pic>
        <p:nvPicPr>
          <p:cNvPr id="16" name="图片 15">
            <a:extLst>
              <a:ext uri="{FF2B5EF4-FFF2-40B4-BE49-F238E27FC236}">
                <a16:creationId xmlns:a16="http://schemas.microsoft.com/office/drawing/2014/main" id="{F17FDEDF-B250-41E0-B0C2-E8A4609E958B}"/>
              </a:ext>
            </a:extLst>
          </p:cNvPr>
          <p:cNvPicPr>
            <a:picLocks noChangeAspect="1"/>
          </p:cNvPicPr>
          <p:nvPr/>
        </p:nvPicPr>
        <p:blipFill>
          <a:blip r:embed="rId2"/>
          <a:stretch>
            <a:fillRect/>
          </a:stretch>
        </p:blipFill>
        <p:spPr>
          <a:xfrm>
            <a:off x="23436" y="1682218"/>
            <a:ext cx="5549714" cy="3572777"/>
          </a:xfrm>
          <a:prstGeom prst="rect">
            <a:avLst/>
          </a:prstGeom>
        </p:spPr>
      </p:pic>
    </p:spTree>
    <p:extLst>
      <p:ext uri="{BB962C8B-B14F-4D97-AF65-F5344CB8AC3E}">
        <p14:creationId xmlns:p14="http://schemas.microsoft.com/office/powerpoint/2010/main" val="61793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AC5352F-42E1-0349-BE61-9BBD0CAD203F}"/>
              </a:ext>
            </a:extLst>
          </p:cNvPr>
          <p:cNvSpPr/>
          <p:nvPr/>
        </p:nvSpPr>
        <p:spPr>
          <a:xfrm>
            <a:off x="5663151" y="2277710"/>
            <a:ext cx="5469081" cy="3164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id="{29D5EC30-271E-DC41-A492-3AA17783A765}"/>
              </a:ext>
            </a:extLst>
          </p:cNvPr>
          <p:cNvSpPr/>
          <p:nvPr/>
        </p:nvSpPr>
        <p:spPr>
          <a:xfrm>
            <a:off x="5843154" y="2504193"/>
            <a:ext cx="5115500" cy="1631216"/>
          </a:xfrm>
          <a:prstGeom prst="rect">
            <a:avLst/>
          </a:prstGeom>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由于两个客户系统需要验证码登录，一个是图片识别验证，一个是数字</a:t>
            </a: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字母识别验证，通过</a:t>
            </a:r>
            <a:r>
              <a:rPr lang="en-US" altLang="zh-CN" sz="2000" dirty="0" err="1">
                <a:solidFill>
                  <a:prstClr val="black">
                    <a:lumMod val="65000"/>
                    <a:lumOff val="35000"/>
                  </a:prstClr>
                </a:solidFill>
                <a:latin typeface="微软雅黑" panose="020B0503020204020204" pitchFamily="34" charset="-122"/>
                <a:ea typeface="微软雅黑" panose="020B0503020204020204" pitchFamily="34" charset="-122"/>
              </a:rPr>
              <a:t>UiPath</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调用第三方验证码识别平台，实现机器人自动识别验证码登录系统，免除人手识别验证码的动作</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矩形 4">
            <a:extLst>
              <a:ext uri="{FF2B5EF4-FFF2-40B4-BE49-F238E27FC236}">
                <a16:creationId xmlns:a16="http://schemas.microsoft.com/office/drawing/2014/main" id="{1542F147-7FB2-BD47-86C3-4E533DE36840}"/>
              </a:ext>
            </a:extLst>
          </p:cNvPr>
          <p:cNvSpPr/>
          <p:nvPr/>
        </p:nvSpPr>
        <p:spPr>
          <a:xfrm>
            <a:off x="1811867" y="2116668"/>
            <a:ext cx="804333" cy="118534"/>
          </a:xfrm>
          <a:prstGeom prst="rect">
            <a:avLst/>
          </a:prstGeom>
          <a:solidFill>
            <a:srgbClr val="0370FB">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6" name="矩形 5">
            <a:extLst>
              <a:ext uri="{FF2B5EF4-FFF2-40B4-BE49-F238E27FC236}">
                <a16:creationId xmlns:a16="http://schemas.microsoft.com/office/drawing/2014/main" id="{6589F90F-CF8B-E645-ACC2-55642CDCDE7D}"/>
              </a:ext>
            </a:extLst>
          </p:cNvPr>
          <p:cNvSpPr/>
          <p:nvPr/>
        </p:nvSpPr>
        <p:spPr>
          <a:xfrm>
            <a:off x="1811867" y="2277710"/>
            <a:ext cx="804333" cy="118534"/>
          </a:xfrm>
          <a:prstGeom prst="rect">
            <a:avLst/>
          </a:prstGeom>
          <a:solidFill>
            <a:srgbClr val="C2E09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7" name="矩形 6">
            <a:extLst>
              <a:ext uri="{FF2B5EF4-FFF2-40B4-BE49-F238E27FC236}">
                <a16:creationId xmlns:a16="http://schemas.microsoft.com/office/drawing/2014/main" id="{BBA9C782-43ED-9B42-A439-3C29053F79B9}"/>
              </a:ext>
            </a:extLst>
          </p:cNvPr>
          <p:cNvSpPr/>
          <p:nvPr/>
        </p:nvSpPr>
        <p:spPr>
          <a:xfrm>
            <a:off x="1868979" y="3777590"/>
            <a:ext cx="747221" cy="118534"/>
          </a:xfrm>
          <a:prstGeom prst="rect">
            <a:avLst/>
          </a:prstGeom>
          <a:solidFill>
            <a:srgbClr val="C0D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8" name="矩形 7">
            <a:extLst>
              <a:ext uri="{FF2B5EF4-FFF2-40B4-BE49-F238E27FC236}">
                <a16:creationId xmlns:a16="http://schemas.microsoft.com/office/drawing/2014/main" id="{3FF83930-1DCE-2C4C-BE86-04CE0CDD08CF}"/>
              </a:ext>
            </a:extLst>
          </p:cNvPr>
          <p:cNvSpPr/>
          <p:nvPr/>
        </p:nvSpPr>
        <p:spPr>
          <a:xfrm>
            <a:off x="2242589" y="4214869"/>
            <a:ext cx="747221" cy="118534"/>
          </a:xfrm>
          <a:prstGeom prst="rect">
            <a:avLst/>
          </a:prstGeom>
          <a:solidFill>
            <a:srgbClr val="D4FDF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9" name="矩形 8">
            <a:extLst>
              <a:ext uri="{FF2B5EF4-FFF2-40B4-BE49-F238E27FC236}">
                <a16:creationId xmlns:a16="http://schemas.microsoft.com/office/drawing/2014/main" id="{D8831B99-BEC6-0D4E-8B4C-96584BF5613E}"/>
              </a:ext>
            </a:extLst>
          </p:cNvPr>
          <p:cNvSpPr/>
          <p:nvPr/>
        </p:nvSpPr>
        <p:spPr>
          <a:xfrm>
            <a:off x="2480049" y="4529199"/>
            <a:ext cx="598077" cy="118534"/>
          </a:xfrm>
          <a:prstGeom prst="rect">
            <a:avLst/>
          </a:prstGeom>
          <a:solidFill>
            <a:srgbClr val="88D1D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0" name="矩形 9">
            <a:extLst>
              <a:ext uri="{FF2B5EF4-FFF2-40B4-BE49-F238E27FC236}">
                <a16:creationId xmlns:a16="http://schemas.microsoft.com/office/drawing/2014/main" id="{726C0033-5ECE-794E-AC92-BFF617543835}"/>
              </a:ext>
            </a:extLst>
          </p:cNvPr>
          <p:cNvSpPr/>
          <p:nvPr/>
        </p:nvSpPr>
        <p:spPr>
          <a:xfrm>
            <a:off x="2480049" y="3552825"/>
            <a:ext cx="1139451"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1" name="文本框 10">
            <a:extLst>
              <a:ext uri="{FF2B5EF4-FFF2-40B4-BE49-F238E27FC236}">
                <a16:creationId xmlns:a16="http://schemas.microsoft.com/office/drawing/2014/main" id="{78349B0E-0254-B14A-BD73-4358F3393959}"/>
              </a:ext>
            </a:extLst>
          </p:cNvPr>
          <p:cNvSpPr txBox="1"/>
          <p:nvPr/>
        </p:nvSpPr>
        <p:spPr>
          <a:xfrm>
            <a:off x="5663151" y="1527378"/>
            <a:ext cx="1987783" cy="646331"/>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Microsoft YaHei" panose="020B0503020204020204" pitchFamily="34" charset="-122"/>
                <a:ea typeface="Microsoft YaHei" panose="020B0503020204020204" pitchFamily="34" charset="-122"/>
              </a:rPr>
              <a:t>借助第三方平台识别验证码</a:t>
            </a:r>
          </a:p>
        </p:txBody>
      </p:sp>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a:extLst>
              <a:ext uri="{FF2B5EF4-FFF2-40B4-BE49-F238E27FC236}">
                <a16:creationId xmlns:a16="http://schemas.microsoft.com/office/drawing/2014/main" id="{BD4C72F1-0A99-5C44-BADF-EFA81996794A}"/>
              </a:ext>
            </a:extLst>
          </p:cNvPr>
          <p:cNvSpPr txBox="1"/>
          <p:nvPr/>
        </p:nvSpPr>
        <p:spPr>
          <a:xfrm>
            <a:off x="4500357" y="439309"/>
            <a:ext cx="5493812" cy="369332"/>
          </a:xfrm>
          <a:prstGeom prst="rect">
            <a:avLst/>
          </a:prstGeom>
          <a:noFill/>
        </p:spPr>
        <p:txBody>
          <a:bodyPr wrap="none" rtlCol="0">
            <a:spAutoFit/>
          </a:bodyPr>
          <a:lstStyle/>
          <a:p>
            <a:r>
              <a:rPr kumimoji="1" lang="zh-CN" altLang="en-US" dirty="0">
                <a:solidFill>
                  <a:schemeClr val="bg1"/>
                </a:solidFill>
              </a:rPr>
              <a:t>（从技术和模式创新上可以说明，以下为参考示例）</a:t>
            </a:r>
          </a:p>
        </p:txBody>
      </p:sp>
      <p:pic>
        <p:nvPicPr>
          <p:cNvPr id="2" name="图片 1">
            <a:extLst>
              <a:ext uri="{FF2B5EF4-FFF2-40B4-BE49-F238E27FC236}">
                <a16:creationId xmlns:a16="http://schemas.microsoft.com/office/drawing/2014/main" id="{391B4C8E-4677-4C6F-869C-D8F606776FF9}"/>
              </a:ext>
            </a:extLst>
          </p:cNvPr>
          <p:cNvPicPr>
            <a:picLocks noChangeAspect="1"/>
          </p:cNvPicPr>
          <p:nvPr/>
        </p:nvPicPr>
        <p:blipFill>
          <a:blip r:embed="rId2"/>
          <a:stretch>
            <a:fillRect/>
          </a:stretch>
        </p:blipFill>
        <p:spPr>
          <a:xfrm>
            <a:off x="574115" y="1405764"/>
            <a:ext cx="3382339" cy="2596967"/>
          </a:xfrm>
          <a:prstGeom prst="rect">
            <a:avLst/>
          </a:prstGeom>
        </p:spPr>
      </p:pic>
      <p:pic>
        <p:nvPicPr>
          <p:cNvPr id="17" name="图片 16">
            <a:extLst>
              <a:ext uri="{FF2B5EF4-FFF2-40B4-BE49-F238E27FC236}">
                <a16:creationId xmlns:a16="http://schemas.microsoft.com/office/drawing/2014/main" id="{819BF09B-52EC-43BC-9919-03F25EE53779}"/>
              </a:ext>
            </a:extLst>
          </p:cNvPr>
          <p:cNvPicPr>
            <a:picLocks noChangeAspect="1"/>
          </p:cNvPicPr>
          <p:nvPr/>
        </p:nvPicPr>
        <p:blipFill>
          <a:blip r:embed="rId3"/>
          <a:stretch>
            <a:fillRect/>
          </a:stretch>
        </p:blipFill>
        <p:spPr>
          <a:xfrm>
            <a:off x="574115" y="4713635"/>
            <a:ext cx="3214133" cy="1797736"/>
          </a:xfrm>
          <a:prstGeom prst="rect">
            <a:avLst/>
          </a:prstGeom>
        </p:spPr>
      </p:pic>
    </p:spTree>
    <p:extLst>
      <p:ext uri="{BB962C8B-B14F-4D97-AF65-F5344CB8AC3E}">
        <p14:creationId xmlns:p14="http://schemas.microsoft.com/office/powerpoint/2010/main" val="2390406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10160</TotalTime>
  <Words>1180</Words>
  <Application>Microsoft Office PowerPoint</Application>
  <PresentationFormat>宽屏</PresentationFormat>
  <Paragraphs>142</Paragraphs>
  <Slides>12</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12</vt:i4>
      </vt:variant>
    </vt:vector>
  </HeadingPairs>
  <TitlesOfParts>
    <vt:vector size="25" baseType="lpstr">
      <vt:lpstr>Arial Unicode MS</vt:lpstr>
      <vt:lpstr>PingFang SC</vt:lpstr>
      <vt:lpstr>等线</vt:lpstr>
      <vt:lpstr>方正粗黑宋简体</vt:lpstr>
      <vt:lpstr>华文仿宋</vt:lpstr>
      <vt:lpstr>Microsoft YaHei</vt:lpstr>
      <vt:lpstr>Microsoft YaHei</vt:lpstr>
      <vt:lpstr>Arial</vt:lpstr>
      <vt:lpstr>Calibri</vt:lpstr>
      <vt:lpstr>Calibri Light</vt:lpstr>
      <vt:lpstr>Ebrima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Carson Huang /GET/Logistics</cp:lastModifiedBy>
  <cp:revision>198</cp:revision>
  <dcterms:created xsi:type="dcterms:W3CDTF">2021-03-03T08:16:49Z</dcterms:created>
  <dcterms:modified xsi:type="dcterms:W3CDTF">2021-06-12T13:35:03Z</dcterms:modified>
</cp:coreProperties>
</file>