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72" r:id="rId6"/>
    <p:sldId id="273" r:id="rId7"/>
    <p:sldId id="269" r:id="rId8"/>
    <p:sldId id="274" r:id="rId9"/>
    <p:sldId id="275" r:id="rId10"/>
    <p:sldId id="268" r:id="rId11"/>
    <p:sldId id="276" r:id="rId12"/>
    <p:sldId id="263" r:id="rId13"/>
    <p:sldId id="264" r:id="rId14"/>
    <p:sldId id="271" r:id="rId15"/>
    <p:sldId id="260" r:id="rId16"/>
    <p:sldId id="265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65" d="100"/>
          <a:sy n="65" d="100"/>
        </p:scale>
        <p:origin x="-10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pPr/>
              <a:t>2021/6/12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一个业务人员的竞品分析效率提升了约五倍，我司有近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人的业务人员（总部</a:t>
            </a:r>
            <a:r>
              <a:rPr lang="en-US" altLang="zh-CN" dirty="0" smtClean="0"/>
              <a:t>+</a:t>
            </a:r>
            <a:r>
              <a:rPr lang="zh-CN" altLang="en-US" dirty="0" smtClean="0"/>
              <a:t>分公司</a:t>
            </a:r>
            <a:r>
              <a:rPr lang="en-US" altLang="zh-CN" dirty="0" smtClean="0"/>
              <a:t>+</a:t>
            </a:r>
            <a:r>
              <a:rPr lang="zh-CN" altLang="en-US" dirty="0" smtClean="0"/>
              <a:t>办事处），节省的效率非常可观。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379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xmlns="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24.png"/><Relationship Id="rId21" Type="http://schemas.openxmlformats.org/officeDocument/2006/relationships/image" Target="../media/image34.svg"/><Relationship Id="rId7" Type="http://schemas.openxmlformats.org/officeDocument/2006/relationships/image" Target="../media/image25.png"/><Relationship Id="rId12" Type="http://schemas.openxmlformats.org/officeDocument/2006/relationships/image" Target="../media/image25.svg"/><Relationship Id="rId17" Type="http://schemas.openxmlformats.org/officeDocument/2006/relationships/image" Target="../media/image29.svg"/><Relationship Id="rId2" Type="http://schemas.openxmlformats.org/officeDocument/2006/relationships/image" Target="../media/image23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24" Type="http://schemas.openxmlformats.org/officeDocument/2006/relationships/image" Target="../media/image33.png"/><Relationship Id="rId15" Type="http://schemas.openxmlformats.org/officeDocument/2006/relationships/image" Target="../media/image27.svg"/><Relationship Id="rId23" Type="http://schemas.openxmlformats.org/officeDocument/2006/relationships/image" Target="../media/image32.svg"/><Relationship Id="rId28" Type="http://schemas.openxmlformats.org/officeDocument/2006/relationships/image" Target="../media/image34.png"/><Relationship Id="rId19" Type="http://schemas.openxmlformats.org/officeDocument/2006/relationships/image" Target="../media/image30.png"/><Relationship Id="rId31" Type="http://schemas.openxmlformats.org/officeDocument/2006/relationships/image" Target="../media/image36.svg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40.svg"/><Relationship Id="rId30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xmlns="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3399148" y="4880903"/>
            <a:ext cx="5340815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 smtClean="0"/>
              <a:t>RAP+AI---</a:t>
            </a:r>
            <a:r>
              <a:rPr kumimoji="1" lang="zh-CN" altLang="en-US" sz="2400" dirty="0" smtClean="0"/>
              <a:t>智慧竞品图谱系统</a:t>
            </a:r>
            <a:endParaRPr kumimoji="1" lang="en-US" altLang="zh-CN" sz="2400" dirty="0" smtClean="0"/>
          </a:p>
          <a:p>
            <a:pPr algn="ctr"/>
            <a:r>
              <a:rPr kumimoji="1" lang="zh-CN" altLang="en-US" sz="1000" dirty="0"/>
              <a:t>吴新</a:t>
            </a:r>
            <a:r>
              <a:rPr kumimoji="1" lang="zh-CN" altLang="en-US" sz="1000" dirty="0" smtClean="0"/>
              <a:t>刚</a:t>
            </a:r>
            <a:endParaRPr kumimoji="1" lang="en-US" altLang="zh-CN" sz="1000" dirty="0" smtClean="0"/>
          </a:p>
          <a:p>
            <a:pPr algn="ctr"/>
            <a:r>
              <a:rPr kumimoji="1" lang="zh-CN" altLang="en-US" sz="1000" dirty="0" smtClean="0"/>
              <a:t>昆仑保险经纪股份有限公司</a:t>
            </a:r>
            <a:endParaRPr kumimoji="1" lang="zh-CN" altLang="en-US" sz="10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1">
            <a:extLst>
              <a:ext uri="{FF2B5EF4-FFF2-40B4-BE49-F238E27FC236}">
                <a16:creationId xmlns:a16="http://schemas.microsoft.com/office/drawing/2014/main" xmlns="" id="{100A90AA-59E2-E84C-A26D-9ABEF6871917}"/>
              </a:ext>
            </a:extLst>
          </p:cNvPr>
          <p:cNvSpPr/>
          <p:nvPr/>
        </p:nvSpPr>
        <p:spPr bwMode="gray">
          <a:xfrm>
            <a:off x="9609854" y="1342025"/>
            <a:ext cx="1795969" cy="4924488"/>
          </a:xfrm>
          <a:prstGeom prst="roundRect">
            <a:avLst>
              <a:gd name="adj" fmla="val 92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B42CB9F9-8033-8A4B-8AAC-15FC08168D5F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11180652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</a:rPr>
              <a:t>智慧竞品图谱系统的处理</a:t>
            </a:r>
            <a:r>
              <a:rPr lang="zh-CN" altLang="en-US" sz="2400" dirty="0">
                <a:solidFill>
                  <a:schemeClr val="bg1"/>
                </a:solidFill>
              </a:rPr>
              <a:t>流程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Group 69">
            <a:extLst>
              <a:ext uri="{FF2B5EF4-FFF2-40B4-BE49-F238E27FC236}">
                <a16:creationId xmlns:a16="http://schemas.microsoft.com/office/drawing/2014/main" xmlns="" id="{37A23CEE-2ED5-4546-9A07-0289E53FAFFF}"/>
              </a:ext>
            </a:extLst>
          </p:cNvPr>
          <p:cNvGrpSpPr/>
          <p:nvPr/>
        </p:nvGrpSpPr>
        <p:grpSpPr>
          <a:xfrm>
            <a:off x="10243319" y="2610252"/>
            <a:ext cx="830874" cy="830873"/>
            <a:chOff x="9826866" y="2951735"/>
            <a:chExt cx="1154999" cy="1154999"/>
          </a:xfrm>
          <a:effectLst/>
        </p:grpSpPr>
        <p:pic>
          <p:nvPicPr>
            <p:cNvPr id="25" name="Picture 41">
              <a:extLst>
                <a:ext uri="{FF2B5EF4-FFF2-40B4-BE49-F238E27FC236}">
                  <a16:creationId xmlns:a16="http://schemas.microsoft.com/office/drawing/2014/main" xmlns="" id="{A106BBD9-0902-F944-9366-9447818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6866" y="2951735"/>
              <a:ext cx="1154999" cy="1154999"/>
            </a:xfrm>
            <a:prstGeom prst="rect">
              <a:avLst/>
            </a:prstGeom>
            <a:effectLst/>
          </p:spPr>
        </p:pic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xmlns="" id="{3FE1408D-DF28-AB44-9870-52FAE465E2F7}"/>
                </a:ext>
              </a:extLst>
            </p:cNvPr>
            <p:cNvSpPr txBox="1"/>
            <p:nvPr/>
          </p:nvSpPr>
          <p:spPr>
            <a:xfrm>
              <a:off x="9826866" y="3857993"/>
              <a:ext cx="912032" cy="235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业务人员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xmlns="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46700" y="1554582"/>
            <a:ext cx="1734747" cy="2771822"/>
            <a:chOff x="510363" y="1200109"/>
            <a:chExt cx="1734747" cy="2771822"/>
          </a:xfrm>
        </p:grpSpPr>
        <p:sp>
          <p:nvSpPr>
            <p:cNvPr id="62" name="Rectangle: Rounded Corners 103">
              <a:extLst>
                <a:ext uri="{FF2B5EF4-FFF2-40B4-BE49-F238E27FC236}">
                  <a16:creationId xmlns:a16="http://schemas.microsoft.com/office/drawing/2014/main" xmlns="" id="{7461BD1C-FA42-1145-BA59-FD66DA28BD26}"/>
                </a:ext>
              </a:extLst>
            </p:cNvPr>
            <p:cNvSpPr/>
            <p:nvPr/>
          </p:nvSpPr>
          <p:spPr bwMode="gray">
            <a:xfrm>
              <a:off x="510363" y="1200109"/>
              <a:ext cx="1733791" cy="2771822"/>
            </a:xfrm>
            <a:prstGeom prst="roundRect">
              <a:avLst>
                <a:gd name="adj" fmla="val 1529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798" kern="0" dirty="0" err="1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xmlns="" id="{FB8F6608-DE0F-1A40-BBC3-59C03163E086}"/>
                </a:ext>
              </a:extLst>
            </p:cNvPr>
            <p:cNvGrpSpPr/>
            <p:nvPr/>
          </p:nvGrpSpPr>
          <p:grpSpPr>
            <a:xfrm>
              <a:off x="1350183" y="3185381"/>
              <a:ext cx="894927" cy="716413"/>
              <a:chOff x="6108897" y="2102104"/>
              <a:chExt cx="933840" cy="981076"/>
            </a:xfrm>
          </p:grpSpPr>
          <p:pic>
            <p:nvPicPr>
              <p:cNvPr id="39" name="Picture 20">
                <a:extLst>
                  <a:ext uri="{FF2B5EF4-FFF2-40B4-BE49-F238E27FC236}">
                    <a16:creationId xmlns:a16="http://schemas.microsoft.com/office/drawing/2014/main" xmlns="" id="{24AD6C6A-9E99-5941-8201-56E1FE139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48579" y="2102104"/>
                <a:ext cx="810353" cy="810353"/>
              </a:xfrm>
              <a:prstGeom prst="rect">
                <a:avLst/>
              </a:prstGeom>
            </p:spPr>
          </p:pic>
          <p:sp>
            <p:nvSpPr>
              <p:cNvPr id="40" name="TextBox 55">
                <a:extLst>
                  <a:ext uri="{FF2B5EF4-FFF2-40B4-BE49-F238E27FC236}">
                    <a16:creationId xmlns:a16="http://schemas.microsoft.com/office/drawing/2014/main" xmlns="" id="{5F76313C-2226-EC4E-AB71-5CFC0CF2FD9C}"/>
                  </a:ext>
                </a:extLst>
              </p:cNvPr>
              <p:cNvSpPr txBox="1"/>
              <p:nvPr/>
            </p:nvSpPr>
            <p:spPr>
              <a:xfrm>
                <a:off x="6108897" y="2851367"/>
                <a:ext cx="933840" cy="231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088122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zh-CN" altLang="en-US" sz="1100" kern="0" dirty="0" smtClean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增量新产品</a:t>
                </a:r>
                <a:endPara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46" name="TextBox 38">
              <a:extLst>
                <a:ext uri="{FF2B5EF4-FFF2-40B4-BE49-F238E27FC236}">
                  <a16:creationId xmlns:a16="http://schemas.microsoft.com/office/drawing/2014/main" xmlns="" id="{0FB79103-3B72-2844-B58A-8D96EBFAFC57}"/>
                </a:ext>
              </a:extLst>
            </p:cNvPr>
            <p:cNvSpPr txBox="1"/>
            <p:nvPr/>
          </p:nvSpPr>
          <p:spPr>
            <a:xfrm>
              <a:off x="814537" y="2197696"/>
              <a:ext cx="1033831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b="1" u="sng" kern="0" dirty="0" smtClean="0">
                  <a:solidFill>
                    <a:srgbClr val="FFFF00"/>
                  </a:solidFill>
                  <a:ea typeface="Arial Unicode MS" pitchFamily="34" charset="-128"/>
                  <a:cs typeface="Arial Unicode MS" pitchFamily="34" charset="-128"/>
                </a:rPr>
                <a:t>外网爬虫机器人</a:t>
              </a:r>
              <a:r>
                <a:rPr lang="zh-CN" altLang="en-US" sz="1100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：负责爬取保险机构的保险产品、并识别形成“增量新产品成果”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2" name="Group 92">
              <a:extLst>
                <a:ext uri="{FF2B5EF4-FFF2-40B4-BE49-F238E27FC236}">
                  <a16:creationId xmlns:a16="http://schemas.microsoft.com/office/drawing/2014/main" xmlns="" id="{5873F58A-C6BD-BF44-AA2A-CC71A01B52E9}"/>
                </a:ext>
              </a:extLst>
            </p:cNvPr>
            <p:cNvGrpSpPr/>
            <p:nvPr/>
          </p:nvGrpSpPr>
          <p:grpSpPr>
            <a:xfrm>
              <a:off x="744148" y="3126591"/>
              <a:ext cx="715844" cy="753223"/>
              <a:chOff x="6452263" y="2918438"/>
              <a:chExt cx="1154999" cy="1199652"/>
            </a:xfrm>
          </p:grpSpPr>
          <p:pic>
            <p:nvPicPr>
              <p:cNvPr id="53" name="Picture 94">
                <a:extLst>
                  <a:ext uri="{FF2B5EF4-FFF2-40B4-BE49-F238E27FC236}">
                    <a16:creationId xmlns:a16="http://schemas.microsoft.com/office/drawing/2014/main" xmlns="" id="{B53105B5-2AF7-2445-9F58-B29099CA0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52263" y="2918438"/>
                <a:ext cx="1154999" cy="1154999"/>
              </a:xfrm>
              <a:prstGeom prst="rect">
                <a:avLst/>
              </a:prstGeom>
            </p:spPr>
          </p:pic>
          <p:sp>
            <p:nvSpPr>
              <p:cNvPr id="54" name="TextBox 95">
                <a:extLst>
                  <a:ext uri="{FF2B5EF4-FFF2-40B4-BE49-F238E27FC236}">
                    <a16:creationId xmlns:a16="http://schemas.microsoft.com/office/drawing/2014/main" xmlns="" id="{9F996DC7-D984-234D-830C-E9CBF7B2B3CB}"/>
                  </a:ext>
                </a:extLst>
              </p:cNvPr>
              <p:cNvSpPr txBox="1"/>
              <p:nvPr/>
            </p:nvSpPr>
            <p:spPr>
              <a:xfrm>
                <a:off x="6573745" y="3882777"/>
                <a:ext cx="912032" cy="235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088122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zh-CN" altLang="en-US" sz="1100" kern="0" dirty="0" smtClean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逐家爬取</a:t>
                </a:r>
                <a:endPara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61" name="图片 60" descr="机器人_o">
              <a:extLst>
                <a:ext uri="{FF2B5EF4-FFF2-40B4-BE49-F238E27FC236}">
                  <a16:creationId xmlns:a16="http://schemas.microsoft.com/office/drawing/2014/main" xmlns="" id="{704A46BD-3787-DF4D-964E-7BF2A8F7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628" y="1594860"/>
              <a:ext cx="429260" cy="4292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sp>
        <p:nvSpPr>
          <p:cNvPr id="63" name="Rectangle: Rounded Corners 103">
            <a:extLst>
              <a:ext uri="{FF2B5EF4-FFF2-40B4-BE49-F238E27FC236}">
                <a16:creationId xmlns:a16="http://schemas.microsoft.com/office/drawing/2014/main" xmlns="" id="{7461BD1C-FA42-1145-BA59-FD66DA28BD26}"/>
              </a:ext>
            </a:extLst>
          </p:cNvPr>
          <p:cNvSpPr/>
          <p:nvPr/>
        </p:nvSpPr>
        <p:spPr bwMode="gray">
          <a:xfrm>
            <a:off x="3353766" y="1556321"/>
            <a:ext cx="1733791" cy="2768344"/>
          </a:xfrm>
          <a:prstGeom prst="roundRect">
            <a:avLst>
              <a:gd name="adj" fmla="val 152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FC8B59E7-3BB6-4146-BB54-3BB53969BD5D}"/>
              </a:ext>
            </a:extLst>
          </p:cNvPr>
          <p:cNvGrpSpPr/>
          <p:nvPr/>
        </p:nvGrpSpPr>
        <p:grpSpPr>
          <a:xfrm>
            <a:off x="4002612" y="3555617"/>
            <a:ext cx="513327" cy="682833"/>
            <a:chOff x="956403" y="1735612"/>
            <a:chExt cx="1166939" cy="1552273"/>
          </a:xfrm>
        </p:grpSpPr>
        <p:pic>
          <p:nvPicPr>
            <p:cNvPr id="11" name="Picture 7" descr="Image result for outlook&quot;">
              <a:extLst>
                <a:ext uri="{FF2B5EF4-FFF2-40B4-BE49-F238E27FC236}">
                  <a16:creationId xmlns:a16="http://schemas.microsoft.com/office/drawing/2014/main" xmlns="" id="{8A709552-D69B-EE44-B2BA-601F187C6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828" r="16240"/>
            <a:stretch/>
          </p:blipFill>
          <p:spPr bwMode="auto">
            <a:xfrm>
              <a:off x="956403" y="1735612"/>
              <a:ext cx="1166939" cy="113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23C95EC8-4FF8-F442-A5D7-2CC5D9DA8B4A}"/>
                </a:ext>
              </a:extLst>
            </p:cNvPr>
            <p:cNvSpPr txBox="1"/>
            <p:nvPr/>
          </p:nvSpPr>
          <p:spPr>
            <a:xfrm>
              <a:off x="1149951" y="2868087"/>
              <a:ext cx="779837" cy="4197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Email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4" name="TextBox 38">
            <a:extLst>
              <a:ext uri="{FF2B5EF4-FFF2-40B4-BE49-F238E27FC236}">
                <a16:creationId xmlns:a16="http://schemas.microsoft.com/office/drawing/2014/main" xmlns="" id="{0FB79103-3B72-2844-B58A-8D96EBFAFC57}"/>
              </a:ext>
            </a:extLst>
          </p:cNvPr>
          <p:cNvSpPr txBox="1"/>
          <p:nvPr/>
        </p:nvSpPr>
        <p:spPr>
          <a:xfrm>
            <a:off x="3725533" y="2594739"/>
            <a:ext cx="11548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100" b="1" u="sng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外网监控机器人</a:t>
            </a:r>
            <a:r>
              <a:rPr lang="zh-CN" altLang="en-US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：负责监控是否产生增量新保险产品结果，若有、则</a:t>
            </a:r>
            <a:r>
              <a:rPr lang="en-US" altLang="zh-CN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Email</a:t>
            </a:r>
            <a:r>
              <a:rPr lang="zh-CN" altLang="en-US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通知内网</a:t>
            </a:r>
            <a:endParaRPr lang="en-US" sz="11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5" name="图片 64" descr="机器人_o">
            <a:extLst>
              <a:ext uri="{FF2B5EF4-FFF2-40B4-BE49-F238E27FC236}">
                <a16:creationId xmlns:a16="http://schemas.microsoft.com/office/drawing/2014/main" xmlns="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6031" y="1951072"/>
            <a:ext cx="429260" cy="429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6" name="Rectangle: Rounded Corners 103">
            <a:extLst>
              <a:ext uri="{FF2B5EF4-FFF2-40B4-BE49-F238E27FC236}">
                <a16:creationId xmlns:a16="http://schemas.microsoft.com/office/drawing/2014/main" xmlns="" id="{7461BD1C-FA42-1145-BA59-FD66DA28BD26}"/>
              </a:ext>
            </a:extLst>
          </p:cNvPr>
          <p:cNvSpPr/>
          <p:nvPr/>
        </p:nvSpPr>
        <p:spPr bwMode="gray">
          <a:xfrm>
            <a:off x="6425281" y="1554582"/>
            <a:ext cx="1733791" cy="2771822"/>
          </a:xfrm>
          <a:prstGeom prst="roundRect">
            <a:avLst>
              <a:gd name="adj" fmla="val 152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37B815F4-F5E1-E24A-A0C4-68A3F75CA4D5}"/>
              </a:ext>
            </a:extLst>
          </p:cNvPr>
          <p:cNvGrpSpPr/>
          <p:nvPr/>
        </p:nvGrpSpPr>
        <p:grpSpPr>
          <a:xfrm>
            <a:off x="8517647" y="2829990"/>
            <a:ext cx="645898" cy="568565"/>
            <a:chOff x="1946534" y="3575947"/>
            <a:chExt cx="656431" cy="633253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xmlns="" id="{463811B2-D9F9-4C47-B128-063676B8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6492" y="3575947"/>
              <a:ext cx="386915" cy="475158"/>
            </a:xfrm>
            <a:prstGeom prst="rect">
              <a:avLst/>
            </a:prstGeom>
            <a:effectLst/>
          </p:spPr>
        </p:pic>
        <p:sp>
          <p:nvSpPr>
            <p:cNvPr id="51" name="TextBox 75">
              <a:extLst>
                <a:ext uri="{FF2B5EF4-FFF2-40B4-BE49-F238E27FC236}">
                  <a16:creationId xmlns:a16="http://schemas.microsoft.com/office/drawing/2014/main" xmlns="" id="{6AB9FB3C-6E7F-4444-BE6C-D4C24CBE8F51}"/>
                </a:ext>
              </a:extLst>
            </p:cNvPr>
            <p:cNvSpPr txBox="1"/>
            <p:nvPr/>
          </p:nvSpPr>
          <p:spPr>
            <a:xfrm>
              <a:off x="1946534" y="4039835"/>
              <a:ext cx="656431" cy="169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处理结果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7" name="TextBox 38">
            <a:extLst>
              <a:ext uri="{FF2B5EF4-FFF2-40B4-BE49-F238E27FC236}">
                <a16:creationId xmlns:a16="http://schemas.microsoft.com/office/drawing/2014/main" xmlns="" id="{0FB79103-3B72-2844-B58A-8D96EBFAFC57}"/>
              </a:ext>
            </a:extLst>
          </p:cNvPr>
          <p:cNvSpPr txBox="1"/>
          <p:nvPr/>
        </p:nvSpPr>
        <p:spPr>
          <a:xfrm>
            <a:off x="6783856" y="2539954"/>
            <a:ext cx="107622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100" b="1" u="sng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内网监控机器人：</a:t>
            </a:r>
            <a:r>
              <a:rPr lang="zh-CN" altLang="en-US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负责轮询监控外网的</a:t>
            </a:r>
            <a:r>
              <a:rPr lang="en-US" altLang="zh-CN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Email</a:t>
            </a:r>
            <a:r>
              <a:rPr lang="zh-CN" altLang="en-US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通知，有则导入竞品图谱系统，并</a:t>
            </a:r>
            <a:r>
              <a:rPr lang="en-US" altLang="zh-CN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Email</a:t>
            </a:r>
            <a:r>
              <a:rPr lang="zh-CN" altLang="en-US" sz="11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通知业务人员</a:t>
            </a:r>
            <a:endParaRPr lang="en-US" sz="11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8" name="图片 67" descr="机器人_o">
            <a:extLst>
              <a:ext uri="{FF2B5EF4-FFF2-40B4-BE49-F238E27FC236}">
                <a16:creationId xmlns:a16="http://schemas.microsoft.com/office/drawing/2014/main" xmlns="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7546" y="1949333"/>
            <a:ext cx="429260" cy="429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grpSp>
        <p:nvGrpSpPr>
          <p:cNvPr id="73" name="Group 6">
            <a:extLst>
              <a:ext uri="{FF2B5EF4-FFF2-40B4-BE49-F238E27FC236}">
                <a16:creationId xmlns:a16="http://schemas.microsoft.com/office/drawing/2014/main" xmlns="" id="{FC8B59E7-3BB6-4146-BB54-3BB53969BD5D}"/>
              </a:ext>
            </a:extLst>
          </p:cNvPr>
          <p:cNvGrpSpPr/>
          <p:nvPr/>
        </p:nvGrpSpPr>
        <p:grpSpPr>
          <a:xfrm>
            <a:off x="6988704" y="3601871"/>
            <a:ext cx="513327" cy="682833"/>
            <a:chOff x="956403" y="1735612"/>
            <a:chExt cx="1166939" cy="1552273"/>
          </a:xfrm>
        </p:grpSpPr>
        <p:pic>
          <p:nvPicPr>
            <p:cNvPr id="74" name="Picture 7" descr="Image result for outlook&quot;">
              <a:extLst>
                <a:ext uri="{FF2B5EF4-FFF2-40B4-BE49-F238E27FC236}">
                  <a16:creationId xmlns:a16="http://schemas.microsoft.com/office/drawing/2014/main" xmlns="" id="{8A709552-D69B-EE44-B2BA-601F187C6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828" r="16240"/>
            <a:stretch/>
          </p:blipFill>
          <p:spPr bwMode="auto">
            <a:xfrm>
              <a:off x="956403" y="1735612"/>
              <a:ext cx="1166939" cy="113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8">
              <a:extLst>
                <a:ext uri="{FF2B5EF4-FFF2-40B4-BE49-F238E27FC236}">
                  <a16:creationId xmlns:a16="http://schemas.microsoft.com/office/drawing/2014/main" xmlns="" id="{23C95EC8-4FF8-F442-A5D7-2CC5D9DA8B4A}"/>
                </a:ext>
              </a:extLst>
            </p:cNvPr>
            <p:cNvSpPr txBox="1"/>
            <p:nvPr/>
          </p:nvSpPr>
          <p:spPr>
            <a:xfrm>
              <a:off x="1149951" y="2868087"/>
              <a:ext cx="779837" cy="4197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Email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: Rounded Corners 109">
            <a:extLst>
              <a:ext uri="{FF2B5EF4-FFF2-40B4-BE49-F238E27FC236}">
                <a16:creationId xmlns:a16="http://schemas.microsoft.com/office/drawing/2014/main" xmlns="" id="{373B069C-783E-424E-B628-D0CDF8091915}"/>
              </a:ext>
            </a:extLst>
          </p:cNvPr>
          <p:cNvSpPr/>
          <p:nvPr/>
        </p:nvSpPr>
        <p:spPr bwMode="gray">
          <a:xfrm>
            <a:off x="1435809" y="5055491"/>
            <a:ext cx="6424275" cy="1538958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oup 40">
            <a:extLst>
              <a:ext uri="{FF2B5EF4-FFF2-40B4-BE49-F238E27FC236}">
                <a16:creationId xmlns:a16="http://schemas.microsoft.com/office/drawing/2014/main" xmlns="" id="{2E8B539C-9BB5-AD4E-BCA5-84D55506FD42}"/>
              </a:ext>
            </a:extLst>
          </p:cNvPr>
          <p:cNvGrpSpPr/>
          <p:nvPr/>
        </p:nvGrpSpPr>
        <p:grpSpPr>
          <a:xfrm>
            <a:off x="4061822" y="5818898"/>
            <a:ext cx="1025735" cy="620764"/>
            <a:chOff x="5275864" y="4451530"/>
            <a:chExt cx="1282456" cy="1562747"/>
          </a:xfrm>
        </p:grpSpPr>
        <p:pic>
          <p:nvPicPr>
            <p:cNvPr id="17" name="Picture 31">
              <a:extLst>
                <a:ext uri="{FF2B5EF4-FFF2-40B4-BE49-F238E27FC236}">
                  <a16:creationId xmlns:a16="http://schemas.microsoft.com/office/drawing/2014/main" xmlns="" id="{A817748D-D627-6547-BF51-7E3BD836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5864" y="4451530"/>
              <a:ext cx="1154999" cy="1154999"/>
            </a:xfrm>
            <a:prstGeom prst="rect">
              <a:avLst/>
            </a:prstGeom>
          </p:spPr>
        </p:pic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xmlns="" id="{4E14BF39-87F4-414B-9712-9C8D4FA84E04}"/>
                </a:ext>
              </a:extLst>
            </p:cNvPr>
            <p:cNvSpPr txBox="1"/>
            <p:nvPr/>
          </p:nvSpPr>
          <p:spPr>
            <a:xfrm>
              <a:off x="5378841" y="5543652"/>
              <a:ext cx="1179479" cy="470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保险产品的知识图谱数据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3671544" y="5358417"/>
            <a:ext cx="21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智慧竞品图谱系统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8" name="TextBox 38">
            <a:extLst>
              <a:ext uri="{FF2B5EF4-FFF2-40B4-BE49-F238E27FC236}">
                <a16:creationId xmlns:a16="http://schemas.microsoft.com/office/drawing/2014/main" xmlns="" id="{0FB79103-3B72-2844-B58A-8D96EBFAFC57}"/>
              </a:ext>
            </a:extLst>
          </p:cNvPr>
          <p:cNvSpPr txBox="1"/>
          <p:nvPr/>
        </p:nvSpPr>
        <p:spPr>
          <a:xfrm>
            <a:off x="9877647" y="3843657"/>
            <a:ext cx="144586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200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借力</a:t>
            </a:r>
            <a:r>
              <a:rPr lang="en-US" altLang="zh-CN" sz="1200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RPA</a:t>
            </a:r>
            <a:r>
              <a:rPr lang="zh-CN" altLang="en-US" sz="1200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与知识图谱，</a:t>
            </a:r>
            <a:endParaRPr lang="en-US" altLang="zh-CN" sz="1200" kern="0" dirty="0" smtClean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200" kern="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即时掌握业界保险产品最新信息</a:t>
            </a:r>
            <a:endParaRPr lang="en-US" sz="1200" kern="0" dirty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2509284" y="2940493"/>
            <a:ext cx="504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5505010" y="3017932"/>
            <a:ext cx="513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>
            <a:off x="8420990" y="304778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H="1">
            <a:off x="8230635" y="4853473"/>
            <a:ext cx="1092514" cy="56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H="1">
            <a:off x="4951890" y="3892080"/>
            <a:ext cx="1252086" cy="101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21">
            <a:extLst>
              <a:ext uri="{FF2B5EF4-FFF2-40B4-BE49-F238E27FC236}">
                <a16:creationId xmlns:a16="http://schemas.microsoft.com/office/drawing/2014/main" xmlns="" id="{FB8F6608-DE0F-1A40-BBC3-59C03163E086}"/>
              </a:ext>
            </a:extLst>
          </p:cNvPr>
          <p:cNvGrpSpPr/>
          <p:nvPr/>
        </p:nvGrpSpPr>
        <p:grpSpPr>
          <a:xfrm>
            <a:off x="5236635" y="4058117"/>
            <a:ext cx="894927" cy="716413"/>
            <a:chOff x="6108897" y="2102104"/>
            <a:chExt cx="933840" cy="981076"/>
          </a:xfrm>
        </p:grpSpPr>
        <p:pic>
          <p:nvPicPr>
            <p:cNvPr id="102" name="Picture 20">
              <a:extLst>
                <a:ext uri="{FF2B5EF4-FFF2-40B4-BE49-F238E27FC236}">
                  <a16:creationId xmlns:a16="http://schemas.microsoft.com/office/drawing/2014/main" xmlns="" id="{24AD6C6A-9E99-5941-8201-56E1FE13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8579" y="2102104"/>
              <a:ext cx="810353" cy="810353"/>
            </a:xfrm>
            <a:prstGeom prst="rect">
              <a:avLst/>
            </a:prstGeom>
          </p:spPr>
        </p:pic>
        <p:sp>
          <p:nvSpPr>
            <p:cNvPr id="103" name="TextBox 55">
              <a:extLst>
                <a:ext uri="{FF2B5EF4-FFF2-40B4-BE49-F238E27FC236}">
                  <a16:creationId xmlns:a16="http://schemas.microsoft.com/office/drawing/2014/main" xmlns="" id="{5F76313C-2226-EC4E-AB71-5CFC0CF2FD9C}"/>
                </a:ext>
              </a:extLst>
            </p:cNvPr>
            <p:cNvSpPr txBox="1"/>
            <p:nvPr/>
          </p:nvSpPr>
          <p:spPr>
            <a:xfrm>
              <a:off x="6108897" y="2851367"/>
              <a:ext cx="933840" cy="231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增量新产品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13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</a:t>
            </a:r>
            <a:r>
              <a:rPr kumimoji="1"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endParaRPr kumimoji="1" lang="zh-CN" altLang="en-US" sz="12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91131CB-23F3-E840-8849-944B1A0360B8}"/>
              </a:ext>
            </a:extLst>
          </p:cNvPr>
          <p:cNvSpPr txBox="1"/>
          <p:nvPr/>
        </p:nvSpPr>
        <p:spPr>
          <a:xfrm>
            <a:off x="2203020" y="4610927"/>
            <a:ext cx="8758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</a:t>
            </a:r>
            <a:r>
              <a:rPr kumimoji="1" lang="zh-CN" altLang="en-US" sz="1400" b="1" dirty="0" smtClean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完成爬取、比对、导入系统、信息通知等流程，业务人员仅依靠系统、即可了解最新的产品信息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66160" y="1531357"/>
            <a:ext cx="949580" cy="607596"/>
            <a:chOff x="3389933" y="1723564"/>
            <a:chExt cx="949580" cy="607596"/>
          </a:xfrm>
        </p:grpSpPr>
        <p:pic>
          <p:nvPicPr>
            <p:cNvPr id="14" name="图片 13" descr="人 (2)">
              <a:extLst>
                <a:ext uri="{FF2B5EF4-FFF2-40B4-BE49-F238E27FC236}">
                  <a16:creationId xmlns:a16="http://schemas.microsoft.com/office/drawing/2014/main" xmlns="" id="{F96DD702-1806-0C46-8F62-9A1A51AC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31917" y="1723564"/>
              <a:ext cx="607596" cy="607596"/>
            </a:xfrm>
            <a:prstGeom prst="rect">
              <a:avLst/>
            </a:prstGeom>
          </p:spPr>
        </p:pic>
        <p:pic>
          <p:nvPicPr>
            <p:cNvPr id="17" name="图形 16" descr="Internet">
              <a:extLst>
                <a:ext uri="{FF2B5EF4-FFF2-40B4-BE49-F238E27FC236}">
                  <a16:creationId xmlns:a16="http://schemas.microsoft.com/office/drawing/2014/main" xmlns="" id="{F0A36638-6104-7646-AEB1-F732BE82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89933" y="1837684"/>
              <a:ext cx="403296" cy="40329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126801" y="1531357"/>
            <a:ext cx="806322" cy="607596"/>
            <a:chOff x="8153171" y="1722455"/>
            <a:chExt cx="806322" cy="607596"/>
          </a:xfrm>
        </p:grpSpPr>
        <p:pic>
          <p:nvPicPr>
            <p:cNvPr id="21" name="图片 20" descr="人 (2)">
              <a:extLst>
                <a:ext uri="{FF2B5EF4-FFF2-40B4-BE49-F238E27FC236}">
                  <a16:creationId xmlns:a16="http://schemas.microsoft.com/office/drawing/2014/main" xmlns="" id="{85389B67-5974-2748-A07E-B08D7E27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51897" y="1722455"/>
              <a:ext cx="607596" cy="607596"/>
            </a:xfrm>
            <a:prstGeom prst="rect">
              <a:avLst/>
            </a:prstGeom>
          </p:spPr>
        </p:pic>
        <p:pic>
          <p:nvPicPr>
            <p:cNvPr id="22" name="图形 21" descr="列表">
              <a:extLst>
                <a:ext uri="{FF2B5EF4-FFF2-40B4-BE49-F238E27FC236}">
                  <a16:creationId xmlns:a16="http://schemas.microsoft.com/office/drawing/2014/main" xmlns="" id="{660254DF-797B-774F-968B-07493CA2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153171" y="1817047"/>
              <a:ext cx="335200" cy="335200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7086487" y="1589263"/>
            <a:ext cx="879386" cy="623063"/>
            <a:chOff x="6785910" y="3027157"/>
            <a:chExt cx="879386" cy="623063"/>
          </a:xfrm>
        </p:grpSpPr>
        <p:pic>
          <p:nvPicPr>
            <p:cNvPr id="16" name="图片 15" descr="文件 (3)">
              <a:extLst>
                <a:ext uri="{FF2B5EF4-FFF2-40B4-BE49-F238E27FC236}">
                  <a16:creationId xmlns:a16="http://schemas.microsoft.com/office/drawing/2014/main" xmlns="" id="{FD514426-CAA5-D240-91FD-628F4A45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</a:blip>
            <a:stretch>
              <a:fillRect/>
            </a:stretch>
          </p:blipFill>
          <p:spPr>
            <a:xfrm>
              <a:off x="6785910" y="3027157"/>
              <a:ext cx="349732" cy="349732"/>
            </a:xfrm>
            <a:prstGeom prst="rect">
              <a:avLst/>
            </a:prstGeom>
          </p:spPr>
        </p:pic>
        <p:pic>
          <p:nvPicPr>
            <p:cNvPr id="24" name="图片 23" descr="人 (2)">
              <a:extLst>
                <a:ext uri="{FF2B5EF4-FFF2-40B4-BE49-F238E27FC236}">
                  <a16:creationId xmlns:a16="http://schemas.microsoft.com/office/drawing/2014/main" xmlns="" id="{EFB5824C-AAF9-0149-8338-9B1AB03B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7057700" y="3042624"/>
              <a:ext cx="607596" cy="607596"/>
            </a:xfrm>
            <a:prstGeom prst="rect">
              <a:avLst/>
            </a:prstGeom>
          </p:spPr>
        </p:pic>
      </p:grpSp>
      <p:grpSp>
        <p:nvGrpSpPr>
          <p:cNvPr id="73" name="组合 72"/>
          <p:cNvGrpSpPr/>
          <p:nvPr/>
        </p:nvGrpSpPr>
        <p:grpSpPr>
          <a:xfrm>
            <a:off x="8666860" y="1589263"/>
            <a:ext cx="890914" cy="607596"/>
            <a:chOff x="3460756" y="2991984"/>
            <a:chExt cx="890914" cy="607596"/>
          </a:xfrm>
        </p:grpSpPr>
        <p:pic>
          <p:nvPicPr>
            <p:cNvPr id="25" name="图片 24" descr="人 (2)">
              <a:extLst>
                <a:ext uri="{FF2B5EF4-FFF2-40B4-BE49-F238E27FC236}">
                  <a16:creationId xmlns:a16="http://schemas.microsoft.com/office/drawing/2014/main" xmlns="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44074" y="2991984"/>
              <a:ext cx="607596" cy="607596"/>
            </a:xfrm>
            <a:prstGeom prst="rect">
              <a:avLst/>
            </a:prstGeom>
          </p:spPr>
        </p:pic>
        <p:pic>
          <p:nvPicPr>
            <p:cNvPr id="26" name="图形 25" descr="复选标记">
              <a:extLst>
                <a:ext uri="{FF2B5EF4-FFF2-40B4-BE49-F238E27FC236}">
                  <a16:creationId xmlns:a16="http://schemas.microsoft.com/office/drawing/2014/main" xmlns="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460756" y="3007736"/>
              <a:ext cx="349732" cy="349732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D9CB7B5-7048-0E4D-B814-E4FE079309C4}"/>
              </a:ext>
            </a:extLst>
          </p:cNvPr>
          <p:cNvSpPr txBox="1"/>
          <p:nvPr/>
        </p:nvSpPr>
        <p:spPr>
          <a:xfrm>
            <a:off x="5569345" y="2184878"/>
            <a:ext cx="138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对每家保险机构：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逐个</a:t>
            </a:r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调研所有产品</a:t>
            </a:r>
            <a:endParaRPr kumimoji="1" lang="en-US" altLang="zh-CN" sz="1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6FA1D0E-9932-3245-8064-2F3E4AE0906A}"/>
              </a:ext>
            </a:extLst>
          </p:cNvPr>
          <p:cNvSpPr txBox="1"/>
          <p:nvPr/>
        </p:nvSpPr>
        <p:spPr>
          <a:xfrm>
            <a:off x="8648481" y="2206026"/>
            <a:ext cx="1215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调研完成、启动：做方案</a:t>
            </a:r>
            <a:r>
              <a:rPr kumimoji="1" lang="en-US" altLang="zh-CN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定制产品等后续工作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A9373BD7-466F-854A-A306-F3BBF7CE9EBD}"/>
              </a:ext>
            </a:extLst>
          </p:cNvPr>
          <p:cNvSpPr txBox="1"/>
          <p:nvPr/>
        </p:nvSpPr>
        <p:spPr>
          <a:xfrm>
            <a:off x="6989279" y="2245715"/>
            <a:ext cx="1271212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记录保险产品的特点特色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A8005495-53E8-5B4F-A468-E04BAF9BFFF7}"/>
              </a:ext>
            </a:extLst>
          </p:cNvPr>
          <p:cNvSpPr txBox="1"/>
          <p:nvPr/>
        </p:nvSpPr>
        <p:spPr>
          <a:xfrm>
            <a:off x="9302006" y="3693479"/>
            <a:ext cx="127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下一次面对：新客户需求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3FE8C83F-9F66-8F40-995F-EB838ADCE489}"/>
              </a:ext>
            </a:extLst>
          </p:cNvPr>
          <p:cNvSpPr txBox="1"/>
          <p:nvPr/>
        </p:nvSpPr>
        <p:spPr>
          <a:xfrm>
            <a:off x="4064377" y="2163739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拟定待调研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保险机构清单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9467942" y="2952415"/>
            <a:ext cx="801444" cy="659957"/>
            <a:chOff x="8138639" y="2985084"/>
            <a:chExt cx="801444" cy="659957"/>
          </a:xfrm>
        </p:grpSpPr>
        <p:pic>
          <p:nvPicPr>
            <p:cNvPr id="23" name="图片 22" descr="人 (2)">
              <a:extLst>
                <a:ext uri="{FF2B5EF4-FFF2-40B4-BE49-F238E27FC236}">
                  <a16:creationId xmlns:a16="http://schemas.microsoft.com/office/drawing/2014/main" xmlns="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32487" y="3037445"/>
              <a:ext cx="607596" cy="607596"/>
            </a:xfrm>
            <a:prstGeom prst="rect">
              <a:avLst/>
            </a:prstGeom>
          </p:spPr>
        </p:pic>
        <p:pic>
          <p:nvPicPr>
            <p:cNvPr id="34" name="图形 33" descr="目标受众">
              <a:extLst>
                <a:ext uri="{FF2B5EF4-FFF2-40B4-BE49-F238E27FC236}">
                  <a16:creationId xmlns:a16="http://schemas.microsoft.com/office/drawing/2014/main" xmlns="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8138639" y="2985084"/>
              <a:ext cx="349732" cy="349732"/>
            </a:xfrm>
            <a:prstGeom prst="rect">
              <a:avLst/>
            </a:prstGeom>
          </p:spPr>
        </p:pic>
      </p:grpSp>
      <p:sp>
        <p:nvSpPr>
          <p:cNvPr id="35" name="箭头: 右 90">
            <a:extLst>
              <a:ext uri="{FF2B5EF4-FFF2-40B4-BE49-F238E27FC236}">
                <a16:creationId xmlns:a16="http://schemas.microsoft.com/office/drawing/2014/main" xmlns="" id="{FEB06653-512A-574F-BBC8-CC0D8D245EBF}"/>
              </a:ext>
            </a:extLst>
          </p:cNvPr>
          <p:cNvSpPr/>
          <p:nvPr/>
        </p:nvSpPr>
        <p:spPr>
          <a:xfrm>
            <a:off x="6623879" y="1916775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xmlns="" id="{8B34636D-5ECE-0A4A-9FB1-E69A8D93FD1B}"/>
              </a:ext>
            </a:extLst>
          </p:cNvPr>
          <p:cNvSpPr/>
          <p:nvPr/>
        </p:nvSpPr>
        <p:spPr>
          <a:xfrm>
            <a:off x="5165529" y="1929890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xmlns="" id="{85536A3E-DA55-104A-9DF5-D304CACBF5AA}"/>
              </a:ext>
            </a:extLst>
          </p:cNvPr>
          <p:cNvSpPr/>
          <p:nvPr/>
        </p:nvSpPr>
        <p:spPr>
          <a:xfrm>
            <a:off x="3394018" y="1938656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xmlns="" id="{EE5DFFF6-B007-4940-ABF9-613D9E2EEE92}"/>
              </a:ext>
            </a:extLst>
          </p:cNvPr>
          <p:cNvSpPr/>
          <p:nvPr/>
        </p:nvSpPr>
        <p:spPr>
          <a:xfrm>
            <a:off x="8950178" y="335389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803692" y="5031290"/>
            <a:ext cx="856795" cy="565150"/>
            <a:chOff x="2297004" y="4771515"/>
            <a:chExt cx="856795" cy="565150"/>
          </a:xfrm>
        </p:grpSpPr>
        <p:pic>
          <p:nvPicPr>
            <p:cNvPr id="13" name="图片 12" descr="ibot">
              <a:extLst>
                <a:ext uri="{FF2B5EF4-FFF2-40B4-BE49-F238E27FC236}">
                  <a16:creationId xmlns:a16="http://schemas.microsoft.com/office/drawing/2014/main" xmlns="" id="{68B93D38-B207-F344-A981-A53D7656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88649" y="4771515"/>
              <a:ext cx="565150" cy="565150"/>
            </a:xfrm>
            <a:prstGeom prst="rect">
              <a:avLst/>
            </a:prstGeom>
          </p:spPr>
        </p:pic>
        <p:pic>
          <p:nvPicPr>
            <p:cNvPr id="40" name="图片 39" descr="文件 (4)">
              <a:extLst>
                <a:ext uri="{FF2B5EF4-FFF2-40B4-BE49-F238E27FC236}">
                  <a16:creationId xmlns:a16="http://schemas.microsoft.com/office/drawing/2014/main" xmlns="" id="{393649CC-0612-964D-AF72-8DFFCF42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97004" y="4959208"/>
              <a:ext cx="326154" cy="326154"/>
            </a:xfrm>
            <a:prstGeom prst="rect">
              <a:avLst/>
            </a:prstGeom>
          </p:spPr>
        </p:pic>
      </p:grpSp>
      <p:grpSp>
        <p:nvGrpSpPr>
          <p:cNvPr id="116" name="组合 115"/>
          <p:cNvGrpSpPr/>
          <p:nvPr/>
        </p:nvGrpSpPr>
        <p:grpSpPr>
          <a:xfrm>
            <a:off x="2465500" y="5085953"/>
            <a:ext cx="850095" cy="565151"/>
            <a:chOff x="4835372" y="4769529"/>
            <a:chExt cx="850095" cy="565151"/>
          </a:xfrm>
        </p:grpSpPr>
        <p:pic>
          <p:nvPicPr>
            <p:cNvPr id="43" name="图形 42" descr="Internet">
              <a:extLst>
                <a:ext uri="{FF2B5EF4-FFF2-40B4-BE49-F238E27FC236}">
                  <a16:creationId xmlns:a16="http://schemas.microsoft.com/office/drawing/2014/main" xmlns="" id="{EFE03FE5-864D-5D4C-B15D-A6156BF7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4835372" y="4867352"/>
              <a:ext cx="403296" cy="403296"/>
            </a:xfrm>
            <a:prstGeom prst="rect">
              <a:avLst/>
            </a:prstGeom>
          </p:spPr>
        </p:pic>
        <p:pic>
          <p:nvPicPr>
            <p:cNvPr id="44" name="图片 43" descr="ibot">
              <a:extLst>
                <a:ext uri="{FF2B5EF4-FFF2-40B4-BE49-F238E27FC236}">
                  <a16:creationId xmlns:a16="http://schemas.microsoft.com/office/drawing/2014/main" xmlns="" id="{CD9A09CD-1B2E-0B45-9D13-03E3D653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20316" y="4769529"/>
              <a:ext cx="565151" cy="565151"/>
            </a:xfrm>
            <a:prstGeom prst="rect">
              <a:avLst/>
            </a:prstGeom>
          </p:spPr>
        </p:pic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360C7EE9-75D8-C347-80EE-BCA91A4E9A8A}"/>
              </a:ext>
            </a:extLst>
          </p:cNvPr>
          <p:cNvSpPr txBox="1"/>
          <p:nvPr/>
        </p:nvSpPr>
        <p:spPr>
          <a:xfrm>
            <a:off x="3902409" y="5702120"/>
            <a:ext cx="947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 smtClean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小时监控保险机构的保险产品</a:t>
            </a:r>
            <a:endParaRPr kumimoji="1" lang="zh-CN" altLang="en-US" sz="10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9DE11FDA-7BC8-164A-BCEE-3B990BFC3AC4}"/>
              </a:ext>
            </a:extLst>
          </p:cNvPr>
          <p:cNvSpPr txBox="1"/>
          <p:nvPr/>
        </p:nvSpPr>
        <p:spPr>
          <a:xfrm>
            <a:off x="5148584" y="5647759"/>
            <a:ext cx="962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合规地爬</a:t>
            </a:r>
            <a:r>
              <a:rPr kumimoji="1" lang="zh-CN" altLang="en-US" sz="1000" dirty="0" smtClean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取所有增量新保险产品、并导入：竞品知识图谱系统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5138555" y="5022877"/>
            <a:ext cx="787756" cy="636666"/>
            <a:chOff x="5138555" y="5022877"/>
            <a:chExt cx="787756" cy="636666"/>
          </a:xfrm>
        </p:grpSpPr>
        <p:pic>
          <p:nvPicPr>
            <p:cNvPr id="41" name="图形 40" descr="月历">
              <a:extLst>
                <a:ext uri="{FF2B5EF4-FFF2-40B4-BE49-F238E27FC236}">
                  <a16:creationId xmlns:a16="http://schemas.microsoft.com/office/drawing/2014/main" xmlns="" id="{BB630B42-AD14-374F-BDC1-CAE4CF95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5138609" y="5041129"/>
              <a:ext cx="340931" cy="340931"/>
            </a:xfrm>
            <a:prstGeom prst="rect">
              <a:avLst/>
            </a:prstGeom>
          </p:spPr>
        </p:pic>
        <p:grpSp>
          <p:nvGrpSpPr>
            <p:cNvPr id="115" name="组合 114"/>
            <p:cNvGrpSpPr/>
            <p:nvPr/>
          </p:nvGrpSpPr>
          <p:grpSpPr>
            <a:xfrm>
              <a:off x="5138555" y="5022877"/>
              <a:ext cx="787756" cy="636666"/>
              <a:chOff x="3631867" y="4763102"/>
              <a:chExt cx="787756" cy="636666"/>
            </a:xfrm>
          </p:grpSpPr>
          <p:pic>
            <p:nvPicPr>
              <p:cNvPr id="42" name="图片 41" descr="ibot">
                <a:extLst>
                  <a:ext uri="{FF2B5EF4-FFF2-40B4-BE49-F238E27FC236}">
                    <a16:creationId xmlns:a16="http://schemas.microsoft.com/office/drawing/2014/main" xmlns="" id="{4D053603-AABE-A643-B7C4-FFD61D929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854472" y="4763102"/>
                <a:ext cx="565151" cy="565151"/>
              </a:xfrm>
              <a:prstGeom prst="rect">
                <a:avLst/>
              </a:prstGeom>
            </p:spPr>
          </p:pic>
          <p:pic>
            <p:nvPicPr>
              <p:cNvPr id="51" name="图形 50" descr="列表">
                <a:extLst>
                  <a:ext uri="{FF2B5EF4-FFF2-40B4-BE49-F238E27FC236}">
                    <a16:creationId xmlns:a16="http://schemas.microsoft.com/office/drawing/2014/main" xmlns="" id="{940AB193-26AD-D14C-B178-420AA1E11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p:blipFill>
            <p:spPr>
              <a:xfrm>
                <a:off x="3631867" y="5064568"/>
                <a:ext cx="335200" cy="335200"/>
              </a:xfrm>
              <a:prstGeom prst="rect">
                <a:avLst/>
              </a:prstGeom>
            </p:spPr>
          </p:pic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382058E2-F7FD-924B-8AF4-7A6158C18159}"/>
              </a:ext>
            </a:extLst>
          </p:cNvPr>
          <p:cNvSpPr txBox="1"/>
          <p:nvPr/>
        </p:nvSpPr>
        <p:spPr>
          <a:xfrm>
            <a:off x="6243384" y="562320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邮件通知新产品信息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xmlns="" id="{2A18C9AA-FEE8-C54A-A2F9-BD3740C93238}"/>
              </a:ext>
            </a:extLst>
          </p:cNvPr>
          <p:cNvSpPr/>
          <p:nvPr/>
        </p:nvSpPr>
        <p:spPr>
          <a:xfrm>
            <a:off x="8712122" y="535313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xmlns="" id="{F2C52DD2-6788-3F4F-8F13-11FE9B4E2B0C}"/>
              </a:ext>
            </a:extLst>
          </p:cNvPr>
          <p:cNvSpPr/>
          <p:nvPr/>
        </p:nvSpPr>
        <p:spPr>
          <a:xfrm>
            <a:off x="7252354" y="53945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xmlns="" id="{DFF897D3-252F-B84F-AE23-1360486CCEE9}"/>
              </a:ext>
            </a:extLst>
          </p:cNvPr>
          <p:cNvSpPr/>
          <p:nvPr/>
        </p:nvSpPr>
        <p:spPr>
          <a:xfrm>
            <a:off x="5936680" y="533871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xmlns="" id="{1DB2CB3D-29F6-5B4C-B6B7-7395C2E08553}"/>
              </a:ext>
            </a:extLst>
          </p:cNvPr>
          <p:cNvSpPr/>
          <p:nvPr/>
        </p:nvSpPr>
        <p:spPr>
          <a:xfrm>
            <a:off x="4671584" y="534948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>
            <a:extLst>
              <a:ext uri="{FF2B5EF4-FFF2-40B4-BE49-F238E27FC236}">
                <a16:creationId xmlns:a16="http://schemas.microsoft.com/office/drawing/2014/main" xmlns="" id="{AEE139C9-BAAA-BF4F-9F48-6E9C117F7947}"/>
              </a:ext>
            </a:extLst>
          </p:cNvPr>
          <p:cNvSpPr/>
          <p:nvPr/>
        </p:nvSpPr>
        <p:spPr>
          <a:xfrm>
            <a:off x="6153414" y="3391911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7943165" y="2992516"/>
            <a:ext cx="815084" cy="659018"/>
            <a:chOff x="5225192" y="2950228"/>
            <a:chExt cx="815084" cy="659018"/>
          </a:xfrm>
        </p:grpSpPr>
        <p:pic>
          <p:nvPicPr>
            <p:cNvPr id="65" name="图片 64" descr="人 (2)">
              <a:extLst>
                <a:ext uri="{FF2B5EF4-FFF2-40B4-BE49-F238E27FC236}">
                  <a16:creationId xmlns:a16="http://schemas.microsoft.com/office/drawing/2014/main" xmlns="" id="{F3D45601-C33A-F945-BB86-985AD158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5432680" y="3001650"/>
              <a:ext cx="607596" cy="607596"/>
            </a:xfrm>
            <a:prstGeom prst="rect">
              <a:avLst/>
            </a:prstGeom>
          </p:spPr>
        </p:pic>
        <p:pic>
          <p:nvPicPr>
            <p:cNvPr id="66" name="图形 65" descr="研究">
              <a:extLst>
                <a:ext uri="{FF2B5EF4-FFF2-40B4-BE49-F238E27FC236}">
                  <a16:creationId xmlns:a16="http://schemas.microsoft.com/office/drawing/2014/main" xmlns="" id="{25C79CA1-E5DC-E64C-BF30-BF154BC1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5225192" y="2950228"/>
              <a:ext cx="365809" cy="365809"/>
            </a:xfrm>
            <a:prstGeom prst="rect">
              <a:avLst/>
            </a:prstGeom>
          </p:spPr>
        </p:pic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C77B425A-38A6-C64C-913A-3C78A66D1BF6}"/>
              </a:ext>
            </a:extLst>
          </p:cNvPr>
          <p:cNvSpPr txBox="1"/>
          <p:nvPr/>
        </p:nvSpPr>
        <p:spPr>
          <a:xfrm>
            <a:off x="7932335" y="3692966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调研以往保险产品调研结果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xmlns="" id="{80954791-86CE-2542-84B2-27741C400601}"/>
              </a:ext>
            </a:extLst>
          </p:cNvPr>
          <p:cNvSpPr/>
          <p:nvPr/>
        </p:nvSpPr>
        <p:spPr>
          <a:xfrm>
            <a:off x="4606533" y="3445184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xmlns="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530150" y="45389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</a:t>
            </a:r>
            <a:r>
              <a:rPr lang="zh-CN" altLang="en-US" sz="2400" dirty="0" smtClean="0">
                <a:solidFill>
                  <a:schemeClr val="bg1"/>
                </a:solidFill>
              </a:rPr>
              <a:t>的流程</a:t>
            </a:r>
            <a:r>
              <a:rPr lang="zh-CN" altLang="en-US" sz="2400" dirty="0">
                <a:solidFill>
                  <a:schemeClr val="bg1"/>
                </a:solidFill>
              </a:rPr>
              <a:t>对比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" name="箭头: 右 90">
            <a:extLst>
              <a:ext uri="{FF2B5EF4-FFF2-40B4-BE49-F238E27FC236}">
                <a16:creationId xmlns:a16="http://schemas.microsoft.com/office/drawing/2014/main" xmlns="" id="{FEB06653-512A-574F-BBC8-CC0D8D245EBF}"/>
              </a:ext>
            </a:extLst>
          </p:cNvPr>
          <p:cNvSpPr/>
          <p:nvPr/>
        </p:nvSpPr>
        <p:spPr>
          <a:xfrm>
            <a:off x="7991247" y="1929347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A8005495-53E8-5B4F-A468-E04BAF9BFFF7}"/>
              </a:ext>
            </a:extLst>
          </p:cNvPr>
          <p:cNvSpPr txBox="1"/>
          <p:nvPr/>
        </p:nvSpPr>
        <p:spPr>
          <a:xfrm>
            <a:off x="2336376" y="2207482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识别客户需求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491921" y="1539155"/>
            <a:ext cx="801444" cy="659957"/>
            <a:chOff x="8138639" y="2985084"/>
            <a:chExt cx="801444" cy="659957"/>
          </a:xfrm>
        </p:grpSpPr>
        <p:pic>
          <p:nvPicPr>
            <p:cNvPr id="85" name="图片 84" descr="人 (2)">
              <a:extLst>
                <a:ext uri="{FF2B5EF4-FFF2-40B4-BE49-F238E27FC236}">
                  <a16:creationId xmlns:a16="http://schemas.microsoft.com/office/drawing/2014/main" xmlns="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32487" y="3037445"/>
              <a:ext cx="607596" cy="607596"/>
            </a:xfrm>
            <a:prstGeom prst="rect">
              <a:avLst/>
            </a:prstGeom>
          </p:spPr>
        </p:pic>
        <p:pic>
          <p:nvPicPr>
            <p:cNvPr id="86" name="图形 33" descr="目标受众">
              <a:extLst>
                <a:ext uri="{FF2B5EF4-FFF2-40B4-BE49-F238E27FC236}">
                  <a16:creationId xmlns:a16="http://schemas.microsoft.com/office/drawing/2014/main" xmlns="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8138639" y="2985084"/>
              <a:ext cx="349732" cy="349732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6651096" y="3008834"/>
            <a:ext cx="806322" cy="607596"/>
            <a:chOff x="8153171" y="1722455"/>
            <a:chExt cx="806322" cy="607596"/>
          </a:xfrm>
        </p:grpSpPr>
        <p:pic>
          <p:nvPicPr>
            <p:cNvPr id="88" name="图片 87" descr="人 (2)">
              <a:extLst>
                <a:ext uri="{FF2B5EF4-FFF2-40B4-BE49-F238E27FC236}">
                  <a16:creationId xmlns:a16="http://schemas.microsoft.com/office/drawing/2014/main" xmlns="" id="{85389B67-5974-2748-A07E-B08D7E27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51897" y="1722455"/>
              <a:ext cx="607596" cy="607596"/>
            </a:xfrm>
            <a:prstGeom prst="rect">
              <a:avLst/>
            </a:prstGeom>
          </p:spPr>
        </p:pic>
        <p:pic>
          <p:nvPicPr>
            <p:cNvPr id="89" name="图形 21" descr="列表">
              <a:extLst>
                <a:ext uri="{FF2B5EF4-FFF2-40B4-BE49-F238E27FC236}">
                  <a16:creationId xmlns:a16="http://schemas.microsoft.com/office/drawing/2014/main" xmlns="" id="{660254DF-797B-774F-968B-07493CA2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153171" y="1817047"/>
              <a:ext cx="335200" cy="335200"/>
            </a:xfrm>
            <a:prstGeom prst="rect">
              <a:avLst/>
            </a:prstGeom>
          </p:spPr>
        </p:pic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xmlns="" id="{3FE8C83F-9F66-8F40-995F-EB838ADCE489}"/>
              </a:ext>
            </a:extLst>
          </p:cNvPr>
          <p:cNvSpPr txBox="1"/>
          <p:nvPr/>
        </p:nvSpPr>
        <p:spPr>
          <a:xfrm>
            <a:off x="6588672" y="3661998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参考历史调研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保险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机构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117902" y="2967197"/>
            <a:ext cx="949580" cy="607596"/>
            <a:chOff x="3389933" y="1723564"/>
            <a:chExt cx="949580" cy="607596"/>
          </a:xfrm>
        </p:grpSpPr>
        <p:pic>
          <p:nvPicPr>
            <p:cNvPr id="92" name="图片 91" descr="人 (2)">
              <a:extLst>
                <a:ext uri="{FF2B5EF4-FFF2-40B4-BE49-F238E27FC236}">
                  <a16:creationId xmlns:a16="http://schemas.microsoft.com/office/drawing/2014/main" xmlns="" id="{F96DD702-1806-0C46-8F62-9A1A51AC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31917" y="1723564"/>
              <a:ext cx="607596" cy="607596"/>
            </a:xfrm>
            <a:prstGeom prst="rect">
              <a:avLst/>
            </a:prstGeom>
          </p:spPr>
        </p:pic>
        <p:pic>
          <p:nvPicPr>
            <p:cNvPr id="93" name="图形 16" descr="Internet">
              <a:extLst>
                <a:ext uri="{FF2B5EF4-FFF2-40B4-BE49-F238E27FC236}">
                  <a16:creationId xmlns:a16="http://schemas.microsoft.com/office/drawing/2014/main" xmlns="" id="{F0A36638-6104-7646-AEB1-F732BE82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89933" y="1837684"/>
              <a:ext cx="403296" cy="403296"/>
            </a:xfrm>
            <a:prstGeom prst="rect">
              <a:avLst/>
            </a:prstGeom>
          </p:spPr>
        </p:pic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7D9CB7B5-7048-0E4D-B814-E4FE079309C4}"/>
              </a:ext>
            </a:extLst>
          </p:cNvPr>
          <p:cNvSpPr txBox="1"/>
          <p:nvPr/>
        </p:nvSpPr>
        <p:spPr>
          <a:xfrm>
            <a:off x="5124997" y="3662282"/>
            <a:ext cx="1041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对每家保险机构：调研是否有增量新产品</a:t>
            </a:r>
            <a:endParaRPr kumimoji="1" lang="en-US" altLang="zh-CN" sz="1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705516" y="3005854"/>
            <a:ext cx="879386" cy="623063"/>
            <a:chOff x="6785910" y="3027157"/>
            <a:chExt cx="879386" cy="623063"/>
          </a:xfrm>
        </p:grpSpPr>
        <p:pic>
          <p:nvPicPr>
            <p:cNvPr id="96" name="图片 95" descr="文件 (3)">
              <a:extLst>
                <a:ext uri="{FF2B5EF4-FFF2-40B4-BE49-F238E27FC236}">
                  <a16:creationId xmlns:a16="http://schemas.microsoft.com/office/drawing/2014/main" xmlns="" id="{FD514426-CAA5-D240-91FD-628F4A45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</a:blip>
            <a:stretch>
              <a:fillRect/>
            </a:stretch>
          </p:blipFill>
          <p:spPr>
            <a:xfrm>
              <a:off x="6785910" y="3027157"/>
              <a:ext cx="349732" cy="349732"/>
            </a:xfrm>
            <a:prstGeom prst="rect">
              <a:avLst/>
            </a:prstGeom>
          </p:spPr>
        </p:pic>
        <p:pic>
          <p:nvPicPr>
            <p:cNvPr id="97" name="图片 96" descr="人 (2)">
              <a:extLst>
                <a:ext uri="{FF2B5EF4-FFF2-40B4-BE49-F238E27FC236}">
                  <a16:creationId xmlns:a16="http://schemas.microsoft.com/office/drawing/2014/main" xmlns="" id="{EFB5824C-AAF9-0149-8338-9B1AB03B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7057700" y="3042624"/>
              <a:ext cx="607596" cy="607596"/>
            </a:xfrm>
            <a:prstGeom prst="rect">
              <a:avLst/>
            </a:prstGeom>
          </p:spPr>
        </p:pic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xmlns="" id="{A9373BD7-466F-854A-A306-F3BBF7CE9EBD}"/>
              </a:ext>
            </a:extLst>
          </p:cNvPr>
          <p:cNvSpPr txBox="1"/>
          <p:nvPr/>
        </p:nvSpPr>
        <p:spPr>
          <a:xfrm>
            <a:off x="3884450" y="3703870"/>
            <a:ext cx="99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有增量新产品、则记录归档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9" name="箭头: 左 94">
            <a:extLst>
              <a:ext uri="{FF2B5EF4-FFF2-40B4-BE49-F238E27FC236}">
                <a16:creationId xmlns:a16="http://schemas.microsoft.com/office/drawing/2014/main" xmlns="" id="{AEE139C9-BAAA-BF4F-9F48-6E9C117F7947}"/>
              </a:ext>
            </a:extLst>
          </p:cNvPr>
          <p:cNvSpPr/>
          <p:nvPr/>
        </p:nvSpPr>
        <p:spPr>
          <a:xfrm>
            <a:off x="7597624" y="3363915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A8005495-53E8-5B4F-A468-E04BAF9BFFF7}"/>
              </a:ext>
            </a:extLst>
          </p:cNvPr>
          <p:cNvSpPr txBox="1"/>
          <p:nvPr/>
        </p:nvSpPr>
        <p:spPr>
          <a:xfrm>
            <a:off x="7656008" y="5849966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识别客户需求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7781710" y="4973668"/>
            <a:ext cx="841678" cy="784800"/>
            <a:chOff x="7781710" y="4973668"/>
            <a:chExt cx="841678" cy="784800"/>
          </a:xfrm>
        </p:grpSpPr>
        <p:pic>
          <p:nvPicPr>
            <p:cNvPr id="102" name="图片 101" descr="人 (2)">
              <a:extLst>
                <a:ext uri="{FF2B5EF4-FFF2-40B4-BE49-F238E27FC236}">
                  <a16:creationId xmlns:a16="http://schemas.microsoft.com/office/drawing/2014/main" xmlns="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015792" y="5150872"/>
              <a:ext cx="607596" cy="6075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pic>
          <p:nvPicPr>
            <p:cNvPr id="103" name="图形 33" descr="目标受众">
              <a:extLst>
                <a:ext uri="{FF2B5EF4-FFF2-40B4-BE49-F238E27FC236}">
                  <a16:creationId xmlns:a16="http://schemas.microsoft.com/office/drawing/2014/main" xmlns="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781710" y="4973668"/>
              <a:ext cx="349732" cy="34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grpSp>
        <p:nvGrpSpPr>
          <p:cNvPr id="124" name="组合 123"/>
          <p:cNvGrpSpPr/>
          <p:nvPr/>
        </p:nvGrpSpPr>
        <p:grpSpPr>
          <a:xfrm>
            <a:off x="9162242" y="4981158"/>
            <a:ext cx="864533" cy="737722"/>
            <a:chOff x="9162242" y="4981158"/>
            <a:chExt cx="864533" cy="737722"/>
          </a:xfrm>
        </p:grpSpPr>
        <p:pic>
          <p:nvPicPr>
            <p:cNvPr id="105" name="图片 104" descr="人 (2)">
              <a:extLst>
                <a:ext uri="{FF2B5EF4-FFF2-40B4-BE49-F238E27FC236}">
                  <a16:creationId xmlns:a16="http://schemas.microsoft.com/office/drawing/2014/main" xmlns="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9419179" y="5111284"/>
              <a:ext cx="607596" cy="6075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pic>
          <p:nvPicPr>
            <p:cNvPr id="106" name="图形 25" descr="复选标记">
              <a:extLst>
                <a:ext uri="{FF2B5EF4-FFF2-40B4-BE49-F238E27FC236}">
                  <a16:creationId xmlns:a16="http://schemas.microsoft.com/office/drawing/2014/main" xmlns="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9162242" y="4981158"/>
              <a:ext cx="349732" cy="34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xmlns="" id="{86FA1D0E-9932-3245-8064-2F3E4AE0906A}"/>
              </a:ext>
            </a:extLst>
          </p:cNvPr>
          <p:cNvSpPr txBox="1"/>
          <p:nvPr/>
        </p:nvSpPr>
        <p:spPr>
          <a:xfrm>
            <a:off x="9117482" y="5800784"/>
            <a:ext cx="121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参考竞品知识图谱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、启动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：做方案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或定制产品等后续工作</a:t>
            </a:r>
          </a:p>
        </p:txBody>
      </p:sp>
      <p:sp>
        <p:nvSpPr>
          <p:cNvPr id="108" name="右弧形箭头 107"/>
          <p:cNvSpPr/>
          <p:nvPr/>
        </p:nvSpPr>
        <p:spPr>
          <a:xfrm>
            <a:off x="10163125" y="2101866"/>
            <a:ext cx="499461" cy="783988"/>
          </a:xfrm>
          <a:prstGeom prst="curvedLeftArrow">
            <a:avLst>
              <a:gd name="adj1" fmla="val 25000"/>
              <a:gd name="adj2" fmla="val 50000"/>
              <a:gd name="adj3" fmla="val 5389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2322042" y="2987944"/>
            <a:ext cx="890914" cy="607596"/>
            <a:chOff x="3460756" y="2991984"/>
            <a:chExt cx="890914" cy="607596"/>
          </a:xfrm>
        </p:grpSpPr>
        <p:pic>
          <p:nvPicPr>
            <p:cNvPr id="110" name="图片 109" descr="人 (2)">
              <a:extLst>
                <a:ext uri="{FF2B5EF4-FFF2-40B4-BE49-F238E27FC236}">
                  <a16:creationId xmlns:a16="http://schemas.microsoft.com/office/drawing/2014/main" xmlns="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44074" y="2991984"/>
              <a:ext cx="607596" cy="607596"/>
            </a:xfrm>
            <a:prstGeom prst="rect">
              <a:avLst/>
            </a:prstGeom>
          </p:spPr>
        </p:pic>
        <p:pic>
          <p:nvPicPr>
            <p:cNvPr id="111" name="图形 25" descr="复选标记">
              <a:extLst>
                <a:ext uri="{FF2B5EF4-FFF2-40B4-BE49-F238E27FC236}">
                  <a16:creationId xmlns:a16="http://schemas.microsoft.com/office/drawing/2014/main" xmlns="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460756" y="3007736"/>
              <a:ext cx="349732" cy="349732"/>
            </a:xfrm>
            <a:prstGeom prst="rect">
              <a:avLst/>
            </a:prstGeom>
          </p:spPr>
        </p:pic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86FA1D0E-9932-3245-8064-2F3E4AE0906A}"/>
              </a:ext>
            </a:extLst>
          </p:cNvPr>
          <p:cNvSpPr txBox="1"/>
          <p:nvPr/>
        </p:nvSpPr>
        <p:spPr>
          <a:xfrm>
            <a:off x="2376538" y="3656841"/>
            <a:ext cx="1111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调研完成、启动：做方案</a:t>
            </a:r>
            <a:r>
              <a:rPr kumimoji="1" lang="en-US" altLang="zh-CN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定制产品等后续工作</a:t>
            </a:r>
          </a:p>
        </p:txBody>
      </p:sp>
      <p:sp>
        <p:nvSpPr>
          <p:cNvPr id="113" name="箭头: 左 94">
            <a:extLst>
              <a:ext uri="{FF2B5EF4-FFF2-40B4-BE49-F238E27FC236}">
                <a16:creationId xmlns:a16="http://schemas.microsoft.com/office/drawing/2014/main" xmlns="" id="{80954791-86CE-2542-84B2-27741C400601}"/>
              </a:ext>
            </a:extLst>
          </p:cNvPr>
          <p:cNvSpPr/>
          <p:nvPr/>
        </p:nvSpPr>
        <p:spPr>
          <a:xfrm>
            <a:off x="3274316" y="3395310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394748" y="5031289"/>
            <a:ext cx="813503" cy="565151"/>
            <a:chOff x="5407610" y="4958552"/>
            <a:chExt cx="813503" cy="565151"/>
          </a:xfrm>
        </p:grpSpPr>
        <p:pic>
          <p:nvPicPr>
            <p:cNvPr id="117" name="图形 44" descr="复选标记">
              <a:extLst>
                <a:ext uri="{FF2B5EF4-FFF2-40B4-BE49-F238E27FC236}">
                  <a16:creationId xmlns:a16="http://schemas.microsoft.com/office/drawing/2014/main" xmlns="" id="{D926075C-450A-D64E-8CE8-FB2413E6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5407610" y="5136820"/>
              <a:ext cx="349732" cy="349732"/>
            </a:xfrm>
            <a:prstGeom prst="rect">
              <a:avLst/>
            </a:prstGeom>
          </p:spPr>
        </p:pic>
        <p:pic>
          <p:nvPicPr>
            <p:cNvPr id="118" name="图片 117" descr="ibot">
              <a:extLst>
                <a:ext uri="{FF2B5EF4-FFF2-40B4-BE49-F238E27FC236}">
                  <a16:creationId xmlns:a16="http://schemas.microsoft.com/office/drawing/2014/main" xmlns="" id="{D9FC3DCE-4C34-0348-9F57-40EDC5A0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55962" y="4958552"/>
              <a:ext cx="565151" cy="565151"/>
            </a:xfrm>
            <a:prstGeom prst="rect">
              <a:avLst/>
            </a:prstGeom>
          </p:spPr>
        </p:pic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xmlns="" id="{360C7EE9-75D8-C347-80EE-BCA91A4E9A8A}"/>
              </a:ext>
            </a:extLst>
          </p:cNvPr>
          <p:cNvSpPr txBox="1"/>
          <p:nvPr/>
        </p:nvSpPr>
        <p:spPr>
          <a:xfrm>
            <a:off x="2322041" y="5718880"/>
            <a:ext cx="11660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首次运行时：将所有保险产品都导入：已构建的智慧竞品知识</a:t>
            </a:r>
            <a:r>
              <a:rPr kumimoji="1"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图谱</a:t>
            </a:r>
            <a:r>
              <a:rPr kumimoji="1" lang="zh-CN" altLang="en-US" sz="10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endParaRPr kumimoji="1" lang="zh-CN" altLang="en-US" sz="10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箭头: 右 122">
            <a:extLst>
              <a:ext uri="{FF2B5EF4-FFF2-40B4-BE49-F238E27FC236}">
                <a16:creationId xmlns:a16="http://schemas.microsoft.com/office/drawing/2014/main" xmlns="" id="{1DB2CB3D-29F6-5B4C-B6B7-7395C2E08553}"/>
              </a:ext>
            </a:extLst>
          </p:cNvPr>
          <p:cNvSpPr/>
          <p:nvPr/>
        </p:nvSpPr>
        <p:spPr>
          <a:xfrm>
            <a:off x="3318117" y="5337337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076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89316" y="1246908"/>
            <a:ext cx="390363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虽然在程序中已针对运行环境不同</a:t>
            </a:r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而造成的文件乱码异常、以及网站</a:t>
            </a:r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页面不规范而造成执行异常：均进</a:t>
            </a:r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行了异常捕获、兼容处理。</a:t>
            </a:r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但更多地是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借力达观数据的平台，</a:t>
            </a:r>
            <a:endParaRPr kumimoji="1" lang="en-US" altLang="zh-CN" sz="20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实现了如下的能力：</a:t>
            </a:r>
            <a:endParaRPr kumimoji="1" lang="en-US" altLang="zh-CN" sz="20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管理、监控和调度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运行大屏展示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流程运行报告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安全、日志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审计相关设计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异常监控与恢复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机制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190" y="-14749"/>
            <a:ext cx="7236542" cy="687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929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95999" y="1693719"/>
            <a:ext cx="4523510" cy="4429810"/>
            <a:chOff x="5663151" y="2275025"/>
            <a:chExt cx="5469081" cy="31667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EAC5352F-42E1-0349-BE61-9BBD0CAD203F}"/>
                </a:ext>
              </a:extLst>
            </p:cNvPr>
            <p:cNvSpPr/>
            <p:nvPr/>
          </p:nvSpPr>
          <p:spPr>
            <a:xfrm>
              <a:off x="5663151" y="2277710"/>
              <a:ext cx="5469081" cy="3164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9D5EC30-271E-DC41-A492-3AA17783A765}"/>
                </a:ext>
              </a:extLst>
            </p:cNvPr>
            <p:cNvSpPr/>
            <p:nvPr/>
          </p:nvSpPr>
          <p:spPr>
            <a:xfrm>
              <a:off x="5843155" y="2680840"/>
              <a:ext cx="5115500" cy="21928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无缝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结合</a:t>
              </a:r>
              <a:endParaRPr lang="en-US" altLang="zh-CN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RPA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多种组件（如：循环、浏览器、自定义脚本、调用系统命令、邮件等）</a:t>
              </a:r>
              <a:endParaRPr lang="en-US" altLang="zh-CN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7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AI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技术构建知识图谱（如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Protégé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三元组建模、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neo4j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图数据库、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py2neo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相关函数、实体识别等技术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8349B0E-0254-B14A-BD73-4358F3393959}"/>
                </a:ext>
              </a:extLst>
            </p:cNvPr>
            <p:cNvSpPr txBox="1"/>
            <p:nvPr/>
          </p:nvSpPr>
          <p:spPr>
            <a:xfrm>
              <a:off x="5663151" y="2275025"/>
              <a:ext cx="1987783" cy="272503"/>
            </a:xfrm>
            <a:prstGeom prst="rect">
              <a:avLst/>
            </a:prstGeom>
            <a:solidFill>
              <a:srgbClr val="214AC0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spc="2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技术创新</a:t>
              </a:r>
              <a:endPara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7603" y="1693719"/>
            <a:ext cx="4414106" cy="4429810"/>
            <a:chOff x="5663151" y="2275025"/>
            <a:chExt cx="5469081" cy="366672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EAC5352F-42E1-0349-BE61-9BBD0CAD203F}"/>
                </a:ext>
              </a:extLst>
            </p:cNvPr>
            <p:cNvSpPr/>
            <p:nvPr/>
          </p:nvSpPr>
          <p:spPr>
            <a:xfrm>
              <a:off x="5663151" y="2277710"/>
              <a:ext cx="5469081" cy="3664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29D5EC30-271E-DC41-A492-3AA17783A765}"/>
                </a:ext>
              </a:extLst>
            </p:cNvPr>
            <p:cNvSpPr/>
            <p:nvPr/>
          </p:nvSpPr>
          <p:spPr>
            <a:xfrm>
              <a:off x="5843154" y="2680840"/>
              <a:ext cx="5115500" cy="30061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轻量级快速构建，实现数字化转型零的突破</a:t>
              </a:r>
              <a:endPara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合规地解决了数据来源问题</a:t>
              </a:r>
              <a:endParaRPr lang="en-US" altLang="zh-CN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业务部门：由原来耗时繁琐的人工操作与重复处理，改为全自动化服务、提高了质量与效益。将被极大地分担竞品分析的压力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自此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之后将具备公司层面的</a:t>
              </a:r>
              <a:r>
                <a:rPr lang="en-US" altLang="zh-CN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保险业界级</a:t>
              </a:r>
              <a:r>
                <a:rPr lang="en-US" altLang="zh-CN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的产品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r>
                <a:rPr lang="zh-CN" altLang="en-US" sz="2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78349B0E-0254-B14A-BD73-4358F3393959}"/>
                </a:ext>
              </a:extLst>
            </p:cNvPr>
            <p:cNvSpPr txBox="1"/>
            <p:nvPr/>
          </p:nvSpPr>
          <p:spPr>
            <a:xfrm>
              <a:off x="5663151" y="2275025"/>
              <a:ext cx="1987783" cy="369332"/>
            </a:xfrm>
            <a:prstGeom prst="rect">
              <a:avLst/>
            </a:prstGeom>
            <a:solidFill>
              <a:srgbClr val="214AC0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spc="2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模式创新</a:t>
              </a:r>
              <a:endPara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793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BC72DDF-87C1-7B43-B197-0BB326BCEC47}"/>
              </a:ext>
            </a:extLst>
          </p:cNvPr>
          <p:cNvSpPr txBox="1"/>
          <p:nvPr/>
        </p:nvSpPr>
        <p:spPr>
          <a:xfrm>
            <a:off x="542325" y="1726358"/>
            <a:ext cx="4975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本项目，是刚刚研发完成的新产品、目前刚刚仅完成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家竞争对手产品监控的实施上线：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自上线后主要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任务执行情况统计：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24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小时实施监控了三家竞争对手的网站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目前累计爬取保险产品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142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款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并且将会实时识别新产品、即时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Email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通知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实际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应用效果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12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）保险业务人员使用本竞品图谱系统，相比手工逐家逐个调研产品，效率提高约五</a:t>
            </a:r>
            <a:r>
              <a:rPr lang="zh-CN" altLang="en-US" sz="12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倍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以上，详情如右侧推算详情所示。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）并且，额外的两个关键是：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数量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100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%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准确、不会有疏漏错过任何产品；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质量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100%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准确：代替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人工记录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，准确地系统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归档，不会漏写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538FD1-265A-3C49-975B-C010D5D5CE02}"/>
              </a:ext>
            </a:extLst>
          </p:cNvPr>
          <p:cNvSpPr txBox="1"/>
          <p:nvPr/>
        </p:nvSpPr>
        <p:spPr>
          <a:xfrm>
            <a:off x="542325" y="1221924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收益统计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B9DE612-7C06-3A4E-A51D-8621597342EA}"/>
              </a:ext>
            </a:extLst>
          </p:cNvPr>
          <p:cNvSpPr/>
          <p:nvPr/>
        </p:nvSpPr>
        <p:spPr>
          <a:xfrm>
            <a:off x="5985163" y="1710971"/>
            <a:ext cx="56541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新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旧模式对比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，效率推算详情如下：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原人工模式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）三家网站、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142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款文件全量调研的耗时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：须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至少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小时以上时间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。分解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共分五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步：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需逐个访问网站、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翻页、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每个产品逐个点击、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找对产品特性特色、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拷贝记录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归档。  假设若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小时完成的话，那么需要业务人员：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分*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秒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/142 = 25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秒，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即每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秒就需要完成上述五步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操作、完成一个竞品分析。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这似已就是假设业务人员处于：没有打扰、没有出错、不休息、全神贯注、手速极快的最理想状态了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）如若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未来再次调研是否有新产品，则尚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需重复操作上述第</a:t>
            </a:r>
            <a:r>
              <a:rPr lang="en-US" altLang="zh-CN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步。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人工模式累计耗时</a:t>
            </a:r>
            <a:r>
              <a:rPr lang="en-US" altLang="zh-CN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60+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分钟。</a:t>
            </a:r>
            <a:endParaRPr lang="en-US" altLang="zh-CN" sz="1200" dirty="0" smtClean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</a:t>
            </a:r>
            <a:r>
              <a:rPr lang="zh-CN" altLang="en-US" sz="1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新</a:t>
            </a:r>
            <a:r>
              <a:rPr lang="en-US" altLang="zh-CN" sz="1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RPA</a:t>
            </a:r>
            <a:r>
              <a:rPr lang="zh-CN" altLang="en-US" sz="1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模式：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较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原人工模式效率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提升约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五倍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以上。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机器人自动将保险产品爬取、导入系统、自动归档了产品特性特色。业务人员仅需打开系统查看结果即可 。</a:t>
            </a:r>
            <a:endParaRPr lang="en-US" altLang="zh-CN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   参考提交的</a:t>
            </a:r>
            <a:r>
              <a:rPr lang="zh-CN" altLang="en-US" sz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视频，三个机器人分别执行：</a:t>
            </a:r>
            <a:r>
              <a:rPr lang="en-US" altLang="zh-CN" sz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10/1.3/2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分钟。</a:t>
            </a:r>
            <a:endParaRPr lang="en-US" altLang="zh-CN" sz="1200" dirty="0" smtClean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 </a:t>
            </a:r>
            <a:r>
              <a:rPr lang="en-US" altLang="zh-CN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   【RPA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模式耗时：总计</a:t>
            </a:r>
            <a:r>
              <a:rPr lang="en-US" altLang="zh-CN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13.3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分钟</a:t>
            </a:r>
            <a:r>
              <a:rPr lang="en-US" altLang="zh-CN" sz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】 </a:t>
            </a:r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。</a:t>
            </a:r>
            <a:endParaRPr lang="zh-CN" altLang="en-US" sz="1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0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BC72DDF-87C1-7B43-B197-0BB326BCEC47}"/>
              </a:ext>
            </a:extLst>
          </p:cNvPr>
          <p:cNvSpPr txBox="1"/>
          <p:nvPr/>
        </p:nvSpPr>
        <p:spPr>
          <a:xfrm>
            <a:off x="370931" y="1405886"/>
            <a:ext cx="113396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智慧竞品图谱系统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，是面向保险行业的产品知识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图谱系统 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。基于斯坦福大学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开发的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Protégé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进行三元组建模设计（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知识建模），借助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与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技术聪明合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规地获取竞品数据（知识抽取）， 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聪明地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比对识别增量新产品（知识补全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），并将增量新产品导入至系统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归档（知识存储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），还通过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rpa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web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控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件对知识图谱系统进行可视化验证确认（知识可视化展示），最后即时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发送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email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通知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该系统的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推广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价值，主要体现在如下两个维度：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系统参考借鉴层面的推广价值：</a:t>
            </a:r>
            <a:r>
              <a:rPr lang="en-US" altLang="zh-CN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任何行业的企业，都需要了解竞争对手的产品信息与动态趋势。 该系统，具有极强的跨行业普适性。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针对保险行业的中小微企业，该系统的建模成果，架构，整体系统设计思路：具有极高的借鉴价值。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数智化转型方法论层面的推广价值：</a:t>
            </a:r>
            <a:endParaRPr lang="en-US" altLang="zh-CN" sz="14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缺钱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缺人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缺技术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缺思路，是我国当前众多中小微企业的数字化转型困窘现状。 本项目：经过笔者对同业近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家数字化转型经验的调研，才最终拟定了该方案； 非常适合中小微企业的数字化转型参考。 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并且项目非常轻量级地实现了零的突破：仅一个人力、两个月的开发时间！ 如此轻量级，将易于获取公司的支持。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具有巨大的后续拓展潜力：一旦得到公司认可，继续大力支持投入建设的话，那么借助该产品知识图谱：将可以迅速拓展：（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）结合预训练模型及语料，将可很容易地建成：产品智能问答系统；（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）结合客户信息，将可很容易地建成：精准营销系统。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538FD1-265A-3C49-975B-C010D5D5CE02}"/>
              </a:ext>
            </a:extLst>
          </p:cNvPr>
          <p:cNvSpPr txBox="1"/>
          <p:nvPr/>
        </p:nvSpPr>
        <p:spPr>
          <a:xfrm>
            <a:off x="5067621" y="391104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推广价值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0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xmlns="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xmlns="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：数字化转型先锋队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：吴新刚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争做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保险中小企业的数字化转型先锋！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昆仑保险经纪、信息科技部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：保险行业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RPA+AI---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智慧竞品图谱系统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xmlns="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7908" y="1993900"/>
            <a:ext cx="2449183" cy="36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背景与信息化受限因素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我司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创始于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2003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年，是中石油集团旗下独资的保险经纪公司。集团的保险业务，委托我司进行管理，我司再与保险公司合作提供承保、保全、理赔、风险查勘等服务。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受大环境影响，我司逐步改制中，不仅除股东业务之外，市场化业务的份额须要逐步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拓展！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而且公司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人员编制逐步紧缩受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控（当前我司全员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余人，信息部共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人、负责现有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余个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信息系统的运维升级以及新系统的开发建设），为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降本增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效：信息化预算不仅逐年渐减、而且须有三重一大会议审议、以及内审外审。。。</a:t>
            </a:r>
            <a:endParaRPr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随着云计算、大数据、物联网、移动互联网、人工智能等新一代信息技术的发展，正加速推进全球产业分工深化和经济结构调整，重塑全球经济竞争格局。不仅保险行业内部竞争日趋加剧，而且诸多互联网公司都纷纷跨界入局竞争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85608" y="2743434"/>
            <a:ext cx="4652999" cy="1991931"/>
            <a:chOff x="6095999" y="1808249"/>
            <a:chExt cx="4652999" cy="199193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2F0127F5-A2B4-ED4F-904C-90397333A3E1}"/>
                </a:ext>
              </a:extLst>
            </p:cNvPr>
            <p:cNvGrpSpPr/>
            <p:nvPr/>
          </p:nvGrpSpPr>
          <p:grpSpPr>
            <a:xfrm>
              <a:off x="6129371" y="2751297"/>
              <a:ext cx="824199" cy="82419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xmlns="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xmlns="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0755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EC425FDF-6D75-0D4B-A4E2-076172E6FF66}"/>
                </a:ext>
              </a:extLst>
            </p:cNvPr>
            <p:cNvGrpSpPr/>
            <p:nvPr/>
          </p:nvGrpSpPr>
          <p:grpSpPr>
            <a:xfrm>
              <a:off x="8656149" y="2751297"/>
              <a:ext cx="824199" cy="82419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xmlns="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xmlns="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4F7DA499-2279-9549-B878-1E749AEFCCDC}"/>
                </a:ext>
              </a:extLst>
            </p:cNvPr>
            <p:cNvGrpSpPr/>
            <p:nvPr/>
          </p:nvGrpSpPr>
          <p:grpSpPr>
            <a:xfrm>
              <a:off x="7391278" y="1955591"/>
              <a:ext cx="824199" cy="82419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xmlns="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xmlns="" id="{3964F281-6C39-DB4E-AC72-8F7D86172B8B}"/>
                  </a:ext>
                </a:extLst>
              </p:cNvPr>
              <p:cNvSpPr/>
              <p:nvPr/>
            </p:nvSpPr>
            <p:spPr>
              <a:xfrm>
                <a:off x="3857266" y="1631695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D2FEF234-CE12-5A48-9103-E1DB52F85EC0}"/>
                </a:ext>
              </a:extLst>
            </p:cNvPr>
            <p:cNvGrpSpPr/>
            <p:nvPr/>
          </p:nvGrpSpPr>
          <p:grpSpPr>
            <a:xfrm>
              <a:off x="9924799" y="1955591"/>
              <a:ext cx="824199" cy="82419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xmlns="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xmlns="" id="{6AFF6DA6-5719-4149-9A16-8950CAE7149D}"/>
                  </a:ext>
                </a:extLst>
              </p:cNvPr>
              <p:cNvSpPr/>
              <p:nvPr/>
            </p:nvSpPr>
            <p:spPr>
              <a:xfrm>
                <a:off x="9511564" y="1631697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xmlns="" id="{76CC8444-B55E-B54B-8AC1-2AA24C8D447E}"/>
                </a:ext>
              </a:extLst>
            </p:cNvPr>
            <p:cNvSpPr/>
            <p:nvPr/>
          </p:nvSpPr>
          <p:spPr>
            <a:xfrm rot="19500000">
              <a:off x="6733129" y="2733129"/>
              <a:ext cx="551166" cy="210154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xmlns="" id="{02E18293-FBBB-EE4B-B1E4-899F15DCCCA0}"/>
                </a:ext>
              </a:extLst>
            </p:cNvPr>
            <p:cNvSpPr/>
            <p:nvPr/>
          </p:nvSpPr>
          <p:spPr>
            <a:xfrm rot="2209917">
              <a:off x="7993192" y="2621415"/>
              <a:ext cx="551166" cy="210154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xmlns="" id="{B6BB5FC4-F4A1-F74F-A961-B31E917D3C21}"/>
                </a:ext>
              </a:extLst>
            </p:cNvPr>
            <p:cNvSpPr/>
            <p:nvPr/>
          </p:nvSpPr>
          <p:spPr>
            <a:xfrm rot="19500000">
              <a:off x="9258063" y="2733129"/>
              <a:ext cx="551166" cy="210154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xmlns="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163" y="2165684"/>
              <a:ext cx="229470" cy="391017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xmlns="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38" y="2956157"/>
              <a:ext cx="220865" cy="3763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xmlns="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691" y="2937261"/>
              <a:ext cx="230848" cy="39336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xmlns="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886" y="2178891"/>
              <a:ext cx="222984" cy="37996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834BA0B9-FF91-E143-AA84-F7968D7E9B23}"/>
                </a:ext>
              </a:extLst>
            </p:cNvPr>
            <p:cNvGrpSpPr/>
            <p:nvPr/>
          </p:nvGrpSpPr>
          <p:grpSpPr>
            <a:xfrm>
              <a:off x="7085201" y="3184399"/>
              <a:ext cx="3663797" cy="615781"/>
              <a:chOff x="1467192" y="5161374"/>
              <a:chExt cx="6891915" cy="1158337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xmlns="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3" y="5693065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根据集团企业的实际情况进行保全与理赔服务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xmlns="" id="{17A98BBC-A19B-994F-A43A-A31C6E040D64}"/>
                  </a:ext>
                </a:extLst>
              </p:cNvPr>
              <p:cNvSpPr/>
              <p:nvPr/>
            </p:nvSpPr>
            <p:spPr>
              <a:xfrm>
                <a:off x="6338131" y="5161374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保全与理赔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xmlns="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467194" y="5693065"/>
                <a:ext cx="2313340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我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司组织入围评选、招投标、竞争性谈判等方式遴选保险公司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xmlns="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选择保险公司合作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B58F39EB-38CC-1741-8CBA-D9E9BDAFD12F}"/>
                </a:ext>
              </a:extLst>
            </p:cNvPr>
            <p:cNvGrpSpPr/>
            <p:nvPr/>
          </p:nvGrpSpPr>
          <p:grpSpPr>
            <a:xfrm>
              <a:off x="8680517" y="1808249"/>
              <a:ext cx="1134231" cy="599154"/>
              <a:chOff x="8783661" y="786805"/>
              <a:chExt cx="2133585" cy="1127060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xmlns="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287219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与保险公司合作共同为集团企业提供风险评估与承保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xmlns="" id="{588F7C5C-683F-224B-BF0B-079E0C84B2CE}"/>
                  </a:ext>
                </a:extLst>
              </p:cNvPr>
              <p:cNvSpPr/>
              <p:nvPr/>
            </p:nvSpPr>
            <p:spPr>
              <a:xfrm>
                <a:off x="8792903" y="786805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风险查勘与承保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9398C762-C841-6446-9AE8-21C4C7CFFEFD}"/>
                </a:ext>
              </a:extLst>
            </p:cNvPr>
            <p:cNvGrpSpPr/>
            <p:nvPr/>
          </p:nvGrpSpPr>
          <p:grpSpPr>
            <a:xfrm>
              <a:off x="6095999" y="1808249"/>
              <a:ext cx="1074367" cy="615781"/>
              <a:chOff x="3921963" y="786805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xmlns="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5" y="1318496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集团红头文件要求下属单位的保险业务均交由我司管理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xmlns="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786805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集团保险业务委托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3FBF4A49-F1C9-C640-851D-15D76110C7A0}"/>
              </a:ext>
            </a:extLst>
          </p:cNvPr>
          <p:cNvSpPr/>
          <p:nvPr/>
        </p:nvSpPr>
        <p:spPr>
          <a:xfrm>
            <a:off x="7085895" y="2111096"/>
            <a:ext cx="2663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我司当前整体业务的主流程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639" y="5636625"/>
            <a:ext cx="1124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基于</a:t>
            </a:r>
            <a:r>
              <a:rPr lang="zh-CN" altLang="en-US" sz="1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上述背景与形势，国企</a:t>
            </a: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</a:t>
            </a:r>
            <a:r>
              <a:rPr lang="en-US" altLang="zh-CN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保险中小企业的我司：该如何数字化转型、如何以</a:t>
            </a:r>
            <a:r>
              <a:rPr lang="zh-CN" altLang="en-US" sz="1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信息技术助力公司</a:t>
            </a: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的业务与管理的发展？</a:t>
            </a:r>
            <a:endParaRPr lang="en-US" altLang="zh-CN" sz="1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114301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xmlns="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5082711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资源难于调动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xmlns="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5082711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历史遗留问题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xmlns="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292596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人少责多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440DDE85-472A-7F4F-B16B-48E581889A0B}"/>
              </a:ext>
            </a:extLst>
          </p:cNvPr>
          <p:cNvGrpSpPr/>
          <p:nvPr/>
        </p:nvGrpSpPr>
        <p:grpSpPr>
          <a:xfrm>
            <a:off x="4582362" y="325347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xmlns="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xmlns="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xmlns="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xmlns="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xmlns="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xmlns="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xmlns="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xmlns="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xmlns="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xmlns="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1967B92D-AB76-B14F-82F6-7B8A34FCED20}"/>
              </a:ext>
            </a:extLst>
          </p:cNvPr>
          <p:cNvSpPr/>
          <p:nvPr/>
        </p:nvSpPr>
        <p:spPr>
          <a:xfrm>
            <a:off x="716973" y="5457516"/>
            <a:ext cx="3497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欠缺整体规划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信息孤岛现象严重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不同的技术框架、组件标准各异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6E7FAF20-58D0-B349-BDA9-86AC3E823520}"/>
              </a:ext>
            </a:extLst>
          </p:cNvPr>
          <p:cNvSpPr/>
          <p:nvPr/>
        </p:nvSpPr>
        <p:spPr>
          <a:xfrm>
            <a:off x="8179629" y="5429367"/>
            <a:ext cx="3299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传统思维难调整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资源分散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集团内协作需呈报请示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规，须首位考量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xmlns="" id="{FF3BB0F9-BCE8-2442-B286-165C99D59E94}"/>
              </a:ext>
            </a:extLst>
          </p:cNvPr>
          <p:cNvSpPr/>
          <p:nvPr/>
        </p:nvSpPr>
        <p:spPr>
          <a:xfrm>
            <a:off x="2244436" y="1679076"/>
            <a:ext cx="8167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15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个软件开发人员（含</a:t>
            </a:r>
            <a:r>
              <a:rPr lang="en-US" altLang="zh-CN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7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个外包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） 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，须负责</a:t>
            </a:r>
            <a:r>
              <a:rPr lang="en-US" altLang="zh-CN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20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余个系统的运维与开发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同时还需负责新核心业务、电商等新系统并行建设；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仅一个人力专职负责大数据的开发；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因预算受限、并且预算逐年递减，而无法雇佣更多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的外包开发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人力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xmlns="" id="{E7655216-AFA8-9348-AFEE-5D1410663E45}"/>
              </a:ext>
            </a:extLst>
          </p:cNvPr>
          <p:cNvSpPr txBox="1"/>
          <p:nvPr/>
        </p:nvSpPr>
        <p:spPr>
          <a:xfrm>
            <a:off x="3790335" y="478594"/>
            <a:ext cx="6843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我司信息化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建设之挑战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（也部分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代表着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中小微企业的信息化共性痛点）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185" y="2103399"/>
            <a:ext cx="738664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是继续按部就班地稳步前进发展呢？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50490" y="1994390"/>
            <a:ext cx="738664" cy="40164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或是拥抱变化、做数字化转型的先锋？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410781" y="1217475"/>
            <a:ext cx="48782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拥抱</a:t>
            </a:r>
            <a:r>
              <a:rPr kumimoji="1"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变化面向未来</a:t>
            </a:r>
            <a:r>
              <a:rPr kumimoji="1" lang="zh-CN" altLang="en-US" sz="3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kumimoji="1" lang="en-US" altLang="zh-CN" sz="3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3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做数字化转型的先锋！</a:t>
            </a:r>
            <a:endParaRPr kumimoji="1" lang="en-US" altLang="zh-CN" sz="3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注：不做先烈</a:t>
            </a:r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最终拟定的数智化转型策略是：以“农村包围城市的游击战”战略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21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xmlns="" id="{CEF1A3EC-5402-D349-9844-392D6001E77C}"/>
              </a:ext>
            </a:extLst>
          </p:cNvPr>
          <p:cNvSpPr txBox="1">
            <a:spLocks/>
          </p:cNvSpPr>
          <p:nvPr/>
        </p:nvSpPr>
        <p:spPr>
          <a:xfrm>
            <a:off x="4623752" y="519430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数字化转型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战略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的时间计划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xmlns="" id="{4361C246-C6BE-B240-A7BE-9D4DF6D8A52D}"/>
              </a:ext>
            </a:extLst>
          </p:cNvPr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xmlns="" id="{4889EEF1-5BA4-2E41-84E1-AC14D1F6D6A4}"/>
              </a:ext>
            </a:extLst>
          </p:cNvPr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>
            <a:extLst>
              <a:ext uri="{FF2B5EF4-FFF2-40B4-BE49-F238E27FC236}">
                <a16:creationId xmlns:a16="http://schemas.microsoft.com/office/drawing/2014/main" xmlns="" id="{E575717E-3526-4348-87F4-4E40204CFFF4}"/>
              </a:ext>
            </a:extLst>
          </p:cNvPr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>
            <a:extLst>
              <a:ext uri="{FF2B5EF4-FFF2-40B4-BE49-F238E27FC236}">
                <a16:creationId xmlns:a16="http://schemas.microsoft.com/office/drawing/2014/main" xmlns="" id="{0784B4D9-CCB9-DE47-9085-4B2E2AD73CAC}"/>
              </a:ext>
            </a:extLst>
          </p:cNvPr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xmlns="" id="{1AB4E2E9-98E0-EE4B-8696-A07FA0CC34B9}"/>
              </a:ext>
            </a:extLst>
          </p:cNvPr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xmlns="" id="{24C891C0-FDE1-3748-AB0A-5FCB7DD22816}"/>
              </a:ext>
            </a:extLst>
          </p:cNvPr>
          <p:cNvSpPr txBox="1"/>
          <p:nvPr/>
        </p:nvSpPr>
        <p:spPr>
          <a:xfrm>
            <a:off x="843915" y="4567555"/>
            <a:ext cx="2560320" cy="138497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搜集信息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广泛调研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xmlns="" id="{BA71D3B5-9CD1-514D-AECA-9B212949BFEA}"/>
              </a:ext>
            </a:extLst>
          </p:cNvPr>
          <p:cNvSpPr txBox="1"/>
          <p:nvPr/>
        </p:nvSpPr>
        <p:spPr>
          <a:xfrm>
            <a:off x="3464560" y="3996055"/>
            <a:ext cx="264477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拟定初步思路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形成初步方案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xmlns="" id="{6B44D539-5708-D341-9392-B5BAFCA6FBC5}"/>
              </a:ext>
            </a:extLst>
          </p:cNvPr>
          <p:cNvSpPr txBox="1"/>
          <p:nvPr/>
        </p:nvSpPr>
        <p:spPr>
          <a:xfrm>
            <a:off x="6041390" y="3416935"/>
            <a:ext cx="2607945" cy="106180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请教专家论证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形成正式规划方案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公司高管层：汇报、论证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xmlns="" id="{3729A3E9-C58F-E044-9150-43EAE701875B}"/>
              </a:ext>
            </a:extLst>
          </p:cNvPr>
          <p:cNvSpPr txBox="1"/>
          <p:nvPr/>
        </p:nvSpPr>
        <p:spPr>
          <a:xfrm>
            <a:off x="8649335" y="2853055"/>
            <a:ext cx="2689860" cy="106180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组建团队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逐步实施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推广应用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xmlns="" id="{6794C87B-2CC9-2B42-8BEF-4ABC3C3ABB19}"/>
              </a:ext>
            </a:extLst>
          </p:cNvPr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</a:t>
            </a:r>
            <a:r>
              <a:rPr lang="en-US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xmlns="" id="{927DA4C8-2D5D-534D-8538-E45898E5C6AC}"/>
              </a:ext>
            </a:extLst>
          </p:cNvPr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</a:t>
            </a:r>
            <a:r>
              <a:rPr lang="en-US" altLang="zh-CN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xmlns="" id="{6D0C94F0-A9A6-0A4E-AE4C-8787B77D00BB}"/>
              </a:ext>
            </a:extLst>
          </p:cNvPr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xmlns="" id="{985B94B7-E460-EB49-BF2D-783729720530}"/>
              </a:ext>
            </a:extLst>
          </p:cNvPr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00C2AFD3-2C81-A040-8470-E6914FC74DF4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中期：规划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97DD4C54-6C11-2E47-BDB4-0F63194B2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D5BB691-A7E2-1942-9586-7B5B406A7D01}"/>
              </a:ext>
            </a:extLst>
          </p:cNvPr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短期：尝试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41B29DD6-DE49-ED49-B6AB-512893270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4A6DCE08-83AC-E248-AEE6-F7350068FE17}"/>
              </a:ext>
            </a:extLst>
          </p:cNvPr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初期：调研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F69AF841-0234-3948-B802-591ED295F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C98484C-075A-824F-A315-96B1A0C2A346}"/>
              </a:ext>
            </a:extLst>
          </p:cNvPr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xmlns="" id="{7108288F-0A4C-3744-AA19-D9F4E7F15E15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长期：实践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D016718F-6E38-794F-AA0E-AC8D73F1E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xmlns="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准备工作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FBF4A49-F1C9-C640-851D-15D76110C7A0}"/>
              </a:ext>
            </a:extLst>
          </p:cNvPr>
          <p:cNvSpPr/>
          <p:nvPr/>
        </p:nvSpPr>
        <p:spPr>
          <a:xfrm>
            <a:off x="1317059" y="2106602"/>
            <a:ext cx="78540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调研分析阶段：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调研：云计算、大数据、区块链、物联网、人工智能、移动互联网等新技术。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调研：行业内的数字化转型成功经验与思路规划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拟定思路</a:t>
            </a:r>
            <a:r>
              <a:rPr lang="zh-CN" altLang="en-US" sz="1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【RPA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的提效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人工智能的数据壁垒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构筑核心竞争力，作为当前阶段的数字化转型突破口！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技术储备阶段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开发技术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入门知识及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知识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图谱课程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9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参赛场景选择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FBF4A49-F1C9-C640-851D-15D76110C7A0}"/>
              </a:ext>
            </a:extLst>
          </p:cNvPr>
          <p:cNvSpPr/>
          <p:nvPr/>
        </p:nvSpPr>
        <p:spPr>
          <a:xfrm>
            <a:off x="1857385" y="1628620"/>
            <a:ext cx="887642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场景选择：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之前否定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了两个方案（客户数据画像、大数据商机），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经论证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，后均放弃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识别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适用场景共十个，逐一分析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最终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选择：</a:t>
            </a:r>
            <a:r>
              <a:rPr lang="zh-CN" altLang="en-US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保险经纪人为客户遴选产品时所必需的“保险产品调研”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，作为参赛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场景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参赛作品名称：</a:t>
            </a:r>
            <a:r>
              <a:rPr lang="en-US" altLang="zh-CN" sz="16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RPA+AI---</a:t>
            </a:r>
            <a:r>
              <a:rPr lang="zh-CN" altLang="en-US" sz="16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智慧</a:t>
            </a:r>
            <a:r>
              <a:rPr lang="zh-CN" altLang="en-US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竞品图谱系统</a:t>
            </a:r>
            <a:endParaRPr lang="en-US" altLang="zh-CN" sz="16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决策依据：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合规地获取数据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小时监控跟踪行业最新保险产品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内外网穿透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邮件实时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提醒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贴近业务前线（为客户做保险方案时、或</a:t>
            </a:r>
            <a:r>
              <a:rPr lang="zh-CN" altLang="en-US" sz="16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为客户量身定制产品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时，都需产品调研）</a:t>
            </a:r>
            <a:endParaRPr lang="en-US" altLang="zh-CN" sz="16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前期无费用产生，轻量可控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5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xmlns="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3" name="PA_文本框 151">
            <a:extLst>
              <a:ext uri="{FF2B5EF4-FFF2-40B4-BE49-F238E27FC236}">
                <a16:creationId xmlns:a16="http://schemas.microsoft.com/office/drawing/2014/main" xmlns="" id="{55B96361-2E64-4747-9036-CE2D0FAA7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1</a:t>
            </a: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xmlns="" id="{43BE8922-B394-5C45-8155-401E8ACC42ED}"/>
              </a:ext>
            </a:extLst>
          </p:cNvPr>
          <p:cNvSpPr/>
          <p:nvPr/>
        </p:nvSpPr>
        <p:spPr>
          <a:xfrm>
            <a:off x="955237" y="2303136"/>
            <a:ext cx="3790069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5" name="矩形: 圆角 29">
            <a:extLst>
              <a:ext uri="{FF2B5EF4-FFF2-40B4-BE49-F238E27FC236}">
                <a16:creationId xmlns:a16="http://schemas.microsoft.com/office/drawing/2014/main" xmlns="" id="{02360B72-A300-534E-A647-30E976DC09FE}"/>
              </a:ext>
            </a:extLst>
          </p:cNvPr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Arial" panose="020B0604020202090204" pitchFamily="34" charset="0"/>
                <a:ea typeface="Arial" panose="020B0604020202090204" pitchFamily="34" charset="0"/>
              </a:rPr>
              <a:t>架构示意图</a:t>
            </a:r>
            <a:endParaRPr lang="zh-CN" altLang="en-US" sz="1600" b="1" dirty="0"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6" name="矩形: 圆角 29">
            <a:extLst>
              <a:ext uri="{FF2B5EF4-FFF2-40B4-BE49-F238E27FC236}">
                <a16:creationId xmlns:a16="http://schemas.microsoft.com/office/drawing/2014/main" xmlns="" id="{97E8082D-B80C-384E-826D-30F17EFD5018}"/>
              </a:ext>
            </a:extLst>
          </p:cNvPr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</a:rPr>
              <a:t>总部科技部</a:t>
            </a:r>
          </a:p>
        </p:txBody>
      </p:sp>
      <p:sp>
        <p:nvSpPr>
          <p:cNvPr id="7" name="矩形: 圆角 74">
            <a:extLst>
              <a:ext uri="{FF2B5EF4-FFF2-40B4-BE49-F238E27FC236}">
                <a16:creationId xmlns:a16="http://schemas.microsoft.com/office/drawing/2014/main" xmlns="" id="{A58CAB7F-B9C2-8147-BBFD-F9A6BAC7F6C5}"/>
              </a:ext>
            </a:extLst>
          </p:cNvPr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" name="矩形: 圆角 74">
            <a:extLst>
              <a:ext uri="{FF2B5EF4-FFF2-40B4-BE49-F238E27FC236}">
                <a16:creationId xmlns:a16="http://schemas.microsoft.com/office/drawing/2014/main" xmlns="" id="{72D20805-A52A-8943-BB4B-A750377F6329}"/>
              </a:ext>
            </a:extLst>
          </p:cNvPr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xmlns="" id="{C5C36DC3-13C2-6E4A-B83D-1A6F3BCF9814}"/>
              </a:ext>
            </a:extLst>
          </p:cNvPr>
          <p:cNvSpPr/>
          <p:nvPr/>
        </p:nvSpPr>
        <p:spPr>
          <a:xfrm>
            <a:off x="6770566" y="2162801"/>
            <a:ext cx="1191895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总部业务部门</a:t>
            </a:r>
            <a:endParaRPr lang="zh-CN" altLang="en-US" sz="1200" b="1" dirty="0"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xmlns="" id="{56B0580D-6C84-F646-8E4C-6B6FEBEC9DC2}"/>
              </a:ext>
            </a:extLst>
          </p:cNvPr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pic>
        <p:nvPicPr>
          <p:cNvPr id="11" name="图片 10" descr="机器人_o">
            <a:extLst>
              <a:ext uri="{FF2B5EF4-FFF2-40B4-BE49-F238E27FC236}">
                <a16:creationId xmlns:a16="http://schemas.microsoft.com/office/drawing/2014/main" xmlns="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5A4C82E-C8DD-1C41-B18C-6A323EFD33B8}"/>
              </a:ext>
            </a:extLst>
          </p:cNvPr>
          <p:cNvGrpSpPr/>
          <p:nvPr/>
        </p:nvGrpSpPr>
        <p:grpSpPr>
          <a:xfrm>
            <a:off x="3426657" y="2705726"/>
            <a:ext cx="641985" cy="619760"/>
            <a:chOff x="4822" y="3437"/>
            <a:chExt cx="1011" cy="976"/>
          </a:xfrm>
        </p:grpSpPr>
        <p:sp>
          <p:nvSpPr>
            <p:cNvPr id="13" name="PA_文本框 151">
              <a:extLst>
                <a:ext uri="{FF2B5EF4-FFF2-40B4-BE49-F238E27FC236}">
                  <a16:creationId xmlns:a16="http://schemas.microsoft.com/office/drawing/2014/main" xmlns="" id="{F3B88F3D-68C4-DF47-BA39-613FAA5AEA8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14" name="图片 13" descr="机器人_o">
              <a:extLst>
                <a:ext uri="{FF2B5EF4-FFF2-40B4-BE49-F238E27FC236}">
                  <a16:creationId xmlns:a16="http://schemas.microsoft.com/office/drawing/2014/main" xmlns="" id="{55CD959D-5E66-974F-A0A6-04543DC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>
            <a:extLst>
              <a:ext uri="{FF2B5EF4-FFF2-40B4-BE49-F238E27FC236}">
                <a16:creationId xmlns:a16="http://schemas.microsoft.com/office/drawing/2014/main" xmlns="" id="{3F9349C0-2328-9A41-A161-243302A00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服务器集群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B76A845-1800-B341-894E-1A421140A957}"/>
              </a:ext>
            </a:extLst>
          </p:cNvPr>
          <p:cNvGrpSpPr/>
          <p:nvPr/>
        </p:nvGrpSpPr>
        <p:grpSpPr>
          <a:xfrm>
            <a:off x="4084517" y="2705726"/>
            <a:ext cx="641350" cy="619760"/>
            <a:chOff x="4822" y="3437"/>
            <a:chExt cx="1010" cy="976"/>
          </a:xfrm>
        </p:grpSpPr>
        <p:sp>
          <p:nvSpPr>
            <p:cNvPr id="17" name="PA_文本框 151">
              <a:extLst>
                <a:ext uri="{FF2B5EF4-FFF2-40B4-BE49-F238E27FC236}">
                  <a16:creationId xmlns:a16="http://schemas.microsoft.com/office/drawing/2014/main" xmlns="" id="{D9681D36-09E3-AE45-AA96-3A1029F16EC5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3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endParaRPr>
            </a:p>
          </p:txBody>
        </p:sp>
        <p:pic>
          <p:nvPicPr>
            <p:cNvPr id="18" name="图片 17" descr="机器人_o">
              <a:extLst>
                <a:ext uri="{FF2B5EF4-FFF2-40B4-BE49-F238E27FC236}">
                  <a16:creationId xmlns:a16="http://schemas.microsoft.com/office/drawing/2014/main" xmlns="" id="{F0A2D833-0C1D-094D-9836-4619CC09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BD6E2CE-FD55-7D48-8C27-80971E410CCA}"/>
              </a:ext>
            </a:extLst>
          </p:cNvPr>
          <p:cNvGrpSpPr/>
          <p:nvPr/>
        </p:nvGrpSpPr>
        <p:grpSpPr>
          <a:xfrm>
            <a:off x="1415930" y="2950827"/>
            <a:ext cx="641350" cy="746125"/>
            <a:chOff x="1638" y="3285"/>
            <a:chExt cx="1010" cy="1175"/>
          </a:xfrm>
        </p:grpSpPr>
        <p:pic>
          <p:nvPicPr>
            <p:cNvPr id="26" name="图片 25" descr="电脑屏幕">
              <a:extLst>
                <a:ext uri="{FF2B5EF4-FFF2-40B4-BE49-F238E27FC236}">
                  <a16:creationId xmlns:a16="http://schemas.microsoft.com/office/drawing/2014/main" xmlns="" id="{A946CBB5-F301-7449-B62A-37D2F44B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>
              <a:extLst>
                <a:ext uri="{FF2B5EF4-FFF2-40B4-BE49-F238E27FC236}">
                  <a16:creationId xmlns:a16="http://schemas.microsoft.com/office/drawing/2014/main" xmlns="" id="{226CAC6A-BEF5-ED4A-A85F-85D12B0E82DF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pic>
        <p:nvPicPr>
          <p:cNvPr id="31" name="图片 30" descr="服务器">
            <a:extLst>
              <a:ext uri="{FF2B5EF4-FFF2-40B4-BE49-F238E27FC236}">
                <a16:creationId xmlns:a16="http://schemas.microsoft.com/office/drawing/2014/main" xmlns="" id="{22253B0F-AC0A-3243-8DDE-E7074005D8EA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>
            <a:extLst>
              <a:ext uri="{FF2B5EF4-FFF2-40B4-BE49-F238E27FC236}">
                <a16:creationId xmlns:a16="http://schemas.microsoft.com/office/drawing/2014/main" xmlns="" id="{D38CB2B5-9C6D-2848-88A2-7BCD796DCF2C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>
            <a:extLst>
              <a:ext uri="{FF2B5EF4-FFF2-40B4-BE49-F238E27FC236}">
                <a16:creationId xmlns:a16="http://schemas.microsoft.com/office/drawing/2014/main" xmlns="" id="{E6E46FFA-49F5-9148-8461-0195018FCD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数据库服务器</a:t>
            </a:r>
          </a:p>
        </p:txBody>
      </p:sp>
      <p:pic>
        <p:nvPicPr>
          <p:cNvPr id="34" name="图片 33" descr="文件">
            <a:extLst>
              <a:ext uri="{FF2B5EF4-FFF2-40B4-BE49-F238E27FC236}">
                <a16:creationId xmlns:a16="http://schemas.microsoft.com/office/drawing/2014/main" xmlns="" id="{4DCDC8A7-94D1-2240-9EAB-788F7CC5CD8F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>
            <a:extLst>
              <a:ext uri="{FF2B5EF4-FFF2-40B4-BE49-F238E27FC236}">
                <a16:creationId xmlns:a16="http://schemas.microsoft.com/office/drawing/2014/main" xmlns="" id="{7F73B332-791E-734C-84BE-3BAE40A1CD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录屏存储</a:t>
            </a:r>
          </a:p>
        </p:txBody>
      </p:sp>
      <p:sp>
        <p:nvSpPr>
          <p:cNvPr id="36" name="矩形: 圆角 74">
            <a:extLst>
              <a:ext uri="{FF2B5EF4-FFF2-40B4-BE49-F238E27FC236}">
                <a16:creationId xmlns:a16="http://schemas.microsoft.com/office/drawing/2014/main" xmlns="" id="{CC323C73-17C0-804C-8762-EB222CDA2141}"/>
              </a:ext>
            </a:extLst>
          </p:cNvPr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37" name="直接连接符 159">
            <a:extLst>
              <a:ext uri="{FF2B5EF4-FFF2-40B4-BE49-F238E27FC236}">
                <a16:creationId xmlns:a16="http://schemas.microsoft.com/office/drawing/2014/main" xmlns="" id="{64D62A04-B80E-3E43-9B27-7BC652E1EE33}"/>
              </a:ext>
            </a:extLst>
          </p:cNvPr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>
            <a:extLst>
              <a:ext uri="{FF2B5EF4-FFF2-40B4-BE49-F238E27FC236}">
                <a16:creationId xmlns:a16="http://schemas.microsoft.com/office/drawing/2014/main" xmlns="" id="{14C104DF-A46A-E34F-BFAC-77CF8AD1117F}"/>
              </a:ext>
            </a:extLst>
          </p:cNvPr>
          <p:cNvCxnSpPr/>
          <p:nvPr/>
        </p:nvCxnSpPr>
        <p:spPr>
          <a:xfrm>
            <a:off x="1781993" y="3982321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>
            <a:extLst>
              <a:ext uri="{FF2B5EF4-FFF2-40B4-BE49-F238E27FC236}">
                <a16:creationId xmlns:a16="http://schemas.microsoft.com/office/drawing/2014/main" xmlns="" id="{BF0E0D5D-3E38-E943-97A4-D3B59C633D9A}"/>
              </a:ext>
            </a:extLst>
          </p:cNvPr>
          <p:cNvCxnSpPr/>
          <p:nvPr/>
        </p:nvCxnSpPr>
        <p:spPr>
          <a:xfrm flipH="1">
            <a:off x="3747332" y="3744586"/>
            <a:ext cx="5961" cy="8731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矩形: 圆角 74">
            <a:extLst>
              <a:ext uri="{FF2B5EF4-FFF2-40B4-BE49-F238E27FC236}">
                <a16:creationId xmlns:a16="http://schemas.microsoft.com/office/drawing/2014/main" xmlns="" id="{603C70A5-8199-C843-B351-4C8633056A05}"/>
              </a:ext>
            </a:extLst>
          </p:cNvPr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7" name="矩形: 圆角 74">
            <a:extLst>
              <a:ext uri="{FF2B5EF4-FFF2-40B4-BE49-F238E27FC236}">
                <a16:creationId xmlns:a16="http://schemas.microsoft.com/office/drawing/2014/main" xmlns="" id="{AFB3A818-716F-C34E-88E1-39FDE3C47780}"/>
              </a:ext>
            </a:extLst>
          </p:cNvPr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8" name="矩形: 圆角 29">
            <a:extLst>
              <a:ext uri="{FF2B5EF4-FFF2-40B4-BE49-F238E27FC236}">
                <a16:creationId xmlns:a16="http://schemas.microsoft.com/office/drawing/2014/main" xmlns="" id="{96D81234-9C05-314F-950E-FFD70DFA2C5B}"/>
              </a:ext>
            </a:extLst>
          </p:cNvPr>
          <p:cNvSpPr/>
          <p:nvPr/>
        </p:nvSpPr>
        <p:spPr>
          <a:xfrm>
            <a:off x="6770566" y="3588376"/>
            <a:ext cx="1282701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分公司与办事处</a:t>
            </a:r>
            <a:endParaRPr lang="zh-CN" altLang="en-US" sz="1200" b="1" dirty="0"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cxnSp>
        <p:nvCxnSpPr>
          <p:cNvPr id="56" name="直接连接符 178">
            <a:extLst>
              <a:ext uri="{FF2B5EF4-FFF2-40B4-BE49-F238E27FC236}">
                <a16:creationId xmlns:a16="http://schemas.microsoft.com/office/drawing/2014/main" xmlns="" id="{4846AF09-05A5-FF47-9198-9B0E38987DF9}"/>
              </a:ext>
            </a:extLst>
          </p:cNvPr>
          <p:cNvCxnSpPr>
            <a:endCxn id="8" idx="1"/>
          </p:cNvCxnSpPr>
          <p:nvPr/>
        </p:nvCxnSpPr>
        <p:spPr>
          <a:xfrm flipV="1">
            <a:off x="6388932" y="2871461"/>
            <a:ext cx="398145" cy="147407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>
            <a:extLst>
              <a:ext uri="{FF2B5EF4-FFF2-40B4-BE49-F238E27FC236}">
                <a16:creationId xmlns:a16="http://schemas.microsoft.com/office/drawing/2014/main" xmlns="" id="{415D3FAE-0A65-8F4A-805D-80B8D7104BF4}"/>
              </a:ext>
            </a:extLst>
          </p:cNvPr>
          <p:cNvCxnSpPr>
            <a:endCxn id="46" idx="1"/>
          </p:cNvCxnSpPr>
          <p:nvPr/>
        </p:nvCxnSpPr>
        <p:spPr>
          <a:xfrm flipV="1">
            <a:off x="6311144" y="4327516"/>
            <a:ext cx="475933" cy="3453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>
            <a:extLst>
              <a:ext uri="{FF2B5EF4-FFF2-40B4-BE49-F238E27FC236}">
                <a16:creationId xmlns:a16="http://schemas.microsoft.com/office/drawing/2014/main" xmlns="" id="{79668376-DD4E-3F4A-AEC2-9F3D9DA77EA4}"/>
              </a:ext>
            </a:extLst>
          </p:cNvPr>
          <p:cNvCxnSpPr>
            <a:endCxn id="47" idx="1"/>
          </p:cNvCxnSpPr>
          <p:nvPr/>
        </p:nvCxnSpPr>
        <p:spPr>
          <a:xfrm>
            <a:off x="6388932" y="4363316"/>
            <a:ext cx="398145" cy="14056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矩形: 圆角 74">
            <a:extLst>
              <a:ext uri="{FF2B5EF4-FFF2-40B4-BE49-F238E27FC236}">
                <a16:creationId xmlns:a16="http://schemas.microsoft.com/office/drawing/2014/main" xmlns="" id="{37F5CDEC-BFB2-2B4E-B9A0-FD954A5E0BC7}"/>
              </a:ext>
            </a:extLst>
          </p:cNvPr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C6EBEF44-D573-0449-A1BA-FDA2212CB08F}"/>
              </a:ext>
            </a:extLst>
          </p:cNvPr>
          <p:cNvGrpSpPr/>
          <p:nvPr/>
        </p:nvGrpSpPr>
        <p:grpSpPr>
          <a:xfrm>
            <a:off x="7212527" y="5550526"/>
            <a:ext cx="824230" cy="530225"/>
            <a:chOff x="11473" y="3543"/>
            <a:chExt cx="1298" cy="835"/>
          </a:xfrm>
        </p:grpSpPr>
        <p:pic>
          <p:nvPicPr>
            <p:cNvPr id="80" name="图片 79" descr="多人">
              <a:extLst>
                <a:ext uri="{FF2B5EF4-FFF2-40B4-BE49-F238E27FC236}">
                  <a16:creationId xmlns:a16="http://schemas.microsoft.com/office/drawing/2014/main" xmlns="" id="{FAA44AA1-8CE2-304A-970B-7BD1748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>
              <a:extLst>
                <a:ext uri="{FF2B5EF4-FFF2-40B4-BE49-F238E27FC236}">
                  <a16:creationId xmlns:a16="http://schemas.microsoft.com/office/drawing/2014/main" xmlns="" id="{C9FC8854-BFBF-024E-961C-9301CE64ADAD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1473" y="4014"/>
              <a:ext cx="1298" cy="364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新产品研发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86" name="矩形: 圆角 29">
            <a:extLst>
              <a:ext uri="{FF2B5EF4-FFF2-40B4-BE49-F238E27FC236}">
                <a16:creationId xmlns:a16="http://schemas.microsoft.com/office/drawing/2014/main" xmlns="" id="{21585EF9-468B-DC4E-8F37-FE88BBC07F15}"/>
              </a:ext>
            </a:extLst>
          </p:cNvPr>
          <p:cNvSpPr/>
          <p:nvPr/>
        </p:nvSpPr>
        <p:spPr>
          <a:xfrm>
            <a:off x="6770567" y="5021571"/>
            <a:ext cx="145669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总部技术研发中心</a:t>
            </a:r>
            <a:endParaRPr lang="zh-CN" altLang="en-US" sz="1200" b="1" dirty="0"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xmlns="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xmlns="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部署</a:t>
            </a:r>
          </a:p>
        </p:txBody>
      </p:sp>
      <p:cxnSp>
        <p:nvCxnSpPr>
          <p:cNvPr id="91" name="直接连接符 159">
            <a:extLst>
              <a:ext uri="{FF2B5EF4-FFF2-40B4-BE49-F238E27FC236}">
                <a16:creationId xmlns:a16="http://schemas.microsoft.com/office/drawing/2014/main" xmlns="" id="{64D62A04-B80E-3E43-9B27-7BC652E1EE33}"/>
              </a:ext>
            </a:extLst>
          </p:cNvPr>
          <p:cNvCxnSpPr/>
          <p:nvPr/>
        </p:nvCxnSpPr>
        <p:spPr>
          <a:xfrm>
            <a:off x="3092647" y="3588376"/>
            <a:ext cx="13487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8053268" y="2665721"/>
            <a:ext cx="824230" cy="527685"/>
            <a:chOff x="11473" y="3543"/>
            <a:chExt cx="1298" cy="831"/>
          </a:xfrm>
        </p:grpSpPr>
        <p:pic>
          <p:nvPicPr>
            <p:cNvPr id="95" name="图片 94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96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8912105" y="2683501"/>
            <a:ext cx="824230" cy="527685"/>
            <a:chOff x="11473" y="3543"/>
            <a:chExt cx="1298" cy="831"/>
          </a:xfrm>
        </p:grpSpPr>
        <p:pic>
          <p:nvPicPr>
            <p:cNvPr id="98" name="图片 97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99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9731574" y="2693031"/>
            <a:ext cx="824230" cy="527685"/>
            <a:chOff x="11473" y="3543"/>
            <a:chExt cx="1298" cy="831"/>
          </a:xfrm>
        </p:grpSpPr>
        <p:pic>
          <p:nvPicPr>
            <p:cNvPr id="101" name="图片 100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2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7138231" y="4050896"/>
            <a:ext cx="824230" cy="527685"/>
            <a:chOff x="11473" y="3543"/>
            <a:chExt cx="1298" cy="831"/>
          </a:xfrm>
        </p:grpSpPr>
        <p:pic>
          <p:nvPicPr>
            <p:cNvPr id="104" name="图片 103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5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7978972" y="4050896"/>
            <a:ext cx="824230" cy="527685"/>
            <a:chOff x="11473" y="3543"/>
            <a:chExt cx="1298" cy="831"/>
          </a:xfrm>
        </p:grpSpPr>
        <p:pic>
          <p:nvPicPr>
            <p:cNvPr id="107" name="图片 106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8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8837809" y="4068676"/>
            <a:ext cx="824230" cy="527685"/>
            <a:chOff x="11473" y="3543"/>
            <a:chExt cx="1298" cy="831"/>
          </a:xfrm>
        </p:grpSpPr>
        <p:pic>
          <p:nvPicPr>
            <p:cNvPr id="110" name="图片 109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1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7AEBFCAB-6714-984F-8C92-E3C1D38C1066}"/>
              </a:ext>
            </a:extLst>
          </p:cNvPr>
          <p:cNvGrpSpPr/>
          <p:nvPr/>
        </p:nvGrpSpPr>
        <p:grpSpPr>
          <a:xfrm>
            <a:off x="9657278" y="4078206"/>
            <a:ext cx="824230" cy="527685"/>
            <a:chOff x="11473" y="3543"/>
            <a:chExt cx="1298" cy="831"/>
          </a:xfrm>
        </p:grpSpPr>
        <p:pic>
          <p:nvPicPr>
            <p:cNvPr id="113" name="图片 112" descr="多人">
              <a:extLst>
                <a:ext uri="{FF2B5EF4-FFF2-40B4-BE49-F238E27FC236}">
                  <a16:creationId xmlns:a16="http://schemas.microsoft.com/office/drawing/2014/main" xmlns="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4" name="PA_文本框 151">
              <a:extLst>
                <a:ext uri="{FF2B5EF4-FFF2-40B4-BE49-F238E27FC236}">
                  <a16:creationId xmlns:a16="http://schemas.microsoft.com/office/drawing/2014/main" xmlns="" id="{020CE69A-3DC1-D749-B610-D8EA1A3A35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cxnSp>
        <p:nvCxnSpPr>
          <p:cNvPr id="120" name="直接连接符 179">
            <a:extLst>
              <a:ext uri="{FF2B5EF4-FFF2-40B4-BE49-F238E27FC236}">
                <a16:creationId xmlns:a16="http://schemas.microsoft.com/office/drawing/2014/main" xmlns="" id="{415D3FAE-0A65-8F4A-805D-80B8D7104BF4}"/>
              </a:ext>
            </a:extLst>
          </p:cNvPr>
          <p:cNvCxnSpPr>
            <a:stCxn id="4" idx="3"/>
          </p:cNvCxnSpPr>
          <p:nvPr/>
        </p:nvCxnSpPr>
        <p:spPr>
          <a:xfrm>
            <a:off x="4745306" y="4327516"/>
            <a:ext cx="784225" cy="901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4" name="流程图: 磁盘 123"/>
          <p:cNvSpPr/>
          <p:nvPr/>
        </p:nvSpPr>
        <p:spPr>
          <a:xfrm>
            <a:off x="5380233" y="3484227"/>
            <a:ext cx="914400" cy="170053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竞</a:t>
            </a:r>
            <a:endParaRPr lang="en-US" altLang="zh-CN" sz="1200" dirty="0" smtClean="0"/>
          </a:p>
          <a:p>
            <a:pPr algn="ctr"/>
            <a:r>
              <a:rPr lang="zh-CN" altLang="en-US" sz="1200" dirty="0" smtClean="0"/>
              <a:t>品</a:t>
            </a:r>
            <a:endParaRPr lang="en-US" altLang="zh-CN" sz="1200" dirty="0" smtClean="0"/>
          </a:p>
          <a:p>
            <a:pPr algn="ctr"/>
            <a:r>
              <a:rPr lang="zh-CN" altLang="en-US" sz="1200" dirty="0" smtClean="0"/>
              <a:t>图</a:t>
            </a:r>
            <a:endParaRPr lang="en-US" altLang="zh-CN" sz="1200" dirty="0" smtClean="0"/>
          </a:p>
          <a:p>
            <a:pPr algn="ctr"/>
            <a:r>
              <a:rPr lang="zh-CN" altLang="en-US" sz="1200" dirty="0" smtClean="0"/>
              <a:t>谱</a:t>
            </a:r>
            <a:endParaRPr lang="en-US" altLang="zh-CN" sz="1200" dirty="0" smtClean="0"/>
          </a:p>
          <a:p>
            <a:pPr algn="ctr"/>
            <a:r>
              <a:rPr lang="zh-CN" altLang="en-US" sz="1200" dirty="0" smtClean="0"/>
              <a:t>系</a:t>
            </a:r>
            <a:endParaRPr lang="en-US" altLang="zh-CN" sz="1200" dirty="0" smtClean="0"/>
          </a:p>
          <a:p>
            <a:pPr algn="ctr"/>
            <a:r>
              <a:rPr lang="zh-CN" altLang="en-US" sz="1200" dirty="0" smtClean="0"/>
              <a:t>统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4933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2344</Words>
  <Application>Microsoft Office PowerPoint</Application>
  <PresentationFormat>自定义</PresentationFormat>
  <Paragraphs>263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wuxingang</cp:lastModifiedBy>
  <cp:revision>235</cp:revision>
  <dcterms:created xsi:type="dcterms:W3CDTF">2021-03-03T08:16:49Z</dcterms:created>
  <dcterms:modified xsi:type="dcterms:W3CDTF">2021-06-12T15:50:10Z</dcterms:modified>
</cp:coreProperties>
</file>