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07" r:id="rId2"/>
    <p:sldId id="970" r:id="rId3"/>
    <p:sldId id="951" r:id="rId4"/>
    <p:sldId id="952" r:id="rId5"/>
    <p:sldId id="953" r:id="rId6"/>
    <p:sldId id="955" r:id="rId7"/>
    <p:sldId id="956" r:id="rId8"/>
    <p:sldId id="960" r:id="rId9"/>
    <p:sldId id="957" r:id="rId10"/>
    <p:sldId id="954" r:id="rId11"/>
    <p:sldId id="958" r:id="rId12"/>
    <p:sldId id="963" r:id="rId13"/>
    <p:sldId id="964" r:id="rId14"/>
    <p:sldId id="965" r:id="rId15"/>
    <p:sldId id="966" r:id="rId16"/>
    <p:sldId id="969" r:id="rId17"/>
    <p:sldId id="968" r:id="rId18"/>
    <p:sldId id="933" r:id="rId19"/>
  </p:sldIdLst>
  <p:sldSz cx="9144000" cy="5143500" type="screen16x9"/>
  <p:notesSz cx="6858000" cy="9144000"/>
  <p:custDataLst>
    <p:tags r:id="rId21"/>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378"/>
    <a:srgbClr val="0087CD"/>
    <a:srgbClr val="0075BF"/>
    <a:srgbClr val="034EA2"/>
    <a:srgbClr val="C68F06"/>
    <a:srgbClr val="DB2C03"/>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343" autoAdjust="0"/>
  </p:normalViewPr>
  <p:slideViewPr>
    <p:cSldViewPr>
      <p:cViewPr varScale="1">
        <p:scale>
          <a:sx n="133" d="100"/>
          <a:sy n="133" d="100"/>
        </p:scale>
        <p:origin x="138" y="23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2021/6/13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a:t>
            </a:fld>
            <a:endParaRPr lang="zh-CN" altLang="en-US"/>
          </a:p>
        </p:txBody>
      </p:sp>
    </p:spTree>
    <p:extLst>
      <p:ext uri="{BB962C8B-B14F-4D97-AF65-F5344CB8AC3E}">
        <p14:creationId xmlns:p14="http://schemas.microsoft.com/office/powerpoint/2010/main" val="14849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14</a:t>
            </a:fld>
            <a:endParaRPr lang="zh-CN" altLang="en-US"/>
          </a:p>
        </p:txBody>
      </p:sp>
    </p:spTree>
    <p:extLst>
      <p:ext uri="{BB962C8B-B14F-4D97-AF65-F5344CB8AC3E}">
        <p14:creationId xmlns:p14="http://schemas.microsoft.com/office/powerpoint/2010/main" val="232913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15</a:t>
            </a:fld>
            <a:endParaRPr lang="zh-CN" altLang="en-US"/>
          </a:p>
        </p:txBody>
      </p:sp>
    </p:spTree>
    <p:extLst>
      <p:ext uri="{BB962C8B-B14F-4D97-AF65-F5344CB8AC3E}">
        <p14:creationId xmlns:p14="http://schemas.microsoft.com/office/powerpoint/2010/main" val="404075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16</a:t>
            </a:fld>
            <a:endParaRPr lang="zh-CN" altLang="en-US"/>
          </a:p>
        </p:txBody>
      </p:sp>
    </p:spTree>
    <p:extLst>
      <p:ext uri="{BB962C8B-B14F-4D97-AF65-F5344CB8AC3E}">
        <p14:creationId xmlns:p14="http://schemas.microsoft.com/office/powerpoint/2010/main" val="84199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extLst>
      <p:ext uri="{BB962C8B-B14F-4D97-AF65-F5344CB8AC3E}">
        <p14:creationId xmlns:p14="http://schemas.microsoft.com/office/powerpoint/2010/main" val="419769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18</a:t>
            </a:fld>
            <a:endParaRPr lang="zh-CN" altLang="en-US"/>
          </a:p>
        </p:txBody>
      </p:sp>
    </p:spTree>
    <p:extLst>
      <p:ext uri="{BB962C8B-B14F-4D97-AF65-F5344CB8AC3E}">
        <p14:creationId xmlns:p14="http://schemas.microsoft.com/office/powerpoint/2010/main" val="416970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headEnd/>
            <a:tailEnd/>
          </a:ln>
        </p:spPr>
        <p:txBody>
          <a:bodyPr/>
          <a:lstStyle/>
          <a:p>
            <a:fld id="{9295031C-36FB-4BFB-B547-5049AC3C4D20}" type="slidenum">
              <a:rPr lang="zh-CN" altLang="en-US"/>
              <a:pPr/>
              <a:t>2</a:t>
            </a:fld>
            <a:endParaRPr lang="zh-CN" altLang="en-US"/>
          </a:p>
        </p:txBody>
      </p:sp>
    </p:spTree>
    <p:extLst>
      <p:ext uri="{BB962C8B-B14F-4D97-AF65-F5344CB8AC3E}">
        <p14:creationId xmlns:p14="http://schemas.microsoft.com/office/powerpoint/2010/main" val="35712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5</a:t>
            </a:fld>
            <a:endParaRPr lang="zh-CN" altLang="en-US"/>
          </a:p>
        </p:txBody>
      </p:sp>
    </p:spTree>
    <p:extLst>
      <p:ext uri="{BB962C8B-B14F-4D97-AF65-F5344CB8AC3E}">
        <p14:creationId xmlns:p14="http://schemas.microsoft.com/office/powerpoint/2010/main" val="226364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7</a:t>
            </a:fld>
            <a:endParaRPr lang="zh-CN" altLang="en-US"/>
          </a:p>
        </p:txBody>
      </p:sp>
    </p:spTree>
    <p:extLst>
      <p:ext uri="{BB962C8B-B14F-4D97-AF65-F5344CB8AC3E}">
        <p14:creationId xmlns:p14="http://schemas.microsoft.com/office/powerpoint/2010/main" val="84493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8</a:t>
            </a:fld>
            <a:endParaRPr lang="zh-CN" altLang="en-US"/>
          </a:p>
        </p:txBody>
      </p:sp>
    </p:spTree>
    <p:extLst>
      <p:ext uri="{BB962C8B-B14F-4D97-AF65-F5344CB8AC3E}">
        <p14:creationId xmlns:p14="http://schemas.microsoft.com/office/powerpoint/2010/main" val="327511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9</a:t>
            </a:fld>
            <a:endParaRPr lang="zh-CN" altLang="en-US"/>
          </a:p>
        </p:txBody>
      </p:sp>
    </p:spTree>
    <p:extLst>
      <p:ext uri="{BB962C8B-B14F-4D97-AF65-F5344CB8AC3E}">
        <p14:creationId xmlns:p14="http://schemas.microsoft.com/office/powerpoint/2010/main" val="287835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11</a:t>
            </a:fld>
            <a:endParaRPr lang="zh-CN" altLang="en-US"/>
          </a:p>
        </p:txBody>
      </p:sp>
    </p:spTree>
    <p:extLst>
      <p:ext uri="{BB962C8B-B14F-4D97-AF65-F5344CB8AC3E}">
        <p14:creationId xmlns:p14="http://schemas.microsoft.com/office/powerpoint/2010/main" val="244857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12</a:t>
            </a:fld>
            <a:endParaRPr lang="zh-CN" altLang="en-US"/>
          </a:p>
        </p:txBody>
      </p:sp>
    </p:spTree>
    <p:extLst>
      <p:ext uri="{BB962C8B-B14F-4D97-AF65-F5344CB8AC3E}">
        <p14:creationId xmlns:p14="http://schemas.microsoft.com/office/powerpoint/2010/main" val="204575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7795A699-AB68-4A20-99FB-6F69DC266D45}" type="slidenum">
              <a:rPr lang="zh-CN" altLang="en-US" smtClean="0"/>
              <a:pPr/>
              <a:t>13</a:t>
            </a:fld>
            <a:endParaRPr lang="zh-CN" altLang="en-US"/>
          </a:p>
        </p:txBody>
      </p:sp>
    </p:spTree>
    <p:extLst>
      <p:ext uri="{BB962C8B-B14F-4D97-AF65-F5344CB8AC3E}">
        <p14:creationId xmlns:p14="http://schemas.microsoft.com/office/powerpoint/2010/main" val="261573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10" name="矩形 9"/>
          <p:cNvSpPr/>
          <p:nvPr userDrawn="1"/>
        </p:nvSpPr>
        <p:spPr>
          <a:xfrm>
            <a:off x="0" y="339502"/>
            <a:ext cx="75557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10" name="矩形 9"/>
          <p:cNvSpPr/>
          <p:nvPr userDrawn="1"/>
        </p:nvSpPr>
        <p:spPr>
          <a:xfrm>
            <a:off x="0" y="339502"/>
            <a:ext cx="75557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10" name="矩形 9"/>
          <p:cNvSpPr/>
          <p:nvPr userDrawn="1"/>
        </p:nvSpPr>
        <p:spPr>
          <a:xfrm>
            <a:off x="0" y="339502"/>
            <a:ext cx="75557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278"/>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278"/>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10" name="矩形 9"/>
          <p:cNvSpPr/>
          <p:nvPr userDrawn="1"/>
        </p:nvSpPr>
        <p:spPr>
          <a:xfrm>
            <a:off x="0" y="339502"/>
            <a:ext cx="75557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pPr>
                <a:defRPr/>
              </a:pPr>
              <a:t>2021/6/13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dirty="0"/>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
        <p:nvSpPr>
          <p:cNvPr id="7" name="TextBox 6"/>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cSld>
  <p:clrMapOvr>
    <a:masterClrMapping/>
  </p:clrMapOvr>
  <p:transition spd="slow" advClick="0" advTm="2000">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2021/6/13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
        <p:nvSpPr>
          <p:cNvPr id="7" name="TextBox 6"/>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1739728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TextBox 6"/>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2116808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TextBox 1"/>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534783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8132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SIPCMContentMarking" descr="{&quot;HashCode&quot;:-805422396,&quot;Placement&quot;:&quot;Footer&quot;,&quot;Top&quot;:384.343,&quot;Left&quot;:334.760162,&quot;SlideWidth&quot;:720,&quot;SlideHeight&quot;:405}"/>
          <p:cNvSpPr txBox="1"/>
          <p:nvPr userDrawn="1"/>
        </p:nvSpPr>
        <p:spPr>
          <a:xfrm>
            <a:off x="4251454" y="48811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smtClean="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2021/6/13</a:t>
            </a:fld>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
        <p:nvSpPr>
          <p:cNvPr id="5" name="页脚占位符 4"/>
          <p:cNvSpPr>
            <a:spLocks noGrp="1"/>
          </p:cNvSpPr>
          <p:nvPr>
            <p:ph type="ftr" sz="quarter" idx="3"/>
          </p:nvPr>
        </p:nvSpPr>
        <p:spPr>
          <a:xfrm>
            <a:off x="3124201" y="4787900"/>
            <a:ext cx="2895600" cy="289942"/>
          </a:xfrm>
          <a:prstGeom prst="rect">
            <a:avLst/>
          </a:prstGeom>
          <a:solidFill>
            <a:schemeClr val="bg1"/>
          </a:solidFill>
        </p:spPr>
        <p:txBody>
          <a:bodyPr vert="horz" lIns="91428" tIns="45714" rIns="91428" bIns="45714" rtlCol="0" anchor="ctr"/>
          <a:lstStyle>
            <a:lvl1pPr algn="ctr">
              <a:defRPr sz="1050">
                <a:solidFill>
                  <a:schemeClr val="tx1">
                    <a:tint val="75000"/>
                  </a:schemeClr>
                </a:solidFill>
                <a:latin typeface="Microsoft JhengHei" panose="020B0604030504040204" pitchFamily="34" charset="-120"/>
                <a:ea typeface="Microsoft JhengHei" panose="020B0604030504040204" pitchFamily="34" charset="-120"/>
              </a:defRPr>
            </a:lvl1pPr>
          </a:lstStyle>
          <a:p>
            <a:endParaRPr lang="en-US" dirty="0" smtClean="0"/>
          </a:p>
        </p:txBody>
      </p:sp>
      <p:sp>
        <p:nvSpPr>
          <p:cNvPr id="8" name="TextBox 7"/>
          <p:cNvSpPr txBox="1"/>
          <p:nvPr userDrawn="1"/>
        </p:nvSpPr>
        <p:spPr>
          <a:xfrm>
            <a:off x="4020412" y="486119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9" r:id="rId2"/>
    <p:sldLayoutId id="2147483670" r:id="rId3"/>
    <p:sldLayoutId id="2147483671" r:id="rId4"/>
    <p:sldLayoutId id="2147483658" r:id="rId5"/>
    <p:sldLayoutId id="2147483665" r:id="rId6"/>
    <p:sldLayoutId id="2147483666" r:id="rId7"/>
    <p:sldLayoutId id="2147483667" r:id="rId8"/>
    <p:sldLayoutId id="2147483672" r:id="rId9"/>
  </p:sldLayoutIdLst>
  <p:transition/>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88722" y="3321270"/>
            <a:ext cx="3071675" cy="738664"/>
          </a:xfrm>
          <a:prstGeom prst="rect">
            <a:avLst/>
          </a:prstGeom>
          <a:noFill/>
        </p:spPr>
        <p:txBody>
          <a:bodyPr wrap="none" rtlCol="0">
            <a:spAutoFit/>
          </a:bodyPr>
          <a:lstStyle/>
          <a:p>
            <a:pPr algn="ctr" eaLnBrk="1" hangingPunct="1">
              <a:buFont typeface="Arial" pitchFamily="34" charset="0"/>
              <a:buNone/>
            </a:pPr>
            <a:r>
              <a:rPr lang="zh-CN" altLang="en-US" sz="1400" dirty="0">
                <a:solidFill>
                  <a:schemeClr val="tx1">
                    <a:lumMod val="65000"/>
                    <a:lumOff val="35000"/>
                  </a:schemeClr>
                </a:solidFill>
                <a:latin typeface="微软雅黑" pitchFamily="34" charset="-122"/>
                <a:ea typeface="微软雅黑" pitchFamily="34" charset="-122"/>
                <a:cs typeface="微软雅黑" pitchFamily="34" charset="-122"/>
              </a:rPr>
              <a:t>汇</a:t>
            </a:r>
            <a:r>
              <a:rPr lang="zh-CN" altLang="en-US" sz="1400" dirty="0" smtClean="0">
                <a:solidFill>
                  <a:schemeClr val="tx1">
                    <a:lumMod val="65000"/>
                    <a:lumOff val="35000"/>
                  </a:schemeClr>
                </a:solidFill>
                <a:latin typeface="微软雅黑" pitchFamily="34" charset="-122"/>
                <a:ea typeface="微软雅黑" pitchFamily="34" charset="-122"/>
                <a:cs typeface="微软雅黑" pitchFamily="34" charset="-122"/>
              </a:rPr>
              <a:t>丰环球客户服务（广东）有限公司</a:t>
            </a:r>
            <a:endParaRPr lang="en-US" altLang="zh-CN" sz="1400" dirty="0" smtClean="0">
              <a:solidFill>
                <a:schemeClr val="tx1">
                  <a:lumMod val="65000"/>
                  <a:lumOff val="35000"/>
                </a:schemeClr>
              </a:solidFill>
              <a:latin typeface="微软雅黑" pitchFamily="34" charset="-122"/>
              <a:ea typeface="微软雅黑" pitchFamily="34" charset="-122"/>
              <a:cs typeface="微软雅黑" pitchFamily="34" charset="-122"/>
            </a:endParaRPr>
          </a:p>
          <a:p>
            <a:pPr eaLnBrk="1" hangingPunct="1">
              <a:buFont typeface="Arial" pitchFamily="34" charset="0"/>
              <a:buNone/>
            </a:pPr>
            <a:endParaRPr lang="en-US" altLang="zh-CN" sz="1400" dirty="0" smtClean="0">
              <a:solidFill>
                <a:schemeClr val="tx1">
                  <a:lumMod val="65000"/>
                  <a:lumOff val="35000"/>
                </a:schemeClr>
              </a:solidFill>
              <a:latin typeface="微软雅黑" pitchFamily="34" charset="-122"/>
              <a:ea typeface="微软雅黑" pitchFamily="34" charset="-122"/>
              <a:cs typeface="微软雅黑" pitchFamily="34" charset="-122"/>
            </a:endParaRPr>
          </a:p>
          <a:p>
            <a:pPr eaLnBrk="1" hangingPunct="1">
              <a:buFont typeface="Arial" pitchFamily="34" charset="0"/>
              <a:buNone/>
            </a:pPr>
            <a:r>
              <a:rPr lang="en-US" altLang="zh-CN" sz="1400" dirty="0" smtClean="0">
                <a:solidFill>
                  <a:schemeClr val="tx1">
                    <a:lumMod val="65000"/>
                    <a:lumOff val="35000"/>
                  </a:schemeClr>
                </a:solidFill>
                <a:latin typeface="微软雅黑" pitchFamily="34" charset="-122"/>
                <a:ea typeface="微软雅黑" pitchFamily="34" charset="-122"/>
                <a:cs typeface="微软雅黑" pitchFamily="34" charset="-122"/>
              </a:rPr>
              <a:t>June 2021</a:t>
            </a:r>
            <a:endParaRPr lang="zh-CN" altLang="en-US" sz="1400" dirty="0">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34" name="TextBox 33"/>
          <p:cNvSpPr txBox="1"/>
          <p:nvPr/>
        </p:nvSpPr>
        <p:spPr>
          <a:xfrm>
            <a:off x="3560253" y="2320317"/>
            <a:ext cx="3928611"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rPr>
              <a:t>PI360</a:t>
            </a:r>
            <a:r>
              <a:rPr lang="zh-CN" altLang="en-US" sz="2000" dirty="0" smtClean="0">
                <a:solidFill>
                  <a:schemeClr val="tx1">
                    <a:lumMod val="65000"/>
                    <a:lumOff val="35000"/>
                  </a:schemeClr>
                </a:solidFill>
              </a:rPr>
              <a:t>（智能流程医生）</a:t>
            </a:r>
            <a:r>
              <a:rPr lang="en-US" altLang="zh-CN" sz="2000" dirty="0" smtClean="0">
                <a:solidFill>
                  <a:schemeClr val="tx1">
                    <a:lumMod val="65000"/>
                    <a:lumOff val="35000"/>
                  </a:schemeClr>
                </a:solidFill>
              </a:rPr>
              <a:t> </a:t>
            </a:r>
          </a:p>
        </p:txBody>
      </p:sp>
      <p:sp>
        <p:nvSpPr>
          <p:cNvPr id="13" name="TextBox 12"/>
          <p:cNvSpPr txBox="1"/>
          <p:nvPr/>
        </p:nvSpPr>
        <p:spPr>
          <a:xfrm>
            <a:off x="3995936" y="1417271"/>
            <a:ext cx="4951997" cy="923330"/>
          </a:xfrm>
          <a:prstGeom prst="rect">
            <a:avLst/>
          </a:prstGeom>
          <a:noFill/>
        </p:spPr>
        <p:txBody>
          <a:bodyPr wrap="none" rtlCol="0">
            <a:spAutoFit/>
          </a:bodyPr>
          <a:lstStyle/>
          <a:p>
            <a:pPr defTabSz="685800"/>
            <a:r>
              <a:rPr lang="en-US" altLang="zh-CN" sz="5400" b="1" dirty="0">
                <a:solidFill>
                  <a:srgbClr val="0075BF"/>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360 · </a:t>
            </a:r>
            <a:r>
              <a:rPr lang="zh-CN" altLang="en-US" sz="5400" b="1" dirty="0">
                <a:solidFill>
                  <a:srgbClr val="0075BF"/>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智汇未来</a:t>
            </a:r>
            <a:endParaRPr lang="en-US" altLang="zh-CN" sz="5400" b="1" dirty="0">
              <a:solidFill>
                <a:srgbClr val="0075BF"/>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endParaRPr>
          </a:p>
        </p:txBody>
      </p:sp>
      <p:grpSp>
        <p:nvGrpSpPr>
          <p:cNvPr id="2" name="组合 1">
            <a:extLst>
              <a:ext uri="{FF2B5EF4-FFF2-40B4-BE49-F238E27FC236}">
                <a16:creationId xmlns:a16="http://schemas.microsoft.com/office/drawing/2014/main" xmlns="" id="{01693504-0640-4CA8-BB62-B9E3D198AD91}"/>
              </a:ext>
            </a:extLst>
          </p:cNvPr>
          <p:cNvGrpSpPr/>
          <p:nvPr/>
        </p:nvGrpSpPr>
        <p:grpSpPr>
          <a:xfrm rot="18044202">
            <a:off x="456658" y="720796"/>
            <a:ext cx="3372741" cy="3401094"/>
            <a:chOff x="767211" y="1389472"/>
            <a:chExt cx="2377428" cy="2397414"/>
          </a:xfrm>
        </p:grpSpPr>
        <p:sp>
          <p:nvSpPr>
            <p:cNvPr id="11" name="六边形 10">
              <a:extLst>
                <a:ext uri="{FF2B5EF4-FFF2-40B4-BE49-F238E27FC236}">
                  <a16:creationId xmlns:a16="http://schemas.microsoft.com/office/drawing/2014/main" xmlns="" id="{12081F79-C384-479B-9B3D-64727D603A83}"/>
                </a:ext>
              </a:extLst>
            </p:cNvPr>
            <p:cNvSpPr/>
            <p:nvPr/>
          </p:nvSpPr>
          <p:spPr>
            <a:xfrm rot="1800000">
              <a:off x="767211" y="1737382"/>
              <a:ext cx="2377428" cy="2049504"/>
            </a:xfrm>
            <a:prstGeom prst="hexagon">
              <a:avLst>
                <a:gd name="adj" fmla="val 28912"/>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5" name="六边形 14">
              <a:extLst>
                <a:ext uri="{FF2B5EF4-FFF2-40B4-BE49-F238E27FC236}">
                  <a16:creationId xmlns:a16="http://schemas.microsoft.com/office/drawing/2014/main" xmlns="" id="{D31500D2-9616-41E1-9ECA-2EA74BC680D5}"/>
                </a:ext>
              </a:extLst>
            </p:cNvPr>
            <p:cNvSpPr/>
            <p:nvPr/>
          </p:nvSpPr>
          <p:spPr>
            <a:xfrm rot="1800000">
              <a:off x="1454812" y="1389472"/>
              <a:ext cx="1002227" cy="863988"/>
            </a:xfrm>
            <a:prstGeom prst="hexagon">
              <a:avLst>
                <a:gd name="adj" fmla="val 28912"/>
                <a:gd name="vf" fmla="val 115470"/>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23">
              <a:extLst>
                <a:ext uri="{FF2B5EF4-FFF2-40B4-BE49-F238E27FC236}">
                  <a16:creationId xmlns:a16="http://schemas.microsoft.com/office/drawing/2014/main" xmlns="" id="{9480E6F0-C79A-483C-808B-B859A4281603}"/>
                </a:ext>
              </a:extLst>
            </p:cNvPr>
            <p:cNvSpPr>
              <a:spLocks/>
            </p:cNvSpPr>
            <p:nvPr/>
          </p:nvSpPr>
          <p:spPr bwMode="auto">
            <a:xfrm>
              <a:off x="1714040" y="1546085"/>
              <a:ext cx="502538" cy="50253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a:extLst/>
          </p:spPr>
          <p:txBody>
            <a:bodyPr anchor="ctr"/>
            <a:lstStyle/>
            <a:p>
              <a:pPr algn="ctr"/>
              <a:endParaRPr/>
            </a:p>
          </p:txBody>
        </p:sp>
      </p:grpSp>
      <p:sp>
        <p:nvSpPr>
          <p:cNvPr id="3" name="TextBox 2"/>
          <p:cNvSpPr txBox="1"/>
          <p:nvPr/>
        </p:nvSpPr>
        <p:spPr>
          <a:xfrm>
            <a:off x="4020412" y="4912668"/>
            <a:ext cx="1104790" cy="230832"/>
          </a:xfrm>
          <a:prstGeom prst="rect">
            <a:avLst/>
          </a:prstGeom>
          <a:solidFill>
            <a:schemeClr val="bg1"/>
          </a:solidFill>
        </p:spPr>
        <p:txBody>
          <a:bodyPr wrap="none" rtlCol="0">
            <a:spAutoFit/>
          </a:bodyPr>
          <a:lstStyle/>
          <a:p>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仅供</a:t>
            </a:r>
            <a:r>
              <a:rPr lang="en-US" sz="900" dirty="0">
                <a:solidFill>
                  <a:schemeClr val="tx1">
                    <a:lumMod val="65000"/>
                    <a:lumOff val="35000"/>
                  </a:schemeClr>
                </a:solidFill>
                <a:latin typeface="微软雅黑" pitchFamily="34" charset="-122"/>
                <a:ea typeface="微软雅黑" pitchFamily="34" charset="-122"/>
                <a:cs typeface="微软雅黑" pitchFamily="34" charset="-122"/>
              </a:rPr>
              <a:t>RPA</a:t>
            </a:r>
            <a:r>
              <a:rPr lang="zh-CN" altLang="en-US" sz="900" dirty="0">
                <a:solidFill>
                  <a:schemeClr val="tx1">
                    <a:lumMod val="65000"/>
                    <a:lumOff val="35000"/>
                  </a:schemeClr>
                </a:solidFill>
                <a:latin typeface="微软雅黑" pitchFamily="34" charset="-122"/>
                <a:ea typeface="微软雅黑" pitchFamily="34" charset="-122"/>
                <a:cs typeface="微软雅黑" pitchFamily="34" charset="-122"/>
              </a:rPr>
              <a:t>大赛使用</a:t>
            </a:r>
            <a:endParaRPr lang="en-US" sz="900" dirty="0">
              <a:solidFill>
                <a:schemeClr val="tx1">
                  <a:lumMod val="65000"/>
                  <a:lumOff val="35000"/>
                </a:schemeClr>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0759" y="1635646"/>
            <a:ext cx="5633241" cy="3240360"/>
          </a:xfrm>
          <a:prstGeom prst="rect">
            <a:avLst/>
          </a:prstGeom>
          <a:solidFill>
            <a:schemeClr val="accent1"/>
          </a:solidFill>
          <a:ln>
            <a:solidFill>
              <a:srgbClr val="00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2" name="TextBox 11"/>
          <p:cNvSpPr txBox="1"/>
          <p:nvPr/>
        </p:nvSpPr>
        <p:spPr>
          <a:xfrm>
            <a:off x="301300" y="805171"/>
            <a:ext cx="8489131" cy="923330"/>
          </a:xfrm>
          <a:prstGeom prst="rect">
            <a:avLst/>
          </a:prstGeom>
          <a:noFill/>
        </p:spPr>
        <p:txBody>
          <a:bodyPr wrap="square" rtlCol="0">
            <a:spAutoFit/>
          </a:bodyPr>
          <a:lstStyle/>
          <a:p>
            <a:pPr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a:solidFill>
                  <a:schemeClr val="tx2"/>
                </a:solidFill>
                <a:latin typeface="Microsoft YaHei UI" panose="020B0503020204020204" pitchFamily="34" charset="-122"/>
                <a:ea typeface="Microsoft YaHei UI" panose="020B0503020204020204" pitchFamily="34" charset="-122"/>
              </a:rPr>
              <a:t>执</a:t>
            </a:r>
            <a:r>
              <a:rPr lang="zh-CN" altLang="en-US" sz="1600" b="1" dirty="0" smtClean="0">
                <a:solidFill>
                  <a:schemeClr val="tx2"/>
                </a:solidFill>
                <a:latin typeface="Microsoft YaHei UI" panose="020B0503020204020204" pitchFamily="34" charset="-122"/>
                <a:ea typeface="Microsoft YaHei UI" panose="020B0503020204020204" pitchFamily="34" charset="-122"/>
              </a:rPr>
              <a:t>行流程图</a:t>
            </a:r>
            <a:endParaRPr lang="en-US" altLang="zh-CN" sz="1600" b="1" dirty="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en-US" altLang="zh-CN" sz="1000" dirty="0" smtClean="0">
                <a:solidFill>
                  <a:srgbClr val="5A6378"/>
                </a:solidFill>
                <a:latin typeface="Microsoft YaHei UI" panose="020B0503020204020204" pitchFamily="34" charset="-122"/>
                <a:ea typeface="Microsoft YaHei UI" panose="020B0503020204020204" pitchFamily="34" charset="-122"/>
              </a:rPr>
              <a:t>PI360 </a:t>
            </a:r>
            <a:r>
              <a:rPr lang="zh-CN" altLang="en-US" sz="1000" dirty="0">
                <a:solidFill>
                  <a:srgbClr val="5A6378"/>
                </a:solidFill>
                <a:latin typeface="Microsoft YaHei UI" panose="020B0503020204020204" pitchFamily="34" charset="-122"/>
                <a:ea typeface="Microsoft YaHei UI" panose="020B0503020204020204" pitchFamily="34" charset="-122"/>
              </a:rPr>
              <a:t>通过大数据和可视化使用户全面地发现流程现状，通过</a:t>
            </a:r>
            <a:r>
              <a:rPr lang="en-US" altLang="zh-CN" sz="1000" dirty="0">
                <a:solidFill>
                  <a:srgbClr val="5A6378"/>
                </a:solidFill>
                <a:latin typeface="Microsoft YaHei UI" panose="020B0503020204020204" pitchFamily="34" charset="-122"/>
                <a:ea typeface="Microsoft YaHei UI" panose="020B0503020204020204" pitchFamily="34" charset="-122"/>
              </a:rPr>
              <a:t>NLP</a:t>
            </a:r>
            <a:r>
              <a:rPr lang="zh-CN" altLang="en-US" sz="1000" dirty="0">
                <a:solidFill>
                  <a:srgbClr val="5A6378"/>
                </a:solidFill>
                <a:latin typeface="Microsoft YaHei UI" panose="020B0503020204020204" pitchFamily="34" charset="-122"/>
                <a:ea typeface="Microsoft YaHei UI" panose="020B0503020204020204" pitchFamily="34" charset="-122"/>
              </a:rPr>
              <a:t>为流程问题</a:t>
            </a:r>
            <a:r>
              <a:rPr lang="en-US" altLang="zh-CN" sz="1000" dirty="0">
                <a:solidFill>
                  <a:srgbClr val="5A6378"/>
                </a:solidFill>
                <a:latin typeface="Microsoft YaHei UI" panose="020B0503020204020204" pitchFamily="34" charset="-122"/>
                <a:ea typeface="Microsoft YaHei UI" panose="020B0503020204020204" pitchFamily="34" charset="-122"/>
              </a:rPr>
              <a:t>/</a:t>
            </a:r>
            <a:r>
              <a:rPr lang="zh-CN" altLang="en-US" sz="1000" dirty="0">
                <a:solidFill>
                  <a:srgbClr val="5A6378"/>
                </a:solidFill>
                <a:latin typeface="Microsoft YaHei UI" panose="020B0503020204020204" pitchFamily="34" charset="-122"/>
                <a:ea typeface="Microsoft YaHei UI" panose="020B0503020204020204" pitchFamily="34" charset="-122"/>
              </a:rPr>
              <a:t>瓶颈提供量化分析和质性分析，并用</a:t>
            </a:r>
            <a:r>
              <a:rPr lang="en-US" altLang="zh-CN" sz="1000" dirty="0">
                <a:solidFill>
                  <a:srgbClr val="5A6378"/>
                </a:solidFill>
                <a:latin typeface="Microsoft YaHei UI" panose="020B0503020204020204" pitchFamily="34" charset="-122"/>
                <a:ea typeface="Microsoft YaHei UI" panose="020B0503020204020204" pitchFamily="34" charset="-122"/>
              </a:rPr>
              <a:t>AI</a:t>
            </a:r>
            <a:r>
              <a:rPr lang="zh-CN" altLang="en-US" sz="1000" dirty="0">
                <a:solidFill>
                  <a:srgbClr val="5A6378"/>
                </a:solidFill>
                <a:latin typeface="Microsoft YaHei UI" panose="020B0503020204020204" pitchFamily="34" charset="-122"/>
                <a:ea typeface="Microsoft YaHei UI" panose="020B0503020204020204" pitchFamily="34" charset="-122"/>
              </a:rPr>
              <a:t>为问题做出逻辑排序；通过</a:t>
            </a:r>
            <a:r>
              <a:rPr lang="en-US" altLang="zh-CN" sz="1000" dirty="0" smtClean="0">
                <a:solidFill>
                  <a:srgbClr val="5A6378"/>
                </a:solidFill>
                <a:latin typeface="Microsoft YaHei UI" panose="020B0503020204020204" pitchFamily="34" charset="-122"/>
                <a:ea typeface="Microsoft YaHei UI" panose="020B0503020204020204" pitchFamily="34" charset="-122"/>
              </a:rPr>
              <a:t>Machine Learning</a:t>
            </a:r>
            <a:r>
              <a:rPr lang="zh-CN" altLang="en-US" sz="1000" dirty="0" smtClean="0">
                <a:solidFill>
                  <a:srgbClr val="5A6378"/>
                </a:solidFill>
                <a:latin typeface="Microsoft YaHei UI" panose="020B0503020204020204" pitchFamily="34" charset="-122"/>
                <a:ea typeface="Microsoft YaHei UI" panose="020B0503020204020204" pitchFamily="34" charset="-122"/>
              </a:rPr>
              <a:t>算</a:t>
            </a:r>
            <a:r>
              <a:rPr lang="zh-CN" altLang="en-US" sz="1000" dirty="0">
                <a:solidFill>
                  <a:srgbClr val="5A6378"/>
                </a:solidFill>
                <a:latin typeface="Microsoft YaHei UI" panose="020B0503020204020204" pitchFamily="34" charset="-122"/>
                <a:ea typeface="Microsoft YaHei UI" panose="020B0503020204020204" pitchFamily="34" charset="-122"/>
              </a:rPr>
              <a:t>法为流程改善提供方案</a:t>
            </a:r>
            <a:r>
              <a:rPr lang="zh-CN" altLang="en-US" sz="1000" dirty="0" smtClean="0">
                <a:solidFill>
                  <a:srgbClr val="5A6378"/>
                </a:solidFill>
                <a:latin typeface="Microsoft YaHei UI" panose="020B0503020204020204" pitchFamily="34" charset="-122"/>
                <a:ea typeface="Microsoft YaHei UI" panose="020B0503020204020204" pitchFamily="34" charset="-122"/>
              </a:rPr>
              <a:t>。</a:t>
            </a:r>
            <a:endParaRPr lang="zh-CN" altLang="en-US" sz="1000" dirty="0">
              <a:solidFill>
                <a:srgbClr val="5A6378"/>
              </a:solidFill>
              <a:latin typeface="Microsoft YaHei UI" panose="020B0503020204020204" pitchFamily="34" charset="-122"/>
              <a:ea typeface="Microsoft YaHei UI" panose="020B0503020204020204" pitchFamily="34" charset="-122"/>
            </a:endParaRPr>
          </a:p>
        </p:txBody>
      </p:sp>
      <p:sp>
        <p:nvSpPr>
          <p:cNvPr id="13" name="Text Box 4"/>
          <p:cNvSpPr txBox="1">
            <a:spLocks noChangeArrowheads="1"/>
          </p:cNvSpPr>
          <p:nvPr/>
        </p:nvSpPr>
        <p:spPr bwMode="auto">
          <a:xfrm>
            <a:off x="3578358" y="1639416"/>
            <a:ext cx="5378529"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86" rIns="38886">
            <a:spAutoFit/>
          </a:bodyPr>
          <a:lstStyle>
            <a:lvl1pPr marL="114300" indent="-11430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defTabSz="457200">
              <a:spcBef>
                <a:spcPct val="0"/>
              </a:spcBef>
              <a:buClr>
                <a:srgbClr val="000000"/>
              </a:buClr>
              <a:buFont typeface="Wingdings" panose="05000000000000000000" pitchFamily="2" charset="2"/>
              <a:buNone/>
            </a:pPr>
            <a:r>
              <a:rPr lang="zh-CN" altLang="en-US" sz="1100" b="1" dirty="0" smtClean="0">
                <a:solidFill>
                  <a:srgbClr val="FFFFFF"/>
                </a:solidFill>
                <a:latin typeface="Microsoft YaHei UI" panose="020B0503020204020204" pitchFamily="34" charset="-122"/>
                <a:ea typeface="Microsoft YaHei UI" panose="020B0503020204020204" pitchFamily="34" charset="-122"/>
              </a:rPr>
              <a:t>数据收集 </a:t>
            </a:r>
            <a:r>
              <a:rPr lang="en-US" altLang="zh-CN" sz="1100" b="1" dirty="0" smtClean="0">
                <a:solidFill>
                  <a:srgbClr val="FFFFFF"/>
                </a:solidFill>
                <a:latin typeface="Microsoft YaHei UI" panose="020B0503020204020204" pitchFamily="34" charset="-122"/>
                <a:ea typeface="Microsoft YaHei UI" panose="020B0503020204020204" pitchFamily="34" charset="-122"/>
              </a:rPr>
              <a:t>Figure</a:t>
            </a:r>
          </a:p>
          <a:p>
            <a:pPr defTabSz="457200">
              <a:spcBef>
                <a:spcPct val="0"/>
              </a:spcBef>
              <a:buClr>
                <a:srgbClr val="FFFFFF"/>
              </a:buClr>
            </a:pPr>
            <a:r>
              <a:rPr lang="zh-CN" altLang="en-US" sz="1100" dirty="0" smtClean="0">
                <a:solidFill>
                  <a:srgbClr val="FFFFFF"/>
                </a:solidFill>
                <a:latin typeface="Microsoft YaHei UI" panose="020B0503020204020204" pitchFamily="34" charset="-122"/>
                <a:ea typeface="Microsoft YaHei UI" panose="020B0503020204020204" pitchFamily="34" charset="-122"/>
              </a:rPr>
              <a:t>收集多地区、跨</a:t>
            </a:r>
            <a:r>
              <a:rPr lang="zh-CN" altLang="en-US" sz="1100" dirty="0">
                <a:solidFill>
                  <a:srgbClr val="FFFFFF"/>
                </a:solidFill>
                <a:latin typeface="Microsoft YaHei UI" panose="020B0503020204020204" pitchFamily="34" charset="-122"/>
                <a:ea typeface="Microsoft YaHei UI" panose="020B0503020204020204" pitchFamily="34" charset="-122"/>
              </a:rPr>
              <a:t>系统</a:t>
            </a:r>
            <a:r>
              <a:rPr lang="zh-CN" altLang="en-US" sz="1100" dirty="0" smtClean="0">
                <a:solidFill>
                  <a:srgbClr val="FFFFFF"/>
                </a:solidFill>
                <a:latin typeface="Microsoft YaHei UI" panose="020B0503020204020204" pitchFamily="34" charset="-122"/>
                <a:ea typeface="Microsoft YaHei UI" panose="020B0503020204020204" pitchFamily="34" charset="-122"/>
              </a:rPr>
              <a:t>的</a:t>
            </a:r>
            <a:r>
              <a:rPr lang="zh-CN" altLang="en-US" sz="1100" dirty="0">
                <a:solidFill>
                  <a:srgbClr val="FFFFFF"/>
                </a:solidFill>
                <a:latin typeface="Microsoft YaHei UI" panose="020B0503020204020204" pitchFamily="34" charset="-122"/>
                <a:ea typeface="Microsoft YaHei UI" panose="020B0503020204020204" pitchFamily="34" charset="-122"/>
              </a:rPr>
              <a:t>业务执</a:t>
            </a:r>
            <a:r>
              <a:rPr lang="zh-CN" altLang="en-US" sz="1100" dirty="0" smtClean="0">
                <a:solidFill>
                  <a:srgbClr val="FFFFFF"/>
                </a:solidFill>
                <a:latin typeface="Microsoft YaHei UI" panose="020B0503020204020204" pitchFamily="34" charset="-122"/>
                <a:ea typeface="Microsoft YaHei UI" panose="020B0503020204020204" pitchFamily="34" charset="-122"/>
              </a:rPr>
              <a:t>行记录，利用云</a:t>
            </a:r>
            <a:r>
              <a:rPr lang="zh-CN" altLang="en-US" sz="1100" dirty="0">
                <a:solidFill>
                  <a:srgbClr val="FFFFFF"/>
                </a:solidFill>
                <a:latin typeface="Microsoft YaHei UI" panose="020B0503020204020204" pitchFamily="34" charset="-122"/>
                <a:ea typeface="Microsoft YaHei UI" panose="020B0503020204020204" pitchFamily="34" charset="-122"/>
              </a:rPr>
              <a:t>数</a:t>
            </a:r>
            <a:r>
              <a:rPr lang="zh-CN" altLang="en-US" sz="1100" dirty="0" smtClean="0">
                <a:solidFill>
                  <a:srgbClr val="FFFFFF"/>
                </a:solidFill>
                <a:latin typeface="Microsoft YaHei UI" panose="020B0503020204020204" pitchFamily="34" charset="-122"/>
                <a:ea typeface="Microsoft YaHei UI" panose="020B0503020204020204" pitchFamily="34" charset="-122"/>
              </a:rPr>
              <a:t>据仓库 </a:t>
            </a:r>
            <a:r>
              <a:rPr lang="en-US" altLang="zh-CN" sz="1100" dirty="0" smtClean="0">
                <a:solidFill>
                  <a:srgbClr val="FFFFFF"/>
                </a:solidFill>
                <a:latin typeface="Microsoft YaHei UI" panose="020B0503020204020204" pitchFamily="34" charset="-122"/>
                <a:ea typeface="Microsoft YaHei UI" panose="020B0503020204020204" pitchFamily="34" charset="-122"/>
              </a:rPr>
              <a:t>(</a:t>
            </a:r>
            <a:r>
              <a:rPr lang="en-US" altLang="zh-CN" sz="1100" dirty="0" err="1" smtClean="0">
                <a:solidFill>
                  <a:srgbClr val="FFFFFF"/>
                </a:solidFill>
                <a:latin typeface="Microsoft YaHei UI" panose="020B0503020204020204" pitchFamily="34" charset="-122"/>
                <a:ea typeface="Microsoft YaHei UI" panose="020B0503020204020204" pitchFamily="34" charset="-122"/>
              </a:rPr>
              <a:t>BigQuery</a:t>
            </a:r>
            <a:r>
              <a:rPr lang="en-US" altLang="zh-CN" sz="1100" dirty="0" smtClean="0">
                <a:solidFill>
                  <a:srgbClr val="FFFFFF"/>
                </a:solidFill>
                <a:latin typeface="Microsoft YaHei UI" panose="020B0503020204020204" pitchFamily="34" charset="-122"/>
                <a:ea typeface="Microsoft YaHei UI" panose="020B0503020204020204" pitchFamily="34" charset="-122"/>
              </a:rPr>
              <a:t>) </a:t>
            </a:r>
            <a:r>
              <a:rPr lang="zh-CN" altLang="en-US" sz="1100" dirty="0" smtClean="0">
                <a:solidFill>
                  <a:srgbClr val="FFFFFF"/>
                </a:solidFill>
                <a:latin typeface="Microsoft YaHei UI" panose="020B0503020204020204" pitchFamily="34" charset="-122"/>
                <a:ea typeface="Microsoft YaHei UI" panose="020B0503020204020204" pitchFamily="34" charset="-122"/>
              </a:rPr>
              <a:t>自动化进</a:t>
            </a:r>
            <a:r>
              <a:rPr lang="zh-CN" altLang="en-US" sz="1100" dirty="0">
                <a:solidFill>
                  <a:srgbClr val="FFFFFF"/>
                </a:solidFill>
                <a:latin typeface="Microsoft YaHei UI" panose="020B0503020204020204" pitchFamily="34" charset="-122"/>
                <a:ea typeface="Microsoft YaHei UI" panose="020B0503020204020204" pitchFamily="34" charset="-122"/>
              </a:rPr>
              <a:t>行数</a:t>
            </a:r>
            <a:r>
              <a:rPr lang="zh-CN" altLang="en-US" sz="1100" dirty="0" smtClean="0">
                <a:solidFill>
                  <a:srgbClr val="FFFFFF"/>
                </a:solidFill>
                <a:latin typeface="Microsoft YaHei UI" panose="020B0503020204020204" pitchFamily="34" charset="-122"/>
                <a:ea typeface="Microsoft YaHei UI" panose="020B0503020204020204" pitchFamily="34" charset="-122"/>
              </a:rPr>
              <a:t>据清洗、转换等标</a:t>
            </a:r>
            <a:r>
              <a:rPr lang="zh-CN" altLang="en-US" sz="1100" dirty="0">
                <a:solidFill>
                  <a:srgbClr val="FFFFFF"/>
                </a:solidFill>
                <a:latin typeface="Microsoft YaHei UI" panose="020B0503020204020204" pitchFamily="34" charset="-122"/>
                <a:ea typeface="Microsoft YaHei UI" panose="020B0503020204020204" pitchFamily="34" charset="-122"/>
              </a:rPr>
              <a:t>准</a:t>
            </a:r>
            <a:r>
              <a:rPr lang="zh-CN" altLang="en-US" sz="1100" dirty="0" smtClean="0">
                <a:solidFill>
                  <a:srgbClr val="FFFFFF"/>
                </a:solidFill>
                <a:latin typeface="Microsoft YaHei UI" panose="020B0503020204020204" pitchFamily="34" charset="-122"/>
                <a:ea typeface="Microsoft YaHei UI" panose="020B0503020204020204" pitchFamily="34" charset="-122"/>
              </a:rPr>
              <a:t>化流程，并通过探索性数据分析提取出最能反映现状的数据集。</a:t>
            </a:r>
            <a:endParaRPr lang="en-US" altLang="zh-CN" sz="1100" dirty="0" smtClean="0">
              <a:solidFill>
                <a:srgbClr val="FFFFFF"/>
              </a:solidFill>
              <a:latin typeface="Microsoft YaHei UI" panose="020B0503020204020204" pitchFamily="34" charset="-122"/>
              <a:ea typeface="Microsoft YaHei UI" panose="020B0503020204020204" pitchFamily="34" charset="-122"/>
            </a:endParaRPr>
          </a:p>
          <a:p>
            <a:pPr marL="0" indent="0" defTabSz="457200">
              <a:spcBef>
                <a:spcPct val="0"/>
              </a:spcBef>
              <a:buClr>
                <a:srgbClr val="FFFFFF"/>
              </a:buClr>
              <a:buFont typeface="Wingdings" panose="05000000000000000000" pitchFamily="2" charset="2"/>
              <a:buNone/>
            </a:pPr>
            <a:endParaRPr lang="en-US" altLang="zh-CN" sz="1100" b="1"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000000"/>
              </a:buClr>
              <a:buFont typeface="Wingdings" panose="05000000000000000000" pitchFamily="2" charset="2"/>
              <a:buNone/>
            </a:pPr>
            <a:r>
              <a:rPr lang="zh-CN" altLang="en-US" sz="1100" b="1" dirty="0" smtClean="0">
                <a:solidFill>
                  <a:srgbClr val="FFFFFF"/>
                </a:solidFill>
                <a:latin typeface="Microsoft YaHei UI" panose="020B0503020204020204" pitchFamily="34" charset="-122"/>
                <a:ea typeface="Microsoft YaHei UI" panose="020B0503020204020204" pitchFamily="34" charset="-122"/>
              </a:rPr>
              <a:t>现状分析 </a:t>
            </a:r>
            <a:r>
              <a:rPr lang="en-US" altLang="zh-CN" sz="1100" b="1" dirty="0" smtClean="0">
                <a:solidFill>
                  <a:srgbClr val="FFFFFF"/>
                </a:solidFill>
                <a:latin typeface="Microsoft YaHei UI" panose="020B0503020204020204" pitchFamily="34" charset="-122"/>
                <a:ea typeface="Microsoft YaHei UI" panose="020B0503020204020204" pitchFamily="34" charset="-122"/>
              </a:rPr>
              <a:t>Fact</a:t>
            </a:r>
          </a:p>
          <a:p>
            <a:pPr defTabSz="457200">
              <a:spcBef>
                <a:spcPct val="0"/>
              </a:spcBef>
              <a:buClr>
                <a:srgbClr val="FFFFFF"/>
              </a:buClr>
            </a:pPr>
            <a:r>
              <a:rPr lang="zh-CN" altLang="en-US" sz="1100" dirty="0">
                <a:solidFill>
                  <a:srgbClr val="FFFFFF"/>
                </a:solidFill>
                <a:latin typeface="Microsoft YaHei UI" panose="020B0503020204020204" pitchFamily="34" charset="-122"/>
                <a:ea typeface="Microsoft YaHei UI" panose="020B0503020204020204" pitchFamily="34" charset="-122"/>
              </a:rPr>
              <a:t>通</a:t>
            </a:r>
            <a:r>
              <a:rPr lang="zh-CN" altLang="en-US" sz="1100" dirty="0" smtClean="0">
                <a:solidFill>
                  <a:srgbClr val="FFFFFF"/>
                </a:solidFill>
                <a:latin typeface="Microsoft YaHei UI" panose="020B0503020204020204" pitchFamily="34" charset="-122"/>
                <a:ea typeface="Microsoft YaHei UI" panose="020B0503020204020204" pitchFamily="34" charset="-122"/>
              </a:rPr>
              <a:t>过列表和图表等描</a:t>
            </a:r>
            <a:r>
              <a:rPr lang="zh-CN" altLang="en-US" sz="1100" dirty="0">
                <a:solidFill>
                  <a:srgbClr val="FFFFFF"/>
                </a:solidFill>
                <a:latin typeface="Microsoft YaHei UI" panose="020B0503020204020204" pitchFamily="34" charset="-122"/>
                <a:ea typeface="Microsoft YaHei UI" panose="020B0503020204020204" pitchFamily="34" charset="-122"/>
              </a:rPr>
              <a:t>述性统计分</a:t>
            </a:r>
            <a:r>
              <a:rPr lang="zh-CN" altLang="en-US" sz="1100" dirty="0" smtClean="0">
                <a:solidFill>
                  <a:srgbClr val="FFFFFF"/>
                </a:solidFill>
                <a:latin typeface="Microsoft YaHei UI" panose="020B0503020204020204" pitchFamily="34" charset="-122"/>
                <a:ea typeface="Microsoft YaHei UI" panose="020B0503020204020204" pitchFamily="34" charset="-122"/>
              </a:rPr>
              <a:t>析方法和业务流程图，利用可视化工具</a:t>
            </a:r>
            <a:r>
              <a:rPr lang="en-US" altLang="zh-CN" sz="1100" dirty="0" smtClean="0">
                <a:solidFill>
                  <a:srgbClr val="FFFFFF"/>
                </a:solidFill>
                <a:latin typeface="Microsoft YaHei UI" panose="020B0503020204020204" pitchFamily="34" charset="-122"/>
                <a:ea typeface="Microsoft YaHei UI" panose="020B0503020204020204" pitchFamily="34" charset="-122"/>
              </a:rPr>
              <a:t>(Data Studio)</a:t>
            </a:r>
            <a:r>
              <a:rPr lang="zh-CN" altLang="en-US" sz="1100" dirty="0" smtClean="0">
                <a:solidFill>
                  <a:srgbClr val="FFFFFF"/>
                </a:solidFill>
                <a:latin typeface="Microsoft YaHei UI" panose="020B0503020204020204" pitchFamily="34" charset="-122"/>
                <a:ea typeface="Microsoft YaHei UI" panose="020B0503020204020204" pitchFamily="34" charset="-122"/>
              </a:rPr>
              <a:t>展现实际的业务执行情况。</a:t>
            </a:r>
            <a:endParaRPr lang="en-US" altLang="zh-CN" sz="1100"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000000"/>
              </a:buClr>
              <a:buFont typeface="Wingdings" panose="05000000000000000000" pitchFamily="2" charset="2"/>
              <a:buNone/>
            </a:pPr>
            <a:endParaRPr lang="en-US" altLang="zh-CN" sz="1100" b="1"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000000"/>
              </a:buClr>
              <a:buFont typeface="Wingdings" panose="05000000000000000000" pitchFamily="2" charset="2"/>
              <a:buNone/>
            </a:pPr>
            <a:r>
              <a:rPr lang="zh-CN" altLang="en-US" sz="1100" b="1" dirty="0" smtClean="0">
                <a:solidFill>
                  <a:srgbClr val="FFFFFF"/>
                </a:solidFill>
                <a:latin typeface="Microsoft YaHei UI" panose="020B0503020204020204" pitchFamily="34" charset="-122"/>
                <a:ea typeface="Microsoft YaHei UI" panose="020B0503020204020204" pitchFamily="34" charset="-122"/>
              </a:rPr>
              <a:t>问题发现 </a:t>
            </a:r>
            <a:r>
              <a:rPr lang="en-US" altLang="zh-CN" sz="1100" b="1" dirty="0" smtClean="0">
                <a:solidFill>
                  <a:srgbClr val="FFFFFF"/>
                </a:solidFill>
                <a:latin typeface="Microsoft YaHei UI" panose="020B0503020204020204" pitchFamily="34" charset="-122"/>
                <a:ea typeface="Microsoft YaHei UI" panose="020B0503020204020204" pitchFamily="34" charset="-122"/>
              </a:rPr>
              <a:t>Possible Causes</a:t>
            </a:r>
          </a:p>
          <a:p>
            <a:pPr defTabSz="457200">
              <a:spcBef>
                <a:spcPct val="0"/>
              </a:spcBef>
              <a:buClr>
                <a:srgbClr val="FFFFFF"/>
              </a:buClr>
            </a:pPr>
            <a:r>
              <a:rPr lang="zh-CN" altLang="en-US" sz="1100" dirty="0">
                <a:solidFill>
                  <a:srgbClr val="FFFFFF"/>
                </a:solidFill>
                <a:latin typeface="Microsoft YaHei UI" panose="020B0503020204020204" pitchFamily="34" charset="-122"/>
                <a:ea typeface="Microsoft YaHei UI" panose="020B0503020204020204" pitchFamily="34" charset="-122"/>
              </a:rPr>
              <a:t>通</a:t>
            </a:r>
            <a:r>
              <a:rPr lang="zh-CN" altLang="en-US" sz="1100" dirty="0" smtClean="0">
                <a:solidFill>
                  <a:srgbClr val="FFFFFF"/>
                </a:solidFill>
                <a:latin typeface="Microsoft YaHei UI" panose="020B0503020204020204" pitchFamily="34" charset="-122"/>
                <a:ea typeface="Microsoft YaHei UI" panose="020B0503020204020204" pitchFamily="34" charset="-122"/>
              </a:rPr>
              <a:t>过统计图表和业务流程执行标准的对比，发现问题所在。</a:t>
            </a:r>
            <a:endParaRPr lang="en-US" altLang="zh-CN" sz="1100"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FFFFFF"/>
              </a:buClr>
            </a:pPr>
            <a:endParaRPr lang="en-US" altLang="zh-CN" sz="1100" b="1"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000000"/>
              </a:buClr>
              <a:buFont typeface="Wingdings" panose="05000000000000000000" pitchFamily="2" charset="2"/>
              <a:buNone/>
            </a:pPr>
            <a:r>
              <a:rPr lang="zh-CN" altLang="en-US" sz="1100" b="1" dirty="0" smtClean="0">
                <a:solidFill>
                  <a:srgbClr val="FFFFFF"/>
                </a:solidFill>
                <a:latin typeface="Microsoft YaHei UI" panose="020B0503020204020204" pitchFamily="34" charset="-122"/>
                <a:ea typeface="Microsoft YaHei UI" panose="020B0503020204020204" pitchFamily="34" charset="-122"/>
              </a:rPr>
              <a:t>根本原因分析 </a:t>
            </a:r>
            <a:r>
              <a:rPr lang="en-US" altLang="zh-CN" sz="1100" b="1" dirty="0" smtClean="0">
                <a:solidFill>
                  <a:srgbClr val="FFFFFF"/>
                </a:solidFill>
                <a:latin typeface="Microsoft YaHei UI" panose="020B0503020204020204" pitchFamily="34" charset="-122"/>
                <a:ea typeface="Microsoft YaHei UI" panose="020B0503020204020204" pitchFamily="34" charset="-122"/>
              </a:rPr>
              <a:t>Root Cause Analysis</a:t>
            </a:r>
          </a:p>
          <a:p>
            <a:pPr defTabSz="457200">
              <a:spcBef>
                <a:spcPct val="0"/>
              </a:spcBef>
              <a:buClr>
                <a:srgbClr val="FFFFFF"/>
              </a:buClr>
            </a:pPr>
            <a:r>
              <a:rPr lang="zh-CN" altLang="en-US" sz="1100" dirty="0" smtClean="0">
                <a:solidFill>
                  <a:srgbClr val="FFFFFF"/>
                </a:solidFill>
                <a:latin typeface="Microsoft YaHei UI" panose="020B0503020204020204" pitchFamily="34" charset="-122"/>
                <a:ea typeface="Microsoft YaHei UI" panose="020B0503020204020204" pitchFamily="34" charset="-122"/>
              </a:rPr>
              <a:t>利用云平台的</a:t>
            </a:r>
            <a:r>
              <a:rPr lang="zh-CN" altLang="en-US" sz="1100" dirty="0">
                <a:solidFill>
                  <a:srgbClr val="FFFFFF"/>
                </a:solidFill>
                <a:latin typeface="Microsoft YaHei UI" panose="020B0503020204020204" pitchFamily="34" charset="-122"/>
                <a:ea typeface="Microsoft YaHei UI" panose="020B0503020204020204" pitchFamily="34" charset="-122"/>
              </a:rPr>
              <a:t>运</a:t>
            </a:r>
            <a:r>
              <a:rPr lang="zh-CN" altLang="en-US" sz="1100" dirty="0" smtClean="0">
                <a:solidFill>
                  <a:srgbClr val="FFFFFF"/>
                </a:solidFill>
                <a:latin typeface="Microsoft YaHei UI" panose="020B0503020204020204" pitchFamily="34" charset="-122"/>
                <a:ea typeface="Microsoft YaHei UI" panose="020B0503020204020204" pitchFamily="34" charset="-122"/>
              </a:rPr>
              <a:t>算服务</a:t>
            </a:r>
            <a:r>
              <a:rPr lang="en-US" altLang="zh-CN" sz="1100" dirty="0" smtClean="0">
                <a:solidFill>
                  <a:srgbClr val="FFFFFF"/>
                </a:solidFill>
                <a:latin typeface="Microsoft YaHei UI" panose="020B0503020204020204" pitchFamily="34" charset="-122"/>
                <a:ea typeface="Microsoft YaHei UI" panose="020B0503020204020204" pitchFamily="34" charset="-122"/>
              </a:rPr>
              <a:t>(App Engine)</a:t>
            </a:r>
            <a:r>
              <a:rPr lang="zh-CN" altLang="en-US" sz="1100" dirty="0" smtClean="0">
                <a:solidFill>
                  <a:srgbClr val="FFFFFF"/>
                </a:solidFill>
                <a:latin typeface="Microsoft YaHei UI" panose="020B0503020204020204" pitchFamily="34" charset="-122"/>
                <a:ea typeface="Microsoft YaHei UI" panose="020B0503020204020204" pitchFamily="34" charset="-122"/>
              </a:rPr>
              <a:t>和机器学习服务</a:t>
            </a:r>
            <a:r>
              <a:rPr lang="en-US" altLang="zh-CN" sz="1100" dirty="0" smtClean="0">
                <a:solidFill>
                  <a:srgbClr val="FFFFFF"/>
                </a:solidFill>
                <a:latin typeface="Microsoft YaHei UI" panose="020B0503020204020204" pitchFamily="34" charset="-122"/>
                <a:ea typeface="Microsoft YaHei UI" panose="020B0503020204020204" pitchFamily="34" charset="-122"/>
              </a:rPr>
              <a:t>(Machine Learning)</a:t>
            </a:r>
            <a:r>
              <a:rPr lang="zh-CN" altLang="en-US" sz="1100" dirty="0" smtClean="0">
                <a:solidFill>
                  <a:srgbClr val="FFFFFF"/>
                </a:solidFill>
                <a:latin typeface="Microsoft YaHei UI" panose="020B0503020204020204" pitchFamily="34" charset="-122"/>
                <a:ea typeface="Microsoft YaHei UI" panose="020B0503020204020204" pitchFamily="34" charset="-122"/>
              </a:rPr>
              <a:t>，通过</a:t>
            </a:r>
            <a:r>
              <a:rPr lang="zh-TW" altLang="en-US" sz="1100" dirty="0" smtClean="0">
                <a:solidFill>
                  <a:srgbClr val="FFFFFF"/>
                </a:solidFill>
                <a:latin typeface="Microsoft YaHei UI" panose="020B0503020204020204" pitchFamily="34" charset="-122"/>
                <a:ea typeface="Microsoft YaHei UI" panose="020B0503020204020204" pitchFamily="34" charset="-122"/>
              </a:rPr>
              <a:t>自</a:t>
            </a:r>
            <a:r>
              <a:rPr lang="zh-TW" altLang="en-US" sz="1100" dirty="0">
                <a:solidFill>
                  <a:srgbClr val="FFFFFF"/>
                </a:solidFill>
                <a:latin typeface="Microsoft YaHei UI" panose="020B0503020204020204" pitchFamily="34" charset="-122"/>
                <a:ea typeface="Microsoft YaHei UI" panose="020B0503020204020204" pitchFamily="34" charset="-122"/>
              </a:rPr>
              <a:t>然語言處理</a:t>
            </a:r>
            <a:r>
              <a:rPr lang="en-US" altLang="zh-TW" sz="1100" dirty="0">
                <a:solidFill>
                  <a:srgbClr val="FFFFFF"/>
                </a:solidFill>
                <a:latin typeface="Microsoft YaHei UI" panose="020B0503020204020204" pitchFamily="34" charset="-122"/>
                <a:ea typeface="Microsoft YaHei UI" panose="020B0503020204020204" pitchFamily="34" charset="-122"/>
              </a:rPr>
              <a:t>(NLP</a:t>
            </a:r>
            <a:r>
              <a:rPr lang="en-US" altLang="zh-TW" sz="1100" dirty="0" smtClean="0">
                <a:solidFill>
                  <a:srgbClr val="FFFFFF"/>
                </a:solidFill>
                <a:latin typeface="Microsoft YaHei UI" panose="020B0503020204020204" pitchFamily="34" charset="-122"/>
                <a:ea typeface="Microsoft YaHei UI" panose="020B0503020204020204" pitchFamily="34" charset="-122"/>
              </a:rPr>
              <a:t>)</a:t>
            </a:r>
            <a:r>
              <a:rPr lang="zh-CN" altLang="en-US" sz="1100" dirty="0" smtClean="0">
                <a:solidFill>
                  <a:srgbClr val="FFFFFF"/>
                </a:solidFill>
                <a:latin typeface="Microsoft YaHei UI" panose="020B0503020204020204" pitchFamily="34" charset="-122"/>
                <a:ea typeface="Microsoft YaHei UI" panose="020B0503020204020204" pitchFamily="34" charset="-122"/>
              </a:rPr>
              <a:t>、聚类分析、佩</a:t>
            </a:r>
            <a:r>
              <a:rPr lang="zh-CN" altLang="en-US" sz="1100" dirty="0">
                <a:solidFill>
                  <a:srgbClr val="FFFFFF"/>
                </a:solidFill>
                <a:latin typeface="Microsoft YaHei UI" panose="020B0503020204020204" pitchFamily="34" charset="-122"/>
                <a:ea typeface="Microsoft YaHei UI" panose="020B0503020204020204" pitchFamily="34" charset="-122"/>
              </a:rPr>
              <a:t>特</a:t>
            </a:r>
            <a:r>
              <a:rPr lang="zh-CN" altLang="en-US" sz="1100" dirty="0" smtClean="0">
                <a:solidFill>
                  <a:srgbClr val="FFFFFF"/>
                </a:solidFill>
                <a:latin typeface="Microsoft YaHei UI" panose="020B0503020204020204" pitchFamily="34" charset="-122"/>
                <a:ea typeface="Microsoft YaHei UI" panose="020B0503020204020204" pitchFamily="34" charset="-122"/>
              </a:rPr>
              <a:t>里网</a:t>
            </a:r>
            <a:r>
              <a:rPr lang="en-US" altLang="zh-CN" sz="1100" dirty="0" smtClean="0">
                <a:solidFill>
                  <a:srgbClr val="FFFFFF"/>
                </a:solidFill>
                <a:latin typeface="Microsoft YaHei UI" panose="020B0503020204020204" pitchFamily="34" charset="-122"/>
                <a:ea typeface="Microsoft YaHei UI" panose="020B0503020204020204" pitchFamily="34" charset="-122"/>
              </a:rPr>
              <a:t>(Petri Net)</a:t>
            </a:r>
            <a:r>
              <a:rPr lang="zh-CN" altLang="en-US" sz="1100" dirty="0" smtClean="0">
                <a:solidFill>
                  <a:srgbClr val="FFFFFF"/>
                </a:solidFill>
                <a:latin typeface="Microsoft YaHei UI" panose="020B0503020204020204" pitchFamily="34" charset="-122"/>
                <a:ea typeface="Microsoft YaHei UI" panose="020B0503020204020204" pitchFamily="34" charset="-122"/>
              </a:rPr>
              <a:t>等算法法发掘出问题的根本原因。</a:t>
            </a:r>
            <a:endParaRPr lang="en-US" altLang="zh-CN" sz="1100" dirty="0" smtClean="0">
              <a:solidFill>
                <a:srgbClr val="FFFFFF"/>
              </a:solidFill>
              <a:latin typeface="Microsoft YaHei UI" panose="020B0503020204020204" pitchFamily="34" charset="-122"/>
              <a:ea typeface="Microsoft YaHei UI" panose="020B0503020204020204" pitchFamily="34" charset="-122"/>
            </a:endParaRPr>
          </a:p>
          <a:p>
            <a:pPr marL="0" indent="0" defTabSz="457200">
              <a:spcBef>
                <a:spcPct val="0"/>
              </a:spcBef>
              <a:buClr>
                <a:srgbClr val="FFFFFF"/>
              </a:buClr>
              <a:buFont typeface="Wingdings" panose="05000000000000000000" pitchFamily="2" charset="2"/>
              <a:buNone/>
            </a:pPr>
            <a:endParaRPr lang="en-US" altLang="zh-CN" sz="1100" b="1" dirty="0" smtClean="0">
              <a:solidFill>
                <a:srgbClr val="FFFFFF"/>
              </a:solidFill>
              <a:latin typeface="Microsoft YaHei UI" panose="020B0503020204020204" pitchFamily="34" charset="-122"/>
              <a:ea typeface="Microsoft YaHei UI" panose="020B0503020204020204" pitchFamily="34" charset="-122"/>
            </a:endParaRPr>
          </a:p>
          <a:p>
            <a:pPr defTabSz="457200">
              <a:spcBef>
                <a:spcPct val="0"/>
              </a:spcBef>
              <a:buClr>
                <a:srgbClr val="000000"/>
              </a:buClr>
              <a:buFont typeface="Wingdings" panose="05000000000000000000" pitchFamily="2" charset="2"/>
              <a:buNone/>
            </a:pPr>
            <a:r>
              <a:rPr lang="zh-CN" altLang="en-US" sz="1100" b="1" dirty="0" smtClean="0">
                <a:solidFill>
                  <a:srgbClr val="FFFFFF"/>
                </a:solidFill>
                <a:latin typeface="Microsoft YaHei UI" panose="020B0503020204020204" pitchFamily="34" charset="-122"/>
                <a:ea typeface="Microsoft YaHei UI" panose="020B0503020204020204" pitchFamily="34" charset="-122"/>
              </a:rPr>
              <a:t>改善方案 </a:t>
            </a:r>
            <a:r>
              <a:rPr lang="en-US" altLang="zh-CN" sz="1100" b="1" dirty="0" smtClean="0">
                <a:solidFill>
                  <a:srgbClr val="FFFFFF"/>
                </a:solidFill>
                <a:latin typeface="Microsoft YaHei UI" panose="020B0503020204020204" pitchFamily="34" charset="-122"/>
                <a:ea typeface="Microsoft YaHei UI" panose="020B0503020204020204" pitchFamily="34" charset="-122"/>
              </a:rPr>
              <a:t>Solution</a:t>
            </a:r>
          </a:p>
          <a:p>
            <a:pPr defTabSz="457200">
              <a:spcBef>
                <a:spcPct val="0"/>
              </a:spcBef>
              <a:buClr>
                <a:srgbClr val="FFFFFF"/>
              </a:buClr>
            </a:pPr>
            <a:r>
              <a:rPr lang="zh-CN" altLang="en-US" sz="1100" dirty="0" smtClean="0">
                <a:solidFill>
                  <a:srgbClr val="FFFFFF"/>
                </a:solidFill>
                <a:latin typeface="Microsoft YaHei UI" panose="020B0503020204020204" pitchFamily="34" charset="-122"/>
                <a:ea typeface="Microsoft YaHei UI" panose="020B0503020204020204" pitchFamily="34" charset="-122"/>
              </a:rPr>
              <a:t>通过启</a:t>
            </a:r>
            <a:r>
              <a:rPr lang="zh-CN" altLang="en-US" sz="1100" dirty="0">
                <a:solidFill>
                  <a:srgbClr val="FFFFFF"/>
                </a:solidFill>
                <a:latin typeface="Microsoft YaHei UI" panose="020B0503020204020204" pitchFamily="34" charset="-122"/>
                <a:ea typeface="Microsoft YaHei UI" panose="020B0503020204020204" pitchFamily="34" charset="-122"/>
              </a:rPr>
              <a:t>发</a:t>
            </a:r>
            <a:r>
              <a:rPr lang="zh-CN" altLang="en-US" sz="1100" dirty="0" smtClean="0">
                <a:solidFill>
                  <a:srgbClr val="FFFFFF"/>
                </a:solidFill>
                <a:latin typeface="Microsoft YaHei UI" panose="020B0503020204020204" pitchFamily="34" charset="-122"/>
                <a:ea typeface="Microsoft YaHei UI" panose="020B0503020204020204" pitchFamily="34" charset="-122"/>
              </a:rPr>
              <a:t>式</a:t>
            </a:r>
            <a:r>
              <a:rPr lang="en-US" altLang="zh-CN" sz="1100" dirty="0" smtClean="0">
                <a:solidFill>
                  <a:srgbClr val="FFFFFF"/>
                </a:solidFill>
                <a:latin typeface="Microsoft YaHei UI" panose="020B0503020204020204" pitchFamily="34" charset="-122"/>
                <a:ea typeface="Microsoft YaHei UI" panose="020B0503020204020204" pitchFamily="34" charset="-122"/>
              </a:rPr>
              <a:t>(Heuristic)</a:t>
            </a:r>
            <a:r>
              <a:rPr lang="zh-CN" altLang="en-US" sz="1100" dirty="0">
                <a:solidFill>
                  <a:srgbClr val="FFFFFF"/>
                </a:solidFill>
                <a:latin typeface="Microsoft YaHei UI" panose="020B0503020204020204" pitchFamily="34" charset="-122"/>
                <a:ea typeface="Microsoft YaHei UI" panose="020B0503020204020204" pitchFamily="34" charset="-122"/>
              </a:rPr>
              <a:t>、</a:t>
            </a:r>
            <a:r>
              <a:rPr lang="zh-CN" altLang="en-US" sz="1100" dirty="0" smtClean="0">
                <a:solidFill>
                  <a:srgbClr val="FFFFFF"/>
                </a:solidFill>
                <a:latin typeface="Microsoft YaHei UI" panose="020B0503020204020204" pitchFamily="34" charset="-122"/>
                <a:ea typeface="Microsoft YaHei UI" panose="020B0503020204020204" pitchFamily="34" charset="-122"/>
              </a:rPr>
              <a:t>决</a:t>
            </a:r>
            <a:r>
              <a:rPr lang="zh-CN" altLang="en-US" sz="1100" dirty="0">
                <a:solidFill>
                  <a:srgbClr val="FFFFFF"/>
                </a:solidFill>
                <a:latin typeface="Microsoft YaHei UI" panose="020B0503020204020204" pitchFamily="34" charset="-122"/>
                <a:ea typeface="Microsoft YaHei UI" panose="020B0503020204020204" pitchFamily="34" charset="-122"/>
              </a:rPr>
              <a:t>策</a:t>
            </a:r>
            <a:r>
              <a:rPr lang="zh-CN" altLang="en-US" sz="1100" dirty="0" smtClean="0">
                <a:solidFill>
                  <a:srgbClr val="FFFFFF"/>
                </a:solidFill>
                <a:latin typeface="Microsoft YaHei UI" panose="020B0503020204020204" pitchFamily="34" charset="-122"/>
                <a:ea typeface="Microsoft YaHei UI" panose="020B0503020204020204" pitchFamily="34" charset="-122"/>
              </a:rPr>
              <a:t>树等</a:t>
            </a:r>
            <a:r>
              <a:rPr lang="en-US" altLang="zh-CN" sz="1100" dirty="0" smtClean="0">
                <a:solidFill>
                  <a:srgbClr val="FFFFFF"/>
                </a:solidFill>
                <a:latin typeface="Microsoft YaHei UI" panose="020B0503020204020204" pitchFamily="34" charset="-122"/>
                <a:ea typeface="Microsoft YaHei UI" panose="020B0503020204020204" pitchFamily="34" charset="-122"/>
              </a:rPr>
              <a:t>AI</a:t>
            </a:r>
            <a:r>
              <a:rPr lang="zh-CN" altLang="en-US" sz="1100" dirty="0" smtClean="0">
                <a:solidFill>
                  <a:srgbClr val="FFFFFF"/>
                </a:solidFill>
                <a:latin typeface="Microsoft YaHei UI" panose="020B0503020204020204" pitchFamily="34" charset="-122"/>
                <a:ea typeface="Microsoft YaHei UI" panose="020B0503020204020204" pitchFamily="34" charset="-122"/>
              </a:rPr>
              <a:t>算法，结合预设规则，建立流程优化模型，从而得出减</a:t>
            </a:r>
            <a:r>
              <a:rPr lang="zh-CN" altLang="en-US" sz="1100" dirty="0">
                <a:solidFill>
                  <a:srgbClr val="FFFFFF"/>
                </a:solidFill>
                <a:latin typeface="Microsoft YaHei UI" panose="020B0503020204020204" pitchFamily="34" charset="-122"/>
                <a:ea typeface="Microsoft YaHei UI" panose="020B0503020204020204" pitchFamily="34" charset="-122"/>
              </a:rPr>
              <a:t>少传递（非增值）时间</a:t>
            </a:r>
            <a:r>
              <a:rPr lang="zh-CN" altLang="en-US" sz="1100" dirty="0" smtClean="0">
                <a:solidFill>
                  <a:srgbClr val="FFFFFF"/>
                </a:solidFill>
                <a:latin typeface="Microsoft YaHei UI" panose="020B0503020204020204" pitchFamily="34" charset="-122"/>
                <a:ea typeface="Microsoft YaHei UI" panose="020B0503020204020204" pitchFamily="34" charset="-122"/>
              </a:rPr>
              <a:t>，数据集成，</a:t>
            </a:r>
            <a:r>
              <a:rPr lang="zh-CN" altLang="en-US" sz="1100" dirty="0">
                <a:solidFill>
                  <a:srgbClr val="FFFFFF"/>
                </a:solidFill>
                <a:latin typeface="Microsoft YaHei UI" panose="020B0503020204020204" pitchFamily="34" charset="-122"/>
                <a:ea typeface="Microsoft YaHei UI" panose="020B0503020204020204" pitchFamily="34" charset="-122"/>
              </a:rPr>
              <a:t>减少延误、更快释放资源、整合类似活</a:t>
            </a:r>
            <a:r>
              <a:rPr lang="zh-CN" altLang="en-US" sz="1100" dirty="0" smtClean="0">
                <a:solidFill>
                  <a:srgbClr val="FFFFFF"/>
                </a:solidFill>
                <a:latin typeface="Microsoft YaHei UI" panose="020B0503020204020204" pitchFamily="34" charset="-122"/>
                <a:ea typeface="Microsoft YaHei UI" panose="020B0503020204020204" pitchFamily="34" charset="-122"/>
              </a:rPr>
              <a:t>动的改善方案。</a:t>
            </a:r>
            <a:endParaRPr lang="en-US" altLang="zh-CN" sz="1100" dirty="0">
              <a:solidFill>
                <a:srgbClr val="FFFFFF"/>
              </a:solidFill>
              <a:latin typeface="Microsoft YaHei UI" panose="020B0503020204020204" pitchFamily="34" charset="-122"/>
              <a:ea typeface="Microsoft YaHei UI" panose="020B0503020204020204" pitchFamily="34" charset="-122"/>
            </a:endParaRPr>
          </a:p>
        </p:txBody>
      </p:sp>
      <p:grpSp>
        <p:nvGrpSpPr>
          <p:cNvPr id="14" name="Group 6"/>
          <p:cNvGrpSpPr>
            <a:grpSpLocks/>
          </p:cNvGrpSpPr>
          <p:nvPr/>
        </p:nvGrpSpPr>
        <p:grpSpPr bwMode="auto">
          <a:xfrm>
            <a:off x="182437" y="1734929"/>
            <a:ext cx="3208808" cy="3108960"/>
            <a:chOff x="56" y="1108"/>
            <a:chExt cx="3053" cy="3026"/>
          </a:xfrm>
        </p:grpSpPr>
        <p:grpSp>
          <p:nvGrpSpPr>
            <p:cNvPr id="15" name="Group 7"/>
            <p:cNvGrpSpPr>
              <a:grpSpLocks/>
            </p:cNvGrpSpPr>
            <p:nvPr/>
          </p:nvGrpSpPr>
          <p:grpSpPr bwMode="auto">
            <a:xfrm>
              <a:off x="64" y="1108"/>
              <a:ext cx="3045" cy="3026"/>
              <a:chOff x="64" y="1108"/>
              <a:chExt cx="3045" cy="3026"/>
            </a:xfrm>
          </p:grpSpPr>
          <p:sp>
            <p:nvSpPr>
              <p:cNvPr id="21" name="Freeform 8"/>
              <p:cNvSpPr>
                <a:spLocks/>
              </p:cNvSpPr>
              <p:nvPr/>
            </p:nvSpPr>
            <p:spPr bwMode="auto">
              <a:xfrm>
                <a:off x="64" y="1108"/>
                <a:ext cx="3045" cy="3026"/>
              </a:xfrm>
              <a:custGeom>
                <a:avLst/>
                <a:gdLst>
                  <a:gd name="T0" fmla="*/ 0 w 17189"/>
                  <a:gd name="T1" fmla="*/ 0 h 17085"/>
                  <a:gd name="T2" fmla="*/ 0 w 17189"/>
                  <a:gd name="T3" fmla="*/ 0 h 17085"/>
                  <a:gd name="T4" fmla="*/ 0 w 17189"/>
                  <a:gd name="T5" fmla="*/ 0 h 17085"/>
                  <a:gd name="T6" fmla="*/ 0 w 17189"/>
                  <a:gd name="T7" fmla="*/ 0 h 17085"/>
                  <a:gd name="T8" fmla="*/ 0 w 17189"/>
                  <a:gd name="T9" fmla="*/ 0 h 17085"/>
                  <a:gd name="T10" fmla="*/ 0 w 17189"/>
                  <a:gd name="T11" fmla="*/ 0 h 17085"/>
                  <a:gd name="T12" fmla="*/ 0 w 17189"/>
                  <a:gd name="T13" fmla="*/ 0 h 17085"/>
                  <a:gd name="T14" fmla="*/ 0 w 17189"/>
                  <a:gd name="T15" fmla="*/ 0 h 17085"/>
                  <a:gd name="T16" fmla="*/ 0 w 17189"/>
                  <a:gd name="T17" fmla="*/ 0 h 17085"/>
                  <a:gd name="T18" fmla="*/ 0 w 17189"/>
                  <a:gd name="T19" fmla="*/ 0 h 17085"/>
                  <a:gd name="T20" fmla="*/ 0 w 17189"/>
                  <a:gd name="T21" fmla="*/ 0 h 17085"/>
                  <a:gd name="T22" fmla="*/ 0 w 17189"/>
                  <a:gd name="T23" fmla="*/ 0 h 17085"/>
                  <a:gd name="T24" fmla="*/ 0 w 17189"/>
                  <a:gd name="T25" fmla="*/ 0 h 17085"/>
                  <a:gd name="T26" fmla="*/ 0 w 17189"/>
                  <a:gd name="T27" fmla="*/ 0 h 17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89"/>
                  <a:gd name="T43" fmla="*/ 0 h 17085"/>
                  <a:gd name="T44" fmla="*/ 17189 w 17189"/>
                  <a:gd name="T45" fmla="*/ 17085 h 170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89" h="17085">
                    <a:moveTo>
                      <a:pt x="3991" y="5955"/>
                    </a:moveTo>
                    <a:cubicBezTo>
                      <a:pt x="2894" y="7984"/>
                      <a:pt x="3305" y="10534"/>
                      <a:pt x="4996" y="12194"/>
                    </a:cubicBezTo>
                    <a:cubicBezTo>
                      <a:pt x="7077" y="14238"/>
                      <a:pt x="10374" y="14256"/>
                      <a:pt x="12358" y="12234"/>
                    </a:cubicBezTo>
                    <a:cubicBezTo>
                      <a:pt x="14344" y="10212"/>
                      <a:pt x="14265" y="6916"/>
                      <a:pt x="12183" y="4872"/>
                    </a:cubicBezTo>
                    <a:cubicBezTo>
                      <a:pt x="10398" y="3119"/>
                      <a:pt x="7662" y="2823"/>
                      <a:pt x="5632" y="4163"/>
                    </a:cubicBezTo>
                    <a:lnTo>
                      <a:pt x="4169" y="2003"/>
                    </a:lnTo>
                    <a:cubicBezTo>
                      <a:pt x="7205" y="0"/>
                      <a:pt x="11292" y="442"/>
                      <a:pt x="13960" y="3063"/>
                    </a:cubicBezTo>
                    <a:cubicBezTo>
                      <a:pt x="17071" y="6116"/>
                      <a:pt x="17189" y="11042"/>
                      <a:pt x="14222" y="14064"/>
                    </a:cubicBezTo>
                    <a:cubicBezTo>
                      <a:pt x="11256" y="17085"/>
                      <a:pt x="6329" y="17058"/>
                      <a:pt x="3218" y="14004"/>
                    </a:cubicBezTo>
                    <a:cubicBezTo>
                      <a:pt x="692" y="11523"/>
                      <a:pt x="78" y="7712"/>
                      <a:pt x="1718" y="4681"/>
                    </a:cubicBezTo>
                    <a:lnTo>
                      <a:pt x="0" y="3718"/>
                    </a:lnTo>
                    <a:lnTo>
                      <a:pt x="4373" y="2510"/>
                    </a:lnTo>
                    <a:lnTo>
                      <a:pt x="5709" y="6918"/>
                    </a:lnTo>
                    <a:lnTo>
                      <a:pt x="3991" y="5955"/>
                    </a:lnTo>
                    <a:close/>
                  </a:path>
                </a:pathLst>
              </a:custGeom>
              <a:solidFill>
                <a:srgbClr val="EAEAEA">
                  <a:alpha val="50196"/>
                </a:srgbClr>
              </a:solidFill>
              <a:ln w="0">
                <a:solidFill>
                  <a:srgbClr val="000000"/>
                </a:solidFill>
                <a:round/>
                <a:headEnd/>
                <a:tailEnd/>
              </a:ln>
            </p:spPr>
            <p:txBody>
              <a:bodyPr/>
              <a:lstStyle/>
              <a:p>
                <a:pPr defTabSz="457200"/>
                <a:endParaRPr lang="zh-CN" altLang="en-US" sz="1100" b="1">
                  <a:solidFill>
                    <a:srgbClr val="FFFFFF"/>
                  </a:solidFill>
                  <a:latin typeface="Microsoft YaHei UI" panose="020B0503020204020204" pitchFamily="34" charset="-122"/>
                  <a:ea typeface="Microsoft YaHei UI" panose="020B0503020204020204" pitchFamily="34" charset="-122"/>
                </a:endParaRPr>
              </a:p>
            </p:txBody>
          </p:sp>
          <p:sp>
            <p:nvSpPr>
              <p:cNvPr id="22" name="Freeform 9"/>
              <p:cNvSpPr>
                <a:spLocks/>
              </p:cNvSpPr>
              <p:nvPr/>
            </p:nvSpPr>
            <p:spPr bwMode="auto">
              <a:xfrm>
                <a:off x="64" y="1108"/>
                <a:ext cx="3045" cy="3026"/>
              </a:xfrm>
              <a:custGeom>
                <a:avLst/>
                <a:gdLst>
                  <a:gd name="T0" fmla="*/ 0 w 17189"/>
                  <a:gd name="T1" fmla="*/ 0 h 17085"/>
                  <a:gd name="T2" fmla="*/ 0 w 17189"/>
                  <a:gd name="T3" fmla="*/ 0 h 17085"/>
                  <a:gd name="T4" fmla="*/ 0 w 17189"/>
                  <a:gd name="T5" fmla="*/ 0 h 17085"/>
                  <a:gd name="T6" fmla="*/ 0 w 17189"/>
                  <a:gd name="T7" fmla="*/ 0 h 17085"/>
                  <a:gd name="T8" fmla="*/ 0 w 17189"/>
                  <a:gd name="T9" fmla="*/ 0 h 17085"/>
                  <a:gd name="T10" fmla="*/ 0 w 17189"/>
                  <a:gd name="T11" fmla="*/ 0 h 17085"/>
                  <a:gd name="T12" fmla="*/ 0 w 17189"/>
                  <a:gd name="T13" fmla="*/ 0 h 17085"/>
                  <a:gd name="T14" fmla="*/ 0 w 17189"/>
                  <a:gd name="T15" fmla="*/ 0 h 17085"/>
                  <a:gd name="T16" fmla="*/ 0 w 17189"/>
                  <a:gd name="T17" fmla="*/ 0 h 17085"/>
                  <a:gd name="T18" fmla="*/ 0 w 17189"/>
                  <a:gd name="T19" fmla="*/ 0 h 17085"/>
                  <a:gd name="T20" fmla="*/ 0 w 17189"/>
                  <a:gd name="T21" fmla="*/ 0 h 17085"/>
                  <a:gd name="T22" fmla="*/ 0 w 17189"/>
                  <a:gd name="T23" fmla="*/ 0 h 17085"/>
                  <a:gd name="T24" fmla="*/ 0 w 17189"/>
                  <a:gd name="T25" fmla="*/ 0 h 17085"/>
                  <a:gd name="T26" fmla="*/ 0 w 17189"/>
                  <a:gd name="T27" fmla="*/ 0 h 17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89"/>
                  <a:gd name="T43" fmla="*/ 0 h 17085"/>
                  <a:gd name="T44" fmla="*/ 17189 w 17189"/>
                  <a:gd name="T45" fmla="*/ 17085 h 170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89" h="17085">
                    <a:moveTo>
                      <a:pt x="3991" y="5955"/>
                    </a:moveTo>
                    <a:cubicBezTo>
                      <a:pt x="2894" y="7984"/>
                      <a:pt x="3305" y="10534"/>
                      <a:pt x="4996" y="12194"/>
                    </a:cubicBezTo>
                    <a:cubicBezTo>
                      <a:pt x="7077" y="14238"/>
                      <a:pt x="10374" y="14256"/>
                      <a:pt x="12358" y="12234"/>
                    </a:cubicBezTo>
                    <a:cubicBezTo>
                      <a:pt x="14344" y="10212"/>
                      <a:pt x="14265" y="6916"/>
                      <a:pt x="12183" y="4872"/>
                    </a:cubicBezTo>
                    <a:cubicBezTo>
                      <a:pt x="10398" y="3119"/>
                      <a:pt x="7662" y="2823"/>
                      <a:pt x="5632" y="4163"/>
                    </a:cubicBezTo>
                    <a:lnTo>
                      <a:pt x="4169" y="2003"/>
                    </a:lnTo>
                    <a:cubicBezTo>
                      <a:pt x="7205" y="0"/>
                      <a:pt x="11292" y="442"/>
                      <a:pt x="13960" y="3063"/>
                    </a:cubicBezTo>
                    <a:cubicBezTo>
                      <a:pt x="17071" y="6116"/>
                      <a:pt x="17189" y="11042"/>
                      <a:pt x="14222" y="14064"/>
                    </a:cubicBezTo>
                    <a:cubicBezTo>
                      <a:pt x="11256" y="17085"/>
                      <a:pt x="6329" y="17058"/>
                      <a:pt x="3218" y="14004"/>
                    </a:cubicBezTo>
                    <a:cubicBezTo>
                      <a:pt x="692" y="11523"/>
                      <a:pt x="78" y="7712"/>
                      <a:pt x="1718" y="4681"/>
                    </a:cubicBezTo>
                    <a:lnTo>
                      <a:pt x="0" y="3718"/>
                    </a:lnTo>
                    <a:lnTo>
                      <a:pt x="4373" y="2510"/>
                    </a:lnTo>
                    <a:lnTo>
                      <a:pt x="5709" y="6918"/>
                    </a:lnTo>
                    <a:lnTo>
                      <a:pt x="3991" y="5955"/>
                    </a:lnTo>
                    <a:close/>
                  </a:path>
                </a:pathLst>
              </a:custGeom>
              <a:noFill/>
              <a:ln w="14288" cap="rnd">
                <a:solidFill>
                  <a:srgbClr val="7889F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57200"/>
                <a:endParaRPr lang="zh-CN" altLang="en-US" sz="1100" b="1">
                  <a:solidFill>
                    <a:srgbClr val="FFFFFF"/>
                  </a:solidFill>
                  <a:latin typeface="Microsoft YaHei UI" panose="020B0503020204020204" pitchFamily="34" charset="-122"/>
                  <a:ea typeface="Microsoft YaHei UI" panose="020B0503020204020204" pitchFamily="34" charset="-122"/>
                </a:endParaRPr>
              </a:p>
            </p:txBody>
          </p:sp>
        </p:grpSp>
        <p:sp>
          <p:nvSpPr>
            <p:cNvPr id="16" name="Rectangle 10"/>
            <p:cNvSpPr>
              <a:spLocks noChangeArrowheads="1"/>
            </p:cNvSpPr>
            <p:nvPr/>
          </p:nvSpPr>
          <p:spPr bwMode="auto">
            <a:xfrm>
              <a:off x="1265" y="1287"/>
              <a:ext cx="61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ctr" defTabSz="457200">
                <a:spcBef>
                  <a:spcPct val="0"/>
                </a:spcBef>
                <a:buClrTx/>
                <a:buFontTx/>
                <a:buNone/>
              </a:pPr>
              <a:r>
                <a:rPr lang="zh-CN" altLang="en-US" sz="1100" b="1" dirty="0" smtClean="0">
                  <a:solidFill>
                    <a:srgbClr val="5A6378"/>
                  </a:solidFill>
                  <a:latin typeface="Microsoft YaHei UI" panose="020B0503020204020204" pitchFamily="34" charset="-122"/>
                  <a:ea typeface="Microsoft YaHei UI" panose="020B0503020204020204" pitchFamily="34" charset="-122"/>
                  <a:cs typeface="+mn-cs"/>
                </a:rPr>
                <a:t>数据收集</a:t>
              </a:r>
              <a:endParaRPr lang="en-US" altLang="zh-CN" sz="1100" b="1" dirty="0">
                <a:solidFill>
                  <a:srgbClr val="5A6378"/>
                </a:solidFill>
                <a:latin typeface="Microsoft YaHei UI" panose="020B0503020204020204" pitchFamily="34" charset="-122"/>
                <a:ea typeface="Microsoft YaHei UI" panose="020B0503020204020204" pitchFamily="34" charset="-122"/>
                <a:cs typeface="+mn-cs"/>
              </a:endParaRPr>
            </a:p>
            <a:p>
              <a:pPr algn="ctr" defTabSz="457200">
                <a:spcBef>
                  <a:spcPct val="50000"/>
                </a:spcBef>
                <a:buClrTx/>
                <a:buFontTx/>
                <a:buNone/>
              </a:pPr>
              <a:r>
                <a:rPr lang="en-US" altLang="zh-CN" sz="1100" b="1" dirty="0" smtClean="0">
                  <a:solidFill>
                    <a:srgbClr val="5A6378"/>
                  </a:solidFill>
                  <a:latin typeface="Microsoft YaHei UI" panose="020B0503020204020204" pitchFamily="34" charset="-122"/>
                  <a:ea typeface="Microsoft YaHei UI" panose="020B0503020204020204" pitchFamily="34" charset="-122"/>
                  <a:cs typeface="+mn-cs"/>
                </a:rPr>
                <a:t>Figure</a:t>
              </a:r>
              <a:endParaRPr lang="en-US" altLang="zh-CN" sz="1100" b="1" dirty="0">
                <a:solidFill>
                  <a:srgbClr val="5A6378"/>
                </a:solidFill>
                <a:latin typeface="Microsoft YaHei UI" panose="020B0503020204020204" pitchFamily="34" charset="-122"/>
                <a:ea typeface="Microsoft YaHei UI" panose="020B0503020204020204" pitchFamily="34" charset="-122"/>
                <a:cs typeface="+mn-cs"/>
              </a:endParaRPr>
            </a:p>
          </p:txBody>
        </p:sp>
        <p:sp>
          <p:nvSpPr>
            <p:cNvPr id="17" name="Rectangle 11"/>
            <p:cNvSpPr>
              <a:spLocks noChangeArrowheads="1"/>
            </p:cNvSpPr>
            <p:nvPr/>
          </p:nvSpPr>
          <p:spPr bwMode="auto">
            <a:xfrm>
              <a:off x="2323" y="2168"/>
              <a:ext cx="67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ctr" defTabSz="457200">
                <a:spcBef>
                  <a:spcPct val="50000"/>
                </a:spcBef>
                <a:buClrTx/>
                <a:buNone/>
              </a:pPr>
              <a:r>
                <a:rPr lang="zh-CN" altLang="en-US" sz="1100" b="1" dirty="0">
                  <a:solidFill>
                    <a:srgbClr val="5A6378"/>
                  </a:solidFill>
                  <a:latin typeface="Microsoft YaHei UI" panose="020B0503020204020204" pitchFamily="34" charset="-122"/>
                  <a:ea typeface="Microsoft YaHei UI" panose="020B0503020204020204" pitchFamily="34" charset="-122"/>
                  <a:cs typeface="+mn-cs"/>
                </a:rPr>
                <a:t>现状分析</a:t>
              </a: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 </a:t>
              </a:r>
            </a:p>
            <a:p>
              <a:pPr algn="ctr" defTabSz="457200">
                <a:spcBef>
                  <a:spcPct val="50000"/>
                </a:spcBef>
                <a:buClrTx/>
                <a:buNone/>
              </a:pP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Fact</a:t>
              </a:r>
            </a:p>
          </p:txBody>
        </p:sp>
        <p:sp>
          <p:nvSpPr>
            <p:cNvPr id="18" name="Rectangle 12"/>
            <p:cNvSpPr>
              <a:spLocks noChangeArrowheads="1"/>
            </p:cNvSpPr>
            <p:nvPr/>
          </p:nvSpPr>
          <p:spPr bwMode="auto">
            <a:xfrm>
              <a:off x="1882" y="3316"/>
              <a:ext cx="104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ctr" defTabSz="457200">
                <a:spcBef>
                  <a:spcPct val="50000"/>
                </a:spcBef>
                <a:buClrTx/>
                <a:buNone/>
              </a:pPr>
              <a:r>
                <a:rPr lang="zh-CN" altLang="en-US" sz="1100" b="1" dirty="0">
                  <a:solidFill>
                    <a:srgbClr val="5A6378"/>
                  </a:solidFill>
                  <a:latin typeface="Microsoft YaHei UI" panose="020B0503020204020204" pitchFamily="34" charset="-122"/>
                  <a:ea typeface="Microsoft YaHei UI" panose="020B0503020204020204" pitchFamily="34" charset="-122"/>
                  <a:cs typeface="+mn-cs"/>
                </a:rPr>
                <a:t>问题发现</a:t>
              </a: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 </a:t>
              </a:r>
            </a:p>
            <a:p>
              <a:pPr algn="ctr" defTabSz="457200">
                <a:spcBef>
                  <a:spcPct val="50000"/>
                </a:spcBef>
                <a:buClrTx/>
                <a:buNone/>
              </a:pP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Possible Causes</a:t>
              </a:r>
            </a:p>
          </p:txBody>
        </p:sp>
        <p:sp>
          <p:nvSpPr>
            <p:cNvPr id="19" name="Rectangle 13"/>
            <p:cNvSpPr>
              <a:spLocks noChangeArrowheads="1"/>
            </p:cNvSpPr>
            <p:nvPr/>
          </p:nvSpPr>
          <p:spPr bwMode="auto">
            <a:xfrm>
              <a:off x="599" y="3436"/>
              <a:ext cx="80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ctr" defTabSz="457200">
                <a:spcBef>
                  <a:spcPct val="50000"/>
                </a:spcBef>
                <a:buClrTx/>
                <a:buNone/>
              </a:pPr>
              <a:r>
                <a:rPr lang="zh-CN" altLang="en-US" sz="1100" b="1" dirty="0">
                  <a:solidFill>
                    <a:srgbClr val="5A6378"/>
                  </a:solidFill>
                  <a:latin typeface="Microsoft YaHei UI" panose="020B0503020204020204" pitchFamily="34" charset="-122"/>
                  <a:ea typeface="Microsoft YaHei UI" panose="020B0503020204020204" pitchFamily="34" charset="-122"/>
                  <a:cs typeface="+mn-cs"/>
                </a:rPr>
                <a:t>根本原因分析</a:t>
              </a:r>
              <a:endParaRPr lang="en-US" altLang="zh-CN" sz="1100" b="1" dirty="0">
                <a:solidFill>
                  <a:srgbClr val="5A6378"/>
                </a:solidFill>
                <a:latin typeface="Microsoft YaHei UI" panose="020B0503020204020204" pitchFamily="34" charset="-122"/>
                <a:ea typeface="Microsoft YaHei UI" panose="020B0503020204020204" pitchFamily="34" charset="-122"/>
                <a:cs typeface="+mn-cs"/>
              </a:endParaRPr>
            </a:p>
            <a:p>
              <a:pPr algn="ctr" defTabSz="457200">
                <a:spcBef>
                  <a:spcPct val="50000"/>
                </a:spcBef>
                <a:buClrTx/>
                <a:buNone/>
              </a:pP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 RCA</a:t>
              </a:r>
            </a:p>
          </p:txBody>
        </p:sp>
        <p:sp>
          <p:nvSpPr>
            <p:cNvPr id="20" name="Rectangle 14"/>
            <p:cNvSpPr>
              <a:spLocks noChangeArrowheads="1"/>
            </p:cNvSpPr>
            <p:nvPr/>
          </p:nvSpPr>
          <p:spPr bwMode="auto">
            <a:xfrm>
              <a:off x="56" y="2241"/>
              <a:ext cx="81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ctr" defTabSz="457200">
                <a:spcBef>
                  <a:spcPct val="50000"/>
                </a:spcBef>
                <a:buClrTx/>
                <a:buNone/>
              </a:pPr>
              <a:r>
                <a:rPr lang="zh-CN" altLang="en-US" sz="1100" b="1" dirty="0">
                  <a:solidFill>
                    <a:srgbClr val="5A6378"/>
                  </a:solidFill>
                  <a:latin typeface="Microsoft YaHei UI" panose="020B0503020204020204" pitchFamily="34" charset="-122"/>
                  <a:ea typeface="Microsoft YaHei UI" panose="020B0503020204020204" pitchFamily="34" charset="-122"/>
                  <a:cs typeface="+mn-cs"/>
                </a:rPr>
                <a:t>改善方案</a:t>
              </a:r>
              <a:r>
                <a:rPr lang="en-US" altLang="zh-CN" sz="1100" b="1" dirty="0">
                  <a:solidFill>
                    <a:srgbClr val="5A6378"/>
                  </a:solidFill>
                  <a:latin typeface="Microsoft YaHei UI" panose="020B0503020204020204" pitchFamily="34" charset="-122"/>
                  <a:ea typeface="Microsoft YaHei UI" panose="020B0503020204020204" pitchFamily="34" charset="-122"/>
                  <a:cs typeface="+mn-cs"/>
                </a:rPr>
                <a:t> Solution</a:t>
              </a:r>
            </a:p>
          </p:txBody>
        </p:sp>
      </p:grpSp>
      <p:sp>
        <p:nvSpPr>
          <p:cNvPr id="25" name="TextBox 24"/>
          <p:cNvSpPr txBox="1"/>
          <p:nvPr/>
        </p:nvSpPr>
        <p:spPr>
          <a:xfrm>
            <a:off x="301300" y="304273"/>
            <a:ext cx="7652075" cy="461665"/>
          </a:xfrm>
          <a:prstGeom prst="rect">
            <a:avLst/>
          </a:prstGeom>
          <a:noFill/>
        </p:spPr>
        <p:txBody>
          <a:bodyPr wrap="square" rtlCol="0">
            <a:spAutoFit/>
          </a:bodyPr>
          <a:lstStyle/>
          <a:p>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介绍</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51452587"/>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42" name="TextBox 41"/>
          <p:cNvSpPr txBox="1"/>
          <p:nvPr/>
        </p:nvSpPr>
        <p:spPr>
          <a:xfrm>
            <a:off x="301300" y="783143"/>
            <a:ext cx="7091299" cy="692497"/>
          </a:xfrm>
          <a:prstGeom prst="rect">
            <a:avLst/>
          </a:prstGeom>
          <a:noFill/>
        </p:spPr>
        <p:txBody>
          <a:bodyPr wrap="square" rtlCol="0">
            <a:spAutoFit/>
          </a:bodyPr>
          <a:lstStyle/>
          <a:p>
            <a:pPr lvl="0"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smtClean="0">
                <a:solidFill>
                  <a:schemeClr val="tx2"/>
                </a:solidFill>
                <a:latin typeface="Microsoft YaHei UI" panose="020B0503020204020204" pitchFamily="34" charset="-122"/>
                <a:ea typeface="Microsoft YaHei UI" panose="020B0503020204020204" pitchFamily="34" charset="-122"/>
              </a:rPr>
              <a:t>功能与界面</a:t>
            </a:r>
            <a:endParaRPr lang="en-US" altLang="zh-CN" sz="1600" b="1" dirty="0">
              <a:solidFill>
                <a:schemeClr val="tx2"/>
              </a:solidFill>
              <a:latin typeface="Microsoft YaHei UI" panose="020B0503020204020204" pitchFamily="34" charset="-122"/>
              <a:ea typeface="Microsoft YaHei UI" panose="020B0503020204020204" pitchFamily="34" charset="-122"/>
            </a:endParaRPr>
          </a:p>
          <a:p>
            <a:pPr lvl="0" defTabSz="457200">
              <a:lnSpc>
                <a:spcPct val="150000"/>
              </a:lnSpc>
            </a:pPr>
            <a:r>
              <a:rPr lang="zh-CN" altLang="en-US" sz="1000" dirty="0">
                <a:solidFill>
                  <a:schemeClr val="tx2"/>
                </a:solidFill>
                <a:latin typeface="Microsoft YaHei UI" panose="020B0503020204020204" pitchFamily="34" charset="-122"/>
                <a:ea typeface="Microsoft YaHei UI" panose="020B0503020204020204" pitchFamily="34" charset="-122"/>
              </a:rPr>
              <a:t>友好的流程可视化界面，直观的分析结果</a:t>
            </a:r>
          </a:p>
        </p:txBody>
      </p:sp>
      <p:sp>
        <p:nvSpPr>
          <p:cNvPr id="18" name="Freeform 5">
            <a:extLst>
              <a:ext uri="{FF2B5EF4-FFF2-40B4-BE49-F238E27FC236}">
                <a16:creationId xmlns:a16="http://schemas.microsoft.com/office/drawing/2014/main" xmlns="" id="{C8A1BDB2-C526-4CF6-AF14-F3B361CC294C}"/>
              </a:ext>
            </a:extLst>
          </p:cNvPr>
          <p:cNvSpPr>
            <a:spLocks/>
          </p:cNvSpPr>
          <p:nvPr/>
        </p:nvSpPr>
        <p:spPr bwMode="auto">
          <a:xfrm>
            <a:off x="34563" y="3704565"/>
            <a:ext cx="94886" cy="98296"/>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19" name="Freeform 5">
            <a:extLst>
              <a:ext uri="{FF2B5EF4-FFF2-40B4-BE49-F238E27FC236}">
                <a16:creationId xmlns:a16="http://schemas.microsoft.com/office/drawing/2014/main" xmlns="" id="{87F14817-8966-4D06-815A-12548EFEFA0B}"/>
              </a:ext>
            </a:extLst>
          </p:cNvPr>
          <p:cNvSpPr>
            <a:spLocks/>
          </p:cNvSpPr>
          <p:nvPr/>
        </p:nvSpPr>
        <p:spPr bwMode="auto">
          <a:xfrm>
            <a:off x="179378" y="3704565"/>
            <a:ext cx="94886" cy="98296"/>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21" name="Rectangle 20">
            <a:extLst>
              <a:ext uri="{FF2B5EF4-FFF2-40B4-BE49-F238E27FC236}">
                <a16:creationId xmlns:a16="http://schemas.microsoft.com/office/drawing/2014/main" xmlns="" id="{FE80F1A2-A7D4-40EF-9A68-DB320350B520}"/>
              </a:ext>
            </a:extLst>
          </p:cNvPr>
          <p:cNvSpPr/>
          <p:nvPr/>
        </p:nvSpPr>
        <p:spPr>
          <a:xfrm>
            <a:off x="5061999" y="4133107"/>
            <a:ext cx="2754215" cy="567848"/>
          </a:xfrm>
          <a:prstGeom prst="rect">
            <a:avLst/>
          </a:prstGeom>
        </p:spPr>
        <p:txBody>
          <a:bodyPr/>
          <a:lstStyle/>
          <a:p>
            <a:pPr defTabSz="457200">
              <a:lnSpc>
                <a:spcPct val="114000"/>
              </a:lnSpc>
              <a:spcBef>
                <a:spcPts val="750"/>
              </a:spcBef>
            </a:pPr>
            <a:r>
              <a:rPr lang="zh-CN" altLang="en-US" sz="900" b="1" dirty="0">
                <a:solidFill>
                  <a:srgbClr val="FFFFFF"/>
                </a:solidFill>
                <a:latin typeface="思源黑体 Bold" panose="020B0800000000000000" pitchFamily="34" charset="-122"/>
                <a:ea typeface="思源黑体 Bold" panose="020B0800000000000000" pitchFamily="34" charset="-122"/>
                <a:cs typeface="Calibri"/>
                <a:sym typeface="思源黑体 Bold" panose="020B0800000000000000" pitchFamily="34" charset="-122"/>
              </a:rPr>
              <a:t>点击添加标题文字点击添加标题文字点击添加标题文字点击添加标题文字点击添加标题文字</a:t>
            </a:r>
            <a:r>
              <a:rPr lang="en-US" sz="900" b="1" dirty="0">
                <a:solidFill>
                  <a:srgbClr val="FFFFFF"/>
                </a:solidFill>
                <a:latin typeface="思源黑体 Bold" panose="020B0800000000000000" pitchFamily="34" charset="-122"/>
                <a:ea typeface="思源黑体 Bold" panose="020B0800000000000000" pitchFamily="34" charset="-122"/>
                <a:cs typeface="Calibri"/>
                <a:sym typeface="思源黑体 Bold" panose="020B0800000000000000" pitchFamily="34" charset="-122"/>
              </a:rPr>
              <a:t>art.</a:t>
            </a:r>
            <a:endParaRPr lang="id-ID" sz="900" b="1" dirty="0">
              <a:solidFill>
                <a:srgbClr val="FFFFFF"/>
              </a:solidFill>
              <a:latin typeface="思源黑体 Bold" panose="020B0800000000000000" pitchFamily="34" charset="-122"/>
              <a:ea typeface="思源黑体 Bold" panose="020B0800000000000000" pitchFamily="34" charset="-122"/>
              <a:cs typeface="Calibri"/>
              <a:sym typeface="思源黑体 Bold" panose="020B0800000000000000" pitchFamily="34" charset="-122"/>
            </a:endParaRPr>
          </a:p>
        </p:txBody>
      </p:sp>
      <p:sp>
        <p:nvSpPr>
          <p:cNvPr id="22" name="TextBox 21">
            <a:extLst>
              <a:ext uri="{FF2B5EF4-FFF2-40B4-BE49-F238E27FC236}">
                <a16:creationId xmlns:a16="http://schemas.microsoft.com/office/drawing/2014/main" xmlns="" id="{E878BF6C-2250-44FF-BA5C-CF6A95F3D959}"/>
              </a:ext>
            </a:extLst>
          </p:cNvPr>
          <p:cNvSpPr txBox="1"/>
          <p:nvPr/>
        </p:nvSpPr>
        <p:spPr>
          <a:xfrm>
            <a:off x="4042545" y="4054624"/>
            <a:ext cx="1474743" cy="669414"/>
          </a:xfrm>
          <a:prstGeom prst="rect">
            <a:avLst/>
          </a:prstGeom>
          <a:noFill/>
        </p:spPr>
        <p:txBody>
          <a:bodyPr wrap="square" rtlCol="0">
            <a:spAutoFit/>
          </a:bodyPr>
          <a:lstStyle/>
          <a:p>
            <a:pPr defTabSz="457200"/>
            <a:r>
              <a:rPr lang="en-US" sz="3750" dirty="0">
                <a:solidFill>
                  <a:srgbClr val="FFFFFF"/>
                </a:solidFill>
                <a:latin typeface="思源黑体 Bold" panose="020B0800000000000000" pitchFamily="34" charset="-122"/>
                <a:ea typeface="思源黑体 Bold" panose="020B0800000000000000" pitchFamily="34" charset="-122"/>
                <a:cs typeface="Segoe UI Light" panose="020B0502040204020203" pitchFamily="34" charset="0"/>
                <a:sym typeface="思源黑体 Bold" panose="020B0800000000000000" pitchFamily="34" charset="-122"/>
              </a:rPr>
              <a:t>02</a:t>
            </a:r>
            <a:endParaRPr lang="id-ID" sz="3750" dirty="0">
              <a:solidFill>
                <a:srgbClr val="FFFFFF"/>
              </a:solidFill>
              <a:latin typeface="思源黑体 Bold" panose="020B0800000000000000" pitchFamily="34" charset="-122"/>
              <a:ea typeface="思源黑体 Bold" panose="020B0800000000000000" pitchFamily="34" charset="-122"/>
              <a:cs typeface="Segoe UI Light" panose="020B0502040204020203" pitchFamily="34" charset="0"/>
              <a:sym typeface="思源黑体 Bold" panose="020B0800000000000000" pitchFamily="34" charset="-122"/>
            </a:endParaRPr>
          </a:p>
        </p:txBody>
      </p:sp>
      <p:pic>
        <p:nvPicPr>
          <p:cNvPr id="25" name="Picture 24"/>
          <p:cNvPicPr>
            <a:picLocks noChangeAspect="1"/>
          </p:cNvPicPr>
          <p:nvPr/>
        </p:nvPicPr>
        <p:blipFill>
          <a:blip r:embed="rId3"/>
          <a:stretch>
            <a:fillRect/>
          </a:stretch>
        </p:blipFill>
        <p:spPr>
          <a:xfrm>
            <a:off x="5081616" y="915566"/>
            <a:ext cx="2563795" cy="1283131"/>
          </a:xfrm>
          <a:prstGeom prst="rect">
            <a:avLst/>
          </a:prstGeom>
        </p:spPr>
      </p:pic>
      <p:pic>
        <p:nvPicPr>
          <p:cNvPr id="26" name="Picture 25"/>
          <p:cNvPicPr>
            <a:picLocks noChangeAspect="1"/>
          </p:cNvPicPr>
          <p:nvPr/>
        </p:nvPicPr>
        <p:blipFill>
          <a:blip r:embed="rId4"/>
          <a:stretch>
            <a:fillRect/>
          </a:stretch>
        </p:blipFill>
        <p:spPr>
          <a:xfrm>
            <a:off x="6301785" y="2397715"/>
            <a:ext cx="2503979" cy="1412611"/>
          </a:xfrm>
          <a:prstGeom prst="rect">
            <a:avLst/>
          </a:prstGeom>
        </p:spPr>
      </p:pic>
      <p:pic>
        <p:nvPicPr>
          <p:cNvPr id="27" name="Picture 26"/>
          <p:cNvPicPr>
            <a:picLocks noChangeAspect="1"/>
          </p:cNvPicPr>
          <p:nvPr/>
        </p:nvPicPr>
        <p:blipFill>
          <a:blip r:embed="rId5"/>
          <a:stretch>
            <a:fillRect/>
          </a:stretch>
        </p:blipFill>
        <p:spPr>
          <a:xfrm>
            <a:off x="5417710" y="3651593"/>
            <a:ext cx="2238063" cy="1133006"/>
          </a:xfrm>
          <a:prstGeom prst="rect">
            <a:avLst/>
          </a:prstGeom>
        </p:spPr>
      </p:pic>
      <p:pic>
        <p:nvPicPr>
          <p:cNvPr id="28" name="Picture 27"/>
          <p:cNvPicPr>
            <a:picLocks noChangeAspect="1"/>
          </p:cNvPicPr>
          <p:nvPr/>
        </p:nvPicPr>
        <p:blipFill>
          <a:blip r:embed="rId6"/>
          <a:stretch>
            <a:fillRect/>
          </a:stretch>
        </p:blipFill>
        <p:spPr>
          <a:xfrm>
            <a:off x="3433352" y="1999119"/>
            <a:ext cx="2697809" cy="1385291"/>
          </a:xfrm>
          <a:prstGeom prst="rect">
            <a:avLst/>
          </a:prstGeom>
        </p:spPr>
      </p:pic>
      <p:pic>
        <p:nvPicPr>
          <p:cNvPr id="29" name="Picture 28"/>
          <p:cNvPicPr>
            <a:picLocks noChangeAspect="1"/>
          </p:cNvPicPr>
          <p:nvPr/>
        </p:nvPicPr>
        <p:blipFill>
          <a:blip r:embed="rId7"/>
          <a:stretch>
            <a:fillRect/>
          </a:stretch>
        </p:blipFill>
        <p:spPr>
          <a:xfrm>
            <a:off x="934857" y="1556828"/>
            <a:ext cx="2498495" cy="1248480"/>
          </a:xfrm>
          <a:prstGeom prst="rect">
            <a:avLst/>
          </a:prstGeom>
        </p:spPr>
      </p:pic>
      <p:pic>
        <p:nvPicPr>
          <p:cNvPr id="30" name="Picture 29"/>
          <p:cNvPicPr>
            <a:picLocks noChangeAspect="1"/>
          </p:cNvPicPr>
          <p:nvPr/>
        </p:nvPicPr>
        <p:blipFill>
          <a:blip r:embed="rId8"/>
          <a:stretch>
            <a:fillRect/>
          </a:stretch>
        </p:blipFill>
        <p:spPr>
          <a:xfrm>
            <a:off x="2495679" y="3503902"/>
            <a:ext cx="2566320" cy="1280697"/>
          </a:xfrm>
          <a:prstGeom prst="rect">
            <a:avLst/>
          </a:prstGeom>
        </p:spPr>
      </p:pic>
      <p:pic>
        <p:nvPicPr>
          <p:cNvPr id="31" name="Picture 30"/>
          <p:cNvPicPr>
            <a:picLocks noChangeAspect="1"/>
          </p:cNvPicPr>
          <p:nvPr/>
        </p:nvPicPr>
        <p:blipFill>
          <a:blip r:embed="rId9"/>
          <a:stretch>
            <a:fillRect/>
          </a:stretch>
        </p:blipFill>
        <p:spPr>
          <a:xfrm>
            <a:off x="274264" y="2993726"/>
            <a:ext cx="2498495" cy="1252876"/>
          </a:xfrm>
          <a:prstGeom prst="rect">
            <a:avLst/>
          </a:prstGeom>
        </p:spPr>
      </p:pic>
      <p:sp>
        <p:nvSpPr>
          <p:cNvPr id="16" name="TextBox 15"/>
          <p:cNvSpPr txBox="1"/>
          <p:nvPr/>
        </p:nvSpPr>
        <p:spPr>
          <a:xfrm>
            <a:off x="301300" y="304273"/>
            <a:ext cx="7652075" cy="461665"/>
          </a:xfrm>
          <a:prstGeom prst="rect">
            <a:avLst/>
          </a:prstGeom>
          <a:noFill/>
        </p:spPr>
        <p:txBody>
          <a:bodyPr wrap="square" rtlCol="0">
            <a:spAutoFit/>
          </a:bodyPr>
          <a:lstStyle/>
          <a:p>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介绍</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75119183"/>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87" name="TextBox 86"/>
          <p:cNvSpPr txBox="1"/>
          <p:nvPr/>
        </p:nvSpPr>
        <p:spPr>
          <a:xfrm>
            <a:off x="301300" y="304273"/>
            <a:ext cx="7652075" cy="461665"/>
          </a:xfrm>
          <a:prstGeom prst="rect">
            <a:avLst/>
          </a:prstGeom>
          <a:noFill/>
        </p:spPr>
        <p:txBody>
          <a:bodyPr wrap="square" rtlCol="0">
            <a:spAutoFit/>
          </a:bodyPr>
          <a:lstStyle/>
          <a:p>
            <a:r>
              <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产</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品用例</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4" name="Rectangle 3"/>
          <p:cNvSpPr/>
          <p:nvPr/>
        </p:nvSpPr>
        <p:spPr>
          <a:xfrm>
            <a:off x="251" y="987574"/>
            <a:ext cx="9143498" cy="38164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34"/>
          <p:cNvGrpSpPr/>
          <p:nvPr/>
        </p:nvGrpSpPr>
        <p:grpSpPr>
          <a:xfrm>
            <a:off x="578647" y="987574"/>
            <a:ext cx="8565102" cy="3816424"/>
            <a:chOff x="403246" y="987574"/>
            <a:chExt cx="6175049" cy="3816424"/>
          </a:xfrm>
        </p:grpSpPr>
        <p:sp>
          <p:nvSpPr>
            <p:cNvPr id="6" name="Rectangle 5"/>
            <p:cNvSpPr/>
            <p:nvPr/>
          </p:nvSpPr>
          <p:spPr>
            <a:xfrm>
              <a:off x="3593759" y="987574"/>
              <a:ext cx="2984536" cy="3816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9"/>
            <p:cNvGrpSpPr/>
            <p:nvPr/>
          </p:nvGrpSpPr>
          <p:grpSpPr>
            <a:xfrm>
              <a:off x="403246" y="2799566"/>
              <a:ext cx="28116" cy="180855"/>
              <a:chOff x="4332809" y="3686819"/>
              <a:chExt cx="46304" cy="297846"/>
            </a:xfrm>
            <a:solidFill>
              <a:schemeClr val="bg1"/>
            </a:solidFill>
          </p:grpSpPr>
          <p:sp>
            <p:nvSpPr>
              <p:cNvPr id="22" name="AutoShape 98"/>
              <p:cNvSpPr>
                <a:spLocks/>
              </p:cNvSpPr>
              <p:nvPr/>
            </p:nvSpPr>
            <p:spPr bwMode="auto">
              <a:xfrm>
                <a:off x="4332809" y="3686819"/>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177">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99"/>
              <p:cNvSpPr>
                <a:spLocks/>
              </p:cNvSpPr>
              <p:nvPr/>
            </p:nvSpPr>
            <p:spPr bwMode="auto">
              <a:xfrm>
                <a:off x="4344698" y="3973402"/>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177">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标题 4">
            <a:extLst>
              <a:ext uri="{FF2B5EF4-FFF2-40B4-BE49-F238E27FC236}">
                <a16:creationId xmlns:a16="http://schemas.microsoft.com/office/drawing/2014/main" xmlns="" id="{4B392F80-2AB8-4C2C-995D-52D03860EEAB}"/>
              </a:ext>
            </a:extLst>
          </p:cNvPr>
          <p:cNvSpPr txBox="1">
            <a:spLocks/>
          </p:cNvSpPr>
          <p:nvPr/>
        </p:nvSpPr>
        <p:spPr>
          <a:xfrm>
            <a:off x="5014061" y="1707654"/>
            <a:ext cx="3401291" cy="82919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zh-CN" altLang="en-US" sz="3600" dirty="0">
                <a:solidFill>
                  <a:srgbClr val="FFFFFF"/>
                </a:solidFill>
                <a:latin typeface="思源黑体 Bold" panose="020B0800000000000000" pitchFamily="34" charset="-122"/>
                <a:ea typeface="思源黑体 Bold" panose="020B0800000000000000" pitchFamily="34" charset="-122"/>
                <a:sym typeface="思源黑体 Bold" panose="020B0800000000000000" pitchFamily="34" charset="-122"/>
              </a:rPr>
              <a:t>产品用</a:t>
            </a:r>
            <a:r>
              <a:rPr lang="zh-CN" altLang="en-US" sz="3600" dirty="0" smtClean="0">
                <a:solidFill>
                  <a:srgbClr val="FFFFFF"/>
                </a:solidFill>
                <a:latin typeface="思源黑体 Bold" panose="020B0800000000000000" pitchFamily="34" charset="-122"/>
                <a:ea typeface="思源黑体 Bold" panose="020B0800000000000000" pitchFamily="34" charset="-122"/>
                <a:sym typeface="思源黑体 Bold" panose="020B0800000000000000" pitchFamily="34" charset="-122"/>
              </a:rPr>
              <a:t>例</a:t>
            </a:r>
            <a:endParaRPr lang="zh-CN" altLang="en-US" sz="3600" dirty="0">
              <a:solidFill>
                <a:srgbClr val="FFFFFF"/>
              </a:solidFill>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27" name="文本占位符 5">
            <a:extLst>
              <a:ext uri="{FF2B5EF4-FFF2-40B4-BE49-F238E27FC236}">
                <a16:creationId xmlns:a16="http://schemas.microsoft.com/office/drawing/2014/main" xmlns="" id="{79BF7565-F1DD-4D2B-9C96-FBE4C138EE5D}"/>
              </a:ext>
            </a:extLst>
          </p:cNvPr>
          <p:cNvSpPr txBox="1">
            <a:spLocks/>
          </p:cNvSpPr>
          <p:nvPr/>
        </p:nvSpPr>
        <p:spPr>
          <a:xfrm>
            <a:off x="5004048" y="2842462"/>
            <a:ext cx="4425002" cy="7617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Font typeface="Arial" panose="020B0604020202020204" pitchFamily="34" charset="0"/>
              <a:buNone/>
            </a:pPr>
            <a:r>
              <a:rPr lang="en-US" altLang="zh-CN" sz="1400" dirty="0" smtClean="0">
                <a:solidFill>
                  <a:srgbClr val="FFFFFF"/>
                </a:solidFill>
                <a:latin typeface="Microsoft YaHei UI" panose="020B0503020204020204" pitchFamily="34" charset="-122"/>
                <a:ea typeface="Microsoft YaHei UI" panose="020B0503020204020204" pitchFamily="34" charset="-122"/>
                <a:sym typeface="思源黑体 Bold" panose="020B0800000000000000" pitchFamily="34" charset="-122"/>
              </a:rPr>
              <a:t>PI360 </a:t>
            </a:r>
            <a:r>
              <a:rPr lang="zh-CN" altLang="en-US" sz="1400" b="1" kern="0" dirty="0" smtClean="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智能流程医生</a:t>
            </a:r>
            <a:endParaRPr lang="en-IN" altLang="zh-CN" sz="14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28" name="TextBox 27"/>
          <p:cNvSpPr txBox="1"/>
          <p:nvPr/>
        </p:nvSpPr>
        <p:spPr>
          <a:xfrm>
            <a:off x="5004049" y="3254030"/>
            <a:ext cx="4139952" cy="338554"/>
          </a:xfrm>
          <a:prstGeom prst="rect">
            <a:avLst/>
          </a:prstGeom>
          <a:noFill/>
        </p:spPr>
        <p:txBody>
          <a:bodyPr wrap="square" rtlCol="0">
            <a:spAutoFit/>
          </a:bodyPr>
          <a:lstStyle/>
          <a:p>
            <a:pPr defTabSz="457200"/>
            <a:r>
              <a:rPr lang="zh-CN" altLang="en-US" sz="1600" b="1" dirty="0" smtClean="0">
                <a:solidFill>
                  <a:schemeClr val="bg1"/>
                </a:solidFill>
                <a:latin typeface="Microsoft YaHei UI" panose="020B0503020204020204" pitchFamily="34" charset="-122"/>
                <a:ea typeface="Microsoft YaHei UI" panose="020B0503020204020204" pitchFamily="34" charset="-122"/>
              </a:rPr>
              <a:t>信用卡开户流程分析： 缩短信用卡开户时间</a:t>
            </a:r>
            <a:endParaRPr lang="zh-CN" altLang="en-US" sz="1600" b="1"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41964656"/>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5">
            <a:extLst>
              <a:ext uri="{FF2B5EF4-FFF2-40B4-BE49-F238E27FC236}">
                <a16:creationId xmlns:a16="http://schemas.microsoft.com/office/drawing/2014/main" xmlns="" id="{79BF7565-F1DD-4D2B-9C96-FBE4C138EE5D}"/>
              </a:ext>
            </a:extLst>
          </p:cNvPr>
          <p:cNvSpPr txBox="1">
            <a:spLocks/>
          </p:cNvSpPr>
          <p:nvPr/>
        </p:nvSpPr>
        <p:spPr>
          <a:xfrm>
            <a:off x="5004048" y="2842462"/>
            <a:ext cx="4425002" cy="7617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Font typeface="Arial" panose="020B0604020202020204" pitchFamily="34" charset="0"/>
              <a:buNone/>
            </a:pPr>
            <a:r>
              <a:rPr lang="en-US" altLang="zh-CN" sz="1400" dirty="0" smtClean="0">
                <a:solidFill>
                  <a:srgbClr val="FFFFFF"/>
                </a:solidFill>
                <a:latin typeface="Microsoft YaHei UI" panose="020B0503020204020204" pitchFamily="34" charset="-122"/>
                <a:ea typeface="Microsoft YaHei UI" panose="020B0503020204020204" pitchFamily="34" charset="-122"/>
                <a:sym typeface="思源黑体 Bold" panose="020B0800000000000000" pitchFamily="34" charset="-122"/>
              </a:rPr>
              <a:t>PI360 —— </a:t>
            </a:r>
            <a:r>
              <a:rPr lang="zh-CN" altLang="en-US" sz="1400" b="1" kern="0" dirty="0" smtClean="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指</a:t>
            </a:r>
            <a:r>
              <a:rPr lang="zh-CN" altLang="en-US" sz="14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出问题，为解决方案提供方向</a:t>
            </a:r>
            <a:r>
              <a:rPr lang="zh-CN" altLang="en-US" sz="1400" b="1" kern="0" dirty="0" smtClean="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性</a:t>
            </a:r>
            <a:endParaRPr lang="en-IN" altLang="zh-CN" sz="14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14" name="Rectangle: Rounded Corners 17"/>
          <p:cNvSpPr/>
          <p:nvPr/>
        </p:nvSpPr>
        <p:spPr>
          <a:xfrm>
            <a:off x="4763010" y="659169"/>
            <a:ext cx="1294682" cy="2385565"/>
          </a:xfrm>
          <a:prstGeom prst="roundRect">
            <a:avLst>
              <a:gd name="adj" fmla="val 3058"/>
            </a:avLst>
          </a:prstGeom>
          <a:solidFill>
            <a:schemeClr val="accent1"/>
          </a:solidFill>
          <a:ln w="12700" cap="flat" cmpd="sng" algn="ctr">
            <a:solidFill>
              <a:srgbClr val="0087CD"/>
            </a:solid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15" name="Oval 14"/>
          <p:cNvSpPr/>
          <p:nvPr/>
        </p:nvSpPr>
        <p:spPr>
          <a:xfrm>
            <a:off x="4983425" y="113690"/>
            <a:ext cx="853852" cy="853852"/>
          </a:xfrm>
          <a:prstGeom prst="ellipse">
            <a:avLst/>
          </a:prstGeom>
          <a:solidFill>
            <a:schemeClr val="accent1"/>
          </a:solidFill>
          <a:ln w="12700" cap="flat" cmpd="sng" algn="ctr">
            <a:solidFill>
              <a:srgbClr val="0087CD"/>
            </a:solid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16" name="Rectangle 15"/>
          <p:cNvSpPr/>
          <p:nvPr/>
        </p:nvSpPr>
        <p:spPr>
          <a:xfrm>
            <a:off x="4882536" y="1154180"/>
            <a:ext cx="1055630" cy="286232"/>
          </a:xfrm>
          <a:prstGeom prst="rect">
            <a:avLst/>
          </a:prstGeom>
          <a:solidFill>
            <a:schemeClr val="accent1"/>
          </a:solidFill>
          <a:ln>
            <a:solidFill>
              <a:srgbClr val="0087CD"/>
            </a:solidFill>
          </a:ln>
        </p:spPr>
        <p:txBody>
          <a:bodyPr wrap="square">
            <a:spAutoFit/>
          </a:bodyPr>
          <a:lstStyle/>
          <a:p>
            <a:pPr algn="ctr" defTabSz="457200">
              <a:lnSpc>
                <a:spcPct val="90000"/>
              </a:lnSpc>
            </a:pPr>
            <a:r>
              <a:rPr lang="zh-CN" altLang="en-US" sz="1400" spc="225"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时</a:t>
            </a:r>
            <a:r>
              <a:rPr lang="zh-CN" altLang="en-US" sz="1400" spc="225" dirty="0" smtClean="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间瓶颈</a:t>
            </a:r>
            <a:endParaRPr lang="en-US" sz="1400" spc="225"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endParaRPr>
          </a:p>
        </p:txBody>
      </p:sp>
      <p:sp>
        <p:nvSpPr>
          <p:cNvPr id="17" name="Freeform 27"/>
          <p:cNvSpPr>
            <a:spLocks noChangeArrowheads="1"/>
          </p:cNvSpPr>
          <p:nvPr/>
        </p:nvSpPr>
        <p:spPr bwMode="auto">
          <a:xfrm>
            <a:off x="5217387" y="377231"/>
            <a:ext cx="385926" cy="326770"/>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chemeClr val="bg1"/>
          </a:solidFill>
          <a:ln>
            <a:solidFill>
              <a:srgbClr val="0087CD"/>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000000"/>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18" name="Rectangle 17"/>
          <p:cNvSpPr/>
          <p:nvPr/>
        </p:nvSpPr>
        <p:spPr>
          <a:xfrm>
            <a:off x="4763010" y="1779177"/>
            <a:ext cx="1294682" cy="1092607"/>
          </a:xfrm>
          <a:prstGeom prst="rect">
            <a:avLst/>
          </a:prstGeom>
          <a:solidFill>
            <a:schemeClr val="accent1"/>
          </a:solidFill>
          <a:ln>
            <a:solidFill>
              <a:srgbClr val="0087CD"/>
            </a:solidFill>
          </a:ln>
        </p:spPr>
        <p:txBody>
          <a:bodyPr wrap="square">
            <a:spAutoFit/>
          </a:bodyPr>
          <a:lstStyle/>
          <a:p>
            <a:pPr defTabSz="457200">
              <a:lnSpc>
                <a:spcPct val="130000"/>
              </a:lnSpc>
            </a:pPr>
            <a:r>
              <a:rPr lang="zh-CN" altLang="en-US" sz="1000" dirty="0">
                <a:solidFill>
                  <a:srgbClr val="FFFFFF"/>
                </a:solidFill>
                <a:latin typeface="思源黑体 Bold" panose="020B0800000000000000" pitchFamily="34" charset="-122"/>
                <a:ea typeface="思源黑体 Bold" panose="020B0800000000000000" pitchFamily="34" charset="-122"/>
                <a:cs typeface="Segoe UI" panose="020B0502040204020203" pitchFamily="34" charset="0"/>
                <a:sym typeface="思源黑体 Bold" panose="020B0800000000000000" pitchFamily="34" charset="-122"/>
              </a:rPr>
              <a:t>通过聚类分析，指出不同类型工作路径的周转时间，从而进一步指出非增</a:t>
            </a:r>
            <a:r>
              <a:rPr lang="zh-CN" altLang="en-US" sz="1000" dirty="0" smtClean="0">
                <a:solidFill>
                  <a:srgbClr val="FFFFFF"/>
                </a:solidFill>
                <a:latin typeface="思源黑体 Bold" panose="020B0800000000000000" pitchFamily="34" charset="-122"/>
                <a:ea typeface="思源黑体 Bold" panose="020B0800000000000000" pitchFamily="34" charset="-122"/>
                <a:cs typeface="Segoe UI" panose="020B0502040204020203" pitchFamily="34" charset="0"/>
                <a:sym typeface="思源黑体 Bold" panose="020B0800000000000000" pitchFamily="34" charset="-122"/>
              </a:rPr>
              <a:t>值活</a:t>
            </a:r>
            <a:r>
              <a:rPr lang="zh-CN" altLang="en-US" sz="1000" dirty="0">
                <a:solidFill>
                  <a:srgbClr val="FFFFFF"/>
                </a:solidFill>
                <a:latin typeface="思源黑体 Bold" panose="020B0800000000000000" pitchFamily="34" charset="-122"/>
                <a:ea typeface="思源黑体 Bold" panose="020B0800000000000000" pitchFamily="34" charset="-122"/>
                <a:cs typeface="Segoe UI" panose="020B0502040204020203" pitchFamily="34" charset="0"/>
                <a:sym typeface="思源黑体 Bold" panose="020B0800000000000000" pitchFamily="34" charset="-122"/>
              </a:rPr>
              <a:t>动</a:t>
            </a:r>
          </a:p>
        </p:txBody>
      </p:sp>
      <p:sp>
        <p:nvSpPr>
          <p:cNvPr id="19" name="Rectangle: Rounded Corners 15"/>
          <p:cNvSpPr/>
          <p:nvPr/>
        </p:nvSpPr>
        <p:spPr>
          <a:xfrm>
            <a:off x="2449163" y="659169"/>
            <a:ext cx="1294682" cy="2385566"/>
          </a:xfrm>
          <a:prstGeom prst="roundRect">
            <a:avLst>
              <a:gd name="adj" fmla="val 3058"/>
            </a:avLst>
          </a:prstGeom>
          <a:solidFill>
            <a:schemeClr val="accent1"/>
          </a:solidFill>
          <a:ln w="12700" cap="flat" cmpd="sng" algn="ctr">
            <a:solidFill>
              <a:srgbClr val="0087CD"/>
            </a:solid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21" name="Oval 20"/>
          <p:cNvSpPr/>
          <p:nvPr/>
        </p:nvSpPr>
        <p:spPr>
          <a:xfrm>
            <a:off x="2672007" y="113690"/>
            <a:ext cx="853852" cy="853852"/>
          </a:xfrm>
          <a:prstGeom prst="ellipse">
            <a:avLst/>
          </a:prstGeom>
          <a:solidFill>
            <a:schemeClr val="accent1"/>
          </a:solidFill>
          <a:ln w="12700" cap="flat" cmpd="sng" algn="ctr">
            <a:solidFill>
              <a:srgbClr val="0087CD"/>
            </a:solid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25" name="Rectangle 24"/>
          <p:cNvSpPr/>
          <p:nvPr/>
        </p:nvSpPr>
        <p:spPr>
          <a:xfrm>
            <a:off x="2449163" y="1779177"/>
            <a:ext cx="1294682" cy="692497"/>
          </a:xfrm>
          <a:prstGeom prst="rect">
            <a:avLst/>
          </a:prstGeom>
          <a:solidFill>
            <a:schemeClr val="accent1"/>
          </a:solidFill>
          <a:ln>
            <a:solidFill>
              <a:srgbClr val="0087CD"/>
            </a:solidFill>
          </a:ln>
        </p:spPr>
        <p:txBody>
          <a:bodyPr wrap="square">
            <a:spAutoFit/>
          </a:bodyPr>
          <a:lstStyle/>
          <a:p>
            <a:pPr defTabSz="457200">
              <a:lnSpc>
                <a:spcPct val="130000"/>
              </a:lnSpc>
            </a:pPr>
            <a:r>
              <a:rPr lang="zh-CN" altLang="en-US" sz="1000"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实时反映工作步骤路径，指出过程中非增值部分</a:t>
            </a:r>
          </a:p>
        </p:txBody>
      </p:sp>
      <p:sp>
        <p:nvSpPr>
          <p:cNvPr id="29" name="Rectangle 28"/>
          <p:cNvSpPr/>
          <p:nvPr/>
        </p:nvSpPr>
        <p:spPr>
          <a:xfrm>
            <a:off x="2449163" y="1154180"/>
            <a:ext cx="1294682" cy="286232"/>
          </a:xfrm>
          <a:prstGeom prst="rect">
            <a:avLst/>
          </a:prstGeom>
          <a:solidFill>
            <a:schemeClr val="accent1"/>
          </a:solidFill>
          <a:ln>
            <a:solidFill>
              <a:srgbClr val="0087CD"/>
            </a:solidFill>
          </a:ln>
        </p:spPr>
        <p:txBody>
          <a:bodyPr wrap="square">
            <a:spAutoFit/>
          </a:bodyPr>
          <a:lstStyle/>
          <a:p>
            <a:pPr algn="ctr" defTabSz="457200">
              <a:lnSpc>
                <a:spcPct val="90000"/>
              </a:lnSpc>
            </a:pPr>
            <a:r>
              <a:rPr lang="zh-CN" altLang="en-US" sz="1400" spc="225" dirty="0" smtClean="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实时工作流</a:t>
            </a:r>
            <a:endParaRPr lang="en-US" sz="1400" spc="225"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endParaRPr>
          </a:p>
        </p:txBody>
      </p:sp>
      <p:sp>
        <p:nvSpPr>
          <p:cNvPr id="30" name="Freeform 120"/>
          <p:cNvSpPr>
            <a:spLocks noChangeArrowheads="1"/>
          </p:cNvSpPr>
          <p:nvPr/>
        </p:nvSpPr>
        <p:spPr bwMode="auto">
          <a:xfrm>
            <a:off x="2905970" y="387091"/>
            <a:ext cx="385925" cy="307049"/>
          </a:xfrm>
          <a:custGeom>
            <a:avLst/>
            <a:gdLst>
              <a:gd name="T0" fmla="*/ 217118 w 602"/>
              <a:gd name="T1" fmla="*/ 38054 h 482"/>
              <a:gd name="T2" fmla="*/ 217118 w 602"/>
              <a:gd name="T3" fmla="*/ 38054 h 482"/>
              <a:gd name="T4" fmla="*/ 217118 w 602"/>
              <a:gd name="T5" fmla="*/ 38054 h 482"/>
              <a:gd name="T6" fmla="*/ 186411 w 602"/>
              <a:gd name="T7" fmla="*/ 104109 h 482"/>
              <a:gd name="T8" fmla="*/ 186411 w 602"/>
              <a:gd name="T9" fmla="*/ 104109 h 482"/>
              <a:gd name="T10" fmla="*/ 178824 w 602"/>
              <a:gd name="T11" fmla="*/ 111648 h 482"/>
              <a:gd name="T12" fmla="*/ 178824 w 602"/>
              <a:gd name="T13" fmla="*/ 111648 h 482"/>
              <a:gd name="T14" fmla="*/ 89231 w 602"/>
              <a:gd name="T15" fmla="*/ 116674 h 482"/>
              <a:gd name="T16" fmla="*/ 94289 w 602"/>
              <a:gd name="T17" fmla="*/ 132111 h 482"/>
              <a:gd name="T18" fmla="*/ 191468 w 602"/>
              <a:gd name="T19" fmla="*/ 132111 h 482"/>
              <a:gd name="T20" fmla="*/ 212060 w 602"/>
              <a:gd name="T21" fmla="*/ 152215 h 482"/>
              <a:gd name="T22" fmla="*/ 191468 w 602"/>
              <a:gd name="T23" fmla="*/ 172678 h 482"/>
              <a:gd name="T24" fmla="*/ 171238 w 602"/>
              <a:gd name="T25" fmla="*/ 152215 h 482"/>
              <a:gd name="T26" fmla="*/ 74058 w 602"/>
              <a:gd name="T27" fmla="*/ 152215 h 482"/>
              <a:gd name="T28" fmla="*/ 53467 w 602"/>
              <a:gd name="T29" fmla="*/ 172678 h 482"/>
              <a:gd name="T30" fmla="*/ 33236 w 602"/>
              <a:gd name="T31" fmla="*/ 152215 h 482"/>
              <a:gd name="T32" fmla="*/ 53467 w 602"/>
              <a:gd name="T33" fmla="*/ 132111 h 482"/>
              <a:gd name="T34" fmla="*/ 74058 w 602"/>
              <a:gd name="T35" fmla="*/ 132111 h 482"/>
              <a:gd name="T36" fmla="*/ 33236 w 602"/>
              <a:gd name="T37" fmla="*/ 20463 h 482"/>
              <a:gd name="T38" fmla="*/ 10115 w 602"/>
              <a:gd name="T39" fmla="*/ 20463 h 482"/>
              <a:gd name="T40" fmla="*/ 0 w 602"/>
              <a:gd name="T41" fmla="*/ 10052 h 482"/>
              <a:gd name="T42" fmla="*/ 10115 w 602"/>
              <a:gd name="T43" fmla="*/ 0 h 482"/>
              <a:gd name="T44" fmla="*/ 40822 w 602"/>
              <a:gd name="T45" fmla="*/ 0 h 482"/>
              <a:gd name="T46" fmla="*/ 50938 w 602"/>
              <a:gd name="T47" fmla="*/ 5026 h 482"/>
              <a:gd name="T48" fmla="*/ 50938 w 602"/>
              <a:gd name="T49" fmla="*/ 5026 h 482"/>
              <a:gd name="T50" fmla="*/ 56357 w 602"/>
              <a:gd name="T51" fmla="*/ 22976 h 482"/>
              <a:gd name="T52" fmla="*/ 206641 w 602"/>
              <a:gd name="T53" fmla="*/ 22976 h 482"/>
              <a:gd name="T54" fmla="*/ 217118 w 602"/>
              <a:gd name="T55" fmla="*/ 33028 h 482"/>
              <a:gd name="T56" fmla="*/ 217118 w 602"/>
              <a:gd name="T57" fmla="*/ 38054 h 482"/>
              <a:gd name="T58" fmla="*/ 63943 w 602"/>
              <a:gd name="T59" fmla="*/ 43080 h 482"/>
              <a:gd name="T60" fmla="*/ 63943 w 602"/>
              <a:gd name="T61" fmla="*/ 43080 h 482"/>
              <a:gd name="T62" fmla="*/ 81645 w 602"/>
              <a:gd name="T63" fmla="*/ 96570 h 482"/>
              <a:gd name="T64" fmla="*/ 171238 w 602"/>
              <a:gd name="T65" fmla="*/ 91544 h 482"/>
              <a:gd name="T66" fmla="*/ 191468 w 602"/>
              <a:gd name="T67" fmla="*/ 43080 h 482"/>
              <a:gd name="T68" fmla="*/ 63943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chemeClr val="bg1"/>
          </a:solidFill>
          <a:ln>
            <a:solidFill>
              <a:srgbClr val="0087CD"/>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000000"/>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31" name="Rectangle: Rounded Corners 1"/>
          <p:cNvSpPr/>
          <p:nvPr/>
        </p:nvSpPr>
        <p:spPr>
          <a:xfrm>
            <a:off x="481519" y="671600"/>
            <a:ext cx="1294682" cy="2385566"/>
          </a:xfrm>
          <a:prstGeom prst="roundRect">
            <a:avLst>
              <a:gd name="adj" fmla="val 3058"/>
            </a:avLst>
          </a:prstGeom>
          <a:solidFill>
            <a:schemeClr val="accent1"/>
          </a:solidFill>
          <a:ln w="12700" cap="flat" cmpd="sng" algn="ctr">
            <a:solidFill>
              <a:srgbClr val="0087CD"/>
            </a:solid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grpSp>
        <p:nvGrpSpPr>
          <p:cNvPr id="32" name="Group 31">
            <a:extLst>
              <a:ext uri="{FF2B5EF4-FFF2-40B4-BE49-F238E27FC236}">
                <a16:creationId xmlns:a16="http://schemas.microsoft.com/office/drawing/2014/main" xmlns="" id="{A347348B-078A-4449-B96A-E239AD8A95FD}"/>
              </a:ext>
            </a:extLst>
          </p:cNvPr>
          <p:cNvGrpSpPr/>
          <p:nvPr/>
        </p:nvGrpSpPr>
        <p:grpSpPr>
          <a:xfrm>
            <a:off x="701934" y="126122"/>
            <a:ext cx="853852" cy="853852"/>
            <a:chOff x="9026205" y="2300734"/>
            <a:chExt cx="1882543" cy="1882543"/>
          </a:xfrm>
          <a:solidFill>
            <a:schemeClr val="accent1"/>
          </a:solidFill>
        </p:grpSpPr>
        <p:sp>
          <p:nvSpPr>
            <p:cNvPr id="33" name="Oval 32"/>
            <p:cNvSpPr/>
            <p:nvPr/>
          </p:nvSpPr>
          <p:spPr>
            <a:xfrm>
              <a:off x="9026205" y="2300734"/>
              <a:ext cx="1882543" cy="1882543"/>
            </a:xfrm>
            <a:prstGeom prst="ellipse">
              <a:avLst/>
            </a:prstGeom>
            <a:grpFill/>
            <a:ln w="12700" cap="flat" cmpd="sng" algn="ctr">
              <a:solidFill>
                <a:srgbClr val="0087CD"/>
              </a:solid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34" name="Freeform 34"/>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chemeClr val="bg1"/>
            </a:solidFill>
            <a:ln>
              <a:solidFill>
                <a:srgbClr val="0087CD"/>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000000"/>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grpSp>
      <p:sp>
        <p:nvSpPr>
          <p:cNvPr id="35" name="Rectangle 34"/>
          <p:cNvSpPr/>
          <p:nvPr/>
        </p:nvSpPr>
        <p:spPr>
          <a:xfrm>
            <a:off x="601045" y="1142549"/>
            <a:ext cx="1055630" cy="286232"/>
          </a:xfrm>
          <a:prstGeom prst="rect">
            <a:avLst/>
          </a:prstGeom>
          <a:solidFill>
            <a:schemeClr val="accent1"/>
          </a:solidFill>
          <a:ln>
            <a:solidFill>
              <a:srgbClr val="0087CD"/>
            </a:solidFill>
          </a:ln>
        </p:spPr>
        <p:txBody>
          <a:bodyPr wrap="square">
            <a:spAutoFit/>
          </a:bodyPr>
          <a:lstStyle/>
          <a:p>
            <a:pPr algn="ctr" defTabSz="457200">
              <a:lnSpc>
                <a:spcPct val="90000"/>
              </a:lnSpc>
            </a:pPr>
            <a:r>
              <a:rPr lang="zh-CN" altLang="en-US" sz="1400" spc="225" dirty="0" smtClean="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渠道分布</a:t>
            </a:r>
            <a:endParaRPr lang="en-US" sz="1400" spc="225"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endParaRPr>
          </a:p>
        </p:txBody>
      </p:sp>
      <p:sp>
        <p:nvSpPr>
          <p:cNvPr id="36" name="Rectangle 35"/>
          <p:cNvSpPr/>
          <p:nvPr/>
        </p:nvSpPr>
        <p:spPr>
          <a:xfrm>
            <a:off x="481519" y="1795809"/>
            <a:ext cx="1294682" cy="892552"/>
          </a:xfrm>
          <a:prstGeom prst="rect">
            <a:avLst/>
          </a:prstGeom>
          <a:solidFill>
            <a:schemeClr val="accent1"/>
          </a:solidFill>
          <a:ln>
            <a:solidFill>
              <a:srgbClr val="0087CD"/>
            </a:solidFill>
          </a:ln>
        </p:spPr>
        <p:txBody>
          <a:bodyPr wrap="square">
            <a:spAutoFit/>
          </a:bodyPr>
          <a:lstStyle/>
          <a:p>
            <a:pPr defTabSz="457200">
              <a:lnSpc>
                <a:spcPct val="130000"/>
              </a:lnSpc>
            </a:pPr>
            <a:r>
              <a:rPr lang="zh-CN" altLang="en-US" sz="1000"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通过客户群体量的渠道分布，预测用户行为的偏好性，自动捕捉市场变化</a:t>
            </a:r>
          </a:p>
        </p:txBody>
      </p:sp>
      <p:sp>
        <p:nvSpPr>
          <p:cNvPr id="37" name="Freeform 1125"/>
          <p:cNvSpPr>
            <a:spLocks/>
          </p:cNvSpPr>
          <p:nvPr/>
        </p:nvSpPr>
        <p:spPr bwMode="auto">
          <a:xfrm>
            <a:off x="2731399" y="2968466"/>
            <a:ext cx="895349" cy="896841"/>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gradFill>
            <a:gsLst>
              <a:gs pos="0">
                <a:srgbClr val="501E87"/>
              </a:gs>
              <a:gs pos="100000">
                <a:srgbClr val="7636AD"/>
              </a:gs>
            </a:gsLst>
            <a:lin ang="0" scaled="1"/>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grpSp>
        <p:nvGrpSpPr>
          <p:cNvPr id="38" name="Group 37"/>
          <p:cNvGrpSpPr/>
          <p:nvPr/>
        </p:nvGrpSpPr>
        <p:grpSpPr>
          <a:xfrm>
            <a:off x="117779" y="3363838"/>
            <a:ext cx="2059937" cy="1276527"/>
            <a:chOff x="8196012" y="4669151"/>
            <a:chExt cx="3476120" cy="1759765"/>
          </a:xfrm>
        </p:grpSpPr>
        <p:pic>
          <p:nvPicPr>
            <p:cNvPr id="39" name="Picture 38"/>
            <p:cNvPicPr>
              <a:picLocks noChangeAspect="1"/>
            </p:cNvPicPr>
            <p:nvPr/>
          </p:nvPicPr>
          <p:blipFill>
            <a:blip r:embed="rId3"/>
            <a:stretch>
              <a:fillRect/>
            </a:stretch>
          </p:blipFill>
          <p:spPr>
            <a:xfrm>
              <a:off x="8196012" y="4669151"/>
              <a:ext cx="3476120" cy="1759765"/>
            </a:xfrm>
            <a:prstGeom prst="rect">
              <a:avLst/>
            </a:prstGeom>
          </p:spPr>
        </p:pic>
        <p:sp>
          <p:nvSpPr>
            <p:cNvPr id="40" name="Rounded Rectangle 39"/>
            <p:cNvSpPr/>
            <p:nvPr/>
          </p:nvSpPr>
          <p:spPr>
            <a:xfrm>
              <a:off x="8197963" y="5141152"/>
              <a:ext cx="1206549" cy="1169535"/>
            </a:xfrm>
            <a:prstGeom prst="roundRect">
              <a:avLst/>
            </a:prstGeom>
            <a:noFill/>
            <a:ln w="28575" cap="flat" cmpd="sng" algn="ctr">
              <a:solidFill>
                <a:srgbClr val="FF0000"/>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noFill/>
                <a:ea typeface="等线" panose="02010600030101010101" pitchFamily="2" charset="-122"/>
              </a:endParaRPr>
            </a:p>
          </p:txBody>
        </p:sp>
        <p:sp>
          <p:nvSpPr>
            <p:cNvPr id="41" name="TextBox 40"/>
            <p:cNvSpPr txBox="1"/>
            <p:nvPr/>
          </p:nvSpPr>
          <p:spPr>
            <a:xfrm>
              <a:off x="9378185" y="5549033"/>
              <a:ext cx="2041709" cy="424288"/>
            </a:xfrm>
            <a:prstGeom prst="rect">
              <a:avLst/>
            </a:prstGeom>
            <a:noFill/>
          </p:spPr>
          <p:txBody>
            <a:bodyPr wrap="square" rtlCol="0">
              <a:spAutoFit/>
            </a:bodyPr>
            <a:lstStyle/>
            <a:p>
              <a:pPr algn="ctr" defTabSz="914400">
                <a:defRPr/>
              </a:pPr>
              <a:r>
                <a:rPr lang="zh-CN" altLang="en-US" sz="1400" b="1" kern="0" dirty="0">
                  <a:solidFill>
                    <a:srgbClr val="FF0000"/>
                  </a:solidFill>
                  <a:latin typeface="Microsoft YaHei UI" panose="020B0503020204020204" pitchFamily="34" charset="-122"/>
                  <a:ea typeface="Microsoft YaHei UI" panose="020B0503020204020204" pitchFamily="34" charset="-122"/>
                </a:rPr>
                <a:t>渠</a:t>
              </a:r>
              <a:r>
                <a:rPr lang="zh-CN" altLang="en-US" sz="1400" b="1" kern="0" dirty="0" smtClean="0">
                  <a:solidFill>
                    <a:srgbClr val="FF0000"/>
                  </a:solidFill>
                  <a:latin typeface="Microsoft YaHei UI" panose="020B0503020204020204" pitchFamily="34" charset="-122"/>
                  <a:ea typeface="Microsoft YaHei UI" panose="020B0503020204020204" pitchFamily="34" charset="-122"/>
                </a:rPr>
                <a:t>道分布</a:t>
              </a:r>
            </a:p>
          </p:txBody>
        </p:sp>
      </p:grpSp>
      <p:grpSp>
        <p:nvGrpSpPr>
          <p:cNvPr id="42" name="Group 41"/>
          <p:cNvGrpSpPr/>
          <p:nvPr/>
        </p:nvGrpSpPr>
        <p:grpSpPr>
          <a:xfrm>
            <a:off x="1853588" y="2571662"/>
            <a:ext cx="2490687" cy="1329868"/>
            <a:chOff x="6495017" y="1279778"/>
            <a:chExt cx="4185539" cy="2149222"/>
          </a:xfrm>
        </p:grpSpPr>
        <p:pic>
          <p:nvPicPr>
            <p:cNvPr id="43" name="Picture 42"/>
            <p:cNvPicPr>
              <a:picLocks noChangeAspect="1"/>
            </p:cNvPicPr>
            <p:nvPr/>
          </p:nvPicPr>
          <p:blipFill>
            <a:blip r:embed="rId4"/>
            <a:stretch>
              <a:fillRect/>
            </a:stretch>
          </p:blipFill>
          <p:spPr>
            <a:xfrm>
              <a:off x="6495017" y="1279778"/>
              <a:ext cx="4185539" cy="2149222"/>
            </a:xfrm>
            <a:prstGeom prst="rect">
              <a:avLst/>
            </a:prstGeom>
          </p:spPr>
        </p:pic>
        <p:sp>
          <p:nvSpPr>
            <p:cNvPr id="44" name="Rounded Rectangle 43"/>
            <p:cNvSpPr/>
            <p:nvPr/>
          </p:nvSpPr>
          <p:spPr>
            <a:xfrm>
              <a:off x="8575963" y="1648692"/>
              <a:ext cx="1745673" cy="1764604"/>
            </a:xfrm>
            <a:prstGeom prst="roundRect">
              <a:avLst/>
            </a:prstGeom>
            <a:noFill/>
            <a:ln w="28575" cap="flat" cmpd="sng" algn="ctr">
              <a:solidFill>
                <a:srgbClr val="FF0000"/>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noFill/>
                <a:ea typeface="等线" panose="02010600030101010101" pitchFamily="2" charset="-122"/>
              </a:endParaRPr>
            </a:p>
          </p:txBody>
        </p:sp>
        <p:sp>
          <p:nvSpPr>
            <p:cNvPr id="45" name="TextBox 6"/>
            <p:cNvSpPr txBox="1"/>
            <p:nvPr/>
          </p:nvSpPr>
          <p:spPr>
            <a:xfrm>
              <a:off x="8213068" y="2244805"/>
              <a:ext cx="2467488" cy="46258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zh-CN" altLang="en-US" sz="1400" b="1" spc="225" dirty="0">
                  <a:solidFill>
                    <a:srgbClr val="FF0000"/>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实时工作流</a:t>
              </a:r>
              <a:endParaRPr lang="en-US" altLang="zh-CN" sz="1400" b="1" spc="225" dirty="0">
                <a:solidFill>
                  <a:srgbClr val="FF0000"/>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endParaRPr>
            </a:p>
          </p:txBody>
        </p:sp>
      </p:grpSp>
      <p:sp>
        <p:nvSpPr>
          <p:cNvPr id="50" name="Rectangle: Rounded Corners 1"/>
          <p:cNvSpPr/>
          <p:nvPr/>
        </p:nvSpPr>
        <p:spPr>
          <a:xfrm>
            <a:off x="7275637" y="671600"/>
            <a:ext cx="1294682" cy="2385566"/>
          </a:xfrm>
          <a:prstGeom prst="roundRect">
            <a:avLst>
              <a:gd name="adj" fmla="val 3058"/>
            </a:avLst>
          </a:prstGeom>
          <a:solidFill>
            <a:schemeClr val="accent1"/>
          </a:solidFill>
          <a:ln w="12700" cap="flat" cmpd="sng" algn="ctr">
            <a:solidFill>
              <a:srgbClr val="0087CD"/>
            </a:solid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grpSp>
        <p:nvGrpSpPr>
          <p:cNvPr id="51" name="Group 50">
            <a:extLst>
              <a:ext uri="{FF2B5EF4-FFF2-40B4-BE49-F238E27FC236}">
                <a16:creationId xmlns:a16="http://schemas.microsoft.com/office/drawing/2014/main" xmlns="" id="{A347348B-078A-4449-B96A-E239AD8A95FD}"/>
              </a:ext>
            </a:extLst>
          </p:cNvPr>
          <p:cNvGrpSpPr/>
          <p:nvPr/>
        </p:nvGrpSpPr>
        <p:grpSpPr>
          <a:xfrm>
            <a:off x="7496052" y="126122"/>
            <a:ext cx="853852" cy="853852"/>
            <a:chOff x="9026205" y="2300734"/>
            <a:chExt cx="1882543" cy="1882543"/>
          </a:xfrm>
          <a:solidFill>
            <a:schemeClr val="accent1"/>
          </a:solidFill>
        </p:grpSpPr>
        <p:sp>
          <p:nvSpPr>
            <p:cNvPr id="52" name="Oval 51"/>
            <p:cNvSpPr/>
            <p:nvPr/>
          </p:nvSpPr>
          <p:spPr>
            <a:xfrm>
              <a:off x="9026205" y="2300734"/>
              <a:ext cx="1882543" cy="1882543"/>
            </a:xfrm>
            <a:prstGeom prst="ellipse">
              <a:avLst/>
            </a:prstGeom>
            <a:grpFill/>
            <a:ln w="12700" cap="flat" cmpd="sng" algn="ctr">
              <a:solidFill>
                <a:srgbClr val="0087CD"/>
              </a:solid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53" name="Freeform 34"/>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chemeClr val="bg1"/>
            </a:solidFill>
            <a:ln>
              <a:solidFill>
                <a:srgbClr val="0087CD"/>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000000"/>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grpSp>
      <p:sp>
        <p:nvSpPr>
          <p:cNvPr id="54" name="Rectangle 53"/>
          <p:cNvSpPr/>
          <p:nvPr/>
        </p:nvSpPr>
        <p:spPr>
          <a:xfrm>
            <a:off x="7395163" y="1142549"/>
            <a:ext cx="1055630" cy="286232"/>
          </a:xfrm>
          <a:prstGeom prst="rect">
            <a:avLst/>
          </a:prstGeom>
          <a:solidFill>
            <a:schemeClr val="accent1"/>
          </a:solidFill>
          <a:ln>
            <a:solidFill>
              <a:srgbClr val="0087CD"/>
            </a:solidFill>
          </a:ln>
        </p:spPr>
        <p:txBody>
          <a:bodyPr wrap="square">
            <a:spAutoFit/>
          </a:bodyPr>
          <a:lstStyle/>
          <a:p>
            <a:pPr algn="ctr" defTabSz="457200">
              <a:lnSpc>
                <a:spcPct val="90000"/>
              </a:lnSpc>
            </a:pPr>
            <a:r>
              <a:rPr lang="zh-CN" altLang="en-US" sz="1400" spc="225" dirty="0" smtClean="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潜在原因</a:t>
            </a:r>
            <a:endParaRPr lang="en-US" sz="1400" spc="225"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endParaRPr>
          </a:p>
        </p:txBody>
      </p:sp>
      <p:sp>
        <p:nvSpPr>
          <p:cNvPr id="55" name="Rectangle 54"/>
          <p:cNvSpPr/>
          <p:nvPr/>
        </p:nvSpPr>
        <p:spPr>
          <a:xfrm>
            <a:off x="7275637" y="1795809"/>
            <a:ext cx="1294682" cy="692497"/>
          </a:xfrm>
          <a:prstGeom prst="rect">
            <a:avLst/>
          </a:prstGeom>
          <a:solidFill>
            <a:schemeClr val="accent1"/>
          </a:solidFill>
          <a:ln>
            <a:solidFill>
              <a:srgbClr val="0087CD"/>
            </a:solidFill>
          </a:ln>
        </p:spPr>
        <p:txBody>
          <a:bodyPr wrap="square">
            <a:spAutoFit/>
          </a:bodyPr>
          <a:lstStyle/>
          <a:p>
            <a:pPr defTabSz="457200">
              <a:lnSpc>
                <a:spcPct val="130000"/>
              </a:lnSpc>
            </a:pPr>
            <a:r>
              <a:rPr lang="zh-CN" altLang="en-US" sz="1000"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针对性跟踪开户失败原因，以大数据支</a:t>
            </a:r>
            <a:r>
              <a:rPr lang="zh-CN" altLang="en-US" sz="1000" dirty="0" smtClean="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撑最</a:t>
            </a:r>
            <a:r>
              <a:rPr lang="zh-CN" altLang="en-US" sz="1000" dirty="0">
                <a:solidFill>
                  <a:srgbClr val="FFFFFF"/>
                </a:solidFill>
                <a:latin typeface="Microsoft YaHei UI" panose="020B0503020204020204" pitchFamily="34" charset="-122"/>
                <a:ea typeface="Microsoft YaHei UI" panose="020B0503020204020204" pitchFamily="34" charset="-122"/>
                <a:cs typeface="Segoe UI" panose="020B0502040204020203" pitchFamily="34" charset="0"/>
                <a:sym typeface="思源黑体 Bold" panose="020B0800000000000000" pitchFamily="34" charset="-122"/>
              </a:rPr>
              <a:t>主要原因</a:t>
            </a:r>
          </a:p>
        </p:txBody>
      </p:sp>
      <p:grpSp>
        <p:nvGrpSpPr>
          <p:cNvPr id="56" name="Group 55"/>
          <p:cNvGrpSpPr/>
          <p:nvPr/>
        </p:nvGrpSpPr>
        <p:grpSpPr>
          <a:xfrm>
            <a:off x="6505114" y="2527514"/>
            <a:ext cx="2667504" cy="1623492"/>
            <a:chOff x="201276" y="2937487"/>
            <a:chExt cx="4601405" cy="2228800"/>
          </a:xfrm>
        </p:grpSpPr>
        <p:pic>
          <p:nvPicPr>
            <p:cNvPr id="57" name="Picture 56"/>
            <p:cNvPicPr>
              <a:picLocks noChangeAspect="1"/>
            </p:cNvPicPr>
            <p:nvPr/>
          </p:nvPicPr>
          <p:blipFill>
            <a:blip r:embed="rId5"/>
            <a:stretch>
              <a:fillRect/>
            </a:stretch>
          </p:blipFill>
          <p:spPr>
            <a:xfrm>
              <a:off x="201276" y="2937487"/>
              <a:ext cx="4453314" cy="2228800"/>
            </a:xfrm>
            <a:prstGeom prst="rect">
              <a:avLst/>
            </a:prstGeom>
          </p:spPr>
        </p:pic>
        <p:sp>
          <p:nvSpPr>
            <p:cNvPr id="58" name="Rounded Rectangle 57"/>
            <p:cNvSpPr/>
            <p:nvPr/>
          </p:nvSpPr>
          <p:spPr>
            <a:xfrm>
              <a:off x="2687781" y="3726872"/>
              <a:ext cx="1745673" cy="1389114"/>
            </a:xfrm>
            <a:prstGeom prst="roundRect">
              <a:avLst/>
            </a:prstGeom>
            <a:noFill/>
            <a:ln w="28575" cap="flat" cmpd="sng" algn="ctr">
              <a:solidFill>
                <a:srgbClr val="FF0000"/>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noFill/>
                <a:ea typeface="等线" panose="02010600030101010101" pitchFamily="2" charset="-122"/>
              </a:endParaRPr>
            </a:p>
          </p:txBody>
        </p:sp>
        <p:sp>
          <p:nvSpPr>
            <p:cNvPr id="59" name="Rectangle 58"/>
            <p:cNvSpPr/>
            <p:nvPr/>
          </p:nvSpPr>
          <p:spPr>
            <a:xfrm>
              <a:off x="2293176" y="3237120"/>
              <a:ext cx="2509505" cy="4225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sz="1400" b="1" dirty="0" smtClean="0">
                  <a:solidFill>
                    <a:srgbClr val="FF0000"/>
                  </a:solidFill>
                  <a:latin typeface="Microsoft YaHei UI" panose="020B0503020204020204" pitchFamily="34" charset="-122"/>
                  <a:ea typeface="Microsoft YaHei UI" panose="020B0503020204020204" pitchFamily="34" charset="-122"/>
                </a:rPr>
                <a:t>潜在原因分析</a:t>
              </a:r>
              <a:endParaRPr lang="zh-CN" altLang="en-US" sz="1400" b="1" dirty="0">
                <a:solidFill>
                  <a:srgbClr val="FF0000"/>
                </a:solidFill>
                <a:latin typeface="Microsoft YaHei UI" panose="020B0503020204020204" pitchFamily="34" charset="-122"/>
                <a:ea typeface="Microsoft YaHei UI" panose="020B0503020204020204" pitchFamily="34" charset="-122"/>
              </a:endParaRPr>
            </a:p>
          </p:txBody>
        </p:sp>
      </p:grpSp>
      <p:grpSp>
        <p:nvGrpSpPr>
          <p:cNvPr id="46" name="Group 45"/>
          <p:cNvGrpSpPr/>
          <p:nvPr/>
        </p:nvGrpSpPr>
        <p:grpSpPr>
          <a:xfrm>
            <a:off x="4346641" y="3421920"/>
            <a:ext cx="2544895" cy="1382078"/>
            <a:chOff x="6830872" y="1491268"/>
            <a:chExt cx="4460896" cy="2168610"/>
          </a:xfrm>
        </p:grpSpPr>
        <p:pic>
          <p:nvPicPr>
            <p:cNvPr id="47" name="Picture 46"/>
            <p:cNvPicPr>
              <a:picLocks noChangeAspect="1"/>
            </p:cNvPicPr>
            <p:nvPr/>
          </p:nvPicPr>
          <p:blipFill>
            <a:blip r:embed="rId6"/>
            <a:stretch>
              <a:fillRect/>
            </a:stretch>
          </p:blipFill>
          <p:spPr>
            <a:xfrm>
              <a:off x="6830872" y="1491268"/>
              <a:ext cx="4339888" cy="2168610"/>
            </a:xfrm>
            <a:prstGeom prst="rect">
              <a:avLst/>
            </a:prstGeom>
          </p:spPr>
        </p:pic>
        <p:sp>
          <p:nvSpPr>
            <p:cNvPr id="48" name="Rounded Rectangle 47"/>
            <p:cNvSpPr/>
            <p:nvPr/>
          </p:nvSpPr>
          <p:spPr>
            <a:xfrm>
              <a:off x="9072962" y="1891020"/>
              <a:ext cx="2097796" cy="832709"/>
            </a:xfrm>
            <a:prstGeom prst="roundRect">
              <a:avLst/>
            </a:prstGeom>
            <a:noFill/>
            <a:ln w="28575" cap="flat" cmpd="sng" algn="ctr">
              <a:solidFill>
                <a:srgbClr val="FF0000"/>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noFill/>
                <a:ea typeface="等线" panose="02010600030101010101" pitchFamily="2" charset="-122"/>
              </a:endParaRPr>
            </a:p>
          </p:txBody>
        </p:sp>
        <p:sp>
          <p:nvSpPr>
            <p:cNvPr id="49" name="Rectangle 48"/>
            <p:cNvSpPr/>
            <p:nvPr/>
          </p:nvSpPr>
          <p:spPr>
            <a:xfrm>
              <a:off x="9077109" y="2156668"/>
              <a:ext cx="2214659" cy="40562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sz="1400" b="1" dirty="0" smtClean="0">
                  <a:solidFill>
                    <a:srgbClr val="FF0000"/>
                  </a:solidFill>
                  <a:latin typeface="Microsoft YaHei UI" panose="020B0503020204020204" pitchFamily="34" charset="-122"/>
                  <a:ea typeface="Microsoft YaHei UI" panose="020B0503020204020204" pitchFamily="34" charset="-122"/>
                </a:rPr>
                <a:t>周转时间</a:t>
              </a:r>
              <a:r>
                <a:rPr lang="zh-CN" altLang="en-US" sz="1400" b="1" dirty="0">
                  <a:solidFill>
                    <a:srgbClr val="FF0000"/>
                  </a:solidFill>
                  <a:latin typeface="Microsoft YaHei UI" panose="020B0503020204020204" pitchFamily="34" charset="-122"/>
                  <a:ea typeface="Microsoft YaHei UI" panose="020B0503020204020204" pitchFamily="34" charset="-122"/>
                </a:rPr>
                <a:t>分析</a:t>
              </a:r>
            </a:p>
          </p:txBody>
        </p:sp>
      </p:grpSp>
    </p:spTree>
    <p:extLst>
      <p:ext uri="{BB962C8B-B14F-4D97-AF65-F5344CB8AC3E}">
        <p14:creationId xmlns:p14="http://schemas.microsoft.com/office/powerpoint/2010/main" val="1970680226"/>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000"/>
                                        <p:tgtEl>
                                          <p:spTgt spid="50"/>
                                        </p:tgtEl>
                                      </p:cBhvr>
                                    </p:animEffect>
                                    <p:anim calcmode="lin" valueType="num">
                                      <p:cBhvr>
                                        <p:cTn id="89" dur="1000" fill="hold"/>
                                        <p:tgtEl>
                                          <p:spTgt spid="50"/>
                                        </p:tgtEl>
                                        <p:attrNameLst>
                                          <p:attrName>ppt_x</p:attrName>
                                        </p:attrNameLst>
                                      </p:cBhvr>
                                      <p:tavLst>
                                        <p:tav tm="0">
                                          <p:val>
                                            <p:strVal val="#ppt_x"/>
                                          </p:val>
                                        </p:tav>
                                        <p:tav tm="100000">
                                          <p:val>
                                            <p:strVal val="#ppt_x"/>
                                          </p:val>
                                        </p:tav>
                                      </p:tavLst>
                                    </p:anim>
                                    <p:anim calcmode="lin" valueType="num">
                                      <p:cBhvr>
                                        <p:cTn id="90" dur="1000" fill="hold"/>
                                        <p:tgtEl>
                                          <p:spTgt spid="50"/>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1000"/>
                                        <p:tgtEl>
                                          <p:spTgt spid="51"/>
                                        </p:tgtEl>
                                      </p:cBhvr>
                                    </p:animEffect>
                                    <p:anim calcmode="lin" valueType="num">
                                      <p:cBhvr>
                                        <p:cTn id="94" dur="1000" fill="hold"/>
                                        <p:tgtEl>
                                          <p:spTgt spid="51"/>
                                        </p:tgtEl>
                                        <p:attrNameLst>
                                          <p:attrName>ppt_x</p:attrName>
                                        </p:attrNameLst>
                                      </p:cBhvr>
                                      <p:tavLst>
                                        <p:tav tm="0">
                                          <p:val>
                                            <p:strVal val="#ppt_x"/>
                                          </p:val>
                                        </p:tav>
                                        <p:tav tm="100000">
                                          <p:val>
                                            <p:strVal val="#ppt_x"/>
                                          </p:val>
                                        </p:tav>
                                      </p:tavLst>
                                    </p:anim>
                                    <p:anim calcmode="lin" valueType="num">
                                      <p:cBhvr>
                                        <p:cTn id="95" dur="1000" fill="hold"/>
                                        <p:tgtEl>
                                          <p:spTgt spid="5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1000"/>
                                        <p:tgtEl>
                                          <p:spTgt spid="54"/>
                                        </p:tgtEl>
                                      </p:cBhvr>
                                    </p:animEffect>
                                    <p:anim calcmode="lin" valueType="num">
                                      <p:cBhvr>
                                        <p:cTn id="99" dur="1000" fill="hold"/>
                                        <p:tgtEl>
                                          <p:spTgt spid="54"/>
                                        </p:tgtEl>
                                        <p:attrNameLst>
                                          <p:attrName>ppt_x</p:attrName>
                                        </p:attrNameLst>
                                      </p:cBhvr>
                                      <p:tavLst>
                                        <p:tav tm="0">
                                          <p:val>
                                            <p:strVal val="#ppt_x"/>
                                          </p:val>
                                        </p:tav>
                                        <p:tav tm="100000">
                                          <p:val>
                                            <p:strVal val="#ppt_x"/>
                                          </p:val>
                                        </p:tav>
                                      </p:tavLst>
                                    </p:anim>
                                    <p:anim calcmode="lin" valueType="num">
                                      <p:cBhvr>
                                        <p:cTn id="100" dur="1000" fill="hold"/>
                                        <p:tgtEl>
                                          <p:spTgt spid="5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1000"/>
                                        <p:tgtEl>
                                          <p:spTgt spid="55"/>
                                        </p:tgtEl>
                                      </p:cBhvr>
                                    </p:animEffect>
                                    <p:anim calcmode="lin" valueType="num">
                                      <p:cBhvr>
                                        <p:cTn id="104" dur="1000" fill="hold"/>
                                        <p:tgtEl>
                                          <p:spTgt spid="55"/>
                                        </p:tgtEl>
                                        <p:attrNameLst>
                                          <p:attrName>ppt_x</p:attrName>
                                        </p:attrNameLst>
                                      </p:cBhvr>
                                      <p:tavLst>
                                        <p:tav tm="0">
                                          <p:val>
                                            <p:strVal val="#ppt_x"/>
                                          </p:val>
                                        </p:tav>
                                        <p:tav tm="100000">
                                          <p:val>
                                            <p:strVal val="#ppt_x"/>
                                          </p:val>
                                        </p:tav>
                                      </p:tavLst>
                                    </p:anim>
                                    <p:anim calcmode="lin" valueType="num">
                                      <p:cBhvr>
                                        <p:cTn id="105" dur="1000" fill="hold"/>
                                        <p:tgtEl>
                                          <p:spTgt spid="55"/>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P spid="25" grpId="0" animBg="1"/>
      <p:bldP spid="29" grpId="0" animBg="1"/>
      <p:bldP spid="30" grpId="0" animBg="1"/>
      <p:bldP spid="31" grpId="0" animBg="1"/>
      <p:bldP spid="35" grpId="0" animBg="1"/>
      <p:bldP spid="36" grpId="0" animBg="1"/>
      <p:bldP spid="37" grpId="0" animBg="1"/>
      <p:bldP spid="50" grpId="0" animBg="1"/>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87" name="TextBox 86"/>
          <p:cNvSpPr txBox="1"/>
          <p:nvPr/>
        </p:nvSpPr>
        <p:spPr>
          <a:xfrm>
            <a:off x="301300" y="304273"/>
            <a:ext cx="7652075" cy="461665"/>
          </a:xfrm>
          <a:prstGeom prst="rect">
            <a:avLst/>
          </a:prstGeom>
          <a:noFill/>
        </p:spPr>
        <p:txBody>
          <a:bodyPr wrap="square" rtlCol="0">
            <a:spAutoFit/>
          </a:bodyPr>
          <a:lstStyle/>
          <a:p>
            <a:r>
              <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产品用</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例</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56" name="Pentagon 6"/>
          <p:cNvSpPr/>
          <p:nvPr/>
        </p:nvSpPr>
        <p:spPr>
          <a:xfrm>
            <a:off x="1905317" y="4059382"/>
            <a:ext cx="3415681" cy="511630"/>
          </a:xfrm>
          <a:prstGeom prst="homePlate">
            <a:avLst/>
          </a:prstGeom>
          <a:solidFill>
            <a:schemeClr val="accent2">
              <a:lumMod val="75000"/>
            </a:schemeClr>
          </a:solidFill>
          <a:ln w="12700" cap="flat" cmpd="sng" algn="ctr">
            <a:solidFill>
              <a:schemeClr val="accent2">
                <a:lumMod val="75000"/>
              </a:schemeClr>
            </a:solid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100%</a:t>
            </a:r>
          </a:p>
        </p:txBody>
      </p:sp>
      <p:sp>
        <p:nvSpPr>
          <p:cNvPr id="57" name="Pentagon 9"/>
          <p:cNvSpPr/>
          <p:nvPr/>
        </p:nvSpPr>
        <p:spPr>
          <a:xfrm>
            <a:off x="2013228" y="3551559"/>
            <a:ext cx="1610191" cy="511630"/>
          </a:xfrm>
          <a:prstGeom prst="homePlate">
            <a:avLst/>
          </a:prstGeom>
          <a:solidFill>
            <a:schemeClr val="accent5">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49%</a:t>
            </a:r>
          </a:p>
        </p:txBody>
      </p:sp>
      <p:sp>
        <p:nvSpPr>
          <p:cNvPr id="58" name="Pentagon 10"/>
          <p:cNvSpPr/>
          <p:nvPr/>
        </p:nvSpPr>
        <p:spPr>
          <a:xfrm>
            <a:off x="2013228" y="3039929"/>
            <a:ext cx="942919" cy="511630"/>
          </a:xfrm>
          <a:prstGeom prst="homePlate">
            <a:avLst/>
          </a:prstGeom>
          <a:solidFill>
            <a:schemeClr val="tx2">
              <a:lumMod val="60000"/>
              <a:lumOff val="40000"/>
            </a:schemeClr>
          </a:solidFill>
          <a:ln w="12700" cap="flat" cmpd="sng" algn="ctr">
            <a:solidFill>
              <a:schemeClr val="tx2">
                <a:lumMod val="60000"/>
                <a:lumOff val="40000"/>
              </a:schemeClr>
            </a:solid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32%</a:t>
            </a:r>
          </a:p>
        </p:txBody>
      </p:sp>
      <p:sp>
        <p:nvSpPr>
          <p:cNvPr id="59" name="Freeform 87"/>
          <p:cNvSpPr/>
          <p:nvPr/>
        </p:nvSpPr>
        <p:spPr bwMode="auto">
          <a:xfrm>
            <a:off x="182245" y="2164625"/>
            <a:ext cx="2274843" cy="2602166"/>
          </a:xfrm>
          <a:custGeom>
            <a:avLst/>
            <a:gdLst>
              <a:gd name="T0" fmla="*/ 966 w 1173"/>
              <a:gd name="T1" fmla="*/ 310 h 1342"/>
              <a:gd name="T2" fmla="*/ 995 w 1173"/>
              <a:gd name="T3" fmla="*/ 270 h 1342"/>
              <a:gd name="T4" fmla="*/ 978 w 1173"/>
              <a:gd name="T5" fmla="*/ 216 h 1342"/>
              <a:gd name="T6" fmla="*/ 937 w 1173"/>
              <a:gd name="T7" fmla="*/ 187 h 1342"/>
              <a:gd name="T8" fmla="*/ 880 w 1173"/>
              <a:gd name="T9" fmla="*/ 188 h 1342"/>
              <a:gd name="T10" fmla="*/ 848 w 1173"/>
              <a:gd name="T11" fmla="*/ 233 h 1342"/>
              <a:gd name="T12" fmla="*/ 612 w 1173"/>
              <a:gd name="T13" fmla="*/ 172 h 1342"/>
              <a:gd name="T14" fmla="*/ 612 w 1173"/>
              <a:gd name="T15" fmla="*/ 165 h 1342"/>
              <a:gd name="T16" fmla="*/ 612 w 1173"/>
              <a:gd name="T17" fmla="*/ 144 h 1342"/>
              <a:gd name="T18" fmla="*/ 649 w 1173"/>
              <a:gd name="T19" fmla="*/ 116 h 1342"/>
              <a:gd name="T20" fmla="*/ 652 w 1173"/>
              <a:gd name="T21" fmla="*/ 116 h 1342"/>
              <a:gd name="T22" fmla="*/ 692 w 1173"/>
              <a:gd name="T23" fmla="*/ 79 h 1342"/>
              <a:gd name="T24" fmla="*/ 692 w 1173"/>
              <a:gd name="T25" fmla="*/ 35 h 1342"/>
              <a:gd name="T26" fmla="*/ 652 w 1173"/>
              <a:gd name="T27" fmla="*/ 0 h 1342"/>
              <a:gd name="T28" fmla="*/ 508 w 1173"/>
              <a:gd name="T29" fmla="*/ 0 h 1342"/>
              <a:gd name="T30" fmla="*/ 460 w 1173"/>
              <a:gd name="T31" fmla="*/ 35 h 1342"/>
              <a:gd name="T32" fmla="*/ 460 w 1173"/>
              <a:gd name="T33" fmla="*/ 79 h 1342"/>
              <a:gd name="T34" fmla="*/ 508 w 1173"/>
              <a:gd name="T35" fmla="*/ 116 h 1342"/>
              <a:gd name="T36" fmla="*/ 511 w 1173"/>
              <a:gd name="T37" fmla="*/ 116 h 1342"/>
              <a:gd name="T38" fmla="*/ 540 w 1173"/>
              <a:gd name="T39" fmla="*/ 144 h 1342"/>
              <a:gd name="T40" fmla="*/ 540 w 1173"/>
              <a:gd name="T41" fmla="*/ 165 h 1342"/>
              <a:gd name="T42" fmla="*/ 540 w 1173"/>
              <a:gd name="T43" fmla="*/ 173 h 1342"/>
              <a:gd name="T44" fmla="*/ 325 w 1173"/>
              <a:gd name="T45" fmla="*/ 233 h 1342"/>
              <a:gd name="T46" fmla="*/ 322 w 1173"/>
              <a:gd name="T47" fmla="*/ 228 h 1342"/>
              <a:gd name="T48" fmla="*/ 288 w 1173"/>
              <a:gd name="T49" fmla="*/ 180 h 1342"/>
              <a:gd name="T50" fmla="*/ 232 w 1173"/>
              <a:gd name="T51" fmla="*/ 179 h 1342"/>
              <a:gd name="T52" fmla="*/ 191 w 1173"/>
              <a:gd name="T53" fmla="*/ 209 h 1342"/>
              <a:gd name="T54" fmla="*/ 173 w 1173"/>
              <a:gd name="T55" fmla="*/ 261 h 1342"/>
              <a:gd name="T56" fmla="*/ 207 w 1173"/>
              <a:gd name="T57" fmla="*/ 309 h 1342"/>
              <a:gd name="T58" fmla="*/ 0 w 1173"/>
              <a:gd name="T59" fmla="*/ 757 h 1342"/>
              <a:gd name="T60" fmla="*/ 587 w 1173"/>
              <a:gd name="T61" fmla="*/ 1342 h 1342"/>
              <a:gd name="T62" fmla="*/ 1173 w 1173"/>
              <a:gd name="T63" fmla="*/ 757 h 1342"/>
              <a:gd name="T64" fmla="*/ 966 w 1173"/>
              <a:gd name="T65" fmla="*/ 31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3" h="1342">
                <a:moveTo>
                  <a:pt x="966" y="310"/>
                </a:moveTo>
                <a:cubicBezTo>
                  <a:pt x="995" y="270"/>
                  <a:pt x="995" y="270"/>
                  <a:pt x="995" y="270"/>
                </a:cubicBezTo>
                <a:cubicBezTo>
                  <a:pt x="1006" y="254"/>
                  <a:pt x="999" y="231"/>
                  <a:pt x="978" y="216"/>
                </a:cubicBezTo>
                <a:cubicBezTo>
                  <a:pt x="937" y="187"/>
                  <a:pt x="937" y="187"/>
                  <a:pt x="937" y="187"/>
                </a:cubicBezTo>
                <a:cubicBezTo>
                  <a:pt x="917" y="172"/>
                  <a:pt x="892" y="173"/>
                  <a:pt x="880" y="188"/>
                </a:cubicBezTo>
                <a:cubicBezTo>
                  <a:pt x="848" y="233"/>
                  <a:pt x="848" y="233"/>
                  <a:pt x="848" y="233"/>
                </a:cubicBezTo>
                <a:cubicBezTo>
                  <a:pt x="779" y="198"/>
                  <a:pt x="694" y="176"/>
                  <a:pt x="612" y="172"/>
                </a:cubicBezTo>
                <a:cubicBezTo>
                  <a:pt x="612" y="170"/>
                  <a:pt x="612" y="167"/>
                  <a:pt x="612" y="165"/>
                </a:cubicBezTo>
                <a:cubicBezTo>
                  <a:pt x="612" y="144"/>
                  <a:pt x="612" y="144"/>
                  <a:pt x="612" y="144"/>
                </a:cubicBezTo>
                <a:cubicBezTo>
                  <a:pt x="612" y="128"/>
                  <a:pt x="632" y="116"/>
                  <a:pt x="649" y="116"/>
                </a:cubicBezTo>
                <a:cubicBezTo>
                  <a:pt x="652" y="116"/>
                  <a:pt x="652" y="116"/>
                  <a:pt x="652" y="116"/>
                </a:cubicBezTo>
                <a:cubicBezTo>
                  <a:pt x="677" y="116"/>
                  <a:pt x="692" y="100"/>
                  <a:pt x="692" y="79"/>
                </a:cubicBezTo>
                <a:cubicBezTo>
                  <a:pt x="692" y="35"/>
                  <a:pt x="692" y="35"/>
                  <a:pt x="692" y="35"/>
                </a:cubicBezTo>
                <a:cubicBezTo>
                  <a:pt x="692" y="15"/>
                  <a:pt x="677" y="0"/>
                  <a:pt x="652" y="0"/>
                </a:cubicBezTo>
                <a:cubicBezTo>
                  <a:pt x="508" y="0"/>
                  <a:pt x="508" y="0"/>
                  <a:pt x="508" y="0"/>
                </a:cubicBezTo>
                <a:cubicBezTo>
                  <a:pt x="484" y="0"/>
                  <a:pt x="460" y="15"/>
                  <a:pt x="460" y="35"/>
                </a:cubicBezTo>
                <a:cubicBezTo>
                  <a:pt x="460" y="79"/>
                  <a:pt x="460" y="79"/>
                  <a:pt x="460" y="79"/>
                </a:cubicBezTo>
                <a:cubicBezTo>
                  <a:pt x="460" y="100"/>
                  <a:pt x="484" y="116"/>
                  <a:pt x="508" y="116"/>
                </a:cubicBezTo>
                <a:cubicBezTo>
                  <a:pt x="511" y="116"/>
                  <a:pt x="511" y="116"/>
                  <a:pt x="511" y="116"/>
                </a:cubicBezTo>
                <a:cubicBezTo>
                  <a:pt x="528" y="116"/>
                  <a:pt x="540" y="128"/>
                  <a:pt x="540" y="144"/>
                </a:cubicBezTo>
                <a:cubicBezTo>
                  <a:pt x="540" y="165"/>
                  <a:pt x="540" y="165"/>
                  <a:pt x="540" y="165"/>
                </a:cubicBezTo>
                <a:cubicBezTo>
                  <a:pt x="540" y="173"/>
                  <a:pt x="540" y="173"/>
                  <a:pt x="540" y="173"/>
                </a:cubicBezTo>
                <a:cubicBezTo>
                  <a:pt x="463" y="178"/>
                  <a:pt x="390" y="200"/>
                  <a:pt x="325" y="233"/>
                </a:cubicBezTo>
                <a:cubicBezTo>
                  <a:pt x="324" y="231"/>
                  <a:pt x="323" y="229"/>
                  <a:pt x="322" y="228"/>
                </a:cubicBezTo>
                <a:cubicBezTo>
                  <a:pt x="288" y="180"/>
                  <a:pt x="288" y="180"/>
                  <a:pt x="288" y="180"/>
                </a:cubicBezTo>
                <a:cubicBezTo>
                  <a:pt x="278" y="165"/>
                  <a:pt x="253" y="164"/>
                  <a:pt x="232" y="179"/>
                </a:cubicBezTo>
                <a:cubicBezTo>
                  <a:pt x="191" y="209"/>
                  <a:pt x="191" y="209"/>
                  <a:pt x="191" y="209"/>
                </a:cubicBezTo>
                <a:cubicBezTo>
                  <a:pt x="171" y="223"/>
                  <a:pt x="163" y="247"/>
                  <a:pt x="173" y="261"/>
                </a:cubicBezTo>
                <a:cubicBezTo>
                  <a:pt x="207" y="309"/>
                  <a:pt x="207" y="309"/>
                  <a:pt x="207" y="309"/>
                </a:cubicBezTo>
                <a:cubicBezTo>
                  <a:pt x="81" y="417"/>
                  <a:pt x="0" y="577"/>
                  <a:pt x="0" y="757"/>
                </a:cubicBezTo>
                <a:cubicBezTo>
                  <a:pt x="0" y="1080"/>
                  <a:pt x="263" y="1342"/>
                  <a:pt x="587" y="1342"/>
                </a:cubicBezTo>
                <a:cubicBezTo>
                  <a:pt x="910" y="1342"/>
                  <a:pt x="1173" y="1080"/>
                  <a:pt x="1173" y="757"/>
                </a:cubicBezTo>
                <a:cubicBezTo>
                  <a:pt x="1173" y="577"/>
                  <a:pt x="1092" y="418"/>
                  <a:pt x="966" y="310"/>
                </a:cubicBezTo>
                <a:close/>
              </a:path>
            </a:pathLst>
          </a:custGeom>
          <a:solidFill>
            <a:schemeClr val="bg2"/>
          </a:solidFill>
          <a:ln>
            <a:noFill/>
          </a:ln>
        </p:spPr>
        <p:txBody>
          <a:bodyPr vert="horz" wrap="square" lIns="68580" tIns="34290" rIns="68580" bIns="34290" numCol="1" anchor="t" anchorCtr="0" compatLnSpc="1"/>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smtClean="0">
              <a:ln>
                <a:noFill/>
              </a:ln>
              <a:solidFill>
                <a:srgbClr val="FFFFFF"/>
              </a:solidFill>
              <a:effectLst/>
              <a:uLnTx/>
              <a:uFillTx/>
              <a:latin typeface="思源黑体 Bold" panose="020B0800000000000000" pitchFamily="34" charset="-122"/>
              <a:ea typeface="思源黑体 Bold" panose="020B0800000000000000" pitchFamily="34" charset="-122"/>
              <a:sym typeface="思源黑体 Bold" panose="020B0800000000000000" pitchFamily="34" charset="-122"/>
            </a:endParaRPr>
          </a:p>
        </p:txBody>
      </p:sp>
      <p:sp>
        <p:nvSpPr>
          <p:cNvPr id="60" name="Pie 12"/>
          <p:cNvSpPr/>
          <p:nvPr/>
        </p:nvSpPr>
        <p:spPr>
          <a:xfrm>
            <a:off x="482386" y="2786067"/>
            <a:ext cx="1674564" cy="1674564"/>
          </a:xfrm>
          <a:prstGeom prst="pie">
            <a:avLst>
              <a:gd name="adj1" fmla="val 717728"/>
              <a:gd name="adj2" fmla="val 16200000"/>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smtClean="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61" name="Rectangle 60"/>
          <p:cNvSpPr/>
          <p:nvPr/>
        </p:nvSpPr>
        <p:spPr>
          <a:xfrm flipH="1">
            <a:off x="1259949" y="3130747"/>
            <a:ext cx="1124024" cy="430887"/>
          </a:xfrm>
          <a:prstGeom prst="rect">
            <a:avLst/>
          </a:prstGeom>
          <a:noFill/>
          <a:ln w="12700" cap="flat" cmpd="sng" algn="ctr">
            <a:noFill/>
            <a:prstDash val="solid"/>
            <a:miter lim="800000"/>
          </a:ln>
          <a:effectLst/>
        </p:spPr>
        <p:txBody>
          <a:bodyPr lIns="0" tIns="0" rIns="0" bIns="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Microsoft YaHei UI" panose="020B0503020204020204" pitchFamily="34" charset="-122"/>
                <a:ea typeface="Microsoft YaHei UI" panose="020B0503020204020204" pitchFamily="34" charset="-122"/>
                <a:cs typeface="+mn-cs"/>
                <a:sym typeface="思源黑体 Bold" panose="020B0800000000000000" pitchFamily="34" charset="-122"/>
              </a:rPr>
              <a:t>降低</a:t>
            </a:r>
            <a:r>
              <a:rPr kumimoji="0" lang="en-US" altLang="zh-CN" sz="1400" b="0" i="0" u="none" strike="noStrike" kern="0" cap="none" spc="0" normalizeH="0" baseline="0" noProof="0" dirty="0" smtClean="0">
                <a:ln>
                  <a:noFill/>
                </a:ln>
                <a:solidFill>
                  <a:srgbClr val="FFFFFF"/>
                </a:solidFill>
                <a:effectLst/>
                <a:uLnTx/>
                <a:uFillTx/>
                <a:latin typeface="Microsoft YaHei UI" panose="020B0503020204020204" pitchFamily="34" charset="-122"/>
                <a:ea typeface="Microsoft YaHei UI" panose="020B0503020204020204" pitchFamily="34" charset="-122"/>
                <a:cs typeface="+mn-cs"/>
                <a:sym typeface="思源黑体 Bold" panose="020B0800000000000000" pitchFamily="34" charset="-122"/>
              </a:rPr>
              <a:t>49%</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FFFFFF"/>
                </a:solidFill>
                <a:effectLst/>
                <a:uLnTx/>
                <a:uFillTx/>
                <a:latin typeface="Microsoft YaHei UI" panose="020B0503020204020204" pitchFamily="34" charset="-122"/>
                <a:ea typeface="Microsoft YaHei UI" panose="020B0503020204020204" pitchFamily="34" charset="-122"/>
                <a:cs typeface="+mn-cs"/>
                <a:sym typeface="思源黑体 Bold" panose="020B0800000000000000" pitchFamily="34" charset="-122"/>
              </a:rPr>
              <a:t>运营成本</a:t>
            </a:r>
            <a:endParaRPr kumimoji="0" lang="en-IN" sz="1000" b="0" i="0" u="none" strike="noStrike" kern="0" cap="none" spc="0" normalizeH="0" baseline="0" noProof="0" dirty="0" smtClean="0">
              <a:ln>
                <a:noFill/>
              </a:ln>
              <a:solidFill>
                <a:srgbClr val="FFFFFF"/>
              </a:solidFill>
              <a:effectLst/>
              <a:uLnTx/>
              <a:uFillTx/>
              <a:latin typeface="Microsoft YaHei UI" panose="020B0503020204020204" pitchFamily="34" charset="-122"/>
              <a:ea typeface="Microsoft YaHei UI" panose="020B0503020204020204" pitchFamily="34" charset="-122"/>
              <a:cs typeface="+mn-cs"/>
              <a:sym typeface="思源黑体 Bold" panose="020B0800000000000000" pitchFamily="34" charset="-122"/>
            </a:endParaRPr>
          </a:p>
        </p:txBody>
      </p:sp>
      <p:grpSp>
        <p:nvGrpSpPr>
          <p:cNvPr id="62" name="Group 61"/>
          <p:cNvGrpSpPr/>
          <p:nvPr/>
        </p:nvGrpSpPr>
        <p:grpSpPr>
          <a:xfrm>
            <a:off x="1905317" y="4671966"/>
            <a:ext cx="3553602" cy="364980"/>
            <a:chOff x="2979487" y="4968076"/>
            <a:chExt cx="4738136" cy="486640"/>
          </a:xfrm>
        </p:grpSpPr>
        <p:cxnSp>
          <p:nvCxnSpPr>
            <p:cNvPr id="63" name="Straight Connector 62"/>
            <p:cNvCxnSpPr/>
            <p:nvPr/>
          </p:nvCxnSpPr>
          <p:spPr>
            <a:xfrm>
              <a:off x="2979487" y="5101426"/>
              <a:ext cx="4545263" cy="0"/>
            </a:xfrm>
            <a:prstGeom prst="line">
              <a:avLst/>
            </a:prstGeom>
            <a:noFill/>
            <a:ln w="6350" cap="flat" cmpd="sng" algn="ctr">
              <a:solidFill>
                <a:srgbClr val="FFFFFF">
                  <a:lumMod val="75000"/>
                </a:srgbClr>
              </a:solidFill>
              <a:prstDash val="solid"/>
              <a:miter lim="800000"/>
            </a:ln>
            <a:effectLst/>
          </p:spPr>
        </p:cxnSp>
        <p:cxnSp>
          <p:nvCxnSpPr>
            <p:cNvPr id="64" name="Straight Connector 63"/>
            <p:cNvCxnSpPr/>
            <p:nvPr/>
          </p:nvCxnSpPr>
          <p:spPr>
            <a:xfrm>
              <a:off x="2979487" y="4968076"/>
              <a:ext cx="0" cy="133350"/>
            </a:xfrm>
            <a:prstGeom prst="line">
              <a:avLst/>
            </a:prstGeom>
            <a:noFill/>
            <a:ln w="6350" cap="flat" cmpd="sng" algn="ctr">
              <a:solidFill>
                <a:srgbClr val="FFFFFF">
                  <a:lumMod val="75000"/>
                </a:srgbClr>
              </a:solidFill>
              <a:prstDash val="solid"/>
              <a:miter lim="800000"/>
            </a:ln>
            <a:effectLst/>
          </p:spPr>
        </p:cxnSp>
        <p:cxnSp>
          <p:nvCxnSpPr>
            <p:cNvPr id="65" name="Straight Connector 64"/>
            <p:cNvCxnSpPr/>
            <p:nvPr/>
          </p:nvCxnSpPr>
          <p:spPr>
            <a:xfrm>
              <a:off x="3218034" y="4994270"/>
              <a:ext cx="0" cy="107156"/>
            </a:xfrm>
            <a:prstGeom prst="line">
              <a:avLst/>
            </a:prstGeom>
            <a:noFill/>
            <a:ln w="6350" cap="flat" cmpd="sng" algn="ctr">
              <a:solidFill>
                <a:srgbClr val="FFFFFF">
                  <a:lumMod val="75000"/>
                </a:srgbClr>
              </a:solidFill>
              <a:prstDash val="solid"/>
              <a:miter lim="800000"/>
            </a:ln>
            <a:effectLst/>
          </p:spPr>
        </p:cxnSp>
        <p:cxnSp>
          <p:nvCxnSpPr>
            <p:cNvPr id="66" name="Straight Connector 65"/>
            <p:cNvCxnSpPr/>
            <p:nvPr/>
          </p:nvCxnSpPr>
          <p:spPr>
            <a:xfrm>
              <a:off x="3456580" y="4994270"/>
              <a:ext cx="0" cy="107156"/>
            </a:xfrm>
            <a:prstGeom prst="line">
              <a:avLst/>
            </a:prstGeom>
            <a:noFill/>
            <a:ln w="6350" cap="flat" cmpd="sng" algn="ctr">
              <a:solidFill>
                <a:srgbClr val="FFFFFF">
                  <a:lumMod val="75000"/>
                </a:srgbClr>
              </a:solidFill>
              <a:prstDash val="solid"/>
              <a:miter lim="800000"/>
            </a:ln>
            <a:effectLst/>
          </p:spPr>
        </p:cxnSp>
        <p:cxnSp>
          <p:nvCxnSpPr>
            <p:cNvPr id="67" name="Straight Connector 66"/>
            <p:cNvCxnSpPr/>
            <p:nvPr/>
          </p:nvCxnSpPr>
          <p:spPr>
            <a:xfrm>
              <a:off x="3695127" y="4994270"/>
              <a:ext cx="0" cy="107156"/>
            </a:xfrm>
            <a:prstGeom prst="line">
              <a:avLst/>
            </a:prstGeom>
            <a:noFill/>
            <a:ln w="6350" cap="flat" cmpd="sng" algn="ctr">
              <a:solidFill>
                <a:srgbClr val="FFFFFF">
                  <a:lumMod val="75000"/>
                </a:srgbClr>
              </a:solidFill>
              <a:prstDash val="solid"/>
              <a:miter lim="800000"/>
            </a:ln>
            <a:effectLst/>
          </p:spPr>
        </p:cxnSp>
        <p:cxnSp>
          <p:nvCxnSpPr>
            <p:cNvPr id="68" name="Straight Connector 67"/>
            <p:cNvCxnSpPr/>
            <p:nvPr/>
          </p:nvCxnSpPr>
          <p:spPr>
            <a:xfrm>
              <a:off x="3933674" y="4994270"/>
              <a:ext cx="0" cy="107156"/>
            </a:xfrm>
            <a:prstGeom prst="line">
              <a:avLst/>
            </a:prstGeom>
            <a:noFill/>
            <a:ln w="6350" cap="flat" cmpd="sng" algn="ctr">
              <a:solidFill>
                <a:srgbClr val="FFFFFF">
                  <a:lumMod val="75000"/>
                </a:srgbClr>
              </a:solidFill>
              <a:prstDash val="solid"/>
              <a:miter lim="800000"/>
            </a:ln>
            <a:effectLst/>
          </p:spPr>
        </p:cxnSp>
        <p:cxnSp>
          <p:nvCxnSpPr>
            <p:cNvPr id="69" name="Straight Connector 68"/>
            <p:cNvCxnSpPr/>
            <p:nvPr/>
          </p:nvCxnSpPr>
          <p:spPr>
            <a:xfrm>
              <a:off x="4172221" y="4994270"/>
              <a:ext cx="0" cy="107156"/>
            </a:xfrm>
            <a:prstGeom prst="line">
              <a:avLst/>
            </a:prstGeom>
            <a:noFill/>
            <a:ln w="6350" cap="flat" cmpd="sng" algn="ctr">
              <a:solidFill>
                <a:srgbClr val="FFFFFF">
                  <a:lumMod val="75000"/>
                </a:srgbClr>
              </a:solidFill>
              <a:prstDash val="solid"/>
              <a:miter lim="800000"/>
            </a:ln>
            <a:effectLst/>
          </p:spPr>
        </p:cxnSp>
        <p:cxnSp>
          <p:nvCxnSpPr>
            <p:cNvPr id="70" name="Straight Connector 69"/>
            <p:cNvCxnSpPr/>
            <p:nvPr/>
          </p:nvCxnSpPr>
          <p:spPr>
            <a:xfrm>
              <a:off x="4410767" y="4994270"/>
              <a:ext cx="0" cy="107156"/>
            </a:xfrm>
            <a:prstGeom prst="line">
              <a:avLst/>
            </a:prstGeom>
            <a:noFill/>
            <a:ln w="6350" cap="flat" cmpd="sng" algn="ctr">
              <a:solidFill>
                <a:srgbClr val="FFFFFF">
                  <a:lumMod val="75000"/>
                </a:srgbClr>
              </a:solidFill>
              <a:prstDash val="solid"/>
              <a:miter lim="800000"/>
            </a:ln>
            <a:effectLst/>
          </p:spPr>
        </p:cxnSp>
        <p:cxnSp>
          <p:nvCxnSpPr>
            <p:cNvPr id="71" name="Straight Connector 70"/>
            <p:cNvCxnSpPr/>
            <p:nvPr/>
          </p:nvCxnSpPr>
          <p:spPr>
            <a:xfrm>
              <a:off x="4649314" y="4994270"/>
              <a:ext cx="0" cy="107156"/>
            </a:xfrm>
            <a:prstGeom prst="line">
              <a:avLst/>
            </a:prstGeom>
            <a:noFill/>
            <a:ln w="6350" cap="flat" cmpd="sng" algn="ctr">
              <a:solidFill>
                <a:srgbClr val="FFFFFF">
                  <a:lumMod val="75000"/>
                </a:srgbClr>
              </a:solidFill>
              <a:prstDash val="solid"/>
              <a:miter lim="800000"/>
            </a:ln>
            <a:effectLst/>
          </p:spPr>
        </p:cxnSp>
        <p:cxnSp>
          <p:nvCxnSpPr>
            <p:cNvPr id="72" name="Straight Connector 71"/>
            <p:cNvCxnSpPr/>
            <p:nvPr/>
          </p:nvCxnSpPr>
          <p:spPr>
            <a:xfrm>
              <a:off x="4887861" y="4994270"/>
              <a:ext cx="0" cy="107156"/>
            </a:xfrm>
            <a:prstGeom prst="line">
              <a:avLst/>
            </a:prstGeom>
            <a:noFill/>
            <a:ln w="6350" cap="flat" cmpd="sng" algn="ctr">
              <a:solidFill>
                <a:srgbClr val="FFFFFF">
                  <a:lumMod val="75000"/>
                </a:srgbClr>
              </a:solidFill>
              <a:prstDash val="solid"/>
              <a:miter lim="800000"/>
            </a:ln>
            <a:effectLst/>
          </p:spPr>
        </p:cxnSp>
        <p:cxnSp>
          <p:nvCxnSpPr>
            <p:cNvPr id="73" name="Straight Connector 72"/>
            <p:cNvCxnSpPr/>
            <p:nvPr/>
          </p:nvCxnSpPr>
          <p:spPr>
            <a:xfrm>
              <a:off x="5126408" y="4994270"/>
              <a:ext cx="0" cy="107156"/>
            </a:xfrm>
            <a:prstGeom prst="line">
              <a:avLst/>
            </a:prstGeom>
            <a:noFill/>
            <a:ln w="6350" cap="flat" cmpd="sng" algn="ctr">
              <a:solidFill>
                <a:srgbClr val="FFFFFF">
                  <a:lumMod val="75000"/>
                </a:srgbClr>
              </a:solidFill>
              <a:prstDash val="solid"/>
              <a:miter lim="800000"/>
            </a:ln>
            <a:effectLst/>
          </p:spPr>
        </p:cxnSp>
        <p:cxnSp>
          <p:nvCxnSpPr>
            <p:cNvPr id="74" name="Straight Connector 73"/>
            <p:cNvCxnSpPr/>
            <p:nvPr/>
          </p:nvCxnSpPr>
          <p:spPr>
            <a:xfrm>
              <a:off x="5364954" y="4994270"/>
              <a:ext cx="0" cy="107156"/>
            </a:xfrm>
            <a:prstGeom prst="line">
              <a:avLst/>
            </a:prstGeom>
            <a:noFill/>
            <a:ln w="6350" cap="flat" cmpd="sng" algn="ctr">
              <a:solidFill>
                <a:srgbClr val="FFFFFF">
                  <a:lumMod val="75000"/>
                </a:srgbClr>
              </a:solidFill>
              <a:prstDash val="solid"/>
              <a:miter lim="800000"/>
            </a:ln>
            <a:effectLst/>
          </p:spPr>
        </p:cxnSp>
        <p:cxnSp>
          <p:nvCxnSpPr>
            <p:cNvPr id="75" name="Straight Connector 74"/>
            <p:cNvCxnSpPr/>
            <p:nvPr/>
          </p:nvCxnSpPr>
          <p:spPr>
            <a:xfrm>
              <a:off x="5603501" y="4994270"/>
              <a:ext cx="0" cy="107156"/>
            </a:xfrm>
            <a:prstGeom prst="line">
              <a:avLst/>
            </a:prstGeom>
            <a:noFill/>
            <a:ln w="6350" cap="flat" cmpd="sng" algn="ctr">
              <a:solidFill>
                <a:srgbClr val="FFFFFF">
                  <a:lumMod val="75000"/>
                </a:srgbClr>
              </a:solidFill>
              <a:prstDash val="solid"/>
              <a:miter lim="800000"/>
            </a:ln>
            <a:effectLst/>
          </p:spPr>
        </p:cxnSp>
        <p:cxnSp>
          <p:nvCxnSpPr>
            <p:cNvPr id="76" name="Straight Connector 75"/>
            <p:cNvCxnSpPr/>
            <p:nvPr/>
          </p:nvCxnSpPr>
          <p:spPr>
            <a:xfrm>
              <a:off x="5842048" y="4994270"/>
              <a:ext cx="0" cy="107156"/>
            </a:xfrm>
            <a:prstGeom prst="line">
              <a:avLst/>
            </a:prstGeom>
            <a:noFill/>
            <a:ln w="6350" cap="flat" cmpd="sng" algn="ctr">
              <a:solidFill>
                <a:srgbClr val="FFFFFF">
                  <a:lumMod val="75000"/>
                </a:srgbClr>
              </a:solidFill>
              <a:prstDash val="solid"/>
              <a:miter lim="800000"/>
            </a:ln>
            <a:effectLst/>
          </p:spPr>
        </p:cxnSp>
        <p:cxnSp>
          <p:nvCxnSpPr>
            <p:cNvPr id="77" name="Straight Connector 76"/>
            <p:cNvCxnSpPr/>
            <p:nvPr/>
          </p:nvCxnSpPr>
          <p:spPr>
            <a:xfrm>
              <a:off x="6080595" y="4994270"/>
              <a:ext cx="0" cy="107156"/>
            </a:xfrm>
            <a:prstGeom prst="line">
              <a:avLst/>
            </a:prstGeom>
            <a:noFill/>
            <a:ln w="6350" cap="flat" cmpd="sng" algn="ctr">
              <a:solidFill>
                <a:srgbClr val="FFFFFF">
                  <a:lumMod val="75000"/>
                </a:srgbClr>
              </a:solidFill>
              <a:prstDash val="solid"/>
              <a:miter lim="800000"/>
            </a:ln>
            <a:effectLst/>
          </p:spPr>
        </p:cxnSp>
        <p:cxnSp>
          <p:nvCxnSpPr>
            <p:cNvPr id="78" name="Straight Connector 77"/>
            <p:cNvCxnSpPr/>
            <p:nvPr/>
          </p:nvCxnSpPr>
          <p:spPr>
            <a:xfrm>
              <a:off x="6319141" y="4994270"/>
              <a:ext cx="0" cy="107156"/>
            </a:xfrm>
            <a:prstGeom prst="line">
              <a:avLst/>
            </a:prstGeom>
            <a:noFill/>
            <a:ln w="6350" cap="flat" cmpd="sng" algn="ctr">
              <a:solidFill>
                <a:srgbClr val="FFFFFF">
                  <a:lumMod val="75000"/>
                </a:srgbClr>
              </a:solidFill>
              <a:prstDash val="solid"/>
              <a:miter lim="800000"/>
            </a:ln>
            <a:effectLst/>
          </p:spPr>
        </p:cxnSp>
        <p:cxnSp>
          <p:nvCxnSpPr>
            <p:cNvPr id="79" name="Straight Connector 78"/>
            <p:cNvCxnSpPr/>
            <p:nvPr/>
          </p:nvCxnSpPr>
          <p:spPr>
            <a:xfrm>
              <a:off x="6557688" y="4994270"/>
              <a:ext cx="0" cy="107156"/>
            </a:xfrm>
            <a:prstGeom prst="line">
              <a:avLst/>
            </a:prstGeom>
            <a:noFill/>
            <a:ln w="6350" cap="flat" cmpd="sng" algn="ctr">
              <a:solidFill>
                <a:srgbClr val="FFFFFF">
                  <a:lumMod val="75000"/>
                </a:srgbClr>
              </a:solidFill>
              <a:prstDash val="solid"/>
              <a:miter lim="800000"/>
            </a:ln>
            <a:effectLst/>
          </p:spPr>
        </p:cxnSp>
        <p:cxnSp>
          <p:nvCxnSpPr>
            <p:cNvPr id="80" name="Straight Connector 79"/>
            <p:cNvCxnSpPr/>
            <p:nvPr/>
          </p:nvCxnSpPr>
          <p:spPr>
            <a:xfrm>
              <a:off x="6796235" y="4994270"/>
              <a:ext cx="0" cy="107156"/>
            </a:xfrm>
            <a:prstGeom prst="line">
              <a:avLst/>
            </a:prstGeom>
            <a:noFill/>
            <a:ln w="6350" cap="flat" cmpd="sng" algn="ctr">
              <a:solidFill>
                <a:srgbClr val="FFFFFF">
                  <a:lumMod val="75000"/>
                </a:srgbClr>
              </a:solidFill>
              <a:prstDash val="solid"/>
              <a:miter lim="800000"/>
            </a:ln>
            <a:effectLst/>
          </p:spPr>
        </p:cxnSp>
        <p:cxnSp>
          <p:nvCxnSpPr>
            <p:cNvPr id="81" name="Straight Connector 80"/>
            <p:cNvCxnSpPr/>
            <p:nvPr/>
          </p:nvCxnSpPr>
          <p:spPr>
            <a:xfrm>
              <a:off x="7034782" y="4994270"/>
              <a:ext cx="0" cy="107156"/>
            </a:xfrm>
            <a:prstGeom prst="line">
              <a:avLst/>
            </a:prstGeom>
            <a:noFill/>
            <a:ln w="6350" cap="flat" cmpd="sng" algn="ctr">
              <a:solidFill>
                <a:srgbClr val="FFFFFF">
                  <a:lumMod val="75000"/>
                </a:srgbClr>
              </a:solidFill>
              <a:prstDash val="solid"/>
              <a:miter lim="800000"/>
            </a:ln>
            <a:effectLst/>
          </p:spPr>
        </p:cxnSp>
        <p:cxnSp>
          <p:nvCxnSpPr>
            <p:cNvPr id="82" name="Straight Connector 81"/>
            <p:cNvCxnSpPr/>
            <p:nvPr/>
          </p:nvCxnSpPr>
          <p:spPr>
            <a:xfrm>
              <a:off x="7273328" y="4994270"/>
              <a:ext cx="0" cy="107156"/>
            </a:xfrm>
            <a:prstGeom prst="line">
              <a:avLst/>
            </a:prstGeom>
            <a:noFill/>
            <a:ln w="6350" cap="flat" cmpd="sng" algn="ctr">
              <a:solidFill>
                <a:srgbClr val="FFFFFF">
                  <a:lumMod val="75000"/>
                </a:srgbClr>
              </a:solidFill>
              <a:prstDash val="solid"/>
              <a:miter lim="800000"/>
            </a:ln>
            <a:effectLst/>
          </p:spPr>
        </p:cxnSp>
        <p:cxnSp>
          <p:nvCxnSpPr>
            <p:cNvPr id="83" name="Straight Connector 82"/>
            <p:cNvCxnSpPr/>
            <p:nvPr/>
          </p:nvCxnSpPr>
          <p:spPr>
            <a:xfrm>
              <a:off x="7511878" y="4994270"/>
              <a:ext cx="0" cy="107156"/>
            </a:xfrm>
            <a:prstGeom prst="line">
              <a:avLst/>
            </a:prstGeom>
            <a:noFill/>
            <a:ln w="6350" cap="flat" cmpd="sng" algn="ctr">
              <a:solidFill>
                <a:srgbClr val="FFFFFF">
                  <a:lumMod val="75000"/>
                </a:srgbClr>
              </a:solidFill>
              <a:prstDash val="solid"/>
              <a:miter lim="800000"/>
            </a:ln>
            <a:effectLst/>
          </p:spPr>
        </p:cxnSp>
        <p:sp>
          <p:nvSpPr>
            <p:cNvPr id="84" name="Text Placeholder 14"/>
            <p:cNvSpPr txBox="1"/>
            <p:nvPr/>
          </p:nvSpPr>
          <p:spPr>
            <a:xfrm>
              <a:off x="3012282"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10%</a:t>
              </a:r>
            </a:p>
          </p:txBody>
        </p:sp>
        <p:sp>
          <p:nvSpPr>
            <p:cNvPr id="85" name="Text Placeholder 14"/>
            <p:cNvSpPr txBox="1"/>
            <p:nvPr/>
          </p:nvSpPr>
          <p:spPr>
            <a:xfrm>
              <a:off x="3489375"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20%</a:t>
              </a:r>
            </a:p>
          </p:txBody>
        </p:sp>
        <p:sp>
          <p:nvSpPr>
            <p:cNvPr id="86" name="Text Placeholder 14"/>
            <p:cNvSpPr txBox="1"/>
            <p:nvPr/>
          </p:nvSpPr>
          <p:spPr>
            <a:xfrm>
              <a:off x="3966468"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30%</a:t>
              </a:r>
            </a:p>
          </p:txBody>
        </p:sp>
        <p:sp>
          <p:nvSpPr>
            <p:cNvPr id="88" name="Text Placeholder 14"/>
            <p:cNvSpPr txBox="1"/>
            <p:nvPr/>
          </p:nvSpPr>
          <p:spPr>
            <a:xfrm>
              <a:off x="4443562"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40%</a:t>
              </a:r>
            </a:p>
          </p:txBody>
        </p:sp>
        <p:sp>
          <p:nvSpPr>
            <p:cNvPr id="89" name="Text Placeholder 14"/>
            <p:cNvSpPr txBox="1"/>
            <p:nvPr/>
          </p:nvSpPr>
          <p:spPr>
            <a:xfrm>
              <a:off x="4920654"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50%</a:t>
              </a:r>
            </a:p>
          </p:txBody>
        </p:sp>
        <p:sp>
          <p:nvSpPr>
            <p:cNvPr id="90" name="Text Placeholder 14"/>
            <p:cNvSpPr txBox="1"/>
            <p:nvPr/>
          </p:nvSpPr>
          <p:spPr>
            <a:xfrm>
              <a:off x="5397747"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60%</a:t>
              </a:r>
            </a:p>
          </p:txBody>
        </p:sp>
        <p:sp>
          <p:nvSpPr>
            <p:cNvPr id="91" name="Text Placeholder 14"/>
            <p:cNvSpPr txBox="1"/>
            <p:nvPr/>
          </p:nvSpPr>
          <p:spPr>
            <a:xfrm>
              <a:off x="5874840"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70%</a:t>
              </a:r>
            </a:p>
          </p:txBody>
        </p:sp>
        <p:sp>
          <p:nvSpPr>
            <p:cNvPr id="92" name="Text Placeholder 14"/>
            <p:cNvSpPr txBox="1"/>
            <p:nvPr/>
          </p:nvSpPr>
          <p:spPr>
            <a:xfrm>
              <a:off x="6351934"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80%</a:t>
              </a:r>
            </a:p>
          </p:txBody>
        </p:sp>
        <p:sp>
          <p:nvSpPr>
            <p:cNvPr id="93" name="Text Placeholder 14"/>
            <p:cNvSpPr txBox="1"/>
            <p:nvPr/>
          </p:nvSpPr>
          <p:spPr>
            <a:xfrm>
              <a:off x="6829026" y="5177718"/>
              <a:ext cx="411504" cy="18466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90%</a:t>
              </a:r>
            </a:p>
          </p:txBody>
        </p:sp>
        <p:sp>
          <p:nvSpPr>
            <p:cNvPr id="94" name="Text Placeholder 14"/>
            <p:cNvSpPr txBox="1"/>
            <p:nvPr/>
          </p:nvSpPr>
          <p:spPr>
            <a:xfrm>
              <a:off x="7306119" y="5085384"/>
              <a:ext cx="411504" cy="369332"/>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900" b="0" i="0" u="none" strike="noStrike" kern="120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rPr>
                <a:t>100%</a:t>
              </a:r>
            </a:p>
          </p:txBody>
        </p:sp>
      </p:grpSp>
      <p:cxnSp>
        <p:nvCxnSpPr>
          <p:cNvPr id="95" name="Straight Connector 94"/>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grpSp>
        <p:nvGrpSpPr>
          <p:cNvPr id="96" name="Group 95"/>
          <p:cNvGrpSpPr/>
          <p:nvPr/>
        </p:nvGrpSpPr>
        <p:grpSpPr>
          <a:xfrm>
            <a:off x="3656972" y="3331815"/>
            <a:ext cx="2025127" cy="369332"/>
            <a:chOff x="798971" y="1845794"/>
            <a:chExt cx="1112114" cy="276999"/>
          </a:xfrm>
        </p:grpSpPr>
        <p:sp>
          <p:nvSpPr>
            <p:cNvPr id="97" name="Text Placeholder 3"/>
            <p:cNvSpPr txBox="1">
              <a:spLocks/>
            </p:cNvSpPr>
            <p:nvPr/>
          </p:nvSpPr>
          <p:spPr>
            <a:xfrm>
              <a:off x="799231" y="1845794"/>
              <a:ext cx="1066377" cy="276999"/>
            </a:xfrm>
            <a:prstGeom prst="rect">
              <a:avLst/>
            </a:prstGeom>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spcBef>
                  <a:spcPct val="20000"/>
                </a:spcBef>
                <a:defRPr/>
              </a:pP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业务处理时间大幅度减少，同时保证服务的准确与合规</a:t>
              </a:r>
              <a:endParaRPr lang="en-US" sz="1200" b="1"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98" name="Text Placeholder 3"/>
            <p:cNvSpPr txBox="1">
              <a:spLocks/>
            </p:cNvSpPr>
            <p:nvPr/>
          </p:nvSpPr>
          <p:spPr>
            <a:xfrm>
              <a:off x="798971" y="1877612"/>
              <a:ext cx="1112114" cy="138499"/>
            </a:xfrm>
            <a:prstGeom prst="rect">
              <a:avLst/>
            </a:prstGeom>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200" dirty="0">
                <a:solidFill>
                  <a:srgbClr val="FFFFFF">
                    <a:lumMod val="65000"/>
                  </a:srgbClr>
                </a:solidFill>
                <a:latin typeface="Microsoft YaHei UI" panose="020B0503020204020204" pitchFamily="34" charset="-122"/>
                <a:ea typeface="Microsoft YaHei UI" panose="020B0503020204020204" pitchFamily="34" charset="-122"/>
              </a:endParaRPr>
            </a:p>
          </p:txBody>
        </p:sp>
      </p:grpSp>
      <p:grpSp>
        <p:nvGrpSpPr>
          <p:cNvPr id="99" name="Group 98"/>
          <p:cNvGrpSpPr/>
          <p:nvPr/>
        </p:nvGrpSpPr>
        <p:grpSpPr>
          <a:xfrm>
            <a:off x="5497130" y="4130530"/>
            <a:ext cx="2493598" cy="369333"/>
            <a:chOff x="798970" y="1814937"/>
            <a:chExt cx="1112115" cy="277000"/>
          </a:xfrm>
        </p:grpSpPr>
        <p:sp>
          <p:nvSpPr>
            <p:cNvPr id="100" name="Text Placeholder 3"/>
            <p:cNvSpPr txBox="1">
              <a:spLocks/>
            </p:cNvSpPr>
            <p:nvPr/>
          </p:nvSpPr>
          <p:spPr>
            <a:xfrm>
              <a:off x="798970" y="1814937"/>
              <a:ext cx="1066639" cy="277000"/>
            </a:xfrm>
            <a:prstGeom prst="rect">
              <a:avLst/>
            </a:prstGeom>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spcBef>
                  <a:spcPct val="20000"/>
                </a:spcBef>
                <a:defRPr/>
              </a:pP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端到端业务数据整合，解决过往碎片化分析，实现资源合理配置</a:t>
              </a:r>
              <a:endParaRPr lang="en-US" sz="1200" b="1"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101" name="Text Placeholder 3"/>
            <p:cNvSpPr txBox="1">
              <a:spLocks/>
            </p:cNvSpPr>
            <p:nvPr/>
          </p:nvSpPr>
          <p:spPr>
            <a:xfrm>
              <a:off x="798971" y="1877612"/>
              <a:ext cx="1112114" cy="138500"/>
            </a:xfrm>
            <a:prstGeom prst="rect">
              <a:avLst/>
            </a:prstGeom>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200" dirty="0">
                <a:solidFill>
                  <a:srgbClr val="FFFFFF">
                    <a:lumMod val="65000"/>
                  </a:srgbClr>
                </a:solidFill>
                <a:latin typeface="Microsoft YaHei UI" panose="020B0503020204020204" pitchFamily="34" charset="-122"/>
                <a:ea typeface="Microsoft YaHei UI" panose="020B0503020204020204" pitchFamily="34" charset="-122"/>
              </a:endParaRPr>
            </a:p>
          </p:txBody>
        </p:sp>
      </p:grpSp>
      <p:sp>
        <p:nvSpPr>
          <p:cNvPr id="102" name="Rectangle 101"/>
          <p:cNvSpPr/>
          <p:nvPr/>
        </p:nvSpPr>
        <p:spPr>
          <a:xfrm>
            <a:off x="2287733" y="2511916"/>
            <a:ext cx="2951792" cy="461665"/>
          </a:xfrm>
          <a:prstGeom prst="rect">
            <a:avLst/>
          </a:prstGeom>
        </p:spPr>
        <p:txBody>
          <a:bodyPr wrap="square">
            <a:spAutoFit/>
          </a:bodyPr>
          <a:lstStyle/>
          <a:p>
            <a:pPr defTabSz="1219170">
              <a:spcBef>
                <a:spcPct val="20000"/>
              </a:spcBef>
              <a:defRPr/>
            </a:pPr>
            <a:r>
              <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rPr>
              <a:t>通过优化上下游的重复活动</a:t>
            </a: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a:t>
            </a:r>
            <a:r>
              <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rPr>
              <a:t>采</a:t>
            </a: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取</a:t>
            </a:r>
            <a:r>
              <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rPr>
              <a:t>一站式服务</a:t>
            </a: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，减省</a:t>
            </a:r>
            <a:r>
              <a:rPr lang="en-US" altLang="zh-CN" sz="1200" b="1" dirty="0" smtClean="0">
                <a:solidFill>
                  <a:srgbClr val="FFFFFF">
                    <a:lumMod val="65000"/>
                  </a:srgbClr>
                </a:solidFill>
                <a:latin typeface="Microsoft YaHei UI" panose="020B0503020204020204" pitchFamily="34" charset="-122"/>
                <a:ea typeface="Microsoft YaHei UI" panose="020B0503020204020204" pitchFamily="34" charset="-122"/>
              </a:rPr>
              <a:t>32</a:t>
            </a:r>
            <a:r>
              <a:rPr lang="en-US" altLang="zh-CN" sz="1200" b="1" dirty="0">
                <a:solidFill>
                  <a:srgbClr val="FFFFFF">
                    <a:lumMod val="65000"/>
                  </a:srgbClr>
                </a:solidFill>
                <a:latin typeface="Microsoft YaHei UI" panose="020B0503020204020204" pitchFamily="34" charset="-122"/>
                <a:ea typeface="Microsoft YaHei UI" panose="020B0503020204020204" pitchFamily="34" charset="-122"/>
              </a:rPr>
              <a:t>%</a:t>
            </a:r>
            <a:r>
              <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rPr>
              <a:t>的人</a:t>
            </a:r>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工成</a:t>
            </a:r>
            <a:r>
              <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rPr>
              <a:t>本</a:t>
            </a:r>
            <a:endParaRPr lang="en-US" altLang="zh-CN" sz="1200" b="1"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103" name="Rectangle 102"/>
          <p:cNvSpPr/>
          <p:nvPr/>
        </p:nvSpPr>
        <p:spPr>
          <a:xfrm>
            <a:off x="4743280" y="1430907"/>
            <a:ext cx="4572000" cy="891078"/>
          </a:xfrm>
          <a:prstGeom prst="rect">
            <a:avLst/>
          </a:prstGeom>
        </p:spPr>
        <p:txBody>
          <a:bodyPr>
            <a:spAutoFit/>
          </a:bodyPr>
          <a:lstStyle/>
          <a:p>
            <a:pPr marL="285750" indent="-285750" defTabSz="914400">
              <a:lnSpc>
                <a:spcPct val="150000"/>
              </a:lnSpc>
              <a:buFont typeface="Wingdings" panose="05000000000000000000" pitchFamily="2" charset="2"/>
              <a:buChar char="p"/>
            </a:pPr>
            <a:r>
              <a:rPr lang="zh-CN" altLang="en-US" sz="1200" b="1" kern="0" dirty="0">
                <a:solidFill>
                  <a:srgbClr val="FFFFFF">
                    <a:lumMod val="65000"/>
                  </a:srgbClr>
                </a:solidFill>
                <a:latin typeface="Microsoft YaHei UI" panose="020B0503020204020204" pitchFamily="34" charset="-122"/>
                <a:ea typeface="Microsoft YaHei UI" panose="020B0503020204020204" pitchFamily="34" charset="-122"/>
              </a:rPr>
              <a:t>打破传统分析方式</a:t>
            </a:r>
            <a:endParaRPr lang="en-US" altLang="zh-CN" sz="1200" b="1" kern="0" dirty="0">
              <a:solidFill>
                <a:srgbClr val="FFFFFF">
                  <a:lumMod val="65000"/>
                </a:srgbClr>
              </a:solidFill>
              <a:latin typeface="Microsoft YaHei UI" panose="020B0503020204020204" pitchFamily="34" charset="-122"/>
              <a:ea typeface="Microsoft YaHei UI" panose="020B0503020204020204" pitchFamily="34" charset="-122"/>
            </a:endParaRPr>
          </a:p>
          <a:p>
            <a:pPr marL="285750" indent="-285750" defTabSz="914400">
              <a:lnSpc>
                <a:spcPct val="150000"/>
              </a:lnSpc>
              <a:buFont typeface="Wingdings" panose="05000000000000000000" pitchFamily="2" charset="2"/>
              <a:buChar char="p"/>
            </a:pPr>
            <a:r>
              <a:rPr lang="zh-CN" altLang="en-US" sz="1200" b="1" kern="0" dirty="0">
                <a:solidFill>
                  <a:srgbClr val="FFFFFF">
                    <a:lumMod val="65000"/>
                  </a:srgbClr>
                </a:solidFill>
                <a:latin typeface="Microsoft YaHei UI" panose="020B0503020204020204" pitchFamily="34" charset="-122"/>
                <a:ea typeface="Microsoft YaHei UI" panose="020B0503020204020204" pitchFamily="34" charset="-122"/>
              </a:rPr>
              <a:t>精准定位痛点，分析更具针对性</a:t>
            </a:r>
            <a:endParaRPr lang="en-US" altLang="zh-CN" sz="1200" b="1" kern="0" dirty="0">
              <a:solidFill>
                <a:srgbClr val="FFFFFF">
                  <a:lumMod val="65000"/>
                </a:srgbClr>
              </a:solidFill>
              <a:latin typeface="Microsoft YaHei UI" panose="020B0503020204020204" pitchFamily="34" charset="-122"/>
              <a:ea typeface="Microsoft YaHei UI" panose="020B0503020204020204" pitchFamily="34" charset="-122"/>
            </a:endParaRPr>
          </a:p>
          <a:p>
            <a:pPr marL="285750" indent="-285750" defTabSz="914400">
              <a:lnSpc>
                <a:spcPct val="150000"/>
              </a:lnSpc>
              <a:buFont typeface="Wingdings" panose="05000000000000000000" pitchFamily="2" charset="2"/>
              <a:buChar char="p"/>
            </a:pPr>
            <a:r>
              <a:rPr lang="zh-CN" altLang="en-US" sz="1200" b="1" kern="0" dirty="0">
                <a:solidFill>
                  <a:srgbClr val="FFFFFF">
                    <a:lumMod val="65000"/>
                  </a:srgbClr>
                </a:solidFill>
                <a:latin typeface="Microsoft YaHei UI" panose="020B0503020204020204" pitchFamily="34" charset="-122"/>
                <a:ea typeface="Microsoft YaHei UI" panose="020B0503020204020204" pitchFamily="34" charset="-122"/>
              </a:rPr>
              <a:t>足够的数据支持业务运营和商业决策</a:t>
            </a:r>
            <a:endParaRPr lang="en-US" altLang="zh-CN" sz="1200" b="1" kern="0"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104" name="TextBox 103"/>
          <p:cNvSpPr txBox="1"/>
          <p:nvPr/>
        </p:nvSpPr>
        <p:spPr>
          <a:xfrm>
            <a:off x="301300" y="1167063"/>
            <a:ext cx="1937241" cy="338554"/>
          </a:xfrm>
          <a:prstGeom prst="rect">
            <a:avLst/>
          </a:prstGeom>
          <a:noFill/>
        </p:spPr>
        <p:txBody>
          <a:bodyPr wrap="square" rtlCol="0">
            <a:spAutoFit/>
          </a:bodyPr>
          <a:lstStyle/>
          <a:p>
            <a:pPr defTabSz="457200"/>
            <a:r>
              <a:rPr lang="zh-CN" altLang="en-US" sz="1600" b="1" dirty="0" smtClean="0">
                <a:solidFill>
                  <a:srgbClr val="FFFFFF">
                    <a:lumMod val="65000"/>
                  </a:srgbClr>
                </a:solidFill>
                <a:latin typeface="Microsoft YaHei UI" panose="020B0503020204020204" pitchFamily="34" charset="-122"/>
                <a:ea typeface="Microsoft YaHei UI" panose="020B0503020204020204" pitchFamily="34" charset="-122"/>
              </a:rPr>
              <a:t>成本维度</a:t>
            </a:r>
            <a:endParaRPr lang="zh-CN" altLang="en-US" sz="1600" b="1"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105" name="TextBox 104"/>
          <p:cNvSpPr txBox="1"/>
          <p:nvPr/>
        </p:nvSpPr>
        <p:spPr>
          <a:xfrm>
            <a:off x="4743280" y="965940"/>
            <a:ext cx="1937241" cy="338554"/>
          </a:xfrm>
          <a:prstGeom prst="rect">
            <a:avLst/>
          </a:prstGeom>
          <a:noFill/>
        </p:spPr>
        <p:txBody>
          <a:bodyPr wrap="square" rtlCol="0">
            <a:spAutoFit/>
          </a:bodyPr>
          <a:lstStyle/>
          <a:p>
            <a:pPr defTabSz="457200"/>
            <a:r>
              <a:rPr lang="zh-CN" altLang="en-US" sz="1600" b="1" dirty="0" smtClean="0">
                <a:solidFill>
                  <a:srgbClr val="FFFFFF">
                    <a:lumMod val="65000"/>
                  </a:srgbClr>
                </a:solidFill>
                <a:latin typeface="Microsoft YaHei UI" panose="020B0503020204020204" pitchFamily="34" charset="-122"/>
                <a:ea typeface="Microsoft YaHei UI" panose="020B0503020204020204" pitchFamily="34" charset="-122"/>
              </a:rPr>
              <a:t>收益维度</a:t>
            </a:r>
            <a:endParaRPr lang="zh-CN" altLang="en-US" sz="1600" b="1" dirty="0">
              <a:solidFill>
                <a:srgbClr val="FFFFFF">
                  <a:lumMod val="65000"/>
                </a:srgbClr>
              </a:solidFill>
              <a:latin typeface="Microsoft YaHei UI" panose="020B0503020204020204" pitchFamily="34" charset="-122"/>
              <a:ea typeface="Microsoft YaHei UI" panose="020B0503020204020204" pitchFamily="34" charset="-122"/>
            </a:endParaRPr>
          </a:p>
        </p:txBody>
      </p:sp>
      <p:sp>
        <p:nvSpPr>
          <p:cNvPr id="106" name="Up Arrow 105"/>
          <p:cNvSpPr/>
          <p:nvPr/>
        </p:nvSpPr>
        <p:spPr>
          <a:xfrm>
            <a:off x="7714058" y="965940"/>
            <a:ext cx="1153272" cy="1296937"/>
          </a:xfrm>
          <a:prstGeom prst="upArrow">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107" name="TextBox 106"/>
          <p:cNvSpPr txBox="1"/>
          <p:nvPr/>
        </p:nvSpPr>
        <p:spPr>
          <a:xfrm>
            <a:off x="7896662" y="1254677"/>
            <a:ext cx="1455821" cy="338554"/>
          </a:xfrm>
          <a:prstGeom prst="rect">
            <a:avLst/>
          </a:prstGeom>
          <a:noFill/>
        </p:spPr>
        <p:txBody>
          <a:bodyPr wrap="square" rtlCol="0">
            <a:spAutoFit/>
          </a:bodyPr>
          <a:lstStyle/>
          <a:p>
            <a:pPr defTabSz="457200"/>
            <a:r>
              <a:rPr lang="en-US" altLang="zh-CN" sz="1600" b="1" dirty="0" smtClean="0">
                <a:solidFill>
                  <a:srgbClr val="FFFFFF"/>
                </a:solidFill>
                <a:latin typeface="Microsoft YaHei UI" panose="020B0503020204020204" pitchFamily="34" charset="-122"/>
                <a:ea typeface="Microsoft YaHei UI" panose="020B0503020204020204" pitchFamily="34" charset="-122"/>
              </a:rPr>
              <a:t>46.9%</a:t>
            </a:r>
            <a:endParaRPr lang="zh-CN" altLang="en-US" sz="1600" b="1" dirty="0">
              <a:solidFill>
                <a:srgbClr val="FFFFFF"/>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706451657"/>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299119" y="1271345"/>
            <a:ext cx="4197657" cy="3631086"/>
            <a:chOff x="1100269" y="1550318"/>
            <a:chExt cx="5323089" cy="3631086"/>
          </a:xfrm>
        </p:grpSpPr>
        <p:pic>
          <p:nvPicPr>
            <p:cNvPr id="108" name="Picture 107"/>
            <p:cNvPicPr>
              <a:picLocks noChangeAspect="1"/>
            </p:cNvPicPr>
            <p:nvPr/>
          </p:nvPicPr>
          <p:blipFill>
            <a:blip r:embed="rId3"/>
            <a:stretch>
              <a:fillRect/>
            </a:stretch>
          </p:blipFill>
          <p:spPr>
            <a:xfrm>
              <a:off x="1118400" y="1550318"/>
              <a:ext cx="1243800" cy="1042492"/>
            </a:xfrm>
            <a:prstGeom prst="rect">
              <a:avLst/>
            </a:prstGeom>
          </p:spPr>
        </p:pic>
        <p:sp>
          <p:nvSpPr>
            <p:cNvPr id="109" name="Rectangle 108"/>
            <p:cNvSpPr/>
            <p:nvPr/>
          </p:nvSpPr>
          <p:spPr>
            <a:xfrm>
              <a:off x="2529729" y="1788668"/>
              <a:ext cx="3893629" cy="461665"/>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人工绘制流程图</a:t>
              </a:r>
              <a:endParaRPr lang="en-US" altLang="zh-CN" sz="1200" dirty="0" smtClean="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人工计算相关指标</a:t>
              </a:r>
              <a:endParaRPr lang="en-US" altLang="zh-CN" sz="1200" dirty="0" smtClean="0">
                <a:solidFill>
                  <a:schemeClr val="tx2"/>
                </a:solidFill>
                <a:latin typeface="Microsoft YaHei UI" panose="020B0503020204020204" pitchFamily="34" charset="-122"/>
                <a:ea typeface="Microsoft YaHei UI" panose="020B0503020204020204" pitchFamily="34" charset="-122"/>
              </a:endParaRPr>
            </a:p>
          </p:txBody>
        </p:sp>
        <p:pic>
          <p:nvPicPr>
            <p:cNvPr id="110" name="Picture 109"/>
            <p:cNvPicPr>
              <a:picLocks noChangeAspect="1"/>
            </p:cNvPicPr>
            <p:nvPr/>
          </p:nvPicPr>
          <p:blipFill>
            <a:blip r:embed="rId4"/>
            <a:stretch>
              <a:fillRect/>
            </a:stretch>
          </p:blipFill>
          <p:spPr>
            <a:xfrm>
              <a:off x="1100269" y="2869314"/>
              <a:ext cx="1241018" cy="1014790"/>
            </a:xfrm>
            <a:prstGeom prst="rect">
              <a:avLst/>
            </a:prstGeom>
          </p:spPr>
        </p:pic>
        <p:sp>
          <p:nvSpPr>
            <p:cNvPr id="111" name="Rectangle 110"/>
            <p:cNvSpPr/>
            <p:nvPr/>
          </p:nvSpPr>
          <p:spPr>
            <a:xfrm>
              <a:off x="2529729" y="3004997"/>
              <a:ext cx="2554830" cy="646331"/>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主观描述流程</a:t>
              </a:r>
              <a:endParaRPr lang="en-US" altLang="zh-CN" sz="1200" dirty="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凭经验匹配实际流程，与真实情况存在偏差</a:t>
              </a:r>
              <a:endParaRPr lang="en-US" altLang="zh-CN" sz="1200" dirty="0">
                <a:solidFill>
                  <a:schemeClr val="tx2"/>
                </a:solidFill>
                <a:latin typeface="Microsoft YaHei UI" panose="020B0503020204020204" pitchFamily="34" charset="-122"/>
                <a:ea typeface="Microsoft YaHei UI" panose="020B0503020204020204" pitchFamily="34" charset="-122"/>
              </a:endParaRPr>
            </a:p>
          </p:txBody>
        </p:sp>
        <p:pic>
          <p:nvPicPr>
            <p:cNvPr id="112" name="Picture 111"/>
            <p:cNvPicPr>
              <a:picLocks noChangeAspect="1"/>
            </p:cNvPicPr>
            <p:nvPr/>
          </p:nvPicPr>
          <p:blipFill>
            <a:blip r:embed="rId5"/>
            <a:stretch>
              <a:fillRect/>
            </a:stretch>
          </p:blipFill>
          <p:spPr>
            <a:xfrm>
              <a:off x="1118400" y="4160608"/>
              <a:ext cx="1222886" cy="1020796"/>
            </a:xfrm>
            <a:prstGeom prst="rect">
              <a:avLst/>
            </a:prstGeom>
          </p:spPr>
        </p:pic>
        <p:sp>
          <p:nvSpPr>
            <p:cNvPr id="113" name="Rectangle 112"/>
            <p:cNvSpPr/>
            <p:nvPr/>
          </p:nvSpPr>
          <p:spPr>
            <a:xfrm>
              <a:off x="2529729" y="4255507"/>
              <a:ext cx="2126083" cy="830997"/>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数据收</a:t>
              </a:r>
              <a:r>
                <a:rPr lang="zh-CN" altLang="en-US" sz="1200" dirty="0" smtClean="0">
                  <a:solidFill>
                    <a:schemeClr val="tx2"/>
                  </a:solidFill>
                  <a:latin typeface="Microsoft YaHei UI" panose="020B0503020204020204" pitchFamily="34" charset="-122"/>
                  <a:ea typeface="Microsoft YaHei UI" panose="020B0503020204020204" pitchFamily="34" charset="-122"/>
                </a:rPr>
                <a:t>集</a:t>
              </a:r>
              <a:r>
                <a:rPr lang="zh-CN" altLang="en-US" sz="1200" dirty="0">
                  <a:solidFill>
                    <a:schemeClr val="tx2"/>
                  </a:solidFill>
                  <a:latin typeface="Microsoft YaHei UI" panose="020B0503020204020204" pitchFamily="34" charset="-122"/>
                  <a:ea typeface="Microsoft YaHei UI" panose="020B0503020204020204" pitchFamily="34" charset="-122"/>
                </a:rPr>
                <a:t>耗费</a:t>
              </a:r>
              <a:r>
                <a:rPr lang="zh-CN" altLang="en-US" sz="1200" dirty="0" smtClean="0">
                  <a:solidFill>
                    <a:schemeClr val="tx2"/>
                  </a:solidFill>
                  <a:latin typeface="Microsoft YaHei UI" panose="020B0503020204020204" pitchFamily="34" charset="-122"/>
                  <a:ea typeface="Microsoft YaHei UI" panose="020B0503020204020204" pitchFamily="34" charset="-122"/>
                </a:rPr>
                <a:t>大</a:t>
              </a:r>
              <a:r>
                <a:rPr lang="zh-CN" altLang="en-US" sz="1200" dirty="0">
                  <a:solidFill>
                    <a:schemeClr val="tx2"/>
                  </a:solidFill>
                  <a:latin typeface="Microsoft YaHei UI" panose="020B0503020204020204" pitchFamily="34" charset="-122"/>
                  <a:ea typeface="Microsoft YaHei UI" panose="020B0503020204020204" pitchFamily="34" charset="-122"/>
                </a:rPr>
                <a:t>量的人力物</a:t>
              </a:r>
              <a:r>
                <a:rPr lang="zh-CN" altLang="en-US" sz="1200" dirty="0" smtClean="0">
                  <a:solidFill>
                    <a:schemeClr val="tx2"/>
                  </a:solidFill>
                  <a:latin typeface="Microsoft YaHei UI" panose="020B0503020204020204" pitchFamily="34" charset="-122"/>
                  <a:ea typeface="Microsoft YaHei UI" panose="020B0503020204020204" pitchFamily="34" charset="-122"/>
                </a:rPr>
                <a:t>力</a:t>
              </a:r>
              <a:endParaRPr lang="en-US" altLang="zh-CN" sz="1200" dirty="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样本数据很有限，</a:t>
              </a:r>
              <a:r>
                <a:rPr lang="zh-CN" altLang="en-US" sz="1200" dirty="0" smtClean="0">
                  <a:solidFill>
                    <a:schemeClr val="tx2"/>
                  </a:solidFill>
                  <a:latin typeface="Microsoft YaHei UI" panose="020B0503020204020204" pitchFamily="34" charset="-122"/>
                  <a:ea typeface="Microsoft YaHei UI" panose="020B0503020204020204" pitchFamily="34" charset="-122"/>
                </a:rPr>
                <a:t>不够全</a:t>
              </a:r>
              <a:r>
                <a:rPr lang="zh-CN" altLang="en-US" sz="1200" dirty="0">
                  <a:solidFill>
                    <a:schemeClr val="tx2"/>
                  </a:solidFill>
                  <a:latin typeface="Microsoft YaHei UI" panose="020B0503020204020204" pitchFamily="34" charset="-122"/>
                  <a:ea typeface="Microsoft YaHei UI" panose="020B0503020204020204" pitchFamily="34" charset="-122"/>
                </a:rPr>
                <a:t>面</a:t>
              </a:r>
              <a:endParaRPr lang="en-US" altLang="zh-CN" sz="1200" dirty="0">
                <a:solidFill>
                  <a:schemeClr val="tx2"/>
                </a:solidFill>
                <a:latin typeface="Microsoft YaHei UI" panose="020B0503020204020204" pitchFamily="34" charset="-122"/>
                <a:ea typeface="Microsoft YaHei UI" panose="020B0503020204020204" pitchFamily="34" charset="-122"/>
              </a:endParaRPr>
            </a:p>
          </p:txBody>
        </p:sp>
      </p:grpSp>
      <p:pic>
        <p:nvPicPr>
          <p:cNvPr id="114" name="Picture 113"/>
          <p:cNvPicPr>
            <a:picLocks noChangeAspect="1"/>
          </p:cNvPicPr>
          <p:nvPr/>
        </p:nvPicPr>
        <p:blipFill>
          <a:blip r:embed="rId6"/>
          <a:stretch>
            <a:fillRect/>
          </a:stretch>
        </p:blipFill>
        <p:spPr>
          <a:xfrm>
            <a:off x="4997918" y="1218624"/>
            <a:ext cx="1250450" cy="1043805"/>
          </a:xfrm>
          <a:prstGeom prst="rect">
            <a:avLst/>
          </a:prstGeom>
        </p:spPr>
      </p:pic>
      <p:pic>
        <p:nvPicPr>
          <p:cNvPr id="115" name="Picture 114"/>
          <p:cNvPicPr>
            <a:picLocks noChangeAspect="1"/>
          </p:cNvPicPr>
          <p:nvPr/>
        </p:nvPicPr>
        <p:blipFill>
          <a:blip r:embed="rId7"/>
          <a:stretch>
            <a:fillRect/>
          </a:stretch>
        </p:blipFill>
        <p:spPr>
          <a:xfrm>
            <a:off x="4958297" y="2581947"/>
            <a:ext cx="1235801" cy="1031577"/>
          </a:xfrm>
          <a:prstGeom prst="rect">
            <a:avLst/>
          </a:prstGeom>
        </p:spPr>
      </p:pic>
      <p:pic>
        <p:nvPicPr>
          <p:cNvPr id="116" name="Picture 115"/>
          <p:cNvPicPr>
            <a:picLocks noChangeAspect="1"/>
          </p:cNvPicPr>
          <p:nvPr/>
        </p:nvPicPr>
        <p:blipFill>
          <a:blip r:embed="rId8"/>
          <a:stretch>
            <a:fillRect/>
          </a:stretch>
        </p:blipFill>
        <p:spPr>
          <a:xfrm>
            <a:off x="4958296" y="3897924"/>
            <a:ext cx="1235801" cy="1031576"/>
          </a:xfrm>
          <a:prstGeom prst="rect">
            <a:avLst/>
          </a:prstGeom>
        </p:spPr>
      </p:pic>
      <p:sp>
        <p:nvSpPr>
          <p:cNvPr id="117" name="Striped Right Arrow 116"/>
          <p:cNvSpPr/>
          <p:nvPr/>
        </p:nvSpPr>
        <p:spPr>
          <a:xfrm>
            <a:off x="3607108" y="2726815"/>
            <a:ext cx="955965" cy="530381"/>
          </a:xfrm>
          <a:prstGeom prst="stripedRightArrow">
            <a:avLst/>
          </a:prstGeom>
          <a:solidFill>
            <a:srgbClr val="47A1FF"/>
          </a:solidFill>
          <a:ln w="12700" cap="flat" cmpd="sng" algn="ctr">
            <a:solidFill>
              <a:srgbClr val="1D9A78">
                <a:shade val="50000"/>
              </a:srgbClr>
            </a:solidFill>
            <a:prstDash val="solid"/>
            <a:miter lim="800000"/>
          </a:ln>
          <a:effectLst/>
        </p:spPr>
        <p:txBody>
          <a:bodyPr rtlCol="0" anchor="ctr"/>
          <a:lstStyle/>
          <a:p>
            <a:pPr algn="ctr" defTabSz="914400">
              <a:defRPr/>
            </a:pPr>
            <a:endParaRPr lang="zh-CN" altLang="en-US" sz="1200" kern="0" smtClean="0">
              <a:solidFill>
                <a:prstClr val="white"/>
              </a:solidFill>
              <a:latin typeface="Microsoft YaHei UI" panose="020B0503020204020204" pitchFamily="34" charset="-122"/>
              <a:ea typeface="Microsoft YaHei UI" panose="020B0503020204020204" pitchFamily="34" charset="-122"/>
            </a:endParaRPr>
          </a:p>
        </p:txBody>
      </p:sp>
      <p:sp>
        <p:nvSpPr>
          <p:cNvPr id="118" name="Rectangle 117"/>
          <p:cNvSpPr/>
          <p:nvPr/>
        </p:nvSpPr>
        <p:spPr>
          <a:xfrm>
            <a:off x="6248368" y="1293056"/>
            <a:ext cx="2443883" cy="830997"/>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利</a:t>
            </a:r>
            <a:r>
              <a:rPr lang="zh-CN" altLang="en-US" sz="1200" dirty="0">
                <a:solidFill>
                  <a:schemeClr val="tx2"/>
                </a:solidFill>
                <a:latin typeface="Microsoft YaHei UI" panose="020B0503020204020204" pitchFamily="34" charset="-122"/>
                <a:ea typeface="Microsoft YaHei UI" panose="020B0503020204020204" pitchFamily="34" charset="-122"/>
              </a:rPr>
              <a:t>用算法绘制实际流程图，并且流程图会根据数据动态发生变化，不需</a:t>
            </a:r>
            <a:r>
              <a:rPr lang="zh-CN" altLang="en-US" sz="1200" dirty="0" smtClean="0">
                <a:solidFill>
                  <a:schemeClr val="tx2"/>
                </a:solidFill>
                <a:latin typeface="Microsoft YaHei UI" panose="020B0503020204020204" pitchFamily="34" charset="-122"/>
                <a:ea typeface="Microsoft YaHei UI" panose="020B0503020204020204" pitchFamily="34" charset="-122"/>
              </a:rPr>
              <a:t>要人</a:t>
            </a:r>
            <a:r>
              <a:rPr lang="zh-CN" altLang="en-US" sz="1200" dirty="0">
                <a:solidFill>
                  <a:schemeClr val="tx2"/>
                </a:solidFill>
                <a:latin typeface="Microsoft YaHei UI" panose="020B0503020204020204" pitchFamily="34" charset="-122"/>
                <a:ea typeface="Microsoft YaHei UI" panose="020B0503020204020204" pitchFamily="34" charset="-122"/>
              </a:rPr>
              <a:t>工干预</a:t>
            </a:r>
            <a:endParaRPr lang="en-US" altLang="zh-CN" sz="1200" dirty="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自动计算相关指标。</a:t>
            </a:r>
            <a:endParaRPr lang="en-US" altLang="zh-CN" sz="1200" dirty="0">
              <a:solidFill>
                <a:schemeClr val="tx2"/>
              </a:solidFill>
              <a:latin typeface="Microsoft YaHei UI" panose="020B0503020204020204" pitchFamily="34" charset="-122"/>
              <a:ea typeface="Microsoft YaHei UI" panose="020B0503020204020204" pitchFamily="34" charset="-122"/>
            </a:endParaRPr>
          </a:p>
        </p:txBody>
      </p:sp>
      <p:sp>
        <p:nvSpPr>
          <p:cNvPr id="119" name="Rectangle 118"/>
          <p:cNvSpPr/>
          <p:nvPr/>
        </p:nvSpPr>
        <p:spPr>
          <a:xfrm>
            <a:off x="6194098" y="2770903"/>
            <a:ext cx="2240039" cy="646331"/>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更</a:t>
            </a:r>
            <a:r>
              <a:rPr lang="zh-CN" altLang="en-US" sz="1200" dirty="0">
                <a:solidFill>
                  <a:schemeClr val="tx2"/>
                </a:solidFill>
                <a:latin typeface="Microsoft YaHei UI" panose="020B0503020204020204" pitchFamily="34" charset="-122"/>
                <a:ea typeface="Microsoft YaHei UI" panose="020B0503020204020204" pitchFamily="34" charset="-122"/>
              </a:rPr>
              <a:t>客观地反应问题</a:t>
            </a:r>
            <a:endParaRPr lang="en-US" altLang="zh-CN" sz="1200" dirty="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结构化的数据可以有效匹配实际流程</a:t>
            </a:r>
          </a:p>
        </p:txBody>
      </p:sp>
      <p:sp>
        <p:nvSpPr>
          <p:cNvPr id="120" name="Rectangle 119"/>
          <p:cNvSpPr/>
          <p:nvPr/>
        </p:nvSpPr>
        <p:spPr>
          <a:xfrm>
            <a:off x="6106018" y="4091357"/>
            <a:ext cx="2949903" cy="646331"/>
          </a:xfrm>
          <a:prstGeom prst="rect">
            <a:avLst/>
          </a:prstGeom>
        </p:spPr>
        <p:txBody>
          <a:bodyPr wrap="square">
            <a:spAutoFit/>
          </a:bodyPr>
          <a:lstStyle/>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运</a:t>
            </a:r>
            <a:r>
              <a:rPr lang="zh-CN" altLang="en-US" sz="1200" dirty="0">
                <a:solidFill>
                  <a:schemeClr val="tx2"/>
                </a:solidFill>
                <a:latin typeface="Microsoft YaHei UI" panose="020B0503020204020204" pitchFamily="34" charset="-122"/>
                <a:ea typeface="Microsoft YaHei UI" panose="020B0503020204020204" pitchFamily="34" charset="-122"/>
              </a:rPr>
              <a:t>用全量数</a:t>
            </a:r>
            <a:r>
              <a:rPr lang="zh-CN" altLang="en-US" sz="1200" dirty="0" smtClean="0">
                <a:solidFill>
                  <a:schemeClr val="tx2"/>
                </a:solidFill>
                <a:latin typeface="Microsoft YaHei UI" panose="020B0503020204020204" pitchFamily="34" charset="-122"/>
                <a:ea typeface="Microsoft YaHei UI" panose="020B0503020204020204" pitchFamily="34" charset="-122"/>
              </a:rPr>
              <a:t>据反</a:t>
            </a:r>
            <a:r>
              <a:rPr lang="zh-CN" altLang="en-US" sz="1200" dirty="0">
                <a:solidFill>
                  <a:schemeClr val="tx2"/>
                </a:solidFill>
                <a:latin typeface="Microsoft YaHei UI" panose="020B0503020204020204" pitchFamily="34" charset="-122"/>
                <a:ea typeface="Microsoft YaHei UI" panose="020B0503020204020204" pitchFamily="34" charset="-122"/>
              </a:rPr>
              <a:t>应事实</a:t>
            </a:r>
            <a:r>
              <a:rPr lang="zh-CN" altLang="en-US" sz="1200" dirty="0" smtClean="0">
                <a:solidFill>
                  <a:schemeClr val="tx2"/>
                </a:solidFill>
                <a:latin typeface="Microsoft YaHei UI" panose="020B0503020204020204" pitchFamily="34" charset="-122"/>
                <a:ea typeface="Microsoft YaHei UI" panose="020B0503020204020204" pitchFamily="34" charset="-122"/>
              </a:rPr>
              <a:t>，省时省力</a:t>
            </a:r>
            <a:endParaRPr lang="en-US" altLang="zh-CN" sz="1200" dirty="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a:solidFill>
                  <a:schemeClr val="tx2"/>
                </a:solidFill>
                <a:latin typeface="Microsoft YaHei UI" panose="020B0503020204020204" pitchFamily="34" charset="-122"/>
                <a:ea typeface="Microsoft YaHei UI" panose="020B0503020204020204" pitchFamily="34" charset="-122"/>
              </a:rPr>
              <a:t>运用实时数据</a:t>
            </a:r>
            <a:r>
              <a:rPr lang="zh-CN" altLang="en-US" sz="1200" dirty="0" smtClean="0">
                <a:solidFill>
                  <a:schemeClr val="tx2"/>
                </a:solidFill>
                <a:latin typeface="Microsoft YaHei UI" panose="020B0503020204020204" pitchFamily="34" charset="-122"/>
                <a:ea typeface="Microsoft YaHei UI" panose="020B0503020204020204" pitchFamily="34" charset="-122"/>
              </a:rPr>
              <a:t>，随</a:t>
            </a:r>
            <a:r>
              <a:rPr lang="zh-CN" altLang="en-US" sz="1200" dirty="0">
                <a:solidFill>
                  <a:schemeClr val="tx2"/>
                </a:solidFill>
                <a:latin typeface="Microsoft YaHei UI" panose="020B0503020204020204" pitchFamily="34" charset="-122"/>
                <a:ea typeface="Microsoft YaHei UI" panose="020B0503020204020204" pitchFamily="34" charset="-122"/>
              </a:rPr>
              <a:t>时检测到流程变</a:t>
            </a:r>
            <a:r>
              <a:rPr lang="zh-CN" altLang="en-US" sz="1200" dirty="0" smtClean="0">
                <a:solidFill>
                  <a:schemeClr val="tx2"/>
                </a:solidFill>
                <a:latin typeface="Microsoft YaHei UI" panose="020B0503020204020204" pitchFamily="34" charset="-122"/>
                <a:ea typeface="Microsoft YaHei UI" panose="020B0503020204020204" pitchFamily="34" charset="-122"/>
              </a:rPr>
              <a:t>化。</a:t>
            </a:r>
            <a:endParaRPr lang="en-US" altLang="zh-CN" sz="1200" dirty="0" smtClean="0">
              <a:solidFill>
                <a:schemeClr val="tx2"/>
              </a:solidFill>
              <a:latin typeface="Microsoft YaHei UI" panose="020B0503020204020204" pitchFamily="34" charset="-122"/>
              <a:ea typeface="Microsoft YaHei UI" panose="020B0503020204020204" pitchFamily="34" charset="-122"/>
            </a:endParaRPr>
          </a:p>
          <a:p>
            <a:pPr marL="285750" indent="-285750" defTabSz="457200">
              <a:buFont typeface="Arial" panose="020B0604020202020204" pitchFamily="34" charset="0"/>
              <a:buChar char="•"/>
            </a:pPr>
            <a:r>
              <a:rPr lang="zh-CN" altLang="en-US" sz="1200" dirty="0" smtClean="0">
                <a:solidFill>
                  <a:schemeClr val="tx2"/>
                </a:solidFill>
                <a:latin typeface="Microsoft YaHei UI" panose="020B0503020204020204" pitchFamily="34" charset="-122"/>
                <a:ea typeface="Microsoft YaHei UI" panose="020B0503020204020204" pitchFamily="34" charset="-122"/>
              </a:rPr>
              <a:t>更</a:t>
            </a:r>
            <a:r>
              <a:rPr lang="zh-CN" altLang="en-US" sz="1200" dirty="0">
                <a:solidFill>
                  <a:schemeClr val="tx2"/>
                </a:solidFill>
                <a:latin typeface="Microsoft YaHei UI" panose="020B0503020204020204" pitchFamily="34" charset="-122"/>
                <a:ea typeface="Microsoft YaHei UI" panose="020B0503020204020204" pitchFamily="34" charset="-122"/>
              </a:rPr>
              <a:t>容易得到推</a:t>
            </a:r>
            <a:r>
              <a:rPr lang="zh-CN" altLang="en-US" sz="1200" dirty="0" smtClean="0">
                <a:solidFill>
                  <a:schemeClr val="tx2"/>
                </a:solidFill>
                <a:latin typeface="Microsoft YaHei UI" panose="020B0503020204020204" pitchFamily="34" charset="-122"/>
                <a:ea typeface="Microsoft YaHei UI" panose="020B0503020204020204" pitchFamily="34" charset="-122"/>
              </a:rPr>
              <a:t>广。</a:t>
            </a:r>
            <a:endParaRPr lang="en-US" altLang="zh-CN" sz="1200" dirty="0">
              <a:solidFill>
                <a:schemeClr val="tx2"/>
              </a:solidFill>
              <a:latin typeface="Microsoft YaHei UI" panose="020B0503020204020204" pitchFamily="34" charset="-122"/>
              <a:ea typeface="Microsoft YaHei UI" panose="020B0503020204020204" pitchFamily="34" charset="-122"/>
            </a:endParaRPr>
          </a:p>
        </p:txBody>
      </p:sp>
      <p:sp>
        <p:nvSpPr>
          <p:cNvPr id="121" name="TextBox 120"/>
          <p:cNvSpPr txBox="1"/>
          <p:nvPr/>
        </p:nvSpPr>
        <p:spPr>
          <a:xfrm>
            <a:off x="3591436" y="2418646"/>
            <a:ext cx="1366861" cy="276999"/>
          </a:xfrm>
          <a:prstGeom prst="rect">
            <a:avLst/>
          </a:prstGeom>
          <a:noFill/>
        </p:spPr>
        <p:txBody>
          <a:bodyPr wrap="square" rtlCol="0">
            <a:spAutoFit/>
          </a:bodyPr>
          <a:lstStyle/>
          <a:p>
            <a:pPr defTabSz="457200"/>
            <a:r>
              <a:rPr lang="zh-CN" altLang="en-US" sz="1200" b="1" dirty="0" smtClean="0">
                <a:solidFill>
                  <a:srgbClr val="47A1FF"/>
                </a:solidFill>
                <a:latin typeface="Microsoft YaHei UI" panose="020B0503020204020204" pitchFamily="34" charset="-122"/>
                <a:ea typeface="Microsoft YaHei UI" panose="020B0503020204020204" pitchFamily="34" charset="-122"/>
              </a:rPr>
              <a:t>变革创新</a:t>
            </a:r>
            <a:endParaRPr lang="zh-CN" altLang="en-US" sz="1200" b="1" dirty="0">
              <a:solidFill>
                <a:srgbClr val="47A1FF"/>
              </a:solidFill>
              <a:latin typeface="Microsoft YaHei UI" panose="020B0503020204020204" pitchFamily="34" charset="-122"/>
              <a:ea typeface="Microsoft YaHei UI" panose="020B0503020204020204" pitchFamily="34" charset="-122"/>
            </a:endParaRPr>
          </a:p>
        </p:txBody>
      </p:sp>
      <p:sp>
        <p:nvSpPr>
          <p:cNvPr id="122" name="TextBox 121"/>
          <p:cNvSpPr txBox="1"/>
          <p:nvPr/>
        </p:nvSpPr>
        <p:spPr>
          <a:xfrm>
            <a:off x="301300" y="880142"/>
            <a:ext cx="1666708" cy="276999"/>
          </a:xfrm>
          <a:prstGeom prst="rect">
            <a:avLst/>
          </a:prstGeom>
          <a:noFill/>
        </p:spPr>
        <p:txBody>
          <a:bodyPr wrap="square" rtlCol="0">
            <a:spAutoFit/>
          </a:bodyPr>
          <a:lstStyle/>
          <a:p>
            <a:pPr defTabSz="457200"/>
            <a:r>
              <a:rPr lang="zh-CN" altLang="en-US" sz="1200" b="1" dirty="0" smtClean="0">
                <a:solidFill>
                  <a:prstClr val="white"/>
                </a:solidFill>
                <a:latin typeface="Microsoft YaHei UI" panose="020B0503020204020204" pitchFamily="34" charset="-122"/>
                <a:ea typeface="Microsoft YaHei UI" panose="020B0503020204020204" pitchFamily="34" charset="-122"/>
              </a:rPr>
              <a:t>实施前</a:t>
            </a:r>
            <a:endParaRPr lang="zh-CN" altLang="en-US" sz="1200" b="1" dirty="0">
              <a:solidFill>
                <a:prstClr val="white"/>
              </a:solidFill>
              <a:latin typeface="Microsoft YaHei UI" panose="020B0503020204020204" pitchFamily="34" charset="-122"/>
              <a:ea typeface="Microsoft YaHei UI" panose="020B0503020204020204" pitchFamily="34" charset="-122"/>
            </a:endParaRPr>
          </a:p>
        </p:txBody>
      </p:sp>
      <p:sp>
        <p:nvSpPr>
          <p:cNvPr id="123" name="TextBox 122"/>
          <p:cNvSpPr txBox="1"/>
          <p:nvPr/>
        </p:nvSpPr>
        <p:spPr>
          <a:xfrm>
            <a:off x="5914262" y="880142"/>
            <a:ext cx="1666708" cy="276999"/>
          </a:xfrm>
          <a:prstGeom prst="rect">
            <a:avLst/>
          </a:prstGeom>
          <a:noFill/>
        </p:spPr>
        <p:txBody>
          <a:bodyPr wrap="square" rtlCol="0">
            <a:spAutoFit/>
          </a:bodyPr>
          <a:lstStyle/>
          <a:p>
            <a:pPr defTabSz="457200"/>
            <a:r>
              <a:rPr lang="zh-CN" altLang="en-US" sz="1200" b="1" dirty="0" smtClean="0">
                <a:solidFill>
                  <a:prstClr val="white"/>
                </a:solidFill>
                <a:latin typeface="Microsoft YaHei UI" panose="020B0503020204020204" pitchFamily="34" charset="-122"/>
                <a:ea typeface="Microsoft YaHei UI" panose="020B0503020204020204" pitchFamily="34" charset="-122"/>
              </a:rPr>
              <a:t>实施后</a:t>
            </a:r>
            <a:endParaRPr lang="zh-CN" altLang="en-US" sz="1200" b="1" dirty="0">
              <a:solidFill>
                <a:prstClr val="white"/>
              </a:solidFill>
              <a:latin typeface="Microsoft YaHei UI" panose="020B0503020204020204" pitchFamily="34" charset="-122"/>
              <a:ea typeface="Microsoft YaHei UI" panose="020B0503020204020204" pitchFamily="34" charset="-122"/>
            </a:endParaRPr>
          </a:p>
        </p:txBody>
      </p:sp>
      <p:cxnSp>
        <p:nvCxnSpPr>
          <p:cNvPr id="124" name="Straight Connector 123"/>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25" name="TextBox 124"/>
          <p:cNvSpPr txBox="1"/>
          <p:nvPr/>
        </p:nvSpPr>
        <p:spPr>
          <a:xfrm>
            <a:off x="301300" y="304273"/>
            <a:ext cx="7652075" cy="461665"/>
          </a:xfrm>
          <a:prstGeom prst="rect">
            <a:avLst/>
          </a:prstGeom>
          <a:noFill/>
        </p:spPr>
        <p:txBody>
          <a:bodyPr wrap="square" rtlCol="0">
            <a:spAutoFit/>
          </a:bodyPr>
          <a:lstStyle/>
          <a:p>
            <a:pPr defTabSz="457200"/>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产品创新性</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26" name="TextBox 125"/>
          <p:cNvSpPr txBox="1"/>
          <p:nvPr/>
        </p:nvSpPr>
        <p:spPr>
          <a:xfrm>
            <a:off x="313417" y="931988"/>
            <a:ext cx="1666708" cy="276999"/>
          </a:xfrm>
          <a:prstGeom prst="rect">
            <a:avLst/>
          </a:prstGeom>
          <a:noFill/>
        </p:spPr>
        <p:txBody>
          <a:bodyPr wrap="square" rtlCol="0">
            <a:spAutoFit/>
          </a:bodyPr>
          <a:lstStyle/>
          <a:p>
            <a:pPr defTabSz="457200"/>
            <a:r>
              <a:rPr lang="zh-CN" altLang="en-US" sz="1200" b="1" dirty="0" smtClean="0">
                <a:solidFill>
                  <a:schemeClr val="tx2"/>
                </a:solidFill>
                <a:latin typeface="Microsoft YaHei UI" panose="020B0503020204020204" pitchFamily="34" charset="-122"/>
                <a:ea typeface="Microsoft YaHei UI" panose="020B0503020204020204" pitchFamily="34" charset="-122"/>
              </a:rPr>
              <a:t>实施前</a:t>
            </a:r>
            <a:endParaRPr lang="zh-CN" altLang="en-US" sz="1200" b="1" dirty="0">
              <a:solidFill>
                <a:schemeClr val="tx2"/>
              </a:solidFill>
              <a:latin typeface="Microsoft YaHei UI" panose="020B0503020204020204" pitchFamily="34" charset="-122"/>
              <a:ea typeface="Microsoft YaHei UI" panose="020B0503020204020204" pitchFamily="34" charset="-122"/>
            </a:endParaRPr>
          </a:p>
        </p:txBody>
      </p:sp>
      <p:sp>
        <p:nvSpPr>
          <p:cNvPr id="127" name="TextBox 126"/>
          <p:cNvSpPr txBox="1"/>
          <p:nvPr/>
        </p:nvSpPr>
        <p:spPr>
          <a:xfrm>
            <a:off x="4997918" y="899106"/>
            <a:ext cx="1666708" cy="276999"/>
          </a:xfrm>
          <a:prstGeom prst="rect">
            <a:avLst/>
          </a:prstGeom>
          <a:noFill/>
        </p:spPr>
        <p:txBody>
          <a:bodyPr wrap="square" rtlCol="0">
            <a:spAutoFit/>
          </a:bodyPr>
          <a:lstStyle/>
          <a:p>
            <a:pPr defTabSz="457200"/>
            <a:r>
              <a:rPr lang="zh-CN" altLang="en-US" sz="1200" b="1" dirty="0" smtClean="0">
                <a:solidFill>
                  <a:schemeClr val="tx2"/>
                </a:solidFill>
                <a:latin typeface="Microsoft YaHei UI" panose="020B0503020204020204" pitchFamily="34" charset="-122"/>
                <a:ea typeface="Microsoft YaHei UI" panose="020B0503020204020204" pitchFamily="34" charset="-122"/>
              </a:rPr>
              <a:t>实施后</a:t>
            </a:r>
            <a:endParaRPr lang="zh-CN" altLang="en-US" sz="1200" b="1" dirty="0">
              <a:solidFill>
                <a:schemeClr val="tx2"/>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06503289"/>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25" name="TextBox 124"/>
          <p:cNvSpPr txBox="1"/>
          <p:nvPr/>
        </p:nvSpPr>
        <p:spPr>
          <a:xfrm>
            <a:off x="301300" y="304273"/>
            <a:ext cx="7652075" cy="461665"/>
          </a:xfrm>
          <a:prstGeom prst="rect">
            <a:avLst/>
          </a:prstGeom>
          <a:noFill/>
        </p:spPr>
        <p:txBody>
          <a:bodyPr wrap="square" rtlCol="0">
            <a:spAutoFit/>
          </a:bodyPr>
          <a:lstStyle/>
          <a:p>
            <a:r>
              <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产品适用</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性</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36" name="TextBox 35"/>
          <p:cNvSpPr txBox="1"/>
          <p:nvPr/>
        </p:nvSpPr>
        <p:spPr>
          <a:xfrm>
            <a:off x="4127337" y="1964154"/>
            <a:ext cx="4973411" cy="1938992"/>
          </a:xfrm>
          <a:prstGeom prst="rect">
            <a:avLst/>
          </a:prstGeom>
          <a:noFill/>
        </p:spPr>
        <p:txBody>
          <a:bodyPr wrap="square" rtlCol="0">
            <a:spAutoFit/>
          </a:bodyPr>
          <a:lstStyle/>
          <a:p>
            <a:pPr marL="342900" indent="-342900" defTabSz="457200">
              <a:lnSpc>
                <a:spcPct val="150000"/>
              </a:lnSpc>
              <a:buFontTx/>
              <a:buAutoNum type="arabicPeriod"/>
            </a:pPr>
            <a:r>
              <a:rPr lang="zh-CN" altLang="en-US" sz="1600" dirty="0" smtClean="0">
                <a:solidFill>
                  <a:schemeClr val="tx2"/>
                </a:solidFill>
                <a:latin typeface="Microsoft YaHei UI" panose="020B0503020204020204" pitchFamily="34" charset="-122"/>
                <a:ea typeface="Microsoft YaHei UI" panose="020B0503020204020204" pitchFamily="34" charset="-122"/>
              </a:rPr>
              <a:t>金融行业或数据处理共享中心的流程分析和优化</a:t>
            </a:r>
            <a:endParaRPr lang="en-US" altLang="zh-CN" sz="1600" dirty="0" smtClean="0">
              <a:solidFill>
                <a:schemeClr val="tx2"/>
              </a:solidFill>
              <a:latin typeface="Microsoft YaHei UI" panose="020B0503020204020204" pitchFamily="34" charset="-122"/>
              <a:ea typeface="Microsoft YaHei UI" panose="020B0503020204020204" pitchFamily="34" charset="-122"/>
            </a:endParaRPr>
          </a:p>
          <a:p>
            <a:pPr marL="342900" indent="-342900" defTabSz="457200">
              <a:lnSpc>
                <a:spcPct val="150000"/>
              </a:lnSpc>
              <a:buFontTx/>
              <a:buAutoNum type="arabicPeriod"/>
            </a:pPr>
            <a:r>
              <a:rPr lang="zh-CN" altLang="en-US" sz="1600" dirty="0" smtClean="0">
                <a:solidFill>
                  <a:schemeClr val="tx2"/>
                </a:solidFill>
                <a:latin typeface="Microsoft YaHei UI" panose="020B0503020204020204" pitchFamily="34" charset="-122"/>
                <a:ea typeface="Microsoft YaHei UI" panose="020B0503020204020204" pitchFamily="34" charset="-122"/>
              </a:rPr>
              <a:t>企业数字化转型</a:t>
            </a:r>
            <a:endParaRPr lang="en-US" altLang="zh-CN" sz="1600" dirty="0" smtClean="0">
              <a:solidFill>
                <a:schemeClr val="tx2"/>
              </a:solidFill>
              <a:latin typeface="Microsoft YaHei UI" panose="020B0503020204020204" pitchFamily="34" charset="-122"/>
              <a:ea typeface="Microsoft YaHei UI" panose="020B0503020204020204" pitchFamily="34" charset="-122"/>
            </a:endParaRPr>
          </a:p>
          <a:p>
            <a:pPr marL="342900" indent="-342900" defTabSz="457200">
              <a:lnSpc>
                <a:spcPct val="150000"/>
              </a:lnSpc>
              <a:buFontTx/>
              <a:buAutoNum type="arabicPeriod"/>
            </a:pPr>
            <a:r>
              <a:rPr lang="zh-CN" altLang="en-US" sz="1600" dirty="0" smtClean="0">
                <a:solidFill>
                  <a:schemeClr val="tx2"/>
                </a:solidFill>
                <a:latin typeface="Microsoft YaHei UI" panose="020B0503020204020204" pitchFamily="34" charset="-122"/>
                <a:ea typeface="Microsoft YaHei UI" panose="020B0503020204020204" pitchFamily="34" charset="-122"/>
              </a:rPr>
              <a:t>提升企业自动化，减少流程中的人工干预</a:t>
            </a:r>
            <a:endParaRPr lang="en-US" altLang="zh-CN" sz="1600" dirty="0" smtClean="0">
              <a:solidFill>
                <a:schemeClr val="tx2"/>
              </a:solidFill>
              <a:latin typeface="Microsoft YaHei UI" panose="020B0503020204020204" pitchFamily="34" charset="-122"/>
              <a:ea typeface="Microsoft YaHei UI" panose="020B0503020204020204" pitchFamily="34" charset="-122"/>
            </a:endParaRPr>
          </a:p>
          <a:p>
            <a:pPr marL="342900" indent="-342900" defTabSz="457200">
              <a:lnSpc>
                <a:spcPct val="150000"/>
              </a:lnSpc>
              <a:buFontTx/>
              <a:buAutoNum type="arabicPeriod"/>
            </a:pPr>
            <a:r>
              <a:rPr lang="zh-CN" altLang="en-US" sz="1600" dirty="0" smtClean="0">
                <a:solidFill>
                  <a:schemeClr val="tx2"/>
                </a:solidFill>
                <a:latin typeface="Microsoft YaHei UI" panose="020B0503020204020204" pitchFamily="34" charset="-122"/>
                <a:ea typeface="Microsoft YaHei UI" panose="020B0503020204020204" pitchFamily="34" charset="-122"/>
              </a:rPr>
              <a:t>企业提升流程标准化和流程效率</a:t>
            </a:r>
            <a:endParaRPr lang="en-US" altLang="zh-CN" sz="1600" dirty="0" smtClean="0">
              <a:solidFill>
                <a:schemeClr val="tx2"/>
              </a:solidFill>
              <a:latin typeface="Microsoft YaHei UI" panose="020B0503020204020204" pitchFamily="34" charset="-122"/>
              <a:ea typeface="Microsoft YaHei UI" panose="020B0503020204020204" pitchFamily="34" charset="-122"/>
            </a:endParaRPr>
          </a:p>
          <a:p>
            <a:pPr marL="342900" indent="-342900" defTabSz="457200">
              <a:lnSpc>
                <a:spcPct val="150000"/>
              </a:lnSpc>
              <a:buFontTx/>
              <a:buAutoNum type="arabicPeriod"/>
            </a:pPr>
            <a:r>
              <a:rPr lang="zh-CN" altLang="en-US" sz="1600" dirty="0" smtClean="0">
                <a:solidFill>
                  <a:schemeClr val="tx2"/>
                </a:solidFill>
                <a:latin typeface="Microsoft YaHei UI" panose="020B0503020204020204" pitchFamily="34" charset="-122"/>
                <a:ea typeface="Microsoft YaHei UI" panose="020B0503020204020204" pitchFamily="34" charset="-122"/>
              </a:rPr>
              <a:t>企业提升流程运营管控水平</a:t>
            </a:r>
            <a:endParaRPr lang="en-US" altLang="zh-CN" sz="1600" dirty="0" smtClean="0">
              <a:solidFill>
                <a:schemeClr val="tx2"/>
              </a:solidFill>
              <a:latin typeface="Microsoft YaHei UI" panose="020B0503020204020204" pitchFamily="34" charset="-122"/>
              <a:ea typeface="Microsoft YaHei UI" panose="020B0503020204020204" pitchFamily="34" charset="-122"/>
            </a:endParaRPr>
          </a:p>
        </p:txBody>
      </p:sp>
      <p:grpSp>
        <p:nvGrpSpPr>
          <p:cNvPr id="5" name="组合 1"/>
          <p:cNvGrpSpPr/>
          <p:nvPr/>
        </p:nvGrpSpPr>
        <p:grpSpPr>
          <a:xfrm>
            <a:off x="683568" y="1613317"/>
            <a:ext cx="2961014" cy="2640665"/>
            <a:chOff x="2630741" y="795183"/>
            <a:chExt cx="3984180" cy="3553136"/>
          </a:xfrm>
        </p:grpSpPr>
        <p:grpSp>
          <p:nvGrpSpPr>
            <p:cNvPr id="6" name="Group 15">
              <a:extLst>
                <a:ext uri="{FF2B5EF4-FFF2-40B4-BE49-F238E27FC236}">
                  <a16:creationId xmlns:a16="http://schemas.microsoft.com/office/drawing/2014/main" xmlns="" id="{94448319-334C-42C5-8343-B66751754FBD}"/>
                </a:ext>
              </a:extLst>
            </p:cNvPr>
            <p:cNvGrpSpPr/>
            <p:nvPr/>
          </p:nvGrpSpPr>
          <p:grpSpPr>
            <a:xfrm rot="18900000">
              <a:off x="3526203" y="1459228"/>
              <a:ext cx="2158063" cy="2158062"/>
              <a:chOff x="3943350" y="1757363"/>
              <a:chExt cx="4302126" cy="4302125"/>
            </a:xfrm>
          </p:grpSpPr>
          <p:sp>
            <p:nvSpPr>
              <p:cNvPr id="37" name="Freeform 5">
                <a:extLst>
                  <a:ext uri="{FF2B5EF4-FFF2-40B4-BE49-F238E27FC236}">
                    <a16:creationId xmlns:a16="http://schemas.microsoft.com/office/drawing/2014/main" xmlns="" id="{46612990-3BD6-418B-B0BD-C2FD05EEAC83}"/>
                  </a:ext>
                </a:extLst>
              </p:cNvPr>
              <p:cNvSpPr>
                <a:spLocks/>
              </p:cNvSpPr>
              <p:nvPr/>
            </p:nvSpPr>
            <p:spPr bwMode="auto">
              <a:xfrm>
                <a:off x="3943350" y="1757363"/>
                <a:ext cx="2122488" cy="2124075"/>
              </a:xfrm>
              <a:custGeom>
                <a:avLst/>
                <a:gdLst>
                  <a:gd name="T0" fmla="*/ 198 w 667"/>
                  <a:gd name="T1" fmla="*/ 667 h 667"/>
                  <a:gd name="T2" fmla="*/ 667 w 667"/>
                  <a:gd name="T3" fmla="*/ 198 h 667"/>
                  <a:gd name="T4" fmla="*/ 667 w 667"/>
                  <a:gd name="T5" fmla="*/ 0 h 667"/>
                  <a:gd name="T6" fmla="*/ 0 w 667"/>
                  <a:gd name="T7" fmla="*/ 667 h 667"/>
                  <a:gd name="T8" fmla="*/ 198 w 667"/>
                  <a:gd name="T9" fmla="*/ 667 h 667"/>
                </a:gdLst>
                <a:ahLst/>
                <a:cxnLst>
                  <a:cxn ang="0">
                    <a:pos x="T0" y="T1"/>
                  </a:cxn>
                  <a:cxn ang="0">
                    <a:pos x="T2" y="T3"/>
                  </a:cxn>
                  <a:cxn ang="0">
                    <a:pos x="T4" y="T5"/>
                  </a:cxn>
                  <a:cxn ang="0">
                    <a:pos x="T6" y="T7"/>
                  </a:cxn>
                  <a:cxn ang="0">
                    <a:pos x="T8" y="T9"/>
                  </a:cxn>
                </a:cxnLst>
                <a:rect l="0" t="0" r="r" b="b"/>
                <a:pathLst>
                  <a:path w="667" h="667">
                    <a:moveTo>
                      <a:pt x="198" y="667"/>
                    </a:moveTo>
                    <a:cubicBezTo>
                      <a:pt x="202" y="410"/>
                      <a:pt x="410" y="202"/>
                      <a:pt x="667" y="198"/>
                    </a:cubicBezTo>
                    <a:cubicBezTo>
                      <a:pt x="667" y="0"/>
                      <a:pt x="667" y="0"/>
                      <a:pt x="667" y="0"/>
                    </a:cubicBezTo>
                    <a:cubicBezTo>
                      <a:pt x="301" y="4"/>
                      <a:pt x="4" y="300"/>
                      <a:pt x="0" y="667"/>
                    </a:cubicBezTo>
                    <a:lnTo>
                      <a:pt x="198" y="6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Freeform 6">
                <a:extLst>
                  <a:ext uri="{FF2B5EF4-FFF2-40B4-BE49-F238E27FC236}">
                    <a16:creationId xmlns:a16="http://schemas.microsoft.com/office/drawing/2014/main" xmlns="" id="{A7C84713-AC14-443F-80CE-134607FD7F1E}"/>
                  </a:ext>
                </a:extLst>
              </p:cNvPr>
              <p:cNvSpPr>
                <a:spLocks/>
              </p:cNvSpPr>
              <p:nvPr/>
            </p:nvSpPr>
            <p:spPr bwMode="auto">
              <a:xfrm>
                <a:off x="6119813" y="1757363"/>
                <a:ext cx="2125663" cy="2124075"/>
              </a:xfrm>
              <a:custGeom>
                <a:avLst/>
                <a:gdLst>
                  <a:gd name="T0" fmla="*/ 0 w 668"/>
                  <a:gd name="T1" fmla="*/ 198 h 667"/>
                  <a:gd name="T2" fmla="*/ 470 w 668"/>
                  <a:gd name="T3" fmla="*/ 667 h 667"/>
                  <a:gd name="T4" fmla="*/ 668 w 668"/>
                  <a:gd name="T5" fmla="*/ 667 h 667"/>
                  <a:gd name="T6" fmla="*/ 0 w 668"/>
                  <a:gd name="T7" fmla="*/ 0 h 667"/>
                  <a:gd name="T8" fmla="*/ 0 w 668"/>
                  <a:gd name="T9" fmla="*/ 198 h 667"/>
                </a:gdLst>
                <a:ahLst/>
                <a:cxnLst>
                  <a:cxn ang="0">
                    <a:pos x="T0" y="T1"/>
                  </a:cxn>
                  <a:cxn ang="0">
                    <a:pos x="T2" y="T3"/>
                  </a:cxn>
                  <a:cxn ang="0">
                    <a:pos x="T4" y="T5"/>
                  </a:cxn>
                  <a:cxn ang="0">
                    <a:pos x="T6" y="T7"/>
                  </a:cxn>
                  <a:cxn ang="0">
                    <a:pos x="T8" y="T9"/>
                  </a:cxn>
                </a:cxnLst>
                <a:rect l="0" t="0" r="r" b="b"/>
                <a:pathLst>
                  <a:path w="668" h="667">
                    <a:moveTo>
                      <a:pt x="0" y="198"/>
                    </a:moveTo>
                    <a:cubicBezTo>
                      <a:pt x="257" y="202"/>
                      <a:pt x="465" y="410"/>
                      <a:pt x="470" y="667"/>
                    </a:cubicBezTo>
                    <a:cubicBezTo>
                      <a:pt x="668" y="667"/>
                      <a:pt x="668" y="667"/>
                      <a:pt x="668" y="667"/>
                    </a:cubicBezTo>
                    <a:cubicBezTo>
                      <a:pt x="663" y="300"/>
                      <a:pt x="367" y="4"/>
                      <a:pt x="0" y="0"/>
                    </a:cubicBezTo>
                    <a:lnTo>
                      <a:pt x="0" y="1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Freeform 7">
                <a:extLst>
                  <a:ext uri="{FF2B5EF4-FFF2-40B4-BE49-F238E27FC236}">
                    <a16:creationId xmlns:a16="http://schemas.microsoft.com/office/drawing/2014/main" xmlns="" id="{C068F404-41F5-495D-B64E-E3B8388DC7F4}"/>
                  </a:ext>
                </a:extLst>
              </p:cNvPr>
              <p:cNvSpPr>
                <a:spLocks/>
              </p:cNvSpPr>
              <p:nvPr/>
            </p:nvSpPr>
            <p:spPr bwMode="auto">
              <a:xfrm>
                <a:off x="6119813" y="3935413"/>
                <a:ext cx="2125663" cy="2124075"/>
              </a:xfrm>
              <a:custGeom>
                <a:avLst/>
                <a:gdLst>
                  <a:gd name="T0" fmla="*/ 470 w 668"/>
                  <a:gd name="T1" fmla="*/ 0 h 667"/>
                  <a:gd name="T2" fmla="*/ 0 w 668"/>
                  <a:gd name="T3" fmla="*/ 469 h 667"/>
                  <a:gd name="T4" fmla="*/ 0 w 668"/>
                  <a:gd name="T5" fmla="*/ 667 h 667"/>
                  <a:gd name="T6" fmla="*/ 668 w 668"/>
                  <a:gd name="T7" fmla="*/ 0 h 667"/>
                  <a:gd name="T8" fmla="*/ 470 w 668"/>
                  <a:gd name="T9" fmla="*/ 0 h 667"/>
                </a:gdLst>
                <a:ahLst/>
                <a:cxnLst>
                  <a:cxn ang="0">
                    <a:pos x="T0" y="T1"/>
                  </a:cxn>
                  <a:cxn ang="0">
                    <a:pos x="T2" y="T3"/>
                  </a:cxn>
                  <a:cxn ang="0">
                    <a:pos x="T4" y="T5"/>
                  </a:cxn>
                  <a:cxn ang="0">
                    <a:pos x="T6" y="T7"/>
                  </a:cxn>
                  <a:cxn ang="0">
                    <a:pos x="T8" y="T9"/>
                  </a:cxn>
                </a:cxnLst>
                <a:rect l="0" t="0" r="r" b="b"/>
                <a:pathLst>
                  <a:path w="668" h="667">
                    <a:moveTo>
                      <a:pt x="470" y="0"/>
                    </a:moveTo>
                    <a:cubicBezTo>
                      <a:pt x="465" y="257"/>
                      <a:pt x="257" y="465"/>
                      <a:pt x="0" y="469"/>
                    </a:cubicBezTo>
                    <a:cubicBezTo>
                      <a:pt x="0" y="667"/>
                      <a:pt x="0" y="667"/>
                      <a:pt x="0" y="667"/>
                    </a:cubicBezTo>
                    <a:cubicBezTo>
                      <a:pt x="367" y="663"/>
                      <a:pt x="663" y="367"/>
                      <a:pt x="668" y="0"/>
                    </a:cubicBezTo>
                    <a:lnTo>
                      <a:pt x="47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Freeform 8">
                <a:extLst>
                  <a:ext uri="{FF2B5EF4-FFF2-40B4-BE49-F238E27FC236}">
                    <a16:creationId xmlns:a16="http://schemas.microsoft.com/office/drawing/2014/main" xmlns="" id="{D4BC1B96-8D03-4F97-ADDB-6D35867C774A}"/>
                  </a:ext>
                </a:extLst>
              </p:cNvPr>
              <p:cNvSpPr>
                <a:spLocks/>
              </p:cNvSpPr>
              <p:nvPr/>
            </p:nvSpPr>
            <p:spPr bwMode="auto">
              <a:xfrm>
                <a:off x="3943350" y="3935413"/>
                <a:ext cx="2122488" cy="2124075"/>
              </a:xfrm>
              <a:custGeom>
                <a:avLst/>
                <a:gdLst>
                  <a:gd name="T0" fmla="*/ 667 w 667"/>
                  <a:gd name="T1" fmla="*/ 469 h 667"/>
                  <a:gd name="T2" fmla="*/ 198 w 667"/>
                  <a:gd name="T3" fmla="*/ 0 h 667"/>
                  <a:gd name="T4" fmla="*/ 0 w 667"/>
                  <a:gd name="T5" fmla="*/ 0 h 667"/>
                  <a:gd name="T6" fmla="*/ 667 w 667"/>
                  <a:gd name="T7" fmla="*/ 667 h 667"/>
                  <a:gd name="T8" fmla="*/ 667 w 667"/>
                  <a:gd name="T9" fmla="*/ 469 h 667"/>
                </a:gdLst>
                <a:ahLst/>
                <a:cxnLst>
                  <a:cxn ang="0">
                    <a:pos x="T0" y="T1"/>
                  </a:cxn>
                  <a:cxn ang="0">
                    <a:pos x="T2" y="T3"/>
                  </a:cxn>
                  <a:cxn ang="0">
                    <a:pos x="T4" y="T5"/>
                  </a:cxn>
                  <a:cxn ang="0">
                    <a:pos x="T6" y="T7"/>
                  </a:cxn>
                  <a:cxn ang="0">
                    <a:pos x="T8" y="T9"/>
                  </a:cxn>
                </a:cxnLst>
                <a:rect l="0" t="0" r="r" b="b"/>
                <a:pathLst>
                  <a:path w="667" h="667">
                    <a:moveTo>
                      <a:pt x="667" y="469"/>
                    </a:moveTo>
                    <a:cubicBezTo>
                      <a:pt x="410" y="465"/>
                      <a:pt x="202" y="257"/>
                      <a:pt x="198" y="0"/>
                    </a:cubicBezTo>
                    <a:cubicBezTo>
                      <a:pt x="0" y="0"/>
                      <a:pt x="0" y="0"/>
                      <a:pt x="0" y="0"/>
                    </a:cubicBezTo>
                    <a:cubicBezTo>
                      <a:pt x="4" y="367"/>
                      <a:pt x="301" y="663"/>
                      <a:pt x="667" y="667"/>
                    </a:cubicBezTo>
                    <a:lnTo>
                      <a:pt x="667" y="46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Group 14">
              <a:extLst>
                <a:ext uri="{FF2B5EF4-FFF2-40B4-BE49-F238E27FC236}">
                  <a16:creationId xmlns:a16="http://schemas.microsoft.com/office/drawing/2014/main" xmlns="" id="{4BE75304-2B48-4E1F-975B-093FA687F74E}"/>
                </a:ext>
              </a:extLst>
            </p:cNvPr>
            <p:cNvGrpSpPr/>
            <p:nvPr/>
          </p:nvGrpSpPr>
          <p:grpSpPr>
            <a:xfrm>
              <a:off x="5496532" y="2229179"/>
              <a:ext cx="1118389" cy="618160"/>
              <a:chOff x="7493848" y="2076947"/>
              <a:chExt cx="1497467" cy="827686"/>
            </a:xfrm>
            <a:solidFill>
              <a:schemeClr val="accent3"/>
            </a:solidFill>
          </p:grpSpPr>
          <p:sp>
            <p:nvSpPr>
              <p:cNvPr id="34" name="Freeform 5">
                <a:extLst>
                  <a:ext uri="{FF2B5EF4-FFF2-40B4-BE49-F238E27FC236}">
                    <a16:creationId xmlns:a16="http://schemas.microsoft.com/office/drawing/2014/main" xmlns="" id="{E908AB8E-A1E5-4755-BA98-EFE3CEE4654A}"/>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Oval 6">
                <a:extLst>
                  <a:ext uri="{FF2B5EF4-FFF2-40B4-BE49-F238E27FC236}">
                    <a16:creationId xmlns:a16="http://schemas.microsoft.com/office/drawing/2014/main" xmlns="" id="{869C1544-4C45-467E-AC4A-6FA4AA6C2175}"/>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Group 16">
              <a:extLst>
                <a:ext uri="{FF2B5EF4-FFF2-40B4-BE49-F238E27FC236}">
                  <a16:creationId xmlns:a16="http://schemas.microsoft.com/office/drawing/2014/main" xmlns="" id="{A175EFE7-09BF-478C-A65D-6A9C72351BFA}"/>
                </a:ext>
              </a:extLst>
            </p:cNvPr>
            <p:cNvGrpSpPr/>
            <p:nvPr/>
          </p:nvGrpSpPr>
          <p:grpSpPr>
            <a:xfrm rot="10800000">
              <a:off x="2630741" y="2229179"/>
              <a:ext cx="1118389" cy="618160"/>
              <a:chOff x="7493848" y="2076947"/>
              <a:chExt cx="1497467" cy="827686"/>
            </a:xfrm>
            <a:solidFill>
              <a:schemeClr val="accent1"/>
            </a:solidFill>
          </p:grpSpPr>
          <p:sp>
            <p:nvSpPr>
              <p:cNvPr id="32" name="Freeform 5">
                <a:extLst>
                  <a:ext uri="{FF2B5EF4-FFF2-40B4-BE49-F238E27FC236}">
                    <a16:creationId xmlns:a16="http://schemas.microsoft.com/office/drawing/2014/main" xmlns="" id="{B004D52E-C3F2-4027-8F05-A4CD25B2E997}"/>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Oval 6">
                <a:extLst>
                  <a:ext uri="{FF2B5EF4-FFF2-40B4-BE49-F238E27FC236}">
                    <a16:creationId xmlns:a16="http://schemas.microsoft.com/office/drawing/2014/main" xmlns="" id="{E2D7BD82-8D4C-41C7-840D-543220694D6E}"/>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7">
              <a:extLst>
                <a:ext uri="{FF2B5EF4-FFF2-40B4-BE49-F238E27FC236}">
                  <a16:creationId xmlns:a16="http://schemas.microsoft.com/office/drawing/2014/main" xmlns="" id="{A02B57B8-8D77-43BD-9391-4A18333B7D85}"/>
                </a:ext>
              </a:extLst>
            </p:cNvPr>
            <p:cNvGrpSpPr/>
            <p:nvPr/>
          </p:nvGrpSpPr>
          <p:grpSpPr>
            <a:xfrm>
              <a:off x="3667147" y="3229930"/>
              <a:ext cx="1953069" cy="1118389"/>
              <a:chOff x="4506836" y="5023348"/>
              <a:chExt cx="3218132" cy="1842803"/>
            </a:xfrm>
          </p:grpSpPr>
          <p:grpSp>
            <p:nvGrpSpPr>
              <p:cNvPr id="26" name="Group 21">
                <a:extLst>
                  <a:ext uri="{FF2B5EF4-FFF2-40B4-BE49-F238E27FC236}">
                    <a16:creationId xmlns:a16="http://schemas.microsoft.com/office/drawing/2014/main" xmlns="" id="{F47F879E-254F-4D6B-A64E-E777ADBE8A2B}"/>
                  </a:ext>
                </a:extLst>
              </p:cNvPr>
              <p:cNvGrpSpPr/>
              <p:nvPr/>
            </p:nvGrpSpPr>
            <p:grpSpPr>
              <a:xfrm rot="3600000">
                <a:off x="6294286" y="5435469"/>
                <a:ext cx="1842803" cy="1018561"/>
                <a:chOff x="7493848" y="2076947"/>
                <a:chExt cx="1497467" cy="827686"/>
              </a:xfrm>
              <a:solidFill>
                <a:schemeClr val="accent4"/>
              </a:solidFill>
            </p:grpSpPr>
            <p:sp>
              <p:nvSpPr>
                <p:cNvPr id="30" name="Freeform 5">
                  <a:extLst>
                    <a:ext uri="{FF2B5EF4-FFF2-40B4-BE49-F238E27FC236}">
                      <a16:creationId xmlns:a16="http://schemas.microsoft.com/office/drawing/2014/main" xmlns="" id="{FD84E0E6-41CD-46B1-93AF-476DA80462F6}"/>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Oval 6">
                  <a:extLst>
                    <a:ext uri="{FF2B5EF4-FFF2-40B4-BE49-F238E27FC236}">
                      <a16:creationId xmlns:a16="http://schemas.microsoft.com/office/drawing/2014/main" xmlns="" id="{C8589DE7-FEAA-42F7-B5A0-81BD0DCAFD44}"/>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7" name="Group 24">
                <a:extLst>
                  <a:ext uri="{FF2B5EF4-FFF2-40B4-BE49-F238E27FC236}">
                    <a16:creationId xmlns:a16="http://schemas.microsoft.com/office/drawing/2014/main" xmlns="" id="{AA24337A-F128-4E55-9DFE-5B595621AE89}"/>
                  </a:ext>
                </a:extLst>
              </p:cNvPr>
              <p:cNvGrpSpPr/>
              <p:nvPr/>
            </p:nvGrpSpPr>
            <p:grpSpPr>
              <a:xfrm rot="18000000" flipH="1">
                <a:off x="4094715" y="5435469"/>
                <a:ext cx="1842803" cy="1018561"/>
                <a:chOff x="7493848" y="2076947"/>
                <a:chExt cx="1497467" cy="827686"/>
              </a:xfrm>
              <a:solidFill>
                <a:schemeClr val="accent4"/>
              </a:solidFill>
            </p:grpSpPr>
            <p:sp>
              <p:nvSpPr>
                <p:cNvPr id="28" name="Freeform 5">
                  <a:extLst>
                    <a:ext uri="{FF2B5EF4-FFF2-40B4-BE49-F238E27FC236}">
                      <a16:creationId xmlns:a16="http://schemas.microsoft.com/office/drawing/2014/main" xmlns="" id="{9225598C-903E-4111-ABCF-456AAD5AF016}"/>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Oval 6">
                  <a:extLst>
                    <a:ext uri="{FF2B5EF4-FFF2-40B4-BE49-F238E27FC236}">
                      <a16:creationId xmlns:a16="http://schemas.microsoft.com/office/drawing/2014/main" xmlns="" id="{43EB552F-9A26-4B0A-9B32-37672C1F8751}"/>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0" name="Group 28">
              <a:extLst>
                <a:ext uri="{FF2B5EF4-FFF2-40B4-BE49-F238E27FC236}">
                  <a16:creationId xmlns:a16="http://schemas.microsoft.com/office/drawing/2014/main" xmlns="" id="{38A23E27-0402-4331-82BD-AD6C60003ED9}"/>
                </a:ext>
              </a:extLst>
            </p:cNvPr>
            <p:cNvGrpSpPr/>
            <p:nvPr/>
          </p:nvGrpSpPr>
          <p:grpSpPr>
            <a:xfrm rot="10800000">
              <a:off x="3667147" y="795183"/>
              <a:ext cx="1953069" cy="1118389"/>
              <a:chOff x="4506836" y="5023348"/>
              <a:chExt cx="3218132" cy="1842803"/>
            </a:xfrm>
            <a:solidFill>
              <a:schemeClr val="accent2"/>
            </a:solidFill>
          </p:grpSpPr>
          <p:grpSp>
            <p:nvGrpSpPr>
              <p:cNvPr id="20" name="Group 29">
                <a:extLst>
                  <a:ext uri="{FF2B5EF4-FFF2-40B4-BE49-F238E27FC236}">
                    <a16:creationId xmlns:a16="http://schemas.microsoft.com/office/drawing/2014/main" xmlns="" id="{9196A7DE-1FC4-4259-A098-169FD1CF446E}"/>
                  </a:ext>
                </a:extLst>
              </p:cNvPr>
              <p:cNvGrpSpPr/>
              <p:nvPr/>
            </p:nvGrpSpPr>
            <p:grpSpPr>
              <a:xfrm rot="3600000">
                <a:off x="6294286" y="5435469"/>
                <a:ext cx="1842803" cy="1018561"/>
                <a:chOff x="7493848" y="2076947"/>
                <a:chExt cx="1497467" cy="827686"/>
              </a:xfrm>
              <a:grpFill/>
            </p:grpSpPr>
            <p:sp>
              <p:nvSpPr>
                <p:cNvPr id="24" name="Freeform 5">
                  <a:extLst>
                    <a:ext uri="{FF2B5EF4-FFF2-40B4-BE49-F238E27FC236}">
                      <a16:creationId xmlns:a16="http://schemas.microsoft.com/office/drawing/2014/main" xmlns="" id="{2F5E319B-5694-4B9A-8850-C74112E9F9F4}"/>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Oval 6">
                  <a:extLst>
                    <a:ext uri="{FF2B5EF4-FFF2-40B4-BE49-F238E27FC236}">
                      <a16:creationId xmlns:a16="http://schemas.microsoft.com/office/drawing/2014/main" xmlns="" id="{550C24AA-95F7-48E5-ABDB-3B59E56690F5}"/>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Group 30">
                <a:extLst>
                  <a:ext uri="{FF2B5EF4-FFF2-40B4-BE49-F238E27FC236}">
                    <a16:creationId xmlns:a16="http://schemas.microsoft.com/office/drawing/2014/main" xmlns="" id="{747CB5B0-DBBA-4C40-8EA9-EB9C892EE5E5}"/>
                  </a:ext>
                </a:extLst>
              </p:cNvPr>
              <p:cNvGrpSpPr/>
              <p:nvPr/>
            </p:nvGrpSpPr>
            <p:grpSpPr>
              <a:xfrm rot="18000000" flipH="1">
                <a:off x="4094715" y="5435469"/>
                <a:ext cx="1842803" cy="1018561"/>
                <a:chOff x="7493848" y="2076947"/>
                <a:chExt cx="1497467" cy="827686"/>
              </a:xfrm>
              <a:grpFill/>
            </p:grpSpPr>
            <p:sp>
              <p:nvSpPr>
                <p:cNvPr id="22" name="Freeform 5">
                  <a:extLst>
                    <a:ext uri="{FF2B5EF4-FFF2-40B4-BE49-F238E27FC236}">
                      <a16:creationId xmlns:a16="http://schemas.microsoft.com/office/drawing/2014/main" xmlns="" id="{B452AEBC-E238-421C-B5DA-787A73454968}"/>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Oval 6">
                  <a:extLst>
                    <a:ext uri="{FF2B5EF4-FFF2-40B4-BE49-F238E27FC236}">
                      <a16:creationId xmlns:a16="http://schemas.microsoft.com/office/drawing/2014/main" xmlns="" id="{A45FC4B4-4A3F-48A2-86DF-E207CD9E00EA}"/>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11" name="Freeform 8">
              <a:extLst>
                <a:ext uri="{FF2B5EF4-FFF2-40B4-BE49-F238E27FC236}">
                  <a16:creationId xmlns:a16="http://schemas.microsoft.com/office/drawing/2014/main" xmlns="" id="{32FC18D1-0505-4877-BEFD-FB634C79C5AC}"/>
                </a:ext>
              </a:extLst>
            </p:cNvPr>
            <p:cNvSpPr>
              <a:spLocks noEditPoints="1"/>
            </p:cNvSpPr>
            <p:nvPr/>
          </p:nvSpPr>
          <p:spPr bwMode="auto">
            <a:xfrm>
              <a:off x="6205416" y="2396333"/>
              <a:ext cx="213122" cy="270272"/>
            </a:xfrm>
            <a:custGeom>
              <a:avLst/>
              <a:gdLst>
                <a:gd name="T0" fmla="*/ 76 w 76"/>
                <a:gd name="T1" fmla="*/ 58 h 96"/>
                <a:gd name="T2" fmla="*/ 38 w 76"/>
                <a:gd name="T3" fmla="*/ 96 h 96"/>
                <a:gd name="T4" fmla="*/ 0 w 76"/>
                <a:gd name="T5" fmla="*/ 58 h 96"/>
                <a:gd name="T6" fmla="*/ 23 w 76"/>
                <a:gd name="T7" fmla="*/ 24 h 96"/>
                <a:gd name="T8" fmla="*/ 14 w 76"/>
                <a:gd name="T9" fmla="*/ 3 h 96"/>
                <a:gd name="T10" fmla="*/ 17 w 76"/>
                <a:gd name="T11" fmla="*/ 0 h 96"/>
                <a:gd name="T12" fmla="*/ 59 w 76"/>
                <a:gd name="T13" fmla="*/ 0 h 96"/>
                <a:gd name="T14" fmla="*/ 62 w 76"/>
                <a:gd name="T15" fmla="*/ 3 h 96"/>
                <a:gd name="T16" fmla="*/ 53 w 76"/>
                <a:gd name="T17" fmla="*/ 24 h 96"/>
                <a:gd name="T18" fmla="*/ 76 w 76"/>
                <a:gd name="T19" fmla="*/ 58 h 96"/>
                <a:gd name="T20" fmla="*/ 52 w 76"/>
                <a:gd name="T21" fmla="*/ 49 h 96"/>
                <a:gd name="T22" fmla="*/ 53 w 76"/>
                <a:gd name="T23" fmla="*/ 49 h 96"/>
                <a:gd name="T24" fmla="*/ 58 w 76"/>
                <a:gd name="T25" fmla="*/ 39 h 96"/>
                <a:gd name="T26" fmla="*/ 58 w 76"/>
                <a:gd name="T27" fmla="*/ 38 h 96"/>
                <a:gd name="T28" fmla="*/ 56 w 76"/>
                <a:gd name="T29" fmla="*/ 39 h 96"/>
                <a:gd name="T30" fmla="*/ 55 w 76"/>
                <a:gd name="T31" fmla="*/ 39 h 96"/>
                <a:gd name="T32" fmla="*/ 40 w 76"/>
                <a:gd name="T33" fmla="*/ 35 h 96"/>
                <a:gd name="T34" fmla="*/ 40 w 76"/>
                <a:gd name="T35" fmla="*/ 33 h 96"/>
                <a:gd name="T36" fmla="*/ 42 w 76"/>
                <a:gd name="T37" fmla="*/ 31 h 96"/>
                <a:gd name="T38" fmla="*/ 42 w 76"/>
                <a:gd name="T39" fmla="*/ 30 h 96"/>
                <a:gd name="T40" fmla="*/ 33 w 76"/>
                <a:gd name="T41" fmla="*/ 30 h 96"/>
                <a:gd name="T42" fmla="*/ 33 w 76"/>
                <a:gd name="T43" fmla="*/ 31 h 96"/>
                <a:gd name="T44" fmla="*/ 35 w 76"/>
                <a:gd name="T45" fmla="*/ 33 h 96"/>
                <a:gd name="T46" fmla="*/ 35 w 76"/>
                <a:gd name="T47" fmla="*/ 34 h 96"/>
                <a:gd name="T48" fmla="*/ 18 w 76"/>
                <a:gd name="T49" fmla="*/ 49 h 96"/>
                <a:gd name="T50" fmla="*/ 35 w 76"/>
                <a:gd name="T51" fmla="*/ 61 h 96"/>
                <a:gd name="T52" fmla="*/ 35 w 76"/>
                <a:gd name="T53" fmla="*/ 72 h 96"/>
                <a:gd name="T54" fmla="*/ 22 w 76"/>
                <a:gd name="T55" fmla="*/ 65 h 96"/>
                <a:gd name="T56" fmla="*/ 21 w 76"/>
                <a:gd name="T57" fmla="*/ 65 h 96"/>
                <a:gd name="T58" fmla="*/ 16 w 76"/>
                <a:gd name="T59" fmla="*/ 75 h 96"/>
                <a:gd name="T60" fmla="*/ 17 w 76"/>
                <a:gd name="T61" fmla="*/ 76 h 96"/>
                <a:gd name="T62" fmla="*/ 18 w 76"/>
                <a:gd name="T63" fmla="*/ 75 h 96"/>
                <a:gd name="T64" fmla="*/ 19 w 76"/>
                <a:gd name="T65" fmla="*/ 75 h 96"/>
                <a:gd name="T66" fmla="*/ 35 w 76"/>
                <a:gd name="T67" fmla="*/ 80 h 96"/>
                <a:gd name="T68" fmla="*/ 35 w 76"/>
                <a:gd name="T69" fmla="*/ 82 h 96"/>
                <a:gd name="T70" fmla="*/ 33 w 76"/>
                <a:gd name="T71" fmla="*/ 85 h 96"/>
                <a:gd name="T72" fmla="*/ 33 w 76"/>
                <a:gd name="T73" fmla="*/ 86 h 96"/>
                <a:gd name="T74" fmla="*/ 42 w 76"/>
                <a:gd name="T75" fmla="*/ 86 h 96"/>
                <a:gd name="T76" fmla="*/ 42 w 76"/>
                <a:gd name="T77" fmla="*/ 85 h 96"/>
                <a:gd name="T78" fmla="*/ 40 w 76"/>
                <a:gd name="T79" fmla="*/ 82 h 96"/>
                <a:gd name="T80" fmla="*/ 40 w 76"/>
                <a:gd name="T81" fmla="*/ 80 h 96"/>
                <a:gd name="T82" fmla="*/ 58 w 76"/>
                <a:gd name="T83" fmla="*/ 66 h 96"/>
                <a:gd name="T84" fmla="*/ 41 w 76"/>
                <a:gd name="T85" fmla="*/ 52 h 96"/>
                <a:gd name="T86" fmla="*/ 40 w 76"/>
                <a:gd name="T87" fmla="*/ 52 h 96"/>
                <a:gd name="T88" fmla="*/ 40 w 76"/>
                <a:gd name="T89" fmla="*/ 42 h 96"/>
                <a:gd name="T90" fmla="*/ 48 w 76"/>
                <a:gd name="T91" fmla="*/ 44 h 96"/>
                <a:gd name="T92" fmla="*/ 52 w 76"/>
                <a:gd name="T93" fmla="*/ 49 h 96"/>
                <a:gd name="T94" fmla="*/ 35 w 76"/>
                <a:gd name="T95" fmla="*/ 42 h 96"/>
                <a:gd name="T96" fmla="*/ 35 w 76"/>
                <a:gd name="T97" fmla="*/ 52 h 96"/>
                <a:gd name="T98" fmla="*/ 27 w 76"/>
                <a:gd name="T99" fmla="*/ 47 h 96"/>
                <a:gd name="T100" fmla="*/ 28 w 76"/>
                <a:gd name="T101" fmla="*/ 45 h 96"/>
                <a:gd name="T102" fmla="*/ 35 w 76"/>
                <a:gd name="T103" fmla="*/ 42 h 96"/>
                <a:gd name="T104" fmla="*/ 40 w 76"/>
                <a:gd name="T105" fmla="*/ 62 h 96"/>
                <a:gd name="T106" fmla="*/ 49 w 76"/>
                <a:gd name="T107" fmla="*/ 66 h 96"/>
                <a:gd name="T108" fmla="*/ 40 w 76"/>
                <a:gd name="T109" fmla="*/ 73 h 96"/>
                <a:gd name="T110" fmla="*/ 40 w 76"/>
                <a:gd name="T11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76" y="58"/>
                  </a:moveTo>
                  <a:cubicBezTo>
                    <a:pt x="76" y="79"/>
                    <a:pt x="59" y="96"/>
                    <a:pt x="38" y="96"/>
                  </a:cubicBezTo>
                  <a:cubicBezTo>
                    <a:pt x="17" y="96"/>
                    <a:pt x="0" y="79"/>
                    <a:pt x="0" y="58"/>
                  </a:cubicBezTo>
                  <a:cubicBezTo>
                    <a:pt x="0" y="43"/>
                    <a:pt x="10" y="29"/>
                    <a:pt x="23" y="24"/>
                  </a:cubicBezTo>
                  <a:cubicBezTo>
                    <a:pt x="14" y="3"/>
                    <a:pt x="14" y="3"/>
                    <a:pt x="14" y="3"/>
                  </a:cubicBezTo>
                  <a:cubicBezTo>
                    <a:pt x="14" y="1"/>
                    <a:pt x="15" y="0"/>
                    <a:pt x="17" y="0"/>
                  </a:cubicBezTo>
                  <a:cubicBezTo>
                    <a:pt x="59" y="0"/>
                    <a:pt x="59" y="0"/>
                    <a:pt x="59" y="0"/>
                  </a:cubicBezTo>
                  <a:cubicBezTo>
                    <a:pt x="61" y="0"/>
                    <a:pt x="62" y="1"/>
                    <a:pt x="62" y="3"/>
                  </a:cubicBezTo>
                  <a:cubicBezTo>
                    <a:pt x="53" y="24"/>
                    <a:pt x="53" y="24"/>
                    <a:pt x="53" y="24"/>
                  </a:cubicBezTo>
                  <a:cubicBezTo>
                    <a:pt x="66" y="29"/>
                    <a:pt x="76" y="43"/>
                    <a:pt x="76" y="58"/>
                  </a:cubicBezTo>
                  <a:close/>
                  <a:moveTo>
                    <a:pt x="52" y="49"/>
                  </a:moveTo>
                  <a:cubicBezTo>
                    <a:pt x="53" y="49"/>
                    <a:pt x="53" y="49"/>
                    <a:pt x="53" y="49"/>
                  </a:cubicBezTo>
                  <a:cubicBezTo>
                    <a:pt x="58" y="39"/>
                    <a:pt x="58" y="39"/>
                    <a:pt x="58" y="39"/>
                  </a:cubicBezTo>
                  <a:cubicBezTo>
                    <a:pt x="58" y="38"/>
                    <a:pt x="58" y="38"/>
                    <a:pt x="58" y="38"/>
                  </a:cubicBezTo>
                  <a:cubicBezTo>
                    <a:pt x="57" y="39"/>
                    <a:pt x="57" y="39"/>
                    <a:pt x="56" y="39"/>
                  </a:cubicBezTo>
                  <a:cubicBezTo>
                    <a:pt x="56" y="39"/>
                    <a:pt x="55" y="39"/>
                    <a:pt x="55" y="39"/>
                  </a:cubicBezTo>
                  <a:cubicBezTo>
                    <a:pt x="48" y="36"/>
                    <a:pt x="44" y="35"/>
                    <a:pt x="40" y="35"/>
                  </a:cubicBezTo>
                  <a:cubicBezTo>
                    <a:pt x="40" y="33"/>
                    <a:pt x="40" y="33"/>
                    <a:pt x="40" y="33"/>
                  </a:cubicBezTo>
                  <a:cubicBezTo>
                    <a:pt x="40" y="32"/>
                    <a:pt x="41" y="31"/>
                    <a:pt x="42" y="31"/>
                  </a:cubicBezTo>
                  <a:cubicBezTo>
                    <a:pt x="42" y="30"/>
                    <a:pt x="42" y="30"/>
                    <a:pt x="42" y="30"/>
                  </a:cubicBezTo>
                  <a:cubicBezTo>
                    <a:pt x="33" y="30"/>
                    <a:pt x="33" y="30"/>
                    <a:pt x="33" y="30"/>
                  </a:cubicBezTo>
                  <a:cubicBezTo>
                    <a:pt x="33" y="31"/>
                    <a:pt x="33" y="31"/>
                    <a:pt x="33" y="31"/>
                  </a:cubicBezTo>
                  <a:cubicBezTo>
                    <a:pt x="35" y="31"/>
                    <a:pt x="35" y="32"/>
                    <a:pt x="35" y="33"/>
                  </a:cubicBezTo>
                  <a:cubicBezTo>
                    <a:pt x="35" y="34"/>
                    <a:pt x="35" y="34"/>
                    <a:pt x="35" y="34"/>
                  </a:cubicBezTo>
                  <a:cubicBezTo>
                    <a:pt x="24" y="35"/>
                    <a:pt x="18" y="40"/>
                    <a:pt x="18" y="49"/>
                  </a:cubicBezTo>
                  <a:cubicBezTo>
                    <a:pt x="18" y="57"/>
                    <a:pt x="22" y="60"/>
                    <a:pt x="35" y="61"/>
                  </a:cubicBezTo>
                  <a:cubicBezTo>
                    <a:pt x="35" y="72"/>
                    <a:pt x="35" y="72"/>
                    <a:pt x="35" y="72"/>
                  </a:cubicBezTo>
                  <a:cubicBezTo>
                    <a:pt x="26" y="71"/>
                    <a:pt x="22" y="68"/>
                    <a:pt x="22" y="65"/>
                  </a:cubicBezTo>
                  <a:cubicBezTo>
                    <a:pt x="21" y="65"/>
                    <a:pt x="21" y="65"/>
                    <a:pt x="21" y="65"/>
                  </a:cubicBezTo>
                  <a:cubicBezTo>
                    <a:pt x="16" y="75"/>
                    <a:pt x="16" y="75"/>
                    <a:pt x="16" y="75"/>
                  </a:cubicBezTo>
                  <a:cubicBezTo>
                    <a:pt x="17" y="76"/>
                    <a:pt x="17" y="76"/>
                    <a:pt x="17" y="76"/>
                  </a:cubicBezTo>
                  <a:cubicBezTo>
                    <a:pt x="18" y="75"/>
                    <a:pt x="18" y="75"/>
                    <a:pt x="18" y="75"/>
                  </a:cubicBezTo>
                  <a:cubicBezTo>
                    <a:pt x="19" y="75"/>
                    <a:pt x="19" y="75"/>
                    <a:pt x="19" y="75"/>
                  </a:cubicBezTo>
                  <a:cubicBezTo>
                    <a:pt x="25" y="78"/>
                    <a:pt x="30" y="80"/>
                    <a:pt x="35" y="80"/>
                  </a:cubicBezTo>
                  <a:cubicBezTo>
                    <a:pt x="35" y="82"/>
                    <a:pt x="35" y="82"/>
                    <a:pt x="35" y="82"/>
                  </a:cubicBezTo>
                  <a:cubicBezTo>
                    <a:pt x="35" y="83"/>
                    <a:pt x="35" y="84"/>
                    <a:pt x="33" y="85"/>
                  </a:cubicBezTo>
                  <a:cubicBezTo>
                    <a:pt x="33" y="86"/>
                    <a:pt x="33" y="86"/>
                    <a:pt x="33" y="86"/>
                  </a:cubicBezTo>
                  <a:cubicBezTo>
                    <a:pt x="42" y="86"/>
                    <a:pt x="42" y="86"/>
                    <a:pt x="42" y="86"/>
                  </a:cubicBezTo>
                  <a:cubicBezTo>
                    <a:pt x="42" y="85"/>
                    <a:pt x="42" y="85"/>
                    <a:pt x="42" y="85"/>
                  </a:cubicBezTo>
                  <a:cubicBezTo>
                    <a:pt x="41" y="84"/>
                    <a:pt x="40" y="84"/>
                    <a:pt x="40" y="82"/>
                  </a:cubicBezTo>
                  <a:cubicBezTo>
                    <a:pt x="40" y="80"/>
                    <a:pt x="40" y="80"/>
                    <a:pt x="40" y="80"/>
                  </a:cubicBezTo>
                  <a:cubicBezTo>
                    <a:pt x="51" y="79"/>
                    <a:pt x="58" y="74"/>
                    <a:pt x="58" y="66"/>
                  </a:cubicBezTo>
                  <a:cubicBezTo>
                    <a:pt x="58" y="57"/>
                    <a:pt x="52" y="53"/>
                    <a:pt x="41" y="52"/>
                  </a:cubicBezTo>
                  <a:cubicBezTo>
                    <a:pt x="40" y="52"/>
                    <a:pt x="40" y="52"/>
                    <a:pt x="40" y="52"/>
                  </a:cubicBezTo>
                  <a:cubicBezTo>
                    <a:pt x="40" y="42"/>
                    <a:pt x="40" y="42"/>
                    <a:pt x="40" y="42"/>
                  </a:cubicBezTo>
                  <a:cubicBezTo>
                    <a:pt x="43" y="42"/>
                    <a:pt x="46" y="43"/>
                    <a:pt x="48" y="44"/>
                  </a:cubicBezTo>
                  <a:cubicBezTo>
                    <a:pt x="52" y="46"/>
                    <a:pt x="52" y="47"/>
                    <a:pt x="52" y="49"/>
                  </a:cubicBezTo>
                  <a:close/>
                  <a:moveTo>
                    <a:pt x="35" y="42"/>
                  </a:moveTo>
                  <a:cubicBezTo>
                    <a:pt x="35" y="52"/>
                    <a:pt x="35" y="52"/>
                    <a:pt x="35" y="52"/>
                  </a:cubicBezTo>
                  <a:cubicBezTo>
                    <a:pt x="30" y="51"/>
                    <a:pt x="27" y="51"/>
                    <a:pt x="27" y="47"/>
                  </a:cubicBezTo>
                  <a:cubicBezTo>
                    <a:pt x="27" y="47"/>
                    <a:pt x="27" y="46"/>
                    <a:pt x="28" y="45"/>
                  </a:cubicBezTo>
                  <a:cubicBezTo>
                    <a:pt x="29" y="43"/>
                    <a:pt x="32" y="42"/>
                    <a:pt x="35" y="42"/>
                  </a:cubicBezTo>
                  <a:close/>
                  <a:moveTo>
                    <a:pt x="40" y="62"/>
                  </a:moveTo>
                  <a:cubicBezTo>
                    <a:pt x="47" y="63"/>
                    <a:pt x="49" y="63"/>
                    <a:pt x="49" y="66"/>
                  </a:cubicBezTo>
                  <a:cubicBezTo>
                    <a:pt x="49" y="70"/>
                    <a:pt x="46" y="72"/>
                    <a:pt x="40" y="73"/>
                  </a:cubicBezTo>
                  <a:lnTo>
                    <a:pt x="40" y="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Freeform 12">
              <a:extLst>
                <a:ext uri="{FF2B5EF4-FFF2-40B4-BE49-F238E27FC236}">
                  <a16:creationId xmlns:a16="http://schemas.microsoft.com/office/drawing/2014/main" xmlns="" id="{27301BE6-F2B1-476C-95B3-FD8AD36C48BD}"/>
                </a:ext>
              </a:extLst>
            </p:cNvPr>
            <p:cNvSpPr>
              <a:spLocks noEditPoints="1"/>
            </p:cNvSpPr>
            <p:nvPr/>
          </p:nvSpPr>
          <p:spPr bwMode="auto">
            <a:xfrm>
              <a:off x="3697931" y="981040"/>
              <a:ext cx="311944" cy="267891"/>
            </a:xfrm>
            <a:custGeom>
              <a:avLst/>
              <a:gdLst>
                <a:gd name="T0" fmla="*/ 88 w 111"/>
                <a:gd name="T1" fmla="*/ 79 h 95"/>
                <a:gd name="T2" fmla="*/ 88 w 111"/>
                <a:gd name="T3" fmla="*/ 92 h 95"/>
                <a:gd name="T4" fmla="*/ 75 w 111"/>
                <a:gd name="T5" fmla="*/ 92 h 95"/>
                <a:gd name="T6" fmla="*/ 52 w 111"/>
                <a:gd name="T7" fmla="*/ 67 h 95"/>
                <a:gd name="T8" fmla="*/ 30 w 111"/>
                <a:gd name="T9" fmla="*/ 93 h 95"/>
                <a:gd name="T10" fmla="*/ 23 w 111"/>
                <a:gd name="T11" fmla="*/ 93 h 95"/>
                <a:gd name="T12" fmla="*/ 17 w 111"/>
                <a:gd name="T13" fmla="*/ 88 h 95"/>
                <a:gd name="T14" fmla="*/ 17 w 111"/>
                <a:gd name="T15" fmla="*/ 80 h 95"/>
                <a:gd name="T16" fmla="*/ 42 w 111"/>
                <a:gd name="T17" fmla="*/ 57 h 95"/>
                <a:gd name="T18" fmla="*/ 30 w 111"/>
                <a:gd name="T19" fmla="*/ 45 h 95"/>
                <a:gd name="T20" fmla="*/ 20 w 111"/>
                <a:gd name="T21" fmla="*/ 41 h 95"/>
                <a:gd name="T22" fmla="*/ 9 w 111"/>
                <a:gd name="T23" fmla="*/ 40 h 95"/>
                <a:gd name="T24" fmla="*/ 0 w 111"/>
                <a:gd name="T25" fmla="*/ 23 h 95"/>
                <a:gd name="T26" fmla="*/ 1 w 111"/>
                <a:gd name="T27" fmla="*/ 22 h 95"/>
                <a:gd name="T28" fmla="*/ 10 w 111"/>
                <a:gd name="T29" fmla="*/ 28 h 95"/>
                <a:gd name="T30" fmla="*/ 20 w 111"/>
                <a:gd name="T31" fmla="*/ 25 h 95"/>
                <a:gd name="T32" fmla="*/ 19 w 111"/>
                <a:gd name="T33" fmla="*/ 14 h 95"/>
                <a:gd name="T34" fmla="*/ 10 w 111"/>
                <a:gd name="T35" fmla="*/ 8 h 95"/>
                <a:gd name="T36" fmla="*/ 11 w 111"/>
                <a:gd name="T37" fmla="*/ 7 h 95"/>
                <a:gd name="T38" fmla="*/ 29 w 111"/>
                <a:gd name="T39" fmla="*/ 7 h 95"/>
                <a:gd name="T40" fmla="*/ 32 w 111"/>
                <a:gd name="T41" fmla="*/ 10 h 95"/>
                <a:gd name="T42" fmla="*/ 37 w 111"/>
                <a:gd name="T43" fmla="*/ 25 h 95"/>
                <a:gd name="T44" fmla="*/ 40 w 111"/>
                <a:gd name="T45" fmla="*/ 34 h 95"/>
                <a:gd name="T46" fmla="*/ 52 w 111"/>
                <a:gd name="T47" fmla="*/ 46 h 95"/>
                <a:gd name="T48" fmla="*/ 66 w 111"/>
                <a:gd name="T49" fmla="*/ 31 h 95"/>
                <a:gd name="T50" fmla="*/ 77 w 111"/>
                <a:gd name="T51" fmla="*/ 42 h 95"/>
                <a:gd name="T52" fmla="*/ 63 w 111"/>
                <a:gd name="T53" fmla="*/ 56 h 95"/>
                <a:gd name="T54" fmla="*/ 88 w 111"/>
                <a:gd name="T55" fmla="*/ 79 h 95"/>
                <a:gd name="T56" fmla="*/ 110 w 111"/>
                <a:gd name="T57" fmla="*/ 42 h 95"/>
                <a:gd name="T58" fmla="*/ 102 w 111"/>
                <a:gd name="T59" fmla="*/ 50 h 95"/>
                <a:gd name="T60" fmla="*/ 96 w 111"/>
                <a:gd name="T61" fmla="*/ 50 h 95"/>
                <a:gd name="T62" fmla="*/ 95 w 111"/>
                <a:gd name="T63" fmla="*/ 48 h 95"/>
                <a:gd name="T64" fmla="*/ 93 w 111"/>
                <a:gd name="T65" fmla="*/ 44 h 95"/>
                <a:gd name="T66" fmla="*/ 92 w 111"/>
                <a:gd name="T67" fmla="*/ 38 h 95"/>
                <a:gd name="T68" fmla="*/ 82 w 111"/>
                <a:gd name="T69" fmla="*/ 36 h 95"/>
                <a:gd name="T70" fmla="*/ 79 w 111"/>
                <a:gd name="T71" fmla="*/ 39 h 95"/>
                <a:gd name="T72" fmla="*/ 68 w 111"/>
                <a:gd name="T73" fmla="*/ 29 h 95"/>
                <a:gd name="T74" fmla="*/ 70 w 111"/>
                <a:gd name="T75" fmla="*/ 27 h 95"/>
                <a:gd name="T76" fmla="*/ 71 w 111"/>
                <a:gd name="T77" fmla="*/ 26 h 95"/>
                <a:gd name="T78" fmla="*/ 71 w 111"/>
                <a:gd name="T79" fmla="*/ 19 h 95"/>
                <a:gd name="T80" fmla="*/ 49 w 111"/>
                <a:gd name="T81" fmla="*/ 10 h 95"/>
                <a:gd name="T82" fmla="*/ 49 w 111"/>
                <a:gd name="T83" fmla="*/ 6 h 95"/>
                <a:gd name="T84" fmla="*/ 89 w 111"/>
                <a:gd name="T85" fmla="*/ 15 h 95"/>
                <a:gd name="T86" fmla="*/ 96 w 111"/>
                <a:gd name="T87" fmla="*/ 22 h 95"/>
                <a:gd name="T88" fmla="*/ 99 w 111"/>
                <a:gd name="T89" fmla="*/ 33 h 95"/>
                <a:gd name="T90" fmla="*/ 103 w 111"/>
                <a:gd name="T91" fmla="*/ 34 h 95"/>
                <a:gd name="T92" fmla="*/ 108 w 111"/>
                <a:gd name="T93" fmla="*/ 35 h 95"/>
                <a:gd name="T94" fmla="*/ 110 w 111"/>
                <a:gd name="T95" fmla="*/ 37 h 95"/>
                <a:gd name="T96" fmla="*/ 110 w 111"/>
                <a:gd name="T97" fmla="*/ 42 h 95"/>
                <a:gd name="T98" fmla="*/ 85 w 111"/>
                <a:gd name="T99" fmla="*/ 82 h 95"/>
                <a:gd name="T100" fmla="*/ 78 w 111"/>
                <a:gd name="T101" fmla="*/ 82 h 95"/>
                <a:gd name="T102" fmla="*/ 78 w 111"/>
                <a:gd name="T103" fmla="*/ 89 h 95"/>
                <a:gd name="T104" fmla="*/ 85 w 111"/>
                <a:gd name="T105" fmla="*/ 89 h 95"/>
                <a:gd name="T106" fmla="*/ 85 w 111"/>
                <a:gd name="T107"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95">
                  <a:moveTo>
                    <a:pt x="88" y="79"/>
                  </a:moveTo>
                  <a:cubicBezTo>
                    <a:pt x="92" y="82"/>
                    <a:pt x="92" y="88"/>
                    <a:pt x="88" y="92"/>
                  </a:cubicBezTo>
                  <a:cubicBezTo>
                    <a:pt x="84" y="95"/>
                    <a:pt x="79" y="95"/>
                    <a:pt x="75" y="92"/>
                  </a:cubicBezTo>
                  <a:cubicBezTo>
                    <a:pt x="52" y="67"/>
                    <a:pt x="52" y="67"/>
                    <a:pt x="52" y="67"/>
                  </a:cubicBezTo>
                  <a:cubicBezTo>
                    <a:pt x="30" y="93"/>
                    <a:pt x="30" y="93"/>
                    <a:pt x="30" y="93"/>
                  </a:cubicBezTo>
                  <a:cubicBezTo>
                    <a:pt x="28" y="95"/>
                    <a:pt x="25" y="95"/>
                    <a:pt x="23" y="93"/>
                  </a:cubicBezTo>
                  <a:cubicBezTo>
                    <a:pt x="17" y="88"/>
                    <a:pt x="17" y="88"/>
                    <a:pt x="17" y="88"/>
                  </a:cubicBezTo>
                  <a:cubicBezTo>
                    <a:pt x="15" y="86"/>
                    <a:pt x="15" y="82"/>
                    <a:pt x="17" y="80"/>
                  </a:cubicBezTo>
                  <a:cubicBezTo>
                    <a:pt x="42" y="57"/>
                    <a:pt x="42" y="57"/>
                    <a:pt x="42" y="57"/>
                  </a:cubicBezTo>
                  <a:cubicBezTo>
                    <a:pt x="30" y="45"/>
                    <a:pt x="30" y="45"/>
                    <a:pt x="30" y="45"/>
                  </a:cubicBezTo>
                  <a:cubicBezTo>
                    <a:pt x="26" y="41"/>
                    <a:pt x="24" y="40"/>
                    <a:pt x="20" y="41"/>
                  </a:cubicBezTo>
                  <a:cubicBezTo>
                    <a:pt x="17" y="42"/>
                    <a:pt x="13" y="42"/>
                    <a:pt x="9" y="40"/>
                  </a:cubicBezTo>
                  <a:cubicBezTo>
                    <a:pt x="0" y="34"/>
                    <a:pt x="0" y="23"/>
                    <a:pt x="0" y="23"/>
                  </a:cubicBezTo>
                  <a:cubicBezTo>
                    <a:pt x="1" y="22"/>
                    <a:pt x="1" y="22"/>
                    <a:pt x="1" y="22"/>
                  </a:cubicBezTo>
                  <a:cubicBezTo>
                    <a:pt x="1" y="22"/>
                    <a:pt x="9" y="27"/>
                    <a:pt x="10" y="28"/>
                  </a:cubicBezTo>
                  <a:cubicBezTo>
                    <a:pt x="11" y="29"/>
                    <a:pt x="16" y="31"/>
                    <a:pt x="20" y="25"/>
                  </a:cubicBezTo>
                  <a:cubicBezTo>
                    <a:pt x="24" y="18"/>
                    <a:pt x="21" y="15"/>
                    <a:pt x="19" y="14"/>
                  </a:cubicBezTo>
                  <a:cubicBezTo>
                    <a:pt x="18" y="13"/>
                    <a:pt x="10" y="8"/>
                    <a:pt x="10" y="8"/>
                  </a:cubicBezTo>
                  <a:cubicBezTo>
                    <a:pt x="11" y="7"/>
                    <a:pt x="11" y="7"/>
                    <a:pt x="11" y="7"/>
                  </a:cubicBezTo>
                  <a:cubicBezTo>
                    <a:pt x="11" y="7"/>
                    <a:pt x="20" y="2"/>
                    <a:pt x="29" y="7"/>
                  </a:cubicBezTo>
                  <a:cubicBezTo>
                    <a:pt x="29" y="7"/>
                    <a:pt x="31" y="9"/>
                    <a:pt x="32" y="10"/>
                  </a:cubicBezTo>
                  <a:cubicBezTo>
                    <a:pt x="38" y="15"/>
                    <a:pt x="38" y="20"/>
                    <a:pt x="37" y="25"/>
                  </a:cubicBezTo>
                  <a:cubicBezTo>
                    <a:pt x="36" y="29"/>
                    <a:pt x="37" y="30"/>
                    <a:pt x="40" y="34"/>
                  </a:cubicBezTo>
                  <a:cubicBezTo>
                    <a:pt x="52" y="46"/>
                    <a:pt x="52" y="46"/>
                    <a:pt x="52" y="46"/>
                  </a:cubicBezTo>
                  <a:cubicBezTo>
                    <a:pt x="66" y="31"/>
                    <a:pt x="66" y="31"/>
                    <a:pt x="66" y="31"/>
                  </a:cubicBezTo>
                  <a:cubicBezTo>
                    <a:pt x="77" y="42"/>
                    <a:pt x="77" y="42"/>
                    <a:pt x="77" y="42"/>
                  </a:cubicBezTo>
                  <a:cubicBezTo>
                    <a:pt x="63" y="56"/>
                    <a:pt x="63" y="56"/>
                    <a:pt x="63" y="56"/>
                  </a:cubicBezTo>
                  <a:lnTo>
                    <a:pt x="88" y="79"/>
                  </a:lnTo>
                  <a:close/>
                  <a:moveTo>
                    <a:pt x="110" y="42"/>
                  </a:moveTo>
                  <a:cubicBezTo>
                    <a:pt x="102" y="50"/>
                    <a:pt x="102" y="50"/>
                    <a:pt x="102" y="50"/>
                  </a:cubicBezTo>
                  <a:cubicBezTo>
                    <a:pt x="100" y="52"/>
                    <a:pt x="98" y="52"/>
                    <a:pt x="96" y="50"/>
                  </a:cubicBezTo>
                  <a:cubicBezTo>
                    <a:pt x="95" y="48"/>
                    <a:pt x="95" y="48"/>
                    <a:pt x="95" y="48"/>
                  </a:cubicBezTo>
                  <a:cubicBezTo>
                    <a:pt x="93" y="47"/>
                    <a:pt x="93" y="45"/>
                    <a:pt x="93" y="44"/>
                  </a:cubicBezTo>
                  <a:cubicBezTo>
                    <a:pt x="95" y="43"/>
                    <a:pt x="94" y="41"/>
                    <a:pt x="92" y="38"/>
                  </a:cubicBezTo>
                  <a:cubicBezTo>
                    <a:pt x="88" y="35"/>
                    <a:pt x="84" y="35"/>
                    <a:pt x="82" y="36"/>
                  </a:cubicBezTo>
                  <a:cubicBezTo>
                    <a:pt x="81" y="37"/>
                    <a:pt x="79" y="39"/>
                    <a:pt x="79" y="39"/>
                  </a:cubicBezTo>
                  <a:cubicBezTo>
                    <a:pt x="68" y="29"/>
                    <a:pt x="68" y="29"/>
                    <a:pt x="68" y="29"/>
                  </a:cubicBezTo>
                  <a:cubicBezTo>
                    <a:pt x="70" y="27"/>
                    <a:pt x="70" y="27"/>
                    <a:pt x="70" y="27"/>
                  </a:cubicBezTo>
                  <a:cubicBezTo>
                    <a:pt x="70" y="27"/>
                    <a:pt x="71" y="27"/>
                    <a:pt x="71" y="26"/>
                  </a:cubicBezTo>
                  <a:cubicBezTo>
                    <a:pt x="75" y="22"/>
                    <a:pt x="71" y="19"/>
                    <a:pt x="71" y="19"/>
                  </a:cubicBezTo>
                  <a:cubicBezTo>
                    <a:pt x="62" y="10"/>
                    <a:pt x="49" y="10"/>
                    <a:pt x="49" y="10"/>
                  </a:cubicBezTo>
                  <a:cubicBezTo>
                    <a:pt x="49" y="6"/>
                    <a:pt x="49" y="6"/>
                    <a:pt x="49" y="6"/>
                  </a:cubicBezTo>
                  <a:cubicBezTo>
                    <a:pt x="75" y="0"/>
                    <a:pt x="85" y="11"/>
                    <a:pt x="89" y="15"/>
                  </a:cubicBezTo>
                  <a:cubicBezTo>
                    <a:pt x="92" y="18"/>
                    <a:pt x="95" y="21"/>
                    <a:pt x="96" y="22"/>
                  </a:cubicBezTo>
                  <a:cubicBezTo>
                    <a:pt x="98" y="24"/>
                    <a:pt x="96" y="30"/>
                    <a:pt x="99" y="33"/>
                  </a:cubicBezTo>
                  <a:cubicBezTo>
                    <a:pt x="100" y="34"/>
                    <a:pt x="102" y="34"/>
                    <a:pt x="103" y="34"/>
                  </a:cubicBezTo>
                  <a:cubicBezTo>
                    <a:pt x="105" y="33"/>
                    <a:pt x="107" y="34"/>
                    <a:pt x="108" y="35"/>
                  </a:cubicBezTo>
                  <a:cubicBezTo>
                    <a:pt x="110" y="37"/>
                    <a:pt x="110" y="37"/>
                    <a:pt x="110" y="37"/>
                  </a:cubicBezTo>
                  <a:cubicBezTo>
                    <a:pt x="111" y="38"/>
                    <a:pt x="111" y="41"/>
                    <a:pt x="110" y="42"/>
                  </a:cubicBezTo>
                  <a:close/>
                  <a:moveTo>
                    <a:pt x="85" y="82"/>
                  </a:moveTo>
                  <a:cubicBezTo>
                    <a:pt x="83" y="80"/>
                    <a:pt x="80" y="80"/>
                    <a:pt x="78" y="82"/>
                  </a:cubicBezTo>
                  <a:cubicBezTo>
                    <a:pt x="76" y="84"/>
                    <a:pt x="76" y="87"/>
                    <a:pt x="78" y="89"/>
                  </a:cubicBezTo>
                  <a:cubicBezTo>
                    <a:pt x="80" y="90"/>
                    <a:pt x="83" y="91"/>
                    <a:pt x="85" y="89"/>
                  </a:cubicBezTo>
                  <a:cubicBezTo>
                    <a:pt x="87" y="87"/>
                    <a:pt x="87" y="84"/>
                    <a:pt x="85" y="8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 name="Freeform 18">
              <a:extLst>
                <a:ext uri="{FF2B5EF4-FFF2-40B4-BE49-F238E27FC236}">
                  <a16:creationId xmlns:a16="http://schemas.microsoft.com/office/drawing/2014/main" xmlns="" id="{42554EFD-D760-493C-867E-7AF31566AC6B}"/>
                </a:ext>
              </a:extLst>
            </p:cNvPr>
            <p:cNvSpPr>
              <a:spLocks noEditPoints="1"/>
            </p:cNvSpPr>
            <p:nvPr/>
          </p:nvSpPr>
          <p:spPr bwMode="auto">
            <a:xfrm>
              <a:off x="5284060" y="1003140"/>
              <a:ext cx="258366" cy="245269"/>
            </a:xfrm>
            <a:custGeom>
              <a:avLst/>
              <a:gdLst>
                <a:gd name="T0" fmla="*/ 92 w 92"/>
                <a:gd name="T1" fmla="*/ 22 h 87"/>
                <a:gd name="T2" fmla="*/ 92 w 92"/>
                <a:gd name="T3" fmla="*/ 55 h 87"/>
                <a:gd name="T4" fmla="*/ 87 w 92"/>
                <a:gd name="T5" fmla="*/ 61 h 87"/>
                <a:gd name="T6" fmla="*/ 32 w 92"/>
                <a:gd name="T7" fmla="*/ 61 h 87"/>
                <a:gd name="T8" fmla="*/ 26 w 92"/>
                <a:gd name="T9" fmla="*/ 56 h 87"/>
                <a:gd name="T10" fmla="*/ 16 w 92"/>
                <a:gd name="T11" fmla="*/ 19 h 87"/>
                <a:gd name="T12" fmla="*/ 11 w 92"/>
                <a:gd name="T13" fmla="*/ 12 h 87"/>
                <a:gd name="T14" fmla="*/ 0 w 92"/>
                <a:gd name="T15" fmla="*/ 5 h 87"/>
                <a:gd name="T16" fmla="*/ 4 w 92"/>
                <a:gd name="T17" fmla="*/ 0 h 87"/>
                <a:gd name="T18" fmla="*/ 6 w 92"/>
                <a:gd name="T19" fmla="*/ 0 h 87"/>
                <a:gd name="T20" fmla="*/ 25 w 92"/>
                <a:gd name="T21" fmla="*/ 12 h 87"/>
                <a:gd name="T22" fmla="*/ 87 w 92"/>
                <a:gd name="T23" fmla="*/ 16 h 87"/>
                <a:gd name="T24" fmla="*/ 92 w 92"/>
                <a:gd name="T25" fmla="*/ 22 h 87"/>
                <a:gd name="T26" fmla="*/ 31 w 92"/>
                <a:gd name="T27" fmla="*/ 67 h 87"/>
                <a:gd name="T28" fmla="*/ 22 w 92"/>
                <a:gd name="T29" fmla="*/ 77 h 87"/>
                <a:gd name="T30" fmla="*/ 31 w 92"/>
                <a:gd name="T31" fmla="*/ 87 h 87"/>
                <a:gd name="T32" fmla="*/ 41 w 92"/>
                <a:gd name="T33" fmla="*/ 77 h 87"/>
                <a:gd name="T34" fmla="*/ 31 w 92"/>
                <a:gd name="T35" fmla="*/ 67 h 87"/>
                <a:gd name="T36" fmla="*/ 27 w 92"/>
                <a:gd name="T37" fmla="*/ 23 h 87"/>
                <a:gd name="T38" fmla="*/ 31 w 92"/>
                <a:gd name="T39" fmla="*/ 36 h 87"/>
                <a:gd name="T40" fmla="*/ 45 w 92"/>
                <a:gd name="T41" fmla="*/ 36 h 87"/>
                <a:gd name="T42" fmla="*/ 45 w 92"/>
                <a:gd name="T43" fmla="*/ 24 h 87"/>
                <a:gd name="T44" fmla="*/ 27 w 92"/>
                <a:gd name="T45" fmla="*/ 23 h 87"/>
                <a:gd name="T46" fmla="*/ 36 w 92"/>
                <a:gd name="T47" fmla="*/ 50 h 87"/>
                <a:gd name="T48" fmla="*/ 45 w 92"/>
                <a:gd name="T49" fmla="*/ 50 h 87"/>
                <a:gd name="T50" fmla="*/ 45 w 92"/>
                <a:gd name="T51" fmla="*/ 39 h 87"/>
                <a:gd name="T52" fmla="*/ 32 w 92"/>
                <a:gd name="T53" fmla="*/ 39 h 87"/>
                <a:gd name="T54" fmla="*/ 36 w 92"/>
                <a:gd name="T55" fmla="*/ 50 h 87"/>
                <a:gd name="T56" fmla="*/ 64 w 92"/>
                <a:gd name="T57" fmla="*/ 36 h 87"/>
                <a:gd name="T58" fmla="*/ 64 w 92"/>
                <a:gd name="T59" fmla="*/ 25 h 87"/>
                <a:gd name="T60" fmla="*/ 50 w 92"/>
                <a:gd name="T61" fmla="*/ 24 h 87"/>
                <a:gd name="T62" fmla="*/ 50 w 92"/>
                <a:gd name="T63" fmla="*/ 36 h 87"/>
                <a:gd name="T64" fmla="*/ 64 w 92"/>
                <a:gd name="T65" fmla="*/ 36 h 87"/>
                <a:gd name="T66" fmla="*/ 50 w 92"/>
                <a:gd name="T67" fmla="*/ 39 h 87"/>
                <a:gd name="T68" fmla="*/ 50 w 92"/>
                <a:gd name="T69" fmla="*/ 50 h 87"/>
                <a:gd name="T70" fmla="*/ 64 w 92"/>
                <a:gd name="T71" fmla="*/ 50 h 87"/>
                <a:gd name="T72" fmla="*/ 64 w 92"/>
                <a:gd name="T73" fmla="*/ 39 h 87"/>
                <a:gd name="T74" fmla="*/ 50 w 92"/>
                <a:gd name="T75" fmla="*/ 39 h 87"/>
                <a:gd name="T76" fmla="*/ 78 w 92"/>
                <a:gd name="T77" fmla="*/ 67 h 87"/>
                <a:gd name="T78" fmla="*/ 68 w 92"/>
                <a:gd name="T79" fmla="*/ 77 h 87"/>
                <a:gd name="T80" fmla="*/ 78 w 92"/>
                <a:gd name="T81" fmla="*/ 87 h 87"/>
                <a:gd name="T82" fmla="*/ 88 w 92"/>
                <a:gd name="T83" fmla="*/ 77 h 87"/>
                <a:gd name="T84" fmla="*/ 78 w 92"/>
                <a:gd name="T85" fmla="*/ 67 h 87"/>
                <a:gd name="T86" fmla="*/ 82 w 92"/>
                <a:gd name="T87" fmla="*/ 26 h 87"/>
                <a:gd name="T88" fmla="*/ 69 w 92"/>
                <a:gd name="T89" fmla="*/ 25 h 87"/>
                <a:gd name="T90" fmla="*/ 69 w 92"/>
                <a:gd name="T91" fmla="*/ 36 h 87"/>
                <a:gd name="T92" fmla="*/ 82 w 92"/>
                <a:gd name="T93" fmla="*/ 36 h 87"/>
                <a:gd name="T94" fmla="*/ 82 w 92"/>
                <a:gd name="T95" fmla="*/ 26 h 87"/>
                <a:gd name="T96" fmla="*/ 82 w 92"/>
                <a:gd name="T97" fmla="*/ 50 h 87"/>
                <a:gd name="T98" fmla="*/ 82 w 92"/>
                <a:gd name="T99" fmla="*/ 39 h 87"/>
                <a:gd name="T100" fmla="*/ 69 w 92"/>
                <a:gd name="T101" fmla="*/ 39 h 87"/>
                <a:gd name="T102" fmla="*/ 69 w 92"/>
                <a:gd name="T103" fmla="*/ 50 h 87"/>
                <a:gd name="T104" fmla="*/ 82 w 92"/>
                <a:gd name="T105"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87">
                  <a:moveTo>
                    <a:pt x="92" y="22"/>
                  </a:moveTo>
                  <a:cubicBezTo>
                    <a:pt x="92" y="55"/>
                    <a:pt x="92" y="55"/>
                    <a:pt x="92" y="55"/>
                  </a:cubicBezTo>
                  <a:cubicBezTo>
                    <a:pt x="92" y="58"/>
                    <a:pt x="90" y="61"/>
                    <a:pt x="87" y="61"/>
                  </a:cubicBezTo>
                  <a:cubicBezTo>
                    <a:pt x="32" y="61"/>
                    <a:pt x="32" y="61"/>
                    <a:pt x="32" y="61"/>
                  </a:cubicBezTo>
                  <a:cubicBezTo>
                    <a:pt x="29" y="61"/>
                    <a:pt x="26" y="58"/>
                    <a:pt x="26" y="56"/>
                  </a:cubicBezTo>
                  <a:cubicBezTo>
                    <a:pt x="16" y="19"/>
                    <a:pt x="16" y="19"/>
                    <a:pt x="16" y="19"/>
                  </a:cubicBezTo>
                  <a:cubicBezTo>
                    <a:pt x="16" y="19"/>
                    <a:pt x="14" y="12"/>
                    <a:pt x="11" y="12"/>
                  </a:cubicBezTo>
                  <a:cubicBezTo>
                    <a:pt x="6" y="10"/>
                    <a:pt x="0" y="13"/>
                    <a:pt x="0" y="5"/>
                  </a:cubicBezTo>
                  <a:cubicBezTo>
                    <a:pt x="0" y="0"/>
                    <a:pt x="4" y="0"/>
                    <a:pt x="4" y="0"/>
                  </a:cubicBezTo>
                  <a:cubicBezTo>
                    <a:pt x="4" y="0"/>
                    <a:pt x="5" y="0"/>
                    <a:pt x="6" y="0"/>
                  </a:cubicBezTo>
                  <a:cubicBezTo>
                    <a:pt x="13" y="0"/>
                    <a:pt x="21" y="3"/>
                    <a:pt x="25" y="12"/>
                  </a:cubicBezTo>
                  <a:cubicBezTo>
                    <a:pt x="87" y="16"/>
                    <a:pt x="87" y="16"/>
                    <a:pt x="87" y="16"/>
                  </a:cubicBezTo>
                  <a:cubicBezTo>
                    <a:pt x="90" y="17"/>
                    <a:pt x="92" y="19"/>
                    <a:pt x="92" y="22"/>
                  </a:cubicBezTo>
                  <a:close/>
                  <a:moveTo>
                    <a:pt x="31" y="67"/>
                  </a:moveTo>
                  <a:cubicBezTo>
                    <a:pt x="26" y="67"/>
                    <a:pt x="22" y="72"/>
                    <a:pt x="22" y="77"/>
                  </a:cubicBezTo>
                  <a:cubicBezTo>
                    <a:pt x="22" y="82"/>
                    <a:pt x="26" y="87"/>
                    <a:pt x="31" y="87"/>
                  </a:cubicBezTo>
                  <a:cubicBezTo>
                    <a:pt x="37" y="87"/>
                    <a:pt x="41" y="82"/>
                    <a:pt x="41" y="77"/>
                  </a:cubicBezTo>
                  <a:cubicBezTo>
                    <a:pt x="41" y="72"/>
                    <a:pt x="37" y="67"/>
                    <a:pt x="31" y="67"/>
                  </a:cubicBezTo>
                  <a:close/>
                  <a:moveTo>
                    <a:pt x="27" y="23"/>
                  </a:moveTo>
                  <a:cubicBezTo>
                    <a:pt x="31" y="36"/>
                    <a:pt x="31" y="36"/>
                    <a:pt x="31" y="36"/>
                  </a:cubicBezTo>
                  <a:cubicBezTo>
                    <a:pt x="45" y="36"/>
                    <a:pt x="45" y="36"/>
                    <a:pt x="45" y="36"/>
                  </a:cubicBezTo>
                  <a:cubicBezTo>
                    <a:pt x="45" y="24"/>
                    <a:pt x="45" y="24"/>
                    <a:pt x="45" y="24"/>
                  </a:cubicBezTo>
                  <a:lnTo>
                    <a:pt x="27" y="23"/>
                  </a:lnTo>
                  <a:close/>
                  <a:moveTo>
                    <a:pt x="36" y="50"/>
                  </a:moveTo>
                  <a:cubicBezTo>
                    <a:pt x="45" y="50"/>
                    <a:pt x="45" y="50"/>
                    <a:pt x="45" y="50"/>
                  </a:cubicBezTo>
                  <a:cubicBezTo>
                    <a:pt x="45" y="39"/>
                    <a:pt x="45" y="39"/>
                    <a:pt x="45" y="39"/>
                  </a:cubicBezTo>
                  <a:cubicBezTo>
                    <a:pt x="32" y="39"/>
                    <a:pt x="32" y="39"/>
                    <a:pt x="32" y="39"/>
                  </a:cubicBezTo>
                  <a:lnTo>
                    <a:pt x="36" y="50"/>
                  </a:lnTo>
                  <a:close/>
                  <a:moveTo>
                    <a:pt x="64" y="36"/>
                  </a:moveTo>
                  <a:cubicBezTo>
                    <a:pt x="64" y="25"/>
                    <a:pt x="64" y="25"/>
                    <a:pt x="64" y="25"/>
                  </a:cubicBezTo>
                  <a:cubicBezTo>
                    <a:pt x="50" y="24"/>
                    <a:pt x="50" y="24"/>
                    <a:pt x="50" y="24"/>
                  </a:cubicBezTo>
                  <a:cubicBezTo>
                    <a:pt x="50" y="36"/>
                    <a:pt x="50" y="36"/>
                    <a:pt x="50" y="36"/>
                  </a:cubicBezTo>
                  <a:lnTo>
                    <a:pt x="64" y="36"/>
                  </a:lnTo>
                  <a:close/>
                  <a:moveTo>
                    <a:pt x="50" y="39"/>
                  </a:moveTo>
                  <a:cubicBezTo>
                    <a:pt x="50" y="50"/>
                    <a:pt x="50" y="50"/>
                    <a:pt x="50" y="50"/>
                  </a:cubicBezTo>
                  <a:cubicBezTo>
                    <a:pt x="64" y="50"/>
                    <a:pt x="64" y="50"/>
                    <a:pt x="64" y="50"/>
                  </a:cubicBezTo>
                  <a:cubicBezTo>
                    <a:pt x="64" y="39"/>
                    <a:pt x="64" y="39"/>
                    <a:pt x="64" y="39"/>
                  </a:cubicBezTo>
                  <a:lnTo>
                    <a:pt x="50" y="39"/>
                  </a:lnTo>
                  <a:close/>
                  <a:moveTo>
                    <a:pt x="78" y="67"/>
                  </a:moveTo>
                  <a:cubicBezTo>
                    <a:pt x="73" y="67"/>
                    <a:pt x="68" y="72"/>
                    <a:pt x="68" y="77"/>
                  </a:cubicBezTo>
                  <a:cubicBezTo>
                    <a:pt x="68" y="82"/>
                    <a:pt x="73" y="87"/>
                    <a:pt x="78" y="87"/>
                  </a:cubicBezTo>
                  <a:cubicBezTo>
                    <a:pt x="83" y="87"/>
                    <a:pt x="88" y="82"/>
                    <a:pt x="88" y="77"/>
                  </a:cubicBezTo>
                  <a:cubicBezTo>
                    <a:pt x="87" y="72"/>
                    <a:pt x="83" y="67"/>
                    <a:pt x="78" y="67"/>
                  </a:cubicBezTo>
                  <a:close/>
                  <a:moveTo>
                    <a:pt x="82" y="26"/>
                  </a:moveTo>
                  <a:cubicBezTo>
                    <a:pt x="69" y="25"/>
                    <a:pt x="69" y="25"/>
                    <a:pt x="69" y="25"/>
                  </a:cubicBezTo>
                  <a:cubicBezTo>
                    <a:pt x="69" y="36"/>
                    <a:pt x="69" y="36"/>
                    <a:pt x="69" y="36"/>
                  </a:cubicBezTo>
                  <a:cubicBezTo>
                    <a:pt x="82" y="36"/>
                    <a:pt x="82" y="36"/>
                    <a:pt x="82" y="36"/>
                  </a:cubicBezTo>
                  <a:lnTo>
                    <a:pt x="82" y="26"/>
                  </a:lnTo>
                  <a:close/>
                  <a:moveTo>
                    <a:pt x="82" y="50"/>
                  </a:moveTo>
                  <a:cubicBezTo>
                    <a:pt x="82" y="39"/>
                    <a:pt x="82" y="39"/>
                    <a:pt x="82" y="39"/>
                  </a:cubicBezTo>
                  <a:cubicBezTo>
                    <a:pt x="69" y="39"/>
                    <a:pt x="69" y="39"/>
                    <a:pt x="69" y="39"/>
                  </a:cubicBezTo>
                  <a:cubicBezTo>
                    <a:pt x="69" y="50"/>
                    <a:pt x="69" y="50"/>
                    <a:pt x="69" y="50"/>
                  </a:cubicBezTo>
                  <a:lnTo>
                    <a:pt x="82" y="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Freeform 28">
              <a:extLst>
                <a:ext uri="{FF2B5EF4-FFF2-40B4-BE49-F238E27FC236}">
                  <a16:creationId xmlns:a16="http://schemas.microsoft.com/office/drawing/2014/main" xmlns="" id="{4348D8D0-F370-4D82-9176-402332491801}"/>
                </a:ext>
              </a:extLst>
            </p:cNvPr>
            <p:cNvSpPr>
              <a:spLocks noEditPoints="1"/>
            </p:cNvSpPr>
            <p:nvPr/>
          </p:nvSpPr>
          <p:spPr bwMode="auto">
            <a:xfrm>
              <a:off x="2819351" y="2401210"/>
              <a:ext cx="247650" cy="251222"/>
            </a:xfrm>
            <a:custGeom>
              <a:avLst/>
              <a:gdLst>
                <a:gd name="T0" fmla="*/ 76 w 88"/>
                <a:gd name="T1" fmla="*/ 51 h 89"/>
                <a:gd name="T2" fmla="*/ 76 w 88"/>
                <a:gd name="T3" fmla="*/ 51 h 89"/>
                <a:gd name="T4" fmla="*/ 38 w 88"/>
                <a:gd name="T5" fmla="*/ 89 h 89"/>
                <a:gd name="T6" fmla="*/ 0 w 88"/>
                <a:gd name="T7" fmla="*/ 51 h 89"/>
                <a:gd name="T8" fmla="*/ 38 w 88"/>
                <a:gd name="T9" fmla="*/ 12 h 89"/>
                <a:gd name="T10" fmla="*/ 38 w 88"/>
                <a:gd name="T11" fmla="*/ 51 h 89"/>
                <a:gd name="T12" fmla="*/ 76 w 88"/>
                <a:gd name="T13" fmla="*/ 51 h 89"/>
                <a:gd name="T14" fmla="*/ 50 w 88"/>
                <a:gd name="T15" fmla="*/ 39 h 89"/>
                <a:gd name="T16" fmla="*/ 50 w 88"/>
                <a:gd name="T17" fmla="*/ 0 h 89"/>
                <a:gd name="T18" fmla="*/ 88 w 88"/>
                <a:gd name="T19" fmla="*/ 38 h 89"/>
                <a:gd name="T20" fmla="*/ 88 w 88"/>
                <a:gd name="T21" fmla="*/ 39 h 89"/>
                <a:gd name="T22" fmla="*/ 50 w 88"/>
                <a:gd name="T2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76" y="51"/>
                  </a:moveTo>
                  <a:cubicBezTo>
                    <a:pt x="76" y="51"/>
                    <a:pt x="76" y="51"/>
                    <a:pt x="76" y="51"/>
                  </a:cubicBezTo>
                  <a:cubicBezTo>
                    <a:pt x="76" y="72"/>
                    <a:pt x="59" y="89"/>
                    <a:pt x="38" y="89"/>
                  </a:cubicBezTo>
                  <a:cubicBezTo>
                    <a:pt x="17" y="89"/>
                    <a:pt x="0" y="72"/>
                    <a:pt x="0" y="51"/>
                  </a:cubicBezTo>
                  <a:cubicBezTo>
                    <a:pt x="0" y="29"/>
                    <a:pt x="17" y="12"/>
                    <a:pt x="38" y="12"/>
                  </a:cubicBezTo>
                  <a:cubicBezTo>
                    <a:pt x="38" y="51"/>
                    <a:pt x="38" y="51"/>
                    <a:pt x="38" y="51"/>
                  </a:cubicBezTo>
                  <a:lnTo>
                    <a:pt x="76" y="51"/>
                  </a:lnTo>
                  <a:close/>
                  <a:moveTo>
                    <a:pt x="50" y="39"/>
                  </a:moveTo>
                  <a:cubicBezTo>
                    <a:pt x="50" y="0"/>
                    <a:pt x="50" y="0"/>
                    <a:pt x="50" y="0"/>
                  </a:cubicBezTo>
                  <a:cubicBezTo>
                    <a:pt x="71" y="0"/>
                    <a:pt x="88" y="17"/>
                    <a:pt x="88" y="38"/>
                  </a:cubicBezTo>
                  <a:cubicBezTo>
                    <a:pt x="88" y="39"/>
                    <a:pt x="88" y="39"/>
                    <a:pt x="88" y="39"/>
                  </a:cubicBezTo>
                  <a:lnTo>
                    <a:pt x="50" y="3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38">
              <a:extLst>
                <a:ext uri="{FF2B5EF4-FFF2-40B4-BE49-F238E27FC236}">
                  <a16:creationId xmlns:a16="http://schemas.microsoft.com/office/drawing/2014/main" xmlns="" id="{3678A8AD-56BA-4A64-B60A-277344A057A4}"/>
                </a:ext>
              </a:extLst>
            </p:cNvPr>
            <p:cNvSpPr>
              <a:spLocks noEditPoints="1"/>
            </p:cNvSpPr>
            <p:nvPr/>
          </p:nvSpPr>
          <p:spPr bwMode="auto">
            <a:xfrm>
              <a:off x="5319366" y="3860440"/>
              <a:ext cx="205978" cy="255985"/>
            </a:xfrm>
            <a:custGeom>
              <a:avLst/>
              <a:gdLst>
                <a:gd name="T0" fmla="*/ 73 w 73"/>
                <a:gd name="T1" fmla="*/ 13 h 91"/>
                <a:gd name="T2" fmla="*/ 73 w 73"/>
                <a:gd name="T3" fmla="*/ 91 h 91"/>
                <a:gd name="T4" fmla="*/ 15 w 73"/>
                <a:gd name="T5" fmla="*/ 91 h 91"/>
                <a:gd name="T6" fmla="*/ 0 w 73"/>
                <a:gd name="T7" fmla="*/ 76 h 91"/>
                <a:gd name="T8" fmla="*/ 0 w 73"/>
                <a:gd name="T9" fmla="*/ 9 h 91"/>
                <a:gd name="T10" fmla="*/ 9 w 73"/>
                <a:gd name="T11" fmla="*/ 0 h 91"/>
                <a:gd name="T12" fmla="*/ 62 w 73"/>
                <a:gd name="T13" fmla="*/ 0 h 91"/>
                <a:gd name="T14" fmla="*/ 62 w 73"/>
                <a:gd name="T15" fmla="*/ 67 h 91"/>
                <a:gd name="T16" fmla="*/ 15 w 73"/>
                <a:gd name="T17" fmla="*/ 67 h 91"/>
                <a:gd name="T18" fmla="*/ 5 w 73"/>
                <a:gd name="T19" fmla="*/ 76 h 91"/>
                <a:gd name="T20" fmla="*/ 5 w 73"/>
                <a:gd name="T21" fmla="*/ 76 h 91"/>
                <a:gd name="T22" fmla="*/ 15 w 73"/>
                <a:gd name="T23" fmla="*/ 86 h 91"/>
                <a:gd name="T24" fmla="*/ 69 w 73"/>
                <a:gd name="T25" fmla="*/ 86 h 91"/>
                <a:gd name="T26" fmla="*/ 69 w 73"/>
                <a:gd name="T27" fmla="*/ 13 h 91"/>
                <a:gd name="T28" fmla="*/ 73 w 73"/>
                <a:gd name="T29" fmla="*/ 13 h 91"/>
                <a:gd name="T30" fmla="*/ 62 w 73"/>
                <a:gd name="T31" fmla="*/ 74 h 91"/>
                <a:gd name="T32" fmla="*/ 16 w 73"/>
                <a:gd name="T33" fmla="*/ 74 h 91"/>
                <a:gd name="T34" fmla="*/ 13 w 73"/>
                <a:gd name="T35" fmla="*/ 76 h 91"/>
                <a:gd name="T36" fmla="*/ 16 w 73"/>
                <a:gd name="T37" fmla="*/ 78 h 91"/>
                <a:gd name="T38" fmla="*/ 62 w 73"/>
                <a:gd name="T39" fmla="*/ 78 h 91"/>
                <a:gd name="T40" fmla="*/ 62 w 73"/>
                <a:gd name="T4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1">
                  <a:moveTo>
                    <a:pt x="73" y="13"/>
                  </a:moveTo>
                  <a:cubicBezTo>
                    <a:pt x="73" y="91"/>
                    <a:pt x="73" y="91"/>
                    <a:pt x="73" y="91"/>
                  </a:cubicBezTo>
                  <a:cubicBezTo>
                    <a:pt x="15" y="91"/>
                    <a:pt x="15" y="91"/>
                    <a:pt x="15" y="91"/>
                  </a:cubicBezTo>
                  <a:cubicBezTo>
                    <a:pt x="7" y="91"/>
                    <a:pt x="0" y="85"/>
                    <a:pt x="0" y="76"/>
                  </a:cubicBezTo>
                  <a:cubicBezTo>
                    <a:pt x="0" y="9"/>
                    <a:pt x="0" y="9"/>
                    <a:pt x="0" y="9"/>
                  </a:cubicBezTo>
                  <a:cubicBezTo>
                    <a:pt x="0" y="4"/>
                    <a:pt x="4" y="0"/>
                    <a:pt x="9" y="0"/>
                  </a:cubicBezTo>
                  <a:cubicBezTo>
                    <a:pt x="62" y="0"/>
                    <a:pt x="62" y="0"/>
                    <a:pt x="62" y="0"/>
                  </a:cubicBezTo>
                  <a:cubicBezTo>
                    <a:pt x="62" y="67"/>
                    <a:pt x="62" y="67"/>
                    <a:pt x="62" y="67"/>
                  </a:cubicBezTo>
                  <a:cubicBezTo>
                    <a:pt x="15" y="67"/>
                    <a:pt x="15" y="67"/>
                    <a:pt x="15" y="67"/>
                  </a:cubicBezTo>
                  <a:cubicBezTo>
                    <a:pt x="9" y="67"/>
                    <a:pt x="5" y="70"/>
                    <a:pt x="5" y="76"/>
                  </a:cubicBezTo>
                  <a:cubicBezTo>
                    <a:pt x="5" y="76"/>
                    <a:pt x="5" y="76"/>
                    <a:pt x="5" y="76"/>
                  </a:cubicBezTo>
                  <a:cubicBezTo>
                    <a:pt x="5" y="82"/>
                    <a:pt x="9" y="86"/>
                    <a:pt x="15" y="86"/>
                  </a:cubicBezTo>
                  <a:cubicBezTo>
                    <a:pt x="69" y="86"/>
                    <a:pt x="69" y="86"/>
                    <a:pt x="69" y="86"/>
                  </a:cubicBezTo>
                  <a:cubicBezTo>
                    <a:pt x="69" y="13"/>
                    <a:pt x="69" y="13"/>
                    <a:pt x="69" y="13"/>
                  </a:cubicBezTo>
                  <a:lnTo>
                    <a:pt x="73" y="13"/>
                  </a:lnTo>
                  <a:close/>
                  <a:moveTo>
                    <a:pt x="62" y="74"/>
                  </a:moveTo>
                  <a:cubicBezTo>
                    <a:pt x="16" y="74"/>
                    <a:pt x="16" y="74"/>
                    <a:pt x="16" y="74"/>
                  </a:cubicBezTo>
                  <a:cubicBezTo>
                    <a:pt x="15" y="74"/>
                    <a:pt x="13" y="75"/>
                    <a:pt x="13" y="76"/>
                  </a:cubicBezTo>
                  <a:cubicBezTo>
                    <a:pt x="13" y="77"/>
                    <a:pt x="15" y="78"/>
                    <a:pt x="16" y="78"/>
                  </a:cubicBezTo>
                  <a:cubicBezTo>
                    <a:pt x="62" y="78"/>
                    <a:pt x="62" y="78"/>
                    <a:pt x="62" y="78"/>
                  </a:cubicBezTo>
                  <a:lnTo>
                    <a:pt x="62" y="7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Freeform 70">
              <a:extLst>
                <a:ext uri="{FF2B5EF4-FFF2-40B4-BE49-F238E27FC236}">
                  <a16:creationId xmlns:a16="http://schemas.microsoft.com/office/drawing/2014/main" xmlns="" id="{F949FAA2-CB8E-40EB-BFB4-B4F60A061C33}"/>
                </a:ext>
              </a:extLst>
            </p:cNvPr>
            <p:cNvSpPr>
              <a:spLocks noEditPoints="1"/>
            </p:cNvSpPr>
            <p:nvPr/>
          </p:nvSpPr>
          <p:spPr bwMode="auto">
            <a:xfrm>
              <a:off x="3729065" y="3874133"/>
              <a:ext cx="230981" cy="228600"/>
            </a:xfrm>
            <a:custGeom>
              <a:avLst/>
              <a:gdLst>
                <a:gd name="T0" fmla="*/ 13 w 82"/>
                <a:gd name="T1" fmla="*/ 30 h 81"/>
                <a:gd name="T2" fmla="*/ 41 w 82"/>
                <a:gd name="T3" fmla="*/ 3 h 81"/>
                <a:gd name="T4" fmla="*/ 60 w 82"/>
                <a:gd name="T5" fmla="*/ 3 h 81"/>
                <a:gd name="T6" fmla="*/ 36 w 82"/>
                <a:gd name="T7" fmla="*/ 26 h 81"/>
                <a:gd name="T8" fmla="*/ 18 w 82"/>
                <a:gd name="T9" fmla="*/ 35 h 81"/>
                <a:gd name="T10" fmla="*/ 15 w 82"/>
                <a:gd name="T11" fmla="*/ 56 h 81"/>
                <a:gd name="T12" fmla="*/ 26 w 82"/>
                <a:gd name="T13" fmla="*/ 67 h 81"/>
                <a:gd name="T14" fmla="*/ 46 w 82"/>
                <a:gd name="T15" fmla="*/ 63 h 81"/>
                <a:gd name="T16" fmla="*/ 55 w 82"/>
                <a:gd name="T17" fmla="*/ 46 h 81"/>
                <a:gd name="T18" fmla="*/ 79 w 82"/>
                <a:gd name="T19" fmla="*/ 22 h 81"/>
                <a:gd name="T20" fmla="*/ 79 w 82"/>
                <a:gd name="T21" fmla="*/ 41 h 81"/>
                <a:gd name="T22" fmla="*/ 52 w 82"/>
                <a:gd name="T23" fmla="*/ 68 h 81"/>
                <a:gd name="T24" fmla="*/ 0 w 82"/>
                <a:gd name="T25" fmla="*/ 81 h 81"/>
                <a:gd name="T26" fmla="*/ 0 w 82"/>
                <a:gd name="T27" fmla="*/ 81 h 81"/>
                <a:gd name="T28" fmla="*/ 13 w 82"/>
                <a:gd name="T29" fmla="*/ 30 h 81"/>
                <a:gd name="T30" fmla="*/ 42 w 82"/>
                <a:gd name="T31" fmla="*/ 33 h 81"/>
                <a:gd name="T32" fmla="*/ 68 w 82"/>
                <a:gd name="T33" fmla="*/ 7 h 81"/>
                <a:gd name="T34" fmla="*/ 72 w 82"/>
                <a:gd name="T35" fmla="*/ 10 h 81"/>
                <a:gd name="T36" fmla="*/ 75 w 82"/>
                <a:gd name="T37" fmla="*/ 13 h 81"/>
                <a:gd name="T38" fmla="*/ 49 w 82"/>
                <a:gd name="T39" fmla="*/ 40 h 81"/>
                <a:gd name="T40" fmla="*/ 35 w 82"/>
                <a:gd name="T41" fmla="*/ 46 h 81"/>
                <a:gd name="T42" fmla="*/ 35 w 82"/>
                <a:gd name="T43" fmla="*/ 46 h 81"/>
                <a:gd name="T44" fmla="*/ 42 w 82"/>
                <a:gd name="T45"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81">
                  <a:moveTo>
                    <a:pt x="13" y="30"/>
                  </a:moveTo>
                  <a:cubicBezTo>
                    <a:pt x="41" y="3"/>
                    <a:pt x="41" y="3"/>
                    <a:pt x="41" y="3"/>
                  </a:cubicBezTo>
                  <a:cubicBezTo>
                    <a:pt x="41" y="3"/>
                    <a:pt x="50" y="0"/>
                    <a:pt x="60" y="3"/>
                  </a:cubicBezTo>
                  <a:cubicBezTo>
                    <a:pt x="36" y="26"/>
                    <a:pt x="36" y="26"/>
                    <a:pt x="36" y="26"/>
                  </a:cubicBezTo>
                  <a:cubicBezTo>
                    <a:pt x="18" y="35"/>
                    <a:pt x="18" y="35"/>
                    <a:pt x="18" y="35"/>
                  </a:cubicBezTo>
                  <a:cubicBezTo>
                    <a:pt x="15" y="56"/>
                    <a:pt x="15" y="56"/>
                    <a:pt x="15" y="56"/>
                  </a:cubicBezTo>
                  <a:cubicBezTo>
                    <a:pt x="19" y="61"/>
                    <a:pt x="22" y="63"/>
                    <a:pt x="26" y="67"/>
                  </a:cubicBezTo>
                  <a:cubicBezTo>
                    <a:pt x="46" y="63"/>
                    <a:pt x="46" y="63"/>
                    <a:pt x="46" y="63"/>
                  </a:cubicBezTo>
                  <a:cubicBezTo>
                    <a:pt x="55" y="46"/>
                    <a:pt x="55" y="46"/>
                    <a:pt x="55" y="46"/>
                  </a:cubicBezTo>
                  <a:cubicBezTo>
                    <a:pt x="79" y="22"/>
                    <a:pt x="79" y="22"/>
                    <a:pt x="79" y="22"/>
                  </a:cubicBezTo>
                  <a:cubicBezTo>
                    <a:pt x="82" y="32"/>
                    <a:pt x="79" y="41"/>
                    <a:pt x="79" y="41"/>
                  </a:cubicBezTo>
                  <a:cubicBezTo>
                    <a:pt x="52" y="68"/>
                    <a:pt x="52" y="68"/>
                    <a:pt x="52" y="68"/>
                  </a:cubicBezTo>
                  <a:cubicBezTo>
                    <a:pt x="0" y="81"/>
                    <a:pt x="0" y="81"/>
                    <a:pt x="0" y="81"/>
                  </a:cubicBezTo>
                  <a:cubicBezTo>
                    <a:pt x="0" y="81"/>
                    <a:pt x="0" y="81"/>
                    <a:pt x="0" y="81"/>
                  </a:cubicBezTo>
                  <a:lnTo>
                    <a:pt x="13" y="30"/>
                  </a:lnTo>
                  <a:close/>
                  <a:moveTo>
                    <a:pt x="42" y="33"/>
                  </a:moveTo>
                  <a:cubicBezTo>
                    <a:pt x="68" y="7"/>
                    <a:pt x="68" y="7"/>
                    <a:pt x="68" y="7"/>
                  </a:cubicBezTo>
                  <a:cubicBezTo>
                    <a:pt x="70" y="8"/>
                    <a:pt x="70" y="8"/>
                    <a:pt x="72" y="10"/>
                  </a:cubicBezTo>
                  <a:cubicBezTo>
                    <a:pt x="74" y="11"/>
                    <a:pt x="74" y="12"/>
                    <a:pt x="75" y="13"/>
                  </a:cubicBezTo>
                  <a:cubicBezTo>
                    <a:pt x="49" y="40"/>
                    <a:pt x="49" y="40"/>
                    <a:pt x="49" y="40"/>
                  </a:cubicBezTo>
                  <a:cubicBezTo>
                    <a:pt x="35" y="46"/>
                    <a:pt x="35" y="46"/>
                    <a:pt x="35" y="46"/>
                  </a:cubicBezTo>
                  <a:cubicBezTo>
                    <a:pt x="35" y="46"/>
                    <a:pt x="35" y="46"/>
                    <a:pt x="35" y="46"/>
                  </a:cubicBezTo>
                  <a:lnTo>
                    <a:pt x="42" y="3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7" name="Group 56">
              <a:extLst>
                <a:ext uri="{FF2B5EF4-FFF2-40B4-BE49-F238E27FC236}">
                  <a16:creationId xmlns:a16="http://schemas.microsoft.com/office/drawing/2014/main" xmlns="" id="{74F8DB90-22A9-4CF5-9AAE-5CF549A1A4A6}"/>
                </a:ext>
              </a:extLst>
            </p:cNvPr>
            <p:cNvGrpSpPr/>
            <p:nvPr/>
          </p:nvGrpSpPr>
          <p:grpSpPr>
            <a:xfrm>
              <a:off x="4027117" y="2038624"/>
              <a:ext cx="1101895" cy="986110"/>
              <a:chOff x="4411663" y="2100263"/>
              <a:chExt cx="3625850" cy="3244850"/>
            </a:xfrm>
            <a:solidFill>
              <a:schemeClr val="tx1">
                <a:lumMod val="40000"/>
                <a:lumOff val="60000"/>
              </a:schemeClr>
            </a:solidFill>
          </p:grpSpPr>
          <p:sp>
            <p:nvSpPr>
              <p:cNvPr id="18" name="Freeform 5">
                <a:extLst>
                  <a:ext uri="{FF2B5EF4-FFF2-40B4-BE49-F238E27FC236}">
                    <a16:creationId xmlns:a16="http://schemas.microsoft.com/office/drawing/2014/main" xmlns="" id="{CBE5E037-C330-4D23-8629-7BCDBAE01DA5}"/>
                  </a:ext>
                </a:extLst>
              </p:cNvPr>
              <p:cNvSpPr>
                <a:spLocks/>
              </p:cNvSpPr>
              <p:nvPr/>
            </p:nvSpPr>
            <p:spPr bwMode="auto">
              <a:xfrm>
                <a:off x="5495926" y="2655888"/>
                <a:ext cx="1331913" cy="965200"/>
              </a:xfrm>
              <a:custGeom>
                <a:avLst/>
                <a:gdLst>
                  <a:gd name="T0" fmla="*/ 257 w 671"/>
                  <a:gd name="T1" fmla="*/ 415 h 486"/>
                  <a:gd name="T2" fmla="*/ 437 w 671"/>
                  <a:gd name="T3" fmla="*/ 451 h 486"/>
                  <a:gd name="T4" fmla="*/ 550 w 671"/>
                  <a:gd name="T5" fmla="*/ 411 h 486"/>
                  <a:gd name="T6" fmla="*/ 667 w 671"/>
                  <a:gd name="T7" fmla="*/ 195 h 486"/>
                  <a:gd name="T8" fmla="*/ 504 w 671"/>
                  <a:gd name="T9" fmla="*/ 20 h 486"/>
                  <a:gd name="T10" fmla="*/ 325 w 671"/>
                  <a:gd name="T11" fmla="*/ 106 h 486"/>
                  <a:gd name="T12" fmla="*/ 304 w 671"/>
                  <a:gd name="T13" fmla="*/ 119 h 486"/>
                  <a:gd name="T14" fmla="*/ 282 w 671"/>
                  <a:gd name="T15" fmla="*/ 109 h 486"/>
                  <a:gd name="T16" fmla="*/ 121 w 671"/>
                  <a:gd name="T17" fmla="*/ 86 h 486"/>
                  <a:gd name="T18" fmla="*/ 0 w 671"/>
                  <a:gd name="T19" fmla="*/ 210 h 486"/>
                  <a:gd name="T20" fmla="*/ 15 w 671"/>
                  <a:gd name="T21" fmla="*/ 221 h 486"/>
                  <a:gd name="T22" fmla="*/ 152 w 671"/>
                  <a:gd name="T23" fmla="*/ 486 h 486"/>
                  <a:gd name="T24" fmla="*/ 257 w 671"/>
                  <a:gd name="T25" fmla="*/ 41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486">
                    <a:moveTo>
                      <a:pt x="257" y="415"/>
                    </a:moveTo>
                    <a:cubicBezTo>
                      <a:pt x="343" y="398"/>
                      <a:pt x="408" y="432"/>
                      <a:pt x="437" y="451"/>
                    </a:cubicBezTo>
                    <a:cubicBezTo>
                      <a:pt x="458" y="438"/>
                      <a:pt x="499" y="418"/>
                      <a:pt x="550" y="411"/>
                    </a:cubicBezTo>
                    <a:cubicBezTo>
                      <a:pt x="552" y="348"/>
                      <a:pt x="578" y="244"/>
                      <a:pt x="667" y="195"/>
                    </a:cubicBezTo>
                    <a:cubicBezTo>
                      <a:pt x="671" y="149"/>
                      <a:pt x="635" y="41"/>
                      <a:pt x="504" y="20"/>
                    </a:cubicBezTo>
                    <a:cubicBezTo>
                      <a:pt x="383" y="0"/>
                      <a:pt x="327" y="101"/>
                      <a:pt x="325" y="106"/>
                    </a:cubicBezTo>
                    <a:cubicBezTo>
                      <a:pt x="321" y="114"/>
                      <a:pt x="313" y="119"/>
                      <a:pt x="304" y="119"/>
                    </a:cubicBezTo>
                    <a:cubicBezTo>
                      <a:pt x="295" y="120"/>
                      <a:pt x="287" y="116"/>
                      <a:pt x="282" y="109"/>
                    </a:cubicBezTo>
                    <a:cubicBezTo>
                      <a:pt x="280" y="107"/>
                      <a:pt x="241" y="58"/>
                      <a:pt x="121" y="86"/>
                    </a:cubicBezTo>
                    <a:cubicBezTo>
                      <a:pt x="24" y="109"/>
                      <a:pt x="4" y="183"/>
                      <a:pt x="0" y="210"/>
                    </a:cubicBezTo>
                    <a:cubicBezTo>
                      <a:pt x="5" y="214"/>
                      <a:pt x="10" y="217"/>
                      <a:pt x="15" y="221"/>
                    </a:cubicBezTo>
                    <a:cubicBezTo>
                      <a:pt x="114" y="292"/>
                      <a:pt x="144" y="408"/>
                      <a:pt x="152" y="486"/>
                    </a:cubicBezTo>
                    <a:cubicBezTo>
                      <a:pt x="173" y="455"/>
                      <a:pt x="206" y="425"/>
                      <a:pt x="257"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Freeform 6">
                <a:extLst>
                  <a:ext uri="{FF2B5EF4-FFF2-40B4-BE49-F238E27FC236}">
                    <a16:creationId xmlns:a16="http://schemas.microsoft.com/office/drawing/2014/main" xmlns="" id="{2E88BE9E-2E0E-43B3-9EF3-6C814DFE3DD9}"/>
                  </a:ext>
                </a:extLst>
              </p:cNvPr>
              <p:cNvSpPr>
                <a:spLocks/>
              </p:cNvSpPr>
              <p:nvPr/>
            </p:nvSpPr>
            <p:spPr bwMode="auto">
              <a:xfrm>
                <a:off x="4411663" y="2100263"/>
                <a:ext cx="3625850" cy="3244850"/>
              </a:xfrm>
              <a:custGeom>
                <a:avLst/>
                <a:gdLst>
                  <a:gd name="T0" fmla="*/ 1693 w 1826"/>
                  <a:gd name="T1" fmla="*/ 570 h 1635"/>
                  <a:gd name="T2" fmla="*/ 1260 w 1826"/>
                  <a:gd name="T3" fmla="*/ 230 h 1635"/>
                  <a:gd name="T4" fmla="*/ 349 w 1826"/>
                  <a:gd name="T5" fmla="*/ 330 h 1635"/>
                  <a:gd name="T6" fmla="*/ 475 w 1826"/>
                  <a:gd name="T7" fmla="*/ 997 h 1635"/>
                  <a:gd name="T8" fmla="*/ 531 w 1826"/>
                  <a:gd name="T9" fmla="*/ 542 h 1635"/>
                  <a:gd name="T10" fmla="*/ 281 w 1826"/>
                  <a:gd name="T11" fmla="*/ 686 h 1635"/>
                  <a:gd name="T12" fmla="*/ 443 w 1826"/>
                  <a:gd name="T13" fmla="*/ 744 h 1635"/>
                  <a:gd name="T14" fmla="*/ 463 w 1826"/>
                  <a:gd name="T15" fmla="*/ 791 h 1635"/>
                  <a:gd name="T16" fmla="*/ 233 w 1826"/>
                  <a:gd name="T17" fmla="*/ 705 h 1635"/>
                  <a:gd name="T18" fmla="*/ 497 w 1826"/>
                  <a:gd name="T19" fmla="*/ 467 h 1635"/>
                  <a:gd name="T20" fmla="*/ 843 w 1826"/>
                  <a:gd name="T21" fmla="*/ 335 h 1635"/>
                  <a:gd name="T22" fmla="*/ 1222 w 1826"/>
                  <a:gd name="T23" fmla="*/ 345 h 1635"/>
                  <a:gd name="T24" fmla="*/ 1547 w 1826"/>
                  <a:gd name="T25" fmla="*/ 530 h 1635"/>
                  <a:gd name="T26" fmla="*/ 1661 w 1826"/>
                  <a:gd name="T27" fmla="*/ 942 h 1635"/>
                  <a:gd name="T28" fmla="*/ 1357 w 1826"/>
                  <a:gd name="T29" fmla="*/ 1040 h 1635"/>
                  <a:gd name="T30" fmla="*/ 862 w 1826"/>
                  <a:gd name="T31" fmla="*/ 1118 h 1635"/>
                  <a:gd name="T32" fmla="*/ 764 w 1826"/>
                  <a:gd name="T33" fmla="*/ 1041 h 1635"/>
                  <a:gd name="T34" fmla="*/ 811 w 1826"/>
                  <a:gd name="T35" fmla="*/ 1019 h 1635"/>
                  <a:gd name="T36" fmla="*/ 1005 w 1826"/>
                  <a:gd name="T37" fmla="*/ 994 h 1635"/>
                  <a:gd name="T38" fmla="*/ 1552 w 1826"/>
                  <a:gd name="T39" fmla="*/ 1018 h 1635"/>
                  <a:gd name="T40" fmla="*/ 1558 w 1826"/>
                  <a:gd name="T41" fmla="*/ 777 h 1635"/>
                  <a:gd name="T42" fmla="*/ 1510 w 1826"/>
                  <a:gd name="T43" fmla="*/ 566 h 1635"/>
                  <a:gd name="T44" fmla="*/ 1148 w 1826"/>
                  <a:gd name="T45" fmla="*/ 688 h 1635"/>
                  <a:gd name="T46" fmla="*/ 1349 w 1826"/>
                  <a:gd name="T47" fmla="*/ 838 h 1635"/>
                  <a:gd name="T48" fmla="*/ 997 w 1826"/>
                  <a:gd name="T49" fmla="*/ 783 h 1635"/>
                  <a:gd name="T50" fmla="*/ 813 w 1826"/>
                  <a:gd name="T51" fmla="*/ 745 h 1635"/>
                  <a:gd name="T52" fmla="*/ 692 w 1826"/>
                  <a:gd name="T53" fmla="*/ 888 h 1635"/>
                  <a:gd name="T54" fmla="*/ 498 w 1826"/>
                  <a:gd name="T55" fmla="*/ 1124 h 1635"/>
                  <a:gd name="T56" fmla="*/ 872 w 1826"/>
                  <a:gd name="T57" fmla="*/ 1365 h 1635"/>
                  <a:gd name="T58" fmla="*/ 1239 w 1826"/>
                  <a:gd name="T59" fmla="*/ 1226 h 1635"/>
                  <a:gd name="T60" fmla="*/ 1181 w 1826"/>
                  <a:gd name="T61" fmla="*/ 1153 h 1635"/>
                  <a:gd name="T62" fmla="*/ 1287 w 1826"/>
                  <a:gd name="T63" fmla="*/ 1209 h 1635"/>
                  <a:gd name="T64" fmla="*/ 1255 w 1826"/>
                  <a:gd name="T65" fmla="*/ 1364 h 1635"/>
                  <a:gd name="T66" fmla="*/ 893 w 1826"/>
                  <a:gd name="T67" fmla="*/ 1426 h 1635"/>
                  <a:gd name="T68" fmla="*/ 1430 w 1826"/>
                  <a:gd name="T69" fmla="*/ 1508 h 1635"/>
                  <a:gd name="T70" fmla="*/ 1819 w 1826"/>
                  <a:gd name="T71" fmla="*/ 861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6" h="1635">
                    <a:moveTo>
                      <a:pt x="1819" y="861"/>
                    </a:moveTo>
                    <a:cubicBezTo>
                      <a:pt x="1812" y="650"/>
                      <a:pt x="1693" y="570"/>
                      <a:pt x="1693" y="570"/>
                    </a:cubicBezTo>
                    <a:cubicBezTo>
                      <a:pt x="1693" y="570"/>
                      <a:pt x="1679" y="468"/>
                      <a:pt x="1586" y="359"/>
                    </a:cubicBezTo>
                    <a:cubicBezTo>
                      <a:pt x="1442" y="202"/>
                      <a:pt x="1260" y="230"/>
                      <a:pt x="1260" y="230"/>
                    </a:cubicBezTo>
                    <a:cubicBezTo>
                      <a:pt x="1023" y="0"/>
                      <a:pt x="781" y="177"/>
                      <a:pt x="781" y="177"/>
                    </a:cubicBezTo>
                    <a:cubicBezTo>
                      <a:pt x="444" y="67"/>
                      <a:pt x="349" y="330"/>
                      <a:pt x="349" y="330"/>
                    </a:cubicBezTo>
                    <a:cubicBezTo>
                      <a:pt x="156" y="351"/>
                      <a:pt x="0" y="577"/>
                      <a:pt x="140" y="819"/>
                    </a:cubicBezTo>
                    <a:cubicBezTo>
                      <a:pt x="248" y="1004"/>
                      <a:pt x="407" y="1006"/>
                      <a:pt x="475" y="997"/>
                    </a:cubicBezTo>
                    <a:cubicBezTo>
                      <a:pt x="497" y="939"/>
                      <a:pt x="545" y="874"/>
                      <a:pt x="649" y="845"/>
                    </a:cubicBezTo>
                    <a:cubicBezTo>
                      <a:pt x="650" y="835"/>
                      <a:pt x="663" y="637"/>
                      <a:pt x="531" y="542"/>
                    </a:cubicBezTo>
                    <a:cubicBezTo>
                      <a:pt x="452" y="486"/>
                      <a:pt x="365" y="500"/>
                      <a:pt x="316" y="537"/>
                    </a:cubicBezTo>
                    <a:cubicBezTo>
                      <a:pt x="271" y="572"/>
                      <a:pt x="258" y="627"/>
                      <a:pt x="281" y="686"/>
                    </a:cubicBezTo>
                    <a:cubicBezTo>
                      <a:pt x="293" y="717"/>
                      <a:pt x="311" y="737"/>
                      <a:pt x="336" y="747"/>
                    </a:cubicBezTo>
                    <a:cubicBezTo>
                      <a:pt x="385" y="768"/>
                      <a:pt x="442" y="744"/>
                      <a:pt x="443" y="744"/>
                    </a:cubicBezTo>
                    <a:cubicBezTo>
                      <a:pt x="456" y="739"/>
                      <a:pt x="471" y="745"/>
                      <a:pt x="476" y="758"/>
                    </a:cubicBezTo>
                    <a:cubicBezTo>
                      <a:pt x="482" y="771"/>
                      <a:pt x="476" y="786"/>
                      <a:pt x="463" y="791"/>
                    </a:cubicBezTo>
                    <a:cubicBezTo>
                      <a:pt x="459" y="793"/>
                      <a:pt x="385" y="823"/>
                      <a:pt x="317" y="795"/>
                    </a:cubicBezTo>
                    <a:cubicBezTo>
                      <a:pt x="279" y="779"/>
                      <a:pt x="251" y="749"/>
                      <a:pt x="233" y="705"/>
                    </a:cubicBezTo>
                    <a:cubicBezTo>
                      <a:pt x="202" y="624"/>
                      <a:pt x="221" y="546"/>
                      <a:pt x="285" y="496"/>
                    </a:cubicBezTo>
                    <a:cubicBezTo>
                      <a:pt x="344" y="451"/>
                      <a:pt x="424" y="441"/>
                      <a:pt x="497" y="467"/>
                    </a:cubicBezTo>
                    <a:cubicBezTo>
                      <a:pt x="510" y="414"/>
                      <a:pt x="552" y="341"/>
                      <a:pt x="655" y="316"/>
                    </a:cubicBezTo>
                    <a:cubicBezTo>
                      <a:pt x="754" y="293"/>
                      <a:pt x="813" y="315"/>
                      <a:pt x="843" y="335"/>
                    </a:cubicBezTo>
                    <a:cubicBezTo>
                      <a:pt x="879" y="288"/>
                      <a:pt x="953" y="232"/>
                      <a:pt x="1058" y="249"/>
                    </a:cubicBezTo>
                    <a:cubicBezTo>
                      <a:pt x="1146" y="263"/>
                      <a:pt x="1196" y="309"/>
                      <a:pt x="1222" y="345"/>
                    </a:cubicBezTo>
                    <a:cubicBezTo>
                      <a:pt x="1247" y="379"/>
                      <a:pt x="1262" y="418"/>
                      <a:pt x="1264" y="455"/>
                    </a:cubicBezTo>
                    <a:cubicBezTo>
                      <a:pt x="1364" y="430"/>
                      <a:pt x="1479" y="461"/>
                      <a:pt x="1547" y="530"/>
                    </a:cubicBezTo>
                    <a:cubicBezTo>
                      <a:pt x="1602" y="586"/>
                      <a:pt x="1621" y="663"/>
                      <a:pt x="1601" y="747"/>
                    </a:cubicBezTo>
                    <a:cubicBezTo>
                      <a:pt x="1627" y="772"/>
                      <a:pt x="1676" y="835"/>
                      <a:pt x="1661" y="942"/>
                    </a:cubicBezTo>
                    <a:cubicBezTo>
                      <a:pt x="1653" y="998"/>
                      <a:pt x="1622" y="1042"/>
                      <a:pt x="1573" y="1064"/>
                    </a:cubicBezTo>
                    <a:cubicBezTo>
                      <a:pt x="1511" y="1093"/>
                      <a:pt x="1426" y="1084"/>
                      <a:pt x="1357" y="1040"/>
                    </a:cubicBezTo>
                    <a:cubicBezTo>
                      <a:pt x="1260" y="979"/>
                      <a:pt x="1107" y="975"/>
                      <a:pt x="1038" y="1033"/>
                    </a:cubicBezTo>
                    <a:cubicBezTo>
                      <a:pt x="983" y="1079"/>
                      <a:pt x="921" y="1123"/>
                      <a:pt x="862" y="1118"/>
                    </a:cubicBezTo>
                    <a:cubicBezTo>
                      <a:pt x="857" y="1118"/>
                      <a:pt x="852" y="1117"/>
                      <a:pt x="848" y="1116"/>
                    </a:cubicBezTo>
                    <a:cubicBezTo>
                      <a:pt x="813" y="1109"/>
                      <a:pt x="785" y="1083"/>
                      <a:pt x="764" y="1041"/>
                    </a:cubicBezTo>
                    <a:cubicBezTo>
                      <a:pt x="758" y="1028"/>
                      <a:pt x="764" y="1012"/>
                      <a:pt x="777" y="1006"/>
                    </a:cubicBezTo>
                    <a:cubicBezTo>
                      <a:pt x="789" y="1000"/>
                      <a:pt x="805" y="1006"/>
                      <a:pt x="811" y="1019"/>
                    </a:cubicBezTo>
                    <a:cubicBezTo>
                      <a:pt x="824" y="1046"/>
                      <a:pt x="840" y="1062"/>
                      <a:pt x="859" y="1066"/>
                    </a:cubicBezTo>
                    <a:cubicBezTo>
                      <a:pt x="901" y="1075"/>
                      <a:pt x="962" y="1029"/>
                      <a:pt x="1005" y="994"/>
                    </a:cubicBezTo>
                    <a:cubicBezTo>
                      <a:pt x="1093" y="921"/>
                      <a:pt x="1266" y="922"/>
                      <a:pt x="1385" y="997"/>
                    </a:cubicBezTo>
                    <a:cubicBezTo>
                      <a:pt x="1439" y="1032"/>
                      <a:pt x="1505" y="1040"/>
                      <a:pt x="1552" y="1018"/>
                    </a:cubicBezTo>
                    <a:cubicBezTo>
                      <a:pt x="1585" y="1003"/>
                      <a:pt x="1605" y="974"/>
                      <a:pt x="1610" y="935"/>
                    </a:cubicBezTo>
                    <a:cubicBezTo>
                      <a:pt x="1625" y="827"/>
                      <a:pt x="1558" y="777"/>
                      <a:pt x="1558" y="777"/>
                    </a:cubicBezTo>
                    <a:cubicBezTo>
                      <a:pt x="1549" y="770"/>
                      <a:pt x="1545" y="759"/>
                      <a:pt x="1548" y="749"/>
                    </a:cubicBezTo>
                    <a:cubicBezTo>
                      <a:pt x="1569" y="676"/>
                      <a:pt x="1556" y="613"/>
                      <a:pt x="1510" y="566"/>
                    </a:cubicBezTo>
                    <a:cubicBezTo>
                      <a:pt x="1454" y="509"/>
                      <a:pt x="1358" y="484"/>
                      <a:pt x="1275" y="505"/>
                    </a:cubicBezTo>
                    <a:cubicBezTo>
                      <a:pt x="1166" y="533"/>
                      <a:pt x="1150" y="650"/>
                      <a:pt x="1148" y="688"/>
                    </a:cubicBezTo>
                    <a:cubicBezTo>
                      <a:pt x="1212" y="691"/>
                      <a:pt x="1284" y="720"/>
                      <a:pt x="1352" y="802"/>
                    </a:cubicBezTo>
                    <a:cubicBezTo>
                      <a:pt x="1361" y="813"/>
                      <a:pt x="1359" y="829"/>
                      <a:pt x="1349" y="838"/>
                    </a:cubicBezTo>
                    <a:cubicBezTo>
                      <a:pt x="1338" y="847"/>
                      <a:pt x="1321" y="846"/>
                      <a:pt x="1312" y="835"/>
                    </a:cubicBezTo>
                    <a:cubicBezTo>
                      <a:pt x="1168" y="659"/>
                      <a:pt x="1004" y="778"/>
                      <a:pt x="997" y="783"/>
                    </a:cubicBezTo>
                    <a:cubicBezTo>
                      <a:pt x="987" y="790"/>
                      <a:pt x="974" y="789"/>
                      <a:pt x="964" y="781"/>
                    </a:cubicBezTo>
                    <a:cubicBezTo>
                      <a:pt x="962" y="779"/>
                      <a:pt x="902" y="727"/>
                      <a:pt x="813" y="745"/>
                    </a:cubicBezTo>
                    <a:cubicBezTo>
                      <a:pt x="728" y="762"/>
                      <a:pt x="713" y="865"/>
                      <a:pt x="713" y="866"/>
                    </a:cubicBezTo>
                    <a:cubicBezTo>
                      <a:pt x="712" y="877"/>
                      <a:pt x="703" y="886"/>
                      <a:pt x="692" y="888"/>
                    </a:cubicBezTo>
                    <a:cubicBezTo>
                      <a:pt x="497" y="923"/>
                      <a:pt x="507" y="1095"/>
                      <a:pt x="508" y="1102"/>
                    </a:cubicBezTo>
                    <a:cubicBezTo>
                      <a:pt x="509" y="1111"/>
                      <a:pt x="505" y="1119"/>
                      <a:pt x="498" y="1124"/>
                    </a:cubicBezTo>
                    <a:cubicBezTo>
                      <a:pt x="528" y="1379"/>
                      <a:pt x="870" y="1357"/>
                      <a:pt x="870" y="1357"/>
                    </a:cubicBezTo>
                    <a:cubicBezTo>
                      <a:pt x="870" y="1359"/>
                      <a:pt x="871" y="1362"/>
                      <a:pt x="872" y="1365"/>
                    </a:cubicBezTo>
                    <a:cubicBezTo>
                      <a:pt x="881" y="1369"/>
                      <a:pt x="1111" y="1455"/>
                      <a:pt x="1214" y="1332"/>
                    </a:cubicBezTo>
                    <a:cubicBezTo>
                      <a:pt x="1240" y="1290"/>
                      <a:pt x="1248" y="1253"/>
                      <a:pt x="1239" y="1226"/>
                    </a:cubicBezTo>
                    <a:cubicBezTo>
                      <a:pt x="1228" y="1196"/>
                      <a:pt x="1198" y="1185"/>
                      <a:pt x="1197" y="1185"/>
                    </a:cubicBezTo>
                    <a:cubicBezTo>
                      <a:pt x="1184" y="1181"/>
                      <a:pt x="1177" y="1166"/>
                      <a:pt x="1181" y="1153"/>
                    </a:cubicBezTo>
                    <a:cubicBezTo>
                      <a:pt x="1186" y="1139"/>
                      <a:pt x="1201" y="1132"/>
                      <a:pt x="1214" y="1137"/>
                    </a:cubicBezTo>
                    <a:cubicBezTo>
                      <a:pt x="1216" y="1137"/>
                      <a:pt x="1268" y="1156"/>
                      <a:pt x="1287" y="1209"/>
                    </a:cubicBezTo>
                    <a:cubicBezTo>
                      <a:pt x="1302" y="1252"/>
                      <a:pt x="1292" y="1303"/>
                      <a:pt x="1257" y="1361"/>
                    </a:cubicBezTo>
                    <a:cubicBezTo>
                      <a:pt x="1256" y="1362"/>
                      <a:pt x="1256" y="1363"/>
                      <a:pt x="1255" y="1364"/>
                    </a:cubicBezTo>
                    <a:cubicBezTo>
                      <a:pt x="1191" y="1442"/>
                      <a:pt x="1093" y="1455"/>
                      <a:pt x="1010" y="1448"/>
                    </a:cubicBezTo>
                    <a:cubicBezTo>
                      <a:pt x="963" y="1444"/>
                      <a:pt x="921" y="1434"/>
                      <a:pt x="893" y="1426"/>
                    </a:cubicBezTo>
                    <a:cubicBezTo>
                      <a:pt x="953" y="1558"/>
                      <a:pt x="1087" y="1619"/>
                      <a:pt x="1231" y="1626"/>
                    </a:cubicBezTo>
                    <a:cubicBezTo>
                      <a:pt x="1397" y="1635"/>
                      <a:pt x="1430" y="1508"/>
                      <a:pt x="1430" y="1508"/>
                    </a:cubicBezTo>
                    <a:cubicBezTo>
                      <a:pt x="1656" y="1419"/>
                      <a:pt x="1607" y="1192"/>
                      <a:pt x="1607" y="1192"/>
                    </a:cubicBezTo>
                    <a:cubicBezTo>
                      <a:pt x="1701" y="1178"/>
                      <a:pt x="1826" y="1072"/>
                      <a:pt x="1819" y="8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764727665"/>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25" name="TextBox 124"/>
          <p:cNvSpPr txBox="1"/>
          <p:nvPr/>
        </p:nvSpPr>
        <p:spPr>
          <a:xfrm>
            <a:off x="301300" y="304273"/>
            <a:ext cx="7652075" cy="461665"/>
          </a:xfrm>
          <a:prstGeom prst="rect">
            <a:avLst/>
          </a:prstGeom>
          <a:noFill/>
        </p:spPr>
        <p:txBody>
          <a:bodyPr wrap="square" rtlCol="0">
            <a:spAutoFit/>
          </a:bodyPr>
          <a:lstStyle/>
          <a:p>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产品展望 </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37" name="Rectangle 36"/>
          <p:cNvSpPr/>
          <p:nvPr/>
        </p:nvSpPr>
        <p:spPr>
          <a:xfrm>
            <a:off x="2598894" y="1133555"/>
            <a:ext cx="5832462" cy="21318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defTabSz="1031435">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9"/>
          <p:cNvGrpSpPr>
            <a:grpSpLocks/>
          </p:cNvGrpSpPr>
          <p:nvPr/>
        </p:nvGrpSpPr>
        <p:grpSpPr bwMode="auto">
          <a:xfrm>
            <a:off x="611560" y="1133555"/>
            <a:ext cx="2182572" cy="2131897"/>
            <a:chOff x="-7985" y="901147"/>
            <a:chExt cx="2182716" cy="2131459"/>
          </a:xfrm>
        </p:grpSpPr>
        <p:sp>
          <p:nvSpPr>
            <p:cNvPr id="41" name="Rectangle 40"/>
            <p:cNvSpPr/>
            <p:nvPr/>
          </p:nvSpPr>
          <p:spPr>
            <a:xfrm>
              <a:off x="-7985" y="901147"/>
              <a:ext cx="2012646"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435">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Isosceles Triangle 39"/>
            <p:cNvSpPr/>
            <p:nvPr/>
          </p:nvSpPr>
          <p:spPr>
            <a:xfrm rot="5400000">
              <a:off x="1846183" y="1869250"/>
              <a:ext cx="461843" cy="1952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435">
                <a:lnSpc>
                  <a:spcPct val="15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TextBox 49"/>
          <p:cNvSpPr txBox="1"/>
          <p:nvPr/>
        </p:nvSpPr>
        <p:spPr>
          <a:xfrm>
            <a:off x="614108" y="3271981"/>
            <a:ext cx="7936675" cy="1292662"/>
          </a:xfrm>
          <a:prstGeom prst="rect">
            <a:avLst/>
          </a:prstGeom>
          <a:noFill/>
        </p:spPr>
        <p:txBody>
          <a:bodyPr wrap="square" rtlCol="0">
            <a:spAutoFit/>
          </a:bodyPr>
          <a:lstStyle/>
          <a:p>
            <a:pPr marL="285750" indent="-285750" defTabSz="457200">
              <a:lnSpc>
                <a:spcPct val="150000"/>
              </a:lnSpc>
              <a:buFont typeface="Wingdings" panose="05000000000000000000" pitchFamily="2" charset="2"/>
              <a:buChar char="l"/>
            </a:pPr>
            <a:r>
              <a:rPr lang="zh-CN" altLang="en-US" sz="1400" b="1" dirty="0">
                <a:solidFill>
                  <a:schemeClr val="tx2"/>
                </a:solidFill>
                <a:latin typeface="Microsoft YaHei UI" panose="020B0503020204020204" pitchFamily="34" charset="-122"/>
                <a:ea typeface="Microsoft YaHei UI" panose="020B0503020204020204" pitchFamily="34" charset="-122"/>
              </a:rPr>
              <a:t>数据</a:t>
            </a:r>
            <a:r>
              <a:rPr lang="zh-CN" altLang="en-US" sz="1400" b="1" dirty="0" smtClean="0">
                <a:solidFill>
                  <a:schemeClr val="tx2"/>
                </a:solidFill>
                <a:latin typeface="Microsoft YaHei UI" panose="020B0503020204020204" pitchFamily="34" charset="-122"/>
                <a:ea typeface="Microsoft YaHei UI" panose="020B0503020204020204" pitchFamily="34" charset="-122"/>
              </a:rPr>
              <a:t>预测功能：</a:t>
            </a:r>
            <a:r>
              <a:rPr lang="zh-CN" altLang="en-US" sz="1200" dirty="0" smtClean="0">
                <a:solidFill>
                  <a:schemeClr val="tx2"/>
                </a:solidFill>
                <a:latin typeface="Microsoft YaHei UI" panose="020B0503020204020204" pitchFamily="34" charset="-122"/>
                <a:ea typeface="Microsoft YaHei UI" panose="020B0503020204020204" pitchFamily="34" charset="-122"/>
              </a:rPr>
              <a:t>目前</a:t>
            </a:r>
            <a:r>
              <a:rPr lang="en-US" altLang="zh-CN" sz="1200" dirty="0" smtClean="0">
                <a:solidFill>
                  <a:schemeClr val="tx2"/>
                </a:solidFill>
                <a:latin typeface="Microsoft YaHei UI" panose="020B0503020204020204" pitchFamily="34" charset="-122"/>
                <a:ea typeface="Microsoft YaHei UI" panose="020B0503020204020204" pitchFamily="34" charset="-122"/>
              </a:rPr>
              <a:t>PI360</a:t>
            </a:r>
            <a:r>
              <a:rPr lang="zh-CN" altLang="en-US" sz="1200" dirty="0" smtClean="0">
                <a:solidFill>
                  <a:schemeClr val="tx2"/>
                </a:solidFill>
                <a:latin typeface="Microsoft YaHei UI" panose="020B0503020204020204" pitchFamily="34" charset="-122"/>
                <a:ea typeface="Microsoft YaHei UI" panose="020B0503020204020204" pitchFamily="34" charset="-122"/>
              </a:rPr>
              <a:t>的优势更多聚焦在问题发生后的诊断和治疗。未来</a:t>
            </a:r>
            <a:r>
              <a:rPr lang="en-US" altLang="zh-CN" sz="1200" dirty="0" smtClean="0">
                <a:solidFill>
                  <a:schemeClr val="tx2"/>
                </a:solidFill>
                <a:latin typeface="Microsoft YaHei UI" panose="020B0503020204020204" pitchFamily="34" charset="-122"/>
                <a:ea typeface="Microsoft YaHei UI" panose="020B0503020204020204" pitchFamily="34" charset="-122"/>
              </a:rPr>
              <a:t>PI360</a:t>
            </a:r>
            <a:r>
              <a:rPr lang="zh-CN" altLang="en-US" sz="1200" dirty="0" smtClean="0">
                <a:solidFill>
                  <a:schemeClr val="tx2"/>
                </a:solidFill>
                <a:latin typeface="Microsoft YaHei UI" panose="020B0503020204020204" pitchFamily="34" charset="-122"/>
                <a:ea typeface="Microsoft YaHei UI" panose="020B0503020204020204" pitchFamily="34" charset="-122"/>
              </a:rPr>
              <a:t>的研究发展方向将增加预测功能， 即基于数据进行状况预测并提出最短及最有效</a:t>
            </a:r>
            <a:r>
              <a:rPr lang="zh-CN" altLang="en-US" sz="1200" dirty="0">
                <a:solidFill>
                  <a:schemeClr val="tx2"/>
                </a:solidFill>
                <a:latin typeface="Microsoft YaHei UI" panose="020B0503020204020204" pitchFamily="34" charset="-122"/>
                <a:ea typeface="Microsoft YaHei UI" panose="020B0503020204020204" pitchFamily="34" charset="-122"/>
              </a:rPr>
              <a:t>路径</a:t>
            </a:r>
            <a:r>
              <a:rPr lang="zh-CN" altLang="en-US" sz="1200" dirty="0" smtClean="0">
                <a:solidFill>
                  <a:schemeClr val="tx2"/>
                </a:solidFill>
                <a:latin typeface="Microsoft YaHei UI" panose="020B0503020204020204" pitchFamily="34" charset="-122"/>
                <a:ea typeface="Microsoft YaHei UI" panose="020B0503020204020204" pitchFamily="34" charset="-122"/>
              </a:rPr>
              <a:t>，做到流程敏捷化。</a:t>
            </a:r>
            <a:endParaRPr lang="en-US" altLang="zh-CN" sz="1200" dirty="0" smtClean="0">
              <a:solidFill>
                <a:schemeClr val="tx2"/>
              </a:solidFill>
              <a:latin typeface="Microsoft YaHei UI" panose="020B0503020204020204" pitchFamily="34" charset="-122"/>
              <a:ea typeface="Microsoft YaHei UI" panose="020B0503020204020204" pitchFamily="34" charset="-122"/>
            </a:endParaRPr>
          </a:p>
          <a:p>
            <a:pPr marL="285750" indent="-285750" defTabSz="457200">
              <a:lnSpc>
                <a:spcPct val="150000"/>
              </a:lnSpc>
              <a:buFont typeface="Wingdings" panose="05000000000000000000" pitchFamily="2" charset="2"/>
              <a:buChar char="l"/>
            </a:pPr>
            <a:r>
              <a:rPr lang="zh-CN" altLang="en-US" sz="1400" b="1" dirty="0">
                <a:solidFill>
                  <a:schemeClr val="tx2"/>
                </a:solidFill>
                <a:latin typeface="Microsoft YaHei UI" panose="020B0503020204020204" pitchFamily="34" charset="-122"/>
                <a:ea typeface="Microsoft YaHei UI" panose="020B0503020204020204" pitchFamily="34" charset="-122"/>
              </a:rPr>
              <a:t>成</a:t>
            </a:r>
            <a:r>
              <a:rPr lang="zh-CN" altLang="en-US" sz="1400" b="1" dirty="0" smtClean="0">
                <a:solidFill>
                  <a:schemeClr val="tx2"/>
                </a:solidFill>
                <a:latin typeface="Microsoft YaHei UI" panose="020B0503020204020204" pitchFamily="34" charset="-122"/>
                <a:ea typeface="Microsoft YaHei UI" panose="020B0503020204020204" pitchFamily="34" charset="-122"/>
              </a:rPr>
              <a:t>为</a:t>
            </a:r>
            <a:r>
              <a:rPr lang="en-US" altLang="zh-CN" sz="1400" b="1" dirty="0" smtClean="0">
                <a:solidFill>
                  <a:schemeClr val="tx2"/>
                </a:solidFill>
                <a:latin typeface="Microsoft YaHei UI" panose="020B0503020204020204" pitchFamily="34" charset="-122"/>
                <a:ea typeface="Microsoft YaHei UI" panose="020B0503020204020204" pitchFamily="34" charset="-122"/>
              </a:rPr>
              <a:t>3A</a:t>
            </a:r>
            <a:r>
              <a:rPr lang="zh-CN" altLang="en-US" sz="1400" b="1" dirty="0" smtClean="0">
                <a:solidFill>
                  <a:schemeClr val="tx2"/>
                </a:solidFill>
                <a:latin typeface="Microsoft YaHei UI" panose="020B0503020204020204" pitchFamily="34" charset="-122"/>
                <a:ea typeface="Microsoft YaHei UI" panose="020B0503020204020204" pitchFamily="34" charset="-122"/>
              </a:rPr>
              <a:t>产品</a:t>
            </a:r>
            <a:r>
              <a:rPr lang="zh-CN" altLang="en-US" sz="1400" b="1" dirty="0">
                <a:solidFill>
                  <a:schemeClr val="tx2"/>
                </a:solidFill>
                <a:latin typeface="Microsoft YaHei UI" panose="020B0503020204020204" pitchFamily="34" charset="-122"/>
                <a:ea typeface="Microsoft YaHei UI" panose="020B0503020204020204" pitchFamily="34" charset="-122"/>
              </a:rPr>
              <a:t>：</a:t>
            </a:r>
            <a:r>
              <a:rPr lang="zh-CN" altLang="en-US" sz="1200" dirty="0" smtClean="0">
                <a:solidFill>
                  <a:schemeClr val="tx2"/>
                </a:solidFill>
                <a:latin typeface="Microsoft YaHei UI" panose="020B0503020204020204" pitchFamily="34" charset="-122"/>
                <a:ea typeface="Microsoft YaHei UI" panose="020B0503020204020204" pitchFamily="34" charset="-122"/>
              </a:rPr>
              <a:t>广普性的全天候挖掘产品，实现</a:t>
            </a:r>
            <a:r>
              <a:rPr lang="en-US" altLang="zh-CN" sz="1200" dirty="0" smtClean="0">
                <a:solidFill>
                  <a:schemeClr val="tx2"/>
                </a:solidFill>
                <a:latin typeface="Microsoft YaHei UI" panose="020B0503020204020204" pitchFamily="34" charset="-122"/>
                <a:ea typeface="Microsoft YaHei UI" panose="020B0503020204020204" pitchFamily="34" charset="-122"/>
              </a:rPr>
              <a:t>Anybody(</a:t>
            </a:r>
            <a:r>
              <a:rPr lang="zh-CN" altLang="en-US" sz="1200" dirty="0" smtClean="0">
                <a:solidFill>
                  <a:schemeClr val="tx2"/>
                </a:solidFill>
                <a:latin typeface="Microsoft YaHei UI" panose="020B0503020204020204" pitchFamily="34" charset="-122"/>
                <a:ea typeface="Microsoft YaHei UI" panose="020B0503020204020204" pitchFamily="34" charset="-122"/>
              </a:rPr>
              <a:t>任何人</a:t>
            </a:r>
            <a:r>
              <a:rPr lang="en-US" altLang="zh-CN" sz="1200" dirty="0" smtClean="0">
                <a:solidFill>
                  <a:schemeClr val="tx2"/>
                </a:solidFill>
                <a:latin typeface="Microsoft YaHei UI" panose="020B0503020204020204" pitchFamily="34" charset="-122"/>
                <a:ea typeface="Microsoft YaHei UI" panose="020B0503020204020204" pitchFamily="34" charset="-122"/>
              </a:rPr>
              <a:t>)</a:t>
            </a:r>
            <a:r>
              <a:rPr lang="zh-CN" altLang="en-US" sz="1200" dirty="0" smtClean="0">
                <a:solidFill>
                  <a:schemeClr val="tx2"/>
                </a:solidFill>
                <a:latin typeface="Microsoft YaHei UI" panose="020B0503020204020204" pitchFamily="34" charset="-122"/>
                <a:ea typeface="Microsoft YaHei UI" panose="020B0503020204020204" pitchFamily="34" charset="-122"/>
              </a:rPr>
              <a:t>，</a:t>
            </a:r>
            <a:r>
              <a:rPr lang="en-US" altLang="zh-CN" sz="1200" dirty="0" smtClean="0">
                <a:solidFill>
                  <a:schemeClr val="tx2"/>
                </a:solidFill>
                <a:latin typeface="Microsoft YaHei UI" panose="020B0503020204020204" pitchFamily="34" charset="-122"/>
                <a:ea typeface="Microsoft YaHei UI" panose="020B0503020204020204" pitchFamily="34" charset="-122"/>
              </a:rPr>
              <a:t>Anytime(</a:t>
            </a:r>
            <a:r>
              <a:rPr lang="zh-CN" altLang="en-US" sz="1200" dirty="0">
                <a:solidFill>
                  <a:schemeClr val="tx2"/>
                </a:solidFill>
                <a:latin typeface="Microsoft YaHei UI" panose="020B0503020204020204" pitchFamily="34" charset="-122"/>
                <a:ea typeface="Microsoft YaHei UI" panose="020B0503020204020204" pitchFamily="34" charset="-122"/>
              </a:rPr>
              <a:t>任何时间</a:t>
            </a:r>
            <a:r>
              <a:rPr lang="en-US" altLang="zh-CN" sz="1200" dirty="0" smtClean="0">
                <a:solidFill>
                  <a:schemeClr val="tx2"/>
                </a:solidFill>
                <a:latin typeface="Microsoft YaHei UI" panose="020B0503020204020204" pitchFamily="34" charset="-122"/>
                <a:ea typeface="Microsoft YaHei UI" panose="020B0503020204020204" pitchFamily="34" charset="-122"/>
              </a:rPr>
              <a:t>)</a:t>
            </a:r>
            <a:r>
              <a:rPr lang="zh-CN" altLang="en-US" sz="1200" dirty="0" smtClean="0">
                <a:solidFill>
                  <a:schemeClr val="tx2"/>
                </a:solidFill>
                <a:latin typeface="Microsoft YaHei UI" panose="020B0503020204020204" pitchFamily="34" charset="-122"/>
                <a:ea typeface="Microsoft YaHei UI" panose="020B0503020204020204" pitchFamily="34" charset="-122"/>
              </a:rPr>
              <a:t>，</a:t>
            </a:r>
            <a:r>
              <a:rPr lang="en-US" altLang="zh-CN" sz="1200" dirty="0" smtClean="0">
                <a:solidFill>
                  <a:schemeClr val="tx2"/>
                </a:solidFill>
                <a:latin typeface="Microsoft YaHei UI" panose="020B0503020204020204" pitchFamily="34" charset="-122"/>
                <a:ea typeface="Microsoft YaHei UI" panose="020B0503020204020204" pitchFamily="34" charset="-122"/>
              </a:rPr>
              <a:t>Anywhere(</a:t>
            </a:r>
            <a:r>
              <a:rPr lang="zh-CN" altLang="en-US" sz="1200" dirty="0">
                <a:solidFill>
                  <a:schemeClr val="tx2"/>
                </a:solidFill>
                <a:latin typeface="Microsoft YaHei UI" panose="020B0503020204020204" pitchFamily="34" charset="-122"/>
                <a:ea typeface="Microsoft YaHei UI" panose="020B0503020204020204" pitchFamily="34" charset="-122"/>
              </a:rPr>
              <a:t>任</a:t>
            </a:r>
            <a:r>
              <a:rPr lang="zh-CN" altLang="en-US" sz="1200" dirty="0" smtClean="0">
                <a:solidFill>
                  <a:schemeClr val="tx2"/>
                </a:solidFill>
                <a:latin typeface="Microsoft YaHei UI" panose="020B0503020204020204" pitchFamily="34" charset="-122"/>
                <a:ea typeface="Microsoft YaHei UI" panose="020B0503020204020204" pitchFamily="34" charset="-122"/>
              </a:rPr>
              <a:t>何地方</a:t>
            </a:r>
            <a:r>
              <a:rPr lang="en-US" altLang="zh-CN" sz="1200" dirty="0" smtClean="0">
                <a:solidFill>
                  <a:schemeClr val="tx2"/>
                </a:solidFill>
                <a:latin typeface="Microsoft YaHei UI" panose="020B0503020204020204" pitchFamily="34" charset="-122"/>
                <a:ea typeface="Microsoft YaHei UI" panose="020B0503020204020204" pitchFamily="34" charset="-122"/>
              </a:rPr>
              <a:t>)</a:t>
            </a:r>
            <a:r>
              <a:rPr lang="zh-CN" altLang="en-US" sz="1200" dirty="0" smtClean="0">
                <a:solidFill>
                  <a:schemeClr val="tx2"/>
                </a:solidFill>
                <a:latin typeface="Microsoft YaHei UI" panose="020B0503020204020204" pitchFamily="34" charset="-122"/>
                <a:ea typeface="Microsoft YaHei UI" panose="020B0503020204020204" pitchFamily="34" charset="-122"/>
              </a:rPr>
              <a:t>都可以进行</a:t>
            </a:r>
            <a:r>
              <a:rPr lang="zh-CN" altLang="en-US" sz="1200" dirty="0">
                <a:solidFill>
                  <a:schemeClr val="tx2"/>
                </a:solidFill>
                <a:latin typeface="Microsoft YaHei UI" panose="020B0503020204020204" pitchFamily="34" charset="-122"/>
                <a:ea typeface="Microsoft YaHei UI" panose="020B0503020204020204" pitchFamily="34" charset="-122"/>
              </a:rPr>
              <a:t>数据</a:t>
            </a:r>
            <a:r>
              <a:rPr lang="zh-CN" altLang="en-US" sz="1200" dirty="0" smtClean="0">
                <a:solidFill>
                  <a:schemeClr val="tx2"/>
                </a:solidFill>
                <a:latin typeface="Microsoft YaHei UI" panose="020B0503020204020204" pitchFamily="34" charset="-122"/>
                <a:ea typeface="Microsoft YaHei UI" panose="020B0503020204020204" pitchFamily="34" charset="-122"/>
              </a:rPr>
              <a:t>挖掘。</a:t>
            </a:r>
            <a:endParaRPr lang="en-US" altLang="zh-CN" sz="1400" dirty="0" smtClean="0">
              <a:solidFill>
                <a:schemeClr val="tx2"/>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43477654"/>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842954" y="2747574"/>
            <a:ext cx="869149" cy="400110"/>
          </a:xfrm>
          <a:prstGeom prst="rect">
            <a:avLst/>
          </a:prstGeom>
          <a:noFill/>
        </p:spPr>
        <p:txBody>
          <a:bodyPr wrap="none" rtlCol="0">
            <a:spAutoFit/>
          </a:bodyPr>
          <a:lstStyle/>
          <a:p>
            <a:pPr algn="ctr" eaLnBrk="1" hangingPunct="1">
              <a:buFont typeface="Arial" pitchFamily="34" charset="0"/>
              <a:buNone/>
            </a:pPr>
            <a:r>
              <a:rPr lang="en-US" altLang="zh-CN" sz="2000" dirty="0" smtClean="0">
                <a:solidFill>
                  <a:schemeClr val="tx1">
                    <a:lumMod val="65000"/>
                    <a:lumOff val="35000"/>
                  </a:schemeClr>
                </a:solidFill>
                <a:latin typeface="微软雅黑" pitchFamily="34" charset="-122"/>
                <a:ea typeface="微软雅黑" pitchFamily="34" charset="-122"/>
                <a:cs typeface="微软雅黑" pitchFamily="34" charset="-122"/>
              </a:rPr>
              <a:t>PI360</a:t>
            </a:r>
            <a:endParaRPr lang="zh-CN" altLang="en-US" sz="2000" dirty="0">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13" name="TextBox 12"/>
          <p:cNvSpPr txBox="1"/>
          <p:nvPr/>
        </p:nvSpPr>
        <p:spPr>
          <a:xfrm>
            <a:off x="4144574" y="1197002"/>
            <a:ext cx="4265911" cy="1569660"/>
          </a:xfrm>
          <a:prstGeom prst="rect">
            <a:avLst/>
          </a:prstGeom>
          <a:noFill/>
        </p:spPr>
        <p:txBody>
          <a:bodyPr wrap="none" rtlCol="0">
            <a:spAutoFit/>
          </a:bodyPr>
          <a:lstStyle/>
          <a:p>
            <a:r>
              <a:rPr lang="en-US" altLang="zh-CN" sz="9600" b="1" spc="-300" dirty="0" smtClean="0">
                <a:solidFill>
                  <a:schemeClr val="accent1"/>
                </a:solidFill>
                <a:latin typeface="Agency FB" panose="020B0503020202020204" pitchFamily="34" charset="0"/>
                <a:ea typeface="微软雅黑" pitchFamily="34" charset="-122"/>
              </a:rPr>
              <a:t>Thanks</a:t>
            </a:r>
            <a:endParaRPr lang="zh-CN" altLang="en-US" sz="9600" b="1" spc="-300" dirty="0">
              <a:solidFill>
                <a:schemeClr val="accent1"/>
              </a:solidFill>
              <a:latin typeface="Agency FB" panose="020B0503020202020204" pitchFamily="34" charset="0"/>
              <a:ea typeface="微软雅黑" pitchFamily="34" charset="-122"/>
            </a:endParaRPr>
          </a:p>
        </p:txBody>
      </p:sp>
      <p:grpSp>
        <p:nvGrpSpPr>
          <p:cNvPr id="2" name="组合 1">
            <a:extLst>
              <a:ext uri="{FF2B5EF4-FFF2-40B4-BE49-F238E27FC236}">
                <a16:creationId xmlns:a16="http://schemas.microsoft.com/office/drawing/2014/main" xmlns="" id="{01693504-0640-4CA8-BB62-B9E3D198AD91}"/>
              </a:ext>
            </a:extLst>
          </p:cNvPr>
          <p:cNvGrpSpPr/>
          <p:nvPr/>
        </p:nvGrpSpPr>
        <p:grpSpPr>
          <a:xfrm rot="18044202">
            <a:off x="456658" y="720796"/>
            <a:ext cx="3372741" cy="3401094"/>
            <a:chOff x="767211" y="1389472"/>
            <a:chExt cx="2377428" cy="2397414"/>
          </a:xfrm>
        </p:grpSpPr>
        <p:sp>
          <p:nvSpPr>
            <p:cNvPr id="11" name="六边形 10">
              <a:extLst>
                <a:ext uri="{FF2B5EF4-FFF2-40B4-BE49-F238E27FC236}">
                  <a16:creationId xmlns:a16="http://schemas.microsoft.com/office/drawing/2014/main" xmlns="" id="{12081F79-C384-479B-9B3D-64727D603A83}"/>
                </a:ext>
              </a:extLst>
            </p:cNvPr>
            <p:cNvSpPr/>
            <p:nvPr/>
          </p:nvSpPr>
          <p:spPr>
            <a:xfrm rot="1800000">
              <a:off x="767211" y="1737382"/>
              <a:ext cx="2377428" cy="2049504"/>
            </a:xfrm>
            <a:prstGeom prst="hexagon">
              <a:avLst>
                <a:gd name="adj" fmla="val 28912"/>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5" name="六边形 14">
              <a:extLst>
                <a:ext uri="{FF2B5EF4-FFF2-40B4-BE49-F238E27FC236}">
                  <a16:creationId xmlns:a16="http://schemas.microsoft.com/office/drawing/2014/main" xmlns="" id="{D31500D2-9616-41E1-9ECA-2EA74BC680D5}"/>
                </a:ext>
              </a:extLst>
            </p:cNvPr>
            <p:cNvSpPr/>
            <p:nvPr/>
          </p:nvSpPr>
          <p:spPr>
            <a:xfrm rot="1800000">
              <a:off x="1454812" y="1389472"/>
              <a:ext cx="1002227" cy="863988"/>
            </a:xfrm>
            <a:prstGeom prst="hexagon">
              <a:avLst>
                <a:gd name="adj" fmla="val 28912"/>
                <a:gd name="vf" fmla="val 115470"/>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23">
              <a:extLst>
                <a:ext uri="{FF2B5EF4-FFF2-40B4-BE49-F238E27FC236}">
                  <a16:creationId xmlns:a16="http://schemas.microsoft.com/office/drawing/2014/main" xmlns="" id="{9480E6F0-C79A-483C-808B-B859A4281603}"/>
                </a:ext>
              </a:extLst>
            </p:cNvPr>
            <p:cNvSpPr>
              <a:spLocks/>
            </p:cNvSpPr>
            <p:nvPr/>
          </p:nvSpPr>
          <p:spPr bwMode="auto">
            <a:xfrm>
              <a:off x="1714040" y="1546085"/>
              <a:ext cx="502538" cy="50253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a:extLst/>
          </p:spPr>
          <p:txBody>
            <a:bodyPr anchor="ctr"/>
            <a:lstStyle/>
            <a:p>
              <a:pPr algn="ctr"/>
              <a:endParaRPr/>
            </a:p>
          </p:txBody>
        </p:sp>
      </p:grpSp>
    </p:spTree>
    <p:extLst>
      <p:ext uri="{BB962C8B-B14F-4D97-AF65-F5344CB8AC3E}">
        <p14:creationId xmlns:p14="http://schemas.microsoft.com/office/powerpoint/2010/main" val="34825679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advClick="0" advTm="6000">
        <p159:morph option="byObject"/>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1"/>
                                          </p:val>
                                        </p:tav>
                                        <p:tav tm="100000">
                                          <p:val>
                                            <p:strVal val="#ppt_x"/>
                                          </p:val>
                                        </p:tav>
                                      </p:tavLst>
                                    </p:anim>
                                    <p:anim calcmode="lin" valueType="num">
                                      <p:cBhvr>
                                        <p:cTn id="21"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0" name="TextBox 9"/>
          <p:cNvSpPr txBox="1"/>
          <p:nvPr/>
        </p:nvSpPr>
        <p:spPr>
          <a:xfrm>
            <a:off x="301300" y="304273"/>
            <a:ext cx="5771953" cy="461665"/>
          </a:xfrm>
          <a:prstGeom prst="rect">
            <a:avLst/>
          </a:prstGeom>
          <a:noFill/>
        </p:spPr>
        <p:txBody>
          <a:bodyPr wrap="square" rtlCol="0">
            <a:spAutoFit/>
          </a:bodyPr>
          <a:lstStyle/>
          <a:p>
            <a:pPr defTabSz="457200"/>
            <a:r>
              <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目</a:t>
            </a:r>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录</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3" name="Rectangle 2"/>
          <p:cNvSpPr/>
          <p:nvPr/>
        </p:nvSpPr>
        <p:spPr>
          <a:xfrm>
            <a:off x="539552" y="1131590"/>
            <a:ext cx="5328592" cy="3093154"/>
          </a:xfrm>
          <a:prstGeom prst="rect">
            <a:avLst/>
          </a:prstGeom>
        </p:spPr>
        <p:txBody>
          <a:bodyPr wrap="square">
            <a:spAutoFit/>
          </a:bodyPr>
          <a:lstStyle/>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企业介</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绍</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……………………………………………………........3</a:t>
            </a:r>
            <a:endParaRPr lang="en-US" altLang="zh-CN"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团队介</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绍</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…………………………………………………….......4</a:t>
            </a:r>
            <a:endParaRPr lang="en-US" altLang="zh-CN"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产品概</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况</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………………………………………………………....5</a:t>
            </a:r>
            <a:endPar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产品里</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程碑</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………………………………………………….…..6</a:t>
            </a:r>
            <a:endParaRPr lang="en-US" altLang="zh-CN"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en-US" altLang="zh-CN"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介</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绍</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……………………………..7-11</a:t>
            </a:r>
            <a:endPar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产品用</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例</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……………………………………………………12-14</a:t>
            </a:r>
            <a:endPar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产品创新性与适用</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性</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……………………………………15-16</a:t>
            </a:r>
            <a:endPar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a:p>
            <a:pPr algn="dist" defTabSz="457200">
              <a:lnSpc>
                <a:spcPct val="150000"/>
              </a:lnSpc>
            </a:pPr>
            <a:r>
              <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产品展</a:t>
            </a:r>
            <a:r>
              <a:rPr lang="zh-CN" altLang="en-US"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望</a:t>
            </a:r>
            <a:r>
              <a:rPr lang="en-US" altLang="zh-CN" sz="1600" kern="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rPr>
              <a:t>…………………………………………………….17</a:t>
            </a:r>
            <a:endParaRPr lang="zh-CN" altLang="en-US" sz="1600" kern="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15229392"/>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524328" y="1347614"/>
            <a:ext cx="1208540" cy="788195"/>
            <a:chOff x="10281407" y="1043457"/>
            <a:chExt cx="1611386" cy="1050927"/>
          </a:xfrm>
        </p:grpSpPr>
        <p:sp>
          <p:nvSpPr>
            <p:cNvPr id="33" name="Shape 2634"/>
            <p:cNvSpPr/>
            <p:nvPr/>
          </p:nvSpPr>
          <p:spPr>
            <a:xfrm>
              <a:off x="10842554" y="1043457"/>
              <a:ext cx="489092" cy="489092"/>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accent1"/>
            </a:solidFill>
            <a:ln w="12700">
              <a:miter lim="400000"/>
            </a:ln>
          </p:spPr>
          <p:txBody>
            <a:bodyPr lIns="28568" tIns="28568" rIns="28568" bIns="28568" anchor="ctr"/>
            <a:lstStyle/>
            <a:p>
              <a:pPr marL="0" marR="0" lvl="0" indent="0" defTabSz="342797"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249" b="0" i="0" u="none" strike="noStrike" kern="0" cap="none" spc="0" normalizeH="0" baseline="0" noProof="0">
                <a:ln>
                  <a:noFill/>
                </a:ln>
                <a:solidFill>
                  <a:srgbClr val="0075BF"/>
                </a:solidFill>
                <a:effectLst>
                  <a:outerShdw blurRad="38100" dist="12700" dir="5400000" rotWithShape="0">
                    <a:srgbClr val="000000">
                      <a:alpha val="50000"/>
                    </a:srgbClr>
                  </a:outerShdw>
                </a:effectLst>
                <a:uLnTx/>
                <a:uFillTx/>
                <a:latin typeface="Microsoft YaHei UI" panose="020B0503020204020204" pitchFamily="34" charset="-122"/>
                <a:ea typeface="Microsoft YaHei UI" panose="020B0503020204020204" pitchFamily="34" charset="-122"/>
                <a:cs typeface="Gill Sans"/>
                <a:sym typeface="思源黑体 Bold" panose="020B0800000000000000" pitchFamily="34" charset="-122"/>
              </a:endParaRPr>
            </a:p>
          </p:txBody>
        </p:sp>
        <p:sp>
          <p:nvSpPr>
            <p:cNvPr id="34" name="TextBox 33"/>
            <p:cNvSpPr txBox="1"/>
            <p:nvPr/>
          </p:nvSpPr>
          <p:spPr>
            <a:xfrm>
              <a:off x="10281407" y="1663497"/>
              <a:ext cx="1611386"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1996</a:t>
              </a:r>
              <a:r>
                <a:rPr kumimoji="0" lang="zh-CN" alt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年</a:t>
              </a:r>
              <a:endParaRPr kumimoji="0" 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endParaRPr>
            </a:p>
          </p:txBody>
        </p:sp>
      </p:grpSp>
      <p:grpSp>
        <p:nvGrpSpPr>
          <p:cNvPr id="35" name="Group 34"/>
          <p:cNvGrpSpPr/>
          <p:nvPr/>
        </p:nvGrpSpPr>
        <p:grpSpPr>
          <a:xfrm>
            <a:off x="7524328" y="2645328"/>
            <a:ext cx="1208540" cy="791859"/>
            <a:chOff x="10281407" y="2773742"/>
            <a:chExt cx="1611386" cy="1055811"/>
          </a:xfrm>
        </p:grpSpPr>
        <p:sp>
          <p:nvSpPr>
            <p:cNvPr id="36" name="Shape 2632"/>
            <p:cNvSpPr/>
            <p:nvPr/>
          </p:nvSpPr>
          <p:spPr>
            <a:xfrm>
              <a:off x="10887016" y="2773742"/>
              <a:ext cx="400168" cy="48909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1"/>
            </a:solidFill>
            <a:ln w="12700">
              <a:miter lim="400000"/>
            </a:ln>
          </p:spPr>
          <p:txBody>
            <a:bodyPr lIns="28568" tIns="28568" rIns="28568" bIns="28568" anchor="ctr"/>
            <a:lstStyle/>
            <a:p>
              <a:pPr marL="0" marR="0" lvl="0" indent="0" defTabSz="342797"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249" b="0" i="0" u="none" strike="noStrike" kern="0" cap="none" spc="0" normalizeH="0" baseline="0" noProof="0">
                <a:ln>
                  <a:noFill/>
                </a:ln>
                <a:solidFill>
                  <a:srgbClr val="0075BF"/>
                </a:solidFill>
                <a:effectLst>
                  <a:outerShdw blurRad="38100" dist="12700" dir="5400000" rotWithShape="0">
                    <a:srgbClr val="000000">
                      <a:alpha val="50000"/>
                    </a:srgbClr>
                  </a:outerShdw>
                </a:effectLst>
                <a:uLnTx/>
                <a:uFillTx/>
                <a:latin typeface="Microsoft YaHei UI" panose="020B0503020204020204" pitchFamily="34" charset="-122"/>
                <a:ea typeface="Microsoft YaHei UI" panose="020B0503020204020204" pitchFamily="34" charset="-122"/>
                <a:cs typeface="Gill Sans"/>
                <a:sym typeface="思源黑体 Bold" panose="020B0800000000000000" pitchFamily="34" charset="-122"/>
              </a:endParaRPr>
            </a:p>
          </p:txBody>
        </p:sp>
        <p:sp>
          <p:nvSpPr>
            <p:cNvPr id="37" name="TextBox 36"/>
            <p:cNvSpPr txBox="1"/>
            <p:nvPr/>
          </p:nvSpPr>
          <p:spPr>
            <a:xfrm>
              <a:off x="10281407" y="3398667"/>
              <a:ext cx="1611386" cy="430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15</a:t>
              </a:r>
              <a:r>
                <a:rPr kumimoji="0" lang="zh-CN" alt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年</a:t>
              </a:r>
              <a:endParaRPr kumimoji="0" 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endParaRPr>
            </a:p>
          </p:txBody>
        </p:sp>
      </p:grpSp>
      <p:grpSp>
        <p:nvGrpSpPr>
          <p:cNvPr id="38" name="Group 37"/>
          <p:cNvGrpSpPr/>
          <p:nvPr/>
        </p:nvGrpSpPr>
        <p:grpSpPr>
          <a:xfrm>
            <a:off x="7524328" y="3985813"/>
            <a:ext cx="1208540" cy="772388"/>
            <a:chOff x="10281407" y="4561058"/>
            <a:chExt cx="1611386" cy="1029851"/>
          </a:xfrm>
        </p:grpSpPr>
        <p:sp>
          <p:nvSpPr>
            <p:cNvPr id="39" name="Shape 2633"/>
            <p:cNvSpPr/>
            <p:nvPr/>
          </p:nvSpPr>
          <p:spPr>
            <a:xfrm>
              <a:off x="10842554" y="4561058"/>
              <a:ext cx="489092" cy="48909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1"/>
            </a:solidFill>
            <a:ln w="12700">
              <a:miter lim="400000"/>
            </a:ln>
          </p:spPr>
          <p:txBody>
            <a:bodyPr lIns="28568" tIns="28568" rIns="28568" bIns="28568" anchor="ctr"/>
            <a:lstStyle/>
            <a:p>
              <a:pPr marL="0" marR="0" lvl="0" indent="0" defTabSz="342797"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249" b="0" i="0" u="none" strike="noStrike" kern="0" cap="none" spc="0" normalizeH="0" baseline="0" noProof="0">
                <a:ln>
                  <a:noFill/>
                </a:ln>
                <a:solidFill>
                  <a:srgbClr val="0075BF"/>
                </a:solidFill>
                <a:effectLst>
                  <a:outerShdw blurRad="38100" dist="12700" dir="5400000" rotWithShape="0">
                    <a:srgbClr val="000000">
                      <a:alpha val="50000"/>
                    </a:srgbClr>
                  </a:outerShdw>
                </a:effectLst>
                <a:uLnTx/>
                <a:uFillTx/>
                <a:latin typeface="Microsoft YaHei UI" panose="020B0503020204020204" pitchFamily="34" charset="-122"/>
                <a:ea typeface="Microsoft YaHei UI" panose="020B0503020204020204" pitchFamily="34" charset="-122"/>
                <a:cs typeface="Gill Sans"/>
                <a:sym typeface="思源黑体 Bold" panose="020B0800000000000000" pitchFamily="34" charset="-122"/>
              </a:endParaRPr>
            </a:p>
          </p:txBody>
        </p:sp>
        <p:sp>
          <p:nvSpPr>
            <p:cNvPr id="40" name="TextBox 39"/>
            <p:cNvSpPr txBox="1"/>
            <p:nvPr/>
          </p:nvSpPr>
          <p:spPr>
            <a:xfrm>
              <a:off x="10281407" y="5160022"/>
              <a:ext cx="1611386"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22</a:t>
              </a:r>
              <a:r>
                <a:rPr kumimoji="0" lang="zh-CN" alt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rPr>
                <a:t>个国家</a:t>
              </a:r>
              <a:endParaRPr kumimoji="0" lang="en-US" sz="1500" b="1" i="0" u="none" strike="noStrike" kern="0" cap="none" spc="0" normalizeH="0" baseline="0" noProof="0" dirty="0" smtClean="0">
                <a:ln>
                  <a:noFill/>
                </a:ln>
                <a:solidFill>
                  <a:srgbClr val="0075BF"/>
                </a:solidFill>
                <a:effectLst/>
                <a:uLnTx/>
                <a:uFillTx/>
                <a:latin typeface="Microsoft YaHei UI" panose="020B0503020204020204" pitchFamily="34" charset="-122"/>
                <a:ea typeface="Microsoft YaHei UI" panose="020B0503020204020204" pitchFamily="34" charset="-122"/>
                <a:sym typeface="思源黑体 Bold" panose="020B0800000000000000" pitchFamily="34" charset="-122"/>
              </a:endParaRPr>
            </a:p>
          </p:txBody>
        </p:sp>
      </p:grpSp>
      <p:grpSp>
        <p:nvGrpSpPr>
          <p:cNvPr id="41" name="Group 40"/>
          <p:cNvGrpSpPr/>
          <p:nvPr/>
        </p:nvGrpSpPr>
        <p:grpSpPr>
          <a:xfrm>
            <a:off x="289726" y="1203598"/>
            <a:ext cx="5653667" cy="1088820"/>
            <a:chOff x="7535103" y="1818887"/>
            <a:chExt cx="2966250" cy="1451756"/>
          </a:xfrm>
        </p:grpSpPr>
        <p:sp>
          <p:nvSpPr>
            <p:cNvPr id="42" name="TextBox 41"/>
            <p:cNvSpPr txBox="1"/>
            <p:nvPr/>
          </p:nvSpPr>
          <p:spPr>
            <a:xfrm>
              <a:off x="7535103" y="1818887"/>
              <a:ext cx="2966250" cy="53347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tx2"/>
                  </a:solidFill>
                  <a:effectLst/>
                  <a:uLnTx/>
                  <a:uFillTx/>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汇丰环球客户服务（广东）有限公司</a:t>
              </a:r>
              <a:endParaRPr kumimoji="0" lang="en-US" sz="2000" b="1" i="0" u="none" strike="noStrike" kern="0" cap="none" spc="0" normalizeH="0" baseline="0" noProof="0" dirty="0" smtClean="0">
                <a:ln>
                  <a:noFill/>
                </a:ln>
                <a:solidFill>
                  <a:schemeClr val="tx2"/>
                </a:solidFill>
                <a:effectLst/>
                <a:uLnTx/>
                <a:uFillTx/>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endParaRPr>
            </a:p>
          </p:txBody>
        </p:sp>
        <p:sp>
          <p:nvSpPr>
            <p:cNvPr id="43" name="Freeform 42"/>
            <p:cNvSpPr/>
            <p:nvPr/>
          </p:nvSpPr>
          <p:spPr>
            <a:xfrm>
              <a:off x="7577775" y="3209019"/>
              <a:ext cx="652174" cy="61624"/>
            </a:xfrm>
            <a:custGeom>
              <a:avLst/>
              <a:gdLst>
                <a:gd name="connsiteX0" fmla="*/ 30812 w 652174"/>
                <a:gd name="connsiteY0" fmla="*/ 0 h 61624"/>
                <a:gd name="connsiteX1" fmla="*/ 621362 w 652174"/>
                <a:gd name="connsiteY1" fmla="*/ 0 h 61624"/>
                <a:gd name="connsiteX2" fmla="*/ 652174 w 652174"/>
                <a:gd name="connsiteY2" fmla="*/ 30812 h 61624"/>
                <a:gd name="connsiteX3" fmla="*/ 621362 w 652174"/>
                <a:gd name="connsiteY3" fmla="*/ 61624 h 61624"/>
                <a:gd name="connsiteX4" fmla="*/ 30812 w 652174"/>
                <a:gd name="connsiteY4" fmla="*/ 61624 h 61624"/>
                <a:gd name="connsiteX5" fmla="*/ 0 w 652174"/>
                <a:gd name="connsiteY5" fmla="*/ 30812 h 61624"/>
                <a:gd name="connsiteX6" fmla="*/ 30812 w 652174"/>
                <a:gd name="connsiteY6" fmla="*/ 0 h 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74" h="61624">
                  <a:moveTo>
                    <a:pt x="30812" y="0"/>
                  </a:moveTo>
                  <a:lnTo>
                    <a:pt x="621362" y="0"/>
                  </a:lnTo>
                  <a:cubicBezTo>
                    <a:pt x="638379" y="0"/>
                    <a:pt x="652174" y="13795"/>
                    <a:pt x="652174" y="30812"/>
                  </a:cubicBezTo>
                  <a:cubicBezTo>
                    <a:pt x="652174" y="47829"/>
                    <a:pt x="638379" y="61624"/>
                    <a:pt x="621362" y="61624"/>
                  </a:cubicBezTo>
                  <a:lnTo>
                    <a:pt x="30812" y="61624"/>
                  </a:lnTo>
                  <a:cubicBezTo>
                    <a:pt x="13795" y="61624"/>
                    <a:pt x="0" y="47829"/>
                    <a:pt x="0" y="30812"/>
                  </a:cubicBezTo>
                  <a:cubicBezTo>
                    <a:pt x="0" y="13795"/>
                    <a:pt x="13795" y="0"/>
                    <a:pt x="30812" y="0"/>
                  </a:cubicBezTo>
                  <a:close/>
                </a:path>
              </a:pathLst>
            </a:cu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schemeClr val="tx2"/>
                </a:solidFill>
                <a:effectLst/>
                <a:uLnTx/>
                <a:uFillTx/>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endParaRPr>
            </a:p>
          </p:txBody>
        </p:sp>
      </p:grpSp>
      <p:sp>
        <p:nvSpPr>
          <p:cNvPr id="44" name="Rectangle 43"/>
          <p:cNvSpPr/>
          <p:nvPr/>
        </p:nvSpPr>
        <p:spPr>
          <a:xfrm>
            <a:off x="301300" y="2505457"/>
            <a:ext cx="6226491" cy="1585114"/>
          </a:xfrm>
          <a:prstGeom prst="rect">
            <a:avLst/>
          </a:prstGeom>
        </p:spPr>
        <p:txBody>
          <a:bodyPr wrap="square">
            <a:spAutoFit/>
          </a:bodyPr>
          <a:lstStyle/>
          <a:p>
            <a:pPr defTabSz="457200">
              <a:lnSpc>
                <a:spcPct val="200000"/>
              </a:lnSpc>
            </a:pP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汇丰环球客户服务</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广东</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公司成立于</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1996</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年，为汇丰集团提供营运支持服务。我公司与汇丰集团亚太区机构毗邻，拥有各方面的便利和优势。在过去的</a:t>
            </a:r>
            <a:r>
              <a:rPr lang="en-US" altLang="zh-CN" sz="100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15</a:t>
            </a:r>
            <a:r>
              <a:rPr lang="zh-CN" altLang="en-US" sz="100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年</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中，公司发展迅速，成立了两个位于广州和一个位于佛山的营运中心。 环球营运 汇丰环球客户服务</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广东</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有限公司是汇丰集团设立的第一家环球营运服务中心。由于业务发展需要，现时汇丰集团已在中国，印度，马来西亚，菲律宾，以及斯里兰卡等国家设立了</a:t>
            </a:r>
            <a:r>
              <a:rPr lang="en-US" altLang="zh-CN"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22</a:t>
            </a:r>
            <a:r>
              <a:rPr lang="zh-CN" alt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个环球运营服务中心，为全球的汇丰集团客户提供多元化的优质营运支持服</a:t>
            </a:r>
            <a:r>
              <a:rPr lang="zh-CN" altLang="en-US" sz="1000" dirty="0" smtClean="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rPr>
              <a:t>务。</a:t>
            </a:r>
            <a:endParaRPr lang="en-US" sz="1000" dirty="0">
              <a:solidFill>
                <a:schemeClr val="tx2"/>
              </a:solidFill>
              <a:latin typeface="Microsoft YaHei UI" panose="020B0503020204020204" pitchFamily="34" charset="-122"/>
              <a:ea typeface="Microsoft YaHei UI" panose="020B0503020204020204" pitchFamily="34" charset="-122"/>
              <a:cs typeface="Arial" panose="020B0604020202020204" pitchFamily="34" charset="0"/>
              <a:sym typeface="思源黑体 Bold" panose="020B0800000000000000" pitchFamily="34" charset="-122"/>
            </a:endParaRPr>
          </a:p>
        </p:txBody>
      </p:sp>
      <p:sp>
        <p:nvSpPr>
          <p:cNvPr id="45" name="TextBox 44"/>
          <p:cNvSpPr txBox="1"/>
          <p:nvPr/>
        </p:nvSpPr>
        <p:spPr>
          <a:xfrm>
            <a:off x="289726" y="1695877"/>
            <a:ext cx="5653667" cy="369332"/>
          </a:xfrm>
          <a:prstGeom prst="rect">
            <a:avLst/>
          </a:prstGeom>
          <a:noFill/>
        </p:spPr>
        <p:txBody>
          <a:bodyPr wrap="square" rtlCol="0">
            <a:spAutoFit/>
          </a:bodyPr>
          <a:lstStyle/>
          <a:p>
            <a:r>
              <a:rPr lang="en-US" altLang="zh-CN" b="1" dirty="0">
                <a:solidFill>
                  <a:srgbClr val="5A6378"/>
                </a:solidFill>
                <a:latin typeface="Microsoft YaHei UI" panose="020B0503020204020204" pitchFamily="34" charset="-122"/>
                <a:ea typeface="Microsoft YaHei UI" panose="020B0503020204020204" pitchFamily="34" charset="-122"/>
                <a:sym typeface="思源黑体 Bold" panose="020B0800000000000000" pitchFamily="34" charset="-122"/>
              </a:rPr>
              <a:t>HSBC Global Service Center China</a:t>
            </a:r>
          </a:p>
        </p:txBody>
      </p:sp>
      <p:cxnSp>
        <p:nvCxnSpPr>
          <p:cNvPr id="46" name="Straight Connector 45"/>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47" name="TextBox 46"/>
          <p:cNvSpPr txBox="1"/>
          <p:nvPr/>
        </p:nvSpPr>
        <p:spPr>
          <a:xfrm>
            <a:off x="301300" y="304273"/>
            <a:ext cx="5771953" cy="461665"/>
          </a:xfrm>
          <a:prstGeom prst="rect">
            <a:avLst/>
          </a:prstGeom>
          <a:noFill/>
        </p:spPr>
        <p:txBody>
          <a:bodyPr wrap="square" rtlCol="0">
            <a:spAutoFit/>
          </a:bodyPr>
          <a:lstStyle/>
          <a:p>
            <a:pPr defTabSz="457200"/>
            <a:r>
              <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企</a:t>
            </a:r>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业介绍</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04025667"/>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9" name="TextBox 18"/>
          <p:cNvSpPr txBox="1"/>
          <p:nvPr/>
        </p:nvSpPr>
        <p:spPr>
          <a:xfrm>
            <a:off x="301300" y="304273"/>
            <a:ext cx="5771953" cy="461665"/>
          </a:xfrm>
          <a:prstGeom prst="rect">
            <a:avLst/>
          </a:prstGeom>
          <a:noFill/>
        </p:spPr>
        <p:txBody>
          <a:bodyPr wrap="square" rtlCol="0">
            <a:spAutoFit/>
          </a:bodyPr>
          <a:lstStyle/>
          <a:p>
            <a:pPr defTabSz="457200"/>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团队介绍</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8" name="文本占位符 9">
            <a:extLst>
              <a:ext uri="{FF2B5EF4-FFF2-40B4-BE49-F238E27FC236}">
                <a16:creationId xmlns:a16="http://schemas.microsoft.com/office/drawing/2014/main" xmlns="" id="{A9C94183-63D5-D14A-ADCF-ECA421883E0B}"/>
              </a:ext>
            </a:extLst>
          </p:cNvPr>
          <p:cNvSpPr txBox="1">
            <a:spLocks/>
          </p:cNvSpPr>
          <p:nvPr/>
        </p:nvSpPr>
        <p:spPr>
          <a:xfrm>
            <a:off x="2944446" y="2304213"/>
            <a:ext cx="6257614" cy="2628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团队名称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Team Name </a:t>
            </a: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 </a:t>
            </a:r>
            <a:r>
              <a:rPr lang="zh-CN" altLang="en-US"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流程挖掘工 </a:t>
            </a:r>
            <a:r>
              <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(P-Miners)</a:t>
            </a:r>
          </a:p>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团队成员</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 Team Member : </a:t>
            </a:r>
            <a:r>
              <a:rPr lang="en-US" altLang="zh-CN" sz="1000" dirty="0" smtClean="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Walt, Stephen, Wei, Chloe, Vanessa, Charlotte, Janet, Jessy</a:t>
            </a:r>
            <a:endPar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endParaRPr>
          </a:p>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导师成员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Mentor : </a:t>
            </a:r>
            <a:r>
              <a:rPr lang="en-US" altLang="zh-CN" sz="1000" dirty="0" smtClean="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Stephen, Nevin</a:t>
            </a:r>
            <a:endPar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endParaRPr>
          </a:p>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企业部门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Department</a:t>
            </a: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 </a:t>
            </a:r>
            <a:r>
              <a:rPr lang="zh-CN" altLang="en-US" sz="1000" dirty="0" smtClean="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数据分析与流程改善部门</a:t>
            </a:r>
            <a:endPar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endParaRPr>
          </a:p>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作品应用场景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Application Scope </a:t>
            </a: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金融业务流程外包</a:t>
            </a:r>
            <a:endPar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endParaRPr>
          </a:p>
          <a:p>
            <a:pPr marL="0" lvl="0" indent="0" defTabSz="1219028">
              <a:lnSpc>
                <a:spcPct val="200000"/>
              </a:lnSpc>
              <a:spcBef>
                <a:spcPts val="0"/>
              </a:spcBef>
              <a:buNone/>
            </a:pP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作品应用主要项目 </a:t>
            </a:r>
            <a:r>
              <a:rPr lang="en-US" altLang="zh-CN"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Main Projects of Work Application </a:t>
            </a:r>
            <a:r>
              <a:rPr lang="zh-CN" altLang="en-US" sz="1000" b="1"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rPr>
              <a:t>信用卡开户流程</a:t>
            </a:r>
            <a:endParaRPr lang="en-US" altLang="zh-CN" sz="1000" dirty="0">
              <a:solidFill>
                <a:srgbClr val="5A637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9" name="TextBox 28"/>
          <p:cNvSpPr txBox="1"/>
          <p:nvPr/>
        </p:nvSpPr>
        <p:spPr>
          <a:xfrm>
            <a:off x="329191" y="1915202"/>
            <a:ext cx="1698950" cy="461665"/>
          </a:xfrm>
          <a:prstGeom prst="rect">
            <a:avLst/>
          </a:prstGeom>
          <a:noFill/>
        </p:spPr>
        <p:txBody>
          <a:bodyPr wrap="square" rtlCol="0">
            <a:spAutoFit/>
          </a:bodyPr>
          <a:lstStyle/>
          <a:p>
            <a:pPr algn="ctr" defTabSz="457200"/>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设计团队</a:t>
            </a:r>
            <a:endParaRPr lang="en-US" altLang="zh-CN" sz="1200" b="1" dirty="0" smtClean="0">
              <a:solidFill>
                <a:srgbClr val="FFFFFF">
                  <a:lumMod val="65000"/>
                </a:srgbClr>
              </a:solidFill>
              <a:latin typeface="Microsoft YaHei UI" panose="020B0503020204020204" pitchFamily="34" charset="-122"/>
              <a:ea typeface="Microsoft YaHei UI" panose="020B0503020204020204" pitchFamily="34" charset="-122"/>
            </a:endParaRPr>
          </a:p>
          <a:p>
            <a:pPr algn="ctr" defTabSz="457200"/>
            <a:r>
              <a:rPr lang="en-US" altLang="zh-CN" sz="1200" b="1" dirty="0" smtClean="0">
                <a:solidFill>
                  <a:srgbClr val="FFFFFF">
                    <a:lumMod val="65000"/>
                  </a:srgbClr>
                </a:solidFill>
                <a:latin typeface="Microsoft YaHei UI" panose="020B0503020204020204" pitchFamily="34" charset="-122"/>
                <a:ea typeface="Microsoft YaHei UI" panose="020B0503020204020204" pitchFamily="34" charset="-122"/>
              </a:rPr>
              <a:t>Our great teams</a:t>
            </a:r>
            <a:endParaRPr lang="zh-CN" altLang="en-US" sz="1200" b="1" dirty="0">
              <a:solidFill>
                <a:srgbClr val="FFFFFF">
                  <a:lumMod val="65000"/>
                </a:srgbClr>
              </a:solidFill>
              <a:latin typeface="Microsoft YaHei UI" panose="020B0503020204020204" pitchFamily="34" charset="-122"/>
              <a:ea typeface="Microsoft YaHei UI" panose="020B0503020204020204" pitchFamily="34" charset="-122"/>
            </a:endParaRPr>
          </a:p>
        </p:txBody>
      </p:sp>
      <p:cxnSp>
        <p:nvCxnSpPr>
          <p:cNvPr id="14" name="Straight Connector 13"/>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pic>
        <p:nvPicPr>
          <p:cNvPr id="15" name="Picture 14"/>
          <p:cNvPicPr>
            <a:picLocks noChangeAspect="1"/>
          </p:cNvPicPr>
          <p:nvPr/>
        </p:nvPicPr>
        <p:blipFill>
          <a:blip r:embed="rId2"/>
          <a:stretch>
            <a:fillRect/>
          </a:stretch>
        </p:blipFill>
        <p:spPr>
          <a:xfrm>
            <a:off x="329191" y="940652"/>
            <a:ext cx="822960" cy="838060"/>
          </a:xfrm>
          <a:prstGeom prst="rect">
            <a:avLst/>
          </a:prstGeom>
        </p:spPr>
      </p:pic>
      <p:pic>
        <p:nvPicPr>
          <p:cNvPr id="16" name="Picture 15"/>
          <p:cNvPicPr>
            <a:picLocks noChangeAspect="1"/>
          </p:cNvPicPr>
          <p:nvPr/>
        </p:nvPicPr>
        <p:blipFill>
          <a:blip r:embed="rId3"/>
          <a:stretch>
            <a:fillRect/>
          </a:stretch>
        </p:blipFill>
        <p:spPr>
          <a:xfrm>
            <a:off x="1393083" y="935103"/>
            <a:ext cx="822960" cy="838060"/>
          </a:xfrm>
          <a:prstGeom prst="rect">
            <a:avLst/>
          </a:prstGeom>
        </p:spPr>
      </p:pic>
      <p:pic>
        <p:nvPicPr>
          <p:cNvPr id="17" name="Picture 16"/>
          <p:cNvPicPr>
            <a:picLocks noChangeAspect="1"/>
          </p:cNvPicPr>
          <p:nvPr/>
        </p:nvPicPr>
        <p:blipFill>
          <a:blip r:embed="rId4"/>
          <a:stretch>
            <a:fillRect/>
          </a:stretch>
        </p:blipFill>
        <p:spPr>
          <a:xfrm>
            <a:off x="2456975" y="936538"/>
            <a:ext cx="822960" cy="838060"/>
          </a:xfrm>
          <a:prstGeom prst="rect">
            <a:avLst/>
          </a:prstGeom>
        </p:spPr>
      </p:pic>
      <p:pic>
        <p:nvPicPr>
          <p:cNvPr id="30" name="Picture 29"/>
          <p:cNvPicPr>
            <a:picLocks noChangeAspect="1"/>
          </p:cNvPicPr>
          <p:nvPr/>
        </p:nvPicPr>
        <p:blipFill>
          <a:blip r:embed="rId5"/>
          <a:stretch>
            <a:fillRect/>
          </a:stretch>
        </p:blipFill>
        <p:spPr>
          <a:xfrm>
            <a:off x="3520867" y="935103"/>
            <a:ext cx="822960" cy="838060"/>
          </a:xfrm>
          <a:prstGeom prst="rect">
            <a:avLst/>
          </a:prstGeom>
        </p:spPr>
      </p:pic>
      <p:pic>
        <p:nvPicPr>
          <p:cNvPr id="32" name="Picture 31"/>
          <p:cNvPicPr>
            <a:picLocks/>
          </p:cNvPicPr>
          <p:nvPr/>
        </p:nvPicPr>
        <p:blipFill>
          <a:blip r:embed="rId6"/>
          <a:stretch>
            <a:fillRect/>
          </a:stretch>
        </p:blipFill>
        <p:spPr>
          <a:xfrm>
            <a:off x="6712543" y="907303"/>
            <a:ext cx="822960" cy="858982"/>
          </a:xfrm>
          <a:prstGeom prst="rect">
            <a:avLst/>
          </a:prstGeom>
        </p:spPr>
      </p:pic>
      <p:pic>
        <p:nvPicPr>
          <p:cNvPr id="33" name="Picture 32"/>
          <p:cNvPicPr>
            <a:picLocks noChangeAspect="1"/>
          </p:cNvPicPr>
          <p:nvPr/>
        </p:nvPicPr>
        <p:blipFill>
          <a:blip r:embed="rId7"/>
          <a:stretch>
            <a:fillRect/>
          </a:stretch>
        </p:blipFill>
        <p:spPr>
          <a:xfrm>
            <a:off x="4584759" y="935103"/>
            <a:ext cx="822960" cy="838060"/>
          </a:xfrm>
          <a:prstGeom prst="rect">
            <a:avLst/>
          </a:prstGeom>
        </p:spPr>
      </p:pic>
      <p:pic>
        <p:nvPicPr>
          <p:cNvPr id="34" name="Picture 33"/>
          <p:cNvPicPr>
            <a:picLocks noChangeAspect="1"/>
          </p:cNvPicPr>
          <p:nvPr/>
        </p:nvPicPr>
        <p:blipFill>
          <a:blip r:embed="rId8"/>
          <a:stretch>
            <a:fillRect/>
          </a:stretch>
        </p:blipFill>
        <p:spPr>
          <a:xfrm>
            <a:off x="5648651" y="915615"/>
            <a:ext cx="822960" cy="881654"/>
          </a:xfrm>
          <a:prstGeom prst="rect">
            <a:avLst/>
          </a:prstGeom>
        </p:spPr>
      </p:pic>
      <p:sp>
        <p:nvSpPr>
          <p:cNvPr id="35" name="Rectangle 34"/>
          <p:cNvSpPr/>
          <p:nvPr/>
        </p:nvSpPr>
        <p:spPr>
          <a:xfrm>
            <a:off x="625253" y="2471416"/>
            <a:ext cx="1012576" cy="1012576"/>
          </a:xfrm>
          <a:prstGeom prst="rect">
            <a:avLst/>
          </a:prstGeom>
          <a:solidFill>
            <a:srgbClr val="FFFFFF">
              <a:lumMod val="65000"/>
            </a:srgbClr>
          </a:solidFill>
          <a:ln w="12700" cap="flat" cmpd="sng" algn="ctr">
            <a:solidFill>
              <a:srgbClr val="FFFFFF">
                <a:lumMod val="6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lumMod val="65000"/>
                </a:srgbClr>
              </a:solidFill>
              <a:effectLst/>
              <a:uLnTx/>
              <a:uFillTx/>
              <a:latin typeface="等线" panose="020F0502020204030204"/>
              <a:ea typeface="等线" panose="02010600030101010101" pitchFamily="2" charset="-122"/>
              <a:cs typeface="+mn-cs"/>
            </a:endParaRPr>
          </a:p>
        </p:txBody>
      </p:sp>
      <p:sp>
        <p:nvSpPr>
          <p:cNvPr id="36" name="Rectangle 35"/>
          <p:cNvSpPr/>
          <p:nvPr/>
        </p:nvSpPr>
        <p:spPr>
          <a:xfrm>
            <a:off x="625253" y="3581942"/>
            <a:ext cx="1012576" cy="1012576"/>
          </a:xfrm>
          <a:prstGeom prst="rect">
            <a:avLst/>
          </a:prstGeom>
          <a:solidFill>
            <a:srgbClr val="FFFFFF">
              <a:lumMod val="65000"/>
            </a:srgbClr>
          </a:solidFill>
          <a:ln w="12700" cap="flat" cmpd="sng" algn="ctr">
            <a:solidFill>
              <a:srgbClr val="FFFFFF">
                <a:lumMod val="6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lumMod val="65000"/>
                </a:srgbClr>
              </a:solidFill>
              <a:effectLst/>
              <a:uLnTx/>
              <a:uFillTx/>
              <a:latin typeface="等线" panose="020F0502020204030204"/>
              <a:ea typeface="等线" panose="02010600030101010101" pitchFamily="2" charset="-122"/>
              <a:cs typeface="+mn-cs"/>
            </a:endParaRPr>
          </a:p>
        </p:txBody>
      </p:sp>
      <p:sp>
        <p:nvSpPr>
          <p:cNvPr id="37" name="TextBox 36"/>
          <p:cNvSpPr txBox="1"/>
          <p:nvPr/>
        </p:nvSpPr>
        <p:spPr>
          <a:xfrm>
            <a:off x="282066" y="4640147"/>
            <a:ext cx="1698950" cy="461665"/>
          </a:xfrm>
          <a:prstGeom prst="rect">
            <a:avLst/>
          </a:prstGeom>
          <a:noFill/>
        </p:spPr>
        <p:txBody>
          <a:bodyPr wrap="square" rtlCol="0">
            <a:spAutoFit/>
          </a:bodyPr>
          <a:lstStyle/>
          <a:p>
            <a:pPr algn="ctr" defTabSz="457200"/>
            <a:r>
              <a:rPr lang="zh-CN" altLang="en-US" sz="1200" b="1" dirty="0" smtClean="0">
                <a:solidFill>
                  <a:srgbClr val="FFFFFF">
                    <a:lumMod val="65000"/>
                  </a:srgbClr>
                </a:solidFill>
                <a:latin typeface="Microsoft YaHei UI" panose="020B0503020204020204" pitchFamily="34" charset="-122"/>
                <a:ea typeface="Microsoft YaHei UI" panose="020B0503020204020204" pitchFamily="34" charset="-122"/>
              </a:rPr>
              <a:t>导师团队</a:t>
            </a:r>
            <a:endParaRPr lang="en-US" altLang="zh-CN" sz="1200" b="1" dirty="0" smtClean="0">
              <a:solidFill>
                <a:srgbClr val="FFFFFF">
                  <a:lumMod val="65000"/>
                </a:srgbClr>
              </a:solidFill>
              <a:latin typeface="Microsoft YaHei UI" panose="020B0503020204020204" pitchFamily="34" charset="-122"/>
              <a:ea typeface="Microsoft YaHei UI" panose="020B0503020204020204" pitchFamily="34" charset="-122"/>
            </a:endParaRPr>
          </a:p>
          <a:p>
            <a:pPr algn="ctr" defTabSz="457200"/>
            <a:r>
              <a:rPr lang="en-US" altLang="zh-CN" sz="1200" b="1" dirty="0" smtClean="0">
                <a:solidFill>
                  <a:srgbClr val="FFFFFF">
                    <a:lumMod val="65000"/>
                  </a:srgbClr>
                </a:solidFill>
                <a:latin typeface="Microsoft YaHei UI" panose="020B0503020204020204" pitchFamily="34" charset="-122"/>
                <a:ea typeface="Microsoft YaHei UI" panose="020B0503020204020204" pitchFamily="34" charset="-122"/>
              </a:rPr>
              <a:t>Mentor</a:t>
            </a:r>
          </a:p>
        </p:txBody>
      </p:sp>
      <p:pic>
        <p:nvPicPr>
          <p:cNvPr id="38" name="Picture 37"/>
          <p:cNvPicPr>
            <a:picLocks noChangeAspect="1"/>
          </p:cNvPicPr>
          <p:nvPr/>
        </p:nvPicPr>
        <p:blipFill>
          <a:blip r:embed="rId9"/>
          <a:stretch>
            <a:fillRect/>
          </a:stretch>
        </p:blipFill>
        <p:spPr>
          <a:xfrm>
            <a:off x="632555" y="3581942"/>
            <a:ext cx="992120" cy="1012576"/>
          </a:xfrm>
          <a:prstGeom prst="rect">
            <a:avLst/>
          </a:prstGeom>
        </p:spPr>
      </p:pic>
      <p:pic>
        <p:nvPicPr>
          <p:cNvPr id="39" name="Picture 38"/>
          <p:cNvPicPr>
            <a:picLocks noChangeAspect="1"/>
          </p:cNvPicPr>
          <p:nvPr/>
        </p:nvPicPr>
        <p:blipFill>
          <a:blip r:embed="rId10"/>
          <a:stretch>
            <a:fillRect/>
          </a:stretch>
        </p:blipFill>
        <p:spPr>
          <a:xfrm>
            <a:off x="624243" y="2471417"/>
            <a:ext cx="1012576" cy="1012576"/>
          </a:xfrm>
          <a:prstGeom prst="rect">
            <a:avLst/>
          </a:prstGeom>
        </p:spPr>
      </p:pic>
      <p:pic>
        <p:nvPicPr>
          <p:cNvPr id="21" name="Picture 20"/>
          <p:cNvPicPr>
            <a:picLocks noChangeAspect="1"/>
          </p:cNvPicPr>
          <p:nvPr/>
        </p:nvPicPr>
        <p:blipFill>
          <a:blip r:embed="rId11"/>
          <a:stretch>
            <a:fillRect/>
          </a:stretch>
        </p:blipFill>
        <p:spPr>
          <a:xfrm>
            <a:off x="7748716" y="907304"/>
            <a:ext cx="880366" cy="889966"/>
          </a:xfrm>
          <a:prstGeom prst="rect">
            <a:avLst/>
          </a:prstGeom>
        </p:spPr>
      </p:pic>
    </p:spTree>
    <p:extLst>
      <p:ext uri="{BB962C8B-B14F-4D97-AF65-F5344CB8AC3E}">
        <p14:creationId xmlns:p14="http://schemas.microsoft.com/office/powerpoint/2010/main" val="475475489"/>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5" name="TextBox 14"/>
          <p:cNvSpPr txBox="1"/>
          <p:nvPr/>
        </p:nvSpPr>
        <p:spPr>
          <a:xfrm>
            <a:off x="301300" y="304273"/>
            <a:ext cx="5771953" cy="461665"/>
          </a:xfrm>
          <a:prstGeom prst="rect">
            <a:avLst/>
          </a:prstGeom>
          <a:noFill/>
        </p:spPr>
        <p:txBody>
          <a:bodyPr wrap="square" rtlCol="0">
            <a:spAutoFit/>
          </a:bodyPr>
          <a:lstStyle/>
          <a:p>
            <a:pPr defTabSz="457200"/>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产品概况</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Rectangle 1"/>
          <p:cNvSpPr/>
          <p:nvPr/>
        </p:nvSpPr>
        <p:spPr>
          <a:xfrm>
            <a:off x="0" y="1469173"/>
            <a:ext cx="9144000" cy="3240360"/>
          </a:xfrm>
          <a:prstGeom prst="rect">
            <a:avLst/>
          </a:prstGeom>
          <a:solidFill>
            <a:schemeClr val="accent1"/>
          </a:solidFill>
          <a:ln>
            <a:solidFill>
              <a:srgbClr val="00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TextBox 81"/>
          <p:cNvSpPr txBox="1"/>
          <p:nvPr/>
        </p:nvSpPr>
        <p:spPr>
          <a:xfrm>
            <a:off x="44178" y="1469173"/>
            <a:ext cx="4832622" cy="2920030"/>
          </a:xfrm>
          <a:prstGeom prst="rect">
            <a:avLst/>
          </a:prstGeom>
          <a:noFill/>
        </p:spPr>
        <p:txBody>
          <a:bodyPr wrap="square" rtlCol="0">
            <a:spAutoFit/>
          </a:bodyPr>
          <a:lstStyle/>
          <a:p>
            <a:pPr defTabSz="457200">
              <a:lnSpc>
                <a:spcPct val="150000"/>
              </a:lnSpc>
            </a:pPr>
            <a:r>
              <a:rPr lang="en-US" altLang="zh-CN" sz="1400" b="1" dirty="0" smtClean="0">
                <a:solidFill>
                  <a:prstClr val="white"/>
                </a:solidFill>
                <a:latin typeface="Microsoft YaHei UI" panose="020B0503020204020204" pitchFamily="34" charset="-122"/>
                <a:ea typeface="Microsoft YaHei UI" panose="020B0503020204020204" pitchFamily="34" charset="-122"/>
              </a:rPr>
              <a:t>PI360 </a:t>
            </a:r>
            <a:r>
              <a:rPr lang="zh-CN" altLang="en-US" sz="1400" b="1" dirty="0" smtClean="0">
                <a:solidFill>
                  <a:prstClr val="white"/>
                </a:solidFill>
                <a:latin typeface="Microsoft YaHei UI" panose="020B0503020204020204" pitchFamily="34" charset="-122"/>
                <a:ea typeface="Microsoft YaHei UI" panose="020B0503020204020204" pitchFamily="34" charset="-122"/>
              </a:rPr>
              <a:t>（</a:t>
            </a:r>
            <a:r>
              <a:rPr lang="en-US" altLang="zh-CN" sz="1400" b="1" dirty="0">
                <a:solidFill>
                  <a:prstClr val="white"/>
                </a:solidFill>
                <a:latin typeface="Microsoft YaHei UI" panose="020B0503020204020204" pitchFamily="34" charset="-122"/>
                <a:ea typeface="Microsoft YaHei UI" panose="020B0503020204020204" pitchFamily="34" charset="-122"/>
              </a:rPr>
              <a:t> Process Intelligence </a:t>
            </a:r>
            <a:r>
              <a:rPr lang="en-US" altLang="zh-CN" sz="1400" b="1" dirty="0" smtClean="0">
                <a:solidFill>
                  <a:prstClr val="white"/>
                </a:solidFill>
                <a:latin typeface="Microsoft YaHei UI" panose="020B0503020204020204" pitchFamily="34" charset="-122"/>
                <a:ea typeface="Microsoft YaHei UI" panose="020B0503020204020204" pitchFamily="34" charset="-122"/>
              </a:rPr>
              <a:t>360, </a:t>
            </a:r>
            <a:r>
              <a:rPr lang="zh-CN" altLang="en-US" sz="1400" b="1" dirty="0" smtClean="0">
                <a:solidFill>
                  <a:prstClr val="white"/>
                </a:solidFill>
                <a:latin typeface="Microsoft YaHei UI" panose="020B0503020204020204" pitchFamily="34" charset="-122"/>
                <a:ea typeface="Microsoft YaHei UI" panose="020B0503020204020204" pitchFamily="34" charset="-122"/>
              </a:rPr>
              <a:t>智能流程医生）是</a:t>
            </a:r>
            <a:r>
              <a:rPr lang="zh-CN" altLang="en-US" sz="1400" b="1" dirty="0">
                <a:solidFill>
                  <a:prstClr val="white"/>
                </a:solidFill>
                <a:latin typeface="Microsoft YaHei UI" panose="020B0503020204020204" pitchFamily="34" charset="-122"/>
                <a:ea typeface="Microsoft YaHei UI" panose="020B0503020204020204" pitchFamily="34" charset="-122"/>
              </a:rPr>
              <a:t>一个自主研</a:t>
            </a:r>
            <a:r>
              <a:rPr lang="zh-CN" altLang="en-US" sz="1400" b="1" dirty="0" smtClean="0">
                <a:solidFill>
                  <a:prstClr val="white"/>
                </a:solidFill>
                <a:latin typeface="Microsoft YaHei UI" panose="020B0503020204020204" pitchFamily="34" charset="-122"/>
                <a:ea typeface="Microsoft YaHei UI" panose="020B0503020204020204" pitchFamily="34" charset="-122"/>
              </a:rPr>
              <a:t>发的基于云平台的流</a:t>
            </a:r>
            <a:r>
              <a:rPr lang="zh-CN" altLang="en-US" sz="1400" b="1" dirty="0">
                <a:solidFill>
                  <a:prstClr val="white"/>
                </a:solidFill>
                <a:latin typeface="Microsoft YaHei UI" panose="020B0503020204020204" pitchFamily="34" charset="-122"/>
                <a:ea typeface="Microsoft YaHei UI" panose="020B0503020204020204" pitchFamily="34" charset="-122"/>
              </a:rPr>
              <a:t>程挖</a:t>
            </a:r>
            <a:r>
              <a:rPr lang="zh-CN" altLang="en-US" sz="1400" b="1" dirty="0" smtClean="0">
                <a:solidFill>
                  <a:prstClr val="white"/>
                </a:solidFill>
                <a:latin typeface="Microsoft YaHei UI" panose="020B0503020204020204" pitchFamily="34" charset="-122"/>
                <a:ea typeface="Microsoft YaHei UI" panose="020B0503020204020204" pitchFamily="34" charset="-122"/>
              </a:rPr>
              <a:t>掘解决方案。</a:t>
            </a:r>
            <a:endParaRPr lang="en-US" altLang="zh-CN" sz="1200" dirty="0" smtClean="0">
              <a:solidFill>
                <a:prstClr val="white"/>
              </a:solidFill>
              <a:latin typeface="Microsoft YaHei UI" panose="020B0503020204020204" pitchFamily="34" charset="-122"/>
              <a:ea typeface="Microsoft YaHei UI" panose="020B0503020204020204" pitchFamily="34" charset="-122"/>
            </a:endParaRPr>
          </a:p>
          <a:p>
            <a:pPr defTabSz="457200">
              <a:lnSpc>
                <a:spcPct val="150000"/>
              </a:lnSpc>
            </a:pPr>
            <a:endParaRPr lang="en-US" altLang="zh-CN" sz="1050" dirty="0" smtClean="0">
              <a:solidFill>
                <a:prstClr val="white"/>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50" dirty="0" smtClean="0">
                <a:solidFill>
                  <a:prstClr val="white"/>
                </a:solidFill>
                <a:latin typeface="Microsoft YaHei UI" panose="020B0503020204020204" pitchFamily="34" charset="-122"/>
                <a:ea typeface="Microsoft YaHei UI" panose="020B0503020204020204" pitchFamily="34" charset="-122"/>
              </a:rPr>
              <a:t>它是集合流程数据监控、流程缺陷发现、流程改善</a:t>
            </a:r>
            <a:r>
              <a:rPr lang="zh-CN" altLang="en-US" sz="1050" dirty="0">
                <a:solidFill>
                  <a:prstClr val="white"/>
                </a:solidFill>
                <a:latin typeface="Microsoft YaHei UI" panose="020B0503020204020204" pitchFamily="34" charset="-122"/>
                <a:ea typeface="Microsoft YaHei UI" panose="020B0503020204020204" pitchFamily="34" charset="-122"/>
              </a:rPr>
              <a:t>方案</a:t>
            </a:r>
            <a:r>
              <a:rPr lang="zh-CN" altLang="en-US" sz="1050" dirty="0" smtClean="0">
                <a:solidFill>
                  <a:prstClr val="white"/>
                </a:solidFill>
                <a:latin typeface="Microsoft YaHei UI" panose="020B0503020204020204" pitchFamily="34" charset="-122"/>
                <a:ea typeface="Microsoft YaHei UI" panose="020B0503020204020204" pitchFamily="34" charset="-122"/>
              </a:rPr>
              <a:t>于一身的</a:t>
            </a:r>
            <a:r>
              <a:rPr lang="zh-CN" altLang="en-US" sz="1050" dirty="0">
                <a:solidFill>
                  <a:prstClr val="white"/>
                </a:solidFill>
                <a:latin typeface="Microsoft YaHei UI" panose="020B0503020204020204" pitchFamily="34" charset="-122"/>
                <a:ea typeface="Microsoft YaHei UI" panose="020B0503020204020204" pitchFamily="34" charset="-122"/>
              </a:rPr>
              <a:t>一站</a:t>
            </a:r>
            <a:r>
              <a:rPr lang="zh-CN" altLang="en-US" sz="1050" dirty="0" smtClean="0">
                <a:solidFill>
                  <a:prstClr val="white"/>
                </a:solidFill>
                <a:latin typeface="Microsoft YaHei UI" panose="020B0503020204020204" pitchFamily="34" charset="-122"/>
                <a:ea typeface="Microsoft YaHei UI" panose="020B0503020204020204" pitchFamily="34" charset="-122"/>
              </a:rPr>
              <a:t>式、标靶式平台</a:t>
            </a:r>
            <a:r>
              <a:rPr lang="zh-CN" altLang="en-US" sz="1050" dirty="0">
                <a:solidFill>
                  <a:prstClr val="white"/>
                </a:solidFill>
                <a:latin typeface="Microsoft YaHei UI" panose="020B0503020204020204" pitchFamily="34" charset="-122"/>
                <a:ea typeface="Microsoft YaHei UI" panose="020B0503020204020204" pitchFamily="34" charset="-122"/>
              </a:rPr>
              <a:t>；</a:t>
            </a:r>
            <a:r>
              <a:rPr lang="zh-CN" altLang="en-US" sz="1050" dirty="0" smtClean="0">
                <a:solidFill>
                  <a:prstClr val="white"/>
                </a:solidFill>
                <a:latin typeface="Microsoft YaHei UI" panose="020B0503020204020204" pitchFamily="34" charset="-122"/>
                <a:ea typeface="Microsoft YaHei UI" panose="020B0503020204020204" pitchFamily="34" charset="-122"/>
              </a:rPr>
              <a:t>不仅能提升流程产能、效率和</a:t>
            </a:r>
            <a:r>
              <a:rPr lang="zh-CN" altLang="en-US" sz="1050" dirty="0">
                <a:solidFill>
                  <a:prstClr val="white"/>
                </a:solidFill>
                <a:latin typeface="Microsoft YaHei UI" panose="020B0503020204020204" pitchFamily="34" charset="-122"/>
                <a:ea typeface="Microsoft YaHei UI" panose="020B0503020204020204" pitchFamily="34" charset="-122"/>
              </a:rPr>
              <a:t>成本</a:t>
            </a:r>
            <a:r>
              <a:rPr lang="zh-CN" altLang="en-US" sz="1050" dirty="0" smtClean="0">
                <a:solidFill>
                  <a:prstClr val="white"/>
                </a:solidFill>
                <a:latin typeface="Microsoft YaHei UI" panose="020B0503020204020204" pitchFamily="34" charset="-122"/>
                <a:ea typeface="Microsoft YaHei UI" panose="020B0503020204020204" pitchFamily="34" charset="-122"/>
              </a:rPr>
              <a:t>利用率</a:t>
            </a:r>
            <a:r>
              <a:rPr lang="zh-CN" altLang="en-US" sz="1050" dirty="0">
                <a:solidFill>
                  <a:prstClr val="white"/>
                </a:solidFill>
                <a:latin typeface="Microsoft YaHei UI" panose="020B0503020204020204" pitchFamily="34" charset="-122"/>
                <a:ea typeface="Microsoft YaHei UI" panose="020B0503020204020204" pitchFamily="34" charset="-122"/>
              </a:rPr>
              <a:t>，</a:t>
            </a:r>
            <a:r>
              <a:rPr lang="zh-CN" altLang="en-US" sz="1050" dirty="0" smtClean="0">
                <a:solidFill>
                  <a:prstClr val="white"/>
                </a:solidFill>
                <a:latin typeface="Microsoft YaHei UI" panose="020B0503020204020204" pitchFamily="34" charset="-122"/>
                <a:ea typeface="Microsoft YaHei UI" panose="020B0503020204020204" pitchFamily="34" charset="-122"/>
              </a:rPr>
              <a:t>还能提升客户</a:t>
            </a:r>
            <a:r>
              <a:rPr lang="zh-CN" altLang="en-US" sz="1050" dirty="0">
                <a:solidFill>
                  <a:prstClr val="white"/>
                </a:solidFill>
                <a:latin typeface="Microsoft YaHei UI" panose="020B0503020204020204" pitchFamily="34" charset="-122"/>
                <a:ea typeface="Microsoft YaHei UI" panose="020B0503020204020204" pitchFamily="34" charset="-122"/>
              </a:rPr>
              <a:t>体</a:t>
            </a:r>
            <a:r>
              <a:rPr lang="zh-CN" altLang="en-US" sz="1050" dirty="0" smtClean="0">
                <a:solidFill>
                  <a:prstClr val="white"/>
                </a:solidFill>
                <a:latin typeface="Microsoft YaHei UI" panose="020B0503020204020204" pitchFamily="34" charset="-122"/>
                <a:ea typeface="Microsoft YaHei UI" panose="020B0503020204020204" pitchFamily="34" charset="-122"/>
              </a:rPr>
              <a:t>验</a:t>
            </a:r>
            <a:r>
              <a:rPr lang="zh-CN" altLang="en-US" sz="1050" dirty="0">
                <a:solidFill>
                  <a:prstClr val="white"/>
                </a:solidFill>
                <a:latin typeface="Microsoft YaHei UI" panose="020B0503020204020204" pitchFamily="34" charset="-122"/>
                <a:ea typeface="Microsoft YaHei UI" panose="020B0503020204020204" pitchFamily="34" charset="-122"/>
              </a:rPr>
              <a:t>，</a:t>
            </a:r>
            <a:r>
              <a:rPr lang="zh-CN" altLang="en-US" sz="1050" dirty="0" smtClean="0">
                <a:solidFill>
                  <a:prstClr val="white"/>
                </a:solidFill>
                <a:latin typeface="Microsoft YaHei UI" panose="020B0503020204020204" pitchFamily="34" charset="-122"/>
                <a:ea typeface="Microsoft YaHei UI" panose="020B0503020204020204" pitchFamily="34" charset="-122"/>
              </a:rPr>
              <a:t>为企业提升</a:t>
            </a:r>
            <a:r>
              <a:rPr lang="zh-CN" altLang="en-US" sz="1050" dirty="0">
                <a:solidFill>
                  <a:prstClr val="white"/>
                </a:solidFill>
                <a:latin typeface="Microsoft YaHei UI" panose="020B0503020204020204" pitchFamily="34" charset="-122"/>
                <a:ea typeface="Microsoft YaHei UI" panose="020B0503020204020204" pitchFamily="34" charset="-122"/>
              </a:rPr>
              <a:t>核心</a:t>
            </a:r>
            <a:r>
              <a:rPr lang="zh-CN" altLang="en-US" sz="1050" dirty="0" smtClean="0">
                <a:solidFill>
                  <a:prstClr val="white"/>
                </a:solidFill>
                <a:latin typeface="Microsoft YaHei UI" panose="020B0503020204020204" pitchFamily="34" charset="-122"/>
                <a:ea typeface="Microsoft YaHei UI" panose="020B0503020204020204" pitchFamily="34" charset="-122"/>
              </a:rPr>
              <a:t>竞争力提供了强有力的依据和支撑。</a:t>
            </a:r>
            <a:endParaRPr lang="en-US" altLang="zh-CN" sz="1050" dirty="0" smtClean="0">
              <a:solidFill>
                <a:prstClr val="white"/>
              </a:solidFill>
              <a:latin typeface="Microsoft YaHei UI" panose="020B0503020204020204" pitchFamily="34" charset="-122"/>
              <a:ea typeface="Microsoft YaHei UI" panose="020B0503020204020204" pitchFamily="34" charset="-122"/>
            </a:endParaRPr>
          </a:p>
          <a:p>
            <a:pPr defTabSz="457200">
              <a:lnSpc>
                <a:spcPct val="150000"/>
              </a:lnSpc>
            </a:pPr>
            <a:endParaRPr lang="en-US" altLang="zh-CN" sz="1050" dirty="0">
              <a:solidFill>
                <a:prstClr val="white"/>
              </a:solidFill>
              <a:latin typeface="Microsoft YaHei UI" panose="020B0503020204020204" pitchFamily="34" charset="-122"/>
              <a:ea typeface="Microsoft YaHei UI" panose="020B0503020204020204" pitchFamily="34" charset="-122"/>
            </a:endParaRPr>
          </a:p>
          <a:p>
            <a:pPr defTabSz="457200">
              <a:lnSpc>
                <a:spcPct val="150000"/>
              </a:lnSpc>
            </a:pPr>
            <a:r>
              <a:rPr lang="en-US" altLang="zh-CN" sz="1050" dirty="0" smtClean="0">
                <a:solidFill>
                  <a:prstClr val="white"/>
                </a:solidFill>
                <a:latin typeface="Microsoft YaHei UI" panose="020B0503020204020204" pitchFamily="34" charset="-122"/>
                <a:ea typeface="Microsoft YaHei UI" panose="020B0503020204020204" pitchFamily="34" charset="-122"/>
              </a:rPr>
              <a:t>PI360</a:t>
            </a:r>
            <a:r>
              <a:rPr lang="zh-CN" altLang="en-US" sz="1050" dirty="0" smtClean="0">
                <a:solidFill>
                  <a:prstClr val="white"/>
                </a:solidFill>
                <a:latin typeface="Microsoft YaHei UI" panose="020B0503020204020204" pitchFamily="34" charset="-122"/>
                <a:ea typeface="Microsoft YaHei UI" panose="020B0503020204020204" pitchFamily="34" charset="-122"/>
              </a:rPr>
              <a:t>能通过大</a:t>
            </a:r>
            <a:r>
              <a:rPr lang="zh-CN" altLang="en-US" sz="1050" dirty="0">
                <a:solidFill>
                  <a:prstClr val="white"/>
                </a:solidFill>
                <a:latin typeface="Microsoft YaHei UI" panose="020B0503020204020204" pitchFamily="34" charset="-122"/>
                <a:ea typeface="Microsoft YaHei UI" panose="020B0503020204020204" pitchFamily="34" charset="-122"/>
              </a:rPr>
              <a:t>数</a:t>
            </a:r>
            <a:r>
              <a:rPr lang="zh-CN" altLang="en-US" sz="1050" dirty="0" smtClean="0">
                <a:solidFill>
                  <a:prstClr val="white"/>
                </a:solidFill>
                <a:latin typeface="Microsoft YaHei UI" panose="020B0503020204020204" pitchFamily="34" charset="-122"/>
                <a:ea typeface="Microsoft YaHei UI" panose="020B0503020204020204" pitchFamily="34" charset="-122"/>
              </a:rPr>
              <a:t>据解构及可视化业务流程之余，还能通过友好的用户界面，高</a:t>
            </a:r>
            <a:r>
              <a:rPr lang="zh-CN" altLang="en-US" sz="1050" dirty="0">
                <a:solidFill>
                  <a:prstClr val="white"/>
                </a:solidFill>
                <a:latin typeface="Microsoft YaHei UI" panose="020B0503020204020204" pitchFamily="34" charset="-122"/>
                <a:ea typeface="Microsoft YaHei UI" panose="020B0503020204020204" pitchFamily="34" charset="-122"/>
              </a:rPr>
              <a:t>效，精准，全面</a:t>
            </a:r>
            <a:r>
              <a:rPr lang="zh-CN" altLang="en-US" sz="1050" dirty="0" smtClean="0">
                <a:solidFill>
                  <a:prstClr val="white"/>
                </a:solidFill>
                <a:latin typeface="Microsoft YaHei UI" panose="020B0503020204020204" pitchFamily="34" charset="-122"/>
                <a:ea typeface="Microsoft YaHei UI" panose="020B0503020204020204" pitchFamily="34" charset="-122"/>
              </a:rPr>
              <a:t>地定位业务流程缺陷，并通过机械学习 </a:t>
            </a:r>
            <a:r>
              <a:rPr lang="en-US" altLang="zh-CN" sz="1050" dirty="0" smtClean="0">
                <a:solidFill>
                  <a:prstClr val="white"/>
                </a:solidFill>
                <a:latin typeface="Microsoft YaHei UI" panose="020B0503020204020204" pitchFamily="34" charset="-122"/>
                <a:ea typeface="Microsoft YaHei UI" panose="020B0503020204020204" pitchFamily="34" charset="-122"/>
              </a:rPr>
              <a:t>(Machine Learning)</a:t>
            </a:r>
            <a:r>
              <a:rPr lang="zh-CN" altLang="en-US" sz="1050" dirty="0" smtClean="0">
                <a:solidFill>
                  <a:prstClr val="white"/>
                </a:solidFill>
                <a:latin typeface="Microsoft YaHei UI" panose="020B0503020204020204" pitchFamily="34" charset="-122"/>
                <a:ea typeface="Microsoft YaHei UI" panose="020B0503020204020204" pitchFamily="34" charset="-122"/>
              </a:rPr>
              <a:t>，人工智能 </a:t>
            </a:r>
            <a:r>
              <a:rPr lang="en-US" altLang="zh-CN" sz="1050" dirty="0" smtClean="0">
                <a:solidFill>
                  <a:prstClr val="white"/>
                </a:solidFill>
                <a:latin typeface="Microsoft YaHei UI" panose="020B0503020204020204" pitchFamily="34" charset="-122"/>
                <a:ea typeface="Microsoft YaHei UI" panose="020B0503020204020204" pitchFamily="34" charset="-122"/>
              </a:rPr>
              <a:t>(Artificial Intelligence)</a:t>
            </a:r>
            <a:r>
              <a:rPr lang="zh-CN" altLang="en-US" sz="1050" dirty="0" smtClean="0">
                <a:solidFill>
                  <a:prstClr val="white"/>
                </a:solidFill>
                <a:latin typeface="Microsoft YaHei UI" panose="020B0503020204020204" pitchFamily="34" charset="-122"/>
                <a:ea typeface="Microsoft YaHei UI" panose="020B0503020204020204" pitchFamily="34" charset="-122"/>
              </a:rPr>
              <a:t>，以及</a:t>
            </a:r>
            <a:r>
              <a:rPr lang="zh-CN" altLang="en-US" sz="1050" dirty="0">
                <a:solidFill>
                  <a:prstClr val="white"/>
                </a:solidFill>
                <a:latin typeface="Microsoft YaHei UI" panose="020B0503020204020204" pitchFamily="34" charset="-122"/>
                <a:ea typeface="Microsoft YaHei UI" panose="020B0503020204020204" pitchFamily="34" charset="-122"/>
              </a:rPr>
              <a:t>自</a:t>
            </a:r>
            <a:r>
              <a:rPr lang="zh-CN" altLang="en-US" sz="1050" dirty="0" smtClean="0">
                <a:solidFill>
                  <a:prstClr val="white"/>
                </a:solidFill>
                <a:latin typeface="Microsoft YaHei UI" panose="020B0503020204020204" pitchFamily="34" charset="-122"/>
                <a:ea typeface="Microsoft YaHei UI" panose="020B0503020204020204" pitchFamily="34" charset="-122"/>
              </a:rPr>
              <a:t>然语言处理 </a:t>
            </a:r>
            <a:r>
              <a:rPr lang="en-US" altLang="zh-CN" sz="1050" dirty="0" smtClean="0">
                <a:solidFill>
                  <a:prstClr val="white"/>
                </a:solidFill>
                <a:latin typeface="Microsoft YaHei UI" panose="020B0503020204020204" pitchFamily="34" charset="-122"/>
                <a:ea typeface="Microsoft YaHei UI" panose="020B0503020204020204" pitchFamily="34" charset="-122"/>
              </a:rPr>
              <a:t>(Natural Language Processing) </a:t>
            </a:r>
            <a:r>
              <a:rPr lang="zh-CN" altLang="en-US" sz="1050" dirty="0" smtClean="0">
                <a:solidFill>
                  <a:prstClr val="white"/>
                </a:solidFill>
                <a:latin typeface="Microsoft YaHei UI" panose="020B0503020204020204" pitchFamily="34" charset="-122"/>
                <a:ea typeface="Microsoft YaHei UI" panose="020B0503020204020204" pitchFamily="34" charset="-122"/>
              </a:rPr>
              <a:t>等算法对流程问题进行根本原因分析并提供对应解决方案。</a:t>
            </a:r>
            <a:endParaRPr lang="zh-CN" altLang="en-US" sz="1100" dirty="0">
              <a:solidFill>
                <a:prstClr val="white"/>
              </a:solidFill>
              <a:latin typeface="Microsoft YaHei UI" panose="020B0503020204020204" pitchFamily="34" charset="-122"/>
              <a:ea typeface="Microsoft YaHei UI" panose="020B0503020204020204" pitchFamily="34" charset="-122"/>
            </a:endParaRPr>
          </a:p>
        </p:txBody>
      </p:sp>
      <p:grpSp>
        <p:nvGrpSpPr>
          <p:cNvPr id="83" name="Group 82"/>
          <p:cNvGrpSpPr/>
          <p:nvPr/>
        </p:nvGrpSpPr>
        <p:grpSpPr>
          <a:xfrm>
            <a:off x="5038313" y="1561974"/>
            <a:ext cx="4140679" cy="2742056"/>
            <a:chOff x="3241280" y="4233467"/>
            <a:chExt cx="5150798" cy="3035369"/>
          </a:xfrm>
        </p:grpSpPr>
        <p:grpSp>
          <p:nvGrpSpPr>
            <p:cNvPr id="84" name="Group 2"/>
            <p:cNvGrpSpPr>
              <a:grpSpLocks/>
            </p:cNvGrpSpPr>
            <p:nvPr/>
          </p:nvGrpSpPr>
          <p:grpSpPr bwMode="auto">
            <a:xfrm>
              <a:off x="5175225" y="5289652"/>
              <a:ext cx="1394774" cy="1363330"/>
              <a:chOff x="1440" y="709"/>
              <a:chExt cx="2705" cy="2371"/>
            </a:xfrm>
          </p:grpSpPr>
          <p:sp>
            <p:nvSpPr>
              <p:cNvPr id="92" name="AutoShape 3"/>
              <p:cNvSpPr>
                <a:spLocks noChangeArrowheads="1"/>
              </p:cNvSpPr>
              <p:nvPr/>
            </p:nvSpPr>
            <p:spPr bwMode="blackWhite">
              <a:xfrm>
                <a:off x="1876" y="1596"/>
                <a:ext cx="1280" cy="1176"/>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3" name="AutoShape 4"/>
              <p:cNvSpPr>
                <a:spLocks noChangeArrowheads="1"/>
              </p:cNvSpPr>
              <p:nvPr/>
            </p:nvSpPr>
            <p:spPr bwMode="blackWhite">
              <a:xfrm>
                <a:off x="1876" y="709"/>
                <a:ext cx="1280" cy="1177"/>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4" name="AutoShape 5"/>
              <p:cNvSpPr>
                <a:spLocks noChangeArrowheads="1"/>
              </p:cNvSpPr>
              <p:nvPr/>
            </p:nvSpPr>
            <p:spPr bwMode="blackWhite">
              <a:xfrm>
                <a:off x="2866" y="709"/>
                <a:ext cx="1279" cy="1177"/>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5" name="AutoShape 6"/>
              <p:cNvSpPr>
                <a:spLocks noChangeArrowheads="1"/>
              </p:cNvSpPr>
              <p:nvPr/>
            </p:nvSpPr>
            <p:spPr bwMode="blackWhite">
              <a:xfrm>
                <a:off x="2866" y="1596"/>
                <a:ext cx="1279" cy="1176"/>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6" name="AutoShape 7"/>
              <p:cNvSpPr>
                <a:spLocks noChangeArrowheads="1"/>
              </p:cNvSpPr>
              <p:nvPr/>
            </p:nvSpPr>
            <p:spPr bwMode="blackWhite">
              <a:xfrm>
                <a:off x="1440" y="1904"/>
                <a:ext cx="1280" cy="1176"/>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7" name="AutoShape 8"/>
              <p:cNvSpPr>
                <a:spLocks noChangeArrowheads="1"/>
              </p:cNvSpPr>
              <p:nvPr/>
            </p:nvSpPr>
            <p:spPr bwMode="blackWhite">
              <a:xfrm>
                <a:off x="1462" y="999"/>
                <a:ext cx="1280" cy="1177"/>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8" name="AutoShape 9"/>
              <p:cNvSpPr>
                <a:spLocks noChangeArrowheads="1"/>
              </p:cNvSpPr>
              <p:nvPr/>
            </p:nvSpPr>
            <p:spPr bwMode="blackWhite">
              <a:xfrm>
                <a:off x="2575" y="999"/>
                <a:ext cx="1280" cy="1177"/>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sp>
            <p:nvSpPr>
              <p:cNvPr id="99" name="AutoShape 10"/>
              <p:cNvSpPr>
                <a:spLocks noChangeArrowheads="1"/>
              </p:cNvSpPr>
              <p:nvPr/>
            </p:nvSpPr>
            <p:spPr bwMode="blackWhite">
              <a:xfrm>
                <a:off x="2575" y="1886"/>
                <a:ext cx="1280" cy="1176"/>
              </a:xfrm>
              <a:prstGeom prst="cube">
                <a:avLst>
                  <a:gd name="adj" fmla="val 25000"/>
                </a:avLst>
              </a:prstGeom>
              <a:solidFill>
                <a:srgbClr val="FFFFFF">
                  <a:alpha val="50000"/>
                </a:srgbClr>
              </a:solidFill>
              <a:ln w="12700">
                <a:solidFill>
                  <a:srgbClr val="D0D0D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rgbClr val="000000"/>
                  </a:solidFill>
                  <a:effectLst/>
                  <a:uLnTx/>
                  <a:uFillTx/>
                </a:endParaRPr>
              </a:p>
            </p:txBody>
          </p:sp>
        </p:grpSp>
        <p:grpSp>
          <p:nvGrpSpPr>
            <p:cNvPr id="85" name="Group 84"/>
            <p:cNvGrpSpPr/>
            <p:nvPr/>
          </p:nvGrpSpPr>
          <p:grpSpPr>
            <a:xfrm>
              <a:off x="6372841" y="4286624"/>
              <a:ext cx="2019237" cy="1018422"/>
              <a:chOff x="5450998" y="4314598"/>
              <a:chExt cx="2019237" cy="1018422"/>
            </a:xfrm>
          </p:grpSpPr>
          <p:sp>
            <p:nvSpPr>
              <p:cNvPr id="90" name="TextBox 89"/>
              <p:cNvSpPr txBox="1"/>
              <p:nvPr/>
            </p:nvSpPr>
            <p:spPr>
              <a:xfrm>
                <a:off x="5606041" y="4314598"/>
                <a:ext cx="1864194" cy="783607"/>
              </a:xfrm>
              <a:prstGeom prst="rect">
                <a:avLst/>
              </a:prstGeom>
              <a:noFill/>
              <a:ln w="12700">
                <a:noFill/>
                <a:prstDash val="sysDot"/>
              </a:ln>
            </p:spPr>
            <p:txBody>
              <a:bodyPr wrap="square" rtlCol="0" anchor="ctr">
                <a:spAutoFit/>
              </a:bodyPr>
              <a:lstStyle/>
              <a:p>
                <a:pPr marR="0" lvl="0" indent="0" algn="ctr" defTabSz="914400" fontAlgn="auto">
                  <a:lnSpc>
                    <a:spcPct val="100000"/>
                  </a:lnSpc>
                  <a:spcBef>
                    <a:spcPts val="0"/>
                  </a:spcBef>
                  <a:spcAft>
                    <a:spcPts val="0"/>
                  </a:spcAft>
                  <a:buClrTx/>
                  <a:buSzTx/>
                  <a:buFontTx/>
                  <a:buNone/>
                  <a:tabLst/>
                  <a:defRPr/>
                </a:pPr>
                <a:r>
                  <a:rPr lang="zh-CN" altLang="en-US" sz="1000" b="1" kern="0" dirty="0">
                    <a:solidFill>
                      <a:prstClr val="white"/>
                    </a:solidFill>
                    <a:latin typeface="Microsoft YaHei UI" panose="020B0503020204020204" pitchFamily="34" charset="-122"/>
                    <a:ea typeface="Microsoft YaHei UI" panose="020B0503020204020204" pitchFamily="34" charset="-122"/>
                  </a:rPr>
                  <a:t>可重建性</a:t>
                </a:r>
                <a:endParaRPr lang="en-US" altLang="zh-CN" sz="1000" b="1" kern="0" dirty="0">
                  <a:solidFill>
                    <a:prstClr val="white"/>
                  </a:solidFill>
                  <a:latin typeface="Microsoft YaHei UI" panose="020B0503020204020204" pitchFamily="34" charset="-122"/>
                  <a:ea typeface="Microsoft YaHei UI"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err="1" smtClean="0">
                    <a:ln>
                      <a:noFill/>
                    </a:ln>
                    <a:solidFill>
                      <a:prstClr val="white"/>
                    </a:solidFill>
                    <a:effectLst/>
                    <a:uLnTx/>
                    <a:uFillTx/>
                    <a:ea typeface="等线" panose="02010600030101010101" pitchFamily="2" charset="-122"/>
                  </a:rPr>
                  <a:t>Explainability</a:t>
                </a:r>
                <a:r>
                  <a:rPr kumimoji="0" lang="en-US" altLang="zh-CN" sz="1000" b="1" i="0" u="none" strike="noStrike" kern="0" cap="none" spc="0" normalizeH="0" baseline="0" noProof="0" dirty="0" smtClean="0">
                    <a:ln>
                      <a:noFill/>
                    </a:ln>
                    <a:solidFill>
                      <a:prstClr val="white"/>
                    </a:solidFill>
                    <a:effectLst/>
                    <a:uLnTx/>
                    <a:uFillTx/>
                    <a:ea typeface="等线" panose="02010600030101010101" pitchFamily="2" charset="-122"/>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prstClr val="white"/>
                    </a:solidFill>
                    <a:effectLst/>
                    <a:uLnTx/>
                    <a:uFillTx/>
                    <a:ea typeface="等线" panose="02010600030101010101" pitchFamily="2" charset="-122"/>
                  </a:rPr>
                  <a:t>Keep tasks only with valuable reasoning</a:t>
                </a:r>
              </a:p>
            </p:txBody>
          </p:sp>
          <p:cxnSp>
            <p:nvCxnSpPr>
              <p:cNvPr id="91" name="Elbow Connector 90"/>
              <p:cNvCxnSpPr/>
              <p:nvPr/>
            </p:nvCxnSpPr>
            <p:spPr bwMode="auto">
              <a:xfrm flipV="1">
                <a:off x="5450998" y="5171345"/>
                <a:ext cx="668495" cy="161675"/>
              </a:xfrm>
              <a:prstGeom prst="bentConnector3">
                <a:avLst>
                  <a:gd name="adj1" fmla="val -2949"/>
                </a:avLst>
              </a:prstGeom>
              <a:solidFill>
                <a:srgbClr val="1D9A78"/>
              </a:solidFill>
              <a:ln w="12700" cap="flat" cmpd="sng" algn="ctr">
                <a:solidFill>
                  <a:sysClr val="window" lastClr="FFFFFF"/>
                </a:solidFill>
                <a:prstDash val="dashDot"/>
                <a:round/>
                <a:headEnd type="none" w="med" len="med"/>
                <a:tailEnd type="none" w="sm" len="sm"/>
              </a:ln>
              <a:effectLst/>
            </p:spPr>
          </p:cxnSp>
        </p:grpSp>
        <p:sp>
          <p:nvSpPr>
            <p:cNvPr id="86" name="TextBox 85"/>
            <p:cNvSpPr txBox="1"/>
            <p:nvPr/>
          </p:nvSpPr>
          <p:spPr>
            <a:xfrm>
              <a:off x="3964319" y="4233467"/>
              <a:ext cx="1645623" cy="783607"/>
            </a:xfrm>
            <a:prstGeom prst="rect">
              <a:avLst/>
            </a:prstGeom>
            <a:noFill/>
            <a:ln w="12700">
              <a:noFill/>
              <a:prstDash val="sysDot"/>
            </a:ln>
          </p:spPr>
          <p:txBody>
            <a:bodyPr wrap="square" rtlCol="0" anchor="ctr">
              <a:spAutoFit/>
            </a:bodyPr>
            <a:lstStyle/>
            <a:p>
              <a:pPr algn="ctr" defTabSz="914400">
                <a:defRPr/>
              </a:pPr>
              <a:r>
                <a:rPr lang="zh-CN" altLang="en-US" sz="1000" b="1" kern="0" dirty="0">
                  <a:solidFill>
                    <a:prstClr val="white"/>
                  </a:solidFill>
                  <a:latin typeface="Microsoft YaHei UI" panose="020B0503020204020204" pitchFamily="34" charset="-122"/>
                  <a:ea typeface="Microsoft YaHei UI" panose="020B0503020204020204" pitchFamily="34" charset="-122"/>
                </a:rPr>
                <a:t>可测量</a:t>
              </a:r>
              <a:endParaRPr lang="en-US" altLang="zh-CN" sz="1000" b="1" kern="0" dirty="0">
                <a:solidFill>
                  <a:prstClr val="white"/>
                </a:solidFill>
                <a:latin typeface="Microsoft YaHei UI" panose="020B0503020204020204" pitchFamily="34" charset="-122"/>
                <a:ea typeface="Microsoft YaHei UI"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ea typeface="等线" panose="02010600030101010101" pitchFamily="2" charset="-122"/>
                </a:rPr>
                <a:t>Measurability: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prstClr val="white"/>
                  </a:solidFill>
                  <a:effectLst/>
                  <a:uLnTx/>
                  <a:uFillTx/>
                  <a:ea typeface="等线" panose="02010600030101010101" pitchFamily="2" charset="-122"/>
                </a:rPr>
                <a:t>Measure it, then you can mange it</a:t>
              </a:r>
            </a:p>
          </p:txBody>
        </p:sp>
        <p:grpSp>
          <p:nvGrpSpPr>
            <p:cNvPr id="87" name="Group 86"/>
            <p:cNvGrpSpPr/>
            <p:nvPr/>
          </p:nvGrpSpPr>
          <p:grpSpPr>
            <a:xfrm>
              <a:off x="3241280" y="6314880"/>
              <a:ext cx="2181446" cy="953956"/>
              <a:chOff x="2288062" y="6319899"/>
              <a:chExt cx="2181446" cy="953956"/>
            </a:xfrm>
          </p:grpSpPr>
          <p:sp>
            <p:nvSpPr>
              <p:cNvPr id="88" name="TextBox 87"/>
              <p:cNvSpPr txBox="1"/>
              <p:nvPr/>
            </p:nvSpPr>
            <p:spPr>
              <a:xfrm>
                <a:off x="2288062" y="6319899"/>
                <a:ext cx="1864194" cy="953956"/>
              </a:xfrm>
              <a:prstGeom prst="rect">
                <a:avLst/>
              </a:prstGeom>
              <a:noFill/>
              <a:ln w="12700">
                <a:noFill/>
                <a:prstDash val="sysDot"/>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rPr>
                  <a:t>透明化</a:t>
                </a:r>
                <a:endParaRPr kumimoji="0" lang="en-US" altLang="zh-CN" sz="10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rPr>
                  <a:t>Transparency: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rPr>
                  <a:t>T</a:t>
                </a:r>
                <a:r>
                  <a:rPr kumimoji="0" lang="en-US" altLang="zh-CN" sz="1000" b="0"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rPr>
                  <a:t>rack every tasks a case has been through</a:t>
                </a:r>
                <a:endParaRPr kumimoji="0" lang="zh-CN" altLang="en-US" sz="1000" b="0"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cxnSp>
            <p:nvCxnSpPr>
              <p:cNvPr id="89" name="Elbow Connector 88"/>
              <p:cNvCxnSpPr>
                <a:stCxn id="96" idx="3"/>
              </p:cNvCxnSpPr>
              <p:nvPr/>
            </p:nvCxnSpPr>
            <p:spPr bwMode="auto">
              <a:xfrm rot="5400000">
                <a:off x="3881501" y="6413270"/>
                <a:ext cx="343276" cy="832739"/>
              </a:xfrm>
              <a:prstGeom prst="bentConnector2">
                <a:avLst/>
              </a:prstGeom>
              <a:solidFill>
                <a:srgbClr val="1D9A78"/>
              </a:solidFill>
              <a:ln w="12700" cap="flat" cmpd="sng" algn="ctr">
                <a:solidFill>
                  <a:sysClr val="window" lastClr="FFFFFF"/>
                </a:solidFill>
                <a:prstDash val="dashDot"/>
                <a:round/>
                <a:headEnd type="none" w="med" len="med"/>
                <a:tailEnd type="none" w="sm" len="sm"/>
              </a:ln>
              <a:effectLst/>
            </p:spPr>
          </p:cxnSp>
        </p:grpSp>
      </p:grpSp>
      <p:cxnSp>
        <p:nvCxnSpPr>
          <p:cNvPr id="23" name="Elbow Connector 22"/>
          <p:cNvCxnSpPr/>
          <p:nvPr/>
        </p:nvCxnSpPr>
        <p:spPr bwMode="auto">
          <a:xfrm>
            <a:off x="6176834" y="2311683"/>
            <a:ext cx="720174" cy="173875"/>
          </a:xfrm>
          <a:prstGeom prst="bentConnector2">
            <a:avLst/>
          </a:prstGeom>
          <a:solidFill>
            <a:schemeClr val="accent1"/>
          </a:solidFill>
          <a:ln w="12700" cap="flat" cmpd="sng" algn="ctr">
            <a:solidFill>
              <a:schemeClr val="bg1"/>
            </a:solidFill>
            <a:prstDash val="dashDot"/>
            <a:round/>
            <a:headEnd type="none" w="med" len="med"/>
            <a:tailEnd type="none" w="sm" len="sm"/>
          </a:ln>
          <a:effectLst/>
        </p:spPr>
      </p:cxnSp>
    </p:spTree>
    <p:extLst>
      <p:ext uri="{BB962C8B-B14F-4D97-AF65-F5344CB8AC3E}">
        <p14:creationId xmlns:p14="http://schemas.microsoft.com/office/powerpoint/2010/main" val="3030146979"/>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9622"/>
            <a:ext cx="9144000" cy="3240360"/>
          </a:xfrm>
          <a:prstGeom prst="rect">
            <a:avLst/>
          </a:prstGeom>
          <a:solidFill>
            <a:schemeClr val="accent1"/>
          </a:solidFill>
          <a:ln>
            <a:solidFill>
              <a:srgbClr val="00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grpSp>
        <p:nvGrpSpPr>
          <p:cNvPr id="54" name="Group 53"/>
          <p:cNvGrpSpPr/>
          <p:nvPr/>
        </p:nvGrpSpPr>
        <p:grpSpPr>
          <a:xfrm>
            <a:off x="44302" y="2115648"/>
            <a:ext cx="9712274" cy="3186605"/>
            <a:chOff x="-1598694" y="1822995"/>
            <a:chExt cx="10579719" cy="3305892"/>
          </a:xfrm>
        </p:grpSpPr>
        <p:sp>
          <p:nvSpPr>
            <p:cNvPr id="55" name="Rectangle 49"/>
            <p:cNvSpPr/>
            <p:nvPr/>
          </p:nvSpPr>
          <p:spPr>
            <a:xfrm>
              <a:off x="1352195" y="3920316"/>
              <a:ext cx="201230" cy="33799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17" b="0" i="0" u="none" strike="noStrike" kern="0" cap="none" spc="0" normalizeH="0" baseline="0" noProof="0" dirty="0" smtClean="0">
                <a:ln>
                  <a:noFill/>
                </a:ln>
                <a:solidFill>
                  <a:prstClr val="white"/>
                </a:solidFill>
                <a:effectLst/>
                <a:uLnTx/>
                <a:uFillTx/>
              </a:endParaRPr>
            </a:p>
          </p:txBody>
        </p:sp>
        <p:sp>
          <p:nvSpPr>
            <p:cNvPr id="56" name="Rectangle 5"/>
            <p:cNvSpPr>
              <a:spLocks noChangeArrowheads="1"/>
            </p:cNvSpPr>
            <p:nvPr/>
          </p:nvSpPr>
          <p:spPr bwMode="auto">
            <a:xfrm>
              <a:off x="-1579118" y="2900715"/>
              <a:ext cx="9775437" cy="398461"/>
            </a:xfrm>
            <a:prstGeom prst="rect">
              <a:avLst/>
            </a:pr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57" name="Freeform 6"/>
            <p:cNvSpPr/>
            <p:nvPr/>
          </p:nvSpPr>
          <p:spPr bwMode="auto">
            <a:xfrm>
              <a:off x="-1598694" y="2893799"/>
              <a:ext cx="1566266" cy="40639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1D9A78"/>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58" name="Freeform 7"/>
            <p:cNvSpPr/>
            <p:nvPr/>
          </p:nvSpPr>
          <p:spPr bwMode="auto">
            <a:xfrm>
              <a:off x="440363" y="2905550"/>
              <a:ext cx="1591076" cy="390594"/>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8BC1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59" name="Freeform 10"/>
            <p:cNvSpPr/>
            <p:nvPr/>
          </p:nvSpPr>
          <p:spPr bwMode="auto">
            <a:xfrm>
              <a:off x="4444377" y="2912515"/>
              <a:ext cx="1362627" cy="384486"/>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1D6FA9">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0" name="Freeform 11"/>
            <p:cNvSpPr/>
            <p:nvPr/>
          </p:nvSpPr>
          <p:spPr bwMode="auto">
            <a:xfrm>
              <a:off x="6436497" y="2903476"/>
              <a:ext cx="1503303" cy="392935"/>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FFC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1" name="Rectangle 14"/>
            <p:cNvSpPr>
              <a:spLocks noChangeArrowheads="1"/>
            </p:cNvSpPr>
            <p:nvPr/>
          </p:nvSpPr>
          <p:spPr bwMode="auto">
            <a:xfrm>
              <a:off x="857846" y="1841174"/>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2" name="Rectangle 18"/>
            <p:cNvSpPr>
              <a:spLocks noChangeArrowheads="1"/>
            </p:cNvSpPr>
            <p:nvPr/>
          </p:nvSpPr>
          <p:spPr bwMode="auto">
            <a:xfrm>
              <a:off x="4033341" y="1841174"/>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3" name="Rectangle 22"/>
            <p:cNvSpPr>
              <a:spLocks noChangeArrowheads="1"/>
            </p:cNvSpPr>
            <p:nvPr/>
          </p:nvSpPr>
          <p:spPr bwMode="auto">
            <a:xfrm>
              <a:off x="7223348" y="1822995"/>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4" name="Rectangle 26"/>
            <p:cNvSpPr>
              <a:spLocks noChangeArrowheads="1"/>
            </p:cNvSpPr>
            <p:nvPr/>
          </p:nvSpPr>
          <p:spPr bwMode="auto">
            <a:xfrm>
              <a:off x="2398812" y="5098724"/>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5" name="Freeform 9"/>
            <p:cNvSpPr/>
            <p:nvPr/>
          </p:nvSpPr>
          <p:spPr bwMode="auto">
            <a:xfrm>
              <a:off x="2477156" y="2893799"/>
              <a:ext cx="1589489" cy="40058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1D6FA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6" name="Rectangle 30"/>
            <p:cNvSpPr>
              <a:spLocks noChangeArrowheads="1"/>
            </p:cNvSpPr>
            <p:nvPr/>
          </p:nvSpPr>
          <p:spPr bwMode="auto">
            <a:xfrm>
              <a:off x="5639172" y="5098724"/>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7" name="Rectangle 34"/>
            <p:cNvSpPr>
              <a:spLocks noChangeArrowheads="1"/>
            </p:cNvSpPr>
            <p:nvPr/>
          </p:nvSpPr>
          <p:spPr bwMode="auto">
            <a:xfrm>
              <a:off x="8965150" y="5095734"/>
              <a:ext cx="15875"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68" name="TextBox 70"/>
            <p:cNvSpPr txBox="1"/>
            <p:nvPr/>
          </p:nvSpPr>
          <p:spPr>
            <a:xfrm>
              <a:off x="-1396741" y="2964858"/>
              <a:ext cx="1501463" cy="2714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rPr>
                <a:t>20</a:t>
              </a:r>
              <a:r>
                <a:rPr kumimoji="0" lang="en-US" altLang="zh-CN"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rPr>
                <a:t>19</a:t>
              </a:r>
              <a:r>
                <a:rPr kumimoji="0" lang="zh-CN" altLang="en-US"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rPr>
                <a:t>年</a:t>
              </a:r>
              <a:r>
                <a:rPr kumimoji="0" lang="en-US" altLang="zh-CN"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rPr>
                <a:t>11</a:t>
              </a:r>
              <a:r>
                <a:rPr kumimoji="0" lang="zh-CN" altLang="en-US"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rPr>
                <a:t>月</a:t>
              </a:r>
              <a:endParaRPr kumimoji="0" lang="en-IN" sz="1100" b="1" i="0" u="none" strike="noStrike" kern="0" cap="none" spc="0" normalizeH="0" baseline="0" noProof="0" dirty="0" smtClean="0">
                <a:ln>
                  <a:noFill/>
                </a:ln>
                <a:solidFill>
                  <a:prstClr val="white"/>
                </a:solidFill>
                <a:effectLst/>
                <a:uLnTx/>
                <a:uFillTx/>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69" name="TextBox 71"/>
            <p:cNvSpPr txBox="1"/>
            <p:nvPr/>
          </p:nvSpPr>
          <p:spPr>
            <a:xfrm>
              <a:off x="725313" y="2956259"/>
              <a:ext cx="1211932" cy="271403"/>
            </a:xfrm>
            <a:prstGeom prst="rect">
              <a:avLst/>
            </a:prstGeom>
            <a:noFill/>
          </p:spPr>
          <p:txBody>
            <a:bodyPr wrap="square" rtlCol="0">
              <a:spAutoFit/>
            </a:bodyPr>
            <a:lstStyle/>
            <a:p>
              <a:pPr defTabSz="914400">
                <a:defRPr/>
              </a:pPr>
              <a:r>
                <a:rPr lang="en-GB"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2020</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年</a:t>
              </a:r>
              <a:r>
                <a:rPr lang="en-US" altLang="zh-C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3</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月</a:t>
              </a:r>
              <a:endParaRPr lang="en-I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70" name="TextBox 73"/>
            <p:cNvSpPr txBox="1"/>
            <p:nvPr/>
          </p:nvSpPr>
          <p:spPr>
            <a:xfrm>
              <a:off x="2741893" y="2956259"/>
              <a:ext cx="1074246" cy="271403"/>
            </a:xfrm>
            <a:prstGeom prst="rect">
              <a:avLst/>
            </a:prstGeom>
            <a:noFill/>
          </p:spPr>
          <p:txBody>
            <a:bodyPr wrap="none" rtlCol="0">
              <a:spAutoFit/>
            </a:bodyPr>
            <a:lstStyle/>
            <a:p>
              <a:pPr marR="0" lvl="0" indent="0" defTabSz="914400" fontAlgn="auto">
                <a:lnSpc>
                  <a:spcPct val="100000"/>
                </a:lnSpc>
                <a:spcBef>
                  <a:spcPts val="0"/>
                </a:spcBef>
                <a:spcAft>
                  <a:spcPts val="0"/>
                </a:spcAft>
                <a:buClrTx/>
                <a:buSzTx/>
                <a:buFontTx/>
                <a:buNone/>
                <a:tabLst/>
                <a:defRPr/>
              </a:pPr>
              <a:r>
                <a:rPr 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2020</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年</a:t>
              </a:r>
              <a:r>
                <a:rPr lang="en-US" altLang="zh-C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12</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月</a:t>
              </a:r>
              <a:endParaRPr lang="en-I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71" name="TextBox 74"/>
            <p:cNvSpPr txBox="1"/>
            <p:nvPr/>
          </p:nvSpPr>
          <p:spPr>
            <a:xfrm>
              <a:off x="4612871" y="2956259"/>
              <a:ext cx="979953" cy="271403"/>
            </a:xfrm>
            <a:prstGeom prst="rect">
              <a:avLst/>
            </a:prstGeom>
            <a:noFill/>
          </p:spPr>
          <p:txBody>
            <a:bodyPr wrap="none" rtlCol="0">
              <a:spAutoFit/>
            </a:bodyPr>
            <a:lstStyle/>
            <a:p>
              <a:pPr marR="0" lvl="0" indent="0" defTabSz="914400" fontAlgn="auto">
                <a:lnSpc>
                  <a:spcPct val="100000"/>
                </a:lnSpc>
                <a:spcBef>
                  <a:spcPts val="0"/>
                </a:spcBef>
                <a:spcAft>
                  <a:spcPts val="0"/>
                </a:spcAft>
                <a:buClrTx/>
                <a:buSzTx/>
                <a:buFontTx/>
                <a:buNone/>
                <a:tabLst/>
                <a:defRPr/>
              </a:pPr>
              <a:r>
                <a:rPr 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2021</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年</a:t>
              </a:r>
              <a:r>
                <a:rPr lang="en-US" altLang="zh-C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1</a:t>
              </a: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月</a:t>
              </a:r>
              <a:endParaRPr lang="en-I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sp>
          <p:nvSpPr>
            <p:cNvPr id="72" name="TextBox 75"/>
            <p:cNvSpPr txBox="1"/>
            <p:nvPr/>
          </p:nvSpPr>
          <p:spPr>
            <a:xfrm>
              <a:off x="6904005" y="2961221"/>
              <a:ext cx="508485" cy="271403"/>
            </a:xfrm>
            <a:prstGeom prst="rect">
              <a:avLst/>
            </a:prstGeom>
            <a:noFill/>
          </p:spPr>
          <p:txBody>
            <a:bodyPr wrap="none" rtlCol="0">
              <a:spAutoFit/>
            </a:bodyPr>
            <a:lstStyle/>
            <a:p>
              <a:pPr marR="0" lvl="0" indent="0" defTabSz="914400" fontAlgn="auto">
                <a:lnSpc>
                  <a:spcPct val="100000"/>
                </a:lnSpc>
                <a:spcBef>
                  <a:spcPts val="0"/>
                </a:spcBef>
                <a:spcAft>
                  <a:spcPts val="0"/>
                </a:spcAft>
                <a:buClrTx/>
                <a:buSzTx/>
                <a:buFontTx/>
                <a:buNone/>
                <a:tabLst/>
                <a:defRPr/>
              </a:pPr>
              <a:r>
                <a:rPr lang="zh-CN" altLang="en-US"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rPr>
                <a:t>未来</a:t>
              </a:r>
              <a:endParaRPr lang="en-IN" sz="1100" b="1" kern="0" dirty="0">
                <a:solidFill>
                  <a:prstClr val="white"/>
                </a:solidFill>
                <a:latin typeface="Microsoft YaHei UI" panose="020B0503020204020204" pitchFamily="34" charset="-122"/>
                <a:ea typeface="Microsoft YaHei UI" panose="020B0503020204020204" pitchFamily="34" charset="-122"/>
                <a:cs typeface="Calibri" panose="020F0502020204030204" pitchFamily="34" charset="0"/>
              </a:endParaRPr>
            </a:p>
          </p:txBody>
        </p:sp>
        <p:pic>
          <p:nvPicPr>
            <p:cNvPr id="81" name="Picture 80"/>
            <p:cNvPicPr>
              <a:picLocks noChangeAspect="1"/>
            </p:cNvPicPr>
            <p:nvPr/>
          </p:nvPicPr>
          <p:blipFill>
            <a:blip r:embed="rId2"/>
            <a:stretch>
              <a:fillRect/>
            </a:stretch>
          </p:blipFill>
          <p:spPr>
            <a:xfrm>
              <a:off x="6442329" y="2096851"/>
              <a:ext cx="1282523" cy="742744"/>
            </a:xfrm>
            <a:prstGeom prst="rect">
              <a:avLst/>
            </a:prstGeom>
          </p:spPr>
        </p:pic>
      </p:grpSp>
      <p:pic>
        <p:nvPicPr>
          <p:cNvPr id="83" name="Picture 82"/>
          <p:cNvPicPr>
            <a:picLocks noChangeAspect="1"/>
          </p:cNvPicPr>
          <p:nvPr/>
        </p:nvPicPr>
        <p:blipFill>
          <a:blip r:embed="rId3"/>
          <a:stretch>
            <a:fillRect/>
          </a:stretch>
        </p:blipFill>
        <p:spPr>
          <a:xfrm>
            <a:off x="3785968" y="2278826"/>
            <a:ext cx="1169866" cy="742935"/>
          </a:xfrm>
          <a:prstGeom prst="rect">
            <a:avLst/>
          </a:prstGeom>
        </p:spPr>
      </p:pic>
      <p:pic>
        <p:nvPicPr>
          <p:cNvPr id="85" name="Picture 84"/>
          <p:cNvPicPr>
            <a:picLocks noChangeAspect="1"/>
          </p:cNvPicPr>
          <p:nvPr/>
        </p:nvPicPr>
        <p:blipFill>
          <a:blip r:embed="rId4"/>
          <a:stretch>
            <a:fillRect/>
          </a:stretch>
        </p:blipFill>
        <p:spPr>
          <a:xfrm>
            <a:off x="2092153" y="4067705"/>
            <a:ext cx="1255634" cy="825871"/>
          </a:xfrm>
          <a:prstGeom prst="rect">
            <a:avLst/>
          </a:prstGeom>
        </p:spPr>
      </p:pic>
      <p:sp>
        <p:nvSpPr>
          <p:cNvPr id="87" name="TextBox 86"/>
          <p:cNvSpPr txBox="1"/>
          <p:nvPr/>
        </p:nvSpPr>
        <p:spPr>
          <a:xfrm>
            <a:off x="301300" y="304273"/>
            <a:ext cx="7652075" cy="461665"/>
          </a:xfrm>
          <a:prstGeom prst="rect">
            <a:avLst/>
          </a:prstGeom>
          <a:noFill/>
        </p:spPr>
        <p:txBody>
          <a:bodyPr wrap="square" rtlCol="0">
            <a:spAutoFit/>
          </a:bodyPr>
          <a:lstStyle/>
          <a:p>
            <a:pPr defTabSz="457200"/>
            <a:r>
              <a:rPr lang="zh-CN" altLang="en-US" sz="2400" b="1" dirty="0" smtClean="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rPr>
              <a:t>产品里程碑</a:t>
            </a:r>
            <a:endParaRPr lang="zh-CN" altLang="en-US" sz="2400" b="1" dirty="0">
              <a:solidFill>
                <a:srgbClr val="FFFFFF">
                  <a:lumMod val="65000"/>
                </a:srgb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6588" y="3666109"/>
            <a:ext cx="1222074" cy="639173"/>
          </a:xfrm>
          <a:prstGeom prst="rect">
            <a:avLst/>
          </a:prstGeom>
        </p:spPr>
      </p:pic>
      <p:pic>
        <p:nvPicPr>
          <p:cNvPr id="38" name="Picture 37"/>
          <p:cNvPicPr>
            <a:picLocks noChangeAspect="1"/>
          </p:cNvPicPr>
          <p:nvPr/>
        </p:nvPicPr>
        <p:blipFill>
          <a:blip r:embed="rId6"/>
          <a:stretch>
            <a:fillRect/>
          </a:stretch>
        </p:blipFill>
        <p:spPr>
          <a:xfrm>
            <a:off x="8129327" y="3874280"/>
            <a:ext cx="962183" cy="240546"/>
          </a:xfrm>
          <a:prstGeom prst="rect">
            <a:avLst/>
          </a:prstGeom>
        </p:spPr>
      </p:pic>
      <p:pic>
        <p:nvPicPr>
          <p:cNvPr id="39" name="Picture 38"/>
          <p:cNvPicPr>
            <a:picLocks noChangeAspect="1"/>
          </p:cNvPicPr>
          <p:nvPr/>
        </p:nvPicPr>
        <p:blipFill>
          <a:blip r:embed="rId7"/>
          <a:stretch>
            <a:fillRect/>
          </a:stretch>
        </p:blipFill>
        <p:spPr>
          <a:xfrm>
            <a:off x="136424" y="2430753"/>
            <a:ext cx="1844902" cy="591008"/>
          </a:xfrm>
          <a:prstGeom prst="rect">
            <a:avLst/>
          </a:prstGeom>
        </p:spPr>
      </p:pic>
      <p:pic>
        <p:nvPicPr>
          <p:cNvPr id="40" name="Picture 39"/>
          <p:cNvPicPr>
            <a:picLocks noChangeAspect="1"/>
          </p:cNvPicPr>
          <p:nvPr/>
        </p:nvPicPr>
        <p:blipFill>
          <a:blip r:embed="rId8"/>
          <a:stretch>
            <a:fillRect/>
          </a:stretch>
        </p:blipFill>
        <p:spPr>
          <a:xfrm>
            <a:off x="5479551" y="2268670"/>
            <a:ext cx="1460959" cy="750184"/>
          </a:xfrm>
          <a:prstGeom prst="rect">
            <a:avLst/>
          </a:prstGeom>
        </p:spPr>
      </p:pic>
      <p:sp>
        <p:nvSpPr>
          <p:cNvPr id="41" name="Rectangle 77"/>
          <p:cNvSpPr/>
          <p:nvPr/>
        </p:nvSpPr>
        <p:spPr>
          <a:xfrm>
            <a:off x="62273" y="1412361"/>
            <a:ext cx="2443445" cy="106182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流程挖掘概念引入</a:t>
            </a:r>
            <a:endParaRPr kumimoji="0" lang="en-US" altLang="zh-CN" sz="12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探索算法和可视化方案</a:t>
            </a:r>
            <a:endPar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用</a:t>
            </a:r>
            <a:r>
              <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Python</a:t>
            </a: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实现算法和可视化框架做出第一个流程挖掘工具 </a:t>
            </a:r>
            <a:r>
              <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 PI360</a:t>
            </a:r>
            <a:endParaRPr kumimoji="0" lang="en-I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p:txBody>
      </p:sp>
      <p:sp>
        <p:nvSpPr>
          <p:cNvPr id="42" name="Rectangle 101"/>
          <p:cNvSpPr/>
          <p:nvPr/>
        </p:nvSpPr>
        <p:spPr>
          <a:xfrm>
            <a:off x="3675595" y="1400305"/>
            <a:ext cx="1413310" cy="830997"/>
          </a:xfrm>
          <a:prstGeom prst="rect">
            <a:avLst/>
          </a:prstGeom>
        </p:spPr>
        <p:txBody>
          <a:bodyPr wrap="square">
            <a:spAutoFit/>
          </a:bodyPr>
          <a:lstStyle/>
          <a:p>
            <a:pPr algn="ctr" defTabSz="914400">
              <a:lnSpc>
                <a:spcPct val="150000"/>
              </a:lnSpc>
              <a:defRPr/>
            </a:pPr>
            <a:r>
              <a:rPr lang="zh-CN" altLang="en-US"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挑</a:t>
            </a:r>
            <a:r>
              <a:rPr lang="zh-CN" altLang="en-US" sz="1200" b="1" kern="0" dirty="0" smtClean="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战</a:t>
            </a:r>
            <a:endParaRPr kumimoji="0" lang="en-US" altLang="zh-CN" sz="12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a:p>
            <a:pPr defTabSz="914400">
              <a:lnSpc>
                <a:spcPct val="150000"/>
              </a:lnSpc>
              <a:defRPr/>
            </a:pP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蜂拥而至的用户反馈</a:t>
            </a:r>
            <a:endParaRPr lang="en-US" altLang="zh-CN"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endParaRPr>
          </a:p>
          <a:p>
            <a:pPr defTabSz="914400">
              <a:lnSpc>
                <a:spcPct val="150000"/>
              </a:lnSpc>
              <a:defRPr/>
            </a:pP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高昂的维护成本</a:t>
            </a:r>
            <a:endParaRPr lang="en-IN"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endParaRPr>
          </a:p>
        </p:txBody>
      </p:sp>
      <p:sp>
        <p:nvSpPr>
          <p:cNvPr id="43" name="Rectangle 93"/>
          <p:cNvSpPr/>
          <p:nvPr/>
        </p:nvSpPr>
        <p:spPr>
          <a:xfrm>
            <a:off x="5496942" y="3533948"/>
            <a:ext cx="1954922" cy="830997"/>
          </a:xfrm>
          <a:prstGeom prst="rect">
            <a:avLst/>
          </a:prstGeom>
        </p:spPr>
        <p:txBody>
          <a:bodyPr wrap="square">
            <a:spAutoFit/>
          </a:bodyPr>
          <a:lstStyle/>
          <a:p>
            <a:pPr algn="ctr" defTabSz="914400">
              <a:lnSpc>
                <a:spcPct val="150000"/>
              </a:lnSpc>
              <a:defRPr/>
            </a:pPr>
            <a:r>
              <a:rPr lang="zh-CN" altLang="en-US"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变</a:t>
            </a:r>
            <a:r>
              <a:rPr lang="zh-CN" altLang="en-US" sz="1200" b="1" kern="0" dirty="0" smtClean="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革，</a:t>
            </a:r>
            <a:r>
              <a:rPr kumimoji="0" lang="zh-CN" altLang="en-US" sz="12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技术转型</a:t>
            </a:r>
            <a:endParaRPr kumimoji="0" lang="en-US" altLang="zh-CN" sz="12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运用</a:t>
            </a:r>
            <a:r>
              <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Google</a:t>
            </a: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云平台</a:t>
            </a:r>
            <a:r>
              <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a:t>
            </a:r>
            <a:r>
              <a:rPr kumimoji="0" lang="zh-CN" altLang="en-US"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可视化平台做基础，重构</a:t>
            </a:r>
            <a:r>
              <a:rPr kumimoji="0" lang="en-US" altLang="zh-C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rPr>
              <a:t>PI360</a:t>
            </a:r>
            <a:endParaRPr kumimoji="0" lang="en-IN" sz="1000" b="1" i="0" u="none" strike="noStrike" kern="0" cap="none" spc="0" normalizeH="0" baseline="0" noProof="0" dirty="0" smtClean="0">
              <a:ln>
                <a:noFill/>
              </a:ln>
              <a:solidFill>
                <a:prstClr val="white"/>
              </a:solidFill>
              <a:effectLst/>
              <a:uLnTx/>
              <a:uFillTx/>
              <a:latin typeface="Microsoft JhengHei UI" panose="020B0604030504040204" pitchFamily="34" charset="-120"/>
              <a:ea typeface="Microsoft JhengHei UI" panose="020B0604030504040204" pitchFamily="34" charset="-120"/>
              <a:cs typeface="Calibri" panose="020F0502020204030204" pitchFamily="34" charset="0"/>
            </a:endParaRPr>
          </a:p>
        </p:txBody>
      </p:sp>
      <p:sp>
        <p:nvSpPr>
          <p:cNvPr id="45" name="TextBox 100"/>
          <p:cNvSpPr txBox="1"/>
          <p:nvPr/>
        </p:nvSpPr>
        <p:spPr>
          <a:xfrm>
            <a:off x="1712998" y="3507854"/>
            <a:ext cx="2669252" cy="573298"/>
          </a:xfrm>
          <a:prstGeom prst="rect">
            <a:avLst/>
          </a:prstGeom>
          <a:noFill/>
        </p:spPr>
        <p:txBody>
          <a:bodyPr wrap="square" rtlCol="0">
            <a:spAutoFit/>
          </a:bodyPr>
          <a:lstStyle/>
          <a:p>
            <a:pPr defTabSz="914400">
              <a:lnSpc>
                <a:spcPct val="150000"/>
              </a:lnSpc>
              <a:defRPr/>
            </a:pPr>
            <a:r>
              <a:rPr lang="zh-CN" altLang="en-US"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运用</a:t>
            </a:r>
            <a:r>
              <a:rPr lang="en-US" altLang="zh-CN"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PI360</a:t>
            </a:r>
            <a:r>
              <a:rPr lang="zh-CN" altLang="en-US"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成功地创建第一个用例</a:t>
            </a:r>
            <a:endParaRPr lang="en-US" altLang="zh-CN"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endParaRPr>
          </a:p>
          <a:p>
            <a:pPr defTabSz="914400">
              <a:lnSpc>
                <a:spcPct val="150000"/>
              </a:lnSpc>
              <a:defRPr/>
            </a:pP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指出问题，为解决方案提供方向性</a:t>
            </a:r>
            <a:endParaRPr lang="en-IN"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endParaRPr>
          </a:p>
        </p:txBody>
      </p:sp>
      <p:sp>
        <p:nvSpPr>
          <p:cNvPr id="46" name="TextBox 45"/>
          <p:cNvSpPr txBox="1"/>
          <p:nvPr/>
        </p:nvSpPr>
        <p:spPr>
          <a:xfrm>
            <a:off x="7315992" y="1461257"/>
            <a:ext cx="1654042" cy="969496"/>
          </a:xfrm>
          <a:prstGeom prst="rect">
            <a:avLst/>
          </a:prstGeom>
          <a:noFill/>
        </p:spPr>
        <p:txBody>
          <a:bodyPr wrap="square" rtlCol="0">
            <a:spAutoFit/>
          </a:bodyPr>
          <a:lstStyle/>
          <a:p>
            <a:pPr algn="ctr"/>
            <a:r>
              <a:rPr lang="zh-CN" altLang="en-US" sz="12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未来可</a:t>
            </a:r>
            <a:r>
              <a:rPr lang="zh-CN" altLang="en-US" sz="1200" b="1" kern="0" dirty="0" smtClean="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期</a:t>
            </a:r>
            <a:endParaRPr lang="en-US" altLang="zh-CN" sz="1200" b="1" dirty="0" smtClean="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endParaRPr>
          </a:p>
          <a:p>
            <a:pPr defTabSz="914400">
              <a:lnSpc>
                <a:spcPct val="150000"/>
              </a:lnSpc>
              <a:defRPr/>
            </a:pP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核心系统</a:t>
            </a:r>
            <a:r>
              <a:rPr lang="en-US" altLang="zh-CN"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a:t>
            </a: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个性化定制，使</a:t>
            </a:r>
            <a:r>
              <a:rPr lang="en-US" altLang="zh-CN"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PI360</a:t>
            </a:r>
            <a:r>
              <a:rPr lang="zh-CN" altLang="en-US" sz="1000" b="1" kern="0" dirty="0">
                <a:solidFill>
                  <a:prstClr val="white"/>
                </a:solidFill>
                <a:latin typeface="Microsoft JhengHei UI" panose="020B0604030504040204" pitchFamily="34" charset="-120"/>
                <a:ea typeface="Microsoft JhengHei UI" panose="020B0604030504040204" pitchFamily="34" charset="-120"/>
                <a:cs typeface="Calibri" panose="020F0502020204030204" pitchFamily="34" charset="0"/>
              </a:rPr>
              <a:t>可以广泛应用在不同领域</a:t>
            </a:r>
          </a:p>
        </p:txBody>
      </p:sp>
    </p:spTree>
    <p:extLst>
      <p:ext uri="{BB962C8B-B14F-4D97-AF65-F5344CB8AC3E}">
        <p14:creationId xmlns:p14="http://schemas.microsoft.com/office/powerpoint/2010/main" val="3205485015"/>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87" name="TextBox 86"/>
          <p:cNvSpPr txBox="1"/>
          <p:nvPr/>
        </p:nvSpPr>
        <p:spPr>
          <a:xfrm>
            <a:off x="301300" y="304273"/>
            <a:ext cx="7652075" cy="461665"/>
          </a:xfrm>
          <a:prstGeom prst="rect">
            <a:avLst/>
          </a:prstGeom>
          <a:noFill/>
        </p:spPr>
        <p:txBody>
          <a:bodyPr wrap="square" rtlCol="0">
            <a:spAutoFit/>
          </a:bodyPr>
          <a:lstStyle/>
          <a:p>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介绍</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37" name="Freeform 1125">
            <a:extLst>
              <a:ext uri="{FF2B5EF4-FFF2-40B4-BE49-F238E27FC236}">
                <a16:creationId xmlns:a16="http://schemas.microsoft.com/office/drawing/2014/main" xmlns="" id="{FACFB5C5-8DF2-453F-B9F4-BB2000773750}"/>
              </a:ext>
            </a:extLst>
          </p:cNvPr>
          <p:cNvSpPr>
            <a:spLocks/>
          </p:cNvSpPr>
          <p:nvPr/>
        </p:nvSpPr>
        <p:spPr bwMode="auto">
          <a:xfrm>
            <a:off x="5264053" y="4329247"/>
            <a:ext cx="895349" cy="896841"/>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solidFill>
            <a:schemeClr val="accent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smtClean="0">
              <a:ln>
                <a:noFill/>
              </a:ln>
              <a:solidFill>
                <a:srgbClr val="0075B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38" name="Freeform 1125">
            <a:extLst>
              <a:ext uri="{FF2B5EF4-FFF2-40B4-BE49-F238E27FC236}">
                <a16:creationId xmlns:a16="http://schemas.microsoft.com/office/drawing/2014/main" xmlns="" id="{E27855D6-C675-48C2-987D-296A8CAAACF9}"/>
              </a:ext>
            </a:extLst>
          </p:cNvPr>
          <p:cNvSpPr>
            <a:spLocks/>
          </p:cNvSpPr>
          <p:nvPr/>
        </p:nvSpPr>
        <p:spPr bwMode="auto">
          <a:xfrm>
            <a:off x="8196437" y="2967501"/>
            <a:ext cx="895349" cy="896841"/>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solidFill>
            <a:schemeClr val="accent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smtClean="0">
              <a:ln>
                <a:noFill/>
              </a:ln>
              <a:solidFill>
                <a:srgbClr val="0075BF"/>
              </a:solidFill>
              <a:effectLst/>
              <a:uLnTx/>
              <a:uFillTx/>
              <a:latin typeface="思源黑体 Bold" panose="020B0800000000000000" pitchFamily="34" charset="-122"/>
              <a:ea typeface="思源黑体 Bold" panose="020B0800000000000000" pitchFamily="34" charset="-122"/>
              <a:cs typeface="+mn-cs"/>
              <a:sym typeface="思源黑体 Bold" panose="020B0800000000000000" pitchFamily="34" charset="-122"/>
            </a:endParaRPr>
          </a:p>
        </p:txBody>
      </p:sp>
      <p:sp>
        <p:nvSpPr>
          <p:cNvPr id="42" name="TextBox 41"/>
          <p:cNvSpPr txBox="1"/>
          <p:nvPr/>
        </p:nvSpPr>
        <p:spPr>
          <a:xfrm>
            <a:off x="301300" y="996314"/>
            <a:ext cx="7091299" cy="2954655"/>
          </a:xfrm>
          <a:prstGeom prst="rect">
            <a:avLst/>
          </a:prstGeom>
          <a:noFill/>
        </p:spPr>
        <p:txBody>
          <a:bodyPr wrap="square" rtlCol="0">
            <a:spAutoFit/>
          </a:bodyPr>
          <a:lstStyle/>
          <a:p>
            <a:pPr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smtClean="0">
                <a:solidFill>
                  <a:schemeClr val="tx2"/>
                </a:solidFill>
                <a:latin typeface="Microsoft YaHei UI" panose="020B0503020204020204" pitchFamily="34" charset="-122"/>
                <a:ea typeface="Microsoft YaHei UI" panose="020B0503020204020204" pitchFamily="34" charset="-122"/>
              </a:rPr>
              <a:t>的背景</a:t>
            </a:r>
            <a:endParaRPr lang="en-US" altLang="zh-CN" sz="1600" b="1" dirty="0" smtClean="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dirty="0" smtClean="0">
                <a:solidFill>
                  <a:schemeClr val="tx2"/>
                </a:solidFill>
                <a:latin typeface="Microsoft YaHei UI" panose="020B0503020204020204" pitchFamily="34" charset="-122"/>
                <a:ea typeface="Microsoft YaHei UI" panose="020B0503020204020204" pitchFamily="34" charset="-122"/>
              </a:rPr>
              <a:t>作为银行运营共享中心，为以更高质量的服务水平支撑前线业务不断拓展，</a:t>
            </a:r>
            <a:r>
              <a:rPr lang="en-US" altLang="zh-CN" sz="1000" dirty="0" smtClean="0">
                <a:solidFill>
                  <a:schemeClr val="tx2"/>
                </a:solidFill>
                <a:latin typeface="Microsoft YaHei UI" panose="020B0503020204020204" pitchFamily="34" charset="-122"/>
                <a:ea typeface="Microsoft YaHei UI" panose="020B0503020204020204" pitchFamily="34" charset="-122"/>
              </a:rPr>
              <a:t>PI360</a:t>
            </a:r>
            <a:r>
              <a:rPr lang="zh-CN" altLang="en-US" sz="1000" dirty="0" smtClean="0">
                <a:solidFill>
                  <a:schemeClr val="tx2"/>
                </a:solidFill>
                <a:latin typeface="Microsoft YaHei UI" panose="020B0503020204020204" pitchFamily="34" charset="-122"/>
                <a:ea typeface="Microsoft YaHei UI" panose="020B0503020204020204" pitchFamily="34" charset="-122"/>
              </a:rPr>
              <a:t>为我们不断找出业务流程问题，提出对应改善方案，并按照市场发展需求提升产能，使我们在确保客户满意度的基础上，提升服务质量、业务时效和投入产出；同时也使我们保持市场竞争优势，是企业数字化转型的助力。</a:t>
            </a:r>
          </a:p>
          <a:p>
            <a:pPr defTabSz="457200">
              <a:lnSpc>
                <a:spcPct val="150000"/>
              </a:lnSpc>
            </a:pPr>
            <a:endParaRPr lang="en-US" altLang="zh-CN" sz="1200" dirty="0" smtClean="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a:solidFill>
                  <a:schemeClr val="tx2"/>
                </a:solidFill>
                <a:latin typeface="Microsoft YaHei UI" panose="020B0503020204020204" pitchFamily="34" charset="-122"/>
                <a:ea typeface="Microsoft YaHei UI" panose="020B0503020204020204" pitchFamily="34" charset="-122"/>
              </a:rPr>
              <a:t>核</a:t>
            </a:r>
            <a:r>
              <a:rPr lang="zh-CN" altLang="en-US" sz="1600" b="1" dirty="0" smtClean="0">
                <a:solidFill>
                  <a:schemeClr val="tx2"/>
                </a:solidFill>
                <a:latin typeface="Microsoft YaHei UI" panose="020B0503020204020204" pitchFamily="34" charset="-122"/>
                <a:ea typeface="Microsoft YaHei UI" panose="020B0503020204020204" pitchFamily="34" charset="-122"/>
              </a:rPr>
              <a:t>心竞争力</a:t>
            </a:r>
            <a:endParaRPr lang="en-US" altLang="zh-CN" sz="1600" b="1" dirty="0" smtClean="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b="1" dirty="0">
                <a:solidFill>
                  <a:schemeClr val="tx2"/>
                </a:solidFill>
                <a:latin typeface="Microsoft YaHei UI" panose="020B0503020204020204" pitchFamily="34" charset="-122"/>
                <a:ea typeface="Microsoft YaHei UI" panose="020B0503020204020204" pitchFamily="34" charset="-122"/>
              </a:rPr>
              <a:t>标准化：</a:t>
            </a:r>
            <a:r>
              <a:rPr lang="zh-CN" altLang="en-US" sz="1000" dirty="0">
                <a:solidFill>
                  <a:schemeClr val="tx2"/>
                </a:solidFill>
                <a:latin typeface="Microsoft YaHei UI" panose="020B0503020204020204" pitchFamily="34" charset="-122"/>
                <a:ea typeface="Microsoft YaHei UI" panose="020B0503020204020204" pitchFamily="34" charset="-122"/>
              </a:rPr>
              <a:t>快速收</a:t>
            </a:r>
            <a:r>
              <a:rPr lang="zh-CN" altLang="en-US" sz="1000" dirty="0" smtClean="0">
                <a:solidFill>
                  <a:schemeClr val="tx2"/>
                </a:solidFill>
                <a:latin typeface="Microsoft YaHei UI" panose="020B0503020204020204" pitchFamily="34" charset="-122"/>
                <a:ea typeface="Microsoft YaHei UI" panose="020B0503020204020204" pitchFamily="34" charset="-122"/>
              </a:rPr>
              <a:t>集跨国</a:t>
            </a:r>
            <a:r>
              <a:rPr lang="zh-CN" altLang="en-US" sz="1000" dirty="0">
                <a:solidFill>
                  <a:schemeClr val="tx2"/>
                </a:solidFill>
                <a:latin typeface="Microsoft YaHei UI" panose="020B0503020204020204" pitchFamily="34" charset="-122"/>
                <a:ea typeface="Microsoft YaHei UI" panose="020B0503020204020204" pitchFamily="34" charset="-122"/>
              </a:rPr>
              <a:t>家地区</a:t>
            </a:r>
            <a:r>
              <a:rPr lang="zh-CN" altLang="en-US" sz="1000" dirty="0" smtClean="0">
                <a:solidFill>
                  <a:schemeClr val="tx2"/>
                </a:solidFill>
                <a:latin typeface="Microsoft YaHei UI" panose="020B0503020204020204" pitchFamily="34" charset="-122"/>
                <a:ea typeface="Microsoft YaHei UI" panose="020B0503020204020204" pitchFamily="34" charset="-122"/>
              </a:rPr>
              <a:t>，跨</a:t>
            </a:r>
            <a:r>
              <a:rPr lang="zh-CN" altLang="en-US" sz="1000" dirty="0">
                <a:solidFill>
                  <a:schemeClr val="tx2"/>
                </a:solidFill>
                <a:latin typeface="Microsoft YaHei UI" panose="020B0503020204020204" pitchFamily="34" charset="-122"/>
                <a:ea typeface="Microsoft YaHei UI" panose="020B0503020204020204" pitchFamily="34" charset="-122"/>
              </a:rPr>
              <a:t>系统的历史数据，进行数据标准化；</a:t>
            </a:r>
            <a:endParaRPr lang="en-US" altLang="zh-CN" sz="1000" dirty="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b="1" dirty="0">
                <a:solidFill>
                  <a:schemeClr val="tx2"/>
                </a:solidFill>
                <a:latin typeface="Microsoft YaHei UI" panose="020B0503020204020204" pitchFamily="34" charset="-122"/>
                <a:ea typeface="Microsoft YaHei UI" panose="020B0503020204020204" pitchFamily="34" charset="-122"/>
              </a:rPr>
              <a:t>可视化：</a:t>
            </a:r>
            <a:r>
              <a:rPr lang="zh-CN" altLang="en-US" sz="1000" dirty="0">
                <a:solidFill>
                  <a:schemeClr val="tx2"/>
                </a:solidFill>
                <a:latin typeface="Microsoft YaHei UI" panose="020B0503020204020204" pitchFamily="34" charset="-122"/>
                <a:ea typeface="Microsoft YaHei UI" panose="020B0503020204020204" pitchFamily="34" charset="-122"/>
              </a:rPr>
              <a:t>快速重现业务流程并对其进行可视化；</a:t>
            </a:r>
            <a:endParaRPr lang="en-US" altLang="zh-CN" sz="1000" dirty="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b="1" dirty="0">
                <a:solidFill>
                  <a:schemeClr val="tx2"/>
                </a:solidFill>
                <a:latin typeface="Microsoft YaHei UI" panose="020B0503020204020204" pitchFamily="34" charset="-122"/>
                <a:ea typeface="Microsoft YaHei UI" panose="020B0503020204020204" pitchFamily="34" charset="-122"/>
              </a:rPr>
              <a:t>精准化：</a:t>
            </a:r>
            <a:r>
              <a:rPr lang="zh-CN" altLang="en-US" sz="1000" dirty="0">
                <a:solidFill>
                  <a:schemeClr val="tx2"/>
                </a:solidFill>
                <a:latin typeface="Microsoft YaHei UI" panose="020B0503020204020204" pitchFamily="34" charset="-122"/>
                <a:ea typeface="Microsoft YaHei UI" panose="020B0503020204020204" pitchFamily="34" charset="-122"/>
              </a:rPr>
              <a:t>快、精、准地发现业务流程缺陷；</a:t>
            </a:r>
            <a:endParaRPr lang="en-US" altLang="zh-CN" sz="1000" dirty="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b="1" dirty="0">
                <a:solidFill>
                  <a:schemeClr val="tx2"/>
                </a:solidFill>
                <a:latin typeface="Microsoft YaHei UI" panose="020B0503020204020204" pitchFamily="34" charset="-122"/>
                <a:ea typeface="Microsoft YaHei UI" panose="020B0503020204020204" pitchFamily="34" charset="-122"/>
              </a:rPr>
              <a:t>顺序化</a:t>
            </a:r>
            <a:r>
              <a:rPr lang="zh-CN" altLang="en-US" sz="1000" dirty="0">
                <a:solidFill>
                  <a:schemeClr val="tx2"/>
                </a:solidFill>
                <a:latin typeface="Microsoft YaHei UI" panose="020B0503020204020204" pitchFamily="34" charset="-122"/>
                <a:ea typeface="Microsoft YaHei UI" panose="020B0503020204020204" pitchFamily="34" charset="-122"/>
              </a:rPr>
              <a:t>：对流程问题及缺陷进行量化分析和质性分析，并完成优化排序；</a:t>
            </a:r>
            <a:endParaRPr lang="en-US" altLang="zh-CN" sz="1000" dirty="0">
              <a:solidFill>
                <a:schemeClr val="tx2"/>
              </a:solidFill>
              <a:latin typeface="Microsoft YaHei UI" panose="020B0503020204020204" pitchFamily="34" charset="-122"/>
              <a:ea typeface="Microsoft YaHei UI" panose="020B0503020204020204" pitchFamily="34" charset="-122"/>
            </a:endParaRPr>
          </a:p>
          <a:p>
            <a:pPr defTabSz="457200">
              <a:lnSpc>
                <a:spcPct val="150000"/>
              </a:lnSpc>
            </a:pPr>
            <a:r>
              <a:rPr lang="zh-CN" altLang="en-US" sz="1000" b="1" dirty="0">
                <a:solidFill>
                  <a:schemeClr val="tx2"/>
                </a:solidFill>
                <a:latin typeface="Microsoft YaHei UI" panose="020B0503020204020204" pitchFamily="34" charset="-122"/>
                <a:ea typeface="Microsoft YaHei UI" panose="020B0503020204020204" pitchFamily="34" charset="-122"/>
              </a:rPr>
              <a:t>敏捷化</a:t>
            </a:r>
            <a:r>
              <a:rPr lang="zh-CN" altLang="en-US" sz="1000" b="1" dirty="0" smtClean="0">
                <a:solidFill>
                  <a:schemeClr val="tx2"/>
                </a:solidFill>
                <a:latin typeface="Microsoft YaHei UI" panose="020B0503020204020204" pitchFamily="34" charset="-122"/>
                <a:ea typeface="Microsoft YaHei UI" panose="020B0503020204020204" pitchFamily="34" charset="-122"/>
              </a:rPr>
              <a:t>：</a:t>
            </a:r>
            <a:r>
              <a:rPr lang="zh-CN" altLang="en-US" sz="1000" dirty="0" smtClean="0">
                <a:solidFill>
                  <a:schemeClr val="tx2"/>
                </a:solidFill>
                <a:latin typeface="Microsoft YaHei UI" panose="020B0503020204020204" pitchFamily="34" charset="-122"/>
                <a:ea typeface="Microsoft YaHei UI" panose="020B0503020204020204" pitchFamily="34" charset="-122"/>
              </a:rPr>
              <a:t>智</a:t>
            </a:r>
            <a:r>
              <a:rPr lang="zh-CN" altLang="en-US" sz="1000" dirty="0">
                <a:solidFill>
                  <a:schemeClr val="tx2"/>
                </a:solidFill>
                <a:latin typeface="Microsoft YaHei UI" panose="020B0503020204020204" pitchFamily="34" charset="-122"/>
                <a:ea typeface="Microsoft YaHei UI" panose="020B0503020204020204" pitchFamily="34" charset="-122"/>
              </a:rPr>
              <a:t>能地提供敏捷化的流程解决方案。</a:t>
            </a:r>
            <a:endParaRPr lang="en-US" altLang="zh-CN" sz="1000" dirty="0">
              <a:solidFill>
                <a:schemeClr val="tx2"/>
              </a:solidFill>
              <a:latin typeface="Microsoft YaHei UI" panose="020B0503020204020204" pitchFamily="34" charset="-122"/>
              <a:ea typeface="Microsoft YaHei UI" panose="020B0503020204020204" pitchFamily="34" charset="-122"/>
            </a:endParaRPr>
          </a:p>
        </p:txBody>
      </p:sp>
      <p:pic>
        <p:nvPicPr>
          <p:cNvPr id="11" name="Picture 10"/>
          <p:cNvPicPr>
            <a:picLocks noChangeAspect="1"/>
          </p:cNvPicPr>
          <p:nvPr/>
        </p:nvPicPr>
        <p:blipFill>
          <a:blip r:embed="rId3"/>
          <a:stretch>
            <a:fillRect/>
          </a:stretch>
        </p:blipFill>
        <p:spPr>
          <a:xfrm>
            <a:off x="5733097" y="3101085"/>
            <a:ext cx="2498495" cy="1252876"/>
          </a:xfrm>
          <a:prstGeom prst="rect">
            <a:avLst/>
          </a:prstGeom>
        </p:spPr>
      </p:pic>
    </p:spTree>
    <p:extLst>
      <p:ext uri="{BB962C8B-B14F-4D97-AF65-F5344CB8AC3E}">
        <p14:creationId xmlns:p14="http://schemas.microsoft.com/office/powerpoint/2010/main" val="50305512"/>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17" name="TextBox 16"/>
          <p:cNvSpPr txBox="1"/>
          <p:nvPr/>
        </p:nvSpPr>
        <p:spPr>
          <a:xfrm>
            <a:off x="4127337" y="1376212"/>
            <a:ext cx="4715874" cy="3000821"/>
          </a:xfrm>
          <a:prstGeom prst="rect">
            <a:avLst/>
          </a:prstGeom>
          <a:noFill/>
        </p:spPr>
        <p:txBody>
          <a:bodyPr wrap="square" rtlCol="0">
            <a:spAutoFit/>
          </a:bodyPr>
          <a:lstStyle/>
          <a:p>
            <a:pPr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smtClean="0">
                <a:solidFill>
                  <a:schemeClr val="tx2"/>
                </a:solidFill>
                <a:latin typeface="Microsoft YaHei UI" panose="020B0503020204020204" pitchFamily="34" charset="-122"/>
                <a:ea typeface="Microsoft YaHei UI" panose="020B0503020204020204" pitchFamily="34" charset="-122"/>
              </a:rPr>
              <a:t>技术优势</a:t>
            </a:r>
            <a:endParaRPr lang="en-US" altLang="zh-CN" sz="1000" b="1" dirty="0" smtClean="0">
              <a:solidFill>
                <a:srgbClr val="5A6378"/>
              </a:solidFill>
              <a:latin typeface="Microsoft YaHei UI" panose="020B0503020204020204" pitchFamily="34" charset="-122"/>
              <a:ea typeface="Microsoft YaHei UI" panose="020B0503020204020204" pitchFamily="34" charset="-122"/>
            </a:endParaRPr>
          </a:p>
          <a:p>
            <a:pPr marL="171450" lvl="0" indent="-171450" defTabSz="457200">
              <a:lnSpc>
                <a:spcPct val="150000"/>
              </a:lnSpc>
              <a:buFont typeface="Wingdings" panose="05000000000000000000" pitchFamily="2" charset="2"/>
              <a:buChar char="p"/>
            </a:pPr>
            <a:r>
              <a:rPr lang="zh-CN" altLang="en-US" sz="1000" b="1" dirty="0" smtClean="0">
                <a:solidFill>
                  <a:srgbClr val="5A6378"/>
                </a:solidFill>
                <a:latin typeface="Microsoft YaHei UI" panose="020B0503020204020204" pitchFamily="34" charset="-122"/>
                <a:ea typeface="Microsoft YaHei UI" panose="020B0503020204020204" pitchFamily="34" charset="-122"/>
              </a:rPr>
              <a:t>云</a:t>
            </a:r>
            <a:r>
              <a:rPr lang="zh-CN" altLang="en-US" sz="1000" b="1" dirty="0">
                <a:solidFill>
                  <a:srgbClr val="5A6378"/>
                </a:solidFill>
                <a:latin typeface="Microsoft YaHei UI" panose="020B0503020204020204" pitchFamily="34" charset="-122"/>
                <a:ea typeface="Microsoft YaHei UI" panose="020B0503020204020204" pitchFamily="34" charset="-122"/>
              </a:rPr>
              <a:t>数据仓库</a:t>
            </a:r>
            <a:r>
              <a:rPr lang="en-US" altLang="zh-CN" sz="1000" b="1" dirty="0">
                <a:solidFill>
                  <a:srgbClr val="5A6378"/>
                </a:solidFill>
                <a:latin typeface="Microsoft YaHei UI" panose="020B0503020204020204" pitchFamily="34" charset="-122"/>
                <a:ea typeface="Microsoft YaHei UI" panose="020B0503020204020204" pitchFamily="34" charset="-122"/>
              </a:rPr>
              <a:t>: </a:t>
            </a:r>
            <a:r>
              <a:rPr lang="zh-CN" altLang="en-US" sz="1000" dirty="0">
                <a:solidFill>
                  <a:srgbClr val="5A6378"/>
                </a:solidFill>
                <a:latin typeface="Microsoft YaHei UI" panose="020B0503020204020204" pitchFamily="34" charset="-122"/>
                <a:ea typeface="Microsoft YaHei UI" panose="020B0503020204020204" pitchFamily="34" charset="-122"/>
              </a:rPr>
              <a:t>基于</a:t>
            </a:r>
            <a:r>
              <a:rPr lang="en-US" altLang="zh-CN" sz="1000" dirty="0">
                <a:solidFill>
                  <a:srgbClr val="5A6378"/>
                </a:solidFill>
                <a:latin typeface="Microsoft YaHei UI" panose="020B0503020204020204" pitchFamily="34" charset="-122"/>
                <a:ea typeface="Microsoft YaHei UI" panose="020B0503020204020204" pitchFamily="34" charset="-122"/>
              </a:rPr>
              <a:t>Google</a:t>
            </a:r>
            <a:r>
              <a:rPr lang="zh-CN" altLang="en-US" sz="1000" dirty="0">
                <a:solidFill>
                  <a:srgbClr val="5A6378"/>
                </a:solidFill>
                <a:latin typeface="Microsoft YaHei UI" panose="020B0503020204020204" pitchFamily="34" charset="-122"/>
                <a:ea typeface="Microsoft YaHei UI" panose="020B0503020204020204" pitchFamily="34" charset="-122"/>
              </a:rPr>
              <a:t>云平台建立业务流程的数据仓库，具有数据容量大，拓展性好的的特点</a:t>
            </a:r>
            <a:r>
              <a:rPr lang="zh-CN" altLang="en-US" sz="1000" b="1" dirty="0">
                <a:solidFill>
                  <a:srgbClr val="5A6378"/>
                </a:solidFill>
                <a:latin typeface="Microsoft YaHei UI" panose="020B0503020204020204" pitchFamily="34" charset="-122"/>
                <a:ea typeface="Microsoft YaHei UI" panose="020B0503020204020204" pitchFamily="34" charset="-122"/>
              </a:rPr>
              <a:t>；</a:t>
            </a:r>
            <a:r>
              <a:rPr lang="zh-CN" altLang="en-US" sz="1000" dirty="0">
                <a:solidFill>
                  <a:srgbClr val="5A6378"/>
                </a:solidFill>
                <a:latin typeface="Microsoft YaHei UI" panose="020B0503020204020204" pitchFamily="34" charset="-122"/>
                <a:ea typeface="Microsoft YaHei UI" panose="020B0503020204020204" pitchFamily="34" charset="-122"/>
              </a:rPr>
              <a:t>运用大数据，能够全面、高效地对流程问题进行量化分析，精准定义存在的问题</a:t>
            </a:r>
          </a:p>
          <a:p>
            <a:pPr lvl="0" defTabSz="457200">
              <a:lnSpc>
                <a:spcPct val="150000"/>
              </a:lnSpc>
            </a:pPr>
            <a:endParaRPr lang="en-US" altLang="zh-CN" sz="1000" b="1" dirty="0">
              <a:solidFill>
                <a:srgbClr val="5A6378"/>
              </a:solidFill>
              <a:latin typeface="Microsoft YaHei UI" panose="020B0503020204020204" pitchFamily="34" charset="-122"/>
              <a:ea typeface="Microsoft YaHei UI" panose="020B0503020204020204" pitchFamily="34" charset="-122"/>
            </a:endParaRPr>
          </a:p>
          <a:p>
            <a:pPr marL="171450" lvl="0" indent="-171450" defTabSz="457200">
              <a:lnSpc>
                <a:spcPct val="150000"/>
              </a:lnSpc>
              <a:buFont typeface="Wingdings" panose="05000000000000000000" pitchFamily="2" charset="2"/>
              <a:buChar char="p"/>
            </a:pPr>
            <a:r>
              <a:rPr lang="zh-CN" altLang="en-US" sz="1000" b="1" dirty="0">
                <a:solidFill>
                  <a:srgbClr val="5A6378"/>
                </a:solidFill>
                <a:latin typeface="Microsoft YaHei UI" panose="020B0503020204020204" pitchFamily="34" charset="-122"/>
                <a:ea typeface="Microsoft YaHei UI" panose="020B0503020204020204" pitchFamily="34" charset="-122"/>
              </a:rPr>
              <a:t>云计算：</a:t>
            </a:r>
            <a:r>
              <a:rPr lang="zh-CN" altLang="en-US" sz="1000" dirty="0">
                <a:solidFill>
                  <a:srgbClr val="5A6378"/>
                </a:solidFill>
                <a:latin typeface="Microsoft YaHei UI" panose="020B0503020204020204" pitchFamily="34" charset="-122"/>
                <a:ea typeface="Microsoft YaHei UI" panose="020B0503020204020204" pitchFamily="34" charset="-122"/>
              </a:rPr>
              <a:t>极高的计算拓展能力</a:t>
            </a:r>
          </a:p>
          <a:p>
            <a:pPr marL="361950" lvl="0" indent="-228600" defTabSz="457200">
              <a:lnSpc>
                <a:spcPct val="150000"/>
              </a:lnSpc>
              <a:buFont typeface="Wingdings" panose="05000000000000000000" pitchFamily="2" charset="2"/>
              <a:buChar char="n"/>
            </a:pPr>
            <a:r>
              <a:rPr lang="zh-CN" altLang="en-US" sz="1000" dirty="0">
                <a:solidFill>
                  <a:srgbClr val="5A6378"/>
                </a:solidFill>
                <a:latin typeface="Microsoft YaHei UI" panose="020B0503020204020204" pitchFamily="34" charset="-122"/>
                <a:ea typeface="Microsoft YaHei UI" panose="020B0503020204020204" pitchFamily="34" charset="-122"/>
              </a:rPr>
              <a:t>利用人工智能全面、高效地对流程问题进行质性分析及归类</a:t>
            </a:r>
          </a:p>
          <a:p>
            <a:pPr marL="361950" lvl="0" indent="-228600" defTabSz="457200">
              <a:lnSpc>
                <a:spcPct val="150000"/>
              </a:lnSpc>
              <a:buFont typeface="Wingdings" panose="05000000000000000000" pitchFamily="2" charset="2"/>
              <a:buChar char="n"/>
            </a:pPr>
            <a:r>
              <a:rPr lang="zh-CN" altLang="en-US" sz="1000" dirty="0">
                <a:solidFill>
                  <a:srgbClr val="5A6378"/>
                </a:solidFill>
                <a:latin typeface="Microsoft YaHei UI" panose="020B0503020204020204" pitchFamily="34" charset="-122"/>
                <a:ea typeface="Microsoft YaHei UI" panose="020B0503020204020204" pitchFamily="34" charset="-122"/>
              </a:rPr>
              <a:t>通过算法自动计算并绘制流程图，完整透视业务流程，使分析师直面流程瓶颈，并发现流程合规性问题，做到有效、精准地分析流程问题根因</a:t>
            </a:r>
          </a:p>
          <a:p>
            <a:pPr marL="361950" lvl="0" indent="-228600" defTabSz="457200">
              <a:lnSpc>
                <a:spcPct val="150000"/>
              </a:lnSpc>
              <a:buFont typeface="Wingdings" panose="05000000000000000000" pitchFamily="2" charset="2"/>
              <a:buChar char="n"/>
            </a:pPr>
            <a:r>
              <a:rPr lang="zh-CN" altLang="en-US" sz="1000" dirty="0">
                <a:solidFill>
                  <a:srgbClr val="5A6378"/>
                </a:solidFill>
                <a:latin typeface="Microsoft YaHei UI" panose="020B0503020204020204" pitchFamily="34" charset="-122"/>
                <a:ea typeface="Microsoft YaHei UI" panose="020B0503020204020204" pitchFamily="34" charset="-122"/>
              </a:rPr>
              <a:t>运用自然语言处理 </a:t>
            </a:r>
            <a:r>
              <a:rPr lang="en-US" altLang="zh-CN" sz="1000" dirty="0">
                <a:solidFill>
                  <a:srgbClr val="5A6378"/>
                </a:solidFill>
                <a:latin typeface="Microsoft YaHei UI" panose="020B0503020204020204" pitchFamily="34" charset="-122"/>
                <a:ea typeface="Microsoft YaHei UI" panose="020B0503020204020204" pitchFamily="34" charset="-122"/>
              </a:rPr>
              <a:t>(NLP) </a:t>
            </a:r>
            <a:r>
              <a:rPr lang="zh-CN" altLang="en-US" sz="1000" dirty="0">
                <a:solidFill>
                  <a:srgbClr val="5A6378"/>
                </a:solidFill>
                <a:latin typeface="Microsoft YaHei UI" panose="020B0503020204020204" pitchFamily="34" charset="-122"/>
                <a:ea typeface="Microsoft YaHei UI" panose="020B0503020204020204" pitchFamily="34" charset="-122"/>
              </a:rPr>
              <a:t>从非格式化的注释中提取核心内容，对阻碍流程进程的主因提供见解，进而提供有效、精准地提供流程问题解决方案 </a:t>
            </a:r>
          </a:p>
          <a:p>
            <a:pPr marL="361950" indent="-228600" defTabSz="457200">
              <a:lnSpc>
                <a:spcPct val="150000"/>
              </a:lnSpc>
              <a:buFont typeface="Wingdings" panose="05000000000000000000" pitchFamily="2" charset="2"/>
              <a:buChar char="n"/>
            </a:pPr>
            <a:endParaRPr lang="zh-CN" altLang="en-US" sz="1000" dirty="0">
              <a:solidFill>
                <a:srgbClr val="5A6378"/>
              </a:solidFill>
              <a:latin typeface="Microsoft YaHei UI" panose="020B0503020204020204" pitchFamily="34" charset="-122"/>
              <a:ea typeface="Microsoft YaHei UI" panose="020B0503020204020204" pitchFamily="34" charset="-122"/>
            </a:endParaRPr>
          </a:p>
        </p:txBody>
      </p:sp>
      <p:sp>
        <p:nvSpPr>
          <p:cNvPr id="18" name="矩形 9">
            <a:extLst>
              <a:ext uri="{FF2B5EF4-FFF2-40B4-BE49-F238E27FC236}">
                <a16:creationId xmlns:a16="http://schemas.microsoft.com/office/drawing/2014/main" xmlns="" id="{9EA54C38-619A-4DF6-B830-A66D01498403}"/>
              </a:ext>
            </a:extLst>
          </p:cNvPr>
          <p:cNvSpPr/>
          <p:nvPr/>
        </p:nvSpPr>
        <p:spPr>
          <a:xfrm>
            <a:off x="395536" y="1466453"/>
            <a:ext cx="3521591" cy="282034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6" name="TextBox 5"/>
          <p:cNvSpPr txBox="1"/>
          <p:nvPr/>
        </p:nvSpPr>
        <p:spPr>
          <a:xfrm>
            <a:off x="301300" y="304273"/>
            <a:ext cx="7652075" cy="461665"/>
          </a:xfrm>
          <a:prstGeom prst="rect">
            <a:avLst/>
          </a:prstGeom>
          <a:noFill/>
        </p:spPr>
        <p:txBody>
          <a:bodyPr wrap="square" rtlCol="0">
            <a:spAutoFit/>
          </a:bodyPr>
          <a:lstStyle/>
          <a:p>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介绍</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94609840"/>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301301" y="808075"/>
            <a:ext cx="8390950" cy="0"/>
          </a:xfrm>
          <a:prstGeom prst="line">
            <a:avLst/>
          </a:prstGeom>
          <a:noFill/>
          <a:ln w="6350" cap="flat" cmpd="sng" algn="ctr">
            <a:solidFill>
              <a:srgbClr val="FFFFFF">
                <a:lumMod val="65000"/>
              </a:srgbClr>
            </a:solidFill>
            <a:prstDash val="solid"/>
            <a:miter lim="800000"/>
          </a:ln>
          <a:effectLst/>
        </p:spPr>
      </p:cxnSp>
      <p:sp>
        <p:nvSpPr>
          <p:cNvPr id="42" name="TextBox 41"/>
          <p:cNvSpPr txBox="1"/>
          <p:nvPr/>
        </p:nvSpPr>
        <p:spPr>
          <a:xfrm>
            <a:off x="330565" y="843558"/>
            <a:ext cx="7091299" cy="418641"/>
          </a:xfrm>
          <a:prstGeom prst="rect">
            <a:avLst/>
          </a:prstGeom>
          <a:noFill/>
        </p:spPr>
        <p:txBody>
          <a:bodyPr wrap="square" rtlCol="0">
            <a:spAutoFit/>
          </a:bodyPr>
          <a:lstStyle/>
          <a:p>
            <a:pPr lvl="0" defTabSz="457200">
              <a:lnSpc>
                <a:spcPct val="150000"/>
              </a:lnSpc>
            </a:pPr>
            <a:r>
              <a:rPr lang="en-US" altLang="zh-CN" sz="1600" b="1" dirty="0" smtClean="0">
                <a:solidFill>
                  <a:schemeClr val="tx2"/>
                </a:solidFill>
                <a:latin typeface="Microsoft YaHei UI" panose="020B0503020204020204" pitchFamily="34" charset="-122"/>
                <a:ea typeface="Microsoft YaHei UI" panose="020B0503020204020204" pitchFamily="34" charset="-122"/>
              </a:rPr>
              <a:t>PI360</a:t>
            </a:r>
            <a:r>
              <a:rPr lang="zh-CN" altLang="en-US" sz="1600" b="1" dirty="0" smtClean="0">
                <a:solidFill>
                  <a:schemeClr val="tx2"/>
                </a:solidFill>
                <a:latin typeface="Microsoft YaHei UI" panose="020B0503020204020204" pitchFamily="34" charset="-122"/>
                <a:ea typeface="Microsoft YaHei UI" panose="020B0503020204020204" pitchFamily="34" charset="-122"/>
              </a:rPr>
              <a:t>的系统架构</a:t>
            </a:r>
            <a:r>
              <a:rPr lang="en-US" altLang="zh-CN" sz="1600" b="1" dirty="0" smtClean="0">
                <a:solidFill>
                  <a:schemeClr val="tx2"/>
                </a:solidFill>
                <a:latin typeface="Microsoft YaHei UI" panose="020B0503020204020204" pitchFamily="34" charset="-122"/>
                <a:ea typeface="Microsoft YaHei UI" panose="020B0503020204020204" pitchFamily="34" charset="-122"/>
              </a:rPr>
              <a:t> </a:t>
            </a:r>
            <a:endParaRPr lang="en-US" altLang="zh-CN" sz="1600" b="1" dirty="0">
              <a:solidFill>
                <a:schemeClr val="tx2"/>
              </a:solidFill>
              <a:latin typeface="Microsoft YaHei UI" panose="020B0503020204020204" pitchFamily="34" charset="-122"/>
              <a:ea typeface="Microsoft YaHei UI" panose="020B0503020204020204" pitchFamily="34" charset="-122"/>
            </a:endParaRPr>
          </a:p>
        </p:txBody>
      </p:sp>
      <p:pic>
        <p:nvPicPr>
          <p:cNvPr id="11" name="Picture 10"/>
          <p:cNvPicPr>
            <a:picLocks noChangeAspect="1"/>
          </p:cNvPicPr>
          <p:nvPr/>
        </p:nvPicPr>
        <p:blipFill>
          <a:blip r:embed="rId3"/>
          <a:stretch>
            <a:fillRect/>
          </a:stretch>
        </p:blipFill>
        <p:spPr>
          <a:xfrm>
            <a:off x="971600" y="1394839"/>
            <a:ext cx="6598570" cy="3111700"/>
          </a:xfrm>
          <a:prstGeom prst="rect">
            <a:avLst/>
          </a:prstGeom>
        </p:spPr>
      </p:pic>
      <p:sp>
        <p:nvSpPr>
          <p:cNvPr id="2" name="TextBox 1"/>
          <p:cNvSpPr txBox="1"/>
          <p:nvPr/>
        </p:nvSpPr>
        <p:spPr>
          <a:xfrm>
            <a:off x="971600" y="4125607"/>
            <a:ext cx="1656184" cy="307777"/>
          </a:xfrm>
          <a:prstGeom prst="rect">
            <a:avLst/>
          </a:prstGeom>
          <a:noFill/>
        </p:spPr>
        <p:txBody>
          <a:bodyPr wrap="square" rtlCol="0">
            <a:spAutoFit/>
          </a:bodyPr>
          <a:lstStyle/>
          <a:p>
            <a:r>
              <a:rPr lang="zh-CN" altLang="en-US" sz="1400" dirty="0">
                <a:solidFill>
                  <a:schemeClr val="tx2"/>
                </a:solidFill>
                <a:latin typeface="Microsoft YaHei UI" panose="020B0503020204020204" pitchFamily="34" charset="-122"/>
                <a:ea typeface="Microsoft YaHei UI" panose="020B0503020204020204" pitchFamily="34" charset="-122"/>
              </a:rPr>
              <a:t>流程数据收集系统</a:t>
            </a:r>
          </a:p>
        </p:txBody>
      </p:sp>
      <p:sp>
        <p:nvSpPr>
          <p:cNvPr id="7" name="TextBox 6"/>
          <p:cNvSpPr txBox="1"/>
          <p:nvPr/>
        </p:nvSpPr>
        <p:spPr>
          <a:xfrm>
            <a:off x="3443261" y="4506539"/>
            <a:ext cx="1368152" cy="307777"/>
          </a:xfrm>
          <a:prstGeom prst="rect">
            <a:avLst/>
          </a:prstGeom>
          <a:noFill/>
        </p:spPr>
        <p:txBody>
          <a:bodyPr wrap="square" rtlCol="0">
            <a:spAutoFit/>
          </a:bodyPr>
          <a:lstStyle/>
          <a:p>
            <a:r>
              <a:rPr lang="en-US" altLang="zh-CN" sz="1400" dirty="0" smtClean="0">
                <a:solidFill>
                  <a:schemeClr val="tx2"/>
                </a:solidFill>
                <a:latin typeface="Microsoft YaHei UI" panose="020B0503020204020204" pitchFamily="34" charset="-122"/>
                <a:ea typeface="Microsoft YaHei UI" panose="020B0503020204020204" pitchFamily="34" charset="-122"/>
              </a:rPr>
              <a:t>GCP</a:t>
            </a:r>
            <a:r>
              <a:rPr lang="zh-CN" altLang="en-US" sz="1400" dirty="0" smtClean="0">
                <a:solidFill>
                  <a:schemeClr val="tx2"/>
                </a:solidFill>
                <a:latin typeface="Microsoft YaHei UI" panose="020B0503020204020204" pitchFamily="34" charset="-122"/>
                <a:ea typeface="Microsoft YaHei UI" panose="020B0503020204020204" pitchFamily="34" charset="-122"/>
              </a:rPr>
              <a:t>云平台</a:t>
            </a:r>
            <a:endParaRPr lang="zh-CN" altLang="en-US" sz="1400" dirty="0">
              <a:solidFill>
                <a:schemeClr val="tx2"/>
              </a:solidFill>
              <a:latin typeface="Microsoft YaHei UI" panose="020B0503020204020204" pitchFamily="34" charset="-122"/>
              <a:ea typeface="Microsoft YaHei UI" panose="020B0503020204020204" pitchFamily="34" charset="-122"/>
            </a:endParaRPr>
          </a:p>
        </p:txBody>
      </p:sp>
      <p:sp>
        <p:nvSpPr>
          <p:cNvPr id="8" name="TextBox 7"/>
          <p:cNvSpPr txBox="1"/>
          <p:nvPr/>
        </p:nvSpPr>
        <p:spPr>
          <a:xfrm>
            <a:off x="6053712" y="4125607"/>
            <a:ext cx="1368152" cy="307777"/>
          </a:xfrm>
          <a:prstGeom prst="rect">
            <a:avLst/>
          </a:prstGeom>
          <a:noFill/>
        </p:spPr>
        <p:txBody>
          <a:bodyPr wrap="square" rtlCol="0">
            <a:spAutoFit/>
          </a:bodyPr>
          <a:lstStyle/>
          <a:p>
            <a:r>
              <a:rPr lang="en-US" altLang="zh-CN" sz="1400" dirty="0" smtClean="0">
                <a:solidFill>
                  <a:schemeClr val="tx2"/>
                </a:solidFill>
                <a:latin typeface="Microsoft YaHei UI" panose="020B0503020204020204" pitchFamily="34" charset="-122"/>
                <a:ea typeface="Microsoft YaHei UI" panose="020B0503020204020204" pitchFamily="34" charset="-122"/>
              </a:rPr>
              <a:t>PI360</a:t>
            </a:r>
            <a:r>
              <a:rPr lang="zh-CN" altLang="en-US" sz="1400" dirty="0" smtClean="0">
                <a:solidFill>
                  <a:schemeClr val="tx2"/>
                </a:solidFill>
                <a:latin typeface="Microsoft YaHei UI" panose="020B0503020204020204" pitchFamily="34" charset="-122"/>
                <a:ea typeface="Microsoft YaHei UI" panose="020B0503020204020204" pitchFamily="34" charset="-122"/>
              </a:rPr>
              <a:t>用户端</a:t>
            </a:r>
            <a:endParaRPr lang="zh-CN" altLang="en-US" sz="1400" dirty="0">
              <a:solidFill>
                <a:schemeClr val="tx2"/>
              </a:solidFill>
              <a:latin typeface="Microsoft YaHei UI" panose="020B0503020204020204" pitchFamily="34" charset="-122"/>
              <a:ea typeface="Microsoft YaHei UI" panose="020B0503020204020204" pitchFamily="34" charset="-122"/>
            </a:endParaRPr>
          </a:p>
        </p:txBody>
      </p:sp>
      <p:sp>
        <p:nvSpPr>
          <p:cNvPr id="9" name="TextBox 8"/>
          <p:cNvSpPr txBox="1"/>
          <p:nvPr/>
        </p:nvSpPr>
        <p:spPr>
          <a:xfrm>
            <a:off x="301300" y="304273"/>
            <a:ext cx="7652075" cy="461665"/>
          </a:xfrm>
          <a:prstGeom prst="rect">
            <a:avLst/>
          </a:prstGeom>
          <a:noFill/>
        </p:spPr>
        <p:txBody>
          <a:bodyPr wrap="square" rtlCol="0">
            <a:spAutoFit/>
          </a:bodyPr>
          <a:lstStyle/>
          <a:p>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PI360(</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智能流程医生</a:t>
            </a:r>
            <a:r>
              <a:rPr lang="en-US" altLang="zh-CN"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400" b="1" dirty="0" smtClean="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rPr>
              <a:t>介绍</a:t>
            </a:r>
            <a:endParaRPr lang="zh-CN" altLang="en-US" sz="2400" b="1" dirty="0">
              <a:solidFill>
                <a:schemeClr val="bg1">
                  <a:lumMod val="65000"/>
                </a:schemeClr>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316687078"/>
      </p:ext>
    </p:extLst>
  </p:cSld>
  <p:clrMapOvr>
    <a:masterClrMapping/>
  </p:clrMapOvr>
  <mc:AlternateContent xmlns:mc="http://schemas.openxmlformats.org/markup-compatibility/2006" xmlns:p14="http://schemas.microsoft.com/office/powerpoint/2010/main">
    <mc:Choice Requires="p14">
      <p:transition spd="slow" p14:dur="125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Office 主题​​">
  <a:themeElements>
    <a:clrScheme name="自定义 141">
      <a:dk1>
        <a:sysClr val="windowText" lastClr="000000"/>
      </a:dk1>
      <a:lt1>
        <a:sysClr val="window" lastClr="FFFFFF"/>
      </a:lt1>
      <a:dk2>
        <a:srgbClr val="5A6378"/>
      </a:dk2>
      <a:lt2>
        <a:srgbClr val="7F7F7F"/>
      </a:lt2>
      <a:accent1>
        <a:srgbClr val="3C8DBE"/>
      </a:accent1>
      <a:accent2>
        <a:srgbClr val="5CC2EB"/>
      </a:accent2>
      <a:accent3>
        <a:srgbClr val="3C8DBE"/>
      </a:accent3>
      <a:accent4>
        <a:srgbClr val="5CC2EB"/>
      </a:accent4>
      <a:accent5>
        <a:srgbClr val="3C8DBE"/>
      </a:accent5>
      <a:accent6>
        <a:srgbClr val="5CC2EB"/>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1724</Words>
  <Application>Microsoft Office PowerPoint</Application>
  <PresentationFormat>全屏显示(16:9)</PresentationFormat>
  <Paragraphs>206</Paragraphs>
  <Slides>18</Slides>
  <Notes>14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Gill Sans</vt:lpstr>
      <vt:lpstr>Microsoft JhengHei</vt:lpstr>
      <vt:lpstr>Microsoft JhengHei UI</vt:lpstr>
      <vt:lpstr>Microsoft YaHei UI</vt:lpstr>
      <vt:lpstr>等线</vt:lpstr>
      <vt:lpstr>思源黑体 Bold</vt:lpstr>
      <vt:lpstr>宋体</vt:lpstr>
      <vt:lpstr>微软雅黑</vt:lpstr>
      <vt:lpstr>Agency FB</vt:lpstr>
      <vt:lpstr>Arial</vt:lpstr>
      <vt:lpstr>Calibri</vt:lpstr>
      <vt:lpstr>Segoe UI</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Liang Junhua</cp:lastModifiedBy>
  <cp:revision>462</cp:revision>
  <dcterms:created xsi:type="dcterms:W3CDTF">2014-11-09T01:07:25Z</dcterms:created>
  <dcterms:modified xsi:type="dcterms:W3CDTF">2021-06-12T16:51:20Z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2021-06-02T01:47:23Z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554c9713-e630-455d-9edf-4815a37d9706</vt:lpwstr>
  </property>
  <property fmtid="{D5CDD505-2E9C-101B-9397-08002B2CF9AE}" pid="8" name="MSIP_Label_3486a02c-2dfb-4efe-823f-aa2d1f0e6ab7_ContentBits">
    <vt:lpwstr>2</vt:lpwstr>
  </property>
  <property fmtid="{D5CDD505-2E9C-101B-9397-08002B2CF9AE}" pid="9" name="Classification">
    <vt:lpwstr>PUBLIC</vt:lpwstr>
  </property>
</Properties>
</file>