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56" r:id="rId4"/>
    <p:sldId id="257" r:id="rId5"/>
    <p:sldId id="258" r:id="rId6"/>
    <p:sldId id="272" r:id="rId7"/>
    <p:sldId id="267" r:id="rId8"/>
    <p:sldId id="268" r:id="rId9"/>
    <p:sldId id="263" r:id="rId10"/>
    <p:sldId id="264" r:id="rId11"/>
    <p:sldId id="284" r:id="rId12"/>
    <p:sldId id="260" r:id="rId13"/>
    <p:sldId id="265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2FA"/>
    <a:srgbClr val="715762"/>
    <a:srgbClr val="B484E2"/>
    <a:srgbClr val="705661"/>
    <a:srgbClr val="D460FF"/>
    <a:srgbClr val="01A8FF"/>
    <a:srgbClr val="34334B"/>
    <a:srgbClr val="6D5562"/>
    <a:srgbClr val="1A070E"/>
    <a:srgbClr val="72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58" d="100"/>
          <a:sy n="158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17.png"/><Relationship Id="rId7" Type="http://schemas.openxmlformats.org/officeDocument/2006/relationships/image" Target="../media/image2.svg"/><Relationship Id="rId6" Type="http://schemas.openxmlformats.org/officeDocument/2006/relationships/image" Target="../media/image16.png"/><Relationship Id="rId5" Type="http://schemas.openxmlformats.org/officeDocument/2006/relationships/image" Target="../media/image1.sv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12.svg"/><Relationship Id="rId27" Type="http://schemas.openxmlformats.org/officeDocument/2006/relationships/image" Target="../media/image27.png"/><Relationship Id="rId26" Type="http://schemas.openxmlformats.org/officeDocument/2006/relationships/image" Target="../media/image11.svg"/><Relationship Id="rId25" Type="http://schemas.openxmlformats.org/officeDocument/2006/relationships/image" Target="../media/image26.png"/><Relationship Id="rId24" Type="http://schemas.openxmlformats.org/officeDocument/2006/relationships/image" Target="../media/image10.svg"/><Relationship Id="rId23" Type="http://schemas.openxmlformats.org/officeDocument/2006/relationships/image" Target="../media/image25.png"/><Relationship Id="rId22" Type="http://schemas.openxmlformats.org/officeDocument/2006/relationships/image" Target="../media/image9.svg"/><Relationship Id="rId21" Type="http://schemas.openxmlformats.org/officeDocument/2006/relationships/image" Target="../media/image24.png"/><Relationship Id="rId20" Type="http://schemas.openxmlformats.org/officeDocument/2006/relationships/image" Target="../media/image8.svg"/><Relationship Id="rId2" Type="http://schemas.openxmlformats.org/officeDocument/2006/relationships/image" Target="../media/image13.png"/><Relationship Id="rId19" Type="http://schemas.openxmlformats.org/officeDocument/2006/relationships/image" Target="../media/image23.png"/><Relationship Id="rId18" Type="http://schemas.openxmlformats.org/officeDocument/2006/relationships/image" Target="../media/image7.sv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15" Type="http://schemas.openxmlformats.org/officeDocument/2006/relationships/image" Target="../media/image6.svg"/><Relationship Id="rId14" Type="http://schemas.openxmlformats.org/officeDocument/2006/relationships/image" Target="../media/image20.png"/><Relationship Id="rId13" Type="http://schemas.openxmlformats.org/officeDocument/2006/relationships/image" Target="../media/image5.svg"/><Relationship Id="rId12" Type="http://schemas.openxmlformats.org/officeDocument/2006/relationships/image" Target="../media/image19.png"/><Relationship Id="rId11" Type="http://schemas.openxmlformats.org/officeDocument/2006/relationships/image" Target="../media/image4.svg"/><Relationship Id="rId10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融资融券合约展期审核自动化</a:t>
            </a:r>
            <a:endParaRPr lang="zh-CN" altLang="en-US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2646" y="2394380"/>
            <a:ext cx="4723292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人工审核平均：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15-20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机器人审核平均：</a:t>
            </a: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1-2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 合约核对准确率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100%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审核台账自动汇总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节省工时：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150-200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工时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2380" y="5147310"/>
            <a:ext cx="77266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为其他部门繁琐业务的优化改造树立良好典范，逐步提高公司数字化能力。</a:t>
            </a:r>
            <a:endParaRPr lang="zh-CN" altLang="en-US"/>
          </a:p>
        </p:txBody>
      </p:sp>
      <p:pic>
        <p:nvPicPr>
          <p:cNvPr id="2" name="图片 1" descr="fcbf22794764cb3ce47aa6a9e5cae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380" y="1929130"/>
            <a:ext cx="533400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" name="Group 1"/>
          <p:cNvGrpSpPr/>
          <p:nvPr/>
        </p:nvGrpSpPr>
        <p:grpSpPr>
          <a:xfrm rot="20615407">
            <a:off x="4628725" y="2064574"/>
            <a:ext cx="2934549" cy="3805177"/>
            <a:chOff x="4722996" y="2167445"/>
            <a:chExt cx="2934549" cy="3805177"/>
          </a:xfrm>
        </p:grpSpPr>
        <p:sp>
          <p:nvSpPr>
            <p:cNvPr id="36" name="Freeform: Shape 3"/>
            <p:cNvSpPr/>
            <p:nvPr/>
          </p:nvSpPr>
          <p:spPr bwMode="gray">
            <a:xfrm flipH="1">
              <a:off x="4722996" y="4779331"/>
              <a:ext cx="2161276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  <p:sp>
          <p:nvSpPr>
            <p:cNvPr id="37" name="Freeform: Shape 4"/>
            <p:cNvSpPr/>
            <p:nvPr/>
          </p:nvSpPr>
          <p:spPr bwMode="gray">
            <a:xfrm rot="18000000" flipH="1">
              <a:off x="5756352" y="4555415"/>
              <a:ext cx="2159883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  <p:sp>
          <p:nvSpPr>
            <p:cNvPr id="38" name="Freeform: Shape 5"/>
            <p:cNvSpPr/>
            <p:nvPr/>
          </p:nvSpPr>
          <p:spPr bwMode="gray">
            <a:xfrm rot="14400000" flipH="1">
              <a:off x="6044237" y="3416364"/>
              <a:ext cx="2159884" cy="674529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  <p:sp>
          <p:nvSpPr>
            <p:cNvPr id="39" name="Freeform: Shape 6"/>
            <p:cNvSpPr/>
            <p:nvPr/>
          </p:nvSpPr>
          <p:spPr bwMode="gray">
            <a:xfrm rot="10800000" flipH="1">
              <a:off x="5496269" y="2651434"/>
              <a:ext cx="2161276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  <p:sp>
          <p:nvSpPr>
            <p:cNvPr id="40" name="Freeform: Shape 7"/>
            <p:cNvSpPr/>
            <p:nvPr/>
          </p:nvSpPr>
          <p:spPr bwMode="gray">
            <a:xfrm rot="7200000" flipH="1">
              <a:off x="4401726" y="2910121"/>
              <a:ext cx="2159884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  <p:sp>
          <p:nvSpPr>
            <p:cNvPr id="41" name="Freeform: Shape 8"/>
            <p:cNvSpPr/>
            <p:nvPr/>
          </p:nvSpPr>
          <p:spPr bwMode="gray">
            <a:xfrm rot="3600000" flipH="1">
              <a:off x="4111056" y="3974068"/>
              <a:ext cx="2161274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p>
              <a:pPr algn="ctr"/>
            </a:p>
          </p:txBody>
        </p:sp>
      </p:grpSp>
      <p:grpSp>
        <p:nvGrpSpPr>
          <p:cNvPr id="57" name="组合 56"/>
          <p:cNvGrpSpPr/>
          <p:nvPr/>
        </p:nvGrpSpPr>
        <p:grpSpPr>
          <a:xfrm rot="0">
            <a:off x="7874283" y="1929905"/>
            <a:ext cx="3339817" cy="1218764"/>
            <a:chOff x="874712" y="3325188"/>
            <a:chExt cx="3339817" cy="1218764"/>
          </a:xfrm>
        </p:grpSpPr>
        <p:sp>
          <p:nvSpPr>
            <p:cNvPr id="59" name="矩形 58"/>
            <p:cNvSpPr/>
            <p:nvPr/>
          </p:nvSpPr>
          <p:spPr>
            <a:xfrm>
              <a:off x="874712" y="3677812"/>
              <a:ext cx="3339817" cy="8661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无需在原有系统改造，</a:t>
              </a:r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充分发挥资源优势互补的协同效应，使得各业务流程的壁垒不复存在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74713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无侵入性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0">
            <a:off x="7874283" y="3264941"/>
            <a:ext cx="3339817" cy="960319"/>
            <a:chOff x="874712" y="3325188"/>
            <a:chExt cx="3339817" cy="960319"/>
          </a:xfrm>
        </p:grpSpPr>
        <p:sp>
          <p:nvSpPr>
            <p:cNvPr id="62" name="矩形 61"/>
            <p:cNvSpPr/>
            <p:nvPr/>
          </p:nvSpPr>
          <p:spPr>
            <a:xfrm>
              <a:off x="874712" y="3677812"/>
              <a:ext cx="3339817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显著提高流程自动化的实施效率，提升工作质量，节省运营成本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74713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提升效率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0">
            <a:off x="7874283" y="4599977"/>
            <a:ext cx="3339817" cy="1218764"/>
            <a:chOff x="874712" y="3325188"/>
            <a:chExt cx="3339817" cy="1218764"/>
          </a:xfrm>
        </p:grpSpPr>
        <p:sp>
          <p:nvSpPr>
            <p:cNvPr id="65" name="矩形 64"/>
            <p:cNvSpPr/>
            <p:nvPr/>
          </p:nvSpPr>
          <p:spPr>
            <a:xfrm>
              <a:off x="874712" y="3677812"/>
              <a:ext cx="3339817" cy="8661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在经纪、投行、交易等前后台业务中，挖掘固有流程进行优化改造，为行业内其他公司数字化转型提供优秀实践案例。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74713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良好典范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rot="0">
            <a:off x="919926" y="1918475"/>
            <a:ext cx="3339817" cy="960319"/>
            <a:chOff x="874712" y="3325188"/>
            <a:chExt cx="3339817" cy="960319"/>
          </a:xfrm>
        </p:grpSpPr>
        <p:sp>
          <p:nvSpPr>
            <p:cNvPr id="68" name="矩形 67"/>
            <p:cNvSpPr/>
            <p:nvPr/>
          </p:nvSpPr>
          <p:spPr>
            <a:xfrm>
              <a:off x="874712" y="3677812"/>
              <a:ext cx="3339817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实际证券工作中，有大量规则固化的工作，无需过多思考，按照流程办事即可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972555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规则固化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0">
            <a:off x="919926" y="3322357"/>
            <a:ext cx="3339817" cy="960319"/>
            <a:chOff x="874712" y="3325188"/>
            <a:chExt cx="3339817" cy="960319"/>
          </a:xfrm>
        </p:grpSpPr>
        <p:sp>
          <p:nvSpPr>
            <p:cNvPr id="74" name="矩形 73"/>
            <p:cNvSpPr/>
            <p:nvPr/>
          </p:nvSpPr>
          <p:spPr>
            <a:xfrm>
              <a:off x="874712" y="3677812"/>
              <a:ext cx="3339817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规则固化的工作往往重复率高，长期重复使人疲劳，导致效率低下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972555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效率低下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6" name="图片占位符 57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>
            <a:fillRect/>
          </a:stretch>
        </p:blipFill>
        <p:spPr>
          <a:xfrm>
            <a:off x="5240921" y="3130161"/>
            <a:ext cx="1674000" cy="1674002"/>
          </a:xfrm>
          <a:custGeom>
            <a:avLst/>
            <a:gdLst>
              <a:gd name="connsiteX0" fmla="*/ 837000 w 1674000"/>
              <a:gd name="connsiteY0" fmla="*/ 0 h 1674002"/>
              <a:gd name="connsiteX1" fmla="*/ 1674000 w 1674000"/>
              <a:gd name="connsiteY1" fmla="*/ 837001 h 1674002"/>
              <a:gd name="connsiteX2" fmla="*/ 837000 w 1674000"/>
              <a:gd name="connsiteY2" fmla="*/ 1674002 h 1674002"/>
              <a:gd name="connsiteX3" fmla="*/ 0 w 1674000"/>
              <a:gd name="connsiteY3" fmla="*/ 837001 h 1674002"/>
              <a:gd name="connsiteX4" fmla="*/ 837000 w 1674000"/>
              <a:gd name="connsiteY4" fmla="*/ 0 h 16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00" h="1674002">
                <a:moveTo>
                  <a:pt x="837000" y="0"/>
                </a:moveTo>
                <a:cubicBezTo>
                  <a:pt x="1299262" y="0"/>
                  <a:pt x="1674000" y="374738"/>
                  <a:pt x="1674000" y="837001"/>
                </a:cubicBezTo>
                <a:cubicBezTo>
                  <a:pt x="1674000" y="1299264"/>
                  <a:pt x="1299262" y="1674002"/>
                  <a:pt x="837000" y="1674002"/>
                </a:cubicBezTo>
                <a:cubicBezTo>
                  <a:pt x="374738" y="1674002"/>
                  <a:pt x="0" y="1299264"/>
                  <a:pt x="0" y="837001"/>
                </a:cubicBezTo>
                <a:cubicBezTo>
                  <a:pt x="0" y="374738"/>
                  <a:pt x="374738" y="0"/>
                  <a:pt x="837000" y="0"/>
                </a:cubicBezTo>
                <a:close/>
              </a:path>
            </a:pathLst>
          </a:custGeom>
        </p:spPr>
      </p:pic>
      <p:sp>
        <p:nvSpPr>
          <p:cNvPr id="77" name="矩形 76"/>
          <p:cNvSpPr/>
          <p:nvPr/>
        </p:nvSpPr>
        <p:spPr>
          <a:xfrm>
            <a:off x="2017769" y="1216800"/>
            <a:ext cx="2241974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痛点</a:t>
            </a:r>
            <a:endParaRPr kumimoji="0" lang="zh-CN" altLang="en-US" sz="18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 rot="0">
            <a:off x="919926" y="4740947"/>
            <a:ext cx="3339817" cy="701874"/>
            <a:chOff x="874712" y="3325188"/>
            <a:chExt cx="3339817" cy="701874"/>
          </a:xfrm>
        </p:grpSpPr>
        <p:sp>
          <p:nvSpPr>
            <p:cNvPr id="79" name="矩形 78"/>
            <p:cNvSpPr/>
            <p:nvPr/>
          </p:nvSpPr>
          <p:spPr>
            <a:xfrm>
              <a:off x="874712" y="3677812"/>
              <a:ext cx="3339817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人工由于各种客观原因导致错误率上升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972555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错误率较高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7916919" y="1216800"/>
            <a:ext cx="2241974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RPA</a:t>
            </a:r>
            <a:r>
              <a:rPr kumimoji="0" lang="zh-CN" altLang="en-US" sz="18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优势</a:t>
            </a:r>
            <a:endParaRPr kumimoji="0" lang="zh-CN" altLang="en-US" sz="18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融资融券合约展期审核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自动化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千手观音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：赵眸、吴晗、潘雪峰、孟政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做企业的前面手，助力企业数字化转型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所在单位和部门/专业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中信建投证券股份有限公司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：证券业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1FA2FA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：证券金融部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融资融券合约展期审核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logo2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985" y="2606040"/>
            <a:ext cx="485267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65014" y="2585911"/>
            <a:ext cx="4940844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中信建投证券成立于 2005 年 11 月 2 日，是经中国证监会批准设立的全国性大型综合证券公司。自成立以来，中信建投证券各项业务快速发展，在企业融资、收购兼并、证券经纪、证券金融、固定收益、资产管理、股票及衍生品交易等领域形成了自身特色和核心业务优势，并搭建了研究咨询、信息技术、运营管理、风险管理、合规管理等专业高效的业务支持体系。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券金融部作为公司核心部门之一，具有大量需要机器人介入的规则固化流程。机器人可以大幅减轻甚至代替人工进行繁重的重复工作，使得人力投入到更有价值的工作中去。两融展期申请审核流程则是其中比较有代表性的可优化流程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280149" y="2927985"/>
            <a:ext cx="4652999" cy="1991931"/>
            <a:chOff x="1693430" y="1679590"/>
            <a:chExt cx="8752688" cy="3746991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54203" y="4268244"/>
              <a:ext cx="6891915" cy="1158337"/>
              <a:chOff x="1467192" y="5180920"/>
              <a:chExt cx="6891915" cy="1158337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记录台账并发送给相关人员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通知相关人员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到期合约一一核对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合约核对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对符合要求的展期申请确认延期操作并审核通过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延期并审核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登陆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OA</a:t>
                </a: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、两融客户端。</a:t>
                </a:r>
                <a:endParaRPr 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进入系统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工作量大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人工核对出错率高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529" y="5343215"/>
            <a:ext cx="296466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OA系统与两融系统到期合约一一对应核实，单客户到期合约平均30-50条。</a:t>
            </a: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极易发生核对错误的情况。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业务人员每日需处理15-20条展期申请</a:t>
            </a:r>
            <a:endParaRPr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每条申请核对处理耗费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15-20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分钟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规则固定，到期合约核对以及记录台账，重复性较高。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214488" y="285452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两融展期审核流程痛点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图片 78" descr="两融As-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6030" y="1560195"/>
            <a:ext cx="10058400" cy="4808855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4214488" y="285452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As-Is 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详细流程图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To-Be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详细流程图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0" name="图片 89" descr="两融流程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890" y="1332230"/>
            <a:ext cx="10058400" cy="5215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889" y="657224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0419" y="4165460"/>
            <a:ext cx="526438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机器人自动完成登录系统、合约核对等业务流程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343283" y="2354514"/>
            <a:ext cx="13844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endParaRPr kumimoji="1"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两融客户端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2377" y="3681484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邮件发送相关业务人员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8702" y="3725173"/>
            <a:ext cx="127121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审核通过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72703" y="3736539"/>
            <a:ext cx="127090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两融客户端延期确认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0747" y="2354837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合约一一核对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45120" y="2354812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两融客户端查询待延期合约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34915" y="2354580"/>
            <a:ext cx="14725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筛选展期申请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314753" y="5378845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两融客户端</a:t>
            </a:r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90926" y="5387984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批量抓取符合条件的展期申请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860521" y="5400262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两融客户端批量抓取待延期合约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37652" y="5379366"/>
            <a:ext cx="136242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将两次抓取的合约数据循环遍历一一核对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625363" y="5379366"/>
            <a:ext cx="1113892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核对无误后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WebOA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审核通过，两融客户端延期确认，记录台账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右 119"/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/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/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8653696" y="5400268"/>
            <a:ext cx="1329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登录邮箱，发送相关业务人员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2min/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单审核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15min/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单审核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5214362" y="3723415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保存审核状态结果表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=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项目实施前后的处理流程对比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41"/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2"/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0"/>
          <p:cNvSpPr txBox="1"/>
          <p:nvPr/>
        </p:nvSpPr>
        <p:spPr>
          <a:xfrm>
            <a:off x="843915" y="4567555"/>
            <a:ext cx="2560320" cy="73596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Orchestrator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对机器人执行状态、执行时间等进行监控。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3996055"/>
            <a:ext cx="2644775" cy="73596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异常捕获、分级日志打印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可预测异常重试策略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416935"/>
            <a:ext cx="2607945" cy="170561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异常超频终止流程并通过企业微信报警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Orchestrator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查看日志并响应，决定执行重试或者流程修复操作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2853055"/>
            <a:ext cx="2689860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监控报警制度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值班人制度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5分钟内响应，1小时内解决的事后补偿机制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报警恢复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异常处理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监控调度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运行保障制度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51050" y="3730625"/>
            <a:ext cx="776859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1、使用RPA与业务流程深度融合，优化到期合约校对流程。逐步由人工核对到人机协同再到后台无人值守校对，通过对业务模式的创新大大提高效率。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2、在无侵入系统的前提下，增加对展期申请案件的多重筛选，代码灵活，降低系统间耦合。</a:t>
            </a:r>
            <a:endParaRPr lang="zh-CN" altLang="en-US"/>
          </a:p>
        </p:txBody>
      </p:sp>
      <p:pic>
        <p:nvPicPr>
          <p:cNvPr id="2" name="图片 1" descr="41cf9ae01a86f95b96f39335966b7d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0630" y="1751965"/>
            <a:ext cx="4328795" cy="15773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WPS 演示</Application>
  <PresentationFormat>宽屏</PresentationFormat>
  <Paragraphs>202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PingFang SC</vt:lpstr>
      <vt:lpstr>Wingdings</vt:lpstr>
      <vt:lpstr>Calibri</vt:lpstr>
      <vt:lpstr>Arial Unicode MS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mengzheng</cp:lastModifiedBy>
  <cp:revision>177</cp:revision>
  <dcterms:created xsi:type="dcterms:W3CDTF">2021-03-03T08:16:00Z</dcterms:created>
  <dcterms:modified xsi:type="dcterms:W3CDTF">2021-06-13T00:59:43Z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</Properties>
</file>