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72" r:id="rId6"/>
    <p:sldId id="275" r:id="rId7"/>
    <p:sldId id="277" r:id="rId8"/>
    <p:sldId id="271" r:id="rId9"/>
    <p:sldId id="260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6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63" Type="http://schemas.openxmlformats.org/officeDocument/2006/relationships/image" Target="../media/image13.png"/><Relationship Id="rId68" Type="http://schemas.openxmlformats.org/officeDocument/2006/relationships/image" Target="../media/image23.svg"/><Relationship Id="rId16" Type="http://schemas.openxmlformats.org/officeDocument/2006/relationships/tags" Target="../tags/tag61.xml"/><Relationship Id="rId11" Type="http://schemas.openxmlformats.org/officeDocument/2006/relationships/tags" Target="../tags/tag56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53" Type="http://schemas.openxmlformats.org/officeDocument/2006/relationships/tags" Target="../tags/tag98.xml"/><Relationship Id="rId58" Type="http://schemas.openxmlformats.org/officeDocument/2006/relationships/tags" Target="../tags/tag103.xml"/><Relationship Id="rId74" Type="http://schemas.openxmlformats.org/officeDocument/2006/relationships/image" Target="../media/image19.png"/><Relationship Id="rId79" Type="http://schemas.openxmlformats.org/officeDocument/2006/relationships/image" Target="../media/image38.svg"/><Relationship Id="rId5" Type="http://schemas.openxmlformats.org/officeDocument/2006/relationships/tags" Target="../tags/tag50.xml"/><Relationship Id="rId61" Type="http://schemas.openxmlformats.org/officeDocument/2006/relationships/image" Target="../media/image11.png"/><Relationship Id="rId82" Type="http://schemas.openxmlformats.org/officeDocument/2006/relationships/image" Target="../media/image23.png"/><Relationship Id="rId19" Type="http://schemas.openxmlformats.org/officeDocument/2006/relationships/tags" Target="../tags/tag6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56" Type="http://schemas.openxmlformats.org/officeDocument/2006/relationships/tags" Target="../tags/tag101.xml"/><Relationship Id="rId64" Type="http://schemas.openxmlformats.org/officeDocument/2006/relationships/image" Target="../media/image19.svg"/><Relationship Id="rId69" Type="http://schemas.openxmlformats.org/officeDocument/2006/relationships/image" Target="../media/image16.png"/><Relationship Id="rId77" Type="http://schemas.openxmlformats.org/officeDocument/2006/relationships/image" Target="../media/image36.svg"/><Relationship Id="rId8" Type="http://schemas.openxmlformats.org/officeDocument/2006/relationships/tags" Target="../tags/tag53.xml"/><Relationship Id="rId51" Type="http://schemas.openxmlformats.org/officeDocument/2006/relationships/tags" Target="../tags/tag96.xml"/><Relationship Id="rId72" Type="http://schemas.openxmlformats.org/officeDocument/2006/relationships/image" Target="../media/image18.png"/><Relationship Id="rId80" Type="http://schemas.openxmlformats.org/officeDocument/2006/relationships/image" Target="../media/image22.png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tags" Target="../tags/tag104.xml"/><Relationship Id="rId67" Type="http://schemas.openxmlformats.org/officeDocument/2006/relationships/image" Target="../media/image15.png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tags" Target="../tags/tag99.xml"/><Relationship Id="rId62" Type="http://schemas.openxmlformats.org/officeDocument/2006/relationships/image" Target="../media/image12.png"/><Relationship Id="rId70" Type="http://schemas.openxmlformats.org/officeDocument/2006/relationships/image" Target="../media/image25.svg"/><Relationship Id="rId75" Type="http://schemas.openxmlformats.org/officeDocument/2006/relationships/image" Target="../media/image34.svg"/><Relationship Id="rId83" Type="http://schemas.openxmlformats.org/officeDocument/2006/relationships/image" Target="../media/image42.sv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57" Type="http://schemas.openxmlformats.org/officeDocument/2006/relationships/tags" Target="../tags/tag102.xml"/><Relationship Id="rId10" Type="http://schemas.openxmlformats.org/officeDocument/2006/relationships/tags" Target="../tags/tag55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tags" Target="../tags/tag97.xml"/><Relationship Id="rId60" Type="http://schemas.openxmlformats.org/officeDocument/2006/relationships/slideLayout" Target="../slideLayouts/slideLayout7.xml"/><Relationship Id="rId65" Type="http://schemas.openxmlformats.org/officeDocument/2006/relationships/image" Target="../media/image14.png"/><Relationship Id="rId73" Type="http://schemas.openxmlformats.org/officeDocument/2006/relationships/image" Target="../media/image32.svg"/><Relationship Id="rId78" Type="http://schemas.openxmlformats.org/officeDocument/2006/relationships/image" Target="../media/image21.png"/><Relationship Id="rId81" Type="http://schemas.openxmlformats.org/officeDocument/2006/relationships/image" Target="../media/image40.sv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9" Type="http://schemas.openxmlformats.org/officeDocument/2006/relationships/tags" Target="../tags/tag84.xml"/><Relationship Id="rId34" Type="http://schemas.openxmlformats.org/officeDocument/2006/relationships/tags" Target="../tags/tag79.xml"/><Relationship Id="rId50" Type="http://schemas.openxmlformats.org/officeDocument/2006/relationships/tags" Target="../tags/tag95.xml"/><Relationship Id="rId55" Type="http://schemas.openxmlformats.org/officeDocument/2006/relationships/tags" Target="../tags/tag100.xml"/><Relationship Id="rId76" Type="http://schemas.openxmlformats.org/officeDocument/2006/relationships/image" Target="../media/image20.png"/><Relationship Id="rId7" Type="http://schemas.openxmlformats.org/officeDocument/2006/relationships/tags" Target="../tags/tag52.xml"/><Relationship Id="rId71" Type="http://schemas.openxmlformats.org/officeDocument/2006/relationships/image" Target="../media/image17.png"/><Relationship Id="rId2" Type="http://schemas.openxmlformats.org/officeDocument/2006/relationships/tags" Target="../tags/tag47.xml"/><Relationship Id="rId29" Type="http://schemas.openxmlformats.org/officeDocument/2006/relationships/tags" Target="../tags/tag74.xml"/><Relationship Id="rId24" Type="http://schemas.openxmlformats.org/officeDocument/2006/relationships/tags" Target="../tags/tag69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66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-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41386" y="4698023"/>
            <a:ext cx="6720625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800" dirty="0" smtClean="0"/>
              <a:t>合同智能核对</a:t>
            </a:r>
            <a:r>
              <a:rPr kumimoji="1" lang="zh-CN" altLang="en-US" sz="2800" dirty="0" smtClean="0"/>
              <a:t>和自动录入</a:t>
            </a:r>
            <a:endParaRPr kumimoji="1" lang="en-US" altLang="zh-CN" sz="2800" dirty="0"/>
          </a:p>
        </p:txBody>
      </p:sp>
      <p:grpSp>
        <p:nvGrpSpPr>
          <p:cNvPr id="32" name="PA-组合 31"/>
          <p:cNvGrpSpPr/>
          <p:nvPr>
            <p:custDataLst>
              <p:tags r:id="rId2"/>
            </p:custDataLst>
          </p:nvPr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PA-文本框 34"/>
            <p:cNvSpPr txBox="1"/>
            <p:nvPr>
              <p:custDataLst>
                <p:tags r:id="rId8"/>
              </p:custDataLst>
            </p:nvPr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PA-文本框 35"/>
            <p:cNvSpPr txBox="1"/>
            <p:nvPr>
              <p:custDataLst>
                <p:tags r:id="rId9"/>
              </p:custDataLst>
            </p:nvPr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PA-图片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PA-图片 5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PA-图片 5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PA-图片 6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sp>
        <p:nvSpPr>
          <p:cNvPr id="10" name="PA-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002092" y="5721532"/>
            <a:ext cx="2247793" cy="209006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400" dirty="0" smtClean="0"/>
              <a:t>中海物业海潮机器人团队</a:t>
            </a:r>
            <a:endParaRPr kumimoji="1"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-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07609" y="15379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PA-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2188" y="2104876"/>
            <a:ext cx="7754500" cy="4115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中海物业海潮机器人</a:t>
            </a:r>
            <a:endParaRPr lang="en-US" altLang="zh-CN" sz="17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：梁杰、沈雷、熊新平、刘成、</a:t>
            </a:r>
            <a:r>
              <a:rPr lang="zh-CN" altLang="en-US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陈伟斌、杜圣春</a:t>
            </a:r>
            <a:endParaRPr lang="en-US" altLang="zh-CN" sz="1700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7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</a:t>
            </a: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口号 </a:t>
            </a:r>
            <a:r>
              <a:rPr lang="en-US" altLang="zh-CN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勤练内功、提升效率</a:t>
            </a:r>
            <a:endParaRPr lang="en-US" altLang="zh-CN" sz="17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中海物业管理有限公司 信息科技部</a:t>
            </a:r>
            <a:endParaRPr lang="en-US" altLang="zh-CN" sz="17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7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财务和法务</a:t>
            </a:r>
            <a:endParaRPr lang="en-US" altLang="zh-CN" sz="17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7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7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：应用于中海物业各分子公司，可拓展应用至中国建筑所有企业</a:t>
            </a:r>
            <a:endParaRPr lang="en-US" altLang="zh-CN" sz="17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PA-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A-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95" y="2742188"/>
            <a:ext cx="3742245" cy="2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-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74609" y="268711"/>
            <a:ext cx="47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中海物业实施业务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背景</a:t>
            </a:r>
          </a:p>
        </p:txBody>
      </p:sp>
      <p:sp>
        <p:nvSpPr>
          <p:cNvPr id="14" name="PA-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3" name="PA-矩形 62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2699" y="1646189"/>
            <a:ext cx="1626226" cy="453631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 smtClean="0">
                <a:latin typeface="PingFang SC" panose="020B0400000000000000" pitchFamily="34" charset="-122"/>
                <a:ea typeface="PingFang SC" panose="020B0400000000000000" pitchFamily="34" charset="-122"/>
              </a:rPr>
              <a:t>需求分析</a:t>
            </a:r>
            <a:endParaRPr kumimoji="1" lang="zh-CN" altLang="en-US" sz="28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" name="PA-文本框 1"/>
          <p:cNvSpPr txBox="1"/>
          <p:nvPr>
            <p:custDataLst>
              <p:tags r:id="rId6"/>
            </p:custDataLst>
          </p:nvPr>
        </p:nvSpPr>
        <p:spPr>
          <a:xfrm>
            <a:off x="2250234" y="1502588"/>
            <a:ext cx="8265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随着全球数字化转型的进一步推进，包括物业在内的各行各业都在积极提升企业数字化水平。在数字化转型过程中，会存在大量新旧系统、总公司与分子公司系统共存的问题，这些系统中全部实现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接口的连通，会存在较大困难和制约。同时企业中仍存在大量人工审核，人工录入的体力工作，大量消耗企业资源。因此数字化转型过程中急需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的介入，打破最后一公里的瓶颈。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PA-矩形 65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2699" y="3867903"/>
            <a:ext cx="1626226" cy="453631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 smtClean="0">
                <a:latin typeface="PingFang SC" panose="020B0400000000000000" pitchFamily="34" charset="-122"/>
                <a:ea typeface="PingFang SC" panose="020B0400000000000000" pitchFamily="34" charset="-122"/>
              </a:rPr>
              <a:t>业务背景</a:t>
            </a:r>
            <a:endParaRPr kumimoji="1" lang="zh-CN" altLang="en-US" sz="28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7" name="PA-文本框 66"/>
          <p:cNvSpPr txBox="1"/>
          <p:nvPr>
            <p:custDataLst>
              <p:tags r:id="rId8"/>
            </p:custDataLst>
          </p:nvPr>
        </p:nvSpPr>
        <p:spPr>
          <a:xfrm>
            <a:off x="2250233" y="3841777"/>
            <a:ext cx="8126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中海物业正加快推进数字化转型，在梳理数字化业务流过程中，发现合同业务流的核对和传递存在诸多阻塞点。而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RPA+AI+OA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深度融合方案正好解决了这个痛点，该功能全面启用后每年将能为公司节省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707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人天，并且合同准确性提升至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。减少合同篡改或失误带来的风险成本、系统操作的培训教育成本以及重复录入核对的人力</a:t>
            </a:r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r>
              <a:rPr lang="zh-CN" altLang="en-US" sz="2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-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PA-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37836" y="475454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84282" y="1190878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90" name="PA-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PA-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PA-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PA-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PA-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PA-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PA-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PA-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PA-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PA-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PA-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PA-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PA-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7197" y="5257947"/>
            <a:ext cx="40417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存在盖章的合同件与领导审核的电子合同件不一致风险，存在盖章不规范以及盖章单位不符的风险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105" name="PA-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05284" y="5116400"/>
            <a:ext cx="43867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公司每年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万合同，每份合同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/>
              </a:rPr>
              <a:t>分钟且使用人数众多，大量消耗合同发起人填写时间，消耗法务和财务的重复核对时间。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106" name="PA-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14864" y="1587673"/>
            <a:ext cx="60737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每份合同均需自行登录一体化系统手工重复录入，填写的信息繁多易错且存在部分专业术语需学习成本</a:t>
            </a:r>
            <a:endParaRPr lang="en-US" altLang="zh-CN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法务和财务逐份合同核对电子件和盖章扫描件，耗时长</a:t>
            </a:r>
            <a:endParaRPr lang="zh-CN" altLang="en-US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7" name="PA-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78293" y="272117"/>
            <a:ext cx="47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中海物业实施流程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痛点</a:t>
            </a:r>
          </a:p>
        </p:txBody>
      </p:sp>
      <p:sp>
        <p:nvSpPr>
          <p:cNvPr id="26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48545" y="4809157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合规篡改风险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-文本框 4"/>
          <p:cNvSpPr txBox="1"/>
          <p:nvPr>
            <p:custDataLst>
              <p:tags r:id="rId2"/>
            </p:custDataLst>
          </p:nvPr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PA-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83679" y="1231451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RPA+AI+OA</a:t>
            </a:r>
            <a:r>
              <a:rPr kumimoji="1" lang="zh-CN" altLang="en-US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深度融合自动处理流程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PA-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/>
          <a:stretch>
            <a:fillRect/>
          </a:stretch>
        </p:blipFill>
        <p:spPr>
          <a:xfrm>
            <a:off x="2183696" y="4743805"/>
            <a:ext cx="565150" cy="565150"/>
          </a:xfrm>
          <a:prstGeom prst="rect">
            <a:avLst/>
          </a:prstGeom>
        </p:spPr>
      </p:pic>
      <p:pic>
        <p:nvPicPr>
          <p:cNvPr id="14" name="PA-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biLevel thresh="25000"/>
          </a:blip>
          <a:stretch>
            <a:fillRect/>
          </a:stretch>
        </p:blipFill>
        <p:spPr>
          <a:xfrm>
            <a:off x="2225853" y="1831140"/>
            <a:ext cx="607596" cy="607596"/>
          </a:xfrm>
          <a:prstGeom prst="rect">
            <a:avLst/>
          </a:prstGeom>
        </p:spPr>
      </p:pic>
      <p:pic>
        <p:nvPicPr>
          <p:cNvPr id="15" name="PA-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2" cstate="print">
            <a:biLevel thresh="25000"/>
          </a:blip>
          <a:stretch>
            <a:fillRect/>
          </a:stretch>
        </p:blipFill>
        <p:spPr>
          <a:xfrm>
            <a:off x="3980531" y="1845201"/>
            <a:ext cx="607596" cy="607596"/>
          </a:xfrm>
          <a:prstGeom prst="rect">
            <a:avLst/>
          </a:prstGeom>
        </p:spPr>
      </p:pic>
      <p:pic>
        <p:nvPicPr>
          <p:cNvPr id="17" name="PA-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4"/>
              </a:ext>
            </a:extLst>
          </a:blip>
          <a:stretch>
            <a:fillRect/>
          </a:stretch>
        </p:blipFill>
        <p:spPr>
          <a:xfrm>
            <a:off x="1883869" y="1945260"/>
            <a:ext cx="403296" cy="403296"/>
          </a:xfrm>
          <a:prstGeom prst="rect">
            <a:avLst/>
          </a:prstGeom>
        </p:spPr>
      </p:pic>
      <p:pic>
        <p:nvPicPr>
          <p:cNvPr id="18" name="PA-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>
            <a:fillRect/>
          </a:stretch>
        </p:blipFill>
        <p:spPr>
          <a:xfrm>
            <a:off x="3708298" y="1946301"/>
            <a:ext cx="405396" cy="405396"/>
          </a:xfrm>
          <a:prstGeom prst="rect">
            <a:avLst/>
          </a:prstGeom>
        </p:spPr>
      </p:pic>
      <p:pic>
        <p:nvPicPr>
          <p:cNvPr id="19" name="PA-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2" cstate="print">
            <a:biLevel thresh="25000"/>
          </a:blip>
          <a:stretch>
            <a:fillRect/>
          </a:stretch>
        </p:blipFill>
        <p:spPr>
          <a:xfrm>
            <a:off x="5491725" y="1818645"/>
            <a:ext cx="607596" cy="607596"/>
          </a:xfrm>
          <a:prstGeom prst="rect">
            <a:avLst/>
          </a:prstGeom>
        </p:spPr>
      </p:pic>
      <p:pic>
        <p:nvPicPr>
          <p:cNvPr id="20" name="PA-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8"/>
              </a:ext>
            </a:extLst>
          </a:blip>
          <a:stretch>
            <a:fillRect/>
          </a:stretch>
        </p:blipFill>
        <p:spPr>
          <a:xfrm>
            <a:off x="5307138" y="1972342"/>
            <a:ext cx="307778" cy="307777"/>
          </a:xfrm>
          <a:prstGeom prst="rect">
            <a:avLst/>
          </a:prstGeom>
        </p:spPr>
      </p:pic>
      <p:pic>
        <p:nvPicPr>
          <p:cNvPr id="21" name="PA-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2" cstate="print">
            <a:biLevel thresh="25000"/>
          </a:blip>
          <a:stretch>
            <a:fillRect/>
          </a:stretch>
        </p:blipFill>
        <p:spPr>
          <a:xfrm>
            <a:off x="8459473" y="1830031"/>
            <a:ext cx="607596" cy="607596"/>
          </a:xfrm>
          <a:prstGeom prst="rect">
            <a:avLst/>
          </a:prstGeom>
        </p:spPr>
      </p:pic>
      <p:pic>
        <p:nvPicPr>
          <p:cNvPr id="22" name="PA-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0"/>
              </a:ext>
            </a:extLst>
          </a:blip>
          <a:stretch>
            <a:fillRect/>
          </a:stretch>
        </p:blipFill>
        <p:spPr>
          <a:xfrm>
            <a:off x="8260747" y="1924623"/>
            <a:ext cx="335200" cy="335200"/>
          </a:xfrm>
          <a:prstGeom prst="rect">
            <a:avLst/>
          </a:prstGeom>
        </p:spPr>
      </p:pic>
      <p:sp>
        <p:nvSpPr>
          <p:cNvPr id="27" name="PA-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787054" y="2462413"/>
            <a:ext cx="122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员工填写</a:t>
            </a:r>
            <a:r>
              <a:rPr kumimoji="1"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OA</a:t>
            </a:r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合同审批单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PA-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98323" y="2462413"/>
            <a:ext cx="111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财务核对一体化合同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PA-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220640" y="2462413"/>
            <a:ext cx="123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员工手工登录财务一体化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PA-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744229" y="2462413"/>
            <a:ext cx="111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法务手工核对合同扫描件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PA-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797764" y="2215449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PA-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725774" y="222856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PA-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54263" y="2237330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PA-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1" cstate="print"/>
          <a:stretch>
            <a:fillRect/>
          </a:stretch>
        </p:blipFill>
        <p:spPr>
          <a:xfrm>
            <a:off x="1892051" y="4959208"/>
            <a:ext cx="326154" cy="326154"/>
          </a:xfrm>
          <a:prstGeom prst="rect">
            <a:avLst/>
          </a:prstGeom>
        </p:spPr>
      </p:pic>
      <p:pic>
        <p:nvPicPr>
          <p:cNvPr id="41" name="PA-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3647556" y="4781354"/>
            <a:ext cx="340931" cy="340931"/>
          </a:xfrm>
          <a:prstGeom prst="rect">
            <a:avLst/>
          </a:prstGeom>
        </p:spPr>
      </p:pic>
      <p:pic>
        <p:nvPicPr>
          <p:cNvPr id="42" name="PA-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1" cstate="print"/>
          <a:stretch>
            <a:fillRect/>
          </a:stretch>
        </p:blipFill>
        <p:spPr>
          <a:xfrm>
            <a:off x="3880598" y="4763102"/>
            <a:ext cx="565151" cy="565151"/>
          </a:xfrm>
          <a:prstGeom prst="rect">
            <a:avLst/>
          </a:prstGeom>
        </p:spPr>
      </p:pic>
      <p:pic>
        <p:nvPicPr>
          <p:cNvPr id="43" name="PA-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5318699" y="4867352"/>
            <a:ext cx="403296" cy="403296"/>
          </a:xfrm>
          <a:prstGeom prst="rect">
            <a:avLst/>
          </a:prstGeom>
        </p:spPr>
      </p:pic>
      <p:pic>
        <p:nvPicPr>
          <p:cNvPr id="44" name="PA-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1" cstate="print"/>
          <a:stretch>
            <a:fillRect/>
          </a:stretch>
        </p:blipFill>
        <p:spPr>
          <a:xfrm>
            <a:off x="5603643" y="4769529"/>
            <a:ext cx="565151" cy="565151"/>
          </a:xfrm>
          <a:prstGeom prst="rect">
            <a:avLst/>
          </a:prstGeom>
        </p:spPr>
      </p:pic>
      <p:pic>
        <p:nvPicPr>
          <p:cNvPr id="45" name="PA-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6948058" y="4947796"/>
            <a:ext cx="349732" cy="349732"/>
          </a:xfrm>
          <a:prstGeom prst="rect">
            <a:avLst/>
          </a:prstGeom>
        </p:spPr>
      </p:pic>
      <p:pic>
        <p:nvPicPr>
          <p:cNvPr id="46" name="PA-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1" cstate="print"/>
          <a:stretch>
            <a:fillRect/>
          </a:stretch>
        </p:blipFill>
        <p:spPr>
          <a:xfrm>
            <a:off x="7196410" y="4769528"/>
            <a:ext cx="565151" cy="565151"/>
          </a:xfrm>
          <a:prstGeom prst="rect">
            <a:avLst/>
          </a:prstGeom>
        </p:spPr>
      </p:pic>
      <p:pic>
        <p:nvPicPr>
          <p:cNvPr id="47" name="PA-图形 46" descr="智能手机">
            <a:extLst>
              <a:ext uri="{FF2B5EF4-FFF2-40B4-BE49-F238E27FC236}">
                <a16:creationId xmlns:a16="http://schemas.microsoft.com/office/drawing/2014/main" id="{9B2FA4AE-4900-EE4C-804D-5C9862B10AB3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8193414" y="4894436"/>
            <a:ext cx="384997" cy="384997"/>
          </a:xfrm>
          <a:prstGeom prst="rect">
            <a:avLst/>
          </a:prstGeom>
        </p:spPr>
      </p:pic>
      <p:pic>
        <p:nvPicPr>
          <p:cNvPr id="48" name="PA-图片 47" descr="ibot">
            <a:extLst>
              <a:ext uri="{FF2B5EF4-FFF2-40B4-BE49-F238E27FC236}">
                <a16:creationId xmlns:a16="http://schemas.microsoft.com/office/drawing/2014/main" id="{69992CDE-7000-3D46-9C23-1F81A4756473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1" cstate="print"/>
          <a:stretch>
            <a:fillRect/>
          </a:stretch>
        </p:blipFill>
        <p:spPr>
          <a:xfrm>
            <a:off x="8477056" y="4763101"/>
            <a:ext cx="565151" cy="565151"/>
          </a:xfrm>
          <a:prstGeom prst="rect">
            <a:avLst/>
          </a:prstGeom>
        </p:spPr>
      </p:pic>
      <p:sp>
        <p:nvSpPr>
          <p:cNvPr id="49" name="PA-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712529" y="5363432"/>
            <a:ext cx="13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员工填写</a:t>
            </a:r>
            <a:r>
              <a:rPr kumimoji="1" lang="en-US" altLang="zh-CN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OA</a:t>
            </a:r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合同审批单及</a:t>
            </a:r>
            <a:endParaRPr kumimoji="1"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一体化前置选项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PA-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376931" y="5363432"/>
            <a:ext cx="13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OCR</a:t>
            </a:r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1" lang="en-US" altLang="zh-CN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NLP</a:t>
            </a:r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核对合同扫描件信息法务仅处理异常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" name="PA-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3657993" y="5064568"/>
            <a:ext cx="335200" cy="335200"/>
          </a:xfrm>
          <a:prstGeom prst="rect">
            <a:avLst/>
          </a:prstGeom>
        </p:spPr>
      </p:pic>
      <p:sp>
        <p:nvSpPr>
          <p:cNvPr id="52" name="PA-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5079902" y="5363432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使用接口单点登录一体化平台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PA-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597790" y="5363432"/>
            <a:ext cx="153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自动录入合同信息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PA-文本框 53">
            <a:extLst>
              <a:ext uri="{FF2B5EF4-FFF2-40B4-BE49-F238E27FC236}">
                <a16:creationId xmlns:a16="http://schemas.microsoft.com/office/drawing/2014/main" id="{73610CD2-0143-5742-8813-3B9DFA7BE54C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033884" y="5363432"/>
            <a:ext cx="125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自动登记执行</a:t>
            </a:r>
            <a:endParaRPr kumimoji="1"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取消财务核对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PA-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7754075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-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42493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PA-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743500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PA-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995077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PA-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9883891" y="4793493"/>
            <a:ext cx="2430326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人工耗时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分钟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PA-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883890" y="2150752"/>
            <a:ext cx="2430327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人工耗时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分钟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</a:t>
            </a:r>
            <a:endParaRPr lang="zh-CN" altLang="en-US" sz="900" dirty="0"/>
          </a:p>
        </p:txBody>
      </p:sp>
      <p:pic>
        <p:nvPicPr>
          <p:cNvPr id="65" name="PA-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2" cstate="print">
            <a:biLevel thresh="25000"/>
          </a:blip>
          <a:stretch>
            <a:fillRect/>
          </a:stretch>
        </p:blipFill>
        <p:spPr>
          <a:xfrm>
            <a:off x="7100109" y="1898996"/>
            <a:ext cx="607596" cy="607596"/>
          </a:xfrm>
          <a:prstGeom prst="rect">
            <a:avLst/>
          </a:prstGeom>
        </p:spPr>
      </p:pic>
      <p:pic>
        <p:nvPicPr>
          <p:cNvPr id="66" name="PA-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6892621" y="1847574"/>
            <a:ext cx="365809" cy="365809"/>
          </a:xfrm>
          <a:prstGeom prst="rect">
            <a:avLst/>
          </a:prstGeom>
        </p:spPr>
      </p:pic>
      <p:sp>
        <p:nvSpPr>
          <p:cNvPr id="67" name="PA-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6881791" y="2462413"/>
            <a:ext cx="111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按财务一体化填写规则录入合同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PA-标题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3013641" y="443930"/>
            <a:ext cx="7005570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合同智能核对和录入实施前后业务流程对比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PA-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430653" y="2246826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PA-文本框 3"/>
          <p:cNvSpPr txBox="1"/>
          <p:nvPr>
            <p:custDataLst>
              <p:tags r:id="rId49"/>
            </p:custDataLst>
          </p:nvPr>
        </p:nvSpPr>
        <p:spPr>
          <a:xfrm>
            <a:off x="1899025" y="2994787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分钟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1" name="PA-文本框 70"/>
          <p:cNvSpPr txBox="1"/>
          <p:nvPr>
            <p:custDataLst>
              <p:tags r:id="rId50"/>
            </p:custDataLst>
          </p:nvPr>
        </p:nvSpPr>
        <p:spPr>
          <a:xfrm>
            <a:off x="3878764" y="2994787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</a:rPr>
              <a:t>分钟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PA-文本框 71"/>
          <p:cNvSpPr txBox="1"/>
          <p:nvPr>
            <p:custDataLst>
              <p:tags r:id="rId51"/>
            </p:custDataLst>
          </p:nvPr>
        </p:nvSpPr>
        <p:spPr>
          <a:xfrm>
            <a:off x="5429388" y="2994787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分钟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3" name="PA-文本框 72"/>
          <p:cNvSpPr txBox="1"/>
          <p:nvPr>
            <p:custDataLst>
              <p:tags r:id="rId52"/>
            </p:custDataLst>
          </p:nvPr>
        </p:nvSpPr>
        <p:spPr>
          <a:xfrm>
            <a:off x="7113529" y="2994787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</a:rPr>
              <a:t>分钟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4" name="PA-文本框 73"/>
          <p:cNvSpPr txBox="1"/>
          <p:nvPr>
            <p:custDataLst>
              <p:tags r:id="rId53"/>
            </p:custDataLst>
          </p:nvPr>
        </p:nvSpPr>
        <p:spPr>
          <a:xfrm>
            <a:off x="8401824" y="2994787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分钟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5" name="PA-文本框 74"/>
          <p:cNvSpPr txBox="1"/>
          <p:nvPr>
            <p:custDataLst>
              <p:tags r:id="rId54"/>
            </p:custDataLst>
          </p:nvPr>
        </p:nvSpPr>
        <p:spPr>
          <a:xfrm>
            <a:off x="1712530" y="6053491"/>
            <a:ext cx="124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</a:rPr>
              <a:t>分钟</a:t>
            </a:r>
            <a:r>
              <a:rPr lang="en-US" altLang="zh-CN" b="1" dirty="0" smtClean="0">
                <a:solidFill>
                  <a:schemeClr val="bg1"/>
                </a:solidFill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</a:rPr>
              <a:t>秒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6" name="PA-文本框 75"/>
          <p:cNvSpPr txBox="1"/>
          <p:nvPr>
            <p:custDataLst>
              <p:tags r:id="rId55"/>
            </p:custDataLst>
          </p:nvPr>
        </p:nvSpPr>
        <p:spPr>
          <a:xfrm>
            <a:off x="3702577" y="6053491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50</a:t>
            </a:r>
            <a:r>
              <a:rPr lang="zh-CN" altLang="en-US" b="1" dirty="0" smtClean="0">
                <a:solidFill>
                  <a:schemeClr val="bg1"/>
                </a:solidFill>
              </a:rPr>
              <a:t>秒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7" name="PA-文本框 76"/>
          <p:cNvSpPr txBox="1"/>
          <p:nvPr>
            <p:custDataLst>
              <p:tags r:id="rId56"/>
            </p:custDataLst>
          </p:nvPr>
        </p:nvSpPr>
        <p:spPr>
          <a:xfrm>
            <a:off x="5429388" y="6053491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0</a:t>
            </a:r>
            <a:r>
              <a:rPr lang="zh-CN" altLang="en-US" b="1" dirty="0" smtClean="0">
                <a:solidFill>
                  <a:schemeClr val="bg1"/>
                </a:solidFill>
              </a:rPr>
              <a:t>分钟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8" name="PA-文本框 77"/>
          <p:cNvSpPr txBox="1"/>
          <p:nvPr>
            <p:custDataLst>
              <p:tags r:id="rId57"/>
            </p:custDataLst>
          </p:nvPr>
        </p:nvSpPr>
        <p:spPr>
          <a:xfrm>
            <a:off x="7087017" y="6053491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0</a:t>
            </a:r>
            <a:r>
              <a:rPr lang="zh-CN" altLang="en-US" b="1" dirty="0" smtClean="0">
                <a:solidFill>
                  <a:schemeClr val="bg1"/>
                </a:solidFill>
              </a:rPr>
              <a:t>分钟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9" name="PA-文本框 78"/>
          <p:cNvSpPr txBox="1"/>
          <p:nvPr>
            <p:custDataLst>
              <p:tags r:id="rId58"/>
            </p:custDataLst>
          </p:nvPr>
        </p:nvSpPr>
        <p:spPr>
          <a:xfrm>
            <a:off x="8411424" y="6053491"/>
            <a:ext cx="9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0</a:t>
            </a:r>
            <a:r>
              <a:rPr lang="zh-CN" altLang="en-US" b="1" dirty="0" smtClean="0">
                <a:solidFill>
                  <a:schemeClr val="bg1"/>
                </a:solidFill>
              </a:rPr>
              <a:t>分钟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PA-文本框 5"/>
          <p:cNvSpPr txBox="1"/>
          <p:nvPr>
            <p:custDataLst>
              <p:tags r:id="rId59"/>
            </p:custDataLst>
          </p:nvPr>
        </p:nvSpPr>
        <p:spPr>
          <a:xfrm>
            <a:off x="2840480" y="6543917"/>
            <a:ext cx="584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机器人耗时</a:t>
            </a:r>
            <a:r>
              <a:rPr lang="en-US" altLang="zh-CN" b="1" dirty="0" smtClean="0">
                <a:solidFill>
                  <a:schemeClr val="bg1"/>
                </a:solidFill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</a:rPr>
              <a:t>分钟，在服务器</a:t>
            </a:r>
            <a:r>
              <a:rPr lang="en-US" altLang="zh-CN" b="1" dirty="0" smtClean="0">
                <a:solidFill>
                  <a:schemeClr val="bg1"/>
                </a:solidFill>
              </a:rPr>
              <a:t>24</a:t>
            </a:r>
            <a:r>
              <a:rPr lang="zh-CN" altLang="en-US" b="1" dirty="0" smtClean="0">
                <a:solidFill>
                  <a:schemeClr val="bg1"/>
                </a:solidFill>
              </a:rPr>
              <a:t>小时运行，不占人工耗时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-文本框 4"/>
          <p:cNvSpPr txBox="1"/>
          <p:nvPr>
            <p:custDataLst>
              <p:tags r:id="rId2"/>
            </p:custDataLst>
          </p:nvPr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部署准备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PA-标题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13641" y="443930"/>
            <a:ext cx="7005570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RPA+AI+OA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融合部署前的准备工作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PA-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27632" y="2337621"/>
            <a:ext cx="10803689" cy="4115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1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、在合同审批流程的申请人上传合同扫描件和法务审核之间  加入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处理节点。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2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、将财务一体化合同填写页独有的字段信息前置到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合同审批单，由申请人提前填写完成。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8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1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、在财务一体化合同页提前抓取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万条银行开户行信息，以导入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OA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中供申请人选择。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2	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、提前调好</a:t>
            </a:r>
            <a:r>
              <a:rPr lang="en-US" altLang="zh-CN" sz="1800" b="1" dirty="0" err="1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pycharm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1800" b="1" dirty="0" err="1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django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项目实现单点登录财务一体化平台。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endParaRPr lang="en-US" altLang="zh-CN" sz="18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1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、在</a:t>
            </a:r>
            <a:r>
              <a:rPr lang="en-US" altLang="zh-CN" sz="1800" b="1" dirty="0" err="1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easyDL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提前标注训练超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500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份合同关键字段，以提高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NLP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准确率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2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、提前调试和接入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OCR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数字识别，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OCR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高精度文字识别，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OCR</a:t>
            </a:r>
            <a:r>
              <a:rPr lang="zh-CN" altLang="en-US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印章识别</a:t>
            </a:r>
            <a:endParaRPr lang="en-US" altLang="zh-CN" sz="1800" b="1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</a:t>
            </a:r>
            <a:endParaRPr lang="en-US" altLang="zh-CN" sz="18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PA-矩形 61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2699" y="2550831"/>
            <a:ext cx="1071156" cy="453631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OA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PA-矩形 67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2699" y="4223064"/>
            <a:ext cx="1071156" cy="453631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PA-矩形 7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2699" y="5838300"/>
            <a:ext cx="1071156" cy="453631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PA-文本框 1"/>
          <p:cNvSpPr txBox="1"/>
          <p:nvPr>
            <p:custDataLst>
              <p:tags r:id="rId8"/>
            </p:custDataLst>
          </p:nvPr>
        </p:nvSpPr>
        <p:spPr>
          <a:xfrm>
            <a:off x="655093" y="1407182"/>
            <a:ext cx="1235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中建财务一体化平台用于七家上市公司，一百多家子公司，平台修改优化需多方考虑。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因此采用非侵入式的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方案，优化中海物业内部业务流，形成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RPA+AI+OA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深度融合方案。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1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A-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-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PA-文本框 16">
            <a:extLst>
              <a:ext uri="{FF2B5EF4-FFF2-40B4-BE49-F238E27FC236}">
                <a16:creationId xmlns:a16="http://schemas.microsoft.com/office/drawing/2014/main" id="{BD4C72F1-0A99-5C44-BADF-EFA81996794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9307" y="1715114"/>
            <a:ext cx="114548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的深度配合：</a:t>
            </a:r>
            <a:endParaRPr kumimoji="1"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机器人设置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的审批节点，及时获取新任务，同时将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运行结果及时填入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审批中并流转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退回，形成一个工作业务流程自动闭环。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、将财务一体化系统中需人为判断，手动选择的选项和内容，前置到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审批表单中由用户进行选择，已实现录入一体化合同过程无需人机交互，一次性录入完成。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的协助下，利用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识别合同扫描件信息，并把相关判断和内容提醒填入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审批单中以便后续法务节点及时获知信息及针对性处理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二、借助百度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基础能力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，提升合同审核效率</a:t>
            </a:r>
            <a:endParaRPr kumimoji="1"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、对百度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提供的基础能力进行整合提炼，以匹配公司需求。因使用的是基础能力，因此可自由组合足够灵活。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文字高清版识别，图片识别、印章识别能力，以及利用</a:t>
            </a:r>
            <a:r>
              <a:rPr kumimoji="1"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easyDL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自学习的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自然语言能力。获取合同盖章扫描件中的非结构性内容，并抽取形成结构性字段进行比对，减轻财务和法务核对工作量。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利用百度文本纠结能力，对合同文本出现的错别字等信息进行提示，及早发现失误。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A-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-文本框 5"/>
          <p:cNvSpPr txBox="1"/>
          <p:nvPr>
            <p:custDataLst>
              <p:tags r:id="rId2"/>
            </p:custDataLst>
          </p:nvPr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A-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2498" y="129264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A-文本框 6"/>
          <p:cNvSpPr txBox="1"/>
          <p:nvPr>
            <p:custDataLst>
              <p:tags r:id="rId4"/>
            </p:custDataLst>
          </p:nvPr>
        </p:nvSpPr>
        <p:spPr>
          <a:xfrm>
            <a:off x="649694" y="1719922"/>
            <a:ext cx="11529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公司每年两万份以上合同需要处理。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一、原有模式：每份合同需要花费合同发起人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分钟以上进行一体化合同录入，需要花费财务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分钟审核录入的合同是否符合条件，需要花费法务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分钟以上进行合同合规比对操作。不考虑培训学习成本，篡改风险的情况下，每年需要消耗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2=38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万分钟即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6333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模式：合同无需发起人进行重复录入，亦无需财务进行审核，法务的从合同合规对比的工作变更为仅处理特殊异常情况仅需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分钟，即每年仅消耗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2=1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万分钟即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通过对比可发现，总耗时减少了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6167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年。并且录入准确性提升至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，减少篡改或失误带来的风险，培训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教育成本和反复退回修改耗时。同时时效性高，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小时工作，录入核对均能在任务来后半小时内完成处理，较此前一周内完成大幅提高效率，提升合同处理时效性。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-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9694" y="5716188"/>
            <a:ext cx="1142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该方案无需财务一体化厂商和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厂商支持，可快速实现，适合应用于中国建筑各分子公司，收益的价值将数倍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的增加。</a:t>
            </a:r>
          </a:p>
        </p:txBody>
      </p:sp>
      <p:sp>
        <p:nvSpPr>
          <p:cNvPr id="10" name="PA-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05561" y="5250765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推广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价值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17624</TotalTime>
  <Words>1254</Words>
  <Application>Microsoft Office PowerPoint</Application>
  <PresentationFormat>宽屏</PresentationFormat>
  <Paragraphs>105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 Unicode MS</vt:lpstr>
      <vt:lpstr>PingFang SC</vt:lpstr>
      <vt:lpstr>创艺简标宋</vt:lpstr>
      <vt:lpstr>等线</vt:lpstr>
      <vt:lpstr>方正粗黑宋简体</vt:lpstr>
      <vt:lpstr>华文仿宋</vt:lpstr>
      <vt:lpstr>宋体</vt:lpstr>
      <vt:lpstr>微软雅黑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梁杰</cp:lastModifiedBy>
  <cp:revision>242</cp:revision>
  <dcterms:created xsi:type="dcterms:W3CDTF">2021-03-03T08:16:49Z</dcterms:created>
  <dcterms:modified xsi:type="dcterms:W3CDTF">2021-06-13T03:53:39Z</dcterms:modified>
</cp:coreProperties>
</file>