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56" r:id="rId4"/>
    <p:sldId id="257" r:id="rId5"/>
    <p:sldId id="258" r:id="rId6"/>
    <p:sldId id="272" r:id="rId7"/>
    <p:sldId id="263" r:id="rId8"/>
    <p:sldId id="271" r:id="rId9"/>
    <p:sldId id="265" r:id="rId10"/>
    <p:sldId id="26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4E2"/>
    <a:srgbClr val="705661"/>
    <a:srgbClr val="D460FF"/>
    <a:srgbClr val="01A8FF"/>
    <a:srgbClr val="34334B"/>
    <a:srgbClr val="6D5562"/>
    <a:srgbClr val="1A070E"/>
    <a:srgbClr val="725760"/>
    <a:srgbClr val="26101D"/>
    <a:srgbClr val="47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0"/>
    <p:restoredTop sz="94676"/>
  </p:normalViewPr>
  <p:slideViewPr>
    <p:cSldViewPr snapToGrid="0">
      <p:cViewPr varScale="1">
        <p:scale>
          <a:sx n="158" d="100"/>
          <a:sy n="158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A5D-82C1-D74E-98AF-3BF4F9ADDC1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32DA-A7C3-2347-8051-A4EE97E946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/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/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/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4" y="-57111"/>
            <a:ext cx="12353453" cy="6948000"/>
          </a:xfrm>
          <a:prstGeom prst="rect">
            <a:avLst/>
          </a:prstGeom>
        </p:spPr>
      </p:pic>
      <p:grpSp>
        <p:nvGrpSpPr>
          <p:cNvPr id="11" name="组合 10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2" name="图片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6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" y="-42332"/>
            <a:ext cx="12355200" cy="6992698"/>
          </a:xfrm>
          <a:prstGeom prst="rect">
            <a:avLst/>
          </a:prstGeom>
        </p:spPr>
      </p:pic>
      <p:grpSp>
        <p:nvGrpSpPr>
          <p:cNvPr id="13" name="组合 12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线连接符 15"/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image" Target="../media/image3.svg"/><Relationship Id="rId7" Type="http://schemas.openxmlformats.org/officeDocument/2006/relationships/image" Target="../media/image13.png"/><Relationship Id="rId6" Type="http://schemas.openxmlformats.org/officeDocument/2006/relationships/image" Target="../media/image2.svg"/><Relationship Id="rId5" Type="http://schemas.openxmlformats.org/officeDocument/2006/relationships/image" Target="../media/image12.png"/><Relationship Id="rId4" Type="http://schemas.openxmlformats.org/officeDocument/2006/relationships/image" Target="../media/image1.sv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5.svg"/><Relationship Id="rId11" Type="http://schemas.openxmlformats.org/officeDocument/2006/relationships/image" Target="../media/image15.png"/><Relationship Id="rId10" Type="http://schemas.openxmlformats.org/officeDocument/2006/relationships/image" Target="../media/image4.sv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/>
          <p:cNvSpPr txBox="1"/>
          <p:nvPr/>
        </p:nvSpPr>
        <p:spPr>
          <a:xfrm>
            <a:off x="4426082" y="4880903"/>
            <a:ext cx="3381856" cy="580723"/>
          </a:xfrm>
          <a:prstGeom prst="rect">
            <a:avLst/>
          </a:prstGeom>
          <a:solidFill>
            <a:srgbClr val="759BFF">
              <a:alpha val="10000"/>
            </a:srgbClr>
          </a:solidFill>
          <a:ln>
            <a:noFill/>
          </a:ln>
        </p:spPr>
        <p:txBody>
          <a:bodyPr anchor="ctr" anchorCtr="1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CN" dirty="0"/>
              <a:t>舆情查询机器人</a:t>
            </a:r>
            <a:endParaRPr kumimoji="1" lang="zh-CN" altLang="en-US" sz="700" dirty="0"/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1079500"/>
            <a:ext cx="12192000" cy="14009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8"/>
          <p:cNvSpPr txBox="1"/>
          <p:nvPr/>
        </p:nvSpPr>
        <p:spPr>
          <a:xfrm>
            <a:off x="835319" y="1802396"/>
            <a:ext cx="6251934" cy="4801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 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entries</a:t>
            </a:r>
            <a:r>
              <a:rPr kumimoji="1" lang="zh-CN" altLang="en-US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：舆情查询机器人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kumimoji="1" lang="zh-CN" altLang="en-US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占位符 9"/>
          <p:cNvSpPr txBox="1"/>
          <p:nvPr/>
        </p:nvSpPr>
        <p:spPr>
          <a:xfrm>
            <a:off x="835318" y="2742188"/>
            <a:ext cx="6613445" cy="338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SAILING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：卢春伶、熊成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Slogan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不忘初心，砥砺前行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数学与应用数学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                                                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大数据管理与应用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：舆情</a:t>
            </a:r>
            <a:r>
              <a:rPr 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查询</a:t>
            </a:r>
            <a:endParaRPr 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其它介绍等</a:t>
            </a:r>
            <a:endParaRPr lang="en-US" altLang="zh-CN" sz="1600" b="1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占位符 1"/>
          <p:cNvSpPr txBox="1"/>
          <p:nvPr/>
        </p:nvSpPr>
        <p:spPr>
          <a:xfrm>
            <a:off x="4140365" y="490680"/>
            <a:ext cx="4062101" cy="480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</a:t>
            </a:r>
            <a:r>
              <a:rPr kumimoji="1"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App Information</a:t>
            </a:r>
            <a:endParaRPr kumimoji="1"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382000" y="1993900"/>
            <a:ext cx="2921000" cy="3594100"/>
          </a:xfrm>
          <a:prstGeom prst="rect">
            <a:avLst/>
          </a:prstGeom>
          <a:solidFill>
            <a:srgbClr val="34334B"/>
          </a:solidFill>
          <a:ln>
            <a:solidFill>
              <a:srgbClr val="01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参赛团队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个人照片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Photo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74609" y="268711"/>
            <a:ext cx="473372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舆情监控系统的构建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548005" y="1955800"/>
            <a:ext cx="4813300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舆情分析系统的构建一般需要四个模块：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）数据获取阶段：全天候、自动地从整个网络上，或者某些特定网络上爬取进行舆情分析的原始数据。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）数据预处理模块：对半结构化的数据进行内容提取和中文分词。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）数据分析模块：其中包括对数据进行主题聚类、热点发现、话题追踪、情感识别等。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）结果呈现模块，动态图形化地展示分析成果，并对某些舆情热点、舆情的重大拐点进行主动推送警告。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0f4157a8-cc53-4451-b641-b93f4ec538e9"/>
          <p:cNvGrpSpPr>
            <a:grpSpLocks noChangeAspect="1"/>
          </p:cNvGrpSpPr>
          <p:nvPr/>
        </p:nvGrpSpPr>
        <p:grpSpPr>
          <a:xfrm>
            <a:off x="6146165" y="2036871"/>
            <a:ext cx="4652998" cy="1619906"/>
            <a:chOff x="1693431" y="1937206"/>
            <a:chExt cx="8752687" cy="3047180"/>
          </a:xfrm>
        </p:grpSpPr>
        <p:grpSp>
          <p:nvGrpSpPr>
            <p:cNvPr id="33" name="组合 32"/>
            <p:cNvGrpSpPr/>
            <p:nvPr/>
          </p:nvGrpSpPr>
          <p:grpSpPr>
            <a:xfrm>
              <a:off x="1756205" y="3433997"/>
              <a:ext cx="1550389" cy="1550389"/>
              <a:chOff x="910665" y="3301620"/>
              <a:chExt cx="2034816" cy="2034816"/>
            </a:xfrm>
          </p:grpSpPr>
          <p:sp>
            <p:nvSpPr>
              <p:cNvPr id="61" name="îŝḷîḓé-Oval 35"/>
              <p:cNvSpPr/>
              <p:nvPr/>
            </p:nvSpPr>
            <p:spPr>
              <a:xfrm>
                <a:off x="910665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62" name="îŝḷîḓé-Oval 36"/>
              <p:cNvSpPr/>
              <p:nvPr/>
            </p:nvSpPr>
            <p:spPr>
              <a:xfrm>
                <a:off x="1042247" y="3433203"/>
                <a:ext cx="1771651" cy="1771650"/>
              </a:xfrm>
              <a:prstGeom prst="ellips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6509291" y="3433997"/>
              <a:ext cx="1550389" cy="1550389"/>
              <a:chOff x="6548617" y="3301620"/>
              <a:chExt cx="2034816" cy="2034816"/>
            </a:xfrm>
          </p:grpSpPr>
          <p:sp>
            <p:nvSpPr>
              <p:cNvPr id="59" name="îŝḷîḓé-Oval 33"/>
              <p:cNvSpPr/>
              <p:nvPr/>
            </p:nvSpPr>
            <p:spPr>
              <a:xfrm>
                <a:off x="6548617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60" name="îŝḷîḓé-Oval 34"/>
              <p:cNvSpPr/>
              <p:nvPr/>
            </p:nvSpPr>
            <p:spPr>
              <a:xfrm>
                <a:off x="6680200" y="3433203"/>
                <a:ext cx="1771650" cy="1771650"/>
              </a:xfrm>
              <a:prstGeom prst="ellipse">
                <a:avLst/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4129961" y="1937206"/>
              <a:ext cx="1550389" cy="1550389"/>
              <a:chOff x="3725684" y="1525767"/>
              <a:chExt cx="2034816" cy="2034816"/>
            </a:xfrm>
          </p:grpSpPr>
          <p:sp>
            <p:nvSpPr>
              <p:cNvPr id="57" name="îŝḷîḓé-Oval 31"/>
              <p:cNvSpPr/>
              <p:nvPr/>
            </p:nvSpPr>
            <p:spPr>
              <a:xfrm>
                <a:off x="3725684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8" name="îŝḷîḓé-Oval 32"/>
              <p:cNvSpPr/>
              <p:nvPr/>
            </p:nvSpPr>
            <p:spPr>
              <a:xfrm>
                <a:off x="3857267" y="1657350"/>
                <a:ext cx="1771650" cy="1771650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8895729" y="1937206"/>
              <a:ext cx="1550389" cy="1550389"/>
              <a:chOff x="9379982" y="1525767"/>
              <a:chExt cx="2034816" cy="2034816"/>
            </a:xfrm>
          </p:grpSpPr>
          <p:sp>
            <p:nvSpPr>
              <p:cNvPr id="55" name="îŝḷîḓé-Oval 29"/>
              <p:cNvSpPr/>
              <p:nvPr/>
            </p:nvSpPr>
            <p:spPr>
              <a:xfrm>
                <a:off x="9379982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6" name="îŝḷîḓé-Oval 30"/>
              <p:cNvSpPr/>
              <p:nvPr/>
            </p:nvSpPr>
            <p:spPr>
              <a:xfrm>
                <a:off x="9511565" y="1657350"/>
                <a:ext cx="1771650" cy="1771650"/>
              </a:xfrm>
              <a:prstGeom prst="ellipse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sp>
          <p:nvSpPr>
            <p:cNvPr id="37" name="îŝḷîḓé-箭头: 五边形 6"/>
            <p:cNvSpPr/>
            <p:nvPr/>
          </p:nvSpPr>
          <p:spPr>
            <a:xfrm rot="19500000">
              <a:off x="2891926" y="3419367"/>
              <a:ext cx="1036791" cy="395317"/>
            </a:xfrm>
            <a:prstGeom prst="homePlat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38" name="îŝḷîḓé-箭头: 五边形 9"/>
            <p:cNvSpPr/>
            <p:nvPr/>
          </p:nvSpPr>
          <p:spPr>
            <a:xfrm rot="2209917">
              <a:off x="5262212" y="3189679"/>
              <a:ext cx="1036791" cy="395317"/>
            </a:xfrm>
            <a:prstGeom prst="homePlat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39" name="îŝḷîḓé-箭头: 五边形 10"/>
            <p:cNvSpPr/>
            <p:nvPr/>
          </p:nvSpPr>
          <p:spPr>
            <a:xfrm rot="19500000">
              <a:off x="7641542" y="3419367"/>
              <a:ext cx="1036791" cy="395317"/>
            </a:xfrm>
            <a:prstGeom prst="homePlat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0" name="îŝḷîḓé-任意多边形: 形状 34"/>
            <p:cNvSpPr/>
            <p:nvPr/>
          </p:nvSpPr>
          <p:spPr bwMode="auto">
            <a:xfrm>
              <a:off x="9455097" y="2332410"/>
              <a:ext cx="431653" cy="735536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1" name="îŝḷîḓé-任意多边形: 形状 31"/>
            <p:cNvSpPr/>
            <p:nvPr/>
          </p:nvSpPr>
          <p:spPr bwMode="auto">
            <a:xfrm>
              <a:off x="2323666" y="3819356"/>
              <a:ext cx="415466" cy="70795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2" name="îŝḷîḓé-任意多边形: 形状 33"/>
            <p:cNvSpPr/>
            <p:nvPr/>
          </p:nvSpPr>
          <p:spPr bwMode="auto">
            <a:xfrm>
              <a:off x="7063349" y="3803357"/>
              <a:ext cx="434244" cy="739951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3" name="îŝḷîḓé-任意多边形: 形状 32"/>
            <p:cNvSpPr/>
            <p:nvPr/>
          </p:nvSpPr>
          <p:spPr bwMode="auto">
            <a:xfrm>
              <a:off x="4695429" y="2357253"/>
              <a:ext cx="419451" cy="71474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3554203" y="4268244"/>
              <a:ext cx="6891915" cy="325410"/>
              <a:chOff x="1467192" y="5180920"/>
              <a:chExt cx="6891915" cy="325410"/>
            </a:xfrm>
          </p:grpSpPr>
          <p:sp>
            <p:nvSpPr>
              <p:cNvPr id="52" name="îŝḷîḓé-Rectangle 26"/>
              <p:cNvSpPr/>
              <p:nvPr/>
            </p:nvSpPr>
            <p:spPr>
              <a:xfrm>
                <a:off x="6338131" y="5180920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结果呈现模块</a:t>
                </a:r>
                <a:endPara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4" name="îŝḷîḓé-Rectangle 28"/>
              <p:cNvSpPr/>
              <p:nvPr/>
            </p:nvSpPr>
            <p:spPr>
              <a:xfrm>
                <a:off x="1467192" y="5180920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数据预处理模块</a:t>
                </a:r>
                <a:endPara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sp>
          <p:nvSpPr>
            <p:cNvPr id="50" name="îŝḷîḓé-Rectangle 24"/>
            <p:cNvSpPr/>
            <p:nvPr/>
          </p:nvSpPr>
          <p:spPr>
            <a:xfrm>
              <a:off x="6557202" y="203196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Autofit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rPr>
                <a:t>数据分析模块</a:t>
              </a:r>
              <a:endParaRPr lang="zh-CN" altLang="en-US" sz="12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7" name="îŝḷîḓé-文本框 29"/>
            <p:cNvSpPr txBox="1"/>
            <p:nvPr/>
          </p:nvSpPr>
          <p:spPr>
            <a:xfrm>
              <a:off x="1693431" y="2211281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rPr>
                <a:t>数据获取模块</a:t>
              </a:r>
              <a:endParaRPr lang="zh-CN" altLang="en-US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7" name="PA_矩形 27"/>
          <p:cNvSpPr/>
          <p:nvPr>
            <p:custDataLst>
              <p:tags r:id="rId1"/>
            </p:custDataLst>
          </p:nvPr>
        </p:nvSpPr>
        <p:spPr>
          <a:xfrm>
            <a:off x="8238088" y="4968410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中小企业难以支持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8" name="PA_矩形 22"/>
          <p:cNvSpPr/>
          <p:nvPr>
            <p:custDataLst>
              <p:tags r:id="rId2"/>
            </p:custDataLst>
          </p:nvPr>
        </p:nvSpPr>
        <p:spPr>
          <a:xfrm>
            <a:off x="253229" y="4968410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构建维护成本较高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9" name="PA_矩形 20"/>
          <p:cNvSpPr/>
          <p:nvPr>
            <p:custDataLst>
              <p:tags r:id="rId3"/>
            </p:custDataLst>
          </p:nvPr>
        </p:nvSpPr>
        <p:spPr>
          <a:xfrm>
            <a:off x="4084282" y="1696804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对技术要求较高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grpSp>
        <p:nvGrpSpPr>
          <p:cNvPr id="90" name="组合 89"/>
          <p:cNvGrpSpPr/>
          <p:nvPr/>
        </p:nvGrpSpPr>
        <p:grpSpPr>
          <a:xfrm>
            <a:off x="4573201" y="2894627"/>
            <a:ext cx="3047594" cy="3154441"/>
            <a:chOff x="4544326" y="2894627"/>
            <a:chExt cx="3047594" cy="3154441"/>
          </a:xfrm>
        </p:grpSpPr>
        <p:sp>
          <p:nvSpPr>
            <p:cNvPr id="91" name="椭圆 90"/>
            <p:cNvSpPr/>
            <p:nvPr/>
          </p:nvSpPr>
          <p:spPr>
            <a:xfrm>
              <a:off x="6849177" y="5074671"/>
              <a:ext cx="742743" cy="742748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4544326" y="2894627"/>
              <a:ext cx="2894147" cy="3154441"/>
              <a:chOff x="4544326" y="2894627"/>
              <a:chExt cx="2894147" cy="3154441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4544326" y="3166901"/>
                <a:ext cx="2882165" cy="2882167"/>
              </a:xfrm>
              <a:prstGeom prst="ellipse">
                <a:avLst/>
              </a:prstGeom>
              <a:noFill/>
              <a:ln>
                <a:solidFill>
                  <a:srgbClr val="2C3F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grpSp>
            <p:nvGrpSpPr>
              <p:cNvPr id="94" name="组合 93"/>
              <p:cNvGrpSpPr/>
              <p:nvPr/>
            </p:nvGrpSpPr>
            <p:grpSpPr>
              <a:xfrm>
                <a:off x="5242851" y="3439529"/>
                <a:ext cx="1814286" cy="2093804"/>
                <a:chOff x="8301916" y="1749231"/>
                <a:chExt cx="2561601" cy="2956261"/>
              </a:xfrm>
            </p:grpSpPr>
            <p:sp>
              <p:nvSpPr>
                <p:cNvPr id="101" name="梯形 100"/>
                <p:cNvSpPr/>
                <p:nvPr/>
              </p:nvSpPr>
              <p:spPr>
                <a:xfrm rot="14400000">
                  <a:off x="8553651" y="2720979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2" name="梯形 101"/>
                <p:cNvSpPr/>
                <p:nvPr/>
              </p:nvSpPr>
              <p:spPr>
                <a:xfrm>
                  <a:off x="8492970" y="4010011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3" name="梯形 102"/>
                <p:cNvSpPr/>
                <p:nvPr/>
              </p:nvSpPr>
              <p:spPr>
                <a:xfrm rot="7200000">
                  <a:off x="7330168" y="3306693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5588714" y="2894627"/>
                <a:ext cx="742743" cy="742748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6" name="任意多边形: 形状 10"/>
              <p:cNvSpPr/>
              <p:nvPr/>
            </p:nvSpPr>
            <p:spPr bwMode="auto">
              <a:xfrm>
                <a:off x="5842507" y="3048077"/>
                <a:ext cx="235159" cy="435849"/>
              </a:xfrm>
              <a:custGeom>
                <a:avLst/>
                <a:gdLst>
                  <a:gd name="connsiteX0" fmla="*/ 144363 w 327353"/>
                  <a:gd name="connsiteY0" fmla="*/ 543008 h 606722"/>
                  <a:gd name="connsiteX1" fmla="*/ 131814 w 327353"/>
                  <a:gd name="connsiteY1" fmla="*/ 555538 h 606722"/>
                  <a:gd name="connsiteX2" fmla="*/ 144363 w 327353"/>
                  <a:gd name="connsiteY2" fmla="*/ 568156 h 606722"/>
                  <a:gd name="connsiteX3" fmla="*/ 182990 w 327353"/>
                  <a:gd name="connsiteY3" fmla="*/ 568156 h 606722"/>
                  <a:gd name="connsiteX4" fmla="*/ 195540 w 327353"/>
                  <a:gd name="connsiteY4" fmla="*/ 555538 h 606722"/>
                  <a:gd name="connsiteX5" fmla="*/ 182990 w 327353"/>
                  <a:gd name="connsiteY5" fmla="*/ 543008 h 606722"/>
                  <a:gd name="connsiteX6" fmla="*/ 327353 w 327353"/>
                  <a:gd name="connsiteY6" fmla="*/ 501509 h 606722"/>
                  <a:gd name="connsiteX7" fmla="*/ 327353 w 327353"/>
                  <a:gd name="connsiteY7" fmla="*/ 572333 h 606722"/>
                  <a:gd name="connsiteX8" fmla="*/ 294066 w 327353"/>
                  <a:gd name="connsiteY8" fmla="*/ 606722 h 606722"/>
                  <a:gd name="connsiteX9" fmla="*/ 33020 w 327353"/>
                  <a:gd name="connsiteY9" fmla="*/ 606722 h 606722"/>
                  <a:gd name="connsiteX10" fmla="*/ 0 w 327353"/>
                  <a:gd name="connsiteY10" fmla="*/ 572333 h 606722"/>
                  <a:gd name="connsiteX11" fmla="*/ 0 w 327353"/>
                  <a:gd name="connsiteY11" fmla="*/ 502779 h 606722"/>
                  <a:gd name="connsiteX12" fmla="*/ 0 w 327353"/>
                  <a:gd name="connsiteY12" fmla="*/ 502753 h 606722"/>
                  <a:gd name="connsiteX13" fmla="*/ 322280 w 327353"/>
                  <a:gd name="connsiteY13" fmla="*/ 502753 h 606722"/>
                  <a:gd name="connsiteX14" fmla="*/ 327353 w 327353"/>
                  <a:gd name="connsiteY14" fmla="*/ 501509 h 606722"/>
                  <a:gd name="connsiteX15" fmla="*/ 187174 w 327353"/>
                  <a:gd name="connsiteY15" fmla="*/ 190205 h 606722"/>
                  <a:gd name="connsiteX16" fmla="*/ 174624 w 327353"/>
                  <a:gd name="connsiteY16" fmla="*/ 202823 h 606722"/>
                  <a:gd name="connsiteX17" fmla="*/ 174624 w 327353"/>
                  <a:gd name="connsiteY17" fmla="*/ 263163 h 606722"/>
                  <a:gd name="connsiteX18" fmla="*/ 187174 w 327353"/>
                  <a:gd name="connsiteY18" fmla="*/ 275693 h 606722"/>
                  <a:gd name="connsiteX19" fmla="*/ 191357 w 327353"/>
                  <a:gd name="connsiteY19" fmla="*/ 274982 h 606722"/>
                  <a:gd name="connsiteX20" fmla="*/ 191357 w 327353"/>
                  <a:gd name="connsiteY20" fmla="*/ 405614 h 606722"/>
                  <a:gd name="connsiteX21" fmla="*/ 203995 w 327353"/>
                  <a:gd name="connsiteY21" fmla="*/ 418144 h 606722"/>
                  <a:gd name="connsiteX22" fmla="*/ 216545 w 327353"/>
                  <a:gd name="connsiteY22" fmla="*/ 405614 h 606722"/>
                  <a:gd name="connsiteX23" fmla="*/ 216545 w 327353"/>
                  <a:gd name="connsiteY23" fmla="*/ 275426 h 606722"/>
                  <a:gd name="connsiteX24" fmla="*/ 219037 w 327353"/>
                  <a:gd name="connsiteY24" fmla="*/ 275693 h 606722"/>
                  <a:gd name="connsiteX25" fmla="*/ 231675 w 327353"/>
                  <a:gd name="connsiteY25" fmla="*/ 263163 h 606722"/>
                  <a:gd name="connsiteX26" fmla="*/ 231675 w 327353"/>
                  <a:gd name="connsiteY26" fmla="*/ 202823 h 606722"/>
                  <a:gd name="connsiteX27" fmla="*/ 219037 w 327353"/>
                  <a:gd name="connsiteY27" fmla="*/ 190205 h 606722"/>
                  <a:gd name="connsiteX28" fmla="*/ 211471 w 327353"/>
                  <a:gd name="connsiteY28" fmla="*/ 192782 h 606722"/>
                  <a:gd name="connsiteX29" fmla="*/ 203995 w 327353"/>
                  <a:gd name="connsiteY29" fmla="*/ 190205 h 606722"/>
                  <a:gd name="connsiteX30" fmla="*/ 195540 w 327353"/>
                  <a:gd name="connsiteY30" fmla="*/ 193493 h 606722"/>
                  <a:gd name="connsiteX31" fmla="*/ 187174 w 327353"/>
                  <a:gd name="connsiteY31" fmla="*/ 190205 h 606722"/>
                  <a:gd name="connsiteX32" fmla="*/ 106626 w 327353"/>
                  <a:gd name="connsiteY32" fmla="*/ 181851 h 606722"/>
                  <a:gd name="connsiteX33" fmla="*/ 85621 w 327353"/>
                  <a:gd name="connsiteY33" fmla="*/ 202823 h 606722"/>
                  <a:gd name="connsiteX34" fmla="*/ 85621 w 327353"/>
                  <a:gd name="connsiteY34" fmla="*/ 328479 h 606722"/>
                  <a:gd name="connsiteX35" fmla="*/ 95678 w 327353"/>
                  <a:gd name="connsiteY35" fmla="*/ 346341 h 606722"/>
                  <a:gd name="connsiteX36" fmla="*/ 95678 w 327353"/>
                  <a:gd name="connsiteY36" fmla="*/ 405614 h 606722"/>
                  <a:gd name="connsiteX37" fmla="*/ 108317 w 327353"/>
                  <a:gd name="connsiteY37" fmla="*/ 418144 h 606722"/>
                  <a:gd name="connsiteX38" fmla="*/ 120866 w 327353"/>
                  <a:gd name="connsiteY38" fmla="*/ 405614 h 606722"/>
                  <a:gd name="connsiteX39" fmla="*/ 120866 w 327353"/>
                  <a:gd name="connsiteY39" fmla="*/ 343853 h 606722"/>
                  <a:gd name="connsiteX40" fmla="*/ 127631 w 327353"/>
                  <a:gd name="connsiteY40" fmla="*/ 328479 h 606722"/>
                  <a:gd name="connsiteX41" fmla="*/ 127631 w 327353"/>
                  <a:gd name="connsiteY41" fmla="*/ 202823 h 606722"/>
                  <a:gd name="connsiteX42" fmla="*/ 106626 w 327353"/>
                  <a:gd name="connsiteY42" fmla="*/ 181851 h 606722"/>
                  <a:gd name="connsiteX43" fmla="*/ 0 w 327353"/>
                  <a:gd name="connsiteY43" fmla="*/ 112270 h 606722"/>
                  <a:gd name="connsiteX44" fmla="*/ 327353 w 327353"/>
                  <a:gd name="connsiteY44" fmla="*/ 112270 h 606722"/>
                  <a:gd name="connsiteX45" fmla="*/ 327353 w 327353"/>
                  <a:gd name="connsiteY45" fmla="*/ 478928 h 606722"/>
                  <a:gd name="connsiteX46" fmla="*/ 322280 w 327353"/>
                  <a:gd name="connsiteY46" fmla="*/ 477684 h 606722"/>
                  <a:gd name="connsiteX47" fmla="*/ 0 w 327353"/>
                  <a:gd name="connsiteY47" fmla="*/ 477684 h 606722"/>
                  <a:gd name="connsiteX48" fmla="*/ 0 w 327353"/>
                  <a:gd name="connsiteY48" fmla="*/ 477658 h 606722"/>
                  <a:gd name="connsiteX49" fmla="*/ 33020 w 327353"/>
                  <a:gd name="connsiteY49" fmla="*/ 0 h 606722"/>
                  <a:gd name="connsiteX50" fmla="*/ 294066 w 327353"/>
                  <a:gd name="connsiteY50" fmla="*/ 0 h 606722"/>
                  <a:gd name="connsiteX51" fmla="*/ 327353 w 327353"/>
                  <a:gd name="connsiteY51" fmla="*/ 34407 h 606722"/>
                  <a:gd name="connsiteX52" fmla="*/ 327353 w 327353"/>
                  <a:gd name="connsiteY52" fmla="*/ 87219 h 606722"/>
                  <a:gd name="connsiteX53" fmla="*/ 0 w 327353"/>
                  <a:gd name="connsiteY53" fmla="*/ 87219 h 606722"/>
                  <a:gd name="connsiteX54" fmla="*/ 0 w 327353"/>
                  <a:gd name="connsiteY54" fmla="*/ 34407 h 606722"/>
                  <a:gd name="connsiteX55" fmla="*/ 33020 w 327353"/>
                  <a:gd name="connsiteY55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27353" h="606722">
                    <a:moveTo>
                      <a:pt x="144363" y="543008"/>
                    </a:moveTo>
                    <a:cubicBezTo>
                      <a:pt x="137421" y="543008"/>
                      <a:pt x="131814" y="548606"/>
                      <a:pt x="131814" y="555538"/>
                    </a:cubicBezTo>
                    <a:cubicBezTo>
                      <a:pt x="131814" y="562558"/>
                      <a:pt x="137421" y="568156"/>
                      <a:pt x="144363" y="568156"/>
                    </a:cubicBezTo>
                    <a:lnTo>
                      <a:pt x="182990" y="568156"/>
                    </a:lnTo>
                    <a:cubicBezTo>
                      <a:pt x="189933" y="568156"/>
                      <a:pt x="195540" y="562558"/>
                      <a:pt x="195540" y="555538"/>
                    </a:cubicBezTo>
                    <a:cubicBezTo>
                      <a:pt x="195540" y="548606"/>
                      <a:pt x="189933" y="543008"/>
                      <a:pt x="182990" y="543008"/>
                    </a:cubicBezTo>
                    <a:close/>
                    <a:moveTo>
                      <a:pt x="327353" y="501509"/>
                    </a:moveTo>
                    <a:lnTo>
                      <a:pt x="327353" y="572333"/>
                    </a:lnTo>
                    <a:cubicBezTo>
                      <a:pt x="327353" y="590905"/>
                      <a:pt x="312668" y="606722"/>
                      <a:pt x="294066" y="606722"/>
                    </a:cubicBezTo>
                    <a:lnTo>
                      <a:pt x="33020" y="606722"/>
                    </a:lnTo>
                    <a:cubicBezTo>
                      <a:pt x="14330" y="606722"/>
                      <a:pt x="0" y="590905"/>
                      <a:pt x="0" y="572333"/>
                    </a:cubicBezTo>
                    <a:lnTo>
                      <a:pt x="0" y="502779"/>
                    </a:lnTo>
                    <a:lnTo>
                      <a:pt x="0" y="502753"/>
                    </a:lnTo>
                    <a:lnTo>
                      <a:pt x="322280" y="502753"/>
                    </a:lnTo>
                    <a:cubicBezTo>
                      <a:pt x="324238" y="502753"/>
                      <a:pt x="325662" y="502309"/>
                      <a:pt x="327353" y="501509"/>
                    </a:cubicBezTo>
                    <a:close/>
                    <a:moveTo>
                      <a:pt x="187174" y="190205"/>
                    </a:moveTo>
                    <a:cubicBezTo>
                      <a:pt x="180231" y="190205"/>
                      <a:pt x="174624" y="195892"/>
                      <a:pt x="174624" y="202823"/>
                    </a:cubicBezTo>
                    <a:lnTo>
                      <a:pt x="174624" y="263163"/>
                    </a:lnTo>
                    <a:cubicBezTo>
                      <a:pt x="174624" y="270094"/>
                      <a:pt x="180231" y="275693"/>
                      <a:pt x="187174" y="275693"/>
                    </a:cubicBezTo>
                    <a:cubicBezTo>
                      <a:pt x="188687" y="275693"/>
                      <a:pt x="190022" y="275426"/>
                      <a:pt x="191357" y="274982"/>
                    </a:cubicBezTo>
                    <a:lnTo>
                      <a:pt x="191357" y="405614"/>
                    </a:lnTo>
                    <a:cubicBezTo>
                      <a:pt x="191357" y="412545"/>
                      <a:pt x="196964" y="418144"/>
                      <a:pt x="203995" y="418144"/>
                    </a:cubicBezTo>
                    <a:cubicBezTo>
                      <a:pt x="210937" y="418144"/>
                      <a:pt x="216545" y="412545"/>
                      <a:pt x="216545" y="405614"/>
                    </a:cubicBezTo>
                    <a:lnTo>
                      <a:pt x="216545" y="275426"/>
                    </a:lnTo>
                    <a:cubicBezTo>
                      <a:pt x="217346" y="275604"/>
                      <a:pt x="218236" y="275693"/>
                      <a:pt x="219037" y="275693"/>
                    </a:cubicBezTo>
                    <a:cubicBezTo>
                      <a:pt x="225979" y="275693"/>
                      <a:pt x="231675" y="270094"/>
                      <a:pt x="231675" y="263163"/>
                    </a:cubicBezTo>
                    <a:lnTo>
                      <a:pt x="231675" y="202823"/>
                    </a:lnTo>
                    <a:cubicBezTo>
                      <a:pt x="231675" y="195892"/>
                      <a:pt x="225979" y="190205"/>
                      <a:pt x="219037" y="190205"/>
                    </a:cubicBezTo>
                    <a:cubicBezTo>
                      <a:pt x="216189" y="190205"/>
                      <a:pt x="213607" y="191182"/>
                      <a:pt x="211471" y="192782"/>
                    </a:cubicBezTo>
                    <a:cubicBezTo>
                      <a:pt x="209424" y="191182"/>
                      <a:pt x="206843" y="190205"/>
                      <a:pt x="203995" y="190205"/>
                    </a:cubicBezTo>
                    <a:cubicBezTo>
                      <a:pt x="200702" y="190205"/>
                      <a:pt x="197765" y="191449"/>
                      <a:pt x="195540" y="193493"/>
                    </a:cubicBezTo>
                    <a:cubicBezTo>
                      <a:pt x="193315" y="191449"/>
                      <a:pt x="190378" y="190205"/>
                      <a:pt x="187174" y="190205"/>
                    </a:cubicBezTo>
                    <a:close/>
                    <a:moveTo>
                      <a:pt x="106626" y="181851"/>
                    </a:moveTo>
                    <a:cubicBezTo>
                      <a:pt x="95055" y="181851"/>
                      <a:pt x="85621" y="191271"/>
                      <a:pt x="85621" y="202823"/>
                    </a:cubicBezTo>
                    <a:lnTo>
                      <a:pt x="85621" y="328479"/>
                    </a:lnTo>
                    <a:cubicBezTo>
                      <a:pt x="85621" y="336032"/>
                      <a:pt x="89715" y="342697"/>
                      <a:pt x="95678" y="346341"/>
                    </a:cubicBezTo>
                    <a:lnTo>
                      <a:pt x="95678" y="405614"/>
                    </a:lnTo>
                    <a:cubicBezTo>
                      <a:pt x="95678" y="412545"/>
                      <a:pt x="101375" y="418144"/>
                      <a:pt x="108317" y="418144"/>
                    </a:cubicBezTo>
                    <a:cubicBezTo>
                      <a:pt x="115259" y="418144"/>
                      <a:pt x="120866" y="412545"/>
                      <a:pt x="120866" y="405614"/>
                    </a:cubicBezTo>
                    <a:lnTo>
                      <a:pt x="120866" y="343853"/>
                    </a:lnTo>
                    <a:cubicBezTo>
                      <a:pt x="124960" y="340031"/>
                      <a:pt x="127631" y="334522"/>
                      <a:pt x="127631" y="328479"/>
                    </a:cubicBezTo>
                    <a:lnTo>
                      <a:pt x="127631" y="202823"/>
                    </a:lnTo>
                    <a:cubicBezTo>
                      <a:pt x="127631" y="191271"/>
                      <a:pt x="118196" y="181851"/>
                      <a:pt x="106626" y="181851"/>
                    </a:cubicBezTo>
                    <a:close/>
                    <a:moveTo>
                      <a:pt x="0" y="112270"/>
                    </a:moveTo>
                    <a:lnTo>
                      <a:pt x="327353" y="112270"/>
                    </a:lnTo>
                    <a:lnTo>
                      <a:pt x="327353" y="478928"/>
                    </a:lnTo>
                    <a:cubicBezTo>
                      <a:pt x="325662" y="478128"/>
                      <a:pt x="324238" y="477684"/>
                      <a:pt x="322280" y="477684"/>
                    </a:cubicBezTo>
                    <a:lnTo>
                      <a:pt x="0" y="477684"/>
                    </a:lnTo>
                    <a:lnTo>
                      <a:pt x="0" y="477658"/>
                    </a:lnTo>
                    <a:close/>
                    <a:moveTo>
                      <a:pt x="33020" y="0"/>
                    </a:moveTo>
                    <a:lnTo>
                      <a:pt x="294066" y="0"/>
                    </a:lnTo>
                    <a:cubicBezTo>
                      <a:pt x="312668" y="0"/>
                      <a:pt x="327353" y="15825"/>
                      <a:pt x="327353" y="34407"/>
                    </a:cubicBezTo>
                    <a:lnTo>
                      <a:pt x="327353" y="87219"/>
                    </a:lnTo>
                    <a:lnTo>
                      <a:pt x="0" y="87219"/>
                    </a:lnTo>
                    <a:lnTo>
                      <a:pt x="0" y="34407"/>
                    </a:lnTo>
                    <a:cubicBezTo>
                      <a:pt x="0" y="15825"/>
                      <a:pt x="14330" y="0"/>
                      <a:pt x="3302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4589393" y="5085190"/>
                <a:ext cx="742743" cy="742748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8" name="任意多边形: 形状 12"/>
              <p:cNvSpPr/>
              <p:nvPr/>
            </p:nvSpPr>
            <p:spPr bwMode="auto">
              <a:xfrm>
                <a:off x="4742842" y="5257947"/>
                <a:ext cx="435848" cy="397234"/>
              </a:xfrm>
              <a:custGeom>
                <a:avLst/>
                <a:gdLst>
                  <a:gd name="connsiteX0" fmla="*/ 373273 h 605239"/>
                  <a:gd name="connsiteY0" fmla="*/ 373273 h 605239"/>
                  <a:gd name="connsiteX1" fmla="*/ 373273 h 605239"/>
                  <a:gd name="connsiteY1" fmla="*/ 373273 h 605239"/>
                  <a:gd name="connsiteX2" fmla="*/ 373273 h 605239"/>
                  <a:gd name="connsiteY2" fmla="*/ 373273 h 605239"/>
                  <a:gd name="connsiteX3" fmla="*/ 373273 h 605239"/>
                  <a:gd name="connsiteY3" fmla="*/ 373273 h 605239"/>
                  <a:gd name="connsiteX4" fmla="*/ 373273 h 605239"/>
                  <a:gd name="connsiteY4" fmla="*/ 373273 h 605239"/>
                  <a:gd name="connsiteX5" fmla="*/ 373273 h 605239"/>
                  <a:gd name="connsiteY5" fmla="*/ 373273 h 605239"/>
                  <a:gd name="connsiteX6" fmla="*/ 373273 h 605239"/>
                  <a:gd name="connsiteY6" fmla="*/ 373273 h 605239"/>
                  <a:gd name="connsiteX7" fmla="*/ 373273 h 605239"/>
                  <a:gd name="connsiteY7" fmla="*/ 373273 h 605239"/>
                  <a:gd name="connsiteX8" fmla="*/ 373273 h 605239"/>
                  <a:gd name="connsiteY8" fmla="*/ 373273 h 605239"/>
                  <a:gd name="connsiteX9" fmla="*/ 373273 h 605239"/>
                  <a:gd name="connsiteY9" fmla="*/ 373273 h 605239"/>
                  <a:gd name="connsiteX10" fmla="*/ 373273 h 605239"/>
                  <a:gd name="connsiteY10" fmla="*/ 373273 h 605239"/>
                  <a:gd name="connsiteX11" fmla="*/ 373273 h 605239"/>
                  <a:gd name="connsiteY11" fmla="*/ 373273 h 605239"/>
                  <a:gd name="connsiteX12" fmla="*/ 373273 h 605239"/>
                  <a:gd name="connsiteY12" fmla="*/ 373273 h 605239"/>
                  <a:gd name="connsiteX13" fmla="*/ 373273 h 605239"/>
                  <a:gd name="connsiteY13" fmla="*/ 373273 h 605239"/>
                  <a:gd name="connsiteX14" fmla="*/ 373273 h 605239"/>
                  <a:gd name="connsiteY14" fmla="*/ 373273 h 605239"/>
                  <a:gd name="connsiteX15" fmla="*/ 373273 h 605239"/>
                  <a:gd name="connsiteY15" fmla="*/ 373273 h 605239"/>
                  <a:gd name="connsiteX16" fmla="*/ 373273 h 605239"/>
                  <a:gd name="connsiteY16" fmla="*/ 373273 h 605239"/>
                  <a:gd name="connsiteX17" fmla="*/ 373273 h 605239"/>
                  <a:gd name="connsiteY17" fmla="*/ 373273 h 605239"/>
                  <a:gd name="connsiteX18" fmla="*/ 373273 h 605239"/>
                  <a:gd name="connsiteY18" fmla="*/ 373273 h 605239"/>
                  <a:gd name="connsiteX19" fmla="*/ 373273 h 605239"/>
                  <a:gd name="connsiteY19" fmla="*/ 373273 h 605239"/>
                  <a:gd name="connsiteX20" fmla="*/ 373273 h 605239"/>
                  <a:gd name="connsiteY20" fmla="*/ 373273 h 605239"/>
                  <a:gd name="connsiteX21" fmla="*/ 373273 h 605239"/>
                  <a:gd name="connsiteY21" fmla="*/ 373273 h 605239"/>
                  <a:gd name="connsiteX22" fmla="*/ 373273 h 605239"/>
                  <a:gd name="connsiteY22" fmla="*/ 373273 h 605239"/>
                  <a:gd name="connsiteX23" fmla="*/ 373273 h 605239"/>
                  <a:gd name="connsiteY23" fmla="*/ 373273 h 605239"/>
                  <a:gd name="connsiteX24" fmla="*/ 373273 h 605239"/>
                  <a:gd name="connsiteY24" fmla="*/ 373273 h 605239"/>
                  <a:gd name="connsiteX25" fmla="*/ 373273 h 605239"/>
                  <a:gd name="connsiteY25" fmla="*/ 373273 h 605239"/>
                  <a:gd name="connsiteX26" fmla="*/ 373273 h 605239"/>
                  <a:gd name="connsiteY26" fmla="*/ 373273 h 605239"/>
                  <a:gd name="connsiteX27" fmla="*/ 373273 h 605239"/>
                  <a:gd name="connsiteY27" fmla="*/ 373273 h 605239"/>
                  <a:gd name="connsiteX28" fmla="*/ 373273 h 605239"/>
                  <a:gd name="connsiteY28" fmla="*/ 373273 h 605239"/>
                  <a:gd name="connsiteX29" fmla="*/ 373273 h 605239"/>
                  <a:gd name="connsiteY29" fmla="*/ 373273 h 605239"/>
                  <a:gd name="connsiteX30" fmla="*/ 373273 h 605239"/>
                  <a:gd name="connsiteY30" fmla="*/ 373273 h 605239"/>
                  <a:gd name="connsiteX31" fmla="*/ 373273 h 605239"/>
                  <a:gd name="connsiteY31" fmla="*/ 373273 h 605239"/>
                  <a:gd name="connsiteX32" fmla="*/ 373273 h 605239"/>
                  <a:gd name="connsiteY32" fmla="*/ 373273 h 605239"/>
                  <a:gd name="connsiteX33" fmla="*/ 373273 h 605239"/>
                  <a:gd name="connsiteY33" fmla="*/ 373273 h 605239"/>
                  <a:gd name="connsiteX34" fmla="*/ 373273 h 605239"/>
                  <a:gd name="connsiteY34" fmla="*/ 373273 h 605239"/>
                  <a:gd name="connsiteX35" fmla="*/ 373273 h 605239"/>
                  <a:gd name="connsiteY35" fmla="*/ 373273 h 605239"/>
                  <a:gd name="connsiteX36" fmla="*/ 373273 h 605239"/>
                  <a:gd name="connsiteY36" fmla="*/ 373273 h 605239"/>
                  <a:gd name="connsiteX37" fmla="*/ 373273 h 605239"/>
                  <a:gd name="connsiteY37" fmla="*/ 373273 h 605239"/>
                  <a:gd name="connsiteX38" fmla="*/ 373273 h 605239"/>
                  <a:gd name="connsiteY38" fmla="*/ 373273 h 605239"/>
                  <a:gd name="connsiteX39" fmla="*/ 373273 h 605239"/>
                  <a:gd name="connsiteY39" fmla="*/ 373273 h 605239"/>
                  <a:gd name="connsiteX40" fmla="*/ 373273 h 605239"/>
                  <a:gd name="connsiteY40" fmla="*/ 373273 h 605239"/>
                  <a:gd name="connsiteX41" fmla="*/ 373273 h 605239"/>
                  <a:gd name="connsiteY41" fmla="*/ 373273 h 605239"/>
                  <a:gd name="connsiteX42" fmla="*/ 373273 h 605239"/>
                  <a:gd name="connsiteY42" fmla="*/ 373273 h 605239"/>
                  <a:gd name="connsiteX43" fmla="*/ 373273 h 605239"/>
                  <a:gd name="connsiteY43" fmla="*/ 373273 h 605239"/>
                  <a:gd name="connsiteX44" fmla="*/ 373273 h 605239"/>
                  <a:gd name="connsiteY44" fmla="*/ 373273 h 605239"/>
                  <a:gd name="connsiteX45" fmla="*/ 373273 h 605239"/>
                  <a:gd name="connsiteY45" fmla="*/ 373273 h 605239"/>
                  <a:gd name="connsiteX46" fmla="*/ 373273 h 605239"/>
                  <a:gd name="connsiteY46" fmla="*/ 373273 h 605239"/>
                  <a:gd name="connsiteX47" fmla="*/ 373273 h 605239"/>
                  <a:gd name="connsiteY47" fmla="*/ 373273 h 605239"/>
                  <a:gd name="connsiteX48" fmla="*/ 373273 h 605239"/>
                  <a:gd name="connsiteY48" fmla="*/ 373273 h 605239"/>
                  <a:gd name="connsiteX49" fmla="*/ 373273 h 605239"/>
                  <a:gd name="connsiteY49" fmla="*/ 373273 h 605239"/>
                  <a:gd name="connsiteX50" fmla="*/ 373273 h 605239"/>
                  <a:gd name="connsiteY50" fmla="*/ 373273 h 605239"/>
                  <a:gd name="connsiteX51" fmla="*/ 373273 h 605239"/>
                  <a:gd name="connsiteY51" fmla="*/ 373273 h 605239"/>
                  <a:gd name="connsiteX52" fmla="*/ 373273 h 605239"/>
                  <a:gd name="connsiteY52" fmla="*/ 373273 h 605239"/>
                  <a:gd name="connsiteX53" fmla="*/ 373273 h 605239"/>
                  <a:gd name="connsiteY53" fmla="*/ 373273 h 605239"/>
                  <a:gd name="connsiteX54" fmla="*/ 373273 h 605239"/>
                  <a:gd name="connsiteY54" fmla="*/ 373273 h 605239"/>
                  <a:gd name="connsiteX55" fmla="*/ 373273 h 605239"/>
                  <a:gd name="connsiteY55" fmla="*/ 373273 h 605239"/>
                  <a:gd name="connsiteX56" fmla="*/ 373273 h 605239"/>
                  <a:gd name="connsiteY56" fmla="*/ 373273 h 605239"/>
                  <a:gd name="connsiteX57" fmla="*/ 373273 h 605239"/>
                  <a:gd name="connsiteY57" fmla="*/ 373273 h 605239"/>
                  <a:gd name="connsiteX58" fmla="*/ 373273 h 605239"/>
                  <a:gd name="connsiteY58" fmla="*/ 373273 h 605239"/>
                  <a:gd name="connsiteX59" fmla="*/ 373273 h 605239"/>
                  <a:gd name="connsiteY59" fmla="*/ 373273 h 605239"/>
                  <a:gd name="connsiteX60" fmla="*/ 373273 h 605239"/>
                  <a:gd name="connsiteY60" fmla="*/ 373273 h 605239"/>
                  <a:gd name="connsiteX61" fmla="*/ 373273 h 605239"/>
                  <a:gd name="connsiteY61" fmla="*/ 373273 h 605239"/>
                  <a:gd name="connsiteX62" fmla="*/ 373273 h 605239"/>
                  <a:gd name="connsiteY62" fmla="*/ 373273 h 605239"/>
                  <a:gd name="connsiteX63" fmla="*/ 373273 h 605239"/>
                  <a:gd name="connsiteY63" fmla="*/ 373273 h 605239"/>
                  <a:gd name="connsiteX64" fmla="*/ 373273 h 605239"/>
                  <a:gd name="connsiteY64" fmla="*/ 373273 h 605239"/>
                  <a:gd name="connsiteX65" fmla="*/ 373273 h 605239"/>
                  <a:gd name="connsiteY65" fmla="*/ 373273 h 605239"/>
                  <a:gd name="connsiteX66" fmla="*/ 373273 h 605239"/>
                  <a:gd name="connsiteY66" fmla="*/ 373273 h 605239"/>
                  <a:gd name="connsiteX67" fmla="*/ 373273 h 605239"/>
                  <a:gd name="connsiteY67" fmla="*/ 373273 h 605239"/>
                  <a:gd name="connsiteX68" fmla="*/ 373273 h 605239"/>
                  <a:gd name="connsiteY68" fmla="*/ 373273 h 605239"/>
                  <a:gd name="connsiteX69" fmla="*/ 373273 h 605239"/>
                  <a:gd name="connsiteY69" fmla="*/ 373273 h 605239"/>
                  <a:gd name="connsiteX70" fmla="*/ 373273 h 605239"/>
                  <a:gd name="connsiteY70" fmla="*/ 373273 h 605239"/>
                  <a:gd name="connsiteX71" fmla="*/ 373273 h 605239"/>
                  <a:gd name="connsiteY71" fmla="*/ 373273 h 605239"/>
                  <a:gd name="connsiteX72" fmla="*/ 373273 h 605239"/>
                  <a:gd name="connsiteY72" fmla="*/ 373273 h 605239"/>
                  <a:gd name="connsiteX73" fmla="*/ 373273 h 605239"/>
                  <a:gd name="connsiteY73" fmla="*/ 373273 h 605239"/>
                  <a:gd name="connsiteX74" fmla="*/ 373273 h 605239"/>
                  <a:gd name="connsiteY74" fmla="*/ 373273 h 605239"/>
                  <a:gd name="connsiteX75" fmla="*/ 373273 h 605239"/>
                  <a:gd name="connsiteY75" fmla="*/ 373273 h 605239"/>
                  <a:gd name="connsiteX76" fmla="*/ 373273 h 605239"/>
                  <a:gd name="connsiteY76" fmla="*/ 373273 h 605239"/>
                  <a:gd name="connsiteX77" fmla="*/ 373273 h 605239"/>
                  <a:gd name="connsiteY77" fmla="*/ 373273 h 605239"/>
                  <a:gd name="connsiteX78" fmla="*/ 373273 h 605239"/>
                  <a:gd name="connsiteY78" fmla="*/ 373273 h 605239"/>
                  <a:gd name="connsiteX79" fmla="*/ 373273 h 605239"/>
                  <a:gd name="connsiteY79" fmla="*/ 373273 h 605239"/>
                  <a:gd name="connsiteX80" fmla="*/ 373273 h 605239"/>
                  <a:gd name="connsiteY80" fmla="*/ 373273 h 605239"/>
                  <a:gd name="connsiteX81" fmla="*/ 373273 h 605239"/>
                  <a:gd name="connsiteY81" fmla="*/ 373273 h 605239"/>
                  <a:gd name="connsiteX82" fmla="*/ 373273 h 605239"/>
                  <a:gd name="connsiteY82" fmla="*/ 373273 h 605239"/>
                  <a:gd name="connsiteX83" fmla="*/ 373273 h 605239"/>
                  <a:gd name="connsiteY83" fmla="*/ 373273 h 605239"/>
                  <a:gd name="connsiteX84" fmla="*/ 373273 h 605239"/>
                  <a:gd name="connsiteY84" fmla="*/ 373273 h 605239"/>
                  <a:gd name="connsiteX85" fmla="*/ 373273 h 605239"/>
                  <a:gd name="connsiteY85" fmla="*/ 373273 h 605239"/>
                  <a:gd name="connsiteX86" fmla="*/ 373273 h 605239"/>
                  <a:gd name="connsiteY86" fmla="*/ 373273 h 605239"/>
                  <a:gd name="connsiteX87" fmla="*/ 373273 h 605239"/>
                  <a:gd name="connsiteY87" fmla="*/ 373273 h 605239"/>
                  <a:gd name="connsiteX88" fmla="*/ 373273 h 605239"/>
                  <a:gd name="connsiteY88" fmla="*/ 373273 h 605239"/>
                  <a:gd name="connsiteX89" fmla="*/ 373273 h 605239"/>
                  <a:gd name="connsiteY89" fmla="*/ 373273 h 605239"/>
                  <a:gd name="connsiteX90" fmla="*/ 373273 h 605239"/>
                  <a:gd name="connsiteY90" fmla="*/ 373273 h 605239"/>
                  <a:gd name="connsiteX91" fmla="*/ 373273 h 605239"/>
                  <a:gd name="connsiteY91" fmla="*/ 373273 h 605239"/>
                  <a:gd name="connsiteX92" fmla="*/ 373273 h 605239"/>
                  <a:gd name="connsiteY92" fmla="*/ 373273 h 605239"/>
                  <a:gd name="connsiteX93" fmla="*/ 373273 h 605239"/>
                  <a:gd name="connsiteY93" fmla="*/ 373273 h 605239"/>
                  <a:gd name="connsiteX94" fmla="*/ 373273 h 605239"/>
                  <a:gd name="connsiteY94" fmla="*/ 373273 h 605239"/>
                  <a:gd name="connsiteX95" fmla="*/ 373273 h 605239"/>
                  <a:gd name="connsiteY95" fmla="*/ 373273 h 605239"/>
                  <a:gd name="connsiteX96" fmla="*/ 373273 h 605239"/>
                  <a:gd name="connsiteY96" fmla="*/ 373273 h 605239"/>
                  <a:gd name="connsiteX97" fmla="*/ 373273 h 605239"/>
                  <a:gd name="connsiteY97" fmla="*/ 373273 h 605239"/>
                  <a:gd name="connsiteX98" fmla="*/ 373273 h 605239"/>
                  <a:gd name="connsiteY98" fmla="*/ 373273 h 605239"/>
                  <a:gd name="connsiteX99" fmla="*/ 373273 h 605239"/>
                  <a:gd name="connsiteY99" fmla="*/ 373273 h 605239"/>
                  <a:gd name="connsiteX100" fmla="*/ 373273 h 605239"/>
                  <a:gd name="connsiteY100" fmla="*/ 373273 h 605239"/>
                  <a:gd name="connsiteX101" fmla="*/ 373273 h 605239"/>
                  <a:gd name="connsiteY101" fmla="*/ 373273 h 605239"/>
                  <a:gd name="connsiteX102" fmla="*/ 373273 h 605239"/>
                  <a:gd name="connsiteY102" fmla="*/ 373273 h 605239"/>
                  <a:gd name="connsiteX103" fmla="*/ 373273 h 605239"/>
                  <a:gd name="connsiteY103" fmla="*/ 373273 h 605239"/>
                  <a:gd name="connsiteX104" fmla="*/ 373273 h 605239"/>
                  <a:gd name="connsiteY104" fmla="*/ 373273 h 605239"/>
                  <a:gd name="connsiteX105" fmla="*/ 373273 h 605239"/>
                  <a:gd name="connsiteY105" fmla="*/ 373273 h 605239"/>
                  <a:gd name="connsiteX106" fmla="*/ 373273 h 605239"/>
                  <a:gd name="connsiteY106" fmla="*/ 373273 h 605239"/>
                  <a:gd name="connsiteX107" fmla="*/ 373273 h 605239"/>
                  <a:gd name="connsiteY107" fmla="*/ 373273 h 605239"/>
                  <a:gd name="connsiteX108" fmla="*/ 373273 h 605239"/>
                  <a:gd name="connsiteY108" fmla="*/ 373273 h 605239"/>
                  <a:gd name="connsiteX109" fmla="*/ 373273 h 605239"/>
                  <a:gd name="connsiteY109" fmla="*/ 373273 h 605239"/>
                  <a:gd name="connsiteX110" fmla="*/ 373273 h 605239"/>
                  <a:gd name="connsiteY110" fmla="*/ 373273 h 605239"/>
                  <a:gd name="connsiteX111" fmla="*/ 373273 h 605239"/>
                  <a:gd name="connsiteY111" fmla="*/ 373273 h 605239"/>
                  <a:gd name="connsiteX112" fmla="*/ 373273 h 605239"/>
                  <a:gd name="connsiteY112" fmla="*/ 373273 h 605239"/>
                  <a:gd name="connsiteX113" fmla="*/ 373273 h 605239"/>
                  <a:gd name="connsiteY113" fmla="*/ 373273 h 605239"/>
                  <a:gd name="connsiteX114" fmla="*/ 373273 h 605239"/>
                  <a:gd name="connsiteY114" fmla="*/ 373273 h 605239"/>
                  <a:gd name="connsiteX115" fmla="*/ 373273 h 605239"/>
                  <a:gd name="connsiteY115" fmla="*/ 373273 h 605239"/>
                  <a:gd name="connsiteX116" fmla="*/ 373273 h 605239"/>
                  <a:gd name="connsiteY116" fmla="*/ 373273 h 605239"/>
                  <a:gd name="connsiteX117" fmla="*/ 373273 h 605239"/>
                  <a:gd name="connsiteY117" fmla="*/ 373273 h 605239"/>
                  <a:gd name="connsiteX118" fmla="*/ 373273 h 605239"/>
                  <a:gd name="connsiteY118" fmla="*/ 373273 h 605239"/>
                  <a:gd name="connsiteX119" fmla="*/ 373273 h 605239"/>
                  <a:gd name="connsiteY119" fmla="*/ 373273 h 605239"/>
                  <a:gd name="connsiteX120" fmla="*/ 373273 h 605239"/>
                  <a:gd name="connsiteY120" fmla="*/ 373273 h 605239"/>
                  <a:gd name="connsiteX121" fmla="*/ 373273 h 605239"/>
                  <a:gd name="connsiteY121" fmla="*/ 373273 h 605239"/>
                  <a:gd name="connsiteX122" fmla="*/ 373273 h 605239"/>
                  <a:gd name="connsiteY122" fmla="*/ 373273 h 605239"/>
                  <a:gd name="connsiteX123" fmla="*/ 373273 h 605239"/>
                  <a:gd name="connsiteY123" fmla="*/ 373273 h 605239"/>
                  <a:gd name="connsiteX124" fmla="*/ 373273 h 605239"/>
                  <a:gd name="connsiteY124" fmla="*/ 373273 h 605239"/>
                  <a:gd name="connsiteX125" fmla="*/ 373273 h 605239"/>
                  <a:gd name="connsiteY125" fmla="*/ 373273 h 605239"/>
                  <a:gd name="connsiteX126" fmla="*/ 373273 h 605239"/>
                  <a:gd name="connsiteY126" fmla="*/ 373273 h 605239"/>
                  <a:gd name="connsiteX127" fmla="*/ 373273 h 605239"/>
                  <a:gd name="connsiteY127" fmla="*/ 373273 h 60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</a:cxnLst>
                <a:rect l="l" t="t" r="r" b="b"/>
                <a:pathLst>
                  <a:path w="606933" h="553162">
                    <a:moveTo>
                      <a:pt x="443700" y="443503"/>
                    </a:moveTo>
                    <a:cubicBezTo>
                      <a:pt x="461035" y="453606"/>
                      <a:pt x="477310" y="465825"/>
                      <a:pt x="492334" y="479775"/>
                    </a:cubicBezTo>
                    <a:cubicBezTo>
                      <a:pt x="460939" y="509024"/>
                      <a:pt x="424150" y="530383"/>
                      <a:pt x="384087" y="542506"/>
                    </a:cubicBezTo>
                    <a:cubicBezTo>
                      <a:pt x="407971" y="518838"/>
                      <a:pt x="428580" y="484875"/>
                      <a:pt x="443700" y="443503"/>
                    </a:cubicBezTo>
                    <a:close/>
                    <a:moveTo>
                      <a:pt x="163232" y="443503"/>
                    </a:moveTo>
                    <a:cubicBezTo>
                      <a:pt x="178352" y="484875"/>
                      <a:pt x="198865" y="518838"/>
                      <a:pt x="222845" y="542506"/>
                    </a:cubicBezTo>
                    <a:cubicBezTo>
                      <a:pt x="182686" y="530383"/>
                      <a:pt x="145897" y="509024"/>
                      <a:pt x="114598" y="479775"/>
                    </a:cubicBezTo>
                    <a:cubicBezTo>
                      <a:pt x="129622" y="465825"/>
                      <a:pt x="145897" y="453606"/>
                      <a:pt x="163232" y="443503"/>
                    </a:cubicBezTo>
                    <a:close/>
                    <a:moveTo>
                      <a:pt x="316062" y="405892"/>
                    </a:moveTo>
                    <a:cubicBezTo>
                      <a:pt x="353060" y="407528"/>
                      <a:pt x="388613" y="416377"/>
                      <a:pt x="421275" y="431672"/>
                    </a:cubicBezTo>
                    <a:cubicBezTo>
                      <a:pt x="397573" y="499968"/>
                      <a:pt x="359034" y="545563"/>
                      <a:pt x="316062" y="553162"/>
                    </a:cubicBezTo>
                    <a:close/>
                    <a:moveTo>
                      <a:pt x="290729" y="405892"/>
                    </a:moveTo>
                    <a:lnTo>
                      <a:pt x="290729" y="553162"/>
                    </a:lnTo>
                    <a:cubicBezTo>
                      <a:pt x="247883" y="545563"/>
                      <a:pt x="209369" y="499968"/>
                      <a:pt x="185587" y="431672"/>
                    </a:cubicBezTo>
                    <a:cubicBezTo>
                      <a:pt x="218227" y="416377"/>
                      <a:pt x="253852" y="407528"/>
                      <a:pt x="290729" y="405892"/>
                    </a:cubicBezTo>
                    <a:close/>
                    <a:moveTo>
                      <a:pt x="463924" y="364965"/>
                    </a:moveTo>
                    <a:lnTo>
                      <a:pt x="567205" y="364965"/>
                    </a:lnTo>
                    <a:lnTo>
                      <a:pt x="543818" y="416184"/>
                    </a:lnTo>
                    <a:cubicBezTo>
                      <a:pt x="534304" y="432408"/>
                      <a:pt x="523128" y="447695"/>
                      <a:pt x="510459" y="461780"/>
                    </a:cubicBezTo>
                    <a:cubicBezTo>
                      <a:pt x="492442" y="444859"/>
                      <a:pt x="472692" y="430534"/>
                      <a:pt x="451689" y="418708"/>
                    </a:cubicBezTo>
                    <a:close/>
                    <a:moveTo>
                      <a:pt x="316062" y="364965"/>
                    </a:moveTo>
                    <a:lnTo>
                      <a:pt x="438281" y="364965"/>
                    </a:lnTo>
                    <a:lnTo>
                      <a:pt x="428843" y="407092"/>
                    </a:lnTo>
                    <a:cubicBezTo>
                      <a:pt x="393689" y="391126"/>
                      <a:pt x="355646" y="381989"/>
                      <a:pt x="316062" y="380450"/>
                    </a:cubicBezTo>
                    <a:close/>
                    <a:moveTo>
                      <a:pt x="168651" y="364965"/>
                    </a:moveTo>
                    <a:lnTo>
                      <a:pt x="290729" y="364965"/>
                    </a:lnTo>
                    <a:lnTo>
                      <a:pt x="290729" y="380450"/>
                    </a:lnTo>
                    <a:cubicBezTo>
                      <a:pt x="251256" y="381989"/>
                      <a:pt x="213131" y="391126"/>
                      <a:pt x="178086" y="407092"/>
                    </a:cubicBezTo>
                    <a:close/>
                    <a:moveTo>
                      <a:pt x="39659" y="364965"/>
                    </a:moveTo>
                    <a:lnTo>
                      <a:pt x="143035" y="364965"/>
                    </a:lnTo>
                    <a:lnTo>
                      <a:pt x="155174" y="418708"/>
                    </a:lnTo>
                    <a:cubicBezTo>
                      <a:pt x="134171" y="430534"/>
                      <a:pt x="114421" y="444859"/>
                      <a:pt x="96501" y="461780"/>
                    </a:cubicBezTo>
                    <a:cubicBezTo>
                      <a:pt x="83832" y="447695"/>
                      <a:pt x="72632" y="432408"/>
                      <a:pt x="63094" y="416184"/>
                    </a:cubicBezTo>
                    <a:close/>
                    <a:moveTo>
                      <a:pt x="417814" y="222493"/>
                    </a:moveTo>
                    <a:lnTo>
                      <a:pt x="435824" y="283675"/>
                    </a:lnTo>
                    <a:lnTo>
                      <a:pt x="445648" y="252507"/>
                    </a:lnTo>
                    <a:lnTo>
                      <a:pt x="469822" y="252507"/>
                    </a:lnTo>
                    <a:lnTo>
                      <a:pt x="479550" y="283675"/>
                    </a:lnTo>
                    <a:lnTo>
                      <a:pt x="497657" y="222493"/>
                    </a:lnTo>
                    <a:lnTo>
                      <a:pt x="521831" y="229612"/>
                    </a:lnTo>
                    <a:lnTo>
                      <a:pt x="492167" y="330619"/>
                    </a:lnTo>
                    <a:lnTo>
                      <a:pt x="467992" y="330811"/>
                    </a:lnTo>
                    <a:lnTo>
                      <a:pt x="457687" y="298393"/>
                    </a:lnTo>
                    <a:lnTo>
                      <a:pt x="447478" y="330811"/>
                    </a:lnTo>
                    <a:lnTo>
                      <a:pt x="423304" y="330619"/>
                    </a:lnTo>
                    <a:lnTo>
                      <a:pt x="393543" y="229612"/>
                    </a:lnTo>
                    <a:close/>
                    <a:moveTo>
                      <a:pt x="263629" y="222493"/>
                    </a:moveTo>
                    <a:lnTo>
                      <a:pt x="281639" y="283675"/>
                    </a:lnTo>
                    <a:lnTo>
                      <a:pt x="291463" y="252507"/>
                    </a:lnTo>
                    <a:lnTo>
                      <a:pt x="315541" y="252507"/>
                    </a:lnTo>
                    <a:lnTo>
                      <a:pt x="325365" y="283675"/>
                    </a:lnTo>
                    <a:lnTo>
                      <a:pt x="343375" y="222493"/>
                    </a:lnTo>
                    <a:lnTo>
                      <a:pt x="367646" y="229612"/>
                    </a:lnTo>
                    <a:lnTo>
                      <a:pt x="337886" y="330619"/>
                    </a:lnTo>
                    <a:lnTo>
                      <a:pt x="313711" y="330811"/>
                    </a:lnTo>
                    <a:lnTo>
                      <a:pt x="303502" y="298393"/>
                    </a:lnTo>
                    <a:lnTo>
                      <a:pt x="293197" y="330811"/>
                    </a:lnTo>
                    <a:lnTo>
                      <a:pt x="269022" y="330619"/>
                    </a:lnTo>
                    <a:lnTo>
                      <a:pt x="239358" y="229612"/>
                    </a:lnTo>
                    <a:close/>
                    <a:moveTo>
                      <a:pt x="109302" y="222493"/>
                    </a:moveTo>
                    <a:lnTo>
                      <a:pt x="127312" y="283675"/>
                    </a:lnTo>
                    <a:lnTo>
                      <a:pt x="137136" y="252507"/>
                    </a:lnTo>
                    <a:lnTo>
                      <a:pt x="161214" y="252507"/>
                    </a:lnTo>
                    <a:lnTo>
                      <a:pt x="171038" y="283675"/>
                    </a:lnTo>
                    <a:lnTo>
                      <a:pt x="189048" y="222493"/>
                    </a:lnTo>
                    <a:lnTo>
                      <a:pt x="213319" y="229612"/>
                    </a:lnTo>
                    <a:lnTo>
                      <a:pt x="183655" y="330619"/>
                    </a:lnTo>
                    <a:lnTo>
                      <a:pt x="159384" y="330811"/>
                    </a:lnTo>
                    <a:lnTo>
                      <a:pt x="149175" y="298393"/>
                    </a:lnTo>
                    <a:lnTo>
                      <a:pt x="138966" y="330811"/>
                    </a:lnTo>
                    <a:lnTo>
                      <a:pt x="114792" y="330619"/>
                    </a:lnTo>
                    <a:lnTo>
                      <a:pt x="85031" y="229612"/>
                    </a:lnTo>
                    <a:close/>
                    <a:moveTo>
                      <a:pt x="25329" y="213374"/>
                    </a:moveTo>
                    <a:lnTo>
                      <a:pt x="25329" y="339668"/>
                    </a:lnTo>
                    <a:lnTo>
                      <a:pt x="581604" y="339668"/>
                    </a:lnTo>
                    <a:lnTo>
                      <a:pt x="581604" y="213374"/>
                    </a:lnTo>
                    <a:close/>
                    <a:moveTo>
                      <a:pt x="96501" y="91312"/>
                    </a:moveTo>
                    <a:cubicBezTo>
                      <a:pt x="114414" y="108145"/>
                      <a:pt x="134157" y="122573"/>
                      <a:pt x="155152" y="134404"/>
                    </a:cubicBezTo>
                    <a:cubicBezTo>
                      <a:pt x="150241" y="151333"/>
                      <a:pt x="146196" y="169320"/>
                      <a:pt x="143017" y="188173"/>
                    </a:cubicBezTo>
                    <a:lnTo>
                      <a:pt x="168635" y="188173"/>
                    </a:lnTo>
                    <a:cubicBezTo>
                      <a:pt x="171236" y="173456"/>
                      <a:pt x="174318" y="159413"/>
                      <a:pt x="178074" y="145947"/>
                    </a:cubicBezTo>
                    <a:cubicBezTo>
                      <a:pt x="213130" y="161914"/>
                      <a:pt x="251268" y="171052"/>
                      <a:pt x="290754" y="172687"/>
                    </a:cubicBezTo>
                    <a:lnTo>
                      <a:pt x="290754" y="188173"/>
                    </a:lnTo>
                    <a:lnTo>
                      <a:pt x="316083" y="188173"/>
                    </a:lnTo>
                    <a:lnTo>
                      <a:pt x="316083" y="172687"/>
                    </a:lnTo>
                    <a:cubicBezTo>
                      <a:pt x="355665" y="171052"/>
                      <a:pt x="393707" y="161914"/>
                      <a:pt x="428860" y="145947"/>
                    </a:cubicBezTo>
                    <a:cubicBezTo>
                      <a:pt x="432519" y="159413"/>
                      <a:pt x="435697" y="173456"/>
                      <a:pt x="438298" y="188173"/>
                    </a:cubicBezTo>
                    <a:lnTo>
                      <a:pt x="463916" y="188173"/>
                    </a:lnTo>
                    <a:cubicBezTo>
                      <a:pt x="460737" y="169320"/>
                      <a:pt x="456693" y="151333"/>
                      <a:pt x="451685" y="134404"/>
                    </a:cubicBezTo>
                    <a:cubicBezTo>
                      <a:pt x="472776" y="122573"/>
                      <a:pt x="492423" y="108145"/>
                      <a:pt x="510432" y="91312"/>
                    </a:cubicBezTo>
                    <a:cubicBezTo>
                      <a:pt x="535761" y="119399"/>
                      <a:pt x="555119" y="152487"/>
                      <a:pt x="567158" y="188173"/>
                    </a:cubicBezTo>
                    <a:lnTo>
                      <a:pt x="606933" y="188173"/>
                    </a:lnTo>
                    <a:lnTo>
                      <a:pt x="606933" y="364965"/>
                    </a:lnTo>
                    <a:lnTo>
                      <a:pt x="567205" y="364965"/>
                    </a:lnTo>
                    <a:lnTo>
                      <a:pt x="567205" y="364964"/>
                    </a:lnTo>
                    <a:lnTo>
                      <a:pt x="463925" y="364964"/>
                    </a:lnTo>
                    <a:lnTo>
                      <a:pt x="463924" y="364965"/>
                    </a:lnTo>
                    <a:lnTo>
                      <a:pt x="438281" y="364965"/>
                    </a:lnTo>
                    <a:lnTo>
                      <a:pt x="438281" y="364964"/>
                    </a:lnTo>
                    <a:lnTo>
                      <a:pt x="316062" y="364964"/>
                    </a:lnTo>
                    <a:lnTo>
                      <a:pt x="316062" y="364965"/>
                    </a:lnTo>
                    <a:lnTo>
                      <a:pt x="290729" y="364965"/>
                    </a:lnTo>
                    <a:lnTo>
                      <a:pt x="290729" y="364964"/>
                    </a:lnTo>
                    <a:lnTo>
                      <a:pt x="168651" y="364964"/>
                    </a:lnTo>
                    <a:lnTo>
                      <a:pt x="168651" y="364965"/>
                    </a:lnTo>
                    <a:lnTo>
                      <a:pt x="143035" y="364965"/>
                    </a:lnTo>
                    <a:lnTo>
                      <a:pt x="143035" y="364964"/>
                    </a:lnTo>
                    <a:lnTo>
                      <a:pt x="39658" y="364964"/>
                    </a:lnTo>
                    <a:lnTo>
                      <a:pt x="39659" y="364965"/>
                    </a:lnTo>
                    <a:lnTo>
                      <a:pt x="0" y="364965"/>
                    </a:lnTo>
                    <a:lnTo>
                      <a:pt x="0" y="188173"/>
                    </a:lnTo>
                    <a:lnTo>
                      <a:pt x="39679" y="188173"/>
                    </a:lnTo>
                    <a:cubicBezTo>
                      <a:pt x="51717" y="152487"/>
                      <a:pt x="71075" y="119399"/>
                      <a:pt x="96501" y="91312"/>
                    </a:cubicBezTo>
                    <a:close/>
                    <a:moveTo>
                      <a:pt x="384087" y="10655"/>
                    </a:moveTo>
                    <a:cubicBezTo>
                      <a:pt x="424150" y="22673"/>
                      <a:pt x="460939" y="44114"/>
                      <a:pt x="492334" y="73246"/>
                    </a:cubicBezTo>
                    <a:cubicBezTo>
                      <a:pt x="477310" y="87283"/>
                      <a:pt x="461035" y="99397"/>
                      <a:pt x="443700" y="109588"/>
                    </a:cubicBezTo>
                    <a:cubicBezTo>
                      <a:pt x="428580" y="68150"/>
                      <a:pt x="407971" y="34211"/>
                      <a:pt x="384087" y="10655"/>
                    </a:cubicBezTo>
                    <a:close/>
                    <a:moveTo>
                      <a:pt x="222845" y="10655"/>
                    </a:moveTo>
                    <a:cubicBezTo>
                      <a:pt x="198865" y="34211"/>
                      <a:pt x="178352" y="68150"/>
                      <a:pt x="163232" y="109588"/>
                    </a:cubicBezTo>
                    <a:cubicBezTo>
                      <a:pt x="145897" y="99397"/>
                      <a:pt x="129622" y="87283"/>
                      <a:pt x="114598" y="73246"/>
                    </a:cubicBezTo>
                    <a:cubicBezTo>
                      <a:pt x="145897" y="44114"/>
                      <a:pt x="182686" y="22673"/>
                      <a:pt x="222845" y="10655"/>
                    </a:cubicBezTo>
                    <a:close/>
                    <a:moveTo>
                      <a:pt x="316062" y="0"/>
                    </a:moveTo>
                    <a:cubicBezTo>
                      <a:pt x="358937" y="7501"/>
                      <a:pt x="397477" y="53178"/>
                      <a:pt x="421275" y="121358"/>
                    </a:cubicBezTo>
                    <a:cubicBezTo>
                      <a:pt x="388613" y="136744"/>
                      <a:pt x="353060" y="145494"/>
                      <a:pt x="316062" y="147129"/>
                    </a:cubicBezTo>
                    <a:close/>
                    <a:moveTo>
                      <a:pt x="290729" y="0"/>
                    </a:moveTo>
                    <a:lnTo>
                      <a:pt x="290729" y="147129"/>
                    </a:lnTo>
                    <a:cubicBezTo>
                      <a:pt x="253852" y="145494"/>
                      <a:pt x="218227" y="136744"/>
                      <a:pt x="185587" y="121358"/>
                    </a:cubicBezTo>
                    <a:cubicBezTo>
                      <a:pt x="209369" y="53178"/>
                      <a:pt x="247883" y="7501"/>
                      <a:pt x="290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9" name="任意多边形: 形状 14"/>
              <p:cNvSpPr/>
              <p:nvPr/>
            </p:nvSpPr>
            <p:spPr bwMode="auto">
              <a:xfrm>
                <a:off x="7002625" y="5240067"/>
                <a:ext cx="435848" cy="411957"/>
              </a:xfrm>
              <a:custGeom>
                <a:avLst/>
                <a:gdLst>
                  <a:gd name="connsiteX0" fmla="*/ 7031 w 607639"/>
                  <a:gd name="connsiteY0" fmla="*/ 350992 h 574332"/>
                  <a:gd name="connsiteX1" fmla="*/ 600519 w 607639"/>
                  <a:gd name="connsiteY1" fmla="*/ 350992 h 574332"/>
                  <a:gd name="connsiteX2" fmla="*/ 607639 w 607639"/>
                  <a:gd name="connsiteY2" fmla="*/ 358013 h 574332"/>
                  <a:gd name="connsiteX3" fmla="*/ 607639 w 607639"/>
                  <a:gd name="connsiteY3" fmla="*/ 393207 h 574332"/>
                  <a:gd name="connsiteX4" fmla="*/ 558152 w 607639"/>
                  <a:gd name="connsiteY4" fmla="*/ 442621 h 574332"/>
                  <a:gd name="connsiteX5" fmla="*/ 383613 w 607639"/>
                  <a:gd name="connsiteY5" fmla="*/ 442621 h 574332"/>
                  <a:gd name="connsiteX6" fmla="*/ 405330 w 607639"/>
                  <a:gd name="connsiteY6" fmla="*/ 532028 h 574332"/>
                  <a:gd name="connsiteX7" fmla="*/ 432121 w 607639"/>
                  <a:gd name="connsiteY7" fmla="*/ 532028 h 574332"/>
                  <a:gd name="connsiteX8" fmla="*/ 453304 w 607639"/>
                  <a:gd name="connsiteY8" fmla="*/ 553180 h 574332"/>
                  <a:gd name="connsiteX9" fmla="*/ 432121 w 607639"/>
                  <a:gd name="connsiteY9" fmla="*/ 574332 h 574332"/>
                  <a:gd name="connsiteX10" fmla="*/ 175429 w 607639"/>
                  <a:gd name="connsiteY10" fmla="*/ 574332 h 574332"/>
                  <a:gd name="connsiteX11" fmla="*/ 154246 w 607639"/>
                  <a:gd name="connsiteY11" fmla="*/ 553180 h 574332"/>
                  <a:gd name="connsiteX12" fmla="*/ 175429 w 607639"/>
                  <a:gd name="connsiteY12" fmla="*/ 532028 h 574332"/>
                  <a:gd name="connsiteX13" fmla="*/ 202309 w 607639"/>
                  <a:gd name="connsiteY13" fmla="*/ 532028 h 574332"/>
                  <a:gd name="connsiteX14" fmla="*/ 224026 w 607639"/>
                  <a:gd name="connsiteY14" fmla="*/ 442621 h 574332"/>
                  <a:gd name="connsiteX15" fmla="*/ 49487 w 607639"/>
                  <a:gd name="connsiteY15" fmla="*/ 442621 h 574332"/>
                  <a:gd name="connsiteX16" fmla="*/ 0 w 607639"/>
                  <a:gd name="connsiteY16" fmla="*/ 393207 h 574332"/>
                  <a:gd name="connsiteX17" fmla="*/ 0 w 607639"/>
                  <a:gd name="connsiteY17" fmla="*/ 358013 h 574332"/>
                  <a:gd name="connsiteX18" fmla="*/ 7031 w 607639"/>
                  <a:gd name="connsiteY18" fmla="*/ 350992 h 574332"/>
                  <a:gd name="connsiteX19" fmla="*/ 459979 w 607639"/>
                  <a:gd name="connsiteY19" fmla="*/ 139441 h 574332"/>
                  <a:gd name="connsiteX20" fmla="*/ 445827 w 607639"/>
                  <a:gd name="connsiteY20" fmla="*/ 153572 h 574332"/>
                  <a:gd name="connsiteX21" fmla="*/ 445827 w 607639"/>
                  <a:gd name="connsiteY21" fmla="*/ 256042 h 574332"/>
                  <a:gd name="connsiteX22" fmla="*/ 459979 w 607639"/>
                  <a:gd name="connsiteY22" fmla="*/ 270173 h 574332"/>
                  <a:gd name="connsiteX23" fmla="*/ 521749 w 607639"/>
                  <a:gd name="connsiteY23" fmla="*/ 270173 h 574332"/>
                  <a:gd name="connsiteX24" fmla="*/ 535901 w 607639"/>
                  <a:gd name="connsiteY24" fmla="*/ 256042 h 574332"/>
                  <a:gd name="connsiteX25" fmla="*/ 535901 w 607639"/>
                  <a:gd name="connsiteY25" fmla="*/ 153572 h 574332"/>
                  <a:gd name="connsiteX26" fmla="*/ 521749 w 607639"/>
                  <a:gd name="connsiteY26" fmla="*/ 139441 h 574332"/>
                  <a:gd name="connsiteX27" fmla="*/ 85890 w 607639"/>
                  <a:gd name="connsiteY27" fmla="*/ 124955 h 574332"/>
                  <a:gd name="connsiteX28" fmla="*/ 71738 w 607639"/>
                  <a:gd name="connsiteY28" fmla="*/ 139086 h 574332"/>
                  <a:gd name="connsiteX29" fmla="*/ 71738 w 607639"/>
                  <a:gd name="connsiteY29" fmla="*/ 256042 h 574332"/>
                  <a:gd name="connsiteX30" fmla="*/ 85890 w 607639"/>
                  <a:gd name="connsiteY30" fmla="*/ 270173 h 574332"/>
                  <a:gd name="connsiteX31" fmla="*/ 147571 w 607639"/>
                  <a:gd name="connsiteY31" fmla="*/ 270173 h 574332"/>
                  <a:gd name="connsiteX32" fmla="*/ 161723 w 607639"/>
                  <a:gd name="connsiteY32" fmla="*/ 256042 h 574332"/>
                  <a:gd name="connsiteX33" fmla="*/ 161723 w 607639"/>
                  <a:gd name="connsiteY33" fmla="*/ 139086 h 574332"/>
                  <a:gd name="connsiteX34" fmla="*/ 147571 w 607639"/>
                  <a:gd name="connsiteY34" fmla="*/ 124955 h 574332"/>
                  <a:gd name="connsiteX35" fmla="*/ 210586 w 607639"/>
                  <a:gd name="connsiteY35" fmla="*/ 81585 h 574332"/>
                  <a:gd name="connsiteX36" fmla="*/ 196435 w 607639"/>
                  <a:gd name="connsiteY36" fmla="*/ 95627 h 574332"/>
                  <a:gd name="connsiteX37" fmla="*/ 196435 w 607639"/>
                  <a:gd name="connsiteY37" fmla="*/ 256042 h 574332"/>
                  <a:gd name="connsiteX38" fmla="*/ 210586 w 607639"/>
                  <a:gd name="connsiteY38" fmla="*/ 270173 h 574332"/>
                  <a:gd name="connsiteX39" fmla="*/ 272356 w 607639"/>
                  <a:gd name="connsiteY39" fmla="*/ 270173 h 574332"/>
                  <a:gd name="connsiteX40" fmla="*/ 286419 w 607639"/>
                  <a:gd name="connsiteY40" fmla="*/ 256042 h 574332"/>
                  <a:gd name="connsiteX41" fmla="*/ 286419 w 607639"/>
                  <a:gd name="connsiteY41" fmla="*/ 95627 h 574332"/>
                  <a:gd name="connsiteX42" fmla="*/ 272356 w 607639"/>
                  <a:gd name="connsiteY42" fmla="*/ 81585 h 574332"/>
                  <a:gd name="connsiteX43" fmla="*/ 335283 w 607639"/>
                  <a:gd name="connsiteY43" fmla="*/ 52613 h 574332"/>
                  <a:gd name="connsiteX44" fmla="*/ 321131 w 607639"/>
                  <a:gd name="connsiteY44" fmla="*/ 66743 h 574332"/>
                  <a:gd name="connsiteX45" fmla="*/ 321131 w 607639"/>
                  <a:gd name="connsiteY45" fmla="*/ 256042 h 574332"/>
                  <a:gd name="connsiteX46" fmla="*/ 335283 w 607639"/>
                  <a:gd name="connsiteY46" fmla="*/ 270173 h 574332"/>
                  <a:gd name="connsiteX47" fmla="*/ 397053 w 607639"/>
                  <a:gd name="connsiteY47" fmla="*/ 270173 h 574332"/>
                  <a:gd name="connsiteX48" fmla="*/ 411115 w 607639"/>
                  <a:gd name="connsiteY48" fmla="*/ 256042 h 574332"/>
                  <a:gd name="connsiteX49" fmla="*/ 411115 w 607639"/>
                  <a:gd name="connsiteY49" fmla="*/ 66743 h 574332"/>
                  <a:gd name="connsiteX50" fmla="*/ 397053 w 607639"/>
                  <a:gd name="connsiteY50" fmla="*/ 52613 h 574332"/>
                  <a:gd name="connsiteX51" fmla="*/ 49487 w 607639"/>
                  <a:gd name="connsiteY51" fmla="*/ 0 h 574332"/>
                  <a:gd name="connsiteX52" fmla="*/ 558152 w 607639"/>
                  <a:gd name="connsiteY52" fmla="*/ 0 h 574332"/>
                  <a:gd name="connsiteX53" fmla="*/ 607639 w 607639"/>
                  <a:gd name="connsiteY53" fmla="*/ 49413 h 574332"/>
                  <a:gd name="connsiteX54" fmla="*/ 607639 w 607639"/>
                  <a:gd name="connsiteY54" fmla="*/ 315675 h 574332"/>
                  <a:gd name="connsiteX55" fmla="*/ 600519 w 607639"/>
                  <a:gd name="connsiteY55" fmla="*/ 322696 h 574332"/>
                  <a:gd name="connsiteX56" fmla="*/ 7031 w 607639"/>
                  <a:gd name="connsiteY56" fmla="*/ 322696 h 574332"/>
                  <a:gd name="connsiteX57" fmla="*/ 0 w 607639"/>
                  <a:gd name="connsiteY57" fmla="*/ 315675 h 574332"/>
                  <a:gd name="connsiteX58" fmla="*/ 0 w 607639"/>
                  <a:gd name="connsiteY58" fmla="*/ 49413 h 574332"/>
                  <a:gd name="connsiteX59" fmla="*/ 49487 w 607639"/>
                  <a:gd name="connsiteY59" fmla="*/ 0 h 57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7639" h="574332">
                    <a:moveTo>
                      <a:pt x="7031" y="350992"/>
                    </a:moveTo>
                    <a:lnTo>
                      <a:pt x="600519" y="350992"/>
                    </a:lnTo>
                    <a:cubicBezTo>
                      <a:pt x="604435" y="350992"/>
                      <a:pt x="607639" y="354103"/>
                      <a:pt x="607639" y="358013"/>
                    </a:cubicBezTo>
                    <a:lnTo>
                      <a:pt x="607639" y="393207"/>
                    </a:lnTo>
                    <a:cubicBezTo>
                      <a:pt x="607639" y="420492"/>
                      <a:pt x="585477" y="442621"/>
                      <a:pt x="558152" y="442621"/>
                    </a:cubicBezTo>
                    <a:lnTo>
                      <a:pt x="383613" y="442621"/>
                    </a:lnTo>
                    <a:lnTo>
                      <a:pt x="405330" y="532028"/>
                    </a:lnTo>
                    <a:lnTo>
                      <a:pt x="432121" y="532028"/>
                    </a:lnTo>
                    <a:cubicBezTo>
                      <a:pt x="443869" y="532028"/>
                      <a:pt x="453304" y="541538"/>
                      <a:pt x="453304" y="553180"/>
                    </a:cubicBezTo>
                    <a:cubicBezTo>
                      <a:pt x="453304" y="564912"/>
                      <a:pt x="443869" y="574332"/>
                      <a:pt x="432121" y="574332"/>
                    </a:cubicBezTo>
                    <a:lnTo>
                      <a:pt x="175429" y="574332"/>
                    </a:lnTo>
                    <a:cubicBezTo>
                      <a:pt x="163770" y="574332"/>
                      <a:pt x="154246" y="564912"/>
                      <a:pt x="154246" y="553180"/>
                    </a:cubicBezTo>
                    <a:cubicBezTo>
                      <a:pt x="154246" y="541538"/>
                      <a:pt x="163770" y="532028"/>
                      <a:pt x="175429" y="532028"/>
                    </a:cubicBezTo>
                    <a:lnTo>
                      <a:pt x="202309" y="532028"/>
                    </a:lnTo>
                    <a:lnTo>
                      <a:pt x="224026" y="442621"/>
                    </a:lnTo>
                    <a:lnTo>
                      <a:pt x="49487" y="442621"/>
                    </a:lnTo>
                    <a:cubicBezTo>
                      <a:pt x="22162" y="442621"/>
                      <a:pt x="0" y="420492"/>
                      <a:pt x="0" y="393207"/>
                    </a:cubicBezTo>
                    <a:lnTo>
                      <a:pt x="0" y="358013"/>
                    </a:lnTo>
                    <a:cubicBezTo>
                      <a:pt x="0" y="354103"/>
                      <a:pt x="3204" y="350992"/>
                      <a:pt x="7031" y="350992"/>
                    </a:cubicBezTo>
                    <a:close/>
                    <a:moveTo>
                      <a:pt x="459979" y="139441"/>
                    </a:moveTo>
                    <a:cubicBezTo>
                      <a:pt x="452236" y="139441"/>
                      <a:pt x="445827" y="145751"/>
                      <a:pt x="445827" y="153572"/>
                    </a:cubicBezTo>
                    <a:lnTo>
                      <a:pt x="445827" y="256042"/>
                    </a:lnTo>
                    <a:cubicBezTo>
                      <a:pt x="445827" y="263863"/>
                      <a:pt x="452236" y="270173"/>
                      <a:pt x="459979" y="270173"/>
                    </a:cubicBezTo>
                    <a:lnTo>
                      <a:pt x="521749" y="270173"/>
                    </a:lnTo>
                    <a:cubicBezTo>
                      <a:pt x="529492" y="270173"/>
                      <a:pt x="535901" y="263863"/>
                      <a:pt x="535901" y="256042"/>
                    </a:cubicBezTo>
                    <a:lnTo>
                      <a:pt x="535901" y="153572"/>
                    </a:lnTo>
                    <a:cubicBezTo>
                      <a:pt x="535901" y="145751"/>
                      <a:pt x="529492" y="139441"/>
                      <a:pt x="521749" y="139441"/>
                    </a:cubicBezTo>
                    <a:close/>
                    <a:moveTo>
                      <a:pt x="85890" y="124955"/>
                    </a:moveTo>
                    <a:cubicBezTo>
                      <a:pt x="78058" y="124955"/>
                      <a:pt x="71738" y="131265"/>
                      <a:pt x="71738" y="139086"/>
                    </a:cubicBezTo>
                    <a:lnTo>
                      <a:pt x="71738" y="256042"/>
                    </a:lnTo>
                    <a:cubicBezTo>
                      <a:pt x="71738" y="263863"/>
                      <a:pt x="78058" y="270173"/>
                      <a:pt x="85890" y="270173"/>
                    </a:cubicBezTo>
                    <a:lnTo>
                      <a:pt x="147571" y="270173"/>
                    </a:lnTo>
                    <a:cubicBezTo>
                      <a:pt x="155403" y="270173"/>
                      <a:pt x="161723" y="263863"/>
                      <a:pt x="161723" y="256042"/>
                    </a:cubicBezTo>
                    <a:lnTo>
                      <a:pt x="161723" y="139086"/>
                    </a:lnTo>
                    <a:cubicBezTo>
                      <a:pt x="161723" y="131265"/>
                      <a:pt x="155403" y="124955"/>
                      <a:pt x="147571" y="124955"/>
                    </a:cubicBezTo>
                    <a:close/>
                    <a:moveTo>
                      <a:pt x="210586" y="81585"/>
                    </a:moveTo>
                    <a:cubicBezTo>
                      <a:pt x="202754" y="81585"/>
                      <a:pt x="196435" y="87895"/>
                      <a:pt x="196435" y="95627"/>
                    </a:cubicBezTo>
                    <a:lnTo>
                      <a:pt x="196435" y="256042"/>
                    </a:lnTo>
                    <a:cubicBezTo>
                      <a:pt x="196435" y="263863"/>
                      <a:pt x="202754" y="270173"/>
                      <a:pt x="210586" y="270173"/>
                    </a:cubicBezTo>
                    <a:lnTo>
                      <a:pt x="272356" y="270173"/>
                    </a:lnTo>
                    <a:cubicBezTo>
                      <a:pt x="280100" y="270173"/>
                      <a:pt x="286419" y="263863"/>
                      <a:pt x="286419" y="256042"/>
                    </a:cubicBezTo>
                    <a:lnTo>
                      <a:pt x="286419" y="95627"/>
                    </a:lnTo>
                    <a:cubicBezTo>
                      <a:pt x="286419" y="87895"/>
                      <a:pt x="280100" y="81585"/>
                      <a:pt x="272356" y="81585"/>
                    </a:cubicBezTo>
                    <a:close/>
                    <a:moveTo>
                      <a:pt x="335283" y="52613"/>
                    </a:moveTo>
                    <a:cubicBezTo>
                      <a:pt x="327450" y="52613"/>
                      <a:pt x="321131" y="58923"/>
                      <a:pt x="321131" y="66743"/>
                    </a:cubicBezTo>
                    <a:lnTo>
                      <a:pt x="321131" y="256042"/>
                    </a:lnTo>
                    <a:cubicBezTo>
                      <a:pt x="321131" y="263863"/>
                      <a:pt x="327450" y="270173"/>
                      <a:pt x="335283" y="270173"/>
                    </a:cubicBezTo>
                    <a:lnTo>
                      <a:pt x="397053" y="270173"/>
                    </a:lnTo>
                    <a:cubicBezTo>
                      <a:pt x="404796" y="270173"/>
                      <a:pt x="411115" y="263863"/>
                      <a:pt x="411115" y="256042"/>
                    </a:cubicBezTo>
                    <a:lnTo>
                      <a:pt x="411115" y="66743"/>
                    </a:lnTo>
                    <a:cubicBezTo>
                      <a:pt x="411115" y="58923"/>
                      <a:pt x="404796" y="52613"/>
                      <a:pt x="397053" y="52613"/>
                    </a:cubicBezTo>
                    <a:close/>
                    <a:moveTo>
                      <a:pt x="49487" y="0"/>
                    </a:moveTo>
                    <a:lnTo>
                      <a:pt x="558152" y="0"/>
                    </a:lnTo>
                    <a:cubicBezTo>
                      <a:pt x="585477" y="0"/>
                      <a:pt x="607639" y="22129"/>
                      <a:pt x="607639" y="49413"/>
                    </a:cubicBezTo>
                    <a:lnTo>
                      <a:pt x="607639" y="315675"/>
                    </a:lnTo>
                    <a:cubicBezTo>
                      <a:pt x="607639" y="319586"/>
                      <a:pt x="604435" y="322696"/>
                      <a:pt x="600519" y="322696"/>
                    </a:cubicBezTo>
                    <a:lnTo>
                      <a:pt x="7031" y="322696"/>
                    </a:lnTo>
                    <a:cubicBezTo>
                      <a:pt x="3204" y="322696"/>
                      <a:pt x="0" y="319586"/>
                      <a:pt x="0" y="315675"/>
                    </a:cubicBezTo>
                    <a:lnTo>
                      <a:pt x="0" y="49413"/>
                    </a:lnTo>
                    <a:cubicBezTo>
                      <a:pt x="0" y="22129"/>
                      <a:pt x="22162" y="0"/>
                      <a:pt x="4948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100" name="文本框 21"/>
              <p:cNvSpPr txBox="1"/>
              <p:nvPr/>
            </p:nvSpPr>
            <p:spPr>
              <a:xfrm>
                <a:off x="5086703" y="4365449"/>
                <a:ext cx="1710981" cy="661659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痛点</a:t>
                </a:r>
                <a:endParaRPr lang="zh-CN" altLang="en-US" sz="14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</p:grpSp>
      <p:sp>
        <p:nvSpPr>
          <p:cNvPr id="104" name="矩形 103"/>
          <p:cNvSpPr/>
          <p:nvPr/>
        </p:nvSpPr>
        <p:spPr>
          <a:xfrm>
            <a:off x="1249529" y="5343215"/>
            <a:ext cx="2964662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构建一个舆情监控系统成本在几十万元到几百万元不等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8179629" y="5315066"/>
            <a:ext cx="329929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无论是构建自己的舆情监控系统还是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使用市场中的舆情监控系统，对于资金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比较紧张的中小企业来讲，都是一笔较大的支出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4486773" y="2043434"/>
            <a:ext cx="2915919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四个模块都对技术有很高的要求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4178293" y="272117"/>
            <a:ext cx="473372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现有舆情监控软件的痛点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104" grpId="0"/>
      <p:bldP spid="105" grpId="0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二、执行流程图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Execution Flow Chart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45889" y="6572240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chemeClr val="bg1"/>
                </a:solidFill>
              </a:rPr>
              <a:t>参考流程图</a:t>
            </a:r>
            <a:r>
              <a:rPr kumimoji="1" lang="en-US" altLang="zh-CN" dirty="0">
                <a:solidFill>
                  <a:schemeClr val="bg1"/>
                </a:solidFill>
              </a:rPr>
              <a:t>1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63" name="矩形: 圆角 89"/>
          <p:cNvSpPr/>
          <p:nvPr/>
        </p:nvSpPr>
        <p:spPr>
          <a:xfrm>
            <a:off x="10154172" y="3640875"/>
            <a:ext cx="1735430" cy="882908"/>
          </a:xfrm>
          <a:prstGeom prst="roundRect">
            <a:avLst/>
          </a:prstGeom>
          <a:solidFill>
            <a:srgbClr val="00AE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低代码、低成本</a:t>
            </a:r>
            <a:endParaRPr lang="zh-CN" alt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zh-CN" sz="1100" dirty="0"/>
          </a:p>
        </p:txBody>
      </p:sp>
      <p:sp>
        <p:nvSpPr>
          <p:cNvPr id="69" name="Title 2"/>
          <p:cNvSpPr txBox="1"/>
          <p:nvPr/>
        </p:nvSpPr>
        <p:spPr>
          <a:xfrm>
            <a:off x="3013641" y="443930"/>
            <a:ext cx="6680617" cy="369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bg1"/>
                </a:solidFill>
              </a:rPr>
              <a:t>舆情查询系统流程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607060" y="2343751"/>
            <a:ext cx="11282680" cy="924594"/>
            <a:chOff x="985" y="4186"/>
            <a:chExt cx="17768" cy="1456"/>
          </a:xfrm>
        </p:grpSpPr>
        <p:grpSp>
          <p:nvGrpSpPr>
            <p:cNvPr id="6" name="组合 5"/>
            <p:cNvGrpSpPr/>
            <p:nvPr/>
          </p:nvGrpSpPr>
          <p:grpSpPr>
            <a:xfrm>
              <a:off x="3782" y="4186"/>
              <a:ext cx="12449" cy="1456"/>
              <a:chOff x="3555" y="7501"/>
              <a:chExt cx="12449" cy="1456"/>
            </a:xfrm>
          </p:grpSpPr>
          <p:pic>
            <p:nvPicPr>
              <p:cNvPr id="13" name="图片 12" descr="ibot"/>
              <p:cNvPicPr>
                <a:picLocks noChangeAspect="1"/>
              </p:cNvPicPr>
              <p:nvPr/>
            </p:nvPicPr>
            <p:blipFill>
              <a:blip r:embed="rId1" cstate="print"/>
              <a:stretch>
                <a:fillRect/>
              </a:stretch>
            </p:blipFill>
            <p:spPr>
              <a:xfrm>
                <a:off x="4077" y="7514"/>
                <a:ext cx="890" cy="890"/>
              </a:xfrm>
              <a:prstGeom prst="rect">
                <a:avLst/>
              </a:prstGeom>
            </p:spPr>
          </p:pic>
          <p:pic>
            <p:nvPicPr>
              <p:cNvPr id="40" name="图片 39" descr="文件 (4)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17" y="7810"/>
                <a:ext cx="514" cy="514"/>
              </a:xfrm>
              <a:prstGeom prst="rect">
                <a:avLst/>
              </a:prstGeom>
            </p:spPr>
          </p:pic>
          <p:pic>
            <p:nvPicPr>
              <p:cNvPr id="41" name="图形 40" descr="月历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703" y="7530"/>
                <a:ext cx="537" cy="537"/>
              </a:xfrm>
              <a:prstGeom prst="rect">
                <a:avLst/>
              </a:prstGeom>
            </p:spPr>
          </p:pic>
          <p:pic>
            <p:nvPicPr>
              <p:cNvPr id="42" name="图片 41" descr="ibot"/>
              <p:cNvPicPr>
                <a:picLocks noChangeAspect="1"/>
              </p:cNvPicPr>
              <p:nvPr/>
            </p:nvPicPr>
            <p:blipFill>
              <a:blip r:embed="rId1" cstate="print"/>
              <a:stretch>
                <a:fillRect/>
              </a:stretch>
            </p:blipFill>
            <p:spPr>
              <a:xfrm>
                <a:off x="6070" y="7501"/>
                <a:ext cx="890" cy="890"/>
              </a:xfrm>
              <a:prstGeom prst="rect">
                <a:avLst/>
              </a:prstGeom>
            </p:spPr>
          </p:pic>
          <p:pic>
            <p:nvPicPr>
              <p:cNvPr id="43" name="图形 42" descr="Internet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615" y="7665"/>
                <a:ext cx="635" cy="635"/>
              </a:xfrm>
              <a:prstGeom prst="rect">
                <a:avLst/>
              </a:prstGeom>
            </p:spPr>
          </p:pic>
          <p:pic>
            <p:nvPicPr>
              <p:cNvPr id="44" name="图片 43" descr="ibot"/>
              <p:cNvPicPr>
                <a:picLocks noChangeAspect="1"/>
              </p:cNvPicPr>
              <p:nvPr/>
            </p:nvPicPr>
            <p:blipFill>
              <a:blip r:embed="rId1" cstate="print"/>
              <a:stretch>
                <a:fillRect/>
              </a:stretch>
            </p:blipFill>
            <p:spPr>
              <a:xfrm>
                <a:off x="8063" y="7511"/>
                <a:ext cx="890" cy="890"/>
              </a:xfrm>
              <a:prstGeom prst="rect">
                <a:avLst/>
              </a:prstGeom>
            </p:spPr>
          </p:pic>
          <p:pic>
            <p:nvPicPr>
              <p:cNvPr id="45" name="图形 44" descr="复选标记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9790" y="7792"/>
                <a:ext cx="551" cy="551"/>
              </a:xfrm>
              <a:prstGeom prst="rect">
                <a:avLst/>
              </a:prstGeom>
            </p:spPr>
          </p:pic>
          <p:pic>
            <p:nvPicPr>
              <p:cNvPr id="46" name="图片 45" descr="ibot"/>
              <p:cNvPicPr>
                <a:picLocks noChangeAspect="1"/>
              </p:cNvPicPr>
              <p:nvPr/>
            </p:nvPicPr>
            <p:blipFill>
              <a:blip r:embed="rId1" cstate="print"/>
              <a:stretch>
                <a:fillRect/>
              </a:stretch>
            </p:blipFill>
            <p:spPr>
              <a:xfrm>
                <a:off x="10181" y="7511"/>
                <a:ext cx="890" cy="890"/>
              </a:xfrm>
              <a:prstGeom prst="rect">
                <a:avLst/>
              </a:prstGeom>
            </p:spPr>
          </p:pic>
          <p:pic>
            <p:nvPicPr>
              <p:cNvPr id="47" name="图形 46" descr="智能手机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2039" y="7708"/>
                <a:ext cx="606" cy="606"/>
              </a:xfrm>
              <a:prstGeom prst="rect">
                <a:avLst/>
              </a:prstGeom>
            </p:spPr>
          </p:pic>
          <p:pic>
            <p:nvPicPr>
              <p:cNvPr id="48" name="图片 47" descr="ibot"/>
              <p:cNvPicPr>
                <a:picLocks noChangeAspect="1"/>
              </p:cNvPicPr>
              <p:nvPr/>
            </p:nvPicPr>
            <p:blipFill>
              <a:blip r:embed="rId1" cstate="print"/>
              <a:stretch>
                <a:fillRect/>
              </a:stretch>
            </p:blipFill>
            <p:spPr>
              <a:xfrm>
                <a:off x="12486" y="7501"/>
                <a:ext cx="890" cy="890"/>
              </a:xfrm>
              <a:prstGeom prst="rect">
                <a:avLst/>
              </a:prstGeom>
            </p:spPr>
          </p:pic>
          <p:sp>
            <p:nvSpPr>
              <p:cNvPr id="49" name="文本框 48"/>
              <p:cNvSpPr txBox="1"/>
              <p:nvPr/>
            </p:nvSpPr>
            <p:spPr>
              <a:xfrm>
                <a:off x="3555" y="8571"/>
                <a:ext cx="1754" cy="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1000">
                    <a:solidFill>
                      <a:srgbClr val="00AE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打开对应网址</a:t>
                </a:r>
                <a:endParaRPr kumimoji="1" lang="zh-CN" altLang="en-US" sz="1000">
                  <a:solidFill>
                    <a:srgbClr val="00AE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5498" y="8485"/>
                <a:ext cx="1754" cy="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CN" altLang="en-US" sz="1000" dirty="0">
                    <a:solidFill>
                      <a:srgbClr val="03AF5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获取对应信息</a:t>
                </a:r>
                <a:endParaRPr kumimoji="1" lang="zh-CN" altLang="en-US" sz="1000" dirty="0">
                  <a:solidFill>
                    <a:srgbClr val="03AF5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51" name="图形 50" descr="列表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5719" y="7976"/>
                <a:ext cx="528" cy="528"/>
              </a:xfrm>
              <a:prstGeom prst="rect">
                <a:avLst/>
              </a:prstGeom>
            </p:spPr>
          </p:pic>
          <p:sp>
            <p:nvSpPr>
              <p:cNvPr id="52" name="文本框 51"/>
              <p:cNvSpPr txBox="1"/>
              <p:nvPr/>
            </p:nvSpPr>
            <p:spPr>
              <a:xfrm>
                <a:off x="7459" y="8446"/>
                <a:ext cx="1754" cy="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1000" dirty="0">
                    <a:solidFill>
                      <a:srgbClr val="00AE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写入</a:t>
                </a:r>
                <a:r>
                  <a:rPr kumimoji="1" lang="en-US" altLang="zh-CN" sz="1000" dirty="0">
                    <a:solidFill>
                      <a:srgbClr val="00AE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excel</a:t>
                </a:r>
                <a:r>
                  <a:rPr kumimoji="1" lang="zh-CN" altLang="en-US" sz="1000" dirty="0">
                    <a:solidFill>
                      <a:srgbClr val="00AE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表格</a:t>
                </a:r>
                <a:endParaRPr kumimoji="1" lang="zh-CN" altLang="en-US" sz="1000" dirty="0">
                  <a:solidFill>
                    <a:srgbClr val="00AE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9508" y="8471"/>
                <a:ext cx="2146" cy="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1000" dirty="0">
                    <a:solidFill>
                      <a:srgbClr val="00AE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获取文本</a:t>
                </a:r>
                <a:endParaRPr kumimoji="1" lang="zh-CN" altLang="en-US" sz="1000" dirty="0">
                  <a:solidFill>
                    <a:srgbClr val="00AE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12008" y="8471"/>
                <a:ext cx="1754" cy="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1000" dirty="0">
                    <a:solidFill>
                      <a:srgbClr val="00AE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提取关键字</a:t>
                </a:r>
                <a:endParaRPr kumimoji="1" lang="zh-CN" altLang="en-US" sz="1000" dirty="0">
                  <a:solidFill>
                    <a:srgbClr val="00AE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箭头: 右 119"/>
              <p:cNvSpPr/>
              <p:nvPr/>
            </p:nvSpPr>
            <p:spPr>
              <a:xfrm>
                <a:off x="11347" y="8021"/>
                <a:ext cx="668" cy="219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箭头: 右 120"/>
              <p:cNvSpPr/>
              <p:nvPr/>
            </p:nvSpPr>
            <p:spPr>
              <a:xfrm>
                <a:off x="9048" y="8086"/>
                <a:ext cx="668" cy="219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箭头: 右 121"/>
              <p:cNvSpPr/>
              <p:nvPr/>
            </p:nvSpPr>
            <p:spPr>
              <a:xfrm>
                <a:off x="6976" y="7998"/>
                <a:ext cx="668" cy="219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箭头: 右 122"/>
              <p:cNvSpPr/>
              <p:nvPr/>
            </p:nvSpPr>
            <p:spPr>
              <a:xfrm>
                <a:off x="4984" y="8015"/>
                <a:ext cx="668" cy="219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箭头: 右 124"/>
              <p:cNvSpPr/>
              <p:nvPr/>
            </p:nvSpPr>
            <p:spPr>
              <a:xfrm>
                <a:off x="13442" y="7958"/>
                <a:ext cx="668" cy="219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61" name="图片 60" descr="ibot"/>
              <p:cNvPicPr>
                <a:picLocks noChangeAspect="1"/>
              </p:cNvPicPr>
              <p:nvPr/>
            </p:nvPicPr>
            <p:blipFill>
              <a:blip r:embed="rId1" cstate="print"/>
              <a:stretch>
                <a:fillRect/>
              </a:stretch>
            </p:blipFill>
            <p:spPr>
              <a:xfrm>
                <a:off x="14230" y="7511"/>
                <a:ext cx="890" cy="890"/>
              </a:xfrm>
              <a:prstGeom prst="rect">
                <a:avLst/>
              </a:prstGeom>
            </p:spPr>
          </p:pic>
          <p:sp>
            <p:nvSpPr>
              <p:cNvPr id="62" name="文本框 61"/>
              <p:cNvSpPr txBox="1"/>
              <p:nvPr/>
            </p:nvSpPr>
            <p:spPr>
              <a:xfrm>
                <a:off x="13910" y="8471"/>
                <a:ext cx="2094" cy="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1000" dirty="0">
                    <a:solidFill>
                      <a:srgbClr val="00AE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写入表格</a:t>
                </a:r>
                <a:endParaRPr kumimoji="1" lang="zh-CN" altLang="en-US" sz="1000" dirty="0">
                  <a:solidFill>
                    <a:srgbClr val="00AE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985" y="4598"/>
              <a:ext cx="1968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1200">
                  <a:solidFill>
                    <a:srgbClr val="00B050"/>
                  </a:solidFill>
                </a:rPr>
                <a:t>读取查询关键字</a:t>
              </a:r>
              <a:endParaRPr lang="zh-CN" altLang="en-US" sz="1200">
                <a:solidFill>
                  <a:srgbClr val="00B050"/>
                </a:solidFill>
              </a:endParaRPr>
            </a:p>
          </p:txBody>
        </p:sp>
        <p:sp>
          <p:nvSpPr>
            <p:cNvPr id="8" name="箭头: 右 122"/>
            <p:cNvSpPr/>
            <p:nvPr/>
          </p:nvSpPr>
          <p:spPr>
            <a:xfrm>
              <a:off x="2938" y="4683"/>
              <a:ext cx="668" cy="219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0" name="箭头: 右 122"/>
            <p:cNvSpPr/>
            <p:nvPr/>
          </p:nvSpPr>
          <p:spPr>
            <a:xfrm>
              <a:off x="15612" y="4641"/>
              <a:ext cx="668" cy="219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6545" y="4565"/>
              <a:ext cx="2208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1200">
                  <a:solidFill>
                    <a:srgbClr val="00B050"/>
                  </a:solidFill>
                </a:rPr>
                <a:t>将结果发送到邮箱</a:t>
              </a:r>
              <a:endParaRPr lang="zh-CN" altLang="en-US" sz="1200">
                <a:solidFill>
                  <a:srgbClr val="00B050"/>
                </a:solidFill>
              </a:endParaRPr>
            </a:p>
          </p:txBody>
        </p:sp>
      </p:grpSp>
      <p:sp>
        <p:nvSpPr>
          <p:cNvPr id="73" name="文本框 72"/>
          <p:cNvSpPr txBox="1"/>
          <p:nvPr/>
        </p:nvSpPr>
        <p:spPr>
          <a:xfrm>
            <a:off x="2174240" y="4813300"/>
            <a:ext cx="74485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rgbClr val="00B050"/>
                </a:solidFill>
              </a:rPr>
              <a:t>如果深化</a:t>
            </a:r>
            <a:r>
              <a:rPr lang="en-US" altLang="zh-CN">
                <a:solidFill>
                  <a:srgbClr val="00B050"/>
                </a:solidFill>
              </a:rPr>
              <a:t>RPA</a:t>
            </a:r>
            <a:r>
              <a:rPr lang="zh-CN" altLang="en-US">
                <a:solidFill>
                  <a:srgbClr val="00B050"/>
                </a:solidFill>
              </a:rPr>
              <a:t>与</a:t>
            </a:r>
            <a:r>
              <a:rPr lang="en-US" altLang="zh-CN">
                <a:solidFill>
                  <a:srgbClr val="00B050"/>
                </a:solidFill>
              </a:rPr>
              <a:t>AI</a:t>
            </a:r>
            <a:r>
              <a:rPr lang="zh-CN" altLang="en-US">
                <a:solidFill>
                  <a:srgbClr val="00B050"/>
                </a:solidFill>
              </a:rPr>
              <a:t>的融合，就有可能利用</a:t>
            </a:r>
            <a:r>
              <a:rPr lang="en-US" altLang="zh-CN">
                <a:solidFill>
                  <a:srgbClr val="00B050"/>
                </a:solidFill>
              </a:rPr>
              <a:t>RPA</a:t>
            </a:r>
            <a:r>
              <a:rPr lang="zh-CN" altLang="en-US">
                <a:solidFill>
                  <a:srgbClr val="00B050"/>
                </a:solidFill>
              </a:rPr>
              <a:t>和</a:t>
            </a:r>
            <a:r>
              <a:rPr lang="en-US" altLang="zh-CN">
                <a:solidFill>
                  <a:srgbClr val="00B050"/>
                </a:solidFill>
              </a:rPr>
              <a:t>AI</a:t>
            </a:r>
            <a:r>
              <a:rPr lang="zh-CN" altLang="en-US">
                <a:solidFill>
                  <a:srgbClr val="00B050"/>
                </a:solidFill>
              </a:rPr>
              <a:t>构建一个低代码的、成本</a:t>
            </a:r>
            <a:endParaRPr lang="zh-CN" altLang="en-US">
              <a:solidFill>
                <a:srgbClr val="00B050"/>
              </a:solidFill>
            </a:endParaRPr>
          </a:p>
          <a:p>
            <a:r>
              <a:rPr lang="zh-CN" altLang="en-US">
                <a:solidFill>
                  <a:srgbClr val="00B050"/>
                </a:solidFill>
              </a:rPr>
              <a:t>更低的舆情监控系统。</a:t>
            </a:r>
            <a:endParaRPr lang="zh-CN" altLang="en-US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989801" y="2277710"/>
            <a:ext cx="5469081" cy="3164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65994" y="2579123"/>
            <a:ext cx="5115500" cy="2451100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通过对键盘和鼠标等进行模拟，以一种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低代码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的方式爬取数据、获取网址等。</a:t>
            </a: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用户可以对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AI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组件进行调用，实现对数据的处理。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用户可以对获取的数据利用工具进行处理，得到自己需要的信息。</a:t>
            </a: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11867" y="2116668"/>
            <a:ext cx="804333" cy="118534"/>
          </a:xfrm>
          <a:prstGeom prst="rect">
            <a:avLst/>
          </a:prstGeom>
          <a:solidFill>
            <a:srgbClr val="0370FB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11867" y="2277710"/>
            <a:ext cx="804333" cy="118534"/>
          </a:xfrm>
          <a:prstGeom prst="rect">
            <a:avLst/>
          </a:prstGeom>
          <a:solidFill>
            <a:srgbClr val="C2E095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68979" y="3777590"/>
            <a:ext cx="747221" cy="118534"/>
          </a:xfrm>
          <a:prstGeom prst="rect">
            <a:avLst/>
          </a:prstGeom>
          <a:solidFill>
            <a:srgbClr val="C0D6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42589" y="4214869"/>
            <a:ext cx="747221" cy="118534"/>
          </a:xfrm>
          <a:prstGeom prst="rect">
            <a:avLst/>
          </a:prstGeom>
          <a:solidFill>
            <a:srgbClr val="D4FDF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80049" y="4529199"/>
            <a:ext cx="598077" cy="118534"/>
          </a:xfrm>
          <a:prstGeom prst="rect">
            <a:avLst/>
          </a:prstGeom>
          <a:solidFill>
            <a:srgbClr val="88D1D8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80049" y="3552825"/>
            <a:ext cx="1139451" cy="8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01051" y="1626338"/>
            <a:ext cx="1987783" cy="368300"/>
          </a:xfrm>
          <a:prstGeom prst="rect">
            <a:avLst/>
          </a:prstGeom>
          <a:solidFill>
            <a:srgbClr val="214AC0"/>
          </a:solidFill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爬取数据</a:t>
            </a:r>
            <a:endParaRPr lang="zh-CN" altLang="en-US" b="1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92499" y="304158"/>
            <a:ext cx="5535646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三、模式和技术创新性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Mode and Technological Innovation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17657" y="64979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chemeClr val="bg1"/>
                </a:solidFill>
              </a:rPr>
              <a:t>参考示例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四、方案价值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3300" y="2852420"/>
            <a:ext cx="1018476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对于企业来讲，开发一套舆情系统在几十万到几百万不等，租用一套功能比较健全舆情监控系统需要几万甚至更多，并且开发一套舆情监控系统需要人力投入大，时间较长，而利用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与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AI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的结合可以利用其对技术要求较低的特点，有效节省人力、物力和财力。而且，这对于中小企业进行舆情监测有着更深的意义。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对于个人来讲，个人在进行科研等过程中需要搜集数据。处理数据，相比于传统的爬虫，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具有易操作性，能够在私人用户中得到更好的应用。而相较于手动获取信息，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获取信息具有高效性。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21270" y="1795396"/>
            <a:ext cx="238265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推广价值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ags/tag3.xml><?xml version="1.0" encoding="utf-8"?>
<p:tagLst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1209</Words>
  <Application>WPS 演示</Application>
  <PresentationFormat>宽屏</PresentationFormat>
  <Paragraphs>116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华文仿宋</vt:lpstr>
      <vt:lpstr>创艺简标宋</vt:lpstr>
      <vt:lpstr>方正舒体</vt:lpstr>
      <vt:lpstr>方正粗黑宋简体</vt:lpstr>
      <vt:lpstr>Arial Unicode MS</vt:lpstr>
      <vt:lpstr>Ebrima</vt:lpstr>
      <vt:lpstr>Arial</vt:lpstr>
      <vt:lpstr>Calibri</vt:lpstr>
      <vt:lpstr>Calibri Light</vt:lpstr>
      <vt:lpstr>等线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熊成</cp:lastModifiedBy>
  <cp:revision>178</cp:revision>
  <dcterms:created xsi:type="dcterms:W3CDTF">2021-03-03T08:16:00Z</dcterms:created>
  <dcterms:modified xsi:type="dcterms:W3CDTF">2021-06-13T04:43:13Z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82ACD65148544279ACE39687CDD597C2</vt:lpwstr>
  </property>
  <property fmtid="{D5CDD505-2E9C-101B-9397-08002B2CF9AE}" pid="3" name="KSOProductBuildVer">
    <vt:lpwstr>2052-11.1.0.10495</vt:lpwstr>
  </property>
  <property fmtid="{D5CDD505-2E9C-101B-9397-08002B2CF9AE}" pid="4" name="KSOSaveFontToCloudKey">
    <vt:lpwstr>240167164_cloud</vt:lpwstr>
  </property>
</Properties>
</file>