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8"/>
  </p:notesMasterIdLst>
  <p:sldIdLst>
    <p:sldId id="256" r:id="rId4"/>
    <p:sldId id="257" r:id="rId5"/>
    <p:sldId id="258" r:id="rId6"/>
    <p:sldId id="272" r:id="rId7"/>
    <p:sldId id="269" r:id="rId8"/>
    <p:sldId id="267" r:id="rId9"/>
    <p:sldId id="268" r:id="rId10"/>
    <p:sldId id="263" r:id="rId11"/>
    <p:sldId id="266" r:id="rId12"/>
    <p:sldId id="264" r:id="rId13"/>
    <p:sldId id="271" r:id="rId14"/>
    <p:sldId id="260" r:id="rId15"/>
    <p:sldId id="265" r:id="rId16"/>
    <p:sldId id="2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158" d="100"/>
          <a:sy n="158"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6.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10.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8" Type="http://schemas.openxmlformats.org/officeDocument/2006/relationships/slideLayout" Target="../slideLayouts/slideLayout7.xml"/><Relationship Id="rId27" Type="http://schemas.openxmlformats.org/officeDocument/2006/relationships/tags" Target="../tags/tag24.xml"/><Relationship Id="rId26" Type="http://schemas.openxmlformats.org/officeDocument/2006/relationships/tags" Target="../tags/tag23.xml"/><Relationship Id="rId25" Type="http://schemas.openxmlformats.org/officeDocument/2006/relationships/tags" Target="../tags/tag22.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9.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image" Target="../media/image14.png"/><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image" Target="../media/image13.png"/><Relationship Id="rId12" Type="http://schemas.openxmlformats.org/officeDocument/2006/relationships/tags" Target="../tags/tag11.xml"/><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0.png"/><Relationship Id="rId7" Type="http://schemas.openxmlformats.org/officeDocument/2006/relationships/image" Target="../media/image2.svg"/><Relationship Id="rId6" Type="http://schemas.openxmlformats.org/officeDocument/2006/relationships/image" Target="../media/image19.png"/><Relationship Id="rId5" Type="http://schemas.openxmlformats.org/officeDocument/2006/relationships/image" Target="../media/image1.svg"/><Relationship Id="rId4" Type="http://schemas.openxmlformats.org/officeDocument/2006/relationships/image" Target="../media/image18.png"/><Relationship Id="rId3" Type="http://schemas.openxmlformats.org/officeDocument/2006/relationships/image" Target="../media/image17.png"/><Relationship Id="rId29" Type="http://schemas.openxmlformats.org/officeDocument/2006/relationships/slideLayout" Target="../slideLayouts/slideLayout7.xml"/><Relationship Id="rId28" Type="http://schemas.openxmlformats.org/officeDocument/2006/relationships/image" Target="../media/image12.svg"/><Relationship Id="rId27" Type="http://schemas.openxmlformats.org/officeDocument/2006/relationships/image" Target="../media/image30.png"/><Relationship Id="rId26" Type="http://schemas.openxmlformats.org/officeDocument/2006/relationships/image" Target="../media/image11.svg"/><Relationship Id="rId25" Type="http://schemas.openxmlformats.org/officeDocument/2006/relationships/image" Target="../media/image29.png"/><Relationship Id="rId24" Type="http://schemas.openxmlformats.org/officeDocument/2006/relationships/image" Target="../media/image10.svg"/><Relationship Id="rId23" Type="http://schemas.openxmlformats.org/officeDocument/2006/relationships/image" Target="../media/image28.png"/><Relationship Id="rId22" Type="http://schemas.openxmlformats.org/officeDocument/2006/relationships/image" Target="../media/image9.svg"/><Relationship Id="rId21" Type="http://schemas.openxmlformats.org/officeDocument/2006/relationships/image" Target="../media/image27.png"/><Relationship Id="rId20" Type="http://schemas.openxmlformats.org/officeDocument/2006/relationships/image" Target="../media/image8.svg"/><Relationship Id="rId2" Type="http://schemas.openxmlformats.org/officeDocument/2006/relationships/image" Target="../media/image16.png"/><Relationship Id="rId19" Type="http://schemas.openxmlformats.org/officeDocument/2006/relationships/image" Target="../media/image26.png"/><Relationship Id="rId18" Type="http://schemas.openxmlformats.org/officeDocument/2006/relationships/image" Target="../media/image7.svg"/><Relationship Id="rId17" Type="http://schemas.openxmlformats.org/officeDocument/2006/relationships/image" Target="../media/image25.png"/><Relationship Id="rId16" Type="http://schemas.openxmlformats.org/officeDocument/2006/relationships/image" Target="../media/image24.png"/><Relationship Id="rId15" Type="http://schemas.openxmlformats.org/officeDocument/2006/relationships/image" Target="../media/image6.svg"/><Relationship Id="rId14" Type="http://schemas.openxmlformats.org/officeDocument/2006/relationships/image" Target="../media/image23.png"/><Relationship Id="rId13" Type="http://schemas.openxmlformats.org/officeDocument/2006/relationships/image" Target="../media/image5.svg"/><Relationship Id="rId12" Type="http://schemas.openxmlformats.org/officeDocument/2006/relationships/image" Target="../media/image22.png"/><Relationship Id="rId11" Type="http://schemas.openxmlformats.org/officeDocument/2006/relationships/image" Target="../media/image4.svg"/><Relationship Id="rId10" Type="http://schemas.openxmlformats.org/officeDocument/2006/relationships/image" Target="../media/image21.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jpeg"/><Relationship Id="rId11" Type="http://schemas.openxmlformats.org/officeDocument/2006/relationships/slideLayout" Target="../slideLayouts/slideLayout7.xml"/><Relationship Id="rId10" Type="http://schemas.openxmlformats.org/officeDocument/2006/relationships/image" Target="../media/image40.png"/><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请输入作品名称</a:t>
            </a:r>
            <a:r>
              <a:rPr kumimoji="1" lang="en-US" altLang="zh-CN" dirty="0"/>
              <a:t>…</a:t>
            </a:r>
            <a:endParaRPr kumimoji="1" lang="en-US" altLang="zh-CN" dirty="0"/>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69870" y="1674674"/>
            <a:ext cx="3212739"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机器人管理、监控和调度</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权限和资产管理</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机器人运行大屏展示</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流程运行报告</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安全、日志</a:t>
            </a:r>
            <a:r>
              <a:rPr kumimoji="1" lang="en-US" altLang="zh-CN" dirty="0">
                <a:solidFill>
                  <a:schemeClr val="bg1"/>
                </a:solidFill>
                <a:latin typeface="微软雅黑" panose="020B0503020204020204" pitchFamily="34" charset="-122"/>
                <a:ea typeface="微软雅黑" panose="020B0503020204020204" pitchFamily="34" charset="-122"/>
              </a:rPr>
              <a:t>&amp;</a:t>
            </a:r>
            <a:r>
              <a:rPr kumimoji="1" lang="zh-CN" altLang="en-US" dirty="0">
                <a:solidFill>
                  <a:schemeClr val="bg1"/>
                </a:solidFill>
                <a:latin typeface="微软雅黑" panose="020B0503020204020204" pitchFamily="34" charset="-122"/>
                <a:ea typeface="微软雅黑" panose="020B0503020204020204" pitchFamily="34" charset="-122"/>
              </a:rPr>
              <a:t>审计相关设计</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微软雅黑" panose="020B0503020204020204" pitchFamily="34" charset="-122"/>
                <a:ea typeface="微软雅黑" panose="020B0503020204020204" pitchFamily="34" charset="-122"/>
              </a:rPr>
              <a:t>异常监控与恢复机制</a:t>
            </a:r>
            <a:endParaRPr kumimoji="1" lang="en-US" altLang="zh-CN" dirty="0">
              <a:solidFill>
                <a:schemeClr val="bg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微软雅黑" panose="020B0503020204020204" pitchFamily="34" charset="-122"/>
                <a:ea typeface="微软雅黑" panose="020B0503020204020204" pitchFamily="34" charset="-122"/>
              </a:rPr>
              <a: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1547776" y="1505345"/>
            <a:ext cx="3060700" cy="4432300"/>
          </a:xfrm>
          <a:prstGeom prst="rect">
            <a:avLst/>
          </a:prstGeom>
        </p:spPr>
      </p:pic>
      <p:sp>
        <p:nvSpPr>
          <p:cNvPr id="3" name="矩形 2"/>
          <p:cNvSpPr/>
          <p:nvPr/>
        </p:nvSpPr>
        <p:spPr>
          <a:xfrm>
            <a:off x="5663151" y="2277710"/>
            <a:ext cx="5469081" cy="3164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5843154" y="2504193"/>
            <a:ext cx="5115500" cy="2708434"/>
          </a:xfrm>
          <a:prstGeom prst="rect">
            <a:avLst/>
          </a:prstGeom>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从非结构化的文本中抽取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10</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余种常见实体的抽取，如企业名称、地址、金额、日期等</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用户可以自定义抽取</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模板</a:t>
            </a: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在一段文本中支持模型和模板的</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混合模式</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5663151" y="1682218"/>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微软雅黑" panose="020B0503020204020204" pitchFamily="34" charset="-122"/>
                <a:ea typeface="微软雅黑" panose="020B0503020204020204" pitchFamily="34" charset="-122"/>
              </a:rPr>
              <a:t>信息抽取</a:t>
            </a:r>
            <a:endParaRPr lang="zh-CN" altLang="en-US" b="1" spc="200" dirty="0">
              <a:solidFill>
                <a:schemeClr val="bg1"/>
              </a:solidFill>
              <a:latin typeface="微软雅黑" panose="020B0503020204020204" pitchFamily="34" charset="-122"/>
              <a:ea typeface="微软雅黑" panose="020B0503020204020204" pitchFamily="34" charset="-122"/>
            </a:endParaRPr>
          </a:p>
        </p:txBody>
      </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4500357" y="439309"/>
            <a:ext cx="5493812" cy="369332"/>
          </a:xfrm>
          <a:prstGeom prst="rect">
            <a:avLst/>
          </a:prstGeom>
          <a:noFill/>
        </p:spPr>
        <p:txBody>
          <a:bodyPr wrap="none" rtlCol="0">
            <a:spAutoFit/>
          </a:bodyPr>
          <a:lstStyle/>
          <a:p>
            <a:r>
              <a:rPr kumimoji="1" lang="zh-CN" altLang="en-US" dirty="0">
                <a:solidFill>
                  <a:schemeClr val="bg1"/>
                </a:solidFill>
              </a:rPr>
              <a:t>（从技术和模式创新上可以说明，以下为参考示例）</a:t>
            </a:r>
            <a:endParaRPr kumimoji="1" lang="zh-CN" altLang="en-US" dirty="0">
              <a:solidFill>
                <a:schemeClr val="bg1"/>
              </a:solidFill>
            </a:endParaRPr>
          </a:p>
        </p:txBody>
      </p:sp>
      <p:sp>
        <p:nvSpPr>
          <p:cNvPr id="15" name="文本框 14"/>
          <p:cNvSpPr txBox="1"/>
          <p:nvPr/>
        </p:nvSpPr>
        <p:spPr>
          <a:xfrm>
            <a:off x="4717657" y="6497904"/>
            <a:ext cx="1107996" cy="369332"/>
          </a:xfrm>
          <a:prstGeom prst="rect">
            <a:avLst/>
          </a:prstGeom>
          <a:noFill/>
        </p:spPr>
        <p:txBody>
          <a:bodyPr wrap="none" rtlCol="0">
            <a:spAutoFit/>
          </a:bodyPr>
          <a:lstStyle/>
          <a:p>
            <a:r>
              <a:rPr kumimoji="1" lang="zh-CN" altLang="en-US" dirty="0">
                <a:solidFill>
                  <a:schemeClr val="bg1"/>
                </a:solidFill>
              </a:rPr>
              <a:t>参考示例</a:t>
            </a:r>
            <a:endParaRPr kumimoji="1" lang="zh-CN" alt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52716" y="2384855"/>
            <a:ext cx="4723292" cy="3937681"/>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货运代理板块业绩统计：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自</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2020/11/1 </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至</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2021/2/2</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主要任务执行情况统计：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订舱委托识别：</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307</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种</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放箱指令查询：</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63135</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票次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VGM</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上传：</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43614</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提单确认下载：</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83623</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票次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发送各类通知：</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145826</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票次</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各项任务执行准确率</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100%</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实际应用效果：代理订舱业务在人员配置和工作强度基本不变得情况下，完成业务量较往月增长约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35%</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，同时数据实时性及客户服务满意度得到明显提升。</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3653110"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（示例）项目收益统计</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543284" y="3610492"/>
            <a:ext cx="6096000" cy="1998689"/>
          </a:xfrm>
          <a:prstGeom prst="rect">
            <a:avLst/>
          </a:prstGeom>
        </p:spPr>
        <p:txBody>
          <a:bodyPr>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接收和录入订舱信息新旧模式对比，经随机采样验证，对比效果如下：</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原人工模式：操作录入各项耗时约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分钟，单证录入各项耗时约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分钟，共需约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840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秒。</a:t>
            </a:r>
            <a:endPar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IPA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模式：完成各项录入平均耗时约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秒。</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新</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IPA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模式较原人工模式效率提升</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倍。以人均每月业务量</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1000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票测算，仅订舱信息录入一个工作步骤中</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IPA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各模块协同即可完成约</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1.5</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人每月的工作量。</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60541" y="2395619"/>
            <a:ext cx="10670937" cy="2552686"/>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例：国家统计局数据显示，</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年全国社会物流总额</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298.0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万亿元。从构成看，工业品物流总额</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269.6</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万亿元，按可比价格计算，同比增长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5.7%</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；进口货物物流总额</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14.3</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4.7%</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；单位与居民物品物流总额</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8.4</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16.1%</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年社会物流总费用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14.6</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万亿元，同比增长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7.3%</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。社会物流总费用与</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GDP</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的比率为</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14.7%</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。其中，运输费用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7.7</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万亿元，同比增长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7.2%</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，保管费用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5.0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7.4%</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，管理费用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1.9</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7.0%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年物流业总收入</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10.3</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万亿元，同比增长</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9.0%</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我国社会物流总费用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GDP</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的比值相较美国日本等发达国家稳定在</a:t>
            </a:r>
            <a:r>
              <a:rPr lang="en-US"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8%-9%</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左右的比值仍然偏高，而我们与发达国家存在差距的一个重要原因就是我国物流运输行业科技水平和信息化程度整体不高。尽管差距巨大，但也意味着我们有相当的优化空间。物流信息化领域将是天量级的蓝海市场。 </a:t>
            </a:r>
            <a:r>
              <a:rPr lang="en-GB" altLang="zh-CN"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RPA</a:t>
            </a:r>
            <a:r>
              <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技术所具有的人工智能、流程自动化、自动识别、机器学习等功能非常适合物流行业产业升级和流程优化，是对降低物流费用，从而降低社会总成本极具潜力的解决方案，其经济效益不可估量。</a:t>
            </a:r>
            <a:endParaRPr lang="zh-CN" altLang="en-US" sz="12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文本框 4"/>
          <p:cNvSpPr txBox="1"/>
          <p:nvPr/>
        </p:nvSpPr>
        <p:spPr>
          <a:xfrm>
            <a:off x="360540" y="1510916"/>
            <a:ext cx="2382659" cy="400110"/>
          </a:xfrm>
          <a:prstGeom prst="rect">
            <a:avLst/>
          </a:prstGeom>
          <a:noFill/>
        </p:spPr>
        <p:txBody>
          <a:bodyPr wrap="square" rtlCol="0">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sym typeface="+mn-ea"/>
              </a:rPr>
              <a:t>（示例）推广价值</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示例</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：某制药公司业务背景</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58639" y="1701356"/>
            <a:ext cx="4940844" cy="2893100"/>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某制药公司创始于</a:t>
            </a:r>
            <a:r>
              <a:rPr lang="en-US" altLang="zh-CN" sz="1400" dirty="0">
                <a:solidFill>
                  <a:schemeClr val="bg1"/>
                </a:solidFill>
                <a:latin typeface="微软雅黑" panose="020B0503020204020204" pitchFamily="34" charset="-122"/>
                <a:ea typeface="微软雅黑" panose="020B0503020204020204" pitchFamily="34" charset="-122"/>
              </a:rPr>
              <a:t>2002</a:t>
            </a:r>
            <a:r>
              <a:rPr lang="zh-CN" altLang="en-US" sz="1400" dirty="0">
                <a:solidFill>
                  <a:schemeClr val="bg1"/>
                </a:solidFill>
                <a:latin typeface="微软雅黑" panose="020B0503020204020204" pitchFamily="34" charset="-122"/>
                <a:ea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月，是一家集医药工业、医疗服务、大健康业务于一体的高品质、综合性、科研型医药健康产业集团，旗下拥有多家子公司，</a:t>
            </a:r>
            <a:r>
              <a:rPr lang="en-US" altLang="zh-CN" sz="1400" dirty="0">
                <a:solidFill>
                  <a:schemeClr val="bg1"/>
                </a:solidFill>
                <a:latin typeface="微软雅黑" panose="020B0503020204020204" pitchFamily="34" charset="-122"/>
                <a:ea typeface="微软雅黑" panose="020B0503020204020204" pitchFamily="34" charset="-122"/>
              </a:rPr>
              <a:t>2014</a:t>
            </a:r>
            <a:r>
              <a:rPr lang="zh-CN" altLang="en-US" sz="1400" dirty="0">
                <a:solidFill>
                  <a:schemeClr val="bg1"/>
                </a:solidFill>
                <a:latin typeface="微软雅黑" panose="020B0503020204020204" pitchFamily="34" charset="-122"/>
                <a:ea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月</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日在上海证券交易所成功上市，正式进军资本市场。</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从建厂到现在，先后获评国家火炬计划重点高新技术企业、中华民族医药百强品牌企业、中国医药行业</a:t>
            </a:r>
            <a:r>
              <a:rPr lang="en-US" altLang="zh-CN" sz="1400" dirty="0">
                <a:solidFill>
                  <a:schemeClr val="bg1"/>
                </a:solidFill>
                <a:latin typeface="微软雅黑" panose="020B0503020204020204" pitchFamily="34" charset="-122"/>
                <a:ea typeface="微软雅黑" panose="020B0503020204020204" pitchFamily="34" charset="-122"/>
              </a:rPr>
              <a:t>AAA</a:t>
            </a:r>
            <a:r>
              <a:rPr lang="zh-CN" altLang="en-US" sz="1400" dirty="0">
                <a:solidFill>
                  <a:schemeClr val="bg1"/>
                </a:solidFill>
                <a:latin typeface="微软雅黑" panose="020B0503020204020204" pitchFamily="34" charset="-122"/>
                <a:ea typeface="微软雅黑" panose="020B0503020204020204" pitchFamily="34" charset="-122"/>
              </a:rPr>
              <a:t>诚信企业、中国优秀民营企业、国家守合同重信用企业、湖南省省长质量奖企业、湖南省首批示范性医药企业等荣誉称号。</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该企业全面进行信息化升级时，发现系统中的许多事只是换了种流程，并没有全面实行信息化，更改系统成本又难以控制，维护时间也无法确定，所以最后找到</a:t>
            </a:r>
            <a:r>
              <a:rPr lang="en-US" altLang="zh-CN" sz="1400" dirty="0" err="1">
                <a:solidFill>
                  <a:schemeClr val="bg1"/>
                </a:solidFill>
                <a:latin typeface="微软雅黑" panose="020B0503020204020204" pitchFamily="34" charset="-122"/>
                <a:ea typeface="微软雅黑" panose="020B0503020204020204" pitchFamily="34" charset="-122"/>
              </a:rPr>
              <a:t>UiBot</a:t>
            </a:r>
            <a:r>
              <a:rPr lang="zh-CN" altLang="en-US" sz="1400" dirty="0">
                <a:solidFill>
                  <a:schemeClr val="bg1"/>
                </a:solidFill>
                <a:latin typeface="微软雅黑" panose="020B0503020204020204" pitchFamily="34" charset="-122"/>
                <a:ea typeface="微软雅黑" panose="020B0503020204020204" pitchFamily="34" charset="-122"/>
              </a:rPr>
              <a:t>完成最难解决的一部分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6095999" y="1818640"/>
            <a:ext cx="4652999" cy="1991931"/>
            <a:chOff x="1693430" y="1679590"/>
            <a:chExt cx="8752688" cy="3746991"/>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554203" y="4268244"/>
              <a:ext cx="6891915" cy="1158337"/>
              <a:chOff x="1467192" y="5180920"/>
              <a:chExt cx="6891915" cy="1158337"/>
            </a:xfrm>
          </p:grpSpPr>
          <p:sp>
            <p:nvSpPr>
              <p:cNvPr id="51" name="îŝḷîḓé-文本框 23"/>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输入相关数据后完成转账</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338131"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完成转账</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抓取相应的数据信息</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申请人姓名</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卡号</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金额等</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467192" y="5180920"/>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抓取数据</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555128" y="1679590"/>
              <a:ext cx="2133585" cy="1127059"/>
              <a:chOff x="8783661" y="806351"/>
              <a:chExt cx="2133585" cy="1127059"/>
            </a:xfrm>
          </p:grpSpPr>
          <p:sp>
            <p:nvSpPr>
              <p:cNvPr id="49" name="îŝḷîḓé-文本框 27"/>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通过判断进入相对应的企业网银</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并且登陆进入相关页面</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92902"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进入企业网页</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693430" y="1679590"/>
              <a:ext cx="2020976" cy="1158337"/>
              <a:chOff x="3921963" y="806351"/>
              <a:chExt cx="2020976" cy="1158337"/>
            </a:xfrm>
          </p:grpSpPr>
          <p:sp>
            <p:nvSpPr>
              <p:cNvPr id="47"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登陆制药</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OA</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办公系统</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进入工作人员账号中的代办事项</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921963" y="80635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进入</a:t>
                </a:r>
                <a:r>
                  <a:rPr lang="en-US" altLang="zh-CN" sz="1200" b="1" dirty="0">
                    <a:solidFill>
                      <a:schemeClr val="bg1"/>
                    </a:solidFill>
                    <a:latin typeface="Arial" panose="020B0604020202020204"/>
                    <a:ea typeface="微软雅黑" panose="020B0503020204020204" pitchFamily="34" charset="-122"/>
                    <a:cs typeface="+mn-ea"/>
                    <a:sym typeface="Arial" panose="020B0604020202020204"/>
                  </a:rPr>
                  <a:t>OA</a:t>
                </a:r>
                <a:r>
                  <a:rPr lang="zh-CN" altLang="en-US" sz="1200" b="1" dirty="0">
                    <a:solidFill>
                      <a:schemeClr val="bg1"/>
                    </a:solidFill>
                    <a:latin typeface="Arial" panose="020B0604020202020204"/>
                    <a:ea typeface="微软雅黑" panose="020B0503020204020204" pitchFamily="34" charset="-122"/>
                    <a:cs typeface="+mn-ea"/>
                    <a:sym typeface="Arial" panose="020B0604020202020204"/>
                  </a:rPr>
                  <a:t>系统</a:t>
                </a:r>
                <a:endParaRPr lang="zh-CN" altLang="en-US" sz="12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数据量大</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8" name="PA_矩形 22"/>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效率低</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400">
              <a:spcBef>
                <a:spcPct val="0"/>
              </a:spcBef>
              <a:defRPr/>
            </a:pPr>
            <a:r>
              <a:rPr lang="zh-CN" altLang="en-US" sz="2000" b="1" dirty="0">
                <a:solidFill>
                  <a:schemeClr val="bg1"/>
                </a:solidFill>
                <a:latin typeface="Arial" panose="020B0604020202020204"/>
                <a:ea typeface="微软雅黑" panose="020B0503020204020204" pitchFamily="34" charset="-122"/>
                <a:cs typeface="+mn-ea"/>
                <a:sym typeface="Arial" panose="020B0604020202020204"/>
              </a:rPr>
              <a:t>重复性高</a:t>
            </a:r>
            <a:endParaRPr lang="zh-CN" altLang="en-US" sz="2000" b="1" dirty="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0" name="组合 89"/>
          <p:cNvGrpSpPr/>
          <p:nvPr/>
        </p:nvGrpSpPr>
        <p:grpSpPr>
          <a:xfrm>
            <a:off x="4573201" y="289462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panose="020B0604020202020204"/>
                  <a:ea typeface="微软雅黑" panose="020B0503020204020204" pitchFamily="34" charset="-122"/>
                  <a:cs typeface="+mn-ea"/>
                  <a:sym typeface="Arial" panose="020B0604020202020204"/>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panose="020B0604020202020204"/>
                    <a:ea typeface="微软雅黑" panose="020B0503020204020204" pitchFamily="34" charset="-122"/>
                    <a:cs typeface="+mn-ea"/>
                    <a:sym typeface="Arial" panose="020B0604020202020204"/>
                  </a:rPr>
                  <a:t>痛点</a:t>
                </a:r>
                <a:endParaRPr lang="zh-CN" altLang="en-US" sz="1400" b="1" dirty="0">
                  <a:solidFill>
                    <a:schemeClr val="bg1"/>
                  </a:solidFill>
                  <a:latin typeface="Arial" panose="020B0604020202020204"/>
                  <a:ea typeface="微软雅黑" panose="020B0503020204020204" pitchFamily="34" charset="-122"/>
                  <a:cs typeface="+mn-ea"/>
                  <a:sym typeface="Arial" panose="020B0604020202020204"/>
                </a:endParaRPr>
              </a:p>
            </p:txBody>
          </p:sp>
        </p:grpSp>
      </p:grpSp>
      <p:sp>
        <p:nvSpPr>
          <p:cNvPr id="104" name="矩形 103"/>
          <p:cNvSpPr/>
          <p:nvPr/>
        </p:nvSpPr>
        <p:spPr>
          <a:xfrm>
            <a:off x="1249529" y="5343215"/>
            <a:ext cx="2964662" cy="1061829"/>
          </a:xfrm>
          <a:prstGeom prst="rect">
            <a:avLst/>
          </a:prstGeom>
        </p:spPr>
        <p:txBody>
          <a:bodyPr wrap="square">
            <a:spAutoFit/>
          </a:bodyPr>
          <a:lstStyle/>
          <a:p>
            <a:pPr algn="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人工每次都需要仔细核对卡号金额等</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同时还要区分</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多个企业</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U</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盾</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记住</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60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多组密码</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易混淆</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复制易出错</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5" name="矩形 104"/>
          <p:cNvSpPr/>
          <p:nvPr/>
        </p:nvSpPr>
        <p:spPr>
          <a:xfrm>
            <a:off x="8179629" y="5315066"/>
            <a:ext cx="3299290" cy="700192"/>
          </a:xfrm>
          <a:prstGeom prst="rect">
            <a:avLst/>
          </a:prstGeom>
        </p:spPr>
        <p:txBody>
          <a:bodyPr wrap="square">
            <a:spAutoFit/>
          </a:bodyPr>
          <a:lstStyle/>
          <a:p>
            <a:pPr>
              <a:lnSpc>
                <a:spcPct val="150000"/>
              </a:lnSpc>
            </a:pP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平均每天都要处理</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50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笔付款</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高峰期时能达到</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120</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笔</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6" name="矩形 105"/>
          <p:cNvSpPr/>
          <p:nvPr/>
        </p:nvSpPr>
        <p:spPr>
          <a:xfrm>
            <a:off x="4484233" y="1876429"/>
            <a:ext cx="2915919" cy="1061829"/>
          </a:xfrm>
          <a:prstGeom prst="rect">
            <a:avLst/>
          </a:prstGeom>
        </p:spPr>
        <p:txBody>
          <a:bodyPr wrap="square">
            <a:spAutoFit/>
          </a:bodyPr>
          <a:lstStyle/>
          <a:p>
            <a:pPr algn="ctr">
              <a:lnSpc>
                <a:spcPct val="150000"/>
              </a:lnSpc>
            </a:pP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1.</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资金调拨</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2.</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日常开支借款</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3.</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合并付款</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4.</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付款报销单</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5.</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通用报账流程</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400" dirty="0">
                <a:solidFill>
                  <a:schemeClr val="bg1"/>
                </a:solidFill>
                <a:latin typeface="Arial" panose="020B0604020202020204"/>
                <a:ea typeface="微软雅黑" panose="020B0503020204020204" pitchFamily="34" charset="-122"/>
                <a:cs typeface="+mn-ea"/>
                <a:sym typeface="Arial" panose="020B0604020202020204"/>
              </a:rPr>
              <a:t>都有付款流程</a:t>
            </a:r>
            <a:r>
              <a:rPr lang="en-US" altLang="zh-CN" sz="1400" dirty="0">
                <a:solidFill>
                  <a:schemeClr val="bg1"/>
                </a:solidFill>
                <a:latin typeface="Arial" panose="020B0604020202020204"/>
                <a:ea typeface="微软雅黑" panose="020B0503020204020204" pitchFamily="34" charset="-122"/>
                <a:cs typeface="+mn-ea"/>
                <a:sym typeface="Arial" panose="020B0604020202020204"/>
              </a:rPr>
              <a:t>)</a:t>
            </a:r>
            <a:endParaRPr lang="zh-CN" altLang="en-US" sz="14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107" name="文本框 106"/>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示例</a:t>
            </a:r>
            <a:r>
              <a:rPr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：某制药公司流程痛点</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p:cNvSpPr txBox="1"/>
          <p:nvPr/>
        </p:nvSpPr>
        <p:spPr>
          <a:xfrm>
            <a:off x="3751277" y="48577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（示例</a:t>
            </a:r>
            <a:r>
              <a:rPr lang="en-US" altLang="zh-CN" sz="2000" dirty="0">
                <a:solidFill>
                  <a:schemeClr val="bg1"/>
                </a:solidFill>
                <a:latin typeface="微软雅黑" panose="020B0503020204020204" pitchFamily="34" charset="-122"/>
                <a:ea typeface="微软雅黑" panose="020B0503020204020204" pitchFamily="34" charset="-122"/>
                <a:cs typeface="+mn-cs"/>
                <a:sym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）某银行企业机器人工厂平台建设规划</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cxnSp>
        <p:nvCxnSpPr>
          <p:cNvPr id="3" name="直接连接符 40"/>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122295"/>
            <a:ext cx="2461895" cy="367030"/>
          </a:xfrm>
          <a:prstGeom prst="rect">
            <a:avLst/>
          </a:prstGeom>
          <a:noFill/>
        </p:spPr>
        <p:txBody>
          <a:bodyPr wrap="square" lIns="91415" tIns="45708" rIns="91415" bIns="45708" rtlCol="0">
            <a:spAutoFit/>
          </a:bodyPr>
          <a:lstStyle/>
          <a:p>
            <a:r>
              <a:rPr lang="en-US" altLang="zh-CN" dirty="0">
                <a:solidFill>
                  <a:schemeClr val="accent1"/>
                </a:solidFill>
                <a:latin typeface="微软雅黑" panose="020B0503020204020204" pitchFamily="34" charset="-122"/>
                <a:ea typeface="微软雅黑" panose="020B0503020204020204" pitchFamily="34" charset="-122"/>
              </a:rPr>
              <a:t>2015</a:t>
            </a:r>
            <a:r>
              <a:rPr lang="zh-CN" altLang="en-US" dirty="0">
                <a:solidFill>
                  <a:schemeClr val="accent1"/>
                </a:solidFill>
                <a:latin typeface="微软雅黑" panose="020B0503020204020204" pitchFamily="34" charset="-122"/>
                <a:ea typeface="微软雅黑" panose="020B0503020204020204" pitchFamily="34" charset="-122"/>
              </a:rPr>
              <a:t>年</a:t>
            </a:r>
            <a:r>
              <a:rPr lang="en-US" altLang="zh-CN" dirty="0">
                <a:solidFill>
                  <a:schemeClr val="accent1"/>
                </a:solidFill>
                <a:latin typeface="微软雅黑" panose="020B0503020204020204" pitchFamily="34" charset="-122"/>
                <a:ea typeface="微软雅黑" panose="020B0503020204020204" pitchFamily="34" charset="-122"/>
              </a:rPr>
              <a:t>-2018</a:t>
            </a:r>
            <a:r>
              <a:rPr lang="zh-CN" altLang="en-US" dirty="0">
                <a:solidFill>
                  <a:schemeClr val="accent1"/>
                </a:solidFill>
                <a:latin typeface="微软雅黑" panose="020B0503020204020204" pitchFamily="34" charset="-122"/>
                <a:ea typeface="微软雅黑" panose="020B0503020204020204" pitchFamily="34" charset="-122"/>
              </a:rPr>
              <a:t>年</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8" name="TextBox 30"/>
          <p:cNvSpPr txBox="1"/>
          <p:nvPr/>
        </p:nvSpPr>
        <p:spPr>
          <a:xfrm>
            <a:off x="843915" y="4567555"/>
            <a:ext cx="2560320" cy="700552"/>
          </a:xfrm>
          <a:prstGeom prst="rect">
            <a:avLst/>
          </a:prstGeom>
          <a:noFill/>
        </p:spPr>
        <p:txBody>
          <a:bodyPr wrap="square" lIns="91415" tIns="45708" rIns="91415" bIns="45708" rtlCol="0">
            <a:spAutoFit/>
          </a:bodyPr>
          <a:lstStyle/>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期初建设用户行为分析平台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建设辅助机器人平台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TextBox 32"/>
          <p:cNvSpPr txBox="1"/>
          <p:nvPr/>
        </p:nvSpPr>
        <p:spPr>
          <a:xfrm>
            <a:off x="3464560" y="3996055"/>
            <a:ext cx="2644775" cy="105918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推广辅助自动化机器人平台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建设流程自动化平台</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规划机器人工厂技术方案</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33"/>
          <p:cNvSpPr txBox="1"/>
          <p:nvPr/>
        </p:nvSpPr>
        <p:spPr>
          <a:xfrm>
            <a:off x="6041390" y="3416935"/>
            <a:ext cx="2607945" cy="1705610"/>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集团科技创新第一名项目</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完成机器人工厂方案部署</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加强AI等新技术与平台的集成应用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实现AI应用场景的试点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TextBox 34"/>
          <p:cNvSpPr txBox="1"/>
          <p:nvPr/>
        </p:nvSpPr>
        <p:spPr>
          <a:xfrm>
            <a:off x="8649335" y="2853055"/>
            <a:ext cx="2689860" cy="1382395"/>
          </a:xfrm>
          <a:prstGeom prst="rect">
            <a:avLst/>
          </a:prstGeom>
          <a:noFill/>
        </p:spPr>
        <p:txBody>
          <a:bodyPr wrap="square" lIns="91415" tIns="45708" rIns="91415" bIns="45708" rtlCol="0">
            <a:spAutoFit/>
          </a:bodyPr>
          <a:lstStyle/>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探索基于工厂的新技术应用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全集团实现机器人工厂推广应用</a:t>
            </a:r>
            <a:endParaRPr lang="zh-CN" altLang="en-US" sz="1400"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zh-CN" altLang="en-US" sz="1400" dirty="0">
                <a:solidFill>
                  <a:schemeClr val="bg1"/>
                </a:solidFill>
                <a:latin typeface="微软雅黑" panose="020B0503020204020204" pitchFamily="34" charset="-122"/>
                <a:ea typeface="微软雅黑" panose="020B0503020204020204" pitchFamily="34" charset="-122"/>
              </a:rPr>
              <a:t>推广AI应用场景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35"/>
          <p:cNvSpPr txBox="1"/>
          <p:nvPr/>
        </p:nvSpPr>
        <p:spPr>
          <a:xfrm>
            <a:off x="3464560" y="2550795"/>
            <a:ext cx="2341880" cy="367030"/>
          </a:xfrm>
          <a:prstGeom prst="rect">
            <a:avLst/>
          </a:prstGeom>
          <a:noFill/>
        </p:spPr>
        <p:txBody>
          <a:bodyPr wrap="square" lIns="91415" tIns="45708" rIns="91415" bIns="45708" rtlCol="0">
            <a:spAutoFit/>
          </a:bodyPr>
          <a:lstStyle/>
          <a:p>
            <a:r>
              <a:rPr lang="en-US" dirty="0">
                <a:solidFill>
                  <a:schemeClr val="accent2"/>
                </a:solidFill>
                <a:latin typeface="微软雅黑" panose="020B0503020204020204" pitchFamily="34" charset="-122"/>
                <a:ea typeface="微软雅黑" panose="020B0503020204020204" pitchFamily="34" charset="-122"/>
              </a:rPr>
              <a:t>2018</a:t>
            </a:r>
            <a:r>
              <a:rPr lang="zh-CN" altLang="en-US" dirty="0">
                <a:solidFill>
                  <a:schemeClr val="accent2"/>
                </a:solidFill>
                <a:latin typeface="微软雅黑" panose="020B0503020204020204" pitchFamily="34" charset="-122"/>
                <a:ea typeface="微软雅黑" panose="020B0503020204020204" pitchFamily="34" charset="-122"/>
              </a:rPr>
              <a:t>年</a:t>
            </a:r>
            <a:r>
              <a:rPr lang="en-US" altLang="zh-CN" dirty="0">
                <a:solidFill>
                  <a:schemeClr val="accent2"/>
                </a:solidFill>
                <a:latin typeface="微软雅黑" panose="020B0503020204020204" pitchFamily="34" charset="-122"/>
                <a:ea typeface="微软雅黑" panose="020B0503020204020204" pitchFamily="34" charset="-122"/>
              </a:rPr>
              <a:t>-2019</a:t>
            </a:r>
            <a:r>
              <a:rPr lang="zh-CN" altLang="en-US" dirty="0">
                <a:solidFill>
                  <a:schemeClr val="accent2"/>
                </a:solidFill>
                <a:latin typeface="微软雅黑" panose="020B0503020204020204" pitchFamily="34" charset="-122"/>
                <a:ea typeface="微软雅黑" panose="020B0503020204020204" pitchFamily="34" charset="-122"/>
              </a:rPr>
              <a:t>年</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TextBox 36"/>
          <p:cNvSpPr txBox="1"/>
          <p:nvPr/>
        </p:nvSpPr>
        <p:spPr>
          <a:xfrm>
            <a:off x="6057265" y="1938020"/>
            <a:ext cx="2492375" cy="367030"/>
          </a:xfrm>
          <a:prstGeom prst="rect">
            <a:avLst/>
          </a:prstGeom>
          <a:noFill/>
        </p:spPr>
        <p:txBody>
          <a:bodyPr wrap="square" lIns="91415" tIns="45708" rIns="91415" bIns="45708" rtlCol="0">
            <a:spAutoFit/>
          </a:bodyPr>
          <a:lstStyle/>
          <a:p>
            <a:r>
              <a:rPr lang="en-US" dirty="0">
                <a:solidFill>
                  <a:schemeClr val="accent3"/>
                </a:solidFill>
                <a:latin typeface="微软雅黑" panose="020B0503020204020204" pitchFamily="34" charset="-122"/>
                <a:ea typeface="微软雅黑" panose="020B0503020204020204" pitchFamily="34" charset="-122"/>
              </a:rPr>
              <a:t>2020</a:t>
            </a:r>
            <a:r>
              <a:rPr lang="zh-CN" altLang="en-US" dirty="0">
                <a:solidFill>
                  <a:schemeClr val="accent3"/>
                </a:solidFill>
                <a:latin typeface="微软雅黑" panose="020B0503020204020204" pitchFamily="34" charset="-122"/>
                <a:ea typeface="微软雅黑" panose="020B0503020204020204" pitchFamily="34" charset="-122"/>
              </a:rPr>
              <a:t>年</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14" name="TextBox 37"/>
          <p:cNvSpPr txBox="1"/>
          <p:nvPr/>
        </p:nvSpPr>
        <p:spPr>
          <a:xfrm>
            <a:off x="8641715" y="1374140"/>
            <a:ext cx="2536825" cy="367030"/>
          </a:xfrm>
          <a:prstGeom prst="rect">
            <a:avLst/>
          </a:prstGeom>
          <a:noFill/>
        </p:spPr>
        <p:txBody>
          <a:bodyPr wrap="square" lIns="91415" tIns="45708" rIns="91415" bIns="45708" rtlCol="0">
            <a:spAutoFit/>
          </a:bodyPr>
          <a:lstStyle/>
          <a:p>
            <a:r>
              <a:rPr lang="en-US" dirty="0">
                <a:solidFill>
                  <a:schemeClr val="accent6"/>
                </a:solidFill>
                <a:latin typeface="微软雅黑" panose="020B0503020204020204" pitchFamily="34" charset="-122"/>
                <a:ea typeface="微软雅黑" panose="020B0503020204020204" pitchFamily="34" charset="-122"/>
              </a:rPr>
              <a:t>2021</a:t>
            </a:r>
            <a:r>
              <a:rPr lang="zh-CN" altLang="en-US" dirty="0">
                <a:solidFill>
                  <a:schemeClr val="accent6"/>
                </a:solidFill>
                <a:latin typeface="微软雅黑" panose="020B0503020204020204" pitchFamily="34" charset="-122"/>
                <a:ea typeface="微软雅黑" panose="020B0503020204020204" pitchFamily="34" charset="-122"/>
              </a:rPr>
              <a:t>年</a:t>
            </a:r>
            <a:r>
              <a:rPr lang="en-US" altLang="zh-CN" dirty="0">
                <a:solidFill>
                  <a:schemeClr val="accent6"/>
                </a:solidFill>
                <a:latin typeface="微软雅黑" panose="020B0503020204020204" pitchFamily="34" charset="-122"/>
                <a:ea typeface="微软雅黑" panose="020B0503020204020204" pitchFamily="34" charset="-122"/>
              </a:rPr>
              <a:t>-</a:t>
            </a:r>
            <a:r>
              <a:rPr lang="zh-CN" altLang="en-US" dirty="0">
                <a:solidFill>
                  <a:schemeClr val="accent6"/>
                </a:solidFill>
                <a:latin typeface="微软雅黑" panose="020B0503020204020204" pitchFamily="34" charset="-122"/>
                <a:ea typeface="微软雅黑" panose="020B0503020204020204" pitchFamily="34" charset="-122"/>
              </a:rPr>
              <a:t>未来</a:t>
            </a:r>
            <a:endParaRPr lang="zh-CN" altLang="en-US" dirty="0">
              <a:solidFill>
                <a:schemeClr val="accent6"/>
              </a:solidFill>
              <a:latin typeface="微软雅黑" panose="020B0503020204020204" pitchFamily="34" charset="-122"/>
              <a:ea typeface="微软雅黑" panose="020B0503020204020204" pitchFamily="34" charset="-122"/>
            </a:endParaRPr>
          </a:p>
        </p:txBody>
      </p:sp>
      <p:grpSp>
        <p:nvGrpSpPr>
          <p:cNvPr id="15" name="组合 3"/>
          <p:cNvGrpSpPr/>
          <p:nvPr/>
        </p:nvGrpSpPr>
        <p:grpSpPr>
          <a:xfrm>
            <a:off x="6057265" y="2510155"/>
            <a:ext cx="2317750" cy="542290"/>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短期规划</a:t>
              </a:r>
              <a:endParaRPr lang="zh-CN" altLang="en-US" sz="1600" dirty="0">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64560" y="3089275"/>
            <a:ext cx="2318385" cy="542290"/>
            <a:chOff x="2895531" y="3559626"/>
            <a:chExt cx="1652466" cy="308268"/>
          </a:xfrm>
        </p:grpSpPr>
        <p:sp>
          <p:nvSpPr>
            <p:cNvPr id="19" name="圆角矩形 18"/>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中期推广实现</a:t>
              </a:r>
              <a:endParaRPr lang="zh-CN" altLang="en-US" sz="1600" dirty="0">
                <a:latin typeface="微软雅黑" panose="020B0503020204020204" pitchFamily="34" charset="-122"/>
                <a:ea typeface="微软雅黑" panose="020B0503020204020204" pitchFamily="34" charset="-122"/>
              </a:endParaRPr>
            </a:p>
          </p:txBody>
        </p:sp>
        <p:sp>
          <p:nvSpPr>
            <p:cNvPr id="20"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nvGrpSpPr>
          <p:cNvPr id="21" name="组合 1"/>
          <p:cNvGrpSpPr/>
          <p:nvPr/>
        </p:nvGrpSpPr>
        <p:grpSpPr>
          <a:xfrm>
            <a:off x="872490" y="3672840"/>
            <a:ext cx="2317750" cy="542290"/>
            <a:chOff x="1047326" y="3559626"/>
            <a:chExt cx="1652466" cy="308268"/>
          </a:xfrm>
        </p:grpSpPr>
        <p:sp>
          <p:nvSpPr>
            <p:cNvPr id="22" name="圆角矩形 21"/>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初期平台</a:t>
              </a:r>
              <a:endParaRPr lang="zh-CN" altLang="en-US" sz="1600" dirty="0">
                <a:latin typeface="微软雅黑" panose="020B0503020204020204" pitchFamily="34" charset="-122"/>
                <a:ea typeface="微软雅黑" panose="020B0503020204020204" pitchFamily="34" charset="-122"/>
              </a:endParaRPr>
            </a:p>
          </p:txBody>
        </p:sp>
        <p:sp>
          <p:nvSpPr>
            <p:cNvPr id="23"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649335" y="1946275"/>
            <a:ext cx="2317750" cy="542290"/>
            <a:chOff x="6591942" y="3559626"/>
            <a:chExt cx="1652466" cy="308268"/>
          </a:xfrm>
        </p:grpSpPr>
        <p:sp>
          <p:nvSpPr>
            <p:cNvPr id="25" name="圆角矩形 24"/>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长期规划</a:t>
              </a:r>
              <a:endParaRPr lang="zh-CN" altLang="en-US" sz="1600" dirty="0">
                <a:latin typeface="微软雅黑" panose="020B0503020204020204" pitchFamily="34" charset="-122"/>
                <a:ea typeface="微软雅黑" panose="020B0503020204020204" pitchFamily="34"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330172" y="43728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示例：某银行企业案例</a:t>
            </a:r>
            <a:r>
              <a:rPr lang="en-US" altLang="zh-CN" sz="2000" dirty="0">
                <a:solidFill>
                  <a:schemeClr val="bg1"/>
                </a:solidFill>
                <a:latin typeface="微软雅黑" panose="020B0503020204020204" pitchFamily="34" charset="-122"/>
                <a:ea typeface="微软雅黑" panose="020B0503020204020204" pitchFamily="34" charset="-122"/>
                <a:cs typeface="+mn-cs"/>
              </a:rPr>
              <a:t>-</a:t>
            </a:r>
            <a:r>
              <a:rPr lang="zh-CN" altLang="en-US" sz="2000" dirty="0">
                <a:solidFill>
                  <a:schemeClr val="bg1"/>
                </a:solidFill>
                <a:latin typeface="微软雅黑" panose="020B0503020204020204" pitchFamily="34" charset="-122"/>
                <a:ea typeface="微软雅黑" panose="020B0503020204020204" pitchFamily="34" charset="-122"/>
                <a:cs typeface="+mn-cs"/>
              </a:rPr>
              <a:t>机器人工厂上线流程</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cxnSp>
        <p:nvCxnSpPr>
          <p:cNvPr id="3" name="直接连接符 27"/>
          <p:cNvCxnSpPr>
            <a:stCxn id="4" idx="3"/>
          </p:cNvCxnSpPr>
          <p:nvPr/>
        </p:nvCxnSpPr>
        <p:spPr>
          <a:xfrm>
            <a:off x="1927860" y="5281930"/>
            <a:ext cx="9286240" cy="254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8592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 name="矩形 4"/>
          <p:cNvSpPr/>
          <p:nvPr/>
        </p:nvSpPr>
        <p:spPr>
          <a:xfrm>
            <a:off x="282892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379476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470027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5605145"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6510020" y="5246370"/>
            <a:ext cx="67945"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9247505"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10152380" y="5246370"/>
            <a:ext cx="68580" cy="711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11182985" y="5246370"/>
            <a:ext cx="68580" cy="711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8331200"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 name="肘形连接符 13"/>
          <p:cNvCxnSpPr>
            <a:stCxn id="4" idx="2"/>
            <a:endCxn id="5" idx="2"/>
          </p:cNvCxnSpPr>
          <p:nvPr/>
        </p:nvCxnSpPr>
        <p:spPr>
          <a:xfrm rot="5400000" flipV="1">
            <a:off x="2378393" y="4840923"/>
            <a:ext cx="3175" cy="96964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414895" y="5236845"/>
            <a:ext cx="79375" cy="8255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等腰三角形 62"/>
          <p:cNvSpPr/>
          <p:nvPr/>
        </p:nvSpPr>
        <p:spPr>
          <a:xfrm rot="10800000">
            <a:off x="2354580" y="5607050"/>
            <a:ext cx="76200" cy="48895"/>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等腰三角形 63"/>
          <p:cNvSpPr/>
          <p:nvPr/>
        </p:nvSpPr>
        <p:spPr>
          <a:xfrm rot="10800000">
            <a:off x="5163185" y="5607050"/>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03"/>
          <p:cNvSpPr txBox="1">
            <a:spLocks noChangeArrowheads="1"/>
          </p:cNvSpPr>
          <p:nvPr/>
        </p:nvSpPr>
        <p:spPr bwMode="auto">
          <a:xfrm rot="30982">
            <a:off x="1433195" y="4823484"/>
            <a:ext cx="92011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103"/>
          <p:cNvSpPr txBox="1">
            <a:spLocks noChangeArrowheads="1"/>
          </p:cNvSpPr>
          <p:nvPr/>
        </p:nvSpPr>
        <p:spPr bwMode="auto">
          <a:xfrm rot="30982">
            <a:off x="2399030" y="4817110"/>
            <a:ext cx="92011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3368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4273550" y="481711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517842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3" name="TextBox 103"/>
          <p:cNvSpPr txBox="1">
            <a:spLocks noChangeArrowheads="1"/>
          </p:cNvSpPr>
          <p:nvPr/>
        </p:nvSpPr>
        <p:spPr bwMode="auto">
          <a:xfrm rot="30982">
            <a:off x="177863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103"/>
          <p:cNvSpPr txBox="1">
            <a:spLocks noChangeArrowheads="1"/>
          </p:cNvSpPr>
          <p:nvPr/>
        </p:nvSpPr>
        <p:spPr bwMode="auto">
          <a:xfrm rot="30982">
            <a:off x="45910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5" name="肘形连接符 24"/>
          <p:cNvCxnSpPr>
            <a:stCxn id="7" idx="2"/>
            <a:endCxn id="8" idx="2"/>
          </p:cNvCxnSpPr>
          <p:nvPr/>
        </p:nvCxnSpPr>
        <p:spPr>
          <a:xfrm rot="5400000" flipV="1">
            <a:off x="5186998" y="4873308"/>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103"/>
          <p:cNvSpPr txBox="1">
            <a:spLocks noChangeArrowheads="1"/>
          </p:cNvSpPr>
          <p:nvPr/>
        </p:nvSpPr>
        <p:spPr bwMode="auto">
          <a:xfrm rot="30982">
            <a:off x="6087745" y="481838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第一批次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7" name="TextBox 103"/>
          <p:cNvSpPr txBox="1">
            <a:spLocks noChangeArrowheads="1"/>
          </p:cNvSpPr>
          <p:nvPr/>
        </p:nvSpPr>
        <p:spPr bwMode="auto">
          <a:xfrm rot="30982">
            <a:off x="9744710" y="4823484"/>
            <a:ext cx="92075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321564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TextBox 103"/>
          <p:cNvSpPr txBox="1">
            <a:spLocks noChangeArrowheads="1"/>
          </p:cNvSpPr>
          <p:nvPr/>
        </p:nvSpPr>
        <p:spPr bwMode="auto">
          <a:xfrm rot="30982">
            <a:off x="593026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 name="等腰三角形 76"/>
          <p:cNvSpPr/>
          <p:nvPr/>
        </p:nvSpPr>
        <p:spPr>
          <a:xfrm rot="10800000">
            <a:off x="7883525" y="5610225"/>
            <a:ext cx="75565" cy="4953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TextBox 103"/>
          <p:cNvSpPr txBox="1">
            <a:spLocks noChangeArrowheads="1"/>
          </p:cNvSpPr>
          <p:nvPr/>
        </p:nvSpPr>
        <p:spPr bwMode="auto">
          <a:xfrm rot="30982">
            <a:off x="7317105"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流程开发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32" name="肘形连接符 31"/>
          <p:cNvCxnSpPr/>
          <p:nvPr/>
        </p:nvCxnSpPr>
        <p:spPr>
          <a:xfrm rot="5400000" flipV="1">
            <a:off x="7907020" y="4867910"/>
            <a:ext cx="3175" cy="904875"/>
          </a:xfrm>
          <a:prstGeom prst="bentConnector3">
            <a:avLst>
              <a:gd name="adj1" fmla="val 754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103"/>
          <p:cNvSpPr txBox="1">
            <a:spLocks noChangeArrowheads="1"/>
          </p:cNvSpPr>
          <p:nvPr/>
        </p:nvSpPr>
        <p:spPr bwMode="auto">
          <a:xfrm rot="30982">
            <a:off x="6993890" y="4818380"/>
            <a:ext cx="921385"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Box 103"/>
          <p:cNvSpPr txBox="1">
            <a:spLocks noChangeArrowheads="1"/>
          </p:cNvSpPr>
          <p:nvPr/>
        </p:nvSpPr>
        <p:spPr bwMode="auto">
          <a:xfrm rot="30982">
            <a:off x="7940675" y="4824754"/>
            <a:ext cx="921385"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TextBox 103"/>
          <p:cNvSpPr txBox="1">
            <a:spLocks noChangeArrowheads="1"/>
          </p:cNvSpPr>
          <p:nvPr/>
        </p:nvSpPr>
        <p:spPr bwMode="auto">
          <a:xfrm rot="30982">
            <a:off x="8821420" y="4817110"/>
            <a:ext cx="920750"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第二批次</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6" name="TextBox 103"/>
          <p:cNvSpPr txBox="1">
            <a:spLocks noChangeArrowheads="1"/>
          </p:cNvSpPr>
          <p:nvPr/>
        </p:nvSpPr>
        <p:spPr bwMode="auto">
          <a:xfrm rot="30982">
            <a:off x="8667750" y="5775703"/>
            <a:ext cx="1228090" cy="2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矩形: 圆角 74"/>
          <p:cNvSpPr/>
          <p:nvPr/>
        </p:nvSpPr>
        <p:spPr>
          <a:xfrm>
            <a:off x="1488440" y="3954145"/>
            <a:ext cx="10013950" cy="2533015"/>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38" name="矩形 37"/>
          <p:cNvSpPr/>
          <p:nvPr/>
        </p:nvSpPr>
        <p:spPr>
          <a:xfrm>
            <a:off x="1473200" y="3809365"/>
            <a:ext cx="1210945" cy="2971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二期工程</a:t>
            </a:r>
            <a:endParaRPr lang="zh-CN" altLang="en-US" sz="1600">
              <a:solidFill>
                <a:schemeClr val="bg1"/>
              </a:solidFill>
              <a:latin typeface="Arial" panose="020B0604020202020204" pitchFamily="34" charset="0"/>
              <a:ea typeface="Arial" panose="020B0604020202020204" pitchFamily="34" charset="0"/>
            </a:endParaRPr>
          </a:p>
        </p:txBody>
      </p:sp>
      <p:grpSp>
        <p:nvGrpSpPr>
          <p:cNvPr id="39" name="组合 38"/>
          <p:cNvGrpSpPr/>
          <p:nvPr/>
        </p:nvGrpSpPr>
        <p:grpSpPr>
          <a:xfrm>
            <a:off x="574675" y="1250950"/>
            <a:ext cx="9749790" cy="1940560"/>
            <a:chOff x="631" y="1958"/>
            <a:chExt cx="15354" cy="3056"/>
          </a:xfrm>
        </p:grpSpPr>
        <p:cxnSp>
          <p:nvCxnSpPr>
            <p:cNvPr id="40" name="直接连接符 86"/>
            <p:cNvCxnSpPr>
              <a:stCxn id="41" idx="3"/>
            </p:cNvCxnSpPr>
            <p:nvPr/>
          </p:nvCxnSpPr>
          <p:spPr>
            <a:xfrm>
              <a:off x="905" y="3453"/>
              <a:ext cx="14624" cy="4"/>
            </a:xfrm>
            <a:prstGeom prst="line">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9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2324"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3" name="矩形 42"/>
            <p:cNvSpPr/>
            <p:nvPr/>
          </p:nvSpPr>
          <p:spPr>
            <a:xfrm>
              <a:off x="3845"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527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6696"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8121" y="3397"/>
              <a:ext cx="107"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12432"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8" name="矩形 47"/>
            <p:cNvSpPr/>
            <p:nvPr/>
          </p:nvSpPr>
          <p:spPr>
            <a:xfrm>
              <a:off x="13857"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15480" y="3397"/>
              <a:ext cx="108" cy="112"/>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0" name="矩形 49"/>
            <p:cNvSpPr/>
            <p:nvPr/>
          </p:nvSpPr>
          <p:spPr>
            <a:xfrm>
              <a:off x="10989" y="3370"/>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51" name="肘形连接符 50"/>
            <p:cNvCxnSpPr>
              <a:stCxn id="41" idx="2"/>
              <a:endCxn id="43" idx="2"/>
            </p:cNvCxnSpPr>
            <p:nvPr/>
          </p:nvCxnSpPr>
          <p:spPr>
            <a:xfrm rot="5400000" flipV="1">
              <a:off x="2375" y="1973"/>
              <a:ext cx="5" cy="3048"/>
            </a:xfrm>
            <a:prstGeom prst="bentConnector3">
              <a:avLst>
                <a:gd name="adj1" fmla="val 755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5400000" flipH="1" flipV="1">
              <a:off x="11756" y="2649"/>
              <a:ext cx="22" cy="1425"/>
            </a:xfrm>
            <a:prstGeom prst="bentConnector3">
              <a:avLst>
                <a:gd name="adj1" fmla="val -2270454"/>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9546" y="3382"/>
              <a:ext cx="125" cy="13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4" name="等腰三角形 103"/>
            <p:cNvSpPr/>
            <p:nvPr/>
          </p:nvSpPr>
          <p:spPr>
            <a:xfrm rot="10800000">
              <a:off x="2312" y="3965"/>
              <a:ext cx="120" cy="77"/>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5" name="等腰三角形 104"/>
            <p:cNvSpPr/>
            <p:nvPr/>
          </p:nvSpPr>
          <p:spPr>
            <a:xfrm rot="10800000">
              <a:off x="8121" y="3964"/>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TextBox 103"/>
            <p:cNvSpPr txBox="1">
              <a:spLocks noChangeArrowheads="1"/>
            </p:cNvSpPr>
            <p:nvPr/>
          </p:nvSpPr>
          <p:spPr bwMode="auto">
            <a:xfrm rot="30982">
              <a:off x="1654"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项目启动会</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3175" y="2722"/>
              <a:ext cx="144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组织定义</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人员进场</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8" name="TextBox 103"/>
            <p:cNvSpPr txBox="1">
              <a:spLocks noChangeArrowheads="1"/>
            </p:cNvSpPr>
            <p:nvPr/>
          </p:nvSpPr>
          <p:spPr bwMode="auto">
            <a:xfrm rot="30982">
              <a:off x="4653"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9" name="TextBox 103"/>
            <p:cNvSpPr txBox="1">
              <a:spLocks noChangeArrowheads="1"/>
            </p:cNvSpPr>
            <p:nvPr/>
          </p:nvSpPr>
          <p:spPr bwMode="auto">
            <a:xfrm rot="30982">
              <a:off x="6016" y="2731"/>
              <a:ext cx="1449"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管理平台部署</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0" name="TextBox 103"/>
            <p:cNvSpPr txBox="1">
              <a:spLocks noChangeArrowheads="1"/>
            </p:cNvSpPr>
            <p:nvPr/>
          </p:nvSpPr>
          <p:spPr bwMode="auto">
            <a:xfrm rot="30982">
              <a:off x="7446" y="2731"/>
              <a:ext cx="145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流程设计开发</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1" name="TextBox 103"/>
            <p:cNvSpPr txBox="1">
              <a:spLocks noChangeArrowheads="1"/>
            </p:cNvSpPr>
            <p:nvPr/>
          </p:nvSpPr>
          <p:spPr bwMode="auto">
            <a:xfrm rot="30982">
              <a:off x="8859" y="2721"/>
              <a:ext cx="1451"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流程测试</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2" name="TextBox 103"/>
            <p:cNvSpPr txBox="1">
              <a:spLocks noChangeArrowheads="1"/>
            </p:cNvSpPr>
            <p:nvPr/>
          </p:nvSpPr>
          <p:spPr bwMode="auto">
            <a:xfrm rot="30982">
              <a:off x="10331" y="2731"/>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3" name="TextBox 103"/>
            <p:cNvSpPr txBox="1">
              <a:spLocks noChangeArrowheads="1"/>
            </p:cNvSpPr>
            <p:nvPr/>
          </p:nvSpPr>
          <p:spPr bwMode="auto">
            <a:xfrm rot="30982">
              <a:off x="1405"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项目启动</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4" name="TextBox 103"/>
            <p:cNvSpPr txBox="1">
              <a:spLocks noChangeArrowheads="1"/>
            </p:cNvSpPr>
            <p:nvPr/>
          </p:nvSpPr>
          <p:spPr bwMode="auto">
            <a:xfrm rot="30982">
              <a:off x="4357"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需求确认</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5" name="TextBox 103"/>
            <p:cNvSpPr txBox="1">
              <a:spLocks noChangeArrowheads="1"/>
            </p:cNvSpPr>
            <p:nvPr/>
          </p:nvSpPr>
          <p:spPr bwMode="auto">
            <a:xfrm rot="30982">
              <a:off x="7204" y="4255"/>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部署开发</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66" name="肘形连接符 65"/>
            <p:cNvCxnSpPr>
              <a:stCxn id="45" idx="2"/>
              <a:endCxn id="53" idx="2"/>
            </p:cNvCxnSpPr>
            <p:nvPr/>
          </p:nvCxnSpPr>
          <p:spPr>
            <a:xfrm rot="5400000" flipV="1">
              <a:off x="8178" y="2069"/>
              <a:ext cx="3" cy="2859"/>
            </a:xfrm>
            <a:prstGeom prst="bentConnector3">
              <a:avLst>
                <a:gd name="adj1" fmla="val 12600000"/>
              </a:avLst>
            </a:prstGeom>
            <a:solidFill>
              <a:schemeClr val="accent5"/>
            </a:solidFill>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103"/>
            <p:cNvSpPr txBox="1">
              <a:spLocks noChangeArrowheads="1"/>
            </p:cNvSpPr>
            <p:nvPr/>
          </p:nvSpPr>
          <p:spPr bwMode="auto">
            <a:xfrm rot="30982">
              <a:off x="11761" y="2732"/>
              <a:ext cx="145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流程上线</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8" name="TextBox 103"/>
            <p:cNvSpPr txBox="1">
              <a:spLocks noChangeArrowheads="1"/>
            </p:cNvSpPr>
            <p:nvPr/>
          </p:nvSpPr>
          <p:spPr bwMode="auto">
            <a:xfrm rot="30982">
              <a:off x="13111" y="2722"/>
              <a:ext cx="1600"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管理平台及流程</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900" kern="0" dirty="0">
                  <a:solidFill>
                    <a:schemeClr val="bg1"/>
                  </a:solidFill>
                  <a:latin typeface="微软雅黑" panose="020B0503020204020204" pitchFamily="34" charset="-122"/>
                  <a:ea typeface="微软雅黑" panose="020B0503020204020204" pitchFamily="34" charset="-122"/>
                  <a:cs typeface="+mn-ea"/>
                  <a:sym typeface="+mn-lt"/>
                </a:rPr>
                <a:t>运营阶段</a:t>
              </a:r>
              <a:endParaRPr lang="zh-CN" altLang="en-US" sz="9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9" name="等腰三角形 118"/>
            <p:cNvSpPr/>
            <p:nvPr/>
          </p:nvSpPr>
          <p:spPr>
            <a:xfrm rot="10800000">
              <a:off x="11718" y="3940"/>
              <a:ext cx="119" cy="78"/>
            </a:xfrm>
            <a:prstGeom prst="triangl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0" name="TextBox 103"/>
            <p:cNvSpPr txBox="1">
              <a:spLocks noChangeArrowheads="1"/>
            </p:cNvSpPr>
            <p:nvPr/>
          </p:nvSpPr>
          <p:spPr bwMode="auto">
            <a:xfrm rot="30982">
              <a:off x="10801" y="4231"/>
              <a:ext cx="1934"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1050" kern="0">
                  <a:solidFill>
                    <a:schemeClr val="bg1"/>
                  </a:solidFill>
                  <a:latin typeface="微软雅黑" panose="020B0503020204020204" pitchFamily="34" charset="-122"/>
                  <a:ea typeface="微软雅黑" panose="020B0503020204020204" pitchFamily="34" charset="-122"/>
                  <a:cs typeface="+mn-ea"/>
                  <a:sym typeface="+mn-lt"/>
                </a:rPr>
                <a:t>上线投产 </a:t>
              </a:r>
              <a:endParaRPr lang="zh-CN" altLang="en-US" sz="105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1" name="矩形: 圆角 74"/>
            <p:cNvSpPr/>
            <p:nvPr/>
          </p:nvSpPr>
          <p:spPr>
            <a:xfrm>
              <a:off x="643" y="2190"/>
              <a:ext cx="15342" cy="2824"/>
            </a:xfrm>
            <a:prstGeom prst="roundRect">
              <a:avLst>
                <a:gd name="adj" fmla="val 2719"/>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72" name="矩形 71"/>
            <p:cNvSpPr/>
            <p:nvPr/>
          </p:nvSpPr>
          <p:spPr>
            <a:xfrm>
              <a:off x="631" y="1958"/>
              <a:ext cx="1907" cy="4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Arial" panose="020B0604020202020204" pitchFamily="34" charset="0"/>
                  <a:ea typeface="Arial" panose="020B0604020202020204" pitchFamily="34" charset="0"/>
                </a:rPr>
                <a:t>一期工程</a:t>
              </a:r>
              <a:endParaRPr lang="zh-CN" altLang="en-US" sz="1600">
                <a:solidFill>
                  <a:schemeClr val="bg1"/>
                </a:solidFill>
                <a:latin typeface="Arial" panose="020B0604020202020204" pitchFamily="34" charset="0"/>
                <a:ea typeface="Arial" panose="020B0604020202020204" pitchFamily="34" charset="0"/>
              </a:endParaRPr>
            </a:p>
          </p:txBody>
        </p:sp>
      </p:grpSp>
      <p:cxnSp>
        <p:nvCxnSpPr>
          <p:cNvPr id="73" name="直接箭头连接符 122"/>
          <p:cNvCxnSpPr/>
          <p:nvPr/>
        </p:nvCxnSpPr>
        <p:spPr>
          <a:xfrm>
            <a:off x="6510020" y="4384040"/>
            <a:ext cx="4493260"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123"/>
          <p:cNvCxnSpPr/>
          <p:nvPr/>
        </p:nvCxnSpPr>
        <p:spPr>
          <a:xfrm>
            <a:off x="9247505" y="4664075"/>
            <a:ext cx="1755775" cy="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Box 103"/>
          <p:cNvSpPr txBox="1">
            <a:spLocks noChangeArrowheads="1"/>
          </p:cNvSpPr>
          <p:nvPr/>
        </p:nvSpPr>
        <p:spPr bwMode="auto">
          <a:xfrm rot="30982">
            <a:off x="7416165" y="4118634"/>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批次一流程优化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TextBox 103"/>
          <p:cNvSpPr txBox="1">
            <a:spLocks noChangeArrowheads="1"/>
          </p:cNvSpPr>
          <p:nvPr/>
        </p:nvSpPr>
        <p:spPr bwMode="auto">
          <a:xfrm rot="30982">
            <a:off x="9437370" y="4407559"/>
            <a:ext cx="1228090"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a:lnSpc>
                <a:spcPct val="120000"/>
              </a:lnSpc>
              <a:defRPr/>
            </a:pPr>
            <a:r>
              <a:rPr lang="zh-CN" altLang="en-US" sz="900" kern="0">
                <a:solidFill>
                  <a:schemeClr val="bg1"/>
                </a:solidFill>
                <a:latin typeface="微软雅黑" panose="020B0503020204020204" pitchFamily="34" charset="-122"/>
                <a:ea typeface="微软雅黑" panose="020B0503020204020204" pitchFamily="34" charset="-122"/>
                <a:cs typeface="+mn-ea"/>
                <a:sym typeface="+mn-lt"/>
              </a:rPr>
              <a:t>批次二流程优化</a:t>
            </a:r>
            <a:endParaRPr lang="zh-CN" altLang="en-US" sz="900" kern="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 name="PA_文本框 151"/>
          <p:cNvSpPr txBox="1"/>
          <p:nvPr>
            <p:custDataLst>
              <p:tags r:id="rId1"/>
            </p:custDataLst>
          </p:nvPr>
        </p:nvSpPr>
        <p:spPr>
          <a:xfrm>
            <a:off x="2781497" y="3096886"/>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sp>
        <p:nvSpPr>
          <p:cNvPr id="4" name="矩形: 圆角 74"/>
          <p:cNvSpPr/>
          <p:nvPr/>
        </p:nvSpPr>
        <p:spPr>
          <a:xfrm>
            <a:off x="955237" y="2303136"/>
            <a:ext cx="4455795" cy="4048760"/>
          </a:xfrm>
          <a:prstGeom prst="roundRect">
            <a:avLst>
              <a:gd name="adj" fmla="val 2719"/>
            </a:avLst>
          </a:prstGeom>
          <a:noFill/>
          <a:ln w="19050">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矩形: 圆角 29"/>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Arial" panose="020B0604020202020204" pitchFamily="34" charset="0"/>
                <a:ea typeface="Arial" panose="020B0604020202020204" pitchFamily="34" charset="0"/>
              </a:rPr>
              <a:t>混合式部署</a:t>
            </a:r>
            <a:endParaRPr lang="zh-CN" altLang="en-US" sz="1600" b="1" dirty="0">
              <a:latin typeface="Arial" panose="020B0604020202020204" pitchFamily="34" charset="0"/>
              <a:ea typeface="Arial" panose="020B0604020202020204" pitchFamily="34" charset="0"/>
            </a:endParaRPr>
          </a:p>
        </p:txBody>
      </p:sp>
      <p:sp>
        <p:nvSpPr>
          <p:cNvPr id="6" name="矩形: 圆角 29"/>
          <p:cNvSpPr/>
          <p:nvPr/>
        </p:nvSpPr>
        <p:spPr>
          <a:xfrm>
            <a:off x="939997" y="2119621"/>
            <a:ext cx="1205865" cy="31115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rPr>
              <a:t>总部科技部</a:t>
            </a:r>
            <a:endParaRPr lang="zh-CN" altLang="en-US" sz="1200" b="1" dirty="0">
              <a:latin typeface="Arial" panose="020B0604020202020204" pitchFamily="34" charset="0"/>
              <a:ea typeface="Arial" panose="020B0604020202020204" pitchFamily="34" charset="0"/>
            </a:endParaRPr>
          </a:p>
        </p:txBody>
      </p:sp>
      <p:sp>
        <p:nvSpPr>
          <p:cNvPr id="7" name="矩形: 圆角 74"/>
          <p:cNvSpPr/>
          <p:nvPr/>
        </p:nvSpPr>
        <p:spPr>
          <a:xfrm>
            <a:off x="2581472" y="2540626"/>
            <a:ext cx="2271395"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矩形: 圆角 74"/>
          <p:cNvSpPr/>
          <p:nvPr/>
        </p:nvSpPr>
        <p:spPr>
          <a:xfrm>
            <a:off x="6787077" y="2288531"/>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矩形: 圆角 29"/>
          <p:cNvSpPr/>
          <p:nvPr/>
        </p:nvSpPr>
        <p:spPr>
          <a:xfrm>
            <a:off x="6770567" y="216280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清算部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sp>
        <p:nvSpPr>
          <p:cNvPr id="10" name="矩形: 圆角 74"/>
          <p:cNvSpPr/>
          <p:nvPr/>
        </p:nvSpPr>
        <p:spPr>
          <a:xfrm>
            <a:off x="1251782" y="4617711"/>
            <a:ext cx="3600450" cy="1331595"/>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1" name="图片 10" descr="机器人_o"/>
          <p:cNvPicPr>
            <a:picLocks noChangeAspect="1"/>
          </p:cNvPicPr>
          <p:nvPr/>
        </p:nvPicPr>
        <p:blipFill>
          <a:blip r:embed="rId2"/>
          <a:stretch>
            <a:fillRect/>
          </a:stretch>
        </p:blipFill>
        <p:spPr>
          <a:xfrm>
            <a:off x="2848807" y="2713346"/>
            <a:ext cx="429260" cy="429260"/>
          </a:xfrm>
          <a:prstGeom prst="rect">
            <a:avLst/>
          </a:prstGeom>
        </p:spPr>
      </p:pic>
      <p:grpSp>
        <p:nvGrpSpPr>
          <p:cNvPr id="12" name="组合 11"/>
          <p:cNvGrpSpPr/>
          <p:nvPr/>
        </p:nvGrpSpPr>
        <p:grpSpPr>
          <a:xfrm>
            <a:off x="3426657" y="2705726"/>
            <a:ext cx="641985" cy="619760"/>
            <a:chOff x="4822" y="3437"/>
            <a:chExt cx="1011" cy="976"/>
          </a:xfrm>
        </p:grpSpPr>
        <p:sp>
          <p:nvSpPr>
            <p:cNvPr id="13" name="PA_文本框 151"/>
            <p:cNvSpPr txBox="1"/>
            <p:nvPr>
              <p:custDataLst>
                <p:tags r:id="rId3"/>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2</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4" name="图片 13" descr="机器人_o"/>
            <p:cNvPicPr>
              <a:picLocks noChangeAspect="1"/>
            </p:cNvPicPr>
            <p:nvPr/>
          </p:nvPicPr>
          <p:blipFill>
            <a:blip r:embed="rId2"/>
            <a:stretch>
              <a:fillRect/>
            </a:stretch>
          </p:blipFill>
          <p:spPr>
            <a:xfrm>
              <a:off x="4974" y="3437"/>
              <a:ext cx="676" cy="676"/>
            </a:xfrm>
            <a:prstGeom prst="rect">
              <a:avLst/>
            </a:prstGeom>
          </p:spPr>
        </p:pic>
      </p:grpSp>
      <p:sp>
        <p:nvSpPr>
          <p:cNvPr id="15" name="PA_文本框 151"/>
          <p:cNvSpPr txBox="1"/>
          <p:nvPr>
            <p:custDataLst>
              <p:tags r:id="rId4"/>
            </p:custDataLst>
          </p:nvPr>
        </p:nvSpPr>
        <p:spPr>
          <a:xfrm>
            <a:off x="1509592" y="5550526"/>
            <a:ext cx="86804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服务器集群</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grpSp>
        <p:nvGrpSpPr>
          <p:cNvPr id="16" name="组合 15"/>
          <p:cNvGrpSpPr/>
          <p:nvPr/>
        </p:nvGrpSpPr>
        <p:grpSpPr>
          <a:xfrm>
            <a:off x="4084517" y="2705726"/>
            <a:ext cx="641350" cy="619760"/>
            <a:chOff x="4822" y="3437"/>
            <a:chExt cx="1010" cy="976"/>
          </a:xfrm>
        </p:grpSpPr>
        <p:sp>
          <p:nvSpPr>
            <p:cNvPr id="17" name="PA_文本框 151"/>
            <p:cNvSpPr txBox="1"/>
            <p:nvPr>
              <p:custDataLst>
                <p:tags r:id="rId5"/>
              </p:custDataLst>
            </p:nvPr>
          </p:nvSpPr>
          <p:spPr>
            <a:xfrm>
              <a:off x="4822"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方正正中黑简体" panose="02000000000000000000" pitchFamily="2" charset="-122"/>
                <a:cs typeface="Arial" panose="020B0604020202020204" pitchFamily="34" charset="0"/>
              </a:endParaRPr>
            </a:p>
          </p:txBody>
        </p:sp>
        <p:pic>
          <p:nvPicPr>
            <p:cNvPr id="18" name="图片 17" descr="机器人_o"/>
            <p:cNvPicPr>
              <a:picLocks noChangeAspect="1"/>
            </p:cNvPicPr>
            <p:nvPr/>
          </p:nvPicPr>
          <p:blipFill>
            <a:blip r:embed="rId2"/>
            <a:stretch>
              <a:fillRect/>
            </a:stretch>
          </p:blipFill>
          <p:spPr>
            <a:xfrm>
              <a:off x="4974" y="3437"/>
              <a:ext cx="676" cy="676"/>
            </a:xfrm>
            <a:prstGeom prst="rect">
              <a:avLst/>
            </a:prstGeom>
          </p:spPr>
        </p:pic>
      </p:grpSp>
      <p:grpSp>
        <p:nvGrpSpPr>
          <p:cNvPr id="19" name="组合 18"/>
          <p:cNvGrpSpPr/>
          <p:nvPr/>
        </p:nvGrpSpPr>
        <p:grpSpPr>
          <a:xfrm>
            <a:off x="3161227" y="3507731"/>
            <a:ext cx="1162050" cy="602615"/>
            <a:chOff x="4141" y="4777"/>
            <a:chExt cx="1830" cy="949"/>
          </a:xfrm>
        </p:grpSpPr>
        <p:sp>
          <p:nvSpPr>
            <p:cNvPr id="20" name="PA_文本框 151"/>
            <p:cNvSpPr txBox="1"/>
            <p:nvPr>
              <p:custDataLst>
                <p:tags r:id="rId6"/>
              </p:custDataLst>
            </p:nvPr>
          </p:nvSpPr>
          <p:spPr>
            <a:xfrm>
              <a:off x="4287" y="5366"/>
              <a:ext cx="1517"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高密度机器人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nvGrpSpPr>
            <p:cNvPr id="21" name="组合 20"/>
            <p:cNvGrpSpPr/>
            <p:nvPr/>
          </p:nvGrpSpPr>
          <p:grpSpPr>
            <a:xfrm>
              <a:off x="4141" y="4777"/>
              <a:ext cx="1242" cy="676"/>
              <a:chOff x="3400" y="4556"/>
              <a:chExt cx="1242" cy="676"/>
            </a:xfrm>
          </p:grpSpPr>
          <p:pic>
            <p:nvPicPr>
              <p:cNvPr id="23" name="图片 22" descr="机器人_o"/>
              <p:cNvPicPr>
                <a:picLocks noChangeAspect="1"/>
              </p:cNvPicPr>
              <p:nvPr/>
            </p:nvPicPr>
            <p:blipFill>
              <a:blip r:embed="rId2"/>
              <a:stretch>
                <a:fillRect/>
              </a:stretch>
            </p:blipFill>
            <p:spPr>
              <a:xfrm>
                <a:off x="3400" y="4556"/>
                <a:ext cx="676" cy="676"/>
              </a:xfrm>
              <a:prstGeom prst="rect">
                <a:avLst/>
              </a:prstGeom>
            </p:spPr>
          </p:pic>
          <p:pic>
            <p:nvPicPr>
              <p:cNvPr id="24" name="图片 23" descr="机器人_o"/>
              <p:cNvPicPr>
                <a:picLocks noChangeAspect="1"/>
              </p:cNvPicPr>
              <p:nvPr/>
            </p:nvPicPr>
            <p:blipFill>
              <a:blip r:embed="rId2"/>
              <a:stretch>
                <a:fillRect/>
              </a:stretch>
            </p:blipFill>
            <p:spPr>
              <a:xfrm>
                <a:off x="3966" y="4556"/>
                <a:ext cx="676" cy="676"/>
              </a:xfrm>
              <a:prstGeom prst="rect">
                <a:avLst/>
              </a:prstGeom>
            </p:spPr>
          </p:pic>
        </p:grpSp>
        <p:pic>
          <p:nvPicPr>
            <p:cNvPr id="22" name="图片 21" descr="机器人_o"/>
            <p:cNvPicPr>
              <a:picLocks noChangeAspect="1"/>
            </p:cNvPicPr>
            <p:nvPr/>
          </p:nvPicPr>
          <p:blipFill>
            <a:blip r:embed="rId2"/>
            <a:stretch>
              <a:fillRect/>
            </a:stretch>
          </p:blipFill>
          <p:spPr>
            <a:xfrm>
              <a:off x="5295" y="4777"/>
              <a:ext cx="676" cy="676"/>
            </a:xfrm>
            <a:prstGeom prst="rect">
              <a:avLst/>
            </a:prstGeom>
          </p:spPr>
        </p:pic>
      </p:grpSp>
      <p:grpSp>
        <p:nvGrpSpPr>
          <p:cNvPr id="25" name="组合 24"/>
          <p:cNvGrpSpPr/>
          <p:nvPr/>
        </p:nvGrpSpPr>
        <p:grpSpPr>
          <a:xfrm>
            <a:off x="1404817" y="2609206"/>
            <a:ext cx="641350" cy="746125"/>
            <a:chOff x="1638" y="3285"/>
            <a:chExt cx="1010" cy="1175"/>
          </a:xfrm>
        </p:grpSpPr>
        <p:pic>
          <p:nvPicPr>
            <p:cNvPr id="26" name="图片 25" descr="电脑屏幕"/>
            <p:cNvPicPr>
              <a:picLocks noChangeAspect="1"/>
            </p:cNvPicPr>
            <p:nvPr/>
          </p:nvPicPr>
          <p:blipFill>
            <a:blip r:embed="rId7"/>
            <a:stretch>
              <a:fillRect/>
            </a:stretch>
          </p:blipFill>
          <p:spPr>
            <a:xfrm>
              <a:off x="1723" y="3285"/>
              <a:ext cx="840" cy="840"/>
            </a:xfrm>
            <a:prstGeom prst="rect">
              <a:avLst/>
            </a:prstGeom>
          </p:spPr>
        </p:pic>
        <p:sp>
          <p:nvSpPr>
            <p:cNvPr id="27" name="PA_文本框 151"/>
            <p:cNvSpPr txBox="1"/>
            <p:nvPr>
              <p:custDataLst>
                <p:tags r:id="rId8"/>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grpSp>
        <p:nvGrpSpPr>
          <p:cNvPr id="28" name="组合 27"/>
          <p:cNvGrpSpPr/>
          <p:nvPr/>
        </p:nvGrpSpPr>
        <p:grpSpPr>
          <a:xfrm>
            <a:off x="1405452" y="3454391"/>
            <a:ext cx="641350" cy="746125"/>
            <a:chOff x="1638" y="3285"/>
            <a:chExt cx="1010" cy="1175"/>
          </a:xfrm>
        </p:grpSpPr>
        <p:pic>
          <p:nvPicPr>
            <p:cNvPr id="29" name="图片 28" descr="电脑屏幕"/>
            <p:cNvPicPr>
              <a:picLocks noChangeAspect="1"/>
            </p:cNvPicPr>
            <p:nvPr/>
          </p:nvPicPr>
          <p:blipFill>
            <a:blip r:embed="rId7"/>
            <a:stretch>
              <a:fillRect/>
            </a:stretch>
          </p:blipFill>
          <p:spPr>
            <a:xfrm>
              <a:off x="1723" y="3285"/>
              <a:ext cx="840" cy="840"/>
            </a:xfrm>
            <a:prstGeom prst="rect">
              <a:avLst/>
            </a:prstGeom>
          </p:spPr>
        </p:pic>
        <p:sp>
          <p:nvSpPr>
            <p:cNvPr id="30" name="PA_文本框 151"/>
            <p:cNvSpPr txBox="1"/>
            <p:nvPr>
              <p:custDataLst>
                <p:tags r:id="rId9"/>
              </p:custDataLst>
            </p:nvPr>
          </p:nvSpPr>
          <p:spPr>
            <a:xfrm>
              <a:off x="1638" y="4100"/>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rPr>
                <a:t>管理端</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Roboto black"/>
              </a:endParaRPr>
            </a:p>
          </p:txBody>
        </p:sp>
      </p:grpSp>
      <p:pic>
        <p:nvPicPr>
          <p:cNvPr id="31" name="图片 30" descr="服务器"/>
          <p:cNvPicPr>
            <a:picLocks noChangeAspect="1"/>
          </p:cNvPicPr>
          <p:nvPr/>
        </p:nvPicPr>
        <p:blipFill>
          <a:blip r:embed="rId10"/>
          <a:stretch>
            <a:fillRect/>
          </a:stretch>
        </p:blipFill>
        <p:spPr>
          <a:xfrm>
            <a:off x="1689932" y="4901556"/>
            <a:ext cx="507365" cy="507365"/>
          </a:xfrm>
          <a:prstGeom prst="rect">
            <a:avLst/>
          </a:prstGeom>
        </p:spPr>
      </p:pic>
      <p:pic>
        <p:nvPicPr>
          <p:cNvPr id="32" name="图片 31" descr="服务器 (1)"/>
          <p:cNvPicPr>
            <a:picLocks noChangeAspect="1"/>
          </p:cNvPicPr>
          <p:nvPr/>
        </p:nvPicPr>
        <p:blipFill>
          <a:blip r:embed="rId11"/>
          <a:stretch>
            <a:fillRect/>
          </a:stretch>
        </p:blipFill>
        <p:spPr>
          <a:xfrm>
            <a:off x="2736412" y="4834246"/>
            <a:ext cx="574675" cy="574675"/>
          </a:xfrm>
          <a:prstGeom prst="rect">
            <a:avLst/>
          </a:prstGeom>
        </p:spPr>
      </p:pic>
      <p:sp>
        <p:nvSpPr>
          <p:cNvPr id="33" name="PA_文本框 151"/>
          <p:cNvSpPr txBox="1"/>
          <p:nvPr>
            <p:custDataLst>
              <p:tags r:id="rId12"/>
            </p:custDataLst>
          </p:nvPr>
        </p:nvSpPr>
        <p:spPr>
          <a:xfrm>
            <a:off x="247415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数据库服务器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pic>
        <p:nvPicPr>
          <p:cNvPr id="34" name="图片 33" descr="文件"/>
          <p:cNvPicPr>
            <a:picLocks noChangeAspect="1"/>
          </p:cNvPicPr>
          <p:nvPr/>
        </p:nvPicPr>
        <p:blipFill>
          <a:blip r:embed="rId13"/>
          <a:stretch>
            <a:fillRect/>
          </a:stretch>
        </p:blipFill>
        <p:spPr>
          <a:xfrm>
            <a:off x="3836867" y="4850121"/>
            <a:ext cx="542925" cy="542925"/>
          </a:xfrm>
          <a:prstGeom prst="rect">
            <a:avLst/>
          </a:prstGeom>
        </p:spPr>
      </p:pic>
      <p:sp>
        <p:nvSpPr>
          <p:cNvPr id="35" name="PA_文本框 151"/>
          <p:cNvSpPr txBox="1"/>
          <p:nvPr>
            <p:custDataLst>
              <p:tags r:id="rId14"/>
            </p:custDataLst>
          </p:nvPr>
        </p:nvSpPr>
        <p:spPr>
          <a:xfrm>
            <a:off x="3558737" y="5550526"/>
            <a:ext cx="1099185" cy="243840"/>
          </a:xfrm>
          <a:prstGeom prst="rect">
            <a:avLst/>
          </a:prstGeom>
          <a:noFill/>
        </p:spPr>
        <p:txBody>
          <a:bodyPr wrap="square" lIns="91439" tIns="45719" rIns="91439" bIns="45719" rtlCol="0">
            <a:spAutoFit/>
          </a:bodyPr>
          <a:lstStyle/>
          <a:p>
            <a:pPr algn="ctr" defTabSz="913130"/>
            <a:r>
              <a:rPr lang="zh-CN" altLang="en-US" sz="1000" dirty="0">
                <a:solidFill>
                  <a:schemeClr val="bg2">
                    <a:lumMod val="50000"/>
                  </a:schemeClr>
                </a:solidFill>
                <a:latin typeface="Arial" panose="020B0604020202020204" pitchFamily="34" charset="0"/>
                <a:ea typeface="Arial" panose="020B0604020202020204" pitchFamily="34" charset="0"/>
                <a:cs typeface="Roboto black"/>
              </a:rPr>
              <a:t>录屏存储</a:t>
            </a:r>
            <a:endParaRPr lang="zh-CN" altLang="en-US" sz="1000" dirty="0">
              <a:solidFill>
                <a:schemeClr val="bg2">
                  <a:lumMod val="50000"/>
                </a:schemeClr>
              </a:solidFill>
              <a:latin typeface="Arial" panose="020B0604020202020204" pitchFamily="34" charset="0"/>
              <a:ea typeface="Arial" panose="020B0604020202020204" pitchFamily="34" charset="0"/>
              <a:cs typeface="Roboto black"/>
            </a:endParaRPr>
          </a:p>
        </p:txBody>
      </p:sp>
      <p:sp>
        <p:nvSpPr>
          <p:cNvPr id="36" name="矩形: 圆角 74"/>
          <p:cNvSpPr/>
          <p:nvPr/>
        </p:nvSpPr>
        <p:spPr>
          <a:xfrm>
            <a:off x="1251782" y="2540626"/>
            <a:ext cx="958850" cy="168656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7" name="直接连接符 159"/>
          <p:cNvCxnSpPr/>
          <p:nvPr/>
        </p:nvCxnSpPr>
        <p:spPr>
          <a:xfrm>
            <a:off x="2210632" y="3383906"/>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8" name="直接连接符 160"/>
          <p:cNvCxnSpPr>
            <a:stCxn id="36" idx="2"/>
          </p:cNvCxnSpPr>
          <p:nvPr/>
        </p:nvCxnSpPr>
        <p:spPr>
          <a:xfrm>
            <a:off x="173946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39" name="直接连接符 161"/>
          <p:cNvCxnSpPr/>
          <p:nvPr/>
        </p:nvCxnSpPr>
        <p:spPr>
          <a:xfrm>
            <a:off x="3747332" y="4227186"/>
            <a:ext cx="0" cy="390525"/>
          </a:xfrm>
          <a:prstGeom prst="line">
            <a:avLst/>
          </a:prstGeom>
          <a:ln w="19050"/>
        </p:spPr>
        <p:style>
          <a:lnRef idx="1">
            <a:schemeClr val="accent3"/>
          </a:lnRef>
          <a:fillRef idx="0">
            <a:schemeClr val="accent3"/>
          </a:fillRef>
          <a:effectRef idx="0">
            <a:schemeClr val="accent3"/>
          </a:effectRef>
          <a:fontRef idx="minor">
            <a:schemeClr val="tx1"/>
          </a:fontRef>
        </p:style>
      </p:cxnSp>
      <p:grpSp>
        <p:nvGrpSpPr>
          <p:cNvPr id="40" name="组合 39"/>
          <p:cNvGrpSpPr/>
          <p:nvPr/>
        </p:nvGrpSpPr>
        <p:grpSpPr>
          <a:xfrm>
            <a:off x="9581712" y="2573646"/>
            <a:ext cx="789940" cy="619760"/>
            <a:chOff x="4735" y="3437"/>
            <a:chExt cx="1244" cy="976"/>
          </a:xfrm>
        </p:grpSpPr>
        <p:sp>
          <p:nvSpPr>
            <p:cNvPr id="41" name="PA_文本框 151"/>
            <p:cNvSpPr txBox="1"/>
            <p:nvPr>
              <p:custDataLst>
                <p:tags r:id="rId15"/>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2" name="图片 41" descr="机器人_o"/>
            <p:cNvPicPr>
              <a:picLocks noChangeAspect="1"/>
            </p:cNvPicPr>
            <p:nvPr/>
          </p:nvPicPr>
          <p:blipFill>
            <a:blip r:embed="rId2"/>
            <a:stretch>
              <a:fillRect/>
            </a:stretch>
          </p:blipFill>
          <p:spPr>
            <a:xfrm>
              <a:off x="4974" y="3437"/>
              <a:ext cx="676" cy="676"/>
            </a:xfrm>
            <a:prstGeom prst="rect">
              <a:avLst/>
            </a:prstGeom>
          </p:spPr>
        </p:pic>
      </p:grpSp>
      <p:grpSp>
        <p:nvGrpSpPr>
          <p:cNvPr id="43" name="组合 42"/>
          <p:cNvGrpSpPr/>
          <p:nvPr/>
        </p:nvGrpSpPr>
        <p:grpSpPr>
          <a:xfrm>
            <a:off x="8100892" y="2573646"/>
            <a:ext cx="641985" cy="619760"/>
            <a:chOff x="4848" y="3437"/>
            <a:chExt cx="1011" cy="976"/>
          </a:xfrm>
        </p:grpSpPr>
        <p:sp>
          <p:nvSpPr>
            <p:cNvPr id="44" name="PA_文本框 151"/>
            <p:cNvSpPr txBox="1"/>
            <p:nvPr>
              <p:custDataLst>
                <p:tags r:id="rId16"/>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45" name="图片 44" descr="机器人_o"/>
            <p:cNvPicPr>
              <a:picLocks noChangeAspect="1"/>
            </p:cNvPicPr>
            <p:nvPr/>
          </p:nvPicPr>
          <p:blipFill>
            <a:blip r:embed="rId2"/>
            <a:stretch>
              <a:fillRect/>
            </a:stretch>
          </p:blipFill>
          <p:spPr>
            <a:xfrm>
              <a:off x="4974" y="3437"/>
              <a:ext cx="676" cy="676"/>
            </a:xfrm>
            <a:prstGeom prst="rect">
              <a:avLst/>
            </a:prstGeom>
          </p:spPr>
        </p:pic>
      </p:grpSp>
      <p:sp>
        <p:nvSpPr>
          <p:cNvPr id="46" name="矩形: 圆角 74"/>
          <p:cNvSpPr/>
          <p:nvPr/>
        </p:nvSpPr>
        <p:spPr>
          <a:xfrm>
            <a:off x="6787077" y="374458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矩形: 圆角 74"/>
          <p:cNvSpPr/>
          <p:nvPr/>
        </p:nvSpPr>
        <p:spPr>
          <a:xfrm>
            <a:off x="6787077" y="518603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矩形: 圆角 29"/>
          <p:cNvSpPr/>
          <p:nvPr/>
        </p:nvSpPr>
        <p:spPr>
          <a:xfrm>
            <a:off x="6770567" y="3588376"/>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运营部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grpSp>
        <p:nvGrpSpPr>
          <p:cNvPr id="49" name="组合 48"/>
          <p:cNvGrpSpPr/>
          <p:nvPr/>
        </p:nvGrpSpPr>
        <p:grpSpPr>
          <a:xfrm>
            <a:off x="7212527" y="2665721"/>
            <a:ext cx="824230" cy="527685"/>
            <a:chOff x="11473" y="3543"/>
            <a:chExt cx="1298" cy="831"/>
          </a:xfrm>
        </p:grpSpPr>
        <p:pic>
          <p:nvPicPr>
            <p:cNvPr id="50" name="图片 49" descr="多人"/>
            <p:cNvPicPr>
              <a:picLocks noChangeAspect="1"/>
            </p:cNvPicPr>
            <p:nvPr/>
          </p:nvPicPr>
          <p:blipFill>
            <a:blip r:embed="rId17"/>
            <a:stretch>
              <a:fillRect/>
            </a:stretch>
          </p:blipFill>
          <p:spPr>
            <a:xfrm>
              <a:off x="11864" y="3543"/>
              <a:ext cx="516" cy="464"/>
            </a:xfrm>
            <a:prstGeom prst="rect">
              <a:avLst/>
            </a:prstGeom>
          </p:spPr>
        </p:pic>
        <p:sp>
          <p:nvSpPr>
            <p:cNvPr id="51" name="PA_文本框 151"/>
            <p:cNvSpPr txBox="1"/>
            <p:nvPr>
              <p:custDataLst>
                <p:tags r:id="rId18"/>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52" name="组合 51"/>
          <p:cNvGrpSpPr/>
          <p:nvPr/>
        </p:nvGrpSpPr>
        <p:grpSpPr>
          <a:xfrm>
            <a:off x="8881307" y="2573646"/>
            <a:ext cx="641985" cy="619760"/>
            <a:chOff x="4848" y="3437"/>
            <a:chExt cx="1011" cy="976"/>
          </a:xfrm>
        </p:grpSpPr>
        <p:sp>
          <p:nvSpPr>
            <p:cNvPr id="53" name="PA_文本框 151"/>
            <p:cNvSpPr txBox="1"/>
            <p:nvPr>
              <p:custDataLst>
                <p:tags r:id="rId19"/>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54" name="图片 53" descr="机器人_o"/>
            <p:cNvPicPr>
              <a:picLocks noChangeAspect="1"/>
            </p:cNvPicPr>
            <p:nvPr/>
          </p:nvPicPr>
          <p:blipFill>
            <a:blip r:embed="rId2"/>
            <a:stretch>
              <a:fillRect/>
            </a:stretch>
          </p:blipFill>
          <p:spPr>
            <a:xfrm>
              <a:off x="4974" y="3437"/>
              <a:ext cx="676" cy="676"/>
            </a:xfrm>
            <a:prstGeom prst="rect">
              <a:avLst/>
            </a:prstGeom>
          </p:spPr>
        </p:pic>
      </p:grpSp>
      <p:sp>
        <p:nvSpPr>
          <p:cNvPr id="55" name="矩形: 圆角 74"/>
          <p:cNvSpPr/>
          <p:nvPr/>
        </p:nvSpPr>
        <p:spPr>
          <a:xfrm>
            <a:off x="9581712" y="2506336"/>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56" name="直接连接符 178"/>
          <p:cNvCxnSpPr>
            <a:stCxn id="4" idx="3"/>
            <a:endCxn id="8" idx="1"/>
          </p:cNvCxnSpPr>
          <p:nvPr/>
        </p:nvCxnSpPr>
        <p:spPr>
          <a:xfrm flipV="1">
            <a:off x="5411032" y="2871461"/>
            <a:ext cx="1376045" cy="145605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p:cNvCxnSpPr>
            <a:stCxn id="4" idx="3"/>
            <a:endCxn id="46" idx="1"/>
          </p:cNvCxnSpPr>
          <p:nvPr/>
        </p:nvCxnSpPr>
        <p:spPr>
          <a:xfrm>
            <a:off x="5411032" y="4327516"/>
            <a:ext cx="137604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p:cNvCxnSpPr>
            <a:stCxn id="4" idx="3"/>
            <a:endCxn id="47" idx="1"/>
          </p:cNvCxnSpPr>
          <p:nvPr/>
        </p:nvCxnSpPr>
        <p:spPr>
          <a:xfrm>
            <a:off x="5411032" y="4327516"/>
            <a:ext cx="1376045" cy="1441450"/>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59" name="组合 58"/>
          <p:cNvGrpSpPr/>
          <p:nvPr/>
        </p:nvGrpSpPr>
        <p:grpSpPr>
          <a:xfrm>
            <a:off x="9581712" y="4018271"/>
            <a:ext cx="789940" cy="619760"/>
            <a:chOff x="4735" y="3437"/>
            <a:chExt cx="1244" cy="976"/>
          </a:xfrm>
        </p:grpSpPr>
        <p:sp>
          <p:nvSpPr>
            <p:cNvPr id="60" name="PA_文本框 151"/>
            <p:cNvSpPr txBox="1"/>
            <p:nvPr>
              <p:custDataLst>
                <p:tags r:id="rId20"/>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1" name="图片 60" descr="机器人_o"/>
            <p:cNvPicPr>
              <a:picLocks noChangeAspect="1"/>
            </p:cNvPicPr>
            <p:nvPr/>
          </p:nvPicPr>
          <p:blipFill>
            <a:blip r:embed="rId2"/>
            <a:stretch>
              <a:fillRect/>
            </a:stretch>
          </p:blipFill>
          <p:spPr>
            <a:xfrm>
              <a:off x="4974" y="3437"/>
              <a:ext cx="676" cy="676"/>
            </a:xfrm>
            <a:prstGeom prst="rect">
              <a:avLst/>
            </a:prstGeom>
          </p:spPr>
        </p:pic>
      </p:grpSp>
      <p:grpSp>
        <p:nvGrpSpPr>
          <p:cNvPr id="62" name="组合 61"/>
          <p:cNvGrpSpPr/>
          <p:nvPr/>
        </p:nvGrpSpPr>
        <p:grpSpPr>
          <a:xfrm>
            <a:off x="8100892" y="4018271"/>
            <a:ext cx="641985" cy="619760"/>
            <a:chOff x="4848" y="3437"/>
            <a:chExt cx="1011" cy="976"/>
          </a:xfrm>
        </p:grpSpPr>
        <p:sp>
          <p:nvSpPr>
            <p:cNvPr id="63" name="PA_文本框 151"/>
            <p:cNvSpPr txBox="1"/>
            <p:nvPr>
              <p:custDataLst>
                <p:tags r:id="rId21"/>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2</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64" name="图片 63" descr="机器人_o"/>
            <p:cNvPicPr>
              <a:picLocks noChangeAspect="1"/>
            </p:cNvPicPr>
            <p:nvPr/>
          </p:nvPicPr>
          <p:blipFill>
            <a:blip r:embed="rId2"/>
            <a:stretch>
              <a:fillRect/>
            </a:stretch>
          </p:blipFill>
          <p:spPr>
            <a:xfrm>
              <a:off x="4974" y="3437"/>
              <a:ext cx="676" cy="676"/>
            </a:xfrm>
            <a:prstGeom prst="rect">
              <a:avLst/>
            </a:prstGeom>
          </p:spPr>
        </p:pic>
      </p:grpSp>
      <p:grpSp>
        <p:nvGrpSpPr>
          <p:cNvPr id="65" name="组合 64"/>
          <p:cNvGrpSpPr/>
          <p:nvPr/>
        </p:nvGrpSpPr>
        <p:grpSpPr>
          <a:xfrm>
            <a:off x="7212527" y="4110346"/>
            <a:ext cx="824230" cy="527685"/>
            <a:chOff x="11473" y="3543"/>
            <a:chExt cx="1298" cy="831"/>
          </a:xfrm>
        </p:grpSpPr>
        <p:pic>
          <p:nvPicPr>
            <p:cNvPr id="66" name="图片 65" descr="多人"/>
            <p:cNvPicPr>
              <a:picLocks noChangeAspect="1"/>
            </p:cNvPicPr>
            <p:nvPr/>
          </p:nvPicPr>
          <p:blipFill>
            <a:blip r:embed="rId17"/>
            <a:stretch>
              <a:fillRect/>
            </a:stretch>
          </p:blipFill>
          <p:spPr>
            <a:xfrm>
              <a:off x="11864" y="3543"/>
              <a:ext cx="516" cy="464"/>
            </a:xfrm>
            <a:prstGeom prst="rect">
              <a:avLst/>
            </a:prstGeom>
          </p:spPr>
        </p:pic>
        <p:sp>
          <p:nvSpPr>
            <p:cNvPr id="67" name="PA_文本框 151"/>
            <p:cNvSpPr txBox="1"/>
            <p:nvPr>
              <p:custDataLst>
                <p:tags r:id="rId22"/>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68" name="组合 67"/>
          <p:cNvGrpSpPr/>
          <p:nvPr/>
        </p:nvGrpSpPr>
        <p:grpSpPr>
          <a:xfrm>
            <a:off x="8881307" y="4018271"/>
            <a:ext cx="641985" cy="619760"/>
            <a:chOff x="4848" y="3437"/>
            <a:chExt cx="1011" cy="976"/>
          </a:xfrm>
        </p:grpSpPr>
        <p:sp>
          <p:nvSpPr>
            <p:cNvPr id="69" name="PA_文本框 151"/>
            <p:cNvSpPr txBox="1"/>
            <p:nvPr>
              <p:custDataLst>
                <p:tags r:id="rId23"/>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N</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0" name="图片 69" descr="机器人_o"/>
            <p:cNvPicPr>
              <a:picLocks noChangeAspect="1"/>
            </p:cNvPicPr>
            <p:nvPr/>
          </p:nvPicPr>
          <p:blipFill>
            <a:blip r:embed="rId2"/>
            <a:stretch>
              <a:fillRect/>
            </a:stretch>
          </p:blipFill>
          <p:spPr>
            <a:xfrm>
              <a:off x="4974" y="3437"/>
              <a:ext cx="676" cy="676"/>
            </a:xfrm>
            <a:prstGeom prst="rect">
              <a:avLst/>
            </a:prstGeom>
          </p:spPr>
        </p:pic>
      </p:grpSp>
      <p:sp>
        <p:nvSpPr>
          <p:cNvPr id="71" name="矩形: 圆角 74"/>
          <p:cNvSpPr/>
          <p:nvPr/>
        </p:nvSpPr>
        <p:spPr>
          <a:xfrm>
            <a:off x="9581712" y="3950961"/>
            <a:ext cx="7893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2" name="矩形: 圆角 74"/>
          <p:cNvSpPr/>
          <p:nvPr/>
        </p:nvSpPr>
        <p:spPr>
          <a:xfrm>
            <a:off x="6787077" y="5184766"/>
            <a:ext cx="3808095" cy="1165860"/>
          </a:xfrm>
          <a:prstGeom prst="roundRect">
            <a:avLst>
              <a:gd name="adj" fmla="val 2719"/>
            </a:avLst>
          </a:prstGeom>
          <a:noFill/>
          <a:ln w="19050">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73" name="组合 72"/>
          <p:cNvGrpSpPr/>
          <p:nvPr/>
        </p:nvGrpSpPr>
        <p:grpSpPr>
          <a:xfrm>
            <a:off x="9581712" y="5458451"/>
            <a:ext cx="789940" cy="619760"/>
            <a:chOff x="4735" y="3437"/>
            <a:chExt cx="1244" cy="976"/>
          </a:xfrm>
        </p:grpSpPr>
        <p:sp>
          <p:nvSpPr>
            <p:cNvPr id="74" name="PA_文本框 151"/>
            <p:cNvSpPr txBox="1"/>
            <p:nvPr>
              <p:custDataLst>
                <p:tags r:id="rId24"/>
              </p:custDataLst>
            </p:nvPr>
          </p:nvSpPr>
          <p:spPr>
            <a:xfrm>
              <a:off x="4735" y="4053"/>
              <a:ext cx="1244"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5" name="图片 74" descr="机器人_o"/>
            <p:cNvPicPr>
              <a:picLocks noChangeAspect="1"/>
            </p:cNvPicPr>
            <p:nvPr/>
          </p:nvPicPr>
          <p:blipFill>
            <a:blip r:embed="rId2"/>
            <a:stretch>
              <a:fillRect/>
            </a:stretch>
          </p:blipFill>
          <p:spPr>
            <a:xfrm>
              <a:off x="4974" y="3437"/>
              <a:ext cx="676" cy="676"/>
            </a:xfrm>
            <a:prstGeom prst="rect">
              <a:avLst/>
            </a:prstGeom>
          </p:spPr>
        </p:pic>
      </p:grpSp>
      <p:grpSp>
        <p:nvGrpSpPr>
          <p:cNvPr id="76" name="组合 75"/>
          <p:cNvGrpSpPr/>
          <p:nvPr/>
        </p:nvGrpSpPr>
        <p:grpSpPr>
          <a:xfrm>
            <a:off x="8100892" y="5458451"/>
            <a:ext cx="641985" cy="619760"/>
            <a:chOff x="4848" y="3437"/>
            <a:chExt cx="1011" cy="976"/>
          </a:xfrm>
        </p:grpSpPr>
        <p:sp>
          <p:nvSpPr>
            <p:cNvPr id="77" name="PA_文本框 151"/>
            <p:cNvSpPr txBox="1"/>
            <p:nvPr>
              <p:custDataLst>
                <p:tags r:id="rId25"/>
              </p:custDataLst>
            </p:nvPr>
          </p:nvSpPr>
          <p:spPr>
            <a:xfrm>
              <a:off x="4848" y="4053"/>
              <a:ext cx="1011"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机器人</a:t>
              </a:r>
              <a:r>
                <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1</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78" name="图片 77" descr="机器人_o"/>
            <p:cNvPicPr>
              <a:picLocks noChangeAspect="1"/>
            </p:cNvPicPr>
            <p:nvPr/>
          </p:nvPicPr>
          <p:blipFill>
            <a:blip r:embed="rId2"/>
            <a:stretch>
              <a:fillRect/>
            </a:stretch>
          </p:blipFill>
          <p:spPr>
            <a:xfrm>
              <a:off x="4974" y="3437"/>
              <a:ext cx="676" cy="676"/>
            </a:xfrm>
            <a:prstGeom prst="rect">
              <a:avLst/>
            </a:prstGeom>
          </p:spPr>
        </p:pic>
      </p:grpSp>
      <p:grpSp>
        <p:nvGrpSpPr>
          <p:cNvPr id="79" name="组合 78"/>
          <p:cNvGrpSpPr/>
          <p:nvPr/>
        </p:nvGrpSpPr>
        <p:grpSpPr>
          <a:xfrm>
            <a:off x="7212527" y="5550526"/>
            <a:ext cx="824230" cy="527685"/>
            <a:chOff x="11473" y="3543"/>
            <a:chExt cx="1298" cy="831"/>
          </a:xfrm>
        </p:grpSpPr>
        <p:pic>
          <p:nvPicPr>
            <p:cNvPr id="80" name="图片 79" descr="多人"/>
            <p:cNvPicPr>
              <a:picLocks noChangeAspect="1"/>
            </p:cNvPicPr>
            <p:nvPr/>
          </p:nvPicPr>
          <p:blipFill>
            <a:blip r:embed="rId17"/>
            <a:stretch>
              <a:fillRect/>
            </a:stretch>
          </p:blipFill>
          <p:spPr>
            <a:xfrm>
              <a:off x="11864" y="3543"/>
              <a:ext cx="516" cy="464"/>
            </a:xfrm>
            <a:prstGeom prst="rect">
              <a:avLst/>
            </a:prstGeom>
          </p:spPr>
        </p:pic>
        <p:sp>
          <p:nvSpPr>
            <p:cNvPr id="81" name="PA_文本框 151"/>
            <p:cNvSpPr txBox="1"/>
            <p:nvPr>
              <p:custDataLst>
                <p:tags r:id="rId26"/>
              </p:custDataLst>
            </p:nvPr>
          </p:nvSpPr>
          <p:spPr>
            <a:xfrm>
              <a:off x="11473" y="40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业务使用者</a:t>
              </a:r>
              <a:endPar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grpSp>
      <p:grpSp>
        <p:nvGrpSpPr>
          <p:cNvPr id="82" name="组合 81"/>
          <p:cNvGrpSpPr/>
          <p:nvPr/>
        </p:nvGrpSpPr>
        <p:grpSpPr>
          <a:xfrm>
            <a:off x="8805107" y="5458451"/>
            <a:ext cx="776605" cy="619760"/>
            <a:chOff x="4728" y="3437"/>
            <a:chExt cx="1223" cy="976"/>
          </a:xfrm>
        </p:grpSpPr>
        <p:sp>
          <p:nvSpPr>
            <p:cNvPr id="83" name="PA_文本框 151"/>
            <p:cNvSpPr txBox="1"/>
            <p:nvPr>
              <p:custDataLst>
                <p:tags r:id="rId27"/>
              </p:custDataLst>
            </p:nvPr>
          </p:nvSpPr>
          <p:spPr>
            <a:xfrm>
              <a:off x="4728" y="4053"/>
              <a:ext cx="1223"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单机机器人</a:t>
              </a:r>
              <a:endParaRPr lang="en-US" altLang="zh-CN" sz="900"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endParaRPr>
            </a:p>
          </p:txBody>
        </p:sp>
        <p:pic>
          <p:nvPicPr>
            <p:cNvPr id="84" name="图片 83" descr="机器人_o"/>
            <p:cNvPicPr>
              <a:picLocks noChangeAspect="1"/>
            </p:cNvPicPr>
            <p:nvPr/>
          </p:nvPicPr>
          <p:blipFill>
            <a:blip r:embed="rId2"/>
            <a:stretch>
              <a:fillRect/>
            </a:stretch>
          </p:blipFill>
          <p:spPr>
            <a:xfrm>
              <a:off x="4974" y="3437"/>
              <a:ext cx="676" cy="676"/>
            </a:xfrm>
            <a:prstGeom prst="rect">
              <a:avLst/>
            </a:prstGeom>
          </p:spPr>
        </p:pic>
      </p:grpSp>
      <p:sp>
        <p:nvSpPr>
          <p:cNvPr id="85" name="矩形: 圆角 74"/>
          <p:cNvSpPr/>
          <p:nvPr/>
        </p:nvSpPr>
        <p:spPr>
          <a:xfrm>
            <a:off x="8743512" y="5393046"/>
            <a:ext cx="1627505" cy="739140"/>
          </a:xfrm>
          <a:prstGeom prst="roundRect">
            <a:avLst>
              <a:gd name="adj" fmla="val 2719"/>
            </a:avLst>
          </a:pr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 name="矩形: 圆角 29"/>
          <p:cNvSpPr/>
          <p:nvPr/>
        </p:nvSpPr>
        <p:spPr>
          <a:xfrm>
            <a:off x="6770567" y="5021571"/>
            <a:ext cx="937260" cy="26797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Arial" panose="020B0604020202020204" pitchFamily="34" charset="0"/>
                <a:ea typeface="Arial" panose="020B0604020202020204" pitchFamily="34" charset="0"/>
                <a:cs typeface="Arial" panose="020B0604020202020204" pitchFamily="34" charset="0"/>
              </a:rPr>
              <a:t>财务部</a:t>
            </a:r>
            <a:endParaRPr lang="zh-CN" altLang="en-US" sz="1200" b="1" dirty="0">
              <a:latin typeface="Arial" panose="020B0604020202020204" pitchFamily="34" charset="0"/>
              <a:ea typeface="Arial" panose="020B0604020202020204" pitchFamily="34" charset="0"/>
              <a:cs typeface="Arial" panose="020B0604020202020204" pitchFamily="34" charset="0"/>
            </a:endParaRPr>
          </a:p>
        </p:txBody>
      </p:sp>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p:cNvSpPr txBox="1"/>
          <p:nvPr/>
        </p:nvSpPr>
        <p:spPr>
          <a:xfrm>
            <a:off x="325393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dirty="0">
                <a:solidFill>
                  <a:schemeClr val="bg1"/>
                </a:solidFill>
                <a:latin typeface="微软雅黑" panose="020B0503020204020204" pitchFamily="34" charset="-122"/>
                <a:ea typeface="微软雅黑" panose="020B0503020204020204" pitchFamily="34" charset="-122"/>
                <a:cs typeface="+mn-cs"/>
                <a:sym typeface="+mn-ea"/>
              </a:rPr>
              <a:t>示例：某银行企业案例</a:t>
            </a:r>
            <a:r>
              <a:rPr lang="en-US" altLang="zh-CN" sz="2000" dirty="0">
                <a:solidFill>
                  <a:schemeClr val="bg1"/>
                </a:solidFill>
                <a:latin typeface="微软雅黑" panose="020B0503020204020204" pitchFamily="34" charset="-122"/>
                <a:ea typeface="微软雅黑" panose="020B0503020204020204" pitchFamily="34" charset="-122"/>
                <a:cs typeface="+mn-cs"/>
              </a:rPr>
              <a:t>-</a:t>
            </a:r>
            <a:r>
              <a:rPr lang="zh-CN" altLang="en-US" sz="2000" dirty="0">
                <a:solidFill>
                  <a:schemeClr val="bg1"/>
                </a:solidFill>
                <a:latin typeface="微软雅黑" panose="020B0503020204020204" pitchFamily="34" charset="-122"/>
                <a:ea typeface="微软雅黑" panose="020B0503020204020204" pitchFamily="34" charset="-122"/>
                <a:cs typeface="+mn-cs"/>
              </a:rPr>
              <a:t>架构部署</a:t>
            </a:r>
            <a:endParaRPr lang="zh-CN" altLang="en-US" sz="2000"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pitchFamily="34" charset="-122"/>
                <a:ea typeface="微软雅黑" panose="020B0503020204020204" pitchFamily="3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全流程手工执行</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pitchFamily="34" charset="-122"/>
                <a:ea typeface="微软雅黑" panose="020B0503020204020204" pitchFamily="34" charset="-122"/>
              </a:rPr>
              <a:t>机器人自动完成登录系统、新建商品信息等业务流程</a:t>
            </a:r>
            <a:endParaRPr kumimoji="1" lang="zh-CN" altLang="en-US" sz="1400" b="1" dirty="0">
              <a:solidFill>
                <a:srgbClr val="04AF59"/>
              </a:solidFill>
              <a:latin typeface="微软雅黑" panose="020B0503020204020204" pitchFamily="34" charset="-122"/>
              <a:ea typeface="微软雅黑" panose="020B0503020204020204" pitchFamily="34" charset="-122"/>
            </a:endParaRPr>
          </a:p>
        </p:txBody>
      </p:sp>
      <p:pic>
        <p:nvPicPr>
          <p:cNvPr id="13" name="图片 12" descr="ibot"/>
          <p:cNvPicPr>
            <a:picLocks noChangeAspect="1"/>
          </p:cNvPicPr>
          <p:nvPr/>
        </p:nvPicPr>
        <p:blipFill>
          <a:blip r:embed="rId1" cstate="print"/>
          <a:stretch>
            <a:fillRect/>
          </a:stretch>
        </p:blipFill>
        <p:spPr>
          <a:xfrm>
            <a:off x="2588649" y="4771515"/>
            <a:ext cx="565150" cy="565150"/>
          </a:xfrm>
          <a:prstGeom prst="rect">
            <a:avLst/>
          </a:prstGeom>
        </p:spPr>
      </p:pic>
      <p:pic>
        <p:nvPicPr>
          <p:cNvPr id="14" name="图片 13" descr="人 (2)"/>
          <p:cNvPicPr>
            <a:picLocks noChangeAspect="1"/>
          </p:cNvPicPr>
          <p:nvPr/>
        </p:nvPicPr>
        <p:blipFill>
          <a:blip r:embed="rId2" cstate="print">
            <a:biLevel thresh="25000"/>
          </a:blip>
          <a:stretch>
            <a:fillRect/>
          </a:stretch>
        </p:blipFill>
        <p:spPr>
          <a:xfrm>
            <a:off x="3731917" y="1723564"/>
            <a:ext cx="607596" cy="607596"/>
          </a:xfrm>
          <a:prstGeom prst="rect">
            <a:avLst/>
          </a:prstGeom>
        </p:spPr>
      </p:pic>
      <p:pic>
        <p:nvPicPr>
          <p:cNvPr id="15" name="图片 14" descr="人 (2)"/>
          <p:cNvPicPr>
            <a:picLocks noChangeAspect="1"/>
          </p:cNvPicPr>
          <p:nvPr/>
        </p:nvPicPr>
        <p:blipFill>
          <a:blip r:embed="rId2" cstate="print">
            <a:biLevel thresh="25000"/>
          </a:blip>
          <a:stretch>
            <a:fillRect/>
          </a:stretch>
        </p:blipFill>
        <p:spPr>
          <a:xfrm>
            <a:off x="5486595" y="1737625"/>
            <a:ext cx="607596" cy="607596"/>
          </a:xfrm>
          <a:prstGeom prst="rect">
            <a:avLst/>
          </a:prstGeom>
        </p:spPr>
      </p:pic>
      <p:pic>
        <p:nvPicPr>
          <p:cNvPr id="16" name="图片 15" descr="文件 (3)"/>
          <p:cNvPicPr>
            <a:picLocks noChangeAspect="1"/>
          </p:cNvPicPr>
          <p:nvPr/>
        </p:nvPicPr>
        <p:blipFill>
          <a:blip r:embed="rId3" cstate="print">
            <a:biLevel thresh="25000"/>
          </a:blip>
          <a:stretch>
            <a:fillRect/>
          </a:stretch>
        </p:blipFill>
        <p:spPr>
          <a:xfrm>
            <a:off x="6785910" y="3027157"/>
            <a:ext cx="349732" cy="349732"/>
          </a:xfrm>
          <a:prstGeom prst="rect">
            <a:avLst/>
          </a:prstGeom>
        </p:spPr>
      </p:pic>
      <p:pic>
        <p:nvPicPr>
          <p:cNvPr id="17" name="图形 16" descr="Internet"/>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8" name="图形 17" descr="月历"/>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4362" y="1838725"/>
            <a:ext cx="405396" cy="405396"/>
          </a:xfrm>
          <a:prstGeom prst="rect">
            <a:avLst/>
          </a:prstGeom>
        </p:spPr>
      </p:pic>
      <p:pic>
        <p:nvPicPr>
          <p:cNvPr id="19" name="图片 18" descr="人 (2)"/>
          <p:cNvPicPr>
            <a:picLocks noChangeAspect="1"/>
          </p:cNvPicPr>
          <p:nvPr/>
        </p:nvPicPr>
        <p:blipFill>
          <a:blip r:embed="rId2" cstate="print">
            <a:biLevel thresh="25000"/>
          </a:blip>
          <a:stretch>
            <a:fillRect/>
          </a:stretch>
        </p:blipFill>
        <p:spPr>
          <a:xfrm>
            <a:off x="6997789" y="1711069"/>
            <a:ext cx="607596" cy="607596"/>
          </a:xfrm>
          <a:prstGeom prst="rect">
            <a:avLst/>
          </a:prstGeom>
        </p:spPr>
      </p:pic>
      <p:pic>
        <p:nvPicPr>
          <p:cNvPr id="20" name="图形 19" descr="统计信息 RTL"/>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3202" y="1864766"/>
            <a:ext cx="307778" cy="307777"/>
          </a:xfrm>
          <a:prstGeom prst="rect">
            <a:avLst/>
          </a:prstGeom>
        </p:spPr>
      </p:pic>
      <p:pic>
        <p:nvPicPr>
          <p:cNvPr id="21" name="图片 20" descr="人 (2)"/>
          <p:cNvPicPr>
            <a:picLocks noChangeAspect="1"/>
          </p:cNvPicPr>
          <p:nvPr/>
        </p:nvPicPr>
        <p:blipFill>
          <a:blip r:embed="rId2" cstate="print">
            <a:biLevel thresh="25000"/>
          </a:blip>
          <a:stretch>
            <a:fillRect/>
          </a:stretch>
        </p:blipFill>
        <p:spPr>
          <a:xfrm>
            <a:off x="8351897" y="1722455"/>
            <a:ext cx="607596" cy="607596"/>
          </a:xfrm>
          <a:prstGeom prst="rect">
            <a:avLst/>
          </a:prstGeom>
        </p:spPr>
      </p:pic>
      <p:pic>
        <p:nvPicPr>
          <p:cNvPr id="22" name="图形 21" descr="列表"/>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3171" y="1817047"/>
            <a:ext cx="335200" cy="335200"/>
          </a:xfrm>
          <a:prstGeom prst="rect">
            <a:avLst/>
          </a:prstGeom>
        </p:spPr>
      </p:pic>
      <p:pic>
        <p:nvPicPr>
          <p:cNvPr id="23" name="图片 22" descr="人 (2)"/>
          <p:cNvPicPr>
            <a:picLocks noChangeAspect="1"/>
          </p:cNvPicPr>
          <p:nvPr/>
        </p:nvPicPr>
        <p:blipFill>
          <a:blip r:embed="rId2" cstate="print">
            <a:biLevel thresh="25000"/>
          </a:blip>
          <a:stretch>
            <a:fillRect/>
          </a:stretch>
        </p:blipFill>
        <p:spPr>
          <a:xfrm>
            <a:off x="8332487" y="3037445"/>
            <a:ext cx="607596" cy="607596"/>
          </a:xfrm>
          <a:prstGeom prst="rect">
            <a:avLst/>
          </a:prstGeom>
        </p:spPr>
      </p:pic>
      <p:pic>
        <p:nvPicPr>
          <p:cNvPr id="24" name="图片 23" descr="人 (2)"/>
          <p:cNvPicPr>
            <a:picLocks noChangeAspect="1"/>
          </p:cNvPicPr>
          <p:nvPr/>
        </p:nvPicPr>
        <p:blipFill>
          <a:blip r:embed="rId2" cstate="print">
            <a:biLevel thresh="25000"/>
          </a:blip>
          <a:stretch>
            <a:fillRect/>
          </a:stretch>
        </p:blipFill>
        <p:spPr>
          <a:xfrm>
            <a:off x="7057700" y="3042624"/>
            <a:ext cx="607596" cy="607596"/>
          </a:xfrm>
          <a:prstGeom prst="rect">
            <a:avLst/>
          </a:prstGeom>
        </p:spPr>
      </p:pic>
      <p:pic>
        <p:nvPicPr>
          <p:cNvPr id="25" name="图片 24" descr="人 (2)"/>
          <p:cNvPicPr>
            <a:picLocks noChangeAspect="1"/>
          </p:cNvPicPr>
          <p:nvPr/>
        </p:nvPicPr>
        <p:blipFill>
          <a:blip r:embed="rId2" cstate="print">
            <a:biLevel thresh="25000"/>
          </a:blip>
          <a:stretch>
            <a:fillRect/>
          </a:stretch>
        </p:blipFill>
        <p:spPr>
          <a:xfrm>
            <a:off x="3744074" y="2991984"/>
            <a:ext cx="607596" cy="607596"/>
          </a:xfrm>
          <a:prstGeom prst="rect">
            <a:avLst/>
          </a:prstGeom>
        </p:spPr>
      </p:pic>
      <p:pic>
        <p:nvPicPr>
          <p:cNvPr id="26" name="图形 25" descr="复选标记"/>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0756" y="3007736"/>
            <a:ext cx="349732" cy="349732"/>
          </a:xfrm>
          <a:prstGeom prst="rect">
            <a:avLst/>
          </a:prstGeom>
        </p:spPr>
      </p:pic>
      <p:sp>
        <p:nvSpPr>
          <p:cNvPr id="27" name="文本框 26"/>
          <p:cNvSpPr txBox="1"/>
          <p:nvPr/>
        </p:nvSpPr>
        <p:spPr>
          <a:xfrm>
            <a:off x="3293118" y="2418649"/>
            <a:ext cx="138447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登录指定邮箱</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442377" y="3681484"/>
            <a:ext cx="1113892" cy="400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导入订单信息并保存</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688702" y="3725173"/>
            <a:ext cx="127121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登录企业系统</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972703" y="3736539"/>
            <a:ext cx="1270907"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解析订单内容</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090747" y="2354837"/>
            <a:ext cx="111389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下载订单附件</a:t>
            </a:r>
            <a:endParaRPr kumimoji="1" lang="zh-CN" altLang="en-US" sz="100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26705" y="2361797"/>
            <a:ext cx="1113892" cy="553998"/>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根据下单信息判断出库</a:t>
            </a:r>
            <a:r>
              <a:rPr kumimoji="1" lang="en-US" altLang="zh-CN" sz="1000">
                <a:solidFill>
                  <a:schemeClr val="bg1"/>
                </a:solidFill>
                <a:latin typeface="微软雅黑" panose="020B0503020204020204" pitchFamily="34" charset="-122"/>
                <a:ea typeface="微软雅黑" panose="020B0503020204020204" pitchFamily="34" charset="-122"/>
              </a:rPr>
              <a:t>/</a:t>
            </a:r>
            <a:r>
              <a:rPr kumimoji="1" lang="zh-CN" altLang="en-US" sz="1000">
                <a:solidFill>
                  <a:schemeClr val="bg1"/>
                </a:solidFill>
                <a:latin typeface="微软雅黑" panose="020B0503020204020204" pitchFamily="34" charset="-122"/>
                <a:ea typeface="微软雅黑" panose="020B0503020204020204" pitchFamily="34" charset="-122"/>
              </a:rPr>
              <a:t>入库</a:t>
            </a:r>
            <a:endParaRPr kumimoji="1" lang="zh-CN" altLang="en-US" sz="1000">
              <a:solidFill>
                <a:schemeClr val="bg1"/>
              </a:solidFill>
              <a:latin typeface="微软雅黑" panose="020B0503020204020204" pitchFamily="34" charset="-122"/>
              <a:ea typeface="微软雅黑" panose="020B0503020204020204" pitchFamily="34" charset="-122"/>
            </a:endParaRPr>
          </a:p>
          <a:p>
            <a:pPr algn="ct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250293" y="2381084"/>
            <a:ext cx="1113892" cy="400110"/>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根据邮箱后缀判断下单公司</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pic>
        <p:nvPicPr>
          <p:cNvPr id="34" name="图形 33" descr="目标受众"/>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38639" y="2985084"/>
            <a:ext cx="349732" cy="349732"/>
          </a:xfrm>
          <a:prstGeom prst="rect">
            <a:avLst/>
          </a:prstGeom>
        </p:spPr>
      </p:pic>
      <p:sp>
        <p:nvSpPr>
          <p:cNvPr id="35" name="箭头: 右 90"/>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p:cNvPicPr>
            <a:picLocks noChangeAspect="1"/>
          </p:cNvPicPr>
          <p:nvPr/>
        </p:nvPicPr>
        <p:blipFill>
          <a:blip r:embed="rId16" cstate="print"/>
          <a:stretch>
            <a:fillRect/>
          </a:stretch>
        </p:blipFill>
        <p:spPr>
          <a:xfrm>
            <a:off x="2297004" y="4959208"/>
            <a:ext cx="326154" cy="326154"/>
          </a:xfrm>
          <a:prstGeom prst="rect">
            <a:avLst/>
          </a:prstGeom>
        </p:spPr>
      </p:pic>
      <p:pic>
        <p:nvPicPr>
          <p:cNvPr id="41" name="图形 40" descr="月历"/>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21430" y="4781354"/>
            <a:ext cx="340931" cy="340931"/>
          </a:xfrm>
          <a:prstGeom prst="rect">
            <a:avLst/>
          </a:prstGeom>
        </p:spPr>
      </p:pic>
      <p:pic>
        <p:nvPicPr>
          <p:cNvPr id="42" name="图片 41" descr="ibot"/>
          <p:cNvPicPr>
            <a:picLocks noChangeAspect="1"/>
          </p:cNvPicPr>
          <p:nvPr/>
        </p:nvPicPr>
        <p:blipFill>
          <a:blip r:embed="rId1" cstate="print"/>
          <a:stretch>
            <a:fillRect/>
          </a:stretch>
        </p:blipFill>
        <p:spPr>
          <a:xfrm>
            <a:off x="3854472" y="4763102"/>
            <a:ext cx="565151" cy="565151"/>
          </a:xfrm>
          <a:prstGeom prst="rect">
            <a:avLst/>
          </a:prstGeom>
        </p:spPr>
      </p:pic>
      <p:pic>
        <p:nvPicPr>
          <p:cNvPr id="43" name="图形 42" descr="Internet"/>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5372" y="4867352"/>
            <a:ext cx="403296" cy="403296"/>
          </a:xfrm>
          <a:prstGeom prst="rect">
            <a:avLst/>
          </a:prstGeom>
        </p:spPr>
      </p:pic>
      <p:pic>
        <p:nvPicPr>
          <p:cNvPr id="44" name="图片 43" descr="ibot"/>
          <p:cNvPicPr>
            <a:picLocks noChangeAspect="1"/>
          </p:cNvPicPr>
          <p:nvPr/>
        </p:nvPicPr>
        <p:blipFill>
          <a:blip r:embed="rId1" cstate="print"/>
          <a:stretch>
            <a:fillRect/>
          </a:stretch>
        </p:blipFill>
        <p:spPr>
          <a:xfrm>
            <a:off x="5120316" y="4769529"/>
            <a:ext cx="565151" cy="565151"/>
          </a:xfrm>
          <a:prstGeom prst="rect">
            <a:avLst/>
          </a:prstGeom>
        </p:spPr>
      </p:pic>
      <p:pic>
        <p:nvPicPr>
          <p:cNvPr id="45" name="图形 44" descr="复选标记"/>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6536" y="4947796"/>
            <a:ext cx="349732" cy="349732"/>
          </a:xfrm>
          <a:prstGeom prst="rect">
            <a:avLst/>
          </a:prstGeom>
        </p:spPr>
      </p:pic>
      <p:pic>
        <p:nvPicPr>
          <p:cNvPr id="46" name="图片 45" descr="ibot"/>
          <p:cNvPicPr>
            <a:picLocks noChangeAspect="1"/>
          </p:cNvPicPr>
          <p:nvPr/>
        </p:nvPicPr>
        <p:blipFill>
          <a:blip r:embed="rId1" cstate="print"/>
          <a:stretch>
            <a:fillRect/>
          </a:stretch>
        </p:blipFill>
        <p:spPr>
          <a:xfrm>
            <a:off x="6464888" y="4769528"/>
            <a:ext cx="565151" cy="565151"/>
          </a:xfrm>
          <a:prstGeom prst="rect">
            <a:avLst/>
          </a:prstGeom>
        </p:spPr>
      </p:pic>
      <p:pic>
        <p:nvPicPr>
          <p:cNvPr id="47" name="图形 46" descr="智能手机"/>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44773" y="4894436"/>
            <a:ext cx="384997" cy="384997"/>
          </a:xfrm>
          <a:prstGeom prst="rect">
            <a:avLst/>
          </a:prstGeom>
        </p:spPr>
      </p:pic>
      <p:pic>
        <p:nvPicPr>
          <p:cNvPr id="48" name="图片 47" descr="ibot"/>
          <p:cNvPicPr>
            <a:picLocks noChangeAspect="1"/>
          </p:cNvPicPr>
          <p:nvPr/>
        </p:nvPicPr>
        <p:blipFill>
          <a:blip r:embed="rId1" cstate="print"/>
          <a:stretch>
            <a:fillRect/>
          </a:stretch>
        </p:blipFill>
        <p:spPr>
          <a:xfrm>
            <a:off x="7928415" y="4763101"/>
            <a:ext cx="565151" cy="565151"/>
          </a:xfrm>
          <a:prstGeom prst="rect">
            <a:avLst/>
          </a:prstGeom>
        </p:spPr>
      </p:pic>
      <p:sp>
        <p:nvSpPr>
          <p:cNvPr id="49" name="文本框 48"/>
          <p:cNvSpPr txBox="1"/>
          <p:nvPr/>
        </p:nvSpPr>
        <p:spPr>
          <a:xfrm>
            <a:off x="2257603" y="5442345"/>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登录指定邮箱</a:t>
            </a:r>
            <a:endParaRPr kumimoji="1" lang="zh-CN" altLang="en-US" sz="1000">
              <a:solidFill>
                <a:srgbClr val="00AE5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490926" y="5387984"/>
            <a:ext cx="1113892" cy="400110"/>
          </a:xfrm>
          <a:prstGeom prst="rect">
            <a:avLst/>
          </a:prstGeom>
          <a:noFill/>
        </p:spPr>
        <p:txBody>
          <a:bodyPr wrap="square" rtlCol="0">
            <a:spAutoFit/>
          </a:bodyPr>
          <a:lstStyle/>
          <a:p>
            <a:r>
              <a:rPr kumimoji="1" lang="zh-CN" altLang="en-US" sz="1000">
                <a:solidFill>
                  <a:srgbClr val="03AF58"/>
                </a:solidFill>
                <a:latin typeface="微软雅黑" panose="020B0503020204020204" pitchFamily="34" charset="-122"/>
                <a:ea typeface="微软雅黑" panose="020B0503020204020204" pitchFamily="34" charset="-122"/>
              </a:rPr>
              <a:t>根据下单信息判断出库</a:t>
            </a:r>
            <a:r>
              <a:rPr kumimoji="1" lang="en-US" altLang="zh-CN" sz="1000">
                <a:solidFill>
                  <a:srgbClr val="03AF58"/>
                </a:solidFill>
                <a:latin typeface="微软雅黑" panose="020B0503020204020204" pitchFamily="34" charset="-122"/>
                <a:ea typeface="微软雅黑" panose="020B0503020204020204" pitchFamily="34" charset="-122"/>
              </a:rPr>
              <a:t>/</a:t>
            </a:r>
            <a:r>
              <a:rPr kumimoji="1" lang="zh-CN" altLang="en-US" sz="1000">
                <a:solidFill>
                  <a:srgbClr val="03AF58"/>
                </a:solidFill>
                <a:latin typeface="微软雅黑" panose="020B0503020204020204" pitchFamily="34" charset="-122"/>
                <a:ea typeface="微软雅黑" panose="020B0503020204020204" pitchFamily="34" charset="-122"/>
              </a:rPr>
              <a:t>入库</a:t>
            </a:r>
            <a:endParaRPr kumimoji="1" lang="zh-CN" altLang="en-US" sz="1000" dirty="0">
              <a:solidFill>
                <a:srgbClr val="03AF58"/>
              </a:solidFill>
              <a:latin typeface="微软雅黑" panose="020B0503020204020204" pitchFamily="34" charset="-122"/>
              <a:ea typeface="微软雅黑" panose="020B0503020204020204" pitchFamily="34" charset="-122"/>
            </a:endParaRPr>
          </a:p>
        </p:txBody>
      </p:sp>
      <p:pic>
        <p:nvPicPr>
          <p:cNvPr id="51" name="图形 50" descr="列表"/>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631867" y="5064568"/>
            <a:ext cx="335200" cy="335200"/>
          </a:xfrm>
          <a:prstGeom prst="rect">
            <a:avLst/>
          </a:prstGeom>
        </p:spPr>
      </p:pic>
      <p:sp>
        <p:nvSpPr>
          <p:cNvPr id="52" name="文本框 51"/>
          <p:cNvSpPr txBox="1"/>
          <p:nvPr/>
        </p:nvSpPr>
        <p:spPr>
          <a:xfrm>
            <a:off x="4736696" y="5363432"/>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下载订单附件</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037652" y="5379366"/>
            <a:ext cx="1362429"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解析订单内容</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7625363" y="5379366"/>
            <a:ext cx="1113892"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登录企业系统</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55" name="箭头: 右 119"/>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p:cNvPicPr>
            <a:picLocks noChangeAspect="1"/>
          </p:cNvPicPr>
          <p:nvPr/>
        </p:nvPicPr>
        <p:blipFill>
          <a:blip r:embed="rId1" cstate="print"/>
          <a:stretch>
            <a:fillRect/>
          </a:stretch>
        </p:blipFill>
        <p:spPr>
          <a:xfrm>
            <a:off x="9035814" y="4769528"/>
            <a:ext cx="565151" cy="565151"/>
          </a:xfrm>
          <a:prstGeom prst="rect">
            <a:avLst/>
          </a:prstGeom>
        </p:spPr>
      </p:pic>
      <p:sp>
        <p:nvSpPr>
          <p:cNvPr id="62" name="文本框 61"/>
          <p:cNvSpPr txBox="1"/>
          <p:nvPr/>
        </p:nvSpPr>
        <p:spPr>
          <a:xfrm>
            <a:off x="8797206" y="5370423"/>
            <a:ext cx="1329979" cy="246221"/>
          </a:xfrm>
          <a:prstGeom prst="rect">
            <a:avLst/>
          </a:prstGeom>
          <a:noFill/>
        </p:spPr>
        <p:txBody>
          <a:bodyPr wrap="square" rtlCol="0">
            <a:spAutoFit/>
          </a:bodyPr>
          <a:lstStyle/>
          <a:p>
            <a:pPr algn="ctr"/>
            <a:r>
              <a:rPr kumimoji="1" lang="zh-CN" altLang="en-US" sz="1000">
                <a:solidFill>
                  <a:srgbClr val="00AE57"/>
                </a:solidFill>
                <a:latin typeface="微软雅黑" panose="020B0503020204020204" pitchFamily="34" charset="-122"/>
                <a:ea typeface="微软雅黑" panose="020B0503020204020204" pitchFamily="34" charset="-122"/>
              </a:rPr>
              <a:t>导入订单信息并保存</a:t>
            </a:r>
            <a:endParaRPr kumimoji="1" lang="zh-CN" altLang="en-US" sz="1000" dirty="0">
              <a:solidFill>
                <a:srgbClr val="00AE57"/>
              </a:solidFill>
              <a:latin typeface="微软雅黑" panose="020B0503020204020204" pitchFamily="34" charset="-122"/>
              <a:ea typeface="微软雅黑" panose="020B0503020204020204" pitchFamily="34" charset="-122"/>
            </a:endParaRPr>
          </a:p>
        </p:txBody>
      </p:sp>
      <p:sp>
        <p:nvSpPr>
          <p:cNvPr id="63" name="矩形: 圆角 89"/>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0.4</a:t>
            </a:r>
            <a:r>
              <a:rPr lang="zh-CN" altLang="en-US" sz="2000">
                <a:solidFill>
                  <a:schemeClr val="bg1"/>
                </a:solidFill>
                <a:effectLst>
                  <a:outerShdw blurRad="38100" dist="38100" dir="2700000" algn="tl">
                    <a:srgbClr val="000000">
                      <a:alpha val="43137"/>
                    </a:srgbClr>
                  </a:outerShdw>
                </a:effectLst>
              </a:rPr>
              <a:t>秒</a:t>
            </a:r>
            <a:r>
              <a:rPr lang="en-US" altLang="zh-CN" sz="2000">
                <a:solidFill>
                  <a:schemeClr val="bg1"/>
                </a:solidFill>
                <a:effectLst>
                  <a:outerShdw blurRad="38100" dist="38100" dir="2700000" algn="tl">
                    <a:srgbClr val="000000">
                      <a:alpha val="43137"/>
                    </a:srgbClr>
                  </a:outerShdw>
                </a:effectLst>
              </a:rPr>
              <a:t>/</a:t>
            </a:r>
            <a:r>
              <a:rPr lang="zh-CN" altLang="en-US" sz="2000">
                <a:solidFill>
                  <a:schemeClr val="bg1"/>
                </a:solidFill>
                <a:effectLst>
                  <a:outerShdw blurRad="38100" dist="38100" dir="2700000" algn="tl">
                    <a:srgbClr val="000000">
                      <a:alpha val="43137"/>
                    </a:srgbClr>
                  </a:outerShdw>
                </a:effectLst>
              </a:rPr>
              <a:t>份订单</a:t>
            </a:r>
            <a:endParaRPr lang="zh-CN" altLang="en-US" sz="200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64" name="矩形: 圆角 90"/>
          <p:cNvSpPr/>
          <p:nvPr/>
        </p:nvSpPr>
        <p:spPr>
          <a:xfrm>
            <a:off x="10127186" y="2152247"/>
            <a:ext cx="1808638"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a:solidFill>
                  <a:schemeClr val="bg1"/>
                </a:solidFill>
                <a:effectLst>
                  <a:outerShdw blurRad="38100" dist="38100" dir="2700000" algn="tl">
                    <a:srgbClr val="000000">
                      <a:alpha val="43137"/>
                    </a:srgbClr>
                  </a:outerShdw>
                </a:effectLst>
              </a:rPr>
              <a:t>2min/</a:t>
            </a:r>
            <a:r>
              <a:rPr lang="zh-CN" altLang="en-US" sz="2000">
                <a:solidFill>
                  <a:schemeClr val="bg1"/>
                </a:solidFill>
                <a:effectLst>
                  <a:outerShdw blurRad="38100" dist="38100" dir="2700000" algn="tl">
                    <a:srgbClr val="000000">
                      <a:alpha val="43137"/>
                    </a:srgbClr>
                  </a:outerShdw>
                </a:effectLst>
              </a:rPr>
              <a:t>份订单</a:t>
            </a:r>
            <a:endParaRPr lang="zh-CN" altLang="en-US" sz="200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65" name="图片 64" descr="人 (2)"/>
          <p:cNvPicPr>
            <a:picLocks noChangeAspect="1"/>
          </p:cNvPicPr>
          <p:nvPr/>
        </p:nvPicPr>
        <p:blipFill>
          <a:blip r:embed="rId2" cstate="print">
            <a:biLevel thresh="25000"/>
          </a:blip>
          <a:stretch>
            <a:fillRect/>
          </a:stretch>
        </p:blipFill>
        <p:spPr>
          <a:xfrm>
            <a:off x="5432680" y="3001650"/>
            <a:ext cx="607596" cy="607596"/>
          </a:xfrm>
          <a:prstGeom prst="rect">
            <a:avLst/>
          </a:prstGeom>
        </p:spPr>
      </p:pic>
      <p:pic>
        <p:nvPicPr>
          <p:cNvPr id="66" name="图形 65" descr="研究"/>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225192" y="2950228"/>
            <a:ext cx="365809" cy="365809"/>
          </a:xfrm>
          <a:prstGeom prst="rect">
            <a:avLst/>
          </a:prstGeom>
        </p:spPr>
      </p:pic>
      <p:sp>
        <p:nvSpPr>
          <p:cNvPr id="67" name="文本框 66"/>
          <p:cNvSpPr txBox="1"/>
          <p:nvPr/>
        </p:nvSpPr>
        <p:spPr>
          <a:xfrm>
            <a:off x="5214362" y="3723415"/>
            <a:ext cx="1113892" cy="246221"/>
          </a:xfrm>
          <a:prstGeom prst="rect">
            <a:avLst/>
          </a:prstGeom>
          <a:noFill/>
        </p:spPr>
        <p:txBody>
          <a:bodyPr wrap="square" rtlCol="0">
            <a:spAutoFit/>
          </a:bodyPr>
          <a:lstStyle/>
          <a:p>
            <a:pPr algn="ctr"/>
            <a:r>
              <a:rPr kumimoji="1" lang="zh-CN" altLang="en-US" sz="1000">
                <a:solidFill>
                  <a:schemeClr val="bg1"/>
                </a:solidFill>
                <a:latin typeface="微软雅黑" panose="020B0503020204020204" pitchFamily="34" charset="-122"/>
                <a:ea typeface="微软雅黑" panose="020B0503020204020204" pitchFamily="34" charset="-122"/>
              </a:rPr>
              <a:t>选择订单导入</a:t>
            </a:r>
            <a:endParaRPr kumimoji="1"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8" name="箭头: 左 94"/>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p:cNvSpPr txBox="1"/>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1"/>
          <p:cNvSpPr/>
          <p:nvPr/>
        </p:nvSpPr>
        <p:spPr bwMode="gray">
          <a:xfrm>
            <a:off x="9079573" y="3589731"/>
            <a:ext cx="2314387" cy="3028884"/>
          </a:xfrm>
          <a:prstGeom prst="roundRect">
            <a:avLst>
              <a:gd name="adj" fmla="val 9289"/>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765" fontAlgn="base">
              <a:spcBef>
                <a:spcPct val="50000"/>
              </a:spcBef>
              <a:spcAft>
                <a:spcPct val="0"/>
              </a:spcAft>
              <a:buClr>
                <a:srgbClr val="F0AB00"/>
              </a:buClr>
              <a:buSzPct val="80000"/>
              <a:defRPr/>
            </a:pPr>
            <a:endParaRPr lang="en-US" sz="1400" b="1" kern="0" dirty="0">
              <a:solidFill>
                <a:schemeClr val="bg1"/>
              </a:solidFill>
              <a:latin typeface="Arial" panose="020B0604020202020204"/>
              <a:ea typeface="Arial Unicode MS" pitchFamily="34" charset="-128"/>
              <a:cs typeface="Arial Unicode MS" pitchFamily="34" charset="-128"/>
            </a:endParaRPr>
          </a:p>
        </p:txBody>
      </p:sp>
      <p:sp>
        <p:nvSpPr>
          <p:cNvPr id="3" name="Rectangle: Rounded Corners 109"/>
          <p:cNvSpPr/>
          <p:nvPr/>
        </p:nvSpPr>
        <p:spPr bwMode="gray">
          <a:xfrm>
            <a:off x="1248237" y="1239904"/>
            <a:ext cx="9667903" cy="2206017"/>
          </a:xfrm>
          <a:prstGeom prst="roundRect">
            <a:avLst>
              <a:gd name="adj" fmla="val 9289"/>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b"/>
          <a:lstStyle/>
          <a:p>
            <a:pPr algn="ctr" defTabSz="913765" fontAlgn="base">
              <a:spcBef>
                <a:spcPct val="50000"/>
              </a:spcBef>
              <a:spcAft>
                <a:spcPct val="0"/>
              </a:spcAft>
              <a:buClr>
                <a:srgbClr val="F0AB00"/>
              </a:buClr>
              <a:buSzPct val="80000"/>
              <a:defRPr/>
            </a:pPr>
            <a:endParaRPr lang="en-US" sz="1400" b="1" kern="0" dirty="0">
              <a:solidFill>
                <a:schemeClr val="bg1"/>
              </a:solidFill>
              <a:latin typeface="Arial" panose="020B0604020202020204"/>
              <a:ea typeface="Arial Unicode MS" pitchFamily="34" charset="-128"/>
              <a:cs typeface="Arial Unicode MS" pitchFamily="34" charset="-128"/>
            </a:endParaRPr>
          </a:p>
        </p:txBody>
      </p:sp>
      <p:sp>
        <p:nvSpPr>
          <p:cNvPr id="4" name="Rectangle: Rounded Corners 103"/>
          <p:cNvSpPr/>
          <p:nvPr/>
        </p:nvSpPr>
        <p:spPr bwMode="gray">
          <a:xfrm>
            <a:off x="344164" y="3589730"/>
            <a:ext cx="2171115" cy="3033644"/>
          </a:xfrm>
          <a:prstGeom prst="roundRect">
            <a:avLst>
              <a:gd name="adj" fmla="val 1529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5" name="Rectangle: Rounded Corners 104"/>
          <p:cNvSpPr/>
          <p:nvPr/>
        </p:nvSpPr>
        <p:spPr bwMode="gray">
          <a:xfrm>
            <a:off x="3230746" y="3589732"/>
            <a:ext cx="5031824" cy="3028884"/>
          </a:xfrm>
          <a:prstGeom prst="roundRect">
            <a:avLst>
              <a:gd name="adj" fmla="val 928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6" name="Title 2"/>
          <p:cNvSpPr txBox="1"/>
          <p:nvPr/>
        </p:nvSpPr>
        <p:spPr>
          <a:xfrm>
            <a:off x="3013641" y="443930"/>
            <a:ext cx="11180652"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2</a:t>
            </a:r>
            <a:r>
              <a:rPr lang="zh-CN" altLang="en-US" sz="2400" dirty="0">
                <a:solidFill>
                  <a:schemeClr val="bg1"/>
                </a:solidFill>
              </a:rPr>
              <a:t>：智能供应商发票识别与自动处理流程</a:t>
            </a:r>
            <a:endParaRPr lang="en-US" sz="2400" dirty="0">
              <a:solidFill>
                <a:schemeClr val="bg1"/>
              </a:solidFill>
            </a:endParaRPr>
          </a:p>
        </p:txBody>
      </p:sp>
      <p:grpSp>
        <p:nvGrpSpPr>
          <p:cNvPr id="7" name="Group 3"/>
          <p:cNvGrpSpPr/>
          <p:nvPr/>
        </p:nvGrpSpPr>
        <p:grpSpPr>
          <a:xfrm>
            <a:off x="586057" y="4994435"/>
            <a:ext cx="1853266" cy="1154395"/>
            <a:chOff x="5409173" y="4010016"/>
            <a:chExt cx="3326837" cy="2072284"/>
          </a:xfrm>
          <a:effectLst/>
        </p:grpSpPr>
        <p:pic>
          <p:nvPicPr>
            <p:cNvPr id="8" name="Picture 4"/>
            <p:cNvPicPr>
              <a:picLocks noChangeAspect="1"/>
            </p:cNvPicPr>
            <p:nvPr/>
          </p:nvPicPr>
          <p:blipFill>
            <a:blip r:embed="rId1"/>
            <a:stretch>
              <a:fillRect/>
            </a:stretch>
          </p:blipFill>
          <p:spPr>
            <a:xfrm>
              <a:off x="5409173" y="4010016"/>
              <a:ext cx="2072284" cy="2072284"/>
            </a:xfrm>
            <a:prstGeom prst="rect">
              <a:avLst/>
            </a:prstGeom>
          </p:spPr>
        </p:pic>
        <p:sp>
          <p:nvSpPr>
            <p:cNvPr id="9" name="TextBox 5"/>
            <p:cNvSpPr txBox="1"/>
            <p:nvPr/>
          </p:nvSpPr>
          <p:spPr>
            <a:xfrm>
              <a:off x="7184970" y="4875631"/>
              <a:ext cx="1551040" cy="607589"/>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Reading</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Data </a:t>
              </a:r>
              <a:r>
                <a:rPr lang="en-US" sz="1100" kern="0" dirty="0" err="1">
                  <a:solidFill>
                    <a:schemeClr val="bg1"/>
                  </a:solidFill>
                  <a:ea typeface="Arial Unicode MS" pitchFamily="34" charset="-128"/>
                  <a:cs typeface="Arial Unicode MS" pitchFamily="34" charset="-128"/>
                </a:rPr>
                <a:t>读取数据</a:t>
              </a:r>
              <a:endParaRPr lang="en-US" sz="1100" kern="0" dirty="0">
                <a:solidFill>
                  <a:schemeClr val="bg1"/>
                </a:solidFill>
                <a:ea typeface="Arial Unicode MS" pitchFamily="34" charset="-128"/>
                <a:cs typeface="Arial Unicode MS" pitchFamily="34" charset="-128"/>
              </a:endParaRPr>
            </a:p>
          </p:txBody>
        </p:sp>
      </p:grpSp>
      <p:grpSp>
        <p:nvGrpSpPr>
          <p:cNvPr id="10" name="Group 6"/>
          <p:cNvGrpSpPr/>
          <p:nvPr/>
        </p:nvGrpSpPr>
        <p:grpSpPr>
          <a:xfrm>
            <a:off x="814537" y="3832984"/>
            <a:ext cx="513327" cy="667444"/>
            <a:chOff x="956403" y="1735612"/>
            <a:chExt cx="1166939" cy="1517290"/>
          </a:xfrm>
        </p:grpSpPr>
        <p:pic>
          <p:nvPicPr>
            <p:cNvPr id="11" name="Picture 7" descr="Image result for outlook&quot;"/>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828" r="16240"/>
            <a:stretch>
              <a:fillRect/>
            </a:stretch>
          </p:blipFill>
          <p:spPr bwMode="auto">
            <a:xfrm>
              <a:off x="956403" y="1735612"/>
              <a:ext cx="1166939" cy="11324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p:cNvSpPr txBox="1"/>
            <p:nvPr/>
          </p:nvSpPr>
          <p:spPr>
            <a:xfrm>
              <a:off x="1184570" y="2868087"/>
              <a:ext cx="710597" cy="384815"/>
            </a:xfrm>
            <a:prstGeom prst="rect">
              <a:avLst/>
            </a:prstGeom>
            <a:noFill/>
          </p:spPr>
          <p:txBody>
            <a:bodyPr wrap="non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Email</a:t>
              </a:r>
              <a:endParaRPr lang="en-US" sz="1100" kern="0" dirty="0">
                <a:solidFill>
                  <a:schemeClr val="bg1"/>
                </a:solidFill>
                <a:ea typeface="Arial Unicode MS" pitchFamily="34" charset="-128"/>
                <a:cs typeface="Arial Unicode MS" pitchFamily="34" charset="-128"/>
              </a:endParaRPr>
            </a:p>
          </p:txBody>
        </p:sp>
      </p:grpSp>
      <p:cxnSp>
        <p:nvCxnSpPr>
          <p:cNvPr id="13" name="Connector: Elbow 14"/>
          <p:cNvCxnSpPr>
            <a:stCxn id="11" idx="3"/>
            <a:endCxn id="50" idx="1"/>
          </p:cNvCxnSpPr>
          <p:nvPr/>
        </p:nvCxnSpPr>
        <p:spPr>
          <a:xfrm flipV="1">
            <a:off x="1327864" y="4079465"/>
            <a:ext cx="529577" cy="2604"/>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23"/>
          <p:cNvCxnSpPr>
            <a:stCxn id="50" idx="3"/>
            <a:endCxn id="47" idx="1"/>
          </p:cNvCxnSpPr>
          <p:nvPr/>
        </p:nvCxnSpPr>
        <p:spPr>
          <a:xfrm flipV="1">
            <a:off x="2244154" y="2200807"/>
            <a:ext cx="175771" cy="1878658"/>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32"/>
          <p:cNvCxnSpPr>
            <a:stCxn id="47" idx="3"/>
            <a:endCxn id="17" idx="1"/>
          </p:cNvCxnSpPr>
          <p:nvPr/>
        </p:nvCxnSpPr>
        <p:spPr>
          <a:xfrm>
            <a:off x="3227397" y="2200810"/>
            <a:ext cx="328342" cy="1826567"/>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6" name="Group 40"/>
          <p:cNvGrpSpPr/>
          <p:nvPr/>
        </p:nvGrpSpPr>
        <p:grpSpPr>
          <a:xfrm>
            <a:off x="3555741" y="3611939"/>
            <a:ext cx="871932" cy="1091119"/>
            <a:chOff x="5056548" y="2918438"/>
            <a:chExt cx="1212074" cy="1516768"/>
          </a:xfrm>
        </p:grpSpPr>
        <p:pic>
          <p:nvPicPr>
            <p:cNvPr id="17" name="Picture 31"/>
            <p:cNvPicPr>
              <a:picLocks noChangeAspect="1"/>
            </p:cNvPicPr>
            <p:nvPr/>
          </p:nvPicPr>
          <p:blipFill>
            <a:blip r:embed="rId3"/>
            <a:stretch>
              <a:fillRect/>
            </a:stretch>
          </p:blipFill>
          <p:spPr>
            <a:xfrm>
              <a:off x="5056548" y="2918438"/>
              <a:ext cx="1154999" cy="1154999"/>
            </a:xfrm>
            <a:prstGeom prst="rect">
              <a:avLst/>
            </a:prstGeom>
          </p:spPr>
        </p:pic>
        <p:sp>
          <p:nvSpPr>
            <p:cNvPr id="18" name="TextBox 39"/>
            <p:cNvSpPr txBox="1"/>
            <p:nvPr/>
          </p:nvSpPr>
          <p:spPr>
            <a:xfrm>
              <a:off x="5089144" y="3964703"/>
              <a:ext cx="1179478" cy="470503"/>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Data</a:t>
              </a:r>
              <a:r>
                <a:rPr lang="zh-CN" altLang="en-US" sz="1100" kern="0" dirty="0">
                  <a:solidFill>
                    <a:schemeClr val="bg1"/>
                  </a:solidFill>
                  <a:ea typeface="Arial Unicode MS" pitchFamily="34" charset="-128"/>
                  <a:cs typeface="Arial Unicode MS" pitchFamily="34" charset="-128"/>
                </a:rPr>
                <a:t> 发票数据</a:t>
              </a:r>
              <a:endParaRPr lang="en-US" sz="1100" kern="0" dirty="0">
                <a:solidFill>
                  <a:schemeClr val="bg1"/>
                </a:solidFill>
                <a:ea typeface="Arial Unicode MS" pitchFamily="34" charset="-128"/>
                <a:cs typeface="Arial Unicode MS" pitchFamily="34" charset="-128"/>
              </a:endParaRPr>
            </a:p>
          </p:txBody>
        </p:sp>
      </p:grpSp>
      <p:cxnSp>
        <p:nvCxnSpPr>
          <p:cNvPr id="19" name="Straight Arrow Connector 44"/>
          <p:cNvCxnSpPr>
            <a:stCxn id="17" idx="3"/>
          </p:cNvCxnSpPr>
          <p:nvPr/>
        </p:nvCxnSpPr>
        <p:spPr>
          <a:xfrm>
            <a:off x="4386613" y="4027377"/>
            <a:ext cx="276366" cy="149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Group 50"/>
          <p:cNvGrpSpPr/>
          <p:nvPr/>
        </p:nvGrpSpPr>
        <p:grpSpPr>
          <a:xfrm>
            <a:off x="5802227" y="1042694"/>
            <a:ext cx="994398" cy="1281574"/>
            <a:chOff x="3260290" y="599193"/>
            <a:chExt cx="1382316" cy="1781521"/>
          </a:xfrm>
        </p:grpSpPr>
        <p:pic>
          <p:nvPicPr>
            <p:cNvPr id="21" name="Grafik 83"/>
            <p:cNvPicPr>
              <a:picLocks noChangeAspect="1"/>
            </p:cNvPicPr>
            <p:nvPr/>
          </p:nvPicPr>
          <p:blipFill>
            <a:blip r:embed="rId4"/>
            <a:stretch>
              <a:fillRect/>
            </a:stretch>
          </p:blipFill>
          <p:spPr>
            <a:xfrm>
              <a:off x="3374029" y="599193"/>
              <a:ext cx="1154998" cy="1154999"/>
            </a:xfrm>
            <a:prstGeom prst="rect">
              <a:avLst/>
            </a:prstGeom>
          </p:spPr>
        </p:pic>
        <p:sp>
          <p:nvSpPr>
            <p:cNvPr id="22" name="TextBox 52"/>
            <p:cNvSpPr txBox="1"/>
            <p:nvPr/>
          </p:nvSpPr>
          <p:spPr>
            <a:xfrm>
              <a:off x="3260290" y="1674960"/>
              <a:ext cx="1382316" cy="705754"/>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Obj. Recommender</a:t>
              </a:r>
              <a:r>
                <a:rPr lang="zh-CN" altLang="en-US" sz="1100" kern="0" dirty="0">
                  <a:solidFill>
                    <a:schemeClr val="bg1"/>
                  </a:solidFill>
                  <a:ea typeface="Arial Unicode MS" pitchFamily="34" charset="-128"/>
                  <a:cs typeface="Arial Unicode MS" pitchFamily="34" charset="-128"/>
                </a:rPr>
                <a:t> 发票号智能推荐</a:t>
              </a:r>
              <a:endParaRPr lang="en-US" sz="1100" kern="0" dirty="0">
                <a:solidFill>
                  <a:schemeClr val="bg1"/>
                </a:solidFill>
                <a:ea typeface="Arial Unicode MS" pitchFamily="34" charset="-128"/>
                <a:cs typeface="Arial Unicode MS" pitchFamily="34" charset="-128"/>
              </a:endParaRPr>
            </a:p>
          </p:txBody>
        </p:sp>
      </p:grpSp>
      <p:cxnSp>
        <p:nvCxnSpPr>
          <p:cNvPr id="23" name="Connector: Elbow 53"/>
          <p:cNvCxnSpPr>
            <a:endCxn id="21" idx="1"/>
          </p:cNvCxnSpPr>
          <p:nvPr/>
        </p:nvCxnSpPr>
        <p:spPr>
          <a:xfrm flipV="1">
            <a:off x="5481239" y="1458133"/>
            <a:ext cx="402808" cy="2373531"/>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4" name="Group 69"/>
          <p:cNvGrpSpPr/>
          <p:nvPr/>
        </p:nvGrpSpPr>
        <p:grpSpPr>
          <a:xfrm>
            <a:off x="7076681" y="4163562"/>
            <a:ext cx="830874" cy="996527"/>
            <a:chOff x="9705384" y="2943221"/>
            <a:chExt cx="1154999" cy="1385275"/>
          </a:xfrm>
          <a:effectLst/>
        </p:grpSpPr>
        <p:pic>
          <p:nvPicPr>
            <p:cNvPr id="25" name="Picture 41"/>
            <p:cNvPicPr>
              <a:picLocks noChangeAspect="1"/>
            </p:cNvPicPr>
            <p:nvPr/>
          </p:nvPicPr>
          <p:blipFill>
            <a:blip r:embed="rId5"/>
            <a:stretch>
              <a:fillRect/>
            </a:stretch>
          </p:blipFill>
          <p:spPr>
            <a:xfrm>
              <a:off x="9705384" y="2943221"/>
              <a:ext cx="1154999" cy="1154999"/>
            </a:xfrm>
            <a:prstGeom prst="rect">
              <a:avLst/>
            </a:prstGeom>
            <a:effectLst/>
          </p:spPr>
        </p:pic>
        <p:sp>
          <p:nvSpPr>
            <p:cNvPr id="26" name="TextBox 68"/>
            <p:cNvSpPr txBox="1"/>
            <p:nvPr/>
          </p:nvSpPr>
          <p:spPr>
            <a:xfrm>
              <a:off x="9826867" y="3857994"/>
              <a:ext cx="912031" cy="470502"/>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err="1">
                  <a:solidFill>
                    <a:schemeClr val="bg1"/>
                  </a:solidFill>
                  <a:ea typeface="Arial Unicode MS" pitchFamily="34" charset="-128"/>
                  <a:cs typeface="Arial Unicode MS" pitchFamily="34" charset="-128"/>
                </a:rPr>
                <a:t>Approval审批</a:t>
              </a:r>
              <a:endParaRPr lang="en-US" sz="1100" kern="0" dirty="0">
                <a:solidFill>
                  <a:schemeClr val="bg1"/>
                </a:solidFill>
                <a:ea typeface="Arial Unicode MS" pitchFamily="34" charset="-128"/>
                <a:cs typeface="Arial Unicode MS" pitchFamily="34" charset="-128"/>
              </a:endParaRPr>
            </a:p>
          </p:txBody>
        </p:sp>
      </p:grpSp>
      <p:cxnSp>
        <p:nvCxnSpPr>
          <p:cNvPr id="27" name="Connector: Elbow 70"/>
          <p:cNvCxnSpPr>
            <a:stCxn id="21" idx="3"/>
            <a:endCxn id="25" idx="1"/>
          </p:cNvCxnSpPr>
          <p:nvPr/>
        </p:nvCxnSpPr>
        <p:spPr>
          <a:xfrm>
            <a:off x="6714922" y="1458131"/>
            <a:ext cx="361761" cy="3120866"/>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8" name="Group 93"/>
          <p:cNvGrpSpPr/>
          <p:nvPr/>
        </p:nvGrpSpPr>
        <p:grpSpPr>
          <a:xfrm>
            <a:off x="9656950" y="4164528"/>
            <a:ext cx="1016357" cy="1038109"/>
            <a:chOff x="7684313" y="3315647"/>
            <a:chExt cx="1016886" cy="1038650"/>
          </a:xfrm>
        </p:grpSpPr>
        <p:pic>
          <p:nvPicPr>
            <p:cNvPr id="29" name="Picture 83"/>
            <p:cNvPicPr>
              <a:picLocks noChangeAspect="1"/>
            </p:cNvPicPr>
            <p:nvPr/>
          </p:nvPicPr>
          <p:blipFill>
            <a:blip r:embed="rId6"/>
            <a:stretch>
              <a:fillRect/>
            </a:stretch>
          </p:blipFill>
          <p:spPr>
            <a:xfrm>
              <a:off x="7839837" y="3315647"/>
              <a:ext cx="831307" cy="831307"/>
            </a:xfrm>
            <a:prstGeom prst="rect">
              <a:avLst/>
            </a:prstGeom>
          </p:spPr>
        </p:pic>
        <p:sp>
          <p:nvSpPr>
            <p:cNvPr id="30" name="TextBox 88"/>
            <p:cNvSpPr txBox="1"/>
            <p:nvPr/>
          </p:nvSpPr>
          <p:spPr>
            <a:xfrm>
              <a:off x="7684313" y="4015655"/>
              <a:ext cx="1016886" cy="338642"/>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Supplier Invoice</a:t>
              </a:r>
              <a:r>
                <a:rPr lang="zh-CN" altLang="en-US" sz="1100" kern="0" dirty="0">
                  <a:solidFill>
                    <a:schemeClr val="bg1"/>
                  </a:solidFill>
                  <a:ea typeface="Arial Unicode MS" pitchFamily="34" charset="-128"/>
                  <a:cs typeface="Arial Unicode MS" pitchFamily="34" charset="-128"/>
                </a:rPr>
                <a:t> 供应商发票</a:t>
              </a:r>
              <a:endParaRPr lang="en-US" sz="1100" kern="0" dirty="0">
                <a:solidFill>
                  <a:schemeClr val="bg1"/>
                </a:solidFill>
                <a:ea typeface="Arial Unicode MS" pitchFamily="34" charset="-128"/>
                <a:cs typeface="Arial Unicode MS" pitchFamily="34" charset="-128"/>
              </a:endParaRPr>
            </a:p>
          </p:txBody>
        </p:sp>
      </p:grpSp>
      <p:grpSp>
        <p:nvGrpSpPr>
          <p:cNvPr id="31" name="Group 97"/>
          <p:cNvGrpSpPr/>
          <p:nvPr/>
        </p:nvGrpSpPr>
        <p:grpSpPr>
          <a:xfrm>
            <a:off x="4796567" y="4996689"/>
            <a:ext cx="2079221" cy="1154395"/>
            <a:chOff x="5409173" y="4010016"/>
            <a:chExt cx="3732453" cy="2072284"/>
          </a:xfrm>
          <a:effectLst/>
        </p:grpSpPr>
        <p:pic>
          <p:nvPicPr>
            <p:cNvPr id="32" name="Picture 98"/>
            <p:cNvPicPr>
              <a:picLocks noChangeAspect="1"/>
            </p:cNvPicPr>
            <p:nvPr/>
          </p:nvPicPr>
          <p:blipFill>
            <a:blip r:embed="rId1"/>
            <a:stretch>
              <a:fillRect/>
            </a:stretch>
          </p:blipFill>
          <p:spPr>
            <a:xfrm>
              <a:off x="5409173" y="4010016"/>
              <a:ext cx="2072284" cy="2072284"/>
            </a:xfrm>
            <a:prstGeom prst="rect">
              <a:avLst/>
            </a:prstGeom>
          </p:spPr>
        </p:pic>
        <p:sp>
          <p:nvSpPr>
            <p:cNvPr id="33" name="TextBox 99"/>
            <p:cNvSpPr txBox="1"/>
            <p:nvPr/>
          </p:nvSpPr>
          <p:spPr>
            <a:xfrm>
              <a:off x="7287901" y="4807732"/>
              <a:ext cx="1853725" cy="607589"/>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Invoice </a:t>
              </a:r>
              <a:r>
                <a:rPr lang="en-US" sz="1100" kern="0" dirty="0" err="1">
                  <a:solidFill>
                    <a:schemeClr val="bg1"/>
                  </a:solidFill>
                  <a:ea typeface="Arial Unicode MS" pitchFamily="34" charset="-128"/>
                  <a:cs typeface="Arial Unicode MS" pitchFamily="34" charset="-128"/>
                </a:rPr>
                <a:t>Creation创建发票</a:t>
              </a:r>
              <a:endParaRPr lang="en-US" sz="1100" kern="0" dirty="0">
                <a:solidFill>
                  <a:schemeClr val="bg1"/>
                </a:solidFill>
                <a:ea typeface="Arial Unicode MS" pitchFamily="34" charset="-128"/>
                <a:cs typeface="Arial Unicode MS" pitchFamily="34" charset="-128"/>
              </a:endParaRPr>
            </a:p>
          </p:txBody>
        </p:sp>
      </p:grpSp>
      <p:sp>
        <p:nvSpPr>
          <p:cNvPr id="34" name="TextBox 108"/>
          <p:cNvSpPr txBox="1"/>
          <p:nvPr/>
        </p:nvSpPr>
        <p:spPr>
          <a:xfrm>
            <a:off x="8367572" y="4161920"/>
            <a:ext cx="656089" cy="338378"/>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Post/Park API</a:t>
            </a:r>
            <a:endParaRPr lang="en-US" sz="1100" kern="0" dirty="0">
              <a:solidFill>
                <a:schemeClr val="bg1"/>
              </a:solidFill>
              <a:ea typeface="Arial Unicode MS" pitchFamily="34" charset="-128"/>
              <a:cs typeface="Arial Unicode MS" pitchFamily="34" charset="-128"/>
            </a:endParaRPr>
          </a:p>
        </p:txBody>
      </p:sp>
      <p:grpSp>
        <p:nvGrpSpPr>
          <p:cNvPr id="35" name="Group 113"/>
          <p:cNvGrpSpPr/>
          <p:nvPr/>
        </p:nvGrpSpPr>
        <p:grpSpPr>
          <a:xfrm>
            <a:off x="9079572" y="5599290"/>
            <a:ext cx="2314195" cy="830875"/>
            <a:chOff x="9712305" y="5322305"/>
            <a:chExt cx="2315401" cy="831308"/>
          </a:xfrm>
        </p:grpSpPr>
        <p:sp>
          <p:nvSpPr>
            <p:cNvPr id="36" name="TextBox 96"/>
            <p:cNvSpPr txBox="1"/>
            <p:nvPr/>
          </p:nvSpPr>
          <p:spPr>
            <a:xfrm>
              <a:off x="10546588" y="5461852"/>
              <a:ext cx="1481118" cy="507964"/>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SAP S/4HANA Essential/Extended</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SAP</a:t>
              </a:r>
              <a:r>
                <a:rPr lang="zh-CN" altLang="en-US" sz="1100" kern="0" dirty="0">
                  <a:solidFill>
                    <a:schemeClr val="bg1"/>
                  </a:solidFill>
                  <a:ea typeface="Arial Unicode MS" pitchFamily="34" charset="-128"/>
                  <a:cs typeface="Arial Unicode MS" pitchFamily="34" charset="-128"/>
                </a:rPr>
                <a:t> </a:t>
              </a:r>
              <a:r>
                <a:rPr lang="en-US" altLang="zh-CN" sz="1100" kern="0" dirty="0">
                  <a:solidFill>
                    <a:schemeClr val="bg1"/>
                  </a:solidFill>
                  <a:ea typeface="Arial Unicode MS" pitchFamily="34" charset="-128"/>
                  <a:cs typeface="Arial Unicode MS" pitchFamily="34" charset="-128"/>
                </a:rPr>
                <a:t>S/4HANA</a:t>
              </a:r>
              <a:r>
                <a:rPr lang="zh-CN" altLang="en-US" sz="1100" kern="0" dirty="0">
                  <a:solidFill>
                    <a:schemeClr val="bg1"/>
                  </a:solidFill>
                  <a:ea typeface="Arial Unicode MS" pitchFamily="34" charset="-128"/>
                  <a:cs typeface="Arial Unicode MS" pitchFamily="34" charset="-128"/>
                </a:rPr>
                <a:t>系统拓展</a:t>
              </a:r>
              <a:r>
                <a:rPr lang="en-US" sz="1100" kern="0" dirty="0">
                  <a:solidFill>
                    <a:schemeClr val="bg1"/>
                  </a:solidFill>
                  <a:ea typeface="Arial Unicode MS" pitchFamily="34" charset="-128"/>
                  <a:cs typeface="Arial Unicode MS" pitchFamily="34" charset="-128"/>
                </a:rPr>
                <a:t> </a:t>
              </a:r>
              <a:endParaRPr lang="en-US" sz="1100" kern="0" dirty="0">
                <a:solidFill>
                  <a:schemeClr val="bg1"/>
                </a:solidFill>
                <a:ea typeface="Arial Unicode MS" pitchFamily="34" charset="-128"/>
                <a:cs typeface="Arial Unicode MS" pitchFamily="34" charset="-128"/>
              </a:endParaRPr>
            </a:p>
          </p:txBody>
        </p:sp>
        <p:pic>
          <p:nvPicPr>
            <p:cNvPr id="37" name="Picture 1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2305" y="5322305"/>
              <a:ext cx="881974" cy="831308"/>
            </a:xfrm>
            <a:prstGeom prst="rect">
              <a:avLst/>
            </a:prstGeom>
          </p:spPr>
        </p:pic>
      </p:grpSp>
      <p:grpSp>
        <p:nvGrpSpPr>
          <p:cNvPr id="38" name="Group 21"/>
          <p:cNvGrpSpPr/>
          <p:nvPr/>
        </p:nvGrpSpPr>
        <p:grpSpPr>
          <a:xfrm>
            <a:off x="5877751" y="2368930"/>
            <a:ext cx="933354" cy="1087338"/>
            <a:chOff x="6108897" y="2102104"/>
            <a:chExt cx="933840" cy="1087905"/>
          </a:xfrm>
        </p:grpSpPr>
        <p:pic>
          <p:nvPicPr>
            <p:cNvPr id="39" name="Picture 20"/>
            <p:cNvPicPr>
              <a:picLocks noChangeAspect="1"/>
            </p:cNvPicPr>
            <p:nvPr/>
          </p:nvPicPr>
          <p:blipFill>
            <a:blip r:embed="rId8"/>
            <a:stretch>
              <a:fillRect/>
            </a:stretch>
          </p:blipFill>
          <p:spPr>
            <a:xfrm>
              <a:off x="6148579" y="2102104"/>
              <a:ext cx="810353" cy="810353"/>
            </a:xfrm>
            <a:prstGeom prst="rect">
              <a:avLst/>
            </a:prstGeom>
          </p:spPr>
        </p:pic>
        <p:sp>
          <p:nvSpPr>
            <p:cNvPr id="40" name="TextBox 55"/>
            <p:cNvSpPr txBox="1"/>
            <p:nvPr/>
          </p:nvSpPr>
          <p:spPr>
            <a:xfrm>
              <a:off x="6108897" y="2851367"/>
              <a:ext cx="933840" cy="338642"/>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User tasks</a:t>
              </a:r>
              <a:r>
                <a:rPr lang="zh-CN" altLang="en-US" sz="1100" kern="0" dirty="0">
                  <a:solidFill>
                    <a:schemeClr val="bg1"/>
                  </a:solidFill>
                  <a:ea typeface="Arial Unicode MS" pitchFamily="34" charset="-128"/>
                  <a:cs typeface="Arial Unicode MS" pitchFamily="34" charset="-128"/>
                </a:rPr>
                <a:t> 用户任务</a:t>
              </a:r>
              <a:endParaRPr lang="en-US" sz="1100" kern="0" dirty="0">
                <a:solidFill>
                  <a:schemeClr val="bg1"/>
                </a:solidFill>
                <a:ea typeface="Arial Unicode MS" pitchFamily="34" charset="-128"/>
                <a:cs typeface="Arial Unicode MS" pitchFamily="34" charset="-128"/>
              </a:endParaRPr>
            </a:p>
          </p:txBody>
        </p:sp>
      </p:grpSp>
      <p:cxnSp>
        <p:nvCxnSpPr>
          <p:cNvPr id="41" name="Connector: Elbow 58"/>
          <p:cNvCxnSpPr>
            <a:endCxn id="39" idx="1"/>
          </p:cNvCxnSpPr>
          <p:nvPr/>
        </p:nvCxnSpPr>
        <p:spPr>
          <a:xfrm flipV="1">
            <a:off x="5493855" y="2773897"/>
            <a:ext cx="423559" cy="1191488"/>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61"/>
          <p:cNvCxnSpPr>
            <a:stCxn id="39" idx="3"/>
            <a:endCxn id="25" idx="1"/>
          </p:cNvCxnSpPr>
          <p:nvPr/>
        </p:nvCxnSpPr>
        <p:spPr>
          <a:xfrm>
            <a:off x="6727343" y="2773903"/>
            <a:ext cx="349339" cy="1805094"/>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3" name="Rectangle 33"/>
          <p:cNvSpPr/>
          <p:nvPr/>
        </p:nvSpPr>
        <p:spPr bwMode="gray">
          <a:xfrm>
            <a:off x="5462000" y="1097487"/>
            <a:ext cx="1602875"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44" name="TextBox 74"/>
          <p:cNvSpPr txBox="1"/>
          <p:nvPr/>
        </p:nvSpPr>
        <p:spPr>
          <a:xfrm>
            <a:off x="7247454" y="2598363"/>
            <a:ext cx="1806510" cy="338466"/>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rPr>
              <a:t>Document Information completion</a:t>
            </a: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rPr>
              <a:t> 完善文档信息</a:t>
            </a:r>
            <a:endParaRPr 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itchFamily="34" charset="-128"/>
            </a:endParaRPr>
          </a:p>
        </p:txBody>
      </p:sp>
      <p:grpSp>
        <p:nvGrpSpPr>
          <p:cNvPr id="45" name="Group 13"/>
          <p:cNvGrpSpPr/>
          <p:nvPr/>
        </p:nvGrpSpPr>
        <p:grpSpPr>
          <a:xfrm>
            <a:off x="2384885" y="1838016"/>
            <a:ext cx="957460" cy="1260259"/>
            <a:chOff x="2584111" y="1580725"/>
            <a:chExt cx="957958" cy="1260915"/>
          </a:xfrm>
        </p:grpSpPr>
        <p:sp>
          <p:nvSpPr>
            <p:cNvPr id="46" name="TextBox 38"/>
            <p:cNvSpPr txBox="1"/>
            <p:nvPr/>
          </p:nvSpPr>
          <p:spPr>
            <a:xfrm>
              <a:off x="2584111" y="2333677"/>
              <a:ext cx="957958" cy="507963"/>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Document Info Extraction </a:t>
              </a:r>
              <a:r>
                <a:rPr lang="en-US" sz="1100" kern="0" dirty="0" err="1">
                  <a:solidFill>
                    <a:schemeClr val="bg1"/>
                  </a:solidFill>
                  <a:ea typeface="Arial Unicode MS" pitchFamily="34" charset="-128"/>
                  <a:cs typeface="Arial Unicode MS" pitchFamily="34" charset="-128"/>
                </a:rPr>
                <a:t>文档信息抓取</a:t>
              </a:r>
              <a:endParaRPr lang="en-US" sz="1100" kern="0" dirty="0">
                <a:solidFill>
                  <a:schemeClr val="bg1"/>
                </a:solidFill>
                <a:ea typeface="Arial Unicode MS" pitchFamily="34" charset="-128"/>
                <a:cs typeface="Arial Unicode MS" pitchFamily="34" charset="-128"/>
              </a:endParaRPr>
            </a:p>
          </p:txBody>
        </p:sp>
        <p:pic>
          <p:nvPicPr>
            <p:cNvPr id="47" name="Picture 56"/>
            <p:cNvPicPr>
              <a:picLocks noChangeAspect="1"/>
            </p:cNvPicPr>
            <p:nvPr/>
          </p:nvPicPr>
          <p:blipFill>
            <a:blip r:embed="rId3"/>
            <a:stretch>
              <a:fillRect/>
            </a:stretch>
          </p:blipFill>
          <p:spPr>
            <a:xfrm>
              <a:off x="2619169" y="1580725"/>
              <a:ext cx="807894" cy="725961"/>
            </a:xfrm>
            <a:prstGeom prst="rect">
              <a:avLst/>
            </a:prstGeom>
          </p:spPr>
        </p:pic>
      </p:grpSp>
      <p:cxnSp>
        <p:nvCxnSpPr>
          <p:cNvPr id="48" name="Connector: Elbow 22"/>
          <p:cNvCxnSpPr>
            <a:stCxn id="25" idx="3"/>
            <a:endCxn id="29" idx="1"/>
          </p:cNvCxnSpPr>
          <p:nvPr/>
        </p:nvCxnSpPr>
        <p:spPr>
          <a:xfrm>
            <a:off x="7907555" y="4578997"/>
            <a:ext cx="1904834" cy="966"/>
          </a:xfrm>
          <a:prstGeom prst="bentConnector3">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9" name="Group 47"/>
          <p:cNvGrpSpPr/>
          <p:nvPr/>
        </p:nvGrpSpPr>
        <p:grpSpPr>
          <a:xfrm>
            <a:off x="1717555" y="3842011"/>
            <a:ext cx="656089" cy="971345"/>
            <a:chOff x="1946534" y="3575947"/>
            <a:chExt cx="656431" cy="971851"/>
          </a:xfrm>
        </p:grpSpPr>
        <p:pic>
          <p:nvPicPr>
            <p:cNvPr id="50" name="Picture 12"/>
            <p:cNvPicPr>
              <a:picLocks noChangeAspect="1"/>
            </p:cNvPicPr>
            <p:nvPr/>
          </p:nvPicPr>
          <p:blipFill>
            <a:blip r:embed="rId9">
              <a:clrChange>
                <a:clrFrom>
                  <a:srgbClr val="000000"/>
                </a:clrFrom>
                <a:clrTo>
                  <a:srgbClr val="000000">
                    <a:alpha val="0"/>
                  </a:srgbClr>
                </a:clrTo>
              </a:clrChange>
            </a:blip>
            <a:stretch>
              <a:fillRect/>
            </a:stretch>
          </p:blipFill>
          <p:spPr>
            <a:xfrm>
              <a:off x="2086492" y="3575947"/>
              <a:ext cx="386915" cy="475158"/>
            </a:xfrm>
            <a:prstGeom prst="rect">
              <a:avLst/>
            </a:prstGeom>
            <a:effectLst/>
          </p:spPr>
        </p:pic>
        <p:sp>
          <p:nvSpPr>
            <p:cNvPr id="51" name="TextBox 75"/>
            <p:cNvSpPr txBox="1"/>
            <p:nvPr/>
          </p:nvSpPr>
          <p:spPr>
            <a:xfrm>
              <a:off x="1946534" y="4039835"/>
              <a:ext cx="656431" cy="507963"/>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Scanned PDF </a:t>
              </a:r>
              <a:r>
                <a:rPr lang="en-US" sz="1100" kern="0" dirty="0" err="1">
                  <a:solidFill>
                    <a:schemeClr val="bg1"/>
                  </a:solidFill>
                  <a:ea typeface="Arial Unicode MS" pitchFamily="34" charset="-128"/>
                  <a:cs typeface="Arial Unicode MS" pitchFamily="34" charset="-128"/>
                </a:rPr>
                <a:t>扫描PDF文件</a:t>
              </a:r>
              <a:endParaRPr lang="en-US" sz="1100" kern="0" dirty="0">
                <a:solidFill>
                  <a:schemeClr val="bg1"/>
                </a:solidFill>
                <a:ea typeface="Arial Unicode MS" pitchFamily="34" charset="-128"/>
                <a:cs typeface="Arial Unicode MS" pitchFamily="34" charset="-128"/>
              </a:endParaRPr>
            </a:p>
          </p:txBody>
        </p:sp>
      </p:grpSp>
      <p:grpSp>
        <p:nvGrpSpPr>
          <p:cNvPr id="52" name="Group 92"/>
          <p:cNvGrpSpPr/>
          <p:nvPr/>
        </p:nvGrpSpPr>
        <p:grpSpPr>
          <a:xfrm>
            <a:off x="4662979" y="3613432"/>
            <a:ext cx="830874" cy="1201416"/>
            <a:chOff x="6452263" y="2918438"/>
            <a:chExt cx="1154999" cy="1670093"/>
          </a:xfrm>
        </p:grpSpPr>
        <p:pic>
          <p:nvPicPr>
            <p:cNvPr id="53" name="Picture 94"/>
            <p:cNvPicPr>
              <a:picLocks noChangeAspect="1"/>
            </p:cNvPicPr>
            <p:nvPr/>
          </p:nvPicPr>
          <p:blipFill>
            <a:blip r:embed="rId10"/>
            <a:stretch>
              <a:fillRect/>
            </a:stretch>
          </p:blipFill>
          <p:spPr>
            <a:xfrm>
              <a:off x="6452263" y="2918438"/>
              <a:ext cx="1154999" cy="1154999"/>
            </a:xfrm>
            <a:prstGeom prst="rect">
              <a:avLst/>
            </a:prstGeom>
          </p:spPr>
        </p:pic>
        <p:sp>
          <p:nvSpPr>
            <p:cNvPr id="54" name="TextBox 95"/>
            <p:cNvSpPr txBox="1"/>
            <p:nvPr/>
          </p:nvSpPr>
          <p:spPr>
            <a:xfrm>
              <a:off x="6573746" y="3882777"/>
              <a:ext cx="912031" cy="705754"/>
            </a:xfrm>
            <a:prstGeom prst="rect">
              <a:avLst/>
            </a:prstGeom>
            <a:noFill/>
          </p:spPr>
          <p:txBody>
            <a:bodyPr wrap="square" lIns="0" tIns="0" rIns="0" bIns="0" rtlCol="0">
              <a:spAutoFit/>
            </a:bodyPr>
            <a:lstStyle/>
            <a:p>
              <a:pPr algn="ctr" defTabSz="1088390" fontAlgn="base">
                <a:spcBef>
                  <a:spcPct val="50000"/>
                </a:spcBef>
                <a:spcAft>
                  <a:spcPct val="0"/>
                </a:spcAft>
                <a:buClr>
                  <a:srgbClr val="F0AB00"/>
                </a:buClr>
                <a:buSzPct val="80000"/>
                <a:defRPr/>
              </a:pPr>
              <a:r>
                <a:rPr lang="en-US" sz="1100" kern="0" dirty="0">
                  <a:solidFill>
                    <a:schemeClr val="bg1"/>
                  </a:solidFill>
                  <a:ea typeface="Arial Unicode MS" pitchFamily="34" charset="-128"/>
                  <a:cs typeface="Arial Unicode MS" pitchFamily="34" charset="-128"/>
                </a:rPr>
                <a:t>Integrity Validation</a:t>
              </a:r>
              <a:r>
                <a:rPr lang="zh-CN" altLang="en-US" sz="1100" kern="0" dirty="0">
                  <a:solidFill>
                    <a:schemeClr val="bg1"/>
                  </a:solidFill>
                  <a:ea typeface="Arial Unicode MS" pitchFamily="34" charset="-128"/>
                  <a:cs typeface="Arial Unicode MS" pitchFamily="34" charset="-128"/>
                </a:rPr>
                <a:t> 发票校验</a:t>
              </a:r>
              <a:endParaRPr lang="en-US" sz="1100" kern="0" dirty="0">
                <a:solidFill>
                  <a:schemeClr val="bg1"/>
                </a:solidFill>
                <a:ea typeface="Arial Unicode MS" pitchFamily="34" charset="-128"/>
                <a:cs typeface="Arial Unicode MS" pitchFamily="34" charset="-128"/>
              </a:endParaRPr>
            </a:p>
          </p:txBody>
        </p:sp>
      </p:grpSp>
      <p:pic>
        <p:nvPicPr>
          <p:cNvPr id="55" name="Grafik 83"/>
          <p:cNvPicPr>
            <a:picLocks noChangeAspect="1"/>
          </p:cNvPicPr>
          <p:nvPr/>
        </p:nvPicPr>
        <p:blipFill>
          <a:blip r:embed="rId4"/>
          <a:stretch>
            <a:fillRect/>
          </a:stretch>
        </p:blipFill>
        <p:spPr>
          <a:xfrm>
            <a:off x="2408975" y="1220079"/>
            <a:ext cx="830874" cy="830874"/>
          </a:xfrm>
          <a:prstGeom prst="rect">
            <a:avLst/>
          </a:prstGeom>
        </p:spPr>
      </p:pic>
      <p:sp>
        <p:nvSpPr>
          <p:cNvPr id="56" name="Rectangle 85"/>
          <p:cNvSpPr/>
          <p:nvPr/>
        </p:nvSpPr>
        <p:spPr bwMode="gray">
          <a:xfrm>
            <a:off x="2106035" y="1090171"/>
            <a:ext cx="1426918" cy="2428977"/>
          </a:xfrm>
          <a:prstGeom prst="rect">
            <a:avLst/>
          </a:prstGeom>
          <a:no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lIns="89954" tIns="71962" rIns="89954" bIns="71962" rtlCol="0" anchor="ctr"/>
          <a:lstStyle/>
          <a:p>
            <a:pPr algn="ctr" defTabSz="913765" fontAlgn="base">
              <a:spcBef>
                <a:spcPct val="50000"/>
              </a:spcBef>
              <a:spcAft>
                <a:spcPct val="0"/>
              </a:spcAft>
              <a:buClr>
                <a:srgbClr val="F0AB00"/>
              </a:buClr>
              <a:buSzPct val="80000"/>
              <a:defRPr/>
            </a:pPr>
            <a:endParaRPr lang="en-US" sz="1800" kern="0" dirty="0" err="1">
              <a:solidFill>
                <a:schemeClr val="bg1"/>
              </a:solidFill>
              <a:latin typeface="Arial" panose="020B0604020202020204"/>
              <a:ea typeface="Arial Unicode MS" pitchFamily="34" charset="-128"/>
              <a:cs typeface="Arial Unicode MS" pitchFamily="34" charset="-128"/>
            </a:endParaRPr>
          </a:p>
        </p:txBody>
      </p:sp>
      <p:sp>
        <p:nvSpPr>
          <p:cNvPr id="57" name="Rectangle 9"/>
          <p:cNvSpPr/>
          <p:nvPr/>
        </p:nvSpPr>
        <p:spPr>
          <a:xfrm>
            <a:off x="8045639" y="1404745"/>
            <a:ext cx="2672526" cy="461537"/>
          </a:xfrm>
          <a:prstGeom prst="rect">
            <a:avLst/>
          </a:prstGeom>
        </p:spPr>
        <p:txBody>
          <a:bodyPr wrap="none">
            <a:spAutoFit/>
          </a:bodyPr>
          <a:lstStyle/>
          <a:p>
            <a:pPr algn="ctr" defTabSz="913765" fontAlgn="base">
              <a:spcBef>
                <a:spcPct val="50000"/>
              </a:spcBef>
              <a:spcAft>
                <a:spcPct val="0"/>
              </a:spcAft>
              <a:buClr>
                <a:srgbClr val="F0AB00"/>
              </a:buClr>
              <a:buSzPct val="80000"/>
              <a:defRPr/>
            </a:pPr>
            <a:r>
              <a:rPr lang="en-US" sz="2400" b="1" kern="0" dirty="0">
                <a:solidFill>
                  <a:schemeClr val="bg1"/>
                </a:solidFill>
                <a:ea typeface="Arial Unicode MS" pitchFamily="34" charset="-128"/>
                <a:cs typeface="Arial Unicode MS" pitchFamily="34" charset="-128"/>
              </a:rPr>
              <a:t>SAP Cloud Platform</a:t>
            </a:r>
            <a:endParaRPr lang="en-US" sz="2400" b="1" kern="0" dirty="0">
              <a:solidFill>
                <a:schemeClr val="bg1"/>
              </a:solidFill>
              <a:ea typeface="Arial Unicode MS" pitchFamily="34" charset="-128"/>
              <a:cs typeface="Arial Unicode MS" pitchFamily="34" charset="-128"/>
            </a:endParaRPr>
          </a:p>
        </p:txBody>
      </p:sp>
      <p:cxnSp>
        <p:nvCxnSpPr>
          <p:cNvPr id="58"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292498" y="285760"/>
            <a:ext cx="363213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5005600" y="6615791"/>
            <a:ext cx="1338556" cy="338554"/>
          </a:xfrm>
          <a:prstGeom prst="rect">
            <a:avLst/>
          </a:prstGeom>
          <a:noFill/>
        </p:spPr>
        <p:txBody>
          <a:bodyPr wrap="square" rtlCol="0">
            <a:spAutoFit/>
          </a:bodyPr>
          <a:lstStyle/>
          <a:p>
            <a:r>
              <a:rPr kumimoji="1" lang="zh-CN" altLang="en-US" sz="1600" dirty="0">
                <a:solidFill>
                  <a:schemeClr val="bg1"/>
                </a:solidFill>
              </a:rPr>
              <a:t>参考流程图</a:t>
            </a:r>
            <a:r>
              <a:rPr kumimoji="1" lang="en-US" altLang="zh-CN" sz="1600" dirty="0">
                <a:solidFill>
                  <a:schemeClr val="bg1"/>
                </a:solidFill>
              </a:rPr>
              <a:t>2</a:t>
            </a:r>
            <a:endParaRPr kumimoji="1" lang="zh-CN" altLang="en-US" sz="1600" dirty="0">
              <a:solidFill>
                <a:schemeClr val="bg1"/>
              </a:solidFill>
            </a:endParaRPr>
          </a:p>
        </p:txBody>
      </p:sp>
    </p:spTree>
  </p:cSld>
  <p:clrMapOvr>
    <a:masterClrMapping/>
  </p:clrMapOvr>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3293</Words>
  <Application>WPS 演示</Application>
  <PresentationFormat>宽屏</PresentationFormat>
  <Paragraphs>393</Paragraphs>
  <Slides>14</Slides>
  <Notes>0</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14</vt:i4>
      </vt:variant>
    </vt:vector>
  </HeadingPairs>
  <TitlesOfParts>
    <vt:vector size="38"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Wingdings</vt:lpstr>
      <vt:lpstr>Calibri</vt:lpstr>
      <vt:lpstr>方正正中黑简体</vt:lpstr>
      <vt:lpstr>黑体</vt:lpstr>
      <vt:lpstr>Roboto black</vt:lpstr>
      <vt:lpstr>PingFang SC</vt:lpstr>
      <vt:lpstr>Arial Unicode MS</vt:lpstr>
      <vt:lpstr>Arial Unicode MS</vt:lpstr>
      <vt:lpstr>Calibri Light</vt:lpstr>
      <vt:lpstr>等线</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幼儿园扛把子</cp:lastModifiedBy>
  <cp:revision>173</cp:revision>
  <dcterms:created xsi:type="dcterms:W3CDTF">2021-03-03T08:16:00Z</dcterms:created>
  <dcterms:modified xsi:type="dcterms:W3CDTF">2021-06-13T12:11:16Z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