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1"/>
  </p:notesMasterIdLst>
  <p:sldIdLst>
    <p:sldId id="274" r:id="rId3"/>
    <p:sldId id="275" r:id="rId4"/>
    <p:sldId id="284" r:id="rId5"/>
    <p:sldId id="276" r:id="rId6"/>
    <p:sldId id="277" r:id="rId7"/>
    <p:sldId id="278" r:id="rId8"/>
    <p:sldId id="279" r:id="rId9"/>
    <p:sldId id="285" r:id="rId10"/>
    <p:sldId id="267" r:id="rId11"/>
    <p:sldId id="273" r:id="rId12"/>
    <p:sldId id="286" r:id="rId13"/>
    <p:sldId id="287" r:id="rId14"/>
    <p:sldId id="271" r:id="rId15"/>
    <p:sldId id="288" r:id="rId16"/>
    <p:sldId id="289" r:id="rId17"/>
    <p:sldId id="280" r:id="rId18"/>
    <p:sldId id="281" r:id="rId19"/>
    <p:sldId id="262"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A17E"/>
    <a:srgbClr val="00B050"/>
    <a:srgbClr val="B484E2"/>
    <a:srgbClr val="705661"/>
    <a:srgbClr val="D460FF"/>
    <a:srgbClr val="01A8FF"/>
    <a:srgbClr val="34334B"/>
    <a:srgbClr val="6D5562"/>
    <a:srgbClr val="1A070E"/>
    <a:srgbClr val="725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0"/>
    <p:restoredTop sz="94676"/>
  </p:normalViewPr>
  <p:slideViewPr>
    <p:cSldViewPr snapToGrid="0">
      <p:cViewPr varScale="1">
        <p:scale>
          <a:sx n="106" d="100"/>
          <a:sy n="106" d="100"/>
        </p:scale>
        <p:origin x="16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B8BA5D-82C1-D74E-98AF-3BF4F9ADDC1F}" type="datetimeFigureOut">
              <a:rPr kumimoji="1" lang="zh-CN" altLang="en-US" smtClean="0"/>
              <a:t>2021/6/13</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9632DA-A7C3-2347-8051-A4EE97E94607}" type="slidenum">
              <a:rPr kumimoji="1" lang="zh-CN" altLang="en-US" smtClean="0"/>
              <a:t>‹#›</a:t>
            </a:fld>
            <a:endParaRPr kumimoji="1" lang="zh-CN" altLang="en-US"/>
          </a:p>
        </p:txBody>
      </p:sp>
    </p:spTree>
    <p:extLst>
      <p:ext uri="{BB962C8B-B14F-4D97-AF65-F5344CB8AC3E}">
        <p14:creationId xmlns:p14="http://schemas.microsoft.com/office/powerpoint/2010/main" val="358181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2021/6/13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2021/6/13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sv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2865021" y="4450080"/>
            <a:ext cx="6689526" cy="1148707"/>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sz="3200" dirty="0"/>
              <a:t>哈</a:t>
            </a:r>
            <a:r>
              <a:rPr kumimoji="1" lang="zh-CN" altLang="en-US" sz="3200"/>
              <a:t>小</a:t>
            </a:r>
            <a:r>
              <a:rPr kumimoji="1" lang="zh-CN" altLang="en-US" sz="3200" smtClean="0"/>
              <a:t>博</a:t>
            </a:r>
            <a:r>
              <a:rPr kumimoji="1" lang="en-US" altLang="zh-CN" sz="3200" smtClean="0"/>
              <a:t>-ESG</a:t>
            </a:r>
            <a:r>
              <a:rPr kumimoji="1" lang="zh-CN" altLang="en-US" sz="3200" dirty="0"/>
              <a:t>报告机器人</a:t>
            </a:r>
            <a:endParaRPr kumimoji="1" lang="en-US" altLang="zh-CN" sz="3200" dirty="0"/>
          </a:p>
          <a:p>
            <a:pPr algn="ctr"/>
            <a:r>
              <a:rPr kumimoji="1" lang="zh-CN" altLang="en-US" sz="1200" dirty="0"/>
              <a:t>哈尔滨工业大学（深圳）</a:t>
            </a:r>
            <a:r>
              <a:rPr kumimoji="1" lang="en-US" altLang="zh-CN" sz="1200" dirty="0"/>
              <a:t>   </a:t>
            </a:r>
            <a:r>
              <a:rPr kumimoji="1" lang="zh-CN" altLang="en-US" sz="1200" dirty="0"/>
              <a:t>哈小博</a:t>
            </a:r>
            <a:r>
              <a:rPr kumimoji="1" lang="en-US" altLang="zh-CN" sz="1200" dirty="0"/>
              <a:t>-ESG</a:t>
            </a:r>
            <a:r>
              <a:rPr kumimoji="1" lang="zh-CN" altLang="en-US" sz="1200" dirty="0"/>
              <a:t>报告机器人</a:t>
            </a:r>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3821763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二、流程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 &amp; 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description</a:t>
            </a:r>
          </a:p>
        </p:txBody>
      </p:sp>
      <p:sp>
        <p:nvSpPr>
          <p:cNvPr id="4" name="文本框 3">
            <a:extLst>
              <a:ext uri="{FF2B5EF4-FFF2-40B4-BE49-F238E27FC236}">
                <a16:creationId xmlns:a16="http://schemas.microsoft.com/office/drawing/2014/main" id="{61287A11-55FC-7F42-A024-E84B73C99BD6}"/>
              </a:ext>
            </a:extLst>
          </p:cNvPr>
          <p:cNvSpPr txBox="1"/>
          <p:nvPr/>
        </p:nvSpPr>
        <p:spPr>
          <a:xfrm>
            <a:off x="2519004" y="1911340"/>
            <a:ext cx="8353569" cy="923330"/>
          </a:xfrm>
          <a:prstGeom prst="rect">
            <a:avLst/>
          </a:prstGeom>
          <a:noFill/>
        </p:spPr>
        <p:txBody>
          <a:bodyPr wrap="none" rtlCol="0">
            <a:spAutoFit/>
          </a:bodyPr>
          <a:lstStyle/>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机器人管理、监控和调度</a:t>
            </a:r>
            <a:endParaRPr kumimoji="1" lang="en-US" altLang="zh-CN" dirty="0">
              <a:solidFill>
                <a:schemeClr val="bg1"/>
              </a:solidFill>
              <a:latin typeface="Microsoft YaHei" panose="020B0503020204020204" pitchFamily="34" charset="-122"/>
              <a:ea typeface="Microsoft YaHei" panose="020B0503020204020204" pitchFamily="34" charset="-122"/>
            </a:endParaRPr>
          </a:p>
          <a:p>
            <a:r>
              <a:rPr kumimoji="1" lang="en-US" altLang="zh-CN" dirty="0">
                <a:solidFill>
                  <a:schemeClr val="bg1"/>
                </a:solidFill>
                <a:latin typeface="Microsoft YaHei" panose="020B0503020204020204" pitchFamily="34" charset="-122"/>
                <a:ea typeface="Microsoft YaHei" panose="020B0503020204020204" pitchFamily="34" charset="-122"/>
              </a:rPr>
              <a:t>        </a:t>
            </a:r>
            <a:r>
              <a:rPr kumimoji="1" lang="zh-CN" altLang="en-US" dirty="0">
                <a:solidFill>
                  <a:schemeClr val="bg1"/>
                </a:solidFill>
                <a:latin typeface="Microsoft YaHei" panose="020B0503020204020204" pitchFamily="34" charset="-122"/>
                <a:ea typeface="Microsoft YaHei" panose="020B0503020204020204" pitchFamily="34" charset="-122"/>
              </a:rPr>
              <a:t>本项目采用有人值机器人，需要人工启动机器人，并输入目标公司的名称：</a:t>
            </a:r>
            <a:endParaRPr kumimoji="1" lang="en-US" altLang="zh-CN" dirty="0">
              <a:solidFill>
                <a:schemeClr val="bg1"/>
              </a:solidFill>
              <a:latin typeface="Microsoft YaHei" panose="020B0503020204020204" pitchFamily="34" charset="-122"/>
              <a:ea typeface="Microsoft YaHei" panose="020B0503020204020204" pitchFamily="34" charset="-122"/>
            </a:endParaRPr>
          </a:p>
          <a:p>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sp>
        <p:nvSpPr>
          <p:cNvPr id="8" name="文本框 7">
            <a:extLst>
              <a:ext uri="{FF2B5EF4-FFF2-40B4-BE49-F238E27FC236}">
                <a16:creationId xmlns:a16="http://schemas.microsoft.com/office/drawing/2014/main" id="{C54D5E75-C110-49A3-944B-6240361179A0}"/>
              </a:ext>
            </a:extLst>
          </p:cNvPr>
          <p:cNvSpPr txBox="1"/>
          <p:nvPr/>
        </p:nvSpPr>
        <p:spPr>
          <a:xfrm>
            <a:off x="2519004" y="3998584"/>
            <a:ext cx="8122736" cy="923330"/>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流程运行日志</a:t>
            </a:r>
            <a:endParaRPr kumimoji="1" lang="en-US" altLang="zh-CN" dirty="0">
              <a:solidFill>
                <a:schemeClr val="bg1"/>
              </a:solidFill>
              <a:latin typeface="Microsoft YaHei" panose="020B0503020204020204" pitchFamily="34" charset="-122"/>
              <a:ea typeface="Microsoft YaHei" panose="020B0503020204020204" pitchFamily="34" charset="-122"/>
            </a:endParaRPr>
          </a:p>
          <a:p>
            <a:r>
              <a:rPr kumimoji="1" lang="en-US" altLang="zh-CN" dirty="0">
                <a:solidFill>
                  <a:schemeClr val="bg1"/>
                </a:solidFill>
                <a:latin typeface="Microsoft YaHei" panose="020B0503020204020204" pitchFamily="34" charset="-122"/>
                <a:ea typeface="Microsoft YaHei" panose="020B0503020204020204" pitchFamily="34" charset="-122"/>
              </a:rPr>
              <a:t>        </a:t>
            </a:r>
            <a:r>
              <a:rPr kumimoji="1" lang="zh-CN" altLang="en-US" dirty="0">
                <a:solidFill>
                  <a:schemeClr val="bg1"/>
                </a:solidFill>
                <a:latin typeface="Microsoft YaHei" panose="020B0503020204020204" pitchFamily="34" charset="-122"/>
                <a:ea typeface="Microsoft YaHei" panose="020B0503020204020204" pitchFamily="34" charset="-122"/>
              </a:rPr>
              <a:t>本流程运行结束后会生成简单的运行日志，包括运行时间以及公司名称，以</a:t>
            </a:r>
            <a:r>
              <a:rPr kumimoji="1" lang="en-US" altLang="zh-CN" dirty="0">
                <a:solidFill>
                  <a:schemeClr val="bg1"/>
                </a:solidFill>
                <a:latin typeface="Microsoft YaHei" panose="020B0503020204020204" pitchFamily="34" charset="-122"/>
                <a:ea typeface="Microsoft YaHei" panose="020B0503020204020204" pitchFamily="34" charset="-122"/>
              </a:rPr>
              <a:t>txt</a:t>
            </a:r>
            <a:r>
              <a:rPr kumimoji="1" lang="zh-CN" altLang="en-US" dirty="0">
                <a:solidFill>
                  <a:schemeClr val="bg1"/>
                </a:solidFill>
                <a:latin typeface="Microsoft YaHei" panose="020B0503020204020204" pitchFamily="34" charset="-122"/>
                <a:ea typeface="Microsoft YaHei" panose="020B0503020204020204" pitchFamily="34" charset="-122"/>
              </a:rPr>
              <a:t>的方式存储。</a:t>
            </a:r>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pic>
        <p:nvPicPr>
          <p:cNvPr id="6" name="Grafik 83">
            <a:extLst>
              <a:ext uri="{FF2B5EF4-FFF2-40B4-BE49-F238E27FC236}">
                <a16:creationId xmlns:a16="http://schemas.microsoft.com/office/drawing/2014/main" id="{EF8C453D-68C3-FD41-B925-5440A0F83100}"/>
              </a:ext>
            </a:extLst>
          </p:cNvPr>
          <p:cNvPicPr>
            <a:picLocks noChangeAspect="1"/>
          </p:cNvPicPr>
          <p:nvPr/>
        </p:nvPicPr>
        <p:blipFill>
          <a:blip r:embed="rId2"/>
          <a:stretch>
            <a:fillRect/>
          </a:stretch>
        </p:blipFill>
        <p:spPr>
          <a:xfrm>
            <a:off x="1429050" y="1956663"/>
            <a:ext cx="830874" cy="830874"/>
          </a:xfrm>
          <a:prstGeom prst="rect">
            <a:avLst/>
          </a:prstGeom>
        </p:spPr>
      </p:pic>
      <p:pic>
        <p:nvPicPr>
          <p:cNvPr id="7" name="Picture 20">
            <a:extLst>
              <a:ext uri="{FF2B5EF4-FFF2-40B4-BE49-F238E27FC236}">
                <a16:creationId xmlns:a16="http://schemas.microsoft.com/office/drawing/2014/main" id="{24AD6C6A-9E99-5941-8201-56E1FE139761}"/>
              </a:ext>
            </a:extLst>
          </p:cNvPr>
          <p:cNvPicPr>
            <a:picLocks noChangeAspect="1"/>
          </p:cNvPicPr>
          <p:nvPr/>
        </p:nvPicPr>
        <p:blipFill>
          <a:blip r:embed="rId3"/>
          <a:stretch>
            <a:fillRect/>
          </a:stretch>
        </p:blipFill>
        <p:spPr>
          <a:xfrm>
            <a:off x="1449993" y="4055284"/>
            <a:ext cx="809931" cy="809931"/>
          </a:xfrm>
          <a:prstGeom prst="rect">
            <a:avLst/>
          </a:prstGeom>
        </p:spPr>
      </p:pic>
    </p:spTree>
    <p:extLst>
      <p:ext uri="{BB962C8B-B14F-4D97-AF65-F5344CB8AC3E}">
        <p14:creationId xmlns:p14="http://schemas.microsoft.com/office/powerpoint/2010/main" val="92039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lvl="0">
              <a:defRPr/>
            </a:pPr>
            <a:r>
              <a:rPr lang="zh-CN" altLang="en-US" sz="2400" b="1" dirty="0">
                <a:solidFill>
                  <a:schemeClr val="bg1"/>
                </a:solidFill>
                <a:latin typeface="微软雅黑" panose="020B0503020204020204" pitchFamily="34" charset="-122"/>
                <a:ea typeface="微软雅黑" panose="020B0503020204020204" pitchFamily="34" charset="-122"/>
              </a:rPr>
              <a:t>二、流程</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机器人监控、管理说明</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 &amp; Robot</a:t>
            </a: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description</a:t>
            </a:r>
          </a:p>
        </p:txBody>
      </p:sp>
      <p:sp>
        <p:nvSpPr>
          <p:cNvPr id="9" name="文本框 8">
            <a:extLst>
              <a:ext uri="{FF2B5EF4-FFF2-40B4-BE49-F238E27FC236}">
                <a16:creationId xmlns:a16="http://schemas.microsoft.com/office/drawing/2014/main" id="{61287A11-55FC-7F42-A024-E84B73C99BD6}"/>
              </a:ext>
            </a:extLst>
          </p:cNvPr>
          <p:cNvSpPr txBox="1"/>
          <p:nvPr/>
        </p:nvSpPr>
        <p:spPr>
          <a:xfrm>
            <a:off x="2255520" y="1557073"/>
            <a:ext cx="8153400" cy="923330"/>
          </a:xfrm>
          <a:prstGeom prst="rect">
            <a:avLst/>
          </a:prstGeom>
          <a:noFill/>
        </p:spPr>
        <p:txBody>
          <a:bodyPr wrap="square" rtlCol="0">
            <a:spAutoFit/>
          </a:bodyPr>
          <a:lstStyle/>
          <a:p>
            <a:pPr marL="285750" indent="-285750">
              <a:buFont typeface="Arial" panose="020B0604020202020204" pitchFamily="34" charset="0"/>
              <a:buChar char="•"/>
            </a:pPr>
            <a:r>
              <a:rPr kumimoji="1" lang="zh-CN" altLang="en-US" dirty="0">
                <a:solidFill>
                  <a:schemeClr val="bg1"/>
                </a:solidFill>
                <a:latin typeface="Microsoft YaHei" panose="020B0503020204020204" pitchFamily="34" charset="-122"/>
                <a:ea typeface="Microsoft YaHei" panose="020B0503020204020204" pitchFamily="34" charset="-122"/>
              </a:rPr>
              <a:t>流程运行报告</a:t>
            </a:r>
            <a:endParaRPr kumimoji="1" lang="en-US" altLang="zh-CN" dirty="0">
              <a:solidFill>
                <a:schemeClr val="bg1"/>
              </a:solidFill>
              <a:latin typeface="Microsoft YaHei" panose="020B0503020204020204" pitchFamily="34" charset="-122"/>
              <a:ea typeface="Microsoft YaHei" panose="020B0503020204020204" pitchFamily="34" charset="-122"/>
            </a:endParaRPr>
          </a:p>
          <a:p>
            <a:r>
              <a:rPr kumimoji="1" lang="en-US" altLang="zh-CN" dirty="0">
                <a:solidFill>
                  <a:schemeClr val="bg1"/>
                </a:solidFill>
                <a:latin typeface="Microsoft YaHei" panose="020B0503020204020204" pitchFamily="34" charset="-122"/>
                <a:ea typeface="Microsoft YaHei" panose="020B0503020204020204" pitchFamily="34" charset="-122"/>
              </a:rPr>
              <a:t>        </a:t>
            </a:r>
            <a:r>
              <a:rPr kumimoji="1" lang="zh-CN" altLang="en-US" dirty="0">
                <a:solidFill>
                  <a:schemeClr val="bg1"/>
                </a:solidFill>
                <a:latin typeface="Microsoft YaHei" panose="020B0503020204020204" pitchFamily="34" charset="-122"/>
                <a:ea typeface="Microsoft YaHei" panose="020B0503020204020204" pitchFamily="34" charset="-122"/>
              </a:rPr>
              <a:t>本流程运行结束后会生成</a:t>
            </a:r>
            <a:r>
              <a:rPr kumimoji="1" lang="en-US" altLang="zh-CN" dirty="0">
                <a:solidFill>
                  <a:schemeClr val="bg1"/>
                </a:solidFill>
                <a:latin typeface="Microsoft YaHei" panose="020B0503020204020204" pitchFamily="34" charset="-122"/>
                <a:ea typeface="Microsoft YaHei" panose="020B0503020204020204" pitchFamily="34" charset="-122"/>
              </a:rPr>
              <a:t>ESG</a:t>
            </a:r>
            <a:r>
              <a:rPr kumimoji="1" lang="zh-CN" altLang="en-US" dirty="0">
                <a:solidFill>
                  <a:schemeClr val="bg1"/>
                </a:solidFill>
                <a:latin typeface="Microsoft YaHei" panose="020B0503020204020204" pitchFamily="34" charset="-122"/>
                <a:ea typeface="Microsoft YaHei" panose="020B0503020204020204" pitchFamily="34" charset="-122"/>
              </a:rPr>
              <a:t>信息报告，以</a:t>
            </a:r>
            <a:r>
              <a:rPr kumimoji="1" lang="en-US" altLang="zh-CN" dirty="0">
                <a:solidFill>
                  <a:schemeClr val="bg1"/>
                </a:solidFill>
                <a:latin typeface="Microsoft YaHei" panose="020B0503020204020204" pitchFamily="34" charset="-122"/>
                <a:ea typeface="Microsoft YaHei" panose="020B0503020204020204" pitchFamily="34" charset="-122"/>
              </a:rPr>
              <a:t>html</a:t>
            </a:r>
            <a:r>
              <a:rPr kumimoji="1" lang="zh-CN" altLang="en-US" dirty="0">
                <a:solidFill>
                  <a:schemeClr val="bg1"/>
                </a:solidFill>
                <a:latin typeface="Microsoft YaHei" panose="020B0503020204020204" pitchFamily="34" charset="-122"/>
                <a:ea typeface="Microsoft YaHei" panose="020B0503020204020204" pitchFamily="34" charset="-122"/>
              </a:rPr>
              <a:t>的方式整合了检索得到信息。运行报告部分截取如下图所示：</a:t>
            </a:r>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pic>
        <p:nvPicPr>
          <p:cNvPr id="10" name="Picture 94">
            <a:extLst>
              <a:ext uri="{FF2B5EF4-FFF2-40B4-BE49-F238E27FC236}">
                <a16:creationId xmlns:a16="http://schemas.microsoft.com/office/drawing/2014/main" id="{B53105B5-2AF7-2445-9F58-B29099CA093F}"/>
              </a:ext>
            </a:extLst>
          </p:cNvPr>
          <p:cNvPicPr>
            <a:picLocks noChangeAspect="1"/>
          </p:cNvPicPr>
          <p:nvPr/>
        </p:nvPicPr>
        <p:blipFill>
          <a:blip r:embed="rId2"/>
          <a:stretch>
            <a:fillRect/>
          </a:stretch>
        </p:blipFill>
        <p:spPr>
          <a:xfrm>
            <a:off x="990139" y="1557073"/>
            <a:ext cx="830874" cy="830872"/>
          </a:xfrm>
          <a:prstGeom prst="rect">
            <a:avLst/>
          </a:prstGeom>
        </p:spPr>
      </p:pic>
      <p:pic>
        <p:nvPicPr>
          <p:cNvPr id="6" name="图片 5"/>
          <p:cNvPicPr>
            <a:picLocks noChangeAspect="1"/>
          </p:cNvPicPr>
          <p:nvPr/>
        </p:nvPicPr>
        <p:blipFill>
          <a:blip r:embed="rId3"/>
          <a:stretch>
            <a:fillRect/>
          </a:stretch>
        </p:blipFill>
        <p:spPr>
          <a:xfrm>
            <a:off x="1089728" y="2919876"/>
            <a:ext cx="4335687" cy="2854935"/>
          </a:xfrm>
          <a:prstGeom prst="rect">
            <a:avLst/>
          </a:prstGeom>
        </p:spPr>
      </p:pic>
      <p:pic>
        <p:nvPicPr>
          <p:cNvPr id="7" name="图片 6"/>
          <p:cNvPicPr>
            <a:picLocks noChangeAspect="1"/>
          </p:cNvPicPr>
          <p:nvPr/>
        </p:nvPicPr>
        <p:blipFill rotWithShape="1">
          <a:blip r:embed="rId4"/>
          <a:srcRect l="3202" t="5582" r="1809" b="3429"/>
          <a:stretch/>
        </p:blipFill>
        <p:spPr>
          <a:xfrm>
            <a:off x="5658415" y="3260927"/>
            <a:ext cx="5522614" cy="2172832"/>
          </a:xfrm>
          <a:prstGeom prst="rect">
            <a:avLst/>
          </a:prstGeom>
        </p:spPr>
      </p:pic>
    </p:spTree>
    <p:extLst>
      <p:ext uri="{BB962C8B-B14F-4D97-AF65-F5344CB8AC3E}">
        <p14:creationId xmlns:p14="http://schemas.microsoft.com/office/powerpoint/2010/main" val="276948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8960" y="2297668"/>
            <a:ext cx="6431280" cy="3046988"/>
          </a:xfrm>
          <a:prstGeom prst="rect">
            <a:avLst/>
          </a:prstGeom>
        </p:spPr>
        <p:txBody>
          <a:bodyPr wrap="square">
            <a:spAutoFit/>
          </a:bodyPr>
          <a:lstStyle/>
          <a:p>
            <a:pPr lvl="0" algn="ctr">
              <a:lnSpc>
                <a:spcPct val="150000"/>
              </a:lnSpc>
              <a:defRPr/>
            </a:pPr>
            <a:r>
              <a:rPr lang="zh-CN" altLang="en-US" sz="4000" b="1" dirty="0">
                <a:solidFill>
                  <a:schemeClr val="bg1"/>
                </a:solidFill>
                <a:latin typeface="微软雅黑" panose="020B0503020204020204" pitchFamily="34" charset="-122"/>
                <a:ea typeface="微软雅黑" panose="020B0503020204020204" pitchFamily="34" charset="-122"/>
              </a:rPr>
              <a:t>三、模式和技术创新性</a:t>
            </a:r>
            <a:endParaRPr lang="en-US" altLang="zh-CN" sz="4000" b="1" dirty="0">
              <a:solidFill>
                <a:schemeClr val="bg1"/>
              </a:solidFill>
              <a:latin typeface="微软雅黑" panose="020B0503020204020204" pitchFamily="34" charset="-122"/>
              <a:ea typeface="微软雅黑" panose="020B0503020204020204" pitchFamily="34" charset="-122"/>
            </a:endParaRPr>
          </a:p>
          <a:p>
            <a:pPr lvl="0" algn="ctr">
              <a:lnSpc>
                <a:spcPct val="150000"/>
              </a:lnSpc>
              <a:defRPr/>
            </a:pPr>
            <a:r>
              <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p>
          <a:p>
            <a:pPr lvl="0" algn="ctr">
              <a:lnSpc>
                <a:spcPct val="150000"/>
              </a:lnSpc>
              <a:defRPr/>
            </a:pP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lvl="0" algn="ctr">
              <a:lnSpc>
                <a:spcPct val="150000"/>
              </a:lnSpc>
              <a:defRPr/>
            </a:pPr>
            <a:endParaRPr lang="zh-CN" altLang="en-US" sz="32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85678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直接连接符 2">
            <a:extLst>
              <a:ext uri="{FF2B5EF4-FFF2-40B4-BE49-F238E27FC236}">
                <a16:creationId xmlns:a16="http://schemas.microsoft.com/office/drawing/2014/main" id="{16069208-4140-F24C-AA02-8A2885F9B8F5}"/>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A4FBD5B7-1CE9-F84D-AFD6-A529500E0885}"/>
              </a:ext>
            </a:extLst>
          </p:cNvPr>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三、模式和技术创新性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文本框 4">
            <a:extLst>
              <a:ext uri="{FF2B5EF4-FFF2-40B4-BE49-F238E27FC236}">
                <a16:creationId xmlns:a16="http://schemas.microsoft.com/office/drawing/2014/main" id="{78349B0E-0254-B14A-BD73-4358F3393959}"/>
              </a:ext>
            </a:extLst>
          </p:cNvPr>
          <p:cNvSpPr txBox="1"/>
          <p:nvPr/>
        </p:nvSpPr>
        <p:spPr>
          <a:xfrm>
            <a:off x="1564476" y="2230830"/>
            <a:ext cx="1987783"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技术创新</a:t>
            </a:r>
          </a:p>
        </p:txBody>
      </p:sp>
      <p:sp>
        <p:nvSpPr>
          <p:cNvPr id="6" name="矩形 5">
            <a:extLst>
              <a:ext uri="{FF2B5EF4-FFF2-40B4-BE49-F238E27FC236}">
                <a16:creationId xmlns:a16="http://schemas.microsoft.com/office/drawing/2014/main" id="{EAC5352F-42E1-0349-BE61-9BBD0CAD203F}"/>
              </a:ext>
            </a:extLst>
          </p:cNvPr>
          <p:cNvSpPr/>
          <p:nvPr/>
        </p:nvSpPr>
        <p:spPr>
          <a:xfrm>
            <a:off x="557749" y="2898979"/>
            <a:ext cx="5469081" cy="2614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7" name="矩形 6">
            <a:extLst>
              <a:ext uri="{FF2B5EF4-FFF2-40B4-BE49-F238E27FC236}">
                <a16:creationId xmlns:a16="http://schemas.microsoft.com/office/drawing/2014/main" id="{29D5EC30-271E-DC41-A492-3AA17783A765}"/>
              </a:ext>
            </a:extLst>
          </p:cNvPr>
          <p:cNvSpPr/>
          <p:nvPr/>
        </p:nvSpPr>
        <p:spPr>
          <a:xfrm>
            <a:off x="734539" y="2992991"/>
            <a:ext cx="5115500" cy="2426305"/>
          </a:xfrm>
          <a:prstGeom prst="rect">
            <a:avLst/>
          </a:prstGeom>
          <a:ln>
            <a:noFill/>
          </a:ln>
        </p:spPr>
        <p:txBody>
          <a:bodyPr wrap="square">
            <a:spAutoFit/>
            <a:scene3d>
              <a:camera prst="orthographicFront"/>
              <a:lightRig rig="threePt" dir="t"/>
            </a:scene3d>
            <a:sp3d contourW="12700"/>
          </a:bodyPr>
          <a:lstStyle/>
          <a:p>
            <a:pPr marL="285750" lvl="0" indent="-285750" algn="just">
              <a:lnSpc>
                <a:spcPct val="150000"/>
              </a:lnSpc>
              <a:spcBef>
                <a:spcPts val="2000"/>
              </a:spcBef>
              <a:buFont typeface="Arial" panose="020B0604020202020204" pitchFamily="34" charset="0"/>
              <a:buChar cha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本项目利用了</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RPA</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的数据检索与记录功能，与</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Python</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脚本结合，爬取企业信息披露网站上公开、分散的信息；</a:t>
            </a:r>
            <a:endParaRPr lang="en-US" altLang="zh-CN" dirty="0">
              <a:solidFill>
                <a:prstClr val="black">
                  <a:lumMod val="65000"/>
                  <a:lumOff val="35000"/>
                </a:prstClr>
              </a:solidFill>
              <a:latin typeface="微软雅黑" panose="020B0503020204020204" pitchFamily="34" charset="-122"/>
              <a:ea typeface="微软雅黑" panose="020B0503020204020204" pitchFamily="34" charset="-122"/>
            </a:endParaRPr>
          </a:p>
          <a:p>
            <a:pPr marL="342900" lvl="0" indent="-342900" algn="just">
              <a:lnSpc>
                <a:spcPct val="150000"/>
              </a:lnSpc>
              <a:spcBef>
                <a:spcPts val="2000"/>
              </a:spcBef>
              <a:buFont typeface="Arial" panose="020B0704020202020204" pitchFamily="34" charset="0"/>
              <a:buChar cha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使用了正则表达式，对部分具有一定结构的信息正则化。</a:t>
            </a:r>
          </a:p>
        </p:txBody>
      </p:sp>
      <p:sp>
        <p:nvSpPr>
          <p:cNvPr id="8" name="文本框 7">
            <a:extLst>
              <a:ext uri="{FF2B5EF4-FFF2-40B4-BE49-F238E27FC236}">
                <a16:creationId xmlns:a16="http://schemas.microsoft.com/office/drawing/2014/main" id="{78349B0E-0254-B14A-BD73-4358F3393959}"/>
              </a:ext>
            </a:extLst>
          </p:cNvPr>
          <p:cNvSpPr txBox="1"/>
          <p:nvPr/>
        </p:nvSpPr>
        <p:spPr>
          <a:xfrm>
            <a:off x="7228657" y="2230830"/>
            <a:ext cx="2627409" cy="369332"/>
          </a:xfrm>
          <a:prstGeom prst="rect">
            <a:avLst/>
          </a:prstGeom>
          <a:solidFill>
            <a:srgbClr val="214AC0"/>
          </a:solidFill>
          <a:ln>
            <a:noFill/>
          </a:ln>
        </p:spPr>
        <p:txBody>
          <a:bodyPr wrap="square" rtlCol="0">
            <a:spAutoFit/>
            <a:scene3d>
              <a:camera prst="orthographicFront"/>
              <a:lightRig rig="threePt" dir="t"/>
            </a:scene3d>
            <a:sp3d contourW="12700"/>
          </a:bodyPr>
          <a:lstStyle/>
          <a:p>
            <a:pPr algn="ctr"/>
            <a:r>
              <a:rPr lang="zh-CN" altLang="en-US" b="1" spc="200" dirty="0">
                <a:solidFill>
                  <a:schemeClr val="bg1"/>
                </a:solidFill>
                <a:latin typeface="Microsoft YaHei" panose="020B0503020204020204" pitchFamily="34" charset="-122"/>
                <a:ea typeface="Microsoft YaHei" panose="020B0503020204020204" pitchFamily="34" charset="-122"/>
              </a:rPr>
              <a:t>模式创新：信息整合</a:t>
            </a:r>
          </a:p>
        </p:txBody>
      </p:sp>
      <p:sp>
        <p:nvSpPr>
          <p:cNvPr id="9" name="矩形 8">
            <a:extLst>
              <a:ext uri="{FF2B5EF4-FFF2-40B4-BE49-F238E27FC236}">
                <a16:creationId xmlns:a16="http://schemas.microsoft.com/office/drawing/2014/main" id="{EAC5352F-42E1-0349-BE61-9BBD0CAD203F}"/>
              </a:ext>
            </a:extLst>
          </p:cNvPr>
          <p:cNvSpPr/>
          <p:nvPr/>
        </p:nvSpPr>
        <p:spPr>
          <a:xfrm>
            <a:off x="6340780" y="2898979"/>
            <a:ext cx="5469081" cy="2614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0" name="矩形 9">
            <a:extLst>
              <a:ext uri="{FF2B5EF4-FFF2-40B4-BE49-F238E27FC236}">
                <a16:creationId xmlns:a16="http://schemas.microsoft.com/office/drawing/2014/main" id="{29D5EC30-271E-DC41-A492-3AA17783A765}"/>
              </a:ext>
            </a:extLst>
          </p:cNvPr>
          <p:cNvSpPr/>
          <p:nvPr/>
        </p:nvSpPr>
        <p:spPr>
          <a:xfrm>
            <a:off x="6517570" y="3126803"/>
            <a:ext cx="5115500" cy="2120902"/>
          </a:xfrm>
          <a:prstGeom prst="rect">
            <a:avLst/>
          </a:prstGeom>
          <a:ln>
            <a:noFill/>
          </a:ln>
        </p:spPr>
        <p:txBody>
          <a:bodyPr wrap="square">
            <a:spAutoFit/>
            <a:scene3d>
              <a:camera prst="orthographicFront"/>
              <a:lightRig rig="threePt" dir="t"/>
            </a:scene3d>
            <a:sp3d contourW="12700"/>
          </a:bodyPr>
          <a:lstStyle/>
          <a:p>
            <a:pPr marL="342900" lvl="0" indent="-342900" algn="just">
              <a:lnSpc>
                <a:spcPct val="150000"/>
              </a:lnSpc>
              <a:spcBef>
                <a:spcPts val="2000"/>
              </a:spcBef>
              <a:buFont typeface="Arial" panose="020B0704020202020204" pitchFamily="34" charset="0"/>
              <a:buChar char="•"/>
              <a:defRPr/>
            </a:pP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本项目利用了</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RPA</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的数据加工与分析功能，将企业信息披露网站上分散、不连续的</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ESG</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信息进行数据化以及可视化处理，并根据</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E</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S</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G</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分别进行有效整合，生成企业独家</a:t>
            </a:r>
            <a:r>
              <a:rPr lang="en-US" altLang="zh-CN" dirty="0">
                <a:solidFill>
                  <a:prstClr val="black">
                    <a:lumMod val="65000"/>
                    <a:lumOff val="35000"/>
                  </a:prstClr>
                </a:solidFill>
                <a:latin typeface="微软雅黑" panose="020B0503020204020204" pitchFamily="34" charset="-122"/>
                <a:ea typeface="微软雅黑" panose="020B0503020204020204" pitchFamily="34" charset="-122"/>
              </a:rPr>
              <a:t>ESG</a:t>
            </a:r>
            <a:r>
              <a:rPr lang="zh-CN" altLang="en-US" dirty="0">
                <a:solidFill>
                  <a:prstClr val="black">
                    <a:lumMod val="65000"/>
                    <a:lumOff val="35000"/>
                  </a:prstClr>
                </a:solidFill>
                <a:latin typeface="微软雅黑" panose="020B0503020204020204" pitchFamily="34" charset="-122"/>
                <a:ea typeface="微软雅黑" panose="020B0503020204020204" pitchFamily="34" charset="-122"/>
              </a:rPr>
              <a:t>信息披露报告。</a:t>
            </a:r>
            <a:endParaRPr kumimoji="0" lang="zh-CN" altLang="en-US" b="1" i="0" u="none" strike="noStrike" kern="1200" cap="none" spc="0" normalizeH="0" baseline="0" noProof="0" dirty="0">
              <a:ln>
                <a:noFill/>
              </a:ln>
              <a:solidFill>
                <a:prstClr val="black">
                  <a:lumMod val="85000"/>
                  <a:lumOff val="15000"/>
                </a:prstClr>
              </a:solidFill>
              <a:effectLst/>
              <a:uLnTx/>
              <a:uFillTx/>
              <a:latin typeface="微软雅黑" panose="020B0503020204020204" pitchFamily="34" charset="-122"/>
              <a:ea typeface="微软雅黑" panose="020B0503020204020204" pitchFamily="34" charset="-122"/>
            </a:endParaRPr>
          </a:p>
        </p:txBody>
      </p:sp>
      <p:pic>
        <p:nvPicPr>
          <p:cNvPr id="11" name="Picture 31">
            <a:extLst>
              <a:ext uri="{FF2B5EF4-FFF2-40B4-BE49-F238E27FC236}">
                <a16:creationId xmlns:a16="http://schemas.microsoft.com/office/drawing/2014/main" id="{A817748D-D627-6547-BF51-7E3BD8368E54}"/>
              </a:ext>
            </a:extLst>
          </p:cNvPr>
          <p:cNvPicPr>
            <a:picLocks noChangeAspect="1"/>
          </p:cNvPicPr>
          <p:nvPr/>
        </p:nvPicPr>
        <p:blipFill>
          <a:blip r:embed="rId2"/>
          <a:stretch>
            <a:fillRect/>
          </a:stretch>
        </p:blipFill>
        <p:spPr>
          <a:xfrm>
            <a:off x="6340780" y="2000059"/>
            <a:ext cx="830874" cy="830873"/>
          </a:xfrm>
          <a:prstGeom prst="rect">
            <a:avLst/>
          </a:prstGeom>
        </p:spPr>
      </p:pic>
      <p:pic>
        <p:nvPicPr>
          <p:cNvPr id="14" name="Picture 98">
            <a:extLst>
              <a:ext uri="{FF2B5EF4-FFF2-40B4-BE49-F238E27FC236}">
                <a16:creationId xmlns:a16="http://schemas.microsoft.com/office/drawing/2014/main" id="{EC44E15B-8694-0747-88B6-908C890C1C32}"/>
              </a:ext>
            </a:extLst>
          </p:cNvPr>
          <p:cNvPicPr>
            <a:picLocks noChangeAspect="1"/>
          </p:cNvPicPr>
          <p:nvPr/>
        </p:nvPicPr>
        <p:blipFill>
          <a:blip r:embed="rId3"/>
          <a:stretch>
            <a:fillRect/>
          </a:stretch>
        </p:blipFill>
        <p:spPr>
          <a:xfrm>
            <a:off x="557749" y="1887799"/>
            <a:ext cx="1006727" cy="1006724"/>
          </a:xfrm>
          <a:prstGeom prst="rect">
            <a:avLst/>
          </a:prstGeom>
        </p:spPr>
      </p:pic>
    </p:spTree>
    <p:extLst>
      <p:ext uri="{BB962C8B-B14F-4D97-AF65-F5344CB8AC3E}">
        <p14:creationId xmlns:p14="http://schemas.microsoft.com/office/powerpoint/2010/main" val="617934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108960" y="2297668"/>
            <a:ext cx="6431280" cy="3693319"/>
          </a:xfrm>
          <a:prstGeom prst="rect">
            <a:avLst/>
          </a:prstGeom>
        </p:spPr>
        <p:txBody>
          <a:bodyPr wrap="square">
            <a:spAutoFit/>
          </a:bodyPr>
          <a:lstStyle/>
          <a:p>
            <a:pPr lvl="0" algn="ctr">
              <a:lnSpc>
                <a:spcPct val="150000"/>
              </a:lnSpc>
              <a:defRPr/>
            </a:pPr>
            <a:r>
              <a:rPr lang="zh-CN" altLang="en-US" sz="4000" b="1" dirty="0">
                <a:solidFill>
                  <a:schemeClr val="bg1"/>
                </a:solidFill>
                <a:latin typeface="微软雅黑" panose="020B0503020204020204" pitchFamily="34" charset="-122"/>
                <a:ea typeface="微软雅黑" panose="020B0503020204020204" pitchFamily="34" charset="-122"/>
              </a:rPr>
              <a:t>四、方案价值与收益</a:t>
            </a:r>
            <a:endParaRPr lang="en-US" altLang="zh-CN" sz="4000" b="1" dirty="0">
              <a:solidFill>
                <a:schemeClr val="bg1"/>
              </a:solidFill>
              <a:latin typeface="微软雅黑" panose="020B0503020204020204" pitchFamily="34" charset="-122"/>
              <a:ea typeface="微软雅黑" panose="020B0503020204020204" pitchFamily="34" charset="-122"/>
            </a:endParaRPr>
          </a:p>
          <a:p>
            <a:pPr lvl="0" algn="ctr">
              <a:lnSpc>
                <a:spcPct val="150000"/>
              </a:lnSpc>
              <a:defRPr/>
            </a:pPr>
            <a:r>
              <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p>
          <a:p>
            <a:pPr lvl="0" algn="ctr">
              <a:lnSpc>
                <a:spcPct val="150000"/>
              </a:lnSpc>
              <a:defRPr/>
            </a:pP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lvl="0" algn="ctr">
              <a:lnSpc>
                <a:spcPct val="150000"/>
              </a:lnSpc>
              <a:defRPr/>
            </a:pP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lvl="0" algn="ctr">
              <a:lnSpc>
                <a:spcPct val="150000"/>
              </a:lnSpc>
              <a:defRPr/>
            </a:pPr>
            <a:endParaRPr lang="zh-CN" altLang="en-US" sz="32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23917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文本框 10">
            <a:extLst>
              <a:ext uri="{FF2B5EF4-FFF2-40B4-BE49-F238E27FC236}">
                <a16:creationId xmlns:a16="http://schemas.microsoft.com/office/drawing/2014/main" id="{F9D9CF24-8BA2-4EDF-8217-B61E6F3AFC77}"/>
              </a:ext>
            </a:extLst>
          </p:cNvPr>
          <p:cNvSpPr txBox="1"/>
          <p:nvPr/>
        </p:nvSpPr>
        <p:spPr>
          <a:xfrm>
            <a:off x="2409822" y="1774862"/>
            <a:ext cx="7921533" cy="4524315"/>
          </a:xfrm>
          <a:prstGeom prst="rect">
            <a:avLst/>
          </a:prstGeom>
          <a:noFill/>
        </p:spPr>
        <p:txBody>
          <a:bodyPr wrap="square" rtlCol="0">
            <a:spAutoFit/>
          </a:bodyPr>
          <a:lstStyle/>
          <a:p>
            <a:r>
              <a:rPr kumimoji="1" lang="en-US" altLang="zh-CN" b="1" dirty="0">
                <a:solidFill>
                  <a:schemeClr val="bg1"/>
                </a:solidFill>
                <a:latin typeface="Microsoft YaHei" panose="020B0503020204020204" pitchFamily="34" charset="-122"/>
                <a:ea typeface="Microsoft YaHei" panose="020B0503020204020204" pitchFamily="34" charset="-122"/>
              </a:rPr>
              <a:t>RPA</a:t>
            </a:r>
            <a:r>
              <a:rPr kumimoji="1" lang="zh-CN" altLang="en-US" b="1" dirty="0">
                <a:solidFill>
                  <a:schemeClr val="bg1"/>
                </a:solidFill>
                <a:latin typeface="Microsoft YaHei" panose="020B0503020204020204" pitchFamily="34" charset="-122"/>
                <a:ea typeface="Microsoft YaHei" panose="020B0503020204020204" pitchFamily="34" charset="-122"/>
              </a:rPr>
              <a:t>带来的增值价值以及优势：</a:t>
            </a:r>
            <a:endParaRPr kumimoji="1" lang="en-US" altLang="zh-CN" b="1" dirty="0">
              <a:solidFill>
                <a:schemeClr val="bg1"/>
              </a:solidFill>
              <a:latin typeface="Microsoft YaHei" panose="020B0503020204020204" pitchFamily="34" charset="-122"/>
              <a:ea typeface="Microsoft YaHei" panose="020B0503020204020204" pitchFamily="34" charset="-122"/>
            </a:endParaRPr>
          </a:p>
          <a:p>
            <a:endParaRPr kumimoji="1" lang="en-US" altLang="zh-CN" b="1"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b="1" dirty="0">
                <a:solidFill>
                  <a:schemeClr val="bg1"/>
                </a:solidFill>
                <a:latin typeface="Microsoft YaHei" panose="020B0503020204020204" pitchFamily="34" charset="-122"/>
                <a:ea typeface="Microsoft YaHei" panose="020B0503020204020204" pitchFamily="34" charset="-122"/>
              </a:rPr>
              <a:t>效率提升</a:t>
            </a:r>
            <a:endParaRPr kumimoji="1" lang="en-US" altLang="zh-CN" b="1" dirty="0">
              <a:solidFill>
                <a:schemeClr val="bg1"/>
              </a:solidFill>
              <a:latin typeface="Microsoft YaHei" panose="020B0503020204020204" pitchFamily="34" charset="-122"/>
              <a:ea typeface="Microsoft YaHei" panose="020B0503020204020204" pitchFamily="34" charset="-122"/>
            </a:endParaRPr>
          </a:p>
          <a:p>
            <a:r>
              <a:rPr kumimoji="1" lang="zh-CN" altLang="en-US" dirty="0">
                <a:solidFill>
                  <a:schemeClr val="bg1"/>
                </a:solidFill>
                <a:latin typeface="Microsoft YaHei" panose="020B0503020204020204" pitchFamily="34" charset="-122"/>
                <a:ea typeface="Microsoft YaHei" panose="020B0503020204020204" pitchFamily="34" charset="-122"/>
              </a:rPr>
              <a:t>    可全天不间断工作，工作容忍度高，峰值处理能力强，</a:t>
            </a:r>
            <a:r>
              <a:rPr kumimoji="1" lang="en-US" altLang="zh-CN" dirty="0">
                <a:solidFill>
                  <a:schemeClr val="bg1"/>
                </a:solidFill>
                <a:latin typeface="Microsoft YaHei" panose="020B0503020204020204" pitchFamily="34" charset="-122"/>
                <a:ea typeface="Microsoft YaHei" panose="020B0503020204020204" pitchFamily="34" charset="-122"/>
              </a:rPr>
              <a:t>ESG</a:t>
            </a:r>
            <a:r>
              <a:rPr kumimoji="1" lang="zh-CN" altLang="en-US" dirty="0">
                <a:solidFill>
                  <a:schemeClr val="bg1"/>
                </a:solidFill>
                <a:latin typeface="Microsoft YaHei" panose="020B0503020204020204" pitchFamily="34" charset="-122"/>
                <a:ea typeface="Microsoft YaHei" panose="020B0503020204020204" pitchFamily="34" charset="-122"/>
              </a:rPr>
              <a:t>报告整体生成过程都是根据固定的规则进行，只需要人工输入公司名称即可启动完成程序。</a:t>
            </a:r>
            <a:endParaRPr kumimoji="1" lang="en-US" altLang="zh-CN" dirty="0">
              <a:solidFill>
                <a:schemeClr val="bg1"/>
              </a:solidFill>
              <a:latin typeface="Microsoft YaHei" panose="020B0503020204020204" pitchFamily="34" charset="-122"/>
              <a:ea typeface="Microsoft YaHei" panose="020B0503020204020204" pitchFamily="34" charset="-122"/>
            </a:endParaRPr>
          </a:p>
          <a:p>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b="1" dirty="0">
                <a:solidFill>
                  <a:schemeClr val="bg1"/>
                </a:solidFill>
                <a:latin typeface="Microsoft YaHei" panose="020B0503020204020204" pitchFamily="34" charset="-122"/>
                <a:ea typeface="Microsoft YaHei" panose="020B0503020204020204" pitchFamily="34" charset="-122"/>
              </a:rPr>
              <a:t>质量保证</a:t>
            </a:r>
            <a:endParaRPr kumimoji="1" lang="en-US" altLang="zh-CN" b="1" dirty="0">
              <a:solidFill>
                <a:schemeClr val="bg1"/>
              </a:solidFill>
              <a:latin typeface="Microsoft YaHei" panose="020B0503020204020204" pitchFamily="34" charset="-122"/>
              <a:ea typeface="Microsoft YaHei" panose="020B0503020204020204" pitchFamily="34" charset="-122"/>
            </a:endParaRPr>
          </a:p>
          <a:p>
            <a:r>
              <a:rPr kumimoji="1" lang="en-US" altLang="zh-CN" dirty="0">
                <a:solidFill>
                  <a:schemeClr val="bg1"/>
                </a:solidFill>
                <a:latin typeface="Microsoft YaHei" panose="020B0503020204020204" pitchFamily="34" charset="-122"/>
                <a:ea typeface="Microsoft YaHei" panose="020B0503020204020204" pitchFamily="34" charset="-122"/>
              </a:rPr>
              <a:t>    ESG</a:t>
            </a:r>
            <a:r>
              <a:rPr kumimoji="1" lang="zh-CN" altLang="en-US" dirty="0">
                <a:solidFill>
                  <a:schemeClr val="bg1"/>
                </a:solidFill>
                <a:latin typeface="Microsoft YaHei" panose="020B0503020204020204" pitchFamily="34" charset="-122"/>
                <a:ea typeface="Microsoft YaHei" panose="020B0503020204020204" pitchFamily="34" charset="-122"/>
              </a:rPr>
              <a:t>报告生成正确率十分高。</a:t>
            </a:r>
            <a:endParaRPr kumimoji="1" lang="en-US" altLang="zh-CN" dirty="0">
              <a:solidFill>
                <a:schemeClr val="bg1"/>
              </a:solidFill>
              <a:latin typeface="Microsoft YaHei" panose="020B0503020204020204" pitchFamily="34" charset="-122"/>
              <a:ea typeface="Microsoft YaHei" panose="020B0503020204020204" pitchFamily="34" charset="-122"/>
            </a:endParaRPr>
          </a:p>
          <a:p>
            <a:endParaRPr kumimoji="1" lang="en-US" altLang="zh-CN" b="1"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b="1" dirty="0">
                <a:solidFill>
                  <a:schemeClr val="bg1"/>
                </a:solidFill>
                <a:latin typeface="Microsoft YaHei" panose="020B0503020204020204" pitchFamily="34" charset="-122"/>
                <a:ea typeface="Microsoft YaHei" panose="020B0503020204020204" pitchFamily="34" charset="-122"/>
              </a:rPr>
              <a:t>成本节约</a:t>
            </a:r>
            <a:endParaRPr kumimoji="1" lang="en-US" altLang="zh-CN" b="1" dirty="0">
              <a:solidFill>
                <a:schemeClr val="bg1"/>
              </a:solidFill>
              <a:latin typeface="Microsoft YaHei" panose="020B0503020204020204" pitchFamily="34" charset="-122"/>
              <a:ea typeface="Microsoft YaHei" panose="020B0503020204020204" pitchFamily="34" charset="-122"/>
            </a:endParaRPr>
          </a:p>
          <a:p>
            <a:r>
              <a:rPr kumimoji="1" lang="zh-CN" altLang="en-US" dirty="0">
                <a:solidFill>
                  <a:schemeClr val="bg1"/>
                </a:solidFill>
                <a:latin typeface="Microsoft YaHei" panose="020B0503020204020204" pitchFamily="34" charset="-122"/>
                <a:ea typeface="Microsoft YaHei" panose="020B0503020204020204" pitchFamily="34" charset="-122"/>
              </a:rPr>
              <a:t>    减少了人力资本的投入，创建和维护</a:t>
            </a:r>
            <a:r>
              <a:rPr kumimoji="1" lang="en-US" altLang="zh-CN" dirty="0">
                <a:solidFill>
                  <a:schemeClr val="bg1"/>
                </a:solidFill>
                <a:latin typeface="Microsoft YaHei" panose="020B0503020204020204" pitchFamily="34" charset="-122"/>
                <a:ea typeface="Microsoft YaHei" panose="020B0503020204020204" pitchFamily="34" charset="-122"/>
              </a:rPr>
              <a:t>ESG</a:t>
            </a:r>
            <a:r>
              <a:rPr kumimoji="1" lang="zh-CN" altLang="en-US" dirty="0">
                <a:solidFill>
                  <a:schemeClr val="bg1"/>
                </a:solidFill>
                <a:latin typeface="Microsoft YaHei" panose="020B0503020204020204" pitchFamily="34" charset="-122"/>
                <a:ea typeface="Microsoft YaHei" panose="020B0503020204020204" pitchFamily="34" charset="-122"/>
              </a:rPr>
              <a:t>报告机器人的平均成本比雇佣一位全职员工的平均成本要低很多。</a:t>
            </a:r>
            <a:endParaRPr kumimoji="1" lang="en-US" altLang="zh-CN" dirty="0">
              <a:solidFill>
                <a:schemeClr val="bg1"/>
              </a:solidFill>
              <a:latin typeface="Microsoft YaHei" panose="020B0503020204020204" pitchFamily="34" charset="-122"/>
              <a:ea typeface="Microsoft YaHei" panose="020B0503020204020204" pitchFamily="34" charset="-122"/>
            </a:endParaRPr>
          </a:p>
          <a:p>
            <a:endParaRPr kumimoji="1" lang="en-US" altLang="zh-CN" dirty="0">
              <a:solidFill>
                <a:schemeClr val="bg1"/>
              </a:solidFill>
              <a:latin typeface="Microsoft YaHei" panose="020B0503020204020204" pitchFamily="34" charset="-122"/>
              <a:ea typeface="Microsoft YaHei" panose="020B0503020204020204" pitchFamily="34" charset="-122"/>
            </a:endParaRPr>
          </a:p>
          <a:p>
            <a:pPr marL="285750" indent="-285750">
              <a:buFont typeface="Arial" panose="020B0604020202020204" pitchFamily="34" charset="0"/>
              <a:buChar char="•"/>
            </a:pPr>
            <a:r>
              <a:rPr kumimoji="1" lang="zh-CN" altLang="en-US" b="1" dirty="0">
                <a:solidFill>
                  <a:schemeClr val="bg1"/>
                </a:solidFill>
                <a:latin typeface="Microsoft YaHei" panose="020B0503020204020204" pitchFamily="34" charset="-122"/>
                <a:ea typeface="Microsoft YaHei" panose="020B0503020204020204" pitchFamily="34" charset="-122"/>
              </a:rPr>
              <a:t>价值增值</a:t>
            </a:r>
            <a:endParaRPr kumimoji="1" lang="en-US" altLang="zh-CN" b="1" dirty="0">
              <a:solidFill>
                <a:schemeClr val="bg1"/>
              </a:solidFill>
              <a:latin typeface="Microsoft YaHei" panose="020B0503020204020204" pitchFamily="34" charset="-122"/>
              <a:ea typeface="Microsoft YaHei" panose="020B0503020204020204" pitchFamily="34" charset="-122"/>
            </a:endParaRPr>
          </a:p>
          <a:p>
            <a:r>
              <a:rPr kumimoji="1" lang="zh-CN" altLang="en-US" dirty="0">
                <a:solidFill>
                  <a:schemeClr val="bg1"/>
                </a:solidFill>
                <a:latin typeface="Microsoft YaHei" panose="020B0503020204020204" pitchFamily="34" charset="-122"/>
                <a:ea typeface="Microsoft YaHei" panose="020B0503020204020204" pitchFamily="34" charset="-122"/>
              </a:rPr>
              <a:t>改变传统投资分析决策部门的人员结构，释放大量的基础信息搜集及整合人员转型去做高附加值的财务工作。</a:t>
            </a:r>
            <a:endParaRPr kumimoji="1" lang="en-US" altLang="zh-CN" dirty="0">
              <a:solidFill>
                <a:schemeClr val="bg1"/>
              </a:solidFill>
              <a:latin typeface="Microsoft YaHei" panose="020B0503020204020204" pitchFamily="34" charset="-122"/>
              <a:ea typeface="Microsoft YaHei" panose="020B0503020204020204" pitchFamily="34" charset="-122"/>
            </a:endParaRPr>
          </a:p>
        </p:txBody>
      </p:sp>
      <p:pic>
        <p:nvPicPr>
          <p:cNvPr id="12" name="Grafik 83">
            <a:extLst>
              <a:ext uri="{FF2B5EF4-FFF2-40B4-BE49-F238E27FC236}">
                <a16:creationId xmlns:a16="http://schemas.microsoft.com/office/drawing/2014/main" id="{E220A967-4B4C-4CA2-83BE-82E96DF03255}"/>
              </a:ext>
            </a:extLst>
          </p:cNvPr>
          <p:cNvPicPr>
            <a:picLocks noChangeAspect="1"/>
          </p:cNvPicPr>
          <p:nvPr/>
        </p:nvPicPr>
        <p:blipFill>
          <a:blip r:embed="rId2"/>
          <a:stretch>
            <a:fillRect/>
          </a:stretch>
        </p:blipFill>
        <p:spPr>
          <a:xfrm>
            <a:off x="1333514" y="1601821"/>
            <a:ext cx="830874" cy="830874"/>
          </a:xfrm>
          <a:prstGeom prst="rect">
            <a:avLst/>
          </a:prstGeom>
        </p:spPr>
      </p:pic>
    </p:spTree>
    <p:extLst>
      <p:ext uri="{BB962C8B-B14F-4D97-AF65-F5344CB8AC3E}">
        <p14:creationId xmlns:p14="http://schemas.microsoft.com/office/powerpoint/2010/main" val="3660214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1956818" y="2740711"/>
            <a:ext cx="8981580" cy="1200329"/>
          </a:xfrm>
          <a:prstGeom prst="rect">
            <a:avLst/>
          </a:prstGeom>
          <a:noFill/>
        </p:spPr>
        <p:txBody>
          <a:bodyPr wrap="square" rtlCol="0">
            <a:spAutoFit/>
          </a:bodyPr>
          <a:lstStyle/>
          <a:p>
            <a:pPr algn="just">
              <a:lnSpc>
                <a:spcPct val="150000"/>
              </a:lnSpc>
            </a:pP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一家优秀的企业不应该只有良好的业务增长数据，更要有可持续的发展目光和潜力。于企业家而言，</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作为一种更加先进、合理、具有大局观和全面性的公司治理思路，其报告能反映该企业的</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表现，帮助企业探索出一条可持续的发展路径，让企业在商业价值和社会责任之间取得平衡。</a:t>
            </a:r>
          </a:p>
        </p:txBody>
      </p:sp>
      <p:sp>
        <p:nvSpPr>
          <p:cNvPr id="5" name="文本框 4">
            <a:extLst>
              <a:ext uri="{FF2B5EF4-FFF2-40B4-BE49-F238E27FC236}">
                <a16:creationId xmlns:a16="http://schemas.microsoft.com/office/drawing/2014/main" id="{12538FD1-265A-3C49-975B-C010D5D5CE02}"/>
              </a:ext>
            </a:extLst>
          </p:cNvPr>
          <p:cNvSpPr txBox="1"/>
          <p:nvPr/>
        </p:nvSpPr>
        <p:spPr>
          <a:xfrm>
            <a:off x="1956818" y="2133115"/>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rPr>
              <a:t>于企业家</a:t>
            </a:r>
          </a:p>
        </p:txBody>
      </p:sp>
      <p:pic>
        <p:nvPicPr>
          <p:cNvPr id="7" name="图片 6" descr="人 (2)">
            <a:extLst>
              <a:ext uri="{FF2B5EF4-FFF2-40B4-BE49-F238E27FC236}">
                <a16:creationId xmlns:a16="http://schemas.microsoft.com/office/drawing/2014/main" id="{F96DD702-1806-0C46-8F62-9A1A51AC861E}"/>
              </a:ext>
            </a:extLst>
          </p:cNvPr>
          <p:cNvPicPr>
            <a:picLocks noChangeAspect="1"/>
          </p:cNvPicPr>
          <p:nvPr/>
        </p:nvPicPr>
        <p:blipFill>
          <a:blip r:embed="rId2" cstate="print">
            <a:biLevel thresh="25000"/>
          </a:blip>
          <a:stretch>
            <a:fillRect/>
          </a:stretch>
        </p:blipFill>
        <p:spPr>
          <a:xfrm>
            <a:off x="1349222" y="2029372"/>
            <a:ext cx="607596" cy="607596"/>
          </a:xfrm>
          <a:prstGeom prst="rect">
            <a:avLst/>
          </a:prstGeom>
        </p:spPr>
      </p:pic>
      <p:sp>
        <p:nvSpPr>
          <p:cNvPr id="8" name="文本框 7">
            <a:extLst>
              <a:ext uri="{FF2B5EF4-FFF2-40B4-BE49-F238E27FC236}">
                <a16:creationId xmlns:a16="http://schemas.microsoft.com/office/drawing/2014/main" id="{3BC72DDF-87C1-7B43-B197-0BB326BCEC47}"/>
              </a:ext>
            </a:extLst>
          </p:cNvPr>
          <p:cNvSpPr txBox="1"/>
          <p:nvPr/>
        </p:nvSpPr>
        <p:spPr>
          <a:xfrm>
            <a:off x="1956818" y="4859865"/>
            <a:ext cx="8981580" cy="1200329"/>
          </a:xfrm>
          <a:prstGeom prst="rect">
            <a:avLst/>
          </a:prstGeom>
          <a:noFill/>
        </p:spPr>
        <p:txBody>
          <a:bodyPr wrap="square" rtlCol="0">
            <a:spAutoFit/>
          </a:bodyPr>
          <a:lstStyle/>
          <a:p>
            <a:pPr algn="just">
              <a:lnSpc>
                <a:spcPct val="150000"/>
              </a:lnSpc>
            </a:pP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企业</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报告还能为投资者提供客观、标准的</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信息参考，方便投资者查看企业的环境、社会、公司治理三个维度信息，帮助他们对企业的</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风险进行综合考量，还能帮助他们在行业内进行</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指标信息的横向对比，为投资者投资提供高质量信息基础。</a:t>
            </a:r>
          </a:p>
        </p:txBody>
      </p:sp>
      <p:sp>
        <p:nvSpPr>
          <p:cNvPr id="9" name="文本框 8">
            <a:extLst>
              <a:ext uri="{FF2B5EF4-FFF2-40B4-BE49-F238E27FC236}">
                <a16:creationId xmlns:a16="http://schemas.microsoft.com/office/drawing/2014/main" id="{12538FD1-265A-3C49-975B-C010D5D5CE02}"/>
              </a:ext>
            </a:extLst>
          </p:cNvPr>
          <p:cNvSpPr txBox="1"/>
          <p:nvPr/>
        </p:nvSpPr>
        <p:spPr>
          <a:xfrm>
            <a:off x="1956818" y="4252269"/>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rPr>
              <a:t>于投资者</a:t>
            </a:r>
          </a:p>
        </p:txBody>
      </p:sp>
      <p:pic>
        <p:nvPicPr>
          <p:cNvPr id="10" name="图片 9" descr="人 (2)">
            <a:extLst>
              <a:ext uri="{FF2B5EF4-FFF2-40B4-BE49-F238E27FC236}">
                <a16:creationId xmlns:a16="http://schemas.microsoft.com/office/drawing/2014/main" id="{F96DD702-1806-0C46-8F62-9A1A51AC861E}"/>
              </a:ext>
            </a:extLst>
          </p:cNvPr>
          <p:cNvPicPr>
            <a:picLocks noChangeAspect="1"/>
          </p:cNvPicPr>
          <p:nvPr/>
        </p:nvPicPr>
        <p:blipFill>
          <a:blip r:embed="rId2" cstate="print">
            <a:biLevel thresh="25000"/>
          </a:blip>
          <a:stretch>
            <a:fillRect/>
          </a:stretch>
        </p:blipFill>
        <p:spPr>
          <a:xfrm>
            <a:off x="1349222" y="4148526"/>
            <a:ext cx="607596" cy="607596"/>
          </a:xfrm>
          <a:prstGeom prst="rect">
            <a:avLst/>
          </a:prstGeom>
        </p:spPr>
      </p:pic>
      <p:sp>
        <p:nvSpPr>
          <p:cNvPr id="11" name="文本框 10">
            <a:extLst>
              <a:ext uri="{FF2B5EF4-FFF2-40B4-BE49-F238E27FC236}">
                <a16:creationId xmlns:a16="http://schemas.microsoft.com/office/drawing/2014/main" id="{36DB7188-23F2-480F-A2F3-A9824BA76171}"/>
              </a:ext>
            </a:extLst>
          </p:cNvPr>
          <p:cNvSpPr txBox="1"/>
          <p:nvPr/>
        </p:nvSpPr>
        <p:spPr>
          <a:xfrm>
            <a:off x="785739" y="1353278"/>
            <a:ext cx="7921533" cy="400110"/>
          </a:xfrm>
          <a:prstGeom prst="rect">
            <a:avLst/>
          </a:prstGeom>
          <a:noFill/>
        </p:spPr>
        <p:txBody>
          <a:bodyPr wrap="square" rtlCol="0">
            <a:spAutoFit/>
          </a:bodyPr>
          <a:lstStyle/>
          <a:p>
            <a:r>
              <a:rPr kumimoji="1" lang="en-US" altLang="zh-CN" sz="2000" b="1" dirty="0">
                <a:solidFill>
                  <a:schemeClr val="bg1"/>
                </a:solidFill>
                <a:latin typeface="Microsoft YaHei" panose="020B0503020204020204" pitchFamily="34" charset="-122"/>
                <a:ea typeface="Microsoft YaHei" panose="020B0503020204020204" pitchFamily="34" charset="-122"/>
              </a:rPr>
              <a:t>ESG</a:t>
            </a:r>
            <a:r>
              <a:rPr kumimoji="1" lang="zh-CN" altLang="en-US" sz="2000" b="1" dirty="0">
                <a:solidFill>
                  <a:schemeClr val="bg1"/>
                </a:solidFill>
                <a:latin typeface="Microsoft YaHei" panose="020B0503020204020204" pitchFamily="34" charset="-122"/>
                <a:ea typeface="Microsoft YaHei" panose="020B0503020204020204" pitchFamily="34" charset="-122"/>
              </a:rPr>
              <a:t>及本项目的价值：</a:t>
            </a:r>
            <a:endParaRPr kumimoji="1" lang="en-US" altLang="zh-CN" sz="2000" b="1"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432561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四、方案价值与收益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a:extLst>
              <a:ext uri="{FF2B5EF4-FFF2-40B4-BE49-F238E27FC236}">
                <a16:creationId xmlns:a16="http://schemas.microsoft.com/office/drawing/2014/main" id="{3BC72DDF-87C1-7B43-B197-0BB326BCEC47}"/>
              </a:ext>
            </a:extLst>
          </p:cNvPr>
          <p:cNvSpPr txBox="1"/>
          <p:nvPr/>
        </p:nvSpPr>
        <p:spPr>
          <a:xfrm>
            <a:off x="1956818" y="2740711"/>
            <a:ext cx="8981580" cy="3003515"/>
          </a:xfrm>
          <a:prstGeom prst="rect">
            <a:avLst/>
          </a:prstGeom>
          <a:noFill/>
        </p:spPr>
        <p:txBody>
          <a:bodyPr wrap="square" rtlCol="0">
            <a:spAutoFit/>
          </a:bodyPr>
          <a:lstStyle/>
          <a:p>
            <a:pPr algn="just">
              <a:lnSpc>
                <a:spcPct val="150000"/>
              </a:lnSpc>
            </a:pP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2021</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年是中国发展进程中关键时间节点，“十四五”规划落地，科技创新、“双循环”、低碳发展等领域成为重要关注点，这些内容主旨与</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内涵高度一致。尽管中国</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评级体系仍处在萌芽阶段，其在</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A</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股市场逐渐得到重视，十四五规划中的“碳中和”也成为</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策略的重要落脚点。</a:t>
            </a:r>
            <a:endPar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gn="just">
              <a:lnSpc>
                <a:spcPct val="150000"/>
              </a:lnSpc>
            </a:pP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RPA</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通过使用用户界面层中的技术，模拟并增强人与计算机的交互过程，执行基于一定规则的可重复任务的软件解决方案，可帮助对企业信息披露网站上已公开的</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信息进行爬取、处理、有效整合及呈现。</a:t>
            </a:r>
            <a:endPar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endParaRPr>
          </a:p>
          <a:p>
            <a:pPr algn="just">
              <a:lnSpc>
                <a:spcPct val="150000"/>
              </a:lnSpc>
            </a:pP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    </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完善、统一、标准化、高水平的</a:t>
            </a:r>
            <a:r>
              <a:rPr lang="en-US" altLang="zh-CN"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ESG</a:t>
            </a:r>
            <a:r>
              <a:rPr lang="zh-CN" altLang="en-US" sz="1600" dirty="0">
                <a:solidFill>
                  <a:schemeClr val="bg1"/>
                </a:solidFill>
                <a:latin typeface="Microsoft YaHei" panose="020B0503020204020204" pitchFamily="34" charset="-122"/>
                <a:ea typeface="Microsoft YaHei" panose="020B0503020204020204" pitchFamily="34" charset="-122"/>
                <a:cs typeface="宋体" panose="02010600030101010101" pitchFamily="2" charset="-122"/>
              </a:rPr>
              <a:t>企业报告必将助力中国绿色金融以及经济可持续化发展，为中国企业转型升级带来动力。</a:t>
            </a:r>
          </a:p>
        </p:txBody>
      </p:sp>
      <p:sp>
        <p:nvSpPr>
          <p:cNvPr id="5" name="文本框 4">
            <a:extLst>
              <a:ext uri="{FF2B5EF4-FFF2-40B4-BE49-F238E27FC236}">
                <a16:creationId xmlns:a16="http://schemas.microsoft.com/office/drawing/2014/main" id="{12538FD1-265A-3C49-975B-C010D5D5CE02}"/>
              </a:ext>
            </a:extLst>
          </p:cNvPr>
          <p:cNvSpPr txBox="1"/>
          <p:nvPr/>
        </p:nvSpPr>
        <p:spPr>
          <a:xfrm>
            <a:off x="1956818" y="2133115"/>
            <a:ext cx="2382659" cy="400110"/>
          </a:xfrm>
          <a:prstGeom prst="rect">
            <a:avLst/>
          </a:prstGeom>
          <a:noFill/>
        </p:spPr>
        <p:txBody>
          <a:bodyPr wrap="square" rtlCol="0">
            <a:spAutoFit/>
          </a:bodyPr>
          <a:lstStyle/>
          <a:p>
            <a:pPr>
              <a:defRPr/>
            </a:pPr>
            <a:r>
              <a:rPr lang="zh-CN" altLang="en-US" sz="2000" b="1" dirty="0">
                <a:solidFill>
                  <a:schemeClr val="bg1"/>
                </a:solidFill>
                <a:latin typeface="Microsoft YaHei" panose="020B0503020204020204" pitchFamily="34" charset="-122"/>
                <a:ea typeface="Microsoft YaHei" panose="020B0503020204020204" pitchFamily="34" charset="-122"/>
              </a:rPr>
              <a:t>于国家</a:t>
            </a:r>
          </a:p>
        </p:txBody>
      </p:sp>
      <p:sp>
        <p:nvSpPr>
          <p:cNvPr id="11" name="任意多边形: 形状 12">
            <a:extLst>
              <a:ext uri="{FF2B5EF4-FFF2-40B4-BE49-F238E27FC236}">
                <a16:creationId xmlns:a16="http://schemas.microsoft.com/office/drawing/2014/main" id="{D8DB77DE-5FF0-E64F-BF7C-F3F528A5DCE6}"/>
              </a:ext>
            </a:extLst>
          </p:cNvPr>
          <p:cNvSpPr>
            <a:spLocks/>
          </p:cNvSpPr>
          <p:nvPr/>
        </p:nvSpPr>
        <p:spPr bwMode="auto">
          <a:xfrm>
            <a:off x="1111996" y="2003157"/>
            <a:ext cx="724184" cy="660025"/>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Tree>
    <p:extLst>
      <p:ext uri="{BB962C8B-B14F-4D97-AF65-F5344CB8AC3E}">
        <p14:creationId xmlns:p14="http://schemas.microsoft.com/office/powerpoint/2010/main" val="3486483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smtClean="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ESG</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报告机器人</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8" y="2742188"/>
            <a:ext cx="6613445"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：哈小博</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-ESG</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报告机器人</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：黄玮、梁耀臻、丁凌辉、周天鸣</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Slogan</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：环境！社会！公司治理！</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专业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：哈尔滨工业大学</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深圳</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：金融科技</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作品应用项目</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：公司治理、投资者投资决策参考</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7115" y="2497717"/>
            <a:ext cx="2770769" cy="2770769"/>
          </a:xfrm>
          <a:prstGeom prst="rect">
            <a:avLst/>
          </a:prstGeom>
        </p:spPr>
      </p:pic>
    </p:spTree>
    <p:extLst>
      <p:ext uri="{BB962C8B-B14F-4D97-AF65-F5344CB8AC3E}">
        <p14:creationId xmlns:p14="http://schemas.microsoft.com/office/powerpoint/2010/main" val="437350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46120" y="2297668"/>
            <a:ext cx="6096000" cy="1667316"/>
          </a:xfrm>
          <a:prstGeom prst="rect">
            <a:avLst/>
          </a:prstGeom>
        </p:spPr>
        <p:txBody>
          <a:bodyPr>
            <a:spAutoFit/>
          </a:bodyPr>
          <a:lstStyle/>
          <a:p>
            <a:pPr lvl="0" algn="ctr">
              <a:lnSpc>
                <a:spcPct val="150000"/>
              </a:lnSpc>
              <a:defRPr/>
            </a:pPr>
            <a:r>
              <a:rPr lang="zh-CN" altLang="en-US" sz="4000" b="1" dirty="0">
                <a:solidFill>
                  <a:schemeClr val="bg1"/>
                </a:solidFill>
                <a:latin typeface="微软雅黑" panose="020B0503020204020204" pitchFamily="34" charset="-122"/>
                <a:ea typeface="微软雅黑" panose="020B0503020204020204" pitchFamily="34" charset="-122"/>
              </a:rPr>
              <a:t>一、需求分析</a:t>
            </a:r>
            <a:r>
              <a:rPr lang="en-US" altLang="zh-CN" sz="4000" b="1" dirty="0">
                <a:solidFill>
                  <a:schemeClr val="bg1"/>
                </a:solidFill>
                <a:latin typeface="微软雅黑" panose="020B0503020204020204" pitchFamily="34" charset="-122"/>
                <a:ea typeface="微软雅黑" panose="020B0503020204020204" pitchFamily="34" charset="-122"/>
              </a:rPr>
              <a:t>&amp;</a:t>
            </a:r>
            <a:r>
              <a:rPr lang="zh-CN" altLang="en-US" sz="4000" b="1" dirty="0">
                <a:solidFill>
                  <a:schemeClr val="bg1"/>
                </a:solidFill>
                <a:latin typeface="微软雅黑" panose="020B0503020204020204" pitchFamily="34" charset="-122"/>
                <a:ea typeface="微软雅黑" panose="020B0503020204020204" pitchFamily="34" charset="-122"/>
              </a:rPr>
              <a:t>背景介绍</a:t>
            </a:r>
            <a:endParaRPr lang="en-US" altLang="zh-CN" sz="4000" b="1" dirty="0">
              <a:solidFill>
                <a:schemeClr val="bg1"/>
              </a:solidFill>
              <a:latin typeface="微软雅黑" panose="020B0503020204020204" pitchFamily="34" charset="-122"/>
              <a:ea typeface="微软雅黑" panose="020B0503020204020204" pitchFamily="34" charset="-122"/>
            </a:endParaRPr>
          </a:p>
          <a:p>
            <a:pPr lvl="0" algn="ctr">
              <a:lnSpc>
                <a:spcPct val="150000"/>
              </a:lnSpc>
              <a:defRPr/>
            </a:pPr>
            <a:r>
              <a:rPr lang="en-US" altLang="zh-CN" sz="32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sz="3200"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7213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背景介绍：什么是</a:t>
            </a:r>
            <a:r>
              <a:rPr lang="en-US" altLang="zh-CN" sz="2400" b="1" dirty="0">
                <a:solidFill>
                  <a:schemeClr val="bg1"/>
                </a:solidFill>
                <a:latin typeface="微软雅黑" panose="020B0503020204020204" pitchFamily="34" charset="-122"/>
                <a:ea typeface="微软雅黑" panose="020B0503020204020204" pitchFamily="34" charset="-122"/>
              </a:rPr>
              <a:t>ESG</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4</a:t>
            </a:fld>
            <a:endParaRPr lang="zh-CN" altLang="en-US" dirty="0"/>
          </a:p>
        </p:txBody>
      </p:sp>
      <p:sp>
        <p:nvSpPr>
          <p:cNvPr id="31" name="矩形 30">
            <a:extLst>
              <a:ext uri="{FF2B5EF4-FFF2-40B4-BE49-F238E27FC236}">
                <a16:creationId xmlns:a16="http://schemas.microsoft.com/office/drawing/2014/main" id="{3FBF4A49-F1C9-C640-851D-15D76110C7A0}"/>
              </a:ext>
            </a:extLst>
          </p:cNvPr>
          <p:cNvSpPr/>
          <p:nvPr/>
        </p:nvSpPr>
        <p:spPr>
          <a:xfrm>
            <a:off x="2031620" y="1172676"/>
            <a:ext cx="8128756" cy="1877437"/>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2000" b="1" dirty="0">
                <a:solidFill>
                  <a:schemeClr val="bg1"/>
                </a:solidFill>
                <a:latin typeface="Microsoft YaHei" panose="020B0503020204020204" pitchFamily="34" charset="-122"/>
                <a:ea typeface="Microsoft YaHei" panose="020B0503020204020204" pitchFamily="34" charset="-122"/>
              </a:rPr>
              <a:t>什么是</a:t>
            </a:r>
            <a:r>
              <a:rPr lang="en-US" altLang="zh-CN" sz="2000" b="1" dirty="0">
                <a:solidFill>
                  <a:schemeClr val="bg1"/>
                </a:solidFill>
                <a:latin typeface="Microsoft YaHei" panose="020B0503020204020204" pitchFamily="34" charset="-122"/>
                <a:ea typeface="Microsoft YaHei" panose="020B0503020204020204" pitchFamily="34" charset="-122"/>
              </a:rPr>
              <a:t>ESG</a:t>
            </a:r>
            <a:r>
              <a:rPr lang="zh-CN" altLang="en-US" sz="2000" b="1" dirty="0">
                <a:solidFill>
                  <a:schemeClr val="bg1"/>
                </a:solidFill>
                <a:latin typeface="Microsoft YaHei" panose="020B0503020204020204" pitchFamily="34" charset="-122"/>
                <a:ea typeface="Microsoft YaHei" panose="020B0503020204020204" pitchFamily="34" charset="-122"/>
              </a:rPr>
              <a:t>？</a:t>
            </a:r>
            <a:endParaRPr lang="en-US" altLang="zh-CN" sz="1600" dirty="0">
              <a:solidFill>
                <a:schemeClr val="bg1"/>
              </a:solidFill>
              <a:latin typeface="Microsoft YaHei" panose="020B0503020204020204" pitchFamily="34" charset="-122"/>
              <a:ea typeface="Microsoft YaHei" panose="020B0503020204020204" pitchFamily="34" charset="-122"/>
            </a:endParaRPr>
          </a:p>
          <a:p>
            <a:pPr algn="just">
              <a:lnSpc>
                <a:spcPct val="150000"/>
              </a:lnSpc>
            </a:pPr>
            <a:r>
              <a:rPr lang="en-US" altLang="zh-CN" sz="1600" dirty="0">
                <a:solidFill>
                  <a:schemeClr val="bg1"/>
                </a:solidFill>
                <a:latin typeface="Microsoft YaHei" panose="020B0503020204020204" pitchFamily="34" charset="-122"/>
                <a:ea typeface="Microsoft YaHei" panose="020B0503020204020204" pitchFamily="34" charset="-122"/>
              </a:rPr>
              <a:t>  ESG</a:t>
            </a:r>
            <a:r>
              <a:rPr lang="zh-CN" altLang="zh-CN" sz="1600" dirty="0">
                <a:solidFill>
                  <a:schemeClr val="bg1"/>
                </a:solidFill>
                <a:latin typeface="Microsoft YaHei" panose="020B0503020204020204" pitchFamily="34" charset="-122"/>
                <a:ea typeface="Microsoft YaHei" panose="020B0503020204020204" pitchFamily="34" charset="-122"/>
              </a:rPr>
              <a:t>是一种新兴的企业评价方式，区别于传统财务指标，</a:t>
            </a:r>
            <a:r>
              <a:rPr lang="en-US" altLang="zh-CN" sz="1600" dirty="0">
                <a:solidFill>
                  <a:schemeClr val="bg1"/>
                </a:solidFill>
                <a:latin typeface="Microsoft YaHei" panose="020B0503020204020204" pitchFamily="34" charset="-122"/>
                <a:ea typeface="Microsoft YaHei" panose="020B0503020204020204" pitchFamily="34" charset="-122"/>
              </a:rPr>
              <a:t>ESG</a:t>
            </a:r>
            <a:r>
              <a:rPr lang="zh-CN" altLang="zh-CN" sz="1600" dirty="0">
                <a:solidFill>
                  <a:schemeClr val="bg1"/>
                </a:solidFill>
                <a:latin typeface="Microsoft YaHei" panose="020B0503020204020204" pitchFamily="34" charset="-122"/>
                <a:ea typeface="Microsoft YaHei" panose="020B0503020204020204" pitchFamily="34" charset="-122"/>
              </a:rPr>
              <a:t>从环境（</a:t>
            </a:r>
            <a:r>
              <a:rPr lang="en-US" altLang="zh-CN" sz="1600" dirty="0">
                <a:solidFill>
                  <a:schemeClr val="bg1"/>
                </a:solidFill>
                <a:latin typeface="Microsoft YaHei" panose="020B0503020204020204" pitchFamily="34" charset="-122"/>
                <a:ea typeface="Microsoft YaHei" panose="020B0503020204020204" pitchFamily="34" charset="-122"/>
              </a:rPr>
              <a:t>Environment</a:t>
            </a:r>
            <a:r>
              <a:rPr lang="zh-CN" altLang="zh-CN" sz="1600" dirty="0">
                <a:solidFill>
                  <a:schemeClr val="bg1"/>
                </a:solidFill>
                <a:latin typeface="Microsoft YaHei" panose="020B0503020204020204" pitchFamily="34" charset="-122"/>
                <a:ea typeface="Microsoft YaHei" panose="020B0503020204020204" pitchFamily="34" charset="-122"/>
              </a:rPr>
              <a:t>）、社会（</a:t>
            </a:r>
            <a:r>
              <a:rPr lang="en-US" altLang="zh-CN" sz="1600" dirty="0">
                <a:solidFill>
                  <a:schemeClr val="bg1"/>
                </a:solidFill>
                <a:latin typeface="Microsoft YaHei" panose="020B0503020204020204" pitchFamily="34" charset="-122"/>
                <a:ea typeface="Microsoft YaHei" panose="020B0503020204020204" pitchFamily="34" charset="-122"/>
              </a:rPr>
              <a:t>Social</a:t>
            </a:r>
            <a:r>
              <a:rPr lang="zh-CN" altLang="zh-CN" sz="1600" dirty="0">
                <a:solidFill>
                  <a:schemeClr val="bg1"/>
                </a:solidFill>
                <a:latin typeface="Microsoft YaHei" panose="020B0503020204020204" pitchFamily="34" charset="-122"/>
                <a:ea typeface="Microsoft YaHei" panose="020B0503020204020204" pitchFamily="34" charset="-122"/>
              </a:rPr>
              <a:t>）、公司治理（</a:t>
            </a:r>
            <a:r>
              <a:rPr lang="en-US" altLang="zh-CN" sz="1600" dirty="0">
                <a:solidFill>
                  <a:schemeClr val="bg1"/>
                </a:solidFill>
                <a:latin typeface="Microsoft YaHei" panose="020B0503020204020204" pitchFamily="34" charset="-122"/>
                <a:ea typeface="Microsoft YaHei" panose="020B0503020204020204" pitchFamily="34" charset="-122"/>
              </a:rPr>
              <a:t>Corporate Governance</a:t>
            </a:r>
            <a:r>
              <a:rPr lang="zh-CN" altLang="zh-CN" sz="1600" dirty="0">
                <a:solidFill>
                  <a:schemeClr val="bg1"/>
                </a:solidFill>
                <a:latin typeface="Microsoft YaHei" panose="020B0503020204020204" pitchFamily="34" charset="-122"/>
                <a:ea typeface="Microsoft YaHei" panose="020B0503020204020204" pitchFamily="34" charset="-122"/>
              </a:rPr>
              <a:t>）角度去审视公司的好坏，是环境、社会、以及公司治理的综合指标。</a:t>
            </a:r>
            <a:endParaRPr lang="zh-CN" altLang="zh-CN" sz="1400" b="1" dirty="0">
              <a:solidFill>
                <a:schemeClr val="bg1"/>
              </a:solidFill>
              <a:latin typeface="Microsoft YaHei" panose="020B0503020204020204" pitchFamily="34" charset="-122"/>
              <a:ea typeface="Microsoft YaHei" panose="020B0503020204020204" pitchFamily="34" charset="-122"/>
            </a:endParaRPr>
          </a:p>
          <a:p>
            <a:endParaRPr lang="zh-CN" altLang="en-US" sz="1400" dirty="0">
              <a:solidFill>
                <a:schemeClr val="bg1"/>
              </a:solidFill>
              <a:latin typeface="Microsoft YaHei" panose="020B0503020204020204" pitchFamily="34" charset="-122"/>
              <a:ea typeface="Microsoft YaHei" panose="020B0503020204020204" pitchFamily="34" charset="-122"/>
            </a:endParaRPr>
          </a:p>
        </p:txBody>
      </p:sp>
      <p:pic>
        <p:nvPicPr>
          <p:cNvPr id="2" name="图片 1"/>
          <p:cNvPicPr>
            <a:picLocks noChangeAspect="1"/>
          </p:cNvPicPr>
          <p:nvPr/>
        </p:nvPicPr>
        <p:blipFill>
          <a:blip r:embed="rId2"/>
          <a:stretch>
            <a:fillRect/>
          </a:stretch>
        </p:blipFill>
        <p:spPr>
          <a:xfrm>
            <a:off x="3051808" y="2912953"/>
            <a:ext cx="6088380" cy="3805238"/>
          </a:xfrm>
          <a:prstGeom prst="rect">
            <a:avLst/>
          </a:prstGeom>
        </p:spPr>
      </p:pic>
    </p:spTree>
    <p:extLst>
      <p:ext uri="{BB962C8B-B14F-4D97-AF65-F5344CB8AC3E}">
        <p14:creationId xmlns:p14="http://schemas.microsoft.com/office/powerpoint/2010/main" val="377765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背景介绍：什么是</a:t>
            </a:r>
            <a:r>
              <a:rPr lang="en-US" altLang="zh-CN" sz="2400" b="1" dirty="0">
                <a:solidFill>
                  <a:schemeClr val="bg1"/>
                </a:solidFill>
                <a:latin typeface="微软雅黑" panose="020B0503020204020204" pitchFamily="34" charset="-122"/>
                <a:ea typeface="微软雅黑" panose="020B0503020204020204" pitchFamily="34" charset="-122"/>
              </a:rPr>
              <a:t>ESG</a:t>
            </a:r>
            <a:r>
              <a:rPr lang="zh-CN" altLang="en-US" sz="2400" b="1" dirty="0">
                <a:solidFill>
                  <a:schemeClr val="bg1"/>
                </a:solidFill>
                <a:latin typeface="微软雅黑" panose="020B0503020204020204" pitchFamily="34" charset="-122"/>
                <a:ea typeface="微软雅黑" panose="020B0503020204020204" pitchFamily="34" charset="-122"/>
              </a:rPr>
              <a:t>？</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5</a:t>
            </a:fld>
            <a:endParaRPr lang="zh-CN" altLang="en-US" dirty="0"/>
          </a:p>
        </p:txBody>
      </p:sp>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b="36694"/>
          <a:stretch/>
        </p:blipFill>
        <p:spPr>
          <a:xfrm>
            <a:off x="1562097" y="1554481"/>
            <a:ext cx="8572503" cy="2392679"/>
          </a:xfrm>
          <a:prstGeom prst="rect">
            <a:avLst/>
          </a:prstGeom>
        </p:spPr>
      </p:pic>
      <p:sp>
        <p:nvSpPr>
          <p:cNvPr id="7" name="矩形 6">
            <a:extLst>
              <a:ext uri="{FF2B5EF4-FFF2-40B4-BE49-F238E27FC236}">
                <a16:creationId xmlns:a16="http://schemas.microsoft.com/office/drawing/2014/main" id="{3FBF4A49-F1C9-C640-851D-15D76110C7A0}"/>
              </a:ext>
            </a:extLst>
          </p:cNvPr>
          <p:cNvSpPr/>
          <p:nvPr/>
        </p:nvSpPr>
        <p:spPr>
          <a:xfrm>
            <a:off x="4436539" y="4203416"/>
            <a:ext cx="2927777"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b="1" u="sng"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S</a:t>
            </a:r>
            <a:r>
              <a:rPr lang="en-US" altLang="zh-CN" sz="160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ocial(</a:t>
            </a:r>
            <a:r>
              <a:rPr lang="zh-CN" altLang="en-US" sz="160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社会</a:t>
            </a:r>
            <a:r>
              <a:rPr lang="en-US" altLang="zh-CN" sz="160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lang="zh-CN" altLang="en-US" sz="1600" dirty="0">
                <a:solidFill>
                  <a:schemeClr val="bg1"/>
                </a:solidFill>
                <a:latin typeface="Microsoft YaHei" panose="020B0503020204020204" pitchFamily="34" charset="-122"/>
                <a:ea typeface="Microsoft YaHei" panose="020B0503020204020204" pitchFamily="34" charset="-122"/>
              </a:rPr>
              <a:t>社会责任主要看企业之间的业务关系以及企业和社区的关系；</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lang="zh-CN" altLang="en-US" sz="1600" dirty="0">
                <a:solidFill>
                  <a:schemeClr val="bg1"/>
                </a:solidFill>
                <a:latin typeface="Microsoft YaHei" panose="020B0503020204020204" pitchFamily="34" charset="-122"/>
                <a:ea typeface="Microsoft YaHei" panose="020B0503020204020204" pitchFamily="34" charset="-122"/>
              </a:rPr>
              <a:t>比如一个公司是否有人文关怀、是否对人厚道等等。</a:t>
            </a:r>
            <a:endParaRPr lang="en-US" altLang="zh-CN" sz="1600" dirty="0">
              <a:solidFill>
                <a:schemeClr val="bg1"/>
              </a:solidFill>
              <a:latin typeface="Microsoft YaHei" panose="020B0503020204020204" pitchFamily="34" charset="-122"/>
              <a:ea typeface="Microsoft YaHei" panose="020B0503020204020204" pitchFamily="34" charset="-122"/>
            </a:endParaRPr>
          </a:p>
        </p:txBody>
      </p:sp>
      <p:sp>
        <p:nvSpPr>
          <p:cNvPr id="8" name="矩形 7">
            <a:extLst>
              <a:ext uri="{FF2B5EF4-FFF2-40B4-BE49-F238E27FC236}">
                <a16:creationId xmlns:a16="http://schemas.microsoft.com/office/drawing/2014/main" id="{3FBF4A49-F1C9-C640-851D-15D76110C7A0}"/>
              </a:ext>
            </a:extLst>
          </p:cNvPr>
          <p:cNvSpPr/>
          <p:nvPr/>
        </p:nvSpPr>
        <p:spPr>
          <a:xfrm>
            <a:off x="604954" y="4203416"/>
            <a:ext cx="3733800"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b="1" u="sng"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E</a:t>
            </a:r>
            <a:r>
              <a:rPr lang="en-US" altLang="zh-CN" sz="1600" dirty="0">
                <a:solidFill>
                  <a:schemeClr val="bg1"/>
                </a:solidFill>
                <a:latin typeface="Microsoft YaHei" panose="020B0503020204020204" pitchFamily="34" charset="-122"/>
                <a:ea typeface="Microsoft YaHei" panose="020B0503020204020204" pitchFamily="34" charset="-122"/>
              </a:rPr>
              <a:t>nvironmental(</a:t>
            </a:r>
            <a:r>
              <a:rPr lang="zh-CN" altLang="en-US" sz="1600" dirty="0">
                <a:solidFill>
                  <a:schemeClr val="bg1"/>
                </a:solidFill>
                <a:latin typeface="Microsoft YaHei" panose="020B0503020204020204" pitchFamily="34" charset="-122"/>
                <a:ea typeface="Microsoft YaHei" panose="020B0503020204020204" pitchFamily="34" charset="-122"/>
              </a:rPr>
              <a:t>环境</a:t>
            </a:r>
            <a:r>
              <a:rPr lang="en-US" altLang="zh-CN" sz="1600" dirty="0">
                <a:solidFill>
                  <a:schemeClr val="bg1"/>
                </a:solidFill>
                <a:latin typeface="Microsoft YaHei" panose="020B0503020204020204" pitchFamily="34" charset="-122"/>
                <a:ea typeface="Microsoft YaHei" panose="020B0503020204020204" pitchFamily="34" charset="-122"/>
              </a:rPr>
              <a:t>)</a:t>
            </a:r>
          </a:p>
          <a:p>
            <a:pPr marL="285750" indent="-285750">
              <a:lnSpc>
                <a:spcPct val="150000"/>
              </a:lnSpc>
              <a:buFont typeface="Arial" panose="020B0604020202020204" pitchFamily="34" charset="0"/>
              <a:buChar char="•"/>
            </a:pPr>
            <a:r>
              <a:rPr lang="zh-CN" altLang="en-US" sz="1600" dirty="0">
                <a:solidFill>
                  <a:schemeClr val="bg1"/>
                </a:solidFill>
                <a:latin typeface="Microsoft YaHei" panose="020B0503020204020204" pitchFamily="34" charset="-122"/>
                <a:ea typeface="Microsoft YaHei" panose="020B0503020204020204" pitchFamily="34" charset="-122"/>
              </a:rPr>
              <a:t>环境内容包括公司的能源使用、污染物排放、自然资源保护等；</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285750" indent="-285750">
              <a:lnSpc>
                <a:spcPct val="150000"/>
              </a:lnSpc>
              <a:buFont typeface="Arial" panose="020B0604020202020204" pitchFamily="34" charset="0"/>
              <a:buChar char="•"/>
            </a:pPr>
            <a:r>
              <a:rPr lang="zh-CN" altLang="en-US" sz="1600" dirty="0">
                <a:solidFill>
                  <a:schemeClr val="bg1"/>
                </a:solidFill>
                <a:latin typeface="Microsoft YaHei" panose="020B0503020204020204" pitchFamily="34" charset="-122"/>
                <a:ea typeface="Microsoft YaHei" panose="020B0503020204020204" pitchFamily="34" charset="-122"/>
              </a:rPr>
              <a:t>其内容还可用于评估公司可能面临的任何环境风险以及公司如何管理这些风险。</a:t>
            </a:r>
            <a:endParaRPr lang="en-US" altLang="zh-CN" sz="1600" dirty="0">
              <a:solidFill>
                <a:schemeClr val="bg1"/>
              </a:solidFill>
              <a:latin typeface="Microsoft YaHei" panose="020B0503020204020204" pitchFamily="34" charset="-122"/>
              <a:ea typeface="Microsoft YaHei" panose="020B0503020204020204" pitchFamily="34" charset="-122"/>
            </a:endParaRPr>
          </a:p>
        </p:txBody>
      </p:sp>
      <p:sp>
        <p:nvSpPr>
          <p:cNvPr id="9" name="矩形 8">
            <a:extLst>
              <a:ext uri="{FF2B5EF4-FFF2-40B4-BE49-F238E27FC236}">
                <a16:creationId xmlns:a16="http://schemas.microsoft.com/office/drawing/2014/main" id="{3FBF4A49-F1C9-C640-851D-15D76110C7A0}"/>
              </a:ext>
            </a:extLst>
          </p:cNvPr>
          <p:cNvSpPr/>
          <p:nvPr/>
        </p:nvSpPr>
        <p:spPr>
          <a:xfrm>
            <a:off x="7462101" y="4203416"/>
            <a:ext cx="3992499" cy="2308324"/>
          </a:xfrm>
          <a:prstGeom prst="rect">
            <a:avLst/>
          </a:prstGeom>
        </p:spPr>
        <p:txBody>
          <a:bodyPr wrap="square">
            <a:spAutoFit/>
          </a:bodyPr>
          <a:lstStyle/>
          <a:p>
            <a:pPr marL="285750" indent="-285750">
              <a:lnSpc>
                <a:spcPct val="150000"/>
              </a:lnSpc>
              <a:buFont typeface="Arial" panose="020B0604020202020204" pitchFamily="34" charset="0"/>
              <a:buChar char="•"/>
            </a:pPr>
            <a:r>
              <a:rPr lang="en-US" altLang="zh-CN" sz="1600" b="1" u="sng"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G</a:t>
            </a:r>
            <a:r>
              <a:rPr lang="en-US" altLang="zh-CN" sz="160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overnance(</a:t>
            </a:r>
            <a:r>
              <a:rPr lang="zh-CN" altLang="en-US" sz="160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公司治理</a:t>
            </a:r>
            <a:r>
              <a:rPr lang="en-US" altLang="zh-CN" sz="1600" dirty="0">
                <a:solidFill>
                  <a:schemeClr val="bg1"/>
                </a:solidFill>
                <a:effectLst>
                  <a:outerShdw blurRad="38100" dist="38100" dir="2700000" algn="tl">
                    <a:srgbClr val="000000">
                      <a:alpha val="43137"/>
                    </a:srgbClr>
                  </a:outerShdw>
                </a:effectLst>
                <a:latin typeface="Microsoft YaHei" panose="020B0503020204020204" pitchFamily="34" charset="-122"/>
                <a:ea typeface="Microsoft YaHei" panose="020B0503020204020204" pitchFamily="34" charset="-122"/>
              </a:rPr>
              <a:t>)</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285750" indent="-285750" algn="just">
              <a:lnSpc>
                <a:spcPct val="150000"/>
              </a:lnSpc>
              <a:buFont typeface="Arial" panose="020B0604020202020204" pitchFamily="34" charset="0"/>
              <a:buChar char="•"/>
            </a:pPr>
            <a:r>
              <a:rPr lang="zh-CN" altLang="en-US" sz="1600" dirty="0">
                <a:solidFill>
                  <a:schemeClr val="bg1"/>
                </a:solidFill>
                <a:latin typeface="Microsoft YaHei" panose="020B0503020204020204" pitchFamily="34" charset="-122"/>
                <a:ea typeface="Microsoft YaHei" panose="020B0503020204020204" pitchFamily="34" charset="-122"/>
              </a:rPr>
              <a:t>公司治理涵盖调查公司管理层（董事会，股东和该公司的各个利益相关者）的权利和责任的领域；</a:t>
            </a:r>
            <a:endParaRPr lang="en-US" altLang="zh-CN" sz="1600" dirty="0">
              <a:solidFill>
                <a:schemeClr val="bg1"/>
              </a:solidFill>
              <a:latin typeface="Microsoft YaHei" panose="020B0503020204020204" pitchFamily="34" charset="-122"/>
              <a:ea typeface="Microsoft YaHei" panose="020B0503020204020204" pitchFamily="34" charset="-122"/>
            </a:endParaRPr>
          </a:p>
          <a:p>
            <a:pPr marL="285750" indent="-285750" algn="just">
              <a:lnSpc>
                <a:spcPct val="150000"/>
              </a:lnSpc>
              <a:buFont typeface="Arial" panose="020B0604020202020204" pitchFamily="34" charset="0"/>
              <a:buChar char="•"/>
            </a:pPr>
            <a:r>
              <a:rPr lang="zh-CN" altLang="en-US" sz="1600" dirty="0">
                <a:solidFill>
                  <a:schemeClr val="bg1"/>
                </a:solidFill>
                <a:latin typeface="Microsoft YaHei" panose="020B0503020204020204" pitchFamily="34" charset="-122"/>
                <a:ea typeface="Microsoft YaHei" panose="020B0503020204020204" pitchFamily="34" charset="-122"/>
              </a:rPr>
              <a:t>比如公司的组织架构、高管薪酬、董事会的多样性和结构等等。</a:t>
            </a:r>
            <a:endParaRPr lang="en-US" altLang="zh-CN" sz="16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179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40">
            <a:extLst>
              <a:ext uri="{FF2B5EF4-FFF2-40B4-BE49-F238E27FC236}">
                <a16:creationId xmlns:a16="http://schemas.microsoft.com/office/drawing/2014/main" id="{4361C246-C6BE-B240-A7BE-9D4DF6D8A52D}"/>
              </a:ext>
            </a:extLst>
          </p:cNvPr>
          <p:cNvCxnSpPr/>
          <p:nvPr/>
        </p:nvCxnSpPr>
        <p:spPr>
          <a:xfrm flipV="1">
            <a:off x="320037" y="3007995"/>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
            <a:extLst>
              <a:ext uri="{FF2B5EF4-FFF2-40B4-BE49-F238E27FC236}">
                <a16:creationId xmlns:a16="http://schemas.microsoft.com/office/drawing/2014/main" id="{44590246-DA6C-5B4E-BFD8-BD4A7904FA16}"/>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B1FEC226-FED6-EC47-956F-B56ECE6C9A01}"/>
              </a:ext>
            </a:extLst>
          </p:cNvPr>
          <p:cNvSpPr txBox="1"/>
          <p:nvPr/>
        </p:nvSpPr>
        <p:spPr>
          <a:xfrm>
            <a:off x="292498" y="285760"/>
            <a:ext cx="765832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背景介绍：中国</a:t>
            </a:r>
            <a:r>
              <a:rPr lang="en-US" altLang="zh-CN" sz="2400" b="1" dirty="0">
                <a:solidFill>
                  <a:schemeClr val="bg1"/>
                </a:solidFill>
                <a:latin typeface="微软雅黑" panose="020B0503020204020204" pitchFamily="34" charset="-122"/>
                <a:ea typeface="微软雅黑" panose="020B0503020204020204" pitchFamily="34" charset="-122"/>
              </a:rPr>
              <a:t>ESG</a:t>
            </a:r>
            <a:r>
              <a:rPr lang="zh-CN" altLang="en-US" sz="2400" b="1" dirty="0">
                <a:solidFill>
                  <a:schemeClr val="bg1"/>
                </a:solidFill>
                <a:latin typeface="微软雅黑" panose="020B0503020204020204" pitchFamily="34" charset="-122"/>
                <a:ea typeface="微软雅黑" panose="020B0503020204020204" pitchFamily="34" charset="-122"/>
              </a:rPr>
              <a:t>发展状况如何？</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29" name="图片 28"/>
          <p:cNvPicPr>
            <a:picLocks noChangeAspect="1"/>
          </p:cNvPicPr>
          <p:nvPr/>
        </p:nvPicPr>
        <p:blipFill>
          <a:blip r:embed="rId2"/>
          <a:stretch>
            <a:fillRect/>
          </a:stretch>
        </p:blipFill>
        <p:spPr>
          <a:xfrm>
            <a:off x="788280" y="1594624"/>
            <a:ext cx="6751245" cy="4772200"/>
          </a:xfrm>
          <a:prstGeom prst="rect">
            <a:avLst/>
          </a:prstGeom>
        </p:spPr>
      </p:pic>
      <p:cxnSp>
        <p:nvCxnSpPr>
          <p:cNvPr id="30" name="直接连接符 40">
            <a:extLst>
              <a:ext uri="{FF2B5EF4-FFF2-40B4-BE49-F238E27FC236}">
                <a16:creationId xmlns:a16="http://schemas.microsoft.com/office/drawing/2014/main" id="{4361C246-C6BE-B240-A7BE-9D4DF6D8A52D}"/>
              </a:ext>
            </a:extLst>
          </p:cNvPr>
          <p:cNvCxnSpPr/>
          <p:nvPr/>
        </p:nvCxnSpPr>
        <p:spPr>
          <a:xfrm flipV="1">
            <a:off x="7807655" y="1098550"/>
            <a:ext cx="0" cy="3850005"/>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3FBF4A49-F1C9-C640-851D-15D76110C7A0}"/>
              </a:ext>
            </a:extLst>
          </p:cNvPr>
          <p:cNvSpPr/>
          <p:nvPr/>
        </p:nvSpPr>
        <p:spPr>
          <a:xfrm>
            <a:off x="8275898" y="1523571"/>
            <a:ext cx="3790601" cy="5201424"/>
          </a:xfrm>
          <a:prstGeom prst="rect">
            <a:avLst/>
          </a:prstGeom>
        </p:spPr>
        <p:txBody>
          <a:bodyPr wrap="square">
            <a:spAutoFit/>
          </a:bodyPr>
          <a:lstStyle/>
          <a:p>
            <a:pPr marL="285750" lvl="0" indent="-285750" algn="just">
              <a:buFont typeface="Arial" panose="020B0604020202020204" pitchFamily="34" charset="0"/>
              <a:buChar char="•"/>
            </a:pPr>
            <a:r>
              <a:rPr lang="zh-CN" altLang="en-US" sz="1600" b="1" dirty="0">
                <a:solidFill>
                  <a:schemeClr val="bg1"/>
                </a:solidFill>
                <a:latin typeface="微软雅黑" panose="020B0503020204020204" pitchFamily="34" charset="-122"/>
                <a:ea typeface="微软雅黑" panose="020B0503020204020204" pitchFamily="34" charset="-122"/>
              </a:rPr>
              <a:t>中国</a:t>
            </a:r>
            <a:r>
              <a:rPr lang="en-US" altLang="zh-CN" sz="1600" b="1" dirty="0">
                <a:solidFill>
                  <a:schemeClr val="bg1"/>
                </a:solidFill>
                <a:latin typeface="微软雅黑" panose="020B0503020204020204" pitchFamily="34" charset="-122"/>
                <a:ea typeface="微软雅黑" panose="020B0503020204020204" pitchFamily="34" charset="-122"/>
              </a:rPr>
              <a:t>ESG</a:t>
            </a:r>
            <a:r>
              <a:rPr lang="zh-CN" altLang="en-US" sz="1600" b="1" dirty="0">
                <a:solidFill>
                  <a:schemeClr val="bg1"/>
                </a:solidFill>
                <a:latin typeface="微软雅黑" panose="020B0503020204020204" pitchFamily="34" charset="-122"/>
                <a:ea typeface="微软雅黑" panose="020B0503020204020204" pitchFamily="34" charset="-122"/>
              </a:rPr>
              <a:t>发展状况如何？</a:t>
            </a:r>
            <a:endParaRPr lang="en-US" altLang="zh-CN" sz="1600" b="1" dirty="0">
              <a:solidFill>
                <a:schemeClr val="bg1"/>
              </a:solidFill>
              <a:latin typeface="微软雅黑" panose="020B0503020204020204" pitchFamily="34" charset="-122"/>
              <a:ea typeface="微软雅黑" panose="020B0503020204020204" pitchFamily="34" charset="-122"/>
            </a:endParaRPr>
          </a:p>
          <a:p>
            <a:pPr lvl="0" algn="just"/>
            <a:endParaRPr lang="en-US" altLang="zh-CN" sz="1600" b="1" dirty="0">
              <a:solidFill>
                <a:schemeClr val="bg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600" b="1" dirty="0">
                <a:solidFill>
                  <a:schemeClr val="bg1"/>
                </a:solidFill>
                <a:latin typeface="微软雅黑" panose="020B0503020204020204" pitchFamily="34" charset="-122"/>
                <a:ea typeface="微软雅黑" panose="020B0503020204020204" pitchFamily="34" charset="-122"/>
              </a:rPr>
              <a:t>从政策机制推动进程来看：</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just"/>
            <a:r>
              <a:rPr lang="zh-CN" altLang="en-US" sz="1600" dirty="0">
                <a:solidFill>
                  <a:schemeClr val="bg1"/>
                </a:solidFill>
                <a:latin typeface="微软雅黑" panose="020B0503020204020204" pitchFamily="34" charset="-122"/>
                <a:ea typeface="微软雅黑" panose="020B0503020204020204" pitchFamily="34" charset="-122"/>
              </a:rPr>
              <a:t>    ①国内多部门近几年各方推动频率和强度均逐步升级，对上市公司</a:t>
            </a:r>
            <a:r>
              <a:rPr lang="en-US" altLang="zh-CN" sz="1600" dirty="0">
                <a:solidFill>
                  <a:schemeClr val="bg1"/>
                </a:solidFill>
                <a:latin typeface="微软雅黑" panose="020B0503020204020204" pitchFamily="34" charset="-122"/>
                <a:ea typeface="微软雅黑" panose="020B0503020204020204" pitchFamily="34" charset="-122"/>
              </a:rPr>
              <a:t>ESG</a:t>
            </a:r>
            <a:r>
              <a:rPr lang="zh-CN" altLang="en-US" sz="1600" dirty="0">
                <a:solidFill>
                  <a:schemeClr val="bg1"/>
                </a:solidFill>
                <a:latin typeface="微软雅黑" panose="020B0503020204020204" pitchFamily="34" charset="-122"/>
                <a:ea typeface="微软雅黑" panose="020B0503020204020204" pitchFamily="34" charset="-122"/>
              </a:rPr>
              <a:t>相关信息的披露提出更高的要求。</a:t>
            </a:r>
            <a:endParaRPr lang="en-US" altLang="zh-CN" sz="1600" dirty="0">
              <a:solidFill>
                <a:schemeClr val="bg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endParaRPr lang="en-US" altLang="zh-CN" sz="1600" b="1" dirty="0">
              <a:solidFill>
                <a:schemeClr val="bg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600" b="1" dirty="0">
                <a:solidFill>
                  <a:schemeClr val="bg1"/>
                </a:solidFill>
                <a:latin typeface="微软雅黑" panose="020B0503020204020204" pitchFamily="34" charset="-122"/>
                <a:ea typeface="微软雅黑" panose="020B0503020204020204" pitchFamily="34" charset="-122"/>
              </a:rPr>
              <a:t>从</a:t>
            </a:r>
            <a:r>
              <a:rPr lang="en-US" altLang="zh-CN" sz="1600" b="1" dirty="0">
                <a:solidFill>
                  <a:schemeClr val="bg1"/>
                </a:solidFill>
                <a:latin typeface="微软雅黑" panose="020B0503020204020204" pitchFamily="34" charset="-122"/>
                <a:ea typeface="微软雅黑" panose="020B0503020204020204" pitchFamily="34" charset="-122"/>
              </a:rPr>
              <a:t>ESG</a:t>
            </a:r>
            <a:r>
              <a:rPr lang="zh-CN" altLang="en-US" sz="1600" b="1" dirty="0">
                <a:solidFill>
                  <a:schemeClr val="bg1"/>
                </a:solidFill>
                <a:latin typeface="微软雅黑" panose="020B0503020204020204" pitchFamily="34" charset="-122"/>
                <a:ea typeface="微软雅黑" panose="020B0503020204020204" pitchFamily="34" charset="-122"/>
              </a:rPr>
              <a:t>市场发展来看：</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just"/>
            <a:r>
              <a:rPr lang="zh-CN" altLang="en-US" sz="1600" dirty="0">
                <a:solidFill>
                  <a:schemeClr val="bg1"/>
                </a:solidFill>
                <a:latin typeface="微软雅黑" panose="020B0503020204020204" pitchFamily="34" charset="-122"/>
                <a:ea typeface="微软雅黑" panose="020B0503020204020204" pitchFamily="34" charset="-122"/>
              </a:rPr>
              <a:t>    ①</a:t>
            </a:r>
            <a:r>
              <a:rPr lang="en-US" altLang="zh-CN" sz="1600" dirty="0">
                <a:solidFill>
                  <a:schemeClr val="bg1"/>
                </a:solidFill>
                <a:latin typeface="微软雅黑" panose="020B0503020204020204" pitchFamily="34" charset="-122"/>
                <a:ea typeface="微软雅黑" panose="020B0503020204020204" pitchFamily="34" charset="-122"/>
              </a:rPr>
              <a:t>ESG</a:t>
            </a:r>
            <a:r>
              <a:rPr lang="zh-CN" altLang="en-US" sz="1600" dirty="0">
                <a:solidFill>
                  <a:schemeClr val="bg1"/>
                </a:solidFill>
                <a:latin typeface="微软雅黑" panose="020B0503020204020204" pitchFamily="34" charset="-122"/>
                <a:ea typeface="微软雅黑" panose="020B0503020204020204" pitchFamily="34" charset="-122"/>
              </a:rPr>
              <a:t>投资理念方兴未艾，投资人对</a:t>
            </a:r>
            <a:r>
              <a:rPr lang="en-US" altLang="zh-CN" sz="1600" dirty="0">
                <a:solidFill>
                  <a:schemeClr val="bg1"/>
                </a:solidFill>
                <a:latin typeface="微软雅黑" panose="020B0503020204020204" pitchFamily="34" charset="-122"/>
                <a:ea typeface="微软雅黑" panose="020B0503020204020204" pitchFamily="34" charset="-122"/>
              </a:rPr>
              <a:t>ESG</a:t>
            </a:r>
            <a:r>
              <a:rPr lang="zh-CN" altLang="en-US" sz="1600" dirty="0">
                <a:solidFill>
                  <a:schemeClr val="bg1"/>
                </a:solidFill>
                <a:latin typeface="微软雅黑" panose="020B0503020204020204" pitchFamily="34" charset="-122"/>
                <a:ea typeface="微软雅黑" panose="020B0503020204020204" pitchFamily="34" charset="-122"/>
              </a:rPr>
              <a:t>投资的关注度逐步提升。</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r>
              <a:rPr lang="zh-CN" altLang="en-US" sz="1600" dirty="0">
                <a:solidFill>
                  <a:schemeClr val="bg1"/>
                </a:solidFill>
                <a:latin typeface="微软雅黑" panose="020B0503020204020204" pitchFamily="34" charset="-122"/>
                <a:ea typeface="微软雅黑" panose="020B0503020204020204" pitchFamily="34" charset="-122"/>
              </a:rPr>
              <a:t>    ②在新冠疫情的激化下，中国可持续基金在连续两季流出后于</a:t>
            </a:r>
            <a:r>
              <a:rPr lang="en-US" altLang="zh-CN" sz="1600" dirty="0">
                <a:solidFill>
                  <a:schemeClr val="bg1"/>
                </a:solidFill>
                <a:latin typeface="微软雅黑" panose="020B0503020204020204" pitchFamily="34" charset="-122"/>
                <a:ea typeface="微软雅黑" panose="020B0503020204020204" pitchFamily="34" charset="-122"/>
              </a:rPr>
              <a:t>2020</a:t>
            </a:r>
            <a:r>
              <a:rPr lang="zh-CN" altLang="en-US" sz="1600" dirty="0">
                <a:solidFill>
                  <a:schemeClr val="bg1"/>
                </a:solidFill>
                <a:latin typeface="微软雅黑" panose="020B0503020204020204" pitchFamily="34" charset="-122"/>
                <a:ea typeface="微软雅黑" panose="020B0503020204020204" pitchFamily="34" charset="-122"/>
              </a:rPr>
              <a:t>年第一季度净流入</a:t>
            </a:r>
            <a:r>
              <a:rPr lang="en-US" altLang="zh-CN" sz="1600" dirty="0">
                <a:solidFill>
                  <a:schemeClr val="bg1"/>
                </a:solidFill>
                <a:latin typeface="微软雅黑" panose="020B0503020204020204" pitchFamily="34" charset="-122"/>
                <a:ea typeface="微软雅黑" panose="020B0503020204020204" pitchFamily="34" charset="-122"/>
              </a:rPr>
              <a:t>6100</a:t>
            </a:r>
            <a:r>
              <a:rPr lang="zh-CN" altLang="en-US" sz="1600" dirty="0">
                <a:solidFill>
                  <a:schemeClr val="bg1"/>
                </a:solidFill>
                <a:latin typeface="微软雅黑" panose="020B0503020204020204" pitchFamily="34" charset="-122"/>
                <a:ea typeface="微软雅黑" panose="020B0503020204020204" pitchFamily="34" charset="-122"/>
              </a:rPr>
              <a:t>万美元。</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endParaRPr lang="en-US" altLang="zh-CN" sz="1600" b="1" dirty="0">
              <a:solidFill>
                <a:schemeClr val="bg1"/>
              </a:solidFill>
              <a:latin typeface="微软雅黑" panose="020B0503020204020204" pitchFamily="34" charset="-122"/>
              <a:ea typeface="微软雅黑" panose="020B0503020204020204" pitchFamily="34" charset="-122"/>
            </a:endParaRPr>
          </a:p>
          <a:p>
            <a:pPr marL="285750" indent="-285750" algn="just">
              <a:buFont typeface="Arial" panose="020B0604020202020204" pitchFamily="34" charset="0"/>
              <a:buChar char="•"/>
            </a:pPr>
            <a:r>
              <a:rPr lang="zh-CN" altLang="en-US" sz="1600" b="1" dirty="0">
                <a:solidFill>
                  <a:schemeClr val="bg1"/>
                </a:solidFill>
                <a:latin typeface="微软雅黑" panose="020B0503020204020204" pitchFamily="34" charset="-122"/>
                <a:ea typeface="微软雅黑" panose="020B0503020204020204" pitchFamily="34" charset="-122"/>
              </a:rPr>
              <a:t>从企业信息披露情况来看</a:t>
            </a:r>
            <a:r>
              <a:rPr lang="zh-CN" altLang="en-US"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r>
              <a:rPr lang="zh-CN" altLang="en-US" sz="1600" dirty="0">
                <a:solidFill>
                  <a:schemeClr val="bg1"/>
                </a:solidFill>
                <a:latin typeface="微软雅黑" panose="020B0503020204020204" pitchFamily="34" charset="-122"/>
                <a:ea typeface="微软雅黑" panose="020B0503020204020204" pitchFamily="34" charset="-122"/>
              </a:rPr>
              <a:t>    ①近</a:t>
            </a: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年，全</a:t>
            </a:r>
            <a:r>
              <a:rPr lang="en-US" altLang="zh-CN" sz="1600" dirty="0">
                <a:solidFill>
                  <a:schemeClr val="bg1"/>
                </a:solidFill>
                <a:latin typeface="微软雅黑" panose="020B0503020204020204" pitchFamily="34" charset="-122"/>
                <a:ea typeface="微软雅黑" panose="020B0503020204020204" pitchFamily="34" charset="-122"/>
              </a:rPr>
              <a:t>A</a:t>
            </a:r>
            <a:r>
              <a:rPr lang="zh-CN" altLang="en-US" sz="1600" dirty="0">
                <a:solidFill>
                  <a:schemeClr val="bg1"/>
                </a:solidFill>
                <a:latin typeface="微软雅黑" panose="020B0503020204020204" pitchFamily="34" charset="-122"/>
                <a:ea typeface="微软雅黑" panose="020B0503020204020204" pitchFamily="34" charset="-122"/>
              </a:rPr>
              <a:t>股上市公司发布的独立社会责任报告数量整体呈上升趋势（但比例依然很低，平均披露比例仅为</a:t>
            </a:r>
            <a:r>
              <a:rPr lang="en-US" altLang="zh-CN" sz="1600" dirty="0">
                <a:solidFill>
                  <a:schemeClr val="bg1"/>
                </a:solidFill>
                <a:latin typeface="微软雅黑" panose="020B0503020204020204" pitchFamily="34" charset="-122"/>
                <a:ea typeface="微软雅黑" panose="020B0503020204020204" pitchFamily="34" charset="-122"/>
              </a:rPr>
              <a:t>20%</a:t>
            </a:r>
            <a:r>
              <a:rPr lang="zh-CN" altLang="en-US" sz="1600" dirty="0">
                <a:solidFill>
                  <a:schemeClr val="bg1"/>
                </a:solidFill>
                <a:latin typeface="微软雅黑" panose="020B0503020204020204" pitchFamily="34" charset="-122"/>
                <a:ea typeface="微软雅黑" panose="020B0503020204020204" pitchFamily="34" charset="-122"/>
              </a:rPr>
              <a:t>，且披露质量参差不齐）。</a:t>
            </a:r>
            <a:endParaRPr lang="en-US" altLang="zh-CN" sz="1600" dirty="0">
              <a:solidFill>
                <a:schemeClr val="bg1"/>
              </a:solidFill>
              <a:latin typeface="微软雅黑" panose="020B0503020204020204" pitchFamily="34" charset="-122"/>
              <a:ea typeface="微软雅黑" panose="020B0503020204020204" pitchFamily="34" charset="-122"/>
            </a:endParaRPr>
          </a:p>
          <a:p>
            <a:pPr algn="just"/>
            <a:endParaRPr lang="en-US" altLang="zh-CN" sz="1400" dirty="0">
              <a:solidFill>
                <a:schemeClr val="bg1"/>
              </a:solidFill>
              <a:latin typeface="Microsoft YaHei" panose="020B0503020204020204" pitchFamily="34" charset="-122"/>
              <a:ea typeface="Microsoft YaHei" panose="020B0503020204020204" pitchFamily="34" charset="-122"/>
            </a:endParaRPr>
          </a:p>
          <a:p>
            <a:pPr algn="just"/>
            <a:endParaRPr lang="zh-CN" altLang="zh-CN" sz="1400" dirty="0">
              <a:solidFill>
                <a:schemeClr val="bg1"/>
              </a:solidFill>
              <a:latin typeface="Microsoft YaHei" panose="020B0503020204020204" pitchFamily="34" charset="-122"/>
              <a:ea typeface="Microsoft YaHei" panose="020B0503020204020204" pitchFamily="34" charset="-122"/>
            </a:endParaRPr>
          </a:p>
        </p:txBody>
      </p:sp>
      <p:sp>
        <p:nvSpPr>
          <p:cNvPr id="32" name="矩形 31">
            <a:extLst>
              <a:ext uri="{FF2B5EF4-FFF2-40B4-BE49-F238E27FC236}">
                <a16:creationId xmlns:a16="http://schemas.microsoft.com/office/drawing/2014/main" id="{3FBF4A49-F1C9-C640-851D-15D76110C7A0}"/>
              </a:ext>
            </a:extLst>
          </p:cNvPr>
          <p:cNvSpPr/>
          <p:nvPr/>
        </p:nvSpPr>
        <p:spPr>
          <a:xfrm>
            <a:off x="1020500" y="6320658"/>
            <a:ext cx="3790601" cy="523220"/>
          </a:xfrm>
          <a:prstGeom prst="rect">
            <a:avLst/>
          </a:prstGeom>
        </p:spPr>
        <p:txBody>
          <a:bodyPr wrap="square">
            <a:spAutoFit/>
          </a:bodyPr>
          <a:lstStyle/>
          <a:p>
            <a:endParaRPr lang="zh-CN" altLang="zh-CN" sz="1400" b="1" dirty="0">
              <a:solidFill>
                <a:schemeClr val="bg1"/>
              </a:solidFill>
              <a:latin typeface="Microsoft YaHei" panose="020B0503020204020204" pitchFamily="34" charset="-122"/>
              <a:ea typeface="Microsoft YaHei" panose="020B0503020204020204" pitchFamily="34" charset="-122"/>
            </a:endParaRPr>
          </a:p>
          <a:p>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33" name="矩形 32">
            <a:extLst>
              <a:ext uri="{FF2B5EF4-FFF2-40B4-BE49-F238E27FC236}">
                <a16:creationId xmlns:a16="http://schemas.microsoft.com/office/drawing/2014/main" id="{3FBF4A49-F1C9-C640-851D-15D76110C7A0}"/>
              </a:ext>
            </a:extLst>
          </p:cNvPr>
          <p:cNvSpPr/>
          <p:nvPr/>
        </p:nvSpPr>
        <p:spPr>
          <a:xfrm>
            <a:off x="6242660" y="5768061"/>
            <a:ext cx="3790601" cy="523220"/>
          </a:xfrm>
          <a:prstGeom prst="rect">
            <a:avLst/>
          </a:prstGeom>
        </p:spPr>
        <p:txBody>
          <a:bodyPr wrap="square">
            <a:spAutoFit/>
          </a:bodyPr>
          <a:lstStyle/>
          <a:p>
            <a:endParaRPr lang="en-US" altLang="zh-CN" sz="1400" dirty="0">
              <a:solidFill>
                <a:schemeClr val="bg1"/>
              </a:solidFill>
              <a:latin typeface="Microsoft YaHei" panose="020B0503020204020204" pitchFamily="34" charset="-122"/>
              <a:ea typeface="Microsoft YaHei" panose="020B0503020204020204" pitchFamily="34" charset="-122"/>
            </a:endParaRPr>
          </a:p>
          <a:p>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
        <p:nvSpPr>
          <p:cNvPr id="34" name="矩形 33">
            <a:extLst>
              <a:ext uri="{FF2B5EF4-FFF2-40B4-BE49-F238E27FC236}">
                <a16:creationId xmlns:a16="http://schemas.microsoft.com/office/drawing/2014/main" id="{3FBF4A49-F1C9-C640-851D-15D76110C7A0}"/>
              </a:ext>
            </a:extLst>
          </p:cNvPr>
          <p:cNvSpPr/>
          <p:nvPr/>
        </p:nvSpPr>
        <p:spPr>
          <a:xfrm>
            <a:off x="2071222" y="6486468"/>
            <a:ext cx="4608358" cy="477054"/>
          </a:xfrm>
          <a:prstGeom prst="rect">
            <a:avLst/>
          </a:prstGeom>
        </p:spPr>
        <p:txBody>
          <a:bodyPr wrap="square">
            <a:spAutoFit/>
          </a:bodyPr>
          <a:lstStyle/>
          <a:p>
            <a:pPr algn="just"/>
            <a:r>
              <a:rPr lang="zh-CN" altLang="en-US" sz="1050" dirty="0">
                <a:solidFill>
                  <a:schemeClr val="bg1"/>
                </a:solidFill>
                <a:latin typeface="Microsoft YaHei" panose="020B0503020204020204" pitchFamily="34" charset="-122"/>
                <a:ea typeface="Microsoft YaHei" panose="020B0503020204020204" pitchFamily="34" charset="-122"/>
              </a:rPr>
              <a:t>图片来源：中央财经大学绿色金融国际研究院</a:t>
            </a:r>
            <a:r>
              <a:rPr lang="en-US" altLang="zh-CN" sz="1050" dirty="0">
                <a:solidFill>
                  <a:schemeClr val="bg1"/>
                </a:solidFill>
                <a:latin typeface="Microsoft YaHei" panose="020B0503020204020204" pitchFamily="34" charset="-122"/>
                <a:ea typeface="Microsoft YaHei" panose="020B0503020204020204" pitchFamily="34" charset="-122"/>
              </a:rPr>
              <a:t>《</a:t>
            </a:r>
            <a:r>
              <a:rPr lang="zh-CN" altLang="en-US" sz="1050" dirty="0">
                <a:solidFill>
                  <a:schemeClr val="bg1"/>
                </a:solidFill>
                <a:latin typeface="Microsoft YaHei" panose="020B0503020204020204" pitchFamily="34" charset="-122"/>
                <a:ea typeface="Microsoft YaHei" panose="020B0503020204020204" pitchFamily="34" charset="-122"/>
              </a:rPr>
              <a:t>中国</a:t>
            </a:r>
            <a:r>
              <a:rPr lang="en-US" altLang="zh-CN" sz="1050" dirty="0">
                <a:solidFill>
                  <a:schemeClr val="bg1"/>
                </a:solidFill>
                <a:latin typeface="Microsoft YaHei" panose="020B0503020204020204" pitchFamily="34" charset="-122"/>
                <a:ea typeface="Microsoft YaHei" panose="020B0503020204020204" pitchFamily="34" charset="-122"/>
              </a:rPr>
              <a:t>ESG</a:t>
            </a:r>
            <a:r>
              <a:rPr lang="zh-CN" altLang="en-US" sz="1050" dirty="0">
                <a:solidFill>
                  <a:schemeClr val="bg1"/>
                </a:solidFill>
                <a:latin typeface="Microsoft YaHei" panose="020B0503020204020204" pitchFamily="34" charset="-122"/>
                <a:ea typeface="Microsoft YaHei" panose="020B0503020204020204" pitchFamily="34" charset="-122"/>
              </a:rPr>
              <a:t>发展白皮书</a:t>
            </a:r>
            <a:r>
              <a:rPr lang="en-US" altLang="zh-CN" sz="1050" dirty="0">
                <a:solidFill>
                  <a:schemeClr val="bg1"/>
                </a:solidFill>
                <a:latin typeface="Microsoft YaHei" panose="020B0503020204020204" pitchFamily="34" charset="-122"/>
                <a:ea typeface="Microsoft YaHei" panose="020B0503020204020204" pitchFamily="34" charset="-122"/>
              </a:rPr>
              <a:t>》</a:t>
            </a:r>
            <a:endParaRPr lang="zh-CN" altLang="zh-CN" sz="1050" dirty="0">
              <a:solidFill>
                <a:schemeClr val="bg1"/>
              </a:solidFill>
              <a:latin typeface="Microsoft YaHei" panose="020B0503020204020204" pitchFamily="34" charset="-122"/>
              <a:ea typeface="Microsoft YaHei" panose="020B0503020204020204" pitchFamily="34" charset="-122"/>
            </a:endParaRPr>
          </a:p>
          <a:p>
            <a:endParaRPr lang="zh-CN" altLang="en-US" sz="1400" dirty="0">
              <a:solidFill>
                <a:schemeClr val="bg1"/>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3556244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nodePh="1">
                                  <p:stCondLst>
                                    <p:cond delay="0"/>
                                  </p:stCondLst>
                                  <p:endCondLst>
                                    <p:cond evt="begin" delay="0">
                                      <p:tn val="12"/>
                                    </p:cond>
                                  </p:end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nodePh="1">
                                  <p:stCondLst>
                                    <p:cond delay="0"/>
                                  </p:stCondLst>
                                  <p:endCondLst>
                                    <p:cond evt="begin" delay="0">
                                      <p:tn val="19"/>
                                    </p:cond>
                                  </p:end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文本框 3">
            <a:extLst>
              <a:ext uri="{FF2B5EF4-FFF2-40B4-BE49-F238E27FC236}">
                <a16:creationId xmlns:a16="http://schemas.microsoft.com/office/drawing/2014/main" id="{B584A1D8-74B2-FD4B-9118-9647AC8759CA}"/>
              </a:ext>
            </a:extLst>
          </p:cNvPr>
          <p:cNvSpPr txBox="1"/>
          <p:nvPr/>
        </p:nvSpPr>
        <p:spPr>
          <a:xfrm>
            <a:off x="292498" y="285760"/>
            <a:ext cx="9215396" cy="738664"/>
          </a:xfrm>
          <a:prstGeom prst="rect">
            <a:avLst/>
          </a:prstGeom>
          <a:noFill/>
        </p:spPr>
        <p:txBody>
          <a:bodyPr wrap="square" rtlCol="0">
            <a:spAutoFit/>
          </a:bodyPr>
          <a:lstStyle/>
          <a:p>
            <a:pPr>
              <a:defRPr/>
            </a:pPr>
            <a:r>
              <a:rPr lang="zh-CN" altLang="en-US" sz="2400" b="1" dirty="0">
                <a:solidFill>
                  <a:schemeClr val="bg1"/>
                </a:solidFill>
                <a:latin typeface="微软雅黑" panose="020B0503020204020204" pitchFamily="34" charset="-122"/>
                <a:ea typeface="微软雅黑" panose="020B0503020204020204" pitchFamily="34" charset="-122"/>
              </a:rPr>
              <a:t>一、需求分析</a:t>
            </a:r>
            <a:r>
              <a:rPr lang="en-US" altLang="zh-CN" sz="2400" b="1" dirty="0">
                <a:solidFill>
                  <a:schemeClr val="bg1"/>
                </a:solidFill>
                <a:latin typeface="微软雅黑" panose="020B0503020204020204" pitchFamily="34" charset="-122"/>
                <a:ea typeface="微软雅黑" panose="020B0503020204020204" pitchFamily="34" charset="-122"/>
              </a:rPr>
              <a:t>&amp;</a:t>
            </a:r>
            <a:r>
              <a:rPr lang="zh-CN" altLang="en-US" sz="2400" b="1" dirty="0">
                <a:solidFill>
                  <a:schemeClr val="bg1"/>
                </a:solidFill>
                <a:latin typeface="微软雅黑" panose="020B0503020204020204" pitchFamily="34" charset="-122"/>
                <a:ea typeface="微软雅黑" panose="020B0503020204020204" pitchFamily="34" charset="-122"/>
              </a:rPr>
              <a:t>背景介绍：</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国内企业</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ESG</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信息披露及</a:t>
            </a:r>
            <a:r>
              <a:rPr lang="en-US" altLang="zh-CN" sz="2400" b="1" dirty="0">
                <a:solidFill>
                  <a:srgbClr val="FFFFFF"/>
                </a:solidFill>
                <a:latin typeface="微软雅黑" panose="020B0503020204020204" charset="-122"/>
                <a:ea typeface="微软雅黑" panose="020B0503020204020204" charset="-122"/>
                <a:cs typeface="微软雅黑" panose="020B0503020204020204" charset="-122"/>
                <a:sym typeface="+mn-ea"/>
              </a:rPr>
              <a:t>ESG</a:t>
            </a:r>
            <a:r>
              <a:rPr lang="zh-CN" altLang="en-US" sz="2400" b="1" dirty="0">
                <a:solidFill>
                  <a:srgbClr val="FFFFFF"/>
                </a:solidFill>
                <a:latin typeface="微软雅黑" panose="020B0503020204020204" charset="-122"/>
                <a:ea typeface="微软雅黑" panose="020B0503020204020204" charset="-122"/>
                <a:cs typeface="微软雅黑" panose="020B0503020204020204" charset="-122"/>
                <a:sym typeface="+mn-ea"/>
              </a:rPr>
              <a:t>报告痛点</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altLang="zh-CN"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灯片编号占位符 3">
            <a:extLst>
              <a:ext uri="{FF2B5EF4-FFF2-40B4-BE49-F238E27FC236}">
                <a16:creationId xmlns:a16="http://schemas.microsoft.com/office/drawing/2014/main" id="{45063CA4-0CA0-4D4A-83D9-0D2020600C6F}"/>
              </a:ext>
            </a:extLst>
          </p:cNvPr>
          <p:cNvSpPr txBox="1">
            <a:spLocks/>
          </p:cNvSpPr>
          <p:nvPr/>
        </p:nvSpPr>
        <p:spPr>
          <a:xfrm>
            <a:off x="0" y="0"/>
            <a:ext cx="0" cy="0"/>
          </a:xfrm>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DD3DB80-B894-403A-B48E-6FDC1A72010E}" type="slidenum">
              <a:rPr lang="zh-CN" altLang="en-US" smtClean="0"/>
              <a:pPr/>
              <a:t>7</a:t>
            </a:fld>
            <a:endParaRPr lang="zh-CN" altLang="en-US" dirty="0"/>
          </a:p>
        </p:txBody>
      </p:sp>
      <p:sp>
        <p:nvSpPr>
          <p:cNvPr id="89" name="PA_矩形 20">
            <a:extLst>
              <a:ext uri="{FF2B5EF4-FFF2-40B4-BE49-F238E27FC236}">
                <a16:creationId xmlns:a16="http://schemas.microsoft.com/office/drawing/2014/main" id="{315F9A82-47E8-A148-AB20-FD1A91F4BE7D}"/>
              </a:ext>
            </a:extLst>
          </p:cNvPr>
          <p:cNvSpPr/>
          <p:nvPr>
            <p:custDataLst>
              <p:tags r:id="rId1"/>
            </p:custDataLst>
          </p:nvPr>
        </p:nvSpPr>
        <p:spPr>
          <a:xfrm>
            <a:off x="59424" y="3717327"/>
            <a:ext cx="4340170"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信息来源少、质量差</a:t>
            </a:r>
          </a:p>
        </p:txBody>
      </p:sp>
      <p:grpSp>
        <p:nvGrpSpPr>
          <p:cNvPr id="90" name="组合 89">
            <a:extLst>
              <a:ext uri="{FF2B5EF4-FFF2-40B4-BE49-F238E27FC236}">
                <a16:creationId xmlns:a16="http://schemas.microsoft.com/office/drawing/2014/main" id="{440DDE85-472A-7F4F-B16B-48E581889A0B}"/>
              </a:ext>
            </a:extLst>
          </p:cNvPr>
          <p:cNvGrpSpPr/>
          <p:nvPr/>
        </p:nvGrpSpPr>
        <p:grpSpPr>
          <a:xfrm>
            <a:off x="4738720" y="3118375"/>
            <a:ext cx="3047594" cy="3154441"/>
            <a:chOff x="4544326" y="2894627"/>
            <a:chExt cx="3047594" cy="3154441"/>
          </a:xfrm>
        </p:grpSpPr>
        <p:sp>
          <p:nvSpPr>
            <p:cNvPr id="91" name="椭圆 90">
              <a:extLst>
                <a:ext uri="{FF2B5EF4-FFF2-40B4-BE49-F238E27FC236}">
                  <a16:creationId xmlns:a16="http://schemas.microsoft.com/office/drawing/2014/main" id="{1135FB9F-3398-0F4C-9552-53D965E9A02C}"/>
                </a:ext>
              </a:extLst>
            </p:cNvPr>
            <p:cNvSpPr/>
            <p:nvPr/>
          </p:nvSpPr>
          <p:spPr>
            <a:xfrm>
              <a:off x="6849177" y="5074671"/>
              <a:ext cx="742743" cy="74274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2" name="组合 91">
              <a:extLst>
                <a:ext uri="{FF2B5EF4-FFF2-40B4-BE49-F238E27FC236}">
                  <a16:creationId xmlns:a16="http://schemas.microsoft.com/office/drawing/2014/main" id="{C234476A-48BF-2449-BA9E-D202A86AE5CD}"/>
                </a:ext>
              </a:extLst>
            </p:cNvPr>
            <p:cNvGrpSpPr/>
            <p:nvPr/>
          </p:nvGrpSpPr>
          <p:grpSpPr>
            <a:xfrm>
              <a:off x="4544326" y="2894627"/>
              <a:ext cx="2894147" cy="3154441"/>
              <a:chOff x="4544326" y="2894627"/>
              <a:chExt cx="2894147" cy="3154441"/>
            </a:xfrm>
          </p:grpSpPr>
          <p:sp>
            <p:nvSpPr>
              <p:cNvPr id="93" name="椭圆 92">
                <a:extLst>
                  <a:ext uri="{FF2B5EF4-FFF2-40B4-BE49-F238E27FC236}">
                    <a16:creationId xmlns:a16="http://schemas.microsoft.com/office/drawing/2014/main" id="{060DE8A2-CFA1-1641-9A96-F02BD69A9E34}"/>
                  </a:ext>
                </a:extLst>
              </p:cNvPr>
              <p:cNvSpPr/>
              <p:nvPr/>
            </p:nvSpPr>
            <p:spPr>
              <a:xfrm>
                <a:off x="4544326" y="3166901"/>
                <a:ext cx="2882165" cy="2882167"/>
              </a:xfrm>
              <a:prstGeom prst="ellipse">
                <a:avLst/>
              </a:prstGeom>
              <a:noFill/>
              <a:ln>
                <a:solidFill>
                  <a:srgbClr val="2C3F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nvGrpSpPr>
              <p:cNvPr id="94" name="组合 93">
                <a:extLst>
                  <a:ext uri="{FF2B5EF4-FFF2-40B4-BE49-F238E27FC236}">
                    <a16:creationId xmlns:a16="http://schemas.microsoft.com/office/drawing/2014/main" id="{2D1FF0D7-B1F4-6347-8CC7-F6A78AEDBB37}"/>
                  </a:ext>
                </a:extLst>
              </p:cNvPr>
              <p:cNvGrpSpPr/>
              <p:nvPr/>
            </p:nvGrpSpPr>
            <p:grpSpPr>
              <a:xfrm>
                <a:off x="5242851" y="3439529"/>
                <a:ext cx="1814286" cy="2093804"/>
                <a:chOff x="8301916" y="1749231"/>
                <a:chExt cx="2561601" cy="2956261"/>
              </a:xfrm>
            </p:grpSpPr>
            <p:sp>
              <p:nvSpPr>
                <p:cNvPr id="101" name="梯形 100">
                  <a:extLst>
                    <a:ext uri="{FF2B5EF4-FFF2-40B4-BE49-F238E27FC236}">
                      <a16:creationId xmlns:a16="http://schemas.microsoft.com/office/drawing/2014/main" id="{102F3CAD-D024-B242-8034-DA0500384692}"/>
                    </a:ext>
                  </a:extLst>
                </p:cNvPr>
                <p:cNvSpPr/>
                <p:nvPr/>
              </p:nvSpPr>
              <p:spPr>
                <a:xfrm rot="14400000">
                  <a:off x="8553651" y="2720979"/>
                  <a:ext cx="2370547" cy="427052"/>
                </a:xfrm>
                <a:prstGeom prst="trapezoid">
                  <a:avLst>
                    <a:gd name="adj" fmla="val 5836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2" name="梯形 101">
                  <a:extLst>
                    <a:ext uri="{FF2B5EF4-FFF2-40B4-BE49-F238E27FC236}">
                      <a16:creationId xmlns:a16="http://schemas.microsoft.com/office/drawing/2014/main" id="{92895302-3C81-E649-9479-43F0833A5AF5}"/>
                    </a:ext>
                  </a:extLst>
                </p:cNvPr>
                <p:cNvSpPr/>
                <p:nvPr/>
              </p:nvSpPr>
              <p:spPr>
                <a:xfrm>
                  <a:off x="8492970" y="4010011"/>
                  <a:ext cx="2370547" cy="427052"/>
                </a:xfrm>
                <a:prstGeom prst="trapezoid">
                  <a:avLst>
                    <a:gd name="adj" fmla="val 5836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103" name="梯形 102">
                  <a:extLst>
                    <a:ext uri="{FF2B5EF4-FFF2-40B4-BE49-F238E27FC236}">
                      <a16:creationId xmlns:a16="http://schemas.microsoft.com/office/drawing/2014/main" id="{062F09D6-CF3F-E346-A116-3973FAA50CD8}"/>
                    </a:ext>
                  </a:extLst>
                </p:cNvPr>
                <p:cNvSpPr/>
                <p:nvPr/>
              </p:nvSpPr>
              <p:spPr>
                <a:xfrm rot="7200000">
                  <a:off x="7330168" y="3306693"/>
                  <a:ext cx="2370547" cy="427052"/>
                </a:xfrm>
                <a:prstGeom prst="trapezoid">
                  <a:avLst>
                    <a:gd name="adj" fmla="val 5836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grpSp>
          <p:sp>
            <p:nvSpPr>
              <p:cNvPr id="95" name="椭圆 94">
                <a:extLst>
                  <a:ext uri="{FF2B5EF4-FFF2-40B4-BE49-F238E27FC236}">
                    <a16:creationId xmlns:a16="http://schemas.microsoft.com/office/drawing/2014/main" id="{1AC13CFA-5C4E-A445-B8BF-5B424146DAFF}"/>
                  </a:ext>
                </a:extLst>
              </p:cNvPr>
              <p:cNvSpPr/>
              <p:nvPr/>
            </p:nvSpPr>
            <p:spPr>
              <a:xfrm>
                <a:off x="5588714" y="2894627"/>
                <a:ext cx="742743" cy="742748"/>
              </a:xfrm>
              <a:prstGeom prst="ellipse">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6" name="任意多边形: 形状 10">
                <a:extLst>
                  <a:ext uri="{FF2B5EF4-FFF2-40B4-BE49-F238E27FC236}">
                    <a16:creationId xmlns:a16="http://schemas.microsoft.com/office/drawing/2014/main" id="{E025C5F2-0E23-D34C-92D8-169D2C27CB90}"/>
                  </a:ext>
                </a:extLst>
              </p:cNvPr>
              <p:cNvSpPr>
                <a:spLocks/>
              </p:cNvSpPr>
              <p:nvPr/>
            </p:nvSpPr>
            <p:spPr bwMode="auto">
              <a:xfrm>
                <a:off x="5842507" y="3048077"/>
                <a:ext cx="235159" cy="435849"/>
              </a:xfrm>
              <a:custGeom>
                <a:avLst/>
                <a:gdLst>
                  <a:gd name="connsiteX0" fmla="*/ 144363 w 327353"/>
                  <a:gd name="connsiteY0" fmla="*/ 543008 h 606722"/>
                  <a:gd name="connsiteX1" fmla="*/ 131814 w 327353"/>
                  <a:gd name="connsiteY1" fmla="*/ 555538 h 606722"/>
                  <a:gd name="connsiteX2" fmla="*/ 144363 w 327353"/>
                  <a:gd name="connsiteY2" fmla="*/ 568156 h 606722"/>
                  <a:gd name="connsiteX3" fmla="*/ 182990 w 327353"/>
                  <a:gd name="connsiteY3" fmla="*/ 568156 h 606722"/>
                  <a:gd name="connsiteX4" fmla="*/ 195540 w 327353"/>
                  <a:gd name="connsiteY4" fmla="*/ 555538 h 606722"/>
                  <a:gd name="connsiteX5" fmla="*/ 182990 w 327353"/>
                  <a:gd name="connsiteY5" fmla="*/ 543008 h 606722"/>
                  <a:gd name="connsiteX6" fmla="*/ 327353 w 327353"/>
                  <a:gd name="connsiteY6" fmla="*/ 501509 h 606722"/>
                  <a:gd name="connsiteX7" fmla="*/ 327353 w 327353"/>
                  <a:gd name="connsiteY7" fmla="*/ 572333 h 606722"/>
                  <a:gd name="connsiteX8" fmla="*/ 294066 w 327353"/>
                  <a:gd name="connsiteY8" fmla="*/ 606722 h 606722"/>
                  <a:gd name="connsiteX9" fmla="*/ 33020 w 327353"/>
                  <a:gd name="connsiteY9" fmla="*/ 606722 h 606722"/>
                  <a:gd name="connsiteX10" fmla="*/ 0 w 327353"/>
                  <a:gd name="connsiteY10" fmla="*/ 572333 h 606722"/>
                  <a:gd name="connsiteX11" fmla="*/ 0 w 327353"/>
                  <a:gd name="connsiteY11" fmla="*/ 502779 h 606722"/>
                  <a:gd name="connsiteX12" fmla="*/ 0 w 327353"/>
                  <a:gd name="connsiteY12" fmla="*/ 502753 h 606722"/>
                  <a:gd name="connsiteX13" fmla="*/ 322280 w 327353"/>
                  <a:gd name="connsiteY13" fmla="*/ 502753 h 606722"/>
                  <a:gd name="connsiteX14" fmla="*/ 327353 w 327353"/>
                  <a:gd name="connsiteY14" fmla="*/ 501509 h 606722"/>
                  <a:gd name="connsiteX15" fmla="*/ 187174 w 327353"/>
                  <a:gd name="connsiteY15" fmla="*/ 190205 h 606722"/>
                  <a:gd name="connsiteX16" fmla="*/ 174624 w 327353"/>
                  <a:gd name="connsiteY16" fmla="*/ 202823 h 606722"/>
                  <a:gd name="connsiteX17" fmla="*/ 174624 w 327353"/>
                  <a:gd name="connsiteY17" fmla="*/ 263163 h 606722"/>
                  <a:gd name="connsiteX18" fmla="*/ 187174 w 327353"/>
                  <a:gd name="connsiteY18" fmla="*/ 275693 h 606722"/>
                  <a:gd name="connsiteX19" fmla="*/ 191357 w 327353"/>
                  <a:gd name="connsiteY19" fmla="*/ 274982 h 606722"/>
                  <a:gd name="connsiteX20" fmla="*/ 191357 w 327353"/>
                  <a:gd name="connsiteY20" fmla="*/ 405614 h 606722"/>
                  <a:gd name="connsiteX21" fmla="*/ 203995 w 327353"/>
                  <a:gd name="connsiteY21" fmla="*/ 418144 h 606722"/>
                  <a:gd name="connsiteX22" fmla="*/ 216545 w 327353"/>
                  <a:gd name="connsiteY22" fmla="*/ 405614 h 606722"/>
                  <a:gd name="connsiteX23" fmla="*/ 216545 w 327353"/>
                  <a:gd name="connsiteY23" fmla="*/ 275426 h 606722"/>
                  <a:gd name="connsiteX24" fmla="*/ 219037 w 327353"/>
                  <a:gd name="connsiteY24" fmla="*/ 275693 h 606722"/>
                  <a:gd name="connsiteX25" fmla="*/ 231675 w 327353"/>
                  <a:gd name="connsiteY25" fmla="*/ 263163 h 606722"/>
                  <a:gd name="connsiteX26" fmla="*/ 231675 w 327353"/>
                  <a:gd name="connsiteY26" fmla="*/ 202823 h 606722"/>
                  <a:gd name="connsiteX27" fmla="*/ 219037 w 327353"/>
                  <a:gd name="connsiteY27" fmla="*/ 190205 h 606722"/>
                  <a:gd name="connsiteX28" fmla="*/ 211471 w 327353"/>
                  <a:gd name="connsiteY28" fmla="*/ 192782 h 606722"/>
                  <a:gd name="connsiteX29" fmla="*/ 203995 w 327353"/>
                  <a:gd name="connsiteY29" fmla="*/ 190205 h 606722"/>
                  <a:gd name="connsiteX30" fmla="*/ 195540 w 327353"/>
                  <a:gd name="connsiteY30" fmla="*/ 193493 h 606722"/>
                  <a:gd name="connsiteX31" fmla="*/ 187174 w 327353"/>
                  <a:gd name="connsiteY31" fmla="*/ 190205 h 606722"/>
                  <a:gd name="connsiteX32" fmla="*/ 106626 w 327353"/>
                  <a:gd name="connsiteY32" fmla="*/ 181851 h 606722"/>
                  <a:gd name="connsiteX33" fmla="*/ 85621 w 327353"/>
                  <a:gd name="connsiteY33" fmla="*/ 202823 h 606722"/>
                  <a:gd name="connsiteX34" fmla="*/ 85621 w 327353"/>
                  <a:gd name="connsiteY34" fmla="*/ 328479 h 606722"/>
                  <a:gd name="connsiteX35" fmla="*/ 95678 w 327353"/>
                  <a:gd name="connsiteY35" fmla="*/ 346341 h 606722"/>
                  <a:gd name="connsiteX36" fmla="*/ 95678 w 327353"/>
                  <a:gd name="connsiteY36" fmla="*/ 405614 h 606722"/>
                  <a:gd name="connsiteX37" fmla="*/ 108317 w 327353"/>
                  <a:gd name="connsiteY37" fmla="*/ 418144 h 606722"/>
                  <a:gd name="connsiteX38" fmla="*/ 120866 w 327353"/>
                  <a:gd name="connsiteY38" fmla="*/ 405614 h 606722"/>
                  <a:gd name="connsiteX39" fmla="*/ 120866 w 327353"/>
                  <a:gd name="connsiteY39" fmla="*/ 343853 h 606722"/>
                  <a:gd name="connsiteX40" fmla="*/ 127631 w 327353"/>
                  <a:gd name="connsiteY40" fmla="*/ 328479 h 606722"/>
                  <a:gd name="connsiteX41" fmla="*/ 127631 w 327353"/>
                  <a:gd name="connsiteY41" fmla="*/ 202823 h 606722"/>
                  <a:gd name="connsiteX42" fmla="*/ 106626 w 327353"/>
                  <a:gd name="connsiteY42" fmla="*/ 181851 h 606722"/>
                  <a:gd name="connsiteX43" fmla="*/ 0 w 327353"/>
                  <a:gd name="connsiteY43" fmla="*/ 112270 h 606722"/>
                  <a:gd name="connsiteX44" fmla="*/ 327353 w 327353"/>
                  <a:gd name="connsiteY44" fmla="*/ 112270 h 606722"/>
                  <a:gd name="connsiteX45" fmla="*/ 327353 w 327353"/>
                  <a:gd name="connsiteY45" fmla="*/ 478928 h 606722"/>
                  <a:gd name="connsiteX46" fmla="*/ 322280 w 327353"/>
                  <a:gd name="connsiteY46" fmla="*/ 477684 h 606722"/>
                  <a:gd name="connsiteX47" fmla="*/ 0 w 327353"/>
                  <a:gd name="connsiteY47" fmla="*/ 477684 h 606722"/>
                  <a:gd name="connsiteX48" fmla="*/ 0 w 327353"/>
                  <a:gd name="connsiteY48" fmla="*/ 477658 h 606722"/>
                  <a:gd name="connsiteX49" fmla="*/ 33020 w 327353"/>
                  <a:gd name="connsiteY49" fmla="*/ 0 h 606722"/>
                  <a:gd name="connsiteX50" fmla="*/ 294066 w 327353"/>
                  <a:gd name="connsiteY50" fmla="*/ 0 h 606722"/>
                  <a:gd name="connsiteX51" fmla="*/ 327353 w 327353"/>
                  <a:gd name="connsiteY51" fmla="*/ 34407 h 606722"/>
                  <a:gd name="connsiteX52" fmla="*/ 327353 w 327353"/>
                  <a:gd name="connsiteY52" fmla="*/ 87219 h 606722"/>
                  <a:gd name="connsiteX53" fmla="*/ 0 w 327353"/>
                  <a:gd name="connsiteY53" fmla="*/ 87219 h 606722"/>
                  <a:gd name="connsiteX54" fmla="*/ 0 w 327353"/>
                  <a:gd name="connsiteY54" fmla="*/ 34407 h 606722"/>
                  <a:gd name="connsiteX55" fmla="*/ 33020 w 327353"/>
                  <a:gd name="connsiteY55"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27353" h="606722">
                    <a:moveTo>
                      <a:pt x="144363" y="543008"/>
                    </a:moveTo>
                    <a:cubicBezTo>
                      <a:pt x="137421" y="543008"/>
                      <a:pt x="131814" y="548606"/>
                      <a:pt x="131814" y="555538"/>
                    </a:cubicBezTo>
                    <a:cubicBezTo>
                      <a:pt x="131814" y="562558"/>
                      <a:pt x="137421" y="568156"/>
                      <a:pt x="144363" y="568156"/>
                    </a:cubicBezTo>
                    <a:lnTo>
                      <a:pt x="182990" y="568156"/>
                    </a:lnTo>
                    <a:cubicBezTo>
                      <a:pt x="189933" y="568156"/>
                      <a:pt x="195540" y="562558"/>
                      <a:pt x="195540" y="555538"/>
                    </a:cubicBezTo>
                    <a:cubicBezTo>
                      <a:pt x="195540" y="548606"/>
                      <a:pt x="189933" y="543008"/>
                      <a:pt x="182990" y="543008"/>
                    </a:cubicBezTo>
                    <a:close/>
                    <a:moveTo>
                      <a:pt x="327353" y="501509"/>
                    </a:moveTo>
                    <a:lnTo>
                      <a:pt x="327353" y="572333"/>
                    </a:lnTo>
                    <a:cubicBezTo>
                      <a:pt x="327353" y="590905"/>
                      <a:pt x="312668" y="606722"/>
                      <a:pt x="294066" y="606722"/>
                    </a:cubicBezTo>
                    <a:lnTo>
                      <a:pt x="33020" y="606722"/>
                    </a:lnTo>
                    <a:cubicBezTo>
                      <a:pt x="14330" y="606722"/>
                      <a:pt x="0" y="590905"/>
                      <a:pt x="0" y="572333"/>
                    </a:cubicBezTo>
                    <a:lnTo>
                      <a:pt x="0" y="502779"/>
                    </a:lnTo>
                    <a:lnTo>
                      <a:pt x="0" y="502753"/>
                    </a:lnTo>
                    <a:lnTo>
                      <a:pt x="322280" y="502753"/>
                    </a:lnTo>
                    <a:cubicBezTo>
                      <a:pt x="324238" y="502753"/>
                      <a:pt x="325662" y="502309"/>
                      <a:pt x="327353" y="501509"/>
                    </a:cubicBezTo>
                    <a:close/>
                    <a:moveTo>
                      <a:pt x="187174" y="190205"/>
                    </a:moveTo>
                    <a:cubicBezTo>
                      <a:pt x="180231" y="190205"/>
                      <a:pt x="174624" y="195892"/>
                      <a:pt x="174624" y="202823"/>
                    </a:cubicBezTo>
                    <a:lnTo>
                      <a:pt x="174624" y="263163"/>
                    </a:lnTo>
                    <a:cubicBezTo>
                      <a:pt x="174624" y="270094"/>
                      <a:pt x="180231" y="275693"/>
                      <a:pt x="187174" y="275693"/>
                    </a:cubicBezTo>
                    <a:cubicBezTo>
                      <a:pt x="188687" y="275693"/>
                      <a:pt x="190022" y="275426"/>
                      <a:pt x="191357" y="274982"/>
                    </a:cubicBezTo>
                    <a:lnTo>
                      <a:pt x="191357" y="405614"/>
                    </a:lnTo>
                    <a:cubicBezTo>
                      <a:pt x="191357" y="412545"/>
                      <a:pt x="196964" y="418144"/>
                      <a:pt x="203995" y="418144"/>
                    </a:cubicBezTo>
                    <a:cubicBezTo>
                      <a:pt x="210937" y="418144"/>
                      <a:pt x="216545" y="412545"/>
                      <a:pt x="216545" y="405614"/>
                    </a:cubicBezTo>
                    <a:lnTo>
                      <a:pt x="216545" y="275426"/>
                    </a:lnTo>
                    <a:cubicBezTo>
                      <a:pt x="217346" y="275604"/>
                      <a:pt x="218236" y="275693"/>
                      <a:pt x="219037" y="275693"/>
                    </a:cubicBezTo>
                    <a:cubicBezTo>
                      <a:pt x="225979" y="275693"/>
                      <a:pt x="231675" y="270094"/>
                      <a:pt x="231675" y="263163"/>
                    </a:cubicBezTo>
                    <a:lnTo>
                      <a:pt x="231675" y="202823"/>
                    </a:lnTo>
                    <a:cubicBezTo>
                      <a:pt x="231675" y="195892"/>
                      <a:pt x="225979" y="190205"/>
                      <a:pt x="219037" y="190205"/>
                    </a:cubicBezTo>
                    <a:cubicBezTo>
                      <a:pt x="216189" y="190205"/>
                      <a:pt x="213607" y="191182"/>
                      <a:pt x="211471" y="192782"/>
                    </a:cubicBezTo>
                    <a:cubicBezTo>
                      <a:pt x="209424" y="191182"/>
                      <a:pt x="206843" y="190205"/>
                      <a:pt x="203995" y="190205"/>
                    </a:cubicBezTo>
                    <a:cubicBezTo>
                      <a:pt x="200702" y="190205"/>
                      <a:pt x="197765" y="191449"/>
                      <a:pt x="195540" y="193493"/>
                    </a:cubicBezTo>
                    <a:cubicBezTo>
                      <a:pt x="193315" y="191449"/>
                      <a:pt x="190378" y="190205"/>
                      <a:pt x="187174" y="190205"/>
                    </a:cubicBezTo>
                    <a:close/>
                    <a:moveTo>
                      <a:pt x="106626" y="181851"/>
                    </a:moveTo>
                    <a:cubicBezTo>
                      <a:pt x="95055" y="181851"/>
                      <a:pt x="85621" y="191271"/>
                      <a:pt x="85621" y="202823"/>
                    </a:cubicBezTo>
                    <a:lnTo>
                      <a:pt x="85621" y="328479"/>
                    </a:lnTo>
                    <a:cubicBezTo>
                      <a:pt x="85621" y="336032"/>
                      <a:pt x="89715" y="342697"/>
                      <a:pt x="95678" y="346341"/>
                    </a:cubicBezTo>
                    <a:lnTo>
                      <a:pt x="95678" y="405614"/>
                    </a:lnTo>
                    <a:cubicBezTo>
                      <a:pt x="95678" y="412545"/>
                      <a:pt x="101375" y="418144"/>
                      <a:pt x="108317" y="418144"/>
                    </a:cubicBezTo>
                    <a:cubicBezTo>
                      <a:pt x="115259" y="418144"/>
                      <a:pt x="120866" y="412545"/>
                      <a:pt x="120866" y="405614"/>
                    </a:cubicBezTo>
                    <a:lnTo>
                      <a:pt x="120866" y="343853"/>
                    </a:lnTo>
                    <a:cubicBezTo>
                      <a:pt x="124960" y="340031"/>
                      <a:pt x="127631" y="334522"/>
                      <a:pt x="127631" y="328479"/>
                    </a:cubicBezTo>
                    <a:lnTo>
                      <a:pt x="127631" y="202823"/>
                    </a:lnTo>
                    <a:cubicBezTo>
                      <a:pt x="127631" y="191271"/>
                      <a:pt x="118196" y="181851"/>
                      <a:pt x="106626" y="181851"/>
                    </a:cubicBezTo>
                    <a:close/>
                    <a:moveTo>
                      <a:pt x="0" y="112270"/>
                    </a:moveTo>
                    <a:lnTo>
                      <a:pt x="327353" y="112270"/>
                    </a:lnTo>
                    <a:lnTo>
                      <a:pt x="327353" y="478928"/>
                    </a:lnTo>
                    <a:cubicBezTo>
                      <a:pt x="325662" y="478128"/>
                      <a:pt x="324238" y="477684"/>
                      <a:pt x="322280" y="477684"/>
                    </a:cubicBezTo>
                    <a:lnTo>
                      <a:pt x="0" y="477684"/>
                    </a:lnTo>
                    <a:lnTo>
                      <a:pt x="0" y="477658"/>
                    </a:lnTo>
                    <a:close/>
                    <a:moveTo>
                      <a:pt x="33020" y="0"/>
                    </a:moveTo>
                    <a:lnTo>
                      <a:pt x="294066" y="0"/>
                    </a:lnTo>
                    <a:cubicBezTo>
                      <a:pt x="312668" y="0"/>
                      <a:pt x="327353" y="15825"/>
                      <a:pt x="327353" y="34407"/>
                    </a:cubicBezTo>
                    <a:lnTo>
                      <a:pt x="327353" y="87219"/>
                    </a:lnTo>
                    <a:lnTo>
                      <a:pt x="0" y="87219"/>
                    </a:lnTo>
                    <a:lnTo>
                      <a:pt x="0" y="34407"/>
                    </a:lnTo>
                    <a:cubicBezTo>
                      <a:pt x="0" y="15825"/>
                      <a:pt x="14330" y="0"/>
                      <a:pt x="33020"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7" name="椭圆 96">
                <a:extLst>
                  <a:ext uri="{FF2B5EF4-FFF2-40B4-BE49-F238E27FC236}">
                    <a16:creationId xmlns:a16="http://schemas.microsoft.com/office/drawing/2014/main" id="{BB6360AC-AC9F-B34D-B279-D11C593BFF02}"/>
                  </a:ext>
                </a:extLst>
              </p:cNvPr>
              <p:cNvSpPr/>
              <p:nvPr/>
            </p:nvSpPr>
            <p:spPr>
              <a:xfrm>
                <a:off x="4589393" y="5085190"/>
                <a:ext cx="742743" cy="742748"/>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bg1"/>
                  </a:solidFill>
                  <a:latin typeface="Arial"/>
                  <a:ea typeface="微软雅黑"/>
                  <a:cs typeface="+mn-ea"/>
                  <a:sym typeface="Arial"/>
                </a:endParaRPr>
              </a:p>
            </p:txBody>
          </p:sp>
          <p:sp>
            <p:nvSpPr>
              <p:cNvPr id="98" name="任意多边形: 形状 12">
                <a:extLst>
                  <a:ext uri="{FF2B5EF4-FFF2-40B4-BE49-F238E27FC236}">
                    <a16:creationId xmlns:a16="http://schemas.microsoft.com/office/drawing/2014/main" id="{D8DB77DE-5FF0-E64F-BF7C-F3F528A5DCE6}"/>
                  </a:ext>
                </a:extLst>
              </p:cNvPr>
              <p:cNvSpPr>
                <a:spLocks/>
              </p:cNvSpPr>
              <p:nvPr/>
            </p:nvSpPr>
            <p:spPr bwMode="auto">
              <a:xfrm>
                <a:off x="4742842" y="5257947"/>
                <a:ext cx="435848" cy="397234"/>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 name="connsiteX93" fmla="*/ 373273 h 605239"/>
                  <a:gd name="connsiteY93" fmla="*/ 373273 h 605239"/>
                  <a:gd name="connsiteX94" fmla="*/ 373273 h 605239"/>
                  <a:gd name="connsiteY94" fmla="*/ 373273 h 605239"/>
                  <a:gd name="connsiteX95" fmla="*/ 373273 h 605239"/>
                  <a:gd name="connsiteY95" fmla="*/ 373273 h 605239"/>
                  <a:gd name="connsiteX96" fmla="*/ 373273 h 605239"/>
                  <a:gd name="connsiteY96" fmla="*/ 373273 h 605239"/>
                  <a:gd name="connsiteX97" fmla="*/ 373273 h 605239"/>
                  <a:gd name="connsiteY97" fmla="*/ 373273 h 605239"/>
                  <a:gd name="connsiteX98" fmla="*/ 373273 h 605239"/>
                  <a:gd name="connsiteY98" fmla="*/ 373273 h 605239"/>
                  <a:gd name="connsiteX99" fmla="*/ 373273 h 605239"/>
                  <a:gd name="connsiteY99" fmla="*/ 373273 h 605239"/>
                  <a:gd name="connsiteX100" fmla="*/ 373273 h 605239"/>
                  <a:gd name="connsiteY100" fmla="*/ 373273 h 605239"/>
                  <a:gd name="connsiteX101" fmla="*/ 373273 h 605239"/>
                  <a:gd name="connsiteY101" fmla="*/ 373273 h 605239"/>
                  <a:gd name="connsiteX102" fmla="*/ 373273 h 605239"/>
                  <a:gd name="connsiteY102" fmla="*/ 373273 h 605239"/>
                  <a:gd name="connsiteX103" fmla="*/ 373273 h 605239"/>
                  <a:gd name="connsiteY103" fmla="*/ 373273 h 605239"/>
                  <a:gd name="connsiteX104" fmla="*/ 373273 h 605239"/>
                  <a:gd name="connsiteY104" fmla="*/ 373273 h 605239"/>
                  <a:gd name="connsiteX105" fmla="*/ 373273 h 605239"/>
                  <a:gd name="connsiteY105" fmla="*/ 373273 h 605239"/>
                  <a:gd name="connsiteX106" fmla="*/ 373273 h 605239"/>
                  <a:gd name="connsiteY106" fmla="*/ 373273 h 605239"/>
                  <a:gd name="connsiteX107" fmla="*/ 373273 h 605239"/>
                  <a:gd name="connsiteY107" fmla="*/ 373273 h 605239"/>
                  <a:gd name="connsiteX108" fmla="*/ 373273 h 605239"/>
                  <a:gd name="connsiteY108" fmla="*/ 373273 h 605239"/>
                  <a:gd name="connsiteX109" fmla="*/ 373273 h 605239"/>
                  <a:gd name="connsiteY109" fmla="*/ 373273 h 605239"/>
                  <a:gd name="connsiteX110" fmla="*/ 373273 h 605239"/>
                  <a:gd name="connsiteY110" fmla="*/ 373273 h 605239"/>
                  <a:gd name="connsiteX111" fmla="*/ 373273 h 605239"/>
                  <a:gd name="connsiteY111" fmla="*/ 373273 h 605239"/>
                  <a:gd name="connsiteX112" fmla="*/ 373273 h 605239"/>
                  <a:gd name="connsiteY112" fmla="*/ 373273 h 605239"/>
                  <a:gd name="connsiteX113" fmla="*/ 373273 h 605239"/>
                  <a:gd name="connsiteY113" fmla="*/ 373273 h 605239"/>
                  <a:gd name="connsiteX114" fmla="*/ 373273 h 605239"/>
                  <a:gd name="connsiteY114" fmla="*/ 373273 h 605239"/>
                  <a:gd name="connsiteX115" fmla="*/ 373273 h 605239"/>
                  <a:gd name="connsiteY115" fmla="*/ 373273 h 605239"/>
                  <a:gd name="connsiteX116" fmla="*/ 373273 h 605239"/>
                  <a:gd name="connsiteY116" fmla="*/ 373273 h 605239"/>
                  <a:gd name="connsiteX117" fmla="*/ 373273 h 605239"/>
                  <a:gd name="connsiteY117" fmla="*/ 373273 h 605239"/>
                  <a:gd name="connsiteX118" fmla="*/ 373273 h 605239"/>
                  <a:gd name="connsiteY118" fmla="*/ 373273 h 605239"/>
                  <a:gd name="connsiteX119" fmla="*/ 373273 h 605239"/>
                  <a:gd name="connsiteY119" fmla="*/ 373273 h 605239"/>
                  <a:gd name="connsiteX120" fmla="*/ 373273 h 605239"/>
                  <a:gd name="connsiteY120" fmla="*/ 373273 h 605239"/>
                  <a:gd name="connsiteX121" fmla="*/ 373273 h 605239"/>
                  <a:gd name="connsiteY121" fmla="*/ 373273 h 605239"/>
                  <a:gd name="connsiteX122" fmla="*/ 373273 h 605239"/>
                  <a:gd name="connsiteY122" fmla="*/ 373273 h 605239"/>
                  <a:gd name="connsiteX123" fmla="*/ 373273 h 605239"/>
                  <a:gd name="connsiteY123" fmla="*/ 373273 h 605239"/>
                  <a:gd name="connsiteX124" fmla="*/ 373273 h 605239"/>
                  <a:gd name="connsiteY124" fmla="*/ 373273 h 605239"/>
                  <a:gd name="connsiteX125" fmla="*/ 373273 h 605239"/>
                  <a:gd name="connsiteY125" fmla="*/ 373273 h 605239"/>
                  <a:gd name="connsiteX126" fmla="*/ 373273 h 605239"/>
                  <a:gd name="connsiteY126" fmla="*/ 373273 h 605239"/>
                  <a:gd name="connsiteX127" fmla="*/ 373273 h 605239"/>
                  <a:gd name="connsiteY127"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606933" h="553162">
                    <a:moveTo>
                      <a:pt x="443700" y="443503"/>
                    </a:moveTo>
                    <a:cubicBezTo>
                      <a:pt x="461035" y="453606"/>
                      <a:pt x="477310" y="465825"/>
                      <a:pt x="492334" y="479775"/>
                    </a:cubicBezTo>
                    <a:cubicBezTo>
                      <a:pt x="460939" y="509024"/>
                      <a:pt x="424150" y="530383"/>
                      <a:pt x="384087" y="542506"/>
                    </a:cubicBezTo>
                    <a:cubicBezTo>
                      <a:pt x="407971" y="518838"/>
                      <a:pt x="428580" y="484875"/>
                      <a:pt x="443700" y="443503"/>
                    </a:cubicBezTo>
                    <a:close/>
                    <a:moveTo>
                      <a:pt x="163232" y="443503"/>
                    </a:moveTo>
                    <a:cubicBezTo>
                      <a:pt x="178352" y="484875"/>
                      <a:pt x="198865" y="518838"/>
                      <a:pt x="222845" y="542506"/>
                    </a:cubicBezTo>
                    <a:cubicBezTo>
                      <a:pt x="182686" y="530383"/>
                      <a:pt x="145897" y="509024"/>
                      <a:pt x="114598" y="479775"/>
                    </a:cubicBezTo>
                    <a:cubicBezTo>
                      <a:pt x="129622" y="465825"/>
                      <a:pt x="145897" y="453606"/>
                      <a:pt x="163232" y="443503"/>
                    </a:cubicBezTo>
                    <a:close/>
                    <a:moveTo>
                      <a:pt x="316062" y="405892"/>
                    </a:moveTo>
                    <a:cubicBezTo>
                      <a:pt x="353060" y="407528"/>
                      <a:pt x="388613" y="416377"/>
                      <a:pt x="421275" y="431672"/>
                    </a:cubicBezTo>
                    <a:cubicBezTo>
                      <a:pt x="397573" y="499968"/>
                      <a:pt x="359034" y="545563"/>
                      <a:pt x="316062" y="553162"/>
                    </a:cubicBezTo>
                    <a:close/>
                    <a:moveTo>
                      <a:pt x="290729" y="405892"/>
                    </a:moveTo>
                    <a:lnTo>
                      <a:pt x="290729" y="553162"/>
                    </a:lnTo>
                    <a:cubicBezTo>
                      <a:pt x="247883" y="545563"/>
                      <a:pt x="209369" y="499968"/>
                      <a:pt x="185587" y="431672"/>
                    </a:cubicBezTo>
                    <a:cubicBezTo>
                      <a:pt x="218227" y="416377"/>
                      <a:pt x="253852" y="407528"/>
                      <a:pt x="290729" y="405892"/>
                    </a:cubicBezTo>
                    <a:close/>
                    <a:moveTo>
                      <a:pt x="463924" y="364965"/>
                    </a:moveTo>
                    <a:lnTo>
                      <a:pt x="567205" y="364965"/>
                    </a:lnTo>
                    <a:lnTo>
                      <a:pt x="543818" y="416184"/>
                    </a:lnTo>
                    <a:cubicBezTo>
                      <a:pt x="534304" y="432408"/>
                      <a:pt x="523128" y="447695"/>
                      <a:pt x="510459" y="461780"/>
                    </a:cubicBezTo>
                    <a:cubicBezTo>
                      <a:pt x="492442" y="444859"/>
                      <a:pt x="472692" y="430534"/>
                      <a:pt x="451689" y="418708"/>
                    </a:cubicBezTo>
                    <a:close/>
                    <a:moveTo>
                      <a:pt x="316062" y="364965"/>
                    </a:moveTo>
                    <a:lnTo>
                      <a:pt x="438281" y="364965"/>
                    </a:lnTo>
                    <a:lnTo>
                      <a:pt x="428843" y="407092"/>
                    </a:lnTo>
                    <a:cubicBezTo>
                      <a:pt x="393689" y="391126"/>
                      <a:pt x="355646" y="381989"/>
                      <a:pt x="316062" y="380450"/>
                    </a:cubicBezTo>
                    <a:close/>
                    <a:moveTo>
                      <a:pt x="168651" y="364965"/>
                    </a:moveTo>
                    <a:lnTo>
                      <a:pt x="290729" y="364965"/>
                    </a:lnTo>
                    <a:lnTo>
                      <a:pt x="290729" y="380450"/>
                    </a:lnTo>
                    <a:cubicBezTo>
                      <a:pt x="251256" y="381989"/>
                      <a:pt x="213131" y="391126"/>
                      <a:pt x="178086" y="407092"/>
                    </a:cubicBezTo>
                    <a:close/>
                    <a:moveTo>
                      <a:pt x="39659" y="364965"/>
                    </a:moveTo>
                    <a:lnTo>
                      <a:pt x="143035" y="364965"/>
                    </a:lnTo>
                    <a:lnTo>
                      <a:pt x="155174" y="418708"/>
                    </a:lnTo>
                    <a:cubicBezTo>
                      <a:pt x="134171" y="430534"/>
                      <a:pt x="114421" y="444859"/>
                      <a:pt x="96501" y="461780"/>
                    </a:cubicBezTo>
                    <a:cubicBezTo>
                      <a:pt x="83832" y="447695"/>
                      <a:pt x="72632" y="432408"/>
                      <a:pt x="63094" y="416184"/>
                    </a:cubicBezTo>
                    <a:close/>
                    <a:moveTo>
                      <a:pt x="417814" y="222493"/>
                    </a:moveTo>
                    <a:lnTo>
                      <a:pt x="435824" y="283675"/>
                    </a:lnTo>
                    <a:lnTo>
                      <a:pt x="445648" y="252507"/>
                    </a:lnTo>
                    <a:lnTo>
                      <a:pt x="469822" y="252507"/>
                    </a:lnTo>
                    <a:lnTo>
                      <a:pt x="479550" y="283675"/>
                    </a:lnTo>
                    <a:lnTo>
                      <a:pt x="497657" y="222493"/>
                    </a:lnTo>
                    <a:lnTo>
                      <a:pt x="521831" y="229612"/>
                    </a:lnTo>
                    <a:lnTo>
                      <a:pt x="492167" y="330619"/>
                    </a:lnTo>
                    <a:lnTo>
                      <a:pt x="467992" y="330811"/>
                    </a:lnTo>
                    <a:lnTo>
                      <a:pt x="457687" y="298393"/>
                    </a:lnTo>
                    <a:lnTo>
                      <a:pt x="447478" y="330811"/>
                    </a:lnTo>
                    <a:lnTo>
                      <a:pt x="423304" y="330619"/>
                    </a:lnTo>
                    <a:lnTo>
                      <a:pt x="393543" y="229612"/>
                    </a:lnTo>
                    <a:close/>
                    <a:moveTo>
                      <a:pt x="263629" y="222493"/>
                    </a:moveTo>
                    <a:lnTo>
                      <a:pt x="281639" y="283675"/>
                    </a:lnTo>
                    <a:lnTo>
                      <a:pt x="291463" y="252507"/>
                    </a:lnTo>
                    <a:lnTo>
                      <a:pt x="315541" y="252507"/>
                    </a:lnTo>
                    <a:lnTo>
                      <a:pt x="325365" y="283675"/>
                    </a:lnTo>
                    <a:lnTo>
                      <a:pt x="343375" y="222493"/>
                    </a:lnTo>
                    <a:lnTo>
                      <a:pt x="367646" y="229612"/>
                    </a:lnTo>
                    <a:lnTo>
                      <a:pt x="337886" y="330619"/>
                    </a:lnTo>
                    <a:lnTo>
                      <a:pt x="313711" y="330811"/>
                    </a:lnTo>
                    <a:lnTo>
                      <a:pt x="303502" y="298393"/>
                    </a:lnTo>
                    <a:lnTo>
                      <a:pt x="293197" y="330811"/>
                    </a:lnTo>
                    <a:lnTo>
                      <a:pt x="269022" y="330619"/>
                    </a:lnTo>
                    <a:lnTo>
                      <a:pt x="239358" y="229612"/>
                    </a:lnTo>
                    <a:close/>
                    <a:moveTo>
                      <a:pt x="109302" y="222493"/>
                    </a:moveTo>
                    <a:lnTo>
                      <a:pt x="127312" y="283675"/>
                    </a:lnTo>
                    <a:lnTo>
                      <a:pt x="137136" y="252507"/>
                    </a:lnTo>
                    <a:lnTo>
                      <a:pt x="161214" y="252507"/>
                    </a:lnTo>
                    <a:lnTo>
                      <a:pt x="171038" y="283675"/>
                    </a:lnTo>
                    <a:lnTo>
                      <a:pt x="189048" y="222493"/>
                    </a:lnTo>
                    <a:lnTo>
                      <a:pt x="213319" y="229612"/>
                    </a:lnTo>
                    <a:lnTo>
                      <a:pt x="183655" y="330619"/>
                    </a:lnTo>
                    <a:lnTo>
                      <a:pt x="159384" y="330811"/>
                    </a:lnTo>
                    <a:lnTo>
                      <a:pt x="149175" y="298393"/>
                    </a:lnTo>
                    <a:lnTo>
                      <a:pt x="138966" y="330811"/>
                    </a:lnTo>
                    <a:lnTo>
                      <a:pt x="114792" y="330619"/>
                    </a:lnTo>
                    <a:lnTo>
                      <a:pt x="85031" y="229612"/>
                    </a:lnTo>
                    <a:close/>
                    <a:moveTo>
                      <a:pt x="25329" y="213374"/>
                    </a:moveTo>
                    <a:lnTo>
                      <a:pt x="25329" y="339668"/>
                    </a:lnTo>
                    <a:lnTo>
                      <a:pt x="581604" y="339668"/>
                    </a:lnTo>
                    <a:lnTo>
                      <a:pt x="581604" y="213374"/>
                    </a:lnTo>
                    <a:close/>
                    <a:moveTo>
                      <a:pt x="96501" y="91312"/>
                    </a:moveTo>
                    <a:cubicBezTo>
                      <a:pt x="114414" y="108145"/>
                      <a:pt x="134157" y="122573"/>
                      <a:pt x="155152" y="134404"/>
                    </a:cubicBezTo>
                    <a:cubicBezTo>
                      <a:pt x="150241" y="151333"/>
                      <a:pt x="146196" y="169320"/>
                      <a:pt x="143017" y="188173"/>
                    </a:cubicBezTo>
                    <a:lnTo>
                      <a:pt x="168635" y="188173"/>
                    </a:lnTo>
                    <a:cubicBezTo>
                      <a:pt x="171236" y="173456"/>
                      <a:pt x="174318" y="159413"/>
                      <a:pt x="178074" y="145947"/>
                    </a:cubicBezTo>
                    <a:cubicBezTo>
                      <a:pt x="213130" y="161914"/>
                      <a:pt x="251268" y="171052"/>
                      <a:pt x="290754" y="172687"/>
                    </a:cubicBezTo>
                    <a:lnTo>
                      <a:pt x="290754" y="188173"/>
                    </a:lnTo>
                    <a:lnTo>
                      <a:pt x="316083" y="188173"/>
                    </a:lnTo>
                    <a:lnTo>
                      <a:pt x="316083" y="172687"/>
                    </a:lnTo>
                    <a:cubicBezTo>
                      <a:pt x="355665" y="171052"/>
                      <a:pt x="393707" y="161914"/>
                      <a:pt x="428860" y="145947"/>
                    </a:cubicBezTo>
                    <a:cubicBezTo>
                      <a:pt x="432519" y="159413"/>
                      <a:pt x="435697" y="173456"/>
                      <a:pt x="438298" y="188173"/>
                    </a:cubicBezTo>
                    <a:lnTo>
                      <a:pt x="463916" y="188173"/>
                    </a:lnTo>
                    <a:cubicBezTo>
                      <a:pt x="460737" y="169320"/>
                      <a:pt x="456693" y="151333"/>
                      <a:pt x="451685" y="134404"/>
                    </a:cubicBezTo>
                    <a:cubicBezTo>
                      <a:pt x="472776" y="122573"/>
                      <a:pt x="492423" y="108145"/>
                      <a:pt x="510432" y="91312"/>
                    </a:cubicBezTo>
                    <a:cubicBezTo>
                      <a:pt x="535761" y="119399"/>
                      <a:pt x="555119" y="152487"/>
                      <a:pt x="567158" y="188173"/>
                    </a:cubicBezTo>
                    <a:lnTo>
                      <a:pt x="606933" y="188173"/>
                    </a:lnTo>
                    <a:lnTo>
                      <a:pt x="606933" y="364965"/>
                    </a:lnTo>
                    <a:lnTo>
                      <a:pt x="567205" y="364965"/>
                    </a:lnTo>
                    <a:lnTo>
                      <a:pt x="567205" y="364964"/>
                    </a:lnTo>
                    <a:lnTo>
                      <a:pt x="463925" y="364964"/>
                    </a:lnTo>
                    <a:lnTo>
                      <a:pt x="463924" y="364965"/>
                    </a:lnTo>
                    <a:lnTo>
                      <a:pt x="438281" y="364965"/>
                    </a:lnTo>
                    <a:lnTo>
                      <a:pt x="438281" y="364964"/>
                    </a:lnTo>
                    <a:lnTo>
                      <a:pt x="316062" y="364964"/>
                    </a:lnTo>
                    <a:lnTo>
                      <a:pt x="316062" y="364965"/>
                    </a:lnTo>
                    <a:lnTo>
                      <a:pt x="290729" y="364965"/>
                    </a:lnTo>
                    <a:lnTo>
                      <a:pt x="290729" y="364964"/>
                    </a:lnTo>
                    <a:lnTo>
                      <a:pt x="168651" y="364964"/>
                    </a:lnTo>
                    <a:lnTo>
                      <a:pt x="168651" y="364965"/>
                    </a:lnTo>
                    <a:lnTo>
                      <a:pt x="143035" y="364965"/>
                    </a:lnTo>
                    <a:lnTo>
                      <a:pt x="143035" y="364964"/>
                    </a:lnTo>
                    <a:lnTo>
                      <a:pt x="39658" y="364964"/>
                    </a:lnTo>
                    <a:lnTo>
                      <a:pt x="39659" y="364965"/>
                    </a:lnTo>
                    <a:lnTo>
                      <a:pt x="0" y="364965"/>
                    </a:lnTo>
                    <a:lnTo>
                      <a:pt x="0" y="188173"/>
                    </a:lnTo>
                    <a:lnTo>
                      <a:pt x="39679" y="188173"/>
                    </a:lnTo>
                    <a:cubicBezTo>
                      <a:pt x="51717" y="152487"/>
                      <a:pt x="71075" y="119399"/>
                      <a:pt x="96501" y="91312"/>
                    </a:cubicBezTo>
                    <a:close/>
                    <a:moveTo>
                      <a:pt x="384087" y="10655"/>
                    </a:moveTo>
                    <a:cubicBezTo>
                      <a:pt x="424150" y="22673"/>
                      <a:pt x="460939" y="44114"/>
                      <a:pt x="492334" y="73246"/>
                    </a:cubicBezTo>
                    <a:cubicBezTo>
                      <a:pt x="477310" y="87283"/>
                      <a:pt x="461035" y="99397"/>
                      <a:pt x="443700" y="109588"/>
                    </a:cubicBezTo>
                    <a:cubicBezTo>
                      <a:pt x="428580" y="68150"/>
                      <a:pt x="407971" y="34211"/>
                      <a:pt x="384087" y="10655"/>
                    </a:cubicBezTo>
                    <a:close/>
                    <a:moveTo>
                      <a:pt x="222845" y="10655"/>
                    </a:moveTo>
                    <a:cubicBezTo>
                      <a:pt x="198865" y="34211"/>
                      <a:pt x="178352" y="68150"/>
                      <a:pt x="163232" y="109588"/>
                    </a:cubicBezTo>
                    <a:cubicBezTo>
                      <a:pt x="145897" y="99397"/>
                      <a:pt x="129622" y="87283"/>
                      <a:pt x="114598" y="73246"/>
                    </a:cubicBezTo>
                    <a:cubicBezTo>
                      <a:pt x="145897" y="44114"/>
                      <a:pt x="182686" y="22673"/>
                      <a:pt x="222845" y="10655"/>
                    </a:cubicBezTo>
                    <a:close/>
                    <a:moveTo>
                      <a:pt x="316062" y="0"/>
                    </a:moveTo>
                    <a:cubicBezTo>
                      <a:pt x="358937" y="7501"/>
                      <a:pt x="397477" y="53178"/>
                      <a:pt x="421275" y="121358"/>
                    </a:cubicBezTo>
                    <a:cubicBezTo>
                      <a:pt x="388613" y="136744"/>
                      <a:pt x="353060" y="145494"/>
                      <a:pt x="316062" y="147129"/>
                    </a:cubicBezTo>
                    <a:close/>
                    <a:moveTo>
                      <a:pt x="290729" y="0"/>
                    </a:moveTo>
                    <a:lnTo>
                      <a:pt x="290729" y="147129"/>
                    </a:lnTo>
                    <a:cubicBezTo>
                      <a:pt x="253852" y="145494"/>
                      <a:pt x="218227" y="136744"/>
                      <a:pt x="185587" y="121358"/>
                    </a:cubicBezTo>
                    <a:cubicBezTo>
                      <a:pt x="209369" y="53178"/>
                      <a:pt x="247883" y="7501"/>
                      <a:pt x="290729"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99" name="任意多边形: 形状 14">
                <a:extLst>
                  <a:ext uri="{FF2B5EF4-FFF2-40B4-BE49-F238E27FC236}">
                    <a16:creationId xmlns:a16="http://schemas.microsoft.com/office/drawing/2014/main" id="{3B38A289-B031-2844-81D3-B3B04FD8579D}"/>
                  </a:ext>
                </a:extLst>
              </p:cNvPr>
              <p:cNvSpPr>
                <a:spLocks/>
              </p:cNvSpPr>
              <p:nvPr/>
            </p:nvSpPr>
            <p:spPr bwMode="auto">
              <a:xfrm>
                <a:off x="7002625" y="5240067"/>
                <a:ext cx="435848" cy="411957"/>
              </a:xfrm>
              <a:custGeom>
                <a:avLst/>
                <a:gdLst>
                  <a:gd name="connsiteX0" fmla="*/ 7031 w 607639"/>
                  <a:gd name="connsiteY0" fmla="*/ 350992 h 574332"/>
                  <a:gd name="connsiteX1" fmla="*/ 600519 w 607639"/>
                  <a:gd name="connsiteY1" fmla="*/ 350992 h 574332"/>
                  <a:gd name="connsiteX2" fmla="*/ 607639 w 607639"/>
                  <a:gd name="connsiteY2" fmla="*/ 358013 h 574332"/>
                  <a:gd name="connsiteX3" fmla="*/ 607639 w 607639"/>
                  <a:gd name="connsiteY3" fmla="*/ 393207 h 574332"/>
                  <a:gd name="connsiteX4" fmla="*/ 558152 w 607639"/>
                  <a:gd name="connsiteY4" fmla="*/ 442621 h 574332"/>
                  <a:gd name="connsiteX5" fmla="*/ 383613 w 607639"/>
                  <a:gd name="connsiteY5" fmla="*/ 442621 h 574332"/>
                  <a:gd name="connsiteX6" fmla="*/ 405330 w 607639"/>
                  <a:gd name="connsiteY6" fmla="*/ 532028 h 574332"/>
                  <a:gd name="connsiteX7" fmla="*/ 432121 w 607639"/>
                  <a:gd name="connsiteY7" fmla="*/ 532028 h 574332"/>
                  <a:gd name="connsiteX8" fmla="*/ 453304 w 607639"/>
                  <a:gd name="connsiteY8" fmla="*/ 553180 h 574332"/>
                  <a:gd name="connsiteX9" fmla="*/ 432121 w 607639"/>
                  <a:gd name="connsiteY9" fmla="*/ 574332 h 574332"/>
                  <a:gd name="connsiteX10" fmla="*/ 175429 w 607639"/>
                  <a:gd name="connsiteY10" fmla="*/ 574332 h 574332"/>
                  <a:gd name="connsiteX11" fmla="*/ 154246 w 607639"/>
                  <a:gd name="connsiteY11" fmla="*/ 553180 h 574332"/>
                  <a:gd name="connsiteX12" fmla="*/ 175429 w 607639"/>
                  <a:gd name="connsiteY12" fmla="*/ 532028 h 574332"/>
                  <a:gd name="connsiteX13" fmla="*/ 202309 w 607639"/>
                  <a:gd name="connsiteY13" fmla="*/ 532028 h 574332"/>
                  <a:gd name="connsiteX14" fmla="*/ 224026 w 607639"/>
                  <a:gd name="connsiteY14" fmla="*/ 442621 h 574332"/>
                  <a:gd name="connsiteX15" fmla="*/ 49487 w 607639"/>
                  <a:gd name="connsiteY15" fmla="*/ 442621 h 574332"/>
                  <a:gd name="connsiteX16" fmla="*/ 0 w 607639"/>
                  <a:gd name="connsiteY16" fmla="*/ 393207 h 574332"/>
                  <a:gd name="connsiteX17" fmla="*/ 0 w 607639"/>
                  <a:gd name="connsiteY17" fmla="*/ 358013 h 574332"/>
                  <a:gd name="connsiteX18" fmla="*/ 7031 w 607639"/>
                  <a:gd name="connsiteY18" fmla="*/ 350992 h 574332"/>
                  <a:gd name="connsiteX19" fmla="*/ 459979 w 607639"/>
                  <a:gd name="connsiteY19" fmla="*/ 139441 h 574332"/>
                  <a:gd name="connsiteX20" fmla="*/ 445827 w 607639"/>
                  <a:gd name="connsiteY20" fmla="*/ 153572 h 574332"/>
                  <a:gd name="connsiteX21" fmla="*/ 445827 w 607639"/>
                  <a:gd name="connsiteY21" fmla="*/ 256042 h 574332"/>
                  <a:gd name="connsiteX22" fmla="*/ 459979 w 607639"/>
                  <a:gd name="connsiteY22" fmla="*/ 270173 h 574332"/>
                  <a:gd name="connsiteX23" fmla="*/ 521749 w 607639"/>
                  <a:gd name="connsiteY23" fmla="*/ 270173 h 574332"/>
                  <a:gd name="connsiteX24" fmla="*/ 535901 w 607639"/>
                  <a:gd name="connsiteY24" fmla="*/ 256042 h 574332"/>
                  <a:gd name="connsiteX25" fmla="*/ 535901 w 607639"/>
                  <a:gd name="connsiteY25" fmla="*/ 153572 h 574332"/>
                  <a:gd name="connsiteX26" fmla="*/ 521749 w 607639"/>
                  <a:gd name="connsiteY26" fmla="*/ 139441 h 574332"/>
                  <a:gd name="connsiteX27" fmla="*/ 85890 w 607639"/>
                  <a:gd name="connsiteY27" fmla="*/ 124955 h 574332"/>
                  <a:gd name="connsiteX28" fmla="*/ 71738 w 607639"/>
                  <a:gd name="connsiteY28" fmla="*/ 139086 h 574332"/>
                  <a:gd name="connsiteX29" fmla="*/ 71738 w 607639"/>
                  <a:gd name="connsiteY29" fmla="*/ 256042 h 574332"/>
                  <a:gd name="connsiteX30" fmla="*/ 85890 w 607639"/>
                  <a:gd name="connsiteY30" fmla="*/ 270173 h 574332"/>
                  <a:gd name="connsiteX31" fmla="*/ 147571 w 607639"/>
                  <a:gd name="connsiteY31" fmla="*/ 270173 h 574332"/>
                  <a:gd name="connsiteX32" fmla="*/ 161723 w 607639"/>
                  <a:gd name="connsiteY32" fmla="*/ 256042 h 574332"/>
                  <a:gd name="connsiteX33" fmla="*/ 161723 w 607639"/>
                  <a:gd name="connsiteY33" fmla="*/ 139086 h 574332"/>
                  <a:gd name="connsiteX34" fmla="*/ 147571 w 607639"/>
                  <a:gd name="connsiteY34" fmla="*/ 124955 h 574332"/>
                  <a:gd name="connsiteX35" fmla="*/ 210586 w 607639"/>
                  <a:gd name="connsiteY35" fmla="*/ 81585 h 574332"/>
                  <a:gd name="connsiteX36" fmla="*/ 196435 w 607639"/>
                  <a:gd name="connsiteY36" fmla="*/ 95627 h 574332"/>
                  <a:gd name="connsiteX37" fmla="*/ 196435 w 607639"/>
                  <a:gd name="connsiteY37" fmla="*/ 256042 h 574332"/>
                  <a:gd name="connsiteX38" fmla="*/ 210586 w 607639"/>
                  <a:gd name="connsiteY38" fmla="*/ 270173 h 574332"/>
                  <a:gd name="connsiteX39" fmla="*/ 272356 w 607639"/>
                  <a:gd name="connsiteY39" fmla="*/ 270173 h 574332"/>
                  <a:gd name="connsiteX40" fmla="*/ 286419 w 607639"/>
                  <a:gd name="connsiteY40" fmla="*/ 256042 h 574332"/>
                  <a:gd name="connsiteX41" fmla="*/ 286419 w 607639"/>
                  <a:gd name="connsiteY41" fmla="*/ 95627 h 574332"/>
                  <a:gd name="connsiteX42" fmla="*/ 272356 w 607639"/>
                  <a:gd name="connsiteY42" fmla="*/ 81585 h 574332"/>
                  <a:gd name="connsiteX43" fmla="*/ 335283 w 607639"/>
                  <a:gd name="connsiteY43" fmla="*/ 52613 h 574332"/>
                  <a:gd name="connsiteX44" fmla="*/ 321131 w 607639"/>
                  <a:gd name="connsiteY44" fmla="*/ 66743 h 574332"/>
                  <a:gd name="connsiteX45" fmla="*/ 321131 w 607639"/>
                  <a:gd name="connsiteY45" fmla="*/ 256042 h 574332"/>
                  <a:gd name="connsiteX46" fmla="*/ 335283 w 607639"/>
                  <a:gd name="connsiteY46" fmla="*/ 270173 h 574332"/>
                  <a:gd name="connsiteX47" fmla="*/ 397053 w 607639"/>
                  <a:gd name="connsiteY47" fmla="*/ 270173 h 574332"/>
                  <a:gd name="connsiteX48" fmla="*/ 411115 w 607639"/>
                  <a:gd name="connsiteY48" fmla="*/ 256042 h 574332"/>
                  <a:gd name="connsiteX49" fmla="*/ 411115 w 607639"/>
                  <a:gd name="connsiteY49" fmla="*/ 66743 h 574332"/>
                  <a:gd name="connsiteX50" fmla="*/ 397053 w 607639"/>
                  <a:gd name="connsiteY50" fmla="*/ 52613 h 574332"/>
                  <a:gd name="connsiteX51" fmla="*/ 49487 w 607639"/>
                  <a:gd name="connsiteY51" fmla="*/ 0 h 574332"/>
                  <a:gd name="connsiteX52" fmla="*/ 558152 w 607639"/>
                  <a:gd name="connsiteY52" fmla="*/ 0 h 574332"/>
                  <a:gd name="connsiteX53" fmla="*/ 607639 w 607639"/>
                  <a:gd name="connsiteY53" fmla="*/ 49413 h 574332"/>
                  <a:gd name="connsiteX54" fmla="*/ 607639 w 607639"/>
                  <a:gd name="connsiteY54" fmla="*/ 315675 h 574332"/>
                  <a:gd name="connsiteX55" fmla="*/ 600519 w 607639"/>
                  <a:gd name="connsiteY55" fmla="*/ 322696 h 574332"/>
                  <a:gd name="connsiteX56" fmla="*/ 7031 w 607639"/>
                  <a:gd name="connsiteY56" fmla="*/ 322696 h 574332"/>
                  <a:gd name="connsiteX57" fmla="*/ 0 w 607639"/>
                  <a:gd name="connsiteY57" fmla="*/ 315675 h 574332"/>
                  <a:gd name="connsiteX58" fmla="*/ 0 w 607639"/>
                  <a:gd name="connsiteY58" fmla="*/ 49413 h 574332"/>
                  <a:gd name="connsiteX59" fmla="*/ 49487 w 607639"/>
                  <a:gd name="connsiteY59" fmla="*/ 0 h 574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07639" h="574332">
                    <a:moveTo>
                      <a:pt x="7031" y="350992"/>
                    </a:moveTo>
                    <a:lnTo>
                      <a:pt x="600519" y="350992"/>
                    </a:lnTo>
                    <a:cubicBezTo>
                      <a:pt x="604435" y="350992"/>
                      <a:pt x="607639" y="354103"/>
                      <a:pt x="607639" y="358013"/>
                    </a:cubicBezTo>
                    <a:lnTo>
                      <a:pt x="607639" y="393207"/>
                    </a:lnTo>
                    <a:cubicBezTo>
                      <a:pt x="607639" y="420492"/>
                      <a:pt x="585477" y="442621"/>
                      <a:pt x="558152" y="442621"/>
                    </a:cubicBezTo>
                    <a:lnTo>
                      <a:pt x="383613" y="442621"/>
                    </a:lnTo>
                    <a:lnTo>
                      <a:pt x="405330" y="532028"/>
                    </a:lnTo>
                    <a:lnTo>
                      <a:pt x="432121" y="532028"/>
                    </a:lnTo>
                    <a:cubicBezTo>
                      <a:pt x="443869" y="532028"/>
                      <a:pt x="453304" y="541538"/>
                      <a:pt x="453304" y="553180"/>
                    </a:cubicBezTo>
                    <a:cubicBezTo>
                      <a:pt x="453304" y="564912"/>
                      <a:pt x="443869" y="574332"/>
                      <a:pt x="432121" y="574332"/>
                    </a:cubicBezTo>
                    <a:lnTo>
                      <a:pt x="175429" y="574332"/>
                    </a:lnTo>
                    <a:cubicBezTo>
                      <a:pt x="163770" y="574332"/>
                      <a:pt x="154246" y="564912"/>
                      <a:pt x="154246" y="553180"/>
                    </a:cubicBezTo>
                    <a:cubicBezTo>
                      <a:pt x="154246" y="541538"/>
                      <a:pt x="163770" y="532028"/>
                      <a:pt x="175429" y="532028"/>
                    </a:cubicBezTo>
                    <a:lnTo>
                      <a:pt x="202309" y="532028"/>
                    </a:lnTo>
                    <a:lnTo>
                      <a:pt x="224026" y="442621"/>
                    </a:lnTo>
                    <a:lnTo>
                      <a:pt x="49487" y="442621"/>
                    </a:lnTo>
                    <a:cubicBezTo>
                      <a:pt x="22162" y="442621"/>
                      <a:pt x="0" y="420492"/>
                      <a:pt x="0" y="393207"/>
                    </a:cubicBezTo>
                    <a:lnTo>
                      <a:pt x="0" y="358013"/>
                    </a:lnTo>
                    <a:cubicBezTo>
                      <a:pt x="0" y="354103"/>
                      <a:pt x="3204" y="350992"/>
                      <a:pt x="7031" y="350992"/>
                    </a:cubicBezTo>
                    <a:close/>
                    <a:moveTo>
                      <a:pt x="459979" y="139441"/>
                    </a:moveTo>
                    <a:cubicBezTo>
                      <a:pt x="452236" y="139441"/>
                      <a:pt x="445827" y="145751"/>
                      <a:pt x="445827" y="153572"/>
                    </a:cubicBezTo>
                    <a:lnTo>
                      <a:pt x="445827" y="256042"/>
                    </a:lnTo>
                    <a:cubicBezTo>
                      <a:pt x="445827" y="263863"/>
                      <a:pt x="452236" y="270173"/>
                      <a:pt x="459979" y="270173"/>
                    </a:cubicBezTo>
                    <a:lnTo>
                      <a:pt x="521749" y="270173"/>
                    </a:lnTo>
                    <a:cubicBezTo>
                      <a:pt x="529492" y="270173"/>
                      <a:pt x="535901" y="263863"/>
                      <a:pt x="535901" y="256042"/>
                    </a:cubicBezTo>
                    <a:lnTo>
                      <a:pt x="535901" y="153572"/>
                    </a:lnTo>
                    <a:cubicBezTo>
                      <a:pt x="535901" y="145751"/>
                      <a:pt x="529492" y="139441"/>
                      <a:pt x="521749" y="139441"/>
                    </a:cubicBezTo>
                    <a:close/>
                    <a:moveTo>
                      <a:pt x="85890" y="124955"/>
                    </a:moveTo>
                    <a:cubicBezTo>
                      <a:pt x="78058" y="124955"/>
                      <a:pt x="71738" y="131265"/>
                      <a:pt x="71738" y="139086"/>
                    </a:cubicBezTo>
                    <a:lnTo>
                      <a:pt x="71738" y="256042"/>
                    </a:lnTo>
                    <a:cubicBezTo>
                      <a:pt x="71738" y="263863"/>
                      <a:pt x="78058" y="270173"/>
                      <a:pt x="85890" y="270173"/>
                    </a:cubicBezTo>
                    <a:lnTo>
                      <a:pt x="147571" y="270173"/>
                    </a:lnTo>
                    <a:cubicBezTo>
                      <a:pt x="155403" y="270173"/>
                      <a:pt x="161723" y="263863"/>
                      <a:pt x="161723" y="256042"/>
                    </a:cubicBezTo>
                    <a:lnTo>
                      <a:pt x="161723" y="139086"/>
                    </a:lnTo>
                    <a:cubicBezTo>
                      <a:pt x="161723" y="131265"/>
                      <a:pt x="155403" y="124955"/>
                      <a:pt x="147571" y="124955"/>
                    </a:cubicBezTo>
                    <a:close/>
                    <a:moveTo>
                      <a:pt x="210586" y="81585"/>
                    </a:moveTo>
                    <a:cubicBezTo>
                      <a:pt x="202754" y="81585"/>
                      <a:pt x="196435" y="87895"/>
                      <a:pt x="196435" y="95627"/>
                    </a:cubicBezTo>
                    <a:lnTo>
                      <a:pt x="196435" y="256042"/>
                    </a:lnTo>
                    <a:cubicBezTo>
                      <a:pt x="196435" y="263863"/>
                      <a:pt x="202754" y="270173"/>
                      <a:pt x="210586" y="270173"/>
                    </a:cubicBezTo>
                    <a:lnTo>
                      <a:pt x="272356" y="270173"/>
                    </a:lnTo>
                    <a:cubicBezTo>
                      <a:pt x="280100" y="270173"/>
                      <a:pt x="286419" y="263863"/>
                      <a:pt x="286419" y="256042"/>
                    </a:cubicBezTo>
                    <a:lnTo>
                      <a:pt x="286419" y="95627"/>
                    </a:lnTo>
                    <a:cubicBezTo>
                      <a:pt x="286419" y="87895"/>
                      <a:pt x="280100" y="81585"/>
                      <a:pt x="272356" y="81585"/>
                    </a:cubicBezTo>
                    <a:close/>
                    <a:moveTo>
                      <a:pt x="335283" y="52613"/>
                    </a:moveTo>
                    <a:cubicBezTo>
                      <a:pt x="327450" y="52613"/>
                      <a:pt x="321131" y="58923"/>
                      <a:pt x="321131" y="66743"/>
                    </a:cubicBezTo>
                    <a:lnTo>
                      <a:pt x="321131" y="256042"/>
                    </a:lnTo>
                    <a:cubicBezTo>
                      <a:pt x="321131" y="263863"/>
                      <a:pt x="327450" y="270173"/>
                      <a:pt x="335283" y="270173"/>
                    </a:cubicBezTo>
                    <a:lnTo>
                      <a:pt x="397053" y="270173"/>
                    </a:lnTo>
                    <a:cubicBezTo>
                      <a:pt x="404796" y="270173"/>
                      <a:pt x="411115" y="263863"/>
                      <a:pt x="411115" y="256042"/>
                    </a:cubicBezTo>
                    <a:lnTo>
                      <a:pt x="411115" y="66743"/>
                    </a:lnTo>
                    <a:cubicBezTo>
                      <a:pt x="411115" y="58923"/>
                      <a:pt x="404796" y="52613"/>
                      <a:pt x="397053" y="52613"/>
                    </a:cubicBezTo>
                    <a:close/>
                    <a:moveTo>
                      <a:pt x="49487" y="0"/>
                    </a:moveTo>
                    <a:lnTo>
                      <a:pt x="558152" y="0"/>
                    </a:lnTo>
                    <a:cubicBezTo>
                      <a:pt x="585477" y="0"/>
                      <a:pt x="607639" y="22129"/>
                      <a:pt x="607639" y="49413"/>
                    </a:cubicBezTo>
                    <a:lnTo>
                      <a:pt x="607639" y="315675"/>
                    </a:lnTo>
                    <a:cubicBezTo>
                      <a:pt x="607639" y="319586"/>
                      <a:pt x="604435" y="322696"/>
                      <a:pt x="600519" y="322696"/>
                    </a:cubicBezTo>
                    <a:lnTo>
                      <a:pt x="7031" y="322696"/>
                    </a:lnTo>
                    <a:cubicBezTo>
                      <a:pt x="3204" y="322696"/>
                      <a:pt x="0" y="319586"/>
                      <a:pt x="0" y="315675"/>
                    </a:cubicBezTo>
                    <a:lnTo>
                      <a:pt x="0" y="49413"/>
                    </a:lnTo>
                    <a:cubicBezTo>
                      <a:pt x="0" y="22129"/>
                      <a:pt x="22162" y="0"/>
                      <a:pt x="49487" y="0"/>
                    </a:cubicBezTo>
                    <a:close/>
                  </a:path>
                </a:pathLst>
              </a:custGeom>
              <a:solidFill>
                <a:schemeClr val="bg1"/>
              </a:solidFill>
              <a:ln>
                <a:noFill/>
              </a:ln>
            </p:spPr>
            <p:txBody>
              <a:bodyPr anchor="ctr"/>
              <a:lstStyle/>
              <a:p>
                <a:pPr algn="ctr"/>
                <a:endParaRPr>
                  <a:solidFill>
                    <a:schemeClr val="bg1"/>
                  </a:solidFill>
                  <a:latin typeface="Arial"/>
                  <a:ea typeface="微软雅黑"/>
                  <a:cs typeface="+mn-ea"/>
                  <a:sym typeface="Arial"/>
                </a:endParaRPr>
              </a:p>
            </p:txBody>
          </p:sp>
          <p:sp>
            <p:nvSpPr>
              <p:cNvPr id="100" name="文本框 21">
                <a:extLst>
                  <a:ext uri="{FF2B5EF4-FFF2-40B4-BE49-F238E27FC236}">
                    <a16:creationId xmlns:a16="http://schemas.microsoft.com/office/drawing/2014/main" id="{B69685EA-BE6E-1443-BA9C-D876A7B0C643}"/>
                  </a:ext>
                </a:extLst>
              </p:cNvPr>
              <p:cNvSpPr txBox="1"/>
              <p:nvPr/>
            </p:nvSpPr>
            <p:spPr>
              <a:xfrm>
                <a:off x="5086703" y="4365449"/>
                <a:ext cx="1710981" cy="661659"/>
              </a:xfrm>
              <a:prstGeom prst="rect">
                <a:avLst/>
              </a:prstGeom>
              <a:noFill/>
            </p:spPr>
            <p:txBody>
              <a:bodyPr wrap="none" anchor="ctr">
                <a:normAutofit/>
              </a:bodyPr>
              <a:lstStyle/>
              <a:p>
                <a:pPr algn="ctr"/>
                <a:r>
                  <a:rPr lang="zh-CN" altLang="en-US" sz="1400" b="1" dirty="0">
                    <a:solidFill>
                      <a:schemeClr val="bg1"/>
                    </a:solidFill>
                    <a:latin typeface="Arial"/>
                    <a:ea typeface="微软雅黑"/>
                    <a:cs typeface="+mn-ea"/>
                    <a:sym typeface="Arial"/>
                  </a:rPr>
                  <a:t>痛点</a:t>
                </a:r>
              </a:p>
            </p:txBody>
          </p:sp>
        </p:grpSp>
      </p:grpSp>
      <p:sp>
        <p:nvSpPr>
          <p:cNvPr id="106" name="矩形 105">
            <a:extLst>
              <a:ext uri="{FF2B5EF4-FFF2-40B4-BE49-F238E27FC236}">
                <a16:creationId xmlns:a16="http://schemas.microsoft.com/office/drawing/2014/main" id="{FF3BB0F9-BCE8-2442-B286-165C99D59E94}"/>
              </a:ext>
            </a:extLst>
          </p:cNvPr>
          <p:cNvSpPr/>
          <p:nvPr/>
        </p:nvSpPr>
        <p:spPr>
          <a:xfrm>
            <a:off x="247407" y="4114122"/>
            <a:ext cx="4244175" cy="328590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a:rPr>
              <a:t>国内较为成熟的</a:t>
            </a:r>
            <a:r>
              <a:rPr lang="en-US" altLang="zh-CN" sz="1400" dirty="0">
                <a:solidFill>
                  <a:schemeClr val="bg1"/>
                </a:solidFill>
                <a:latin typeface="微软雅黑" panose="020B0503020204020204" pitchFamily="34" charset="-122"/>
                <a:ea typeface="微软雅黑" panose="020B0503020204020204" pitchFamily="34" charset="-122"/>
                <a:cs typeface="+mn-ea"/>
                <a:sym typeface="Arial"/>
              </a:rPr>
              <a:t>ESG</a:t>
            </a:r>
            <a:r>
              <a:rPr lang="zh-CN" altLang="en-US" sz="1400" dirty="0">
                <a:solidFill>
                  <a:schemeClr val="bg1"/>
                </a:solidFill>
                <a:latin typeface="微软雅黑" panose="020B0503020204020204" pitchFamily="34" charset="-122"/>
                <a:ea typeface="微软雅黑" panose="020B0503020204020204" pitchFamily="34" charset="-122"/>
                <a:cs typeface="+mn-ea"/>
                <a:sym typeface="Arial"/>
              </a:rPr>
              <a:t>评级体系（如嘉实、商道绿融）大多数只停留在评级结果披露层面，信息大多来源于企业自行披露的</a:t>
            </a:r>
            <a:r>
              <a:rPr lang="zh-CN" altLang="en-US" sz="1400" dirty="0">
                <a:solidFill>
                  <a:schemeClr val="bg1"/>
                </a:solidFill>
                <a:latin typeface="Arial"/>
                <a:ea typeface="微软雅黑"/>
                <a:cs typeface="+mn-ea"/>
                <a:sym typeface="Arial"/>
              </a:rPr>
              <a:t>社会责任报告（内容主观且片正面，质量参差不齐）</a:t>
            </a:r>
            <a:r>
              <a:rPr lang="zh-CN" altLang="en-US" sz="1400" dirty="0">
                <a:solidFill>
                  <a:schemeClr val="bg1"/>
                </a:solidFill>
                <a:latin typeface="微软雅黑" panose="020B0503020204020204" pitchFamily="34" charset="-122"/>
                <a:ea typeface="微软雅黑" panose="020B0503020204020204" pitchFamily="34" charset="-122"/>
                <a:cs typeface="+mn-ea"/>
                <a:sym typeface="Arial"/>
              </a:rPr>
              <a:t>；</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Arial"/>
            </a:endParaRPr>
          </a:p>
          <a:p>
            <a:pPr marL="285750" indent="-285750" algn="just">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cs typeface="+mn-ea"/>
                <a:sym typeface="Arial"/>
              </a:rPr>
              <a:t>目前，</a:t>
            </a:r>
            <a:r>
              <a:rPr lang="en-US" altLang="zh-CN" sz="1400" dirty="0">
                <a:solidFill>
                  <a:schemeClr val="bg1"/>
                </a:solidFill>
                <a:latin typeface="微软雅黑" panose="020B0503020204020204" pitchFamily="34" charset="-122"/>
                <a:ea typeface="微软雅黑" panose="020B0503020204020204" pitchFamily="34" charset="-122"/>
                <a:cs typeface="+mn-ea"/>
                <a:sym typeface="Arial"/>
              </a:rPr>
              <a:t>4000</a:t>
            </a:r>
            <a:r>
              <a:rPr lang="zh-CN" altLang="en-US" sz="1400" dirty="0">
                <a:solidFill>
                  <a:schemeClr val="bg1"/>
                </a:solidFill>
                <a:latin typeface="微软雅黑" panose="020B0503020204020204" pitchFamily="34" charset="-122"/>
                <a:ea typeface="微软雅黑" panose="020B0503020204020204" pitchFamily="34" charset="-122"/>
                <a:cs typeface="+mn-ea"/>
                <a:sym typeface="Arial"/>
              </a:rPr>
              <a:t>多家</a:t>
            </a:r>
            <a:r>
              <a:rPr lang="en-US" altLang="zh-CN" sz="1400" dirty="0">
                <a:solidFill>
                  <a:schemeClr val="bg1"/>
                </a:solidFill>
                <a:latin typeface="微软雅黑" panose="020B0503020204020204" pitchFamily="34" charset="-122"/>
                <a:ea typeface="微软雅黑" panose="020B0503020204020204" pitchFamily="34" charset="-122"/>
                <a:cs typeface="+mn-ea"/>
                <a:sym typeface="Arial"/>
              </a:rPr>
              <a:t>A</a:t>
            </a:r>
            <a:r>
              <a:rPr lang="zh-CN" altLang="en-US" sz="1400" dirty="0">
                <a:solidFill>
                  <a:schemeClr val="bg1"/>
                </a:solidFill>
                <a:latin typeface="微软雅黑" panose="020B0503020204020204" pitchFamily="34" charset="-122"/>
                <a:ea typeface="微软雅黑" panose="020B0503020204020204" pitchFamily="34" charset="-122"/>
                <a:cs typeface="+mn-ea"/>
                <a:sym typeface="Arial"/>
              </a:rPr>
              <a:t>股上市公司中，仅不到</a:t>
            </a:r>
            <a:r>
              <a:rPr lang="en-US" altLang="zh-CN" sz="1400" dirty="0">
                <a:solidFill>
                  <a:schemeClr val="bg1"/>
                </a:solidFill>
                <a:latin typeface="微软雅黑" panose="020B0503020204020204" pitchFamily="34" charset="-122"/>
                <a:ea typeface="微软雅黑" panose="020B0503020204020204" pitchFamily="34" charset="-122"/>
                <a:cs typeface="+mn-ea"/>
                <a:sym typeface="Arial"/>
              </a:rPr>
              <a:t>1000</a:t>
            </a:r>
            <a:r>
              <a:rPr lang="zh-CN" altLang="en-US" sz="1400" dirty="0">
                <a:solidFill>
                  <a:schemeClr val="bg1"/>
                </a:solidFill>
                <a:latin typeface="微软雅黑" panose="020B0503020204020204" pitchFamily="34" charset="-122"/>
                <a:ea typeface="微软雅黑" panose="020B0503020204020204" pitchFamily="34" charset="-122"/>
                <a:cs typeface="+mn-ea"/>
                <a:sym typeface="Arial"/>
              </a:rPr>
              <a:t>家出具社会责任报告。</a:t>
            </a:r>
            <a:endParaRPr lang="en-US" altLang="zh-CN" sz="1400" dirty="0">
              <a:solidFill>
                <a:schemeClr val="bg1"/>
              </a:solidFill>
              <a:latin typeface="微软雅黑" panose="020B0503020204020204" pitchFamily="34" charset="-122"/>
              <a:ea typeface="微软雅黑" panose="020B0503020204020204" pitchFamily="34" charset="-122"/>
              <a:cs typeface="+mn-ea"/>
              <a:sym typeface="Arial"/>
            </a:endParaRPr>
          </a:p>
          <a:p>
            <a:pPr marL="285750" indent="-285750" algn="just">
              <a:lnSpc>
                <a:spcPct val="150000"/>
              </a:lnSpc>
              <a:buFont typeface="Arial" panose="020B0604020202020204" pitchFamily="34" charset="0"/>
              <a:buChar char="•"/>
            </a:pPr>
            <a:r>
              <a:rPr lang="zh-CN" altLang="en-US" sz="1400" dirty="0">
                <a:solidFill>
                  <a:schemeClr val="bg1"/>
                </a:solidFill>
                <a:latin typeface="Arial"/>
                <a:ea typeface="微软雅黑"/>
                <a:cs typeface="+mn-ea"/>
                <a:sym typeface="Arial"/>
              </a:rPr>
              <a:t>市面上可获得的</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相关信息大多数是分散、不连续的，未经有效整合。</a:t>
            </a:r>
          </a:p>
          <a:p>
            <a:pPr marL="285750" indent="-285750" algn="just">
              <a:lnSpc>
                <a:spcPct val="150000"/>
              </a:lnSpc>
              <a:buFont typeface="Arial" panose="020B0604020202020204" pitchFamily="34" charset="0"/>
              <a:buChar char="•"/>
            </a:pPr>
            <a:endParaRPr lang="en-US" altLang="zh-CN" sz="1400" dirty="0">
              <a:solidFill>
                <a:schemeClr val="bg1"/>
              </a:solidFill>
              <a:latin typeface="微软雅黑" panose="020B0503020204020204" pitchFamily="34" charset="-122"/>
              <a:ea typeface="微软雅黑" panose="020B0503020204020204" pitchFamily="34" charset="-122"/>
              <a:cs typeface="+mn-ea"/>
              <a:sym typeface="Arial"/>
            </a:endParaRPr>
          </a:p>
          <a:p>
            <a:pPr marL="285750" indent="-285750" algn="just">
              <a:lnSpc>
                <a:spcPct val="150000"/>
              </a:lnSpc>
              <a:buFont typeface="Arial" panose="020B0604020202020204" pitchFamily="34" charset="0"/>
              <a:buChar char="•"/>
            </a:pPr>
            <a:endParaRPr lang="zh-CN" altLang="en-US" sz="1400" dirty="0">
              <a:solidFill>
                <a:schemeClr val="bg1"/>
              </a:solidFill>
              <a:latin typeface="微软雅黑" panose="020B0503020204020204" pitchFamily="34" charset="-122"/>
              <a:ea typeface="微软雅黑" panose="020B0503020204020204" pitchFamily="34" charset="-122"/>
              <a:cs typeface="+mn-ea"/>
              <a:sym typeface="Arial"/>
            </a:endParaRPr>
          </a:p>
        </p:txBody>
      </p:sp>
      <p:sp>
        <p:nvSpPr>
          <p:cNvPr id="26" name="PA_矩形 20">
            <a:extLst>
              <a:ext uri="{FF2B5EF4-FFF2-40B4-BE49-F238E27FC236}">
                <a16:creationId xmlns:a16="http://schemas.microsoft.com/office/drawing/2014/main" id="{315F9A82-47E8-A148-AB20-FD1A91F4BE7D}"/>
              </a:ext>
            </a:extLst>
          </p:cNvPr>
          <p:cNvSpPr/>
          <p:nvPr>
            <p:custDataLst>
              <p:tags r:id="rId2"/>
            </p:custDataLst>
          </p:nvPr>
        </p:nvSpPr>
        <p:spPr>
          <a:xfrm>
            <a:off x="4101975" y="1217232"/>
            <a:ext cx="4340170"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未来发展新趋势</a:t>
            </a:r>
          </a:p>
        </p:txBody>
      </p:sp>
      <p:sp>
        <p:nvSpPr>
          <p:cNvPr id="27" name="矩形 26">
            <a:extLst>
              <a:ext uri="{FF2B5EF4-FFF2-40B4-BE49-F238E27FC236}">
                <a16:creationId xmlns:a16="http://schemas.microsoft.com/office/drawing/2014/main" id="{FF3BB0F9-BCE8-2442-B286-165C99D59E94}"/>
              </a:ext>
            </a:extLst>
          </p:cNvPr>
          <p:cNvSpPr/>
          <p:nvPr/>
        </p:nvSpPr>
        <p:spPr>
          <a:xfrm>
            <a:off x="3781907" y="1599825"/>
            <a:ext cx="4944754" cy="1384995"/>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altLang="zh-CN" sz="1400" dirty="0">
                <a:solidFill>
                  <a:schemeClr val="bg1"/>
                </a:solidFill>
                <a:latin typeface="Arial"/>
                <a:ea typeface="微软雅黑"/>
                <a:cs typeface="+mn-ea"/>
                <a:sym typeface="Arial"/>
              </a:rPr>
              <a:t>3</a:t>
            </a:r>
            <a:r>
              <a:rPr lang="zh-CN" altLang="en-US" sz="1400" dirty="0">
                <a:solidFill>
                  <a:schemeClr val="bg1"/>
                </a:solidFill>
                <a:latin typeface="Arial"/>
                <a:ea typeface="微软雅黑"/>
                <a:cs typeface="+mn-ea"/>
                <a:sym typeface="Arial"/>
              </a:rPr>
              <a:t>月</a:t>
            </a:r>
            <a:r>
              <a:rPr lang="en-US" altLang="zh-CN" sz="1400" dirty="0">
                <a:solidFill>
                  <a:schemeClr val="bg1"/>
                </a:solidFill>
                <a:latin typeface="Arial"/>
                <a:ea typeface="微软雅黑"/>
                <a:cs typeface="+mn-ea"/>
                <a:sym typeface="Arial"/>
              </a:rPr>
              <a:t>12</a:t>
            </a:r>
            <a:r>
              <a:rPr lang="zh-CN" altLang="en-US" sz="1400" dirty="0">
                <a:solidFill>
                  <a:schemeClr val="bg1"/>
                </a:solidFill>
                <a:latin typeface="Arial"/>
                <a:ea typeface="微软雅黑"/>
                <a:cs typeface="+mn-ea"/>
                <a:sym typeface="Arial"/>
              </a:rPr>
              <a:t>日</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十四五</a:t>
            </a:r>
            <a:r>
              <a:rPr lang="en-US" altLang="zh-CN" sz="1400" dirty="0">
                <a:solidFill>
                  <a:schemeClr val="bg1"/>
                </a:solidFill>
                <a:latin typeface="Arial"/>
                <a:ea typeface="微软雅黑"/>
                <a:cs typeface="+mn-ea"/>
                <a:sym typeface="Arial"/>
              </a:rPr>
              <a:t>”</a:t>
            </a:r>
            <a:r>
              <a:rPr lang="zh-CN" altLang="en-US" sz="1400" dirty="0">
                <a:solidFill>
                  <a:schemeClr val="bg1"/>
                </a:solidFill>
                <a:latin typeface="Arial"/>
                <a:ea typeface="微软雅黑"/>
                <a:cs typeface="+mn-ea"/>
                <a:sym typeface="Arial"/>
              </a:rPr>
              <a:t>纲要提出要促进国内消费、推动绿色转型、促进人的全面发展等重点任务，与</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内涵高度一致。</a:t>
            </a:r>
            <a:endParaRPr lang="en-US" altLang="zh-CN" sz="1400" dirty="0">
              <a:solidFill>
                <a:schemeClr val="bg1"/>
              </a:solidFill>
              <a:latin typeface="Arial"/>
              <a:ea typeface="微软雅黑"/>
              <a:cs typeface="+mn-ea"/>
              <a:sym typeface="Arial"/>
            </a:endParaRPr>
          </a:p>
          <a:p>
            <a:pPr marL="285750" indent="-285750" algn="just">
              <a:lnSpc>
                <a:spcPct val="150000"/>
              </a:lnSpc>
              <a:buFont typeface="Arial" panose="020B0604020202020204" pitchFamily="34" charset="0"/>
              <a:buChar char="•"/>
            </a:pPr>
            <a:r>
              <a:rPr lang="zh-CN" altLang="en-US" sz="1400" dirty="0">
                <a:solidFill>
                  <a:schemeClr val="bg1"/>
                </a:solidFill>
                <a:latin typeface="Arial"/>
                <a:ea typeface="微软雅黑"/>
                <a:cs typeface="+mn-ea"/>
                <a:sym typeface="Arial"/>
              </a:rPr>
              <a:t>相关政策导向趋严；</a:t>
            </a:r>
            <a:endParaRPr lang="en-US" altLang="zh-CN" sz="1400" dirty="0">
              <a:solidFill>
                <a:schemeClr val="bg1"/>
              </a:solidFill>
              <a:latin typeface="Arial"/>
              <a:ea typeface="微软雅黑"/>
              <a:cs typeface="+mn-ea"/>
              <a:sym typeface="Arial"/>
            </a:endParaRPr>
          </a:p>
          <a:p>
            <a:pPr marL="285750" indent="-285750" algn="just">
              <a:lnSpc>
                <a:spcPct val="150000"/>
              </a:lnSpc>
              <a:buFont typeface="Arial" panose="020B0604020202020204" pitchFamily="34" charset="0"/>
              <a:buChar char="•"/>
            </a:pPr>
            <a:r>
              <a:rPr lang="zh-CN" altLang="en-US" sz="1400" dirty="0">
                <a:solidFill>
                  <a:schemeClr val="bg1"/>
                </a:solidFill>
                <a:latin typeface="Arial"/>
                <a:ea typeface="微软雅黑"/>
                <a:cs typeface="+mn-ea"/>
                <a:sym typeface="Arial"/>
              </a:rPr>
              <a:t>资本市场的投资偏好逐渐倚重于</a:t>
            </a: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投资。</a:t>
            </a:r>
          </a:p>
        </p:txBody>
      </p:sp>
      <p:sp>
        <p:nvSpPr>
          <p:cNvPr id="29" name="PA_矩形 20">
            <a:extLst>
              <a:ext uri="{FF2B5EF4-FFF2-40B4-BE49-F238E27FC236}">
                <a16:creationId xmlns:a16="http://schemas.microsoft.com/office/drawing/2014/main" id="{315F9A82-47E8-A148-AB20-FD1A91F4BE7D}"/>
              </a:ext>
            </a:extLst>
          </p:cNvPr>
          <p:cNvSpPr/>
          <p:nvPr>
            <p:custDataLst>
              <p:tags r:id="rId3"/>
            </p:custDataLst>
          </p:nvPr>
        </p:nvSpPr>
        <p:spPr>
          <a:xfrm>
            <a:off x="7630338" y="4143928"/>
            <a:ext cx="4340170" cy="346656"/>
          </a:xfrm>
          <a:prstGeom prst="rect">
            <a:avLst/>
          </a:prstGeom>
          <a:noFill/>
        </p:spPr>
        <p:txBody>
          <a:bodyPr wrap="none" lIns="0" tIns="0" rIns="0" bIns="0" anchor="ctr">
            <a:normAutofit/>
          </a:bodyPr>
          <a:lstStyle/>
          <a:p>
            <a:pPr lvl="0" algn="ctr" defTabSz="914378">
              <a:spcBef>
                <a:spcPct val="0"/>
              </a:spcBef>
              <a:defRPr/>
            </a:pPr>
            <a:r>
              <a:rPr lang="zh-CN" altLang="en-US" sz="2000" b="1" dirty="0">
                <a:solidFill>
                  <a:schemeClr val="bg1"/>
                </a:solidFill>
                <a:latin typeface="Arial"/>
                <a:ea typeface="微软雅黑"/>
                <a:cs typeface="+mn-ea"/>
                <a:sym typeface="Arial"/>
              </a:rPr>
              <a:t>报告生成流程琐碎单调</a:t>
            </a:r>
          </a:p>
        </p:txBody>
      </p:sp>
      <p:sp>
        <p:nvSpPr>
          <p:cNvPr id="30" name="矩形 29">
            <a:extLst>
              <a:ext uri="{FF2B5EF4-FFF2-40B4-BE49-F238E27FC236}">
                <a16:creationId xmlns:a16="http://schemas.microsoft.com/office/drawing/2014/main" id="{FF3BB0F9-BCE8-2442-B286-165C99D59E94}"/>
              </a:ext>
            </a:extLst>
          </p:cNvPr>
          <p:cNvSpPr/>
          <p:nvPr/>
        </p:nvSpPr>
        <p:spPr>
          <a:xfrm>
            <a:off x="8030288" y="4540723"/>
            <a:ext cx="3551139" cy="1346522"/>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en-US" altLang="zh-CN" sz="1400" dirty="0">
                <a:solidFill>
                  <a:schemeClr val="bg1"/>
                </a:solidFill>
                <a:latin typeface="Arial"/>
                <a:ea typeface="微软雅黑"/>
                <a:cs typeface="+mn-ea"/>
                <a:sym typeface="Arial"/>
              </a:rPr>
              <a:t>ESG</a:t>
            </a:r>
            <a:r>
              <a:rPr lang="zh-CN" altLang="en-US" sz="1400" dirty="0">
                <a:solidFill>
                  <a:schemeClr val="bg1"/>
                </a:solidFill>
                <a:latin typeface="Arial"/>
                <a:ea typeface="微软雅黑"/>
                <a:cs typeface="+mn-ea"/>
                <a:sym typeface="Arial"/>
              </a:rPr>
              <a:t>报告生成过程流程固定、规则明确；重复性高，附加值低；操作环境稳定。</a:t>
            </a:r>
            <a:endParaRPr lang="en-US" altLang="zh-CN" sz="1400" dirty="0">
              <a:solidFill>
                <a:schemeClr val="bg1"/>
              </a:solidFill>
              <a:latin typeface="Arial"/>
              <a:ea typeface="微软雅黑"/>
              <a:cs typeface="+mn-ea"/>
              <a:sym typeface="Arial"/>
            </a:endParaRPr>
          </a:p>
          <a:p>
            <a:pPr marL="285750" indent="-285750" algn="just">
              <a:lnSpc>
                <a:spcPct val="150000"/>
              </a:lnSpc>
              <a:buFont typeface="Arial" panose="020B0604020202020204" pitchFamily="34" charset="0"/>
              <a:buChar char="•"/>
            </a:pPr>
            <a:r>
              <a:rPr lang="en-US" altLang="zh-CN" sz="1400" dirty="0">
                <a:solidFill>
                  <a:schemeClr val="bg1"/>
                </a:solidFill>
                <a:latin typeface="Arial"/>
                <a:ea typeface="微软雅黑"/>
                <a:cs typeface="+mn-ea"/>
                <a:sym typeface="Arial"/>
              </a:rPr>
              <a:t>RPA</a:t>
            </a:r>
            <a:r>
              <a:rPr lang="zh-CN" altLang="en-US" sz="1400" dirty="0">
                <a:solidFill>
                  <a:schemeClr val="bg1"/>
                </a:solidFill>
                <a:latin typeface="Arial"/>
                <a:ea typeface="微软雅黑"/>
                <a:cs typeface="+mn-ea"/>
                <a:sym typeface="Arial"/>
              </a:rPr>
              <a:t>解决方案以自动化代替手工操作，在此场景上具有良好的应用前景。</a:t>
            </a:r>
          </a:p>
        </p:txBody>
      </p:sp>
    </p:spTree>
    <p:extLst>
      <p:ext uri="{BB962C8B-B14F-4D97-AF65-F5344CB8AC3E}">
        <p14:creationId xmlns:p14="http://schemas.microsoft.com/office/powerpoint/2010/main" val="388241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circle(in)">
                                      <p:cBhvr>
                                        <p:cTn id="7" dur="2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89"/>
                                        </p:tgtEl>
                                        <p:attrNameLst>
                                          <p:attrName>style.visibility</p:attrName>
                                        </p:attrNameLst>
                                      </p:cBhvr>
                                      <p:to>
                                        <p:strVal val="visible"/>
                                      </p:to>
                                    </p:set>
                                    <p:anim calcmode="lin" valueType="num">
                                      <p:cBhvr>
                                        <p:cTn id="12" dur="500" fill="hold"/>
                                        <p:tgtEl>
                                          <p:spTgt spid="89"/>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89"/>
                                        </p:tgtEl>
                                        <p:attrNameLst>
                                          <p:attrName>ppt_y</p:attrName>
                                        </p:attrNameLst>
                                      </p:cBhvr>
                                      <p:tavLst>
                                        <p:tav tm="0">
                                          <p:val>
                                            <p:strVal val="#ppt_y"/>
                                          </p:val>
                                        </p:tav>
                                        <p:tav tm="100000">
                                          <p:val>
                                            <p:strVal val="#ppt_y"/>
                                          </p:val>
                                        </p:tav>
                                      </p:tavLst>
                                    </p:anim>
                                    <p:anim calcmode="lin" valueType="num">
                                      <p:cBhvr>
                                        <p:cTn id="14" dur="500" fill="hold"/>
                                        <p:tgtEl>
                                          <p:spTgt spid="89"/>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89"/>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8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fade">
                                      <p:cBhvr>
                                        <p:cTn id="21" dur="1000"/>
                                        <p:tgtEl>
                                          <p:spTgt spid="106"/>
                                        </p:tgtEl>
                                      </p:cBhvr>
                                    </p:animEffect>
                                    <p:anim calcmode="lin" valueType="num">
                                      <p:cBhvr>
                                        <p:cTn id="22" dur="1000" fill="hold"/>
                                        <p:tgtEl>
                                          <p:spTgt spid="106"/>
                                        </p:tgtEl>
                                        <p:attrNameLst>
                                          <p:attrName>ppt_x</p:attrName>
                                        </p:attrNameLst>
                                      </p:cBhvr>
                                      <p:tavLst>
                                        <p:tav tm="0">
                                          <p:val>
                                            <p:strVal val="#ppt_x"/>
                                          </p:val>
                                        </p:tav>
                                        <p:tav tm="100000">
                                          <p:val>
                                            <p:strVal val="#ppt_x"/>
                                          </p:val>
                                        </p:tav>
                                      </p:tavLst>
                                    </p:anim>
                                    <p:anim calcmode="lin" valueType="num">
                                      <p:cBhvr>
                                        <p:cTn id="23"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6"/>
                                        </p:tgtEl>
                                        <p:attrNameLst>
                                          <p:attrName>ppt_y</p:attrName>
                                        </p:attrNameLst>
                                      </p:cBhvr>
                                      <p:tavLst>
                                        <p:tav tm="0">
                                          <p:val>
                                            <p:strVal val="#ppt_y"/>
                                          </p:val>
                                        </p:tav>
                                        <p:tav tm="100000">
                                          <p:val>
                                            <p:strVal val="#ppt_y"/>
                                          </p:val>
                                        </p:tav>
                                      </p:tavLst>
                                    </p:anim>
                                    <p:anim calcmode="lin" valueType="num">
                                      <p:cBhvr>
                                        <p:cTn id="3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29"/>
                                        </p:tgtEl>
                                        <p:attrNameLst>
                                          <p:attrName>ppt_y</p:attrName>
                                        </p:attrNameLst>
                                      </p:cBhvr>
                                      <p:tavLst>
                                        <p:tav tm="0">
                                          <p:val>
                                            <p:strVal val="#ppt_y"/>
                                          </p:val>
                                        </p:tav>
                                        <p:tav tm="100000">
                                          <p:val>
                                            <p:strVal val="#ppt_y"/>
                                          </p:val>
                                        </p:tav>
                                      </p:tavLst>
                                    </p:anim>
                                    <p:anim calcmode="lin" valueType="num">
                                      <p:cBhvr>
                                        <p:cTn id="46"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29"/>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106" grpId="0"/>
      <p:bldP spid="26" grpId="0"/>
      <p:bldP spid="27"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246120" y="2297668"/>
            <a:ext cx="6096000" cy="2400657"/>
          </a:xfrm>
          <a:prstGeom prst="rect">
            <a:avLst/>
          </a:prstGeom>
        </p:spPr>
        <p:txBody>
          <a:bodyPr>
            <a:spAutoFit/>
          </a:bodyPr>
          <a:lstStyle/>
          <a:p>
            <a:pPr lvl="0" algn="ctr">
              <a:lnSpc>
                <a:spcPct val="150000"/>
              </a:lnSpc>
              <a:defRPr/>
            </a:pPr>
            <a:r>
              <a:rPr lang="zh-CN" altLang="en-US" sz="4000" b="1" dirty="0">
                <a:solidFill>
                  <a:schemeClr val="bg1"/>
                </a:solidFill>
                <a:latin typeface="微软雅黑" panose="020B0503020204020204" pitchFamily="34" charset="-122"/>
                <a:ea typeface="微软雅黑" panose="020B0503020204020204" pitchFamily="34" charset="-122"/>
              </a:rPr>
              <a:t>二、流程执行及说明</a:t>
            </a:r>
            <a:endParaRPr lang="en-US" altLang="zh-CN" sz="4000" b="1" dirty="0">
              <a:solidFill>
                <a:schemeClr val="bg1"/>
              </a:solidFill>
              <a:latin typeface="微软雅黑" panose="020B0503020204020204" pitchFamily="34" charset="-122"/>
              <a:ea typeface="微软雅黑" panose="020B0503020204020204" pitchFamily="34" charset="-122"/>
            </a:endParaRPr>
          </a:p>
          <a:p>
            <a:pPr lvl="0" algn="ctr">
              <a:lnSpc>
                <a:spcPct val="150000"/>
              </a:lnSpc>
              <a:defRPr/>
            </a:pPr>
            <a:r>
              <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Process execution and description</a:t>
            </a:r>
          </a:p>
          <a:p>
            <a:pPr lvl="0" algn="ctr">
              <a:lnSpc>
                <a:spcPct val="150000"/>
              </a:lnSpc>
              <a:defRPr/>
            </a:pPr>
            <a:endParaRPr lang="zh-CN" altLang="en-US" sz="32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785292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7" name="直接连接符 2">
            <a:extLst>
              <a:ext uri="{FF2B5EF4-FFF2-40B4-BE49-F238E27FC236}">
                <a16:creationId xmlns:a16="http://schemas.microsoft.com/office/drawing/2014/main" id="{64A97A0A-7C52-7648-95DA-99DB4B5B543E}"/>
              </a:ext>
            </a:extLst>
          </p:cNvPr>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8" name="文本框 77">
            <a:extLst>
              <a:ext uri="{FF2B5EF4-FFF2-40B4-BE49-F238E27FC236}">
                <a16:creationId xmlns:a16="http://schemas.microsoft.com/office/drawing/2014/main" id="{E7ED3914-52F9-3B4E-8B34-F6600DFBF511}"/>
              </a:ext>
            </a:extLst>
          </p:cNvPr>
          <p:cNvSpPr txBox="1"/>
          <p:nvPr/>
        </p:nvSpPr>
        <p:spPr>
          <a:xfrm>
            <a:off x="292499" y="285760"/>
            <a:ext cx="753954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二、流程执行图：</a:t>
            </a:r>
            <a:r>
              <a:rPr lang="en-US" altLang="zh-CN" sz="2400" b="1" dirty="0">
                <a:solidFill>
                  <a:schemeClr val="bg1"/>
                </a:solidFill>
                <a:latin typeface="微软雅黑" panose="020B0503020204020204" pitchFamily="34" charset="-122"/>
                <a:ea typeface="微软雅黑" panose="020B0503020204020204" pitchFamily="34" charset="-122"/>
              </a:rPr>
              <a:t>ESG</a:t>
            </a:r>
            <a:r>
              <a:rPr lang="zh-CN" altLang="en-US" sz="2400" b="1" dirty="0">
                <a:solidFill>
                  <a:schemeClr val="bg1"/>
                </a:solidFill>
                <a:latin typeface="微软雅黑" panose="020B0503020204020204" pitchFamily="34" charset="-122"/>
                <a:ea typeface="微软雅黑" panose="020B0503020204020204" pitchFamily="34" charset="-122"/>
              </a:rPr>
              <a:t>报告机器人运行流程</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altLang="zh-CN" sz="1400" b="1" dirty="0">
              <a:solidFill>
                <a:schemeClr val="bg1"/>
              </a:solidFill>
              <a:latin typeface="微软雅黑" panose="020B0503020204020204" pitchFamily="34" charset="-122"/>
              <a:ea typeface="微软雅黑" panose="020B0503020204020204" pitchFamily="34" charset="-122"/>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80" name="文本框 79">
            <a:extLst>
              <a:ext uri="{FF2B5EF4-FFF2-40B4-BE49-F238E27FC236}">
                <a16:creationId xmlns:a16="http://schemas.microsoft.com/office/drawing/2014/main" id="{5B8F1CF9-D761-43BA-B07B-8B5DF76740E5}"/>
              </a:ext>
            </a:extLst>
          </p:cNvPr>
          <p:cNvSpPr txBox="1"/>
          <p:nvPr/>
        </p:nvSpPr>
        <p:spPr>
          <a:xfrm>
            <a:off x="3305466" y="2168893"/>
            <a:ext cx="7496906" cy="369332"/>
          </a:xfrm>
          <a:prstGeom prst="rect">
            <a:avLst/>
          </a:prstGeom>
          <a:noFill/>
        </p:spPr>
        <p:txBody>
          <a:bodyPr wrap="square" rtlCol="0">
            <a:spAutoFit/>
          </a:bodyPr>
          <a:lstStyle/>
          <a:p>
            <a:pPr algn="ctr"/>
            <a:r>
              <a:rPr kumimoji="1" lang="zh-CN" altLang="en-US" b="1" dirty="0">
                <a:solidFill>
                  <a:srgbClr val="04AF59"/>
                </a:solidFill>
                <a:latin typeface="微软雅黑" panose="020B0503020204020204" charset="-122"/>
                <a:ea typeface="微软雅黑" panose="020B0503020204020204" charset="-122"/>
              </a:rPr>
              <a:t>机器人自动完成信息检索、下载与整合功能</a:t>
            </a:r>
          </a:p>
        </p:txBody>
      </p:sp>
      <p:pic>
        <p:nvPicPr>
          <p:cNvPr id="81" name="图形 80" descr="统计信息 RTL">
            <a:extLst>
              <a:ext uri="{FF2B5EF4-FFF2-40B4-BE49-F238E27FC236}">
                <a16:creationId xmlns:a16="http://schemas.microsoft.com/office/drawing/2014/main" id="{60DBEDB6-32D9-4C70-85E0-B45A827BF5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516938" y="3336623"/>
            <a:ext cx="616192" cy="616190"/>
          </a:xfrm>
          <a:prstGeom prst="rect">
            <a:avLst/>
          </a:prstGeom>
        </p:spPr>
      </p:pic>
      <p:pic>
        <p:nvPicPr>
          <p:cNvPr id="83" name="图形 82" descr="Internet">
            <a:extLst>
              <a:ext uri="{FF2B5EF4-FFF2-40B4-BE49-F238E27FC236}">
                <a16:creationId xmlns:a16="http://schemas.microsoft.com/office/drawing/2014/main" id="{0EACAA5B-36BD-4E88-973E-90866BADE3F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3398270" y="3314945"/>
            <a:ext cx="713019" cy="713019"/>
          </a:xfrm>
          <a:prstGeom prst="rect">
            <a:avLst/>
          </a:prstGeom>
        </p:spPr>
      </p:pic>
      <p:pic>
        <p:nvPicPr>
          <p:cNvPr id="84" name="图片 83" descr="ibot">
            <a:extLst>
              <a:ext uri="{FF2B5EF4-FFF2-40B4-BE49-F238E27FC236}">
                <a16:creationId xmlns:a16="http://schemas.microsoft.com/office/drawing/2014/main" id="{9E852A8F-FA23-4A4B-B1F9-814F0058D4D8}"/>
              </a:ext>
            </a:extLst>
          </p:cNvPr>
          <p:cNvPicPr>
            <a:picLocks noChangeAspect="1"/>
          </p:cNvPicPr>
          <p:nvPr/>
        </p:nvPicPr>
        <p:blipFill>
          <a:blip r:embed="rId6" cstate="print"/>
          <a:stretch>
            <a:fillRect/>
          </a:stretch>
        </p:blipFill>
        <p:spPr>
          <a:xfrm>
            <a:off x="3990730" y="3323866"/>
            <a:ext cx="999175" cy="999175"/>
          </a:xfrm>
          <a:prstGeom prst="rect">
            <a:avLst/>
          </a:prstGeom>
        </p:spPr>
      </p:pic>
      <p:pic>
        <p:nvPicPr>
          <p:cNvPr id="85" name="图片 84" descr="ibot">
            <a:extLst>
              <a:ext uri="{FF2B5EF4-FFF2-40B4-BE49-F238E27FC236}">
                <a16:creationId xmlns:a16="http://schemas.microsoft.com/office/drawing/2014/main" id="{47F1D21F-362A-46FA-8F1C-BFA3AB39CA09}"/>
              </a:ext>
            </a:extLst>
          </p:cNvPr>
          <p:cNvPicPr>
            <a:picLocks noChangeAspect="1"/>
          </p:cNvPicPr>
          <p:nvPr/>
        </p:nvPicPr>
        <p:blipFill>
          <a:blip r:embed="rId6" cstate="print"/>
          <a:stretch>
            <a:fillRect/>
          </a:stretch>
        </p:blipFill>
        <p:spPr>
          <a:xfrm>
            <a:off x="5978155" y="3374805"/>
            <a:ext cx="999175" cy="999175"/>
          </a:xfrm>
          <a:prstGeom prst="rect">
            <a:avLst/>
          </a:prstGeom>
        </p:spPr>
      </p:pic>
      <p:pic>
        <p:nvPicPr>
          <p:cNvPr id="86" name="图形 85" descr="智能手机">
            <a:extLst>
              <a:ext uri="{FF2B5EF4-FFF2-40B4-BE49-F238E27FC236}">
                <a16:creationId xmlns:a16="http://schemas.microsoft.com/office/drawing/2014/main" id="{40DB6DEB-FAEE-4DD6-9E65-E92CD9E427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7299809" y="3271209"/>
            <a:ext cx="680667" cy="680667"/>
          </a:xfrm>
          <a:prstGeom prst="rect">
            <a:avLst/>
          </a:prstGeom>
        </p:spPr>
      </p:pic>
      <p:pic>
        <p:nvPicPr>
          <p:cNvPr id="87" name="图片 86" descr="ibot">
            <a:extLst>
              <a:ext uri="{FF2B5EF4-FFF2-40B4-BE49-F238E27FC236}">
                <a16:creationId xmlns:a16="http://schemas.microsoft.com/office/drawing/2014/main" id="{75F209E3-8721-4EF7-9223-F10BF36F308F}"/>
              </a:ext>
            </a:extLst>
          </p:cNvPr>
          <p:cNvPicPr>
            <a:picLocks noChangeAspect="1"/>
          </p:cNvPicPr>
          <p:nvPr/>
        </p:nvPicPr>
        <p:blipFill>
          <a:blip r:embed="rId6" cstate="print"/>
          <a:stretch>
            <a:fillRect/>
          </a:stretch>
        </p:blipFill>
        <p:spPr>
          <a:xfrm>
            <a:off x="7870385" y="3336955"/>
            <a:ext cx="999175" cy="999175"/>
          </a:xfrm>
          <a:prstGeom prst="rect">
            <a:avLst/>
          </a:prstGeom>
        </p:spPr>
      </p:pic>
      <p:sp>
        <p:nvSpPr>
          <p:cNvPr id="88" name="文本框 87">
            <a:extLst>
              <a:ext uri="{FF2B5EF4-FFF2-40B4-BE49-F238E27FC236}">
                <a16:creationId xmlns:a16="http://schemas.microsoft.com/office/drawing/2014/main" id="{BB019EDA-6866-45B0-A305-CD90E77F33F8}"/>
              </a:ext>
            </a:extLst>
          </p:cNvPr>
          <p:cNvSpPr txBox="1"/>
          <p:nvPr/>
        </p:nvSpPr>
        <p:spPr>
          <a:xfrm>
            <a:off x="3677756" y="4541928"/>
            <a:ext cx="1469179" cy="1200329"/>
          </a:xfrm>
          <a:prstGeom prst="rect">
            <a:avLst/>
          </a:prstGeom>
          <a:noFill/>
        </p:spPr>
        <p:txBody>
          <a:bodyPr wrap="square" rtlCol="0">
            <a:spAutoFit/>
          </a:bodyPr>
          <a:lstStyle/>
          <a:p>
            <a:pPr algn="ctr"/>
            <a:r>
              <a:rPr kumimoji="1" lang="en-US" altLang="zh-CN" dirty="0">
                <a:solidFill>
                  <a:srgbClr val="00AE57"/>
                </a:solidFill>
                <a:latin typeface="微软雅黑" panose="020B0503020204020204" charset="-122"/>
                <a:ea typeface="微软雅黑" panose="020B0503020204020204" charset="-122"/>
              </a:rPr>
              <a:t>RPA</a:t>
            </a:r>
            <a:r>
              <a:rPr kumimoji="1" lang="zh-CN" altLang="en-US" dirty="0">
                <a:solidFill>
                  <a:srgbClr val="00AE57"/>
                </a:solidFill>
                <a:latin typeface="微软雅黑" panose="020B0503020204020204" charset="-122"/>
                <a:ea typeface="微软雅黑" panose="020B0503020204020204" charset="-122"/>
              </a:rPr>
              <a:t>机器人检索并爬取</a:t>
            </a:r>
            <a:r>
              <a:rPr kumimoji="1" lang="en-US" altLang="zh-CN" dirty="0">
                <a:solidFill>
                  <a:srgbClr val="00AE57"/>
                </a:solidFill>
                <a:latin typeface="微软雅黑" panose="020B0503020204020204" charset="-122"/>
                <a:ea typeface="微软雅黑" panose="020B0503020204020204" charset="-122"/>
              </a:rPr>
              <a:t>ESG</a:t>
            </a:r>
            <a:r>
              <a:rPr kumimoji="1" lang="zh-CN" altLang="en-US" dirty="0">
                <a:solidFill>
                  <a:srgbClr val="00AE57"/>
                </a:solidFill>
                <a:latin typeface="微软雅黑" panose="020B0503020204020204" charset="-122"/>
                <a:ea typeface="微软雅黑" panose="020B0503020204020204" charset="-122"/>
              </a:rPr>
              <a:t>相关信息</a:t>
            </a:r>
          </a:p>
        </p:txBody>
      </p:sp>
      <p:sp>
        <p:nvSpPr>
          <p:cNvPr id="89" name="文本框 88">
            <a:extLst>
              <a:ext uri="{FF2B5EF4-FFF2-40B4-BE49-F238E27FC236}">
                <a16:creationId xmlns:a16="http://schemas.microsoft.com/office/drawing/2014/main" id="{5D4D452E-5A15-4313-8562-639269A5EB23}"/>
              </a:ext>
            </a:extLst>
          </p:cNvPr>
          <p:cNvSpPr txBox="1"/>
          <p:nvPr/>
        </p:nvSpPr>
        <p:spPr>
          <a:xfrm>
            <a:off x="5640637" y="4529092"/>
            <a:ext cx="1808698" cy="1754326"/>
          </a:xfrm>
          <a:prstGeom prst="rect">
            <a:avLst/>
          </a:prstGeom>
          <a:noFill/>
        </p:spPr>
        <p:txBody>
          <a:bodyPr wrap="square" rtlCol="0">
            <a:spAutoFit/>
          </a:bodyPr>
          <a:lstStyle/>
          <a:p>
            <a:pPr algn="ctr"/>
            <a:r>
              <a:rPr kumimoji="1" lang="zh-CN" altLang="en-US" dirty="0">
                <a:solidFill>
                  <a:srgbClr val="00AE57"/>
                </a:solidFill>
                <a:latin typeface="微软雅黑" panose="020B0503020204020204" charset="-122"/>
                <a:ea typeface="微软雅黑" panose="020B0503020204020204" charset="-122"/>
              </a:rPr>
              <a:t>整合</a:t>
            </a:r>
            <a:r>
              <a:rPr kumimoji="1" lang="en-US" altLang="zh-CN" dirty="0">
                <a:solidFill>
                  <a:srgbClr val="00AE57"/>
                </a:solidFill>
                <a:latin typeface="微软雅黑" panose="020B0503020204020204" charset="-122"/>
                <a:ea typeface="微软雅黑" panose="020B0503020204020204" charset="-122"/>
              </a:rPr>
              <a:t>ESG</a:t>
            </a:r>
            <a:r>
              <a:rPr kumimoji="1" lang="zh-CN" altLang="en-US" dirty="0">
                <a:solidFill>
                  <a:srgbClr val="00AE57"/>
                </a:solidFill>
                <a:latin typeface="微软雅黑" panose="020B0503020204020204" charset="-122"/>
                <a:ea typeface="微软雅黑" panose="020B0503020204020204" charset="-122"/>
              </a:rPr>
              <a:t>信息，利用</a:t>
            </a:r>
            <a:r>
              <a:rPr kumimoji="1" lang="en-US" altLang="zh-CN" dirty="0">
                <a:solidFill>
                  <a:srgbClr val="00AE57"/>
                </a:solidFill>
                <a:latin typeface="微软雅黑" panose="020B0503020204020204" charset="-122"/>
                <a:ea typeface="微软雅黑" panose="020B0503020204020204" charset="-122"/>
              </a:rPr>
              <a:t>RPA</a:t>
            </a:r>
            <a:r>
              <a:rPr kumimoji="1" lang="zh-CN" altLang="en-US" dirty="0">
                <a:solidFill>
                  <a:srgbClr val="00AE57"/>
                </a:solidFill>
                <a:latin typeface="微软雅黑" panose="020B0503020204020204" charset="-122"/>
                <a:ea typeface="微软雅黑" panose="020B0503020204020204" charset="-122"/>
              </a:rPr>
              <a:t>数据加工与分析功能。进行信息数据化、可视化处理，生成图表</a:t>
            </a:r>
          </a:p>
        </p:txBody>
      </p:sp>
      <p:sp>
        <p:nvSpPr>
          <p:cNvPr id="90" name="文本框 89">
            <a:extLst>
              <a:ext uri="{FF2B5EF4-FFF2-40B4-BE49-F238E27FC236}">
                <a16:creationId xmlns:a16="http://schemas.microsoft.com/office/drawing/2014/main" id="{E4157771-D073-420C-B592-8B4AF10533DF}"/>
              </a:ext>
            </a:extLst>
          </p:cNvPr>
          <p:cNvSpPr txBox="1"/>
          <p:nvPr/>
        </p:nvSpPr>
        <p:spPr>
          <a:xfrm>
            <a:off x="7640142" y="4520203"/>
            <a:ext cx="1469179" cy="1477328"/>
          </a:xfrm>
          <a:prstGeom prst="rect">
            <a:avLst/>
          </a:prstGeom>
          <a:noFill/>
        </p:spPr>
        <p:txBody>
          <a:bodyPr wrap="square" rtlCol="0">
            <a:spAutoFit/>
          </a:bodyPr>
          <a:lstStyle/>
          <a:p>
            <a:pPr algn="ctr"/>
            <a:r>
              <a:rPr kumimoji="1" lang="zh-CN" altLang="en-US" dirty="0">
                <a:solidFill>
                  <a:srgbClr val="00AE57"/>
                </a:solidFill>
                <a:latin typeface="微软雅黑" panose="020B0503020204020204" charset="-122"/>
                <a:ea typeface="微软雅黑" panose="020B0503020204020204" charset="-122"/>
              </a:rPr>
              <a:t>利用</a:t>
            </a:r>
            <a:r>
              <a:rPr kumimoji="1" lang="en-US" altLang="zh-CN" dirty="0">
                <a:solidFill>
                  <a:srgbClr val="00AE57"/>
                </a:solidFill>
                <a:latin typeface="微软雅黑" panose="020B0503020204020204" charset="-122"/>
                <a:ea typeface="微软雅黑" panose="020B0503020204020204" charset="-122"/>
              </a:rPr>
              <a:t>RPA</a:t>
            </a:r>
            <a:r>
              <a:rPr kumimoji="1" lang="zh-CN" altLang="en-US" dirty="0">
                <a:solidFill>
                  <a:srgbClr val="00AE57"/>
                </a:solidFill>
                <a:latin typeface="微软雅黑" panose="020B0503020204020204" charset="-122"/>
                <a:ea typeface="微软雅黑" panose="020B0503020204020204" charset="-122"/>
              </a:rPr>
              <a:t>进一步整合所得信息及图表，生成</a:t>
            </a:r>
            <a:r>
              <a:rPr kumimoji="1" lang="en-US" altLang="zh-CN" dirty="0">
                <a:solidFill>
                  <a:srgbClr val="00AE57"/>
                </a:solidFill>
                <a:latin typeface="微软雅黑" panose="020B0503020204020204" charset="-122"/>
                <a:ea typeface="微软雅黑" panose="020B0503020204020204" charset="-122"/>
              </a:rPr>
              <a:t>ESG</a:t>
            </a:r>
            <a:r>
              <a:rPr kumimoji="1" lang="zh-CN" altLang="en-US" dirty="0">
                <a:solidFill>
                  <a:srgbClr val="00AE57"/>
                </a:solidFill>
                <a:latin typeface="微软雅黑" panose="020B0503020204020204" charset="-122"/>
                <a:ea typeface="微软雅黑" panose="020B0503020204020204" charset="-122"/>
              </a:rPr>
              <a:t>报告</a:t>
            </a:r>
          </a:p>
        </p:txBody>
      </p:sp>
      <p:sp>
        <p:nvSpPr>
          <p:cNvPr id="91" name="箭头: 右 119">
            <a:extLst>
              <a:ext uri="{FF2B5EF4-FFF2-40B4-BE49-F238E27FC236}">
                <a16:creationId xmlns:a16="http://schemas.microsoft.com/office/drawing/2014/main" id="{7107FE01-7E8D-43D0-A9BF-EE5F4FABE800}"/>
              </a:ext>
            </a:extLst>
          </p:cNvPr>
          <p:cNvSpPr/>
          <p:nvPr/>
        </p:nvSpPr>
        <p:spPr>
          <a:xfrm>
            <a:off x="6860470" y="3943133"/>
            <a:ext cx="603904" cy="245509"/>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92" name="箭头: 右 120">
            <a:extLst>
              <a:ext uri="{FF2B5EF4-FFF2-40B4-BE49-F238E27FC236}">
                <a16:creationId xmlns:a16="http://schemas.microsoft.com/office/drawing/2014/main" id="{F956D03D-A2B2-4F7A-A355-072A5B2216AC}"/>
              </a:ext>
            </a:extLst>
          </p:cNvPr>
          <p:cNvSpPr/>
          <p:nvPr/>
        </p:nvSpPr>
        <p:spPr>
          <a:xfrm>
            <a:off x="5051772" y="3904244"/>
            <a:ext cx="603904" cy="245509"/>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93" name="箭头: 右 121">
            <a:extLst>
              <a:ext uri="{FF2B5EF4-FFF2-40B4-BE49-F238E27FC236}">
                <a16:creationId xmlns:a16="http://schemas.microsoft.com/office/drawing/2014/main" id="{302086FD-0765-4102-844B-9C673F65E8AA}"/>
              </a:ext>
            </a:extLst>
          </p:cNvPr>
          <p:cNvSpPr/>
          <p:nvPr/>
        </p:nvSpPr>
        <p:spPr>
          <a:xfrm>
            <a:off x="2911226" y="3904243"/>
            <a:ext cx="603904" cy="245509"/>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sp>
        <p:nvSpPr>
          <p:cNvPr id="94" name="箭头: 右 124">
            <a:extLst>
              <a:ext uri="{FF2B5EF4-FFF2-40B4-BE49-F238E27FC236}">
                <a16:creationId xmlns:a16="http://schemas.microsoft.com/office/drawing/2014/main" id="{ECCF7595-D6F8-461E-9899-7303C442F7DA}"/>
              </a:ext>
            </a:extLst>
          </p:cNvPr>
          <p:cNvSpPr/>
          <p:nvPr/>
        </p:nvSpPr>
        <p:spPr>
          <a:xfrm>
            <a:off x="8925126" y="3943132"/>
            <a:ext cx="603904" cy="245509"/>
          </a:xfrm>
          <a:prstGeom prst="rightArrow">
            <a:avLst/>
          </a:prstGeom>
          <a:solidFill>
            <a:srgbClr val="00B050"/>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zh-CN" altLang="en-US"/>
          </a:p>
        </p:txBody>
      </p:sp>
      <p:pic>
        <p:nvPicPr>
          <p:cNvPr id="95" name="图片 94" descr="ibot">
            <a:extLst>
              <a:ext uri="{FF2B5EF4-FFF2-40B4-BE49-F238E27FC236}">
                <a16:creationId xmlns:a16="http://schemas.microsoft.com/office/drawing/2014/main" id="{793719EF-555E-4700-8710-8B3FCC1BC771}"/>
              </a:ext>
            </a:extLst>
          </p:cNvPr>
          <p:cNvPicPr>
            <a:picLocks noChangeAspect="1"/>
          </p:cNvPicPr>
          <p:nvPr/>
        </p:nvPicPr>
        <p:blipFill>
          <a:blip r:embed="rId6" cstate="print"/>
          <a:stretch>
            <a:fillRect/>
          </a:stretch>
        </p:blipFill>
        <p:spPr>
          <a:xfrm>
            <a:off x="9756389" y="3350723"/>
            <a:ext cx="999175" cy="999175"/>
          </a:xfrm>
          <a:prstGeom prst="rect">
            <a:avLst/>
          </a:prstGeom>
        </p:spPr>
      </p:pic>
      <p:sp>
        <p:nvSpPr>
          <p:cNvPr id="96" name="文本框 95">
            <a:extLst>
              <a:ext uri="{FF2B5EF4-FFF2-40B4-BE49-F238E27FC236}">
                <a16:creationId xmlns:a16="http://schemas.microsoft.com/office/drawing/2014/main" id="{FDF3E575-D409-41B6-9270-B40037F8B60C}"/>
              </a:ext>
            </a:extLst>
          </p:cNvPr>
          <p:cNvSpPr txBox="1"/>
          <p:nvPr/>
        </p:nvSpPr>
        <p:spPr>
          <a:xfrm>
            <a:off x="9521627" y="4541928"/>
            <a:ext cx="1468698" cy="646331"/>
          </a:xfrm>
          <a:prstGeom prst="rect">
            <a:avLst/>
          </a:prstGeom>
          <a:noFill/>
        </p:spPr>
        <p:txBody>
          <a:bodyPr wrap="square" rtlCol="0">
            <a:spAutoFit/>
          </a:bodyPr>
          <a:lstStyle/>
          <a:p>
            <a:pPr algn="ctr"/>
            <a:r>
              <a:rPr kumimoji="1" lang="zh-CN" altLang="en-US" dirty="0">
                <a:solidFill>
                  <a:srgbClr val="00AE57"/>
                </a:solidFill>
                <a:latin typeface="微软雅黑" panose="020B0503020204020204" charset="-122"/>
                <a:ea typeface="微软雅黑" panose="020B0503020204020204" charset="-122"/>
              </a:rPr>
              <a:t>记录工作日志并保存</a:t>
            </a:r>
          </a:p>
        </p:txBody>
      </p:sp>
      <p:pic>
        <p:nvPicPr>
          <p:cNvPr id="98" name="图片 97" descr="人 (2)">
            <a:extLst>
              <a:ext uri="{FF2B5EF4-FFF2-40B4-BE49-F238E27FC236}">
                <a16:creationId xmlns:a16="http://schemas.microsoft.com/office/drawing/2014/main" id="{2C8BB50E-8834-47D1-AB94-086210B39438}"/>
              </a:ext>
            </a:extLst>
          </p:cNvPr>
          <p:cNvPicPr>
            <a:picLocks noChangeAspect="1"/>
          </p:cNvPicPr>
          <p:nvPr/>
        </p:nvPicPr>
        <p:blipFill>
          <a:blip r:embed="rId9" cstate="print">
            <a:biLevel thresh="25000"/>
          </a:blip>
          <a:stretch>
            <a:fillRect/>
          </a:stretch>
        </p:blipFill>
        <p:spPr>
          <a:xfrm>
            <a:off x="1790613" y="3271209"/>
            <a:ext cx="1074217" cy="1074217"/>
          </a:xfrm>
          <a:prstGeom prst="rect">
            <a:avLst/>
          </a:prstGeom>
        </p:spPr>
      </p:pic>
      <p:pic>
        <p:nvPicPr>
          <p:cNvPr id="99" name="图形 98" descr="Internet">
            <a:extLst>
              <a:ext uri="{FF2B5EF4-FFF2-40B4-BE49-F238E27FC236}">
                <a16:creationId xmlns:a16="http://schemas.microsoft.com/office/drawing/2014/main" id="{6FB8566D-9055-4B49-A1D5-463239D9C1FF}"/>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211671" y="3333047"/>
            <a:ext cx="693950" cy="693950"/>
          </a:xfrm>
          <a:prstGeom prst="rect">
            <a:avLst/>
          </a:prstGeom>
        </p:spPr>
      </p:pic>
      <p:sp>
        <p:nvSpPr>
          <p:cNvPr id="100" name="文本框 99">
            <a:extLst>
              <a:ext uri="{FF2B5EF4-FFF2-40B4-BE49-F238E27FC236}">
                <a16:creationId xmlns:a16="http://schemas.microsoft.com/office/drawing/2014/main" id="{7BC14970-4B62-465A-B97F-01ADAABBA69D}"/>
              </a:ext>
            </a:extLst>
          </p:cNvPr>
          <p:cNvSpPr txBox="1"/>
          <p:nvPr/>
        </p:nvSpPr>
        <p:spPr>
          <a:xfrm>
            <a:off x="1341921" y="4554216"/>
            <a:ext cx="1971600" cy="369332"/>
          </a:xfrm>
          <a:prstGeom prst="rect">
            <a:avLst/>
          </a:prstGeom>
          <a:noFill/>
        </p:spPr>
        <p:txBody>
          <a:bodyPr wrap="square" rtlCol="0">
            <a:spAutoFit/>
          </a:bodyPr>
          <a:lstStyle/>
          <a:p>
            <a:pPr algn="ctr"/>
            <a:r>
              <a:rPr kumimoji="1" lang="zh-CN" altLang="en-US" dirty="0">
                <a:solidFill>
                  <a:schemeClr val="bg1"/>
                </a:solidFill>
                <a:latin typeface="微软雅黑" panose="020B0503020204020204" charset="-122"/>
                <a:ea typeface="微软雅黑" panose="020B0503020204020204" charset="-122"/>
              </a:rPr>
              <a:t>登录数据平台</a:t>
            </a:r>
          </a:p>
        </p:txBody>
      </p:sp>
      <p:sp>
        <p:nvSpPr>
          <p:cNvPr id="3" name="右大括号 2"/>
          <p:cNvSpPr/>
          <p:nvPr/>
        </p:nvSpPr>
        <p:spPr>
          <a:xfrm rot="16200000">
            <a:off x="6640682" y="-641509"/>
            <a:ext cx="485104" cy="7155536"/>
          </a:xfrm>
          <a:prstGeom prst="rightBrace">
            <a:avLst>
              <a:gd name="adj1" fmla="val 8333"/>
              <a:gd name="adj2" fmla="val 49401"/>
            </a:avLst>
          </a:prstGeom>
          <a:ln>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25" name="图形 80" descr="统计信息 RTL">
            <a:extLst>
              <a:ext uri="{FF2B5EF4-FFF2-40B4-BE49-F238E27FC236}">
                <a16:creationId xmlns:a16="http://schemas.microsoft.com/office/drawing/2014/main" id="{60DBEDB6-32D9-4C70-85E0-B45A827BF58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87234" y="3374805"/>
            <a:ext cx="616192" cy="616190"/>
          </a:xfrm>
          <a:prstGeom prst="rect">
            <a:avLst/>
          </a:prstGeom>
        </p:spPr>
      </p:pic>
    </p:spTree>
    <p:extLst>
      <p:ext uri="{BB962C8B-B14F-4D97-AF65-F5344CB8AC3E}">
        <p14:creationId xmlns:p14="http://schemas.microsoft.com/office/powerpoint/2010/main" val="7066977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10288</TotalTime>
  <Words>2416</Words>
  <Application>Microsoft Office PowerPoint</Application>
  <PresentationFormat>宽屏</PresentationFormat>
  <Paragraphs>122</Paragraphs>
  <Slides>18</Slides>
  <Notes>0</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18</vt:i4>
      </vt:variant>
    </vt:vector>
  </HeadingPairs>
  <TitlesOfParts>
    <vt:vector size="32" baseType="lpstr">
      <vt:lpstr>Arial Unicode MS</vt:lpstr>
      <vt:lpstr>创艺简标宋</vt:lpstr>
      <vt:lpstr>等线</vt:lpstr>
      <vt:lpstr>方正粗黑宋简体</vt:lpstr>
      <vt:lpstr>华文仿宋</vt:lpstr>
      <vt:lpstr>宋体</vt:lpstr>
      <vt:lpstr>Microsoft YaHei</vt:lpstr>
      <vt:lpstr>Microsoft YaHei</vt:lpstr>
      <vt:lpstr>Arial</vt:lpstr>
      <vt:lpstr>Calibri</vt:lpstr>
      <vt:lpstr>Calibri Light</vt:lpstr>
      <vt:lpstr>Ebrima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Administrator</cp:lastModifiedBy>
  <cp:revision>210</cp:revision>
  <dcterms:created xsi:type="dcterms:W3CDTF">2021-03-03T08:16:49Z</dcterms:created>
  <dcterms:modified xsi:type="dcterms:W3CDTF">2021-06-13T13:47:18Z</dcterms:modified>
</cp:coreProperties>
</file>