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57" r:id="rId4"/>
    <p:sldId id="325" r:id="rId5"/>
    <p:sldId id="286" r:id="rId6"/>
    <p:sldId id="323" r:id="rId7"/>
    <p:sldId id="269" r:id="rId8"/>
    <p:sldId id="263" r:id="rId9"/>
    <p:sldId id="299" r:id="rId10"/>
    <p:sldId id="324" r:id="rId11"/>
    <p:sldId id="258" r:id="rId12"/>
    <p:sldId id="300" r:id="rId13"/>
    <p:sldId id="301" r:id="rId14"/>
    <p:sldId id="302" r:id="rId15"/>
    <p:sldId id="264" r:id="rId16"/>
    <p:sldId id="313" r:id="rId17"/>
    <p:sldId id="260" r:id="rId18"/>
    <p:sldId id="314" r:id="rId19"/>
    <p:sldId id="315" r:id="rId20"/>
    <p:sldId id="271" r:id="rId21"/>
    <p:sldId id="326" r:id="rId22"/>
    <p:sldId id="262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4E2"/>
    <a:srgbClr val="705661"/>
    <a:srgbClr val="D460FF"/>
    <a:srgbClr val="01A8FF"/>
    <a:srgbClr val="34334B"/>
    <a:srgbClr val="6D5562"/>
    <a:srgbClr val="1A070E"/>
    <a:srgbClr val="725760"/>
    <a:srgbClr val="26101D"/>
    <a:srgbClr val="47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0"/>
    <p:restoredTop sz="94676"/>
  </p:normalViewPr>
  <p:slideViewPr>
    <p:cSldViewPr snapToGrid="0">
      <p:cViewPr varScale="1">
        <p:scale>
          <a:sx n="64" d="100"/>
          <a:sy n="64" d="100"/>
        </p:scale>
        <p:origin x="8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BA5D-82C1-D74E-98AF-3BF4F9ADDC1F}" type="datetimeFigureOut">
              <a:rPr kumimoji="1" lang="zh-CN" altLang="en-US" smtClean="0"/>
              <a:t>2021/6/14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632DA-A7C3-2347-8051-A4EE97E946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grpSp>
        <p:nvGrpSpPr>
          <p:cNvPr id="33" name="组合 32"/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/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/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/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4" y="-57111"/>
            <a:ext cx="12353453" cy="6948000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theme" Target="../theme/theme2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2021/6/14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6" y="-42332"/>
            <a:ext cx="12355200" cy="6992698"/>
          </a:xfrm>
          <a:prstGeom prst="rect">
            <a:avLst/>
          </a:prstGeom>
        </p:spPr>
      </p:pic>
      <p:grpSp>
        <p:nvGrpSpPr>
          <p:cNvPr id="13" name="组合 12"/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2021/6/14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cxnSp>
        <p:nvCxnSpPr>
          <p:cNvPr id="16" name="直线连接符 15"/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6.xml"/><Relationship Id="rId7" Type="http://schemas.openxmlformats.org/officeDocument/2006/relationships/slide" Target="slide1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10" Type="http://schemas.openxmlformats.org/officeDocument/2006/relationships/slide" Target="slide19.xml"/><Relationship Id="rId4" Type="http://schemas.openxmlformats.org/officeDocument/2006/relationships/slide" Target="slide7.xml"/><Relationship Id="rId9" Type="http://schemas.openxmlformats.org/officeDocument/2006/relationships/slide" Target="slide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6.png"/><Relationship Id="rId10" Type="http://schemas.openxmlformats.org/officeDocument/2006/relationships/image" Target="../media/image4.svg"/><Relationship Id="rId4" Type="http://schemas.openxmlformats.org/officeDocument/2006/relationships/image" Target="../media/image1.sv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/>
          <p:cNvSpPr txBox="1"/>
          <p:nvPr/>
        </p:nvSpPr>
        <p:spPr>
          <a:xfrm>
            <a:off x="1373505" y="3458845"/>
            <a:ext cx="9459595" cy="339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759BFF">
                    <a:alpha val="10000"/>
                  </a:srgbClr>
                </a:solidFill>
              </a14:hiddenFill>
            </a:ext>
          </a:extLst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zh-CN" altLang="en-US" sz="4400" b="1" dirty="0">
                <a:ln>
                  <a:noFill/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项目名称：</a:t>
            </a:r>
            <a:r>
              <a:rPr kumimoji="1" lang="en-US" sz="4400" b="1" dirty="0">
                <a:ln>
                  <a:noFill/>
                </a:ln>
                <a:solidFill>
                  <a:schemeClr val="bg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Student Assistant</a:t>
            </a:r>
            <a:r>
              <a:rPr kumimoji="1" lang="en-US" altLang="zh-CN" sz="700" dirty="0">
                <a:effectLst>
                  <a:reflection blurRad="6350" stA="55000" endA="300" endPos="45500" dir="5400000" sy="-100000" algn="bl" rotWithShape="0"/>
                </a:effectLst>
              </a:rPr>
              <a:t>.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0680"/>
            <a:ext cx="8288083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功能四、批量获取航班信息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Get flight information in bulk</a:t>
            </a: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835660" y="1365250"/>
            <a:ext cx="29641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背景：</a:t>
            </a:r>
            <a:endParaRPr lang="zh-CN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835660" y="1958340"/>
            <a:ext cx="1052068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</a:rPr>
              <a:t>在交通极度便利以及信息化高度发达的新世纪，无论是高校老师还是在校学生往返程回家或旅游等，都会有购买机票的时候。在购买时，肯定会出现</a:t>
            </a:r>
            <a:r>
              <a:rPr lang="en-US" altLang="zh-CN" sz="2400">
                <a:solidFill>
                  <a:schemeClr val="bg1"/>
                </a:solidFill>
              </a:rPr>
              <a:t>“</a:t>
            </a:r>
            <a:r>
              <a:rPr lang="zh-CN" altLang="en-US" sz="2400">
                <a:solidFill>
                  <a:schemeClr val="bg1"/>
                </a:solidFill>
              </a:rPr>
              <a:t>选择</a:t>
            </a:r>
            <a:r>
              <a:rPr lang="en-US" altLang="zh-CN" sz="2400">
                <a:solidFill>
                  <a:schemeClr val="bg1"/>
                </a:solidFill>
              </a:rPr>
              <a:t>”</a:t>
            </a:r>
            <a:r>
              <a:rPr lang="zh-CN" altLang="en-US" sz="2400">
                <a:solidFill>
                  <a:schemeClr val="bg1"/>
                </a:solidFill>
              </a:rPr>
              <a:t>这个词，选择目的地、选择时间、选择班次、选择价格等等。</a:t>
            </a:r>
          </a:p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660" y="4178300"/>
            <a:ext cx="1040193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sym typeface="+mn-ea"/>
              </a:rPr>
              <a:t>而我们的</a:t>
            </a:r>
            <a:r>
              <a:rPr lang="en-US" altLang="zh-CN" sz="2400">
                <a:solidFill>
                  <a:schemeClr val="bg1"/>
                </a:solidFill>
                <a:sym typeface="+mn-ea"/>
              </a:rPr>
              <a:t>Student Assistant</a:t>
            </a:r>
            <a:r>
              <a:rPr lang="zh-CN" altLang="en-US" sz="2400">
                <a:solidFill>
                  <a:schemeClr val="bg1"/>
                </a:solidFill>
                <a:sym typeface="+mn-ea"/>
              </a:rPr>
              <a:t>中的功能</a:t>
            </a:r>
            <a:r>
              <a:rPr lang="en-US" altLang="zh-CN" sz="2400">
                <a:solidFill>
                  <a:schemeClr val="bg1"/>
                </a:solidFill>
                <a:sym typeface="+mn-ea"/>
              </a:rPr>
              <a:t>d,</a:t>
            </a:r>
            <a:r>
              <a:rPr lang="zh-CN" altLang="en-US" sz="2400">
                <a:solidFill>
                  <a:schemeClr val="bg1"/>
                </a:solidFill>
                <a:sym typeface="+mn-ea"/>
              </a:rPr>
              <a:t>仅需提前在</a:t>
            </a:r>
            <a:r>
              <a:rPr lang="en-US" altLang="zh-CN" sz="2400">
                <a:solidFill>
                  <a:schemeClr val="bg1"/>
                </a:solidFill>
                <a:sym typeface="+mn-ea"/>
              </a:rPr>
              <a:t>Excel</a:t>
            </a:r>
            <a:r>
              <a:rPr lang="zh-CN" altLang="en-US" sz="2400">
                <a:solidFill>
                  <a:schemeClr val="bg1"/>
                </a:solidFill>
                <a:sym typeface="+mn-ea"/>
              </a:rPr>
              <a:t>中输入出发地、目的地、时间</a:t>
            </a:r>
            <a:r>
              <a:rPr lang="en-US" altLang="zh-CN" sz="2400">
                <a:solidFill>
                  <a:schemeClr val="bg1"/>
                </a:solidFill>
                <a:sym typeface="+mn-ea"/>
              </a:rPr>
              <a:t>(</a:t>
            </a:r>
            <a:r>
              <a:rPr lang="zh-CN" altLang="en-US" sz="2400">
                <a:solidFill>
                  <a:schemeClr val="bg1"/>
                </a:solidFill>
                <a:sym typeface="+mn-ea"/>
              </a:rPr>
              <a:t>其中无论出发地、目的地还是时间都可以写多条，也就是可以一次性爬取多条计划内的航班信息</a:t>
            </a:r>
            <a:r>
              <a:rPr lang="en-US" altLang="zh-CN" sz="2400">
                <a:solidFill>
                  <a:schemeClr val="bg1"/>
                </a:solidFill>
                <a:sym typeface="+mn-ea"/>
              </a:rPr>
              <a:t>)</a:t>
            </a:r>
            <a:r>
              <a:rPr lang="zh-CN" altLang="en-US" sz="2400">
                <a:solidFill>
                  <a:schemeClr val="bg1"/>
                </a:solidFill>
                <a:sym typeface="+mn-ea"/>
              </a:rPr>
              <a:t>，</a:t>
            </a:r>
            <a:r>
              <a:rPr lang="en-US" altLang="zh-CN" sz="2400">
                <a:solidFill>
                  <a:schemeClr val="bg1"/>
                </a:solidFill>
                <a:sym typeface="+mn-ea"/>
              </a:rPr>
              <a:t>Student Assistant</a:t>
            </a:r>
            <a:r>
              <a:rPr lang="zh-CN" altLang="en-US" sz="2400">
                <a:solidFill>
                  <a:schemeClr val="bg1"/>
                </a:solidFill>
                <a:sym typeface="+mn-ea"/>
              </a:rPr>
              <a:t>小助手便会根据用户的不同目的需要，自动查找生成对应计划并放至</a:t>
            </a:r>
            <a:r>
              <a:rPr lang="en-US" altLang="zh-CN" sz="2400">
                <a:solidFill>
                  <a:schemeClr val="bg1"/>
                </a:solidFill>
                <a:sym typeface="+mn-ea"/>
              </a:rPr>
              <a:t>Excel</a:t>
            </a:r>
            <a:r>
              <a:rPr lang="zh-CN" altLang="en-US" sz="2400">
                <a:solidFill>
                  <a:schemeClr val="bg1"/>
                </a:solidFill>
                <a:sym typeface="+mn-ea"/>
              </a:rPr>
              <a:t>表中，用户可自行根据需要选择出最合适自己的计划。</a:t>
            </a:r>
            <a:endParaRPr lang="zh-CN" altLang="en-US" sz="2400"/>
          </a:p>
        </p:txBody>
      </p:sp>
      <p:sp>
        <p:nvSpPr>
          <p:cNvPr id="9" name="文本框 8"/>
          <p:cNvSpPr txBox="1"/>
          <p:nvPr/>
        </p:nvSpPr>
        <p:spPr>
          <a:xfrm>
            <a:off x="835660" y="3434715"/>
            <a:ext cx="1833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功能介绍</a:t>
            </a:r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：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功能四、批量获取航班信息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Get flight information in bulk</a:t>
            </a: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705485" y="1569085"/>
            <a:ext cx="5379720" cy="953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批量获取航班信息示例及结果：</a:t>
            </a:r>
            <a:endParaRPr lang="zh-CN" altLang="en-US" sz="28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endParaRPr lang="zh-CN" altLang="en-US" sz="28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5" name="图片 14" descr="TTCLX`TC3$AX(NJMW6A8IU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4211955"/>
            <a:ext cx="4872355" cy="15951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2456815"/>
            <a:ext cx="4872355" cy="1471295"/>
          </a:xfrm>
          <a:prstGeom prst="rect">
            <a:avLst/>
          </a:prstGeom>
        </p:spPr>
      </p:pic>
      <p:cxnSp>
        <p:nvCxnSpPr>
          <p:cNvPr id="33" name="直接连接符 40"/>
          <p:cNvCxnSpPr/>
          <p:nvPr/>
        </p:nvCxnSpPr>
        <p:spPr>
          <a:xfrm flipV="1">
            <a:off x="6090920" y="2229485"/>
            <a:ext cx="10795" cy="380492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870" y="2456815"/>
            <a:ext cx="3784600" cy="3350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49565"/>
            <a:ext cx="828808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功能五、批量获取招聘信息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sz="200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Batch crawling of job postings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95935" y="1409065"/>
            <a:ext cx="1477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背景：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95935" y="2059940"/>
            <a:ext cx="535495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现在的</a:t>
            </a:r>
            <a:r>
              <a:rPr lang="en-US" altLang="zh-CN" sz="2000">
                <a:solidFill>
                  <a:schemeClr val="bg1"/>
                </a:solidFill>
              </a:rPr>
              <a:t>6</a:t>
            </a:r>
            <a:r>
              <a:rPr lang="zh-CN" altLang="en-US" sz="2000">
                <a:solidFill>
                  <a:schemeClr val="bg1"/>
                </a:solidFill>
              </a:rPr>
              <a:t>月份正值毕业季，无论是本科毕业生、研究生毕业生还是其它类型的毕业生，都可能要面临找工作的难题，尤其是直接就业类的学生。只要找工作，就难免要去招聘网站查询招聘信息，从海量的数据中选出自己心仪的工作机会，再去面试，信息繁琐而又复杂多变，不够直观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478270" y="2059940"/>
            <a:ext cx="5153660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sym typeface="+mn-ea"/>
              </a:rPr>
              <a:t>我们</a:t>
            </a:r>
            <a:r>
              <a:rPr lang="en-US" altLang="zh-CN" sz="2000">
                <a:solidFill>
                  <a:schemeClr val="bg1"/>
                </a:solidFill>
                <a:sym typeface="+mn-ea"/>
              </a:rPr>
              <a:t>Student Assistant</a:t>
            </a:r>
            <a:r>
              <a:rPr lang="zh-CN" altLang="en-US" sz="2000">
                <a:solidFill>
                  <a:schemeClr val="bg1"/>
                </a:solidFill>
                <a:sym typeface="+mn-ea"/>
              </a:rPr>
              <a:t>中的功能</a:t>
            </a:r>
            <a:r>
              <a:rPr lang="en-US" altLang="zh-CN" sz="2000">
                <a:solidFill>
                  <a:schemeClr val="bg1"/>
                </a:solidFill>
                <a:sym typeface="+mn-ea"/>
              </a:rPr>
              <a:t>e</a:t>
            </a:r>
            <a:r>
              <a:rPr lang="zh-CN" altLang="en-US" sz="2000">
                <a:solidFill>
                  <a:schemeClr val="bg1"/>
                </a:solidFill>
                <a:sym typeface="+mn-ea"/>
              </a:rPr>
              <a:t>，</a:t>
            </a:r>
            <a:r>
              <a:rPr lang="zh-CN" altLang="en-US" sz="2000">
                <a:solidFill>
                  <a:schemeClr val="bg1"/>
                </a:solidFill>
              </a:rPr>
              <a:t>就是专门应对毕业生找工作难；招聘信息冗杂不易区分；招聘信息职位、</a:t>
            </a:r>
            <a:r>
              <a:rPr lang="zh-CN" altLang="en-US" sz="2000">
                <a:solidFill>
                  <a:schemeClr val="bg1"/>
                </a:solidFill>
                <a:sym typeface="+mn-ea"/>
              </a:rPr>
              <a:t>要求、薪资待遇及福利、企业具体地址等</a:t>
            </a:r>
            <a:r>
              <a:rPr lang="zh-CN" altLang="en-US" sz="2000">
                <a:solidFill>
                  <a:schemeClr val="bg1"/>
                </a:solidFill>
              </a:rPr>
              <a:t>不够直观，非常混杂等难题。需要招聘信息的用户们只需提前在</a:t>
            </a:r>
            <a:r>
              <a:rPr lang="en-US" altLang="zh-CN" sz="2000">
                <a:solidFill>
                  <a:schemeClr val="bg1"/>
                </a:solidFill>
              </a:rPr>
              <a:t>Excel</a:t>
            </a:r>
            <a:r>
              <a:rPr lang="zh-CN" altLang="en-US" sz="2000">
                <a:solidFill>
                  <a:schemeClr val="bg1"/>
                </a:solidFill>
              </a:rPr>
              <a:t>中输入与招聘信息相关的内容，比如期望的招聘企业、地点、大致职位方向等。然后在</a:t>
            </a:r>
            <a:r>
              <a:rPr lang="en-US" altLang="zh-CN" sz="2000">
                <a:solidFill>
                  <a:schemeClr val="bg1"/>
                </a:solidFill>
              </a:rPr>
              <a:t>RPA</a:t>
            </a:r>
            <a:r>
              <a:rPr lang="zh-CN" altLang="en-US" sz="2000">
                <a:solidFill>
                  <a:schemeClr val="bg1"/>
                </a:solidFill>
              </a:rPr>
              <a:t>运行提示框中输入</a:t>
            </a:r>
            <a:r>
              <a:rPr lang="en-US" altLang="zh-CN" sz="2000">
                <a:solidFill>
                  <a:schemeClr val="bg1"/>
                </a:solidFill>
              </a:rPr>
              <a:t>e(</a:t>
            </a:r>
            <a:r>
              <a:rPr lang="zh-CN" altLang="en-US" sz="2000">
                <a:solidFill>
                  <a:schemeClr val="bg1"/>
                </a:solidFill>
              </a:rPr>
              <a:t>大小写均可</a:t>
            </a:r>
            <a:r>
              <a:rPr lang="en-US" altLang="zh-CN" sz="2000">
                <a:solidFill>
                  <a:schemeClr val="bg1"/>
                </a:solidFill>
              </a:rPr>
              <a:t>)</a:t>
            </a:r>
            <a:r>
              <a:rPr lang="zh-CN" altLang="en-US" sz="2000">
                <a:solidFill>
                  <a:schemeClr val="bg1"/>
                </a:solidFill>
              </a:rPr>
              <a:t>，便可以爬取到大量的招聘信息并汇总在新的</a:t>
            </a:r>
            <a:r>
              <a:rPr lang="en-US" altLang="zh-CN" sz="2000">
                <a:solidFill>
                  <a:schemeClr val="bg1"/>
                </a:solidFill>
              </a:rPr>
              <a:t>Excel</a:t>
            </a:r>
            <a:r>
              <a:rPr lang="zh-CN" altLang="en-US" sz="2000">
                <a:solidFill>
                  <a:schemeClr val="bg1"/>
                </a:solidFill>
              </a:rPr>
              <a:t>中，用户可以不断对表格进行筛选等操作</a:t>
            </a:r>
            <a:r>
              <a:rPr lang="en-US" altLang="zh-CN" sz="2000">
                <a:solidFill>
                  <a:schemeClr val="bg1"/>
                </a:solidFill>
              </a:rPr>
              <a:t>(</a:t>
            </a:r>
            <a:r>
              <a:rPr lang="zh-CN" altLang="en-US" sz="2000">
                <a:solidFill>
                  <a:schemeClr val="bg1"/>
                </a:solidFill>
              </a:rPr>
              <a:t>比如在薪资</a:t>
            </a:r>
            <a:r>
              <a:rPr lang="en-US" altLang="zh-CN" sz="2000">
                <a:solidFill>
                  <a:schemeClr val="bg1"/>
                </a:solidFill>
              </a:rPr>
              <a:t>xx</a:t>
            </a:r>
            <a:r>
              <a:rPr lang="zh-CN" altLang="en-US" sz="2000">
                <a:solidFill>
                  <a:schemeClr val="bg1"/>
                </a:solidFill>
              </a:rPr>
              <a:t>，福利待遇适合的前提下对比查找具体岗位哪个更合适等等</a:t>
            </a:r>
            <a:r>
              <a:rPr lang="en-US" altLang="zh-CN" sz="2000">
                <a:solidFill>
                  <a:schemeClr val="bg1"/>
                </a:solidFill>
              </a:rPr>
              <a:t>)</a:t>
            </a:r>
            <a:r>
              <a:rPr lang="zh-CN" altLang="en-US" sz="2000">
                <a:solidFill>
                  <a:schemeClr val="bg1"/>
                </a:solidFill>
              </a:rPr>
              <a:t>，从而找到自己最心仪的就业单位。</a:t>
            </a:r>
          </a:p>
        </p:txBody>
      </p:sp>
      <p:cxnSp>
        <p:nvCxnSpPr>
          <p:cNvPr id="33" name="直接连接符 40"/>
          <p:cNvCxnSpPr/>
          <p:nvPr/>
        </p:nvCxnSpPr>
        <p:spPr>
          <a:xfrm flipV="1">
            <a:off x="6080125" y="1427480"/>
            <a:ext cx="31750" cy="443484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576695" y="1409065"/>
            <a:ext cx="26943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功能介绍：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525" y="4481830"/>
            <a:ext cx="2771140" cy="155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35043" y="177810"/>
            <a:ext cx="828808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功能五、批量获取招聘信息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sz="200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Batch crawling of job postings</a:t>
            </a:r>
          </a:p>
        </p:txBody>
      </p:sp>
      <p:cxnSp>
        <p:nvCxnSpPr>
          <p:cNvPr id="33" name="直接连接符 40"/>
          <p:cNvCxnSpPr/>
          <p:nvPr/>
        </p:nvCxnSpPr>
        <p:spPr>
          <a:xfrm flipV="1">
            <a:off x="1250315" y="1499235"/>
            <a:ext cx="31750" cy="518096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790" y="1707515"/>
            <a:ext cx="2921000" cy="10287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43865" y="1640205"/>
            <a:ext cx="613410" cy="48996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批量获取招聘信息示例及结果</a:t>
            </a:r>
          </a:p>
        </p:txBody>
      </p:sp>
      <p:cxnSp>
        <p:nvCxnSpPr>
          <p:cNvPr id="14" name="曲线连接符 13"/>
          <p:cNvCxnSpPr/>
          <p:nvPr/>
        </p:nvCxnSpPr>
        <p:spPr>
          <a:xfrm>
            <a:off x="4542790" y="2701290"/>
            <a:ext cx="2371725" cy="1454785"/>
          </a:xfrm>
          <a:prstGeom prst="curvedConnector3">
            <a:avLst>
              <a:gd name="adj1" fmla="val 50013"/>
            </a:avLst>
          </a:prstGeom>
          <a:ln w="60325" cmpd="thickThin">
            <a:solidFill>
              <a:schemeClr val="accent1"/>
            </a:solidFill>
            <a:prstDash val="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任意多边形 14"/>
          <p:cNvSpPr/>
          <p:nvPr/>
        </p:nvSpPr>
        <p:spPr>
          <a:xfrm>
            <a:off x="4542790" y="1854835"/>
            <a:ext cx="2853055" cy="592455"/>
          </a:xfrm>
          <a:custGeom>
            <a:avLst/>
            <a:gdLst>
              <a:gd name="connisteX0" fmla="*/ 0 w 2626202"/>
              <a:gd name="connsiteY0" fmla="*/ 309453 h 592277"/>
              <a:gd name="connisteX1" fmla="*/ 808355 w 2626202"/>
              <a:gd name="connsiteY1" fmla="*/ 7193 h 592277"/>
              <a:gd name="connisteX2" fmla="*/ 1509395 w 2626202"/>
              <a:gd name="connsiteY2" fmla="*/ 589488 h 592277"/>
              <a:gd name="connisteX3" fmla="*/ 2511425 w 2626202"/>
              <a:gd name="connsiteY3" fmla="*/ 190708 h 592277"/>
              <a:gd name="connisteX4" fmla="*/ 2586990 w 2626202"/>
              <a:gd name="connsiteY4" fmla="*/ 104348 h 592277"/>
              <a:gd name="connisteX5" fmla="*/ 2597785 w 2626202"/>
              <a:gd name="connsiteY5" fmla="*/ 136733 h 59227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2626203" h="592277">
                <a:moveTo>
                  <a:pt x="0" y="309454"/>
                </a:moveTo>
                <a:cubicBezTo>
                  <a:pt x="147955" y="237064"/>
                  <a:pt x="506730" y="-48686"/>
                  <a:pt x="808355" y="7194"/>
                </a:cubicBezTo>
                <a:cubicBezTo>
                  <a:pt x="1109980" y="63074"/>
                  <a:pt x="1169035" y="552659"/>
                  <a:pt x="1509395" y="589489"/>
                </a:cubicBezTo>
                <a:cubicBezTo>
                  <a:pt x="1849755" y="626319"/>
                  <a:pt x="2296160" y="287864"/>
                  <a:pt x="2511425" y="190709"/>
                </a:cubicBezTo>
                <a:cubicBezTo>
                  <a:pt x="2726690" y="93554"/>
                  <a:pt x="2569845" y="115144"/>
                  <a:pt x="2586990" y="104349"/>
                </a:cubicBezTo>
                <a:cubicBezTo>
                  <a:pt x="2604135" y="93554"/>
                  <a:pt x="2597150" y="128479"/>
                  <a:pt x="2597785" y="136734"/>
                </a:cubicBezTo>
              </a:path>
            </a:pathLst>
          </a:custGeom>
          <a:noFill/>
          <a:ln w="60325" cmpd="dbl">
            <a:solidFill>
              <a:schemeClr val="accent1"/>
            </a:solidFill>
            <a:prstDash val="lgDash"/>
            <a:headEnd type="oval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2529205" y="2736215"/>
            <a:ext cx="949960" cy="979805"/>
          </a:xfrm>
          <a:custGeom>
            <a:avLst/>
            <a:gdLst>
              <a:gd name="connisteX0" fmla="*/ 586330 w 949672"/>
              <a:gd name="connsiteY0" fmla="*/ 0 h 732790"/>
              <a:gd name="connisteX1" fmla="*/ 4035 w 949672"/>
              <a:gd name="connsiteY1" fmla="*/ 236855 h 732790"/>
              <a:gd name="connisteX2" fmla="*/ 856205 w 949672"/>
              <a:gd name="connsiteY2" fmla="*/ 366395 h 732790"/>
              <a:gd name="connisteX3" fmla="*/ 856205 w 949672"/>
              <a:gd name="connsiteY3" fmla="*/ 366395 h 732790"/>
              <a:gd name="connisteX4" fmla="*/ 510765 w 949672"/>
              <a:gd name="connsiteY4" fmla="*/ 732790 h 73279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949673" h="732790">
                <a:moveTo>
                  <a:pt x="586331" y="0"/>
                </a:moveTo>
                <a:cubicBezTo>
                  <a:pt x="452981" y="45085"/>
                  <a:pt x="-49939" y="163830"/>
                  <a:pt x="4036" y="236855"/>
                </a:cubicBezTo>
                <a:cubicBezTo>
                  <a:pt x="58011" y="309880"/>
                  <a:pt x="686026" y="340360"/>
                  <a:pt x="856206" y="366395"/>
                </a:cubicBezTo>
                <a:cubicBezTo>
                  <a:pt x="1026386" y="392430"/>
                  <a:pt x="925421" y="293370"/>
                  <a:pt x="856206" y="366395"/>
                </a:cubicBezTo>
                <a:cubicBezTo>
                  <a:pt x="786991" y="439420"/>
                  <a:pt x="579981" y="659765"/>
                  <a:pt x="510766" y="732790"/>
                </a:cubicBezTo>
              </a:path>
            </a:pathLst>
          </a:custGeom>
          <a:noFill/>
          <a:ln w="73025" cap="rnd" cmpd="thickThin">
            <a:solidFill>
              <a:schemeClr val="accent1"/>
            </a:solidFill>
            <a:prstDash val="sysDash"/>
            <a:headEnd type="oval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5DD0ED8C8D221F1A96580A35279EA3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790" y="3716020"/>
            <a:ext cx="3828415" cy="2623185"/>
          </a:xfrm>
          <a:prstGeom prst="rect">
            <a:avLst/>
          </a:prstGeom>
        </p:spPr>
      </p:pic>
      <p:pic>
        <p:nvPicPr>
          <p:cNvPr id="8" name="图片 7" descr="37C3975B4B8837F0293C1B070AF86CF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865" y="4334510"/>
            <a:ext cx="3868420" cy="2345690"/>
          </a:xfrm>
          <a:prstGeom prst="rect">
            <a:avLst/>
          </a:prstGeom>
        </p:spPr>
      </p:pic>
      <p:pic>
        <p:nvPicPr>
          <p:cNvPr id="17" name="图片 16" descr="B4310107DD59B79B5AAF43656C8B7A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5845" y="1276985"/>
            <a:ext cx="3998595" cy="2690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86808" y="249565"/>
            <a:ext cx="828808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功能六、批量获取相关论文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sz="200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Batch acquisition of related papers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70865" y="1325880"/>
            <a:ext cx="25546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背景：</a:t>
            </a:r>
            <a:r>
              <a:rPr lang="en-US" altLang="zh-CN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    </a:t>
            </a:r>
          </a:p>
          <a:p>
            <a:endParaRPr lang="zh-CN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7703" y="3651250"/>
            <a:ext cx="1970405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功能介绍：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68020" y="1834515"/>
            <a:ext cx="1048766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当前各高校都致力于提高学生的实操能力，积极鼓励学生参加各种竞赛来提高自身水平，就拿我们数学与统计学院来说，数学建模竞赛就是一项非常重要的比赛。建模又称语文建模，就要参与者去查找大量的相关论文，而参与者往往面临着数据量大、论文查找不全面、耗时长、自身关键字提取能力不强、欠缺查找相关性论文能力等方面的问题。除此之外，还有应届毕业生，他们在写毕业论文时也有可能会出现以上问题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68020" y="4276090"/>
            <a:ext cx="104882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我们</a:t>
            </a:r>
            <a:r>
              <a:rPr lang="en-US" altLang="zh-CN" sz="2000" dirty="0">
                <a:solidFill>
                  <a:schemeClr val="bg1"/>
                </a:solidFill>
                <a:sym typeface="+mn-ea"/>
              </a:rPr>
              <a:t>Student Assistant</a:t>
            </a:r>
            <a:r>
              <a:rPr lang="zh-CN" altLang="en-US" sz="2000" dirty="0">
                <a:solidFill>
                  <a:schemeClr val="bg1"/>
                </a:solidFill>
                <a:sym typeface="+mn-ea"/>
              </a:rPr>
              <a:t>中的功能</a:t>
            </a:r>
            <a:r>
              <a:rPr lang="en-US" altLang="zh-CN" sz="2000" dirty="0">
                <a:solidFill>
                  <a:schemeClr val="bg1"/>
                </a:solidFill>
                <a:sym typeface="+mn-ea"/>
              </a:rPr>
              <a:t>f</a:t>
            </a:r>
            <a:r>
              <a:rPr lang="zh-CN" altLang="en-US" sz="2000" dirty="0">
                <a:solidFill>
                  <a:schemeClr val="bg1"/>
                </a:solidFill>
                <a:sym typeface="+mn-ea"/>
              </a:rPr>
              <a:t>，就可以解决上述背景中提到的待查找论文数据量大、论文查找不全面、耗时长、自身关键字提取能力不强、欠缺查找相关性论文能力等方面的问题。用户只需要在规定目录的</a:t>
            </a:r>
            <a:r>
              <a:rPr lang="en-US" altLang="zh-CN" sz="2000" dirty="0">
                <a:solidFill>
                  <a:schemeClr val="bg1"/>
                </a:solidFill>
                <a:sym typeface="+mn-ea"/>
              </a:rPr>
              <a:t>txt</a:t>
            </a:r>
            <a:r>
              <a:rPr lang="zh-CN" altLang="en-US" sz="2000" dirty="0">
                <a:solidFill>
                  <a:schemeClr val="bg1"/>
                </a:solidFill>
                <a:sym typeface="+mn-ea"/>
              </a:rPr>
              <a:t>文档中放入需要提取关键词并查找相关论文的内容，随后我们的小助手便会自动提取关键词，并检索相关论文，将批量检索内容放入</a:t>
            </a:r>
            <a:r>
              <a:rPr lang="en-US" altLang="zh-CN" sz="2000" dirty="0">
                <a:solidFill>
                  <a:schemeClr val="bg1"/>
                </a:solidFill>
                <a:sym typeface="+mn-ea"/>
              </a:rPr>
              <a:t>excel</a:t>
            </a:r>
            <a:r>
              <a:rPr lang="zh-CN" altLang="en-US" sz="2000" dirty="0">
                <a:solidFill>
                  <a:schemeClr val="bg1"/>
                </a:solidFill>
                <a:sym typeface="+mn-ea"/>
              </a:rPr>
              <a:t>表中</a:t>
            </a:r>
            <a:r>
              <a:rPr lang="en-US" altLang="zh-CN" sz="2000" dirty="0">
                <a:solidFill>
                  <a:schemeClr val="bg1"/>
                </a:solidFill>
                <a:sym typeface="+mn-ea"/>
              </a:rPr>
              <a:t>(</a:t>
            </a:r>
            <a:r>
              <a:rPr lang="zh-CN" altLang="en-US" sz="2000" dirty="0">
                <a:solidFill>
                  <a:schemeClr val="bg1"/>
                </a:solidFill>
                <a:sym typeface="+mn-ea"/>
              </a:rPr>
              <a:t>主要包括论文题目、摘要、关键词</a:t>
            </a:r>
            <a:r>
              <a:rPr lang="en-US" altLang="zh-CN" sz="2000" dirty="0">
                <a:solidFill>
                  <a:schemeClr val="bg1"/>
                </a:solidFill>
                <a:sym typeface="+mn-ea"/>
              </a:rPr>
              <a:t>)</a:t>
            </a:r>
            <a:r>
              <a:rPr lang="zh-CN" altLang="en-US" sz="2000" dirty="0">
                <a:solidFill>
                  <a:schemeClr val="bg1"/>
                </a:solidFill>
                <a:sym typeface="+mn-ea"/>
              </a:rPr>
              <a:t>，用户便可以根据自身需要，在</a:t>
            </a:r>
            <a:r>
              <a:rPr lang="en-US" altLang="zh-CN" sz="2000" dirty="0">
                <a:solidFill>
                  <a:schemeClr val="bg1"/>
                </a:solidFill>
                <a:sym typeface="+mn-ea"/>
              </a:rPr>
              <a:t>excel</a:t>
            </a:r>
            <a:r>
              <a:rPr lang="zh-CN" altLang="en-US" sz="2000" dirty="0">
                <a:solidFill>
                  <a:schemeClr val="bg1"/>
                </a:solidFill>
                <a:sym typeface="+mn-ea"/>
              </a:rPr>
              <a:t>中找到合适的论文题目去检索</a:t>
            </a:r>
            <a:r>
              <a:rPr lang="zh-CN" altLang="en-US" sz="2000" dirty="0" smtClean="0">
                <a:solidFill>
                  <a:schemeClr val="bg1"/>
                </a:solidFill>
                <a:sym typeface="+mn-ea"/>
              </a:rPr>
              <a:t>。此外</a:t>
            </a:r>
            <a:r>
              <a:rPr lang="zh-CN" altLang="en-US" sz="2000" dirty="0" smtClean="0">
                <a:solidFill>
                  <a:schemeClr val="bg1"/>
                </a:solidFill>
                <a:sym typeface="+mn-ea"/>
              </a:rPr>
              <a:t>，关键词我们还会另外生成词云图，更加方便直观有吸引力。</a:t>
            </a:r>
            <a:endParaRPr lang="zh-CN" altLang="en-US" sz="2000" dirty="0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60113" y="249565"/>
            <a:ext cx="828808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功能六、批量获取相关论文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sz="200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Batch acquisition of related papers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845" y="1691005"/>
            <a:ext cx="7801610" cy="32156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5" y="5177790"/>
            <a:ext cx="11057890" cy="12001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75615" y="1745615"/>
            <a:ext cx="210248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+mn-ea"/>
              </a:rPr>
              <a:t>批量</a:t>
            </a:r>
            <a:r>
              <a:rPr lang="zh-CN" altLang="en-US" sz="44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获取</a:t>
            </a:r>
            <a:endParaRPr lang="zh-CN" altLang="en-US" sz="440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sym typeface="+mn-ea"/>
            </a:endParaRPr>
          </a:p>
          <a:p>
            <a:r>
              <a:rPr lang="zh-CN" altLang="en-US" sz="54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+mn-ea"/>
              </a:rPr>
              <a:t>相关</a:t>
            </a:r>
            <a:r>
              <a:rPr lang="zh-CN" altLang="en-US" sz="44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sym typeface="+mn-ea"/>
              </a:rPr>
              <a:t>论文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614805" y="1477645"/>
            <a:ext cx="1844675" cy="3642995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5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示例及结果</a:t>
            </a:r>
            <a:endParaRPr lang="zh-CN" altLang="en-US" sz="54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endParaRPr lang="zh-CN" altLang="en-US" sz="54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cxnSp>
        <p:nvCxnSpPr>
          <p:cNvPr id="33" name="直接连接符 40"/>
          <p:cNvCxnSpPr/>
          <p:nvPr/>
        </p:nvCxnSpPr>
        <p:spPr>
          <a:xfrm flipV="1">
            <a:off x="2263140" y="1196975"/>
            <a:ext cx="17780" cy="386588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60113" y="249565"/>
            <a:ext cx="828808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功能六、批量获取相关论文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sz="200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Batch acquisition of related papers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17525" y="1403985"/>
            <a:ext cx="7297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生成的关键词</a:t>
            </a:r>
            <a:r>
              <a:rPr lang="en-US" altLang="zh-CN" sz="36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“</a:t>
            </a:r>
            <a:r>
              <a:rPr lang="zh-CN" altLang="en-US" sz="36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词云图</a:t>
            </a:r>
            <a:r>
              <a:rPr lang="en-US" altLang="zh-CN" sz="36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”</a:t>
            </a:r>
            <a:r>
              <a:rPr lang="zh-CN" altLang="en-US" sz="36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展示：</a:t>
            </a:r>
          </a:p>
        </p:txBody>
      </p:sp>
      <p:pic>
        <p:nvPicPr>
          <p:cNvPr id="11" name="图片 10" descr="F334E92C1B0AB7913C6FD989AA60271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070" y="2362835"/>
            <a:ext cx="4095750" cy="3715385"/>
          </a:xfrm>
          <a:prstGeom prst="rect">
            <a:avLst/>
          </a:prstGeom>
        </p:spPr>
      </p:pic>
      <p:pic>
        <p:nvPicPr>
          <p:cNvPr id="12" name="图片 11" descr="B077F74268C929335BA4CC1E717BB3D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930" y="2362200"/>
            <a:ext cx="2981325" cy="3716655"/>
          </a:xfrm>
          <a:prstGeom prst="rect">
            <a:avLst/>
          </a:prstGeom>
        </p:spPr>
      </p:pic>
      <p:cxnSp>
        <p:nvCxnSpPr>
          <p:cNvPr id="16" name="直接连接符 40"/>
          <p:cNvCxnSpPr/>
          <p:nvPr/>
        </p:nvCxnSpPr>
        <p:spPr>
          <a:xfrm flipV="1">
            <a:off x="5701665" y="2049145"/>
            <a:ext cx="32385" cy="434276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60443" y="183508"/>
            <a:ext cx="56926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功能七、简单论文查重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Review of a simple paper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31190" y="1212850"/>
            <a:ext cx="38919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背景：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31190" y="1734820"/>
            <a:ext cx="106730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无论是毕业论文，还是我们学生在大学期间入党时必须要走的流程，如在成为入党积极分子或发展对象</a:t>
            </a:r>
            <a:r>
              <a:rPr lang="zh-CN" altLang="en-US" sz="2000">
                <a:solidFill>
                  <a:schemeClr val="bg1"/>
                </a:solidFill>
                <a:sym typeface="+mn-ea"/>
              </a:rPr>
              <a:t>党课学习的过程中</a:t>
            </a:r>
            <a:r>
              <a:rPr lang="zh-CN" altLang="en-US" sz="2000">
                <a:solidFill>
                  <a:schemeClr val="bg1"/>
                </a:solidFill>
              </a:rPr>
              <a:t>，必须要从党旗飘飘中上传自己的心得体会，而党校对其要求又十分严格，故</a:t>
            </a:r>
            <a:r>
              <a:rPr lang="zh-CN" altLang="en-US" sz="2000">
                <a:solidFill>
                  <a:schemeClr val="bg1"/>
                </a:solidFill>
                <a:sym typeface="+mn-ea"/>
              </a:rPr>
              <a:t>内容必须通过查重。然而对于大部分学生来说，都会涉及到引用、借鉴之类的操作，这些操作都很有可能导致查重率的上升，然而我们如果去百度文库或者知网上去查重，都是要收费的，但往往我们只需要简单的论文查重就可以满足自身需求，简单的论文查重再收费就有点亏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79450" y="3764915"/>
            <a:ext cx="29000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功能介绍：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79450" y="4286885"/>
            <a:ext cx="1062482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sym typeface="+mn-ea"/>
              </a:rPr>
              <a:t>我们</a:t>
            </a:r>
            <a:r>
              <a:rPr lang="en-US" altLang="zh-CN" sz="2000">
                <a:solidFill>
                  <a:schemeClr val="bg1"/>
                </a:solidFill>
                <a:sym typeface="+mn-ea"/>
              </a:rPr>
              <a:t>Student Assistant</a:t>
            </a:r>
            <a:r>
              <a:rPr lang="zh-CN" altLang="en-US" sz="2000">
                <a:solidFill>
                  <a:schemeClr val="bg1"/>
                </a:solidFill>
                <a:sym typeface="+mn-ea"/>
              </a:rPr>
              <a:t>中的功能</a:t>
            </a:r>
            <a:r>
              <a:rPr lang="en-US" altLang="zh-CN" sz="2000">
                <a:solidFill>
                  <a:schemeClr val="bg1"/>
                </a:solidFill>
                <a:sym typeface="+mn-ea"/>
              </a:rPr>
              <a:t>g</a:t>
            </a:r>
            <a:r>
              <a:rPr lang="zh-CN" altLang="en-US" sz="2000">
                <a:solidFill>
                  <a:schemeClr val="bg1"/>
                </a:solidFill>
                <a:sym typeface="+mn-ea"/>
              </a:rPr>
              <a:t>，就可以让用户免费实现简单路论文查重。操作流程也很方便，大致需要提前在规定路径的</a:t>
            </a:r>
            <a:r>
              <a:rPr lang="en-US" altLang="zh-CN" sz="2000">
                <a:solidFill>
                  <a:schemeClr val="bg1"/>
                </a:solidFill>
                <a:sym typeface="+mn-ea"/>
              </a:rPr>
              <a:t>txt</a:t>
            </a:r>
            <a:r>
              <a:rPr lang="zh-CN" altLang="en-US" sz="2000">
                <a:solidFill>
                  <a:schemeClr val="bg1"/>
                </a:solidFill>
                <a:sym typeface="+mn-ea"/>
              </a:rPr>
              <a:t>文档中存入自己待查重的文档，随后小助手会自动获取关键词，用户只需根据提示关键词去查找相关论文</a:t>
            </a:r>
            <a:r>
              <a:rPr lang="en-US" altLang="zh-CN" sz="2000">
                <a:solidFill>
                  <a:schemeClr val="bg1"/>
                </a:solidFill>
                <a:sym typeface="+mn-ea"/>
              </a:rPr>
              <a:t>(</a:t>
            </a:r>
            <a:r>
              <a:rPr lang="zh-CN" altLang="en-US" sz="2000">
                <a:solidFill>
                  <a:schemeClr val="bg1"/>
                </a:solidFill>
                <a:sym typeface="+mn-ea"/>
              </a:rPr>
              <a:t>这时可以用我们</a:t>
            </a:r>
            <a:r>
              <a:rPr lang="en-US" altLang="zh-CN" sz="2000">
                <a:solidFill>
                  <a:schemeClr val="bg1"/>
                </a:solidFill>
                <a:sym typeface="+mn-ea"/>
              </a:rPr>
              <a:t>Student Assistant</a:t>
            </a:r>
            <a:r>
              <a:rPr lang="zh-CN" altLang="en-US" sz="2000">
                <a:solidFill>
                  <a:schemeClr val="bg1"/>
                </a:solidFill>
                <a:sym typeface="+mn-ea"/>
              </a:rPr>
              <a:t>中的功能</a:t>
            </a:r>
            <a:r>
              <a:rPr lang="en-US" altLang="zh-CN" sz="2000">
                <a:solidFill>
                  <a:schemeClr val="bg1"/>
                </a:solidFill>
                <a:sym typeface="+mn-ea"/>
              </a:rPr>
              <a:t>f</a:t>
            </a:r>
            <a:r>
              <a:rPr lang="zh-CN" altLang="en-US" sz="2000">
                <a:solidFill>
                  <a:schemeClr val="bg1"/>
                </a:solidFill>
                <a:sym typeface="+mn-ea"/>
              </a:rPr>
              <a:t>去自动检索</a:t>
            </a:r>
            <a:r>
              <a:rPr lang="en-US" altLang="zh-CN" sz="2000">
                <a:solidFill>
                  <a:schemeClr val="bg1"/>
                </a:solidFill>
                <a:sym typeface="+mn-ea"/>
              </a:rPr>
              <a:t>)</a:t>
            </a:r>
            <a:r>
              <a:rPr lang="zh-CN" altLang="en-US" sz="2000">
                <a:solidFill>
                  <a:schemeClr val="bg1"/>
                </a:solidFill>
                <a:sym typeface="+mn-ea"/>
              </a:rPr>
              <a:t>，然后自行下载相关论文</a:t>
            </a:r>
            <a:r>
              <a:rPr lang="en-US" altLang="zh-CN" sz="2000">
                <a:solidFill>
                  <a:schemeClr val="bg1"/>
                </a:solidFill>
                <a:sym typeface="+mn-ea"/>
              </a:rPr>
              <a:t>(</a:t>
            </a:r>
            <a:r>
              <a:rPr lang="zh-CN" altLang="en-US" sz="2000">
                <a:solidFill>
                  <a:schemeClr val="bg1"/>
                </a:solidFill>
                <a:sym typeface="+mn-ea"/>
              </a:rPr>
              <a:t>下载的越多越好</a:t>
            </a:r>
            <a:r>
              <a:rPr lang="en-US" altLang="zh-CN" sz="2000">
                <a:solidFill>
                  <a:schemeClr val="bg1"/>
                </a:solidFill>
                <a:sym typeface="+mn-ea"/>
              </a:rPr>
              <a:t>)</a:t>
            </a:r>
            <a:r>
              <a:rPr lang="zh-CN" altLang="en-US" sz="2000">
                <a:solidFill>
                  <a:schemeClr val="bg1"/>
                </a:solidFill>
                <a:sym typeface="+mn-ea"/>
              </a:rPr>
              <a:t>放入指定路径，我们的小助手会进行自动查重，查重完毕后直接弹出提示框，给出用户相关性最高的论文名称和查重率。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60443" y="172713"/>
            <a:ext cx="56926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功能七、简单论文查重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Review of a simple paper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030" y="1383030"/>
            <a:ext cx="3608070" cy="210121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92505" y="1297940"/>
            <a:ext cx="798195" cy="53505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简单论文查重示例及结</a:t>
            </a:r>
            <a:r>
              <a:rPr lang="zh-CN" altLang="en-US" sz="4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果</a:t>
            </a:r>
          </a:p>
        </p:txBody>
      </p:sp>
      <p:cxnSp>
        <p:nvCxnSpPr>
          <p:cNvPr id="33" name="直接连接符 40"/>
          <p:cNvCxnSpPr/>
          <p:nvPr/>
        </p:nvCxnSpPr>
        <p:spPr>
          <a:xfrm flipV="1">
            <a:off x="439420" y="1297940"/>
            <a:ext cx="31750" cy="518096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 descr="T}]CFZO4(@B`0UP9AI[CKP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100" y="1383030"/>
            <a:ext cx="4400550" cy="226758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665" y="1548765"/>
            <a:ext cx="3608070" cy="2101215"/>
          </a:xfrm>
          <a:prstGeom prst="rect">
            <a:avLst/>
          </a:prstGeom>
        </p:spPr>
      </p:pic>
      <p:cxnSp>
        <p:nvCxnSpPr>
          <p:cNvPr id="16" name="直接连接符 40"/>
          <p:cNvCxnSpPr/>
          <p:nvPr/>
        </p:nvCxnSpPr>
        <p:spPr>
          <a:xfrm flipV="1">
            <a:off x="2312670" y="1297940"/>
            <a:ext cx="31750" cy="518096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Z$3Z%%HH6FC0`[MQX`3)73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735" y="4081780"/>
            <a:ext cx="4464050" cy="220853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4665" y="4081780"/>
            <a:ext cx="3607435" cy="2207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233443" y="145425"/>
            <a:ext cx="363213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八、执行流程图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sz="2000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27685" y="1380490"/>
            <a:ext cx="84626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Student Assistant </a:t>
            </a:r>
            <a:r>
              <a:rPr lang="zh-CN" altLang="en-US" sz="32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功能执行流程图：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05" y="2226945"/>
            <a:ext cx="9645015" cy="3931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8"/>
          <p:cNvSpPr txBox="1"/>
          <p:nvPr/>
        </p:nvSpPr>
        <p:spPr>
          <a:xfrm>
            <a:off x="587669" y="1403616"/>
            <a:ext cx="6251934" cy="480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600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en-US" altLang="zh-CN" sz="3600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entries</a:t>
            </a:r>
            <a:r>
              <a:rPr kumimoji="1" lang="zh-CN" altLang="en-US" sz="3600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kumimoji="1" lang="en-US" altLang="zh-CN" sz="3600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1" lang="zh-CN" altLang="en-US" sz="3600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占位符 9"/>
          <p:cNvSpPr txBox="1"/>
          <p:nvPr/>
        </p:nvSpPr>
        <p:spPr>
          <a:xfrm>
            <a:off x="587669" y="2193868"/>
            <a:ext cx="7884160" cy="4500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 </a:t>
            </a:r>
            <a:r>
              <a:rPr lang="en-US" altLang="zh-CN" sz="20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20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战力爆表队</a:t>
            </a:r>
            <a:endParaRPr lang="en-US" altLang="zh-CN" sz="20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en-US" altLang="zh-CN" sz="20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Member</a:t>
            </a:r>
            <a:r>
              <a:rPr lang="zh-CN" altLang="en-US" sz="20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：王晓龙</a:t>
            </a:r>
            <a:r>
              <a:rPr lang="en-US" altLang="zh-CN" sz="20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20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王妍</a:t>
            </a:r>
            <a:endParaRPr lang="en-US" altLang="zh-CN" sz="20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20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队伍口号 </a:t>
            </a:r>
            <a:r>
              <a:rPr lang="en-US" altLang="zh-CN" sz="20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Slogan</a:t>
            </a:r>
            <a:r>
              <a:rPr lang="zh-CN" altLang="en-US" sz="20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前三就好！</a:t>
            </a:r>
            <a:endParaRPr lang="en-US" altLang="zh-CN" sz="20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所在学校 </a:t>
            </a:r>
            <a:r>
              <a:rPr lang="en-US" altLang="zh-CN" sz="20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School</a:t>
            </a:r>
            <a:r>
              <a:rPr lang="zh-CN" altLang="en-US" sz="20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：齐鲁工业大学</a:t>
            </a:r>
            <a:r>
              <a:rPr lang="en-US" altLang="zh-CN" sz="20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20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山东省科学院</a:t>
            </a:r>
            <a:r>
              <a:rPr lang="en-US" altLang="zh-CN" sz="20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20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数学与统计学院</a:t>
            </a:r>
            <a:endParaRPr lang="en-US" altLang="zh-CN" sz="20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20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lang="zh-CN" altLang="en-US" sz="20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sz="20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智慧</a:t>
            </a:r>
            <a:r>
              <a:rPr lang="zh-CN" sz="2000" dirty="0" smtClean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校园</a:t>
            </a:r>
            <a:endParaRPr lang="en-US" altLang="zh-CN" sz="2000" b="1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占位符 1"/>
          <p:cNvSpPr txBox="1"/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 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 Information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82000" y="1883761"/>
            <a:ext cx="2921000" cy="3594100"/>
          </a:xfrm>
          <a:prstGeom prst="rect">
            <a:avLst/>
          </a:prstGeom>
          <a:solidFill>
            <a:srgbClr val="34334B"/>
          </a:solidFill>
          <a:ln>
            <a:solidFill>
              <a:srgbClr val="01A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参赛团队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个人照片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Photo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8472" y="1987825"/>
            <a:ext cx="2828056" cy="3399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14089" y="249548"/>
            <a:ext cx="553564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、技术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sz="2000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sz="2000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5" name="组合 3"/>
          <p:cNvGrpSpPr/>
          <p:nvPr/>
        </p:nvGrpSpPr>
        <p:grpSpPr>
          <a:xfrm>
            <a:off x="1218696" y="5476298"/>
            <a:ext cx="1533083" cy="542290"/>
            <a:chOff x="4447084" y="3945051"/>
            <a:chExt cx="1048544" cy="308268"/>
          </a:xfrm>
        </p:grpSpPr>
        <p:sp>
          <p:nvSpPr>
            <p:cNvPr id="26" name="圆角矩形 25"/>
            <p:cNvSpPr/>
            <p:nvPr/>
          </p:nvSpPr>
          <p:spPr>
            <a:xfrm>
              <a:off x="4447084" y="3945051"/>
              <a:ext cx="1048544" cy="308268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抓取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4648728" y="3997404"/>
              <a:ext cx="198396" cy="203560"/>
            </a:xfrm>
            <a:custGeom>
              <a:avLst/>
              <a:gdLst>
                <a:gd name="T0" fmla="*/ 161 w 195"/>
                <a:gd name="T1" fmla="*/ 101 h 200"/>
                <a:gd name="T2" fmla="*/ 152 w 195"/>
                <a:gd name="T3" fmla="*/ 99 h 200"/>
                <a:gd name="T4" fmla="*/ 159 w 195"/>
                <a:gd name="T5" fmla="*/ 87 h 200"/>
                <a:gd name="T6" fmla="*/ 161 w 195"/>
                <a:gd name="T7" fmla="*/ 87 h 200"/>
                <a:gd name="T8" fmla="*/ 184 w 195"/>
                <a:gd name="T9" fmla="*/ 46 h 200"/>
                <a:gd name="T10" fmla="*/ 164 w 195"/>
                <a:gd name="T11" fmla="*/ 23 h 200"/>
                <a:gd name="T12" fmla="*/ 164 w 195"/>
                <a:gd name="T13" fmla="*/ 9 h 200"/>
                <a:gd name="T14" fmla="*/ 195 w 195"/>
                <a:gd name="T15" fmla="*/ 46 h 200"/>
                <a:gd name="T16" fmla="*/ 161 w 195"/>
                <a:gd name="T17" fmla="*/ 101 h 200"/>
                <a:gd name="T18" fmla="*/ 98 w 195"/>
                <a:gd name="T19" fmla="*/ 130 h 200"/>
                <a:gd name="T20" fmla="*/ 36 w 195"/>
                <a:gd name="T21" fmla="*/ 40 h 200"/>
                <a:gd name="T22" fmla="*/ 36 w 195"/>
                <a:gd name="T23" fmla="*/ 0 h 200"/>
                <a:gd name="T24" fmla="*/ 160 w 195"/>
                <a:gd name="T25" fmla="*/ 0 h 200"/>
                <a:gd name="T26" fmla="*/ 160 w 195"/>
                <a:gd name="T27" fmla="*/ 40 h 200"/>
                <a:gd name="T28" fmla="*/ 98 w 195"/>
                <a:gd name="T29" fmla="*/ 130 h 200"/>
                <a:gd name="T30" fmla="*/ 67 w 195"/>
                <a:gd name="T31" fmla="*/ 12 h 200"/>
                <a:gd name="T32" fmla="*/ 52 w 195"/>
                <a:gd name="T33" fmla="*/ 12 h 200"/>
                <a:gd name="T34" fmla="*/ 99 w 195"/>
                <a:gd name="T35" fmla="*/ 119 h 200"/>
                <a:gd name="T36" fmla="*/ 67 w 195"/>
                <a:gd name="T37" fmla="*/ 12 h 200"/>
                <a:gd name="T38" fmla="*/ 34 w 195"/>
                <a:gd name="T39" fmla="*/ 87 h 200"/>
                <a:gd name="T40" fmla="*/ 36 w 195"/>
                <a:gd name="T41" fmla="*/ 87 h 200"/>
                <a:gd name="T42" fmla="*/ 43 w 195"/>
                <a:gd name="T43" fmla="*/ 99 h 200"/>
                <a:gd name="T44" fmla="*/ 34 w 195"/>
                <a:gd name="T45" fmla="*/ 101 h 200"/>
                <a:gd name="T46" fmla="*/ 0 w 195"/>
                <a:gd name="T47" fmla="*/ 46 h 200"/>
                <a:gd name="T48" fmla="*/ 31 w 195"/>
                <a:gd name="T49" fmla="*/ 9 h 200"/>
                <a:gd name="T50" fmla="*/ 31 w 195"/>
                <a:gd name="T51" fmla="*/ 23 h 200"/>
                <a:gd name="T52" fmla="*/ 11 w 195"/>
                <a:gd name="T53" fmla="*/ 46 h 200"/>
                <a:gd name="T54" fmla="*/ 34 w 195"/>
                <a:gd name="T55" fmla="*/ 87 h 200"/>
                <a:gd name="T56" fmla="*/ 87 w 195"/>
                <a:gd name="T57" fmla="*/ 147 h 200"/>
                <a:gd name="T58" fmla="*/ 97 w 195"/>
                <a:gd name="T59" fmla="*/ 136 h 200"/>
                <a:gd name="T60" fmla="*/ 108 w 195"/>
                <a:gd name="T61" fmla="*/ 147 h 200"/>
                <a:gd name="T62" fmla="*/ 97 w 195"/>
                <a:gd name="T63" fmla="*/ 157 h 200"/>
                <a:gd name="T64" fmla="*/ 87 w 195"/>
                <a:gd name="T65" fmla="*/ 147 h 200"/>
                <a:gd name="T66" fmla="*/ 128 w 195"/>
                <a:gd name="T67" fmla="*/ 170 h 200"/>
                <a:gd name="T68" fmla="*/ 118 w 195"/>
                <a:gd name="T69" fmla="*/ 180 h 200"/>
                <a:gd name="T70" fmla="*/ 78 w 195"/>
                <a:gd name="T71" fmla="*/ 180 h 200"/>
                <a:gd name="T72" fmla="*/ 68 w 195"/>
                <a:gd name="T73" fmla="*/ 170 h 200"/>
                <a:gd name="T74" fmla="*/ 78 w 195"/>
                <a:gd name="T75" fmla="*/ 160 h 200"/>
                <a:gd name="T76" fmla="*/ 118 w 195"/>
                <a:gd name="T77" fmla="*/ 160 h 200"/>
                <a:gd name="T78" fmla="*/ 128 w 195"/>
                <a:gd name="T79" fmla="*/ 170 h 200"/>
                <a:gd name="T80" fmla="*/ 58 w 195"/>
                <a:gd name="T81" fmla="*/ 184 h 200"/>
                <a:gd name="T82" fmla="*/ 134 w 195"/>
                <a:gd name="T83" fmla="*/ 184 h 200"/>
                <a:gd name="T84" fmla="*/ 144 w 195"/>
                <a:gd name="T85" fmla="*/ 200 h 200"/>
                <a:gd name="T86" fmla="*/ 48 w 195"/>
                <a:gd name="T87" fmla="*/ 200 h 200"/>
                <a:gd name="T88" fmla="*/ 58 w 195"/>
                <a:gd name="T89" fmla="*/ 18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" h="200">
                  <a:moveTo>
                    <a:pt x="161" y="101"/>
                  </a:moveTo>
                  <a:cubicBezTo>
                    <a:pt x="158" y="101"/>
                    <a:pt x="155" y="100"/>
                    <a:pt x="152" y="99"/>
                  </a:cubicBezTo>
                  <a:cubicBezTo>
                    <a:pt x="155" y="96"/>
                    <a:pt x="157" y="92"/>
                    <a:pt x="159" y="87"/>
                  </a:cubicBezTo>
                  <a:cubicBezTo>
                    <a:pt x="159" y="87"/>
                    <a:pt x="160" y="87"/>
                    <a:pt x="161" y="87"/>
                  </a:cubicBezTo>
                  <a:cubicBezTo>
                    <a:pt x="176" y="87"/>
                    <a:pt x="184" y="64"/>
                    <a:pt x="184" y="46"/>
                  </a:cubicBezTo>
                  <a:cubicBezTo>
                    <a:pt x="184" y="31"/>
                    <a:pt x="175" y="23"/>
                    <a:pt x="164" y="23"/>
                  </a:cubicBezTo>
                  <a:cubicBezTo>
                    <a:pt x="164" y="18"/>
                    <a:pt x="164" y="13"/>
                    <a:pt x="164" y="9"/>
                  </a:cubicBezTo>
                  <a:cubicBezTo>
                    <a:pt x="181" y="9"/>
                    <a:pt x="195" y="23"/>
                    <a:pt x="195" y="46"/>
                  </a:cubicBezTo>
                  <a:cubicBezTo>
                    <a:pt x="195" y="71"/>
                    <a:pt x="182" y="101"/>
                    <a:pt x="161" y="101"/>
                  </a:cubicBezTo>
                  <a:close/>
                  <a:moveTo>
                    <a:pt x="98" y="130"/>
                  </a:moveTo>
                  <a:cubicBezTo>
                    <a:pt x="65" y="130"/>
                    <a:pt x="36" y="90"/>
                    <a:pt x="36" y="40"/>
                  </a:cubicBezTo>
                  <a:cubicBezTo>
                    <a:pt x="36" y="37"/>
                    <a:pt x="36" y="3"/>
                    <a:pt x="36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3"/>
                    <a:pt x="160" y="37"/>
                    <a:pt x="160" y="40"/>
                  </a:cubicBezTo>
                  <a:cubicBezTo>
                    <a:pt x="160" y="90"/>
                    <a:pt x="131" y="130"/>
                    <a:pt x="98" y="130"/>
                  </a:cubicBezTo>
                  <a:close/>
                  <a:moveTo>
                    <a:pt x="67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0" y="116"/>
                    <a:pt x="99" y="119"/>
                  </a:cubicBezTo>
                  <a:cubicBezTo>
                    <a:pt x="62" y="92"/>
                    <a:pt x="67" y="12"/>
                    <a:pt x="67" y="12"/>
                  </a:cubicBezTo>
                  <a:close/>
                  <a:moveTo>
                    <a:pt x="34" y="87"/>
                  </a:moveTo>
                  <a:cubicBezTo>
                    <a:pt x="35" y="87"/>
                    <a:pt x="36" y="87"/>
                    <a:pt x="36" y="87"/>
                  </a:cubicBezTo>
                  <a:cubicBezTo>
                    <a:pt x="38" y="92"/>
                    <a:pt x="40" y="96"/>
                    <a:pt x="43" y="99"/>
                  </a:cubicBezTo>
                  <a:cubicBezTo>
                    <a:pt x="40" y="100"/>
                    <a:pt x="37" y="101"/>
                    <a:pt x="34" y="101"/>
                  </a:cubicBezTo>
                  <a:cubicBezTo>
                    <a:pt x="13" y="101"/>
                    <a:pt x="0" y="71"/>
                    <a:pt x="0" y="46"/>
                  </a:cubicBezTo>
                  <a:cubicBezTo>
                    <a:pt x="0" y="23"/>
                    <a:pt x="14" y="9"/>
                    <a:pt x="31" y="9"/>
                  </a:cubicBezTo>
                  <a:cubicBezTo>
                    <a:pt x="31" y="13"/>
                    <a:pt x="31" y="18"/>
                    <a:pt x="31" y="23"/>
                  </a:cubicBezTo>
                  <a:cubicBezTo>
                    <a:pt x="20" y="23"/>
                    <a:pt x="11" y="31"/>
                    <a:pt x="11" y="46"/>
                  </a:cubicBezTo>
                  <a:cubicBezTo>
                    <a:pt x="11" y="64"/>
                    <a:pt x="19" y="87"/>
                    <a:pt x="34" y="87"/>
                  </a:cubicBezTo>
                  <a:close/>
                  <a:moveTo>
                    <a:pt x="87" y="147"/>
                  </a:moveTo>
                  <a:cubicBezTo>
                    <a:pt x="87" y="141"/>
                    <a:pt x="91" y="136"/>
                    <a:pt x="97" y="136"/>
                  </a:cubicBezTo>
                  <a:cubicBezTo>
                    <a:pt x="103" y="136"/>
                    <a:pt x="108" y="141"/>
                    <a:pt x="108" y="147"/>
                  </a:cubicBezTo>
                  <a:cubicBezTo>
                    <a:pt x="108" y="153"/>
                    <a:pt x="103" y="157"/>
                    <a:pt x="97" y="157"/>
                  </a:cubicBezTo>
                  <a:cubicBezTo>
                    <a:pt x="91" y="157"/>
                    <a:pt x="87" y="153"/>
                    <a:pt x="87" y="147"/>
                  </a:cubicBezTo>
                  <a:close/>
                  <a:moveTo>
                    <a:pt x="128" y="170"/>
                  </a:moveTo>
                  <a:cubicBezTo>
                    <a:pt x="128" y="176"/>
                    <a:pt x="123" y="180"/>
                    <a:pt x="118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2" y="180"/>
                    <a:pt x="68" y="176"/>
                    <a:pt x="68" y="170"/>
                  </a:cubicBezTo>
                  <a:cubicBezTo>
                    <a:pt x="68" y="165"/>
                    <a:pt x="72" y="160"/>
                    <a:pt x="78" y="160"/>
                  </a:cubicBezTo>
                  <a:cubicBezTo>
                    <a:pt x="118" y="160"/>
                    <a:pt x="118" y="160"/>
                    <a:pt x="118" y="160"/>
                  </a:cubicBezTo>
                  <a:cubicBezTo>
                    <a:pt x="123" y="160"/>
                    <a:pt x="128" y="165"/>
                    <a:pt x="128" y="170"/>
                  </a:cubicBezTo>
                  <a:close/>
                  <a:moveTo>
                    <a:pt x="58" y="184"/>
                  </a:moveTo>
                  <a:cubicBezTo>
                    <a:pt x="134" y="184"/>
                    <a:pt x="134" y="184"/>
                    <a:pt x="134" y="184"/>
                  </a:cubicBezTo>
                  <a:cubicBezTo>
                    <a:pt x="143" y="184"/>
                    <a:pt x="144" y="195"/>
                    <a:pt x="144" y="200"/>
                  </a:cubicBezTo>
                  <a:cubicBezTo>
                    <a:pt x="102" y="200"/>
                    <a:pt x="88" y="200"/>
                    <a:pt x="48" y="200"/>
                  </a:cubicBezTo>
                  <a:cubicBezTo>
                    <a:pt x="48" y="195"/>
                    <a:pt x="48" y="184"/>
                    <a:pt x="58" y="1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786998" y="5467630"/>
            <a:ext cx="1976597" cy="542290"/>
            <a:chOff x="2895531" y="3565442"/>
            <a:chExt cx="1527969" cy="308268"/>
          </a:xfrm>
        </p:grpSpPr>
        <p:sp>
          <p:nvSpPr>
            <p:cNvPr id="29" name="圆角矩形 28"/>
            <p:cNvSpPr/>
            <p:nvPr/>
          </p:nvSpPr>
          <p:spPr>
            <a:xfrm>
              <a:off x="2895531" y="3565442"/>
              <a:ext cx="1527969" cy="30826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关键字提取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13"/>
            <p:cNvSpPr>
              <a:spLocks noEditPoints="1"/>
            </p:cNvSpPr>
            <p:nvPr/>
          </p:nvSpPr>
          <p:spPr bwMode="auto">
            <a:xfrm>
              <a:off x="3134398" y="3639232"/>
              <a:ext cx="210380" cy="170542"/>
            </a:xfrm>
            <a:custGeom>
              <a:avLst/>
              <a:gdLst>
                <a:gd name="T0" fmla="*/ 234 w 470"/>
                <a:gd name="T1" fmla="*/ 381 h 381"/>
                <a:gd name="T2" fmla="*/ 0 w 470"/>
                <a:gd name="T3" fmla="*/ 119 h 381"/>
                <a:gd name="T4" fmla="*/ 87 w 470"/>
                <a:gd name="T5" fmla="*/ 0 h 381"/>
                <a:gd name="T6" fmla="*/ 380 w 470"/>
                <a:gd name="T7" fmla="*/ 0 h 381"/>
                <a:gd name="T8" fmla="*/ 470 w 470"/>
                <a:gd name="T9" fmla="*/ 119 h 381"/>
                <a:gd name="T10" fmla="*/ 234 w 470"/>
                <a:gd name="T11" fmla="*/ 381 h 381"/>
                <a:gd name="T12" fmla="*/ 300 w 470"/>
                <a:gd name="T13" fmla="*/ 152 h 381"/>
                <a:gd name="T14" fmla="*/ 234 w 470"/>
                <a:gd name="T15" fmla="*/ 161 h 381"/>
                <a:gd name="T16" fmla="*/ 170 w 470"/>
                <a:gd name="T17" fmla="*/ 152 h 381"/>
                <a:gd name="T18" fmla="*/ 234 w 470"/>
                <a:gd name="T19" fmla="*/ 291 h 381"/>
                <a:gd name="T20" fmla="*/ 300 w 470"/>
                <a:gd name="T21" fmla="*/ 152 h 381"/>
                <a:gd name="T22" fmla="*/ 331 w 470"/>
                <a:gd name="T23" fmla="*/ 145 h 381"/>
                <a:gd name="T24" fmla="*/ 267 w 470"/>
                <a:gd name="T25" fmla="*/ 286 h 381"/>
                <a:gd name="T26" fmla="*/ 395 w 470"/>
                <a:gd name="T27" fmla="*/ 135 h 381"/>
                <a:gd name="T28" fmla="*/ 331 w 470"/>
                <a:gd name="T29" fmla="*/ 145 h 381"/>
                <a:gd name="T30" fmla="*/ 203 w 470"/>
                <a:gd name="T31" fmla="*/ 286 h 381"/>
                <a:gd name="T32" fmla="*/ 137 w 470"/>
                <a:gd name="T33" fmla="*/ 145 h 381"/>
                <a:gd name="T34" fmla="*/ 73 w 470"/>
                <a:gd name="T35" fmla="*/ 135 h 381"/>
                <a:gd name="T36" fmla="*/ 203 w 470"/>
                <a:gd name="T37" fmla="*/ 286 h 381"/>
                <a:gd name="T38" fmla="*/ 69 w 470"/>
                <a:gd name="T39" fmla="*/ 104 h 381"/>
                <a:gd name="T40" fmla="*/ 168 w 470"/>
                <a:gd name="T41" fmla="*/ 121 h 381"/>
                <a:gd name="T42" fmla="*/ 170 w 470"/>
                <a:gd name="T43" fmla="*/ 119 h 381"/>
                <a:gd name="T44" fmla="*/ 147 w 470"/>
                <a:gd name="T45" fmla="*/ 119 h 381"/>
                <a:gd name="T46" fmla="*/ 109 w 470"/>
                <a:gd name="T47" fmla="*/ 55 h 381"/>
                <a:gd name="T48" fmla="*/ 69 w 470"/>
                <a:gd name="T49" fmla="*/ 104 h 381"/>
                <a:gd name="T50" fmla="*/ 132 w 470"/>
                <a:gd name="T51" fmla="*/ 45 h 381"/>
                <a:gd name="T52" fmla="*/ 173 w 470"/>
                <a:gd name="T53" fmla="*/ 114 h 381"/>
                <a:gd name="T54" fmla="*/ 220 w 470"/>
                <a:gd name="T55" fmla="*/ 45 h 381"/>
                <a:gd name="T56" fmla="*/ 132 w 470"/>
                <a:gd name="T57" fmla="*/ 45 h 381"/>
                <a:gd name="T58" fmla="*/ 194 w 470"/>
                <a:gd name="T59" fmla="*/ 126 h 381"/>
                <a:gd name="T60" fmla="*/ 234 w 470"/>
                <a:gd name="T61" fmla="*/ 133 h 381"/>
                <a:gd name="T62" fmla="*/ 274 w 470"/>
                <a:gd name="T63" fmla="*/ 126 h 381"/>
                <a:gd name="T64" fmla="*/ 234 w 470"/>
                <a:gd name="T65" fmla="*/ 67 h 381"/>
                <a:gd name="T66" fmla="*/ 194 w 470"/>
                <a:gd name="T67" fmla="*/ 126 h 381"/>
                <a:gd name="T68" fmla="*/ 248 w 470"/>
                <a:gd name="T69" fmla="*/ 45 h 381"/>
                <a:gd name="T70" fmla="*/ 295 w 470"/>
                <a:gd name="T71" fmla="*/ 114 h 381"/>
                <a:gd name="T72" fmla="*/ 338 w 470"/>
                <a:gd name="T73" fmla="*/ 45 h 381"/>
                <a:gd name="T74" fmla="*/ 248 w 470"/>
                <a:gd name="T75" fmla="*/ 45 h 381"/>
                <a:gd name="T76" fmla="*/ 359 w 470"/>
                <a:gd name="T77" fmla="*/ 55 h 381"/>
                <a:gd name="T78" fmla="*/ 321 w 470"/>
                <a:gd name="T79" fmla="*/ 119 h 381"/>
                <a:gd name="T80" fmla="*/ 298 w 470"/>
                <a:gd name="T81" fmla="*/ 119 h 381"/>
                <a:gd name="T82" fmla="*/ 300 w 470"/>
                <a:gd name="T83" fmla="*/ 121 h 381"/>
                <a:gd name="T84" fmla="*/ 399 w 470"/>
                <a:gd name="T85" fmla="*/ 104 h 381"/>
                <a:gd name="T86" fmla="*/ 359 w 470"/>
                <a:gd name="T87" fmla="*/ 55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0" h="381">
                  <a:moveTo>
                    <a:pt x="234" y="381"/>
                  </a:moveTo>
                  <a:lnTo>
                    <a:pt x="0" y="119"/>
                  </a:lnTo>
                  <a:lnTo>
                    <a:pt x="87" y="0"/>
                  </a:lnTo>
                  <a:lnTo>
                    <a:pt x="380" y="0"/>
                  </a:lnTo>
                  <a:lnTo>
                    <a:pt x="470" y="119"/>
                  </a:lnTo>
                  <a:lnTo>
                    <a:pt x="234" y="381"/>
                  </a:lnTo>
                  <a:close/>
                  <a:moveTo>
                    <a:pt x="300" y="152"/>
                  </a:moveTo>
                  <a:lnTo>
                    <a:pt x="234" y="161"/>
                  </a:lnTo>
                  <a:lnTo>
                    <a:pt x="170" y="152"/>
                  </a:lnTo>
                  <a:lnTo>
                    <a:pt x="234" y="291"/>
                  </a:lnTo>
                  <a:lnTo>
                    <a:pt x="300" y="152"/>
                  </a:lnTo>
                  <a:close/>
                  <a:moveTo>
                    <a:pt x="331" y="145"/>
                  </a:moveTo>
                  <a:lnTo>
                    <a:pt x="267" y="286"/>
                  </a:lnTo>
                  <a:lnTo>
                    <a:pt x="395" y="135"/>
                  </a:lnTo>
                  <a:lnTo>
                    <a:pt x="331" y="145"/>
                  </a:lnTo>
                  <a:close/>
                  <a:moveTo>
                    <a:pt x="203" y="286"/>
                  </a:moveTo>
                  <a:lnTo>
                    <a:pt x="137" y="145"/>
                  </a:lnTo>
                  <a:lnTo>
                    <a:pt x="73" y="135"/>
                  </a:lnTo>
                  <a:lnTo>
                    <a:pt x="203" y="286"/>
                  </a:lnTo>
                  <a:close/>
                  <a:moveTo>
                    <a:pt x="69" y="104"/>
                  </a:moveTo>
                  <a:lnTo>
                    <a:pt x="168" y="121"/>
                  </a:lnTo>
                  <a:lnTo>
                    <a:pt x="170" y="119"/>
                  </a:lnTo>
                  <a:lnTo>
                    <a:pt x="147" y="119"/>
                  </a:lnTo>
                  <a:lnTo>
                    <a:pt x="109" y="55"/>
                  </a:lnTo>
                  <a:lnTo>
                    <a:pt x="69" y="104"/>
                  </a:lnTo>
                  <a:close/>
                  <a:moveTo>
                    <a:pt x="132" y="45"/>
                  </a:moveTo>
                  <a:lnTo>
                    <a:pt x="173" y="114"/>
                  </a:lnTo>
                  <a:lnTo>
                    <a:pt x="220" y="45"/>
                  </a:lnTo>
                  <a:lnTo>
                    <a:pt x="132" y="45"/>
                  </a:lnTo>
                  <a:close/>
                  <a:moveTo>
                    <a:pt x="194" y="126"/>
                  </a:moveTo>
                  <a:lnTo>
                    <a:pt x="234" y="133"/>
                  </a:lnTo>
                  <a:lnTo>
                    <a:pt x="274" y="126"/>
                  </a:lnTo>
                  <a:lnTo>
                    <a:pt x="234" y="67"/>
                  </a:lnTo>
                  <a:lnTo>
                    <a:pt x="194" y="126"/>
                  </a:lnTo>
                  <a:close/>
                  <a:moveTo>
                    <a:pt x="248" y="45"/>
                  </a:moveTo>
                  <a:lnTo>
                    <a:pt x="295" y="114"/>
                  </a:lnTo>
                  <a:lnTo>
                    <a:pt x="338" y="45"/>
                  </a:lnTo>
                  <a:lnTo>
                    <a:pt x="248" y="45"/>
                  </a:lnTo>
                  <a:close/>
                  <a:moveTo>
                    <a:pt x="359" y="55"/>
                  </a:moveTo>
                  <a:lnTo>
                    <a:pt x="321" y="119"/>
                  </a:lnTo>
                  <a:lnTo>
                    <a:pt x="298" y="119"/>
                  </a:lnTo>
                  <a:lnTo>
                    <a:pt x="300" y="121"/>
                  </a:lnTo>
                  <a:lnTo>
                    <a:pt x="399" y="104"/>
                  </a:lnTo>
                  <a:lnTo>
                    <a:pt x="359" y="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1"/>
          <p:cNvGrpSpPr/>
          <p:nvPr/>
        </p:nvGrpSpPr>
        <p:grpSpPr>
          <a:xfrm>
            <a:off x="3241283" y="5460898"/>
            <a:ext cx="1942064" cy="542290"/>
            <a:chOff x="1038892" y="3539752"/>
            <a:chExt cx="1384616" cy="308268"/>
          </a:xfrm>
        </p:grpSpPr>
        <p:sp>
          <p:nvSpPr>
            <p:cNvPr id="32" name="圆角矩形 31"/>
            <p:cNvSpPr/>
            <p:nvPr/>
          </p:nvSpPr>
          <p:spPr>
            <a:xfrm>
              <a:off x="1038892" y="3539752"/>
              <a:ext cx="1384616" cy="30826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批量</a:t>
              </a:r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抓取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18"/>
            <p:cNvSpPr>
              <a:spLocks noEditPoints="1"/>
            </p:cNvSpPr>
            <p:nvPr/>
          </p:nvSpPr>
          <p:spPr bwMode="auto">
            <a:xfrm>
              <a:off x="1253465" y="3591640"/>
              <a:ext cx="215851" cy="212145"/>
            </a:xfrm>
            <a:custGeom>
              <a:avLst/>
              <a:gdLst>
                <a:gd name="T0" fmla="*/ 197 w 197"/>
                <a:gd name="T1" fmla="*/ 95 h 194"/>
                <a:gd name="T2" fmla="*/ 138 w 197"/>
                <a:gd name="T3" fmla="*/ 89 h 194"/>
                <a:gd name="T4" fmla="*/ 100 w 197"/>
                <a:gd name="T5" fmla="*/ 76 h 194"/>
                <a:gd name="T6" fmla="*/ 100 w 197"/>
                <a:gd name="T7" fmla="*/ 172 h 194"/>
                <a:gd name="T8" fmla="*/ 84 w 197"/>
                <a:gd name="T9" fmla="*/ 172 h 194"/>
                <a:gd name="T10" fmla="*/ 84 w 197"/>
                <a:gd name="T11" fmla="*/ 0 h 194"/>
                <a:gd name="T12" fmla="*/ 100 w 197"/>
                <a:gd name="T13" fmla="*/ 0 h 194"/>
                <a:gd name="T14" fmla="*/ 100 w 197"/>
                <a:gd name="T15" fmla="*/ 10 h 194"/>
                <a:gd name="T16" fmla="*/ 138 w 197"/>
                <a:gd name="T17" fmla="*/ 23 h 194"/>
                <a:gd name="T18" fmla="*/ 197 w 197"/>
                <a:gd name="T19" fmla="*/ 30 h 194"/>
                <a:gd name="T20" fmla="*/ 178 w 197"/>
                <a:gd name="T21" fmla="*/ 63 h 194"/>
                <a:gd name="T22" fmla="*/ 197 w 197"/>
                <a:gd name="T23" fmla="*/ 95 h 194"/>
                <a:gd name="T24" fmla="*/ 25 w 197"/>
                <a:gd name="T25" fmla="*/ 164 h 194"/>
                <a:gd name="T26" fmla="*/ 92 w 197"/>
                <a:gd name="T27" fmla="*/ 184 h 194"/>
                <a:gd name="T28" fmla="*/ 160 w 197"/>
                <a:gd name="T29" fmla="*/ 164 h 194"/>
                <a:gd name="T30" fmla="*/ 120 w 197"/>
                <a:gd name="T31" fmla="*/ 147 h 194"/>
                <a:gd name="T32" fmla="*/ 121 w 197"/>
                <a:gd name="T33" fmla="*/ 136 h 194"/>
                <a:gd name="T34" fmla="*/ 185 w 197"/>
                <a:gd name="T35" fmla="*/ 164 h 194"/>
                <a:gd name="T36" fmla="*/ 92 w 197"/>
                <a:gd name="T37" fmla="*/ 194 h 194"/>
                <a:gd name="T38" fmla="*/ 0 w 197"/>
                <a:gd name="T39" fmla="*/ 164 h 194"/>
                <a:gd name="T40" fmla="*/ 63 w 197"/>
                <a:gd name="T41" fmla="*/ 136 h 194"/>
                <a:gd name="T42" fmla="*/ 64 w 197"/>
                <a:gd name="T43" fmla="*/ 147 h 194"/>
                <a:gd name="T44" fmla="*/ 25 w 197"/>
                <a:gd name="T45" fmla="*/ 16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194">
                  <a:moveTo>
                    <a:pt x="197" y="95"/>
                  </a:moveTo>
                  <a:cubicBezTo>
                    <a:pt x="197" y="95"/>
                    <a:pt x="164" y="89"/>
                    <a:pt x="138" y="89"/>
                  </a:cubicBezTo>
                  <a:cubicBezTo>
                    <a:pt x="112" y="89"/>
                    <a:pt x="100" y="76"/>
                    <a:pt x="100" y="76"/>
                  </a:cubicBezTo>
                  <a:cubicBezTo>
                    <a:pt x="100" y="172"/>
                    <a:pt x="100" y="172"/>
                    <a:pt x="100" y="172"/>
                  </a:cubicBezTo>
                  <a:cubicBezTo>
                    <a:pt x="84" y="172"/>
                    <a:pt x="84" y="172"/>
                    <a:pt x="84" y="17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12" y="23"/>
                    <a:pt x="138" y="23"/>
                  </a:cubicBezTo>
                  <a:cubicBezTo>
                    <a:pt x="164" y="23"/>
                    <a:pt x="197" y="30"/>
                    <a:pt x="197" y="30"/>
                  </a:cubicBezTo>
                  <a:cubicBezTo>
                    <a:pt x="178" y="63"/>
                    <a:pt x="178" y="63"/>
                    <a:pt x="178" y="63"/>
                  </a:cubicBezTo>
                  <a:lnTo>
                    <a:pt x="197" y="95"/>
                  </a:lnTo>
                  <a:close/>
                  <a:moveTo>
                    <a:pt x="25" y="164"/>
                  </a:moveTo>
                  <a:cubicBezTo>
                    <a:pt x="25" y="175"/>
                    <a:pt x="59" y="184"/>
                    <a:pt x="92" y="184"/>
                  </a:cubicBezTo>
                  <a:cubicBezTo>
                    <a:pt x="126" y="184"/>
                    <a:pt x="160" y="175"/>
                    <a:pt x="160" y="164"/>
                  </a:cubicBezTo>
                  <a:cubicBezTo>
                    <a:pt x="160" y="157"/>
                    <a:pt x="142" y="150"/>
                    <a:pt x="120" y="147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58" y="140"/>
                    <a:pt x="185" y="151"/>
                    <a:pt x="185" y="164"/>
                  </a:cubicBezTo>
                  <a:cubicBezTo>
                    <a:pt x="185" y="181"/>
                    <a:pt x="144" y="194"/>
                    <a:pt x="92" y="194"/>
                  </a:cubicBezTo>
                  <a:cubicBezTo>
                    <a:pt x="41" y="194"/>
                    <a:pt x="0" y="181"/>
                    <a:pt x="0" y="164"/>
                  </a:cubicBezTo>
                  <a:cubicBezTo>
                    <a:pt x="0" y="151"/>
                    <a:pt x="26" y="140"/>
                    <a:pt x="63" y="136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42" y="150"/>
                    <a:pt x="25" y="157"/>
                    <a:pt x="25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322721" y="5460898"/>
            <a:ext cx="2451953" cy="542290"/>
            <a:chOff x="5688178" y="3436647"/>
            <a:chExt cx="1652466" cy="308268"/>
          </a:xfrm>
        </p:grpSpPr>
        <p:sp>
          <p:nvSpPr>
            <p:cNvPr id="35" name="圆角矩形 34"/>
            <p:cNvSpPr/>
            <p:nvPr/>
          </p:nvSpPr>
          <p:spPr>
            <a:xfrm>
              <a:off x="5688178" y="3436647"/>
              <a:ext cx="1652466" cy="308268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相似度算法查重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23"/>
            <p:cNvSpPr>
              <a:spLocks noEditPoints="1"/>
            </p:cNvSpPr>
            <p:nvPr/>
          </p:nvSpPr>
          <p:spPr bwMode="auto">
            <a:xfrm>
              <a:off x="5917211" y="3476421"/>
              <a:ext cx="153946" cy="203968"/>
            </a:xfrm>
            <a:custGeom>
              <a:avLst/>
              <a:gdLst>
                <a:gd name="T0" fmla="*/ 9 w 151"/>
                <a:gd name="T1" fmla="*/ 0 h 200"/>
                <a:gd name="T2" fmla="*/ 0 w 151"/>
                <a:gd name="T3" fmla="*/ 191 h 200"/>
                <a:gd name="T4" fmla="*/ 142 w 151"/>
                <a:gd name="T5" fmla="*/ 200 h 200"/>
                <a:gd name="T6" fmla="*/ 151 w 151"/>
                <a:gd name="T7" fmla="*/ 10 h 200"/>
                <a:gd name="T8" fmla="*/ 50 w 151"/>
                <a:gd name="T9" fmla="*/ 161 h 200"/>
                <a:gd name="T10" fmla="*/ 29 w 151"/>
                <a:gd name="T11" fmla="*/ 165 h 200"/>
                <a:gd name="T12" fmla="*/ 24 w 151"/>
                <a:gd name="T13" fmla="*/ 152 h 200"/>
                <a:gd name="T14" fmla="*/ 46 w 151"/>
                <a:gd name="T15" fmla="*/ 148 h 200"/>
                <a:gd name="T16" fmla="*/ 50 w 151"/>
                <a:gd name="T17" fmla="*/ 161 h 200"/>
                <a:gd name="T18" fmla="*/ 46 w 151"/>
                <a:gd name="T19" fmla="*/ 137 h 200"/>
                <a:gd name="T20" fmla="*/ 24 w 151"/>
                <a:gd name="T21" fmla="*/ 133 h 200"/>
                <a:gd name="T22" fmla="*/ 29 w 151"/>
                <a:gd name="T23" fmla="*/ 120 h 200"/>
                <a:gd name="T24" fmla="*/ 50 w 151"/>
                <a:gd name="T25" fmla="*/ 124 h 200"/>
                <a:gd name="T26" fmla="*/ 50 w 151"/>
                <a:gd name="T27" fmla="*/ 105 h 200"/>
                <a:gd name="T28" fmla="*/ 29 w 151"/>
                <a:gd name="T29" fmla="*/ 109 h 200"/>
                <a:gd name="T30" fmla="*/ 24 w 151"/>
                <a:gd name="T31" fmla="*/ 96 h 200"/>
                <a:gd name="T32" fmla="*/ 46 w 151"/>
                <a:gd name="T33" fmla="*/ 92 h 200"/>
                <a:gd name="T34" fmla="*/ 50 w 151"/>
                <a:gd name="T35" fmla="*/ 105 h 200"/>
                <a:gd name="T36" fmla="*/ 83 w 151"/>
                <a:gd name="T37" fmla="*/ 165 h 200"/>
                <a:gd name="T38" fmla="*/ 63 w 151"/>
                <a:gd name="T39" fmla="*/ 161 h 200"/>
                <a:gd name="T40" fmla="*/ 67 w 151"/>
                <a:gd name="T41" fmla="*/ 148 h 200"/>
                <a:gd name="T42" fmla="*/ 88 w 151"/>
                <a:gd name="T43" fmla="*/ 152 h 200"/>
                <a:gd name="T44" fmla="*/ 88 w 151"/>
                <a:gd name="T45" fmla="*/ 133 h 200"/>
                <a:gd name="T46" fmla="*/ 67 w 151"/>
                <a:gd name="T47" fmla="*/ 137 h 200"/>
                <a:gd name="T48" fmla="*/ 63 w 151"/>
                <a:gd name="T49" fmla="*/ 124 h 200"/>
                <a:gd name="T50" fmla="*/ 83 w 151"/>
                <a:gd name="T51" fmla="*/ 120 h 200"/>
                <a:gd name="T52" fmla="*/ 88 w 151"/>
                <a:gd name="T53" fmla="*/ 133 h 200"/>
                <a:gd name="T54" fmla="*/ 83 w 151"/>
                <a:gd name="T55" fmla="*/ 109 h 200"/>
                <a:gd name="T56" fmla="*/ 63 w 151"/>
                <a:gd name="T57" fmla="*/ 105 h 200"/>
                <a:gd name="T58" fmla="*/ 67 w 151"/>
                <a:gd name="T59" fmla="*/ 92 h 200"/>
                <a:gd name="T60" fmla="*/ 88 w 151"/>
                <a:gd name="T61" fmla="*/ 96 h 200"/>
                <a:gd name="T62" fmla="*/ 128 w 151"/>
                <a:gd name="T63" fmla="*/ 161 h 200"/>
                <a:gd name="T64" fmla="*/ 104 w 151"/>
                <a:gd name="T65" fmla="*/ 164 h 200"/>
                <a:gd name="T66" fmla="*/ 99 w 151"/>
                <a:gd name="T67" fmla="*/ 152 h 200"/>
                <a:gd name="T68" fmla="*/ 123 w 151"/>
                <a:gd name="T69" fmla="*/ 148 h 200"/>
                <a:gd name="T70" fmla="*/ 128 w 151"/>
                <a:gd name="T71" fmla="*/ 161 h 200"/>
                <a:gd name="T72" fmla="*/ 123 w 151"/>
                <a:gd name="T73" fmla="*/ 136 h 200"/>
                <a:gd name="T74" fmla="*/ 99 w 151"/>
                <a:gd name="T75" fmla="*/ 133 h 200"/>
                <a:gd name="T76" fmla="*/ 104 w 151"/>
                <a:gd name="T77" fmla="*/ 120 h 200"/>
                <a:gd name="T78" fmla="*/ 128 w 151"/>
                <a:gd name="T79" fmla="*/ 124 h 200"/>
                <a:gd name="T80" fmla="*/ 128 w 151"/>
                <a:gd name="T81" fmla="*/ 105 h 200"/>
                <a:gd name="T82" fmla="*/ 104 w 151"/>
                <a:gd name="T83" fmla="*/ 108 h 200"/>
                <a:gd name="T84" fmla="*/ 99 w 151"/>
                <a:gd name="T85" fmla="*/ 96 h 200"/>
                <a:gd name="T86" fmla="*/ 123 w 151"/>
                <a:gd name="T87" fmla="*/ 92 h 200"/>
                <a:gd name="T88" fmla="*/ 128 w 151"/>
                <a:gd name="T89" fmla="*/ 105 h 200"/>
                <a:gd name="T90" fmla="*/ 103 w 151"/>
                <a:gd name="T91" fmla="*/ 72 h 200"/>
                <a:gd name="T92" fmla="*/ 103 w 151"/>
                <a:gd name="T93" fmla="*/ 56 h 200"/>
                <a:gd name="T94" fmla="*/ 130 w 151"/>
                <a:gd name="T95" fmla="*/ 63 h 200"/>
                <a:gd name="T96" fmla="*/ 136 w 151"/>
                <a:gd name="T97" fmla="*/ 42 h 200"/>
                <a:gd name="T98" fmla="*/ 22 w 151"/>
                <a:gd name="T99" fmla="*/ 48 h 200"/>
                <a:gd name="T100" fmla="*/ 16 w 151"/>
                <a:gd name="T101" fmla="*/ 23 h 200"/>
                <a:gd name="T102" fmla="*/ 129 w 151"/>
                <a:gd name="T103" fmla="*/ 16 h 200"/>
                <a:gd name="T104" fmla="*/ 136 w 151"/>
                <a:gd name="T105" fmla="*/ 42 h 200"/>
                <a:gd name="T106" fmla="*/ 120 w 151"/>
                <a:gd name="T107" fmla="*/ 23 h 200"/>
                <a:gd name="T108" fmla="*/ 124 w 151"/>
                <a:gd name="T109" fmla="*/ 45 h 200"/>
                <a:gd name="T110" fmla="*/ 127 w 151"/>
                <a:gd name="T111" fmla="*/ 2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1" h="200">
                  <a:moveTo>
                    <a:pt x="14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6"/>
                    <a:pt x="4" y="200"/>
                    <a:pt x="9" y="200"/>
                  </a:cubicBezTo>
                  <a:cubicBezTo>
                    <a:pt x="142" y="200"/>
                    <a:pt x="142" y="200"/>
                    <a:pt x="142" y="200"/>
                  </a:cubicBezTo>
                  <a:cubicBezTo>
                    <a:pt x="147" y="200"/>
                    <a:pt x="151" y="196"/>
                    <a:pt x="151" y="191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1" y="4"/>
                    <a:pt x="147" y="0"/>
                    <a:pt x="142" y="0"/>
                  </a:cubicBezTo>
                  <a:close/>
                  <a:moveTo>
                    <a:pt x="50" y="161"/>
                  </a:moveTo>
                  <a:cubicBezTo>
                    <a:pt x="50" y="163"/>
                    <a:pt x="48" y="165"/>
                    <a:pt x="46" y="165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6" y="165"/>
                    <a:pt x="24" y="163"/>
                    <a:pt x="24" y="161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4" y="150"/>
                    <a:pt x="26" y="148"/>
                    <a:pt x="29" y="148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8" y="148"/>
                    <a:pt x="50" y="150"/>
                    <a:pt x="50" y="152"/>
                  </a:cubicBezTo>
                  <a:lnTo>
                    <a:pt x="50" y="161"/>
                  </a:lnTo>
                  <a:close/>
                  <a:moveTo>
                    <a:pt x="50" y="133"/>
                  </a:moveTo>
                  <a:cubicBezTo>
                    <a:pt x="50" y="135"/>
                    <a:pt x="48" y="137"/>
                    <a:pt x="46" y="137"/>
                  </a:cubicBezTo>
                  <a:cubicBezTo>
                    <a:pt x="29" y="137"/>
                    <a:pt x="29" y="137"/>
                    <a:pt x="29" y="137"/>
                  </a:cubicBezTo>
                  <a:cubicBezTo>
                    <a:pt x="26" y="137"/>
                    <a:pt x="24" y="135"/>
                    <a:pt x="24" y="133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2"/>
                    <a:pt x="26" y="120"/>
                    <a:pt x="29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8" y="120"/>
                    <a:pt x="50" y="122"/>
                    <a:pt x="50" y="124"/>
                  </a:cubicBezTo>
                  <a:lnTo>
                    <a:pt x="50" y="133"/>
                  </a:lnTo>
                  <a:close/>
                  <a:moveTo>
                    <a:pt x="50" y="105"/>
                  </a:moveTo>
                  <a:cubicBezTo>
                    <a:pt x="50" y="107"/>
                    <a:pt x="48" y="109"/>
                    <a:pt x="46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6" y="109"/>
                    <a:pt x="24" y="107"/>
                    <a:pt x="24" y="105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4" y="94"/>
                    <a:pt x="26" y="92"/>
                    <a:pt x="29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8" y="92"/>
                    <a:pt x="50" y="94"/>
                    <a:pt x="50" y="96"/>
                  </a:cubicBezTo>
                  <a:lnTo>
                    <a:pt x="50" y="105"/>
                  </a:lnTo>
                  <a:close/>
                  <a:moveTo>
                    <a:pt x="88" y="161"/>
                  </a:moveTo>
                  <a:cubicBezTo>
                    <a:pt x="88" y="163"/>
                    <a:pt x="86" y="165"/>
                    <a:pt x="83" y="165"/>
                  </a:cubicBezTo>
                  <a:cubicBezTo>
                    <a:pt x="67" y="165"/>
                    <a:pt x="67" y="165"/>
                    <a:pt x="67" y="165"/>
                  </a:cubicBezTo>
                  <a:cubicBezTo>
                    <a:pt x="65" y="165"/>
                    <a:pt x="63" y="163"/>
                    <a:pt x="63" y="161"/>
                  </a:cubicBezTo>
                  <a:cubicBezTo>
                    <a:pt x="63" y="152"/>
                    <a:pt x="63" y="152"/>
                    <a:pt x="63" y="152"/>
                  </a:cubicBezTo>
                  <a:cubicBezTo>
                    <a:pt x="63" y="150"/>
                    <a:pt x="65" y="148"/>
                    <a:pt x="67" y="148"/>
                  </a:cubicBezTo>
                  <a:cubicBezTo>
                    <a:pt x="83" y="148"/>
                    <a:pt x="83" y="148"/>
                    <a:pt x="83" y="148"/>
                  </a:cubicBezTo>
                  <a:cubicBezTo>
                    <a:pt x="86" y="148"/>
                    <a:pt x="88" y="150"/>
                    <a:pt x="88" y="152"/>
                  </a:cubicBezTo>
                  <a:lnTo>
                    <a:pt x="88" y="161"/>
                  </a:lnTo>
                  <a:close/>
                  <a:moveTo>
                    <a:pt x="88" y="133"/>
                  </a:moveTo>
                  <a:cubicBezTo>
                    <a:pt x="88" y="135"/>
                    <a:pt x="86" y="137"/>
                    <a:pt x="83" y="137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5" y="137"/>
                    <a:pt x="63" y="135"/>
                    <a:pt x="63" y="133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63" y="122"/>
                    <a:pt x="65" y="120"/>
                    <a:pt x="67" y="120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86" y="120"/>
                    <a:pt x="88" y="122"/>
                    <a:pt x="88" y="124"/>
                  </a:cubicBezTo>
                  <a:lnTo>
                    <a:pt x="88" y="133"/>
                  </a:lnTo>
                  <a:close/>
                  <a:moveTo>
                    <a:pt x="88" y="105"/>
                  </a:moveTo>
                  <a:cubicBezTo>
                    <a:pt x="88" y="107"/>
                    <a:pt x="86" y="109"/>
                    <a:pt x="83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5" y="109"/>
                    <a:pt x="63" y="107"/>
                    <a:pt x="63" y="105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4"/>
                    <a:pt x="65" y="92"/>
                    <a:pt x="67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6" y="92"/>
                    <a:pt x="88" y="94"/>
                    <a:pt x="88" y="96"/>
                  </a:cubicBezTo>
                  <a:lnTo>
                    <a:pt x="88" y="105"/>
                  </a:lnTo>
                  <a:close/>
                  <a:moveTo>
                    <a:pt x="128" y="161"/>
                  </a:moveTo>
                  <a:cubicBezTo>
                    <a:pt x="128" y="163"/>
                    <a:pt x="125" y="164"/>
                    <a:pt x="123" y="164"/>
                  </a:cubicBezTo>
                  <a:cubicBezTo>
                    <a:pt x="104" y="164"/>
                    <a:pt x="104" y="164"/>
                    <a:pt x="104" y="164"/>
                  </a:cubicBezTo>
                  <a:cubicBezTo>
                    <a:pt x="102" y="164"/>
                    <a:pt x="99" y="163"/>
                    <a:pt x="99" y="161"/>
                  </a:cubicBezTo>
                  <a:cubicBezTo>
                    <a:pt x="99" y="152"/>
                    <a:pt x="99" y="152"/>
                    <a:pt x="99" y="152"/>
                  </a:cubicBezTo>
                  <a:cubicBezTo>
                    <a:pt x="99" y="150"/>
                    <a:pt x="102" y="148"/>
                    <a:pt x="104" y="148"/>
                  </a:cubicBezTo>
                  <a:cubicBezTo>
                    <a:pt x="123" y="148"/>
                    <a:pt x="123" y="148"/>
                    <a:pt x="123" y="148"/>
                  </a:cubicBezTo>
                  <a:cubicBezTo>
                    <a:pt x="125" y="148"/>
                    <a:pt x="128" y="150"/>
                    <a:pt x="128" y="152"/>
                  </a:cubicBezTo>
                  <a:lnTo>
                    <a:pt x="128" y="161"/>
                  </a:lnTo>
                  <a:close/>
                  <a:moveTo>
                    <a:pt x="128" y="133"/>
                  </a:moveTo>
                  <a:cubicBezTo>
                    <a:pt x="128" y="135"/>
                    <a:pt x="125" y="136"/>
                    <a:pt x="123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2" y="136"/>
                    <a:pt x="99" y="135"/>
                    <a:pt x="99" y="133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2"/>
                    <a:pt x="102" y="120"/>
                    <a:pt x="104" y="120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25" y="120"/>
                    <a:pt x="128" y="122"/>
                    <a:pt x="128" y="124"/>
                  </a:cubicBezTo>
                  <a:lnTo>
                    <a:pt x="128" y="133"/>
                  </a:lnTo>
                  <a:close/>
                  <a:moveTo>
                    <a:pt x="128" y="105"/>
                  </a:moveTo>
                  <a:cubicBezTo>
                    <a:pt x="128" y="107"/>
                    <a:pt x="125" y="108"/>
                    <a:pt x="123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2" y="108"/>
                    <a:pt x="99" y="107"/>
                    <a:pt x="99" y="105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99" y="94"/>
                    <a:pt x="102" y="92"/>
                    <a:pt x="104" y="92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5" y="92"/>
                    <a:pt x="128" y="94"/>
                    <a:pt x="128" y="96"/>
                  </a:cubicBezTo>
                  <a:lnTo>
                    <a:pt x="128" y="105"/>
                  </a:lnTo>
                  <a:close/>
                  <a:moveTo>
                    <a:pt x="126" y="72"/>
                  </a:moveTo>
                  <a:cubicBezTo>
                    <a:pt x="103" y="72"/>
                    <a:pt x="103" y="72"/>
                    <a:pt x="103" y="72"/>
                  </a:cubicBezTo>
                  <a:cubicBezTo>
                    <a:pt x="100" y="72"/>
                    <a:pt x="99" y="67"/>
                    <a:pt x="99" y="63"/>
                  </a:cubicBezTo>
                  <a:cubicBezTo>
                    <a:pt x="99" y="60"/>
                    <a:pt x="100" y="56"/>
                    <a:pt x="103" y="56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8" y="56"/>
                    <a:pt x="130" y="60"/>
                    <a:pt x="130" y="63"/>
                  </a:cubicBezTo>
                  <a:cubicBezTo>
                    <a:pt x="130" y="67"/>
                    <a:pt x="128" y="72"/>
                    <a:pt x="126" y="72"/>
                  </a:cubicBezTo>
                  <a:close/>
                  <a:moveTo>
                    <a:pt x="136" y="42"/>
                  </a:moveTo>
                  <a:cubicBezTo>
                    <a:pt x="136" y="45"/>
                    <a:pt x="133" y="48"/>
                    <a:pt x="129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19" y="48"/>
                    <a:pt x="16" y="45"/>
                    <a:pt x="16" y="4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19"/>
                    <a:pt x="19" y="16"/>
                    <a:pt x="22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33" y="16"/>
                    <a:pt x="136" y="19"/>
                    <a:pt x="136" y="23"/>
                  </a:cubicBezTo>
                  <a:lnTo>
                    <a:pt x="136" y="42"/>
                  </a:lnTo>
                  <a:close/>
                  <a:moveTo>
                    <a:pt x="124" y="20"/>
                  </a:moveTo>
                  <a:cubicBezTo>
                    <a:pt x="122" y="20"/>
                    <a:pt x="120" y="21"/>
                    <a:pt x="120" y="23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4"/>
                    <a:pt x="122" y="45"/>
                    <a:pt x="124" y="45"/>
                  </a:cubicBezTo>
                  <a:cubicBezTo>
                    <a:pt x="126" y="45"/>
                    <a:pt x="127" y="44"/>
                    <a:pt x="127" y="42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7" y="21"/>
                    <a:pt x="126" y="20"/>
                    <a:pt x="124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58963" y="1341514"/>
            <a:ext cx="3455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技术创新性：</a:t>
            </a:r>
            <a:endParaRPr lang="zh-CN" alt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1740" y="2087813"/>
            <a:ext cx="1082254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1</a:t>
            </a:r>
            <a:r>
              <a:rPr lang="zh-CN" altLang="en-US" sz="2400" dirty="0">
                <a:solidFill>
                  <a:schemeClr val="bg1"/>
                </a:solidFill>
              </a:rPr>
              <a:t>、可以帮助用户抓取各种数据，放入</a:t>
            </a:r>
            <a:r>
              <a:rPr lang="en-US" altLang="zh-CN" sz="2400" dirty="0">
                <a:solidFill>
                  <a:schemeClr val="bg1"/>
                </a:solidFill>
              </a:rPr>
              <a:t>excel</a:t>
            </a:r>
            <a:r>
              <a:rPr lang="zh-CN" altLang="en-US" sz="2400" dirty="0">
                <a:solidFill>
                  <a:schemeClr val="bg1"/>
                </a:solidFill>
              </a:rPr>
              <a:t>中以及生成可视化动态图表，可以使用户更简便地对数据进行分析，做出决策。</a:t>
            </a:r>
            <a:endParaRPr lang="en-US" altLang="zh-CN" sz="2400" dirty="0">
              <a:solidFill>
                <a:schemeClr val="bg1"/>
              </a:solidFill>
            </a:endParaRPr>
          </a:p>
          <a:p>
            <a:r>
              <a:rPr lang="en-US" altLang="zh-CN" sz="2400" dirty="0">
                <a:solidFill>
                  <a:schemeClr val="bg1"/>
                </a:solidFill>
              </a:rPr>
              <a:t>2</a:t>
            </a:r>
            <a:r>
              <a:rPr lang="zh-CN" altLang="en-US" sz="2400" dirty="0">
                <a:solidFill>
                  <a:schemeClr val="bg1"/>
                </a:solidFill>
              </a:rPr>
              <a:t>、可以帮助用户批量抓取数据，放入多个</a:t>
            </a:r>
            <a:r>
              <a:rPr lang="en-US" altLang="zh-CN" sz="2400" dirty="0">
                <a:solidFill>
                  <a:schemeClr val="bg1"/>
                </a:solidFill>
              </a:rPr>
              <a:t>excel</a:t>
            </a:r>
            <a:r>
              <a:rPr lang="zh-CN" altLang="en-US" sz="2400" dirty="0">
                <a:solidFill>
                  <a:schemeClr val="bg1"/>
                </a:solidFill>
              </a:rPr>
              <a:t>中，使用户可以针对性地对数据进行分析，做出决策。</a:t>
            </a:r>
            <a:endParaRPr lang="en-US" altLang="zh-CN" sz="2400" dirty="0">
              <a:solidFill>
                <a:schemeClr val="bg1"/>
              </a:solidFill>
            </a:endParaRPr>
          </a:p>
          <a:p>
            <a:r>
              <a:rPr lang="en-US" altLang="zh-CN" sz="2400" dirty="0">
                <a:solidFill>
                  <a:schemeClr val="bg1"/>
                </a:solidFill>
              </a:rPr>
              <a:t>3</a:t>
            </a:r>
            <a:r>
              <a:rPr lang="zh-CN" altLang="en-US" sz="2400" dirty="0">
                <a:solidFill>
                  <a:schemeClr val="bg1"/>
                </a:solidFill>
              </a:rPr>
              <a:t>、使用</a:t>
            </a:r>
            <a:r>
              <a:rPr lang="en-US" altLang="zh-CN" sz="2400" dirty="0">
                <a:solidFill>
                  <a:schemeClr val="bg1"/>
                </a:solidFill>
              </a:rPr>
              <a:t>python</a:t>
            </a:r>
            <a:r>
              <a:rPr lang="zh-CN" altLang="en-US" sz="2400" dirty="0">
                <a:solidFill>
                  <a:schemeClr val="bg1"/>
                </a:solidFill>
              </a:rPr>
              <a:t>的</a:t>
            </a:r>
            <a:r>
              <a:rPr lang="en-US" altLang="zh-CN" sz="2400" dirty="0" err="1">
                <a:solidFill>
                  <a:schemeClr val="bg1"/>
                </a:solidFill>
              </a:rPr>
              <a:t>jieba</a:t>
            </a:r>
            <a:r>
              <a:rPr lang="zh-CN" altLang="en-US" sz="2400" dirty="0">
                <a:solidFill>
                  <a:schemeClr val="bg1"/>
                </a:solidFill>
              </a:rPr>
              <a:t>库，实现关键字提取，帮助用户提取相关论文，更好的分析信息。</a:t>
            </a:r>
            <a:endParaRPr lang="en-US" altLang="zh-CN" sz="2400" dirty="0">
              <a:solidFill>
                <a:schemeClr val="bg1"/>
              </a:solidFill>
            </a:endParaRPr>
          </a:p>
          <a:p>
            <a:r>
              <a:rPr lang="en-US" altLang="zh-CN" sz="2400" dirty="0">
                <a:solidFill>
                  <a:schemeClr val="bg1"/>
                </a:solidFill>
              </a:rPr>
              <a:t>4</a:t>
            </a:r>
            <a:r>
              <a:rPr lang="zh-CN" altLang="en-US" sz="2400" dirty="0">
                <a:solidFill>
                  <a:schemeClr val="bg1"/>
                </a:solidFill>
              </a:rPr>
              <a:t>、使用相似度算法，求出用户的论文与存放论文的重复率，进而展示重复率最高的论文以及重复率。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110355" y="239395"/>
            <a:ext cx="61493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r>
              <a:rPr lang="en-US" altLang="zh-C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62778" y="1966605"/>
            <a:ext cx="828808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 action="ppaction://hlinksldjump"/>
              </a:rPr>
              <a:t>功能一、学生成绩查询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hlinkClick r:id="rId2" action="ppaction://hlinksldjump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306195" y="2795270"/>
            <a:ext cx="5193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 action="ppaction://hlinksldjump"/>
              </a:rPr>
              <a:t>功能二、天气查询</a:t>
            </a:r>
            <a:endParaRPr lang="en-US" altLang="zh-CN" sz="2400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05958" y="3585220"/>
            <a:ext cx="828808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 action="ppaction://hlinksldjump"/>
              </a:rPr>
              <a:t>功能三、国内外疫情数据获取</a:t>
            </a:r>
            <a:endParaRPr lang="en-US" altLang="zh-CN" sz="2400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05958" y="4448820"/>
            <a:ext cx="828808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 action="ppaction://hlinksldjump"/>
              </a:rPr>
              <a:t>功能四、批量获取航班信息</a:t>
            </a:r>
            <a:endParaRPr lang="en-US" altLang="zh-CN" sz="2400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05958" y="5268605"/>
            <a:ext cx="828808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 action="ppaction://hlinksldjump"/>
              </a:rPr>
              <a:t>功能五、批量获取招聘信息</a:t>
            </a:r>
            <a:endParaRPr sz="240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98988" y="2334905"/>
            <a:ext cx="828808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 action="ppaction://hlinksldjump"/>
              </a:rPr>
              <a:t>功能六、批量获取相关论文</a:t>
            </a:r>
            <a:endParaRPr sz="240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98988" y="3124828"/>
            <a:ext cx="56926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 action="ppaction://hlinksldjump"/>
              </a:rPr>
              <a:t>功能七、简单论文查重</a:t>
            </a:r>
            <a:endParaRPr lang="en-US" altLang="zh-CN" sz="2400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98989" y="4808213"/>
            <a:ext cx="553564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 action="ppaction://hlinksldjump"/>
              </a:rPr>
              <a:t>九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 action="ppaction://hlinksldjump"/>
              </a:rPr>
              <a:t>、技术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 action="ppaction://hlinksldjump"/>
              </a:rPr>
              <a:t>创新性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498988" y="3975110"/>
            <a:ext cx="363213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 action="ppaction://hlinksldjump"/>
              </a:rPr>
              <a:t>八、执行流程图</a:t>
            </a:r>
            <a:endParaRPr 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直接连接符 40"/>
          <p:cNvCxnSpPr/>
          <p:nvPr/>
        </p:nvCxnSpPr>
        <p:spPr>
          <a:xfrm flipH="1" flipV="1">
            <a:off x="5909310" y="1887855"/>
            <a:ext cx="21590" cy="463550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151775"/>
            <a:ext cx="828808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功能一、学生成绩查询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sz="2000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Student Score Enquiry</a:t>
            </a: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t>4</a:t>
            </a:fld>
            <a:endParaRPr lang="zh-CN" altLang="en-US" dirty="0"/>
          </a:p>
        </p:txBody>
      </p:sp>
      <p:grpSp>
        <p:nvGrpSpPr>
          <p:cNvPr id="32" name="0f4157a8-cc53-4451-b641-b93f4ec538e9"/>
          <p:cNvGrpSpPr>
            <a:grpSpLocks noChangeAspect="1"/>
          </p:cNvGrpSpPr>
          <p:nvPr/>
        </p:nvGrpSpPr>
        <p:grpSpPr>
          <a:xfrm>
            <a:off x="658495" y="4709795"/>
            <a:ext cx="4491355" cy="1551940"/>
            <a:chOff x="1756205" y="1937206"/>
            <a:chExt cx="8689913" cy="3047180"/>
          </a:xfrm>
        </p:grpSpPr>
        <p:grpSp>
          <p:nvGrpSpPr>
            <p:cNvPr id="33" name="组合 32"/>
            <p:cNvGrpSpPr/>
            <p:nvPr/>
          </p:nvGrpSpPr>
          <p:grpSpPr>
            <a:xfrm>
              <a:off x="1756205" y="3433997"/>
              <a:ext cx="1550389" cy="1550389"/>
              <a:chOff x="910665" y="3301620"/>
              <a:chExt cx="2034816" cy="2034816"/>
            </a:xfrm>
          </p:grpSpPr>
          <p:sp>
            <p:nvSpPr>
              <p:cNvPr id="61" name="îŝḷîḓé-Oval 35"/>
              <p:cNvSpPr/>
              <p:nvPr/>
            </p:nvSpPr>
            <p:spPr>
              <a:xfrm>
                <a:off x="910665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62" name="îŝḷîḓé-Oval 36"/>
              <p:cNvSpPr/>
              <p:nvPr/>
            </p:nvSpPr>
            <p:spPr>
              <a:xfrm>
                <a:off x="1042247" y="3433203"/>
                <a:ext cx="1771651" cy="1771650"/>
              </a:xfrm>
              <a:prstGeom prst="ellips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6509291" y="3433997"/>
              <a:ext cx="1550389" cy="1550389"/>
              <a:chOff x="6548617" y="3301620"/>
              <a:chExt cx="2034816" cy="2034816"/>
            </a:xfrm>
          </p:grpSpPr>
          <p:sp>
            <p:nvSpPr>
              <p:cNvPr id="59" name="îŝḷîḓé-Oval 33"/>
              <p:cNvSpPr/>
              <p:nvPr/>
            </p:nvSpPr>
            <p:spPr>
              <a:xfrm>
                <a:off x="6548617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60" name="îŝḷîḓé-Oval 34"/>
              <p:cNvSpPr/>
              <p:nvPr/>
            </p:nvSpPr>
            <p:spPr>
              <a:xfrm>
                <a:off x="6680200" y="3433203"/>
                <a:ext cx="1771650" cy="1771650"/>
              </a:xfrm>
              <a:prstGeom prst="ellipse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4129961" y="1937206"/>
              <a:ext cx="1550389" cy="1550389"/>
              <a:chOff x="3725684" y="1525767"/>
              <a:chExt cx="2034816" cy="2034816"/>
            </a:xfrm>
          </p:grpSpPr>
          <p:sp>
            <p:nvSpPr>
              <p:cNvPr id="57" name="îŝḷîḓé-Oval 31"/>
              <p:cNvSpPr/>
              <p:nvPr/>
            </p:nvSpPr>
            <p:spPr>
              <a:xfrm>
                <a:off x="3725684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8" name="îŝḷîḓé-Oval 32"/>
              <p:cNvSpPr/>
              <p:nvPr/>
            </p:nvSpPr>
            <p:spPr>
              <a:xfrm>
                <a:off x="3857267" y="1657350"/>
                <a:ext cx="1771650" cy="1771650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8895729" y="1937206"/>
              <a:ext cx="1550389" cy="1550389"/>
              <a:chOff x="9379982" y="1525767"/>
              <a:chExt cx="2034816" cy="2034816"/>
            </a:xfrm>
          </p:grpSpPr>
          <p:sp>
            <p:nvSpPr>
              <p:cNvPr id="55" name="îŝḷîḓé-Oval 29"/>
              <p:cNvSpPr/>
              <p:nvPr/>
            </p:nvSpPr>
            <p:spPr>
              <a:xfrm>
                <a:off x="9379982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6" name="îŝḷîḓé-Oval 30"/>
              <p:cNvSpPr/>
              <p:nvPr/>
            </p:nvSpPr>
            <p:spPr>
              <a:xfrm>
                <a:off x="9511565" y="1657350"/>
                <a:ext cx="1771650" cy="1771650"/>
              </a:xfrm>
              <a:prstGeom prst="ellipse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sp>
          <p:nvSpPr>
            <p:cNvPr id="37" name="îŝḷîḓé-箭头: 五边形 6"/>
            <p:cNvSpPr/>
            <p:nvPr/>
          </p:nvSpPr>
          <p:spPr>
            <a:xfrm rot="19500000">
              <a:off x="2891926" y="3419367"/>
              <a:ext cx="1036791" cy="395317"/>
            </a:xfrm>
            <a:prstGeom prst="homePlat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8" name="îŝḷîḓé-箭头: 五边形 9"/>
            <p:cNvSpPr/>
            <p:nvPr/>
          </p:nvSpPr>
          <p:spPr>
            <a:xfrm rot="2209917">
              <a:off x="5262212" y="3189679"/>
              <a:ext cx="1036791" cy="395317"/>
            </a:xfrm>
            <a:prstGeom prst="homePlat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9" name="îŝḷîḓé-箭头: 五边形 10"/>
            <p:cNvSpPr/>
            <p:nvPr/>
          </p:nvSpPr>
          <p:spPr>
            <a:xfrm rot="19500000">
              <a:off x="7641542" y="3419367"/>
              <a:ext cx="1036791" cy="395317"/>
            </a:xfrm>
            <a:prstGeom prst="homePlat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0" name="îŝḷîḓé-任意多边形: 形状 34"/>
            <p:cNvSpPr/>
            <p:nvPr/>
          </p:nvSpPr>
          <p:spPr bwMode="auto">
            <a:xfrm>
              <a:off x="9455097" y="2332410"/>
              <a:ext cx="431653" cy="735536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1" name="îŝḷîḓé-任意多边形: 形状 31"/>
            <p:cNvSpPr/>
            <p:nvPr/>
          </p:nvSpPr>
          <p:spPr bwMode="auto">
            <a:xfrm>
              <a:off x="2323666" y="3819356"/>
              <a:ext cx="415466" cy="70795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2" name="îŝḷîḓé-任意多边形: 形状 33"/>
            <p:cNvSpPr/>
            <p:nvPr/>
          </p:nvSpPr>
          <p:spPr bwMode="auto">
            <a:xfrm>
              <a:off x="7063349" y="3803357"/>
              <a:ext cx="434244" cy="739951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3" name="îŝḷîḓé-任意多边形: 形状 32"/>
            <p:cNvSpPr/>
            <p:nvPr/>
          </p:nvSpPr>
          <p:spPr bwMode="auto">
            <a:xfrm>
              <a:off x="4695429" y="2357253"/>
              <a:ext cx="419451" cy="71474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sp>
        <p:nvSpPr>
          <p:cNvPr id="2" name="内容占位符 2"/>
          <p:cNvSpPr>
            <a:spLocks noGrp="1"/>
          </p:cNvSpPr>
          <p:nvPr/>
        </p:nvSpPr>
        <p:spPr>
          <a:xfrm>
            <a:off x="292735" y="1346200"/>
            <a:ext cx="4921885" cy="34143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背景</a:t>
            </a:r>
          </a:p>
          <a:p>
            <a:r>
              <a:rPr lang="zh-CN" altLang="en-US" sz="2400" dirty="0">
                <a:solidFill>
                  <a:schemeClr val="bg1"/>
                </a:solidFill>
              </a:rPr>
              <a:t>本校教务系统首页以卡片形式展出，各功能区名称难分辨，不易查看成绩，很多学生查找成绩要来回翻找好久，甚至通过询问才可找到成绩表</a:t>
            </a:r>
          </a:p>
          <a:p>
            <a:r>
              <a:rPr lang="zh-CN" altLang="en-US" sz="2400" dirty="0">
                <a:solidFill>
                  <a:schemeClr val="bg1"/>
                </a:solidFill>
              </a:rPr>
              <a:t>教务系统中即使找到成绩单，也不可自行下载，每次都要去联网登录翻看，比较麻烦</a:t>
            </a:r>
          </a:p>
          <a:p>
            <a:endParaRPr lang="zh-CN" altLang="en-US" sz="2400" dirty="0">
              <a:solidFill>
                <a:schemeClr val="bg1"/>
              </a:solidFill>
            </a:endParaRPr>
          </a:p>
          <a:p>
            <a:endParaRPr lang="zh-CN" alt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zh-CN" altLang="en-US" dirty="0"/>
          </a:p>
          <a:p>
            <a:pPr marL="0" indent="0" algn="l">
              <a:buNone/>
            </a:pPr>
            <a:endParaRPr lang="zh-CN" altLang="en-US" dirty="0"/>
          </a:p>
        </p:txBody>
      </p:sp>
      <p:sp>
        <p:nvSpPr>
          <p:cNvPr id="5" name="内容占位符 3"/>
          <p:cNvSpPr>
            <a:spLocks noGrp="1"/>
          </p:cNvSpPr>
          <p:nvPr/>
        </p:nvSpPr>
        <p:spPr>
          <a:xfrm>
            <a:off x="5643880" y="3209925"/>
            <a:ext cx="6378575" cy="35515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功能介绍：</a:t>
            </a:r>
          </a:p>
          <a:p>
            <a:r>
              <a:rPr lang="zh-CN" altLang="en-US" sz="2400" dirty="0">
                <a:solidFill>
                  <a:schemeClr val="bg1"/>
                </a:solidFill>
              </a:rPr>
              <a:t>可轻易登录系统并只需输入账号密码便可直接查询到成绩单</a:t>
            </a:r>
          </a:p>
          <a:p>
            <a:r>
              <a:rPr lang="zh-CN" altLang="en-US" sz="2400" dirty="0">
                <a:solidFill>
                  <a:schemeClr val="bg1"/>
                </a:solidFill>
              </a:rPr>
              <a:t>查询完毕后</a:t>
            </a:r>
            <a:r>
              <a:rPr lang="en-US" altLang="zh-CN" sz="2400" dirty="0">
                <a:solidFill>
                  <a:schemeClr val="bg1"/>
                </a:solidFill>
              </a:rPr>
              <a:t>RPA</a:t>
            </a:r>
            <a:r>
              <a:rPr lang="zh-CN" altLang="en-US" sz="2400" dirty="0">
                <a:solidFill>
                  <a:schemeClr val="bg1"/>
                </a:solidFill>
              </a:rPr>
              <a:t>可直接爬取成绩表，并转存至</a:t>
            </a:r>
            <a:r>
              <a:rPr lang="en-US" altLang="zh-CN" sz="2400" dirty="0">
                <a:solidFill>
                  <a:schemeClr val="bg1"/>
                </a:solidFill>
              </a:rPr>
              <a:t>excel</a:t>
            </a:r>
            <a:r>
              <a:rPr lang="zh-CN" altLang="en-US" sz="2400" dirty="0">
                <a:solidFill>
                  <a:schemeClr val="bg1"/>
                </a:solidFill>
              </a:rPr>
              <a:t>中</a:t>
            </a:r>
            <a:r>
              <a:rPr lang="zh-CN" altLang="en-US" sz="2400" dirty="0" smtClean="0">
                <a:solidFill>
                  <a:schemeClr val="bg1"/>
                </a:solidFill>
              </a:rPr>
              <a:t>，</a:t>
            </a:r>
            <a:r>
              <a:rPr lang="zh-CN" altLang="en-US" sz="2400" dirty="0" smtClean="0">
                <a:solidFill>
                  <a:schemeClr val="bg1"/>
                </a:solidFill>
              </a:rPr>
              <a:t>同时还会生成动态可视化成绩折线图，</a:t>
            </a:r>
            <a:r>
              <a:rPr lang="zh-CN" altLang="en-US" sz="2400" dirty="0" smtClean="0">
                <a:solidFill>
                  <a:schemeClr val="bg1"/>
                </a:solidFill>
              </a:rPr>
              <a:t>简单快捷，直观方便。</a:t>
            </a:r>
            <a:endParaRPr lang="zh-CN" altLang="en-US" sz="2400" dirty="0">
              <a:solidFill>
                <a:schemeClr val="bg1"/>
              </a:solidFill>
            </a:endParaRPr>
          </a:p>
          <a:p>
            <a:r>
              <a:rPr lang="zh-CN" altLang="en-US" sz="2400" dirty="0">
                <a:solidFill>
                  <a:schemeClr val="bg1"/>
                </a:solidFill>
              </a:rPr>
              <a:t>爬取的内容包括课程名称、课程属性、通选课类别、成绩、学分等，学生可依据学校规定的必修选修学分，查看自己未修学分，以及待选通选课类别等，方便学生自行计算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410" y="1175067"/>
            <a:ext cx="6075045" cy="1977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559435" y="1430655"/>
            <a:ext cx="11556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抓取信息后生成的</a:t>
            </a:r>
            <a:r>
              <a:rPr lang="zh-CN" altLang="en-US" sz="32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动态可视化</a:t>
            </a:r>
            <a:r>
              <a:rPr lang="zh-CN" altLang="en-US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图表</a:t>
            </a:r>
            <a:r>
              <a:rPr lang="en-US" altLang="zh-CN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——</a:t>
            </a:r>
            <a:r>
              <a:rPr lang="en-US" altLang="zh-CN" sz="32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“</a:t>
            </a:r>
            <a:r>
              <a:rPr lang="zh-CN" altLang="en-US" sz="32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成绩折线图展示</a:t>
            </a:r>
            <a:r>
              <a:rPr lang="en-US" altLang="zh-CN" sz="32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”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92498" y="151775"/>
            <a:ext cx="828808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功能一、学生成绩查询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sz="2000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Student Score Enquiry</a:t>
            </a:r>
          </a:p>
        </p:txBody>
      </p:sp>
      <p:pic>
        <p:nvPicPr>
          <p:cNvPr id="7" name="图片 6" descr="2C5E4012D8C59F75EABBE15C2B1BC1A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255" y="2327910"/>
            <a:ext cx="7856855" cy="3656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281940" y="125095"/>
            <a:ext cx="51930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功能二、天气查询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sz="2000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Weather enquiries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03860" y="2228215"/>
            <a:ext cx="112115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</a:rPr>
              <a:t>平时我们如果要查询天气，除了打开手机点开天气预报，就是打开电脑，输入天气，一个个点击去看。那么如何更加方便快捷地，仅需一步操作，便能快速获取近几天的天气情况呢？答案便是我们</a:t>
            </a:r>
            <a:r>
              <a:rPr lang="en-US" altLang="zh-CN" sz="2400">
                <a:solidFill>
                  <a:schemeClr val="bg1"/>
                </a:solidFill>
              </a:rPr>
              <a:t>Student Assistant</a:t>
            </a:r>
            <a:r>
              <a:rPr lang="zh-CN" altLang="en-US" sz="2400">
                <a:solidFill>
                  <a:schemeClr val="bg1"/>
                </a:solidFill>
              </a:rPr>
              <a:t>功能</a:t>
            </a:r>
            <a:r>
              <a:rPr lang="en-US" altLang="zh-CN" sz="2400">
                <a:solidFill>
                  <a:schemeClr val="bg1"/>
                </a:solidFill>
              </a:rPr>
              <a:t>b,</a:t>
            </a:r>
            <a:r>
              <a:rPr lang="zh-CN" altLang="en-US" sz="2400">
                <a:solidFill>
                  <a:schemeClr val="bg1"/>
                </a:solidFill>
              </a:rPr>
              <a:t>实现快速获取总体天气状况！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281940" y="1437640"/>
            <a:ext cx="32873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背景及功能介绍：</a:t>
            </a:r>
            <a:endParaRPr lang="zh-CN" altLang="en-US" sz="32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endParaRPr lang="zh-CN" altLang="en-US" sz="3200"/>
          </a:p>
        </p:txBody>
      </p:sp>
      <p:pic>
        <p:nvPicPr>
          <p:cNvPr id="3" name="图片 2" descr="31FE2F7C894B57454175C5EB534F36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335" y="3639185"/>
            <a:ext cx="5389245" cy="2670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05503" y="188605"/>
            <a:ext cx="828808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功能三、国内外疫情数据获取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sz="2000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Acquisition of epidemic data at home and abroad</a:t>
            </a:r>
          </a:p>
        </p:txBody>
      </p:sp>
      <p:pic>
        <p:nvPicPr>
          <p:cNvPr id="14" name="图片 13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1134132" y="3722544"/>
            <a:ext cx="607596" cy="607596"/>
          </a:xfrm>
          <a:prstGeom prst="rect">
            <a:avLst/>
          </a:prstGeom>
        </p:spPr>
      </p:pic>
      <p:pic>
        <p:nvPicPr>
          <p:cNvPr id="17" name="图形 16" descr="Intern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63268" y="3722364"/>
            <a:ext cx="403296" cy="403296"/>
          </a:xfrm>
          <a:prstGeom prst="rect">
            <a:avLst/>
          </a:prstGeom>
        </p:spPr>
      </p:pic>
      <p:pic>
        <p:nvPicPr>
          <p:cNvPr id="19" name="图片 18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2792819" y="3722749"/>
            <a:ext cx="607596" cy="607596"/>
          </a:xfrm>
          <a:prstGeom prst="rect">
            <a:avLst/>
          </a:prstGeom>
        </p:spPr>
      </p:pic>
      <p:pic>
        <p:nvPicPr>
          <p:cNvPr id="20" name="图形 19" descr="统计信息 RT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627282" y="3722776"/>
            <a:ext cx="307778" cy="307777"/>
          </a:xfrm>
          <a:prstGeom prst="rect">
            <a:avLst/>
          </a:prstGeom>
        </p:spPr>
      </p:pic>
      <p:pic>
        <p:nvPicPr>
          <p:cNvPr id="23" name="图片 22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2781952" y="5171680"/>
            <a:ext cx="607596" cy="607596"/>
          </a:xfrm>
          <a:prstGeom prst="rect">
            <a:avLst/>
          </a:prstGeom>
        </p:spPr>
      </p:pic>
      <p:pic>
        <p:nvPicPr>
          <p:cNvPr id="25" name="图片 24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1067549" y="5171304"/>
            <a:ext cx="607596" cy="607596"/>
          </a:xfrm>
          <a:prstGeom prst="rect">
            <a:avLst/>
          </a:prstGeom>
        </p:spPr>
      </p:pic>
      <p:pic>
        <p:nvPicPr>
          <p:cNvPr id="26" name="图形 25" descr="复选标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62971" y="5171181"/>
            <a:ext cx="349732" cy="349732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393700" y="4330065"/>
            <a:ext cx="1955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打开指定疫情</a:t>
            </a:r>
          </a:p>
          <a:p>
            <a:pPr algn="ctr"/>
            <a:r>
              <a:rPr kumimoji="1"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数据网页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65810" y="5866130"/>
            <a:ext cx="1210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疫情数据</a:t>
            </a:r>
          </a:p>
          <a:p>
            <a:pPr algn="ctr"/>
            <a:r>
              <a:rPr kumimoji="1"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获取成功</a:t>
            </a:r>
            <a:endParaRPr kumimoji="1"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450743" y="5866329"/>
            <a:ext cx="12709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爬取分析</a:t>
            </a:r>
          </a:p>
          <a:p>
            <a:pPr algn="ctr"/>
            <a:r>
              <a:rPr kumimoji="1"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疫情数据</a:t>
            </a:r>
            <a:endParaRPr kumimoji="1"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540150" y="4330297"/>
            <a:ext cx="111389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疫情数据</a:t>
            </a:r>
            <a:endParaRPr kumimoji="1" 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图形 33" descr="目标受众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584929" y="5170754"/>
            <a:ext cx="349732" cy="349732"/>
          </a:xfrm>
          <a:prstGeom prst="rect">
            <a:avLst/>
          </a:prstGeom>
        </p:spPr>
      </p:pic>
      <p:sp>
        <p:nvSpPr>
          <p:cNvPr id="37" name="箭头: 右 92"/>
          <p:cNvSpPr/>
          <p:nvPr/>
        </p:nvSpPr>
        <p:spPr>
          <a:xfrm>
            <a:off x="1976842" y="4157944"/>
            <a:ext cx="490433" cy="171976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箭头: 下 93"/>
          <p:cNvSpPr/>
          <p:nvPr/>
        </p:nvSpPr>
        <p:spPr>
          <a:xfrm>
            <a:off x="3021109" y="4716804"/>
            <a:ext cx="150829" cy="309801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8" name="箭头: 左 94"/>
          <p:cNvSpPr/>
          <p:nvPr/>
        </p:nvSpPr>
        <p:spPr>
          <a:xfrm>
            <a:off x="1976899" y="5520742"/>
            <a:ext cx="428625" cy="177019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62965" y="1390650"/>
            <a:ext cx="1086485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背景：</a:t>
            </a:r>
          </a:p>
          <a:p>
            <a:r>
              <a:rPr lang="en-US" altLang="zh-CN" sz="2000">
                <a:solidFill>
                  <a:schemeClr val="bg1"/>
                </a:solidFill>
              </a:rPr>
              <a:t>2020</a:t>
            </a:r>
            <a:r>
              <a:rPr lang="zh-CN" altLang="en-US" sz="2000">
                <a:solidFill>
                  <a:schemeClr val="bg1"/>
                </a:solidFill>
              </a:rPr>
              <a:t>年，一场无硝烟的战争默默打响，人们虽惶恐，可仍在为祖国加油助威，坚信中国能够挺住，战争还在进行，渐渐地，国外的疫情也开始肆无忌惮的蔓延。直到</a:t>
            </a:r>
            <a:r>
              <a:rPr lang="en-US" altLang="zh-CN" sz="2000">
                <a:solidFill>
                  <a:schemeClr val="bg1"/>
                </a:solidFill>
              </a:rPr>
              <a:t>2021</a:t>
            </a:r>
            <a:r>
              <a:rPr lang="zh-CN" altLang="en-US" sz="2000">
                <a:solidFill>
                  <a:schemeClr val="bg1"/>
                </a:solidFill>
              </a:rPr>
              <a:t>年的现在，我们虽然取得了阶段性的胜利，但国外却没有，同时国内但也不乏有新增病例出现，</a:t>
            </a:r>
            <a:r>
              <a:rPr lang="zh-CN" altLang="en-US" sz="2000">
                <a:solidFill>
                  <a:schemeClr val="bg1"/>
                </a:solidFill>
                <a:sym typeface="+mn-ea"/>
              </a:rPr>
              <a:t>与此同时，人们也会经常查看国内外最新疫情数据，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3999230" y="3723005"/>
            <a:ext cx="799846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功能介绍：</a:t>
            </a:r>
          </a:p>
          <a:p>
            <a:r>
              <a:rPr lang="en-US" altLang="zh-CN" sz="2400" dirty="0">
                <a:solidFill>
                  <a:schemeClr val="bg1"/>
                </a:solidFill>
                <a:sym typeface="+mn-ea"/>
              </a:rPr>
              <a:t>Student Assistant</a:t>
            </a:r>
            <a:r>
              <a:rPr lang="zh-CN" altLang="en-US" sz="2400" dirty="0">
                <a:solidFill>
                  <a:schemeClr val="bg1"/>
                </a:solidFill>
                <a:sym typeface="+mn-ea"/>
              </a:rPr>
              <a:t>功能</a:t>
            </a:r>
            <a:r>
              <a:rPr lang="en-US" altLang="zh-CN" sz="2400" dirty="0">
                <a:solidFill>
                  <a:schemeClr val="bg1"/>
                </a:solidFill>
                <a:sym typeface="+mn-ea"/>
              </a:rPr>
              <a:t>c</a:t>
            </a:r>
            <a:r>
              <a:rPr lang="zh-CN" altLang="en-US" sz="2400" dirty="0">
                <a:solidFill>
                  <a:schemeClr val="bg1"/>
                </a:solidFill>
                <a:sym typeface="+mn-ea"/>
              </a:rPr>
              <a:t>，只需一步，便随时可以快速爬取</a:t>
            </a:r>
            <a:r>
              <a:rPr lang="zh-CN" altLang="en-US" sz="2400" dirty="0">
                <a:solidFill>
                  <a:schemeClr val="bg1"/>
                </a:solidFill>
              </a:rPr>
              <a:t>国内外疫情最新数据并生成表格</a:t>
            </a:r>
            <a:r>
              <a:rPr lang="zh-CN" altLang="en-US" sz="2400" dirty="0" smtClean="0">
                <a:solidFill>
                  <a:schemeClr val="bg1"/>
                </a:solidFill>
              </a:rPr>
              <a:t>，同时生成国内国外动态可视化疫情数据图表，使</a:t>
            </a:r>
            <a:r>
              <a:rPr lang="zh-CN" altLang="en-US" sz="2400" dirty="0">
                <a:solidFill>
                  <a:schemeClr val="bg1"/>
                </a:solidFill>
              </a:rPr>
              <a:t>人们更加直观的看到世界各地疫情数据变化情况，比如昨日新增、累计确诊、死亡人数等等。也可快速在</a:t>
            </a:r>
            <a:r>
              <a:rPr lang="en-US" altLang="zh-CN" sz="2400" dirty="0" smtClean="0">
                <a:solidFill>
                  <a:schemeClr val="bg1"/>
                </a:solidFill>
              </a:rPr>
              <a:t>excel</a:t>
            </a:r>
            <a:r>
              <a:rPr lang="zh-CN" altLang="en-US" sz="2400" dirty="0" smtClean="0">
                <a:solidFill>
                  <a:schemeClr val="bg1"/>
                </a:solidFill>
              </a:rPr>
              <a:t>或图表中快速</a:t>
            </a:r>
            <a:r>
              <a:rPr lang="zh-CN" altLang="en-US" sz="2400" dirty="0">
                <a:solidFill>
                  <a:schemeClr val="bg1"/>
                </a:solidFill>
              </a:rPr>
              <a:t>查找某地疫情情况。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05503" y="188605"/>
            <a:ext cx="828808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功能三、国内外疫情数据获取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sz="2000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Acquisition of epidemic data at home and abroad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270510" y="1318260"/>
            <a:ext cx="4117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疫情数据抓取结果示例：</a:t>
            </a:r>
          </a:p>
        </p:txBody>
      </p:sp>
      <p:cxnSp>
        <p:nvCxnSpPr>
          <p:cNvPr id="33" name="直接连接符 40"/>
          <p:cNvCxnSpPr/>
          <p:nvPr/>
        </p:nvCxnSpPr>
        <p:spPr>
          <a:xfrm flipH="1" flipV="1">
            <a:off x="5931535" y="2029460"/>
            <a:ext cx="21590" cy="463550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47E75D8858DA7EFB59403A4470A2F9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735" y="2029460"/>
            <a:ext cx="3654425" cy="45612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205" y="2029460"/>
            <a:ext cx="3756025" cy="4561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05503" y="188605"/>
            <a:ext cx="828808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功能三、国内外疫情数据获取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sz="2000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Acquisition of epidemic data at home and abroad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73710" y="1284605"/>
            <a:ext cx="99174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数据获取成功后生成的</a:t>
            </a:r>
            <a:r>
              <a:rPr lang="zh-CN" altLang="en-US" sz="36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sym typeface="+mn-ea"/>
              </a:rPr>
              <a:t>动态可视化</a:t>
            </a:r>
            <a:r>
              <a:rPr lang="zh-CN" altLang="en-US" sz="36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图表：</a:t>
            </a:r>
            <a:endParaRPr lang="zh-CN" altLang="en-US" sz="3600"/>
          </a:p>
        </p:txBody>
      </p:sp>
      <p:sp>
        <p:nvSpPr>
          <p:cNvPr id="4" name="文本框 3"/>
          <p:cNvSpPr txBox="1"/>
          <p:nvPr/>
        </p:nvSpPr>
        <p:spPr>
          <a:xfrm>
            <a:off x="473710" y="2096770"/>
            <a:ext cx="53035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+mn-ea"/>
              </a:rPr>
              <a:t>国内疫情数据展示：</a:t>
            </a:r>
            <a:endParaRPr lang="zh-CN" altLang="en-US" sz="3200"/>
          </a:p>
        </p:txBody>
      </p:sp>
      <p:sp>
        <p:nvSpPr>
          <p:cNvPr id="6" name="文本框 5"/>
          <p:cNvSpPr txBox="1"/>
          <p:nvPr/>
        </p:nvSpPr>
        <p:spPr>
          <a:xfrm>
            <a:off x="6419850" y="2096770"/>
            <a:ext cx="53035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+mn-ea"/>
              </a:rPr>
              <a:t>国外疫情数据展示：</a:t>
            </a:r>
            <a:endParaRPr lang="zh-CN" altLang="en-US" sz="3200"/>
          </a:p>
        </p:txBody>
      </p:sp>
      <p:cxnSp>
        <p:nvCxnSpPr>
          <p:cNvPr id="33" name="直接连接符 40"/>
          <p:cNvCxnSpPr/>
          <p:nvPr/>
        </p:nvCxnSpPr>
        <p:spPr>
          <a:xfrm flipV="1">
            <a:off x="6086475" y="2096770"/>
            <a:ext cx="19050" cy="417703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15" y="2905760"/>
            <a:ext cx="5174615" cy="3238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50" y="2905760"/>
            <a:ext cx="530352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wrap="none" lIns="91440" tIns="45720" rIns="91440" bIns="45720">
        <a:spAutoFit/>
      </a:bodyPr>
      <a:lstStyle>
        <a:defPPr algn="ctr">
          <a:defRPr sz="5400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1836</Words>
  <Application>Microsoft Office PowerPoint</Application>
  <PresentationFormat>宽屏</PresentationFormat>
  <Paragraphs>118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 Unicode MS</vt:lpstr>
      <vt:lpstr>创艺简标宋</vt:lpstr>
      <vt:lpstr>等线</vt:lpstr>
      <vt:lpstr>方正粗黑宋简体</vt:lpstr>
      <vt:lpstr>华文仿宋</vt:lpstr>
      <vt:lpstr>宋体</vt:lpstr>
      <vt:lpstr>微软雅黑</vt:lpstr>
      <vt:lpstr>Arial</vt:lpstr>
      <vt:lpstr>Calibri</vt:lpstr>
      <vt:lpstr>Calibri Light</vt:lpstr>
      <vt:lpstr>Ebrima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Lenovo</cp:lastModifiedBy>
  <cp:revision>200</cp:revision>
  <dcterms:created xsi:type="dcterms:W3CDTF">2021-03-03T08:16:00Z</dcterms:created>
  <dcterms:modified xsi:type="dcterms:W3CDTF">2021-06-14T12:15:00Z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SaveFontToCloudKey">
    <vt:lpwstr>676122849_cloud</vt:lpwstr>
  </property>
  <property fmtid="{D5CDD505-2E9C-101B-9397-08002B2CF9AE}" pid="3" name="ICV">
    <vt:lpwstr>4F2BBEDF20894F3981F50F7DC8DE2290</vt:lpwstr>
  </property>
  <property fmtid="{D5CDD505-2E9C-101B-9397-08002B2CF9AE}" pid="4" name="KSOProductBuildVer">
    <vt:lpwstr>2052-11.1.0.10356</vt:lpwstr>
  </property>
</Properties>
</file>