
<file path=[Content_Types].xml><?xml version="1.0" encoding="utf-8"?>
<Types xmlns="http://schemas.openxmlformats.org/package/2006/content-types">
  <Default Extension="png" ContentType="image/png"/>
  <Default Extension="jpeg" ContentType="image/jpeg"/>
  <Default Extension="JPG" ContentType="image/.jp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media/image1.svg" ContentType="image/svg+xml"/>
  <Override PartName="/ppt/media/image2.svg" ContentType="image/svg+xml"/>
  <Override PartName="/ppt/media/image3.svg" ContentType="image/svg+xml"/>
  <Override PartName="/ppt/media/image4.svg" ContentType="image/svg+xml"/>
  <Override PartName="/ppt/media/image5.svg" ContentType="image/svg+xml"/>
  <Override PartName="/ppt/media/image6.svg" ContentType="image/svg+xml"/>
  <Override PartName="/ppt/media/image7.svg" ContentType="image/svg+xml"/>
  <Override PartName="/ppt/media/image8.svg" ContentType="image/svg+xml"/>
  <Override PartName="/ppt/media/image9.svg" ContentType="image/svg+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256" r:id="rId3"/>
    <p:sldId id="257" r:id="rId4"/>
    <p:sldId id="295" r:id="rId5"/>
    <p:sldId id="262" r:id="rId6"/>
    <p:sldId id="267" r:id="rId7"/>
    <p:sldId id="282" r:id="rId8"/>
    <p:sldId id="263" r:id="rId9"/>
    <p:sldId id="286" r:id="rId10"/>
    <p:sldId id="296" r:id="rId11"/>
    <p:sldId id="285" r:id="rId12"/>
    <p:sldId id="321" r:id="rId13"/>
    <p:sldId id="299" r:id="rId14"/>
    <p:sldId id="332" r:id="rId15"/>
    <p:sldId id="333" r:id="rId16"/>
    <p:sldId id="334" r:id="rId17"/>
    <p:sldId id="297" r:id="rId18"/>
    <p:sldId id="264" r:id="rId19"/>
    <p:sldId id="292" r:id="rId20"/>
    <p:sldId id="289" r:id="rId21"/>
    <p:sldId id="293" r:id="rId22"/>
    <p:sldId id="320" r:id="rId23"/>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5D5D"/>
    <a:srgbClr val="1D1D1D"/>
    <a:srgbClr val="181818"/>
    <a:srgbClr val="0505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80" d="100"/>
          <a:sy n="80" d="100"/>
        </p:scale>
        <p:origin x="54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notesMaster" Target="notesMasters/notesMaster1.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3.svg"/><Relationship Id="rId8" Type="http://schemas.openxmlformats.org/officeDocument/2006/relationships/image" Target="../media/image6.png"/><Relationship Id="rId7" Type="http://schemas.openxmlformats.org/officeDocument/2006/relationships/image" Target="../media/image2.svg"/><Relationship Id="rId6" Type="http://schemas.openxmlformats.org/officeDocument/2006/relationships/image" Target="../media/image5.png"/><Relationship Id="rId5" Type="http://schemas.openxmlformats.org/officeDocument/2006/relationships/image" Target="../media/image1.sv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png"/><Relationship Id="rId10"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png"/><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1.png"/><Relationship Id="rId1" Type="http://schemas.openxmlformats.org/officeDocument/2006/relationships/image" Target="../media/image3.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4.png"/><Relationship Id="rId3" Type="http://schemas.microsoft.com/office/2007/relationships/hdphoto" Target="../media/image23.wdp"/><Relationship Id="rId2" Type="http://schemas.openxmlformats.org/officeDocument/2006/relationships/image" Target="../media/image22.png"/><Relationship Id="rId1"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5.png"/><Relationship Id="rId1"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6.png"/><Relationship Id="rId1"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7.png"/><Relationship Id="rId1" Type="http://schemas.openxmlformats.org/officeDocument/2006/relationships/image" Target="../media/image3.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2.png"/><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3.png"/><Relationship Id="rId6" Type="http://schemas.openxmlformats.org/officeDocument/2006/relationships/image" Target="../media/image9.svg"/><Relationship Id="rId5" Type="http://schemas.openxmlformats.org/officeDocument/2006/relationships/image" Target="../media/image30.png"/><Relationship Id="rId4" Type="http://schemas.openxmlformats.org/officeDocument/2006/relationships/image" Target="../media/image8.svg"/><Relationship Id="rId3" Type="http://schemas.openxmlformats.org/officeDocument/2006/relationships/image" Target="../media/image29.png"/><Relationship Id="rId2" Type="http://schemas.openxmlformats.org/officeDocument/2006/relationships/image" Target="../media/image7.svg"/><Relationship Id="rId1" Type="http://schemas.openxmlformats.org/officeDocument/2006/relationships/image" Target="../media/image28.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3.xml"/><Relationship Id="rId1"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image" Target="../media/image3.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6.svg"/><Relationship Id="rId6" Type="http://schemas.openxmlformats.org/officeDocument/2006/relationships/image" Target="../media/image11.png"/><Relationship Id="rId5" Type="http://schemas.openxmlformats.org/officeDocument/2006/relationships/image" Target="../media/image5.svg"/><Relationship Id="rId4" Type="http://schemas.openxmlformats.org/officeDocument/2006/relationships/image" Target="../media/image10.png"/><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1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jpe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6.png"/><Relationship Id="rId1"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7.jpeg"/><Relationship Id="rId1" Type="http://schemas.openxmlformats.org/officeDocument/2006/relationships/image" Target="../media/image3.png"/></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3.png"/><Relationship Id="rId3" Type="http://schemas.openxmlformats.org/officeDocument/2006/relationships/image" Target="../media/image4.svg"/><Relationship Id="rId2" Type="http://schemas.openxmlformats.org/officeDocument/2006/relationships/image" Target="../media/image7.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a:grpSpLocks noGrp="1" noSelect="1" noRot="1" noChangeAspect="1" noMove="1" noResize="1" noUngrp="1"/>
        </p:cNvGrpSpPr>
        <p:nvPr/>
      </p:nvGrpSpPr>
      <p:grpSpPr>
        <a:xfrm>
          <a:off x="0" y="0"/>
          <a:ext cx="0" cy="0"/>
          <a:chOff x="0" y="0"/>
          <a:chExt cx="0" cy="0"/>
        </a:xfrm>
      </p:grpSpPr>
      <p:pic>
        <p:nvPicPr>
          <p:cNvPr id="23" name="图片 22" descr="图片1"/>
          <p:cNvPicPr>
            <a:picLocks noGrp="1" noSelect="1" noRot="1" noChangeAspect="1" noMove="1" noResize="1" noEditPoints="1" noAdjustHandles="1" noChangeArrowheads="1" noChangeShapeType="1" noCrop="1"/>
          </p:cNvPicPr>
          <p:nvPr/>
        </p:nvPicPr>
        <p:blipFill>
          <a:blip r:embed="rId1"/>
          <a:stretch>
            <a:fillRect/>
          </a:stretch>
        </p:blipFill>
        <p:spPr>
          <a:xfrm>
            <a:off x="0" y="0"/>
            <a:ext cx="18209895" cy="9881235"/>
          </a:xfrm>
          <a:prstGeom prst="rect">
            <a:avLst/>
          </a:prstGeom>
        </p:spPr>
      </p:pic>
      <p:sp>
        <p:nvSpPr>
          <p:cNvPr id="6" name="六边形 5"/>
          <p:cNvSpPr>
            <a:spLocks noGrp="1" noSelect="1" noRot="1" noChangeAspect="1" noMove="1" noResize="1" noEditPoints="1" noAdjustHandles="1" noChangeArrowheads="1" noChangeShapeType="1" noTextEdit="1"/>
          </p:cNvSpPr>
          <p:nvPr/>
        </p:nvSpPr>
        <p:spPr>
          <a:xfrm rot="19920000">
            <a:off x="10307955" y="-880110"/>
            <a:ext cx="1062355" cy="946150"/>
          </a:xfrm>
          <a:prstGeom prst="hexagon">
            <a:avLst/>
          </a:prstGeom>
          <a:solidFill>
            <a:schemeClr val="tx1">
              <a:lumMod val="75000"/>
              <a:lumOff val="25000"/>
            </a:schemeClr>
          </a:solidFill>
          <a:ln>
            <a:noFill/>
          </a:ln>
          <a:effectLst>
            <a:outerShdw blurRad="50800" dist="38100" dir="8100000" algn="t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六边形 6"/>
          <p:cNvSpPr>
            <a:spLocks noGrp="1" noSelect="1" noRot="1" noChangeAspect="1" noMove="1" noResize="1" noEditPoints="1" noAdjustHandles="1" noChangeArrowheads="1" noChangeShapeType="1" noTextEdit="1"/>
          </p:cNvSpPr>
          <p:nvPr/>
        </p:nvSpPr>
        <p:spPr>
          <a:xfrm rot="19920000">
            <a:off x="10828655" y="99060"/>
            <a:ext cx="1062355" cy="946150"/>
          </a:xfrm>
          <a:prstGeom prst="hexagon">
            <a:avLst/>
          </a:prstGeom>
          <a:solidFill>
            <a:schemeClr val="tx1">
              <a:lumMod val="65000"/>
              <a:lumOff val="35000"/>
            </a:schemeClr>
          </a:solidFill>
          <a:ln>
            <a:noFill/>
          </a:ln>
          <a:effectLst>
            <a:innerShdw blurRad="63500" dist="50800" dir="18900000">
              <a:prstClr val="black">
                <a:alpha val="50000"/>
              </a:prstClr>
            </a:inn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六边形 8"/>
          <p:cNvSpPr>
            <a:spLocks noGrp="1" noSelect="1" noRot="1" noChangeAspect="1" noMove="1" noResize="1" noEditPoints="1" noAdjustHandles="1" noChangeArrowheads="1" noChangeShapeType="1" noTextEdit="1"/>
          </p:cNvSpPr>
          <p:nvPr/>
        </p:nvSpPr>
        <p:spPr>
          <a:xfrm rot="19920000">
            <a:off x="11433810" y="-845820"/>
            <a:ext cx="1062355" cy="946150"/>
          </a:xfrm>
          <a:prstGeom prst="hexagon">
            <a:avLst/>
          </a:prstGeom>
          <a:solidFill>
            <a:schemeClr val="tx1">
              <a:lumMod val="75000"/>
              <a:lumOff val="25000"/>
            </a:schemeClr>
          </a:solidFill>
          <a:ln>
            <a:noFill/>
          </a:ln>
          <a:effectLst>
            <a:outerShdw blurRad="50800" dist="38100" dir="8100000" algn="t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六边形 11"/>
          <p:cNvSpPr>
            <a:spLocks noGrp="1" noSelect="1" noRot="1" noChangeAspect="1" noMove="1" noResize="1" noEditPoints="1" noAdjustHandles="1" noChangeArrowheads="1" noChangeShapeType="1" noTextEdit="1"/>
          </p:cNvSpPr>
          <p:nvPr/>
        </p:nvSpPr>
        <p:spPr>
          <a:xfrm rot="19920000">
            <a:off x="11682095" y="928370"/>
            <a:ext cx="1062355" cy="946150"/>
          </a:xfrm>
          <a:prstGeom prst="hexagon">
            <a:avLst/>
          </a:prstGeom>
          <a:solidFill>
            <a:schemeClr val="tx1">
              <a:lumMod val="75000"/>
              <a:lumOff val="25000"/>
            </a:schemeClr>
          </a:solidFill>
          <a:ln>
            <a:noFill/>
          </a:ln>
          <a:effectLst>
            <a:outerShdw blurRad="50800" dist="38100" dir="8100000" algn="t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六边形 12"/>
          <p:cNvSpPr>
            <a:spLocks noGrp="1" noSelect="1" noRot="1" noChangeAspect="1" noMove="1" noResize="1" noEditPoints="1" noAdjustHandles="1" noChangeArrowheads="1" noChangeShapeType="1" noTextEdit="1"/>
          </p:cNvSpPr>
          <p:nvPr/>
        </p:nvSpPr>
        <p:spPr>
          <a:xfrm rot="19920000">
            <a:off x="10489565" y="1263650"/>
            <a:ext cx="1062355" cy="946150"/>
          </a:xfrm>
          <a:prstGeom prst="hexagon">
            <a:avLst/>
          </a:prstGeom>
          <a:solidFill>
            <a:schemeClr val="tx1">
              <a:lumMod val="65000"/>
              <a:lumOff val="35000"/>
            </a:schemeClr>
          </a:solidFill>
          <a:ln>
            <a:noFill/>
          </a:ln>
          <a:effectLst>
            <a:innerShdw blurRad="63500" dist="50800" dir="18900000">
              <a:prstClr val="black">
                <a:alpha val="50000"/>
              </a:prstClr>
            </a:inn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六边形 13"/>
          <p:cNvSpPr>
            <a:spLocks noGrp="1" noSelect="1" noRot="1" noChangeAspect="1" noMove="1" noResize="1" noEditPoints="1" noAdjustHandles="1" noChangeArrowheads="1" noChangeShapeType="1" noTextEdit="1"/>
          </p:cNvSpPr>
          <p:nvPr/>
        </p:nvSpPr>
        <p:spPr>
          <a:xfrm rot="19920000">
            <a:off x="12254230" y="-43815"/>
            <a:ext cx="1062355" cy="946150"/>
          </a:xfrm>
          <a:prstGeom prst="hexagon">
            <a:avLst/>
          </a:prstGeom>
          <a:solidFill>
            <a:schemeClr val="tx1">
              <a:lumMod val="75000"/>
              <a:lumOff val="25000"/>
            </a:schemeClr>
          </a:solidFill>
          <a:ln>
            <a:noFill/>
          </a:ln>
          <a:effectLst>
            <a:outerShdw blurRad="50800" dist="38100" dir="8100000" algn="t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六边形 14"/>
          <p:cNvSpPr>
            <a:spLocks noGrp="1" noSelect="1" noRot="1" noChangeAspect="1" noMove="1" noResize="1" noEditPoints="1" noAdjustHandles="1" noChangeArrowheads="1" noChangeShapeType="1" noTextEdit="1"/>
          </p:cNvSpPr>
          <p:nvPr/>
        </p:nvSpPr>
        <p:spPr>
          <a:xfrm rot="19920000">
            <a:off x="11055350" y="2628265"/>
            <a:ext cx="610235" cy="544195"/>
          </a:xfrm>
          <a:prstGeom prst="hexagon">
            <a:avLst/>
          </a:prstGeom>
          <a:solidFill>
            <a:schemeClr val="tx1">
              <a:lumMod val="75000"/>
              <a:lumOff val="25000"/>
            </a:schemeClr>
          </a:solidFill>
          <a:ln>
            <a:noFill/>
          </a:ln>
          <a:effectLst>
            <a:outerShdw blurRad="50800" dist="38100" dir="8100000" algn="t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六边形 16"/>
          <p:cNvSpPr>
            <a:spLocks noGrp="1" noSelect="1" noRot="1" noChangeAspect="1" noMove="1" noResize="1" noEditPoints="1" noAdjustHandles="1" noChangeArrowheads="1" noChangeShapeType="1" noTextEdit="1"/>
          </p:cNvSpPr>
          <p:nvPr/>
        </p:nvSpPr>
        <p:spPr>
          <a:xfrm rot="19920000">
            <a:off x="9285605" y="1995170"/>
            <a:ext cx="619125" cy="553085"/>
          </a:xfrm>
          <a:prstGeom prst="hexagon">
            <a:avLst/>
          </a:prstGeom>
          <a:solidFill>
            <a:schemeClr val="tx1">
              <a:lumMod val="65000"/>
              <a:lumOff val="35000"/>
            </a:schemeClr>
          </a:solidFill>
          <a:ln>
            <a:noFill/>
          </a:ln>
          <a:effectLst>
            <a:innerShdw blurRad="63500" dist="50800" dir="18900000">
              <a:prstClr val="black">
                <a:alpha val="50000"/>
              </a:prstClr>
            </a:inn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a:spLocks noGrp="1" noSelect="1" noRot="1" noChangeAspect="1" noMove="1" noResize="1" noEditPoints="1" noAdjustHandles="1" noChangeArrowheads="1" noChangeShapeType="1" noTextEdit="1"/>
          </p:cNvSpPr>
          <p:nvPr/>
        </p:nvSpPr>
        <p:spPr>
          <a:xfrm>
            <a:off x="1210310" y="1882140"/>
            <a:ext cx="8479155" cy="1445260"/>
          </a:xfrm>
          <a:prstGeom prst="rect">
            <a:avLst/>
          </a:prstGeom>
          <a:noFill/>
        </p:spPr>
        <p:txBody>
          <a:bodyPr wrap="square" rtlCol="0">
            <a:spAutoFit/>
          </a:bodyPr>
          <a:lstStyle/>
          <a:p>
            <a:pPr algn="dist"/>
            <a:r>
              <a:rPr sz="4400">
                <a:solidFill>
                  <a:schemeClr val="bg1"/>
                </a:solidFill>
                <a:latin typeface="汉仪雅酷黑 45W" panose="020B0404020202020204" charset="-122"/>
                <a:ea typeface="汉仪雅酷黑 45W" panose="020B0404020202020204" charset="-122"/>
                <a:cs typeface="汉仪雅酷黑 45W" panose="020B0404020202020204" charset="-122"/>
              </a:rPr>
              <a:t>基于灾后特殊环境下的智能检测Hexapod Robot</a:t>
            </a:r>
            <a:endParaRPr sz="4400">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sp>
        <p:nvSpPr>
          <p:cNvPr id="3" name="六边形 2"/>
          <p:cNvSpPr>
            <a:spLocks noGrp="1" noSelect="1" noRot="1" noChangeAspect="1" noMove="1" noResize="1" noEditPoints="1" noAdjustHandles="1" noChangeArrowheads="1" noChangeShapeType="1" noTextEdit="1"/>
          </p:cNvSpPr>
          <p:nvPr/>
        </p:nvSpPr>
        <p:spPr>
          <a:xfrm rot="19980000" flipH="1">
            <a:off x="-346710" y="5575300"/>
            <a:ext cx="1062355" cy="946150"/>
          </a:xfrm>
          <a:prstGeom prst="hexagon">
            <a:avLst/>
          </a:prstGeom>
          <a:solidFill>
            <a:schemeClr val="tx1">
              <a:lumMod val="75000"/>
              <a:lumOff val="25000"/>
            </a:schemeClr>
          </a:solidFill>
          <a:ln>
            <a:noFill/>
          </a:ln>
          <a:effectLst>
            <a:outerShdw blurRad="50800" dist="38100" dir="8100000" algn="t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六边形 3"/>
          <p:cNvSpPr>
            <a:spLocks noGrp="1" noSelect="1" noRot="1" noChangeAspect="1" noMove="1" noResize="1" noEditPoints="1" noAdjustHandles="1" noChangeArrowheads="1" noChangeShapeType="1" noTextEdit="1"/>
          </p:cNvSpPr>
          <p:nvPr/>
        </p:nvSpPr>
        <p:spPr>
          <a:xfrm rot="19980000" flipH="1">
            <a:off x="156845" y="6563360"/>
            <a:ext cx="1062355" cy="946150"/>
          </a:xfrm>
          <a:prstGeom prst="hexagon">
            <a:avLst/>
          </a:prstGeom>
          <a:solidFill>
            <a:schemeClr val="tx1">
              <a:lumMod val="65000"/>
              <a:lumOff val="35000"/>
            </a:schemeClr>
          </a:solidFill>
          <a:ln>
            <a:noFill/>
          </a:ln>
          <a:effectLst>
            <a:innerShdw blurRad="63500" dist="50800" dir="18900000">
              <a:prstClr val="black">
                <a:alpha val="50000"/>
              </a:prstClr>
            </a:inn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六边形 4"/>
          <p:cNvSpPr>
            <a:spLocks noGrp="1" noSelect="1" noRot="1" noChangeAspect="1" noMove="1" noResize="1" noEditPoints="1" noAdjustHandles="1" noChangeArrowheads="1" noChangeShapeType="1" noTextEdit="1"/>
          </p:cNvSpPr>
          <p:nvPr/>
        </p:nvSpPr>
        <p:spPr>
          <a:xfrm rot="19980000" flipH="1">
            <a:off x="-808355" y="4565650"/>
            <a:ext cx="1062355" cy="946150"/>
          </a:xfrm>
          <a:prstGeom prst="hexagon">
            <a:avLst/>
          </a:prstGeom>
          <a:solidFill>
            <a:schemeClr val="tx1">
              <a:lumMod val="75000"/>
              <a:lumOff val="25000"/>
            </a:schemeClr>
          </a:solidFill>
          <a:ln>
            <a:noFill/>
          </a:ln>
          <a:effectLst>
            <a:outerShdw blurRad="50800" dist="38100" dir="8100000" algn="t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六边形 19"/>
          <p:cNvSpPr>
            <a:spLocks noGrp="1" noSelect="1" noRot="1" noChangeAspect="1" noMove="1" noResize="1" noEditPoints="1" noAdjustHandles="1" noChangeArrowheads="1" noChangeShapeType="1" noTextEdit="1"/>
          </p:cNvSpPr>
          <p:nvPr/>
        </p:nvSpPr>
        <p:spPr>
          <a:xfrm rot="19980000" flipH="1">
            <a:off x="377825" y="4211320"/>
            <a:ext cx="852805" cy="760095"/>
          </a:xfrm>
          <a:prstGeom prst="hexagon">
            <a:avLst/>
          </a:prstGeom>
          <a:solidFill>
            <a:schemeClr val="tx1">
              <a:lumMod val="75000"/>
              <a:lumOff val="25000"/>
            </a:schemeClr>
          </a:solidFill>
          <a:ln>
            <a:noFill/>
          </a:ln>
          <a:effectLst>
            <a:outerShdw blurRad="50800" dist="38100" dir="8100000" algn="t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六边形 24"/>
          <p:cNvSpPr>
            <a:spLocks noGrp="1" noSelect="1" noRot="1" noChangeAspect="1" noMove="1" noResize="1" noEditPoints="1" noAdjustHandles="1" noChangeArrowheads="1" noChangeShapeType="1" noTextEdit="1"/>
          </p:cNvSpPr>
          <p:nvPr/>
        </p:nvSpPr>
        <p:spPr>
          <a:xfrm rot="19980000" flipH="1">
            <a:off x="346710" y="7738110"/>
            <a:ext cx="1062355" cy="946150"/>
          </a:xfrm>
          <a:prstGeom prst="hexagon">
            <a:avLst/>
          </a:prstGeom>
          <a:solidFill>
            <a:schemeClr val="tx1">
              <a:lumMod val="75000"/>
              <a:lumOff val="25000"/>
            </a:schemeClr>
          </a:solidFill>
          <a:ln>
            <a:noFill/>
          </a:ln>
          <a:effectLst>
            <a:outerShdw blurRad="50800" dist="38100" dir="8100000" algn="t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六边形 25"/>
          <p:cNvSpPr>
            <a:spLocks noGrp="1" noSelect="1" noRot="1" noChangeAspect="1" noMove="1" noResize="1" noEditPoints="1" noAdjustHandles="1" noChangeArrowheads="1" noChangeShapeType="1" noTextEdit="1"/>
          </p:cNvSpPr>
          <p:nvPr/>
        </p:nvSpPr>
        <p:spPr>
          <a:xfrm rot="19980000" flipH="1">
            <a:off x="1304925" y="6953250"/>
            <a:ext cx="1062355" cy="946150"/>
          </a:xfrm>
          <a:prstGeom prst="hexagon">
            <a:avLst/>
          </a:prstGeom>
          <a:solidFill>
            <a:schemeClr val="tx1">
              <a:lumMod val="65000"/>
              <a:lumOff val="35000"/>
            </a:schemeClr>
          </a:solidFill>
          <a:ln>
            <a:noFill/>
          </a:ln>
          <a:effectLst>
            <a:innerShdw blurRad="63500" dist="50800" dir="18900000">
              <a:prstClr val="black">
                <a:alpha val="50000"/>
              </a:prstClr>
            </a:inn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六边形 27"/>
          <p:cNvSpPr>
            <a:spLocks noGrp="1" noSelect="1" noRot="1" noChangeAspect="1" noMove="1" noResize="1" noEditPoints="1" noAdjustHandles="1" noChangeArrowheads="1" noChangeShapeType="1" noTextEdit="1"/>
          </p:cNvSpPr>
          <p:nvPr/>
        </p:nvSpPr>
        <p:spPr>
          <a:xfrm rot="19980000" flipH="1">
            <a:off x="-778510" y="7649210"/>
            <a:ext cx="1062355" cy="946150"/>
          </a:xfrm>
          <a:prstGeom prst="hexagon">
            <a:avLst/>
          </a:prstGeom>
          <a:solidFill>
            <a:schemeClr val="tx1">
              <a:lumMod val="75000"/>
              <a:lumOff val="25000"/>
            </a:schemeClr>
          </a:solidFill>
          <a:ln>
            <a:noFill/>
          </a:ln>
          <a:effectLst>
            <a:outerShdw blurRad="50800" dist="38100" dir="8100000" algn="t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六边形 28"/>
          <p:cNvSpPr>
            <a:spLocks noGrp="1" noSelect="1" noRot="1" noChangeAspect="1" noMove="1" noResize="1" noEditPoints="1" noAdjustHandles="1" noChangeArrowheads="1" noChangeShapeType="1" noTextEdit="1"/>
          </p:cNvSpPr>
          <p:nvPr/>
        </p:nvSpPr>
        <p:spPr>
          <a:xfrm rot="19980000" flipH="1">
            <a:off x="2289175" y="8100695"/>
            <a:ext cx="610235" cy="544195"/>
          </a:xfrm>
          <a:prstGeom prst="hexagon">
            <a:avLst/>
          </a:prstGeom>
          <a:solidFill>
            <a:schemeClr val="tx1">
              <a:lumMod val="75000"/>
              <a:lumOff val="25000"/>
            </a:schemeClr>
          </a:solidFill>
          <a:ln>
            <a:noFill/>
          </a:ln>
          <a:effectLst>
            <a:outerShdw blurRad="50800" dist="38100" dir="8100000" algn="t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六边形 29"/>
          <p:cNvSpPr>
            <a:spLocks noGrp="1" noSelect="1" noRot="1" noChangeAspect="1" noMove="1" noResize="1" noEditPoints="1" noAdjustHandles="1" noChangeArrowheads="1" noChangeShapeType="1" noTextEdit="1"/>
          </p:cNvSpPr>
          <p:nvPr/>
        </p:nvSpPr>
        <p:spPr>
          <a:xfrm rot="19980000" flipH="1">
            <a:off x="2781935" y="6289675"/>
            <a:ext cx="619125" cy="553085"/>
          </a:xfrm>
          <a:prstGeom prst="hexagon">
            <a:avLst/>
          </a:prstGeom>
          <a:solidFill>
            <a:schemeClr val="tx1">
              <a:lumMod val="65000"/>
              <a:lumOff val="35000"/>
            </a:schemeClr>
          </a:solidFill>
          <a:ln>
            <a:noFill/>
          </a:ln>
          <a:effectLst>
            <a:innerShdw blurRad="63500" dist="50800" dir="18900000">
              <a:prstClr val="black">
                <a:alpha val="50000"/>
              </a:prstClr>
            </a:inn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descr="b5d50b66d90aee77bbbe95688e43221"/>
          <p:cNvPicPr>
            <a:picLocks noGrp="1" noSelect="1" noRot="1" noChangeAspect="1" noMove="1" noResize="1" noEditPoints="1" noAdjustHandles="1" noChangeArrowheads="1" noChangeShapeType="1" noCrop="1"/>
          </p:cNvPicPr>
          <p:nvPr/>
        </p:nvPicPr>
        <p:blipFill>
          <a:blip r:embed="rId2"/>
          <a:stretch>
            <a:fillRect/>
          </a:stretch>
        </p:blipFill>
        <p:spPr>
          <a:xfrm>
            <a:off x="7610475" y="3528060"/>
            <a:ext cx="3969385" cy="3235325"/>
          </a:xfrm>
          <a:prstGeom prst="rect">
            <a:avLst/>
          </a:prstGeom>
        </p:spPr>
      </p:pic>
      <p:pic>
        <p:nvPicPr>
          <p:cNvPr id="33" name="图片 32" descr="图片1"/>
          <p:cNvPicPr>
            <a:picLocks noGrp="1" noSelect="1" noRot="1" noChangeAspect="1" noMove="1" noResize="1" noEditPoints="1" noAdjustHandles="1" noChangeArrowheads="1" noChangeShapeType="1" noCrop="1"/>
          </p:cNvPicPr>
          <p:nvPr/>
        </p:nvPicPr>
        <p:blipFill>
          <a:blip r:embed="rId3"/>
          <a:stretch>
            <a:fillRect/>
          </a:stretch>
        </p:blipFill>
        <p:spPr>
          <a:xfrm>
            <a:off x="165100" y="194310"/>
            <a:ext cx="1045210" cy="1045210"/>
          </a:xfrm>
          <a:prstGeom prst="rect">
            <a:avLst/>
          </a:prstGeom>
        </p:spPr>
      </p:pic>
      <p:pic>
        <p:nvPicPr>
          <p:cNvPr id="34" name="图片 33" descr="303b333530343233373bd1a7d0a3"/>
          <p:cNvPicPr>
            <a:picLocks noGrp="1" noSelect="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3214370" y="4144645"/>
            <a:ext cx="440055" cy="440055"/>
          </a:xfrm>
          <a:prstGeom prst="rect">
            <a:avLst/>
          </a:prstGeom>
        </p:spPr>
      </p:pic>
      <p:grpSp>
        <p:nvGrpSpPr>
          <p:cNvPr id="16" name="组合 15"/>
          <p:cNvGrpSpPr>
            <a:grpSpLocks noGrp="1" noSelect="1" noRot="1" noChangeAspect="1" noMove="1" noResize="1" noUngrp="1"/>
          </p:cNvGrpSpPr>
          <p:nvPr/>
        </p:nvGrpSpPr>
        <p:grpSpPr>
          <a:xfrm>
            <a:off x="5740400" y="4189095"/>
            <a:ext cx="2011045" cy="405765"/>
            <a:chOff x="2027" y="7088"/>
            <a:chExt cx="3167" cy="639"/>
          </a:xfrm>
        </p:grpSpPr>
        <p:sp>
          <p:nvSpPr>
            <p:cNvPr id="8" name="文本框 7"/>
            <p:cNvSpPr txBox="1">
              <a:spLocks noGrp="1" noSelect="1" noRot="1" noChangeAspect="1" noMove="1" noResize="1" noEditPoints="1" noAdjustHandles="1" noChangeArrowheads="1" noChangeShapeType="1" noTextEdit="1"/>
            </p:cNvSpPr>
            <p:nvPr/>
          </p:nvSpPr>
          <p:spPr>
            <a:xfrm>
              <a:off x="2666" y="7244"/>
              <a:ext cx="2528" cy="483"/>
            </a:xfrm>
            <a:prstGeom prst="rect">
              <a:avLst/>
            </a:prstGeom>
            <a:noFill/>
          </p:spPr>
          <p:txBody>
            <a:bodyPr wrap="none" rtlCol="0" anchor="t">
              <a:spAutoFit/>
            </a:bodyPr>
            <a:lstStyle/>
            <a:p>
              <a:pPr algn="l"/>
              <a:r>
                <a:rPr lang="zh-CN" sz="14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指导老师：李寿涛  </a:t>
              </a:r>
              <a:endParaRPr lang="zh-CN" altLang="en-US" sz="14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p:txBody>
        </p:sp>
        <p:pic>
          <p:nvPicPr>
            <p:cNvPr id="11" name="图片 10" descr="303b343532313235393bd6b8b5bcc0cfcaa6"/>
            <p:cNvPicPr>
              <a:picLocks noGrp="1" noSelect="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tretch>
              <a:fillRect/>
            </a:stretch>
          </p:blipFill>
          <p:spPr>
            <a:xfrm>
              <a:off x="2027" y="7088"/>
              <a:ext cx="639" cy="639"/>
            </a:xfrm>
            <a:prstGeom prst="rect">
              <a:avLst/>
            </a:prstGeom>
          </p:spPr>
        </p:pic>
      </p:grpSp>
      <p:grpSp>
        <p:nvGrpSpPr>
          <p:cNvPr id="24" name="组合 23"/>
          <p:cNvGrpSpPr>
            <a:grpSpLocks noGrp="1" noSelect="1" noRot="1" noChangeAspect="1" noMove="1" noResize="1" noUngrp="1"/>
          </p:cNvGrpSpPr>
          <p:nvPr/>
        </p:nvGrpSpPr>
        <p:grpSpPr>
          <a:xfrm>
            <a:off x="872490" y="4203065"/>
            <a:ext cx="4411345" cy="381635"/>
            <a:chOff x="1276" y="6119"/>
            <a:chExt cx="6947" cy="601"/>
          </a:xfrm>
        </p:grpSpPr>
        <p:sp>
          <p:nvSpPr>
            <p:cNvPr id="45" name="文本框 44"/>
            <p:cNvSpPr txBox="1">
              <a:spLocks noGrp="1" noSelect="1" noRot="1" noChangeAspect="1" noMove="1" noResize="1" noEditPoints="1" noAdjustHandles="1" noChangeArrowheads="1" noChangeShapeType="1" noTextEdit="1"/>
            </p:cNvSpPr>
            <p:nvPr/>
          </p:nvSpPr>
          <p:spPr>
            <a:xfrm>
              <a:off x="1775" y="6237"/>
              <a:ext cx="6448" cy="483"/>
            </a:xfrm>
            <a:prstGeom prst="rect">
              <a:avLst/>
            </a:prstGeom>
            <a:noFill/>
          </p:spPr>
          <p:txBody>
            <a:bodyPr wrap="none" rtlCol="0" anchor="t">
              <a:spAutoFit/>
            </a:bodyPr>
            <a:lstStyle/>
            <a:p>
              <a:pPr algn="l"/>
              <a:r>
                <a:rPr lang="zh-CN" sz="14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汇报人：冯志超            学校：</a:t>
              </a:r>
              <a:r>
                <a:rPr lang="zh-CN" altLang="en-US" sz="14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长春建筑学院</a:t>
              </a:r>
              <a:endParaRPr lang="zh-CN" altLang="en-US" sz="14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p:txBody>
        </p:sp>
        <p:pic>
          <p:nvPicPr>
            <p:cNvPr id="21" name="图片 20" descr="3632341"/>
            <p:cNvPicPr>
              <a:picLocks noGrp="1" noSelect="1" noRot="1" noChangeAspect="1" noMove="1" noResize="1" noEditPoints="1" noAdjustHandles="1" noChangeArrowheads="1" noChangeShapeType="1" noCrop="1"/>
            </p:cNvPicPr>
            <p:nvPr/>
          </p:nvPicPr>
          <p:blipFill>
            <a:blip r:embed="rId8">
              <a:extLst>
                <a:ext uri="{96DAC541-7B7A-43D3-8B79-37D633B846F1}">
                  <asvg:svgBlip xmlns:asvg="http://schemas.microsoft.com/office/drawing/2016/SVG/main" r:embed="rId9"/>
                </a:ext>
              </a:extLst>
            </a:blip>
            <a:stretch>
              <a:fillRect/>
            </a:stretch>
          </p:blipFill>
          <p:spPr>
            <a:xfrm>
              <a:off x="1276" y="6119"/>
              <a:ext cx="499" cy="499"/>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050505"/>
            </a:gs>
            <a:gs pos="54000">
              <a:srgbClr val="181818"/>
            </a:gs>
            <a:gs pos="100000">
              <a:srgbClr val="050505"/>
            </a:gs>
          </a:gsLst>
          <a:lin ang="0" scaled="0"/>
        </a:gradFill>
        <a:effectLst/>
      </p:bgPr>
    </p:bg>
    <p:spTree>
      <p:nvGrpSpPr>
        <p:cNvPr id="1" name=""/>
        <p:cNvGrpSpPr>
          <a:grpSpLocks noGrp="1" noSelect="1" noRot="1" noChangeAspect="1" noMove="1" noResize="1" noUngrp="1"/>
        </p:cNvGrpSpPr>
        <p:nvPr/>
      </p:nvGrpSpPr>
      <p:grpSpPr>
        <a:xfrm>
          <a:off x="0" y="0"/>
          <a:ext cx="0" cy="0"/>
          <a:chOff x="0" y="0"/>
          <a:chExt cx="0" cy="0"/>
        </a:xfrm>
      </p:grpSpPr>
      <p:sp>
        <p:nvSpPr>
          <p:cNvPr id="3" name="等腰三角形 2"/>
          <p:cNvSpPr>
            <a:spLocks noGrp="1" noSelect="1" noRot="1" noChangeAspect="1" noMove="1" noResize="1" noEditPoints="1" noAdjustHandles="1" noChangeArrowheads="1" noChangeShapeType="1" noTextEdit="1"/>
          </p:cNvSpPr>
          <p:nvPr/>
        </p:nvSpPr>
        <p:spPr>
          <a:xfrm flipV="1">
            <a:off x="5529898" y="-635"/>
            <a:ext cx="1132205" cy="464820"/>
          </a:xfrm>
          <a:prstGeom prst="triangle">
            <a:avLst/>
          </a:prstGeom>
          <a:solidFill>
            <a:srgbClr val="5D5D5D"/>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a:spLocks noGrp="1" noSelect="1" noRot="1" noChangeAspect="1" noMove="1" noResize="1" noEditPoints="1" noAdjustHandles="1" noChangeArrowheads="1" noChangeShapeType="1" noTextEdit="1"/>
          </p:cNvSpPr>
          <p:nvPr/>
        </p:nvSpPr>
        <p:spPr>
          <a:xfrm>
            <a:off x="4645343" y="577850"/>
            <a:ext cx="2901315" cy="645160"/>
          </a:xfrm>
          <a:prstGeom prst="rect">
            <a:avLst/>
          </a:prstGeom>
          <a:noFill/>
        </p:spPr>
        <p:txBody>
          <a:bodyPr wrap="square" rtlCol="0" anchor="t">
            <a:spAutoFit/>
          </a:bodyPr>
          <a:lstStyle/>
          <a:p>
            <a:pPr algn="ctr"/>
            <a:r>
              <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对比创新</a:t>
            </a:r>
            <a:endPar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a:p>
            <a:pPr algn="ctr"/>
            <a:endParaRPr lang="zh-CN" altLang="en-US" sz="8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p:txBody>
      </p:sp>
      <p:sp>
        <p:nvSpPr>
          <p:cNvPr id="17" name="文本框 16"/>
          <p:cNvSpPr txBox="1">
            <a:spLocks noGrp="1" noSelect="1" noRot="1" noChangeAspect="1" noMove="1" noResize="1" noEditPoints="1" noAdjustHandles="1" noChangeArrowheads="1" noChangeShapeType="1" noTextEdit="1"/>
          </p:cNvSpPr>
          <p:nvPr/>
        </p:nvSpPr>
        <p:spPr>
          <a:xfrm>
            <a:off x="1799590" y="1447165"/>
            <a:ext cx="1433195" cy="414020"/>
          </a:xfrm>
          <a:prstGeom prst="rect">
            <a:avLst/>
          </a:prstGeom>
          <a:noFill/>
        </p:spPr>
        <p:txBody>
          <a:bodyPr wrap="square" rtlCol="0" anchor="t">
            <a:spAutoFit/>
          </a:bodyPr>
          <a:lstStyle/>
          <a:p>
            <a:pPr algn="ctr">
              <a:lnSpc>
                <a:spcPct val="150000"/>
              </a:lnSpc>
            </a:pPr>
            <a:r>
              <a:rPr lang="zh-CN" altLang="en-US" sz="1400">
                <a:solidFill>
                  <a:schemeClr val="bg1"/>
                </a:solidFill>
                <a:latin typeface="汉仪雅酷黑 45W" panose="020B0404020202020204" charset="-122"/>
                <a:ea typeface="汉仪雅酷黑 45W" panose="020B0404020202020204" charset="-122"/>
                <a:cs typeface="汉仪雅酷黑 45W" panose="020B0404020202020204" charset="-122"/>
              </a:rPr>
              <a:t>串行模式</a:t>
            </a:r>
            <a:endParaRPr lang="zh-CN" altLang="en-US" sz="1400">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sp>
        <p:nvSpPr>
          <p:cNvPr id="11" name="文本框 10"/>
          <p:cNvSpPr txBox="1">
            <a:spLocks noGrp="1" noSelect="1" noRot="1" noChangeAspect="1" noMove="1" noResize="1" noEditPoints="1" noAdjustHandles="1" noChangeArrowheads="1" noChangeShapeType="1" noTextEdit="1"/>
          </p:cNvSpPr>
          <p:nvPr/>
        </p:nvSpPr>
        <p:spPr>
          <a:xfrm>
            <a:off x="5655310" y="1457325"/>
            <a:ext cx="1149350" cy="414020"/>
          </a:xfrm>
          <a:prstGeom prst="rect">
            <a:avLst/>
          </a:prstGeom>
          <a:noFill/>
        </p:spPr>
        <p:txBody>
          <a:bodyPr wrap="square" rtlCol="0" anchor="t">
            <a:spAutoFit/>
          </a:bodyPr>
          <a:lstStyle/>
          <a:p>
            <a:pPr algn="ctr">
              <a:lnSpc>
                <a:spcPct val="150000"/>
              </a:lnSpc>
            </a:pPr>
            <a:r>
              <a:rPr lang="zh-CN" altLang="en-US" sz="1400">
                <a:solidFill>
                  <a:schemeClr val="bg1"/>
                </a:solidFill>
                <a:latin typeface="汉仪雅酷黑 45W" panose="020B0404020202020204" charset="-122"/>
                <a:ea typeface="汉仪雅酷黑 45W" panose="020B0404020202020204" charset="-122"/>
                <a:cs typeface="汉仪雅酷黑 45W" panose="020B0404020202020204" charset="-122"/>
              </a:rPr>
              <a:t>并行模式</a:t>
            </a:r>
            <a:endParaRPr lang="zh-CN" altLang="en-US" sz="1400">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sp>
        <p:nvSpPr>
          <p:cNvPr id="13" name="文本框 12"/>
          <p:cNvSpPr txBox="1">
            <a:spLocks noGrp="1" noSelect="1" noRot="1" noChangeAspect="1" noMove="1" noResize="1" noEditPoints="1" noAdjustHandles="1" noChangeArrowheads="1" noChangeShapeType="1" noTextEdit="1"/>
          </p:cNvSpPr>
          <p:nvPr/>
        </p:nvSpPr>
        <p:spPr>
          <a:xfrm>
            <a:off x="9739630" y="1506220"/>
            <a:ext cx="1077595" cy="414020"/>
          </a:xfrm>
          <a:prstGeom prst="rect">
            <a:avLst/>
          </a:prstGeom>
          <a:noFill/>
        </p:spPr>
        <p:txBody>
          <a:bodyPr wrap="square" rtlCol="0" anchor="t">
            <a:spAutoFit/>
          </a:bodyPr>
          <a:lstStyle/>
          <a:p>
            <a:pPr algn="ctr">
              <a:lnSpc>
                <a:spcPct val="150000"/>
              </a:lnSpc>
            </a:pPr>
            <a:r>
              <a:rPr lang="zh-CN" altLang="en-US" sz="1400">
                <a:solidFill>
                  <a:schemeClr val="bg1"/>
                </a:solidFill>
                <a:latin typeface="汉仪雅酷黑 45W" panose="020B0404020202020204" charset="-122"/>
                <a:ea typeface="汉仪雅酷黑 45W" panose="020B0404020202020204" charset="-122"/>
                <a:cs typeface="汉仪雅酷黑 45W" panose="020B0404020202020204" charset="-122"/>
              </a:rPr>
              <a:t>三角模式</a:t>
            </a:r>
            <a:endParaRPr lang="zh-CN" altLang="en-US" sz="1400">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grpSp>
        <p:nvGrpSpPr>
          <p:cNvPr id="20" name="组合 19"/>
          <p:cNvGrpSpPr>
            <a:grpSpLocks noGrp="1" noSelect="1" noRot="1" noChangeAspect="1" noMove="1" noResize="1" noUngrp="1"/>
          </p:cNvGrpSpPr>
          <p:nvPr/>
        </p:nvGrpSpPr>
        <p:grpSpPr>
          <a:xfrm>
            <a:off x="643890" y="1447165"/>
            <a:ext cx="3297555" cy="3258185"/>
            <a:chOff x="1014" y="2647"/>
            <a:chExt cx="5193" cy="5131"/>
          </a:xfrm>
        </p:grpSpPr>
        <p:pic>
          <p:nvPicPr>
            <p:cNvPr id="15" name="image9.jpeg"/>
            <p:cNvPicPr>
              <a:picLocks noGrp="1" noSelect="1" noRot="1" noChangeAspect="1" noMove="1" noResize="1" noEditPoints="1" noAdjustHandles="1" noChangeArrowheads="1" noChangeShapeType="1" noCrop="1"/>
            </p:cNvPicPr>
            <p:nvPr/>
          </p:nvPicPr>
          <p:blipFill>
            <a:blip r:embed="rId1" cstate="print"/>
            <a:stretch>
              <a:fillRect/>
            </a:stretch>
          </p:blipFill>
          <p:spPr>
            <a:xfrm>
              <a:off x="1801" y="3486"/>
              <a:ext cx="4324" cy="4181"/>
            </a:xfrm>
            <a:prstGeom prst="rect">
              <a:avLst/>
            </a:prstGeom>
          </p:spPr>
        </p:pic>
        <p:grpSp>
          <p:nvGrpSpPr>
            <p:cNvPr id="4" name="组合 3"/>
            <p:cNvGrpSpPr>
              <a:grpSpLocks noGrp="1" noSelect="1" noRot="1" noChangeAspect="1" noMove="1" noResize="1" noUngrp="1"/>
            </p:cNvGrpSpPr>
            <p:nvPr/>
          </p:nvGrpSpPr>
          <p:grpSpPr>
            <a:xfrm>
              <a:off x="1014" y="2647"/>
              <a:ext cx="5193" cy="5131"/>
              <a:chOff x="2708" y="3477"/>
              <a:chExt cx="3385" cy="3392"/>
            </a:xfrm>
          </p:grpSpPr>
          <p:sp>
            <p:nvSpPr>
              <p:cNvPr id="9" name="矩形 8"/>
              <p:cNvSpPr>
                <a:spLocks noGrp="1" noSelect="1" noRot="1" noChangeAspect="1" noMove="1" noResize="1" noEditPoints="1" noAdjustHandles="1" noChangeArrowheads="1" noChangeShapeType="1" noTextEdit="1"/>
              </p:cNvSpPr>
              <p:nvPr/>
            </p:nvSpPr>
            <p:spPr>
              <a:xfrm>
                <a:off x="3168" y="3944"/>
                <a:ext cx="2925" cy="29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p:cNvSpPr>
                <a:spLocks noGrp="1" noSelect="1" noRot="1" noChangeAspect="1" noMove="1" noResize="1" noEditPoints="1" noAdjustHandles="1" noChangeArrowheads="1" noChangeShapeType="1" noTextEdit="1"/>
              </p:cNvSpPr>
              <p:nvPr/>
            </p:nvSpPr>
            <p:spPr>
              <a:xfrm>
                <a:off x="2708" y="3477"/>
                <a:ext cx="933" cy="9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latin typeface="汉仪雅酷黑 45W" panose="020B0404020202020204" charset="-122"/>
                    <a:ea typeface="汉仪雅酷黑 45W" panose="020B0404020202020204" charset="-122"/>
                  </a:rPr>
                  <a:t>01</a:t>
                </a:r>
                <a:endParaRPr lang="en-US" altLang="zh-CN">
                  <a:solidFill>
                    <a:schemeClr val="tx1"/>
                  </a:solidFill>
                  <a:latin typeface="汉仪雅酷黑 45W" panose="020B0404020202020204" charset="-122"/>
                  <a:ea typeface="汉仪雅酷黑 45W" panose="020B0404020202020204" charset="-122"/>
                </a:endParaRPr>
              </a:p>
            </p:txBody>
          </p:sp>
        </p:grpSp>
      </p:grpSp>
      <p:grpSp>
        <p:nvGrpSpPr>
          <p:cNvPr id="21" name="组合 20"/>
          <p:cNvGrpSpPr>
            <a:grpSpLocks noGrp="1" noSelect="1" noRot="1" noChangeAspect="1" noMove="1" noResize="1" noUngrp="1"/>
          </p:cNvGrpSpPr>
          <p:nvPr/>
        </p:nvGrpSpPr>
        <p:grpSpPr>
          <a:xfrm>
            <a:off x="4459605" y="1506220"/>
            <a:ext cx="3331210" cy="3208020"/>
            <a:chOff x="6857" y="2724"/>
            <a:chExt cx="5246" cy="5052"/>
          </a:xfrm>
        </p:grpSpPr>
        <p:pic>
          <p:nvPicPr>
            <p:cNvPr id="16" name="image10.jpeg"/>
            <p:cNvPicPr>
              <a:picLocks noGrp="1" noSelect="1" noRot="1" noChangeAspect="1" noMove="1" noResize="1" noEditPoints="1" noAdjustHandles="1" noChangeArrowheads="1" noChangeShapeType="1" noCrop="1"/>
            </p:cNvPicPr>
            <p:nvPr/>
          </p:nvPicPr>
          <p:blipFill>
            <a:blip r:embed="rId2" cstate="print"/>
            <a:stretch>
              <a:fillRect/>
            </a:stretch>
          </p:blipFill>
          <p:spPr>
            <a:xfrm>
              <a:off x="7675" y="3486"/>
              <a:ext cx="4351" cy="4181"/>
            </a:xfrm>
            <a:prstGeom prst="rect">
              <a:avLst/>
            </a:prstGeom>
          </p:spPr>
        </p:pic>
        <p:grpSp>
          <p:nvGrpSpPr>
            <p:cNvPr id="5" name="组合 4"/>
            <p:cNvGrpSpPr>
              <a:grpSpLocks noGrp="1" noSelect="1" noRot="1" noChangeAspect="1" noMove="1" noResize="1" noUngrp="1"/>
            </p:cNvGrpSpPr>
            <p:nvPr/>
          </p:nvGrpSpPr>
          <p:grpSpPr>
            <a:xfrm>
              <a:off x="6857" y="2724"/>
              <a:ext cx="5246" cy="5053"/>
              <a:chOff x="7656" y="3477"/>
              <a:chExt cx="3408" cy="3358"/>
            </a:xfrm>
          </p:grpSpPr>
          <p:sp>
            <p:nvSpPr>
              <p:cNvPr id="8" name="矩形 7"/>
              <p:cNvSpPr>
                <a:spLocks noGrp="1" noSelect="1" noRot="1" noChangeAspect="1" noMove="1" noResize="1" noEditPoints="1" noAdjustHandles="1" noChangeArrowheads="1" noChangeShapeType="1" noTextEdit="1"/>
              </p:cNvSpPr>
              <p:nvPr/>
            </p:nvSpPr>
            <p:spPr>
              <a:xfrm>
                <a:off x="8138" y="3909"/>
                <a:ext cx="2926" cy="292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矩形 23"/>
              <p:cNvSpPr>
                <a:spLocks noGrp="1" noSelect="1" noRot="1" noChangeAspect="1" noMove="1" noResize="1" noEditPoints="1" noAdjustHandles="1" noChangeArrowheads="1" noChangeShapeType="1" noTextEdit="1"/>
              </p:cNvSpPr>
              <p:nvPr/>
            </p:nvSpPr>
            <p:spPr>
              <a:xfrm>
                <a:off x="7656" y="3477"/>
                <a:ext cx="933" cy="933"/>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latin typeface="汉仪雅酷黑 45W" panose="020B0404020202020204" charset="-122"/>
                    <a:ea typeface="汉仪雅酷黑 45W" panose="020B0404020202020204" charset="-122"/>
                  </a:rPr>
                  <a:t>02</a:t>
                </a:r>
                <a:endParaRPr lang="en-US" altLang="zh-CN">
                  <a:solidFill>
                    <a:schemeClr val="tx1"/>
                  </a:solidFill>
                  <a:latin typeface="汉仪雅酷黑 45W" panose="020B0404020202020204" charset="-122"/>
                  <a:ea typeface="汉仪雅酷黑 45W" panose="020B0404020202020204" charset="-122"/>
                </a:endParaRPr>
              </a:p>
            </p:txBody>
          </p:sp>
        </p:grpSp>
      </p:grpSp>
      <p:grpSp>
        <p:nvGrpSpPr>
          <p:cNvPr id="22" name="组合 21"/>
          <p:cNvGrpSpPr>
            <a:grpSpLocks noGrp="1" noSelect="1" noRot="1" noChangeAspect="1" noMove="1" noResize="1" noUngrp="1"/>
          </p:cNvGrpSpPr>
          <p:nvPr/>
        </p:nvGrpSpPr>
        <p:grpSpPr>
          <a:xfrm>
            <a:off x="8402955" y="1555750"/>
            <a:ext cx="3277870" cy="3149600"/>
            <a:chOff x="13233" y="2818"/>
            <a:chExt cx="5162" cy="4960"/>
          </a:xfrm>
        </p:grpSpPr>
        <p:pic>
          <p:nvPicPr>
            <p:cNvPr id="18" name="image11.jpeg"/>
            <p:cNvPicPr>
              <a:picLocks noGrp="1" noSelect="1" noRot="1" noChangeAspect="1" noMove="1" noResize="1" noEditPoints="1" noAdjustHandles="1" noChangeArrowheads="1" noChangeShapeType="1" noCrop="1"/>
            </p:cNvPicPr>
            <p:nvPr/>
          </p:nvPicPr>
          <p:blipFill>
            <a:blip r:embed="rId3" cstate="print"/>
            <a:stretch>
              <a:fillRect/>
            </a:stretch>
          </p:blipFill>
          <p:spPr>
            <a:xfrm>
              <a:off x="14089" y="3606"/>
              <a:ext cx="4173" cy="4061"/>
            </a:xfrm>
            <a:prstGeom prst="rect">
              <a:avLst/>
            </a:prstGeom>
          </p:spPr>
        </p:pic>
        <p:grpSp>
          <p:nvGrpSpPr>
            <p:cNvPr id="6" name="组合 5"/>
            <p:cNvGrpSpPr>
              <a:grpSpLocks noGrp="1" noSelect="1" noRot="1" noChangeAspect="1" noMove="1" noResize="1" noUngrp="1"/>
            </p:cNvGrpSpPr>
            <p:nvPr/>
          </p:nvGrpSpPr>
          <p:grpSpPr>
            <a:xfrm>
              <a:off x="13233" y="2818"/>
              <a:ext cx="5162" cy="4960"/>
              <a:chOff x="12624" y="3477"/>
              <a:chExt cx="3418" cy="3392"/>
            </a:xfrm>
          </p:grpSpPr>
          <p:sp>
            <p:nvSpPr>
              <p:cNvPr id="10" name="矩形 9"/>
              <p:cNvSpPr>
                <a:spLocks noGrp="1" noSelect="1" noRot="1" noChangeAspect="1" noMove="1" noResize="1" noEditPoints="1" noAdjustHandles="1" noChangeArrowheads="1" noChangeShapeType="1" noTextEdit="1"/>
              </p:cNvSpPr>
              <p:nvPr/>
            </p:nvSpPr>
            <p:spPr>
              <a:xfrm>
                <a:off x="13117" y="3944"/>
                <a:ext cx="2925" cy="292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a:spLocks noGrp="1" noSelect="1" noRot="1" noChangeAspect="1" noMove="1" noResize="1" noEditPoints="1" noAdjustHandles="1" noChangeArrowheads="1" noChangeShapeType="1" noTextEdit="1"/>
              </p:cNvSpPr>
              <p:nvPr/>
            </p:nvSpPr>
            <p:spPr>
              <a:xfrm>
                <a:off x="12624" y="3477"/>
                <a:ext cx="933" cy="933"/>
              </a:xfrm>
              <a:prstGeom prst="rect">
                <a:avLst/>
              </a:prstGeom>
              <a:solidFill>
                <a:schemeClr val="bg1"/>
              </a:solidFill>
              <a:ln>
                <a:solidFill>
                  <a:srgbClr val="0505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a:solidFill>
                      <a:schemeClr val="tx1"/>
                    </a:solidFill>
                    <a:latin typeface="汉仪雅酷黑 45W" panose="020B0404020202020204" charset="-122"/>
                    <a:ea typeface="汉仪雅酷黑 45W" panose="020B0404020202020204" charset="-122"/>
                  </a:rPr>
                  <a:t>03</a:t>
                </a:r>
                <a:endParaRPr lang="en-US" altLang="zh-CN">
                  <a:solidFill>
                    <a:schemeClr val="tx1"/>
                  </a:solidFill>
                  <a:latin typeface="汉仪雅酷黑 45W" panose="020B0404020202020204" charset="-122"/>
                  <a:ea typeface="汉仪雅酷黑 45W" panose="020B0404020202020204" charset="-122"/>
                </a:endParaRPr>
              </a:p>
            </p:txBody>
          </p:sp>
        </p:grpSp>
      </p:grpSp>
      <p:pic>
        <p:nvPicPr>
          <p:cNvPr id="33" name="图片 32" descr="图片1"/>
          <p:cNvPicPr>
            <a:picLocks noGrp="1" noSelect="1" noRot="1" noChangeAspect="1" noMove="1" noResize="1" noEditPoints="1" noAdjustHandles="1" noChangeArrowheads="1" noChangeShapeType="1" noCrop="1"/>
          </p:cNvPicPr>
          <p:nvPr/>
        </p:nvPicPr>
        <p:blipFill>
          <a:blip r:embed="rId4"/>
          <a:stretch>
            <a:fillRect/>
          </a:stretch>
        </p:blipFill>
        <p:spPr>
          <a:xfrm>
            <a:off x="165100" y="194310"/>
            <a:ext cx="1045210" cy="1045210"/>
          </a:xfrm>
          <a:prstGeom prst="rect">
            <a:avLst/>
          </a:prstGeom>
        </p:spPr>
      </p:pic>
      <p:sp>
        <p:nvSpPr>
          <p:cNvPr id="23" name="文本框 22"/>
          <p:cNvSpPr txBox="1">
            <a:spLocks noGrp="1" noSelect="1" noRot="1" noChangeAspect="1" noMove="1" noResize="1" noEditPoints="1" noAdjustHandles="1" noChangeArrowheads="1" noChangeShapeType="1" noTextEdit="1"/>
          </p:cNvSpPr>
          <p:nvPr/>
        </p:nvSpPr>
        <p:spPr>
          <a:xfrm>
            <a:off x="1419225" y="5039995"/>
            <a:ext cx="9620885" cy="1568450"/>
          </a:xfrm>
          <a:prstGeom prst="rect">
            <a:avLst/>
          </a:prstGeom>
          <a:noFill/>
        </p:spPr>
        <p:txBody>
          <a:bodyPr wrap="square" rtlCol="0" anchor="t">
            <a:spAutoFit/>
          </a:bodyPr>
          <a:lstStyle/>
          <a:p>
            <a:pPr algn="just">
              <a:lnSpc>
                <a:spcPct val="150000"/>
              </a:lnSpc>
            </a:pPr>
            <a:r>
              <a:rPr lang="zh-CN" altLang="en-US" sz="1600">
                <a:solidFill>
                  <a:schemeClr val="bg1"/>
                </a:solidFill>
                <a:latin typeface="汉仪雅酷黑 45W" panose="020B0404020202020204" charset="-122"/>
                <a:ea typeface="汉仪雅酷黑 45W" panose="020B0404020202020204" charset="-122"/>
                <a:cs typeface="汉仪雅酷黑 45W" panose="020B0404020202020204" charset="-122"/>
              </a:rPr>
              <a:t>对原有六足机器人结构进行了改进，增加了用于多机协同操作的连接件，通过连接件进行多机协同操作，并得到了３种典型协同模式：串行模式、并行模式和三角模式。普通缓坡丘陵山地道路，优先选用三角模式；纵向坡较陡道路，优先选用串行模式；横向坡较陡道路，优先选用并行模式。３种典型协同模式之间可根据具体地形条件进行两两转换，从而提高系统的稳定性，以便更好地适应不同的丘陵山地地形。</a:t>
            </a:r>
            <a:endParaRPr lang="zh-CN" altLang="en-US" sz="1600">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050505"/>
            </a:gs>
            <a:gs pos="54000">
              <a:srgbClr val="181818"/>
            </a:gs>
            <a:gs pos="100000">
              <a:srgbClr val="050505"/>
            </a:gs>
          </a:gsLst>
          <a:lin ang="0" scaled="0"/>
        </a:gradFill>
        <a:effectLst/>
      </p:bgPr>
    </p:bg>
    <p:spTree>
      <p:nvGrpSpPr>
        <p:cNvPr id="1" name=""/>
        <p:cNvGrpSpPr>
          <a:grpSpLocks noGrp="1" noSelect="1" noRot="1" noChangeAspect="1" noMove="1" noResize="1" noUngrp="1"/>
        </p:cNvGrpSpPr>
        <p:nvPr/>
      </p:nvGrpSpPr>
      <p:grpSpPr>
        <a:xfrm>
          <a:off x="0" y="0"/>
          <a:ext cx="0" cy="0"/>
          <a:chOff x="0" y="0"/>
          <a:chExt cx="0" cy="0"/>
        </a:xfrm>
      </p:grpSpPr>
      <p:sp>
        <p:nvSpPr>
          <p:cNvPr id="3" name="等腰三角形 2"/>
          <p:cNvSpPr>
            <a:spLocks noGrp="1" noSelect="1" noRot="1" noChangeAspect="1" noMove="1" noResize="1" noEditPoints="1" noAdjustHandles="1" noChangeArrowheads="1" noChangeShapeType="1" noTextEdit="1"/>
          </p:cNvSpPr>
          <p:nvPr/>
        </p:nvSpPr>
        <p:spPr>
          <a:xfrm flipV="1">
            <a:off x="5529898" y="-635"/>
            <a:ext cx="1132205" cy="464820"/>
          </a:xfrm>
          <a:prstGeom prst="triangle">
            <a:avLst/>
          </a:prstGeom>
          <a:solidFill>
            <a:srgbClr val="5D5D5D"/>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a:spLocks noGrp="1" noSelect="1" noRot="1" noChangeAspect="1" noMove="1" noResize="1" noEditPoints="1" noAdjustHandles="1" noChangeArrowheads="1" noChangeShapeType="1" noTextEdit="1"/>
          </p:cNvSpPr>
          <p:nvPr/>
        </p:nvSpPr>
        <p:spPr>
          <a:xfrm>
            <a:off x="4645343" y="577850"/>
            <a:ext cx="2901315" cy="645160"/>
          </a:xfrm>
          <a:prstGeom prst="rect">
            <a:avLst/>
          </a:prstGeom>
          <a:noFill/>
        </p:spPr>
        <p:txBody>
          <a:bodyPr wrap="square" rtlCol="0" anchor="t">
            <a:spAutoFit/>
          </a:bodyPr>
          <a:lstStyle/>
          <a:p>
            <a:pPr algn="ctr"/>
            <a:r>
              <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对比创新</a:t>
            </a:r>
            <a:endPar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a:p>
            <a:pPr algn="ctr"/>
            <a:endParaRPr lang="zh-CN" altLang="en-US" sz="8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p:txBody>
      </p:sp>
      <p:pic>
        <p:nvPicPr>
          <p:cNvPr id="33" name="图片 32" descr="图片1"/>
          <p:cNvPicPr>
            <a:picLocks noGrp="1" noSelect="1" noRot="1" noChangeAspect="1" noMove="1" noResize="1" noEditPoints="1" noAdjustHandles="1" noChangeArrowheads="1" noChangeShapeType="1" noCrop="1"/>
          </p:cNvPicPr>
          <p:nvPr/>
        </p:nvPicPr>
        <p:blipFill>
          <a:blip r:embed="rId1"/>
          <a:stretch>
            <a:fillRect/>
          </a:stretch>
        </p:blipFill>
        <p:spPr>
          <a:xfrm>
            <a:off x="165100" y="194310"/>
            <a:ext cx="1045210" cy="1045210"/>
          </a:xfrm>
          <a:prstGeom prst="rect">
            <a:avLst/>
          </a:prstGeom>
        </p:spPr>
      </p:pic>
      <p:sp>
        <p:nvSpPr>
          <p:cNvPr id="23" name="文本框 22"/>
          <p:cNvSpPr txBox="1">
            <a:spLocks noGrp="1" noSelect="1" noRot="1" noChangeAspect="1" noMove="1" noResize="1" noEditPoints="1" noAdjustHandles="1" noChangeArrowheads="1" noChangeShapeType="1" noTextEdit="1"/>
          </p:cNvSpPr>
          <p:nvPr/>
        </p:nvSpPr>
        <p:spPr>
          <a:xfrm>
            <a:off x="4318635" y="5018405"/>
            <a:ext cx="3389630" cy="460375"/>
          </a:xfrm>
          <a:prstGeom prst="rect">
            <a:avLst/>
          </a:prstGeom>
          <a:noFill/>
        </p:spPr>
        <p:txBody>
          <a:bodyPr wrap="square" rtlCol="0" anchor="t">
            <a:spAutoFit/>
          </a:bodyPr>
          <a:lstStyle/>
          <a:p>
            <a:pPr algn="ctr">
              <a:lnSpc>
                <a:spcPct val="150000"/>
              </a:lnSpc>
            </a:pPr>
            <a:r>
              <a:rPr lang="zh-CN" altLang="en-US" sz="1600">
                <a:solidFill>
                  <a:schemeClr val="bg1"/>
                </a:solidFill>
                <a:latin typeface="汉仪雅酷黑 45W" panose="020B0404020202020204" charset="-122"/>
                <a:ea typeface="汉仪雅酷黑 45W" panose="020B0404020202020204" charset="-122"/>
                <a:cs typeface="汉仪雅酷黑 45W" panose="020B0404020202020204" charset="-122"/>
              </a:rPr>
              <a:t>图６ 腿部结构类型</a:t>
            </a:r>
            <a:endParaRPr lang="zh-CN" altLang="en-US" sz="1600">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pic>
        <p:nvPicPr>
          <p:cNvPr id="2" name="图片 1"/>
          <p:cNvPicPr>
            <a:picLocks noChangeAspect="1"/>
          </p:cNvPicPr>
          <p:nvPr/>
        </p:nvPicPr>
        <p:blipFill>
          <a:blip r:embed="rId2"/>
          <a:stretch>
            <a:fillRect/>
          </a:stretch>
        </p:blipFill>
        <p:spPr>
          <a:xfrm>
            <a:off x="1546860" y="1223010"/>
            <a:ext cx="9400540" cy="3719195"/>
          </a:xfrm>
          <a:prstGeom prst="rect">
            <a:avLst/>
          </a:prstGeom>
        </p:spPr>
      </p:pic>
      <p:sp>
        <p:nvSpPr>
          <p:cNvPr id="4" name="文本框 3"/>
          <p:cNvSpPr txBox="1">
            <a:spLocks noGrp="1" noSelect="1" noRot="1" noChangeAspect="1" noMove="1" noResize="1" noEditPoints="1" noAdjustHandles="1" noChangeArrowheads="1" noChangeShapeType="1" noTextEdit="1"/>
          </p:cNvSpPr>
          <p:nvPr/>
        </p:nvSpPr>
        <p:spPr>
          <a:xfrm>
            <a:off x="699135" y="5600065"/>
            <a:ext cx="10930890" cy="1198880"/>
          </a:xfrm>
          <a:prstGeom prst="rect">
            <a:avLst/>
          </a:prstGeom>
          <a:noFill/>
        </p:spPr>
        <p:txBody>
          <a:bodyPr wrap="square" rtlCol="0" anchor="t">
            <a:spAutoFit/>
          </a:bodyPr>
          <a:p>
            <a:pPr algn="ctr">
              <a:lnSpc>
                <a:spcPct val="150000"/>
              </a:lnSpc>
            </a:pPr>
            <a:r>
              <a:rPr lang="zh-CN" altLang="en-US" sz="1600">
                <a:solidFill>
                  <a:schemeClr val="bg1"/>
                </a:solidFill>
                <a:latin typeface="汉仪雅酷黑 45W" panose="020B0404020202020204" charset="-122"/>
                <a:ea typeface="汉仪雅酷黑 45W" panose="020B0404020202020204" charset="-122"/>
                <a:cs typeface="汉仪雅酷黑 45W" panose="020B0404020202020204" charset="-122"/>
              </a:rPr>
              <a:t>各支撑腿的自 由 度 均 为６，由 于 多 个 六 足 机器人单体经过组合后仅仅是增加了腿的数目，并未增加机器人整体的约束，故多个六足机器人单体经过组合后得到的新型多机协作模式（如串行模式、并行模式、三角模式）的自由度均不会发生变化。</a:t>
            </a:r>
            <a:endParaRPr lang="zh-CN" altLang="en-US" sz="1600">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050505"/>
            </a:gs>
            <a:gs pos="54000">
              <a:srgbClr val="181818"/>
            </a:gs>
            <a:gs pos="100000">
              <a:srgbClr val="050505"/>
            </a:gs>
          </a:gsLst>
          <a:lin ang="0" scaled="0"/>
        </a:gradFill>
        <a:effectLst/>
      </p:bgPr>
    </p:bg>
    <p:spTree>
      <p:nvGrpSpPr>
        <p:cNvPr id="1" name=""/>
        <p:cNvGrpSpPr>
          <a:grpSpLocks noGrp="1" noSelect="1" noRot="1" noChangeAspect="1" noMove="1" noResize="1" noUngrp="1"/>
        </p:cNvGrpSpPr>
        <p:nvPr/>
      </p:nvGrpSpPr>
      <p:grpSpPr>
        <a:xfrm>
          <a:off x="0" y="0"/>
          <a:ext cx="0" cy="0"/>
          <a:chOff x="0" y="0"/>
          <a:chExt cx="0" cy="0"/>
        </a:xfrm>
      </p:grpSpPr>
      <p:sp>
        <p:nvSpPr>
          <p:cNvPr id="3" name="等腰三角形 2"/>
          <p:cNvSpPr>
            <a:spLocks noGrp="1" noSelect="1" noRot="1" noChangeAspect="1" noMove="1" noResize="1" noEditPoints="1" noAdjustHandles="1" noChangeArrowheads="1" noChangeShapeType="1" noTextEdit="1"/>
          </p:cNvSpPr>
          <p:nvPr/>
        </p:nvSpPr>
        <p:spPr>
          <a:xfrm flipV="1">
            <a:off x="5529898" y="-635"/>
            <a:ext cx="1132205" cy="464820"/>
          </a:xfrm>
          <a:prstGeom prst="triangle">
            <a:avLst/>
          </a:prstGeom>
          <a:solidFill>
            <a:srgbClr val="5D5D5D"/>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a:spLocks noGrp="1" noSelect="1" noRot="1" noChangeAspect="1" noMove="1" noResize="1" noEditPoints="1" noAdjustHandles="1" noChangeArrowheads="1" noChangeShapeType="1" noTextEdit="1"/>
          </p:cNvSpPr>
          <p:nvPr/>
        </p:nvSpPr>
        <p:spPr>
          <a:xfrm>
            <a:off x="4645343" y="577850"/>
            <a:ext cx="2901315" cy="645160"/>
          </a:xfrm>
          <a:prstGeom prst="rect">
            <a:avLst/>
          </a:prstGeom>
          <a:noFill/>
        </p:spPr>
        <p:txBody>
          <a:bodyPr wrap="square" rtlCol="0" anchor="t">
            <a:spAutoFit/>
          </a:bodyPr>
          <a:lstStyle/>
          <a:p>
            <a:pPr algn="ctr"/>
            <a:r>
              <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对比创新</a:t>
            </a:r>
            <a:endPar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a:p>
            <a:pPr algn="ctr"/>
            <a:endParaRPr lang="zh-CN" altLang="en-US" sz="8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p:txBody>
      </p:sp>
      <p:pic>
        <p:nvPicPr>
          <p:cNvPr id="33" name="图片 32" descr="图片1"/>
          <p:cNvPicPr>
            <a:picLocks noGrp="1" noSelect="1" noRot="1" noChangeAspect="1" noMove="1" noResize="1" noEditPoints="1" noAdjustHandles="1" noChangeArrowheads="1" noChangeShapeType="1" noCrop="1"/>
          </p:cNvPicPr>
          <p:nvPr/>
        </p:nvPicPr>
        <p:blipFill>
          <a:blip r:embed="rId1"/>
          <a:stretch>
            <a:fillRect/>
          </a:stretch>
        </p:blipFill>
        <p:spPr>
          <a:xfrm>
            <a:off x="165100" y="194310"/>
            <a:ext cx="1045210" cy="1045210"/>
          </a:xfrm>
          <a:prstGeom prst="rect">
            <a:avLst/>
          </a:prstGeom>
        </p:spPr>
      </p:pic>
      <p:sp>
        <p:nvSpPr>
          <p:cNvPr id="23" name="文本框 22"/>
          <p:cNvSpPr txBox="1">
            <a:spLocks noGrp="1" noSelect="1" noRot="1" noChangeAspect="1" noMove="1" noResize="1" noEditPoints="1" noAdjustHandles="1" noChangeArrowheads="1" noChangeShapeType="1" noTextEdit="1"/>
          </p:cNvSpPr>
          <p:nvPr/>
        </p:nvSpPr>
        <p:spPr>
          <a:xfrm>
            <a:off x="4401185" y="6228715"/>
            <a:ext cx="3389630" cy="460375"/>
          </a:xfrm>
          <a:prstGeom prst="rect">
            <a:avLst/>
          </a:prstGeom>
          <a:noFill/>
        </p:spPr>
        <p:txBody>
          <a:bodyPr wrap="square" rtlCol="0" anchor="t">
            <a:spAutoFit/>
          </a:bodyPr>
          <a:lstStyle/>
          <a:p>
            <a:pPr algn="ctr">
              <a:lnSpc>
                <a:spcPct val="150000"/>
              </a:lnSpc>
            </a:pPr>
            <a:r>
              <a:rPr lang="zh-CN" altLang="en-US" sz="1600">
                <a:solidFill>
                  <a:schemeClr val="bg1"/>
                </a:solidFill>
                <a:latin typeface="汉仪雅酷黑 45W" panose="020B0404020202020204" charset="-122"/>
                <a:ea typeface="汉仪雅酷黑 45W" panose="020B0404020202020204" charset="-122"/>
                <a:cs typeface="汉仪雅酷黑 45W" panose="020B0404020202020204" charset="-122"/>
              </a:rPr>
              <a:t>国家专利证书及产品授权单位</a:t>
            </a:r>
            <a:endParaRPr lang="zh-CN" altLang="en-US" sz="1600">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pic>
        <p:nvPicPr>
          <p:cNvPr id="2" name="图片 1" descr="e5803829ad37371ec9130361041c662&amp;pfm8620283623&amp;&amp;spt111&amp;&amp;bdt100&amp;&amp;wdt2550&amp;"/>
          <p:cNvPicPr>
            <a:picLocks noGrp="1" noSelect="1" noRot="1" noChangeAspect="1" noMove="1" noResize="1" noEditPoints="1" noAdjustHandles="1" noChangeArrowheads="1" noChangeShapeType="1" noCrop="1"/>
          </p:cNvPicPr>
          <p:nvPr/>
        </p:nvPicPr>
        <p:blipFill>
          <a:blip r:embed="rId2">
            <a:extLst>
              <a:ext uri="{BEBA8EAE-BF5A-486C-A8C5-ECC9F3942E4B}">
                <a14:imgProps xmlns:a14="http://schemas.microsoft.com/office/drawing/2010/main">
                  <a14:imgLayer r:embed="rId3"/>
                </a14:imgProps>
              </a:ext>
            </a:extLst>
          </a:blip>
          <a:srcRect/>
          <a:stretch>
            <a:fillRect/>
          </a:stretch>
        </p:blipFill>
        <p:spPr>
          <a:xfrm rot="16200000">
            <a:off x="1322070" y="340360"/>
            <a:ext cx="4665345" cy="6857365"/>
          </a:xfrm>
          <a:prstGeom prst="rect">
            <a:avLst/>
          </a:prstGeom>
        </p:spPr>
      </p:pic>
      <p:pic>
        <p:nvPicPr>
          <p:cNvPr id="12" name="图片 11" descr="微信图片_20210331193317"/>
          <p:cNvPicPr>
            <a:picLocks noGrp="1" noSelect="1" noRot="1" noChangeAspect="1" noMove="1" noResize="1" noEditPoints="1" noAdjustHandles="1" noChangeArrowheads="1" noChangeShapeType="1" noCrop="1"/>
          </p:cNvPicPr>
          <p:nvPr/>
        </p:nvPicPr>
        <p:blipFill>
          <a:blip r:embed="rId4"/>
          <a:stretch>
            <a:fillRect/>
          </a:stretch>
        </p:blipFill>
        <p:spPr>
          <a:xfrm>
            <a:off x="8048625" y="1321435"/>
            <a:ext cx="3273425" cy="46736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050505"/>
            </a:gs>
            <a:gs pos="54000">
              <a:srgbClr val="181818"/>
            </a:gs>
            <a:gs pos="100000">
              <a:srgbClr val="050505"/>
            </a:gs>
          </a:gsLst>
          <a:lin ang="0" scaled="0"/>
        </a:gradFill>
        <a:effectLst/>
      </p:bgPr>
    </p:bg>
    <p:spTree>
      <p:nvGrpSpPr>
        <p:cNvPr id="1" name=""/>
        <p:cNvGrpSpPr>
          <a:grpSpLocks noGrp="1" noSelect="1" noRot="1" noChangeAspect="1" noMove="1" noResize="1" noUngrp="1"/>
        </p:cNvGrpSpPr>
        <p:nvPr/>
      </p:nvGrpSpPr>
      <p:grpSpPr>
        <a:xfrm>
          <a:off x="0" y="0"/>
          <a:ext cx="0" cy="0"/>
          <a:chOff x="0" y="0"/>
          <a:chExt cx="0" cy="0"/>
        </a:xfrm>
      </p:grpSpPr>
      <p:sp>
        <p:nvSpPr>
          <p:cNvPr id="3" name="等腰三角形 2"/>
          <p:cNvSpPr>
            <a:spLocks noGrp="1" noSelect="1" noRot="1" noChangeAspect="1" noMove="1" noResize="1" noEditPoints="1" noAdjustHandles="1" noChangeArrowheads="1" noChangeShapeType="1" noTextEdit="1"/>
          </p:cNvSpPr>
          <p:nvPr/>
        </p:nvSpPr>
        <p:spPr>
          <a:xfrm flipV="1">
            <a:off x="5529898" y="-635"/>
            <a:ext cx="1132205" cy="464820"/>
          </a:xfrm>
          <a:prstGeom prst="triangle">
            <a:avLst/>
          </a:prstGeom>
          <a:solidFill>
            <a:srgbClr val="5D5D5D"/>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a:spLocks noGrp="1" noSelect="1" noRot="1" noChangeAspect="1" noMove="1" noResize="1" noEditPoints="1" noAdjustHandles="1" noChangeArrowheads="1" noChangeShapeType="1" noTextEdit="1"/>
          </p:cNvSpPr>
          <p:nvPr/>
        </p:nvSpPr>
        <p:spPr>
          <a:xfrm>
            <a:off x="4644708" y="594360"/>
            <a:ext cx="2901315" cy="645160"/>
          </a:xfrm>
          <a:prstGeom prst="rect">
            <a:avLst/>
          </a:prstGeom>
          <a:noFill/>
        </p:spPr>
        <p:txBody>
          <a:bodyPr wrap="square" rtlCol="0" anchor="t">
            <a:spAutoFit/>
          </a:bodyPr>
          <a:lstStyle/>
          <a:p>
            <a:pPr algn="ctr"/>
            <a:r>
              <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对比创新</a:t>
            </a:r>
            <a:endPar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a:p>
            <a:pPr algn="ctr"/>
            <a:endParaRPr lang="zh-CN" altLang="en-US" sz="8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p:txBody>
      </p:sp>
      <p:pic>
        <p:nvPicPr>
          <p:cNvPr id="33" name="图片 32" descr="图片1"/>
          <p:cNvPicPr>
            <a:picLocks noGrp="1" noSelect="1" noRot="1" noChangeAspect="1" noMove="1" noResize="1" noEditPoints="1" noAdjustHandles="1" noChangeArrowheads="1" noChangeShapeType="1" noCrop="1"/>
          </p:cNvPicPr>
          <p:nvPr/>
        </p:nvPicPr>
        <p:blipFill>
          <a:blip r:embed="rId1"/>
          <a:stretch>
            <a:fillRect/>
          </a:stretch>
        </p:blipFill>
        <p:spPr>
          <a:xfrm>
            <a:off x="165100" y="194310"/>
            <a:ext cx="1045210" cy="1045210"/>
          </a:xfrm>
          <a:prstGeom prst="rect">
            <a:avLst/>
          </a:prstGeom>
        </p:spPr>
      </p:pic>
      <p:sp>
        <p:nvSpPr>
          <p:cNvPr id="23" name="文本框 22"/>
          <p:cNvSpPr txBox="1">
            <a:spLocks noGrp="1" noSelect="1" noRot="1" noChangeAspect="1" noMove="1" noResize="1" noEditPoints="1" noAdjustHandles="1" noChangeArrowheads="1" noChangeShapeType="1" noTextEdit="1"/>
          </p:cNvSpPr>
          <p:nvPr/>
        </p:nvSpPr>
        <p:spPr>
          <a:xfrm>
            <a:off x="4401820" y="6219190"/>
            <a:ext cx="3389630" cy="460375"/>
          </a:xfrm>
          <a:prstGeom prst="rect">
            <a:avLst/>
          </a:prstGeom>
          <a:noFill/>
        </p:spPr>
        <p:txBody>
          <a:bodyPr wrap="square" rtlCol="0" anchor="t">
            <a:spAutoFit/>
          </a:bodyPr>
          <a:lstStyle/>
          <a:p>
            <a:pPr algn="ctr">
              <a:lnSpc>
                <a:spcPct val="150000"/>
              </a:lnSpc>
            </a:pPr>
            <a:r>
              <a:rPr lang="en-US" altLang="zh-CN" sz="1600">
                <a:solidFill>
                  <a:schemeClr val="bg1"/>
                </a:solidFill>
                <a:latin typeface="汉仪雅酷黑 45W" panose="020B0404020202020204" charset="-122"/>
                <a:ea typeface="汉仪雅酷黑 45W" panose="020B0404020202020204" charset="-122"/>
                <a:cs typeface="汉仪雅酷黑 45W" panose="020B0404020202020204" charset="-122"/>
              </a:rPr>
              <a:t>Hexapod Robot</a:t>
            </a:r>
            <a:r>
              <a:rPr lang="zh-CN" altLang="en-US" sz="1600">
                <a:solidFill>
                  <a:schemeClr val="bg1"/>
                </a:solidFill>
                <a:latin typeface="汉仪雅酷黑 45W" panose="020B0404020202020204" charset="-122"/>
                <a:ea typeface="汉仪雅酷黑 45W" panose="020B0404020202020204" charset="-122"/>
                <a:cs typeface="汉仪雅酷黑 45W" panose="020B0404020202020204" charset="-122"/>
              </a:rPr>
              <a:t>主视图</a:t>
            </a:r>
            <a:endParaRPr lang="zh-CN" altLang="en-US" sz="1600">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pic>
        <p:nvPicPr>
          <p:cNvPr id="4" name="图片 3" descr="C:/Users/冯志超/AppData/Local/Temp/picturecompress_20210520214854/output_1.pngoutput_1"/>
          <p:cNvPicPr>
            <a:picLocks noChangeAspect="1"/>
          </p:cNvPicPr>
          <p:nvPr/>
        </p:nvPicPr>
        <p:blipFill>
          <a:blip r:embed="rId2"/>
          <a:stretch>
            <a:fillRect/>
          </a:stretch>
        </p:blipFill>
        <p:spPr>
          <a:xfrm>
            <a:off x="2341880" y="464185"/>
            <a:ext cx="7506970" cy="563054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050505"/>
            </a:gs>
            <a:gs pos="54000">
              <a:srgbClr val="181818"/>
            </a:gs>
            <a:gs pos="100000">
              <a:srgbClr val="050505"/>
            </a:gs>
          </a:gsLst>
          <a:lin ang="0" scaled="0"/>
        </a:gradFill>
        <a:effectLst/>
      </p:bgPr>
    </p:bg>
    <p:spTree>
      <p:nvGrpSpPr>
        <p:cNvPr id="1" name=""/>
        <p:cNvGrpSpPr>
          <a:grpSpLocks noGrp="1" noSelect="1" noRot="1" noChangeAspect="1" noMove="1" noResize="1" noUngrp="1"/>
        </p:cNvGrpSpPr>
        <p:nvPr/>
      </p:nvGrpSpPr>
      <p:grpSpPr>
        <a:xfrm>
          <a:off x="0" y="0"/>
          <a:ext cx="0" cy="0"/>
          <a:chOff x="0" y="0"/>
          <a:chExt cx="0" cy="0"/>
        </a:xfrm>
      </p:grpSpPr>
      <p:sp>
        <p:nvSpPr>
          <p:cNvPr id="3" name="等腰三角形 2"/>
          <p:cNvSpPr>
            <a:spLocks noGrp="1" noSelect="1" noRot="1" noChangeAspect="1" noMove="1" noResize="1" noEditPoints="1" noAdjustHandles="1" noChangeArrowheads="1" noChangeShapeType="1" noTextEdit="1"/>
          </p:cNvSpPr>
          <p:nvPr/>
        </p:nvSpPr>
        <p:spPr>
          <a:xfrm flipV="1">
            <a:off x="5529898" y="-635"/>
            <a:ext cx="1132205" cy="464820"/>
          </a:xfrm>
          <a:prstGeom prst="triangle">
            <a:avLst/>
          </a:prstGeom>
          <a:solidFill>
            <a:srgbClr val="5D5D5D"/>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a:spLocks noGrp="1" noSelect="1" noRot="1" noChangeAspect="1" noMove="1" noResize="1" noEditPoints="1" noAdjustHandles="1" noChangeArrowheads="1" noChangeShapeType="1" noTextEdit="1"/>
          </p:cNvSpPr>
          <p:nvPr/>
        </p:nvSpPr>
        <p:spPr>
          <a:xfrm>
            <a:off x="4645343" y="577850"/>
            <a:ext cx="2901315" cy="645160"/>
          </a:xfrm>
          <a:prstGeom prst="rect">
            <a:avLst/>
          </a:prstGeom>
          <a:noFill/>
        </p:spPr>
        <p:txBody>
          <a:bodyPr wrap="square" rtlCol="0" anchor="t">
            <a:spAutoFit/>
          </a:bodyPr>
          <a:lstStyle/>
          <a:p>
            <a:pPr algn="ctr"/>
            <a:r>
              <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对比创新</a:t>
            </a:r>
            <a:endPar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a:p>
            <a:pPr algn="ctr"/>
            <a:endParaRPr lang="zh-CN" altLang="en-US" sz="8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p:txBody>
      </p:sp>
      <p:pic>
        <p:nvPicPr>
          <p:cNvPr id="33" name="图片 32" descr="图片1"/>
          <p:cNvPicPr>
            <a:picLocks noGrp="1" noSelect="1" noRot="1" noChangeAspect="1" noMove="1" noResize="1" noEditPoints="1" noAdjustHandles="1" noChangeArrowheads="1" noChangeShapeType="1" noCrop="1"/>
          </p:cNvPicPr>
          <p:nvPr/>
        </p:nvPicPr>
        <p:blipFill>
          <a:blip r:embed="rId1"/>
          <a:stretch>
            <a:fillRect/>
          </a:stretch>
        </p:blipFill>
        <p:spPr>
          <a:xfrm>
            <a:off x="165100" y="194310"/>
            <a:ext cx="1045210" cy="1045210"/>
          </a:xfrm>
          <a:prstGeom prst="rect">
            <a:avLst/>
          </a:prstGeom>
        </p:spPr>
      </p:pic>
      <p:sp>
        <p:nvSpPr>
          <p:cNvPr id="23" name="文本框 22"/>
          <p:cNvSpPr txBox="1">
            <a:spLocks noGrp="1" noSelect="1" noRot="1" noChangeAspect="1" noMove="1" noResize="1" noEditPoints="1" noAdjustHandles="1" noChangeArrowheads="1" noChangeShapeType="1" noTextEdit="1"/>
          </p:cNvSpPr>
          <p:nvPr/>
        </p:nvSpPr>
        <p:spPr>
          <a:xfrm>
            <a:off x="4401185" y="6228715"/>
            <a:ext cx="3389630" cy="460375"/>
          </a:xfrm>
          <a:prstGeom prst="rect">
            <a:avLst/>
          </a:prstGeom>
          <a:noFill/>
        </p:spPr>
        <p:txBody>
          <a:bodyPr wrap="square" rtlCol="0" anchor="t">
            <a:spAutoFit/>
          </a:bodyPr>
          <a:lstStyle/>
          <a:p>
            <a:pPr algn="ctr">
              <a:lnSpc>
                <a:spcPct val="150000"/>
              </a:lnSpc>
            </a:pPr>
            <a:r>
              <a:rPr lang="en-US" altLang="zh-CN" sz="1600">
                <a:solidFill>
                  <a:schemeClr val="bg1"/>
                </a:solidFill>
                <a:latin typeface="汉仪雅酷黑 45W" panose="020B0404020202020204" charset="-122"/>
                <a:ea typeface="汉仪雅酷黑 45W" panose="020B0404020202020204" charset="-122"/>
                <a:cs typeface="汉仪雅酷黑 45W" panose="020B0404020202020204" charset="-122"/>
              </a:rPr>
              <a:t>Hexapod Robot</a:t>
            </a:r>
            <a:r>
              <a:rPr lang="zh-CN" altLang="en-US" sz="1600">
                <a:solidFill>
                  <a:schemeClr val="bg1"/>
                </a:solidFill>
                <a:latin typeface="汉仪雅酷黑 45W" panose="020B0404020202020204" charset="-122"/>
                <a:ea typeface="汉仪雅酷黑 45W" panose="020B0404020202020204" charset="-122"/>
                <a:cs typeface="汉仪雅酷黑 45W" panose="020B0404020202020204" charset="-122"/>
              </a:rPr>
              <a:t>俯视图</a:t>
            </a:r>
            <a:endParaRPr lang="zh-CN" altLang="en-US" sz="1600">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pic>
        <p:nvPicPr>
          <p:cNvPr id="4" name="图片 3" descr="C:/Users/冯志超/AppData/Local/Temp/picturecompress_20210520215030/output_1.pngoutput_1"/>
          <p:cNvPicPr>
            <a:picLocks noChangeAspect="1"/>
          </p:cNvPicPr>
          <p:nvPr/>
        </p:nvPicPr>
        <p:blipFill>
          <a:blip r:embed="rId2"/>
          <a:stretch>
            <a:fillRect/>
          </a:stretch>
        </p:blipFill>
        <p:spPr>
          <a:xfrm>
            <a:off x="3962400" y="464185"/>
            <a:ext cx="4266565" cy="568896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050505"/>
            </a:gs>
            <a:gs pos="54000">
              <a:srgbClr val="181818"/>
            </a:gs>
            <a:gs pos="100000">
              <a:srgbClr val="050505"/>
            </a:gs>
          </a:gsLst>
          <a:lin ang="0" scaled="0"/>
        </a:gradFill>
        <a:effectLst/>
      </p:bgPr>
    </p:bg>
    <p:spTree>
      <p:nvGrpSpPr>
        <p:cNvPr id="1" name=""/>
        <p:cNvGrpSpPr>
          <a:grpSpLocks noGrp="1" noSelect="1" noRot="1" noChangeAspect="1" noMove="1" noResize="1" noUngrp="1"/>
        </p:cNvGrpSpPr>
        <p:nvPr/>
      </p:nvGrpSpPr>
      <p:grpSpPr>
        <a:xfrm>
          <a:off x="0" y="0"/>
          <a:ext cx="0" cy="0"/>
          <a:chOff x="0" y="0"/>
          <a:chExt cx="0" cy="0"/>
        </a:xfrm>
      </p:grpSpPr>
      <p:sp>
        <p:nvSpPr>
          <p:cNvPr id="3" name="等腰三角形 2"/>
          <p:cNvSpPr>
            <a:spLocks noGrp="1" noSelect="1" noRot="1" noChangeAspect="1" noMove="1" noResize="1" noEditPoints="1" noAdjustHandles="1" noChangeArrowheads="1" noChangeShapeType="1" noTextEdit="1"/>
          </p:cNvSpPr>
          <p:nvPr/>
        </p:nvSpPr>
        <p:spPr>
          <a:xfrm flipV="1">
            <a:off x="5529898" y="-635"/>
            <a:ext cx="1132205" cy="464820"/>
          </a:xfrm>
          <a:prstGeom prst="triangle">
            <a:avLst/>
          </a:prstGeom>
          <a:solidFill>
            <a:srgbClr val="5D5D5D"/>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a:spLocks noGrp="1" noSelect="1" noRot="1" noChangeAspect="1" noMove="1" noResize="1" noEditPoints="1" noAdjustHandles="1" noChangeArrowheads="1" noChangeShapeType="1" noTextEdit="1"/>
          </p:cNvSpPr>
          <p:nvPr/>
        </p:nvSpPr>
        <p:spPr>
          <a:xfrm>
            <a:off x="4645343" y="577850"/>
            <a:ext cx="2901315" cy="645160"/>
          </a:xfrm>
          <a:prstGeom prst="rect">
            <a:avLst/>
          </a:prstGeom>
          <a:noFill/>
        </p:spPr>
        <p:txBody>
          <a:bodyPr wrap="square" rtlCol="0" anchor="t">
            <a:spAutoFit/>
          </a:bodyPr>
          <a:lstStyle/>
          <a:p>
            <a:pPr algn="ctr"/>
            <a:r>
              <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对比创新</a:t>
            </a:r>
            <a:endPar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a:p>
            <a:pPr algn="ctr"/>
            <a:endParaRPr lang="zh-CN" altLang="en-US" sz="8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p:txBody>
      </p:sp>
      <p:pic>
        <p:nvPicPr>
          <p:cNvPr id="33" name="图片 32" descr="图片1"/>
          <p:cNvPicPr>
            <a:picLocks noGrp="1" noSelect="1" noRot="1" noChangeAspect="1" noMove="1" noResize="1" noEditPoints="1" noAdjustHandles="1" noChangeArrowheads="1" noChangeShapeType="1" noCrop="1"/>
          </p:cNvPicPr>
          <p:nvPr/>
        </p:nvPicPr>
        <p:blipFill>
          <a:blip r:embed="rId1"/>
          <a:stretch>
            <a:fillRect/>
          </a:stretch>
        </p:blipFill>
        <p:spPr>
          <a:xfrm>
            <a:off x="165100" y="194310"/>
            <a:ext cx="1045210" cy="1045210"/>
          </a:xfrm>
          <a:prstGeom prst="rect">
            <a:avLst/>
          </a:prstGeom>
        </p:spPr>
      </p:pic>
      <p:sp>
        <p:nvSpPr>
          <p:cNvPr id="23" name="文本框 22"/>
          <p:cNvSpPr txBox="1">
            <a:spLocks noGrp="1" noSelect="1" noRot="1" noChangeAspect="1" noMove="1" noResize="1" noEditPoints="1" noAdjustHandles="1" noChangeArrowheads="1" noChangeShapeType="1" noTextEdit="1"/>
          </p:cNvSpPr>
          <p:nvPr/>
        </p:nvSpPr>
        <p:spPr>
          <a:xfrm>
            <a:off x="4401185" y="6228715"/>
            <a:ext cx="3389630" cy="460375"/>
          </a:xfrm>
          <a:prstGeom prst="rect">
            <a:avLst/>
          </a:prstGeom>
          <a:noFill/>
        </p:spPr>
        <p:txBody>
          <a:bodyPr wrap="square" rtlCol="0" anchor="t">
            <a:spAutoFit/>
          </a:bodyPr>
          <a:lstStyle/>
          <a:p>
            <a:pPr algn="ctr">
              <a:lnSpc>
                <a:spcPct val="150000"/>
              </a:lnSpc>
            </a:pPr>
            <a:r>
              <a:rPr lang="en-US" altLang="zh-CN" sz="1600">
                <a:solidFill>
                  <a:schemeClr val="bg1"/>
                </a:solidFill>
                <a:latin typeface="汉仪雅酷黑 45W" panose="020B0404020202020204" charset="-122"/>
                <a:ea typeface="汉仪雅酷黑 45W" panose="020B0404020202020204" charset="-122"/>
                <a:cs typeface="汉仪雅酷黑 45W" panose="020B0404020202020204" charset="-122"/>
              </a:rPr>
              <a:t>Hexapod Robot</a:t>
            </a:r>
            <a:r>
              <a:rPr lang="zh-CN" altLang="en-US" sz="1600">
                <a:solidFill>
                  <a:schemeClr val="bg1"/>
                </a:solidFill>
                <a:latin typeface="汉仪雅酷黑 45W" panose="020B0404020202020204" charset="-122"/>
                <a:ea typeface="汉仪雅酷黑 45W" panose="020B0404020202020204" charset="-122"/>
                <a:cs typeface="汉仪雅酷黑 45W" panose="020B0404020202020204" charset="-122"/>
              </a:rPr>
              <a:t>左视图</a:t>
            </a:r>
            <a:endParaRPr lang="zh-CN" altLang="en-US" sz="1600">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pic>
        <p:nvPicPr>
          <p:cNvPr id="4" name="图片 3" descr="C:/Users/冯志超/AppData/Local/Temp/picturecompress_20210520215118/output_1.pngoutput_1"/>
          <p:cNvPicPr>
            <a:picLocks noChangeAspect="1"/>
          </p:cNvPicPr>
          <p:nvPr/>
        </p:nvPicPr>
        <p:blipFill>
          <a:blip r:embed="rId2"/>
          <a:stretch>
            <a:fillRect/>
          </a:stretch>
        </p:blipFill>
        <p:spPr>
          <a:xfrm>
            <a:off x="2461260" y="577850"/>
            <a:ext cx="7268845" cy="545147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050505"/>
            </a:gs>
            <a:gs pos="54000">
              <a:srgbClr val="181818"/>
            </a:gs>
            <a:gs pos="100000">
              <a:srgbClr val="050505"/>
            </a:gs>
          </a:gsLst>
          <a:lin ang="0" scaled="0"/>
        </a:gradFill>
        <a:effectLst/>
      </p:bgPr>
    </p:bg>
    <p:spTree>
      <p:nvGrpSpPr>
        <p:cNvPr id="1" name=""/>
        <p:cNvGrpSpPr>
          <a:grpSpLocks noGrp="1" noSelect="1" noRot="1" noChangeAspect="1" noMove="1" noResize="1" noUngrp="1"/>
        </p:cNvGrpSpPr>
        <p:nvPr/>
      </p:nvGrpSpPr>
      <p:grpSpPr>
        <a:xfrm>
          <a:off x="0" y="0"/>
          <a:ext cx="0" cy="0"/>
          <a:chOff x="0" y="0"/>
          <a:chExt cx="0" cy="0"/>
        </a:xfrm>
      </p:grpSpPr>
      <p:pic>
        <p:nvPicPr>
          <p:cNvPr id="2" name="图片 1" descr="图片1"/>
          <p:cNvPicPr>
            <a:picLocks noGrp="1" noSelect="1" noRot="1" noChangeAspect="1" noMove="1" noResize="1" noEditPoints="1" noAdjustHandles="1" noChangeArrowheads="1" noChangeShapeType="1" noCrop="1"/>
          </p:cNvPicPr>
          <p:nvPr/>
        </p:nvPicPr>
        <p:blipFill>
          <a:blip r:embed="rId1"/>
          <a:srcRect l="34046" b="24746"/>
          <a:stretch>
            <a:fillRect/>
          </a:stretch>
        </p:blipFill>
        <p:spPr>
          <a:xfrm>
            <a:off x="-820420" y="-256540"/>
            <a:ext cx="13011785" cy="7523480"/>
          </a:xfrm>
          <a:prstGeom prst="rect">
            <a:avLst/>
          </a:prstGeom>
          <a:effectLst>
            <a:softEdge rad="1270000"/>
          </a:effectLst>
        </p:spPr>
      </p:pic>
      <p:grpSp>
        <p:nvGrpSpPr>
          <p:cNvPr id="29" name="组合 28"/>
          <p:cNvGrpSpPr>
            <a:grpSpLocks noGrp="1" noSelect="1" noRot="1" noChangeAspect="1" noMove="1" noResize="1" noUngrp="1"/>
          </p:cNvGrpSpPr>
          <p:nvPr/>
        </p:nvGrpSpPr>
        <p:grpSpPr>
          <a:xfrm>
            <a:off x="6330315" y="2485390"/>
            <a:ext cx="3778885" cy="1887220"/>
            <a:chOff x="6624" y="5420"/>
            <a:chExt cx="5951" cy="2972"/>
          </a:xfrm>
        </p:grpSpPr>
        <p:sp>
          <p:nvSpPr>
            <p:cNvPr id="24" name="文本框 23"/>
            <p:cNvSpPr txBox="1">
              <a:spLocks noGrp="1" noSelect="1" noRot="1" noChangeAspect="1" noMove="1" noResize="1" noEditPoints="1" noAdjustHandles="1" noChangeArrowheads="1" noChangeShapeType="1" noTextEdit="1"/>
            </p:cNvSpPr>
            <p:nvPr/>
          </p:nvSpPr>
          <p:spPr>
            <a:xfrm>
              <a:off x="6624" y="5420"/>
              <a:ext cx="5951" cy="1598"/>
            </a:xfrm>
            <a:prstGeom prst="rect">
              <a:avLst/>
            </a:prstGeom>
            <a:noFill/>
          </p:spPr>
          <p:txBody>
            <a:bodyPr wrap="square" rtlCol="0" anchor="t">
              <a:spAutoFit/>
            </a:bodyPr>
            <a:lstStyle/>
            <a:p>
              <a:pPr algn="dist"/>
              <a:r>
                <a:rPr lang="zh-CN" altLang="en-US" sz="40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市场分析</a:t>
              </a:r>
              <a:endParaRPr lang="zh-CN" altLang="en-US" sz="40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a:p>
              <a:pPr algn="dist"/>
              <a:r>
                <a:rPr lang="en-US" altLang="zh-CN" sz="20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Markets Analysis</a:t>
              </a:r>
              <a:endParaRPr lang="zh-CN" altLang="en-US" sz="2000">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pic>
          <p:nvPicPr>
            <p:cNvPr id="27" name="图片 26" descr="3645303"/>
            <p:cNvPicPr>
              <a:picLocks noGrp="1" noSelect="1" noRot="1" noChangeAspect="1" noMove="1" noResize="1" noEditPoints="1" noAdjustHandles="1" noChangeArrowheads="1" noChangeShapeType="1" noCrop="1"/>
            </p:cNvPicPr>
            <p:nvPr/>
          </p:nvPicPr>
          <p:blipFill>
            <a:blip r:embed="rId2"/>
            <a:stretch>
              <a:fillRect/>
            </a:stretch>
          </p:blipFill>
          <p:spPr>
            <a:xfrm rot="5400000">
              <a:off x="9218" y="7628"/>
              <a:ext cx="764" cy="764"/>
            </a:xfrm>
            <a:prstGeom prst="rect">
              <a:avLst/>
            </a:prstGeom>
          </p:spPr>
        </p:pic>
      </p:grpSp>
      <p:pic>
        <p:nvPicPr>
          <p:cNvPr id="33" name="图片 32" descr="图片1"/>
          <p:cNvPicPr>
            <a:picLocks noGrp="1" noSelect="1" noRot="1" noChangeAspect="1" noMove="1" noResize="1" noEditPoints="1" noAdjustHandles="1" noChangeArrowheads="1" noChangeShapeType="1" noCrop="1"/>
          </p:cNvPicPr>
          <p:nvPr/>
        </p:nvPicPr>
        <p:blipFill>
          <a:blip r:embed="rId3"/>
          <a:stretch>
            <a:fillRect/>
          </a:stretch>
        </p:blipFill>
        <p:spPr>
          <a:xfrm>
            <a:off x="165100" y="194310"/>
            <a:ext cx="1045210" cy="1045210"/>
          </a:xfrm>
          <a:prstGeom prst="rect">
            <a:avLst/>
          </a:prstGeom>
        </p:spPr>
      </p:pic>
      <p:pic>
        <p:nvPicPr>
          <p:cNvPr id="31" name="图片 30" descr="b5d50b66d90aee77bbbe95688e43221"/>
          <p:cNvPicPr>
            <a:picLocks noGrp="1" noSelect="1" noRot="1" noChangeAspect="1" noMove="1" noResize="1" noEditPoints="1" noAdjustHandles="1" noChangeArrowheads="1" noChangeShapeType="1" noCrop="1"/>
          </p:cNvPicPr>
          <p:nvPr/>
        </p:nvPicPr>
        <p:blipFill>
          <a:blip r:embed="rId4"/>
          <a:srcRect l="312" r="-312"/>
          <a:stretch>
            <a:fillRect/>
          </a:stretch>
        </p:blipFill>
        <p:spPr>
          <a:xfrm>
            <a:off x="0" y="2890520"/>
            <a:ext cx="4743450" cy="3866515"/>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050505"/>
            </a:gs>
            <a:gs pos="54000">
              <a:srgbClr val="181818"/>
            </a:gs>
            <a:gs pos="100000">
              <a:srgbClr val="050505"/>
            </a:gs>
          </a:gsLst>
          <a:lin ang="0" scaled="0"/>
        </a:gradFill>
        <a:effectLst/>
      </p:bgPr>
    </p:bg>
    <p:spTree>
      <p:nvGrpSpPr>
        <p:cNvPr id="1" name=""/>
        <p:cNvGrpSpPr>
          <a:grpSpLocks noGrp="1" noSelect="1" noRot="1" noChangeAspect="1" noMove="1" noResize="1" noUngrp="1"/>
        </p:cNvGrpSpPr>
        <p:nvPr/>
      </p:nvGrpSpPr>
      <p:grpSpPr>
        <a:xfrm>
          <a:off x="0" y="0"/>
          <a:ext cx="0" cy="0"/>
          <a:chOff x="0" y="0"/>
          <a:chExt cx="0" cy="0"/>
        </a:xfrm>
      </p:grpSpPr>
      <p:sp>
        <p:nvSpPr>
          <p:cNvPr id="3" name="等腰三角形 2"/>
          <p:cNvSpPr>
            <a:spLocks noGrp="1" noSelect="1" noRot="1" noChangeAspect="1" noMove="1" noResize="1" noEditPoints="1" noAdjustHandles="1" noChangeArrowheads="1" noChangeShapeType="1" noTextEdit="1"/>
          </p:cNvSpPr>
          <p:nvPr/>
        </p:nvSpPr>
        <p:spPr>
          <a:xfrm flipV="1">
            <a:off x="5529898" y="-635"/>
            <a:ext cx="1132205" cy="464820"/>
          </a:xfrm>
          <a:prstGeom prst="triangle">
            <a:avLst/>
          </a:prstGeom>
          <a:solidFill>
            <a:srgbClr val="5D5D5D"/>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 name="组合 3"/>
          <p:cNvGrpSpPr>
            <a:grpSpLocks noGrp="1" noSelect="1" noRot="1" noChangeAspect="1" noMove="1" noResize="1" noUngrp="1"/>
          </p:cNvGrpSpPr>
          <p:nvPr/>
        </p:nvGrpSpPr>
        <p:grpSpPr>
          <a:xfrm>
            <a:off x="518795" y="2283460"/>
            <a:ext cx="3345815" cy="3903980"/>
            <a:chOff x="2097" y="3648"/>
            <a:chExt cx="4789" cy="4789"/>
          </a:xfrm>
        </p:grpSpPr>
        <p:sp>
          <p:nvSpPr>
            <p:cNvPr id="5" name="矩形 4"/>
            <p:cNvSpPr>
              <a:spLocks noGrp="1" noSelect="1" noRot="1" noChangeAspect="1" noMove="1" noResize="1" noEditPoints="1" noAdjustHandles="1" noChangeArrowheads="1" noChangeShapeType="1" noTextEdit="1"/>
            </p:cNvSpPr>
            <p:nvPr/>
          </p:nvSpPr>
          <p:spPr>
            <a:xfrm>
              <a:off x="2097" y="3648"/>
              <a:ext cx="4789" cy="4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14" descr="3504165"/>
            <p:cNvPicPr>
              <a:picLocks noGrp="1" noSelect="1" noRot="1" noChangeAspect="1" noMove="1" noResize="1" noEditPoints="1" noAdjustHandles="1" noChangeArrowheads="1" noChangeShapeType="1" noCrop="1"/>
            </p:cNvPicPr>
            <p:nvPr/>
          </p:nvPicPr>
          <p:blipFill>
            <a:blip r:embed="rId1">
              <a:extLst>
                <a:ext uri="{96DAC541-7B7A-43D3-8B79-37D633B846F1}">
                  <asvg:svgBlip xmlns:asvg="http://schemas.microsoft.com/office/drawing/2016/SVG/main" r:embed="rId2"/>
                </a:ext>
              </a:extLst>
            </a:blip>
            <a:stretch>
              <a:fillRect/>
            </a:stretch>
          </p:blipFill>
          <p:spPr>
            <a:xfrm>
              <a:off x="3922" y="4170"/>
              <a:ext cx="1139" cy="904"/>
            </a:xfrm>
            <a:prstGeom prst="rect">
              <a:avLst/>
            </a:prstGeom>
          </p:spPr>
        </p:pic>
      </p:grpSp>
      <p:sp>
        <p:nvSpPr>
          <p:cNvPr id="18" name="矩形 17"/>
          <p:cNvSpPr>
            <a:spLocks noGrp="1" noSelect="1" noRot="1" noChangeAspect="1" noMove="1" noResize="1" noEditPoints="1" noAdjustHandles="1" noChangeArrowheads="1" noChangeShapeType="1" noTextEdit="1"/>
          </p:cNvSpPr>
          <p:nvPr/>
        </p:nvSpPr>
        <p:spPr>
          <a:xfrm>
            <a:off x="4428490" y="2303780"/>
            <a:ext cx="3335655" cy="3883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1" name="图片 20" descr="3505464"/>
          <p:cNvPicPr>
            <a:picLocks noGrp="1" noSelect="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5769610" y="2679700"/>
            <a:ext cx="654050" cy="654050"/>
          </a:xfrm>
          <a:prstGeom prst="rect">
            <a:avLst/>
          </a:prstGeom>
        </p:spPr>
      </p:pic>
      <p:sp>
        <p:nvSpPr>
          <p:cNvPr id="26" name="矩形 25"/>
          <p:cNvSpPr>
            <a:spLocks noGrp="1" noSelect="1" noRot="1" noChangeAspect="1" noMove="1" noResize="1" noEditPoints="1" noAdjustHandles="1" noChangeArrowheads="1" noChangeShapeType="1" noTextEdit="1"/>
          </p:cNvSpPr>
          <p:nvPr/>
        </p:nvSpPr>
        <p:spPr>
          <a:xfrm>
            <a:off x="8357870" y="2303780"/>
            <a:ext cx="3305175" cy="3883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4" name="图片 23" descr="3505360"/>
          <p:cNvPicPr>
            <a:picLocks noGrp="1" noSelect="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9594215" y="2590165"/>
            <a:ext cx="832485" cy="832485"/>
          </a:xfrm>
          <a:prstGeom prst="rect">
            <a:avLst/>
          </a:prstGeom>
        </p:spPr>
      </p:pic>
      <p:pic>
        <p:nvPicPr>
          <p:cNvPr id="33" name="图片 32" descr="图片1"/>
          <p:cNvPicPr>
            <a:picLocks noGrp="1" noSelect="1" noRot="1" noChangeAspect="1" noMove="1" noResize="1" noEditPoints="1" noAdjustHandles="1" noChangeArrowheads="1" noChangeShapeType="1" noCrop="1"/>
          </p:cNvPicPr>
          <p:nvPr/>
        </p:nvPicPr>
        <p:blipFill>
          <a:blip r:embed="rId7"/>
          <a:stretch>
            <a:fillRect/>
          </a:stretch>
        </p:blipFill>
        <p:spPr>
          <a:xfrm>
            <a:off x="165100" y="194310"/>
            <a:ext cx="1045210" cy="1045210"/>
          </a:xfrm>
          <a:prstGeom prst="rect">
            <a:avLst/>
          </a:prstGeom>
        </p:spPr>
      </p:pic>
      <p:sp>
        <p:nvSpPr>
          <p:cNvPr id="2" name="文本框 1"/>
          <p:cNvSpPr txBox="1">
            <a:spLocks noGrp="1" noSelect="1" noRot="1" noChangeAspect="1" noMove="1" noResize="1" noEditPoints="1" noAdjustHandles="1" noChangeArrowheads="1" noChangeShapeType="1" noTextEdit="1"/>
          </p:cNvSpPr>
          <p:nvPr/>
        </p:nvSpPr>
        <p:spPr>
          <a:xfrm>
            <a:off x="4645343" y="577850"/>
            <a:ext cx="2901315" cy="521970"/>
          </a:xfrm>
          <a:prstGeom prst="rect">
            <a:avLst/>
          </a:prstGeom>
          <a:noFill/>
        </p:spPr>
        <p:txBody>
          <a:bodyPr wrap="square" rtlCol="0" anchor="t">
            <a:spAutoFit/>
          </a:bodyPr>
          <a:lstStyle/>
          <a:p>
            <a:pPr algn="ctr"/>
            <a:r>
              <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发展前景</a:t>
            </a:r>
            <a:endPar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p:txBody>
      </p:sp>
      <p:sp>
        <p:nvSpPr>
          <p:cNvPr id="8" name="文本框 7"/>
          <p:cNvSpPr txBox="1">
            <a:spLocks noGrp="1" noSelect="1" noRot="1" noChangeAspect="1" noMove="1" noResize="1" noEditPoints="1" noAdjustHandles="1" noChangeArrowheads="1" noChangeShapeType="1" noTextEdit="1"/>
          </p:cNvSpPr>
          <p:nvPr/>
        </p:nvSpPr>
        <p:spPr>
          <a:xfrm>
            <a:off x="889635" y="3522345"/>
            <a:ext cx="2604135" cy="2306955"/>
          </a:xfrm>
          <a:prstGeom prst="rect">
            <a:avLst/>
          </a:prstGeom>
          <a:noFill/>
        </p:spPr>
        <p:txBody>
          <a:bodyPr wrap="square" rtlCol="0" anchor="t">
            <a:spAutoFit/>
          </a:bodyPr>
          <a:lstStyle/>
          <a:p>
            <a:pPr algn="ctr">
              <a:lnSpc>
                <a:spcPct val="150000"/>
              </a:lnSpc>
            </a:pPr>
            <a:r>
              <a:rPr lang="zh-CN" altLang="en-US" sz="1200">
                <a:solidFill>
                  <a:schemeClr val="tx1"/>
                </a:solidFill>
                <a:latin typeface="汉仪雅酷黑 45W" panose="020B0404020202020204" charset="-122"/>
                <a:ea typeface="汉仪雅酷黑 45W" panose="020B0404020202020204" charset="-122"/>
                <a:cs typeface="汉仪雅酷黑 45W" panose="020B0404020202020204" charset="-122"/>
              </a:rPr>
              <a:t>在2017年科技部发布的《“十三五”公共安全科技创新专项规划》中，也对我国救援机器人给予了一定的支持，除此之外，很多有关救援机器人方面的竞赛也不断出现，例如全国机器人大赛中，就有排爆救援机器人、全地形机器人、水中机器人模拟管道漏油点检测等比赛项目。</a:t>
            </a:r>
            <a:r>
              <a:rPr lang="zh-CN" altLang="en-US" sz="800">
                <a:solidFill>
                  <a:schemeClr val="bg1"/>
                </a:solidFill>
                <a:latin typeface="汉仪雅酷黑 45W" panose="020B0404020202020204" charset="-122"/>
                <a:ea typeface="汉仪雅酷黑 45W" panose="020B0404020202020204" charset="-122"/>
                <a:cs typeface="汉仪雅酷黑 45W" panose="020B0404020202020204" charset="-122"/>
              </a:rPr>
              <a:t> </a:t>
            </a:r>
            <a:endParaRPr lang="zh-CN" altLang="en-US" sz="800">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sp>
        <p:nvSpPr>
          <p:cNvPr id="9" name="文本框 8"/>
          <p:cNvSpPr txBox="1">
            <a:spLocks noGrp="1" noSelect="1" noRot="1" noChangeAspect="1" noMove="1" noResize="1" noEditPoints="1" noAdjustHandles="1" noChangeArrowheads="1" noChangeShapeType="1" noTextEdit="1"/>
          </p:cNvSpPr>
          <p:nvPr/>
        </p:nvSpPr>
        <p:spPr>
          <a:xfrm>
            <a:off x="4645660" y="3446145"/>
            <a:ext cx="2985135" cy="2584450"/>
          </a:xfrm>
          <a:prstGeom prst="rect">
            <a:avLst/>
          </a:prstGeom>
          <a:noFill/>
        </p:spPr>
        <p:txBody>
          <a:bodyPr wrap="square" rtlCol="0" anchor="t">
            <a:spAutoFit/>
          </a:bodyPr>
          <a:lstStyle/>
          <a:p>
            <a:pPr algn="ctr">
              <a:lnSpc>
                <a:spcPct val="150000"/>
              </a:lnSpc>
            </a:pPr>
            <a:r>
              <a:rPr lang="zh-CN" altLang="en-US" sz="1200">
                <a:latin typeface="汉仪雅酷黑 45W" panose="020B0404020202020204" charset="-122"/>
                <a:ea typeface="汉仪雅酷黑 45W" panose="020B0404020202020204" charset="-122"/>
                <a:cs typeface="汉仪雅酷黑 45W" panose="020B0404020202020204" charset="-122"/>
              </a:rPr>
              <a:t>综合国内外的研究现状，机器人的智能化与多功能化是今后的主要发展方向。一是将机、电、光、声、化和生物等多学科进行融合，实现真正的智能化。二是研制能将被困者转运出受灾现场的机器人，真正实现替代人类工作，减少救援人员的伤亡。三是通过对救援人员进行操作培训，使救援机器人很好地配合人类工作，使其广泛应用于救援队的现场工作中。</a:t>
            </a:r>
            <a:endParaRPr lang="zh-CN" altLang="en-US" sz="1200">
              <a:latin typeface="汉仪雅酷黑 45W" panose="020B0404020202020204" charset="-122"/>
              <a:ea typeface="汉仪雅酷黑 45W" panose="020B0404020202020204" charset="-122"/>
              <a:cs typeface="汉仪雅酷黑 45W" panose="020B0404020202020204" charset="-122"/>
            </a:endParaRPr>
          </a:p>
        </p:txBody>
      </p:sp>
      <p:sp>
        <p:nvSpPr>
          <p:cNvPr id="10" name="文本框 9"/>
          <p:cNvSpPr txBox="1">
            <a:spLocks noGrp="1" noSelect="1" noRot="1" noChangeAspect="1" noMove="1" noResize="1" noEditPoints="1" noAdjustHandles="1" noChangeArrowheads="1" noChangeShapeType="1" noTextEdit="1"/>
          </p:cNvSpPr>
          <p:nvPr/>
        </p:nvSpPr>
        <p:spPr>
          <a:xfrm>
            <a:off x="8863330" y="3407410"/>
            <a:ext cx="2315210" cy="2306955"/>
          </a:xfrm>
          <a:prstGeom prst="rect">
            <a:avLst/>
          </a:prstGeom>
          <a:noFill/>
        </p:spPr>
        <p:txBody>
          <a:bodyPr wrap="square" rtlCol="0" anchor="t">
            <a:spAutoFit/>
          </a:bodyPr>
          <a:lstStyle/>
          <a:p>
            <a:pPr algn="ctr">
              <a:lnSpc>
                <a:spcPct val="150000"/>
              </a:lnSpc>
            </a:pPr>
            <a:r>
              <a:rPr lang="zh-CN" altLang="en-US" sz="1200">
                <a:latin typeface="汉仪雅酷黑 45W" panose="020B0404020202020204" charset="-122"/>
                <a:ea typeface="汉仪雅酷黑 45W" panose="020B0404020202020204" charset="-122"/>
                <a:cs typeface="汉仪雅酷黑 45W" panose="020B0404020202020204" charset="-122"/>
              </a:rPr>
              <a:t>结合招投标情况来看，目前救援机器人以消防/灭火/防爆/排烟功能为主，采购方主要为消防队或者公安局。目前，救援机器人的采购规模在1-2亿元，远期来看，救援机器人市场容量可达到166亿元，数据具有一定的参考价值。</a:t>
            </a:r>
            <a:endParaRPr lang="zh-CN" altLang="en-US" sz="1200">
              <a:latin typeface="汉仪雅酷黑 45W" panose="020B0404020202020204" charset="-122"/>
              <a:ea typeface="汉仪雅酷黑 45W" panose="020B0404020202020204" charset="-122"/>
              <a:cs typeface="汉仪雅酷黑 45W" panose="020B0404020202020204" charset="-122"/>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50505"/>
            </a:gs>
            <a:gs pos="54000">
              <a:srgbClr val="181818"/>
            </a:gs>
            <a:gs pos="100000">
              <a:srgbClr val="050505"/>
            </a:gs>
          </a:gsLst>
          <a:lin ang="0" scaled="0"/>
        </a:gradFill>
        <a:effectLst/>
      </p:bgPr>
    </p:bg>
    <p:spTree>
      <p:nvGrpSpPr>
        <p:cNvPr id="1" name=""/>
        <p:cNvGrpSpPr>
          <a:grpSpLocks noGrp="1" noSelect="1" noRot="1" noChangeAspect="1" noMove="1" noResize="1" noUngrp="1"/>
        </p:cNvGrpSpPr>
        <p:nvPr/>
      </p:nvGrpSpPr>
      <p:grpSpPr>
        <a:xfrm>
          <a:off x="0" y="0"/>
          <a:ext cx="0" cy="0"/>
          <a:chOff x="0" y="0"/>
          <a:chExt cx="0" cy="0"/>
        </a:xfrm>
      </p:grpSpPr>
      <p:sp>
        <p:nvSpPr>
          <p:cNvPr id="3" name="等腰三角形 2"/>
          <p:cNvSpPr>
            <a:spLocks noGrp="1" noSelect="1" noRot="1" noChangeAspect="1" noMove="1" noResize="1" noEditPoints="1" noAdjustHandles="1" noChangeArrowheads="1" noChangeShapeType="1" noTextEdit="1"/>
          </p:cNvSpPr>
          <p:nvPr/>
        </p:nvSpPr>
        <p:spPr>
          <a:xfrm flipV="1">
            <a:off x="5529898" y="-635"/>
            <a:ext cx="1132205" cy="464820"/>
          </a:xfrm>
          <a:prstGeom prst="triangle">
            <a:avLst/>
          </a:prstGeom>
          <a:solidFill>
            <a:srgbClr val="5D5D5D"/>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a:spLocks noGrp="1" noSelect="1" noRot="1" noChangeAspect="1" noMove="1" noResize="1" noEditPoints="1" noAdjustHandles="1" noChangeArrowheads="1" noChangeShapeType="1" noTextEdit="1"/>
          </p:cNvSpPr>
          <p:nvPr/>
        </p:nvSpPr>
        <p:spPr>
          <a:xfrm>
            <a:off x="4645343" y="577850"/>
            <a:ext cx="2901315" cy="521970"/>
          </a:xfrm>
          <a:prstGeom prst="rect">
            <a:avLst/>
          </a:prstGeom>
          <a:noFill/>
        </p:spPr>
        <p:txBody>
          <a:bodyPr wrap="square" rtlCol="0" anchor="t">
            <a:spAutoFit/>
          </a:bodyPr>
          <a:lstStyle/>
          <a:p>
            <a:pPr algn="ctr"/>
            <a:r>
              <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市场分析</a:t>
            </a:r>
            <a:endPar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p:txBody>
      </p:sp>
      <p:pic>
        <p:nvPicPr>
          <p:cNvPr id="33" name="图片 32" descr="图片1"/>
          <p:cNvPicPr>
            <a:picLocks noGrp="1" noSelect="1" noRot="1" noChangeAspect="1" noMove="1" noResize="1" noEditPoints="1" noAdjustHandles="1" noChangeArrowheads="1" noChangeShapeType="1" noCrop="1"/>
          </p:cNvPicPr>
          <p:nvPr/>
        </p:nvPicPr>
        <p:blipFill>
          <a:blip r:embed="rId1"/>
          <a:stretch>
            <a:fillRect/>
          </a:stretch>
        </p:blipFill>
        <p:spPr>
          <a:xfrm>
            <a:off x="165100" y="194310"/>
            <a:ext cx="1045210" cy="1045210"/>
          </a:xfrm>
          <a:prstGeom prst="rect">
            <a:avLst/>
          </a:prstGeom>
        </p:spPr>
      </p:pic>
      <p:graphicFrame>
        <p:nvGraphicFramePr>
          <p:cNvPr id="15" name="表格 14"/>
          <p:cNvGraphicFramePr/>
          <p:nvPr>
            <p:custDataLst>
              <p:tags r:id="rId2"/>
            </p:custDataLst>
          </p:nvPr>
        </p:nvGraphicFramePr>
        <p:xfrm>
          <a:off x="165100" y="1746470"/>
          <a:ext cx="4761230" cy="2355850"/>
        </p:xfrm>
        <a:graphic>
          <a:graphicData uri="http://schemas.openxmlformats.org/drawingml/2006/table">
            <a:tbl>
              <a:tblPr firstRow="1" bandRow="1">
                <a:tableStyleId>{5C22544A-7EE6-4342-B048-85BDC9FD1C3A}</a:tableStyleId>
              </a:tblPr>
              <a:tblGrid>
                <a:gridCol w="1987550"/>
                <a:gridCol w="2773680"/>
              </a:tblGrid>
              <a:tr h="797560">
                <a:tc gridSpan="2">
                  <a:txBody>
                    <a:bodyPr/>
                    <a:lstStyle/>
                    <a:p>
                      <a:pPr indent="0" algn="ctr">
                        <a:lnSpc>
                          <a:spcPct val="120000"/>
                        </a:lnSpc>
                        <a:spcBef>
                          <a:spcPts val="0"/>
                        </a:spcBef>
                        <a:spcAft>
                          <a:spcPts val="0"/>
                        </a:spcAft>
                        <a:buNone/>
                      </a:pPr>
                      <a:r>
                        <a:rPr lang="zh-CN" sz="2000" b="1" spc="130">
                          <a:solidFill>
                            <a:srgbClr val="FFFFFF"/>
                          </a:solidFill>
                          <a:latin typeface="微软雅黑" panose="020B0503020204020204" charset="-122"/>
                          <a:ea typeface="微软雅黑" panose="020B0503020204020204" charset="-122"/>
                        </a:rPr>
                        <a:t>救援Hexapod Robot的优点</a:t>
                      </a:r>
                      <a:endParaRPr lang="zh-CN" altLang="en-US" sz="2000" b="1" spc="130">
                        <a:solidFill>
                          <a:srgbClr val="FFFFFF"/>
                        </a:solidFill>
                        <a:latin typeface="微软雅黑" panose="020B0503020204020204" charset="-122"/>
                        <a:ea typeface="微软雅黑" panose="020B0503020204020204" charset="-122"/>
                      </a:endParaRPr>
                    </a:p>
                  </a:txBody>
                  <a:tcPr marL="317500" marR="317500" marT="215900" marB="215900" anchor="ctr">
                    <a:lnL w="19050" cap="rnd">
                      <a:solidFill>
                        <a:srgbClr val="4A626E"/>
                      </a:solidFill>
                      <a:prstDash val="solid"/>
                    </a:lnL>
                    <a:lnR w="19050">
                      <a:solidFill>
                        <a:srgbClr val="4A626E"/>
                      </a:solidFill>
                      <a:prstDash val="solid"/>
                    </a:lnR>
                    <a:lnT w="19050" cap="rnd">
                      <a:solidFill>
                        <a:srgbClr val="4A626E"/>
                      </a:solidFill>
                      <a:prstDash val="solid"/>
                    </a:lnT>
                    <a:lnB w="19050">
                      <a:solidFill>
                        <a:srgbClr val="4A626E"/>
                      </a:solidFill>
                      <a:prstDash val="solid"/>
                    </a:lnB>
                    <a:lnTlToBr>
                      <a:noFill/>
                    </a:lnTlToBr>
                    <a:lnBlToTr>
                      <a:noFill/>
                    </a:lnBlToTr>
                    <a:solidFill>
                      <a:srgbClr val="4A626E"/>
                    </a:solidFill>
                  </a:tcPr>
                </a:tc>
                <a:tc hMerge="1">
                  <a:tcPr>
                    <a:lnR w="19050" cap="rnd">
                      <a:solidFill>
                        <a:srgbClr val="4A626E"/>
                      </a:solidFill>
                      <a:prstDash val="solid"/>
                    </a:lnR>
                    <a:lnT w="19050" cap="rnd">
                      <a:solidFill>
                        <a:srgbClr val="4A626E"/>
                      </a:solidFill>
                      <a:prstDash val="solid"/>
                    </a:lnT>
                    <a:lnB w="19050">
                      <a:solidFill>
                        <a:srgbClr val="4A626E"/>
                      </a:solidFill>
                      <a:prstDash val="solid"/>
                    </a:lnB>
                  </a:tcPr>
                </a:tc>
              </a:tr>
              <a:tr h="797560">
                <a:tc>
                  <a:txBody>
                    <a:bodyPr/>
                    <a:lstStyle/>
                    <a:p>
                      <a:pPr indent="0" algn="ctr">
                        <a:lnSpc>
                          <a:spcPct val="120000"/>
                        </a:lnSpc>
                        <a:spcBef>
                          <a:spcPts val="0"/>
                        </a:spcBef>
                        <a:spcAft>
                          <a:spcPts val="0"/>
                        </a:spcAft>
                        <a:buNone/>
                      </a:pPr>
                      <a:r>
                        <a:rPr lang="zh-CN" sz="2000" b="1" spc="130">
                          <a:solidFill>
                            <a:srgbClr val="4A626E"/>
                          </a:solidFill>
                          <a:latin typeface="微软雅黑" panose="020B0503020204020204" charset="-122"/>
                          <a:ea typeface="微软雅黑" panose="020B0503020204020204" charset="-122"/>
                        </a:rPr>
                        <a:t>搜救效率高</a:t>
                      </a:r>
                      <a:endParaRPr lang="zh-CN" sz="2000" b="1" spc="130">
                        <a:solidFill>
                          <a:srgbClr val="4A626E"/>
                        </a:solidFill>
                        <a:latin typeface="微软雅黑" panose="020B0503020204020204" charset="-122"/>
                        <a:ea typeface="微软雅黑" panose="020B0503020204020204" charset="-122"/>
                      </a:endParaRPr>
                    </a:p>
                  </a:txBody>
                  <a:tcPr marL="317500" marR="317500" marT="215900" marB="215900" anchor="ctr">
                    <a:lnL w="19050" cap="rnd">
                      <a:solidFill>
                        <a:srgbClr val="4A626E"/>
                      </a:solidFill>
                      <a:prstDash val="solid"/>
                    </a:lnL>
                    <a:lnR w="3175">
                      <a:solidFill>
                        <a:srgbClr val="4A626E"/>
                      </a:solidFill>
                      <a:prstDash val="dot"/>
                    </a:lnR>
                    <a:lnT w="19050">
                      <a:solidFill>
                        <a:srgbClr val="4A626E"/>
                      </a:solidFill>
                      <a:prstDash val="solid"/>
                    </a:lnT>
                    <a:lnB w="19050">
                      <a:solidFill>
                        <a:srgbClr val="4A626E"/>
                      </a:solidFill>
                      <a:prstDash val="solid"/>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zh-CN" sz="2000" b="1" spc="130">
                          <a:solidFill>
                            <a:srgbClr val="4A626E"/>
                          </a:solidFill>
                          <a:latin typeface="微软雅黑" panose="020B0503020204020204" charset="-122"/>
                          <a:ea typeface="微软雅黑" panose="020B0503020204020204" charset="-122"/>
                        </a:rPr>
                        <a:t>传感探测能力强</a:t>
                      </a:r>
                      <a:endParaRPr lang="zh-CN" sz="2000" b="1" spc="130">
                        <a:solidFill>
                          <a:srgbClr val="4A626E"/>
                        </a:solidFill>
                        <a:latin typeface="微软雅黑" panose="020B0503020204020204" charset="-122"/>
                        <a:ea typeface="微软雅黑" panose="020B0503020204020204" charset="-122"/>
                      </a:endParaRPr>
                    </a:p>
                  </a:txBody>
                  <a:tcPr marL="317500" marR="317500" marT="215900" marB="215900" anchor="ctr">
                    <a:lnL w="3175">
                      <a:solidFill>
                        <a:srgbClr val="4A626E"/>
                      </a:solidFill>
                      <a:prstDash val="dot"/>
                    </a:lnL>
                    <a:lnR w="19050" cap="rnd">
                      <a:solidFill>
                        <a:srgbClr val="4A626E"/>
                      </a:solidFill>
                      <a:prstDash val="solid"/>
                    </a:lnR>
                    <a:lnT w="19050">
                      <a:solidFill>
                        <a:srgbClr val="4A626E"/>
                      </a:solidFill>
                      <a:prstDash val="solid"/>
                    </a:lnT>
                    <a:lnB w="19050">
                      <a:solidFill>
                        <a:srgbClr val="4A626E"/>
                      </a:solidFill>
                      <a:prstDash val="solid"/>
                    </a:lnB>
                    <a:lnTlToBr>
                      <a:noFill/>
                    </a:lnTlToBr>
                    <a:lnBlToTr>
                      <a:noFill/>
                    </a:lnBlToTr>
                    <a:solidFill>
                      <a:srgbClr val="FFFFFF"/>
                    </a:solidFill>
                  </a:tcPr>
                </a:tc>
              </a:tr>
              <a:tr h="760730">
                <a:tc>
                  <a:txBody>
                    <a:bodyPr/>
                    <a:lstStyle/>
                    <a:p>
                      <a:pPr indent="0" algn="ctr">
                        <a:lnSpc>
                          <a:spcPct val="120000"/>
                        </a:lnSpc>
                        <a:spcBef>
                          <a:spcPts val="0"/>
                        </a:spcBef>
                        <a:spcAft>
                          <a:spcPts val="0"/>
                        </a:spcAft>
                        <a:buNone/>
                      </a:pPr>
                      <a:r>
                        <a:rPr lang="zh-CN" sz="1800" b="0" spc="130">
                          <a:solidFill>
                            <a:srgbClr val="404040"/>
                          </a:solidFill>
                          <a:latin typeface="微软雅黑" panose="020B0503020204020204" charset="-122"/>
                          <a:ea typeface="微软雅黑" panose="020B0503020204020204" charset="-122"/>
                        </a:rPr>
                        <a:t>进行速度快</a:t>
                      </a:r>
                      <a:endParaRPr lang="zh-CN" altLang="en-US" sz="1800" b="0" spc="130">
                        <a:solidFill>
                          <a:srgbClr val="404040"/>
                        </a:solidFill>
                        <a:latin typeface="微软雅黑" panose="020B0503020204020204" charset="-122"/>
                        <a:ea typeface="微软雅黑" panose="020B0503020204020204" charset="-122"/>
                      </a:endParaRPr>
                    </a:p>
                  </a:txBody>
                  <a:tcPr marL="317500" marR="317500" marT="215900" marB="215900" anchor="ctr">
                    <a:lnL w="19050" cap="rnd">
                      <a:solidFill>
                        <a:srgbClr val="4A626E"/>
                      </a:solidFill>
                      <a:prstDash val="solid"/>
                    </a:lnL>
                    <a:lnR w="3175">
                      <a:solidFill>
                        <a:srgbClr val="4A626E"/>
                      </a:solidFill>
                      <a:prstDash val="dot"/>
                    </a:lnR>
                    <a:lnT w="19050">
                      <a:solidFill>
                        <a:srgbClr val="4A626E"/>
                      </a:solidFill>
                      <a:prstDash val="solid"/>
                    </a:lnT>
                    <a:lnB w="19050" cap="rnd">
                      <a:solidFill>
                        <a:srgbClr val="4A626E"/>
                      </a:solidFill>
                      <a:prstDash val="solid"/>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zh-CN" sz="1800" b="0" spc="130">
                          <a:solidFill>
                            <a:srgbClr val="404040"/>
                          </a:solidFill>
                          <a:latin typeface="微软雅黑" panose="020B0503020204020204" charset="-122"/>
                          <a:ea typeface="微软雅黑" panose="020B0503020204020204" charset="-122"/>
                        </a:rPr>
                        <a:t>降低救援人员风险</a:t>
                      </a:r>
                      <a:endParaRPr lang="zh-CN" sz="1800" b="0" spc="130">
                        <a:solidFill>
                          <a:srgbClr val="404040"/>
                        </a:solidFill>
                        <a:latin typeface="微软雅黑" panose="020B0503020204020204" charset="-122"/>
                        <a:ea typeface="微软雅黑" panose="020B0503020204020204" charset="-122"/>
                      </a:endParaRPr>
                    </a:p>
                  </a:txBody>
                  <a:tcPr marL="317500" marR="317500" marT="215900" marB="215900" anchor="ctr">
                    <a:lnL w="3175">
                      <a:solidFill>
                        <a:srgbClr val="4A626E"/>
                      </a:solidFill>
                      <a:prstDash val="dot"/>
                    </a:lnL>
                    <a:lnR w="19050" cap="rnd">
                      <a:solidFill>
                        <a:srgbClr val="4A626E"/>
                      </a:solidFill>
                      <a:prstDash val="solid"/>
                    </a:lnR>
                    <a:lnT w="19050">
                      <a:solidFill>
                        <a:srgbClr val="4A626E"/>
                      </a:solidFill>
                      <a:prstDash val="solid"/>
                    </a:lnT>
                    <a:lnB w="19050" cap="rnd">
                      <a:solidFill>
                        <a:srgbClr val="4A626E"/>
                      </a:solidFill>
                      <a:prstDash val="solid"/>
                    </a:lnB>
                    <a:lnTlToBr>
                      <a:noFill/>
                    </a:lnTlToBr>
                    <a:lnBlToTr>
                      <a:noFill/>
                    </a:lnBlToTr>
                    <a:solidFill>
                      <a:srgbClr val="F2F2F2"/>
                    </a:solidFill>
                  </a:tcPr>
                </a:tc>
              </a:tr>
            </a:tbl>
          </a:graphicData>
        </a:graphic>
      </p:graphicFrame>
      <p:sp>
        <p:nvSpPr>
          <p:cNvPr id="16" name="文本框 15"/>
          <p:cNvSpPr txBox="1">
            <a:spLocks noGrp="1" noSelect="1" noRot="1" noChangeAspect="1" noMove="1" noResize="1" noEditPoints="1" noAdjustHandles="1" noChangeArrowheads="1" noChangeShapeType="1" noTextEdit="1"/>
          </p:cNvSpPr>
          <p:nvPr/>
        </p:nvSpPr>
        <p:spPr>
          <a:xfrm>
            <a:off x="300355" y="4647565"/>
            <a:ext cx="4234815" cy="368300"/>
          </a:xfrm>
          <a:prstGeom prst="rect">
            <a:avLst/>
          </a:prstGeom>
          <a:noFill/>
        </p:spPr>
        <p:txBody>
          <a:bodyPr wrap="square" rtlCol="0">
            <a:spAutoFit/>
          </a:bodyPr>
          <a:lstStyle/>
          <a:p>
            <a:r>
              <a:rPr lang="zh-CN" altLang="en-US">
                <a:solidFill>
                  <a:schemeClr val="bg1"/>
                </a:solidFill>
              </a:rPr>
              <a:t>图表</a:t>
            </a:r>
            <a:r>
              <a:rPr lang="en-US" altLang="zh-CN">
                <a:solidFill>
                  <a:schemeClr val="bg1"/>
                </a:solidFill>
              </a:rPr>
              <a:t>1</a:t>
            </a:r>
            <a:r>
              <a:rPr lang="zh-CN" altLang="en-US">
                <a:solidFill>
                  <a:schemeClr val="bg1"/>
                </a:solidFill>
              </a:rPr>
              <a:t>：</a:t>
            </a:r>
            <a:r>
              <a:rPr lang="zh-CN" b="1" spc="130">
                <a:solidFill>
                  <a:srgbClr val="FFFFFF"/>
                </a:solidFill>
                <a:latin typeface="微软雅黑" panose="020B0503020204020204" charset="-122"/>
                <a:ea typeface="微软雅黑" panose="020B0503020204020204" charset="-122"/>
                <a:sym typeface="+mn-ea"/>
              </a:rPr>
              <a:t>救援Hexapod Robot</a:t>
            </a:r>
            <a:r>
              <a:rPr lang="zh-CN" altLang="en-US">
                <a:solidFill>
                  <a:schemeClr val="bg1"/>
                </a:solidFill>
              </a:rPr>
              <a:t>的优点</a:t>
            </a:r>
            <a:endParaRPr lang="zh-CN" altLang="en-US">
              <a:solidFill>
                <a:schemeClr val="bg1"/>
              </a:solidFill>
            </a:endParaRPr>
          </a:p>
        </p:txBody>
      </p:sp>
      <p:graphicFrame>
        <p:nvGraphicFramePr>
          <p:cNvPr id="2" name="表格 1"/>
          <p:cNvGraphicFramePr/>
          <p:nvPr>
            <p:custDataLst>
              <p:tags r:id="rId3"/>
            </p:custDataLst>
          </p:nvPr>
        </p:nvGraphicFramePr>
        <p:xfrm>
          <a:off x="5285105" y="1746250"/>
          <a:ext cx="6783070" cy="3425190"/>
        </p:xfrm>
        <a:graphic>
          <a:graphicData uri="http://schemas.openxmlformats.org/drawingml/2006/table">
            <a:tbl>
              <a:tblPr firstRow="1" bandRow="1">
                <a:tableStyleId>{5C22544A-7EE6-4342-B048-85BDC9FD1C3A}</a:tableStyleId>
              </a:tblPr>
              <a:tblGrid>
                <a:gridCol w="3065145"/>
                <a:gridCol w="3717925"/>
              </a:tblGrid>
              <a:tr h="413385">
                <a:tc>
                  <a:txBody>
                    <a:bodyPr/>
                    <a:lstStyle/>
                    <a:p>
                      <a:pPr indent="0" algn="ctr">
                        <a:lnSpc>
                          <a:spcPct val="120000"/>
                        </a:lnSpc>
                        <a:spcBef>
                          <a:spcPts val="0"/>
                        </a:spcBef>
                        <a:spcAft>
                          <a:spcPts val="0"/>
                        </a:spcAft>
                        <a:buNone/>
                      </a:pPr>
                      <a:r>
                        <a:rPr lang="zh-CN" sz="1600" b="1" spc="120">
                          <a:solidFill>
                            <a:srgbClr val="FFFFFF"/>
                          </a:solidFill>
                          <a:latin typeface="微软雅黑" panose="020B0503020204020204" charset="-122"/>
                          <a:ea typeface="微软雅黑" panose="020B0503020204020204" charset="-122"/>
                        </a:rPr>
                        <a:t>机构</a:t>
                      </a:r>
                      <a:endParaRPr lang="zh-CN" sz="1600" b="1" spc="120">
                        <a:solidFill>
                          <a:srgbClr val="FFFFFF"/>
                        </a:solidFill>
                        <a:latin typeface="微软雅黑" panose="020B0503020204020204" charset="-122"/>
                        <a:ea typeface="微软雅黑" panose="020B0503020204020204" charset="-122"/>
                      </a:endParaRPr>
                    </a:p>
                  </a:txBody>
                  <a:tcPr marL="177800" marR="177800" marT="57150" marB="57150" anchor="ctr">
                    <a:lnL w="19050" cap="rnd">
                      <a:solidFill>
                        <a:srgbClr val="4A626E"/>
                      </a:solidFill>
                      <a:prstDash val="solid"/>
                    </a:lnL>
                    <a:lnR w="3175">
                      <a:solidFill>
                        <a:srgbClr val="FFFFFF"/>
                      </a:solidFill>
                      <a:prstDash val="dot"/>
                    </a:lnR>
                    <a:lnT w="19050" cap="rnd">
                      <a:solidFill>
                        <a:srgbClr val="4A626E"/>
                      </a:solidFill>
                      <a:prstDash val="solid"/>
                    </a:lnT>
                    <a:lnB w="19050">
                      <a:solidFill>
                        <a:srgbClr val="4A626E"/>
                      </a:solidFill>
                      <a:prstDash val="solid"/>
                    </a:lnB>
                    <a:lnTlToBr>
                      <a:noFill/>
                    </a:lnTlToBr>
                    <a:lnBlToTr>
                      <a:noFill/>
                    </a:lnBlToTr>
                    <a:solidFill>
                      <a:srgbClr val="4A626E"/>
                    </a:solidFill>
                  </a:tcPr>
                </a:tc>
                <a:tc>
                  <a:txBody>
                    <a:bodyPr/>
                    <a:lstStyle/>
                    <a:p>
                      <a:pPr indent="0" algn="ctr">
                        <a:lnSpc>
                          <a:spcPct val="120000"/>
                        </a:lnSpc>
                        <a:spcBef>
                          <a:spcPts val="0"/>
                        </a:spcBef>
                        <a:spcAft>
                          <a:spcPts val="0"/>
                        </a:spcAft>
                        <a:buNone/>
                      </a:pPr>
                      <a:r>
                        <a:rPr lang="zh-CN" sz="1600" b="1" spc="120">
                          <a:solidFill>
                            <a:srgbClr val="FFFFFF"/>
                          </a:solidFill>
                          <a:latin typeface="微软雅黑" panose="020B0503020204020204" charset="-122"/>
                          <a:ea typeface="微软雅黑" panose="020B0503020204020204" charset="-122"/>
                        </a:rPr>
                        <a:t>产品</a:t>
                      </a:r>
                      <a:endParaRPr lang="zh-CN" sz="1600" b="1" spc="120">
                        <a:solidFill>
                          <a:srgbClr val="FFFFFF"/>
                        </a:solidFill>
                        <a:latin typeface="微软雅黑" panose="020B0503020204020204" charset="-122"/>
                        <a:ea typeface="微软雅黑" panose="020B0503020204020204" charset="-122"/>
                      </a:endParaRPr>
                    </a:p>
                  </a:txBody>
                  <a:tcPr marL="177800" marR="177800" marT="57150" marB="57150" anchor="ctr">
                    <a:lnL w="3175">
                      <a:solidFill>
                        <a:srgbClr val="FFFFFF"/>
                      </a:solidFill>
                      <a:prstDash val="dot"/>
                    </a:lnL>
                    <a:lnR w="19050" cap="rnd">
                      <a:solidFill>
                        <a:srgbClr val="4A626E"/>
                      </a:solidFill>
                      <a:prstDash val="solid"/>
                    </a:lnR>
                    <a:lnT w="19050" cap="rnd">
                      <a:solidFill>
                        <a:srgbClr val="4A626E"/>
                      </a:solidFill>
                      <a:prstDash val="solid"/>
                    </a:lnT>
                    <a:lnB w="19050">
                      <a:solidFill>
                        <a:srgbClr val="4A626E"/>
                      </a:solidFill>
                      <a:prstDash val="solid"/>
                    </a:lnB>
                    <a:lnTlToBr>
                      <a:noFill/>
                    </a:lnTlToBr>
                    <a:lnBlToTr>
                      <a:noFill/>
                    </a:lnBlToTr>
                    <a:solidFill>
                      <a:srgbClr val="4A626E"/>
                    </a:solidFill>
                  </a:tcPr>
                </a:tc>
              </a:tr>
              <a:tr h="376555">
                <a:tc>
                  <a:txBody>
                    <a:bodyPr/>
                    <a:lstStyle/>
                    <a:p>
                      <a:pPr indent="0" algn="ctr">
                        <a:lnSpc>
                          <a:spcPct val="120000"/>
                        </a:lnSpc>
                        <a:spcBef>
                          <a:spcPts val="0"/>
                        </a:spcBef>
                        <a:spcAft>
                          <a:spcPts val="0"/>
                        </a:spcAft>
                        <a:buNone/>
                      </a:pPr>
                      <a:r>
                        <a:rPr lang="zh-CN" sz="1400" b="0" spc="120">
                          <a:solidFill>
                            <a:srgbClr val="404040"/>
                          </a:solidFill>
                          <a:latin typeface="微软雅黑" panose="020B0503020204020204" charset="-122"/>
                          <a:ea typeface="微软雅黑" panose="020B0503020204020204" charset="-122"/>
                        </a:rPr>
                        <a:t>江苏八达重工机械有限公司</a:t>
                      </a:r>
                      <a:endParaRPr lang="zh-CN" sz="1400" b="0" spc="120">
                        <a:solidFill>
                          <a:srgbClr val="404040"/>
                        </a:solidFill>
                        <a:latin typeface="微软雅黑" panose="020B0503020204020204" charset="-122"/>
                        <a:ea typeface="微软雅黑" panose="020B0503020204020204" charset="-122"/>
                      </a:endParaRPr>
                    </a:p>
                  </a:txBody>
                  <a:tcPr marL="177800" marR="177800" marT="57150" marB="57150" anchor="ctr">
                    <a:lnL w="19050" cap="rnd">
                      <a:solidFill>
                        <a:srgbClr val="4A626E"/>
                      </a:solidFill>
                      <a:prstDash val="solid"/>
                    </a:lnL>
                    <a:lnR w="3175">
                      <a:solidFill>
                        <a:srgbClr val="4A626E"/>
                      </a:solidFill>
                      <a:prstDash val="dot"/>
                    </a:lnR>
                    <a:lnT w="19050">
                      <a:solidFill>
                        <a:srgbClr val="4A626E"/>
                      </a:solidFill>
                      <a:prstDash val="solid"/>
                    </a:lnT>
                    <a:lnB w="3175">
                      <a:solidFill>
                        <a:srgbClr val="4A626E"/>
                      </a:solidFill>
                      <a:prstDash val="dot"/>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zh-CN" sz="1400" b="0" spc="120">
                          <a:solidFill>
                            <a:srgbClr val="404040"/>
                          </a:solidFill>
                          <a:latin typeface="微软雅黑" panose="020B0503020204020204" charset="-122"/>
                          <a:ea typeface="微软雅黑" panose="020B0503020204020204" charset="-122"/>
                          <a:cs typeface="微软雅黑" panose="020B0503020204020204" charset="-122"/>
                        </a:rPr>
                        <a:t>“龙虾”救援机器人</a:t>
                      </a:r>
                      <a:endParaRPr lang="zh-CN" altLang="en-US" sz="14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57150" marB="57150" anchor="ctr">
                    <a:lnL w="3175">
                      <a:solidFill>
                        <a:srgbClr val="4A626E"/>
                      </a:solidFill>
                      <a:prstDash val="dot"/>
                    </a:lnL>
                    <a:lnR w="19050" cap="rnd">
                      <a:solidFill>
                        <a:srgbClr val="4A626E"/>
                      </a:solidFill>
                      <a:prstDash val="solid"/>
                    </a:lnR>
                    <a:lnT w="19050">
                      <a:solidFill>
                        <a:srgbClr val="4A626E"/>
                      </a:solidFill>
                      <a:prstDash val="solid"/>
                    </a:lnT>
                    <a:lnB w="3175">
                      <a:solidFill>
                        <a:srgbClr val="4A626E"/>
                      </a:solidFill>
                      <a:prstDash val="dot"/>
                    </a:lnB>
                    <a:lnTlToBr>
                      <a:noFill/>
                    </a:lnTlToBr>
                    <a:lnBlToTr>
                      <a:noFill/>
                    </a:lnBlToTr>
                    <a:solidFill>
                      <a:srgbClr val="F2F2F2"/>
                    </a:solidFill>
                  </a:tcPr>
                </a:tc>
              </a:tr>
              <a:tr h="376555">
                <a:tc>
                  <a:txBody>
                    <a:bodyPr/>
                    <a:lstStyle/>
                    <a:p>
                      <a:pPr indent="0" algn="ctr">
                        <a:lnSpc>
                          <a:spcPct val="120000"/>
                        </a:lnSpc>
                        <a:spcBef>
                          <a:spcPts val="0"/>
                        </a:spcBef>
                        <a:spcAft>
                          <a:spcPts val="0"/>
                        </a:spcAft>
                        <a:buNone/>
                      </a:pPr>
                      <a:r>
                        <a:rPr lang="zh-CN" sz="1400" b="0" spc="120">
                          <a:solidFill>
                            <a:srgbClr val="404040"/>
                          </a:solidFill>
                          <a:latin typeface="微软雅黑" panose="020B0503020204020204" charset="-122"/>
                          <a:ea typeface="微软雅黑" panose="020B0503020204020204" charset="-122"/>
                        </a:rPr>
                        <a:t>中科院沈阳自动化研究所</a:t>
                      </a:r>
                      <a:endParaRPr lang="zh-CN"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19050" cap="rnd">
                      <a:solidFill>
                        <a:srgbClr val="4A626E"/>
                      </a:solidFill>
                      <a:prstDash val="solid"/>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1400" b="0" spc="120">
                          <a:solidFill>
                            <a:srgbClr val="404040"/>
                          </a:solidFill>
                          <a:latin typeface="微软雅黑" panose="020B0503020204020204" charset="-122"/>
                          <a:ea typeface="微软雅黑" panose="020B0503020204020204" charset="-122"/>
                        </a:rPr>
                        <a:t>废墟搜索机器人、旋翼飞行机器人</a:t>
                      </a:r>
                      <a:endParaRPr lang="zh-CN"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19050" cap="rnd">
                      <a:solidFill>
                        <a:srgbClr val="4A626E"/>
                      </a:solidFill>
                      <a:prstDash val="solid"/>
                    </a:lnR>
                    <a:lnT w="3175">
                      <a:solidFill>
                        <a:srgbClr val="4A626E"/>
                      </a:solidFill>
                      <a:prstDash val="dot"/>
                    </a:lnT>
                    <a:lnB w="3175">
                      <a:solidFill>
                        <a:srgbClr val="4A626E"/>
                      </a:solidFill>
                      <a:prstDash val="dot"/>
                    </a:lnB>
                    <a:lnTlToBr>
                      <a:noFill/>
                    </a:lnTlToBr>
                    <a:lnBlToTr>
                      <a:noFill/>
                    </a:lnBlToTr>
                    <a:solidFill>
                      <a:srgbClr val="FFFFFF"/>
                    </a:solidFill>
                  </a:tcPr>
                </a:tc>
              </a:tr>
              <a:tr h="376555">
                <a:tc>
                  <a:txBody>
                    <a:bodyPr/>
                    <a:lstStyle/>
                    <a:p>
                      <a:pPr indent="0" algn="ctr">
                        <a:lnSpc>
                          <a:spcPct val="120000"/>
                        </a:lnSpc>
                        <a:spcBef>
                          <a:spcPts val="0"/>
                        </a:spcBef>
                        <a:spcAft>
                          <a:spcPts val="0"/>
                        </a:spcAft>
                        <a:buNone/>
                      </a:pPr>
                      <a:r>
                        <a:rPr lang="zh-CN" sz="1400" b="0" spc="120">
                          <a:solidFill>
                            <a:srgbClr val="404040"/>
                          </a:solidFill>
                          <a:latin typeface="微软雅黑" panose="020B0503020204020204" charset="-122"/>
                          <a:ea typeface="微软雅黑" panose="020B0503020204020204" charset="-122"/>
                        </a:rPr>
                        <a:t>贵州詹阳动力重工有限公司</a:t>
                      </a:r>
                      <a:endParaRPr lang="zh-CN"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19050" cap="rnd">
                      <a:solidFill>
                        <a:srgbClr val="4A626E"/>
                      </a:solidFill>
                      <a:prstDash val="solid"/>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zh-CN" sz="1400" b="0" spc="120">
                          <a:solidFill>
                            <a:srgbClr val="404040"/>
                          </a:solidFill>
                          <a:latin typeface="微软雅黑" panose="020B0503020204020204" charset="-122"/>
                          <a:ea typeface="微软雅黑" panose="020B0503020204020204" charset="-122"/>
                        </a:rPr>
                        <a:t>抢险救援工程机器人</a:t>
                      </a:r>
                      <a:endParaRPr lang="zh-CN"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19050" cap="rnd">
                      <a:solidFill>
                        <a:srgbClr val="4A626E"/>
                      </a:solidFill>
                      <a:prstDash val="solid"/>
                    </a:lnR>
                    <a:lnT w="3175">
                      <a:solidFill>
                        <a:srgbClr val="4A626E"/>
                      </a:solidFill>
                      <a:prstDash val="dot"/>
                    </a:lnT>
                    <a:lnB w="3175">
                      <a:solidFill>
                        <a:srgbClr val="4A626E"/>
                      </a:solidFill>
                      <a:prstDash val="dot"/>
                    </a:lnB>
                    <a:lnTlToBr>
                      <a:noFill/>
                    </a:lnTlToBr>
                    <a:lnBlToTr>
                      <a:noFill/>
                    </a:lnBlToTr>
                    <a:solidFill>
                      <a:srgbClr val="F2F2F2"/>
                    </a:solidFill>
                  </a:tcPr>
                </a:tc>
              </a:tr>
              <a:tr h="375920">
                <a:tc>
                  <a:txBody>
                    <a:bodyPr/>
                    <a:lstStyle/>
                    <a:p>
                      <a:pPr indent="0" algn="ctr">
                        <a:lnSpc>
                          <a:spcPct val="120000"/>
                        </a:lnSpc>
                        <a:spcBef>
                          <a:spcPts val="0"/>
                        </a:spcBef>
                        <a:spcAft>
                          <a:spcPts val="0"/>
                        </a:spcAft>
                        <a:buNone/>
                      </a:pPr>
                      <a:r>
                        <a:rPr lang="zh-CN" sz="1400" b="0" spc="120">
                          <a:solidFill>
                            <a:srgbClr val="404040"/>
                          </a:solidFill>
                          <a:latin typeface="微软雅黑" panose="020B0503020204020204" charset="-122"/>
                          <a:ea typeface="微软雅黑" panose="020B0503020204020204" charset="-122"/>
                        </a:rPr>
                        <a:t>上海交通大学</a:t>
                      </a:r>
                      <a:endParaRPr lang="zh-CN"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19050" cap="rnd">
                      <a:solidFill>
                        <a:srgbClr val="4A626E"/>
                      </a:solidFill>
                      <a:prstDash val="solid"/>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1400" b="0" spc="120">
                          <a:solidFill>
                            <a:srgbClr val="404040"/>
                          </a:solidFill>
                          <a:latin typeface="微软雅黑" panose="020B0503020204020204" charset="-122"/>
                          <a:ea typeface="微软雅黑" panose="020B0503020204020204" charset="-122"/>
                        </a:rPr>
                        <a:t>救援机器人</a:t>
                      </a:r>
                      <a:endParaRPr lang="zh-CN"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19050" cap="rnd">
                      <a:solidFill>
                        <a:srgbClr val="4A626E"/>
                      </a:solidFill>
                      <a:prstDash val="solid"/>
                    </a:lnR>
                    <a:lnT w="3175">
                      <a:solidFill>
                        <a:srgbClr val="4A626E"/>
                      </a:solidFill>
                      <a:prstDash val="dot"/>
                    </a:lnT>
                    <a:lnB w="3175">
                      <a:solidFill>
                        <a:srgbClr val="4A626E"/>
                      </a:solidFill>
                      <a:prstDash val="dot"/>
                    </a:lnB>
                    <a:lnTlToBr>
                      <a:noFill/>
                    </a:lnTlToBr>
                    <a:lnBlToTr>
                      <a:noFill/>
                    </a:lnBlToTr>
                    <a:solidFill>
                      <a:srgbClr val="FFFFFF"/>
                    </a:solidFill>
                  </a:tcPr>
                </a:tc>
              </a:tr>
              <a:tr h="376555">
                <a:tc>
                  <a:txBody>
                    <a:bodyPr/>
                    <a:lstStyle/>
                    <a:p>
                      <a:pPr indent="0" algn="ctr">
                        <a:lnSpc>
                          <a:spcPct val="120000"/>
                        </a:lnSpc>
                        <a:spcBef>
                          <a:spcPts val="0"/>
                        </a:spcBef>
                        <a:spcAft>
                          <a:spcPts val="0"/>
                        </a:spcAft>
                        <a:buNone/>
                      </a:pPr>
                      <a:r>
                        <a:rPr lang="zh-CN" sz="1400" b="0" spc="120">
                          <a:solidFill>
                            <a:srgbClr val="404040"/>
                          </a:solidFill>
                          <a:latin typeface="微软雅黑" panose="020B0503020204020204" charset="-122"/>
                          <a:ea typeface="微软雅黑" panose="020B0503020204020204" charset="-122"/>
                          <a:cs typeface="微软雅黑" panose="020B0503020204020204" charset="-122"/>
                        </a:rPr>
                        <a:t>GQY视讯( 300076 )</a:t>
                      </a:r>
                      <a:endParaRPr lang="zh-CN" altLang="en-US" sz="14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57150" marB="57150" anchor="ctr">
                    <a:lnL w="19050" cap="rnd">
                      <a:solidFill>
                        <a:srgbClr val="4A626E"/>
                      </a:solidFill>
                      <a:prstDash val="solid"/>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zh-CN" sz="1400" b="0" spc="120">
                          <a:solidFill>
                            <a:srgbClr val="404040"/>
                          </a:solidFill>
                          <a:latin typeface="微软雅黑" panose="020B0503020204020204" charset="-122"/>
                          <a:ea typeface="微软雅黑" panose="020B0503020204020204" charset="-122"/>
                          <a:cs typeface="微软雅黑" panose="020B0503020204020204" charset="-122"/>
                        </a:rPr>
                        <a:t>车载自平衡救护平台;</a:t>
                      </a:r>
                      <a:endParaRPr lang="zh-CN" altLang="en-US" sz="14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57150" marB="57150" anchor="ctr">
                    <a:lnL w="3175">
                      <a:solidFill>
                        <a:srgbClr val="4A626E"/>
                      </a:solidFill>
                      <a:prstDash val="dot"/>
                    </a:lnL>
                    <a:lnR w="19050" cap="rnd">
                      <a:solidFill>
                        <a:srgbClr val="4A626E"/>
                      </a:solidFill>
                      <a:prstDash val="solid"/>
                    </a:lnR>
                    <a:lnT w="3175">
                      <a:solidFill>
                        <a:srgbClr val="4A626E"/>
                      </a:solidFill>
                      <a:prstDash val="dot"/>
                    </a:lnT>
                    <a:lnB w="3175">
                      <a:solidFill>
                        <a:srgbClr val="4A626E"/>
                      </a:solidFill>
                      <a:prstDash val="dot"/>
                    </a:lnB>
                    <a:lnTlToBr>
                      <a:noFill/>
                    </a:lnTlToBr>
                    <a:lnBlToTr>
                      <a:noFill/>
                    </a:lnBlToTr>
                    <a:solidFill>
                      <a:srgbClr val="F2F2F2"/>
                    </a:solidFill>
                  </a:tcPr>
                </a:tc>
              </a:tr>
              <a:tr h="376555">
                <a:tc>
                  <a:txBody>
                    <a:bodyPr/>
                    <a:lstStyle/>
                    <a:p>
                      <a:pPr indent="0" algn="ctr">
                        <a:lnSpc>
                          <a:spcPct val="120000"/>
                        </a:lnSpc>
                        <a:spcBef>
                          <a:spcPts val="0"/>
                        </a:spcBef>
                        <a:spcAft>
                          <a:spcPts val="0"/>
                        </a:spcAft>
                        <a:buNone/>
                      </a:pPr>
                      <a:r>
                        <a:rPr lang="zh-CN" sz="1400" b="0" spc="120">
                          <a:solidFill>
                            <a:srgbClr val="404040"/>
                          </a:solidFill>
                          <a:latin typeface="微软雅黑" panose="020B0503020204020204" charset="-122"/>
                          <a:ea typeface="微软雅黑" panose="020B0503020204020204" charset="-122"/>
                          <a:cs typeface="微软雅黑" panose="020B0503020204020204" charset="-122"/>
                        </a:rPr>
                        <a:t>海伦哲( 300201 )</a:t>
                      </a:r>
                      <a:endParaRPr lang="zh-CN" altLang="en-US" sz="14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57150" marB="57150" anchor="ctr">
                    <a:lnL w="19050" cap="rnd">
                      <a:solidFill>
                        <a:srgbClr val="4A626E"/>
                      </a:solidFill>
                      <a:prstDash val="solid"/>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1400" b="0" spc="120">
                          <a:solidFill>
                            <a:srgbClr val="404040"/>
                          </a:solidFill>
                          <a:latin typeface="微软雅黑" panose="020B0503020204020204" charset="-122"/>
                          <a:ea typeface="微软雅黑" panose="020B0503020204020204" charset="-122"/>
                        </a:rPr>
                        <a:t>消防机器人</a:t>
                      </a:r>
                      <a:endParaRPr lang="zh-CN"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19050" cap="rnd">
                      <a:solidFill>
                        <a:srgbClr val="4A626E"/>
                      </a:solidFill>
                      <a:prstDash val="solid"/>
                    </a:lnR>
                    <a:lnT w="3175">
                      <a:solidFill>
                        <a:srgbClr val="4A626E"/>
                      </a:solidFill>
                      <a:prstDash val="dot"/>
                    </a:lnT>
                    <a:lnB w="3175">
                      <a:solidFill>
                        <a:srgbClr val="4A626E"/>
                      </a:solidFill>
                      <a:prstDash val="dot"/>
                    </a:lnB>
                    <a:lnTlToBr>
                      <a:noFill/>
                    </a:lnTlToBr>
                    <a:lnBlToTr>
                      <a:noFill/>
                    </a:lnBlToTr>
                    <a:solidFill>
                      <a:srgbClr val="FFFFFF"/>
                    </a:solidFill>
                  </a:tcPr>
                </a:tc>
              </a:tr>
              <a:tr h="376555">
                <a:tc>
                  <a:txBody>
                    <a:bodyPr/>
                    <a:lstStyle/>
                    <a:p>
                      <a:pPr indent="0" algn="ctr">
                        <a:lnSpc>
                          <a:spcPct val="120000"/>
                        </a:lnSpc>
                        <a:spcBef>
                          <a:spcPts val="0"/>
                        </a:spcBef>
                        <a:spcAft>
                          <a:spcPts val="0"/>
                        </a:spcAft>
                        <a:buNone/>
                      </a:pPr>
                      <a:r>
                        <a:rPr lang="zh-CN" sz="1400" b="0" spc="120">
                          <a:solidFill>
                            <a:srgbClr val="404040"/>
                          </a:solidFill>
                          <a:latin typeface="微软雅黑" panose="020B0503020204020204" charset="-122"/>
                          <a:ea typeface="微软雅黑" panose="020B0503020204020204" charset="-122"/>
                          <a:cs typeface="微软雅黑" panose="020B0503020204020204" charset="-122"/>
                        </a:rPr>
                        <a:t>机器人( 300024 )</a:t>
                      </a:r>
                      <a:endParaRPr lang="zh-CN" altLang="en-US" sz="14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57150" marB="57150" anchor="ctr">
                    <a:lnL w="19050" cap="rnd">
                      <a:solidFill>
                        <a:srgbClr val="4A626E"/>
                      </a:solidFill>
                      <a:prstDash val="solid"/>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zh-CN" sz="1400" b="0" spc="120">
                          <a:solidFill>
                            <a:srgbClr val="404040"/>
                          </a:solidFill>
                          <a:latin typeface="微软雅黑" panose="020B0503020204020204" charset="-122"/>
                          <a:ea typeface="微软雅黑" panose="020B0503020204020204" charset="-122"/>
                        </a:rPr>
                        <a:t>井下探测救援机器人</a:t>
                      </a:r>
                      <a:endParaRPr lang="zh-CN"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19050" cap="rnd">
                      <a:solidFill>
                        <a:srgbClr val="4A626E"/>
                      </a:solidFill>
                      <a:prstDash val="solid"/>
                    </a:lnR>
                    <a:lnT w="3175">
                      <a:solidFill>
                        <a:srgbClr val="4A626E"/>
                      </a:solidFill>
                      <a:prstDash val="dot"/>
                    </a:lnT>
                    <a:lnB w="3175">
                      <a:solidFill>
                        <a:srgbClr val="4A626E"/>
                      </a:solidFill>
                      <a:prstDash val="dot"/>
                    </a:lnB>
                    <a:lnTlToBr>
                      <a:noFill/>
                    </a:lnTlToBr>
                    <a:lnBlToTr>
                      <a:noFill/>
                    </a:lnBlToTr>
                    <a:solidFill>
                      <a:srgbClr val="F2F2F2"/>
                    </a:solidFill>
                  </a:tcPr>
                </a:tc>
              </a:tr>
              <a:tr h="376555">
                <a:tc>
                  <a:txBody>
                    <a:bodyPr/>
                    <a:lstStyle/>
                    <a:p>
                      <a:pPr indent="0" algn="ctr">
                        <a:lnSpc>
                          <a:spcPct val="120000"/>
                        </a:lnSpc>
                        <a:spcBef>
                          <a:spcPts val="0"/>
                        </a:spcBef>
                        <a:spcAft>
                          <a:spcPts val="0"/>
                        </a:spcAft>
                        <a:buNone/>
                      </a:pPr>
                      <a:r>
                        <a:rPr lang="zh-CN" sz="1400" b="0" spc="120">
                          <a:solidFill>
                            <a:srgbClr val="404040"/>
                          </a:solidFill>
                          <a:latin typeface="微软雅黑" panose="020B0503020204020204" charset="-122"/>
                          <a:ea typeface="微软雅黑" panose="020B0503020204020204" charset="-122"/>
                          <a:cs typeface="微软雅黑" panose="020B0503020204020204" charset="-122"/>
                        </a:rPr>
                        <a:t>大华股份( 0236 )</a:t>
                      </a:r>
                      <a:endParaRPr lang="zh-CN" altLang="en-US" sz="14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57150" marB="57150" anchor="ctr">
                    <a:lnL w="19050" cap="rnd">
                      <a:solidFill>
                        <a:srgbClr val="4A626E"/>
                      </a:solidFill>
                      <a:prstDash val="solid"/>
                    </a:lnL>
                    <a:lnR w="3175">
                      <a:solidFill>
                        <a:srgbClr val="4A626E"/>
                      </a:solidFill>
                      <a:prstDash val="dot"/>
                    </a:lnR>
                    <a:lnT w="3175">
                      <a:solidFill>
                        <a:srgbClr val="4A626E"/>
                      </a:solidFill>
                      <a:prstDash val="dot"/>
                    </a:lnT>
                    <a:lnB w="19050" cap="rnd">
                      <a:solidFill>
                        <a:srgbClr val="4A626E"/>
                      </a:solidFill>
                      <a:prstDash val="solid"/>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1400" b="0" spc="120">
                          <a:solidFill>
                            <a:srgbClr val="404040"/>
                          </a:solidFill>
                          <a:latin typeface="微软雅黑" panose="020B0503020204020204" charset="-122"/>
                          <a:ea typeface="微软雅黑" panose="020B0503020204020204" charset="-122"/>
                        </a:rPr>
                        <a:t>消防机器人</a:t>
                      </a:r>
                      <a:endParaRPr lang="zh-CN"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19050" cap="rnd">
                      <a:solidFill>
                        <a:srgbClr val="4A626E"/>
                      </a:solidFill>
                      <a:prstDash val="solid"/>
                    </a:lnR>
                    <a:lnT w="3175">
                      <a:solidFill>
                        <a:srgbClr val="4A626E"/>
                      </a:solidFill>
                      <a:prstDash val="dot"/>
                    </a:lnT>
                    <a:lnB w="19050" cap="rnd">
                      <a:solidFill>
                        <a:srgbClr val="4A626E"/>
                      </a:solidFill>
                      <a:prstDash val="solid"/>
                    </a:lnB>
                    <a:lnTlToBr>
                      <a:noFill/>
                    </a:lnTlToBr>
                    <a:lnBlToTr>
                      <a:noFill/>
                    </a:lnBlToTr>
                    <a:solidFill>
                      <a:srgbClr val="FFFFFF"/>
                    </a:solidFill>
                  </a:tcPr>
                </a:tc>
              </a:tr>
            </a:tbl>
          </a:graphicData>
        </a:graphic>
      </p:graphicFrame>
      <p:sp>
        <p:nvSpPr>
          <p:cNvPr id="4" name="文本框 3"/>
          <p:cNvSpPr txBox="1">
            <a:spLocks noGrp="1" noSelect="1" noRot="1" noChangeAspect="1" noMove="1" noResize="1" noEditPoints="1" noAdjustHandles="1" noChangeArrowheads="1" noChangeShapeType="1" noTextEdit="1"/>
          </p:cNvSpPr>
          <p:nvPr/>
        </p:nvSpPr>
        <p:spPr>
          <a:xfrm>
            <a:off x="6472555" y="5638165"/>
            <a:ext cx="4905375" cy="368300"/>
          </a:xfrm>
          <a:prstGeom prst="rect">
            <a:avLst/>
          </a:prstGeom>
          <a:noFill/>
        </p:spPr>
        <p:txBody>
          <a:bodyPr wrap="square" rtlCol="0">
            <a:spAutoFit/>
          </a:bodyPr>
          <a:lstStyle/>
          <a:p>
            <a:r>
              <a:rPr lang="zh-CN" altLang="en-US">
                <a:solidFill>
                  <a:schemeClr val="bg1"/>
                </a:solidFill>
              </a:rPr>
              <a:t>图表</a:t>
            </a:r>
            <a:r>
              <a:rPr lang="en-US" altLang="zh-CN">
                <a:solidFill>
                  <a:schemeClr val="bg1"/>
                </a:solidFill>
              </a:rPr>
              <a:t>2</a:t>
            </a:r>
            <a:r>
              <a:rPr lang="zh-CN" altLang="en-US">
                <a:solidFill>
                  <a:schemeClr val="bg1"/>
                </a:solidFill>
              </a:rPr>
              <a:t>：</a:t>
            </a:r>
            <a:r>
              <a:rPr lang="zh-CN">
                <a:solidFill>
                  <a:schemeClr val="bg1"/>
                </a:solidFill>
              </a:rPr>
              <a:t>领先机构救援机器人的技术进展格局</a:t>
            </a:r>
            <a:endParaRPr lang="zh-CN">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50505"/>
            </a:gs>
            <a:gs pos="54000">
              <a:srgbClr val="181818"/>
            </a:gs>
            <a:gs pos="100000">
              <a:srgbClr val="050505"/>
            </a:gs>
          </a:gsLst>
          <a:lin ang="0" scaled="0"/>
        </a:gradFill>
        <a:effectLst/>
      </p:bgPr>
    </p:bg>
    <p:spTree>
      <p:nvGrpSpPr>
        <p:cNvPr id="1" name=""/>
        <p:cNvGrpSpPr>
          <a:grpSpLocks noGrp="1" noSelect="1" noRot="1" noChangeAspect="1" noMove="1" noResize="1" noUngrp="1"/>
        </p:cNvGrpSpPr>
        <p:nvPr/>
      </p:nvGrpSpPr>
      <p:grpSpPr>
        <a:xfrm>
          <a:off x="0" y="0"/>
          <a:ext cx="0" cy="0"/>
          <a:chOff x="0" y="0"/>
          <a:chExt cx="0" cy="0"/>
        </a:xfrm>
      </p:grpSpPr>
      <p:sp>
        <p:nvSpPr>
          <p:cNvPr id="3" name="等腰三角形 2"/>
          <p:cNvSpPr>
            <a:spLocks noGrp="1" noSelect="1" noRot="1" noChangeAspect="1" noMove="1" noResize="1" noEditPoints="1" noAdjustHandles="1" noChangeArrowheads="1" noChangeShapeType="1" noTextEdit="1"/>
          </p:cNvSpPr>
          <p:nvPr/>
        </p:nvSpPr>
        <p:spPr>
          <a:xfrm flipV="1">
            <a:off x="5529898" y="-635"/>
            <a:ext cx="1132205" cy="464820"/>
          </a:xfrm>
          <a:prstGeom prst="triangle">
            <a:avLst/>
          </a:prstGeom>
          <a:solidFill>
            <a:srgbClr val="5D5D5D"/>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a:spLocks noGrp="1" noSelect="1" noRot="1" noChangeAspect="1" noMove="1" noResize="1" noEditPoints="1" noAdjustHandles="1" noChangeArrowheads="1" noChangeShapeType="1" noTextEdit="1"/>
          </p:cNvSpPr>
          <p:nvPr/>
        </p:nvSpPr>
        <p:spPr>
          <a:xfrm>
            <a:off x="4645343" y="577850"/>
            <a:ext cx="2901315" cy="521970"/>
          </a:xfrm>
          <a:prstGeom prst="rect">
            <a:avLst/>
          </a:prstGeom>
          <a:noFill/>
        </p:spPr>
        <p:txBody>
          <a:bodyPr wrap="square" rtlCol="0" anchor="t">
            <a:spAutoFit/>
          </a:bodyPr>
          <a:lstStyle/>
          <a:p>
            <a:pPr algn="ctr"/>
            <a:r>
              <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市场分析</a:t>
            </a:r>
            <a:endPar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p:txBody>
      </p:sp>
      <p:pic>
        <p:nvPicPr>
          <p:cNvPr id="33" name="图片 32" descr="图片1"/>
          <p:cNvPicPr>
            <a:picLocks noGrp="1" noSelect="1" noRot="1" noChangeAspect="1" noMove="1" noResize="1" noEditPoints="1" noAdjustHandles="1" noChangeArrowheads="1" noChangeShapeType="1" noCrop="1"/>
          </p:cNvPicPr>
          <p:nvPr/>
        </p:nvPicPr>
        <p:blipFill>
          <a:blip r:embed="rId1"/>
          <a:stretch>
            <a:fillRect/>
          </a:stretch>
        </p:blipFill>
        <p:spPr>
          <a:xfrm>
            <a:off x="165100" y="194310"/>
            <a:ext cx="1045210" cy="1045210"/>
          </a:xfrm>
          <a:prstGeom prst="rect">
            <a:avLst/>
          </a:prstGeom>
        </p:spPr>
      </p:pic>
      <p:graphicFrame>
        <p:nvGraphicFramePr>
          <p:cNvPr id="18" name="表格 17"/>
          <p:cNvGraphicFramePr/>
          <p:nvPr>
            <p:custDataLst>
              <p:tags r:id="rId2"/>
            </p:custDataLst>
          </p:nvPr>
        </p:nvGraphicFramePr>
        <p:xfrm>
          <a:off x="436880" y="1949133"/>
          <a:ext cx="11277600" cy="3274060"/>
        </p:xfrm>
        <a:graphic>
          <a:graphicData uri="http://schemas.openxmlformats.org/drawingml/2006/table">
            <a:tbl>
              <a:tblPr firstRow="1" bandRow="1">
                <a:tableStyleId>{5C22544A-7EE6-4342-B048-85BDC9FD1C3A}</a:tableStyleId>
              </a:tblPr>
              <a:tblGrid>
                <a:gridCol w="1018540"/>
                <a:gridCol w="10259060"/>
              </a:tblGrid>
              <a:tr h="873760">
                <a:tc>
                  <a:txBody>
                    <a:bodyPr/>
                    <a:lstStyle/>
                    <a:p>
                      <a:pPr indent="0" algn="ctr">
                        <a:lnSpc>
                          <a:spcPct val="120000"/>
                        </a:lnSpc>
                        <a:spcBef>
                          <a:spcPts val="0"/>
                        </a:spcBef>
                        <a:spcAft>
                          <a:spcPts val="0"/>
                        </a:spcAft>
                        <a:buNone/>
                      </a:pPr>
                      <a:r>
                        <a:rPr lang="zh-CN" sz="1800" b="1" spc="130">
                          <a:solidFill>
                            <a:srgbClr val="FFFFFF"/>
                          </a:solidFill>
                          <a:latin typeface="微软雅黑" panose="020B0503020204020204" charset="-122"/>
                          <a:ea typeface="微软雅黑" panose="020B0503020204020204" charset="-122"/>
                          <a:cs typeface="微软雅黑" panose="020B0503020204020204" charset="-122"/>
                        </a:rPr>
                        <a:t>国家/地区</a:t>
                      </a:r>
                      <a:endParaRPr lang="zh-CN" sz="1800" b="1" spc="130">
                        <a:solidFill>
                          <a:srgbClr val="FFFFFF"/>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lnL>
                      <a:noFill/>
                    </a:lnL>
                    <a:lnR w="19050">
                      <a:solidFill>
                        <a:srgbClr val="FFFFFF"/>
                      </a:solidFill>
                      <a:prstDash val="solid"/>
                    </a:lnR>
                    <a:lnT>
                      <a:noFill/>
                    </a:lnT>
                    <a:lnB>
                      <a:noFill/>
                    </a:lnB>
                    <a:lnTlToBr>
                      <a:noFill/>
                    </a:lnTlToBr>
                    <a:lnBlToTr>
                      <a:noFill/>
                    </a:lnBlToTr>
                    <a:solidFill>
                      <a:srgbClr val="404040"/>
                    </a:solidFill>
                  </a:tcPr>
                </a:tc>
                <a:tc>
                  <a:txBody>
                    <a:bodyPr/>
                    <a:lstStyle/>
                    <a:p>
                      <a:pPr indent="0" algn="ctr">
                        <a:lnSpc>
                          <a:spcPct val="120000"/>
                        </a:lnSpc>
                        <a:spcBef>
                          <a:spcPts val="0"/>
                        </a:spcBef>
                        <a:spcAft>
                          <a:spcPts val="0"/>
                        </a:spcAft>
                        <a:buNone/>
                      </a:pPr>
                      <a:r>
                        <a:rPr lang="zh-CN" sz="1800" b="1" spc="130">
                          <a:solidFill>
                            <a:srgbClr val="FFFFFF"/>
                          </a:solidFill>
                          <a:latin typeface="微软雅黑" panose="020B0503020204020204" charset="-122"/>
                          <a:ea typeface="微软雅黑" panose="020B0503020204020204" charset="-122"/>
                        </a:rPr>
                        <a:t>发展情况</a:t>
                      </a:r>
                      <a:endParaRPr lang="zh-CN" sz="1800" b="1" spc="130">
                        <a:solidFill>
                          <a:srgbClr val="FFFFFF"/>
                        </a:solidFill>
                        <a:latin typeface="微软雅黑" panose="020B0503020204020204" charset="-122"/>
                        <a:ea typeface="微软雅黑" panose="020B0503020204020204" charset="-122"/>
                      </a:endParaRPr>
                    </a:p>
                  </a:txBody>
                  <a:tcPr marL="177800" marR="177800" marT="107950" marB="107950" anchor="ctr">
                    <a:lnL w="19050">
                      <a:solidFill>
                        <a:srgbClr val="FFFFFF"/>
                      </a:solidFill>
                      <a:prstDash val="solid"/>
                    </a:lnL>
                    <a:lnR>
                      <a:noFill/>
                    </a:lnR>
                    <a:lnT>
                      <a:noFill/>
                    </a:lnT>
                    <a:lnB>
                      <a:noFill/>
                    </a:lnB>
                    <a:lnTlToBr>
                      <a:noFill/>
                    </a:lnTlToBr>
                    <a:lnBlToTr>
                      <a:noFill/>
                    </a:lnBlToTr>
                    <a:solidFill>
                      <a:srgbClr val="4A626E"/>
                    </a:solidFill>
                  </a:tcPr>
                </a:tc>
              </a:tr>
              <a:tr h="800100">
                <a:tc>
                  <a:txBody>
                    <a:bodyPr/>
                    <a:lstStyle/>
                    <a:p>
                      <a:pPr indent="0" algn="ctr">
                        <a:lnSpc>
                          <a:spcPct val="120000"/>
                        </a:lnSpc>
                        <a:spcBef>
                          <a:spcPts val="0"/>
                        </a:spcBef>
                        <a:spcAft>
                          <a:spcPts val="0"/>
                        </a:spcAft>
                        <a:buNone/>
                      </a:pPr>
                      <a:r>
                        <a:rPr lang="zh-CN" sz="1600" b="0" spc="120">
                          <a:solidFill>
                            <a:srgbClr val="404040"/>
                          </a:solidFill>
                          <a:latin typeface="微软雅黑" panose="020B0503020204020204" charset="-122"/>
                          <a:ea typeface="微软雅黑" panose="020B0503020204020204" charset="-122"/>
                        </a:rPr>
                        <a:t>美国</a:t>
                      </a:r>
                      <a:endParaRPr lang="zh-CN" altLang="en-US" sz="1600" b="0" spc="120">
                        <a:solidFill>
                          <a:srgbClr val="404040"/>
                        </a:solidFill>
                        <a:latin typeface="微软雅黑" panose="020B0503020204020204" charset="-122"/>
                        <a:ea typeface="微软雅黑" panose="020B0503020204020204" charset="-122"/>
                      </a:endParaRPr>
                    </a:p>
                  </a:txBody>
                  <a:tcPr marL="177800" marR="177800" marT="107950" marB="107950" anchor="ctr">
                    <a:lnL>
                      <a:noFill/>
                    </a:lnL>
                    <a:lnR w="19050">
                      <a:solidFill>
                        <a:srgbClr val="FFFFFF"/>
                      </a:solidFill>
                      <a:prstDash val="solid"/>
                    </a:lnR>
                    <a:lnT>
                      <a:noFill/>
                    </a:lnT>
                    <a:lnB>
                      <a:noFill/>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1600" b="0" spc="120">
                          <a:solidFill>
                            <a:srgbClr val="404040"/>
                          </a:solidFill>
                          <a:latin typeface="微软雅黑" panose="020B0503020204020204" charset="-122"/>
                          <a:ea typeface="微软雅黑" panose="020B0503020204020204" charset="-122"/>
                          <a:cs typeface="微软雅黑" panose="020B0503020204020204" charset="-122"/>
                        </a:rPr>
                        <a:t>美国DARPA 2012年4月以核电事故救援为背景，启动“机器人挑战”计划，设定开车、穿越废墟、爬梯子、清除路障、开门、凿墙洞、关阀门，连消防栓等8项典型任务</a:t>
                      </a:r>
                      <a:endParaRPr lang="zh-CN" sz="16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lnL w="19050">
                      <a:solidFill>
                        <a:srgbClr val="FFFFFF"/>
                      </a:solidFill>
                      <a:prstDash val="solid"/>
                    </a:lnL>
                    <a:lnR>
                      <a:noFill/>
                    </a:lnR>
                    <a:lnT>
                      <a:noFill/>
                    </a:lnT>
                    <a:lnB>
                      <a:noFill/>
                    </a:lnB>
                    <a:lnTlToBr>
                      <a:noFill/>
                    </a:lnTlToBr>
                    <a:lnBlToTr>
                      <a:noFill/>
                    </a:lnBlToTr>
                    <a:solidFill>
                      <a:srgbClr val="FFFFFF"/>
                    </a:solidFill>
                  </a:tcPr>
                </a:tc>
              </a:tr>
              <a:tr h="800100">
                <a:tc>
                  <a:txBody>
                    <a:bodyPr/>
                    <a:lstStyle/>
                    <a:p>
                      <a:pPr indent="0" algn="ctr">
                        <a:lnSpc>
                          <a:spcPct val="120000"/>
                        </a:lnSpc>
                        <a:spcBef>
                          <a:spcPts val="0"/>
                        </a:spcBef>
                        <a:spcAft>
                          <a:spcPts val="0"/>
                        </a:spcAft>
                        <a:buNone/>
                      </a:pPr>
                      <a:r>
                        <a:rPr lang="zh-CN" sz="1600" b="0" spc="120">
                          <a:solidFill>
                            <a:srgbClr val="404040"/>
                          </a:solidFill>
                          <a:latin typeface="微软雅黑" panose="020B0503020204020204" charset="-122"/>
                          <a:ea typeface="微软雅黑" panose="020B0503020204020204" charset="-122"/>
                        </a:rPr>
                        <a:t>日本</a:t>
                      </a:r>
                      <a:endParaRPr lang="zh-CN" altLang="en-US" sz="1600" b="0" spc="120">
                        <a:solidFill>
                          <a:srgbClr val="404040"/>
                        </a:solidFill>
                        <a:latin typeface="微软雅黑" panose="020B0503020204020204" charset="-122"/>
                        <a:ea typeface="微软雅黑" panose="020B0503020204020204" charset="-122"/>
                      </a:endParaRPr>
                    </a:p>
                  </a:txBody>
                  <a:tcPr marL="177800" marR="177800" marT="107950" marB="107950" anchor="ctr">
                    <a:lnL>
                      <a:noFill/>
                    </a:lnL>
                    <a:lnR w="19050">
                      <a:solidFill>
                        <a:srgbClr val="FFFFFF"/>
                      </a:solidFill>
                      <a:prstDash val="solid"/>
                    </a:lnR>
                    <a:lnT>
                      <a:noFill/>
                    </a:lnT>
                    <a:lnB>
                      <a:noFill/>
                    </a:lnB>
                    <a:lnTlToBr>
                      <a:noFill/>
                    </a:lnTlToBr>
                    <a:lnBlToTr>
                      <a:noFill/>
                    </a:lnBlToTr>
                    <a:solidFill>
                      <a:srgbClr val="F2F2F2"/>
                    </a:solidFill>
                  </a:tcPr>
                </a:tc>
                <a:tc>
                  <a:txBody>
                    <a:bodyPr/>
                    <a:lstStyle/>
                    <a:p>
                      <a:pPr indent="0" algn="l">
                        <a:lnSpc>
                          <a:spcPct val="120000"/>
                        </a:lnSpc>
                        <a:spcBef>
                          <a:spcPts val="0"/>
                        </a:spcBef>
                        <a:spcAft>
                          <a:spcPts val="0"/>
                        </a:spcAft>
                        <a:buNone/>
                      </a:pPr>
                      <a:r>
                        <a:rPr lang="zh-CN" sz="1600" b="0" spc="120">
                          <a:solidFill>
                            <a:srgbClr val="404040"/>
                          </a:solidFill>
                          <a:latin typeface="微软雅黑" panose="020B0503020204020204" charset="-122"/>
                          <a:ea typeface="微软雅黑" panose="020B0503020204020204" charset="-122"/>
                          <a:cs typeface="微软雅黑" panose="020B0503020204020204" charset="-122"/>
                        </a:rPr>
                        <a:t>日本政府2015年发布《机器人新战略》，制定了未来5年机器人重点应用的5个领域，灾害应对为其中之一</a:t>
                      </a:r>
                      <a:endParaRPr lang="zh-CN" altLang="en-US" sz="16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lnL w="19050">
                      <a:solidFill>
                        <a:srgbClr val="FFFFFF"/>
                      </a:solidFill>
                      <a:prstDash val="solid"/>
                    </a:lnL>
                    <a:lnR>
                      <a:noFill/>
                    </a:lnR>
                    <a:lnT>
                      <a:noFill/>
                    </a:lnT>
                    <a:lnB>
                      <a:noFill/>
                    </a:lnB>
                    <a:lnTlToBr>
                      <a:noFill/>
                    </a:lnTlToBr>
                    <a:lnBlToTr>
                      <a:noFill/>
                    </a:lnBlToTr>
                    <a:solidFill>
                      <a:srgbClr val="F2F2F2"/>
                    </a:solidFill>
                  </a:tcPr>
                </a:tc>
              </a:tr>
              <a:tr h="800100">
                <a:tc>
                  <a:txBody>
                    <a:bodyPr/>
                    <a:lstStyle/>
                    <a:p>
                      <a:pPr indent="0" algn="ctr">
                        <a:lnSpc>
                          <a:spcPct val="120000"/>
                        </a:lnSpc>
                        <a:spcBef>
                          <a:spcPts val="0"/>
                        </a:spcBef>
                        <a:spcAft>
                          <a:spcPts val="0"/>
                        </a:spcAft>
                        <a:buNone/>
                      </a:pPr>
                      <a:r>
                        <a:rPr lang="zh-CN" sz="1600" b="0" spc="120">
                          <a:solidFill>
                            <a:srgbClr val="404040"/>
                          </a:solidFill>
                          <a:latin typeface="微软雅黑" panose="020B0503020204020204" charset="-122"/>
                          <a:ea typeface="微软雅黑" panose="020B0503020204020204" charset="-122"/>
                        </a:rPr>
                        <a:t>欧洲</a:t>
                      </a:r>
                      <a:endParaRPr lang="zh-CN" altLang="en-US" sz="1600" b="0" spc="120">
                        <a:solidFill>
                          <a:srgbClr val="404040"/>
                        </a:solidFill>
                        <a:latin typeface="微软雅黑" panose="020B0503020204020204" charset="-122"/>
                        <a:ea typeface="微软雅黑" panose="020B0503020204020204" charset="-122"/>
                      </a:endParaRPr>
                    </a:p>
                  </a:txBody>
                  <a:tcPr marL="177800" marR="177800" marT="107950" marB="107950" anchor="ctr">
                    <a:lnL>
                      <a:noFill/>
                    </a:lnL>
                    <a:lnR w="19050">
                      <a:solidFill>
                        <a:srgbClr val="FFFFFF"/>
                      </a:solidFill>
                      <a:prstDash val="solid"/>
                    </a:lnR>
                    <a:lnT>
                      <a:noFill/>
                    </a:lnT>
                    <a:lnB w="19050">
                      <a:solidFill>
                        <a:srgbClr val="4A626E"/>
                      </a:solidFill>
                      <a:prstDash val="solid"/>
                    </a:lnB>
                    <a:lnTlToBr>
                      <a:noFill/>
                    </a:lnTlToBr>
                    <a:lnBlToTr>
                      <a:noFill/>
                    </a:lnBlToTr>
                    <a:solidFill>
                      <a:srgbClr val="FFFFFF"/>
                    </a:solidFill>
                  </a:tcPr>
                </a:tc>
                <a:tc>
                  <a:txBody>
                    <a:bodyPr/>
                    <a:lstStyle/>
                    <a:p>
                      <a:pPr indent="0" algn="l">
                        <a:lnSpc>
                          <a:spcPct val="120000"/>
                        </a:lnSpc>
                        <a:spcBef>
                          <a:spcPts val="0"/>
                        </a:spcBef>
                        <a:spcAft>
                          <a:spcPts val="0"/>
                        </a:spcAft>
                        <a:buNone/>
                      </a:pPr>
                      <a:r>
                        <a:rPr lang="zh-CN" sz="1600" b="0" spc="120">
                          <a:solidFill>
                            <a:srgbClr val="404040"/>
                          </a:solidFill>
                          <a:latin typeface="微软雅黑" panose="020B0503020204020204" charset="-122"/>
                          <a:ea typeface="微软雅黑" panose="020B0503020204020204" charset="-122"/>
                          <a:cs typeface="微软雅黑" panose="020B0503020204020204" charset="-122"/>
                        </a:rPr>
                        <a:t>2014年，欧盟与欧洲机器人协会共同启动全球最大民用机器人研发计划“SPARC”，重点针对包括公共安全的6个领域，投资近30亿欧元研发相关机器人，预测2020年产值增至600亿</a:t>
                      </a:r>
                      <a:endParaRPr lang="zh-CN" altLang="en-US" sz="1600" b="0" spc="120">
                        <a:solidFill>
                          <a:srgbClr val="404040"/>
                        </a:solidFill>
                        <a:latin typeface="微软雅黑" panose="020B0503020204020204" charset="-122"/>
                        <a:ea typeface="微软雅黑" panose="020B0503020204020204" charset="-122"/>
                        <a:cs typeface="微软雅黑" panose="020B0503020204020204" charset="-122"/>
                      </a:endParaRPr>
                    </a:p>
                  </a:txBody>
                  <a:tcPr marL="177800" marR="177800" marT="107950" marB="107950" anchor="ctr">
                    <a:lnL w="19050">
                      <a:solidFill>
                        <a:srgbClr val="FFFFFF"/>
                      </a:solidFill>
                      <a:prstDash val="solid"/>
                    </a:lnL>
                    <a:lnR>
                      <a:noFill/>
                    </a:lnR>
                    <a:lnT>
                      <a:noFill/>
                    </a:lnT>
                    <a:lnB w="19050">
                      <a:solidFill>
                        <a:srgbClr val="4A626E"/>
                      </a:solidFill>
                      <a:prstDash val="solid"/>
                    </a:lnB>
                    <a:lnTlToBr>
                      <a:noFill/>
                    </a:lnTlToBr>
                    <a:lnBlToTr>
                      <a:noFill/>
                    </a:lnBlToTr>
                    <a:solidFill>
                      <a:srgbClr val="FFFFFF"/>
                    </a:solidFill>
                  </a:tcPr>
                </a:tc>
              </a:tr>
            </a:tbl>
          </a:graphicData>
        </a:graphic>
      </p:graphicFrame>
      <p:sp>
        <p:nvSpPr>
          <p:cNvPr id="20" name="文本框 19"/>
          <p:cNvSpPr txBox="1">
            <a:spLocks noGrp="1" noSelect="1" noRot="1" noChangeAspect="1" noMove="1" noResize="1" noEditPoints="1" noAdjustHandles="1" noChangeArrowheads="1" noChangeShapeType="1" noTextEdit="1"/>
          </p:cNvSpPr>
          <p:nvPr/>
        </p:nvSpPr>
        <p:spPr>
          <a:xfrm>
            <a:off x="3247390" y="5485765"/>
            <a:ext cx="5697220" cy="368300"/>
          </a:xfrm>
          <a:prstGeom prst="rect">
            <a:avLst/>
          </a:prstGeom>
          <a:noFill/>
        </p:spPr>
        <p:txBody>
          <a:bodyPr wrap="square" rtlCol="0">
            <a:spAutoFit/>
          </a:bodyPr>
          <a:lstStyle/>
          <a:p>
            <a:r>
              <a:rPr lang="zh-CN" altLang="en-US">
                <a:solidFill>
                  <a:schemeClr val="bg1"/>
                </a:solidFill>
              </a:rPr>
              <a:t>图表</a:t>
            </a:r>
            <a:r>
              <a:rPr lang="en-US" altLang="zh-CN">
                <a:solidFill>
                  <a:schemeClr val="bg1"/>
                </a:solidFill>
              </a:rPr>
              <a:t>3</a:t>
            </a:r>
            <a:r>
              <a:rPr lang="zh-CN" altLang="en-US">
                <a:solidFill>
                  <a:schemeClr val="bg1"/>
                </a:solidFill>
              </a:rPr>
              <a:t>：</a:t>
            </a:r>
            <a:r>
              <a:rPr lang="zh-CN">
                <a:solidFill>
                  <a:schemeClr val="bg1"/>
                </a:solidFill>
              </a:rPr>
              <a:t>全球发达国家发展智能应急救援机器人情况</a:t>
            </a:r>
            <a:endParaRPr lang="zh-CN">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050505"/>
            </a:gs>
            <a:gs pos="54000">
              <a:srgbClr val="181818"/>
            </a:gs>
            <a:gs pos="100000">
              <a:srgbClr val="050505"/>
            </a:gs>
          </a:gsLst>
          <a:lin ang="0" scaled="0"/>
        </a:gradFill>
        <a:effectLst/>
      </p:bgPr>
    </p:bg>
    <p:spTree>
      <p:nvGrpSpPr>
        <p:cNvPr id="1" name=""/>
        <p:cNvGrpSpPr>
          <a:grpSpLocks noGrp="1" noSelect="1" noRot="1" noChangeAspect="1" noMove="1" noResize="1" noUngrp="1"/>
        </p:cNvGrpSpPr>
        <p:nvPr/>
      </p:nvGrpSpPr>
      <p:grpSpPr>
        <a:xfrm>
          <a:off x="0" y="0"/>
          <a:ext cx="0" cy="0"/>
          <a:chOff x="0" y="0"/>
          <a:chExt cx="0" cy="0"/>
        </a:xfrm>
      </p:grpSpPr>
      <p:grpSp>
        <p:nvGrpSpPr>
          <p:cNvPr id="3" name="组合 2"/>
          <p:cNvGrpSpPr>
            <a:grpSpLocks noGrp="1" noSelect="1" noRot="1" noChangeAspect="1" noMove="1" noResize="1" noUngrp="1"/>
          </p:cNvGrpSpPr>
          <p:nvPr/>
        </p:nvGrpSpPr>
        <p:grpSpPr>
          <a:xfrm>
            <a:off x="4744085" y="198120"/>
            <a:ext cx="2581910" cy="2134870"/>
            <a:chOff x="7567" y="950"/>
            <a:chExt cx="4066" cy="3362"/>
          </a:xfrm>
        </p:grpSpPr>
        <p:grpSp>
          <p:nvGrpSpPr>
            <p:cNvPr id="18" name="组合 17"/>
            <p:cNvGrpSpPr>
              <a:grpSpLocks noGrp="1" noSelect="1" noRot="1" noChangeAspect="1" noMove="1" noResize="1" noUngrp="1"/>
            </p:cNvGrpSpPr>
            <p:nvPr/>
          </p:nvGrpSpPr>
          <p:grpSpPr>
            <a:xfrm>
              <a:off x="7567" y="950"/>
              <a:ext cx="4066" cy="3362"/>
              <a:chOff x="13491" y="5629"/>
              <a:chExt cx="2013" cy="1664"/>
            </a:xfrm>
          </p:grpSpPr>
          <p:sp>
            <p:nvSpPr>
              <p:cNvPr id="7" name="六边形 6"/>
              <p:cNvSpPr>
                <a:spLocks noGrp="1" noSelect="1" noRot="1" noChangeAspect="1" noMove="1" noResize="1" noEditPoints="1" noAdjustHandles="1" noChangeArrowheads="1" noChangeShapeType="1" noTextEdit="1"/>
              </p:cNvSpPr>
              <p:nvPr/>
            </p:nvSpPr>
            <p:spPr>
              <a:xfrm>
                <a:off x="13491" y="5629"/>
                <a:ext cx="1372" cy="1222"/>
              </a:xfrm>
              <a:prstGeom prst="hexagon">
                <a:avLst/>
              </a:prstGeom>
              <a:solidFill>
                <a:schemeClr val="tx1">
                  <a:lumMod val="65000"/>
                  <a:lumOff val="35000"/>
                </a:schemeClr>
              </a:solidFill>
              <a:ln>
                <a:noFill/>
              </a:ln>
              <a:effectLst>
                <a:innerShdw blurRad="63500" dist="50800" dir="18900000">
                  <a:prstClr val="black">
                    <a:alpha val="50000"/>
                  </a:prstClr>
                </a:inn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六边形 5"/>
              <p:cNvSpPr>
                <a:spLocks noGrp="1" noSelect="1" noRot="1" noChangeAspect="1" noMove="1" noResize="1" noEditPoints="1" noAdjustHandles="1" noChangeArrowheads="1" noChangeShapeType="1" noTextEdit="1"/>
              </p:cNvSpPr>
              <p:nvPr/>
            </p:nvSpPr>
            <p:spPr>
              <a:xfrm>
                <a:off x="14132" y="6071"/>
                <a:ext cx="1372" cy="1222"/>
              </a:xfrm>
              <a:prstGeom prst="hexagon">
                <a:avLst/>
              </a:prstGeom>
              <a:solidFill>
                <a:schemeClr val="tx1">
                  <a:lumMod val="75000"/>
                  <a:lumOff val="25000"/>
                </a:schemeClr>
              </a:solidFill>
              <a:ln>
                <a:noFill/>
              </a:ln>
              <a:effectLst>
                <a:outerShdw blurRad="50800" dist="38100" dir="8100000" algn="t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 name="文本框 1"/>
            <p:cNvSpPr txBox="1">
              <a:spLocks noGrp="1" noSelect="1" noRot="1" noChangeAspect="1" noMove="1" noResize="1" noEditPoints="1" noAdjustHandles="1" noChangeArrowheads="1" noChangeShapeType="1" noTextEdit="1"/>
            </p:cNvSpPr>
            <p:nvPr/>
          </p:nvSpPr>
          <p:spPr>
            <a:xfrm>
              <a:off x="9273" y="2521"/>
              <a:ext cx="1949" cy="1113"/>
            </a:xfrm>
            <a:prstGeom prst="rect">
              <a:avLst/>
            </a:prstGeom>
            <a:noFill/>
          </p:spPr>
          <p:txBody>
            <a:bodyPr wrap="square" rtlCol="0">
              <a:spAutoFit/>
            </a:bodyPr>
            <a:lstStyle/>
            <a:p>
              <a:pPr algn="dist">
                <a:lnSpc>
                  <a:spcPct val="100000"/>
                </a:lnSpc>
              </a:pPr>
              <a:r>
                <a:rPr lang="zh-CN" sz="2800" b="1">
                  <a:solidFill>
                    <a:schemeClr val="bg1"/>
                  </a:solidFill>
                  <a:latin typeface="汉仪雅酷黑 45W" panose="020B0404020202020204" charset="-122"/>
                  <a:ea typeface="汉仪雅酷黑 45W" panose="020B0404020202020204" charset="-122"/>
                  <a:cs typeface="汉仪雅酷黑 45W" panose="020B0404020202020204" charset="-122"/>
                </a:rPr>
                <a:t>目录</a:t>
              </a:r>
              <a:endParaRPr lang="zh-CN" sz="2000">
                <a:solidFill>
                  <a:schemeClr val="bg1"/>
                </a:solidFill>
                <a:latin typeface="汉仪雅酷黑 45W" panose="020B0404020202020204" charset="-122"/>
                <a:ea typeface="汉仪雅酷黑 45W" panose="020B0404020202020204" charset="-122"/>
                <a:cs typeface="汉仪雅酷黑 45W" panose="020B0404020202020204" charset="-122"/>
              </a:endParaRPr>
            </a:p>
            <a:p>
              <a:pPr algn="dist">
                <a:lnSpc>
                  <a:spcPct val="100000"/>
                </a:lnSpc>
              </a:pPr>
              <a:r>
                <a:rPr lang="zh-CN" altLang="en-US" sz="1200">
                  <a:solidFill>
                    <a:schemeClr val="bg1"/>
                  </a:solidFill>
                  <a:latin typeface="汉仪雅酷黑 45W" panose="020B0404020202020204" charset="-122"/>
                  <a:ea typeface="汉仪雅酷黑 45W" panose="020B0404020202020204" charset="-122"/>
                  <a:cs typeface="汉仪雅酷黑 45W" panose="020B0404020202020204" charset="-122"/>
                </a:rPr>
                <a:t>C</a:t>
              </a:r>
              <a:r>
                <a:rPr lang="en-US" altLang="zh-CN" sz="1200">
                  <a:solidFill>
                    <a:schemeClr val="bg1"/>
                  </a:solidFill>
                  <a:latin typeface="汉仪雅酷黑 45W" panose="020B0404020202020204" charset="-122"/>
                  <a:ea typeface="汉仪雅酷黑 45W" panose="020B0404020202020204" charset="-122"/>
                  <a:cs typeface="汉仪雅酷黑 45W" panose="020B0404020202020204" charset="-122"/>
                </a:rPr>
                <a:t>ATALOG</a:t>
              </a:r>
              <a:endParaRPr lang="en-US" altLang="zh-CN" sz="1200">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grpSp>
      <p:sp>
        <p:nvSpPr>
          <p:cNvPr id="4" name="文本框 3"/>
          <p:cNvSpPr txBox="1">
            <a:spLocks noGrp="1" noSelect="1" noRot="1" noChangeAspect="1" noMove="1" noResize="1" noEditPoints="1" noAdjustHandles="1" noChangeArrowheads="1" noChangeShapeType="1" noTextEdit="1"/>
          </p:cNvSpPr>
          <p:nvPr/>
        </p:nvSpPr>
        <p:spPr>
          <a:xfrm>
            <a:off x="2972435" y="2879725"/>
            <a:ext cx="2160270" cy="737235"/>
          </a:xfrm>
          <a:prstGeom prst="rect">
            <a:avLst/>
          </a:prstGeom>
          <a:noFill/>
        </p:spPr>
        <p:txBody>
          <a:bodyPr wrap="square" rtlCol="0" anchor="t">
            <a:spAutoFit/>
          </a:bodyPr>
          <a:lstStyle/>
          <a:p>
            <a:pPr algn="dist"/>
            <a:r>
              <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项目背景</a:t>
            </a:r>
            <a:r>
              <a:rPr lang="en-US" altLang="zh-CN" sz="1400">
                <a:solidFill>
                  <a:schemeClr val="bg1"/>
                </a:solidFill>
                <a:latin typeface="汉仪雅酷黑 45W" panose="020B0404020202020204" charset="-122"/>
                <a:ea typeface="汉仪雅酷黑 45W" panose="020B0404020202020204" charset="-122"/>
                <a:cs typeface="汉仪雅酷黑 45W" panose="020B0404020202020204" charset="-122"/>
              </a:rPr>
              <a:t>Project Background</a:t>
            </a:r>
            <a:endParaRPr lang="en-US" altLang="zh-CN" sz="1400">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sp>
        <p:nvSpPr>
          <p:cNvPr id="5" name="文本框 4"/>
          <p:cNvSpPr txBox="1">
            <a:spLocks noGrp="1" noSelect="1" noRot="1" noChangeAspect="1" noMove="1" noResize="1" noEditPoints="1" noAdjustHandles="1" noChangeArrowheads="1" noChangeShapeType="1" noTextEdit="1"/>
          </p:cNvSpPr>
          <p:nvPr/>
        </p:nvSpPr>
        <p:spPr>
          <a:xfrm>
            <a:off x="2972435" y="4259580"/>
            <a:ext cx="2160270" cy="737235"/>
          </a:xfrm>
          <a:prstGeom prst="rect">
            <a:avLst/>
          </a:prstGeom>
          <a:noFill/>
        </p:spPr>
        <p:txBody>
          <a:bodyPr wrap="square" rtlCol="0" anchor="t">
            <a:spAutoFit/>
          </a:bodyPr>
          <a:lstStyle/>
          <a:p>
            <a:pPr algn="dist"/>
            <a:r>
              <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项目创新</a:t>
            </a:r>
            <a:r>
              <a:rPr lang="en-US" altLang="zh-CN" sz="1400">
                <a:solidFill>
                  <a:schemeClr val="bg1"/>
                </a:solidFill>
                <a:latin typeface="汉仪雅酷黑 45W" panose="020B0404020202020204" charset="-122"/>
                <a:ea typeface="汉仪雅酷黑 45W" panose="020B0404020202020204" charset="-122"/>
                <a:cs typeface="汉仪雅酷黑 45W" panose="020B0404020202020204" charset="-122"/>
              </a:rPr>
              <a:t>Project Innovation</a:t>
            </a:r>
            <a:endParaRPr lang="en-US" altLang="zh-CN" sz="1400">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sp>
        <p:nvSpPr>
          <p:cNvPr id="22" name="文本框 21"/>
          <p:cNvSpPr txBox="1">
            <a:spLocks noGrp="1" noSelect="1" noRot="1" noChangeAspect="1" noMove="1" noResize="1" noEditPoints="1" noAdjustHandles="1" noChangeArrowheads="1" noChangeShapeType="1" noTextEdit="1"/>
          </p:cNvSpPr>
          <p:nvPr/>
        </p:nvSpPr>
        <p:spPr>
          <a:xfrm>
            <a:off x="8237220" y="2892425"/>
            <a:ext cx="2160270" cy="737235"/>
          </a:xfrm>
          <a:prstGeom prst="rect">
            <a:avLst/>
          </a:prstGeom>
          <a:noFill/>
        </p:spPr>
        <p:txBody>
          <a:bodyPr wrap="square" rtlCol="0" anchor="t">
            <a:spAutoFit/>
          </a:bodyPr>
          <a:lstStyle/>
          <a:p>
            <a:pPr algn="dist"/>
            <a:r>
              <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系统设计</a:t>
            </a:r>
            <a:r>
              <a:rPr lang="en-US" altLang="zh-CN" sz="1400">
                <a:solidFill>
                  <a:schemeClr val="bg1"/>
                </a:solidFill>
                <a:latin typeface="汉仪雅酷黑 45W" panose="020B0404020202020204" charset="-122"/>
                <a:ea typeface="汉仪雅酷黑 45W" panose="020B0404020202020204" charset="-122"/>
                <a:cs typeface="汉仪雅酷黑 45W" panose="020B0404020202020204" charset="-122"/>
              </a:rPr>
              <a:t>Designing Systems</a:t>
            </a:r>
            <a:endParaRPr lang="en-US" altLang="zh-CN" sz="1400">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sp>
        <p:nvSpPr>
          <p:cNvPr id="25" name="文本框 24"/>
          <p:cNvSpPr txBox="1">
            <a:spLocks noGrp="1" noSelect="1" noRot="1" noChangeAspect="1" noMove="1" noResize="1" noEditPoints="1" noAdjustHandles="1" noChangeArrowheads="1" noChangeShapeType="1" noTextEdit="1"/>
          </p:cNvSpPr>
          <p:nvPr/>
        </p:nvSpPr>
        <p:spPr>
          <a:xfrm>
            <a:off x="8237220" y="4259580"/>
            <a:ext cx="2161540" cy="737235"/>
          </a:xfrm>
          <a:prstGeom prst="rect">
            <a:avLst/>
          </a:prstGeom>
          <a:noFill/>
        </p:spPr>
        <p:txBody>
          <a:bodyPr wrap="square" rtlCol="0" anchor="t">
            <a:spAutoFit/>
          </a:bodyPr>
          <a:lstStyle/>
          <a:p>
            <a:pPr algn="dist"/>
            <a:r>
              <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市场分析</a:t>
            </a:r>
            <a:endPar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a:p>
            <a:pPr algn="dist"/>
            <a:r>
              <a:rPr lang="en-US" altLang="zh-CN" sz="1400">
                <a:solidFill>
                  <a:schemeClr val="bg1"/>
                </a:solidFill>
                <a:latin typeface="汉仪雅酷黑 45W" panose="020B0404020202020204" charset="-122"/>
                <a:ea typeface="汉仪雅酷黑 45W" panose="020B0404020202020204" charset="-122"/>
                <a:cs typeface="汉仪雅酷黑 45W" panose="020B0404020202020204" charset="-122"/>
              </a:rPr>
              <a:t>Markets Analysis</a:t>
            </a:r>
            <a:endParaRPr lang="en-US" altLang="zh-CN" sz="1400">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sp>
        <p:nvSpPr>
          <p:cNvPr id="16" name="文本框 15"/>
          <p:cNvSpPr txBox="1">
            <a:spLocks noGrp="1" noSelect="1" noRot="1" noChangeAspect="1" noMove="1" noResize="1" noEditPoints="1" noAdjustHandles="1" noChangeArrowheads="1" noChangeShapeType="1" noTextEdit="1"/>
          </p:cNvSpPr>
          <p:nvPr/>
        </p:nvSpPr>
        <p:spPr>
          <a:xfrm>
            <a:off x="2051685" y="2861310"/>
            <a:ext cx="920750" cy="768350"/>
          </a:xfrm>
          <a:prstGeom prst="rect">
            <a:avLst/>
          </a:prstGeom>
          <a:noFill/>
        </p:spPr>
        <p:txBody>
          <a:bodyPr wrap="none" rtlCol="0" anchor="t">
            <a:spAutoFit/>
          </a:bodyPr>
          <a:lstStyle/>
          <a:p>
            <a:r>
              <a:rPr lang="en-US" altLang="zh-CN" sz="44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01</a:t>
            </a:r>
            <a:endParaRPr lang="en-US" altLang="zh-CN" sz="44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p:txBody>
      </p:sp>
      <p:sp>
        <p:nvSpPr>
          <p:cNvPr id="20" name="文本框 19"/>
          <p:cNvSpPr txBox="1">
            <a:spLocks noGrp="1" noSelect="1" noRot="1" noChangeAspect="1" noMove="1" noResize="1" noEditPoints="1" noAdjustHandles="1" noChangeArrowheads="1" noChangeShapeType="1" noTextEdit="1"/>
          </p:cNvSpPr>
          <p:nvPr/>
        </p:nvSpPr>
        <p:spPr>
          <a:xfrm>
            <a:off x="2051685" y="4241165"/>
            <a:ext cx="741680" cy="768350"/>
          </a:xfrm>
          <a:prstGeom prst="rect">
            <a:avLst/>
          </a:prstGeom>
          <a:noFill/>
        </p:spPr>
        <p:txBody>
          <a:bodyPr wrap="none" rtlCol="0" anchor="t">
            <a:spAutoFit/>
          </a:bodyPr>
          <a:lstStyle/>
          <a:p>
            <a:r>
              <a:rPr lang="en-US" altLang="zh-CN" sz="44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03</a:t>
            </a:r>
            <a:endParaRPr lang="en-US" altLang="zh-CN" sz="44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p:txBody>
      </p:sp>
      <p:sp>
        <p:nvSpPr>
          <p:cNvPr id="26" name="文本框 25"/>
          <p:cNvSpPr txBox="1">
            <a:spLocks noGrp="1" noSelect="1" noRot="1" noChangeAspect="1" noMove="1" noResize="1" noEditPoints="1" noAdjustHandles="1" noChangeArrowheads="1" noChangeShapeType="1" noTextEdit="1"/>
          </p:cNvSpPr>
          <p:nvPr/>
        </p:nvSpPr>
        <p:spPr>
          <a:xfrm>
            <a:off x="7325995" y="2867660"/>
            <a:ext cx="741680" cy="768350"/>
          </a:xfrm>
          <a:prstGeom prst="rect">
            <a:avLst/>
          </a:prstGeom>
          <a:noFill/>
        </p:spPr>
        <p:txBody>
          <a:bodyPr wrap="none" rtlCol="0" anchor="t">
            <a:spAutoFit/>
          </a:bodyPr>
          <a:lstStyle/>
          <a:p>
            <a:r>
              <a:rPr lang="en-US" altLang="zh-CN" sz="44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02</a:t>
            </a:r>
            <a:endParaRPr lang="en-US" altLang="zh-CN" sz="44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p:txBody>
      </p:sp>
      <p:sp>
        <p:nvSpPr>
          <p:cNvPr id="28" name="文本框 27"/>
          <p:cNvSpPr txBox="1">
            <a:spLocks noGrp="1" noSelect="1" noRot="1" noChangeAspect="1" noMove="1" noResize="1" noEditPoints="1" noAdjustHandles="1" noChangeArrowheads="1" noChangeShapeType="1" noTextEdit="1"/>
          </p:cNvSpPr>
          <p:nvPr/>
        </p:nvSpPr>
        <p:spPr>
          <a:xfrm>
            <a:off x="7325995" y="4253865"/>
            <a:ext cx="920750" cy="768350"/>
          </a:xfrm>
          <a:prstGeom prst="rect">
            <a:avLst/>
          </a:prstGeom>
          <a:noFill/>
        </p:spPr>
        <p:txBody>
          <a:bodyPr wrap="none" rtlCol="0" anchor="t">
            <a:spAutoFit/>
          </a:bodyPr>
          <a:lstStyle/>
          <a:p>
            <a:r>
              <a:rPr lang="en-US" altLang="zh-CN" sz="44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04</a:t>
            </a:r>
            <a:endParaRPr lang="en-US" altLang="zh-CN" sz="44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p:txBody>
      </p:sp>
      <p:pic>
        <p:nvPicPr>
          <p:cNvPr id="33" name="图片 32" descr="图片1"/>
          <p:cNvPicPr>
            <a:picLocks noGrp="1" noSelect="1" noRot="1" noChangeAspect="1" noMove="1" noResize="1" noEditPoints="1" noAdjustHandles="1" noChangeArrowheads="1" noChangeShapeType="1" noCrop="1"/>
          </p:cNvPicPr>
          <p:nvPr/>
        </p:nvPicPr>
        <p:blipFill>
          <a:blip r:embed="rId1"/>
          <a:stretch>
            <a:fillRect/>
          </a:stretch>
        </p:blipFill>
        <p:spPr>
          <a:xfrm>
            <a:off x="165100" y="194310"/>
            <a:ext cx="1045210" cy="104521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50505"/>
            </a:gs>
            <a:gs pos="54000">
              <a:srgbClr val="181818"/>
            </a:gs>
            <a:gs pos="100000">
              <a:srgbClr val="050505"/>
            </a:gs>
          </a:gsLst>
          <a:lin ang="0" scaled="0"/>
        </a:gradFill>
        <a:effectLst/>
      </p:bgPr>
    </p:bg>
    <p:spTree>
      <p:nvGrpSpPr>
        <p:cNvPr id="1" name=""/>
        <p:cNvGrpSpPr>
          <a:grpSpLocks noGrp="1" noSelect="1" noRot="1" noChangeAspect="1" noMove="1" noResize="1" noUngrp="1"/>
        </p:cNvGrpSpPr>
        <p:nvPr/>
      </p:nvGrpSpPr>
      <p:grpSpPr>
        <a:xfrm>
          <a:off x="0" y="0"/>
          <a:ext cx="0" cy="0"/>
          <a:chOff x="0" y="0"/>
          <a:chExt cx="0" cy="0"/>
        </a:xfrm>
      </p:grpSpPr>
      <p:sp>
        <p:nvSpPr>
          <p:cNvPr id="3" name="等腰三角形 2"/>
          <p:cNvSpPr>
            <a:spLocks noGrp="1" noSelect="1" noRot="1" noChangeAspect="1" noMove="1" noResize="1" noEditPoints="1" noAdjustHandles="1" noChangeArrowheads="1" noChangeShapeType="1" noTextEdit="1"/>
          </p:cNvSpPr>
          <p:nvPr/>
        </p:nvSpPr>
        <p:spPr>
          <a:xfrm flipV="1">
            <a:off x="5529898" y="-635"/>
            <a:ext cx="1132205" cy="464820"/>
          </a:xfrm>
          <a:prstGeom prst="triangle">
            <a:avLst/>
          </a:prstGeom>
          <a:solidFill>
            <a:srgbClr val="5D5D5D"/>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a:spLocks noGrp="1" noSelect="1" noRot="1" noChangeAspect="1" noMove="1" noResize="1" noEditPoints="1" noAdjustHandles="1" noChangeArrowheads="1" noChangeShapeType="1" noTextEdit="1"/>
          </p:cNvSpPr>
          <p:nvPr/>
        </p:nvSpPr>
        <p:spPr>
          <a:xfrm>
            <a:off x="4645343" y="577850"/>
            <a:ext cx="2901315" cy="521970"/>
          </a:xfrm>
          <a:prstGeom prst="rect">
            <a:avLst/>
          </a:prstGeom>
          <a:noFill/>
        </p:spPr>
        <p:txBody>
          <a:bodyPr wrap="square" rtlCol="0" anchor="t">
            <a:spAutoFit/>
          </a:bodyPr>
          <a:lstStyle/>
          <a:p>
            <a:pPr algn="ctr"/>
            <a:r>
              <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市场分析</a:t>
            </a:r>
            <a:endPar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p:txBody>
      </p:sp>
      <p:pic>
        <p:nvPicPr>
          <p:cNvPr id="33" name="图片 32" descr="图片1"/>
          <p:cNvPicPr>
            <a:picLocks noGrp="1" noSelect="1" noRot="1" noChangeAspect="1" noMove="1" noResize="1" noEditPoints="1" noAdjustHandles="1" noChangeArrowheads="1" noChangeShapeType="1" noCrop="1"/>
          </p:cNvPicPr>
          <p:nvPr/>
        </p:nvPicPr>
        <p:blipFill>
          <a:blip r:embed="rId1"/>
          <a:stretch>
            <a:fillRect/>
          </a:stretch>
        </p:blipFill>
        <p:spPr>
          <a:xfrm>
            <a:off x="165100" y="194310"/>
            <a:ext cx="1045210" cy="1045210"/>
          </a:xfrm>
          <a:prstGeom prst="rect">
            <a:avLst/>
          </a:prstGeom>
        </p:spPr>
      </p:pic>
      <p:sp>
        <p:nvSpPr>
          <p:cNvPr id="20" name="文本框 19"/>
          <p:cNvSpPr txBox="1">
            <a:spLocks noGrp="1" noSelect="1" noRot="1" noChangeAspect="1" noMove="1" noResize="1" noEditPoints="1" noAdjustHandles="1" noChangeArrowheads="1" noChangeShapeType="1" noTextEdit="1"/>
          </p:cNvSpPr>
          <p:nvPr/>
        </p:nvSpPr>
        <p:spPr>
          <a:xfrm>
            <a:off x="3247390" y="5485765"/>
            <a:ext cx="5697220" cy="368300"/>
          </a:xfrm>
          <a:prstGeom prst="rect">
            <a:avLst/>
          </a:prstGeom>
          <a:noFill/>
        </p:spPr>
        <p:txBody>
          <a:bodyPr wrap="square" rtlCol="0">
            <a:spAutoFit/>
          </a:bodyPr>
          <a:lstStyle/>
          <a:p>
            <a:pPr algn="ctr"/>
            <a:r>
              <a:rPr lang="zh-CN" altLang="en-US">
                <a:solidFill>
                  <a:schemeClr val="bg1"/>
                </a:solidFill>
              </a:rPr>
              <a:t>图表</a:t>
            </a:r>
            <a:r>
              <a:rPr lang="en-US" altLang="zh-CN">
                <a:solidFill>
                  <a:schemeClr val="bg1"/>
                </a:solidFill>
              </a:rPr>
              <a:t>4</a:t>
            </a:r>
            <a:r>
              <a:rPr lang="zh-CN" altLang="en-US">
                <a:solidFill>
                  <a:schemeClr val="bg1"/>
                </a:solidFill>
              </a:rPr>
              <a:t>：救援机器人市场容量预算</a:t>
            </a:r>
            <a:endParaRPr lang="zh-CN">
              <a:solidFill>
                <a:schemeClr val="bg1"/>
              </a:solidFill>
            </a:endParaRPr>
          </a:p>
        </p:txBody>
      </p:sp>
      <p:graphicFrame>
        <p:nvGraphicFramePr>
          <p:cNvPr id="2" name="表格 1"/>
          <p:cNvGraphicFramePr/>
          <p:nvPr>
            <p:custDataLst>
              <p:tags r:id="rId2"/>
            </p:custDataLst>
          </p:nvPr>
        </p:nvGraphicFramePr>
        <p:xfrm>
          <a:off x="1343342" y="1415732"/>
          <a:ext cx="9505315" cy="3939540"/>
        </p:xfrm>
        <a:graphic>
          <a:graphicData uri="http://schemas.openxmlformats.org/drawingml/2006/table">
            <a:tbl>
              <a:tblPr firstRow="1" bandRow="1">
                <a:tableStyleId>{5C22544A-7EE6-4342-B048-85BDC9FD1C3A}</a:tableStyleId>
              </a:tblPr>
              <a:tblGrid>
                <a:gridCol w="2285365"/>
                <a:gridCol w="1242060"/>
                <a:gridCol w="1242695"/>
                <a:gridCol w="1511300"/>
                <a:gridCol w="1712595"/>
                <a:gridCol w="1511300"/>
              </a:tblGrid>
              <a:tr h="751840">
                <a:tc>
                  <a:txBody>
                    <a:bodyPr/>
                    <a:lstStyle/>
                    <a:p>
                      <a:pPr indent="0" algn="ctr">
                        <a:lnSpc>
                          <a:spcPct val="120000"/>
                        </a:lnSpc>
                        <a:spcBef>
                          <a:spcPts val="0"/>
                        </a:spcBef>
                        <a:spcAft>
                          <a:spcPts val="0"/>
                        </a:spcAft>
                        <a:buNone/>
                      </a:pPr>
                      <a:r>
                        <a:rPr lang="zh-CN" sz="1600" b="1" spc="120">
                          <a:solidFill>
                            <a:srgbClr val="FFFFFF"/>
                          </a:solidFill>
                          <a:latin typeface="微软雅黑" panose="020B0503020204020204" charset="-122"/>
                          <a:ea typeface="微软雅黑" panose="020B0503020204020204" charset="-122"/>
                        </a:rPr>
                        <a:t>采购单位归属</a:t>
                      </a:r>
                      <a:endParaRPr lang="zh-CN" sz="1600" b="1" spc="120">
                        <a:solidFill>
                          <a:srgbClr val="FFFFFF"/>
                        </a:solidFill>
                        <a:latin typeface="微软雅黑" panose="020B0503020204020204" charset="-122"/>
                        <a:ea typeface="微软雅黑" panose="020B0503020204020204" charset="-122"/>
                      </a:endParaRPr>
                    </a:p>
                  </a:txBody>
                  <a:tcPr marL="177800" marR="177800" marT="57150" marB="57150" anchor="ctr">
                    <a:lnL w="19050" cap="rnd">
                      <a:solidFill>
                        <a:srgbClr val="4A626E"/>
                      </a:solidFill>
                      <a:prstDash val="solid"/>
                    </a:lnL>
                    <a:lnR w="3175">
                      <a:solidFill>
                        <a:srgbClr val="FFFFFF"/>
                      </a:solidFill>
                      <a:prstDash val="dot"/>
                    </a:lnR>
                    <a:lnT w="19050" cap="rnd">
                      <a:solidFill>
                        <a:srgbClr val="4A626E"/>
                      </a:solidFill>
                      <a:prstDash val="solid"/>
                    </a:lnT>
                    <a:lnB w="19050">
                      <a:solidFill>
                        <a:srgbClr val="4A626E"/>
                      </a:solidFill>
                      <a:prstDash val="solid"/>
                    </a:lnB>
                    <a:lnTlToBr>
                      <a:noFill/>
                    </a:lnTlToBr>
                    <a:lnBlToTr>
                      <a:noFill/>
                    </a:lnBlToTr>
                    <a:solidFill>
                      <a:srgbClr val="4A626E"/>
                    </a:solidFill>
                  </a:tcPr>
                </a:tc>
                <a:tc>
                  <a:txBody>
                    <a:bodyPr/>
                    <a:lstStyle/>
                    <a:p>
                      <a:pPr indent="0" algn="ctr">
                        <a:lnSpc>
                          <a:spcPct val="120000"/>
                        </a:lnSpc>
                        <a:spcBef>
                          <a:spcPts val="0"/>
                        </a:spcBef>
                        <a:spcAft>
                          <a:spcPts val="0"/>
                        </a:spcAft>
                        <a:buNone/>
                      </a:pPr>
                      <a:r>
                        <a:rPr lang="zh-CN" sz="1600" b="1" spc="120">
                          <a:solidFill>
                            <a:srgbClr val="FFFFFF"/>
                          </a:solidFill>
                          <a:latin typeface="微软雅黑" panose="020B0503020204020204" charset="-122"/>
                          <a:ea typeface="微软雅黑" panose="020B0503020204020204" charset="-122"/>
                        </a:rPr>
                        <a:t>数量（个）</a:t>
                      </a:r>
                      <a:endParaRPr lang="zh-CN" sz="1600" b="1" spc="120">
                        <a:solidFill>
                          <a:srgbClr val="FFFFFF"/>
                        </a:solidFill>
                        <a:latin typeface="微软雅黑" panose="020B0503020204020204" charset="-122"/>
                        <a:ea typeface="微软雅黑" panose="020B0503020204020204" charset="-122"/>
                      </a:endParaRPr>
                    </a:p>
                  </a:txBody>
                  <a:tcPr marL="177800" marR="177800" marT="57150" marB="57150" anchor="ctr">
                    <a:lnL w="3175">
                      <a:solidFill>
                        <a:srgbClr val="FFFFFF"/>
                      </a:solidFill>
                      <a:prstDash val="dot"/>
                    </a:lnL>
                    <a:lnR w="3175">
                      <a:solidFill>
                        <a:srgbClr val="FFFFFF"/>
                      </a:solidFill>
                      <a:prstDash val="dot"/>
                    </a:lnR>
                    <a:lnT w="19050" cap="rnd">
                      <a:solidFill>
                        <a:srgbClr val="4A626E"/>
                      </a:solidFill>
                      <a:prstDash val="solid"/>
                    </a:lnT>
                    <a:lnB w="19050">
                      <a:solidFill>
                        <a:srgbClr val="4A626E"/>
                      </a:solidFill>
                      <a:prstDash val="solid"/>
                    </a:lnB>
                    <a:lnTlToBr>
                      <a:noFill/>
                    </a:lnTlToBr>
                    <a:lnBlToTr>
                      <a:noFill/>
                    </a:lnBlToTr>
                    <a:solidFill>
                      <a:srgbClr val="4A626E"/>
                    </a:solidFill>
                  </a:tcPr>
                </a:tc>
                <a:tc>
                  <a:txBody>
                    <a:bodyPr/>
                    <a:lstStyle/>
                    <a:p>
                      <a:pPr indent="0" algn="ctr">
                        <a:lnSpc>
                          <a:spcPct val="120000"/>
                        </a:lnSpc>
                        <a:spcBef>
                          <a:spcPts val="0"/>
                        </a:spcBef>
                        <a:spcAft>
                          <a:spcPts val="0"/>
                        </a:spcAft>
                        <a:buNone/>
                      </a:pPr>
                      <a:r>
                        <a:rPr lang="zh-CN" sz="1600" b="1" spc="120">
                          <a:solidFill>
                            <a:srgbClr val="FFFFFF"/>
                          </a:solidFill>
                          <a:latin typeface="微软雅黑" panose="020B0503020204020204" charset="-122"/>
                          <a:ea typeface="微软雅黑" panose="020B0503020204020204" charset="-122"/>
                        </a:rPr>
                        <a:t>预估采购数量</a:t>
                      </a:r>
                      <a:endParaRPr lang="zh-CN" sz="1600" b="1" spc="120">
                        <a:solidFill>
                          <a:srgbClr val="FFFFFF"/>
                        </a:solidFill>
                        <a:latin typeface="微软雅黑" panose="020B0503020204020204" charset="-122"/>
                        <a:ea typeface="微软雅黑" panose="020B0503020204020204" charset="-122"/>
                      </a:endParaRPr>
                    </a:p>
                  </a:txBody>
                  <a:tcPr marL="177800" marR="177800" marT="57150" marB="57150" anchor="ctr">
                    <a:lnL w="3175">
                      <a:solidFill>
                        <a:srgbClr val="FFFFFF"/>
                      </a:solidFill>
                      <a:prstDash val="dot"/>
                    </a:lnL>
                    <a:lnR w="3175">
                      <a:solidFill>
                        <a:srgbClr val="FFFFFF"/>
                      </a:solidFill>
                      <a:prstDash val="dot"/>
                    </a:lnR>
                    <a:lnT w="19050" cap="rnd">
                      <a:solidFill>
                        <a:srgbClr val="4A626E"/>
                      </a:solidFill>
                      <a:prstDash val="solid"/>
                    </a:lnT>
                    <a:lnB w="19050">
                      <a:solidFill>
                        <a:srgbClr val="4A626E"/>
                      </a:solidFill>
                      <a:prstDash val="solid"/>
                    </a:lnB>
                    <a:lnTlToBr>
                      <a:noFill/>
                    </a:lnTlToBr>
                    <a:lnBlToTr>
                      <a:noFill/>
                    </a:lnBlToTr>
                    <a:solidFill>
                      <a:srgbClr val="4A626E"/>
                    </a:solidFill>
                  </a:tcPr>
                </a:tc>
                <a:tc>
                  <a:txBody>
                    <a:bodyPr/>
                    <a:lstStyle/>
                    <a:p>
                      <a:pPr indent="0" algn="ctr">
                        <a:lnSpc>
                          <a:spcPct val="120000"/>
                        </a:lnSpc>
                        <a:spcBef>
                          <a:spcPts val="0"/>
                        </a:spcBef>
                        <a:spcAft>
                          <a:spcPts val="0"/>
                        </a:spcAft>
                        <a:buNone/>
                      </a:pPr>
                      <a:r>
                        <a:rPr lang="zh-CN" sz="1600" b="1" spc="120">
                          <a:solidFill>
                            <a:srgbClr val="FFFFFF"/>
                          </a:solidFill>
                          <a:latin typeface="微软雅黑" panose="020B0503020204020204" charset="-122"/>
                          <a:ea typeface="微软雅黑" panose="020B0503020204020204" charset="-122"/>
                        </a:rPr>
                        <a:t>采购总数（台）</a:t>
                      </a:r>
                      <a:endParaRPr lang="zh-CN" sz="1600" b="1" spc="120">
                        <a:solidFill>
                          <a:srgbClr val="FFFFFF"/>
                        </a:solidFill>
                        <a:latin typeface="微软雅黑" panose="020B0503020204020204" charset="-122"/>
                        <a:ea typeface="微软雅黑" panose="020B0503020204020204" charset="-122"/>
                      </a:endParaRPr>
                    </a:p>
                  </a:txBody>
                  <a:tcPr marL="177800" marR="177800" marT="57150" marB="57150" anchor="ctr">
                    <a:lnL w="3175">
                      <a:solidFill>
                        <a:srgbClr val="FFFFFF"/>
                      </a:solidFill>
                      <a:prstDash val="dot"/>
                    </a:lnL>
                    <a:lnR w="3175">
                      <a:solidFill>
                        <a:srgbClr val="FFFFFF"/>
                      </a:solidFill>
                      <a:prstDash val="dot"/>
                    </a:lnR>
                    <a:lnT w="19050" cap="rnd">
                      <a:solidFill>
                        <a:srgbClr val="4A626E"/>
                      </a:solidFill>
                      <a:prstDash val="solid"/>
                    </a:lnT>
                    <a:lnB w="19050">
                      <a:solidFill>
                        <a:srgbClr val="4A626E"/>
                      </a:solidFill>
                      <a:prstDash val="solid"/>
                    </a:lnB>
                    <a:lnTlToBr>
                      <a:noFill/>
                    </a:lnTlToBr>
                    <a:lnBlToTr>
                      <a:noFill/>
                    </a:lnBlToTr>
                    <a:solidFill>
                      <a:srgbClr val="4A626E"/>
                    </a:solidFill>
                  </a:tcPr>
                </a:tc>
                <a:tc>
                  <a:txBody>
                    <a:bodyPr/>
                    <a:lstStyle/>
                    <a:p>
                      <a:pPr indent="0" algn="ctr">
                        <a:lnSpc>
                          <a:spcPct val="120000"/>
                        </a:lnSpc>
                        <a:spcBef>
                          <a:spcPts val="0"/>
                        </a:spcBef>
                        <a:spcAft>
                          <a:spcPts val="0"/>
                        </a:spcAft>
                        <a:buNone/>
                      </a:pPr>
                      <a:r>
                        <a:rPr lang="zh-CN" sz="1600" b="1" spc="120">
                          <a:solidFill>
                            <a:srgbClr val="FFFFFF"/>
                          </a:solidFill>
                          <a:latin typeface="微软雅黑" panose="020B0503020204020204" charset="-122"/>
                          <a:ea typeface="微软雅黑" panose="020B0503020204020204" charset="-122"/>
                          <a:cs typeface="微软雅黑" panose="020B0503020204020204" charset="-122"/>
                        </a:rPr>
                        <a:t>采购单价（万元/台）</a:t>
                      </a:r>
                      <a:endParaRPr lang="zh-CN" sz="1600" b="1" spc="120">
                        <a:solidFill>
                          <a:srgbClr val="FFFFFF"/>
                        </a:solidFill>
                        <a:latin typeface="微软雅黑" panose="020B0503020204020204" charset="-122"/>
                        <a:ea typeface="微软雅黑" panose="020B0503020204020204" charset="-122"/>
                        <a:cs typeface="微软雅黑" panose="020B0503020204020204" charset="-122"/>
                      </a:endParaRPr>
                    </a:p>
                  </a:txBody>
                  <a:tcPr marL="177800" marR="177800" marT="57150" marB="57150" anchor="ctr">
                    <a:lnL w="3175">
                      <a:solidFill>
                        <a:srgbClr val="FFFFFF"/>
                      </a:solidFill>
                      <a:prstDash val="dot"/>
                    </a:lnL>
                    <a:lnR w="3175">
                      <a:solidFill>
                        <a:srgbClr val="FFFFFF"/>
                      </a:solidFill>
                      <a:prstDash val="dot"/>
                    </a:lnR>
                    <a:lnT w="19050" cap="rnd">
                      <a:solidFill>
                        <a:srgbClr val="4A626E"/>
                      </a:solidFill>
                      <a:prstDash val="solid"/>
                    </a:lnT>
                    <a:lnB w="19050">
                      <a:solidFill>
                        <a:srgbClr val="4A626E"/>
                      </a:solidFill>
                      <a:prstDash val="solid"/>
                    </a:lnB>
                    <a:lnTlToBr>
                      <a:noFill/>
                    </a:lnTlToBr>
                    <a:lnBlToTr>
                      <a:noFill/>
                    </a:lnBlToTr>
                    <a:solidFill>
                      <a:srgbClr val="4A626E"/>
                    </a:solidFill>
                  </a:tcPr>
                </a:tc>
                <a:tc>
                  <a:txBody>
                    <a:bodyPr/>
                    <a:lstStyle/>
                    <a:p>
                      <a:pPr indent="0" algn="ctr">
                        <a:lnSpc>
                          <a:spcPct val="120000"/>
                        </a:lnSpc>
                        <a:spcBef>
                          <a:spcPts val="0"/>
                        </a:spcBef>
                        <a:spcAft>
                          <a:spcPts val="0"/>
                        </a:spcAft>
                        <a:buNone/>
                      </a:pPr>
                      <a:r>
                        <a:rPr lang="zh-CN" sz="1600" b="1" spc="120">
                          <a:solidFill>
                            <a:srgbClr val="FFFFFF"/>
                          </a:solidFill>
                          <a:latin typeface="微软雅黑" panose="020B0503020204020204" charset="-122"/>
                          <a:ea typeface="微软雅黑" panose="020B0503020204020204" charset="-122"/>
                        </a:rPr>
                        <a:t>市场规模（亿元）</a:t>
                      </a:r>
                      <a:endParaRPr lang="zh-CN" sz="1600" b="1" spc="120">
                        <a:solidFill>
                          <a:srgbClr val="FFFFFF"/>
                        </a:solidFill>
                        <a:latin typeface="微软雅黑" panose="020B0503020204020204" charset="-122"/>
                        <a:ea typeface="微软雅黑" panose="020B0503020204020204" charset="-122"/>
                      </a:endParaRPr>
                    </a:p>
                  </a:txBody>
                  <a:tcPr marL="177800" marR="177800" marT="57150" marB="57150" anchor="ctr">
                    <a:lnL w="3175">
                      <a:solidFill>
                        <a:srgbClr val="FFFFFF"/>
                      </a:solidFill>
                      <a:prstDash val="dot"/>
                    </a:lnL>
                    <a:lnR w="19050" cap="rnd">
                      <a:solidFill>
                        <a:srgbClr val="4A626E"/>
                      </a:solidFill>
                      <a:prstDash val="solid"/>
                    </a:lnR>
                    <a:lnT w="19050" cap="rnd">
                      <a:solidFill>
                        <a:srgbClr val="4A626E"/>
                      </a:solidFill>
                      <a:prstDash val="solid"/>
                    </a:lnT>
                    <a:lnB w="19050">
                      <a:solidFill>
                        <a:srgbClr val="4A626E"/>
                      </a:solidFill>
                      <a:prstDash val="solid"/>
                    </a:lnB>
                    <a:lnTlToBr>
                      <a:noFill/>
                    </a:lnTlToBr>
                    <a:lnBlToTr>
                      <a:noFill/>
                    </a:lnBlToTr>
                    <a:solidFill>
                      <a:srgbClr val="4A626E"/>
                    </a:solidFill>
                  </a:tcPr>
                </a:tc>
              </a:tr>
              <a:tr h="398145">
                <a:tc>
                  <a:txBody>
                    <a:bodyPr/>
                    <a:lstStyle/>
                    <a:p>
                      <a:pPr indent="0" algn="ctr">
                        <a:lnSpc>
                          <a:spcPct val="120000"/>
                        </a:lnSpc>
                        <a:spcBef>
                          <a:spcPts val="0"/>
                        </a:spcBef>
                        <a:spcAft>
                          <a:spcPts val="0"/>
                        </a:spcAft>
                        <a:buNone/>
                      </a:pPr>
                      <a:r>
                        <a:rPr lang="zh-CN" sz="1400" b="0" spc="120">
                          <a:solidFill>
                            <a:srgbClr val="404040"/>
                          </a:solidFill>
                          <a:latin typeface="微软雅黑" panose="020B0503020204020204" charset="-122"/>
                          <a:ea typeface="微软雅黑" panose="020B0503020204020204" charset="-122"/>
                        </a:rPr>
                        <a:t>省</a:t>
                      </a:r>
                      <a:endParaRPr lang="zh-CN" sz="1400" b="0" spc="120">
                        <a:solidFill>
                          <a:srgbClr val="404040"/>
                        </a:solidFill>
                        <a:latin typeface="微软雅黑" panose="020B0503020204020204" charset="-122"/>
                        <a:ea typeface="微软雅黑" panose="020B0503020204020204" charset="-122"/>
                      </a:endParaRPr>
                    </a:p>
                  </a:txBody>
                  <a:tcPr marL="177800" marR="177800" marT="57150" marB="57150" anchor="ctr">
                    <a:lnL w="19050" cap="rnd">
                      <a:solidFill>
                        <a:srgbClr val="4A626E"/>
                      </a:solidFill>
                      <a:prstDash val="solid"/>
                    </a:lnL>
                    <a:lnR w="3175">
                      <a:solidFill>
                        <a:srgbClr val="4A626E"/>
                      </a:solidFill>
                      <a:prstDash val="dot"/>
                    </a:lnR>
                    <a:lnT w="19050">
                      <a:solidFill>
                        <a:srgbClr val="4A626E"/>
                      </a:solidFill>
                      <a:prstDash val="solid"/>
                    </a:lnT>
                    <a:lnB w="3175">
                      <a:solidFill>
                        <a:srgbClr val="4A626E"/>
                      </a:solidFill>
                      <a:prstDash val="dot"/>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23</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19050">
                      <a:solidFill>
                        <a:srgbClr val="4A626E"/>
                      </a:solidFill>
                      <a:prstDash val="solid"/>
                    </a:lnT>
                    <a:lnB w="3175">
                      <a:solidFill>
                        <a:srgbClr val="4A626E"/>
                      </a:solidFill>
                      <a:prstDash val="dot"/>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80</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19050">
                      <a:solidFill>
                        <a:srgbClr val="4A626E"/>
                      </a:solidFill>
                      <a:prstDash val="solid"/>
                    </a:lnT>
                    <a:lnB w="3175">
                      <a:solidFill>
                        <a:srgbClr val="4A626E"/>
                      </a:solidFill>
                      <a:prstDash val="dot"/>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1840</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19050">
                      <a:solidFill>
                        <a:srgbClr val="4A626E"/>
                      </a:solidFill>
                      <a:prstDash val="solid"/>
                    </a:lnT>
                    <a:lnB w="3175">
                      <a:solidFill>
                        <a:srgbClr val="4A626E"/>
                      </a:solidFill>
                      <a:prstDash val="dot"/>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130</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19050">
                      <a:solidFill>
                        <a:srgbClr val="4A626E"/>
                      </a:solidFill>
                      <a:prstDash val="solid"/>
                    </a:lnT>
                    <a:lnB w="3175">
                      <a:solidFill>
                        <a:srgbClr val="4A626E"/>
                      </a:solidFill>
                      <a:prstDash val="dot"/>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23.92</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19050" cap="rnd">
                      <a:solidFill>
                        <a:srgbClr val="4A626E"/>
                      </a:solidFill>
                      <a:prstDash val="solid"/>
                    </a:lnR>
                    <a:lnT w="19050">
                      <a:solidFill>
                        <a:srgbClr val="4A626E"/>
                      </a:solidFill>
                      <a:prstDash val="solid"/>
                    </a:lnT>
                    <a:lnB w="3175">
                      <a:solidFill>
                        <a:srgbClr val="4A626E"/>
                      </a:solidFill>
                      <a:prstDash val="dot"/>
                    </a:lnB>
                    <a:lnTlToBr>
                      <a:noFill/>
                    </a:lnTlToBr>
                    <a:lnBlToTr>
                      <a:noFill/>
                    </a:lnBlToTr>
                    <a:solidFill>
                      <a:srgbClr val="F2F2F2"/>
                    </a:solidFill>
                  </a:tcPr>
                </a:tc>
              </a:tr>
              <a:tr h="398780">
                <a:tc>
                  <a:txBody>
                    <a:bodyPr/>
                    <a:lstStyle/>
                    <a:p>
                      <a:pPr indent="0" algn="ctr">
                        <a:lnSpc>
                          <a:spcPct val="120000"/>
                        </a:lnSpc>
                        <a:spcBef>
                          <a:spcPts val="0"/>
                        </a:spcBef>
                        <a:spcAft>
                          <a:spcPts val="0"/>
                        </a:spcAft>
                        <a:buNone/>
                      </a:pPr>
                      <a:r>
                        <a:rPr lang="zh-CN" sz="1400" b="0" spc="120">
                          <a:solidFill>
                            <a:srgbClr val="404040"/>
                          </a:solidFill>
                          <a:latin typeface="微软雅黑" panose="020B0503020204020204" charset="-122"/>
                          <a:ea typeface="微软雅黑" panose="020B0503020204020204" charset="-122"/>
                        </a:rPr>
                        <a:t>自治区</a:t>
                      </a:r>
                      <a:endParaRPr lang="zh-CN"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19050" cap="rnd">
                      <a:solidFill>
                        <a:srgbClr val="4A626E"/>
                      </a:solidFill>
                      <a:prstDash val="solid"/>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5</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60</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300</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100</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3</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19050" cap="rnd">
                      <a:solidFill>
                        <a:srgbClr val="4A626E"/>
                      </a:solidFill>
                      <a:prstDash val="solid"/>
                    </a:lnR>
                    <a:lnT w="3175">
                      <a:solidFill>
                        <a:srgbClr val="4A626E"/>
                      </a:solidFill>
                      <a:prstDash val="dot"/>
                    </a:lnT>
                    <a:lnB w="3175">
                      <a:solidFill>
                        <a:srgbClr val="4A626E"/>
                      </a:solidFill>
                      <a:prstDash val="dot"/>
                    </a:lnB>
                    <a:lnTlToBr>
                      <a:noFill/>
                    </a:lnTlToBr>
                    <a:lnBlToTr>
                      <a:noFill/>
                    </a:lnBlToTr>
                    <a:solidFill>
                      <a:srgbClr val="FFFFFF"/>
                    </a:solidFill>
                  </a:tcPr>
                </a:tc>
              </a:tr>
              <a:tr h="398145">
                <a:tc>
                  <a:txBody>
                    <a:bodyPr/>
                    <a:lstStyle/>
                    <a:p>
                      <a:pPr indent="0" algn="ctr">
                        <a:lnSpc>
                          <a:spcPct val="120000"/>
                        </a:lnSpc>
                        <a:spcBef>
                          <a:spcPts val="0"/>
                        </a:spcBef>
                        <a:spcAft>
                          <a:spcPts val="0"/>
                        </a:spcAft>
                        <a:buNone/>
                      </a:pPr>
                      <a:r>
                        <a:rPr lang="zh-CN" sz="1400" b="0" spc="120">
                          <a:solidFill>
                            <a:srgbClr val="404040"/>
                          </a:solidFill>
                          <a:latin typeface="微软雅黑" panose="020B0503020204020204" charset="-122"/>
                          <a:ea typeface="微软雅黑" panose="020B0503020204020204" charset="-122"/>
                        </a:rPr>
                        <a:t>直辖市</a:t>
                      </a:r>
                      <a:endParaRPr lang="zh-CN"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19050" cap="rnd">
                      <a:solidFill>
                        <a:srgbClr val="4A626E"/>
                      </a:solidFill>
                      <a:prstDash val="solid"/>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4</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50</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200</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120</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2.4</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19050" cap="rnd">
                      <a:solidFill>
                        <a:srgbClr val="4A626E"/>
                      </a:solidFill>
                      <a:prstDash val="solid"/>
                    </a:lnR>
                    <a:lnT w="3175">
                      <a:solidFill>
                        <a:srgbClr val="4A626E"/>
                      </a:solidFill>
                      <a:prstDash val="dot"/>
                    </a:lnT>
                    <a:lnB w="3175">
                      <a:solidFill>
                        <a:srgbClr val="4A626E"/>
                      </a:solidFill>
                      <a:prstDash val="dot"/>
                    </a:lnB>
                    <a:lnTlToBr>
                      <a:noFill/>
                    </a:lnTlToBr>
                    <a:lnBlToTr>
                      <a:noFill/>
                    </a:lnBlToTr>
                    <a:solidFill>
                      <a:srgbClr val="F2F2F2"/>
                    </a:solidFill>
                  </a:tcPr>
                </a:tc>
              </a:tr>
              <a:tr h="398780">
                <a:tc>
                  <a:txBody>
                    <a:bodyPr/>
                    <a:lstStyle/>
                    <a:p>
                      <a:pPr indent="0" algn="ctr">
                        <a:lnSpc>
                          <a:spcPct val="120000"/>
                        </a:lnSpc>
                        <a:spcBef>
                          <a:spcPts val="0"/>
                        </a:spcBef>
                        <a:spcAft>
                          <a:spcPts val="0"/>
                        </a:spcAft>
                        <a:buNone/>
                      </a:pPr>
                      <a:r>
                        <a:rPr lang="zh-CN" sz="1400" b="0" spc="120">
                          <a:solidFill>
                            <a:srgbClr val="404040"/>
                          </a:solidFill>
                          <a:latin typeface="微软雅黑" panose="020B0503020204020204" charset="-122"/>
                          <a:ea typeface="微软雅黑" panose="020B0503020204020204" charset="-122"/>
                        </a:rPr>
                        <a:t>副省级城市</a:t>
                      </a:r>
                      <a:endParaRPr lang="zh-CN"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19050" cap="rnd">
                      <a:solidFill>
                        <a:srgbClr val="4A626E"/>
                      </a:solidFill>
                      <a:prstDash val="solid"/>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15</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40</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600</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110</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6.6</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19050" cap="rnd">
                      <a:solidFill>
                        <a:srgbClr val="4A626E"/>
                      </a:solidFill>
                      <a:prstDash val="solid"/>
                    </a:lnR>
                    <a:lnT w="3175">
                      <a:solidFill>
                        <a:srgbClr val="4A626E"/>
                      </a:solidFill>
                      <a:prstDash val="dot"/>
                    </a:lnT>
                    <a:lnB w="3175">
                      <a:solidFill>
                        <a:srgbClr val="4A626E"/>
                      </a:solidFill>
                      <a:prstDash val="dot"/>
                    </a:lnB>
                    <a:lnTlToBr>
                      <a:noFill/>
                    </a:lnTlToBr>
                    <a:lnBlToTr>
                      <a:noFill/>
                    </a:lnBlToTr>
                    <a:solidFill>
                      <a:srgbClr val="FFFFFF"/>
                    </a:solidFill>
                  </a:tcPr>
                </a:tc>
              </a:tr>
              <a:tr h="398145">
                <a:tc>
                  <a:txBody>
                    <a:bodyPr/>
                    <a:lstStyle/>
                    <a:p>
                      <a:pPr indent="0" algn="ctr">
                        <a:lnSpc>
                          <a:spcPct val="120000"/>
                        </a:lnSpc>
                        <a:spcBef>
                          <a:spcPts val="0"/>
                        </a:spcBef>
                        <a:spcAft>
                          <a:spcPts val="0"/>
                        </a:spcAft>
                        <a:buNone/>
                      </a:pPr>
                      <a:r>
                        <a:rPr lang="zh-CN" sz="1400" b="0" spc="120">
                          <a:solidFill>
                            <a:srgbClr val="404040"/>
                          </a:solidFill>
                          <a:latin typeface="微软雅黑" panose="020B0503020204020204" charset="-122"/>
                          <a:ea typeface="微软雅黑" panose="020B0503020204020204" charset="-122"/>
                        </a:rPr>
                        <a:t>其余地级行政区</a:t>
                      </a:r>
                      <a:endParaRPr lang="zh-CN"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19050" cap="rnd">
                      <a:solidFill>
                        <a:srgbClr val="4A626E"/>
                      </a:solidFill>
                      <a:prstDash val="solid"/>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318</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30</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9540</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90</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85.86</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19050" cap="rnd">
                      <a:solidFill>
                        <a:srgbClr val="4A626E"/>
                      </a:solidFill>
                      <a:prstDash val="solid"/>
                    </a:lnR>
                    <a:lnT w="3175">
                      <a:solidFill>
                        <a:srgbClr val="4A626E"/>
                      </a:solidFill>
                      <a:prstDash val="dot"/>
                    </a:lnT>
                    <a:lnB w="3175">
                      <a:solidFill>
                        <a:srgbClr val="4A626E"/>
                      </a:solidFill>
                      <a:prstDash val="dot"/>
                    </a:lnB>
                    <a:lnTlToBr>
                      <a:noFill/>
                    </a:lnTlToBr>
                    <a:lnBlToTr>
                      <a:noFill/>
                    </a:lnBlToTr>
                    <a:solidFill>
                      <a:srgbClr val="F2F2F2"/>
                    </a:solidFill>
                  </a:tcPr>
                </a:tc>
              </a:tr>
              <a:tr h="398780">
                <a:tc>
                  <a:txBody>
                    <a:bodyPr/>
                    <a:lstStyle/>
                    <a:p>
                      <a:pPr indent="0" algn="ctr">
                        <a:lnSpc>
                          <a:spcPct val="120000"/>
                        </a:lnSpc>
                        <a:spcBef>
                          <a:spcPts val="0"/>
                        </a:spcBef>
                        <a:spcAft>
                          <a:spcPts val="0"/>
                        </a:spcAft>
                        <a:buNone/>
                      </a:pPr>
                      <a:r>
                        <a:rPr lang="zh-CN" sz="1400" b="0" spc="120">
                          <a:solidFill>
                            <a:srgbClr val="404040"/>
                          </a:solidFill>
                          <a:latin typeface="微软雅黑" panose="020B0503020204020204" charset="-122"/>
                          <a:ea typeface="微软雅黑" panose="020B0503020204020204" charset="-122"/>
                        </a:rPr>
                        <a:t>县级市</a:t>
                      </a:r>
                      <a:endParaRPr lang="zh-CN"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19050" cap="rnd">
                      <a:solidFill>
                        <a:srgbClr val="4A626E"/>
                      </a:solidFill>
                      <a:prstDash val="solid"/>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375</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10</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3750</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80</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FFFFF"/>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30</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19050" cap="rnd">
                      <a:solidFill>
                        <a:srgbClr val="4A626E"/>
                      </a:solidFill>
                      <a:prstDash val="solid"/>
                    </a:lnR>
                    <a:lnT w="3175">
                      <a:solidFill>
                        <a:srgbClr val="4A626E"/>
                      </a:solidFill>
                      <a:prstDash val="dot"/>
                    </a:lnT>
                    <a:lnB w="3175">
                      <a:solidFill>
                        <a:srgbClr val="4A626E"/>
                      </a:solidFill>
                      <a:prstDash val="dot"/>
                    </a:lnB>
                    <a:lnTlToBr>
                      <a:noFill/>
                    </a:lnTlToBr>
                    <a:lnBlToTr>
                      <a:noFill/>
                    </a:lnBlToTr>
                    <a:solidFill>
                      <a:srgbClr val="FFFFFF"/>
                    </a:solidFill>
                  </a:tcPr>
                </a:tc>
              </a:tr>
              <a:tr h="398145">
                <a:tc>
                  <a:txBody>
                    <a:bodyPr/>
                    <a:lstStyle/>
                    <a:p>
                      <a:pPr indent="0" algn="ctr">
                        <a:lnSpc>
                          <a:spcPct val="120000"/>
                        </a:lnSpc>
                        <a:spcBef>
                          <a:spcPts val="0"/>
                        </a:spcBef>
                        <a:spcAft>
                          <a:spcPts val="0"/>
                        </a:spcAft>
                        <a:buNone/>
                      </a:pPr>
                      <a:r>
                        <a:rPr lang="zh-CN" sz="1400" b="0" spc="120">
                          <a:solidFill>
                            <a:srgbClr val="404040"/>
                          </a:solidFill>
                          <a:latin typeface="微软雅黑" panose="020B0503020204020204" charset="-122"/>
                          <a:ea typeface="微软雅黑" panose="020B0503020204020204" charset="-122"/>
                        </a:rPr>
                        <a:t>其余县级行政区</a:t>
                      </a:r>
                      <a:endParaRPr lang="zh-CN"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19050" cap="rnd">
                      <a:solidFill>
                        <a:srgbClr val="4A626E"/>
                      </a:solidFill>
                      <a:prstDash val="solid"/>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2476</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1</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2476</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60</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3175">
                      <a:solidFill>
                        <a:srgbClr val="4A626E"/>
                      </a:solidFill>
                      <a:prstDash val="dot"/>
                    </a:lnR>
                    <a:lnT w="3175">
                      <a:solidFill>
                        <a:srgbClr val="4A626E"/>
                      </a:solidFill>
                      <a:prstDash val="dot"/>
                    </a:lnT>
                    <a:lnB w="3175">
                      <a:solidFill>
                        <a:srgbClr val="4A626E"/>
                      </a:solidFill>
                      <a:prstDash val="dot"/>
                    </a:lnB>
                    <a:lnTlToBr>
                      <a:noFill/>
                    </a:lnTlToBr>
                    <a:lnBlToTr>
                      <a:noFill/>
                    </a:lnBlToTr>
                    <a:solidFill>
                      <a:srgbClr val="F2F2F2"/>
                    </a:solidFill>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14.86</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19050" cap="rnd">
                      <a:solidFill>
                        <a:srgbClr val="4A626E"/>
                      </a:solidFill>
                      <a:prstDash val="solid"/>
                    </a:lnR>
                    <a:lnT w="3175">
                      <a:solidFill>
                        <a:srgbClr val="4A626E"/>
                      </a:solidFill>
                      <a:prstDash val="dot"/>
                    </a:lnT>
                    <a:lnB w="3175">
                      <a:solidFill>
                        <a:srgbClr val="4A626E"/>
                      </a:solidFill>
                      <a:prstDash val="dot"/>
                    </a:lnB>
                    <a:lnTlToBr>
                      <a:noFill/>
                    </a:lnTlToBr>
                    <a:lnBlToTr>
                      <a:noFill/>
                    </a:lnBlToTr>
                    <a:solidFill>
                      <a:srgbClr val="F2F2F2"/>
                    </a:solidFill>
                  </a:tcPr>
                </a:tc>
              </a:tr>
              <a:tr h="398780">
                <a:tc gridSpan="5">
                  <a:txBody>
                    <a:bodyPr/>
                    <a:lstStyle/>
                    <a:p>
                      <a:pPr indent="0" algn="ctr">
                        <a:lnSpc>
                          <a:spcPct val="120000"/>
                        </a:lnSpc>
                        <a:spcBef>
                          <a:spcPts val="0"/>
                        </a:spcBef>
                        <a:spcAft>
                          <a:spcPts val="0"/>
                        </a:spcAft>
                        <a:buNone/>
                      </a:pPr>
                      <a:r>
                        <a:rPr lang="zh-CN" sz="1400" b="0" spc="120">
                          <a:solidFill>
                            <a:srgbClr val="404040"/>
                          </a:solidFill>
                          <a:latin typeface="微软雅黑" panose="020B0503020204020204" charset="-122"/>
                          <a:ea typeface="微软雅黑" panose="020B0503020204020204" charset="-122"/>
                        </a:rPr>
                        <a:t>合计</a:t>
                      </a:r>
                      <a:endParaRPr lang="zh-CN"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19050" cap="rnd">
                      <a:solidFill>
                        <a:srgbClr val="4A626E"/>
                      </a:solidFill>
                      <a:prstDash val="solid"/>
                    </a:lnL>
                    <a:lnR w="3175">
                      <a:solidFill>
                        <a:srgbClr val="4A626E"/>
                      </a:solidFill>
                      <a:prstDash val="dot"/>
                    </a:lnR>
                    <a:lnT w="3175">
                      <a:solidFill>
                        <a:srgbClr val="4A626E"/>
                      </a:solidFill>
                      <a:prstDash val="dot"/>
                    </a:lnT>
                    <a:lnB w="19050" cap="rnd">
                      <a:solidFill>
                        <a:srgbClr val="4A626E"/>
                      </a:solidFill>
                      <a:prstDash val="solid"/>
                    </a:lnB>
                    <a:lnTlToBr>
                      <a:noFill/>
                    </a:lnTlToBr>
                    <a:lnBlToTr>
                      <a:noFill/>
                    </a:lnBlToTr>
                    <a:solidFill>
                      <a:srgbClr val="FFFFFF"/>
                    </a:solidFill>
                  </a:tcPr>
                </a:tc>
                <a:tc hMerge="1">
                  <a:tcPr>
                    <a:lnT w="3175">
                      <a:solidFill>
                        <a:srgbClr val="4A626E"/>
                      </a:solidFill>
                      <a:prstDash val="dot"/>
                    </a:lnT>
                    <a:lnB w="19050" cap="rnd">
                      <a:solidFill>
                        <a:srgbClr val="4A626E"/>
                      </a:solidFill>
                      <a:prstDash val="solid"/>
                    </a:lnB>
                  </a:tcPr>
                </a:tc>
                <a:tc hMerge="1">
                  <a:tcPr>
                    <a:lnT w="3175">
                      <a:solidFill>
                        <a:srgbClr val="4A626E"/>
                      </a:solidFill>
                      <a:prstDash val="dot"/>
                    </a:lnT>
                    <a:lnB w="19050" cap="rnd">
                      <a:solidFill>
                        <a:srgbClr val="4A626E"/>
                      </a:solidFill>
                      <a:prstDash val="solid"/>
                    </a:lnB>
                  </a:tcPr>
                </a:tc>
                <a:tc hMerge="1">
                  <a:tcPr>
                    <a:lnT w="3175">
                      <a:solidFill>
                        <a:srgbClr val="4A626E"/>
                      </a:solidFill>
                      <a:prstDash val="dot"/>
                    </a:lnT>
                    <a:lnB w="19050" cap="rnd">
                      <a:solidFill>
                        <a:srgbClr val="4A626E"/>
                      </a:solidFill>
                      <a:prstDash val="solid"/>
                    </a:lnB>
                  </a:tcPr>
                </a:tc>
                <a:tc hMerge="1">
                  <a:tcPr>
                    <a:lnR w="3175">
                      <a:solidFill>
                        <a:srgbClr val="4A626E"/>
                      </a:solidFill>
                      <a:prstDash val="dot"/>
                    </a:lnR>
                    <a:lnT w="3175">
                      <a:solidFill>
                        <a:srgbClr val="4A626E"/>
                      </a:solidFill>
                      <a:prstDash val="dot"/>
                    </a:lnT>
                    <a:lnB w="19050" cap="rnd">
                      <a:solidFill>
                        <a:srgbClr val="4A626E"/>
                      </a:solidFill>
                      <a:prstDash val="solid"/>
                    </a:lnB>
                  </a:tcPr>
                </a:tc>
                <a:tc>
                  <a:txBody>
                    <a:bodyPr/>
                    <a:lstStyle/>
                    <a:p>
                      <a:pPr indent="0" algn="ctr">
                        <a:lnSpc>
                          <a:spcPct val="120000"/>
                        </a:lnSpc>
                        <a:spcBef>
                          <a:spcPts val="0"/>
                        </a:spcBef>
                        <a:spcAft>
                          <a:spcPts val="0"/>
                        </a:spcAft>
                        <a:buNone/>
                      </a:pPr>
                      <a:r>
                        <a:rPr lang="en-US" sz="1400" b="0" spc="120">
                          <a:solidFill>
                            <a:srgbClr val="404040"/>
                          </a:solidFill>
                          <a:latin typeface="微软雅黑" panose="020B0503020204020204" charset="-122"/>
                          <a:ea typeface="微软雅黑" panose="020B0503020204020204" charset="-122"/>
                        </a:rPr>
                        <a:t>166.64</a:t>
                      </a:r>
                      <a:endParaRPr lang="en-US" altLang="en-US" sz="1400" b="0" spc="120">
                        <a:solidFill>
                          <a:srgbClr val="404040"/>
                        </a:solidFill>
                        <a:latin typeface="微软雅黑" panose="020B0503020204020204" charset="-122"/>
                        <a:ea typeface="微软雅黑" panose="020B0503020204020204" charset="-122"/>
                      </a:endParaRPr>
                    </a:p>
                  </a:txBody>
                  <a:tcPr marL="177800" marR="177800" marT="57150" marB="57150" anchor="ctr">
                    <a:lnL w="3175">
                      <a:solidFill>
                        <a:srgbClr val="4A626E"/>
                      </a:solidFill>
                      <a:prstDash val="dot"/>
                    </a:lnL>
                    <a:lnR w="19050" cap="rnd">
                      <a:solidFill>
                        <a:srgbClr val="4A626E"/>
                      </a:solidFill>
                      <a:prstDash val="solid"/>
                    </a:lnR>
                    <a:lnT w="3175">
                      <a:solidFill>
                        <a:srgbClr val="4A626E"/>
                      </a:solidFill>
                      <a:prstDash val="dot"/>
                    </a:lnT>
                    <a:lnB w="19050" cap="rnd">
                      <a:solidFill>
                        <a:srgbClr val="4A626E"/>
                      </a:solidFill>
                      <a:prstDash val="solid"/>
                    </a:lnB>
                    <a:lnTlToBr>
                      <a:noFill/>
                    </a:lnTlToBr>
                    <a:lnBlToTr>
                      <a:noFill/>
                    </a:lnBlToTr>
                    <a:solidFill>
                      <a:srgbClr val="FFFFFF"/>
                    </a:solidFill>
                  </a:tcPr>
                </a:tc>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1"/>
          <a:stretch>
            <a:fillRect/>
          </a:stretch>
        </a:blipFill>
        <a:effectLst/>
      </p:bgPr>
    </p:bg>
    <p:spTree>
      <p:nvGrpSpPr>
        <p:cNvPr id="1" name=""/>
        <p:cNvGrpSpPr>
          <a:grpSpLocks noGrp="1" noSelect="1" noRot="1" noChangeAspect="1" noMove="1" noResize="1" noUngrp="1"/>
        </p:cNvGrpSpPr>
        <p:nvPr/>
      </p:nvGrpSpPr>
      <p:grpSpPr>
        <a:xfrm>
          <a:off x="0" y="0"/>
          <a:ext cx="0" cy="0"/>
          <a:chOff x="0" y="0"/>
          <a:chExt cx="0" cy="0"/>
        </a:xfrm>
      </p:grpSpPr>
      <p:pic>
        <p:nvPicPr>
          <p:cNvPr id="23" name="图片 22" descr="图片1"/>
          <p:cNvPicPr>
            <a:picLocks noGrp="1" noSelect="1" noRot="1" noChangeAspect="1" noMove="1" noResize="1" noEditPoints="1" noAdjustHandles="1" noChangeArrowheads="1" noChangeShapeType="1" noCrop="1"/>
          </p:cNvPicPr>
          <p:nvPr/>
        </p:nvPicPr>
        <p:blipFill>
          <a:blip r:embed="rId1"/>
          <a:stretch>
            <a:fillRect/>
          </a:stretch>
        </p:blipFill>
        <p:spPr>
          <a:xfrm>
            <a:off x="0" y="0"/>
            <a:ext cx="18209895" cy="9881235"/>
          </a:xfrm>
          <a:prstGeom prst="rect">
            <a:avLst/>
          </a:prstGeom>
        </p:spPr>
      </p:pic>
      <p:sp>
        <p:nvSpPr>
          <p:cNvPr id="6" name="六边形 5"/>
          <p:cNvSpPr>
            <a:spLocks noGrp="1" noSelect="1" noRot="1" noChangeAspect="1" noMove="1" noResize="1" noEditPoints="1" noAdjustHandles="1" noChangeArrowheads="1" noChangeShapeType="1" noTextEdit="1"/>
          </p:cNvSpPr>
          <p:nvPr/>
        </p:nvSpPr>
        <p:spPr>
          <a:xfrm rot="19920000">
            <a:off x="10307955" y="-880110"/>
            <a:ext cx="1062355" cy="946150"/>
          </a:xfrm>
          <a:prstGeom prst="hexagon">
            <a:avLst/>
          </a:prstGeom>
          <a:solidFill>
            <a:schemeClr val="tx1">
              <a:lumMod val="75000"/>
              <a:lumOff val="25000"/>
            </a:schemeClr>
          </a:solidFill>
          <a:ln>
            <a:noFill/>
          </a:ln>
          <a:effectLst>
            <a:outerShdw blurRad="50800" dist="38100" dir="8100000" algn="t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六边形 6"/>
          <p:cNvSpPr>
            <a:spLocks noGrp="1" noSelect="1" noRot="1" noChangeAspect="1" noMove="1" noResize="1" noEditPoints="1" noAdjustHandles="1" noChangeArrowheads="1" noChangeShapeType="1" noTextEdit="1"/>
          </p:cNvSpPr>
          <p:nvPr/>
        </p:nvSpPr>
        <p:spPr>
          <a:xfrm rot="19920000">
            <a:off x="10828655" y="99060"/>
            <a:ext cx="1062355" cy="946150"/>
          </a:xfrm>
          <a:prstGeom prst="hexagon">
            <a:avLst/>
          </a:prstGeom>
          <a:solidFill>
            <a:schemeClr val="tx1">
              <a:lumMod val="65000"/>
              <a:lumOff val="35000"/>
            </a:schemeClr>
          </a:solidFill>
          <a:ln>
            <a:noFill/>
          </a:ln>
          <a:effectLst>
            <a:innerShdw blurRad="63500" dist="50800" dir="18900000">
              <a:prstClr val="black">
                <a:alpha val="50000"/>
              </a:prstClr>
            </a:inn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六边形 8"/>
          <p:cNvSpPr>
            <a:spLocks noGrp="1" noSelect="1" noRot="1" noChangeAspect="1" noMove="1" noResize="1" noEditPoints="1" noAdjustHandles="1" noChangeArrowheads="1" noChangeShapeType="1" noTextEdit="1"/>
          </p:cNvSpPr>
          <p:nvPr/>
        </p:nvSpPr>
        <p:spPr>
          <a:xfrm rot="19920000">
            <a:off x="11433810" y="-845820"/>
            <a:ext cx="1062355" cy="946150"/>
          </a:xfrm>
          <a:prstGeom prst="hexagon">
            <a:avLst/>
          </a:prstGeom>
          <a:solidFill>
            <a:schemeClr val="tx1">
              <a:lumMod val="75000"/>
              <a:lumOff val="25000"/>
            </a:schemeClr>
          </a:solidFill>
          <a:ln>
            <a:noFill/>
          </a:ln>
          <a:effectLst>
            <a:outerShdw blurRad="50800" dist="38100" dir="8100000" algn="t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六边形 11"/>
          <p:cNvSpPr>
            <a:spLocks noGrp="1" noSelect="1" noRot="1" noChangeAspect="1" noMove="1" noResize="1" noEditPoints="1" noAdjustHandles="1" noChangeArrowheads="1" noChangeShapeType="1" noTextEdit="1"/>
          </p:cNvSpPr>
          <p:nvPr/>
        </p:nvSpPr>
        <p:spPr>
          <a:xfrm rot="19920000">
            <a:off x="11682095" y="928370"/>
            <a:ext cx="1062355" cy="946150"/>
          </a:xfrm>
          <a:prstGeom prst="hexagon">
            <a:avLst/>
          </a:prstGeom>
          <a:solidFill>
            <a:schemeClr val="tx1">
              <a:lumMod val="75000"/>
              <a:lumOff val="25000"/>
            </a:schemeClr>
          </a:solidFill>
          <a:ln>
            <a:noFill/>
          </a:ln>
          <a:effectLst>
            <a:outerShdw blurRad="50800" dist="38100" dir="8100000" algn="t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六边形 12"/>
          <p:cNvSpPr>
            <a:spLocks noGrp="1" noSelect="1" noRot="1" noChangeAspect="1" noMove="1" noResize="1" noEditPoints="1" noAdjustHandles="1" noChangeArrowheads="1" noChangeShapeType="1" noTextEdit="1"/>
          </p:cNvSpPr>
          <p:nvPr/>
        </p:nvSpPr>
        <p:spPr>
          <a:xfrm rot="19920000">
            <a:off x="10489565" y="1263650"/>
            <a:ext cx="1062355" cy="946150"/>
          </a:xfrm>
          <a:prstGeom prst="hexagon">
            <a:avLst/>
          </a:prstGeom>
          <a:solidFill>
            <a:schemeClr val="tx1">
              <a:lumMod val="65000"/>
              <a:lumOff val="35000"/>
            </a:schemeClr>
          </a:solidFill>
          <a:ln>
            <a:noFill/>
          </a:ln>
          <a:effectLst>
            <a:innerShdw blurRad="63500" dist="50800" dir="18900000">
              <a:prstClr val="black">
                <a:alpha val="50000"/>
              </a:prstClr>
            </a:inn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六边形 13"/>
          <p:cNvSpPr>
            <a:spLocks noGrp="1" noSelect="1" noRot="1" noChangeAspect="1" noMove="1" noResize="1" noEditPoints="1" noAdjustHandles="1" noChangeArrowheads="1" noChangeShapeType="1" noTextEdit="1"/>
          </p:cNvSpPr>
          <p:nvPr/>
        </p:nvSpPr>
        <p:spPr>
          <a:xfrm rot="19920000">
            <a:off x="12254230" y="-43815"/>
            <a:ext cx="1062355" cy="946150"/>
          </a:xfrm>
          <a:prstGeom prst="hexagon">
            <a:avLst/>
          </a:prstGeom>
          <a:solidFill>
            <a:schemeClr val="tx1">
              <a:lumMod val="75000"/>
              <a:lumOff val="25000"/>
            </a:schemeClr>
          </a:solidFill>
          <a:ln>
            <a:noFill/>
          </a:ln>
          <a:effectLst>
            <a:outerShdw blurRad="50800" dist="38100" dir="8100000" algn="t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六边形 14"/>
          <p:cNvSpPr>
            <a:spLocks noGrp="1" noSelect="1" noRot="1" noChangeAspect="1" noMove="1" noResize="1" noEditPoints="1" noAdjustHandles="1" noChangeArrowheads="1" noChangeShapeType="1" noTextEdit="1"/>
          </p:cNvSpPr>
          <p:nvPr/>
        </p:nvSpPr>
        <p:spPr>
          <a:xfrm rot="19920000">
            <a:off x="11055350" y="2628265"/>
            <a:ext cx="610235" cy="544195"/>
          </a:xfrm>
          <a:prstGeom prst="hexagon">
            <a:avLst/>
          </a:prstGeom>
          <a:solidFill>
            <a:schemeClr val="tx1">
              <a:lumMod val="75000"/>
              <a:lumOff val="25000"/>
            </a:schemeClr>
          </a:solidFill>
          <a:ln>
            <a:noFill/>
          </a:ln>
          <a:effectLst>
            <a:outerShdw blurRad="50800" dist="38100" dir="8100000" algn="t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六边形 16"/>
          <p:cNvSpPr>
            <a:spLocks noGrp="1" noSelect="1" noRot="1" noChangeAspect="1" noMove="1" noResize="1" noEditPoints="1" noAdjustHandles="1" noChangeArrowheads="1" noChangeShapeType="1" noTextEdit="1"/>
          </p:cNvSpPr>
          <p:nvPr/>
        </p:nvSpPr>
        <p:spPr>
          <a:xfrm rot="19920000">
            <a:off x="9285605" y="1995170"/>
            <a:ext cx="619125" cy="553085"/>
          </a:xfrm>
          <a:prstGeom prst="hexagon">
            <a:avLst/>
          </a:prstGeom>
          <a:solidFill>
            <a:schemeClr val="tx1">
              <a:lumMod val="65000"/>
              <a:lumOff val="35000"/>
            </a:schemeClr>
          </a:solidFill>
          <a:ln>
            <a:noFill/>
          </a:ln>
          <a:effectLst>
            <a:innerShdw blurRad="63500" dist="50800" dir="18900000">
              <a:prstClr val="black">
                <a:alpha val="50000"/>
              </a:prstClr>
            </a:inn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六边形 2"/>
          <p:cNvSpPr>
            <a:spLocks noGrp="1" noSelect="1" noRot="1" noChangeAspect="1" noMove="1" noResize="1" noEditPoints="1" noAdjustHandles="1" noChangeArrowheads="1" noChangeShapeType="1" noTextEdit="1"/>
          </p:cNvSpPr>
          <p:nvPr/>
        </p:nvSpPr>
        <p:spPr>
          <a:xfrm rot="19980000" flipH="1">
            <a:off x="-346710" y="5575300"/>
            <a:ext cx="1062355" cy="946150"/>
          </a:xfrm>
          <a:prstGeom prst="hexagon">
            <a:avLst/>
          </a:prstGeom>
          <a:solidFill>
            <a:schemeClr val="tx1">
              <a:lumMod val="75000"/>
              <a:lumOff val="25000"/>
            </a:schemeClr>
          </a:solidFill>
          <a:ln>
            <a:noFill/>
          </a:ln>
          <a:effectLst>
            <a:outerShdw blurRad="50800" dist="38100" dir="8100000" algn="t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六边形 3"/>
          <p:cNvSpPr>
            <a:spLocks noGrp="1" noSelect="1" noRot="1" noChangeAspect="1" noMove="1" noResize="1" noEditPoints="1" noAdjustHandles="1" noChangeArrowheads="1" noChangeShapeType="1" noTextEdit="1"/>
          </p:cNvSpPr>
          <p:nvPr/>
        </p:nvSpPr>
        <p:spPr>
          <a:xfrm rot="19980000" flipH="1">
            <a:off x="156845" y="6563360"/>
            <a:ext cx="1062355" cy="946150"/>
          </a:xfrm>
          <a:prstGeom prst="hexagon">
            <a:avLst/>
          </a:prstGeom>
          <a:solidFill>
            <a:schemeClr val="tx1">
              <a:lumMod val="65000"/>
              <a:lumOff val="35000"/>
            </a:schemeClr>
          </a:solidFill>
          <a:ln>
            <a:noFill/>
          </a:ln>
          <a:effectLst>
            <a:innerShdw blurRad="63500" dist="50800" dir="18900000">
              <a:prstClr val="black">
                <a:alpha val="50000"/>
              </a:prstClr>
            </a:inn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六边形 4"/>
          <p:cNvSpPr>
            <a:spLocks noGrp="1" noSelect="1" noRot="1" noChangeAspect="1" noMove="1" noResize="1" noEditPoints="1" noAdjustHandles="1" noChangeArrowheads="1" noChangeShapeType="1" noTextEdit="1"/>
          </p:cNvSpPr>
          <p:nvPr/>
        </p:nvSpPr>
        <p:spPr>
          <a:xfrm rot="19980000" flipH="1">
            <a:off x="-808355" y="4565650"/>
            <a:ext cx="1062355" cy="946150"/>
          </a:xfrm>
          <a:prstGeom prst="hexagon">
            <a:avLst/>
          </a:prstGeom>
          <a:solidFill>
            <a:schemeClr val="tx1">
              <a:lumMod val="75000"/>
              <a:lumOff val="25000"/>
            </a:schemeClr>
          </a:solidFill>
          <a:ln>
            <a:noFill/>
          </a:ln>
          <a:effectLst>
            <a:outerShdw blurRad="50800" dist="38100" dir="8100000" algn="t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六边形 19"/>
          <p:cNvSpPr>
            <a:spLocks noGrp="1" noSelect="1" noRot="1" noChangeAspect="1" noMove="1" noResize="1" noEditPoints="1" noAdjustHandles="1" noChangeArrowheads="1" noChangeShapeType="1" noTextEdit="1"/>
          </p:cNvSpPr>
          <p:nvPr/>
        </p:nvSpPr>
        <p:spPr>
          <a:xfrm rot="19980000" flipH="1">
            <a:off x="377825" y="4211320"/>
            <a:ext cx="852805" cy="760095"/>
          </a:xfrm>
          <a:prstGeom prst="hexagon">
            <a:avLst/>
          </a:prstGeom>
          <a:solidFill>
            <a:schemeClr val="tx1">
              <a:lumMod val="75000"/>
              <a:lumOff val="25000"/>
            </a:schemeClr>
          </a:solidFill>
          <a:ln>
            <a:noFill/>
          </a:ln>
          <a:effectLst>
            <a:outerShdw blurRad="50800" dist="38100" dir="8100000" algn="t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六边形 24"/>
          <p:cNvSpPr>
            <a:spLocks noGrp="1" noSelect="1" noRot="1" noChangeAspect="1" noMove="1" noResize="1" noEditPoints="1" noAdjustHandles="1" noChangeArrowheads="1" noChangeShapeType="1" noTextEdit="1"/>
          </p:cNvSpPr>
          <p:nvPr/>
        </p:nvSpPr>
        <p:spPr>
          <a:xfrm rot="19980000" flipH="1">
            <a:off x="346710" y="7738110"/>
            <a:ext cx="1062355" cy="946150"/>
          </a:xfrm>
          <a:prstGeom prst="hexagon">
            <a:avLst/>
          </a:prstGeom>
          <a:solidFill>
            <a:schemeClr val="tx1">
              <a:lumMod val="75000"/>
              <a:lumOff val="25000"/>
            </a:schemeClr>
          </a:solidFill>
          <a:ln>
            <a:noFill/>
          </a:ln>
          <a:effectLst>
            <a:outerShdw blurRad="50800" dist="38100" dir="8100000" algn="t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六边形 25"/>
          <p:cNvSpPr>
            <a:spLocks noGrp="1" noSelect="1" noRot="1" noChangeAspect="1" noMove="1" noResize="1" noEditPoints="1" noAdjustHandles="1" noChangeArrowheads="1" noChangeShapeType="1" noTextEdit="1"/>
          </p:cNvSpPr>
          <p:nvPr/>
        </p:nvSpPr>
        <p:spPr>
          <a:xfrm rot="19980000" flipH="1">
            <a:off x="1304925" y="6953250"/>
            <a:ext cx="1062355" cy="946150"/>
          </a:xfrm>
          <a:prstGeom prst="hexagon">
            <a:avLst/>
          </a:prstGeom>
          <a:solidFill>
            <a:schemeClr val="tx1">
              <a:lumMod val="65000"/>
              <a:lumOff val="35000"/>
            </a:schemeClr>
          </a:solidFill>
          <a:ln>
            <a:noFill/>
          </a:ln>
          <a:effectLst>
            <a:innerShdw blurRad="63500" dist="50800" dir="18900000">
              <a:prstClr val="black">
                <a:alpha val="50000"/>
              </a:prstClr>
            </a:inn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六边形 27"/>
          <p:cNvSpPr>
            <a:spLocks noGrp="1" noSelect="1" noRot="1" noChangeAspect="1" noMove="1" noResize="1" noEditPoints="1" noAdjustHandles="1" noChangeArrowheads="1" noChangeShapeType="1" noTextEdit="1"/>
          </p:cNvSpPr>
          <p:nvPr/>
        </p:nvSpPr>
        <p:spPr>
          <a:xfrm rot="19980000" flipH="1">
            <a:off x="-778510" y="7649210"/>
            <a:ext cx="1062355" cy="946150"/>
          </a:xfrm>
          <a:prstGeom prst="hexagon">
            <a:avLst/>
          </a:prstGeom>
          <a:solidFill>
            <a:schemeClr val="tx1">
              <a:lumMod val="75000"/>
              <a:lumOff val="25000"/>
            </a:schemeClr>
          </a:solidFill>
          <a:ln>
            <a:noFill/>
          </a:ln>
          <a:effectLst>
            <a:outerShdw blurRad="50800" dist="38100" dir="8100000" algn="t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六边形 28"/>
          <p:cNvSpPr>
            <a:spLocks noGrp="1" noSelect="1" noRot="1" noChangeAspect="1" noMove="1" noResize="1" noEditPoints="1" noAdjustHandles="1" noChangeArrowheads="1" noChangeShapeType="1" noTextEdit="1"/>
          </p:cNvSpPr>
          <p:nvPr/>
        </p:nvSpPr>
        <p:spPr>
          <a:xfrm rot="19980000" flipH="1">
            <a:off x="2289175" y="8100695"/>
            <a:ext cx="610235" cy="544195"/>
          </a:xfrm>
          <a:prstGeom prst="hexagon">
            <a:avLst/>
          </a:prstGeom>
          <a:solidFill>
            <a:schemeClr val="tx1">
              <a:lumMod val="75000"/>
              <a:lumOff val="25000"/>
            </a:schemeClr>
          </a:solidFill>
          <a:ln>
            <a:noFill/>
          </a:ln>
          <a:effectLst>
            <a:outerShdw blurRad="50800" dist="38100" dir="8100000" algn="tr" rotWithShape="0">
              <a:prstClr val="black">
                <a:alpha val="40000"/>
              </a:prstClr>
            </a:out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六边形 29"/>
          <p:cNvSpPr>
            <a:spLocks noGrp="1" noSelect="1" noRot="1" noChangeAspect="1" noMove="1" noResize="1" noEditPoints="1" noAdjustHandles="1" noChangeArrowheads="1" noChangeShapeType="1" noTextEdit="1"/>
          </p:cNvSpPr>
          <p:nvPr/>
        </p:nvSpPr>
        <p:spPr>
          <a:xfrm rot="19980000" flipH="1">
            <a:off x="2781935" y="6289675"/>
            <a:ext cx="619125" cy="553085"/>
          </a:xfrm>
          <a:prstGeom prst="hexagon">
            <a:avLst/>
          </a:prstGeom>
          <a:solidFill>
            <a:schemeClr val="tx1">
              <a:lumMod val="65000"/>
              <a:lumOff val="35000"/>
            </a:schemeClr>
          </a:solidFill>
          <a:ln>
            <a:noFill/>
          </a:ln>
          <a:effectLst>
            <a:innerShdw blurRad="63500" dist="50800" dir="18900000">
              <a:prstClr val="black">
                <a:alpha val="50000"/>
              </a:prstClr>
            </a:innerShdw>
          </a:effectLst>
          <a:scene3d>
            <a:camera prst="orthographicFront"/>
            <a:lightRig rig="threePt" dir="t">
              <a:rot lat="0" lon="0" rev="0"/>
            </a:lightRig>
          </a:scene3d>
          <a:sp3d prstMaterial="matte"/>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1" name="图片 30" descr="b5d50b66d90aee77bbbe95688e43221"/>
          <p:cNvPicPr>
            <a:picLocks noGrp="1" noSelect="1" noRot="1" noChangeAspect="1" noMove="1" noResize="1" noEditPoints="1" noAdjustHandles="1" noChangeArrowheads="1" noChangeShapeType="1" noCrop="1"/>
          </p:cNvPicPr>
          <p:nvPr/>
        </p:nvPicPr>
        <p:blipFill>
          <a:blip r:embed="rId2"/>
          <a:stretch>
            <a:fillRect/>
          </a:stretch>
        </p:blipFill>
        <p:spPr>
          <a:xfrm>
            <a:off x="7610475" y="3528060"/>
            <a:ext cx="3969385" cy="3235325"/>
          </a:xfrm>
          <a:prstGeom prst="rect">
            <a:avLst/>
          </a:prstGeom>
        </p:spPr>
      </p:pic>
      <p:pic>
        <p:nvPicPr>
          <p:cNvPr id="33" name="图片 32" descr="图片1"/>
          <p:cNvPicPr>
            <a:picLocks noGrp="1" noSelect="1" noRot="1" noChangeAspect="1" noMove="1" noResize="1" noEditPoints="1" noAdjustHandles="1" noChangeArrowheads="1" noChangeShapeType="1" noCrop="1"/>
          </p:cNvPicPr>
          <p:nvPr/>
        </p:nvPicPr>
        <p:blipFill>
          <a:blip r:embed="rId3"/>
          <a:stretch>
            <a:fillRect/>
          </a:stretch>
        </p:blipFill>
        <p:spPr>
          <a:xfrm>
            <a:off x="165100" y="194310"/>
            <a:ext cx="1045210" cy="1045210"/>
          </a:xfrm>
          <a:prstGeom prst="rect">
            <a:avLst/>
          </a:prstGeom>
        </p:spPr>
      </p:pic>
      <p:sp>
        <p:nvSpPr>
          <p:cNvPr id="2" name="文本框 1"/>
          <p:cNvSpPr txBox="1">
            <a:spLocks noGrp="1" noSelect="1" noRot="1" noChangeAspect="1" noMove="1" noResize="1" noEditPoints="1" noAdjustHandles="1" noChangeArrowheads="1" noChangeShapeType="1" noTextEdit="1"/>
          </p:cNvSpPr>
          <p:nvPr/>
        </p:nvSpPr>
        <p:spPr>
          <a:xfrm>
            <a:off x="1680845" y="2517140"/>
            <a:ext cx="4669790" cy="1322070"/>
          </a:xfrm>
          <a:prstGeom prst="rect">
            <a:avLst/>
          </a:prstGeom>
          <a:noFill/>
        </p:spPr>
        <p:txBody>
          <a:bodyPr wrap="square" rtlCol="0">
            <a:spAutoFit/>
          </a:bodyPr>
          <a:lstStyle/>
          <a:p>
            <a:pPr algn="dist"/>
            <a:r>
              <a:rPr lang="zh-CN" sz="8000">
                <a:solidFill>
                  <a:schemeClr val="bg1"/>
                </a:solidFill>
                <a:latin typeface="汉仪雅酷黑 45W" panose="020B0404020202020204" charset="-122"/>
                <a:ea typeface="汉仪雅酷黑 45W" panose="020B0404020202020204" charset="-122"/>
                <a:cs typeface="汉仪雅酷黑 45W" panose="020B0404020202020204" charset="-122"/>
              </a:rPr>
              <a:t>感谢观看</a:t>
            </a:r>
            <a:endParaRPr lang="zh-CN" altLang="en-US" sz="3200">
              <a:solidFill>
                <a:schemeClr val="bg1"/>
              </a:solidFill>
              <a:latin typeface="汉仪雅酷黑 45W" panose="020B0404020202020204" charset="-122"/>
              <a:ea typeface="汉仪雅酷黑 45W" panose="020B0404020202020204" charset="-122"/>
              <a:cs typeface="汉仪锐智W" panose="00020600040101010101" charset="-122"/>
              <a:sym typeface="+mn-ea"/>
            </a:endParaRPr>
          </a:p>
        </p:txBody>
      </p:sp>
      <p:sp>
        <p:nvSpPr>
          <p:cNvPr id="10" name="文本框 9"/>
          <p:cNvSpPr txBox="1">
            <a:spLocks noGrp="1" noSelect="1" noRot="1" noChangeAspect="1" noMove="1" noResize="1" noEditPoints="1" noAdjustHandles="1" noChangeArrowheads="1" noChangeShapeType="1" noTextEdit="1"/>
          </p:cNvSpPr>
          <p:nvPr/>
        </p:nvSpPr>
        <p:spPr>
          <a:xfrm>
            <a:off x="1751965" y="4058920"/>
            <a:ext cx="4669790" cy="583565"/>
          </a:xfrm>
          <a:prstGeom prst="rect">
            <a:avLst/>
          </a:prstGeom>
          <a:noFill/>
        </p:spPr>
        <p:txBody>
          <a:bodyPr wrap="square" rtlCol="0">
            <a:spAutoFit/>
          </a:bodyPr>
          <a:lstStyle/>
          <a:p>
            <a:pPr algn="dist"/>
            <a:r>
              <a:rPr lang="zh-CN" altLang="en-US" sz="3200">
                <a:solidFill>
                  <a:schemeClr val="bg1"/>
                </a:solidFill>
                <a:latin typeface="汉仪雅酷黑 45W" panose="020B0404020202020204" charset="-122"/>
                <a:ea typeface="汉仪雅酷黑 45W" panose="020B0404020202020204" charset="-122"/>
                <a:cs typeface="汉仪锐智W" panose="00020600040101010101" charset="-122"/>
                <a:sym typeface="+mn-ea"/>
              </a:rPr>
              <a:t>请各位指导专家批评指正！</a:t>
            </a:r>
            <a:endParaRPr lang="zh-CN" altLang="en-US" sz="3200">
              <a:solidFill>
                <a:schemeClr val="bg1"/>
              </a:solidFill>
              <a:latin typeface="汉仪雅酷黑 45W" panose="020B0404020202020204" charset="-122"/>
              <a:ea typeface="汉仪雅酷黑 45W" panose="020B0404020202020204" charset="-122"/>
              <a:cs typeface="汉仪锐智W" panose="00020600040101010101" charset="-122"/>
              <a:sym typeface="+mn-e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050505"/>
            </a:gs>
            <a:gs pos="54000">
              <a:srgbClr val="181818"/>
            </a:gs>
            <a:gs pos="100000">
              <a:srgbClr val="050505"/>
            </a:gs>
          </a:gsLst>
          <a:lin ang="0" scaled="0"/>
        </a:gradFill>
        <a:effectLst/>
      </p:bgPr>
    </p:bg>
    <p:spTree>
      <p:nvGrpSpPr>
        <p:cNvPr id="1" name=""/>
        <p:cNvGrpSpPr>
          <a:grpSpLocks noGrp="1" noSelect="1" noRot="1" noChangeAspect="1" noMove="1" noResize="1" noUngrp="1"/>
        </p:cNvGrpSpPr>
        <p:nvPr/>
      </p:nvGrpSpPr>
      <p:grpSpPr>
        <a:xfrm>
          <a:off x="0" y="0"/>
          <a:ext cx="0" cy="0"/>
          <a:chOff x="0" y="0"/>
          <a:chExt cx="0" cy="0"/>
        </a:xfrm>
      </p:grpSpPr>
      <p:pic>
        <p:nvPicPr>
          <p:cNvPr id="2" name="图片 1" descr="图片1"/>
          <p:cNvPicPr>
            <a:picLocks noGrp="1" noSelect="1" noRot="1" noChangeAspect="1" noMove="1" noResize="1" noEditPoints="1" noAdjustHandles="1" noChangeArrowheads="1" noChangeShapeType="1" noCrop="1"/>
          </p:cNvPicPr>
          <p:nvPr/>
        </p:nvPicPr>
        <p:blipFill>
          <a:blip r:embed="rId1"/>
          <a:srcRect l="34046" b="24746"/>
          <a:stretch>
            <a:fillRect/>
          </a:stretch>
        </p:blipFill>
        <p:spPr>
          <a:xfrm>
            <a:off x="-820420" y="-256540"/>
            <a:ext cx="13011785" cy="7523480"/>
          </a:xfrm>
          <a:prstGeom prst="rect">
            <a:avLst/>
          </a:prstGeom>
          <a:effectLst>
            <a:softEdge rad="1270000"/>
          </a:effectLst>
        </p:spPr>
      </p:pic>
      <p:grpSp>
        <p:nvGrpSpPr>
          <p:cNvPr id="29" name="组合 28"/>
          <p:cNvGrpSpPr>
            <a:grpSpLocks noGrp="1" noSelect="1" noRot="1" noChangeAspect="1" noMove="1" noResize="1" noUngrp="1"/>
          </p:cNvGrpSpPr>
          <p:nvPr/>
        </p:nvGrpSpPr>
        <p:grpSpPr>
          <a:xfrm>
            <a:off x="6330315" y="2485390"/>
            <a:ext cx="3778885" cy="1887220"/>
            <a:chOff x="6624" y="5420"/>
            <a:chExt cx="5951" cy="2972"/>
          </a:xfrm>
        </p:grpSpPr>
        <p:sp>
          <p:nvSpPr>
            <p:cNvPr id="24" name="文本框 23"/>
            <p:cNvSpPr txBox="1">
              <a:spLocks noGrp="1" noSelect="1" noRot="1" noChangeAspect="1" noMove="1" noResize="1" noEditPoints="1" noAdjustHandles="1" noChangeArrowheads="1" noChangeShapeType="1" noTextEdit="1"/>
            </p:cNvSpPr>
            <p:nvPr/>
          </p:nvSpPr>
          <p:spPr>
            <a:xfrm>
              <a:off x="6624" y="5420"/>
              <a:ext cx="5951" cy="1598"/>
            </a:xfrm>
            <a:prstGeom prst="rect">
              <a:avLst/>
            </a:prstGeom>
            <a:noFill/>
          </p:spPr>
          <p:txBody>
            <a:bodyPr wrap="square" rtlCol="0" anchor="t">
              <a:spAutoFit/>
            </a:bodyPr>
            <a:lstStyle/>
            <a:p>
              <a:pPr algn="dist"/>
              <a:r>
                <a:rPr lang="zh-CN" altLang="en-US" sz="40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项目背景</a:t>
              </a:r>
              <a:endParaRPr lang="zh-CN" altLang="en-US" sz="40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a:p>
              <a:pPr algn="dist"/>
              <a:r>
                <a:rPr lang="zh-CN" altLang="en-US" sz="2000">
                  <a:solidFill>
                    <a:schemeClr val="bg1"/>
                  </a:solidFill>
                  <a:latin typeface="汉仪雅酷黑 45W" panose="020B0404020202020204" charset="-122"/>
                  <a:ea typeface="汉仪雅酷黑 45W" panose="020B0404020202020204" charset="-122"/>
                  <a:cs typeface="汉仪雅酷黑 45W" panose="020B0404020202020204" charset="-122"/>
                </a:rPr>
                <a:t>Product overview</a:t>
              </a:r>
              <a:endParaRPr lang="zh-CN" altLang="en-US" sz="2000">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pic>
          <p:nvPicPr>
            <p:cNvPr id="27" name="图片 26" descr="3645303"/>
            <p:cNvPicPr>
              <a:picLocks noGrp="1" noSelect="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rot="5400000">
              <a:off x="9218" y="7628"/>
              <a:ext cx="764" cy="764"/>
            </a:xfrm>
            <a:prstGeom prst="rect">
              <a:avLst/>
            </a:prstGeom>
          </p:spPr>
        </p:pic>
      </p:grpSp>
      <p:pic>
        <p:nvPicPr>
          <p:cNvPr id="33" name="图片 32" descr="图片1"/>
          <p:cNvPicPr>
            <a:picLocks noGrp="1" noSelect="1" noRot="1" noChangeAspect="1" noMove="1" noResize="1" noEditPoints="1" noAdjustHandles="1" noChangeArrowheads="1" noChangeShapeType="1" noCrop="1"/>
          </p:cNvPicPr>
          <p:nvPr/>
        </p:nvPicPr>
        <p:blipFill>
          <a:blip r:embed="rId4"/>
          <a:stretch>
            <a:fillRect/>
          </a:stretch>
        </p:blipFill>
        <p:spPr>
          <a:xfrm>
            <a:off x="165100" y="194310"/>
            <a:ext cx="1045210" cy="1045210"/>
          </a:xfrm>
          <a:prstGeom prst="rect">
            <a:avLst/>
          </a:prstGeom>
        </p:spPr>
      </p:pic>
      <p:pic>
        <p:nvPicPr>
          <p:cNvPr id="31" name="图片 30" descr="b5d50b66d90aee77bbbe95688e43221"/>
          <p:cNvPicPr>
            <a:picLocks noGrp="1" noSelect="1" noRot="1" noChangeAspect="1" noMove="1" noResize="1" noEditPoints="1" noAdjustHandles="1" noChangeArrowheads="1" noChangeShapeType="1" noCrop="1"/>
          </p:cNvPicPr>
          <p:nvPr/>
        </p:nvPicPr>
        <p:blipFill>
          <a:blip r:embed="rId5"/>
          <a:srcRect l="312" r="-312"/>
          <a:stretch>
            <a:fillRect/>
          </a:stretch>
        </p:blipFill>
        <p:spPr>
          <a:xfrm>
            <a:off x="0" y="2890520"/>
            <a:ext cx="4743450" cy="386651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050505"/>
            </a:gs>
            <a:gs pos="54000">
              <a:srgbClr val="181818"/>
            </a:gs>
            <a:gs pos="100000">
              <a:srgbClr val="050505"/>
            </a:gs>
          </a:gsLst>
          <a:lin ang="0" scaled="0"/>
        </a:gradFill>
        <a:effectLst/>
      </p:bgPr>
    </p:bg>
    <p:spTree>
      <p:nvGrpSpPr>
        <p:cNvPr id="1" name=""/>
        <p:cNvGrpSpPr>
          <a:grpSpLocks noGrp="1" noSelect="1" noRot="1" noChangeAspect="1" noMove="1" noResize="1" noUngrp="1"/>
        </p:cNvGrpSpPr>
        <p:nvPr/>
      </p:nvGrpSpPr>
      <p:grpSpPr>
        <a:xfrm>
          <a:off x="0" y="0"/>
          <a:ext cx="0" cy="0"/>
          <a:chOff x="0" y="0"/>
          <a:chExt cx="0" cy="0"/>
        </a:xfrm>
      </p:grpSpPr>
      <p:sp>
        <p:nvSpPr>
          <p:cNvPr id="3" name="等腰三角形 2"/>
          <p:cNvSpPr>
            <a:spLocks noGrp="1" noSelect="1" noRot="1" noChangeAspect="1" noMove="1" noResize="1" noEditPoints="1" noAdjustHandles="1" noChangeArrowheads="1" noChangeShapeType="1" noTextEdit="1"/>
          </p:cNvSpPr>
          <p:nvPr/>
        </p:nvSpPr>
        <p:spPr>
          <a:xfrm flipV="1">
            <a:off x="5529898" y="-635"/>
            <a:ext cx="1132205" cy="464820"/>
          </a:xfrm>
          <a:prstGeom prst="triangle">
            <a:avLst/>
          </a:prstGeom>
          <a:solidFill>
            <a:srgbClr val="5D5D5D"/>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a:spLocks noGrp="1" noSelect="1" noRot="1" noChangeAspect="1" noMove="1" noResize="1" noEditPoints="1" noAdjustHandles="1" noChangeArrowheads="1" noChangeShapeType="1" noTextEdit="1"/>
          </p:cNvSpPr>
          <p:nvPr/>
        </p:nvSpPr>
        <p:spPr>
          <a:xfrm>
            <a:off x="4645343" y="577850"/>
            <a:ext cx="2901315" cy="645160"/>
          </a:xfrm>
          <a:prstGeom prst="rect">
            <a:avLst/>
          </a:prstGeom>
          <a:noFill/>
        </p:spPr>
        <p:txBody>
          <a:bodyPr wrap="square" rtlCol="0" anchor="t">
            <a:spAutoFit/>
          </a:bodyPr>
          <a:lstStyle/>
          <a:p>
            <a:pPr algn="ctr"/>
            <a:r>
              <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项目背景</a:t>
            </a:r>
            <a:endPar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a:p>
            <a:pPr algn="ctr"/>
            <a:endParaRPr lang="zh-CN" altLang="en-US" sz="8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p:txBody>
      </p:sp>
      <p:grpSp>
        <p:nvGrpSpPr>
          <p:cNvPr id="20" name="组合 19"/>
          <p:cNvGrpSpPr>
            <a:grpSpLocks noGrp="1" noSelect="1" noRot="1" noChangeAspect="1" noMove="1" noResize="1" noUngrp="1"/>
          </p:cNvGrpSpPr>
          <p:nvPr/>
        </p:nvGrpSpPr>
        <p:grpSpPr>
          <a:xfrm>
            <a:off x="165100" y="1896110"/>
            <a:ext cx="5617845" cy="4501515"/>
            <a:chOff x="466" y="2365"/>
            <a:chExt cx="8847" cy="7089"/>
          </a:xfrm>
        </p:grpSpPr>
        <p:sp>
          <p:nvSpPr>
            <p:cNvPr id="4" name="矩形 3"/>
            <p:cNvSpPr>
              <a:spLocks noGrp="1" noSelect="1" noRot="1" noChangeAspect="1" noMove="1" noResize="1" noEditPoints="1" noAdjustHandles="1" noChangeArrowheads="1" noChangeShapeType="1" noTextEdit="1"/>
            </p:cNvSpPr>
            <p:nvPr/>
          </p:nvSpPr>
          <p:spPr>
            <a:xfrm>
              <a:off x="466" y="3494"/>
              <a:ext cx="4559" cy="5579"/>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p:cNvSpPr txBox="1">
              <a:spLocks noGrp="1" noSelect="1" noRot="1" noChangeAspect="1" noMove="1" noResize="1" noEditPoints="1" noAdjustHandles="1" noChangeArrowheads="1" noChangeShapeType="1" noTextEdit="1"/>
            </p:cNvSpPr>
            <p:nvPr/>
          </p:nvSpPr>
          <p:spPr>
            <a:xfrm>
              <a:off x="5025" y="2365"/>
              <a:ext cx="4288" cy="628"/>
            </a:xfrm>
            <a:prstGeom prst="rect">
              <a:avLst/>
            </a:prstGeom>
            <a:noFill/>
          </p:spPr>
          <p:txBody>
            <a:bodyPr wrap="none" rtlCol="0" anchor="t">
              <a:spAutoFit/>
            </a:bodyPr>
            <a:lstStyle/>
            <a:p>
              <a:pPr algn="ctr"/>
              <a:r>
                <a:rPr lang="zh-CN" altLang="en-US" sz="2000">
                  <a:solidFill>
                    <a:schemeClr val="bg1"/>
                  </a:solidFill>
                  <a:latin typeface="汉仪雅酷黑 45W" panose="020B0404020202020204" charset="-122"/>
                  <a:ea typeface="汉仪雅酷黑 45W" panose="020B0404020202020204" charset="-122"/>
                  <a:sym typeface="+mn-ea"/>
                </a:rPr>
                <a:t>山东郓城煤矿冲击地压</a:t>
              </a:r>
              <a:endParaRPr lang="zh-CN" altLang="en-US" sz="2000">
                <a:solidFill>
                  <a:schemeClr val="bg1"/>
                </a:solidFill>
                <a:latin typeface="汉仪雅酷黑 45W" panose="020B0404020202020204" charset="-122"/>
                <a:ea typeface="汉仪雅酷黑 45W" panose="020B0404020202020204" charset="-122"/>
                <a:sym typeface="+mn-ea"/>
              </a:endParaRPr>
            </a:p>
          </p:txBody>
        </p:sp>
        <p:sp>
          <p:nvSpPr>
            <p:cNvPr id="6" name="文本框 5"/>
            <p:cNvSpPr txBox="1">
              <a:spLocks noGrp="1" noSelect="1" noRot="1" noChangeAspect="1" noMove="1" noResize="1" noEditPoints="1" noAdjustHandles="1" noChangeArrowheads="1" noChangeShapeType="1" noTextEdit="1"/>
            </p:cNvSpPr>
            <p:nvPr/>
          </p:nvSpPr>
          <p:spPr>
            <a:xfrm>
              <a:off x="5138" y="3494"/>
              <a:ext cx="4175" cy="5960"/>
            </a:xfrm>
            <a:prstGeom prst="rect">
              <a:avLst/>
            </a:prstGeom>
            <a:noFill/>
          </p:spPr>
          <p:txBody>
            <a:bodyPr wrap="square" rtlCol="0" anchor="t">
              <a:spAutoFit/>
            </a:bodyPr>
            <a:lstStyle/>
            <a:p>
              <a:pPr algn="just">
                <a:lnSpc>
                  <a:spcPct val="150000"/>
                </a:lnSpc>
              </a:pPr>
              <a:r>
                <a:rPr lang="zh-CN" altLang="en-US" sz="1600">
                  <a:solidFill>
                    <a:schemeClr val="bg1"/>
                  </a:solidFill>
                  <a:latin typeface="汉仪雅酷黑 45W" panose="020B0404020202020204" charset="-122"/>
                  <a:ea typeface="汉仪雅酷黑 45W" panose="020B0404020202020204" charset="-122"/>
                  <a:cs typeface="汉仪雅酷黑 45W" panose="020B0404020202020204" charset="-122"/>
                </a:rPr>
                <a:t>2018年10月20日23时左右，山东省能源集团龙矿集团龙郓煤业有限公司接到井下报告，1303泄水巷掘进工作面附近发生冲击地压事故，造成约100米范围内巷道出现不同程度破坏。该矿当班下井334人，险情发生后312人升井，22人被困井下。事故造成21人死亡、1人受伤。</a:t>
              </a:r>
              <a:endParaRPr lang="zh-CN" altLang="en-US" sz="1600">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grpSp>
      <p:grpSp>
        <p:nvGrpSpPr>
          <p:cNvPr id="22" name="组合 21"/>
          <p:cNvGrpSpPr>
            <a:grpSpLocks noGrp="1" noSelect="1" noRot="1" noChangeAspect="1" noMove="1" noResize="1" noUngrp="1"/>
          </p:cNvGrpSpPr>
          <p:nvPr/>
        </p:nvGrpSpPr>
        <p:grpSpPr>
          <a:xfrm>
            <a:off x="6073775" y="2613025"/>
            <a:ext cx="5997575" cy="3350260"/>
            <a:chOff x="969" y="3649"/>
            <a:chExt cx="9445" cy="5276"/>
          </a:xfrm>
        </p:grpSpPr>
        <p:sp>
          <p:nvSpPr>
            <p:cNvPr id="26" name="矩形 25"/>
            <p:cNvSpPr>
              <a:spLocks noGrp="1" noSelect="1" noRot="1" noChangeAspect="1" noMove="1" noResize="1" noEditPoints="1" noAdjustHandles="1" noChangeArrowheads="1" noChangeShapeType="1" noTextEdit="1"/>
            </p:cNvSpPr>
            <p:nvPr/>
          </p:nvSpPr>
          <p:spPr>
            <a:xfrm>
              <a:off x="969" y="3649"/>
              <a:ext cx="4318" cy="5276"/>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p:cNvSpPr txBox="1">
              <a:spLocks noGrp="1" noSelect="1" noRot="1" noChangeAspect="1" noMove="1" noResize="1" noEditPoints="1" noAdjustHandles="1" noChangeArrowheads="1" noChangeShapeType="1" noTextEdit="1"/>
            </p:cNvSpPr>
            <p:nvPr/>
          </p:nvSpPr>
          <p:spPr>
            <a:xfrm>
              <a:off x="5406" y="3864"/>
              <a:ext cx="5008" cy="4215"/>
            </a:xfrm>
            <a:prstGeom prst="rect">
              <a:avLst/>
            </a:prstGeom>
            <a:noFill/>
          </p:spPr>
          <p:txBody>
            <a:bodyPr wrap="square" rtlCol="0" anchor="t">
              <a:spAutoFit/>
            </a:bodyPr>
            <a:lstStyle/>
            <a:p>
              <a:pPr algn="just">
                <a:lnSpc>
                  <a:spcPct val="150000"/>
                </a:lnSpc>
              </a:pPr>
              <a:r>
                <a:rPr lang="zh-CN" altLang="en-US" sz="1600">
                  <a:solidFill>
                    <a:schemeClr val="bg1"/>
                  </a:solidFill>
                  <a:latin typeface="汉仪雅酷黑 45W" panose="020B0404020202020204" charset="-122"/>
                  <a:ea typeface="汉仪雅酷黑 45W" panose="020B0404020202020204" charset="-122"/>
                  <a:cs typeface="汉仪雅酷黑 45W" panose="020B0404020202020204" charset="-122"/>
                </a:rPr>
                <a:t>2013年6月3日6时10分，位于吉林省德惠市的吉林宝源丰禽业有限公司发生特大火灾爆炸事故，造成重大人员伤亡和经济损失。截至2013年6月10日，共造成121人遇难，76人受伤。伤亡者包括德惠市本地人及部分外来打工人员</a:t>
              </a:r>
              <a:endParaRPr lang="zh-CN" altLang="en-US" sz="1600">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grpSp>
      <p:pic>
        <p:nvPicPr>
          <p:cNvPr id="33" name="图片 32" descr="图片1"/>
          <p:cNvPicPr>
            <a:picLocks noGrp="1" noSelect="1" noRot="1" noChangeAspect="1" noMove="1" noResize="1" noEditPoints="1" noAdjustHandles="1" noChangeArrowheads="1" noChangeShapeType="1" noCrop="1"/>
          </p:cNvPicPr>
          <p:nvPr/>
        </p:nvPicPr>
        <p:blipFill>
          <a:blip r:embed="rId3"/>
          <a:stretch>
            <a:fillRect/>
          </a:stretch>
        </p:blipFill>
        <p:spPr>
          <a:xfrm>
            <a:off x="165100" y="194310"/>
            <a:ext cx="1045210" cy="1045210"/>
          </a:xfrm>
          <a:prstGeom prst="rect">
            <a:avLst/>
          </a:prstGeom>
        </p:spPr>
      </p:pic>
      <p:pic>
        <p:nvPicPr>
          <p:cNvPr id="2" name="图片 1" descr="303b333633363030343bbbf0"/>
          <p:cNvPicPr>
            <a:picLocks noGrp="1" noSelect="1" noRot="1" noChangeAspect="1" noMove="1" noResize="1" noEditPoints="1" noAdjustHandles="1" noChangeArrowheads="1" noChangeShapeType="1" noCrop="1"/>
          </p:cNvPicPr>
          <p:nvPr/>
        </p:nvPicPr>
        <p:blipFill>
          <a:blip r:embed="rId4">
            <a:extLst>
              <a:ext uri="{96DAC541-7B7A-43D3-8B79-37D633B846F1}">
                <asvg:svgBlip xmlns:asvg="http://schemas.microsoft.com/office/drawing/2016/SVG/main" r:embed="rId5"/>
              </a:ext>
            </a:extLst>
          </a:blip>
          <a:stretch>
            <a:fillRect/>
          </a:stretch>
        </p:blipFill>
        <p:spPr>
          <a:xfrm>
            <a:off x="8956675" y="1846580"/>
            <a:ext cx="417195" cy="417195"/>
          </a:xfrm>
          <a:prstGeom prst="rect">
            <a:avLst/>
          </a:prstGeom>
        </p:spPr>
      </p:pic>
      <p:pic>
        <p:nvPicPr>
          <p:cNvPr id="9" name="图片 8" descr="303b32303230393734313bc3babff3b9a4b0b2c8abc3b1"/>
          <p:cNvPicPr>
            <a:picLocks noGrp="1" noSelect="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tretch>
            <a:fillRect/>
          </a:stretch>
        </p:blipFill>
        <p:spPr>
          <a:xfrm>
            <a:off x="2613660" y="1846580"/>
            <a:ext cx="518160" cy="518160"/>
          </a:xfrm>
          <a:prstGeom prst="rect">
            <a:avLst/>
          </a:prstGeom>
        </p:spPr>
      </p:pic>
      <p:sp>
        <p:nvSpPr>
          <p:cNvPr id="10" name="矩形 9"/>
          <p:cNvSpPr>
            <a:spLocks noGrp="1" noSelect="1" noRot="1" noChangeAspect="1" noMove="1" noResize="1" noEditPoints="1" noAdjustHandles="1" noChangeArrowheads="1" noChangeShapeType="1" noTextEdit="1"/>
          </p:cNvSpPr>
          <p:nvPr/>
        </p:nvSpPr>
        <p:spPr>
          <a:xfrm>
            <a:off x="165735" y="1889760"/>
            <a:ext cx="2150110" cy="34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a:spLocks noGrp="1" noSelect="1" noRot="1" noChangeAspect="1" noMove="1" noResize="1" noEditPoints="1" noAdjustHandles="1" noChangeArrowheads="1" noChangeShapeType="1" noTextEdit="1"/>
          </p:cNvSpPr>
          <p:nvPr/>
        </p:nvSpPr>
        <p:spPr>
          <a:xfrm>
            <a:off x="6073775" y="1889760"/>
            <a:ext cx="2453005" cy="345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a:spLocks noGrp="1" noSelect="1" noRot="1" noChangeAspect="1" noMove="1" noResize="1" noEditPoints="1" noAdjustHandles="1" noChangeArrowheads="1" noChangeShapeType="1" noTextEdit="1"/>
          </p:cNvSpPr>
          <p:nvPr/>
        </p:nvSpPr>
        <p:spPr>
          <a:xfrm>
            <a:off x="9373870" y="1905635"/>
            <a:ext cx="2214880" cy="398780"/>
          </a:xfrm>
          <a:prstGeom prst="rect">
            <a:avLst/>
          </a:prstGeom>
          <a:noFill/>
        </p:spPr>
        <p:txBody>
          <a:bodyPr wrap="none" rtlCol="0" anchor="t">
            <a:spAutoFit/>
          </a:bodyPr>
          <a:lstStyle/>
          <a:p>
            <a:pPr algn="ctr"/>
            <a:r>
              <a:rPr lang="zh-CN" altLang="en-US" sz="20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吉林德惠禽业火灾</a:t>
            </a:r>
            <a:endParaRPr lang="zh-CN" altLang="en-US" sz="20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050505"/>
            </a:gs>
            <a:gs pos="54000">
              <a:srgbClr val="181818"/>
            </a:gs>
            <a:gs pos="100000">
              <a:srgbClr val="050505"/>
            </a:gs>
          </a:gsLst>
          <a:lin ang="0" scaled="0"/>
        </a:gradFill>
        <a:effectLst/>
      </p:bgPr>
    </p:bg>
    <p:spTree>
      <p:nvGrpSpPr>
        <p:cNvPr id="1" name=""/>
        <p:cNvGrpSpPr>
          <a:grpSpLocks noGrp="1" noSelect="1" noRot="1" noChangeAspect="1" noMove="1" noResize="1" noUngrp="1"/>
        </p:cNvGrpSpPr>
        <p:nvPr/>
      </p:nvGrpSpPr>
      <p:grpSpPr>
        <a:xfrm>
          <a:off x="0" y="0"/>
          <a:ext cx="0" cy="0"/>
          <a:chOff x="0" y="0"/>
          <a:chExt cx="0" cy="0"/>
        </a:xfrm>
      </p:grpSpPr>
      <p:sp>
        <p:nvSpPr>
          <p:cNvPr id="3" name="等腰三角形 2"/>
          <p:cNvSpPr>
            <a:spLocks noGrp="1" noSelect="1" noRot="1" noChangeAspect="1" noMove="1" noResize="1" noEditPoints="1" noAdjustHandles="1" noChangeArrowheads="1" noChangeShapeType="1" noTextEdit="1"/>
          </p:cNvSpPr>
          <p:nvPr/>
        </p:nvSpPr>
        <p:spPr>
          <a:xfrm flipV="1">
            <a:off x="5529898" y="-635"/>
            <a:ext cx="1132205" cy="464820"/>
          </a:xfrm>
          <a:prstGeom prst="triangle">
            <a:avLst/>
          </a:prstGeom>
          <a:solidFill>
            <a:srgbClr val="5D5D5D"/>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a:spLocks noGrp="1" noSelect="1" noRot="1" noChangeAspect="1" noMove="1" noResize="1" noEditPoints="1" noAdjustHandles="1" noChangeArrowheads="1" noChangeShapeType="1" noTextEdit="1"/>
          </p:cNvSpPr>
          <p:nvPr/>
        </p:nvSpPr>
        <p:spPr>
          <a:xfrm>
            <a:off x="4645343" y="577850"/>
            <a:ext cx="2901315" cy="521970"/>
          </a:xfrm>
          <a:prstGeom prst="rect">
            <a:avLst/>
          </a:prstGeom>
          <a:noFill/>
        </p:spPr>
        <p:txBody>
          <a:bodyPr wrap="square" rtlCol="0" anchor="t">
            <a:spAutoFit/>
          </a:bodyPr>
          <a:lstStyle/>
          <a:p>
            <a:pPr algn="ctr"/>
            <a:r>
              <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研究目的</a:t>
            </a:r>
            <a:endParaRPr lang="zh-CN" altLang="en-US" sz="28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p:txBody>
      </p:sp>
      <p:sp>
        <p:nvSpPr>
          <p:cNvPr id="6" name="椭圆 5"/>
          <p:cNvSpPr>
            <a:spLocks noGrp="1" noSelect="1" noRot="1" noChangeAspect="1" noMove="1" noResize="1" noEditPoints="1" noAdjustHandles="1" noChangeArrowheads="1" noChangeShapeType="1" noTextEdit="1"/>
          </p:cNvSpPr>
          <p:nvPr/>
        </p:nvSpPr>
        <p:spPr>
          <a:xfrm>
            <a:off x="6409690" y="5231130"/>
            <a:ext cx="1137285" cy="1137285"/>
          </a:xfrm>
          <a:prstGeom prst="ellipse">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椭圆 7"/>
          <p:cNvSpPr>
            <a:spLocks noGrp="1" noSelect="1" noRot="1" noChangeAspect="1" noMove="1" noResize="1" noEditPoints="1" noAdjustHandles="1" noChangeArrowheads="1" noChangeShapeType="1" noTextEdit="1"/>
          </p:cNvSpPr>
          <p:nvPr/>
        </p:nvSpPr>
        <p:spPr>
          <a:xfrm>
            <a:off x="6510655" y="3448050"/>
            <a:ext cx="1137285" cy="1137285"/>
          </a:xfrm>
          <a:prstGeom prst="ellipse">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a:spLocks noGrp="1" noSelect="1" noRot="1" noChangeAspect="1" noMove="1" noResize="1" noEditPoints="1" noAdjustHandles="1" noChangeArrowheads="1" noChangeShapeType="1" noTextEdit="1"/>
          </p:cNvSpPr>
          <p:nvPr/>
        </p:nvSpPr>
        <p:spPr>
          <a:xfrm>
            <a:off x="6510655" y="1736090"/>
            <a:ext cx="1137285" cy="1137285"/>
          </a:xfrm>
          <a:prstGeom prst="ellipse">
            <a:avLst/>
          </a:prstGeom>
          <a:blipFill rotWithShape="1">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文本框 9"/>
          <p:cNvSpPr txBox="1">
            <a:spLocks noGrp="1" noSelect="1" noRot="1" noChangeAspect="1" noMove="1" noResize="1" noEditPoints="1" noAdjustHandles="1" noChangeArrowheads="1" noChangeShapeType="1" noTextEdit="1"/>
          </p:cNvSpPr>
          <p:nvPr/>
        </p:nvSpPr>
        <p:spPr>
          <a:xfrm>
            <a:off x="7967980" y="5231130"/>
            <a:ext cx="3408680" cy="1060450"/>
          </a:xfrm>
          <a:prstGeom prst="rect">
            <a:avLst/>
          </a:prstGeom>
          <a:noFill/>
        </p:spPr>
        <p:txBody>
          <a:bodyPr wrap="square" rtlCol="0">
            <a:spAutoFit/>
          </a:bodyPr>
          <a:lstStyle/>
          <a:p>
            <a:pPr algn="just">
              <a:lnSpc>
                <a:spcPct val="150000"/>
              </a:lnSpc>
            </a:pPr>
            <a:r>
              <a:rPr lang="zh-CN" altLang="en-US" sz="1400" b="1">
                <a:solidFill>
                  <a:schemeClr val="bg1"/>
                </a:solidFill>
                <a:latin typeface="汉仪雅酷黑 45W" panose="020B0404020202020204" charset="-122"/>
                <a:ea typeface="汉仪雅酷黑 45W" panose="020B0404020202020204" charset="-122"/>
                <a:cs typeface="汉仪雅酷黑 45W" panose="020B0404020202020204" charset="-122"/>
              </a:rPr>
              <a:t>人类对于外太空探险的欲望从未间断过，因此，如何在不危害人类生命的前提下，挑选先遣部队之探险员，值得深思。</a:t>
            </a:r>
            <a:endParaRPr lang="zh-CN" altLang="en-US" sz="1400" b="1">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sp>
        <p:nvSpPr>
          <p:cNvPr id="11" name="文本框 10"/>
          <p:cNvSpPr txBox="1">
            <a:spLocks noGrp="1" noSelect="1" noRot="1" noChangeAspect="1" noMove="1" noResize="1" noEditPoints="1" noAdjustHandles="1" noChangeArrowheads="1" noChangeShapeType="1" noTextEdit="1"/>
          </p:cNvSpPr>
          <p:nvPr/>
        </p:nvSpPr>
        <p:spPr>
          <a:xfrm>
            <a:off x="7967980" y="3324860"/>
            <a:ext cx="3408680" cy="1383665"/>
          </a:xfrm>
          <a:prstGeom prst="rect">
            <a:avLst/>
          </a:prstGeom>
          <a:noFill/>
        </p:spPr>
        <p:txBody>
          <a:bodyPr wrap="square" rtlCol="0">
            <a:spAutoFit/>
          </a:bodyPr>
          <a:lstStyle/>
          <a:p>
            <a:pPr algn="just">
              <a:lnSpc>
                <a:spcPct val="150000"/>
              </a:lnSpc>
            </a:pPr>
            <a:r>
              <a:rPr lang="zh-CN" altLang="en-US" sz="1400" b="1">
                <a:solidFill>
                  <a:schemeClr val="bg1"/>
                </a:solidFill>
                <a:latin typeface="汉仪雅酷黑 45W" panose="020B0404020202020204" charset="-122"/>
                <a:ea typeface="汉仪雅酷黑 45W" panose="020B0404020202020204" charset="-122"/>
                <a:cs typeface="汉仪雅酷黑 45W" panose="020B0404020202020204" charset="-122"/>
              </a:rPr>
              <a:t>近年来有相当多的探讨两足至多足机器人的在外太空的应用，过去两足机器人多为转型机械系统，其运动局限于二维平面，无法克服许多山区崎岖的地形。</a:t>
            </a:r>
            <a:endParaRPr lang="zh-CN" altLang="en-US" sz="1400" b="1">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sp>
        <p:nvSpPr>
          <p:cNvPr id="12" name="文本框 11"/>
          <p:cNvSpPr txBox="1">
            <a:spLocks noGrp="1" noSelect="1" noRot="1" noChangeAspect="1" noMove="1" noResize="1" noEditPoints="1" noAdjustHandles="1" noChangeArrowheads="1" noChangeShapeType="1" noTextEdit="1"/>
          </p:cNvSpPr>
          <p:nvPr/>
        </p:nvSpPr>
        <p:spPr>
          <a:xfrm>
            <a:off x="8078470" y="1551940"/>
            <a:ext cx="3408680" cy="1383665"/>
          </a:xfrm>
          <a:prstGeom prst="rect">
            <a:avLst/>
          </a:prstGeom>
          <a:noFill/>
        </p:spPr>
        <p:txBody>
          <a:bodyPr wrap="square" rtlCol="0">
            <a:spAutoFit/>
          </a:bodyPr>
          <a:lstStyle/>
          <a:p>
            <a:pPr algn="just">
              <a:lnSpc>
                <a:spcPct val="150000"/>
              </a:lnSpc>
            </a:pPr>
            <a:r>
              <a:rPr lang="zh-CN" altLang="en-US" sz="1400" b="1">
                <a:solidFill>
                  <a:schemeClr val="bg1"/>
                </a:solidFill>
                <a:latin typeface="汉仪雅酷黑 45W" panose="020B0404020202020204" charset="-122"/>
                <a:ea typeface="汉仪雅酷黑 45W" panose="020B0404020202020204" charset="-122"/>
                <a:cs typeface="汉仪雅酷黑 45W" panose="020B0404020202020204" charset="-122"/>
              </a:rPr>
              <a:t>六足机器人具有跨障能力，可以克服崎岖的地形，且机器人比人类更能承受苛刻的工作环境，因此可以运用在许多危险的工作，例如火山的研究或其他星球的探测等。</a:t>
            </a:r>
            <a:endParaRPr lang="zh-CN" altLang="en-US" sz="1400" b="1">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sp>
        <p:nvSpPr>
          <p:cNvPr id="13" name="矩形 12"/>
          <p:cNvSpPr>
            <a:spLocks noGrp="1" noSelect="1" noRot="1" noChangeAspect="1" noMove="1" noResize="1" noEditPoints="1" noAdjustHandles="1" noChangeArrowheads="1" noChangeShapeType="1" noTextEdit="1"/>
          </p:cNvSpPr>
          <p:nvPr/>
        </p:nvSpPr>
        <p:spPr>
          <a:xfrm>
            <a:off x="567055" y="2707005"/>
            <a:ext cx="4486275" cy="3119755"/>
          </a:xfrm>
          <a:prstGeom prst="rect">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3" name="图片 32" descr="图片1"/>
          <p:cNvPicPr>
            <a:picLocks noGrp="1" noSelect="1" noRot="1" noChangeAspect="1" noMove="1" noResize="1" noEditPoints="1" noAdjustHandles="1" noChangeArrowheads="1" noChangeShapeType="1" noCrop="1"/>
          </p:cNvPicPr>
          <p:nvPr/>
        </p:nvPicPr>
        <p:blipFill>
          <a:blip r:embed="rId5"/>
          <a:stretch>
            <a:fillRect/>
          </a:stretch>
        </p:blipFill>
        <p:spPr>
          <a:xfrm>
            <a:off x="165100" y="194310"/>
            <a:ext cx="1045210" cy="104521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050505"/>
            </a:gs>
            <a:gs pos="54000">
              <a:srgbClr val="181818"/>
            </a:gs>
            <a:gs pos="100000">
              <a:srgbClr val="050505"/>
            </a:gs>
          </a:gsLst>
          <a:lin ang="0" scaled="0"/>
        </a:gradFill>
        <a:effectLst/>
      </p:bgPr>
    </p:bg>
    <p:spTree>
      <p:nvGrpSpPr>
        <p:cNvPr id="1" name=""/>
        <p:cNvGrpSpPr>
          <a:grpSpLocks noGrp="1" noSelect="1" noRot="1" noChangeAspect="1" noMove="1" noResize="1" noUngrp="1"/>
        </p:cNvGrpSpPr>
        <p:nvPr/>
      </p:nvGrpSpPr>
      <p:grpSpPr>
        <a:xfrm>
          <a:off x="0" y="0"/>
          <a:ext cx="0" cy="0"/>
          <a:chOff x="0" y="0"/>
          <a:chExt cx="0" cy="0"/>
        </a:xfrm>
      </p:grpSpPr>
      <p:pic>
        <p:nvPicPr>
          <p:cNvPr id="2" name="图片 1" descr="图片1"/>
          <p:cNvPicPr>
            <a:picLocks noGrp="1" noSelect="1" noRot="1" noChangeAspect="1" noMove="1" noResize="1" noEditPoints="1" noAdjustHandles="1" noChangeArrowheads="1" noChangeShapeType="1" noCrop="1"/>
          </p:cNvPicPr>
          <p:nvPr/>
        </p:nvPicPr>
        <p:blipFill>
          <a:blip r:embed="rId1"/>
          <a:srcRect l="34046" b="24746"/>
          <a:stretch>
            <a:fillRect/>
          </a:stretch>
        </p:blipFill>
        <p:spPr>
          <a:xfrm>
            <a:off x="-820420" y="-256540"/>
            <a:ext cx="13011785" cy="7523480"/>
          </a:xfrm>
          <a:prstGeom prst="rect">
            <a:avLst/>
          </a:prstGeom>
          <a:effectLst>
            <a:softEdge rad="1270000"/>
          </a:effectLst>
        </p:spPr>
      </p:pic>
      <p:grpSp>
        <p:nvGrpSpPr>
          <p:cNvPr id="29" name="组合 28"/>
          <p:cNvGrpSpPr>
            <a:grpSpLocks noGrp="1" noSelect="1" noRot="1" noChangeAspect="1" noMove="1" noResize="1" noUngrp="1"/>
          </p:cNvGrpSpPr>
          <p:nvPr/>
        </p:nvGrpSpPr>
        <p:grpSpPr>
          <a:xfrm>
            <a:off x="6330315" y="2485390"/>
            <a:ext cx="3778885" cy="1887220"/>
            <a:chOff x="6624" y="5420"/>
            <a:chExt cx="5951" cy="2972"/>
          </a:xfrm>
        </p:grpSpPr>
        <p:sp>
          <p:nvSpPr>
            <p:cNvPr id="24" name="文本框 23"/>
            <p:cNvSpPr txBox="1">
              <a:spLocks noGrp="1" noSelect="1" noRot="1" noChangeAspect="1" noMove="1" noResize="1" noEditPoints="1" noAdjustHandles="1" noChangeArrowheads="1" noChangeShapeType="1" noTextEdit="1"/>
            </p:cNvSpPr>
            <p:nvPr/>
          </p:nvSpPr>
          <p:spPr>
            <a:xfrm>
              <a:off x="6624" y="5420"/>
              <a:ext cx="5951" cy="1598"/>
            </a:xfrm>
            <a:prstGeom prst="rect">
              <a:avLst/>
            </a:prstGeom>
            <a:noFill/>
          </p:spPr>
          <p:txBody>
            <a:bodyPr wrap="square" rtlCol="0" anchor="t">
              <a:spAutoFit/>
            </a:bodyPr>
            <a:lstStyle/>
            <a:p>
              <a:pPr algn="dist"/>
              <a:r>
                <a:rPr lang="zh-CN" altLang="en-US" sz="40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系统设计</a:t>
              </a:r>
              <a:endParaRPr lang="zh-CN" altLang="en-US" sz="40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a:p>
              <a:pPr algn="dist"/>
              <a:r>
                <a:rPr lang="en-US" altLang="zh-CN" sz="20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Designing Systems</a:t>
              </a:r>
              <a:endParaRPr lang="zh-CN" altLang="en-US" sz="2000">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pic>
          <p:nvPicPr>
            <p:cNvPr id="27" name="图片 26" descr="3645303"/>
            <p:cNvPicPr>
              <a:picLocks noGrp="1" noSelect="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rot="5400000">
              <a:off x="9218" y="7628"/>
              <a:ext cx="764" cy="764"/>
            </a:xfrm>
            <a:prstGeom prst="rect">
              <a:avLst/>
            </a:prstGeom>
          </p:spPr>
        </p:pic>
      </p:grpSp>
      <p:pic>
        <p:nvPicPr>
          <p:cNvPr id="33" name="图片 32" descr="图片1"/>
          <p:cNvPicPr>
            <a:picLocks noGrp="1" noSelect="1" noRot="1" noChangeAspect="1" noMove="1" noResize="1" noEditPoints="1" noAdjustHandles="1" noChangeArrowheads="1" noChangeShapeType="1" noCrop="1"/>
          </p:cNvPicPr>
          <p:nvPr/>
        </p:nvPicPr>
        <p:blipFill>
          <a:blip r:embed="rId4"/>
          <a:stretch>
            <a:fillRect/>
          </a:stretch>
        </p:blipFill>
        <p:spPr>
          <a:xfrm>
            <a:off x="165100" y="194310"/>
            <a:ext cx="1045210" cy="1045210"/>
          </a:xfrm>
          <a:prstGeom prst="rect">
            <a:avLst/>
          </a:prstGeom>
        </p:spPr>
      </p:pic>
      <p:pic>
        <p:nvPicPr>
          <p:cNvPr id="31" name="图片 30" descr="b5d50b66d90aee77bbbe95688e43221"/>
          <p:cNvPicPr>
            <a:picLocks noGrp="1" noSelect="1" noRot="1" noChangeAspect="1" noMove="1" noResize="1" noEditPoints="1" noAdjustHandles="1" noChangeArrowheads="1" noChangeShapeType="1" noCrop="1"/>
          </p:cNvPicPr>
          <p:nvPr/>
        </p:nvPicPr>
        <p:blipFill>
          <a:blip r:embed="rId5"/>
          <a:srcRect l="312" r="-312"/>
          <a:stretch>
            <a:fillRect/>
          </a:stretch>
        </p:blipFill>
        <p:spPr>
          <a:xfrm>
            <a:off x="0" y="2890520"/>
            <a:ext cx="4743450" cy="386651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050505"/>
            </a:gs>
            <a:gs pos="54000">
              <a:srgbClr val="181818"/>
            </a:gs>
            <a:gs pos="100000">
              <a:srgbClr val="050505"/>
            </a:gs>
          </a:gsLst>
          <a:lin ang="0" scaled="0"/>
        </a:gradFill>
        <a:effectLst/>
      </p:bgPr>
    </p:bg>
    <p:spTree>
      <p:nvGrpSpPr>
        <p:cNvPr id="1" name=""/>
        <p:cNvGrpSpPr>
          <a:grpSpLocks noGrp="1" noSelect="1" noRot="1" noChangeAspect="1" noMove="1" noResize="1" noUngrp="1"/>
        </p:cNvGrpSpPr>
        <p:nvPr/>
      </p:nvGrpSpPr>
      <p:grpSpPr>
        <a:xfrm>
          <a:off x="0" y="0"/>
          <a:ext cx="0" cy="0"/>
          <a:chOff x="0" y="0"/>
          <a:chExt cx="0" cy="0"/>
        </a:xfrm>
      </p:grpSpPr>
      <p:sp>
        <p:nvSpPr>
          <p:cNvPr id="3" name="等腰三角形 2"/>
          <p:cNvSpPr>
            <a:spLocks noGrp="1" noSelect="1" noRot="1" noChangeAspect="1" noMove="1" noResize="1" noEditPoints="1" noAdjustHandles="1" noChangeArrowheads="1" noChangeShapeType="1" noTextEdit="1"/>
          </p:cNvSpPr>
          <p:nvPr/>
        </p:nvSpPr>
        <p:spPr>
          <a:xfrm flipV="1">
            <a:off x="5529898" y="-635"/>
            <a:ext cx="1132205" cy="464820"/>
          </a:xfrm>
          <a:prstGeom prst="triangle">
            <a:avLst/>
          </a:prstGeom>
          <a:solidFill>
            <a:srgbClr val="5D5D5D"/>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a:spLocks noGrp="1" noSelect="1" noRot="1" noChangeAspect="1" noMove="1" noResize="1" noEditPoints="1" noAdjustHandles="1" noChangeArrowheads="1" noChangeShapeType="1" noTextEdit="1"/>
          </p:cNvSpPr>
          <p:nvPr/>
        </p:nvSpPr>
        <p:spPr>
          <a:xfrm>
            <a:off x="4280535" y="594360"/>
            <a:ext cx="4310380" cy="645160"/>
          </a:xfrm>
          <a:prstGeom prst="rect">
            <a:avLst/>
          </a:prstGeom>
          <a:noFill/>
        </p:spPr>
        <p:txBody>
          <a:bodyPr wrap="square" rtlCol="0" anchor="t">
            <a:spAutoFit/>
          </a:bodyPr>
          <a:lstStyle/>
          <a:p>
            <a:pPr algn="ctr"/>
            <a:r>
              <a:rPr lang="en-US" altLang="zh-CN" sz="2800">
                <a:solidFill>
                  <a:schemeClr val="bg1"/>
                </a:solidFill>
                <a:sym typeface="+mn-ea"/>
              </a:rPr>
              <a:t>Hexapod Robot</a:t>
            </a:r>
            <a:r>
              <a:rPr lang="zh-CN" altLang="en-US" sz="2800">
                <a:solidFill>
                  <a:schemeClr val="bg1"/>
                </a:solidFill>
                <a:sym typeface="+mn-ea"/>
              </a:rPr>
              <a:t>系统设计</a:t>
            </a:r>
            <a:endParaRPr lang="zh-CN" altLang="en-US" sz="2800">
              <a:solidFill>
                <a:schemeClr val="bg1"/>
              </a:solidFill>
            </a:endParaRPr>
          </a:p>
          <a:p>
            <a:pPr algn="ctr"/>
            <a:endParaRPr lang="zh-CN" altLang="en-US" sz="8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p:txBody>
      </p:sp>
      <p:pic>
        <p:nvPicPr>
          <p:cNvPr id="33" name="图片 32" descr="图片1"/>
          <p:cNvPicPr>
            <a:picLocks noGrp="1" noSelect="1" noRot="1" noChangeAspect="1" noMove="1" noResize="1" noEditPoints="1" noAdjustHandles="1" noChangeArrowheads="1" noChangeShapeType="1" noCrop="1"/>
          </p:cNvPicPr>
          <p:nvPr/>
        </p:nvPicPr>
        <p:blipFill>
          <a:blip r:embed="rId1"/>
          <a:stretch>
            <a:fillRect/>
          </a:stretch>
        </p:blipFill>
        <p:spPr>
          <a:xfrm>
            <a:off x="165100" y="194310"/>
            <a:ext cx="1045210" cy="1045210"/>
          </a:xfrm>
          <a:prstGeom prst="rect">
            <a:avLst/>
          </a:prstGeom>
        </p:spPr>
      </p:pic>
      <p:sp>
        <p:nvSpPr>
          <p:cNvPr id="6" name="椭圆 5"/>
          <p:cNvSpPr>
            <a:spLocks noGrp="1" noSelect="1" noRot="1" noChangeAspect="1" noMove="1" noResize="1" noEditPoints="1" noAdjustHandles="1" noChangeArrowheads="1" noChangeShapeType="1" noTextEdit="1"/>
          </p:cNvSpPr>
          <p:nvPr/>
        </p:nvSpPr>
        <p:spPr>
          <a:xfrm>
            <a:off x="9146540" y="4330700"/>
            <a:ext cx="2778125" cy="2722245"/>
          </a:xfrm>
          <a:prstGeom prst="ellipse">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a:spLocks noGrp="1" noSelect="1" noRot="1" noChangeAspect="1" noMove="1" noResize="1" noEditPoints="1" noAdjustHandles="1" noChangeArrowheads="1" noChangeShapeType="1" noTextEdit="1"/>
          </p:cNvSpPr>
          <p:nvPr/>
        </p:nvSpPr>
        <p:spPr>
          <a:xfrm>
            <a:off x="6205220" y="2094230"/>
            <a:ext cx="5424170" cy="1753235"/>
          </a:xfrm>
          <a:prstGeom prst="rect">
            <a:avLst/>
          </a:prstGeom>
          <a:noFill/>
        </p:spPr>
        <p:txBody>
          <a:bodyPr wrap="square" rtlCol="0">
            <a:spAutoFit/>
          </a:bodyPr>
          <a:lstStyle/>
          <a:p>
            <a:r>
              <a:rPr lang="zh-CN" altLang="en-US">
                <a:solidFill>
                  <a:schemeClr val="bg1"/>
                </a:solidFill>
              </a:rPr>
              <a:t>灾后救援机器人是在人工智能背景下融合了电、光、机、无线通信等技术的产物，它由远程监控系统和机器人主体两大部分组成，主要执行寻找幸存者、侦察任务、勘探化学品泄漏以及对受灾人员进行紧急的救助等任务，可以代替人探测生命迹象、定位幸存者位置、实施救援的智能设备．</a:t>
            </a:r>
            <a:endParaRPr lang="zh-CN" altLang="en-US">
              <a:solidFill>
                <a:schemeClr val="bg1"/>
              </a:solidFill>
            </a:endParaRPr>
          </a:p>
        </p:txBody>
      </p:sp>
      <p:grpSp>
        <p:nvGrpSpPr>
          <p:cNvPr id="49" name="组合 48"/>
          <p:cNvGrpSpPr>
            <a:grpSpLocks noGrp="1" noSelect="1" noRot="1" noChangeAspect="1" noMove="1" noResize="1" noUngrp="1"/>
          </p:cNvGrpSpPr>
          <p:nvPr/>
        </p:nvGrpSpPr>
        <p:grpSpPr>
          <a:xfrm>
            <a:off x="177165" y="1938020"/>
            <a:ext cx="8000365" cy="4060825"/>
            <a:chOff x="634" y="3756"/>
            <a:chExt cx="12599" cy="6395"/>
          </a:xfrm>
        </p:grpSpPr>
        <p:sp>
          <p:nvSpPr>
            <p:cNvPr id="20" name="矩形 19"/>
            <p:cNvSpPr>
              <a:spLocks noGrp="1" noSelect="1" noRot="1" noChangeAspect="1" noMove="1" noResize="1" noEditPoints="1" noAdjustHandles="1" noChangeArrowheads="1" noChangeShapeType="1" noTextEdit="1"/>
            </p:cNvSpPr>
            <p:nvPr/>
          </p:nvSpPr>
          <p:spPr>
            <a:xfrm>
              <a:off x="634" y="4838"/>
              <a:ext cx="3796" cy="7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rPr>
                <a:t>远程控制端</a:t>
              </a:r>
              <a:endParaRPr lang="zh-CN" altLang="en-US">
                <a:solidFill>
                  <a:schemeClr val="bg1"/>
                </a:solidFill>
              </a:endParaRPr>
            </a:p>
          </p:txBody>
        </p:sp>
        <p:sp>
          <p:nvSpPr>
            <p:cNvPr id="21" name="矩形 20"/>
            <p:cNvSpPr>
              <a:spLocks noGrp="1" noSelect="1" noRot="1" noChangeAspect="1" noMove="1" noResize="1" noEditPoints="1" noAdjustHandles="1" noChangeArrowheads="1" noChangeShapeType="1" noTextEdit="1"/>
            </p:cNvSpPr>
            <p:nvPr/>
          </p:nvSpPr>
          <p:spPr>
            <a:xfrm>
              <a:off x="634" y="8280"/>
              <a:ext cx="3796" cy="77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rPr>
                <a:t>机器人主体</a:t>
              </a:r>
              <a:endParaRPr lang="zh-CN" altLang="en-US">
                <a:solidFill>
                  <a:schemeClr val="bg1"/>
                </a:solidFill>
              </a:endParaRPr>
            </a:p>
          </p:txBody>
        </p:sp>
        <p:sp>
          <p:nvSpPr>
            <p:cNvPr id="22" name="矩形 21"/>
            <p:cNvSpPr>
              <a:spLocks noGrp="1" noSelect="1" noRot="1" noChangeAspect="1" noMove="1" noResize="1" noEditPoints="1" noAdjustHandles="1" noChangeArrowheads="1" noChangeShapeType="1" noTextEdit="1"/>
            </p:cNvSpPr>
            <p:nvPr/>
          </p:nvSpPr>
          <p:spPr>
            <a:xfrm>
              <a:off x="6220" y="3756"/>
              <a:ext cx="2844" cy="6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rPr>
                <a:t>遥控器</a:t>
              </a:r>
              <a:endParaRPr lang="zh-CN" altLang="en-US">
                <a:solidFill>
                  <a:schemeClr val="bg1"/>
                </a:solidFill>
              </a:endParaRPr>
            </a:p>
          </p:txBody>
        </p:sp>
        <p:sp>
          <p:nvSpPr>
            <p:cNvPr id="23" name="矩形 22"/>
            <p:cNvSpPr>
              <a:spLocks noGrp="1" noSelect="1" noRot="1" noChangeAspect="1" noMove="1" noResize="1" noEditPoints="1" noAdjustHandles="1" noChangeArrowheads="1" noChangeShapeType="1" noTextEdit="1"/>
            </p:cNvSpPr>
            <p:nvPr/>
          </p:nvSpPr>
          <p:spPr>
            <a:xfrm>
              <a:off x="6220" y="4909"/>
              <a:ext cx="2833" cy="6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rPr>
                <a:t>上位机</a:t>
              </a:r>
              <a:endParaRPr lang="zh-CN" altLang="en-US">
                <a:solidFill>
                  <a:schemeClr val="bg1"/>
                </a:solidFill>
              </a:endParaRPr>
            </a:p>
          </p:txBody>
        </p:sp>
        <p:sp>
          <p:nvSpPr>
            <p:cNvPr id="25" name="矩形 24"/>
            <p:cNvSpPr>
              <a:spLocks noGrp="1" noSelect="1" noRot="1" noChangeAspect="1" noMove="1" noResize="1" noEditPoints="1" noAdjustHandles="1" noChangeArrowheads="1" noChangeShapeType="1" noTextEdit="1"/>
            </p:cNvSpPr>
            <p:nvPr/>
          </p:nvSpPr>
          <p:spPr>
            <a:xfrm>
              <a:off x="6231" y="6019"/>
              <a:ext cx="2833" cy="6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rPr>
                <a:t>无线通信模块</a:t>
              </a:r>
              <a:endParaRPr lang="zh-CN" altLang="en-US">
                <a:solidFill>
                  <a:schemeClr val="bg1"/>
                </a:solidFill>
              </a:endParaRPr>
            </a:p>
          </p:txBody>
        </p:sp>
        <p:sp>
          <p:nvSpPr>
            <p:cNvPr id="26" name="矩形 25"/>
            <p:cNvSpPr>
              <a:spLocks noGrp="1" noSelect="1" noRot="1" noChangeAspect="1" noMove="1" noResize="1" noEditPoints="1" noAdjustHandles="1" noChangeArrowheads="1" noChangeShapeType="1" noTextEdit="1"/>
            </p:cNvSpPr>
            <p:nvPr/>
          </p:nvSpPr>
          <p:spPr>
            <a:xfrm>
              <a:off x="6231" y="7367"/>
              <a:ext cx="2833" cy="6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rPr>
                <a:t>舵机内控制模块</a:t>
              </a:r>
              <a:endParaRPr lang="zh-CN" altLang="en-US">
                <a:solidFill>
                  <a:schemeClr val="bg1"/>
                </a:solidFill>
              </a:endParaRPr>
            </a:p>
          </p:txBody>
        </p:sp>
        <p:sp>
          <p:nvSpPr>
            <p:cNvPr id="28" name="矩形 27"/>
            <p:cNvSpPr>
              <a:spLocks noGrp="1" noSelect="1" noRot="1" noChangeAspect="1" noMove="1" noResize="1" noEditPoints="1" noAdjustHandles="1" noChangeArrowheads="1" noChangeShapeType="1" noTextEdit="1"/>
            </p:cNvSpPr>
            <p:nvPr/>
          </p:nvSpPr>
          <p:spPr>
            <a:xfrm>
              <a:off x="6231" y="8327"/>
              <a:ext cx="2833" cy="6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rPr>
                <a:t>下位机</a:t>
              </a:r>
              <a:endParaRPr lang="zh-CN" altLang="en-US">
                <a:solidFill>
                  <a:schemeClr val="bg1"/>
                </a:solidFill>
              </a:endParaRPr>
            </a:p>
          </p:txBody>
        </p:sp>
        <p:sp>
          <p:nvSpPr>
            <p:cNvPr id="29" name="矩形 28"/>
            <p:cNvSpPr>
              <a:spLocks noGrp="1" noSelect="1" noRot="1" noChangeAspect="1" noMove="1" noResize="1" noEditPoints="1" noAdjustHandles="1" noChangeArrowheads="1" noChangeShapeType="1" noTextEdit="1"/>
            </p:cNvSpPr>
            <p:nvPr/>
          </p:nvSpPr>
          <p:spPr>
            <a:xfrm>
              <a:off x="6231" y="9471"/>
              <a:ext cx="2833" cy="6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rPr>
                <a:t>车载传感器</a:t>
              </a:r>
              <a:endParaRPr lang="zh-CN" altLang="en-US">
                <a:solidFill>
                  <a:schemeClr val="bg1"/>
                </a:solidFill>
              </a:endParaRPr>
            </a:p>
          </p:txBody>
        </p:sp>
        <p:sp>
          <p:nvSpPr>
            <p:cNvPr id="30" name="矩形 29"/>
            <p:cNvSpPr>
              <a:spLocks noGrp="1" noSelect="1" noRot="1" noChangeAspect="1" noMove="1" noResize="1" noEditPoints="1" noAdjustHandles="1" noChangeArrowheads="1" noChangeShapeType="1" noTextEdit="1"/>
            </p:cNvSpPr>
            <p:nvPr/>
          </p:nvSpPr>
          <p:spPr>
            <a:xfrm>
              <a:off x="10401" y="8351"/>
              <a:ext cx="2833" cy="681"/>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solidFill>
                    <a:schemeClr val="bg1"/>
                  </a:solidFill>
                </a:rPr>
                <a:t>无线通信模块</a:t>
              </a:r>
              <a:endParaRPr lang="zh-CN" altLang="en-US">
                <a:solidFill>
                  <a:schemeClr val="bg1"/>
                </a:solidFill>
              </a:endParaRPr>
            </a:p>
          </p:txBody>
        </p:sp>
        <p:cxnSp>
          <p:nvCxnSpPr>
            <p:cNvPr id="31" name="直接箭头连接符 30"/>
            <p:cNvCxnSpPr>
              <a:cxnSpLocks noGrp="1" noSelect="1" noRot="1" noChangeAspect="1" noMove="1" noResize="1" noEditPoints="1" noAdjustHandles="1" noChangeArrowheads="1" noChangeShapeType="1"/>
            </p:cNvCxnSpPr>
            <p:nvPr/>
          </p:nvCxnSpPr>
          <p:spPr>
            <a:xfrm>
              <a:off x="2311" y="5776"/>
              <a:ext cx="0" cy="2341"/>
            </a:xfrm>
            <a:prstGeom prst="straightConnector1">
              <a:avLst/>
            </a:prstGeom>
            <a:ln w="73025" cmpd="sng">
              <a:solidFill>
                <a:schemeClr val="bg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直接连接符 31"/>
            <p:cNvCxnSpPr>
              <a:cxnSpLocks noGrp="1" noSelect="1" noRot="1" noChangeAspect="1" noMove="1" noResize="1" noEditPoints="1" noAdjustHandles="1" noChangeArrowheads="1" noChangeShapeType="1"/>
              <a:stCxn id="20" idx="3"/>
              <a:endCxn id="23" idx="1"/>
            </p:cNvCxnSpPr>
            <p:nvPr/>
          </p:nvCxnSpPr>
          <p:spPr>
            <a:xfrm>
              <a:off x="4430" y="5226"/>
              <a:ext cx="1790" cy="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a:cxnSpLocks noGrp="1" noSelect="1" noRot="1" noChangeAspect="1" noMove="1" noResize="1" noEditPoints="1" noAdjustHandles="1" noChangeArrowheads="1" noChangeShapeType="1"/>
              <a:stCxn id="22" idx="1"/>
            </p:cNvCxnSpPr>
            <p:nvPr/>
          </p:nvCxnSpPr>
          <p:spPr>
            <a:xfrm flipH="1">
              <a:off x="4999" y="4097"/>
              <a:ext cx="1221" cy="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a:cxnSpLocks noGrp="1" noSelect="1" noRot="1" noChangeAspect="1" noMove="1" noResize="1" noEditPoints="1" noAdjustHandles="1" noChangeArrowheads="1" noChangeShapeType="1"/>
            </p:cNvCxnSpPr>
            <p:nvPr/>
          </p:nvCxnSpPr>
          <p:spPr>
            <a:xfrm flipH="1" flipV="1">
              <a:off x="4999" y="4094"/>
              <a:ext cx="16" cy="22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a:cxnSpLocks noGrp="1" noSelect="1" noRot="1" noChangeAspect="1" noMove="1" noResize="1" noEditPoints="1" noAdjustHandles="1" noChangeArrowheads="1" noChangeShapeType="1"/>
            </p:cNvCxnSpPr>
            <p:nvPr/>
          </p:nvCxnSpPr>
          <p:spPr>
            <a:xfrm flipH="1">
              <a:off x="5015" y="6353"/>
              <a:ext cx="1221" cy="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a:cxnSpLocks noGrp="1" noSelect="1" noRot="1" noChangeAspect="1" noMove="1" noResize="1" noEditPoints="1" noAdjustHandles="1" noChangeArrowheads="1" noChangeShapeType="1"/>
            </p:cNvCxnSpPr>
            <p:nvPr/>
          </p:nvCxnSpPr>
          <p:spPr>
            <a:xfrm>
              <a:off x="4446" y="8656"/>
              <a:ext cx="1790" cy="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a:cxnSpLocks noGrp="1" noSelect="1" noRot="1" noChangeAspect="1" noMove="1" noResize="1" noEditPoints="1" noAdjustHandles="1" noChangeArrowheads="1" noChangeShapeType="1"/>
            </p:cNvCxnSpPr>
            <p:nvPr/>
          </p:nvCxnSpPr>
          <p:spPr>
            <a:xfrm flipH="1">
              <a:off x="5015" y="7527"/>
              <a:ext cx="1221" cy="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a:cxnSpLocks noGrp="1" noSelect="1" noRot="1" noChangeAspect="1" noMove="1" noResize="1" noEditPoints="1" noAdjustHandles="1" noChangeArrowheads="1" noChangeShapeType="1"/>
            </p:cNvCxnSpPr>
            <p:nvPr/>
          </p:nvCxnSpPr>
          <p:spPr>
            <a:xfrm flipH="1" flipV="1">
              <a:off x="5015" y="7524"/>
              <a:ext cx="16" cy="22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a:cxnSpLocks noGrp="1" noSelect="1" noRot="1" noChangeAspect="1" noMove="1" noResize="1" noEditPoints="1" noAdjustHandles="1" noChangeArrowheads="1" noChangeShapeType="1"/>
            </p:cNvCxnSpPr>
            <p:nvPr/>
          </p:nvCxnSpPr>
          <p:spPr>
            <a:xfrm flipH="1">
              <a:off x="5031" y="9783"/>
              <a:ext cx="1221" cy="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直接箭头连接符 40"/>
            <p:cNvCxnSpPr>
              <a:cxnSpLocks noGrp="1" noSelect="1" noRot="1" noChangeAspect="1" noMove="1" noResize="1" noEditPoints="1" noAdjustHandles="1" noChangeArrowheads="1" noChangeShapeType="1"/>
              <a:stCxn id="28" idx="3"/>
              <a:endCxn id="30" idx="1"/>
            </p:cNvCxnSpPr>
            <p:nvPr/>
          </p:nvCxnSpPr>
          <p:spPr>
            <a:xfrm>
              <a:off x="9064" y="8668"/>
              <a:ext cx="1337" cy="24"/>
            </a:xfrm>
            <a:prstGeom prst="straightConnector1">
              <a:avLst/>
            </a:prstGeom>
            <a:ln w="44450" cmpd="sng">
              <a:solidFill>
                <a:schemeClr val="bg1"/>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cxnSp>
          <p:nvCxnSpPr>
            <p:cNvPr id="42" name="直接箭头连接符 41"/>
            <p:cNvCxnSpPr>
              <a:cxnSpLocks noGrp="1" noSelect="1" noRot="1" noChangeAspect="1" noMove="1" noResize="1" noEditPoints="1" noAdjustHandles="1" noChangeArrowheads="1" noChangeShapeType="1"/>
              <a:endCxn id="30" idx="2"/>
            </p:cNvCxnSpPr>
            <p:nvPr/>
          </p:nvCxnSpPr>
          <p:spPr>
            <a:xfrm flipV="1">
              <a:off x="11800" y="9032"/>
              <a:ext cx="18" cy="803"/>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43" name="直接连接符 42"/>
            <p:cNvCxnSpPr>
              <a:cxnSpLocks noGrp="1" noSelect="1" noRot="1" noChangeAspect="1" noMove="1" noResize="1" noEditPoints="1" noAdjustHandles="1" noChangeArrowheads="1" noChangeShapeType="1"/>
              <a:stCxn id="29" idx="3"/>
            </p:cNvCxnSpPr>
            <p:nvPr/>
          </p:nvCxnSpPr>
          <p:spPr>
            <a:xfrm>
              <a:off x="9064" y="9812"/>
              <a:ext cx="2752" cy="2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4" name="直接箭头连接符 43"/>
            <p:cNvCxnSpPr>
              <a:cxnSpLocks noGrp="1" noSelect="1" noRot="1" noChangeAspect="1" noMove="1" noResize="1" noEditPoints="1" noAdjustHandles="1" noChangeArrowheads="1" noChangeShapeType="1"/>
            </p:cNvCxnSpPr>
            <p:nvPr/>
          </p:nvCxnSpPr>
          <p:spPr>
            <a:xfrm flipV="1">
              <a:off x="7639" y="4437"/>
              <a:ext cx="5" cy="472"/>
            </a:xfrm>
            <a:prstGeom prst="straightConnector1">
              <a:avLst/>
            </a:prstGeom>
            <a:ln w="254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5" name="直接箭头连接符 44"/>
            <p:cNvCxnSpPr>
              <a:cxnSpLocks noGrp="1" noSelect="1" noRot="1" noChangeAspect="1" noMove="1" noResize="1" noEditPoints="1" noAdjustHandles="1" noChangeArrowheads="1" noChangeShapeType="1"/>
            </p:cNvCxnSpPr>
            <p:nvPr/>
          </p:nvCxnSpPr>
          <p:spPr>
            <a:xfrm flipV="1">
              <a:off x="7634" y="5547"/>
              <a:ext cx="5" cy="472"/>
            </a:xfrm>
            <a:prstGeom prst="straightConnector1">
              <a:avLst/>
            </a:prstGeom>
            <a:ln w="254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6" name="直接箭头连接符 45"/>
            <p:cNvCxnSpPr>
              <a:cxnSpLocks noGrp="1" noSelect="1" noRot="1" noChangeAspect="1" noMove="1" noResize="1" noEditPoints="1" noAdjustHandles="1" noChangeArrowheads="1" noChangeShapeType="1"/>
            </p:cNvCxnSpPr>
            <p:nvPr/>
          </p:nvCxnSpPr>
          <p:spPr>
            <a:xfrm flipV="1">
              <a:off x="7645" y="6711"/>
              <a:ext cx="5" cy="472"/>
            </a:xfrm>
            <a:prstGeom prst="straightConnector1">
              <a:avLst/>
            </a:prstGeom>
            <a:ln w="254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7" name="直接箭头连接符 46"/>
            <p:cNvCxnSpPr>
              <a:cxnSpLocks noGrp="1" noSelect="1" noRot="1" noChangeAspect="1" noMove="1" noResize="1" noEditPoints="1" noAdjustHandles="1" noChangeArrowheads="1" noChangeShapeType="1"/>
            </p:cNvCxnSpPr>
            <p:nvPr/>
          </p:nvCxnSpPr>
          <p:spPr>
            <a:xfrm flipV="1">
              <a:off x="7639" y="7808"/>
              <a:ext cx="5" cy="472"/>
            </a:xfrm>
            <a:prstGeom prst="straightConnector1">
              <a:avLst/>
            </a:prstGeom>
            <a:ln w="254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a:cxnSpLocks noGrp="1" noSelect="1" noRot="1" noChangeAspect="1" noMove="1" noResize="1" noEditPoints="1" noAdjustHandles="1" noChangeArrowheads="1" noChangeShapeType="1"/>
            </p:cNvCxnSpPr>
            <p:nvPr/>
          </p:nvCxnSpPr>
          <p:spPr>
            <a:xfrm flipV="1">
              <a:off x="7629" y="9055"/>
              <a:ext cx="5" cy="472"/>
            </a:xfrm>
            <a:prstGeom prst="straightConnector1">
              <a:avLst/>
            </a:prstGeom>
            <a:ln w="25400">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76" name="文本框 75"/>
          <p:cNvSpPr txBox="1">
            <a:spLocks noGrp="1" noSelect="1" noRot="1" noChangeAspect="1" noMove="1" noResize="1" noEditPoints="1" noAdjustHandles="1" noChangeArrowheads="1" noChangeShapeType="1" noTextEdit="1"/>
          </p:cNvSpPr>
          <p:nvPr/>
        </p:nvSpPr>
        <p:spPr>
          <a:xfrm>
            <a:off x="1435100" y="6205220"/>
            <a:ext cx="4845685" cy="337185"/>
          </a:xfrm>
          <a:prstGeom prst="rect">
            <a:avLst/>
          </a:prstGeom>
          <a:noFill/>
        </p:spPr>
        <p:txBody>
          <a:bodyPr wrap="square" rtlCol="0">
            <a:spAutoFit/>
          </a:bodyPr>
          <a:lstStyle/>
          <a:p>
            <a:pPr algn="ctr"/>
            <a:r>
              <a:rPr lang="zh-CN" altLang="en-US" sz="1600">
                <a:solidFill>
                  <a:schemeClr val="bg1"/>
                </a:solidFill>
              </a:rPr>
              <a:t>机器人系统结构图</a:t>
            </a:r>
            <a:r>
              <a:rPr lang="en-US" altLang="zh-CN" sz="1600">
                <a:solidFill>
                  <a:schemeClr val="bg1"/>
                </a:solidFill>
              </a:rPr>
              <a:t> </a:t>
            </a:r>
            <a:endParaRPr lang="en-US" altLang="zh-CN" sz="1600">
              <a:solidFill>
                <a:schemeClr val="bg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050505"/>
            </a:gs>
            <a:gs pos="54000">
              <a:srgbClr val="181818"/>
            </a:gs>
            <a:gs pos="100000">
              <a:srgbClr val="050505"/>
            </a:gs>
          </a:gsLst>
          <a:lin ang="0" scaled="0"/>
        </a:gradFill>
        <a:effectLst/>
      </p:bgPr>
    </p:bg>
    <p:spTree>
      <p:nvGrpSpPr>
        <p:cNvPr id="1" name=""/>
        <p:cNvGrpSpPr>
          <a:grpSpLocks noGrp="1" noSelect="1" noRot="1" noChangeAspect="1" noMove="1" noResize="1" noUngrp="1"/>
        </p:cNvGrpSpPr>
        <p:nvPr/>
      </p:nvGrpSpPr>
      <p:grpSpPr>
        <a:xfrm>
          <a:off x="0" y="0"/>
          <a:ext cx="0" cy="0"/>
          <a:chOff x="0" y="0"/>
          <a:chExt cx="0" cy="0"/>
        </a:xfrm>
      </p:grpSpPr>
      <p:sp>
        <p:nvSpPr>
          <p:cNvPr id="3" name="等腰三角形 2"/>
          <p:cNvSpPr>
            <a:spLocks noGrp="1" noSelect="1" noRot="1" noChangeAspect="1" noMove="1" noResize="1" noEditPoints="1" noAdjustHandles="1" noChangeArrowheads="1" noChangeShapeType="1" noTextEdit="1"/>
          </p:cNvSpPr>
          <p:nvPr/>
        </p:nvSpPr>
        <p:spPr>
          <a:xfrm flipV="1">
            <a:off x="5529898" y="-635"/>
            <a:ext cx="1132205" cy="464820"/>
          </a:xfrm>
          <a:prstGeom prst="triangle">
            <a:avLst/>
          </a:prstGeom>
          <a:solidFill>
            <a:srgbClr val="5D5D5D"/>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文本框 6"/>
          <p:cNvSpPr txBox="1">
            <a:spLocks noGrp="1" noSelect="1" noRot="1" noChangeAspect="1" noMove="1" noResize="1" noEditPoints="1" noAdjustHandles="1" noChangeArrowheads="1" noChangeShapeType="1" noTextEdit="1"/>
          </p:cNvSpPr>
          <p:nvPr/>
        </p:nvSpPr>
        <p:spPr>
          <a:xfrm>
            <a:off x="4158615" y="464185"/>
            <a:ext cx="4179570" cy="521970"/>
          </a:xfrm>
          <a:prstGeom prst="rect">
            <a:avLst/>
          </a:prstGeom>
          <a:noFill/>
        </p:spPr>
        <p:txBody>
          <a:bodyPr wrap="square" rtlCol="0" anchor="t">
            <a:spAutoFit/>
          </a:bodyPr>
          <a:lstStyle/>
          <a:p>
            <a:pPr algn="ctr"/>
            <a:r>
              <a:rPr lang="en-US" altLang="zh-CN" sz="2800">
                <a:solidFill>
                  <a:schemeClr val="bg1"/>
                </a:solidFill>
                <a:sym typeface="+mn-ea"/>
              </a:rPr>
              <a:t>Hexapod Robot</a:t>
            </a:r>
            <a:r>
              <a:rPr lang="zh-CN" altLang="en-US" sz="2800">
                <a:solidFill>
                  <a:schemeClr val="bg1"/>
                </a:solidFill>
                <a:sym typeface="+mn-ea"/>
              </a:rPr>
              <a:t>硬件系统</a:t>
            </a:r>
            <a:endParaRPr lang="zh-CN" altLang="en-US" sz="2800">
              <a:solidFill>
                <a:schemeClr val="bg1"/>
              </a:solidFill>
              <a:sym typeface="+mn-ea"/>
            </a:endParaRPr>
          </a:p>
        </p:txBody>
      </p:sp>
      <p:pic>
        <p:nvPicPr>
          <p:cNvPr id="33" name="图片 32" descr="图片1"/>
          <p:cNvPicPr>
            <a:picLocks noGrp="1" noSelect="1" noRot="1" noChangeAspect="1" noMove="1" noResize="1" noEditPoints="1" noAdjustHandles="1" noChangeArrowheads="1" noChangeShapeType="1" noCrop="1"/>
          </p:cNvPicPr>
          <p:nvPr/>
        </p:nvPicPr>
        <p:blipFill>
          <a:blip r:embed="rId1"/>
          <a:stretch>
            <a:fillRect/>
          </a:stretch>
        </p:blipFill>
        <p:spPr>
          <a:xfrm>
            <a:off x="165100" y="194310"/>
            <a:ext cx="1045210" cy="1045210"/>
          </a:xfrm>
          <a:prstGeom prst="rect">
            <a:avLst/>
          </a:prstGeom>
        </p:spPr>
      </p:pic>
      <p:sp>
        <p:nvSpPr>
          <p:cNvPr id="100" name="文本框 99"/>
          <p:cNvSpPr txBox="1">
            <a:spLocks noGrp="1" noSelect="1" noRot="1" noChangeAspect="1" noMove="1" noResize="1" noEditPoints="1" noAdjustHandles="1" noChangeArrowheads="1" noChangeShapeType="1" noTextEdit="1"/>
          </p:cNvSpPr>
          <p:nvPr/>
        </p:nvSpPr>
        <p:spPr>
          <a:xfrm>
            <a:off x="325755" y="2613660"/>
            <a:ext cx="3446780" cy="3169285"/>
          </a:xfrm>
          <a:prstGeom prst="rect">
            <a:avLst/>
          </a:prstGeom>
          <a:noFill/>
          <a:ln w="9525">
            <a:noFill/>
          </a:ln>
        </p:spPr>
        <p:txBody>
          <a:bodyPr wrap="square">
            <a:spAutoFit/>
          </a:bodyPr>
          <a:lstStyle/>
          <a:p>
            <a:pPr indent="0"/>
            <a:r>
              <a:rPr lang="zh-CN" sz="2000" b="0">
                <a:solidFill>
                  <a:schemeClr val="bg1"/>
                </a:solidFill>
                <a:ea typeface="宋体" panose="02010600030101010101" pitchFamily="2" charset="-122"/>
              </a:rPr>
              <a:t>机器人要完成复杂的救援任务，需要其具有工作稳定和设计合理的智能控制系统对运动控制系统、通信</a:t>
            </a:r>
            <a:r>
              <a:rPr lang="en-US" sz="2000" b="0">
                <a:solidFill>
                  <a:schemeClr val="bg1"/>
                </a:solidFill>
                <a:latin typeface="Times New Roman" panose="02020603050405020304" charset="0"/>
                <a:ea typeface="宋体" panose="02010600030101010101" pitchFamily="2" charset="-122"/>
              </a:rPr>
              <a:t> </a:t>
            </a:r>
            <a:r>
              <a:rPr lang="zh-CN" sz="2000" b="0">
                <a:solidFill>
                  <a:schemeClr val="bg1"/>
                </a:solidFill>
                <a:ea typeface="宋体" panose="02010600030101010101" pitchFamily="2" charset="-122"/>
              </a:rPr>
              <a:t>系统、传感器系统和视觉系统进行调配，以保障救援机器人具有较强的道路适应能力、稳定的数据采集能力和高速的信息传输能力，图为救援机器人主体模型．</a:t>
            </a:r>
            <a:endParaRPr lang="zh-CN" altLang="en-US" sz="2000" b="0">
              <a:solidFill>
                <a:schemeClr val="bg1"/>
              </a:solidFill>
              <a:ea typeface="宋体" panose="02010600030101010101" pitchFamily="2" charset="-122"/>
            </a:endParaRPr>
          </a:p>
        </p:txBody>
      </p:sp>
      <p:grpSp>
        <p:nvGrpSpPr>
          <p:cNvPr id="11" name="组合 10"/>
          <p:cNvGrpSpPr/>
          <p:nvPr/>
        </p:nvGrpSpPr>
        <p:grpSpPr>
          <a:xfrm>
            <a:off x="3772535" y="1239520"/>
            <a:ext cx="7058025" cy="5361940"/>
            <a:chOff x="7155" y="2049"/>
            <a:chExt cx="11115" cy="8444"/>
          </a:xfrm>
        </p:grpSpPr>
        <p:sp>
          <p:nvSpPr>
            <p:cNvPr id="6" name="椭圆 5"/>
            <p:cNvSpPr>
              <a:spLocks noGrp="1" noSelect="1" noRot="1" noChangeAspect="1" noMove="1" noResize="1" noEditPoints="1" noAdjustHandles="1" noChangeArrowheads="1" noChangeShapeType="1" noTextEdit="1"/>
            </p:cNvSpPr>
            <p:nvPr/>
          </p:nvSpPr>
          <p:spPr>
            <a:xfrm>
              <a:off x="9811" y="2049"/>
              <a:ext cx="7923" cy="7462"/>
            </a:xfrm>
            <a:prstGeom prst="ellipse">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 name="直接连接符 1"/>
            <p:cNvCxnSpPr>
              <a:cxnSpLocks noGrp="1" noSelect="1" noRot="1" noChangeAspect="1" noMove="1" noResize="1" noEditPoints="1" noAdjustHandles="1" noChangeArrowheads="1" noChangeShapeType="1"/>
            </p:cNvCxnSpPr>
            <p:nvPr/>
          </p:nvCxnSpPr>
          <p:spPr>
            <a:xfrm flipH="1" flipV="1">
              <a:off x="9152" y="3515"/>
              <a:ext cx="3865" cy="33"/>
            </a:xfrm>
            <a:prstGeom prst="line">
              <a:avLst/>
            </a:prstGeom>
            <a:ln w="22225"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9" name="文本框 8"/>
            <p:cNvSpPr txBox="1">
              <a:spLocks noGrp="1" noSelect="1" noRot="1" noChangeAspect="1" noMove="1" noResize="1" noEditPoints="1" noAdjustHandles="1" noChangeArrowheads="1" noChangeShapeType="1" noTextEdit="1"/>
            </p:cNvSpPr>
            <p:nvPr/>
          </p:nvSpPr>
          <p:spPr>
            <a:xfrm>
              <a:off x="11972" y="9913"/>
              <a:ext cx="3600" cy="580"/>
            </a:xfrm>
            <a:prstGeom prst="rect">
              <a:avLst/>
            </a:prstGeom>
            <a:noFill/>
            <a:ln w="9525">
              <a:noFill/>
            </a:ln>
          </p:spPr>
          <p:txBody>
            <a:bodyPr wrap="square">
              <a:spAutoFit/>
            </a:bodyPr>
            <a:lstStyle/>
            <a:p>
              <a:pPr indent="0"/>
              <a:r>
                <a:rPr lang="zh-CN" b="0">
                  <a:solidFill>
                    <a:schemeClr val="bg1"/>
                  </a:solidFill>
                  <a:ea typeface="Arial Unicode MS" panose="020B0604020202020204" charset="-122"/>
                </a:rPr>
                <a:t>救援机器人主体模型</a:t>
              </a:r>
              <a:endParaRPr lang="zh-CN" altLang="en-US" b="0">
                <a:solidFill>
                  <a:schemeClr val="bg1"/>
                </a:solidFill>
                <a:ea typeface="Arial Unicode MS" panose="020B0604020202020204" charset="-122"/>
              </a:endParaRPr>
            </a:p>
          </p:txBody>
        </p:sp>
        <p:sp>
          <p:nvSpPr>
            <p:cNvPr id="10" name="文本框 9"/>
            <p:cNvSpPr txBox="1">
              <a:spLocks noGrp="1" noSelect="1" noRot="1" noChangeAspect="1" noMove="1" noResize="1" noEditPoints="1" noAdjustHandles="1" noChangeArrowheads="1" noChangeShapeType="1" noTextEdit="1"/>
            </p:cNvSpPr>
            <p:nvPr/>
          </p:nvSpPr>
          <p:spPr>
            <a:xfrm>
              <a:off x="7424" y="2905"/>
              <a:ext cx="2656" cy="580"/>
            </a:xfrm>
            <a:prstGeom prst="rect">
              <a:avLst/>
            </a:prstGeom>
            <a:noFill/>
          </p:spPr>
          <p:txBody>
            <a:bodyPr wrap="square" rtlCol="0">
              <a:spAutoFit/>
            </a:bodyPr>
            <a:lstStyle/>
            <a:p>
              <a:r>
                <a:rPr lang="zh-CN" altLang="en-US">
                  <a:solidFill>
                    <a:schemeClr val="bg1"/>
                  </a:solidFill>
                </a:rPr>
                <a:t>视觉避障模块</a:t>
              </a:r>
              <a:endParaRPr lang="zh-CN" altLang="en-US">
                <a:solidFill>
                  <a:schemeClr val="bg1"/>
                </a:solidFill>
              </a:endParaRPr>
            </a:p>
          </p:txBody>
        </p:sp>
        <p:cxnSp>
          <p:nvCxnSpPr>
            <p:cNvPr id="4" name="直接连接符 3"/>
            <p:cNvCxnSpPr>
              <a:cxnSpLocks noGrp="1" noSelect="1" noRot="1" noChangeAspect="1" noMove="1" noResize="1" noEditPoints="1" noAdjustHandles="1" noChangeArrowheads="1" noChangeShapeType="1"/>
            </p:cNvCxnSpPr>
            <p:nvPr/>
          </p:nvCxnSpPr>
          <p:spPr>
            <a:xfrm flipH="1" flipV="1">
              <a:off x="8672" y="7031"/>
              <a:ext cx="4642" cy="40"/>
            </a:xfrm>
            <a:prstGeom prst="line">
              <a:avLst/>
            </a:prstGeom>
            <a:ln w="22225"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5" name="文本框 4"/>
            <p:cNvSpPr txBox="1">
              <a:spLocks noGrp="1" noSelect="1" noRot="1" noChangeAspect="1" noMove="1" noResize="1" noEditPoints="1" noAdjustHandles="1" noChangeArrowheads="1" noChangeShapeType="1" noTextEdit="1"/>
            </p:cNvSpPr>
            <p:nvPr/>
          </p:nvSpPr>
          <p:spPr>
            <a:xfrm>
              <a:off x="7155" y="6418"/>
              <a:ext cx="2656" cy="580"/>
            </a:xfrm>
            <a:prstGeom prst="rect">
              <a:avLst/>
            </a:prstGeom>
            <a:noFill/>
          </p:spPr>
          <p:txBody>
            <a:bodyPr wrap="square" rtlCol="0">
              <a:spAutoFit/>
            </a:bodyPr>
            <a:p>
              <a:pPr algn="ctr"/>
              <a:r>
                <a:rPr lang="zh-CN">
                  <a:solidFill>
                    <a:schemeClr val="bg1"/>
                  </a:solidFill>
                </a:rPr>
                <a:t>控制模块</a:t>
              </a:r>
              <a:endParaRPr lang="zh-CN">
                <a:solidFill>
                  <a:schemeClr val="bg1"/>
                </a:solidFill>
              </a:endParaRPr>
            </a:p>
          </p:txBody>
        </p:sp>
        <p:cxnSp>
          <p:nvCxnSpPr>
            <p:cNvPr id="8" name="直接连接符 7"/>
            <p:cNvCxnSpPr>
              <a:cxnSpLocks noGrp="1" noSelect="1" noRot="1" noChangeAspect="1" noMove="1" noResize="1" noEditPoints="1" noAdjustHandles="1" noChangeArrowheads="1" noChangeShapeType="1"/>
            </p:cNvCxnSpPr>
            <p:nvPr/>
          </p:nvCxnSpPr>
          <p:spPr>
            <a:xfrm flipH="1">
              <a:off x="14767" y="5765"/>
              <a:ext cx="3503" cy="30"/>
            </a:xfrm>
            <a:prstGeom prst="line">
              <a:avLst/>
            </a:prstGeom>
            <a:ln w="22225" cmpd="sng">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2" name="文本框 11"/>
          <p:cNvSpPr txBox="1">
            <a:spLocks noGrp="1" noSelect="1" noRot="1" noChangeAspect="1" noMove="1" noResize="1" noEditPoints="1" noAdjustHandles="1" noChangeArrowheads="1" noChangeShapeType="1" noTextEdit="1"/>
          </p:cNvSpPr>
          <p:nvPr/>
        </p:nvSpPr>
        <p:spPr>
          <a:xfrm>
            <a:off x="10354945" y="3244850"/>
            <a:ext cx="1686560" cy="368300"/>
          </a:xfrm>
          <a:prstGeom prst="rect">
            <a:avLst/>
          </a:prstGeom>
          <a:noFill/>
        </p:spPr>
        <p:txBody>
          <a:bodyPr wrap="square" rtlCol="0">
            <a:spAutoFit/>
          </a:bodyPr>
          <a:p>
            <a:r>
              <a:rPr lang="zh-CN" altLang="en-US">
                <a:solidFill>
                  <a:schemeClr val="bg1"/>
                </a:solidFill>
              </a:rPr>
              <a:t>舵机驱动模块</a:t>
            </a:r>
            <a:endParaRPr lang="zh-CN" altLang="en-US">
              <a:solidFill>
                <a:schemeClr val="bg1"/>
              </a:solidFill>
            </a:endParaRPr>
          </a:p>
        </p:txBody>
      </p:sp>
      <p:sp>
        <p:nvSpPr>
          <p:cNvPr id="14" name="文本框 13"/>
          <p:cNvSpPr txBox="1">
            <a:spLocks noGrp="1" noSelect="1" noRot="1" noChangeAspect="1" noMove="1" noResize="1" noEditPoints="1" noAdjustHandles="1" noChangeArrowheads="1" noChangeShapeType="1" noTextEdit="1"/>
          </p:cNvSpPr>
          <p:nvPr/>
        </p:nvSpPr>
        <p:spPr>
          <a:xfrm>
            <a:off x="10162540" y="5103495"/>
            <a:ext cx="1686560" cy="368300"/>
          </a:xfrm>
          <a:prstGeom prst="rect">
            <a:avLst/>
          </a:prstGeom>
          <a:noFill/>
        </p:spPr>
        <p:txBody>
          <a:bodyPr wrap="square" rtlCol="0">
            <a:spAutoFit/>
          </a:bodyPr>
          <a:p>
            <a:r>
              <a:rPr lang="zh-CN" altLang="en-US">
                <a:solidFill>
                  <a:schemeClr val="bg1"/>
                </a:solidFill>
              </a:rPr>
              <a:t>无线通信模块</a:t>
            </a:r>
            <a:endParaRPr lang="zh-CN" altLang="en-US">
              <a:solidFill>
                <a:schemeClr val="bg1"/>
              </a:solidFill>
            </a:endParaRPr>
          </a:p>
        </p:txBody>
      </p:sp>
      <p:cxnSp>
        <p:nvCxnSpPr>
          <p:cNvPr id="15" name="直接连接符 14"/>
          <p:cNvCxnSpPr>
            <a:cxnSpLocks noGrp="1" noSelect="1" noRot="1" noChangeAspect="1" noMove="1" noResize="1" noEditPoints="1" noAdjustHandles="1" noChangeArrowheads="1" noChangeShapeType="1"/>
          </p:cNvCxnSpPr>
          <p:nvPr/>
        </p:nvCxnSpPr>
        <p:spPr>
          <a:xfrm flipH="1" flipV="1">
            <a:off x="4507865" y="2613660"/>
            <a:ext cx="2378075" cy="20320"/>
          </a:xfrm>
          <a:prstGeom prst="line">
            <a:avLst/>
          </a:prstGeom>
          <a:ln w="22225"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a:spLocks noGrp="1" noSelect="1" noRot="1" noChangeAspect="1" noMove="1" noResize="1" noEditPoints="1" noAdjustHandles="1" noChangeArrowheads="1" noChangeShapeType="1" noTextEdit="1"/>
          </p:cNvSpPr>
          <p:nvPr/>
        </p:nvSpPr>
        <p:spPr>
          <a:xfrm>
            <a:off x="3554095" y="2245360"/>
            <a:ext cx="1686560" cy="368300"/>
          </a:xfrm>
          <a:prstGeom prst="rect">
            <a:avLst/>
          </a:prstGeom>
          <a:noFill/>
        </p:spPr>
        <p:txBody>
          <a:bodyPr wrap="square" rtlCol="0">
            <a:spAutoFit/>
          </a:bodyPr>
          <a:p>
            <a:r>
              <a:rPr lang="zh-CN" altLang="en-US">
                <a:solidFill>
                  <a:schemeClr val="bg1"/>
                </a:solidFill>
              </a:rPr>
              <a:t>温湿度传感</a:t>
            </a:r>
            <a:endParaRPr lang="zh-CN" altLang="en-US">
              <a:solidFill>
                <a:schemeClr val="bg1"/>
              </a:solidFill>
            </a:endParaRPr>
          </a:p>
        </p:txBody>
      </p:sp>
      <p:cxnSp>
        <p:nvCxnSpPr>
          <p:cNvPr id="17" name="直接连接符 16"/>
          <p:cNvCxnSpPr>
            <a:cxnSpLocks noGrp="1" noSelect="1" noRot="1" noChangeAspect="1" noMove="1" noResize="1" noEditPoints="1" noAdjustHandles="1" noChangeArrowheads="1" noChangeShapeType="1"/>
          </p:cNvCxnSpPr>
          <p:nvPr/>
        </p:nvCxnSpPr>
        <p:spPr>
          <a:xfrm flipH="1" flipV="1">
            <a:off x="7494905" y="2633980"/>
            <a:ext cx="3275965" cy="27940"/>
          </a:xfrm>
          <a:prstGeom prst="line">
            <a:avLst/>
          </a:prstGeom>
          <a:ln w="22225"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a:spLocks noGrp="1" noSelect="1" noRot="1" noChangeAspect="1" noMove="1" noResize="1" noEditPoints="1" noAdjustHandles="1" noChangeArrowheads="1" noChangeShapeType="1" noTextEdit="1"/>
          </p:cNvSpPr>
          <p:nvPr/>
        </p:nvSpPr>
        <p:spPr>
          <a:xfrm>
            <a:off x="10288905" y="2265680"/>
            <a:ext cx="1686560" cy="368300"/>
          </a:xfrm>
          <a:prstGeom prst="rect">
            <a:avLst/>
          </a:prstGeom>
          <a:noFill/>
        </p:spPr>
        <p:txBody>
          <a:bodyPr wrap="square" rtlCol="0">
            <a:spAutoFit/>
          </a:bodyPr>
          <a:p>
            <a:r>
              <a:rPr lang="zh-CN" altLang="en-US">
                <a:solidFill>
                  <a:schemeClr val="bg1"/>
                </a:solidFill>
              </a:rPr>
              <a:t>可燃气传感</a:t>
            </a:r>
            <a:endParaRPr lang="zh-CN" altLang="en-US">
              <a:solidFill>
                <a:schemeClr val="bg1"/>
              </a:solidFill>
            </a:endParaRPr>
          </a:p>
        </p:txBody>
      </p:sp>
      <p:cxnSp>
        <p:nvCxnSpPr>
          <p:cNvPr id="19" name="直接连接符 18"/>
          <p:cNvCxnSpPr/>
          <p:nvPr/>
        </p:nvCxnSpPr>
        <p:spPr>
          <a:xfrm flipV="1">
            <a:off x="8408035" y="1637665"/>
            <a:ext cx="942975" cy="100393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9351010" y="1637665"/>
            <a:ext cx="1450975" cy="5080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a:spLocks noGrp="1" noSelect="1" noRot="1" noChangeAspect="1" noMove="1" noResize="1" noEditPoints="1" noAdjustHandles="1" noChangeArrowheads="1" noChangeShapeType="1" noTextEdit="1"/>
          </p:cNvSpPr>
          <p:nvPr/>
        </p:nvSpPr>
        <p:spPr>
          <a:xfrm>
            <a:off x="10030460" y="1239520"/>
            <a:ext cx="1686560" cy="368300"/>
          </a:xfrm>
          <a:prstGeom prst="rect">
            <a:avLst/>
          </a:prstGeom>
          <a:noFill/>
        </p:spPr>
        <p:txBody>
          <a:bodyPr wrap="square" rtlCol="0">
            <a:spAutoFit/>
          </a:bodyPr>
          <a:p>
            <a:r>
              <a:rPr lang="zh-CN" altLang="en-US">
                <a:solidFill>
                  <a:schemeClr val="bg1"/>
                </a:solidFill>
              </a:rPr>
              <a:t>火焰传感</a:t>
            </a:r>
            <a:endParaRPr lang="zh-CN" altLang="en-US">
              <a:solidFill>
                <a:schemeClr val="bg1"/>
              </a:solidFill>
            </a:endParaRPr>
          </a:p>
        </p:txBody>
      </p:sp>
      <p:cxnSp>
        <p:nvCxnSpPr>
          <p:cNvPr id="23" name="直接连接符 22"/>
          <p:cNvCxnSpPr/>
          <p:nvPr/>
        </p:nvCxnSpPr>
        <p:spPr>
          <a:xfrm flipH="1" flipV="1">
            <a:off x="8733155" y="4428490"/>
            <a:ext cx="821055" cy="107378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flipV="1">
            <a:off x="9533890" y="5502275"/>
            <a:ext cx="1379220" cy="4064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flipH="1">
            <a:off x="5953125" y="3524250"/>
            <a:ext cx="1978025" cy="1896745"/>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a:cxnSpLocks noGrp="1" noSelect="1" noRot="1" noChangeAspect="1" noMove="1" noResize="1" noEditPoints="1" noAdjustHandles="1" noChangeArrowheads="1" noChangeShapeType="1"/>
          </p:cNvCxnSpPr>
          <p:nvPr/>
        </p:nvCxnSpPr>
        <p:spPr>
          <a:xfrm flipH="1" flipV="1">
            <a:off x="4320540" y="5407025"/>
            <a:ext cx="1632585" cy="13970"/>
          </a:xfrm>
          <a:prstGeom prst="line">
            <a:avLst/>
          </a:prstGeom>
          <a:ln w="22225"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a:spLocks noGrp="1" noSelect="1" noRot="1" noChangeAspect="1" noMove="1" noResize="1" noEditPoints="1" noAdjustHandles="1" noChangeArrowheads="1" noChangeShapeType="1" noTextEdit="1"/>
          </p:cNvSpPr>
          <p:nvPr/>
        </p:nvSpPr>
        <p:spPr>
          <a:xfrm>
            <a:off x="3943350" y="5038725"/>
            <a:ext cx="1686560" cy="368300"/>
          </a:xfrm>
          <a:prstGeom prst="rect">
            <a:avLst/>
          </a:prstGeom>
          <a:noFill/>
        </p:spPr>
        <p:txBody>
          <a:bodyPr wrap="square" rtlCol="0">
            <a:spAutoFit/>
          </a:bodyPr>
          <a:p>
            <a:r>
              <a:rPr lang="zh-CN" altLang="en-US">
                <a:solidFill>
                  <a:schemeClr val="bg1"/>
                </a:solidFill>
              </a:rPr>
              <a:t>电池模块</a:t>
            </a:r>
            <a:endParaRPr lang="zh-CN" altLang="en-US">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050505"/>
            </a:gs>
            <a:gs pos="54000">
              <a:srgbClr val="181818"/>
            </a:gs>
            <a:gs pos="100000">
              <a:srgbClr val="050505"/>
            </a:gs>
          </a:gsLst>
          <a:lin ang="0" scaled="0"/>
        </a:gradFill>
        <a:effectLst/>
      </p:bgPr>
    </p:bg>
    <p:spTree>
      <p:nvGrpSpPr>
        <p:cNvPr id="1" name=""/>
        <p:cNvGrpSpPr>
          <a:grpSpLocks noGrp="1" noSelect="1" noRot="1" noChangeAspect="1" noMove="1" noResize="1" noUngrp="1"/>
        </p:cNvGrpSpPr>
        <p:nvPr/>
      </p:nvGrpSpPr>
      <p:grpSpPr>
        <a:xfrm>
          <a:off x="0" y="0"/>
          <a:ext cx="0" cy="0"/>
          <a:chOff x="0" y="0"/>
          <a:chExt cx="0" cy="0"/>
        </a:xfrm>
      </p:grpSpPr>
      <p:pic>
        <p:nvPicPr>
          <p:cNvPr id="2" name="图片 1" descr="图片1"/>
          <p:cNvPicPr>
            <a:picLocks noGrp="1" noSelect="1" noRot="1" noChangeAspect="1" noMove="1" noResize="1" noEditPoints="1" noAdjustHandles="1" noChangeArrowheads="1" noChangeShapeType="1" noCrop="1"/>
          </p:cNvPicPr>
          <p:nvPr/>
        </p:nvPicPr>
        <p:blipFill>
          <a:blip r:embed="rId1"/>
          <a:srcRect l="34046" b="24746"/>
          <a:stretch>
            <a:fillRect/>
          </a:stretch>
        </p:blipFill>
        <p:spPr>
          <a:xfrm>
            <a:off x="-819785" y="-266700"/>
            <a:ext cx="13011785" cy="7523480"/>
          </a:xfrm>
          <a:prstGeom prst="rect">
            <a:avLst/>
          </a:prstGeom>
          <a:effectLst>
            <a:softEdge rad="1270000"/>
          </a:effectLst>
        </p:spPr>
      </p:pic>
      <p:grpSp>
        <p:nvGrpSpPr>
          <p:cNvPr id="29" name="组合 28"/>
          <p:cNvGrpSpPr>
            <a:grpSpLocks noGrp="1" noSelect="1" noRot="1" noChangeAspect="1" noMove="1" noResize="1" noUngrp="1"/>
          </p:cNvGrpSpPr>
          <p:nvPr/>
        </p:nvGrpSpPr>
        <p:grpSpPr>
          <a:xfrm>
            <a:off x="6330315" y="2485390"/>
            <a:ext cx="3778885" cy="1887220"/>
            <a:chOff x="6624" y="5420"/>
            <a:chExt cx="5951" cy="2972"/>
          </a:xfrm>
        </p:grpSpPr>
        <p:sp>
          <p:nvSpPr>
            <p:cNvPr id="24" name="文本框 23"/>
            <p:cNvSpPr txBox="1">
              <a:spLocks noGrp="1" noSelect="1" noRot="1" noChangeAspect="1" noMove="1" noResize="1" noEditPoints="1" noAdjustHandles="1" noChangeArrowheads="1" noChangeShapeType="1" noTextEdit="1"/>
            </p:cNvSpPr>
            <p:nvPr/>
          </p:nvSpPr>
          <p:spPr>
            <a:xfrm>
              <a:off x="6624" y="5420"/>
              <a:ext cx="5951" cy="2082"/>
            </a:xfrm>
            <a:prstGeom prst="rect">
              <a:avLst/>
            </a:prstGeom>
            <a:noFill/>
          </p:spPr>
          <p:txBody>
            <a:bodyPr wrap="square" rtlCol="0" anchor="t">
              <a:spAutoFit/>
            </a:bodyPr>
            <a:lstStyle/>
            <a:p>
              <a:pPr algn="dist"/>
              <a:r>
                <a:rPr lang="zh-CN" altLang="en-US" sz="40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项目创新</a:t>
              </a:r>
              <a:endParaRPr lang="zh-CN" altLang="en-US" sz="4000">
                <a:solidFill>
                  <a:schemeClr val="bg1"/>
                </a:solidFill>
                <a:latin typeface="汉仪雅酷黑 45W" panose="020B0404020202020204" charset="-122"/>
                <a:ea typeface="汉仪雅酷黑 45W" panose="020B0404020202020204" charset="-122"/>
                <a:cs typeface="汉仪雅酷黑 45W" panose="020B0404020202020204" charset="-122"/>
                <a:sym typeface="+mn-ea"/>
              </a:endParaRPr>
            </a:p>
            <a:p>
              <a:pPr algn="dist"/>
              <a:r>
                <a:rPr lang="en-US" altLang="zh-CN" sz="2000">
                  <a:solidFill>
                    <a:schemeClr val="bg1"/>
                  </a:solidFill>
                  <a:latin typeface="汉仪雅酷黑 45W" panose="020B0404020202020204" charset="-122"/>
                  <a:ea typeface="汉仪雅酷黑 45W" panose="020B0404020202020204" charset="-122"/>
                  <a:cs typeface="汉仪雅酷黑 45W" panose="020B0404020202020204" charset="-122"/>
                  <a:sym typeface="+mn-ea"/>
                </a:rPr>
                <a:t>Project Innovation</a:t>
              </a:r>
              <a:endParaRPr lang="en-US" altLang="zh-CN" sz="2000">
                <a:solidFill>
                  <a:schemeClr val="bg1"/>
                </a:solidFill>
                <a:latin typeface="汉仪雅酷黑 45W" panose="020B0404020202020204" charset="-122"/>
                <a:ea typeface="汉仪雅酷黑 45W" panose="020B0404020202020204" charset="-122"/>
                <a:cs typeface="汉仪雅酷黑 45W" panose="020B0404020202020204" charset="-122"/>
              </a:endParaRPr>
            </a:p>
            <a:p>
              <a:pPr algn="dist"/>
              <a:endParaRPr lang="zh-CN" altLang="en-US" sz="2000">
                <a:solidFill>
                  <a:schemeClr val="bg1"/>
                </a:solidFill>
                <a:latin typeface="汉仪雅酷黑 45W" panose="020B0404020202020204" charset="-122"/>
                <a:ea typeface="汉仪雅酷黑 45W" panose="020B0404020202020204" charset="-122"/>
                <a:cs typeface="汉仪雅酷黑 45W" panose="020B0404020202020204" charset="-122"/>
              </a:endParaRPr>
            </a:p>
          </p:txBody>
        </p:sp>
        <p:pic>
          <p:nvPicPr>
            <p:cNvPr id="27" name="图片 26" descr="3645303"/>
            <p:cNvPicPr>
              <a:picLocks noGrp="1" noSelect="1" noRot="1" noChangeAspect="1" noMove="1" noResize="1" noEditPoints="1" noAdjustHandles="1" noChangeArrowheads="1" noChangeShapeType="1" noCrop="1"/>
            </p:cNvPicPr>
            <p:nvPr/>
          </p:nvPicPr>
          <p:blipFill>
            <a:blip r:embed="rId2">
              <a:extLst>
                <a:ext uri="{96DAC541-7B7A-43D3-8B79-37D633B846F1}">
                  <asvg:svgBlip xmlns:asvg="http://schemas.microsoft.com/office/drawing/2016/SVG/main" r:embed="rId3"/>
                </a:ext>
              </a:extLst>
            </a:blip>
            <a:stretch>
              <a:fillRect/>
            </a:stretch>
          </p:blipFill>
          <p:spPr>
            <a:xfrm rot="5400000">
              <a:off x="9218" y="7628"/>
              <a:ext cx="764" cy="764"/>
            </a:xfrm>
            <a:prstGeom prst="rect">
              <a:avLst/>
            </a:prstGeom>
          </p:spPr>
        </p:pic>
      </p:grpSp>
      <p:pic>
        <p:nvPicPr>
          <p:cNvPr id="33" name="图片 32" descr="图片1"/>
          <p:cNvPicPr>
            <a:picLocks noGrp="1" noSelect="1" noRot="1" noChangeAspect="1" noMove="1" noResize="1" noEditPoints="1" noAdjustHandles="1" noChangeArrowheads="1" noChangeShapeType="1" noCrop="1"/>
          </p:cNvPicPr>
          <p:nvPr/>
        </p:nvPicPr>
        <p:blipFill>
          <a:blip r:embed="rId4"/>
          <a:stretch>
            <a:fillRect/>
          </a:stretch>
        </p:blipFill>
        <p:spPr>
          <a:xfrm>
            <a:off x="165100" y="194310"/>
            <a:ext cx="1045210" cy="1045210"/>
          </a:xfrm>
          <a:prstGeom prst="rect">
            <a:avLst/>
          </a:prstGeom>
        </p:spPr>
      </p:pic>
      <p:pic>
        <p:nvPicPr>
          <p:cNvPr id="31" name="图片 30" descr="b5d50b66d90aee77bbbe95688e43221"/>
          <p:cNvPicPr>
            <a:picLocks noGrp="1" noSelect="1" noRot="1" noChangeAspect="1" noMove="1" noResize="1" noEditPoints="1" noAdjustHandles="1" noChangeArrowheads="1" noChangeShapeType="1" noCrop="1"/>
          </p:cNvPicPr>
          <p:nvPr/>
        </p:nvPicPr>
        <p:blipFill>
          <a:blip r:embed="rId5"/>
          <a:srcRect l="312" r="-312"/>
          <a:stretch>
            <a:fillRect/>
          </a:stretch>
        </p:blipFill>
        <p:spPr>
          <a:xfrm>
            <a:off x="0" y="2890520"/>
            <a:ext cx="4743450" cy="3866515"/>
          </a:xfrm>
          <a:prstGeom prst="rect">
            <a:avLst/>
          </a:prstGeom>
        </p:spPr>
      </p:pic>
    </p:spTree>
  </p:cSld>
  <p:clrMapOvr>
    <a:masterClrMapping/>
  </p:clrMapOvr>
</p:sld>
</file>

<file path=ppt/tags/tag1.xml><?xml version="1.0" encoding="utf-8"?>
<p:tagLst xmlns:p="http://schemas.openxmlformats.org/presentationml/2006/main">
  <p:tag name="KSO_WM_UNIT_TABLE_BEAUTIFY" val="smartTable{fe689b6c-e606-4aad-a1f7-d9f6e1950c16}"/>
  <p:tag name="TABLE_RECT" val="292.55*209.467*374.9*185.5"/>
  <p:tag name="TABLE_EMPHASIZE_COLOR" val="4874862"/>
  <p:tag name="TABLE_ONEKEY_SKIN_IDX" val="0"/>
  <p:tag name="TABLE_SKINIDX" val="0"/>
  <p:tag name="TABLE_COLORIDX" val="9"/>
  <p:tag name="TABLE_COLOR_RGB" val="0x000000*0xFFFFFF*0x212121*0xFFFFFF*0x4A626E*0xA4B9B0*0xD6E6E6*0xF8E8CF*0xEEB991*0xB26C53"/>
</p:tagLst>
</file>

<file path=ppt/tags/tag2.xml><?xml version="1.0" encoding="utf-8"?>
<p:tagLst xmlns:p="http://schemas.openxmlformats.org/presentationml/2006/main">
  <p:tag name="KSO_WM_UNIT_TABLE_BEAUTIFY" val="smartTable{def4075a-b9f3-4cae-b6a0-139f7cec5ab3}"/>
  <p:tag name="TABLE_RECT" val="139.4*102.725*681.2*269.7"/>
  <p:tag name="TABLE_EMPHASIZE_COLOR" val="4874862"/>
  <p:tag name="TABLE_ONEKEY_SKIN_IDX" val="0"/>
  <p:tag name="TABLE_SKINIDX" val="0"/>
  <p:tag name="TABLE_COLORIDX" val="9"/>
  <p:tag name="TABLE_COLOR_RGB" val="0x000000*0xFFFFFF*0x212121*0xFFFFFF*0x4A626E*0xA4B9B0*0xD6E6E6*0xF8E8CF*0xEEB991*0xB26C53"/>
</p:tagLst>
</file>

<file path=ppt/tags/tag3.xml><?xml version="1.0" encoding="utf-8"?>
<p:tagLst xmlns:p="http://schemas.openxmlformats.org/presentationml/2006/main">
  <p:tag name="KSO_WM_UNIT_TABLE_BEAUTIFY" val="smartTable{0813eaa2-8c28-40d1-a594-373ea9f89771}"/>
  <p:tag name="TABLE_RECT" val="36*108.675*888*257.8"/>
  <p:tag name="TABLE_EMPHASIZE_COLOR" val="4874862"/>
  <p:tag name="TABLE_ONEKEY_SKIN_IDX" val="0"/>
  <p:tag name="TABLE_SKINIDX" val="1"/>
  <p:tag name="TABLE_COLORIDX" val="9"/>
  <p:tag name="TABLE_COLOR_RGB" val="0x000000*0xFFFFFF*0x212121*0xFFFFFF*0x4A626E*0xA4B9B0*0xD6E6E6*0xF8E8CF*0xEEB991*0xB26C53"/>
</p:tagLst>
</file>

<file path=ppt/tags/tag4.xml><?xml version="1.0" encoding="utf-8"?>
<p:tagLst xmlns:p="http://schemas.openxmlformats.org/presentationml/2006/main">
  <p:tag name="KSO_WM_UNIT_TABLE_BEAUTIFY" val="smartTable{de6e0f70-1f66-4c9b-999f-e0691f4087d2}"/>
  <p:tag name="TABLE_RECT" val="105.775*111.475*748.45*310.2"/>
  <p:tag name="TABLE_EMPHASIZE_COLOR" val="4874862"/>
  <p:tag name="TABLE_ONEKEY_SKIN_IDX" val="0"/>
  <p:tag name="TABLE_SKINIDX" val="0"/>
  <p:tag name="TABLE_COLORIDX" val="9"/>
  <p:tag name="TABLE_COLOR_RGB" val="0x000000*0xFFFFFF*0x212121*0xFFFFFF*0x4A626E*0xA4B9B0*0xD6E6E6*0xF8E8CF*0xEEB991*0xB26C5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19050">
          <a:solidFill>
            <a:schemeClr val="bg1"/>
          </a:solidFill>
        </a:ln>
      </a:spPr>
      <a:bodyPr/>
      <a:lstStyle/>
      <a:style>
        <a:lnRef idx="1">
          <a:schemeClr val="accent1"/>
        </a:lnRef>
        <a:fillRef idx="0">
          <a:schemeClr val="accent1"/>
        </a:fillRef>
        <a:effectRef idx="0">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2639</Words>
  <Application>WPS 演示</Application>
  <PresentationFormat>宽屏</PresentationFormat>
  <Paragraphs>347</Paragraphs>
  <Slides>21</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21</vt:i4>
      </vt:variant>
    </vt:vector>
  </HeadingPairs>
  <TitlesOfParts>
    <vt:vector size="33" baseType="lpstr">
      <vt:lpstr>Arial</vt:lpstr>
      <vt:lpstr>宋体</vt:lpstr>
      <vt:lpstr>Wingdings</vt:lpstr>
      <vt:lpstr>汉仪雅酷黑 45W</vt:lpstr>
      <vt:lpstr>黑体</vt:lpstr>
      <vt:lpstr>Times New Roman</vt:lpstr>
      <vt:lpstr>Arial Unicode MS</vt:lpstr>
      <vt:lpstr>Calibri</vt:lpstr>
      <vt:lpstr>微软雅黑</vt:lpstr>
      <vt:lpstr>Arial Unicode MS</vt:lpstr>
      <vt:lpstr>汉仪锐智W</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冯志超</cp:lastModifiedBy>
  <cp:revision>35</cp:revision>
  <dcterms:created xsi:type="dcterms:W3CDTF">2019-10-17T03:33:00Z</dcterms:created>
  <dcterms:modified xsi:type="dcterms:W3CDTF">2021-06-14T14:14:36Z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2052-11.1.0.10577</vt:lpwstr>
  </property>
  <property fmtid="{D5CDD505-2E9C-101B-9397-08002B2CF9AE}" pid="3" name="KSOTemplateUUID">
    <vt:lpwstr>v1.0_mb_SMiqb+M/dvvTuXhSujVCpw==</vt:lpwstr>
  </property>
  <property fmtid="{D5CDD505-2E9C-101B-9397-08002B2CF9AE}" pid="4" name="ICV">
    <vt:lpwstr>FB0D76F21BCA49539DFBA539F1A279FA</vt:lpwstr>
  </property>
</Properties>
</file>