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58" r:id="rId5"/>
    <p:sldId id="263" r:id="rId6"/>
    <p:sldId id="260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84E2"/>
    <a:srgbClr val="705661"/>
    <a:srgbClr val="D460FF"/>
    <a:srgbClr val="01A8FF"/>
    <a:srgbClr val="34334B"/>
    <a:srgbClr val="6D5562"/>
    <a:srgbClr val="1A070E"/>
    <a:srgbClr val="725760"/>
    <a:srgbClr val="26101D"/>
    <a:srgbClr val="47A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30"/>
    <p:restoredTop sz="94676"/>
  </p:normalViewPr>
  <p:slideViewPr>
    <p:cSldViewPr snapToGrid="0">
      <p:cViewPr varScale="1">
        <p:scale>
          <a:sx n="74" d="100"/>
          <a:sy n="74" d="100"/>
        </p:scale>
        <p:origin x="465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8BA5D-82C1-D74E-98AF-3BF4F9ADDC1F}" type="datetimeFigureOut">
              <a:rPr kumimoji="1" lang="zh-CN" altLang="en-US" smtClean="0"/>
              <a:t>2021/6/15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632DA-A7C3-2347-8051-A4EE97E9460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81811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C2639771-C4B2-6141-A3C2-98A33FACB552}"/>
              </a:ext>
            </a:extLst>
          </p:cNvPr>
          <p:cNvSpPr/>
          <p:nvPr userDrawn="1"/>
        </p:nvSpPr>
        <p:spPr>
          <a:xfrm flipV="1">
            <a:off x="1083077" y="1981118"/>
            <a:ext cx="10149221" cy="95945"/>
          </a:xfrm>
          <a:prstGeom prst="rect">
            <a:avLst/>
          </a:prstGeom>
          <a:gradFill>
            <a:gsLst>
              <a:gs pos="43000">
                <a:srgbClr val="B983E1"/>
              </a:gs>
              <a:gs pos="100000">
                <a:srgbClr val="17050A"/>
              </a:gs>
              <a:gs pos="0">
                <a:srgbClr val="00A8FF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DB7839CE-C738-1649-AE7F-0F0A87D945C3}"/>
              </a:ext>
            </a:extLst>
          </p:cNvPr>
          <p:cNvGrpSpPr/>
          <p:nvPr userDrawn="1"/>
        </p:nvGrpSpPr>
        <p:grpSpPr>
          <a:xfrm>
            <a:off x="1083077" y="1392923"/>
            <a:ext cx="2316071" cy="1446550"/>
            <a:chOff x="3221860" y="1907278"/>
            <a:chExt cx="2316071" cy="1446550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CD80DC7D-74AD-504F-9134-A7F49E4A93F8}"/>
                </a:ext>
              </a:extLst>
            </p:cNvPr>
            <p:cNvSpPr txBox="1"/>
            <p:nvPr/>
          </p:nvSpPr>
          <p:spPr>
            <a:xfrm>
              <a:off x="3221860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中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8F4E1CF4-3515-B047-A44B-4E882FA3FA9E}"/>
                </a:ext>
              </a:extLst>
            </p:cNvPr>
            <p:cNvSpPr txBox="1"/>
            <p:nvPr/>
          </p:nvSpPr>
          <p:spPr>
            <a:xfrm>
              <a:off x="4080067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国</a:t>
              </a: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6E210582-60BA-DC4F-968A-FA2D76887AA6}"/>
              </a:ext>
            </a:extLst>
          </p:cNvPr>
          <p:cNvGrpSpPr/>
          <p:nvPr userDrawn="1"/>
        </p:nvGrpSpPr>
        <p:grpSpPr>
          <a:xfrm>
            <a:off x="3005863" y="1289780"/>
            <a:ext cx="8397721" cy="1549693"/>
            <a:chOff x="1508112" y="2935045"/>
            <a:chExt cx="8397721" cy="1549693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67792614-81A9-4A49-9B4C-45DE0AC1BA7E}"/>
                </a:ext>
              </a:extLst>
            </p:cNvPr>
            <p:cNvSpPr txBox="1"/>
            <p:nvPr/>
          </p:nvSpPr>
          <p:spPr>
            <a:xfrm>
              <a:off x="3348263" y="2935045"/>
              <a:ext cx="92959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+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69072ADF-3562-1449-934D-086A6A7EB68F}"/>
                </a:ext>
              </a:extLst>
            </p:cNvPr>
            <p:cNvSpPr txBox="1"/>
            <p:nvPr/>
          </p:nvSpPr>
          <p:spPr>
            <a:xfrm>
              <a:off x="5093031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开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7632E4E3-3B93-7F43-813C-E68589AADA84}"/>
                </a:ext>
              </a:extLst>
            </p:cNvPr>
            <p:cNvSpPr txBox="1"/>
            <p:nvPr/>
          </p:nvSpPr>
          <p:spPr>
            <a:xfrm>
              <a:off x="5957860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发</a:t>
              </a: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78D06326-E8FB-474C-AC53-78A669EE44C6}"/>
                </a:ext>
              </a:extLst>
            </p:cNvPr>
            <p:cNvSpPr txBox="1"/>
            <p:nvPr/>
          </p:nvSpPr>
          <p:spPr>
            <a:xfrm>
              <a:off x="6776691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者</a:t>
              </a: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23F8418A-C496-5649-9E48-673FB2C4D9ED}"/>
                </a:ext>
              </a:extLst>
            </p:cNvPr>
            <p:cNvSpPr txBox="1"/>
            <p:nvPr/>
          </p:nvSpPr>
          <p:spPr>
            <a:xfrm>
              <a:off x="7570912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大</a:t>
              </a: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C6E799F2-1601-4847-8FEE-1391CF507C68}"/>
                </a:ext>
              </a:extLst>
            </p:cNvPr>
            <p:cNvSpPr txBox="1"/>
            <p:nvPr/>
          </p:nvSpPr>
          <p:spPr>
            <a:xfrm>
              <a:off x="8447969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赛</a:t>
              </a:r>
            </a:p>
          </p:txBody>
        </p: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BD0B7E4C-E5F4-3E4A-9133-7727388D8BFA}"/>
                </a:ext>
              </a:extLst>
            </p:cNvPr>
            <p:cNvGrpSpPr/>
            <p:nvPr/>
          </p:nvGrpSpPr>
          <p:grpSpPr>
            <a:xfrm>
              <a:off x="1508112" y="3038188"/>
              <a:ext cx="1994660" cy="1446550"/>
              <a:chOff x="1490018" y="4162664"/>
              <a:chExt cx="1994660" cy="1446550"/>
            </a:xfrm>
          </p:grpSpPr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578CBDB0-7C0D-C143-A992-5483ECC636B1}"/>
                  </a:ext>
                </a:extLst>
              </p:cNvPr>
              <p:cNvSpPr txBox="1"/>
              <p:nvPr/>
            </p:nvSpPr>
            <p:spPr>
              <a:xfrm>
                <a:off x="1490018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R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840C3D01-E207-B747-BC88-FBD3D3A40F67}"/>
                  </a:ext>
                </a:extLst>
              </p:cNvPr>
              <p:cNvSpPr txBox="1"/>
              <p:nvPr/>
            </p:nvSpPr>
            <p:spPr>
              <a:xfrm>
                <a:off x="2055316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P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382750CA-C3B8-2941-AE2F-F28F14B48C5C}"/>
                  </a:ext>
                </a:extLst>
              </p:cNvPr>
              <p:cNvSpPr txBox="1"/>
              <p:nvPr/>
            </p:nvSpPr>
            <p:spPr>
              <a:xfrm>
                <a:off x="2528214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A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</p:grpSp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AB3B1B7B-78AE-ED46-9FAA-D89F11D0771E}"/>
                </a:ext>
              </a:extLst>
            </p:cNvPr>
            <p:cNvGrpSpPr/>
            <p:nvPr/>
          </p:nvGrpSpPr>
          <p:grpSpPr>
            <a:xfrm>
              <a:off x="3953483" y="3038188"/>
              <a:ext cx="1657791" cy="1446550"/>
              <a:chOff x="4007931" y="4826644"/>
              <a:chExt cx="1657791" cy="1446550"/>
            </a:xfrm>
          </p:grpSpPr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B0D633E1-F692-4442-A332-40DEAB59CCEF}"/>
                  </a:ext>
                </a:extLst>
              </p:cNvPr>
              <p:cNvSpPr txBox="1"/>
              <p:nvPr/>
            </p:nvSpPr>
            <p:spPr>
              <a:xfrm>
                <a:off x="4007931" y="4826644"/>
                <a:ext cx="97595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A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D96BDE8B-3175-664B-B77B-35F1E90EA5D8}"/>
                  </a:ext>
                </a:extLst>
              </p:cNvPr>
              <p:cNvSpPr txBox="1"/>
              <p:nvPr/>
            </p:nvSpPr>
            <p:spPr>
              <a:xfrm>
                <a:off x="4689770" y="4826644"/>
                <a:ext cx="97595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I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</p:grpSp>
      </p:grpSp>
      <p:sp>
        <p:nvSpPr>
          <p:cNvPr id="47" name="文本框 46">
            <a:extLst>
              <a:ext uri="{FF2B5EF4-FFF2-40B4-BE49-F238E27FC236}">
                <a16:creationId xmlns:a16="http://schemas.microsoft.com/office/drawing/2014/main" id="{07A71C72-E49E-AA4F-9341-A099334FD0C7}"/>
              </a:ext>
            </a:extLst>
          </p:cNvPr>
          <p:cNvSpPr txBox="1"/>
          <p:nvPr userDrawn="1"/>
        </p:nvSpPr>
        <p:spPr>
          <a:xfrm>
            <a:off x="4432464" y="3668573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智创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探索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19D6FEC9-8B94-4640-A3A1-CA01CC45CB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/>
        </p:blipFill>
        <p:spPr>
          <a:xfrm rot="5400000">
            <a:off x="4615214" y="1275122"/>
            <a:ext cx="384548" cy="605651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1E211DBE-A93A-1049-B50B-D4C27CAD8C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/>
        </p:blipFill>
        <p:spPr>
          <a:xfrm rot="5400000">
            <a:off x="7579447" y="3019739"/>
            <a:ext cx="672156" cy="1058624"/>
          </a:xfrm>
          <a:prstGeom prst="rect">
            <a:avLst/>
          </a:prstGeom>
        </p:spPr>
      </p:pic>
      <p:sp>
        <p:nvSpPr>
          <p:cNvPr id="50" name="文本框 49">
            <a:extLst>
              <a:ext uri="{FF2B5EF4-FFF2-40B4-BE49-F238E27FC236}">
                <a16:creationId xmlns:a16="http://schemas.microsoft.com/office/drawing/2014/main" id="{37E0C090-89A0-6B4A-9558-A875E2837509}"/>
              </a:ext>
            </a:extLst>
          </p:cNvPr>
          <p:cNvSpPr txBox="1"/>
          <p:nvPr userDrawn="1"/>
        </p:nvSpPr>
        <p:spPr>
          <a:xfrm>
            <a:off x="2395708" y="2673824"/>
            <a:ext cx="7494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CHINA RPA+AI DEVELOPER CHALLENGE</a:t>
            </a:r>
            <a:endParaRPr lang="zh-CN" altLang="en-US" sz="3200" dirty="0">
              <a:solidFill>
                <a:schemeClr val="bg1"/>
              </a:solidFill>
              <a:latin typeface="Ebrima" panose="02000000000000000000" pitchFamily="2" charset="0"/>
              <a:ea typeface="微软雅黑" panose="020B0503020204020204" pitchFamily="34" charset="-122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416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259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2308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111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994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692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990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63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2A9A818-6823-BA4D-A227-C2D6678E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4" y="-57111"/>
            <a:ext cx="12353453" cy="694800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E6F76B31-0382-2A44-9EC1-B484CF9E5427}"/>
              </a:ext>
            </a:extLst>
          </p:cNvPr>
          <p:cNvGrpSpPr/>
          <p:nvPr userDrawn="1"/>
        </p:nvGrpSpPr>
        <p:grpSpPr>
          <a:xfrm>
            <a:off x="10486256" y="-38067"/>
            <a:ext cx="2245394" cy="1015326"/>
            <a:chOff x="10476631" y="29308"/>
            <a:chExt cx="2245394" cy="1015326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4F6EF64-C2E2-E547-808D-72F096570B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6631" y="29308"/>
              <a:ext cx="1724994" cy="787133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7001EBBC-CE59-474A-B9E0-37D330F855C9}"/>
                </a:ext>
              </a:extLst>
            </p:cNvPr>
            <p:cNvSpPr txBox="1"/>
            <p:nvPr userDrawn="1"/>
          </p:nvSpPr>
          <p:spPr>
            <a:xfrm>
              <a:off x="10579602" y="767635"/>
              <a:ext cx="2142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智 创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探 索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应 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146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A4AEEBA-C5AC-6C4E-B9BD-66745C1DD1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12" y="1752261"/>
            <a:ext cx="4201895" cy="191736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2544204-D735-F847-8078-9CF644B899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294" y="2499927"/>
            <a:ext cx="4814036" cy="233940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7EBE87E-D6A8-C342-8030-16BDB59A32CF}"/>
              </a:ext>
            </a:extLst>
          </p:cNvPr>
          <p:cNvSpPr txBox="1"/>
          <p:nvPr userDrawn="1"/>
        </p:nvSpPr>
        <p:spPr>
          <a:xfrm>
            <a:off x="1731229" y="3669630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智创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探索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</a:p>
        </p:txBody>
      </p:sp>
    </p:spTree>
    <p:extLst>
      <p:ext uri="{BB962C8B-B14F-4D97-AF65-F5344CB8AC3E}">
        <p14:creationId xmlns:p14="http://schemas.microsoft.com/office/powerpoint/2010/main" val="1043292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810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theme" Target="../theme/theme2.xml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5FEE9-3369-4D2B-8668-FFFB4CA86DEA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5CBB595-E4B7-A74A-9064-09D56D2BFC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6" y="-42332"/>
            <a:ext cx="12355200" cy="6992698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956EC09E-5646-F441-BB61-4BCA248E6D51}"/>
              </a:ext>
            </a:extLst>
          </p:cNvPr>
          <p:cNvGrpSpPr/>
          <p:nvPr userDrawn="1"/>
        </p:nvGrpSpPr>
        <p:grpSpPr>
          <a:xfrm>
            <a:off x="10486256" y="-38067"/>
            <a:ext cx="2245394" cy="1015326"/>
            <a:chOff x="10476631" y="29308"/>
            <a:chExt cx="2245394" cy="101532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C53B1F89-E45B-384E-A3EB-059D2C211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6631" y="29308"/>
              <a:ext cx="1724994" cy="787133"/>
            </a:xfrm>
            <a:prstGeom prst="rect">
              <a:avLst/>
            </a:prstGeom>
          </p:spPr>
        </p:pic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7E7B063E-C810-EE4E-9B5C-0052C03D757D}"/>
                </a:ext>
              </a:extLst>
            </p:cNvPr>
            <p:cNvSpPr txBox="1"/>
            <p:nvPr userDrawn="1"/>
          </p:nvSpPr>
          <p:spPr>
            <a:xfrm>
              <a:off x="10579602" y="767635"/>
              <a:ext cx="2142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智 创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探 索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应 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4328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5FEE9-3369-4D2B-8668-FFFB4CA86DEA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5CBB595-E4B7-A74A-9064-09D56D2BF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5" y="-42332"/>
            <a:ext cx="12276225" cy="694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D55B6EC-D974-0A46-A2C0-108833DBC6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12" y="1752261"/>
            <a:ext cx="4201895" cy="191736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7D731FC-7853-7143-9DD1-488ED8BC47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295" y="2576929"/>
            <a:ext cx="4814036" cy="2339406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995959-3059-9146-B579-3C0361D36184}"/>
              </a:ext>
            </a:extLst>
          </p:cNvPr>
          <p:cNvSpPr txBox="1"/>
          <p:nvPr userDrawn="1"/>
        </p:nvSpPr>
        <p:spPr>
          <a:xfrm>
            <a:off x="1731229" y="3669630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智创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探索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</a:p>
        </p:txBody>
      </p: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D9B04A07-656A-4B41-B23E-5FF3C9C7C7DE}"/>
              </a:ext>
            </a:extLst>
          </p:cNvPr>
          <p:cNvCxnSpPr/>
          <p:nvPr userDrawn="1"/>
        </p:nvCxnSpPr>
        <p:spPr>
          <a:xfrm>
            <a:off x="6092789" y="2974206"/>
            <a:ext cx="0" cy="856649"/>
          </a:xfrm>
          <a:prstGeom prst="line">
            <a:avLst/>
          </a:prstGeom>
          <a:ln w="12700">
            <a:solidFill>
              <a:srgbClr val="B484E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24318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占位符 2">
            <a:extLst>
              <a:ext uri="{FF2B5EF4-FFF2-40B4-BE49-F238E27FC236}">
                <a16:creationId xmlns:a16="http://schemas.microsoft.com/office/drawing/2014/main" id="{811302A2-4342-C748-A279-7BD155EB3F3A}"/>
              </a:ext>
            </a:extLst>
          </p:cNvPr>
          <p:cNvSpPr txBox="1">
            <a:spLocks/>
          </p:cNvSpPr>
          <p:nvPr/>
        </p:nvSpPr>
        <p:spPr>
          <a:xfrm>
            <a:off x="4426082" y="4880903"/>
            <a:ext cx="3381856" cy="580723"/>
          </a:xfrm>
          <a:prstGeom prst="rect">
            <a:avLst/>
          </a:prstGeom>
          <a:solidFill>
            <a:srgbClr val="759BFF">
              <a:alpha val="10000"/>
            </a:srgbClr>
          </a:solidFill>
          <a:ln>
            <a:noFill/>
          </a:ln>
        </p:spPr>
        <p:txBody>
          <a:bodyPr anchor="ctr" anchorCtr="1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zh-CN" altLang="en-US" dirty="0"/>
              <a:t>智能招聘机器人</a:t>
            </a:r>
            <a:endParaRPr kumimoji="1" lang="en-US" altLang="zh-CN" dirty="0"/>
          </a:p>
        </p:txBody>
      </p:sp>
      <p:grpSp>
        <p:nvGrpSpPr>
          <p:cNvPr id="32" name="组合 31"/>
          <p:cNvGrpSpPr/>
          <p:nvPr/>
        </p:nvGrpSpPr>
        <p:grpSpPr>
          <a:xfrm>
            <a:off x="1083077" y="1392923"/>
            <a:ext cx="2316071" cy="1446550"/>
            <a:chOff x="3221860" y="1907278"/>
            <a:chExt cx="2316071" cy="1446550"/>
          </a:xfrm>
        </p:grpSpPr>
        <p:sp>
          <p:nvSpPr>
            <p:cNvPr id="35" name="文本框 34"/>
            <p:cNvSpPr txBox="1"/>
            <p:nvPr/>
          </p:nvSpPr>
          <p:spPr>
            <a:xfrm>
              <a:off x="3221860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中</a:t>
              </a: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4080067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国</a:t>
              </a:r>
            </a:p>
          </p:txBody>
        </p:sp>
      </p:grpSp>
      <p:pic>
        <p:nvPicPr>
          <p:cNvPr id="58" name="图片 57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246" y="840264"/>
            <a:ext cx="963174" cy="963174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/>
        </p:blipFill>
        <p:spPr>
          <a:xfrm rot="5400000">
            <a:off x="1077608" y="506641"/>
            <a:ext cx="507902" cy="799929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/>
        </p:blipFill>
        <p:spPr>
          <a:xfrm rot="5400000">
            <a:off x="9081309" y="87943"/>
            <a:ext cx="672156" cy="1058624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/>
        </p:blipFill>
        <p:spPr>
          <a:xfrm rot="5400000">
            <a:off x="4615214" y="1275122"/>
            <a:ext cx="384548" cy="60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02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0" y="1079500"/>
            <a:ext cx="12192000" cy="14009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8">
            <a:extLst>
              <a:ext uri="{FF2B5EF4-FFF2-40B4-BE49-F238E27FC236}">
                <a16:creationId xmlns:a16="http://schemas.microsoft.com/office/drawing/2014/main" id="{9CA6A3C2-6568-D043-8016-E13D9D833C5F}"/>
              </a:ext>
            </a:extLst>
          </p:cNvPr>
          <p:cNvSpPr txBox="1">
            <a:spLocks/>
          </p:cNvSpPr>
          <p:nvPr/>
        </p:nvSpPr>
        <p:spPr>
          <a:xfrm>
            <a:off x="835319" y="1815096"/>
            <a:ext cx="6251934" cy="480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dirty="0">
                <a:gradFill flip="none" rotWithShape="1">
                  <a:gsLst>
                    <a:gs pos="0">
                      <a:srgbClr val="01A8FF"/>
                    </a:gs>
                    <a:gs pos="47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参赛作品 </a:t>
            </a:r>
            <a:r>
              <a:rPr kumimoji="1" lang="en-US" altLang="zh-CN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entries</a:t>
            </a:r>
            <a:r>
              <a:rPr kumimoji="1" lang="zh-CN" altLang="en-US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：智能招聘机器人</a:t>
            </a:r>
            <a:r>
              <a:rPr kumimoji="1" lang="en-US" altLang="zh-CN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endParaRPr kumimoji="1" lang="zh-CN" altLang="en-US" dirty="0">
              <a:solidFill>
                <a:schemeClr val="bg1">
                  <a:alpha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文本占位符 9">
            <a:extLst>
              <a:ext uri="{FF2B5EF4-FFF2-40B4-BE49-F238E27FC236}">
                <a16:creationId xmlns:a16="http://schemas.microsoft.com/office/drawing/2014/main" id="{A9C94183-63D5-D14A-ADCF-ECA421883E0B}"/>
              </a:ext>
            </a:extLst>
          </p:cNvPr>
          <p:cNvSpPr txBox="1">
            <a:spLocks/>
          </p:cNvSpPr>
          <p:nvPr/>
        </p:nvSpPr>
        <p:spPr>
          <a:xfrm>
            <a:off x="835318" y="2742188"/>
            <a:ext cx="6613445" cy="3381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028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队伍名称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Name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：超越队 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028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队伍成员</a:t>
            </a:r>
            <a:r>
              <a:rPr lang="en-US" altLang="zh-CN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Member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：宋淑海、何婧、张伟、赵少杰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028">
              <a:lnSpc>
                <a:spcPct val="200000"/>
              </a:lnSpc>
              <a:spcBef>
                <a:spcPts val="0"/>
              </a:spcBef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队伍口号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Slogan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 不停进步、不断超越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028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所在单位和部门</a:t>
            </a:r>
            <a:r>
              <a:rPr lang="en-US" altLang="zh-CN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/</a:t>
            </a: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专业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Enterprise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: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中电金信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defTabSz="1219028">
              <a:lnSpc>
                <a:spcPct val="200000"/>
              </a:lnSpc>
              <a:spcBef>
                <a:spcPts val="0"/>
              </a:spcBef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作品应用场景 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：人力资源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defTabSz="1219028">
              <a:lnSpc>
                <a:spcPct val="200000"/>
              </a:lnSpc>
              <a:spcBef>
                <a:spcPts val="0"/>
              </a:spcBef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作品应用项目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：智能招聘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defTabSz="1219028">
              <a:lnSpc>
                <a:spcPct val="200000"/>
              </a:lnSpc>
              <a:spcBef>
                <a:spcPts val="0"/>
              </a:spcBef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其它介绍等</a:t>
            </a:r>
            <a:endParaRPr lang="en-US" altLang="zh-CN" sz="1600" b="1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defTabSz="1219028">
              <a:lnSpc>
                <a:spcPct val="200000"/>
              </a:lnSpc>
              <a:spcBef>
                <a:spcPts val="0"/>
              </a:spcBef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文本占位符 1">
            <a:extLst>
              <a:ext uri="{FF2B5EF4-FFF2-40B4-BE49-F238E27FC236}">
                <a16:creationId xmlns:a16="http://schemas.microsoft.com/office/drawing/2014/main" id="{0EC478CF-6629-0F40-B124-4A01644BAD7D}"/>
              </a:ext>
            </a:extLst>
          </p:cNvPr>
          <p:cNvSpPr txBox="1">
            <a:spLocks/>
          </p:cNvSpPr>
          <p:nvPr/>
        </p:nvSpPr>
        <p:spPr>
          <a:xfrm>
            <a:off x="4140365" y="490680"/>
            <a:ext cx="4062101" cy="48014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kumimoji="1"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作品信息 </a:t>
            </a:r>
            <a:r>
              <a:rPr kumimoji="1"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App Information</a:t>
            </a:r>
            <a:endParaRPr kumimoji="1"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382000" y="1993900"/>
            <a:ext cx="2921000" cy="3594100"/>
          </a:xfrm>
          <a:prstGeom prst="rect">
            <a:avLst/>
          </a:prstGeom>
          <a:solidFill>
            <a:srgbClr val="34334B"/>
          </a:solidFill>
          <a:ln>
            <a:solidFill>
              <a:srgbClr val="01A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参赛团队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个人照片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Photo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695C503-FBF5-47F9-BE36-933D56437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609" y="1993900"/>
            <a:ext cx="3702050" cy="370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929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B584A1D8-74B2-FD4B-9118-9647AC8759CA}"/>
              </a:ext>
            </a:extLst>
          </p:cNvPr>
          <p:cNvSpPr txBox="1"/>
          <p:nvPr/>
        </p:nvSpPr>
        <p:spPr>
          <a:xfrm>
            <a:off x="292498" y="285760"/>
            <a:ext cx="8288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一、需求分析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背景介绍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Requirement analysis</a:t>
            </a:r>
            <a:endParaRPr lang="en-US" altLang="zh-CN" b="1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灯片编号占位符 3">
            <a:extLst>
              <a:ext uri="{FF2B5EF4-FFF2-40B4-BE49-F238E27FC236}">
                <a16:creationId xmlns:a16="http://schemas.microsoft.com/office/drawing/2014/main" id="{45063CA4-0CA0-4D4A-83D9-0D2020600C6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D3DB80-B894-403A-B48E-6FDC1A72010E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FBF4A49-F1C9-C640-851D-15D76110C7A0}"/>
              </a:ext>
            </a:extLst>
          </p:cNvPr>
          <p:cNvSpPr/>
          <p:nvPr/>
        </p:nvSpPr>
        <p:spPr>
          <a:xfrm>
            <a:off x="458639" y="1701356"/>
            <a:ext cx="49408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dirty="0">
                <a:solidFill>
                  <a:schemeClr val="bg1"/>
                </a:solidFill>
              </a:rPr>
              <a:t>人才质量往往决定着一个企业的发展，但是想要招聘到优秀的人才，就需要不断地搜集和筛选简历，这需要投入大量的重复人工。而</a:t>
            </a:r>
            <a:r>
              <a:rPr lang="en-US" altLang="zh-CN" dirty="0">
                <a:solidFill>
                  <a:schemeClr val="bg1"/>
                </a:solidFill>
              </a:rPr>
              <a:t>RPA</a:t>
            </a:r>
            <a:r>
              <a:rPr lang="zh-CN" altLang="en-US" dirty="0">
                <a:solidFill>
                  <a:schemeClr val="bg1"/>
                </a:solidFill>
              </a:rPr>
              <a:t>的特点之一就是可以替代大量的重复性工作，通过</a:t>
            </a:r>
            <a:r>
              <a:rPr lang="en-US" altLang="zh-CN" dirty="0">
                <a:solidFill>
                  <a:schemeClr val="bg1"/>
                </a:solidFill>
              </a:rPr>
              <a:t>RPA</a:t>
            </a:r>
            <a:r>
              <a:rPr lang="zh-CN" altLang="en-US" dirty="0">
                <a:solidFill>
                  <a:schemeClr val="bg1"/>
                </a:solidFill>
              </a:rPr>
              <a:t>我们就可以不停的通过各个渠道搜集简历并进行简单的筛选。但是通过</a:t>
            </a:r>
            <a:r>
              <a:rPr lang="en-US" altLang="zh-CN" dirty="0">
                <a:solidFill>
                  <a:schemeClr val="bg1"/>
                </a:solidFill>
              </a:rPr>
              <a:t>RPA</a:t>
            </a:r>
            <a:r>
              <a:rPr lang="zh-CN" altLang="en-US" dirty="0">
                <a:solidFill>
                  <a:schemeClr val="bg1"/>
                </a:solidFill>
              </a:rPr>
              <a:t>的筛选往往还是不能够满足我们的需求，这就需要</a:t>
            </a:r>
            <a:r>
              <a:rPr lang="en-US" altLang="zh-CN" dirty="0">
                <a:solidFill>
                  <a:schemeClr val="bg1"/>
                </a:solidFill>
              </a:rPr>
              <a:t>AI</a:t>
            </a:r>
            <a:r>
              <a:rPr lang="zh-CN" altLang="en-US" dirty="0">
                <a:solidFill>
                  <a:schemeClr val="bg1"/>
                </a:solidFill>
              </a:rPr>
              <a:t>的介入，通过</a:t>
            </a:r>
            <a:r>
              <a:rPr lang="en-US" altLang="zh-CN" dirty="0">
                <a:solidFill>
                  <a:schemeClr val="bg1"/>
                </a:solidFill>
              </a:rPr>
              <a:t>AI</a:t>
            </a:r>
            <a:r>
              <a:rPr lang="zh-CN" altLang="en-US" dirty="0">
                <a:solidFill>
                  <a:schemeClr val="bg1"/>
                </a:solidFill>
              </a:rPr>
              <a:t>我们可以对每一份简历进行分析，生成职位匹配度，提取关键信息等。这样到达</a:t>
            </a:r>
            <a:r>
              <a:rPr lang="en-US" altLang="zh-CN" dirty="0">
                <a:solidFill>
                  <a:schemeClr val="bg1"/>
                </a:solidFill>
              </a:rPr>
              <a:t>HR</a:t>
            </a:r>
            <a:r>
              <a:rPr lang="zh-CN" altLang="en-US" dirty="0">
                <a:solidFill>
                  <a:schemeClr val="bg1"/>
                </a:solidFill>
              </a:rPr>
              <a:t>手里的简历就可以基本满足职位要求。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F697A09-4CA3-46C5-805F-4A9A409FF4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3"/>
          <a:stretch/>
        </p:blipFill>
        <p:spPr bwMode="auto">
          <a:xfrm>
            <a:off x="5710248" y="1988792"/>
            <a:ext cx="6096000" cy="378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60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92498" y="285760"/>
            <a:ext cx="8288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二、执行流程图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Execution Flow Chart</a:t>
            </a:r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Title 2">
            <a:extLst>
              <a:ext uri="{FF2B5EF4-FFF2-40B4-BE49-F238E27FC236}">
                <a16:creationId xmlns:a16="http://schemas.microsoft.com/office/drawing/2014/main" id="{75A97BE7-45E2-7B45-B8BA-83A7C8194BDA}"/>
              </a:ext>
            </a:extLst>
          </p:cNvPr>
          <p:cNvSpPr txBox="1">
            <a:spLocks/>
          </p:cNvSpPr>
          <p:nvPr/>
        </p:nvSpPr>
        <p:spPr>
          <a:xfrm>
            <a:off x="3013641" y="443930"/>
            <a:ext cx="6680617" cy="3691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6ACA2426-9243-4B74-B560-98546559D15A}"/>
              </a:ext>
            </a:extLst>
          </p:cNvPr>
          <p:cNvSpPr txBox="1"/>
          <p:nvPr/>
        </p:nvSpPr>
        <p:spPr>
          <a:xfrm>
            <a:off x="3173032" y="3260432"/>
            <a:ext cx="6371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 </a:t>
            </a: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2214FB0B-E776-4506-A79E-E34A0F6D45AD}"/>
              </a:ext>
            </a:extLst>
          </p:cNvPr>
          <p:cNvSpPr txBox="1"/>
          <p:nvPr/>
        </p:nvSpPr>
        <p:spPr>
          <a:xfrm>
            <a:off x="3173032" y="3260432"/>
            <a:ext cx="6371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 </a:t>
            </a: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193011CD-5F3A-4A51-9FC3-65C418DD366A}"/>
              </a:ext>
            </a:extLst>
          </p:cNvPr>
          <p:cNvSpPr txBox="1"/>
          <p:nvPr/>
        </p:nvSpPr>
        <p:spPr>
          <a:xfrm>
            <a:off x="3173032" y="3260432"/>
            <a:ext cx="6371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/>
              <a:t> 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6A3AC0C-BDAC-4836-81E5-3CE932899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930" y="1384030"/>
            <a:ext cx="10582140" cy="525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762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292498" y="291458"/>
            <a:ext cx="5692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三、方案价值与收益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Solution Value and Revenue</a:t>
            </a:r>
            <a:endParaRPr lang="en-US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368D6D5-31FB-4CAA-9D0E-DEEB0FEE3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66" y="3565510"/>
            <a:ext cx="5101528" cy="286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F3B29F2-2BF0-4D31-9113-F87B74334807}"/>
              </a:ext>
            </a:extLst>
          </p:cNvPr>
          <p:cNvSpPr txBox="1"/>
          <p:nvPr/>
        </p:nvSpPr>
        <p:spPr>
          <a:xfrm>
            <a:off x="618184" y="1464392"/>
            <a:ext cx="3013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引入</a:t>
            </a:r>
            <a:r>
              <a:rPr lang="en-US" altLang="zh-CN" dirty="0">
                <a:solidFill>
                  <a:schemeClr val="bg1"/>
                </a:solidFill>
              </a:rPr>
              <a:t>RPA</a:t>
            </a:r>
            <a:r>
              <a:rPr lang="zh-CN" altLang="en-US" dirty="0">
                <a:solidFill>
                  <a:schemeClr val="bg1"/>
                </a:solidFill>
              </a:rPr>
              <a:t>之前：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浏览各个招聘网站查看筛选简历</a:t>
            </a:r>
            <a:r>
              <a:rPr lang="en-US" altLang="zh-CN" dirty="0">
                <a:solidFill>
                  <a:schemeClr val="bg1"/>
                </a:solidFill>
              </a:rPr>
              <a:t>200-300</a:t>
            </a:r>
            <a:r>
              <a:rPr lang="zh-CN" altLang="en-US" dirty="0">
                <a:solidFill>
                  <a:schemeClr val="bg1"/>
                </a:solidFill>
              </a:rPr>
              <a:t>份，花费大量时间搜集与筛选简历。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CE69FE0-3A91-47B4-B584-684A02E3379B}"/>
              </a:ext>
            </a:extLst>
          </p:cNvPr>
          <p:cNvSpPr txBox="1"/>
          <p:nvPr/>
        </p:nvSpPr>
        <p:spPr>
          <a:xfrm>
            <a:off x="6444453" y="1464392"/>
            <a:ext cx="3013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引入</a:t>
            </a:r>
            <a:r>
              <a:rPr lang="en-US" altLang="zh-CN" dirty="0">
                <a:solidFill>
                  <a:schemeClr val="bg1"/>
                </a:solidFill>
              </a:rPr>
              <a:t>RPA</a:t>
            </a:r>
            <a:r>
              <a:rPr lang="zh-CN" altLang="en-US" dirty="0">
                <a:solidFill>
                  <a:schemeClr val="bg1"/>
                </a:solidFill>
              </a:rPr>
              <a:t>之后：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不在耗费时间在浏览各个招聘网站寻找合适简历，将更多时间放在其他方面。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9807181-1179-4D1C-8E7C-7C510D991C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" r="13322"/>
          <a:stretch/>
        </p:blipFill>
        <p:spPr bwMode="auto">
          <a:xfrm>
            <a:off x="6444453" y="3565510"/>
            <a:ext cx="5616612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800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7544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10521</TotalTime>
  <Words>279</Words>
  <Application>Microsoft Office PowerPoint</Application>
  <PresentationFormat>宽屏</PresentationFormat>
  <Paragraphs>29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Arial Unicode MS</vt:lpstr>
      <vt:lpstr>等线</vt:lpstr>
      <vt:lpstr>方正粗黑宋简体</vt:lpstr>
      <vt:lpstr>华文仿宋</vt:lpstr>
      <vt:lpstr>微软雅黑</vt:lpstr>
      <vt:lpstr>Arial</vt:lpstr>
      <vt:lpstr>Calibri</vt:lpstr>
      <vt:lpstr>Calibri Light</vt:lpstr>
      <vt:lpstr>Ebrima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Song,Shuhai</cp:lastModifiedBy>
  <cp:revision>186</cp:revision>
  <dcterms:created xsi:type="dcterms:W3CDTF">2021-03-03T08:16:49Z</dcterms:created>
  <dcterms:modified xsi:type="dcterms:W3CDTF">2021-06-15T02:00:28Z</dcterms:modified>
</cp:coreProperties>
</file>