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27"/>
  </p:notesMasterIdLst>
  <p:sldIdLst>
    <p:sldId id="256" r:id="rId4"/>
    <p:sldId id="257" r:id="rId5"/>
    <p:sldId id="274" r:id="rId6"/>
    <p:sldId id="275" r:id="rId7"/>
    <p:sldId id="273" r:id="rId8"/>
    <p:sldId id="276" r:id="rId9"/>
    <p:sldId id="284" r:id="rId10"/>
    <p:sldId id="277" r:id="rId11"/>
    <p:sldId id="278" r:id="rId12"/>
    <p:sldId id="279" r:id="rId13"/>
    <p:sldId id="280" r:id="rId14"/>
    <p:sldId id="281" r:id="rId15"/>
    <p:sldId id="300" r:id="rId16"/>
    <p:sldId id="285" r:id="rId17"/>
    <p:sldId id="286" r:id="rId18"/>
    <p:sldId id="287" r:id="rId19"/>
    <p:sldId id="288" r:id="rId20"/>
    <p:sldId id="289" r:id="rId21"/>
    <p:sldId id="282" r:id="rId22"/>
    <p:sldId id="283" r:id="rId23"/>
    <p:sldId id="271" r:id="rId24"/>
    <p:sldId id="265" r:id="rId25"/>
    <p:sldId id="262"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3262"/>
    <a:srgbClr val="705661"/>
    <a:srgbClr val="725760"/>
    <a:srgbClr val="6D5562"/>
    <a:srgbClr val="B484E2"/>
    <a:srgbClr val="D460FF"/>
    <a:srgbClr val="01A8FF"/>
    <a:srgbClr val="34334B"/>
    <a:srgbClr val="1A070E"/>
    <a:srgbClr val="2610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30"/>
    <p:restoredTop sz="94676"/>
  </p:normalViewPr>
  <p:slideViewPr>
    <p:cSldViewPr snapToGrid="0">
      <p:cViewPr varScale="1">
        <p:scale>
          <a:sx n="81" d="100"/>
          <a:sy n="81" d="100"/>
        </p:scale>
        <p:origin x="869"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0" Type="http://schemas.openxmlformats.org/officeDocument/2006/relationships/tableStyles" Target="tableStyles.xml"/><Relationship Id="rId3" Type="http://schemas.openxmlformats.org/officeDocument/2006/relationships/slideMaster" Target="slideMasters/slideMaster2.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notesMaster" Target="notesMasters/notesMaster1.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2" Type="http://schemas.openxmlformats.org/officeDocument/2006/relationships/themeOverride" Target="../theme/themeOverrid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825613445300912"/>
          <c:y val="0.18580682732449"/>
          <c:w val="0.899307268039792"/>
          <c:h val="0.696404197482118"/>
        </c:manualLayout>
      </c:layout>
      <c:lineChart>
        <c:grouping val="stacked"/>
        <c:varyColors val="0"/>
        <c:ser>
          <c:idx val="0"/>
          <c:order val="0"/>
          <c:tx>
            <c:strRef>
              <c:f>Sheet1!$B$1</c:f>
              <c:strCache>
                <c:ptCount val="1"/>
                <c:pt idx="0">
                  <c:v>列1</c:v>
                </c:pt>
              </c:strCache>
            </c:strRef>
          </c:tx>
          <c:spPr>
            <a:ln w="19050" cap="rnd" cmpd="sng" algn="ctr">
              <a:solidFill>
                <a:schemeClr val="accent6"/>
              </a:solidFill>
              <a:prstDash val="solid"/>
              <a:round/>
            </a:ln>
          </c:spPr>
          <c:marker>
            <c:symbol val="circle"/>
            <c:size val="8"/>
            <c:spPr>
              <a:solidFill>
                <a:schemeClr val="accent6"/>
              </a:solidFill>
              <a:ln w="6350" cap="flat" cmpd="sng" algn="ctr">
                <a:solidFill>
                  <a:schemeClr val="accent6"/>
                </a:solidFill>
                <a:prstDash val="solid"/>
                <a:bevel/>
              </a:ln>
            </c:spPr>
          </c:marker>
          <c:dLbls>
            <c:delete val="1"/>
          </c:dLbls>
          <c:cat>
            <c:strRef>
              <c:f>Sheet1!$A$2:$A$13</c:f>
              <c:strCache>
                <c:ptCount val="12"/>
                <c:pt idx="0">
                  <c:v>一月</c:v>
                </c:pt>
                <c:pt idx="1">
                  <c:v>二月</c:v>
                </c:pt>
                <c:pt idx="2">
                  <c:v>三月</c:v>
                </c:pt>
                <c:pt idx="3">
                  <c:v>四月</c:v>
                </c:pt>
                <c:pt idx="4">
                  <c:v>五月</c:v>
                </c:pt>
                <c:pt idx="5">
                  <c:v>六月</c:v>
                </c:pt>
                <c:pt idx="6">
                  <c:v>七月</c:v>
                </c:pt>
                <c:pt idx="7">
                  <c:v>八月</c:v>
                </c:pt>
                <c:pt idx="8">
                  <c:v>九月</c:v>
                </c:pt>
                <c:pt idx="9">
                  <c:v>十月</c:v>
                </c:pt>
                <c:pt idx="10">
                  <c:v>十一月</c:v>
                </c:pt>
                <c:pt idx="11">
                  <c:v>十二月</c:v>
                </c:pt>
              </c:strCache>
            </c:strRef>
          </c:cat>
          <c:val>
            <c:numRef>
              <c:f>Sheet1!$B$2:$B$13</c:f>
              <c:numCache>
                <c:formatCode>General</c:formatCode>
                <c:ptCount val="12"/>
                <c:pt idx="0">
                  <c:v>4.3</c:v>
                </c:pt>
                <c:pt idx="1">
                  <c:v>1</c:v>
                </c:pt>
                <c:pt idx="2">
                  <c:v>3.5</c:v>
                </c:pt>
                <c:pt idx="3">
                  <c:v>2.4</c:v>
                </c:pt>
                <c:pt idx="4">
                  <c:v>4.1</c:v>
                </c:pt>
                <c:pt idx="5">
                  <c:v>1.5</c:v>
                </c:pt>
                <c:pt idx="6">
                  <c:v>2.6</c:v>
                </c:pt>
                <c:pt idx="7">
                  <c:v>2</c:v>
                </c:pt>
                <c:pt idx="8">
                  <c:v>4.6</c:v>
                </c:pt>
                <c:pt idx="9">
                  <c:v>4.9</c:v>
                </c:pt>
                <c:pt idx="10">
                  <c:v>2.6</c:v>
                </c:pt>
                <c:pt idx="11">
                  <c:v>3.1</c:v>
                </c:pt>
              </c:numCache>
            </c:numRef>
          </c:val>
          <c:smooth val="1"/>
        </c:ser>
        <c:dLbls>
          <c:showLegendKey val="0"/>
          <c:showVal val="0"/>
          <c:showCatName val="0"/>
          <c:showSerName val="0"/>
          <c:showPercent val="0"/>
          <c:showBubbleSize val="0"/>
        </c:dLbls>
        <c:marker val="1"/>
        <c:smooth val="1"/>
        <c:axId val="221338624"/>
        <c:axId val="222717824"/>
      </c:lineChart>
      <c:catAx>
        <c:axId val="221338624"/>
        <c:scaling>
          <c:orientation val="minMax"/>
        </c:scaling>
        <c:delete val="0"/>
        <c:axPos val="b"/>
        <c:numFmt formatCode="General" sourceLinked="0"/>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pPr>
          </a:p>
        </c:txPr>
        <c:crossAx val="222717824"/>
        <c:crosses val="autoZero"/>
        <c:auto val="1"/>
        <c:lblAlgn val="ctr"/>
        <c:lblOffset val="100"/>
        <c:noMultiLvlLbl val="0"/>
      </c:catAx>
      <c:valAx>
        <c:axId val="222717824"/>
        <c:scaling>
          <c:orientation val="minMax"/>
        </c:scaling>
        <c:delete val="0"/>
        <c:axPos val="l"/>
        <c:majorGridlines/>
        <c:numFmt formatCode="[$$-1009]#,##0.00" sourceLinked="0"/>
        <c:majorTickMark val="out"/>
        <c:minorTickMark val="in"/>
        <c:tickLblPos val="nextTo"/>
        <c:txPr>
          <a:bodyPr rot="-60000000" spcFirstLastPara="0" vertOverflow="ellipsis" vert="horz" wrap="square" anchor="ctr" anchorCtr="1"/>
          <a:lstStyle/>
          <a:p>
            <a:pPr>
              <a:defRPr lang="zh-CN" sz="1000" b="0" i="0" u="none" strike="noStrike" kern="1200" baseline="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pPr>
          </a:p>
        </c:txPr>
        <c:crossAx val="221338624"/>
        <c:crosses val="autoZero"/>
        <c:crossBetween val="between"/>
      </c:valAx>
      <c:spPr>
        <a:noFill/>
        <a:ln>
          <a:noFill/>
        </a:ln>
      </c:spPr>
    </c:plotArea>
    <c:plotVisOnly val="1"/>
    <c:dispBlanksAs val="zero"/>
    <c:showDLblsOverMax val="0"/>
  </c:chart>
  <c:txPr>
    <a:bodyPr/>
    <a:lstStyle/>
    <a:p>
      <a:pPr>
        <a:defRPr lang="zh-CN" sz="1800"/>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B8BA5D-82C1-D74E-98AF-3BF4F9ADDC1F}" type="datetimeFigureOut">
              <a:rPr kumimoji="1" lang="zh-CN" altLang="en-US" smtClean="0"/>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9632DA-A7C3-2347-8051-A4EE97E94607}"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9" name="矩形 28"/>
          <p:cNvSpPr/>
          <p:nvPr userDrawn="1"/>
        </p:nvSpPr>
        <p:spPr>
          <a:xfrm flipV="1">
            <a:off x="1083077" y="1981118"/>
            <a:ext cx="10149221" cy="95945"/>
          </a:xfrm>
          <a:prstGeom prst="rect">
            <a:avLst/>
          </a:prstGeom>
          <a:gradFill>
            <a:gsLst>
              <a:gs pos="43000">
                <a:srgbClr val="B983E1"/>
              </a:gs>
              <a:gs pos="100000">
                <a:srgbClr val="17050A"/>
              </a:gs>
              <a:gs pos="0">
                <a:srgbClr val="00A8FF"/>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p:nvPr userDrawn="1"/>
        </p:nvGrpSpPr>
        <p:grpSpPr>
          <a:xfrm>
            <a:off x="1083077" y="1392923"/>
            <a:ext cx="2316071" cy="1446550"/>
            <a:chOff x="3221860" y="1907278"/>
            <a:chExt cx="2316071" cy="1446550"/>
          </a:xfrm>
        </p:grpSpPr>
        <p:sp>
          <p:nvSpPr>
            <p:cNvPr id="31" name="文本框 30"/>
            <p:cNvSpPr txBox="1"/>
            <p:nvPr/>
          </p:nvSpPr>
          <p:spPr>
            <a:xfrm>
              <a:off x="3221860"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中</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2" name="文本框 31"/>
            <p:cNvSpPr txBox="1"/>
            <p:nvPr/>
          </p:nvSpPr>
          <p:spPr>
            <a:xfrm>
              <a:off x="4080067"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国</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grpSp>
      <p:grpSp>
        <p:nvGrpSpPr>
          <p:cNvPr id="33" name="组合 32"/>
          <p:cNvGrpSpPr/>
          <p:nvPr userDrawn="1"/>
        </p:nvGrpSpPr>
        <p:grpSpPr>
          <a:xfrm>
            <a:off x="3005863" y="1289780"/>
            <a:ext cx="8397721" cy="1549693"/>
            <a:chOff x="1508112" y="2935045"/>
            <a:chExt cx="8397721" cy="1549693"/>
          </a:xfrm>
        </p:grpSpPr>
        <p:sp>
          <p:nvSpPr>
            <p:cNvPr id="34" name="文本框 33"/>
            <p:cNvSpPr txBox="1"/>
            <p:nvPr/>
          </p:nvSpPr>
          <p:spPr>
            <a:xfrm>
              <a:off x="3348263" y="2935045"/>
              <a:ext cx="929599"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方正粗黑宋简体" panose="02000000000000000000" pitchFamily="2" charset="-122"/>
                  <a:ea typeface="方正粗黑宋简体" panose="02000000000000000000" pitchFamily="2" charset="-122"/>
                </a:rPr>
                <a:t>+</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方正粗黑宋简体" panose="02000000000000000000" pitchFamily="2" charset="-122"/>
                <a:ea typeface="方正粗黑宋简体" panose="02000000000000000000" pitchFamily="2" charset="-122"/>
              </a:endParaRPr>
            </a:p>
          </p:txBody>
        </p:sp>
        <p:sp>
          <p:nvSpPr>
            <p:cNvPr id="35" name="文本框 34"/>
            <p:cNvSpPr txBox="1"/>
            <p:nvPr/>
          </p:nvSpPr>
          <p:spPr>
            <a:xfrm>
              <a:off x="5093031"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开</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6" name="文本框 35"/>
            <p:cNvSpPr txBox="1"/>
            <p:nvPr/>
          </p:nvSpPr>
          <p:spPr>
            <a:xfrm>
              <a:off x="5957860"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发</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7" name="文本框 36"/>
            <p:cNvSpPr txBox="1"/>
            <p:nvPr/>
          </p:nvSpPr>
          <p:spPr>
            <a:xfrm>
              <a:off x="6776691"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者</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8" name="文本框 37"/>
            <p:cNvSpPr txBox="1"/>
            <p:nvPr/>
          </p:nvSpPr>
          <p:spPr>
            <a:xfrm>
              <a:off x="7570912"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大</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9" name="文本框 38"/>
            <p:cNvSpPr txBox="1"/>
            <p:nvPr/>
          </p:nvSpPr>
          <p:spPr>
            <a:xfrm>
              <a:off x="8447969"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赛</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grpSp>
          <p:nvGrpSpPr>
            <p:cNvPr id="40" name="组合 39"/>
            <p:cNvGrpSpPr/>
            <p:nvPr/>
          </p:nvGrpSpPr>
          <p:grpSpPr>
            <a:xfrm>
              <a:off x="1508112" y="3038188"/>
              <a:ext cx="1994660" cy="1446550"/>
              <a:chOff x="1490018" y="4162664"/>
              <a:chExt cx="1994660" cy="1446550"/>
            </a:xfrm>
          </p:grpSpPr>
          <p:sp>
            <p:nvSpPr>
              <p:cNvPr id="44" name="文本框 43"/>
              <p:cNvSpPr txBox="1"/>
              <p:nvPr/>
            </p:nvSpPr>
            <p:spPr>
              <a:xfrm>
                <a:off x="1490018"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R</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5" name="文本框 44"/>
              <p:cNvSpPr txBox="1"/>
              <p:nvPr/>
            </p:nvSpPr>
            <p:spPr>
              <a:xfrm>
                <a:off x="2055316"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P</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6" name="文本框 45"/>
              <p:cNvSpPr txBox="1"/>
              <p:nvPr/>
            </p:nvSpPr>
            <p:spPr>
              <a:xfrm>
                <a:off x="2528214"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A</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41" name="组合 40"/>
            <p:cNvGrpSpPr/>
            <p:nvPr/>
          </p:nvGrpSpPr>
          <p:grpSpPr>
            <a:xfrm>
              <a:off x="3953483" y="3038188"/>
              <a:ext cx="1657791" cy="1446550"/>
              <a:chOff x="4007931" y="4826644"/>
              <a:chExt cx="1657791" cy="1446550"/>
            </a:xfrm>
          </p:grpSpPr>
          <p:sp>
            <p:nvSpPr>
              <p:cNvPr id="42" name="文本框 41"/>
              <p:cNvSpPr txBox="1"/>
              <p:nvPr/>
            </p:nvSpPr>
            <p:spPr>
              <a:xfrm>
                <a:off x="4007931" y="4826644"/>
                <a:ext cx="975952"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A</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3" name="文本框 42"/>
              <p:cNvSpPr txBox="1"/>
              <p:nvPr/>
            </p:nvSpPr>
            <p:spPr>
              <a:xfrm>
                <a:off x="4689770" y="4826644"/>
                <a:ext cx="975952"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I</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sp>
        <p:nvSpPr>
          <p:cNvPr id="47" name="文本框 46"/>
          <p:cNvSpPr txBox="1"/>
          <p:nvPr userDrawn="1"/>
        </p:nvSpPr>
        <p:spPr>
          <a:xfrm>
            <a:off x="4432464" y="3668573"/>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智创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探索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应用</a:t>
            </a:r>
            <a:endPar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48" name="图片 47"/>
          <p:cNvPicPr>
            <a:picLocks noChangeAspect="1"/>
          </p:cNvPicPr>
          <p:nvPr userDrawn="1"/>
        </p:nvPicPr>
        <p:blipFill rotWithShape="1">
          <a:blip r:embed="rId2" cstate="print">
            <a:extLst>
              <a:ext uri="{28A0092B-C50C-407E-A947-70E740481C1C}">
                <a14:useLocalDpi xmlns:a14="http://schemas.microsoft.com/office/drawing/2010/main" val="0"/>
              </a:ext>
            </a:extLst>
          </a:blip>
          <a:srcRect l="36506"/>
          <a:stretch>
            <a:fillRect/>
          </a:stretch>
        </p:blipFill>
        <p:spPr>
          <a:xfrm rot="5400000">
            <a:off x="4615214" y="1275122"/>
            <a:ext cx="384548" cy="605651"/>
          </a:xfrm>
          <a:prstGeom prst="rect">
            <a:avLst/>
          </a:prstGeom>
        </p:spPr>
      </p:pic>
      <p:pic>
        <p:nvPicPr>
          <p:cNvPr id="49" name="图片 48"/>
          <p:cNvPicPr>
            <a:picLocks noChangeAspect="1"/>
          </p:cNvPicPr>
          <p:nvPr userDrawn="1"/>
        </p:nvPicPr>
        <p:blipFill rotWithShape="1">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l="36506"/>
          <a:stretch>
            <a:fillRect/>
          </a:stretch>
        </p:blipFill>
        <p:spPr>
          <a:xfrm rot="5400000">
            <a:off x="7579447" y="3019739"/>
            <a:ext cx="672156" cy="1058624"/>
          </a:xfrm>
          <a:prstGeom prst="rect">
            <a:avLst/>
          </a:prstGeom>
        </p:spPr>
      </p:pic>
      <p:sp>
        <p:nvSpPr>
          <p:cNvPr id="50" name="文本框 49"/>
          <p:cNvSpPr txBox="1"/>
          <p:nvPr userDrawn="1"/>
        </p:nvSpPr>
        <p:spPr>
          <a:xfrm>
            <a:off x="2395708" y="2673824"/>
            <a:ext cx="7494359" cy="584775"/>
          </a:xfrm>
          <a:prstGeom prst="rect">
            <a:avLst/>
          </a:prstGeom>
          <a:noFill/>
        </p:spPr>
        <p:txBody>
          <a:bodyPr wrap="none" rtlCol="0">
            <a:spAutoFit/>
          </a:bodyPr>
          <a:lstStyle/>
          <a:p>
            <a:r>
              <a:rPr lang="en-US" altLang="zh-CN" sz="3200" dirty="0">
                <a:solidFill>
                  <a:schemeClr val="bg1"/>
                </a:solidFill>
                <a:latin typeface="Ebrima" panose="02000000000000000000" pitchFamily="2" charset="0"/>
                <a:ea typeface="Ebrima" panose="02000000000000000000" pitchFamily="2" charset="0"/>
                <a:cs typeface="Ebrima" panose="02000000000000000000" pitchFamily="2" charset="0"/>
              </a:rPr>
              <a:t>CHINA RPA+AI DEVELOPER CHALLENGE</a:t>
            </a:r>
            <a:endParaRPr lang="zh-CN" altLang="en-US" sz="3200" dirty="0">
              <a:solidFill>
                <a:schemeClr val="bg1"/>
              </a:solidFill>
              <a:latin typeface="Ebrima" panose="02000000000000000000" pitchFamily="2" charset="0"/>
              <a:ea typeface="微软雅黑" panose="020B0503020204020204" pitchFamily="34" charset="-122"/>
              <a:cs typeface="Ebrima" panose="02000000000000000000" pitchFamily="2"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8E46046-C7FE-4B04-806F-A48B4A20A731}" type="slidenum">
              <a:rPr lang="zh-CN" altLang="en-US" smtClean="0"/>
            </a:fld>
            <a:endParaRPr lang="zh-CN" altLang="en-US"/>
          </a:p>
        </p:txBody>
      </p:sp>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24" y="-57111"/>
            <a:ext cx="12353453" cy="6948000"/>
          </a:xfrm>
          <a:prstGeom prst="rect">
            <a:avLst/>
          </a:prstGeom>
        </p:spPr>
      </p:pic>
      <p:grpSp>
        <p:nvGrpSpPr>
          <p:cNvPr id="11" name="组合 10"/>
          <p:cNvGrpSpPr/>
          <p:nvPr userDrawn="1"/>
        </p:nvGrpSpPr>
        <p:grpSpPr>
          <a:xfrm>
            <a:off x="10486256" y="-38067"/>
            <a:ext cx="2245394" cy="1015326"/>
            <a:chOff x="10476631" y="29308"/>
            <a:chExt cx="2245394" cy="1015326"/>
          </a:xfrm>
        </p:grpSpPr>
        <p:pic>
          <p:nvPicPr>
            <p:cNvPr id="12" name="图片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76631" y="29308"/>
              <a:ext cx="1724994" cy="787133"/>
            </a:xfrm>
            <a:prstGeom prst="rect">
              <a:avLst/>
            </a:prstGeom>
          </p:spPr>
        </p:pic>
        <p:sp>
          <p:nvSpPr>
            <p:cNvPr id="13" name="文本框 12"/>
            <p:cNvSpPr txBox="1"/>
            <p:nvPr userDrawn="1"/>
          </p:nvSpPr>
          <p:spPr>
            <a:xfrm>
              <a:off x="10579602" y="767635"/>
              <a:ext cx="2142423" cy="276999"/>
            </a:xfrm>
            <a:prstGeom prst="rect">
              <a:avLst/>
            </a:prstGeom>
            <a:noFill/>
          </p:spPr>
          <p:txBody>
            <a:bodyPr wrap="square" rtlCol="0">
              <a:spAutoFit/>
            </a:bodyPr>
            <a:lstStyle/>
            <a:p>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 创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 索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 用</a:t>
              </a:r>
              <a:endPar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6812" y="1752261"/>
            <a:ext cx="4201895" cy="1917369"/>
          </a:xfrm>
          <a:prstGeom prst="rect">
            <a:avLst/>
          </a:prstGeom>
        </p:spPr>
      </p:pic>
      <p:pic>
        <p:nvPicPr>
          <p:cNvPr id="10" name="图片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56294" y="2499927"/>
            <a:ext cx="4814036" cy="2339406"/>
          </a:xfrm>
          <a:prstGeom prst="rect">
            <a:avLst/>
          </a:prstGeom>
        </p:spPr>
      </p:pic>
      <p:sp>
        <p:nvSpPr>
          <p:cNvPr id="12" name="文本框 11"/>
          <p:cNvSpPr txBox="1"/>
          <p:nvPr userDrawn="1"/>
        </p:nvSpPr>
        <p:spPr>
          <a:xfrm>
            <a:off x="1731229" y="3669630"/>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智创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探索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应用</a:t>
            </a:r>
            <a:endPar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4.png"/><Relationship Id="rId12" Type="http://schemas.openxmlformats.org/officeDocument/2006/relationships/image" Target="../media/image7.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5FEE9-3369-4D2B-8668-FFFB4CA86DE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46046-C7FE-4B04-806F-A48B4A20A731}" type="slidenum">
              <a:rPr lang="zh-CN" altLang="en-US" smtClean="0"/>
            </a:fld>
            <a:endParaRPr lang="zh-CN" altLang="en-US"/>
          </a:p>
        </p:txBody>
      </p:sp>
      <p:pic>
        <p:nvPicPr>
          <p:cNvPr id="7" name="图片 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276" y="-42332"/>
            <a:ext cx="12355200" cy="6992698"/>
          </a:xfrm>
          <a:prstGeom prst="rect">
            <a:avLst/>
          </a:prstGeom>
        </p:spPr>
      </p:pic>
      <p:grpSp>
        <p:nvGrpSpPr>
          <p:cNvPr id="13" name="组合 12"/>
          <p:cNvGrpSpPr/>
          <p:nvPr userDrawn="1"/>
        </p:nvGrpSpPr>
        <p:grpSpPr>
          <a:xfrm>
            <a:off x="10486256" y="-38067"/>
            <a:ext cx="2245394" cy="1015326"/>
            <a:chOff x="10476631" y="29308"/>
            <a:chExt cx="2245394" cy="1015326"/>
          </a:xfrm>
        </p:grpSpPr>
        <p:pic>
          <p:nvPicPr>
            <p:cNvPr id="11" name="图片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476631" y="29308"/>
              <a:ext cx="1724994" cy="787133"/>
            </a:xfrm>
            <a:prstGeom prst="rect">
              <a:avLst/>
            </a:prstGeom>
          </p:spPr>
        </p:pic>
        <p:sp>
          <p:nvSpPr>
            <p:cNvPr id="12" name="文本框 11"/>
            <p:cNvSpPr txBox="1"/>
            <p:nvPr userDrawn="1"/>
          </p:nvSpPr>
          <p:spPr>
            <a:xfrm>
              <a:off x="10579602" y="767635"/>
              <a:ext cx="2142423" cy="276999"/>
            </a:xfrm>
            <a:prstGeom prst="rect">
              <a:avLst/>
            </a:prstGeom>
            <a:noFill/>
          </p:spPr>
          <p:txBody>
            <a:bodyPr wrap="square" rtlCol="0">
              <a:spAutoFit/>
            </a:bodyPr>
            <a:lstStyle/>
            <a:p>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 创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 索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 用</a:t>
              </a:r>
              <a:endPar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5FEE9-3369-4D2B-8668-FFFB4CA86DE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46046-C7FE-4B04-806F-A48B4A20A731}" type="slidenum">
              <a:rPr lang="zh-CN" altLang="en-US" smtClean="0"/>
            </a:fld>
            <a:endParaRPr lang="zh-CN" altLang="en-US"/>
          </a:p>
        </p:txBody>
      </p:sp>
      <p:pic>
        <p:nvPicPr>
          <p:cNvPr id="7" name="图片 6"/>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0275" y="-42332"/>
            <a:ext cx="12276225" cy="6948000"/>
          </a:xfrm>
          <a:prstGeom prst="rect">
            <a:avLst/>
          </a:prstGeom>
        </p:spPr>
      </p:pic>
      <p:pic>
        <p:nvPicPr>
          <p:cNvPr id="10" name="图片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6812" y="1752261"/>
            <a:ext cx="4201895" cy="1917369"/>
          </a:xfrm>
          <a:prstGeom prst="rect">
            <a:avLst/>
          </a:prstGeom>
        </p:spPr>
      </p:pic>
      <p:pic>
        <p:nvPicPr>
          <p:cNvPr id="13" name="图片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33295" y="2576929"/>
            <a:ext cx="4814036" cy="2339406"/>
          </a:xfrm>
          <a:prstGeom prst="rect">
            <a:avLst/>
          </a:prstGeom>
        </p:spPr>
      </p:pic>
      <p:sp>
        <p:nvSpPr>
          <p:cNvPr id="14" name="文本框 13"/>
          <p:cNvSpPr txBox="1"/>
          <p:nvPr userDrawn="1"/>
        </p:nvSpPr>
        <p:spPr>
          <a:xfrm>
            <a:off x="1731229" y="3669630"/>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智创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探索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应用</a:t>
            </a:r>
            <a:endPar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cxnSp>
        <p:nvCxnSpPr>
          <p:cNvPr id="16" name="直线连接符 15"/>
          <p:cNvCxnSpPr/>
          <p:nvPr userDrawn="1"/>
        </p:nvCxnSpPr>
        <p:spPr>
          <a:xfrm>
            <a:off x="6092789" y="2974206"/>
            <a:ext cx="0" cy="856649"/>
          </a:xfrm>
          <a:prstGeom prst="line">
            <a:avLst/>
          </a:prstGeom>
          <a:ln w="12700">
            <a:solidFill>
              <a:srgbClr val="B484E2"/>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png"/><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image" Target="../media/image8.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6.png"/><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8.png"/><Relationship Id="rId1"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9.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tags" Target="../tags/tag1.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6.png"/><Relationship Id="rId1" Type="http://schemas.openxmlformats.org/officeDocument/2006/relationships/image" Target="../media/image35.pn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0.png"/><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2.png"/><Relationship Id="rId1"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3.png"/><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5.png"/><Relationship Id="rId1" Type="http://schemas.openxmlformats.org/officeDocument/2006/relationships/image" Target="../media/image44.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5.jpeg"/><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GIF"/></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chart" Target="../charts/char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7.png"/><Relationship Id="rId1"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占位符 2"/>
          <p:cNvSpPr txBox="1"/>
          <p:nvPr/>
        </p:nvSpPr>
        <p:spPr>
          <a:xfrm>
            <a:off x="4426082" y="4880903"/>
            <a:ext cx="3381856" cy="580723"/>
          </a:xfrm>
          <a:prstGeom prst="rect">
            <a:avLst/>
          </a:prstGeom>
          <a:solidFill>
            <a:srgbClr val="759BFF">
              <a:alpha val="10000"/>
            </a:srgbClr>
          </a:solidFill>
          <a:ln>
            <a:noFill/>
          </a:ln>
        </p:spPr>
        <p:txBody>
          <a:bodyPr anchor="ctr" anchorCtr="1">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alpha val="9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kumimoji="1" lang="zh-CN" altLang="en-US" dirty="0"/>
              <a:t>疫情智能出行情况分析机器人</a:t>
            </a:r>
            <a:endParaRPr kumimoji="1" lang="en-US" altLang="zh-CN" dirty="0"/>
          </a:p>
          <a:p>
            <a:pPr algn="ctr"/>
            <a:r>
              <a:rPr kumimoji="1" lang="en-US" altLang="zh-CN" sz="700" dirty="0"/>
              <a:t>Please enter the name of the APP….</a:t>
            </a:r>
            <a:endParaRPr kumimoji="1" lang="zh-CN" altLang="en-US" sz="700" dirty="0"/>
          </a:p>
        </p:txBody>
      </p:sp>
      <p:grpSp>
        <p:nvGrpSpPr>
          <p:cNvPr id="32" name="组合 31"/>
          <p:cNvGrpSpPr/>
          <p:nvPr/>
        </p:nvGrpSpPr>
        <p:grpSpPr>
          <a:xfrm>
            <a:off x="1083077" y="1392923"/>
            <a:ext cx="2316071" cy="1446550"/>
            <a:chOff x="3221860" y="1907278"/>
            <a:chExt cx="2316071" cy="1446550"/>
          </a:xfrm>
        </p:grpSpPr>
        <p:sp>
          <p:nvSpPr>
            <p:cNvPr id="35" name="文本框 34"/>
            <p:cNvSpPr txBox="1"/>
            <p:nvPr/>
          </p:nvSpPr>
          <p:spPr>
            <a:xfrm>
              <a:off x="3221860"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中</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6" name="文本框 35"/>
            <p:cNvSpPr txBox="1"/>
            <p:nvPr/>
          </p:nvSpPr>
          <p:spPr>
            <a:xfrm>
              <a:off x="4080067"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国</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grpSp>
      <p:pic>
        <p:nvPicPr>
          <p:cNvPr id="58" name="图片 57"/>
          <p:cNvPicPr>
            <a:picLocks noChangeAspect="1"/>
          </p:cNvPicPr>
          <p:nvPr/>
        </p:nvPicPr>
        <p:blipFill>
          <a:blip r:embed="rId1"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833246" y="840264"/>
            <a:ext cx="963174" cy="963174"/>
          </a:xfrm>
          <a:prstGeom prst="rect">
            <a:avLst/>
          </a:prstGeom>
        </p:spPr>
      </p:pic>
      <p:pic>
        <p:nvPicPr>
          <p:cNvPr id="59" name="图片 58"/>
          <p:cNvPicPr>
            <a:picLocks noChangeAspect="1"/>
          </p:cNvPicPr>
          <p:nvPr/>
        </p:nvPicPr>
        <p:blipFill rotWithShape="1">
          <a:blip r:embed="rId2" cstate="print">
            <a:duotone>
              <a:prstClr val="black"/>
              <a:schemeClr val="tx2">
                <a:tint val="45000"/>
                <a:satMod val="400000"/>
              </a:schemeClr>
            </a:duotone>
            <a:extLst>
              <a:ext uri="{28A0092B-C50C-407E-A947-70E740481C1C}">
                <a14:useLocalDpi xmlns:a14="http://schemas.microsoft.com/office/drawing/2010/main" val="0"/>
              </a:ext>
            </a:extLst>
          </a:blip>
          <a:srcRect l="36506"/>
          <a:stretch>
            <a:fillRect/>
          </a:stretch>
        </p:blipFill>
        <p:spPr>
          <a:xfrm rot="5400000">
            <a:off x="1077608" y="506641"/>
            <a:ext cx="507902" cy="799929"/>
          </a:xfrm>
          <a:prstGeom prst="rect">
            <a:avLst/>
          </a:prstGeom>
        </p:spPr>
      </p:pic>
      <p:pic>
        <p:nvPicPr>
          <p:cNvPr id="60" name="图片 59"/>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l="36506"/>
          <a:stretch>
            <a:fillRect/>
          </a:stretch>
        </p:blipFill>
        <p:spPr>
          <a:xfrm rot="5400000">
            <a:off x="9081309" y="87943"/>
            <a:ext cx="672156" cy="1058624"/>
          </a:xfrm>
          <a:prstGeom prst="rect">
            <a:avLst/>
          </a:prstGeom>
        </p:spPr>
      </p:pic>
      <p:pic>
        <p:nvPicPr>
          <p:cNvPr id="61" name="图片 60"/>
          <p:cNvPicPr>
            <a:picLocks noChangeAspect="1"/>
          </p:cNvPicPr>
          <p:nvPr/>
        </p:nvPicPr>
        <p:blipFill rotWithShape="1">
          <a:blip r:embed="rId4" cstate="print">
            <a:extLst>
              <a:ext uri="{28A0092B-C50C-407E-A947-70E740481C1C}">
                <a14:useLocalDpi xmlns:a14="http://schemas.microsoft.com/office/drawing/2010/main" val="0"/>
              </a:ext>
            </a:extLst>
          </a:blip>
          <a:srcRect l="36506"/>
          <a:stretch>
            <a:fillRect/>
          </a:stretch>
        </p:blipFill>
        <p:spPr>
          <a:xfrm rot="5400000">
            <a:off x="4615214" y="1275122"/>
            <a:ext cx="384548" cy="60565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圆角矩形 1"/>
          <p:cNvSpPr/>
          <p:nvPr/>
        </p:nvSpPr>
        <p:spPr>
          <a:xfrm>
            <a:off x="457200" y="5011018"/>
            <a:ext cx="11561975" cy="1814585"/>
          </a:xfrm>
          <a:prstGeom prst="roundRect">
            <a:avLst>
              <a:gd name="adj" fmla="val 5079"/>
            </a:avLst>
          </a:prstGeom>
          <a:solidFill>
            <a:srgbClr val="F1F6FF">
              <a:alpha val="65098"/>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微软雅黑" panose="020B0503020204020204" pitchFamily="34" charset="-122"/>
              <a:cs typeface="Arial" panose="020B0604020202020204" pitchFamily="34" charset="0"/>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01327" y="1210459"/>
            <a:ext cx="4539736" cy="3540341"/>
          </a:xfrm>
          <a:prstGeom prst="rect">
            <a:avLst/>
          </a:prstGeom>
        </p:spPr>
      </p:pic>
      <p:sp>
        <p:nvSpPr>
          <p:cNvPr id="6" name="文本框 5"/>
          <p:cNvSpPr txBox="1"/>
          <p:nvPr/>
        </p:nvSpPr>
        <p:spPr>
          <a:xfrm>
            <a:off x="457200" y="5048800"/>
            <a:ext cx="11411146" cy="1668780"/>
          </a:xfrm>
          <a:prstGeom prst="rect">
            <a:avLst/>
          </a:prstGeom>
          <a:noFill/>
        </p:spPr>
        <p:txBody>
          <a:bodyPr wrap="square" rtlCol="0">
            <a:spAutoFit/>
          </a:bodyPr>
          <a:lstStyle/>
          <a:p>
            <a:pPr algn="ctr">
              <a:lnSpc>
                <a:spcPct val="125000"/>
              </a:lnSpc>
            </a:pPr>
            <a:r>
              <a:rPr kumimoji="1" lang="zh-CN" altLang="en-US" b="1" dirty="0">
                <a:latin typeface="宋体" panose="02010600030101010101" pitchFamily="2" charset="-122"/>
                <a:ea typeface="宋体" panose="02010600030101010101" pitchFamily="2" charset="-122"/>
              </a:rPr>
              <a:t>第三步 将获取的数据进行分析</a:t>
            </a:r>
            <a:endParaRPr kumimoji="1" lang="en-US" altLang="zh-CN" b="1" dirty="0">
              <a:latin typeface="宋体" panose="02010600030101010101" pitchFamily="2" charset="-122"/>
              <a:ea typeface="宋体" panose="02010600030101010101" pitchFamily="2" charset="-122"/>
            </a:endParaRPr>
          </a:p>
          <a:p>
            <a:pPr marL="285750" indent="-285750">
              <a:lnSpc>
                <a:spcPct val="125000"/>
              </a:lnSpc>
              <a:buFont typeface="Arial" panose="020B0604020202020204" pitchFamily="34" charset="0"/>
              <a:buChar char="•"/>
            </a:pPr>
            <a:r>
              <a:rPr lang="zh-CN" altLang="en-US" sz="1600" dirty="0"/>
              <a:t>添加</a:t>
            </a:r>
            <a:r>
              <a:rPr lang="en-US" altLang="zh-CN" sz="1600" dirty="0"/>
              <a:t>[</a:t>
            </a:r>
            <a:r>
              <a:rPr lang="zh-CN" altLang="en-US" sz="1600" dirty="0"/>
              <a:t>序列</a:t>
            </a:r>
            <a:r>
              <a:rPr lang="en-US" altLang="zh-CN" sz="1600" dirty="0"/>
              <a:t>]</a:t>
            </a:r>
            <a:r>
              <a:rPr lang="zh-CN" altLang="en-US" sz="1600" dirty="0"/>
              <a:t>，命名为</a:t>
            </a:r>
            <a:r>
              <a:rPr lang="en-US" altLang="zh-CN" sz="1600" dirty="0"/>
              <a:t>“</a:t>
            </a:r>
            <a:r>
              <a:rPr lang="zh-CN" altLang="en-US" sz="1600" dirty="0"/>
              <a:t>国内数据分析</a:t>
            </a:r>
            <a:r>
              <a:rPr lang="en-US" altLang="zh-CN" sz="1600" dirty="0"/>
              <a:t>”</a:t>
            </a:r>
            <a:endParaRPr kumimoji="1" lang="en-US" altLang="zh-CN" sz="1600" b="1" dirty="0">
              <a:latin typeface="宋体" panose="02010600030101010101" pitchFamily="2" charset="-122"/>
              <a:ea typeface="宋体" panose="02010600030101010101" pitchFamily="2" charset="-122"/>
            </a:endParaRPr>
          </a:p>
          <a:p>
            <a:pPr marL="285750" indent="-285750">
              <a:lnSpc>
                <a:spcPct val="125000"/>
              </a:lnSpc>
              <a:buFont typeface="Arial" panose="020B0604020202020204" pitchFamily="34" charset="0"/>
              <a:buChar char="•"/>
            </a:pPr>
            <a:r>
              <a:rPr kumimoji="1" lang="zh-CN" altLang="en-US" sz="1600" dirty="0">
                <a:latin typeface="宋体" panose="02010600030101010101" pitchFamily="2" charset="-122"/>
                <a:ea typeface="宋体" panose="02010600030101010101" pitchFamily="2" charset="-122"/>
              </a:rPr>
              <a:t>添加</a:t>
            </a:r>
            <a:r>
              <a:rPr kumimoji="1" lang="en-US" altLang="zh-CN" sz="1600" dirty="0">
                <a:latin typeface="宋体" panose="02010600030101010101" pitchFamily="2" charset="-122"/>
                <a:ea typeface="宋体" panose="02010600030101010101" pitchFamily="2" charset="-122"/>
              </a:rPr>
              <a:t>[Excel</a:t>
            </a:r>
            <a:r>
              <a:rPr kumimoji="1" lang="zh-CN" altLang="en-US" sz="1600" dirty="0">
                <a:latin typeface="宋体" panose="02010600030101010101" pitchFamily="2" charset="-122"/>
                <a:ea typeface="宋体" panose="02010600030101010101" pitchFamily="2" charset="-122"/>
              </a:rPr>
              <a:t>应用程序范围</a:t>
            </a:r>
            <a:r>
              <a:rPr kumimoji="1" lang="en-US" altLang="zh-CN" sz="1600" dirty="0">
                <a:latin typeface="宋体" panose="02010600030101010101" pitchFamily="2" charset="-122"/>
                <a:ea typeface="宋体" panose="02010600030101010101" pitchFamily="2" charset="-122"/>
              </a:rPr>
              <a:t>]</a:t>
            </a:r>
            <a:r>
              <a:rPr kumimoji="1" lang="zh-CN" altLang="en-US" sz="1600" dirty="0">
                <a:latin typeface="宋体" panose="02010600030101010101" pitchFamily="2" charset="-122"/>
                <a:ea typeface="宋体" panose="02010600030101010101" pitchFamily="2" charset="-122"/>
              </a:rPr>
              <a:t>活动，建立一个名为“疫情出行情况分析”的</a:t>
            </a:r>
            <a:r>
              <a:rPr kumimoji="1" lang="en-US" altLang="zh-CN" sz="1600" dirty="0">
                <a:latin typeface="宋体" panose="02010600030101010101" pitchFamily="2" charset="-122"/>
                <a:ea typeface="宋体" panose="02010600030101010101" pitchFamily="2" charset="-122"/>
              </a:rPr>
              <a:t>Excel</a:t>
            </a:r>
            <a:r>
              <a:rPr kumimoji="1" lang="zh-CN" altLang="en-US" sz="1600" dirty="0">
                <a:latin typeface="宋体" panose="02010600030101010101" pitchFamily="2" charset="-122"/>
                <a:ea typeface="宋体" panose="02010600030101010101" pitchFamily="2" charset="-122"/>
              </a:rPr>
              <a:t>的表格。添加</a:t>
            </a:r>
            <a:r>
              <a:rPr kumimoji="1" lang="en-US" altLang="zh-CN" sz="1600" dirty="0">
                <a:latin typeface="宋体" panose="02010600030101010101" pitchFamily="2" charset="-122"/>
                <a:ea typeface="宋体" panose="02010600030101010101" pitchFamily="2" charset="-122"/>
              </a:rPr>
              <a:t>[</a:t>
            </a:r>
            <a:r>
              <a:rPr kumimoji="1" lang="zh-CN" altLang="en-US" sz="1600" dirty="0">
                <a:latin typeface="宋体" panose="02010600030101010101" pitchFamily="2" charset="-122"/>
                <a:ea typeface="宋体" panose="02010600030101010101" pitchFamily="2" charset="-122"/>
              </a:rPr>
              <a:t>写入范围</a:t>
            </a:r>
            <a:r>
              <a:rPr kumimoji="1" lang="en-US" altLang="zh-CN" sz="1600" dirty="0">
                <a:latin typeface="宋体" panose="02010600030101010101" pitchFamily="2" charset="-122"/>
                <a:ea typeface="宋体" panose="02010600030101010101" pitchFamily="2" charset="-122"/>
              </a:rPr>
              <a:t>]</a:t>
            </a:r>
            <a:r>
              <a:rPr kumimoji="1" lang="zh-CN" altLang="en-US" sz="1600" dirty="0">
                <a:latin typeface="宋体" panose="02010600030101010101" pitchFamily="2" charset="-122"/>
                <a:ea typeface="宋体" panose="02010600030101010101" pitchFamily="2" charset="-122"/>
              </a:rPr>
              <a:t>活动，将</a:t>
            </a:r>
            <a:r>
              <a:rPr kumimoji="1" lang="en-US" altLang="zh-CN" sz="1600" dirty="0">
                <a:latin typeface="宋体" panose="02010600030101010101" pitchFamily="2" charset="-122"/>
                <a:ea typeface="宋体" panose="02010600030101010101" pitchFamily="2" charset="-122"/>
              </a:rPr>
              <a:t>“ExtractDateTable”</a:t>
            </a:r>
            <a:r>
              <a:rPr kumimoji="1" lang="zh-CN" altLang="en-US" sz="1600" dirty="0">
                <a:latin typeface="宋体" panose="02010600030101010101" pitchFamily="2" charset="-122"/>
                <a:ea typeface="宋体" panose="02010600030101010101" pitchFamily="2" charset="-122"/>
              </a:rPr>
              <a:t>输入“疫情出行情况分析</a:t>
            </a:r>
            <a:r>
              <a:rPr kumimoji="1" lang="en-US" altLang="zh-CN" sz="1600" dirty="0">
                <a:latin typeface="宋体" panose="02010600030101010101" pitchFamily="2" charset="-122"/>
                <a:ea typeface="宋体" panose="02010600030101010101" pitchFamily="2" charset="-122"/>
              </a:rPr>
              <a:t>.xlsx</a:t>
            </a:r>
            <a:r>
              <a:rPr kumimoji="1" lang="zh-CN" altLang="en-US" sz="1600" dirty="0">
                <a:latin typeface="宋体" panose="02010600030101010101" pitchFamily="2" charset="-122"/>
                <a:ea typeface="宋体" panose="02010600030101010101" pitchFamily="2" charset="-122"/>
              </a:rPr>
              <a:t>”中命名为“国内各地区疫情汇总”的工作表，从</a:t>
            </a:r>
            <a:r>
              <a:rPr kumimoji="1" lang="en-US" altLang="zh-CN" sz="1600" dirty="0">
                <a:latin typeface="宋体" panose="02010600030101010101" pitchFamily="2" charset="-122"/>
                <a:ea typeface="宋体" panose="02010600030101010101" pitchFamily="2" charset="-122"/>
              </a:rPr>
              <a:t>A1</a:t>
            </a:r>
            <a:r>
              <a:rPr kumimoji="1" lang="zh-CN" altLang="en-US" sz="1600" dirty="0">
                <a:latin typeface="宋体" panose="02010600030101010101" pitchFamily="2" charset="-122"/>
                <a:ea typeface="宋体" panose="02010600030101010101" pitchFamily="2" charset="-122"/>
              </a:rPr>
              <a:t>单元格开始写入。</a:t>
            </a:r>
            <a:endParaRPr kumimoji="1" lang="en-US" altLang="zh-CN" sz="1600" dirty="0">
              <a:latin typeface="宋体" panose="02010600030101010101" pitchFamily="2" charset="-122"/>
              <a:ea typeface="宋体" panose="02010600030101010101" pitchFamily="2" charset="-122"/>
            </a:endParaRPr>
          </a:p>
          <a:p>
            <a:pPr marL="285750" indent="-285750">
              <a:lnSpc>
                <a:spcPct val="125000"/>
              </a:lnSpc>
              <a:buFont typeface="Arial" panose="020B0604020202020204" pitchFamily="34" charset="0"/>
              <a:buChar char="•"/>
            </a:pPr>
            <a:r>
              <a:rPr kumimoji="1" lang="zh-CN" altLang="en-US" sz="1600" dirty="0">
                <a:latin typeface="宋体" panose="02010600030101010101" pitchFamily="2" charset="-122"/>
                <a:ea typeface="宋体" panose="02010600030101010101" pitchFamily="2" charset="-122"/>
              </a:rPr>
              <a:t>添加</a:t>
            </a:r>
            <a:r>
              <a:rPr kumimoji="1" lang="en-US" altLang="zh-CN" sz="1600" dirty="0">
                <a:latin typeface="宋体" panose="02010600030101010101" pitchFamily="2" charset="-122"/>
                <a:ea typeface="宋体" panose="02010600030101010101" pitchFamily="2" charset="-122"/>
              </a:rPr>
              <a:t>[</a:t>
            </a:r>
            <a:r>
              <a:rPr kumimoji="1" lang="zh-CN" altLang="en-US" sz="1600" dirty="0">
                <a:latin typeface="宋体" panose="02010600030101010101" pitchFamily="2" charset="-122"/>
                <a:ea typeface="宋体" panose="02010600030101010101" pitchFamily="2" charset="-122"/>
              </a:rPr>
              <a:t>读取范围</a:t>
            </a:r>
            <a:r>
              <a:rPr kumimoji="1" lang="en-US" altLang="zh-CN" sz="1600" dirty="0">
                <a:latin typeface="宋体" panose="02010600030101010101" pitchFamily="2" charset="-122"/>
                <a:ea typeface="宋体" panose="02010600030101010101" pitchFamily="2" charset="-122"/>
              </a:rPr>
              <a:t>]</a:t>
            </a:r>
            <a:r>
              <a:rPr kumimoji="1" lang="zh-CN" altLang="en-US" sz="1600" dirty="0">
                <a:latin typeface="宋体" panose="02010600030101010101" pitchFamily="2" charset="-122"/>
                <a:ea typeface="宋体" panose="02010600030101010101" pitchFamily="2" charset="-122"/>
              </a:rPr>
              <a:t>活动，并键入“国内各地区疫情汇总”，输出为</a:t>
            </a:r>
            <a:r>
              <a:rPr kumimoji="1" lang="en-US" altLang="zh-CN" sz="1600" dirty="0">
                <a:latin typeface="宋体" panose="02010600030101010101" pitchFamily="2" charset="-122"/>
                <a:ea typeface="宋体" panose="02010600030101010101" pitchFamily="2" charset="-122"/>
              </a:rPr>
              <a:t>“DT”</a:t>
            </a:r>
            <a:r>
              <a:rPr kumimoji="1" lang="zh-CN" altLang="en-US" sz="1600" dirty="0">
                <a:latin typeface="宋体" panose="02010600030101010101" pitchFamily="2" charset="-122"/>
                <a:ea typeface="宋体" panose="02010600030101010101" pitchFamily="2" charset="-122"/>
              </a:rPr>
              <a:t>。</a:t>
            </a:r>
            <a:endParaRPr kumimoji="1" lang="zh-CN" altLang="en-US" sz="1600" dirty="0">
              <a:latin typeface="宋体" panose="02010600030101010101" pitchFamily="2" charset="-122"/>
              <a:ea typeface="宋体" panose="02010600030101010101" pitchFamily="2" charset="-122"/>
            </a:endParaRP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0362" y="1393071"/>
            <a:ext cx="2696558" cy="1495207"/>
          </a:xfrm>
          <a:prstGeom prst="rect">
            <a:avLst/>
          </a:prstGeom>
        </p:spPr>
      </p:pic>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0581" y="3010655"/>
            <a:ext cx="2560370" cy="1602235"/>
          </a:xfrm>
          <a:prstGeom prst="rect">
            <a:avLst/>
          </a:prstGeom>
        </p:spPr>
      </p:pic>
      <p:sp>
        <p:nvSpPr>
          <p:cNvPr id="7" name="文本框 6"/>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三、执行流程图</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Execution Flow Chart</a:t>
            </a:r>
            <a:endParaRPr lang="en-US" sz="1400" b="1" dirty="0">
              <a:solidFill>
                <a:schemeClr val="bg1"/>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362333" y="2917154"/>
            <a:ext cx="1366887" cy="276999"/>
          </a:xfrm>
          <a:prstGeom prst="rect">
            <a:avLst/>
          </a:prstGeom>
          <a:noFill/>
        </p:spPr>
        <p:txBody>
          <a:bodyPr wrap="square" rtlCol="0">
            <a:spAutoFit/>
          </a:bodyPr>
          <a:lstStyle/>
          <a:p>
            <a:pPr algn="ctr"/>
            <a:r>
              <a:rPr lang="zh-CN" altLang="en-US" sz="1200" dirty="0">
                <a:solidFill>
                  <a:schemeClr val="bg1"/>
                </a:solidFill>
              </a:rPr>
              <a:t>变量</a:t>
            </a:r>
            <a:r>
              <a:rPr lang="en-US" altLang="zh-CN" sz="1200" dirty="0">
                <a:solidFill>
                  <a:schemeClr val="bg1"/>
                </a:solidFill>
              </a:rPr>
              <a:t>1</a:t>
            </a:r>
            <a:endParaRPr lang="zh-CN" altLang="en-US" sz="1200" dirty="0">
              <a:solidFill>
                <a:schemeClr val="bg1"/>
              </a:solidFill>
            </a:endParaRPr>
          </a:p>
        </p:txBody>
      </p:sp>
      <p:sp>
        <p:nvSpPr>
          <p:cNvPr id="12" name="文本框 11"/>
          <p:cNvSpPr txBox="1"/>
          <p:nvPr/>
        </p:nvSpPr>
        <p:spPr>
          <a:xfrm>
            <a:off x="9309297" y="4674622"/>
            <a:ext cx="1366887" cy="276999"/>
          </a:xfrm>
          <a:prstGeom prst="rect">
            <a:avLst/>
          </a:prstGeom>
          <a:noFill/>
        </p:spPr>
        <p:txBody>
          <a:bodyPr wrap="square" rtlCol="0">
            <a:spAutoFit/>
          </a:bodyPr>
          <a:lstStyle/>
          <a:p>
            <a:pPr algn="ctr"/>
            <a:r>
              <a:rPr lang="zh-CN" altLang="en-US" sz="1200" dirty="0">
                <a:solidFill>
                  <a:schemeClr val="bg1"/>
                </a:solidFill>
              </a:rPr>
              <a:t>变量</a:t>
            </a:r>
            <a:r>
              <a:rPr lang="en-US" altLang="zh-CN" sz="1200" dirty="0">
                <a:solidFill>
                  <a:schemeClr val="bg1"/>
                </a:solidFill>
              </a:rPr>
              <a:t>2</a:t>
            </a:r>
            <a:endParaRPr lang="zh-CN" altLang="en-US" sz="1200"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圆角矩形 1"/>
          <p:cNvSpPr/>
          <p:nvPr/>
        </p:nvSpPr>
        <p:spPr>
          <a:xfrm>
            <a:off x="8910534" y="1256291"/>
            <a:ext cx="3281466" cy="4846420"/>
          </a:xfrm>
          <a:prstGeom prst="roundRect">
            <a:avLst>
              <a:gd name="adj" fmla="val 5079"/>
            </a:avLst>
          </a:prstGeom>
          <a:solidFill>
            <a:srgbClr val="F1F6FF">
              <a:alpha val="65098"/>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微软雅黑" panose="020B0503020204020204" pitchFamily="34" charset="-122"/>
              <a:cs typeface="Arial" panose="020B0604020202020204" pitchFamily="34" charset="0"/>
            </a:endParaRPr>
          </a:p>
        </p:txBody>
      </p:sp>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75651" y="1246696"/>
            <a:ext cx="5767950" cy="4468713"/>
          </a:xfrm>
          <a:prstGeom prst="rect">
            <a:avLst/>
          </a:prstGeom>
        </p:spPr>
      </p:pic>
      <p:sp>
        <p:nvSpPr>
          <p:cNvPr id="8" name="文本框 7"/>
          <p:cNvSpPr txBox="1"/>
          <p:nvPr/>
        </p:nvSpPr>
        <p:spPr>
          <a:xfrm>
            <a:off x="8971591" y="1340851"/>
            <a:ext cx="3044758" cy="3599815"/>
          </a:xfrm>
          <a:prstGeom prst="rect">
            <a:avLst/>
          </a:prstGeom>
          <a:noFill/>
        </p:spPr>
        <p:txBody>
          <a:bodyPr wrap="square" rtlCol="0">
            <a:spAutoFit/>
          </a:bodyPr>
          <a:lstStyle/>
          <a:p>
            <a:pPr algn="ctr"/>
            <a:r>
              <a:rPr kumimoji="1" lang="zh-CN" altLang="en-US" b="1" dirty="0">
                <a:latin typeface="宋体" panose="02010600030101010101" pitchFamily="2" charset="-122"/>
                <a:ea typeface="宋体" panose="02010600030101010101" pitchFamily="2" charset="-122"/>
              </a:rPr>
              <a:t>第四步 构建疫情情况表</a:t>
            </a:r>
            <a:endParaRPr kumimoji="1" lang="en-US" altLang="zh-CN" b="1" dirty="0">
              <a:latin typeface="宋体" panose="02010600030101010101" pitchFamily="2" charset="-122"/>
              <a:ea typeface="宋体" panose="02010600030101010101" pitchFamily="2" charset="-122"/>
            </a:endParaRPr>
          </a:p>
          <a:p>
            <a:pPr algn="ctr"/>
            <a:endParaRPr kumimoji="1" lang="en-US" altLang="zh-CN" b="1" dirty="0">
              <a:latin typeface="宋体" panose="02010600030101010101" pitchFamily="2" charset="-122"/>
              <a:ea typeface="宋体" panose="02010600030101010101" pitchFamily="2" charset="-122"/>
            </a:endParaRPr>
          </a:p>
          <a:p>
            <a:pPr marL="285750" indent="-285750">
              <a:buFont typeface="Arial" panose="020B0604020202020204" pitchFamily="34" charset="0"/>
              <a:buChar char="•"/>
            </a:pPr>
            <a:r>
              <a:rPr kumimoji="1" lang="zh-CN" altLang="en-US" sz="1600" dirty="0">
                <a:latin typeface="宋体" panose="02010600030101010101" pitchFamily="2" charset="-122"/>
                <a:ea typeface="宋体" panose="02010600030101010101" pitchFamily="2" charset="-122"/>
              </a:rPr>
              <a:t>添加</a:t>
            </a:r>
            <a:r>
              <a:rPr kumimoji="1" lang="en-US" altLang="zh-CN" sz="1600" dirty="0">
                <a:latin typeface="宋体" panose="02010600030101010101" pitchFamily="2" charset="-122"/>
                <a:ea typeface="宋体" panose="02010600030101010101" pitchFamily="2" charset="-122"/>
              </a:rPr>
              <a:t>[</a:t>
            </a:r>
            <a:r>
              <a:rPr kumimoji="1" lang="zh-CN" altLang="en-US" sz="1600" dirty="0">
                <a:latin typeface="宋体" panose="02010600030101010101" pitchFamily="2" charset="-122"/>
                <a:ea typeface="宋体" panose="02010600030101010101" pitchFamily="2" charset="-122"/>
              </a:rPr>
              <a:t>构建数据表</a:t>
            </a:r>
            <a:r>
              <a:rPr kumimoji="1" lang="en-US" altLang="zh-CN" sz="1600" dirty="0">
                <a:latin typeface="宋体" panose="02010600030101010101" pitchFamily="2" charset="-122"/>
                <a:ea typeface="宋体" panose="02010600030101010101" pitchFamily="2" charset="-122"/>
              </a:rPr>
              <a:t>]</a:t>
            </a:r>
            <a:r>
              <a:rPr kumimoji="1" lang="zh-CN" altLang="en-US" sz="1600" dirty="0">
                <a:latin typeface="宋体" panose="02010600030101010101" pitchFamily="2" charset="-122"/>
                <a:ea typeface="宋体" panose="02010600030101010101" pitchFamily="2" charset="-122"/>
              </a:rPr>
              <a:t>活动，在“数据表”中创建数据表，并设置“地区”和“现有”两个标头，输出为</a:t>
            </a:r>
            <a:r>
              <a:rPr kumimoji="1" lang="en-US" altLang="zh-CN" sz="1600" dirty="0">
                <a:latin typeface="宋体" panose="02010600030101010101" pitchFamily="2" charset="-122"/>
                <a:ea typeface="宋体" panose="02010600030101010101" pitchFamily="2" charset="-122"/>
              </a:rPr>
              <a:t>“DT2” </a:t>
            </a:r>
            <a:r>
              <a:rPr kumimoji="1" lang="zh-CN" altLang="en-US" sz="1600" dirty="0">
                <a:latin typeface="宋体" panose="02010600030101010101" pitchFamily="2" charset="-122"/>
                <a:ea typeface="宋体" panose="02010600030101010101" pitchFamily="2" charset="-122"/>
              </a:rPr>
              <a:t>。</a:t>
            </a:r>
            <a:endParaRPr kumimoji="1" lang="en-US" altLang="zh-CN" sz="1600" dirty="0">
              <a:latin typeface="宋体" panose="02010600030101010101" pitchFamily="2" charset="-122"/>
              <a:ea typeface="宋体" panose="02010600030101010101" pitchFamily="2" charset="-122"/>
            </a:endParaRPr>
          </a:p>
          <a:p>
            <a:pPr marL="285750" indent="-285750">
              <a:buFont typeface="Arial" panose="020B0604020202020204" pitchFamily="34" charset="0"/>
              <a:buChar char="•"/>
            </a:pPr>
            <a:r>
              <a:rPr kumimoji="1" lang="zh-CN" altLang="en-US" sz="1600" dirty="0">
                <a:latin typeface="宋体" panose="02010600030101010101" pitchFamily="2" charset="-122"/>
                <a:ea typeface="宋体" panose="02010600030101010101" pitchFamily="2" charset="-122"/>
              </a:rPr>
              <a:t>添加</a:t>
            </a:r>
            <a:r>
              <a:rPr kumimoji="1" lang="en-US" altLang="zh-CN" sz="1600" dirty="0">
                <a:latin typeface="宋体" panose="02010600030101010101" pitchFamily="2" charset="-122"/>
                <a:ea typeface="宋体" panose="02010600030101010101" pitchFamily="2" charset="-122"/>
              </a:rPr>
              <a:t>[</a:t>
            </a:r>
            <a:r>
              <a:rPr kumimoji="1" lang="zh-CN" altLang="en-US" sz="1600" dirty="0">
                <a:latin typeface="宋体" panose="02010600030101010101" pitchFamily="2" charset="-122"/>
                <a:ea typeface="宋体" panose="02010600030101010101" pitchFamily="2" charset="-122"/>
              </a:rPr>
              <a:t>对于每一个行</a:t>
            </a:r>
            <a:r>
              <a:rPr kumimoji="1" lang="en-US" altLang="zh-CN" sz="1600" dirty="0">
                <a:latin typeface="宋体" panose="02010600030101010101" pitchFamily="2" charset="-122"/>
                <a:ea typeface="宋体" panose="02010600030101010101" pitchFamily="2" charset="-122"/>
              </a:rPr>
              <a:t>]</a:t>
            </a:r>
            <a:r>
              <a:rPr kumimoji="1" lang="zh-CN" altLang="en-US" sz="1600" dirty="0">
                <a:latin typeface="宋体" panose="02010600030101010101" pitchFamily="2" charset="-122"/>
                <a:ea typeface="宋体" panose="02010600030101010101" pitchFamily="2" charset="-122"/>
              </a:rPr>
              <a:t>，遍历循环</a:t>
            </a:r>
            <a:r>
              <a:rPr kumimoji="1" lang="en-US" altLang="zh-CN" sz="1600" dirty="0">
                <a:latin typeface="宋体" panose="02010600030101010101" pitchFamily="2" charset="-122"/>
                <a:ea typeface="宋体" panose="02010600030101010101" pitchFamily="2" charset="-122"/>
              </a:rPr>
              <a:t>row</a:t>
            </a:r>
            <a:r>
              <a:rPr kumimoji="1" lang="zh-CN" altLang="en-US" sz="1600" dirty="0">
                <a:latin typeface="宋体" panose="02010600030101010101" pitchFamily="2" charset="-122"/>
                <a:ea typeface="宋体" panose="02010600030101010101" pitchFamily="2" charset="-122"/>
              </a:rPr>
              <a:t>输入为</a:t>
            </a:r>
            <a:r>
              <a:rPr kumimoji="1" lang="en-US" altLang="zh-CN" sz="1600" dirty="0">
                <a:latin typeface="宋体" panose="02010600030101010101" pitchFamily="2" charset="-122"/>
                <a:ea typeface="宋体" panose="02010600030101010101" pitchFamily="2" charset="-122"/>
              </a:rPr>
              <a:t>“DT”</a:t>
            </a:r>
            <a:r>
              <a:rPr kumimoji="1" lang="zh-CN" altLang="en-US" sz="1600" dirty="0">
                <a:latin typeface="宋体" panose="02010600030101010101" pitchFamily="2" charset="-122"/>
                <a:ea typeface="宋体" panose="02010600030101010101" pitchFamily="2" charset="-122"/>
              </a:rPr>
              <a:t>，在正文添加两个</a:t>
            </a:r>
            <a:r>
              <a:rPr kumimoji="1" lang="en-US" altLang="zh-CN" sz="1600" dirty="0">
                <a:latin typeface="宋体" panose="02010600030101010101" pitchFamily="2" charset="-122"/>
                <a:ea typeface="宋体" panose="02010600030101010101" pitchFamily="2" charset="-122"/>
              </a:rPr>
              <a:t>[</a:t>
            </a:r>
            <a:r>
              <a:rPr kumimoji="1" lang="zh-CN" altLang="en-US" sz="1600" dirty="0">
                <a:latin typeface="宋体" panose="02010600030101010101" pitchFamily="2" charset="-122"/>
                <a:ea typeface="宋体" panose="02010600030101010101" pitchFamily="2" charset="-122"/>
              </a:rPr>
              <a:t>获取行项目</a:t>
            </a:r>
            <a:r>
              <a:rPr kumimoji="1" lang="en-US" altLang="zh-CN" sz="1600" dirty="0">
                <a:latin typeface="宋体" panose="02010600030101010101" pitchFamily="2" charset="-122"/>
                <a:ea typeface="宋体" panose="02010600030101010101" pitchFamily="2" charset="-122"/>
              </a:rPr>
              <a:t>]</a:t>
            </a:r>
            <a:r>
              <a:rPr kumimoji="1" lang="zh-CN" altLang="en-US" sz="1600" dirty="0">
                <a:latin typeface="宋体" panose="02010600030101010101" pitchFamily="2" charset="-122"/>
                <a:ea typeface="宋体" panose="02010600030101010101" pitchFamily="2" charset="-122"/>
              </a:rPr>
              <a:t>活动，用于获取标头为“地区”和“现有”两列的行数据，分别将获取的行数据输出为</a:t>
            </a:r>
            <a:r>
              <a:rPr kumimoji="1" lang="en-US" altLang="zh-CN" sz="1600" dirty="0">
                <a:latin typeface="宋体" panose="02010600030101010101" pitchFamily="2" charset="-122"/>
                <a:ea typeface="宋体" panose="02010600030101010101" pitchFamily="2" charset="-122"/>
              </a:rPr>
              <a:t>“number”</a:t>
            </a:r>
            <a:r>
              <a:rPr kumimoji="1" lang="zh-CN" altLang="en-US" sz="1600" dirty="0">
                <a:latin typeface="宋体" panose="02010600030101010101" pitchFamily="2" charset="-122"/>
                <a:ea typeface="宋体" panose="02010600030101010101" pitchFamily="2" charset="-122"/>
              </a:rPr>
              <a:t>和</a:t>
            </a:r>
            <a:r>
              <a:rPr kumimoji="1" lang="en-US" altLang="zh-CN" sz="1600" dirty="0">
                <a:latin typeface="宋体" panose="02010600030101010101" pitchFamily="2" charset="-122"/>
                <a:ea typeface="宋体" panose="02010600030101010101" pitchFamily="2" charset="-122"/>
              </a:rPr>
              <a:t>“place”</a:t>
            </a:r>
            <a:r>
              <a:rPr kumimoji="1" lang="zh-CN" altLang="en-US" sz="1600" dirty="0">
                <a:latin typeface="宋体" panose="02010600030101010101" pitchFamily="2" charset="-122"/>
                <a:ea typeface="宋体" panose="02010600030101010101" pitchFamily="2" charset="-122"/>
              </a:rPr>
              <a:t>，变量类型设置为</a:t>
            </a:r>
            <a:r>
              <a:rPr kumimoji="1" lang="en-US" altLang="zh-CN" sz="1600" dirty="0">
                <a:latin typeface="宋体" panose="02010600030101010101" pitchFamily="2" charset="-122"/>
                <a:ea typeface="宋体" panose="02010600030101010101" pitchFamily="2" charset="-122"/>
              </a:rPr>
              <a:t>Generic Vale</a:t>
            </a:r>
            <a:r>
              <a:rPr kumimoji="1" lang="zh-CN" altLang="en-US" sz="1600" dirty="0">
                <a:latin typeface="宋体" panose="02010600030101010101" pitchFamily="2" charset="-122"/>
                <a:ea typeface="宋体" panose="02010600030101010101" pitchFamily="2" charset="-122"/>
              </a:rPr>
              <a:t>。</a:t>
            </a:r>
            <a:endParaRPr kumimoji="1" lang="zh-CN" altLang="en-US" sz="1600" dirty="0">
              <a:latin typeface="宋体" panose="02010600030101010101" pitchFamily="2" charset="-122"/>
              <a:ea typeface="宋体" panose="02010600030101010101" pitchFamily="2" charset="-122"/>
            </a:endParaRPr>
          </a:p>
        </p:txBody>
      </p:sp>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6237" y="1212229"/>
            <a:ext cx="2581661" cy="1836439"/>
          </a:xfrm>
          <a:prstGeom prst="rect">
            <a:avLst/>
          </a:prstGeom>
        </p:spPr>
      </p:pic>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6237" y="3164969"/>
            <a:ext cx="2581661" cy="1454336"/>
          </a:xfrm>
          <a:prstGeom prst="rect">
            <a:avLst/>
          </a:prstGeom>
        </p:spPr>
      </p:pic>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6237" y="4735606"/>
            <a:ext cx="2581661" cy="1370090"/>
          </a:xfrm>
          <a:prstGeom prst="rect">
            <a:avLst/>
          </a:prstGeom>
        </p:spPr>
      </p:pic>
      <p:sp>
        <p:nvSpPr>
          <p:cNvPr id="9" name="文本框 8"/>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三、执行流程图</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Execution Flow Chart</a:t>
            </a:r>
            <a:endParaRPr lang="en-US" sz="1400" b="1" dirty="0">
              <a:solidFill>
                <a:schemeClr val="bg1"/>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6721740" y="6191221"/>
            <a:ext cx="1566226" cy="276999"/>
          </a:xfrm>
          <a:prstGeom prst="rect">
            <a:avLst/>
          </a:prstGeom>
          <a:noFill/>
        </p:spPr>
        <p:txBody>
          <a:bodyPr wrap="square" rtlCol="0">
            <a:spAutoFit/>
          </a:bodyPr>
          <a:lstStyle/>
          <a:p>
            <a:pPr algn="ctr"/>
            <a:r>
              <a:rPr lang="zh-CN" altLang="en-US" sz="1200" dirty="0">
                <a:solidFill>
                  <a:schemeClr val="bg1"/>
                </a:solidFill>
              </a:rPr>
              <a:t>变量</a:t>
            </a:r>
            <a:r>
              <a:rPr lang="en-US" altLang="zh-CN" sz="1200" dirty="0">
                <a:solidFill>
                  <a:schemeClr val="bg1"/>
                </a:solidFill>
              </a:rPr>
              <a:t>3-4</a:t>
            </a:r>
            <a:r>
              <a:rPr lang="zh-CN" altLang="en-US" sz="1200" dirty="0">
                <a:solidFill>
                  <a:schemeClr val="bg1"/>
                </a:solidFill>
              </a:rPr>
              <a:t>以及设置值</a:t>
            </a:r>
            <a:endParaRPr lang="zh-CN" altLang="en-US" sz="1200" dirty="0">
              <a:solidFill>
                <a:schemeClr val="bg1"/>
              </a:solidFill>
            </a:endParaRPr>
          </a:p>
        </p:txBody>
      </p:sp>
      <p:sp>
        <p:nvSpPr>
          <p:cNvPr id="18" name="文本框 17"/>
          <p:cNvSpPr txBox="1"/>
          <p:nvPr/>
        </p:nvSpPr>
        <p:spPr>
          <a:xfrm>
            <a:off x="2276513" y="5825711"/>
            <a:ext cx="1566226" cy="276999"/>
          </a:xfrm>
          <a:prstGeom prst="rect">
            <a:avLst/>
          </a:prstGeom>
          <a:noFill/>
        </p:spPr>
        <p:txBody>
          <a:bodyPr wrap="square" rtlCol="0">
            <a:spAutoFit/>
          </a:bodyPr>
          <a:lstStyle/>
          <a:p>
            <a:pPr algn="ctr"/>
            <a:r>
              <a:rPr lang="zh-CN" altLang="en-US" sz="1200" dirty="0">
                <a:solidFill>
                  <a:schemeClr val="bg1"/>
                </a:solidFill>
              </a:rPr>
              <a:t>构建数据表</a:t>
            </a:r>
            <a:endParaRPr lang="zh-CN" altLang="en-US" sz="1200"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1"/>
          <p:cNvSpPr/>
          <p:nvPr/>
        </p:nvSpPr>
        <p:spPr>
          <a:xfrm>
            <a:off x="7232071" y="3935618"/>
            <a:ext cx="4541194" cy="2585323"/>
          </a:xfrm>
          <a:prstGeom prst="roundRect">
            <a:avLst>
              <a:gd name="adj" fmla="val 5079"/>
            </a:avLst>
          </a:prstGeom>
          <a:solidFill>
            <a:srgbClr val="F1F6FF">
              <a:alpha val="65098"/>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微软雅黑" panose="020B0503020204020204" pitchFamily="34" charset="-122"/>
              <a:cs typeface="Arial" panose="020B0604020202020204" pitchFamily="34" charset="0"/>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18735" y="1231949"/>
            <a:ext cx="6324196" cy="4633701"/>
          </a:xfrm>
          <a:prstGeom prst="rect">
            <a:avLst/>
          </a:prstGeom>
          <a:ln>
            <a:noFill/>
          </a:ln>
          <a:effectLst>
            <a:outerShdw blurRad="292100" dist="139700" dir="2700000" algn="tl" rotWithShape="0">
              <a:srgbClr val="333333">
                <a:alpha val="65000"/>
              </a:srgbClr>
            </a:outerShdw>
          </a:effectLst>
        </p:spPr>
      </p:pic>
      <p:sp>
        <p:nvSpPr>
          <p:cNvPr id="4" name="文本框 3"/>
          <p:cNvSpPr txBox="1"/>
          <p:nvPr/>
        </p:nvSpPr>
        <p:spPr>
          <a:xfrm>
            <a:off x="7320937" y="3935619"/>
            <a:ext cx="4321753" cy="2584450"/>
          </a:xfrm>
          <a:prstGeom prst="rect">
            <a:avLst/>
          </a:prstGeom>
          <a:noFill/>
        </p:spPr>
        <p:txBody>
          <a:bodyPr wrap="square" rtlCol="0">
            <a:spAutoFit/>
          </a:bodyPr>
          <a:lstStyle/>
          <a:p>
            <a:pPr algn="ctr"/>
            <a:r>
              <a:rPr kumimoji="1" lang="zh-CN" altLang="en-US" b="1" dirty="0">
                <a:latin typeface="宋体" panose="02010600030101010101" pitchFamily="2" charset="-122"/>
                <a:ea typeface="宋体" panose="02010600030101010101" pitchFamily="2" charset="-122"/>
              </a:rPr>
              <a:t>第五步 筛选相应出行地区</a:t>
            </a:r>
            <a:endParaRPr kumimoji="1" lang="en-US" altLang="zh-CN" b="1" dirty="0">
              <a:latin typeface="宋体" panose="02010600030101010101" pitchFamily="2" charset="-122"/>
              <a:ea typeface="宋体" panose="02010600030101010101" pitchFamily="2" charset="-122"/>
            </a:endParaRPr>
          </a:p>
          <a:p>
            <a:pPr marL="285750" indent="-285750">
              <a:buFont typeface="Arial" panose="020B0604020202020204" pitchFamily="34" charset="0"/>
              <a:buChar char="•"/>
            </a:pPr>
            <a:r>
              <a:rPr kumimoji="1" lang="zh-CN" altLang="en-US" dirty="0">
                <a:latin typeface="宋体" panose="02010600030101010101" pitchFamily="2" charset="-122"/>
                <a:ea typeface="宋体" panose="02010600030101010101" pitchFamily="2" charset="-122"/>
              </a:rPr>
              <a:t>在</a:t>
            </a:r>
            <a:r>
              <a:rPr kumimoji="1" lang="en-US" altLang="zh-CN" dirty="0">
                <a:latin typeface="宋体" panose="02010600030101010101" pitchFamily="2" charset="-122"/>
                <a:ea typeface="宋体" panose="02010600030101010101" pitchFamily="2" charset="-122"/>
              </a:rPr>
              <a:t>[</a:t>
            </a:r>
            <a:r>
              <a:rPr kumimoji="1" lang="zh-CN" altLang="en-US" dirty="0">
                <a:latin typeface="宋体" panose="02010600030101010101" pitchFamily="2" charset="-122"/>
                <a:ea typeface="宋体" panose="02010600030101010101" pitchFamily="2" charset="-122"/>
              </a:rPr>
              <a:t>获取行项目</a:t>
            </a:r>
            <a:r>
              <a:rPr kumimoji="1" lang="en-US" altLang="zh-CN" dirty="0">
                <a:latin typeface="宋体" panose="02010600030101010101" pitchFamily="2" charset="-122"/>
                <a:ea typeface="宋体" panose="02010600030101010101" pitchFamily="2" charset="-122"/>
              </a:rPr>
              <a:t>]</a:t>
            </a:r>
            <a:r>
              <a:rPr kumimoji="1" lang="zh-CN" altLang="en-US" dirty="0">
                <a:latin typeface="宋体" panose="02010600030101010101" pitchFamily="2" charset="-122"/>
                <a:ea typeface="宋体" panose="02010600030101010101" pitchFamily="2" charset="-122"/>
              </a:rPr>
              <a:t>后添加</a:t>
            </a:r>
            <a:r>
              <a:rPr kumimoji="1" lang="en-US" altLang="zh-CN" dirty="0">
                <a:latin typeface="宋体" panose="02010600030101010101" pitchFamily="2" charset="-122"/>
                <a:ea typeface="宋体" panose="02010600030101010101" pitchFamily="2" charset="-122"/>
              </a:rPr>
              <a:t>[IF</a:t>
            </a:r>
            <a:r>
              <a:rPr kumimoji="1" lang="zh-CN" altLang="en-US" dirty="0">
                <a:latin typeface="宋体" panose="02010600030101010101" pitchFamily="2" charset="-122"/>
                <a:ea typeface="宋体" panose="02010600030101010101" pitchFamily="2" charset="-122"/>
              </a:rPr>
              <a:t>条件</a:t>
            </a:r>
            <a:r>
              <a:rPr kumimoji="1" lang="en-US" altLang="zh-CN" dirty="0">
                <a:latin typeface="宋体" panose="02010600030101010101" pitchFamily="2" charset="-122"/>
                <a:ea typeface="宋体" panose="02010600030101010101" pitchFamily="2" charset="-122"/>
              </a:rPr>
              <a:t>]</a:t>
            </a:r>
            <a:r>
              <a:rPr kumimoji="1" lang="zh-CN" altLang="en-US" dirty="0">
                <a:latin typeface="宋体" panose="02010600030101010101" pitchFamily="2" charset="-122"/>
                <a:ea typeface="宋体" panose="02010600030101010101" pitchFamily="2" charset="-122"/>
              </a:rPr>
              <a:t>活动，用于筛选获取的数据，得到较适合国内出行的地区，条件为新增确诊人数小于</a:t>
            </a:r>
            <a:r>
              <a:rPr kumimoji="1" lang="en-US" altLang="zh-CN" dirty="0">
                <a:latin typeface="宋体" panose="02010600030101010101" pitchFamily="2" charset="-122"/>
                <a:ea typeface="宋体" panose="02010600030101010101" pitchFamily="2" charset="-122"/>
              </a:rPr>
              <a:t>10</a:t>
            </a:r>
            <a:r>
              <a:rPr kumimoji="1" lang="zh-CN" altLang="en-US" dirty="0">
                <a:latin typeface="宋体" panose="02010600030101010101" pitchFamily="2" charset="-122"/>
                <a:ea typeface="宋体" panose="02010600030101010101" pitchFamily="2" charset="-122"/>
              </a:rPr>
              <a:t>，并在</a:t>
            </a:r>
            <a:r>
              <a:rPr kumimoji="1" lang="en-US" altLang="zh-CN" dirty="0">
                <a:latin typeface="宋体" panose="02010600030101010101" pitchFamily="2" charset="-122"/>
                <a:ea typeface="宋体" panose="02010600030101010101" pitchFamily="2" charset="-122"/>
              </a:rPr>
              <a:t>“Then”</a:t>
            </a:r>
            <a:r>
              <a:rPr kumimoji="1" lang="zh-CN" altLang="en-US" dirty="0">
                <a:latin typeface="宋体" panose="02010600030101010101" pitchFamily="2" charset="-122"/>
                <a:ea typeface="宋体" panose="02010600030101010101" pitchFamily="2" charset="-122"/>
              </a:rPr>
              <a:t>中添加</a:t>
            </a:r>
            <a:r>
              <a:rPr kumimoji="1" lang="en-US" altLang="zh-CN" dirty="0">
                <a:latin typeface="宋体" panose="02010600030101010101" pitchFamily="2" charset="-122"/>
                <a:ea typeface="宋体" panose="02010600030101010101" pitchFamily="2" charset="-122"/>
              </a:rPr>
              <a:t>[</a:t>
            </a:r>
            <a:r>
              <a:rPr kumimoji="1" lang="zh-CN" altLang="en-US" dirty="0">
                <a:latin typeface="宋体" panose="02010600030101010101" pitchFamily="2" charset="-122"/>
                <a:ea typeface="宋体" panose="02010600030101010101" pitchFamily="2" charset="-122"/>
              </a:rPr>
              <a:t>添加数据行</a:t>
            </a:r>
            <a:r>
              <a:rPr kumimoji="1" lang="en-US" altLang="zh-CN" dirty="0">
                <a:latin typeface="宋体" panose="02010600030101010101" pitchFamily="2" charset="-122"/>
                <a:ea typeface="宋体" panose="02010600030101010101" pitchFamily="2" charset="-122"/>
              </a:rPr>
              <a:t>],</a:t>
            </a:r>
            <a:r>
              <a:rPr kumimoji="1" lang="zh-CN" altLang="en-US" dirty="0">
                <a:latin typeface="宋体" panose="02010600030101010101" pitchFamily="2" charset="-122"/>
                <a:ea typeface="宋体" panose="02010600030101010101" pitchFamily="2" charset="-122"/>
              </a:rPr>
              <a:t>将符合条件的数据输入到</a:t>
            </a:r>
            <a:r>
              <a:rPr kumimoji="1" lang="en-US" altLang="zh-CN" dirty="0">
                <a:latin typeface="宋体" panose="02010600030101010101" pitchFamily="2" charset="-122"/>
                <a:ea typeface="宋体" panose="02010600030101010101" pitchFamily="2" charset="-122"/>
              </a:rPr>
              <a:t>“DT2”</a:t>
            </a:r>
            <a:r>
              <a:rPr kumimoji="1" lang="zh-CN" altLang="en-US" dirty="0">
                <a:latin typeface="宋体" panose="02010600030101010101" pitchFamily="2" charset="-122"/>
                <a:ea typeface="宋体" panose="02010600030101010101" pitchFamily="2" charset="-122"/>
              </a:rPr>
              <a:t>中，设置数组行内容为</a:t>
            </a:r>
            <a:r>
              <a:rPr kumimoji="1" lang="en-US" altLang="zh-CN" dirty="0">
                <a:latin typeface="宋体" panose="02010600030101010101" pitchFamily="2" charset="-122"/>
                <a:ea typeface="宋体" panose="02010600030101010101" pitchFamily="2" charset="-122"/>
              </a:rPr>
              <a:t>{palace</a:t>
            </a:r>
            <a:r>
              <a:rPr kumimoji="1" lang="zh-CN" altLang="en-US" dirty="0">
                <a:latin typeface="宋体" panose="02010600030101010101" pitchFamily="2" charset="-122"/>
                <a:ea typeface="宋体" panose="02010600030101010101" pitchFamily="2" charset="-122"/>
              </a:rPr>
              <a:t>，</a:t>
            </a:r>
            <a:r>
              <a:rPr kumimoji="1" lang="en-US" altLang="zh-CN" dirty="0">
                <a:latin typeface="宋体" panose="02010600030101010101" pitchFamily="2" charset="-122"/>
                <a:ea typeface="宋体" panose="02010600030101010101" pitchFamily="2" charset="-122"/>
              </a:rPr>
              <a:t>number}</a:t>
            </a:r>
            <a:r>
              <a:rPr kumimoji="1" lang="zh-CN" altLang="en-US" dirty="0">
                <a:latin typeface="宋体" panose="02010600030101010101" pitchFamily="2" charset="-122"/>
                <a:ea typeface="宋体" panose="02010600030101010101" pitchFamily="2" charset="-122"/>
              </a:rPr>
              <a:t>。</a:t>
            </a:r>
            <a:endParaRPr kumimoji="1" lang="en-US" altLang="zh-CN" dirty="0">
              <a:latin typeface="宋体" panose="02010600030101010101" pitchFamily="2" charset="-122"/>
              <a:ea typeface="宋体" panose="02010600030101010101" pitchFamily="2" charset="-122"/>
            </a:endParaRPr>
          </a:p>
          <a:p>
            <a:pPr marL="285750" indent="-285750">
              <a:buFont typeface="Arial" panose="020B0604020202020204" pitchFamily="34" charset="0"/>
              <a:buChar char="•"/>
            </a:pPr>
            <a:endParaRPr lang="zh-CN" altLang="en-US" dirty="0">
              <a:latin typeface="宋体" panose="02010600030101010101" pitchFamily="2" charset="-122"/>
              <a:ea typeface="宋体" panose="02010600030101010101" pitchFamily="2"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2071" y="1231949"/>
            <a:ext cx="3225163" cy="2229328"/>
          </a:xfrm>
          <a:prstGeom prst="rect">
            <a:avLst/>
          </a:prstGeom>
        </p:spPr>
      </p:pic>
      <p:sp>
        <p:nvSpPr>
          <p:cNvPr id="5" name="文本框 4"/>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三、执行流程图</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Execution Flow Chart</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2797720" y="5979999"/>
            <a:ext cx="1566226" cy="276999"/>
          </a:xfrm>
          <a:prstGeom prst="rect">
            <a:avLst/>
          </a:prstGeom>
          <a:noFill/>
        </p:spPr>
        <p:txBody>
          <a:bodyPr wrap="square" rtlCol="0">
            <a:spAutoFit/>
          </a:bodyPr>
          <a:lstStyle/>
          <a:p>
            <a:pPr algn="ctr"/>
            <a:r>
              <a:rPr lang="zh-CN" altLang="en-US" sz="1200" dirty="0">
                <a:solidFill>
                  <a:schemeClr val="bg1"/>
                </a:solidFill>
              </a:rPr>
              <a:t>筛选数据</a:t>
            </a:r>
            <a:endParaRPr lang="zh-CN" altLang="en-US" sz="1200" dirty="0">
              <a:solidFill>
                <a:schemeClr val="bg1"/>
              </a:solidFill>
            </a:endParaRPr>
          </a:p>
        </p:txBody>
      </p:sp>
      <p:cxnSp>
        <p:nvCxnSpPr>
          <p:cNvPr id="9" name="直接连接符 8"/>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8210277" y="3461277"/>
            <a:ext cx="1566226" cy="276999"/>
          </a:xfrm>
          <a:prstGeom prst="rect">
            <a:avLst/>
          </a:prstGeom>
          <a:noFill/>
        </p:spPr>
        <p:txBody>
          <a:bodyPr wrap="square" rtlCol="0">
            <a:spAutoFit/>
          </a:bodyPr>
          <a:lstStyle/>
          <a:p>
            <a:pPr algn="ctr"/>
            <a:r>
              <a:rPr lang="zh-CN" altLang="en-US" sz="1200" dirty="0">
                <a:solidFill>
                  <a:schemeClr val="bg1"/>
                </a:solidFill>
              </a:rPr>
              <a:t>变量</a:t>
            </a:r>
            <a:r>
              <a:rPr lang="en-US" altLang="zh-CN" sz="1200" dirty="0">
                <a:solidFill>
                  <a:schemeClr val="bg1"/>
                </a:solidFill>
              </a:rPr>
              <a:t>5</a:t>
            </a:r>
            <a:endParaRPr lang="zh-CN" altLang="en-US" sz="1200"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1"/>
          <p:cNvSpPr/>
          <p:nvPr/>
        </p:nvSpPr>
        <p:spPr>
          <a:xfrm>
            <a:off x="972789" y="5198660"/>
            <a:ext cx="10246420" cy="1617392"/>
          </a:xfrm>
          <a:prstGeom prst="roundRect">
            <a:avLst>
              <a:gd name="adj" fmla="val 5079"/>
            </a:avLst>
          </a:prstGeom>
          <a:solidFill>
            <a:srgbClr val="F1F6FF">
              <a:alpha val="65098"/>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Arial" panose="020B0604020202020204" pitchFamily="34" charset="0"/>
              <a:ea typeface="微软雅黑" panose="020B0503020204020204" pitchFamily="34" charset="-122"/>
              <a:cs typeface="Arial" panose="020B0604020202020204" pitchFamily="34" charset="0"/>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813235" y="1287483"/>
            <a:ext cx="4565529" cy="3501334"/>
          </a:xfrm>
          <a:prstGeom prst="rect">
            <a:avLst/>
          </a:prstGeom>
        </p:spPr>
      </p:pic>
      <p:sp>
        <p:nvSpPr>
          <p:cNvPr id="4" name="文本框 3"/>
          <p:cNvSpPr txBox="1"/>
          <p:nvPr/>
        </p:nvSpPr>
        <p:spPr>
          <a:xfrm>
            <a:off x="1778523" y="5338724"/>
            <a:ext cx="8854911" cy="1477328"/>
          </a:xfrm>
          <a:prstGeom prst="rect">
            <a:avLst/>
          </a:prstGeom>
          <a:noFill/>
        </p:spPr>
        <p:txBody>
          <a:bodyPr wrap="square" rtlCol="0">
            <a:spAutoFit/>
          </a:bodyPr>
          <a:lstStyle/>
          <a:p>
            <a:pPr algn="ctr"/>
            <a:r>
              <a:rPr kumimoji="1" lang="zh-CN" altLang="en-US" b="1" dirty="0">
                <a:latin typeface="+mn-ea"/>
              </a:rPr>
              <a:t>第六步 创建较适合出行表格</a:t>
            </a:r>
            <a:endParaRPr kumimoji="1" lang="en-US" altLang="zh-CN" b="1" dirty="0">
              <a:latin typeface="+mn-ea"/>
            </a:endParaRPr>
          </a:p>
          <a:p>
            <a:pPr marL="285750" indent="-285750">
              <a:buFont typeface="Arial" panose="020B0604020202020204" pitchFamily="34" charset="0"/>
              <a:buChar char="•"/>
            </a:pPr>
            <a:r>
              <a:rPr kumimoji="1" lang="zh-CN" altLang="en-US" dirty="0">
                <a:latin typeface="+mn-ea"/>
              </a:rPr>
              <a:t>添加</a:t>
            </a:r>
            <a:r>
              <a:rPr kumimoji="1" lang="en-US" altLang="zh-CN" dirty="0">
                <a:latin typeface="+mn-ea"/>
              </a:rPr>
              <a:t>[Excel</a:t>
            </a:r>
            <a:r>
              <a:rPr kumimoji="1" lang="zh-CN" altLang="en-US" dirty="0">
                <a:latin typeface="+mn-ea"/>
              </a:rPr>
              <a:t>应用程序范围</a:t>
            </a:r>
            <a:r>
              <a:rPr kumimoji="1" lang="en-US" altLang="zh-CN" dirty="0">
                <a:latin typeface="+mn-ea"/>
              </a:rPr>
              <a:t>]</a:t>
            </a:r>
            <a:r>
              <a:rPr kumimoji="1" lang="zh-CN" altLang="en-US" dirty="0">
                <a:latin typeface="+mn-ea"/>
              </a:rPr>
              <a:t>活动，</a:t>
            </a:r>
            <a:r>
              <a:rPr kumimoji="1" lang="zh-CN" altLang="en-US" dirty="0">
                <a:latin typeface="+mn-ea"/>
                <a:sym typeface="+mn-ea"/>
              </a:rPr>
              <a:t>建立一个名为“较适合出行”的Excel的表格</a:t>
            </a:r>
            <a:r>
              <a:rPr kumimoji="1" lang="zh-CN" altLang="en-US" dirty="0">
                <a:latin typeface="+mn-ea"/>
              </a:rPr>
              <a:t>，添加</a:t>
            </a:r>
            <a:r>
              <a:rPr kumimoji="1" lang="en-US" altLang="zh-CN" dirty="0">
                <a:latin typeface="+mn-ea"/>
              </a:rPr>
              <a:t>[</a:t>
            </a:r>
            <a:r>
              <a:rPr kumimoji="1" lang="zh-CN" altLang="en-US" dirty="0">
                <a:latin typeface="+mn-ea"/>
              </a:rPr>
              <a:t>写入范围</a:t>
            </a:r>
            <a:r>
              <a:rPr kumimoji="1" lang="en-US" altLang="zh-CN" dirty="0">
                <a:latin typeface="+mn-ea"/>
              </a:rPr>
              <a:t>]</a:t>
            </a:r>
            <a:r>
              <a:rPr kumimoji="1" lang="zh-CN" altLang="en-US" dirty="0">
                <a:latin typeface="+mn-ea"/>
              </a:rPr>
              <a:t>活动，</a:t>
            </a:r>
            <a:r>
              <a:rPr kumimoji="1" lang="zh-CN" altLang="en-US" dirty="0">
                <a:latin typeface="+mn-ea"/>
                <a:sym typeface="+mn-ea"/>
              </a:rPr>
              <a:t>将“</a:t>
            </a:r>
            <a:r>
              <a:rPr kumimoji="1" lang="en-US" altLang="zh-CN" dirty="0">
                <a:latin typeface="+mn-ea"/>
                <a:sym typeface="+mn-ea"/>
              </a:rPr>
              <a:t>DT2</a:t>
            </a:r>
            <a:r>
              <a:rPr kumimoji="1" lang="zh-CN" altLang="en-US" dirty="0">
                <a:latin typeface="+mn-ea"/>
                <a:sym typeface="+mn-ea"/>
              </a:rPr>
              <a:t>”输入“较适合出行.xlsx”中命名为“较适合出行地区”的电子表格，从A1单元格开始写入。</a:t>
            </a:r>
            <a:endParaRPr kumimoji="1" lang="en-US" altLang="zh-CN" dirty="0">
              <a:latin typeface="+mn-ea"/>
            </a:endParaRPr>
          </a:p>
          <a:p>
            <a:endParaRPr kumimoji="1" lang="zh-CN" altLang="en-US" dirty="0">
              <a:solidFill>
                <a:schemeClr val="bg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三、执行流程图</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Execution Flow Chart</a:t>
            </a:r>
            <a:endParaRPr lang="en-US" sz="1400" b="1" dirty="0">
              <a:solidFill>
                <a:schemeClr val="bg1"/>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5522066" y="4790381"/>
            <a:ext cx="1566226" cy="276999"/>
          </a:xfrm>
          <a:prstGeom prst="rect">
            <a:avLst/>
          </a:prstGeom>
          <a:noFill/>
        </p:spPr>
        <p:txBody>
          <a:bodyPr wrap="square" rtlCol="0">
            <a:spAutoFit/>
          </a:bodyPr>
          <a:lstStyle/>
          <a:p>
            <a:pPr algn="ctr"/>
            <a:r>
              <a:rPr lang="zh-CN" altLang="en-US" sz="1200" dirty="0">
                <a:solidFill>
                  <a:schemeClr val="bg1"/>
                </a:solidFill>
              </a:rPr>
              <a:t>创建表格</a:t>
            </a:r>
            <a:endParaRPr lang="zh-CN" altLang="en-US" sz="1200"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1"/>
          <p:cNvSpPr/>
          <p:nvPr/>
        </p:nvSpPr>
        <p:spPr>
          <a:xfrm>
            <a:off x="566124" y="4798898"/>
            <a:ext cx="11059752" cy="1959204"/>
          </a:xfrm>
          <a:prstGeom prst="roundRect">
            <a:avLst>
              <a:gd name="adj" fmla="val 5079"/>
            </a:avLst>
          </a:prstGeom>
          <a:solidFill>
            <a:srgbClr val="F1F6FF">
              <a:alpha val="65098"/>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Arial" panose="020B0604020202020204" pitchFamily="34" charset="0"/>
              <a:ea typeface="微软雅黑" panose="020B0503020204020204" pitchFamily="34" charset="-122"/>
              <a:cs typeface="Arial" panose="020B0604020202020204" pitchFamily="34" charset="0"/>
            </a:endParaRPr>
          </a:p>
        </p:txBody>
      </p:sp>
      <p:cxnSp>
        <p:nvCxnSpPr>
          <p:cNvPr id="58"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9" name="文本框 58"/>
          <p:cNvSpPr txBox="1"/>
          <p:nvPr/>
        </p:nvSpPr>
        <p:spPr>
          <a:xfrm>
            <a:off x="292498" y="285760"/>
            <a:ext cx="363213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三、执行流程图</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Execution Flow Chart</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65" name="文本框 64"/>
          <p:cNvSpPr txBox="1"/>
          <p:nvPr/>
        </p:nvSpPr>
        <p:spPr>
          <a:xfrm>
            <a:off x="734647" y="4798898"/>
            <a:ext cx="10722707" cy="1809657"/>
          </a:xfrm>
          <a:prstGeom prst="roundRect">
            <a:avLst/>
          </a:prstGeom>
          <a:noFill/>
        </p:spPr>
        <p:txBody>
          <a:bodyPr wrap="square" rtlCol="0">
            <a:spAutoFit/>
          </a:bodyPr>
          <a:lstStyle/>
          <a:p>
            <a:pPr algn="ctr"/>
            <a:r>
              <a:rPr lang="zh-CN" altLang="en-US" sz="2000" b="1" dirty="0"/>
              <a:t>第七步 打开国外疫情界面</a:t>
            </a:r>
            <a:endParaRPr lang="en-US" altLang="zh-CN" sz="2000" b="1" dirty="0"/>
          </a:p>
          <a:p>
            <a:pPr algn="ctr"/>
            <a:endParaRPr lang="en-US" altLang="zh-CN" sz="2000" b="1" dirty="0"/>
          </a:p>
          <a:p>
            <a:pPr marL="342900" indent="-342900">
              <a:buFont typeface="Arial" panose="020B0604020202020204" pitchFamily="34" charset="0"/>
              <a:buChar char="•"/>
            </a:pPr>
            <a:r>
              <a:rPr lang="zh-CN" altLang="en-US" sz="2000" dirty="0"/>
              <a:t>添加</a:t>
            </a:r>
            <a:r>
              <a:rPr lang="en-US" altLang="zh-CN" sz="2000" dirty="0"/>
              <a:t>[</a:t>
            </a:r>
            <a:r>
              <a:rPr lang="zh-CN" altLang="en-US" sz="2000" dirty="0"/>
              <a:t>序列</a:t>
            </a:r>
            <a:r>
              <a:rPr lang="en-US" altLang="zh-CN" sz="2000" dirty="0"/>
              <a:t>]</a:t>
            </a:r>
            <a:r>
              <a:rPr lang="zh-CN" altLang="en-US" sz="2000" dirty="0"/>
              <a:t>，命名为</a:t>
            </a:r>
            <a:r>
              <a:rPr lang="en-US" altLang="zh-CN" sz="2000" dirty="0"/>
              <a:t>“</a:t>
            </a:r>
            <a:r>
              <a:rPr lang="zh-CN" altLang="en-US" sz="2000" dirty="0"/>
              <a:t>国外数据抓取</a:t>
            </a:r>
            <a:r>
              <a:rPr lang="en-US" altLang="zh-CN" sz="2000" dirty="0"/>
              <a:t>” </a:t>
            </a:r>
            <a:r>
              <a:rPr lang="zh-CN" altLang="en-US" sz="2000" dirty="0"/>
              <a:t>。</a:t>
            </a:r>
            <a:endParaRPr lang="zh-CN" altLang="en-US" sz="2000" dirty="0"/>
          </a:p>
          <a:p>
            <a:pPr marL="342900" indent="-342900">
              <a:buFont typeface="Arial" panose="020B0604020202020204" pitchFamily="34" charset="0"/>
              <a:buChar char="•"/>
            </a:pPr>
            <a:r>
              <a:rPr lang="zh-CN" altLang="en-US" sz="2000" dirty="0">
                <a:sym typeface="+mn-ea"/>
              </a:rPr>
              <a:t>点击</a:t>
            </a:r>
            <a:r>
              <a:rPr lang="en-US" altLang="zh-CN" sz="2000" dirty="0">
                <a:sym typeface="+mn-ea"/>
              </a:rPr>
              <a:t>“</a:t>
            </a:r>
            <a:r>
              <a:rPr lang="zh-CN" altLang="en-US" sz="2000" dirty="0">
                <a:sym typeface="+mn-ea"/>
              </a:rPr>
              <a:t>录制</a:t>
            </a:r>
            <a:r>
              <a:rPr lang="en-US" altLang="zh-CN" sz="2000" dirty="0">
                <a:sym typeface="+mn-ea"/>
              </a:rPr>
              <a:t>-</a:t>
            </a:r>
            <a:r>
              <a:rPr lang="zh-CN" altLang="en-US" sz="2000" dirty="0">
                <a:sym typeface="+mn-ea"/>
              </a:rPr>
              <a:t>网页</a:t>
            </a:r>
            <a:r>
              <a:rPr lang="en-US" altLang="zh-CN" sz="2000" dirty="0">
                <a:sym typeface="+mn-ea"/>
              </a:rPr>
              <a:t>”</a:t>
            </a:r>
            <a:r>
              <a:rPr lang="zh-CN" altLang="en-US" sz="2000" dirty="0">
                <a:sym typeface="+mn-ea"/>
              </a:rPr>
              <a:t>，</a:t>
            </a:r>
            <a:r>
              <a:rPr lang="zh-CN" altLang="en-US" sz="2000" dirty="0"/>
              <a:t>在已经打开疫情实时大报告页面国外疫情的浏览器上单击</a:t>
            </a:r>
            <a:r>
              <a:rPr lang="en-US" altLang="zh-CN" sz="2000" dirty="0"/>
              <a:t>“</a:t>
            </a:r>
            <a:r>
              <a:rPr lang="zh-CN" altLang="en-US" sz="2000" dirty="0"/>
              <a:t>展开全部</a:t>
            </a:r>
            <a:r>
              <a:rPr lang="en-US" altLang="zh-CN" sz="2000" dirty="0"/>
              <a:t>”</a:t>
            </a:r>
            <a:r>
              <a:rPr lang="zh-CN" altLang="en-US" sz="2000" dirty="0"/>
              <a:t>，并通过</a:t>
            </a:r>
            <a:r>
              <a:rPr lang="en-US" altLang="zh-CN" sz="2000" dirty="0"/>
              <a:t>[</a:t>
            </a:r>
            <a:r>
              <a:rPr lang="zh-CN" altLang="en-US" sz="2000" dirty="0"/>
              <a:t>数据抓取</a:t>
            </a:r>
            <a:r>
              <a:rPr lang="en-US" altLang="zh-CN" sz="2000" dirty="0"/>
              <a:t>]</a:t>
            </a:r>
            <a:r>
              <a:rPr lang="zh-CN" altLang="en-US" sz="2000" dirty="0"/>
              <a:t>完成所有有关国外疫情数据的抓取。</a:t>
            </a:r>
            <a:endParaRPr lang="zh-CN" altLang="en-US" dirty="0"/>
          </a:p>
        </p:txBody>
      </p:sp>
      <p:pic>
        <p:nvPicPr>
          <p:cNvPr id="73" name="图片 72" descr="QQ图片20210613163024"/>
          <p:cNvPicPr>
            <a:picLocks noChangeAspect="1"/>
          </p:cNvPicPr>
          <p:nvPr>
            <p:custDataLst>
              <p:tags r:id="rId1"/>
            </p:custDataLst>
          </p:nvPr>
        </p:nvPicPr>
        <p:blipFill>
          <a:blip r:embed="rId2"/>
          <a:stretch>
            <a:fillRect/>
          </a:stretch>
        </p:blipFill>
        <p:spPr>
          <a:xfrm>
            <a:off x="701419" y="1267257"/>
            <a:ext cx="4587017" cy="3163145"/>
          </a:xfrm>
          <a:prstGeom prst="rect">
            <a:avLst/>
          </a:prstGeom>
        </p:spPr>
      </p:pic>
      <p:pic>
        <p:nvPicPr>
          <p:cNvPr id="74" name="图片 73" descr="QQ图片20210613163053"/>
          <p:cNvPicPr>
            <a:picLocks noChangeAspect="1"/>
          </p:cNvPicPr>
          <p:nvPr/>
        </p:nvPicPr>
        <p:blipFill>
          <a:blip r:embed="rId3"/>
          <a:stretch>
            <a:fillRect/>
          </a:stretch>
        </p:blipFill>
        <p:spPr>
          <a:xfrm>
            <a:off x="5948314" y="1310276"/>
            <a:ext cx="5344998" cy="3120126"/>
          </a:xfrm>
          <a:prstGeom prst="rect">
            <a:avLst/>
          </a:prstGeom>
        </p:spPr>
      </p:pic>
      <p:sp>
        <p:nvSpPr>
          <p:cNvPr id="9" name="文本框 8"/>
          <p:cNvSpPr txBox="1"/>
          <p:nvPr/>
        </p:nvSpPr>
        <p:spPr>
          <a:xfrm>
            <a:off x="2108567" y="4430402"/>
            <a:ext cx="1566226" cy="276999"/>
          </a:xfrm>
          <a:prstGeom prst="rect">
            <a:avLst/>
          </a:prstGeom>
          <a:noFill/>
        </p:spPr>
        <p:txBody>
          <a:bodyPr wrap="square" rtlCol="0">
            <a:spAutoFit/>
          </a:bodyPr>
          <a:lstStyle/>
          <a:p>
            <a:pPr algn="ctr"/>
            <a:r>
              <a:rPr lang="zh-CN" altLang="en-US" sz="1200" dirty="0">
                <a:solidFill>
                  <a:schemeClr val="bg1"/>
                </a:solidFill>
              </a:rPr>
              <a:t>抓取数据</a:t>
            </a:r>
            <a:endParaRPr lang="zh-CN" altLang="en-US" sz="1200" dirty="0">
              <a:solidFill>
                <a:schemeClr val="bg1"/>
              </a:solidFill>
            </a:endParaRPr>
          </a:p>
        </p:txBody>
      </p:sp>
      <p:sp>
        <p:nvSpPr>
          <p:cNvPr id="10" name="文本框 9"/>
          <p:cNvSpPr txBox="1"/>
          <p:nvPr/>
        </p:nvSpPr>
        <p:spPr>
          <a:xfrm>
            <a:off x="7837700" y="4430402"/>
            <a:ext cx="1566226" cy="276999"/>
          </a:xfrm>
          <a:prstGeom prst="rect">
            <a:avLst/>
          </a:prstGeom>
          <a:noFill/>
        </p:spPr>
        <p:txBody>
          <a:bodyPr wrap="square" rtlCol="0">
            <a:spAutoFit/>
          </a:bodyPr>
          <a:lstStyle/>
          <a:p>
            <a:pPr algn="ctr"/>
            <a:r>
              <a:rPr lang="zh-CN" altLang="en-US" sz="1200" dirty="0">
                <a:solidFill>
                  <a:schemeClr val="bg1"/>
                </a:solidFill>
              </a:rPr>
              <a:t>抓取数据</a:t>
            </a:r>
            <a:endParaRPr lang="zh-CN" altLang="en-US" sz="1200"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1"/>
          <p:cNvSpPr/>
          <p:nvPr/>
        </p:nvSpPr>
        <p:spPr>
          <a:xfrm>
            <a:off x="435746" y="1285278"/>
            <a:ext cx="4769593" cy="4892674"/>
          </a:xfrm>
          <a:prstGeom prst="roundRect">
            <a:avLst>
              <a:gd name="adj" fmla="val 5079"/>
            </a:avLst>
          </a:prstGeom>
          <a:solidFill>
            <a:srgbClr val="F1F6FF">
              <a:alpha val="65098"/>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微软雅黑" panose="020B0503020204020204" pitchFamily="34" charset="-122"/>
              <a:cs typeface="Arial" panose="020B0604020202020204" pitchFamily="34" charset="0"/>
            </a:endParaRPr>
          </a:p>
        </p:txBody>
      </p:sp>
      <p:sp>
        <p:nvSpPr>
          <p:cNvPr id="2" name="文本框 1"/>
          <p:cNvSpPr txBox="1"/>
          <p:nvPr/>
        </p:nvSpPr>
        <p:spPr>
          <a:xfrm>
            <a:off x="647700" y="1601470"/>
            <a:ext cx="4317365" cy="3885679"/>
          </a:xfrm>
          <a:prstGeom prst="rect">
            <a:avLst/>
          </a:prstGeom>
          <a:noFill/>
        </p:spPr>
        <p:txBody>
          <a:bodyPr wrap="square" rtlCol="0">
            <a:spAutoFit/>
          </a:bodyPr>
          <a:lstStyle/>
          <a:p>
            <a:pPr algn="ctr"/>
            <a:r>
              <a:rPr lang="zh-CN" altLang="en-US" sz="2000" b="1" dirty="0">
                <a:sym typeface="+mn-ea"/>
              </a:rPr>
              <a:t>第七步 将获取的疫情数据归集</a:t>
            </a:r>
            <a:endParaRPr lang="en-US" altLang="zh-CN" sz="2000" b="1" dirty="0">
              <a:sym typeface="+mn-ea"/>
            </a:endParaRPr>
          </a:p>
          <a:p>
            <a:pPr marL="285750" indent="-285750">
              <a:lnSpc>
                <a:spcPct val="125000"/>
              </a:lnSpc>
              <a:buFont typeface="Arial" panose="020B0604020202020204" pitchFamily="34" charset="0"/>
              <a:buChar char="•"/>
            </a:pPr>
            <a:r>
              <a:rPr lang="zh-CN" altLang="en-US" dirty="0">
                <a:sym typeface="+mn-ea"/>
              </a:rPr>
              <a:t>添加新</a:t>
            </a:r>
            <a:r>
              <a:rPr lang="en-US" altLang="zh-CN" dirty="0">
                <a:sym typeface="+mn-ea"/>
              </a:rPr>
              <a:t>[</a:t>
            </a:r>
            <a:r>
              <a:rPr lang="zh-CN" altLang="en-US" dirty="0">
                <a:sym typeface="+mn-ea"/>
              </a:rPr>
              <a:t>序列</a:t>
            </a:r>
            <a:r>
              <a:rPr lang="en-US" altLang="zh-CN" dirty="0">
                <a:sym typeface="+mn-ea"/>
              </a:rPr>
              <a:t>]</a:t>
            </a:r>
            <a:r>
              <a:rPr lang="zh-CN" altLang="en-US" dirty="0">
                <a:sym typeface="+mn-ea"/>
              </a:rPr>
              <a:t>  </a:t>
            </a:r>
            <a:r>
              <a:rPr lang="en-US" altLang="zh-CN" dirty="0">
                <a:sym typeface="+mn-ea"/>
              </a:rPr>
              <a:t>,</a:t>
            </a:r>
            <a:r>
              <a:rPr lang="zh-CN" altLang="en-US" dirty="0">
                <a:sym typeface="+mn-ea"/>
              </a:rPr>
              <a:t>命名为“国外数据分析”，添加</a:t>
            </a:r>
            <a:r>
              <a:rPr lang="en-US" altLang="zh-CN" dirty="0">
                <a:sym typeface="+mn-ea"/>
              </a:rPr>
              <a:t>[excel</a:t>
            </a:r>
            <a:r>
              <a:rPr lang="zh-CN" altLang="en-US" dirty="0">
                <a:sym typeface="+mn-ea"/>
              </a:rPr>
              <a:t>应用程序范围</a:t>
            </a:r>
            <a:r>
              <a:rPr lang="en-US" altLang="zh-CN" dirty="0">
                <a:sym typeface="+mn-ea"/>
              </a:rPr>
              <a:t>]</a:t>
            </a:r>
            <a:r>
              <a:rPr lang="zh-CN" altLang="en-US" dirty="0">
                <a:sym typeface="+mn-ea"/>
              </a:rPr>
              <a:t>，在工作簿路径键入</a:t>
            </a:r>
            <a:r>
              <a:rPr lang="en-US" altLang="zh-CN" dirty="0">
                <a:sym typeface="+mn-ea"/>
              </a:rPr>
              <a:t>“</a:t>
            </a:r>
            <a:r>
              <a:rPr lang="zh-CN" altLang="en-US" dirty="0">
                <a:sym typeface="+mn-ea"/>
              </a:rPr>
              <a:t>疫情出行情况分析</a:t>
            </a:r>
            <a:r>
              <a:rPr lang="en-US" altLang="zh-CN" dirty="0">
                <a:sym typeface="+mn-ea"/>
              </a:rPr>
              <a:t>   .xlsx”</a:t>
            </a:r>
            <a:r>
              <a:rPr lang="zh-CN" altLang="en-US" dirty="0">
                <a:sym typeface="+mn-ea"/>
              </a:rPr>
              <a:t>，添加</a:t>
            </a:r>
            <a:r>
              <a:rPr lang="en-US" altLang="zh-CN" dirty="0">
                <a:sym typeface="+mn-ea"/>
              </a:rPr>
              <a:t>[</a:t>
            </a:r>
            <a:r>
              <a:rPr lang="zh-CN" altLang="en-US" dirty="0">
                <a:sym typeface="+mn-ea"/>
              </a:rPr>
              <a:t>写入范围</a:t>
            </a:r>
            <a:r>
              <a:rPr lang="en-US" altLang="zh-CN" dirty="0">
                <a:sym typeface="+mn-ea"/>
              </a:rPr>
              <a:t>]</a:t>
            </a:r>
            <a:r>
              <a:rPr lang="zh-CN" altLang="en-US" dirty="0">
                <a:sym typeface="+mn-ea"/>
              </a:rPr>
              <a:t>活动</a:t>
            </a:r>
            <a:r>
              <a:rPr lang="en-US" altLang="zh-CN" dirty="0">
                <a:sym typeface="+mn-ea"/>
              </a:rPr>
              <a:t>,</a:t>
            </a:r>
            <a:r>
              <a:rPr kumimoji="1" lang="zh-CN" altLang="en-US" dirty="0">
                <a:latin typeface="宋体" panose="02010600030101010101" pitchFamily="2" charset="-122"/>
                <a:ea typeface="宋体" panose="02010600030101010101" pitchFamily="2" charset="-122"/>
                <a:sym typeface="+mn-ea"/>
              </a:rPr>
              <a:t>将</a:t>
            </a:r>
            <a:r>
              <a:rPr lang="en-US" altLang="zh-CN" dirty="0">
                <a:sym typeface="+mn-ea"/>
              </a:rPr>
              <a:t>“ExtractDataTable2”</a:t>
            </a:r>
            <a:r>
              <a:rPr lang="zh-CN" altLang="en-US" dirty="0">
                <a:sym typeface="+mn-ea"/>
              </a:rPr>
              <a:t>输入</a:t>
            </a:r>
            <a:r>
              <a:rPr kumimoji="1" lang="zh-CN" altLang="en-US" dirty="0">
                <a:latin typeface="宋体" panose="02010600030101010101" pitchFamily="2" charset="-122"/>
                <a:ea typeface="宋体" panose="02010600030101010101" pitchFamily="2" charset="-122"/>
                <a:sym typeface="+mn-ea"/>
              </a:rPr>
              <a:t>“疫情出行情况分析</a:t>
            </a:r>
            <a:r>
              <a:rPr kumimoji="1" lang="en-US" altLang="zh-CN" dirty="0">
                <a:latin typeface="宋体" panose="02010600030101010101" pitchFamily="2" charset="-122"/>
                <a:ea typeface="宋体" panose="02010600030101010101" pitchFamily="2" charset="-122"/>
                <a:sym typeface="+mn-ea"/>
              </a:rPr>
              <a:t>.xlsx</a:t>
            </a:r>
            <a:r>
              <a:rPr kumimoji="1" lang="zh-CN" altLang="en-US" dirty="0">
                <a:latin typeface="宋体" panose="02010600030101010101" pitchFamily="2" charset="-122"/>
                <a:ea typeface="宋体" panose="02010600030101010101" pitchFamily="2" charset="-122"/>
                <a:sym typeface="+mn-ea"/>
              </a:rPr>
              <a:t>”中命名为</a:t>
            </a:r>
            <a:r>
              <a:rPr lang="en-US" altLang="zh-CN" dirty="0">
                <a:sym typeface="+mn-ea"/>
              </a:rPr>
              <a:t>“</a:t>
            </a:r>
            <a:r>
              <a:rPr lang="zh-CN" altLang="en-US" dirty="0">
                <a:sym typeface="+mn-ea"/>
              </a:rPr>
              <a:t>国外疫情汇总</a:t>
            </a:r>
            <a:r>
              <a:rPr lang="en-US" altLang="zh-CN" dirty="0">
                <a:sym typeface="+mn-ea"/>
              </a:rPr>
              <a:t> ”</a:t>
            </a:r>
            <a:r>
              <a:rPr lang="zh-CN" altLang="en-US" dirty="0">
                <a:sym typeface="+mn-ea"/>
              </a:rPr>
              <a:t>的电子表格，</a:t>
            </a:r>
            <a:r>
              <a:rPr kumimoji="1" lang="zh-CN" altLang="en-US" dirty="0">
                <a:latin typeface="宋体" panose="02010600030101010101" pitchFamily="2" charset="-122"/>
                <a:ea typeface="宋体" panose="02010600030101010101" pitchFamily="2" charset="-122"/>
                <a:sym typeface="+mn-ea"/>
              </a:rPr>
              <a:t>从</a:t>
            </a:r>
            <a:r>
              <a:rPr kumimoji="1" lang="en-US" altLang="zh-CN" dirty="0">
                <a:latin typeface="宋体" panose="02010600030101010101" pitchFamily="2" charset="-122"/>
                <a:ea typeface="宋体" panose="02010600030101010101" pitchFamily="2" charset="-122"/>
                <a:sym typeface="+mn-ea"/>
              </a:rPr>
              <a:t>A1</a:t>
            </a:r>
            <a:r>
              <a:rPr kumimoji="1" lang="zh-CN" altLang="en-US" dirty="0">
                <a:latin typeface="宋体" panose="02010600030101010101" pitchFamily="2" charset="-122"/>
                <a:ea typeface="宋体" panose="02010600030101010101" pitchFamily="2" charset="-122"/>
                <a:sym typeface="+mn-ea"/>
              </a:rPr>
              <a:t>单元格开始写入</a:t>
            </a:r>
            <a:r>
              <a:rPr lang="zh-CN" altLang="en-US" dirty="0">
                <a:sym typeface="+mn-ea"/>
              </a:rPr>
              <a:t>。</a:t>
            </a:r>
            <a:endParaRPr lang="en-US" altLang="zh-CN" dirty="0">
              <a:sym typeface="+mn-ea"/>
            </a:endParaRPr>
          </a:p>
          <a:p>
            <a:pPr marL="285750" indent="-285750">
              <a:lnSpc>
                <a:spcPct val="125000"/>
              </a:lnSpc>
              <a:buFont typeface="Arial" panose="020B0604020202020204" pitchFamily="34" charset="0"/>
              <a:buChar char="•"/>
            </a:pPr>
            <a:r>
              <a:rPr lang="zh-CN" altLang="en-US" dirty="0">
                <a:sym typeface="+mn-ea"/>
              </a:rPr>
              <a:t>添加</a:t>
            </a:r>
            <a:r>
              <a:rPr lang="en-US" altLang="zh-CN" dirty="0">
                <a:sym typeface="+mn-ea"/>
              </a:rPr>
              <a:t>[</a:t>
            </a:r>
            <a:r>
              <a:rPr lang="zh-CN" altLang="en-US" dirty="0">
                <a:sym typeface="+mn-ea"/>
              </a:rPr>
              <a:t>读取范围</a:t>
            </a:r>
            <a:r>
              <a:rPr lang="en-US" altLang="zh-CN" dirty="0">
                <a:sym typeface="+mn-ea"/>
              </a:rPr>
              <a:t>], </a:t>
            </a:r>
            <a:r>
              <a:rPr kumimoji="1" lang="zh-CN" altLang="en-US" dirty="0">
                <a:latin typeface="宋体" panose="02010600030101010101" pitchFamily="2" charset="-122"/>
                <a:ea typeface="宋体" panose="02010600030101010101" pitchFamily="2" charset="-122"/>
                <a:sym typeface="+mn-ea"/>
              </a:rPr>
              <a:t>并键入“</a:t>
            </a:r>
            <a:r>
              <a:rPr lang="zh-CN" altLang="en-US" dirty="0">
                <a:sym typeface="+mn-ea"/>
              </a:rPr>
              <a:t>国外疫情汇总</a:t>
            </a:r>
            <a:r>
              <a:rPr kumimoji="1" lang="zh-CN" altLang="en-US" dirty="0">
                <a:latin typeface="宋体" panose="02010600030101010101" pitchFamily="2" charset="-122"/>
                <a:ea typeface="宋体" panose="02010600030101010101" pitchFamily="2" charset="-122"/>
                <a:sym typeface="+mn-ea"/>
              </a:rPr>
              <a:t>”，输出为</a:t>
            </a:r>
            <a:r>
              <a:rPr kumimoji="1" lang="en-US" altLang="zh-CN" dirty="0">
                <a:latin typeface="宋体" panose="02010600030101010101" pitchFamily="2" charset="-122"/>
                <a:ea typeface="宋体" panose="02010600030101010101" pitchFamily="2" charset="-122"/>
                <a:sym typeface="+mn-ea"/>
              </a:rPr>
              <a:t>“DT3”</a:t>
            </a:r>
            <a:r>
              <a:rPr kumimoji="1" lang="zh-CN" altLang="en-US" dirty="0">
                <a:latin typeface="宋体" panose="02010600030101010101" pitchFamily="2" charset="-122"/>
                <a:ea typeface="宋体" panose="02010600030101010101" pitchFamily="2" charset="-122"/>
                <a:sym typeface="+mn-ea"/>
              </a:rPr>
              <a:t>。</a:t>
            </a:r>
            <a:endParaRPr lang="en-US" altLang="zh-CN" sz="2400" dirty="0">
              <a:solidFill>
                <a:schemeClr val="bg1"/>
              </a:solidFill>
              <a:sym typeface="+mn-ea"/>
            </a:endParaRPr>
          </a:p>
          <a:p>
            <a:r>
              <a:rPr lang="zh-CN" altLang="en-US" sz="2400" dirty="0">
                <a:solidFill>
                  <a:schemeClr val="bg1"/>
                </a:solidFill>
                <a:sym typeface="+mn-ea"/>
              </a:rPr>
              <a:t>  </a:t>
            </a:r>
            <a:endParaRPr lang="zh-CN" altLang="en-US" sz="2400" dirty="0"/>
          </a:p>
        </p:txBody>
      </p:sp>
      <p:pic>
        <p:nvPicPr>
          <p:cNvPr id="3" name="图片 2" descr="QQ图片20210613163102"/>
          <p:cNvPicPr>
            <a:picLocks noChangeAspect="1"/>
          </p:cNvPicPr>
          <p:nvPr/>
        </p:nvPicPr>
        <p:blipFill>
          <a:blip r:embed="rId1"/>
          <a:stretch>
            <a:fillRect/>
          </a:stretch>
        </p:blipFill>
        <p:spPr>
          <a:xfrm>
            <a:off x="6025498" y="1205950"/>
            <a:ext cx="5027794" cy="2956513"/>
          </a:xfrm>
          <a:prstGeom prst="rect">
            <a:avLst/>
          </a:prstGeom>
        </p:spPr>
      </p:pic>
      <p:pic>
        <p:nvPicPr>
          <p:cNvPr id="4" name="图片 3" descr="QQ图片20210613163112"/>
          <p:cNvPicPr>
            <a:picLocks noChangeAspect="1"/>
          </p:cNvPicPr>
          <p:nvPr/>
        </p:nvPicPr>
        <p:blipFill>
          <a:blip r:embed="rId2"/>
          <a:stretch>
            <a:fillRect/>
          </a:stretch>
        </p:blipFill>
        <p:spPr>
          <a:xfrm>
            <a:off x="5460487" y="4471426"/>
            <a:ext cx="2764668" cy="1914525"/>
          </a:xfrm>
          <a:prstGeom prst="rect">
            <a:avLst/>
          </a:prstGeom>
        </p:spPr>
      </p:pic>
      <p:pic>
        <p:nvPicPr>
          <p:cNvPr id="5" name="图片 4" descr="QQ图片20210613163116"/>
          <p:cNvPicPr>
            <a:picLocks noChangeAspect="1"/>
          </p:cNvPicPr>
          <p:nvPr/>
        </p:nvPicPr>
        <p:blipFill>
          <a:blip r:embed="rId3"/>
          <a:stretch>
            <a:fillRect/>
          </a:stretch>
        </p:blipFill>
        <p:spPr>
          <a:xfrm>
            <a:off x="8841429" y="4471426"/>
            <a:ext cx="2857500" cy="1914525"/>
          </a:xfrm>
          <a:prstGeom prst="rect">
            <a:avLst/>
          </a:prstGeom>
        </p:spPr>
      </p:pic>
      <p:sp>
        <p:nvSpPr>
          <p:cNvPr id="6" name="文本框 5"/>
          <p:cNvSpPr txBox="1"/>
          <p:nvPr/>
        </p:nvSpPr>
        <p:spPr>
          <a:xfrm>
            <a:off x="419735" y="0"/>
            <a:ext cx="4171315" cy="11988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sym typeface="+mn-ea"/>
              </a:rPr>
              <a:t>三、执行流程图</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sz="2400"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sym typeface="+mn-ea"/>
              </a:rPr>
              <a:t>Execution Flow Chart</a:t>
            </a:r>
            <a:endParaRPr lang="en-US" sz="2400" b="1" dirty="0">
              <a:solidFill>
                <a:schemeClr val="bg1"/>
              </a:solidFill>
              <a:latin typeface="微软雅黑" panose="020B0503020204020204" pitchFamily="34" charset="-122"/>
              <a:ea typeface="微软雅黑" panose="020B0503020204020204" pitchFamily="34" charset="-122"/>
            </a:endParaRPr>
          </a:p>
          <a:p>
            <a:endParaRPr lang="zh-CN" altLang="en-US" sz="2400" b="1" dirty="0"/>
          </a:p>
        </p:txBody>
      </p:sp>
      <p:cxnSp>
        <p:nvCxnSpPr>
          <p:cNvPr id="8" name="直接连接符 7"/>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6095999" y="6420963"/>
            <a:ext cx="1566226" cy="276999"/>
          </a:xfrm>
          <a:prstGeom prst="rect">
            <a:avLst/>
          </a:prstGeom>
          <a:noFill/>
        </p:spPr>
        <p:txBody>
          <a:bodyPr wrap="square" rtlCol="0">
            <a:spAutoFit/>
          </a:bodyPr>
          <a:lstStyle/>
          <a:p>
            <a:pPr algn="ctr"/>
            <a:r>
              <a:rPr lang="zh-CN" altLang="en-US" sz="1200" dirty="0">
                <a:solidFill>
                  <a:schemeClr val="bg1"/>
                </a:solidFill>
              </a:rPr>
              <a:t>输入数据</a:t>
            </a:r>
            <a:endParaRPr lang="zh-CN" altLang="en-US" sz="1200" dirty="0">
              <a:solidFill>
                <a:schemeClr val="bg1"/>
              </a:solidFill>
            </a:endParaRPr>
          </a:p>
        </p:txBody>
      </p:sp>
      <p:sp>
        <p:nvSpPr>
          <p:cNvPr id="10" name="文本框 9"/>
          <p:cNvSpPr txBox="1"/>
          <p:nvPr/>
        </p:nvSpPr>
        <p:spPr>
          <a:xfrm>
            <a:off x="9487066" y="6420963"/>
            <a:ext cx="1566226" cy="276999"/>
          </a:xfrm>
          <a:prstGeom prst="rect">
            <a:avLst/>
          </a:prstGeom>
          <a:noFill/>
        </p:spPr>
        <p:txBody>
          <a:bodyPr wrap="square" rtlCol="0">
            <a:spAutoFit/>
          </a:bodyPr>
          <a:lstStyle/>
          <a:p>
            <a:pPr algn="ctr"/>
            <a:r>
              <a:rPr lang="zh-CN" altLang="en-US" sz="1200" dirty="0">
                <a:solidFill>
                  <a:schemeClr val="bg1"/>
                </a:solidFill>
              </a:rPr>
              <a:t>输出数据</a:t>
            </a:r>
            <a:endParaRPr lang="zh-CN" altLang="en-US" sz="1200" dirty="0">
              <a:solidFill>
                <a:schemeClr val="bg1"/>
              </a:solidFill>
            </a:endParaRPr>
          </a:p>
        </p:txBody>
      </p:sp>
      <p:sp>
        <p:nvSpPr>
          <p:cNvPr id="11" name="文本框 10"/>
          <p:cNvSpPr txBox="1"/>
          <p:nvPr/>
        </p:nvSpPr>
        <p:spPr>
          <a:xfrm>
            <a:off x="7820703" y="4162463"/>
            <a:ext cx="1437383" cy="276999"/>
          </a:xfrm>
          <a:prstGeom prst="rect">
            <a:avLst/>
          </a:prstGeom>
          <a:noFill/>
        </p:spPr>
        <p:txBody>
          <a:bodyPr wrap="square" rtlCol="0">
            <a:spAutoFit/>
          </a:bodyPr>
          <a:lstStyle/>
          <a:p>
            <a:pPr algn="ctr"/>
            <a:r>
              <a:rPr lang="zh-CN" altLang="en-US" sz="1200" dirty="0">
                <a:solidFill>
                  <a:schemeClr val="bg1"/>
                </a:solidFill>
              </a:rPr>
              <a:t>汇总数据</a:t>
            </a:r>
            <a:endParaRPr lang="zh-CN" altLang="en-US" sz="1200"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1"/>
          <p:cNvSpPr/>
          <p:nvPr/>
        </p:nvSpPr>
        <p:spPr>
          <a:xfrm>
            <a:off x="471414" y="4986565"/>
            <a:ext cx="11091355" cy="1645689"/>
          </a:xfrm>
          <a:prstGeom prst="roundRect">
            <a:avLst>
              <a:gd name="adj" fmla="val 5079"/>
            </a:avLst>
          </a:prstGeom>
          <a:solidFill>
            <a:srgbClr val="F1F6FF">
              <a:alpha val="65098"/>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微软雅黑" panose="020B0503020204020204" pitchFamily="34" charset="-122"/>
              <a:cs typeface="Arial" panose="020B0604020202020204" pitchFamily="34" charset="0"/>
            </a:endParaRPr>
          </a:p>
        </p:txBody>
      </p:sp>
      <p:sp>
        <p:nvSpPr>
          <p:cNvPr id="2" name="文本框 1"/>
          <p:cNvSpPr txBox="1"/>
          <p:nvPr/>
        </p:nvSpPr>
        <p:spPr>
          <a:xfrm>
            <a:off x="772998" y="5193575"/>
            <a:ext cx="10595727" cy="1076325"/>
          </a:xfrm>
          <a:prstGeom prst="rect">
            <a:avLst/>
          </a:prstGeom>
          <a:noFill/>
        </p:spPr>
        <p:txBody>
          <a:bodyPr wrap="square" rtlCol="0">
            <a:spAutoFit/>
          </a:bodyPr>
          <a:lstStyle/>
          <a:p>
            <a:pPr algn="ctr"/>
            <a:r>
              <a:rPr lang="zh-CN" altLang="en-US" sz="2400" b="1" dirty="0"/>
              <a:t>第八步 构建国外疫情情况数据表</a:t>
            </a:r>
            <a:endParaRPr lang="en-US" altLang="zh-CN" sz="2400" b="1" dirty="0"/>
          </a:p>
          <a:p>
            <a:pPr marL="342900" indent="-342900">
              <a:buFont typeface="Arial" panose="020B0604020202020204" pitchFamily="34" charset="0"/>
              <a:buChar char="•"/>
            </a:pPr>
            <a:r>
              <a:rPr lang="zh-CN" altLang="en-US" sz="2000" dirty="0"/>
              <a:t>添加[构建数据表]活动，在“数据表”中创建数据表，并设置“地区”、</a:t>
            </a:r>
            <a:r>
              <a:rPr lang="en-US" altLang="zh-CN" sz="2000" dirty="0"/>
              <a:t>“</a:t>
            </a:r>
            <a:r>
              <a:rPr lang="zh-CN" altLang="en-US" sz="2000" dirty="0"/>
              <a:t>新增</a:t>
            </a:r>
            <a:r>
              <a:rPr lang="en-US" altLang="zh-CN" sz="2000" dirty="0"/>
              <a:t>”</a:t>
            </a:r>
            <a:r>
              <a:rPr lang="zh-CN" altLang="en-US" sz="2000" dirty="0"/>
              <a:t>和“现有”三个标头，输出为“DT</a:t>
            </a:r>
            <a:r>
              <a:rPr lang="en-US" altLang="zh-CN" sz="2000" dirty="0"/>
              <a:t>4</a:t>
            </a:r>
            <a:r>
              <a:rPr lang="zh-CN" altLang="en-US" sz="2000" dirty="0"/>
              <a:t>” 。</a:t>
            </a:r>
            <a:endParaRPr lang="zh-CN" altLang="en-US" sz="2000" dirty="0"/>
          </a:p>
        </p:txBody>
      </p:sp>
      <p:pic>
        <p:nvPicPr>
          <p:cNvPr id="3" name="图片 2" descr="QQ图片20210613163127"/>
          <p:cNvPicPr>
            <a:picLocks noChangeAspect="1"/>
          </p:cNvPicPr>
          <p:nvPr/>
        </p:nvPicPr>
        <p:blipFill>
          <a:blip r:embed="rId1"/>
          <a:stretch>
            <a:fillRect/>
          </a:stretch>
        </p:blipFill>
        <p:spPr>
          <a:xfrm>
            <a:off x="7277492" y="1769153"/>
            <a:ext cx="3000974" cy="2565859"/>
          </a:xfrm>
          <a:prstGeom prst="rect">
            <a:avLst/>
          </a:prstGeom>
        </p:spPr>
      </p:pic>
      <p:pic>
        <p:nvPicPr>
          <p:cNvPr id="4" name="图片 3" descr="QQ图片20210613163121"/>
          <p:cNvPicPr>
            <a:picLocks noChangeAspect="1"/>
          </p:cNvPicPr>
          <p:nvPr/>
        </p:nvPicPr>
        <p:blipFill>
          <a:blip r:embed="rId2"/>
          <a:stretch>
            <a:fillRect/>
          </a:stretch>
        </p:blipFill>
        <p:spPr>
          <a:xfrm>
            <a:off x="675929" y="1266941"/>
            <a:ext cx="4951874" cy="3382803"/>
          </a:xfrm>
          <a:prstGeom prst="rect">
            <a:avLst/>
          </a:prstGeom>
        </p:spPr>
      </p:pic>
      <p:sp>
        <p:nvSpPr>
          <p:cNvPr id="5" name="文本框 4"/>
          <p:cNvSpPr txBox="1"/>
          <p:nvPr/>
        </p:nvSpPr>
        <p:spPr>
          <a:xfrm>
            <a:off x="581660" y="125730"/>
            <a:ext cx="4688840" cy="11988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sym typeface="+mn-ea"/>
              </a:rPr>
              <a:t>三、执行流程图</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sz="2400"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sym typeface="+mn-ea"/>
              </a:rPr>
              <a:t>Execution Flow Chart</a:t>
            </a:r>
            <a:endParaRPr lang="en-US" sz="2400" b="1" dirty="0">
              <a:solidFill>
                <a:schemeClr val="bg1"/>
              </a:solidFill>
              <a:latin typeface="微软雅黑" panose="020B0503020204020204" pitchFamily="34" charset="-122"/>
              <a:ea typeface="微软雅黑" panose="020B0503020204020204" pitchFamily="34" charset="-122"/>
            </a:endParaRPr>
          </a:p>
          <a:p>
            <a:endParaRPr lang="zh-CN" altLang="en-US" sz="2400" b="1"/>
          </a:p>
        </p:txBody>
      </p:sp>
      <p:cxnSp>
        <p:nvCxnSpPr>
          <p:cNvPr id="6" name="直接连接符 5"/>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7994866" y="4403522"/>
            <a:ext cx="1566226" cy="276999"/>
          </a:xfrm>
          <a:prstGeom prst="rect">
            <a:avLst/>
          </a:prstGeom>
          <a:noFill/>
        </p:spPr>
        <p:txBody>
          <a:bodyPr wrap="square" rtlCol="0">
            <a:spAutoFit/>
          </a:bodyPr>
          <a:lstStyle/>
          <a:p>
            <a:pPr algn="ctr"/>
            <a:r>
              <a:rPr lang="zh-CN" altLang="en-US" sz="1200" dirty="0">
                <a:solidFill>
                  <a:schemeClr val="bg1"/>
                </a:solidFill>
              </a:rPr>
              <a:t>标头内容</a:t>
            </a:r>
            <a:endParaRPr lang="zh-CN" altLang="en-US" sz="1200" dirty="0">
              <a:solidFill>
                <a:schemeClr val="bg1"/>
              </a:solidFill>
            </a:endParaRPr>
          </a:p>
        </p:txBody>
      </p:sp>
      <p:sp>
        <p:nvSpPr>
          <p:cNvPr id="10" name="文本框 9"/>
          <p:cNvSpPr txBox="1"/>
          <p:nvPr/>
        </p:nvSpPr>
        <p:spPr>
          <a:xfrm>
            <a:off x="2368753" y="4649744"/>
            <a:ext cx="1566226" cy="276999"/>
          </a:xfrm>
          <a:prstGeom prst="rect">
            <a:avLst/>
          </a:prstGeom>
          <a:noFill/>
        </p:spPr>
        <p:txBody>
          <a:bodyPr wrap="square" rtlCol="0">
            <a:spAutoFit/>
          </a:bodyPr>
          <a:lstStyle/>
          <a:p>
            <a:pPr algn="ctr"/>
            <a:r>
              <a:rPr lang="zh-CN" altLang="en-US" sz="1200" dirty="0">
                <a:solidFill>
                  <a:schemeClr val="bg1"/>
                </a:solidFill>
              </a:rPr>
              <a:t>构建数据表</a:t>
            </a:r>
            <a:endParaRPr lang="zh-CN" altLang="en-US" sz="1200" dirty="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1"/>
          <p:cNvSpPr/>
          <p:nvPr/>
        </p:nvSpPr>
        <p:spPr>
          <a:xfrm>
            <a:off x="5531155" y="4588268"/>
            <a:ext cx="6511687" cy="2163538"/>
          </a:xfrm>
          <a:prstGeom prst="roundRect">
            <a:avLst>
              <a:gd name="adj" fmla="val 5079"/>
            </a:avLst>
          </a:prstGeom>
          <a:solidFill>
            <a:srgbClr val="F1F6FF">
              <a:alpha val="65098"/>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微软雅黑" panose="020B0503020204020204" pitchFamily="34" charset="-122"/>
              <a:cs typeface="Arial" panose="020B0604020202020204" pitchFamily="34" charset="0"/>
            </a:endParaRPr>
          </a:p>
        </p:txBody>
      </p:sp>
      <p:sp>
        <p:nvSpPr>
          <p:cNvPr id="2" name="文本框 1"/>
          <p:cNvSpPr txBox="1"/>
          <p:nvPr/>
        </p:nvSpPr>
        <p:spPr>
          <a:xfrm>
            <a:off x="5613521" y="4700541"/>
            <a:ext cx="6346953" cy="1938020"/>
          </a:xfrm>
          <a:prstGeom prst="rect">
            <a:avLst/>
          </a:prstGeom>
          <a:noFill/>
        </p:spPr>
        <p:txBody>
          <a:bodyPr wrap="square" rtlCol="0">
            <a:spAutoFit/>
          </a:bodyPr>
          <a:lstStyle/>
          <a:p>
            <a:pPr algn="ctr"/>
            <a:r>
              <a:rPr lang="zh-CN" altLang="en-US" sz="2000" b="1" dirty="0"/>
              <a:t>第九步 对国外疫情数据进行分析</a:t>
            </a:r>
            <a:endParaRPr lang="en-US" altLang="zh-CN" sz="2000" b="1" dirty="0"/>
          </a:p>
          <a:p>
            <a:pPr marL="342900" indent="-342900">
              <a:buFont typeface="Arial" panose="020B0604020202020204" pitchFamily="34" charset="0"/>
              <a:buChar char="•"/>
            </a:pPr>
            <a:r>
              <a:rPr lang="zh-CN" altLang="en-US" sz="2000" dirty="0"/>
              <a:t>添加</a:t>
            </a:r>
            <a:r>
              <a:rPr lang="en-US" altLang="zh-CN" sz="2000" dirty="0"/>
              <a:t>[</a:t>
            </a:r>
            <a:r>
              <a:rPr lang="zh-CN" altLang="en-US" sz="2000" dirty="0"/>
              <a:t>对于每一个行</a:t>
            </a:r>
            <a:r>
              <a:rPr lang="en-US" altLang="zh-CN" sz="2000" dirty="0"/>
              <a:t>]</a:t>
            </a:r>
            <a:r>
              <a:rPr lang="zh-CN" altLang="en-US" sz="2000" dirty="0"/>
              <a:t>，</a:t>
            </a:r>
            <a:r>
              <a:rPr lang="zh-CN" altLang="en-US" sz="2000" dirty="0">
                <a:sym typeface="+mn-ea"/>
              </a:rPr>
              <a:t>遍历循环row输入为“DT3”</a:t>
            </a:r>
            <a:endParaRPr lang="zh-CN" altLang="en-US" sz="2000" dirty="0"/>
          </a:p>
          <a:p>
            <a:pPr marL="342900" indent="-342900">
              <a:buFont typeface="Arial" panose="020B0604020202020204" pitchFamily="34" charset="0"/>
              <a:buChar char="•"/>
            </a:pPr>
            <a:r>
              <a:rPr lang="zh-CN" altLang="en-US" sz="2000" dirty="0"/>
              <a:t>在</a:t>
            </a:r>
            <a:r>
              <a:rPr lang="en-US" altLang="zh-CN" sz="2000" dirty="0"/>
              <a:t>“</a:t>
            </a:r>
            <a:r>
              <a:rPr lang="zh-CN" altLang="en-US" sz="2000" dirty="0"/>
              <a:t>正文</a:t>
            </a:r>
            <a:r>
              <a:rPr lang="en-US" altLang="zh-CN" sz="2000" dirty="0"/>
              <a:t>”</a:t>
            </a:r>
            <a:r>
              <a:rPr lang="zh-CN" altLang="en-US" sz="2000" dirty="0"/>
              <a:t>中添加三个</a:t>
            </a:r>
            <a:r>
              <a:rPr lang="en-US" altLang="zh-CN" sz="2000" dirty="0"/>
              <a:t>[</a:t>
            </a:r>
            <a:r>
              <a:rPr lang="zh-CN" altLang="en-US" sz="2000" dirty="0"/>
              <a:t>获取行项目</a:t>
            </a:r>
            <a:r>
              <a:rPr lang="en-US" altLang="zh-CN" sz="2000" dirty="0"/>
              <a:t>]</a:t>
            </a:r>
            <a:r>
              <a:rPr lang="zh-CN" altLang="en-US" sz="2000" dirty="0"/>
              <a:t>活动，</a:t>
            </a:r>
            <a:r>
              <a:rPr lang="zh-CN" altLang="en-US" sz="2000" dirty="0">
                <a:sym typeface="+mn-ea"/>
              </a:rPr>
              <a:t>用于获取标头为“地区”、</a:t>
            </a:r>
            <a:r>
              <a:rPr lang="en-US" altLang="zh-CN" sz="2000" dirty="0">
                <a:sym typeface="+mn-ea"/>
              </a:rPr>
              <a:t>“</a:t>
            </a:r>
            <a:r>
              <a:rPr lang="zh-CN" altLang="en-US" sz="2000" dirty="0">
                <a:sym typeface="+mn-ea"/>
              </a:rPr>
              <a:t>新增</a:t>
            </a:r>
            <a:r>
              <a:rPr lang="en-US" altLang="zh-CN" sz="2000" dirty="0">
                <a:sym typeface="+mn-ea"/>
              </a:rPr>
              <a:t>”</a:t>
            </a:r>
            <a:r>
              <a:rPr lang="zh-CN" altLang="en-US" sz="2000" dirty="0">
                <a:sym typeface="+mn-ea"/>
              </a:rPr>
              <a:t>和“累计”三列的行数据，分别将获取的行数据输出为</a:t>
            </a:r>
            <a:r>
              <a:rPr lang="en-US" altLang="zh-CN" sz="2000" dirty="0"/>
              <a:t>“</a:t>
            </a:r>
            <a:r>
              <a:rPr lang="en-US" altLang="zh-CN" sz="2000" dirty="0" err="1"/>
              <a:t>NEWplace</a:t>
            </a:r>
            <a:r>
              <a:rPr lang="en-US" altLang="zh-CN" sz="2000" dirty="0"/>
              <a:t>”</a:t>
            </a:r>
            <a:r>
              <a:rPr lang="zh-CN" altLang="en-US" sz="2000" dirty="0"/>
              <a:t>、</a:t>
            </a:r>
            <a:r>
              <a:rPr lang="en-US" altLang="zh-CN" sz="2000" dirty="0"/>
              <a:t>“increasing”</a:t>
            </a:r>
            <a:r>
              <a:rPr lang="zh-CN" altLang="en-US" sz="2000" dirty="0"/>
              <a:t>和</a:t>
            </a:r>
            <a:r>
              <a:rPr lang="en-US" altLang="zh-CN" sz="2000" dirty="0"/>
              <a:t>“</a:t>
            </a:r>
            <a:r>
              <a:rPr lang="en-US" altLang="zh-CN" sz="2000" dirty="0" err="1"/>
              <a:t>NEWnumber</a:t>
            </a:r>
            <a:r>
              <a:rPr lang="en-US" altLang="zh-CN" sz="2000" dirty="0"/>
              <a:t>”</a:t>
            </a:r>
            <a:r>
              <a:rPr lang="zh-CN" altLang="en-US" sz="2000" dirty="0"/>
              <a:t>，变量类型设置为Generic Vale。</a:t>
            </a:r>
            <a:endParaRPr lang="en-US" altLang="zh-CN" sz="1600" dirty="0"/>
          </a:p>
        </p:txBody>
      </p:sp>
      <p:pic>
        <p:nvPicPr>
          <p:cNvPr id="3" name="图片 2" descr="QQ图片20210613163132"/>
          <p:cNvPicPr>
            <a:picLocks noChangeAspect="1"/>
          </p:cNvPicPr>
          <p:nvPr/>
        </p:nvPicPr>
        <p:blipFill>
          <a:blip r:embed="rId1"/>
          <a:stretch>
            <a:fillRect/>
          </a:stretch>
        </p:blipFill>
        <p:spPr>
          <a:xfrm>
            <a:off x="179627" y="1529187"/>
            <a:ext cx="5155101" cy="4500027"/>
          </a:xfrm>
          <a:prstGeom prst="rect">
            <a:avLst/>
          </a:prstGeom>
        </p:spPr>
      </p:pic>
      <p:pic>
        <p:nvPicPr>
          <p:cNvPr id="4" name="图片 3" descr="QQ图片20210613171053"/>
          <p:cNvPicPr>
            <a:picLocks noChangeAspect="1"/>
          </p:cNvPicPr>
          <p:nvPr/>
        </p:nvPicPr>
        <p:blipFill>
          <a:blip r:embed="rId2"/>
          <a:stretch>
            <a:fillRect/>
          </a:stretch>
        </p:blipFill>
        <p:spPr>
          <a:xfrm>
            <a:off x="5531156" y="1542324"/>
            <a:ext cx="2971462" cy="1256077"/>
          </a:xfrm>
          <a:prstGeom prst="rect">
            <a:avLst/>
          </a:prstGeom>
        </p:spPr>
      </p:pic>
      <p:pic>
        <p:nvPicPr>
          <p:cNvPr id="5" name="图片 4" descr="QQ图片20210613171058"/>
          <p:cNvPicPr>
            <a:picLocks noChangeAspect="1"/>
          </p:cNvPicPr>
          <p:nvPr/>
        </p:nvPicPr>
        <p:blipFill>
          <a:blip r:embed="rId3"/>
          <a:stretch>
            <a:fillRect/>
          </a:stretch>
        </p:blipFill>
        <p:spPr>
          <a:xfrm>
            <a:off x="5531156" y="3076242"/>
            <a:ext cx="2971462" cy="1234185"/>
          </a:xfrm>
          <a:prstGeom prst="rect">
            <a:avLst/>
          </a:prstGeom>
        </p:spPr>
      </p:pic>
      <p:pic>
        <p:nvPicPr>
          <p:cNvPr id="6" name="图片 5" descr="QQ图片20210613171102"/>
          <p:cNvPicPr>
            <a:picLocks noChangeAspect="1"/>
          </p:cNvPicPr>
          <p:nvPr/>
        </p:nvPicPr>
        <p:blipFill>
          <a:blip r:embed="rId4"/>
          <a:stretch>
            <a:fillRect/>
          </a:stretch>
        </p:blipFill>
        <p:spPr>
          <a:xfrm>
            <a:off x="9071381" y="2545222"/>
            <a:ext cx="2971462" cy="1233979"/>
          </a:xfrm>
          <a:prstGeom prst="rect">
            <a:avLst/>
          </a:prstGeom>
        </p:spPr>
      </p:pic>
      <p:sp>
        <p:nvSpPr>
          <p:cNvPr id="7" name="文本框 6"/>
          <p:cNvSpPr txBox="1"/>
          <p:nvPr/>
        </p:nvSpPr>
        <p:spPr>
          <a:xfrm>
            <a:off x="376555" y="0"/>
            <a:ext cx="4311650" cy="11988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sym typeface="+mn-ea"/>
              </a:rPr>
              <a:t>三、执行流程图</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sz="2400"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sym typeface="+mn-ea"/>
              </a:rPr>
              <a:t>Execution Flow Chart</a:t>
            </a:r>
            <a:endParaRPr lang="en-US" sz="2400" b="1" dirty="0">
              <a:solidFill>
                <a:schemeClr val="bg1"/>
              </a:solidFill>
              <a:latin typeface="微软雅黑" panose="020B0503020204020204" pitchFamily="34" charset="-122"/>
              <a:ea typeface="微软雅黑" panose="020B0503020204020204" pitchFamily="34" charset="-122"/>
            </a:endParaRPr>
          </a:p>
          <a:p>
            <a:endParaRPr lang="zh-CN" altLang="en-US" sz="2400"/>
          </a:p>
        </p:txBody>
      </p:sp>
      <p:cxnSp>
        <p:nvCxnSpPr>
          <p:cNvPr id="8" name="直接连接符 7"/>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974064" y="6125715"/>
            <a:ext cx="1566226" cy="276999"/>
          </a:xfrm>
          <a:prstGeom prst="rect">
            <a:avLst/>
          </a:prstGeom>
          <a:noFill/>
        </p:spPr>
        <p:txBody>
          <a:bodyPr wrap="square" rtlCol="0">
            <a:spAutoFit/>
          </a:bodyPr>
          <a:lstStyle/>
          <a:p>
            <a:pPr algn="ctr"/>
            <a:r>
              <a:rPr lang="zh-CN" altLang="en-US" sz="1200" dirty="0">
                <a:solidFill>
                  <a:schemeClr val="bg1"/>
                </a:solidFill>
              </a:rPr>
              <a:t>数据分析</a:t>
            </a:r>
            <a:endParaRPr lang="zh-CN" altLang="en-US" sz="1200" dirty="0">
              <a:solidFill>
                <a:schemeClr val="bg1"/>
              </a:solidFill>
            </a:endParaRPr>
          </a:p>
        </p:txBody>
      </p:sp>
      <p:sp>
        <p:nvSpPr>
          <p:cNvPr id="12" name="文本框 11"/>
          <p:cNvSpPr txBox="1"/>
          <p:nvPr/>
        </p:nvSpPr>
        <p:spPr>
          <a:xfrm>
            <a:off x="9773999" y="3802003"/>
            <a:ext cx="1566226" cy="276999"/>
          </a:xfrm>
          <a:prstGeom prst="rect">
            <a:avLst/>
          </a:prstGeom>
          <a:noFill/>
        </p:spPr>
        <p:txBody>
          <a:bodyPr wrap="square" rtlCol="0">
            <a:spAutoFit/>
          </a:bodyPr>
          <a:lstStyle/>
          <a:p>
            <a:pPr algn="ctr"/>
            <a:r>
              <a:rPr lang="zh-CN" altLang="en-US" sz="1200" dirty="0">
                <a:solidFill>
                  <a:schemeClr val="bg1"/>
                </a:solidFill>
              </a:rPr>
              <a:t>变量</a:t>
            </a:r>
            <a:r>
              <a:rPr lang="en-US" altLang="zh-CN" sz="1200" dirty="0">
                <a:solidFill>
                  <a:schemeClr val="bg1"/>
                </a:solidFill>
              </a:rPr>
              <a:t>6-8</a:t>
            </a:r>
            <a:endParaRPr lang="zh-CN" altLang="en-US" sz="1200" dirty="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1"/>
          <p:cNvSpPr/>
          <p:nvPr/>
        </p:nvSpPr>
        <p:spPr>
          <a:xfrm>
            <a:off x="455377" y="5011016"/>
            <a:ext cx="11091355" cy="1645689"/>
          </a:xfrm>
          <a:prstGeom prst="roundRect">
            <a:avLst>
              <a:gd name="adj" fmla="val 5079"/>
            </a:avLst>
          </a:prstGeom>
          <a:solidFill>
            <a:srgbClr val="F1F6FF">
              <a:alpha val="65098"/>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微软雅黑" panose="020B0503020204020204" pitchFamily="34" charset="-122"/>
              <a:cs typeface="Arial" panose="020B0604020202020204" pitchFamily="34" charset="0"/>
            </a:endParaRPr>
          </a:p>
        </p:txBody>
      </p:sp>
      <p:pic>
        <p:nvPicPr>
          <p:cNvPr id="3" name="图片 2" descr="QQ图片20210613163151"/>
          <p:cNvPicPr>
            <a:picLocks noChangeAspect="1"/>
          </p:cNvPicPr>
          <p:nvPr/>
        </p:nvPicPr>
        <p:blipFill>
          <a:blip r:embed="rId1"/>
          <a:stretch>
            <a:fillRect/>
          </a:stretch>
        </p:blipFill>
        <p:spPr>
          <a:xfrm>
            <a:off x="912558" y="1330380"/>
            <a:ext cx="4602123" cy="3398061"/>
          </a:xfrm>
          <a:prstGeom prst="rect">
            <a:avLst/>
          </a:prstGeom>
        </p:spPr>
      </p:pic>
      <p:pic>
        <p:nvPicPr>
          <p:cNvPr id="4" name="图片 3" descr="QQ图片20210613163155"/>
          <p:cNvPicPr>
            <a:picLocks noChangeAspect="1"/>
          </p:cNvPicPr>
          <p:nvPr/>
        </p:nvPicPr>
        <p:blipFill>
          <a:blip r:embed="rId2"/>
          <a:stretch>
            <a:fillRect/>
          </a:stretch>
        </p:blipFill>
        <p:spPr>
          <a:xfrm>
            <a:off x="7164371" y="2194289"/>
            <a:ext cx="2762053" cy="2132872"/>
          </a:xfrm>
          <a:prstGeom prst="rect">
            <a:avLst/>
          </a:prstGeom>
        </p:spPr>
      </p:pic>
      <p:sp>
        <p:nvSpPr>
          <p:cNvPr id="5" name="文本框 4"/>
          <p:cNvSpPr txBox="1"/>
          <p:nvPr/>
        </p:nvSpPr>
        <p:spPr>
          <a:xfrm>
            <a:off x="311785" y="201295"/>
            <a:ext cx="4117975" cy="11988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sym typeface="+mn-ea"/>
              </a:rPr>
              <a:t>三、执行流程图</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sz="2400"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sym typeface="+mn-ea"/>
              </a:rPr>
              <a:t>Execution Flow Chart</a:t>
            </a:r>
            <a:endParaRPr lang="en-US" sz="2400" b="1" dirty="0">
              <a:solidFill>
                <a:schemeClr val="bg1"/>
              </a:solidFill>
              <a:latin typeface="微软雅黑" panose="020B0503020204020204" pitchFamily="34" charset="-122"/>
              <a:ea typeface="微软雅黑" panose="020B0503020204020204" pitchFamily="34" charset="-122"/>
            </a:endParaRPr>
          </a:p>
          <a:p>
            <a:endParaRPr lang="zh-CN" altLang="en-US" sz="2400" b="1"/>
          </a:p>
        </p:txBody>
      </p:sp>
      <p:sp>
        <p:nvSpPr>
          <p:cNvPr id="6" name="文本框 5"/>
          <p:cNvSpPr txBox="1"/>
          <p:nvPr/>
        </p:nvSpPr>
        <p:spPr>
          <a:xfrm>
            <a:off x="703946" y="5074535"/>
            <a:ext cx="10593420" cy="1229995"/>
          </a:xfrm>
          <a:prstGeom prst="rect">
            <a:avLst/>
          </a:prstGeom>
          <a:noFill/>
        </p:spPr>
        <p:txBody>
          <a:bodyPr wrap="square" rtlCol="0">
            <a:spAutoFit/>
          </a:bodyPr>
          <a:lstStyle/>
          <a:p>
            <a:pPr algn="ctr"/>
            <a:r>
              <a:rPr lang="zh-CN" altLang="en-US" sz="2000" b="1" dirty="0"/>
              <a:t>第十步 筛选在国外新增小于</a:t>
            </a:r>
            <a:r>
              <a:rPr lang="en-US" altLang="zh-CN" sz="2000" b="1" dirty="0"/>
              <a:t>10</a:t>
            </a:r>
            <a:r>
              <a:rPr lang="zh-CN" altLang="en-US" sz="2000" b="1" dirty="0"/>
              <a:t>，累计不超过</a:t>
            </a:r>
            <a:r>
              <a:rPr lang="en-US" altLang="zh-CN" sz="2000" b="1" dirty="0"/>
              <a:t>3000</a:t>
            </a:r>
            <a:r>
              <a:rPr lang="zh-CN" altLang="en-US" sz="2000" b="1" dirty="0"/>
              <a:t>的地区</a:t>
            </a:r>
            <a:endParaRPr lang="en-US" altLang="zh-CN" b="1" dirty="0"/>
          </a:p>
          <a:p>
            <a:pPr marL="285750" indent="-285750">
              <a:buFont typeface="Arial" panose="020B0604020202020204" pitchFamily="34" charset="0"/>
              <a:buChar char="•"/>
            </a:pPr>
            <a:r>
              <a:rPr lang="en-US" altLang="zh-CN" dirty="0"/>
              <a:t>在[获取行项目]后添加[IF条件]活动，用于筛选获取的数据，得到较适合</a:t>
            </a:r>
            <a:r>
              <a:rPr lang="zh-CN" altLang="en-US" dirty="0"/>
              <a:t>出行的国家</a:t>
            </a:r>
            <a:r>
              <a:rPr lang="en-US" altLang="zh-CN" dirty="0"/>
              <a:t>，条件为新增确诊人数小于10</a:t>
            </a:r>
            <a:r>
              <a:rPr lang="zh-CN" altLang="en-US" dirty="0"/>
              <a:t>或累计人数小于</a:t>
            </a:r>
            <a:r>
              <a:rPr lang="en-US" altLang="zh-CN" dirty="0"/>
              <a:t>3000，并在“Then”中添加[添加数据行],将符合条件的数据输入到“DT4”中，设置数组行内容为{NEWplace，increase，NEWnumber}</a:t>
            </a:r>
            <a:r>
              <a:rPr lang="zh-CN" altLang="en-US" dirty="0"/>
              <a:t>。</a:t>
            </a:r>
            <a:endParaRPr lang="zh-CN" altLang="en-US" dirty="0"/>
          </a:p>
        </p:txBody>
      </p:sp>
      <p:cxnSp>
        <p:nvCxnSpPr>
          <p:cNvPr id="8" name="直接连接符 7"/>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2222685" y="4734017"/>
            <a:ext cx="1566226" cy="276999"/>
          </a:xfrm>
          <a:prstGeom prst="rect">
            <a:avLst/>
          </a:prstGeom>
          <a:noFill/>
        </p:spPr>
        <p:txBody>
          <a:bodyPr wrap="square" rtlCol="0">
            <a:spAutoFit/>
          </a:bodyPr>
          <a:lstStyle/>
          <a:p>
            <a:pPr algn="ctr"/>
            <a:r>
              <a:rPr lang="zh-CN" altLang="en-US" sz="1200" dirty="0">
                <a:solidFill>
                  <a:schemeClr val="bg1"/>
                </a:solidFill>
              </a:rPr>
              <a:t>筛选数据</a:t>
            </a:r>
            <a:endParaRPr lang="zh-CN" altLang="en-US" sz="1200" dirty="0">
              <a:solidFill>
                <a:schemeClr val="bg1"/>
              </a:solidFill>
            </a:endParaRPr>
          </a:p>
        </p:txBody>
      </p:sp>
      <p:sp>
        <p:nvSpPr>
          <p:cNvPr id="10" name="文本框 9"/>
          <p:cNvSpPr txBox="1"/>
          <p:nvPr/>
        </p:nvSpPr>
        <p:spPr>
          <a:xfrm>
            <a:off x="7762284" y="4364749"/>
            <a:ext cx="1566226" cy="276999"/>
          </a:xfrm>
          <a:prstGeom prst="rect">
            <a:avLst/>
          </a:prstGeom>
          <a:noFill/>
        </p:spPr>
        <p:txBody>
          <a:bodyPr wrap="square" rtlCol="0">
            <a:spAutoFit/>
          </a:bodyPr>
          <a:lstStyle/>
          <a:p>
            <a:pPr algn="ctr"/>
            <a:r>
              <a:rPr lang="zh-CN" altLang="en-US" sz="1200" dirty="0">
                <a:solidFill>
                  <a:schemeClr val="bg1"/>
                </a:solidFill>
              </a:rPr>
              <a:t>变量</a:t>
            </a:r>
            <a:r>
              <a:rPr lang="en-US" altLang="zh-CN" sz="1200" dirty="0">
                <a:solidFill>
                  <a:schemeClr val="bg1"/>
                </a:solidFill>
              </a:rPr>
              <a:t>9</a:t>
            </a:r>
            <a:endParaRPr lang="zh-CN" altLang="en-US" sz="1200"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1"/>
          <p:cNvSpPr/>
          <p:nvPr/>
        </p:nvSpPr>
        <p:spPr>
          <a:xfrm>
            <a:off x="6974732" y="2556888"/>
            <a:ext cx="5075430" cy="2637682"/>
          </a:xfrm>
          <a:prstGeom prst="roundRect">
            <a:avLst>
              <a:gd name="adj" fmla="val 5079"/>
            </a:avLst>
          </a:prstGeom>
          <a:solidFill>
            <a:srgbClr val="F1F6FF">
              <a:alpha val="65098"/>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微软雅黑" panose="020B0503020204020204" pitchFamily="34" charset="-122"/>
              <a:cs typeface="Arial" panose="020B0604020202020204" pitchFamily="34" charset="0"/>
            </a:endParaRPr>
          </a:p>
        </p:txBody>
      </p:sp>
      <p:sp>
        <p:nvSpPr>
          <p:cNvPr id="4" name="文本框 3"/>
          <p:cNvSpPr txBox="1"/>
          <p:nvPr/>
        </p:nvSpPr>
        <p:spPr>
          <a:xfrm>
            <a:off x="7108428" y="2596722"/>
            <a:ext cx="4808038" cy="2245360"/>
          </a:xfrm>
          <a:prstGeom prst="rect">
            <a:avLst/>
          </a:prstGeom>
          <a:noFill/>
        </p:spPr>
        <p:txBody>
          <a:bodyPr wrap="square" rtlCol="0">
            <a:spAutoFit/>
          </a:bodyPr>
          <a:lstStyle/>
          <a:p>
            <a:pPr algn="ctr"/>
            <a:r>
              <a:rPr kumimoji="1" lang="zh-CN" altLang="en-US" sz="2000" b="1" dirty="0">
                <a:latin typeface="宋体" panose="02010600030101010101" pitchFamily="2" charset="-122"/>
                <a:ea typeface="宋体" panose="02010600030101010101" pitchFamily="2" charset="-122"/>
              </a:rPr>
              <a:t> 第十一步 创立“较适合出行”电子表</a:t>
            </a:r>
            <a:endParaRPr kumimoji="1" lang="zh-CN" altLang="en-US" sz="2000" b="1" dirty="0">
              <a:latin typeface="宋体" panose="02010600030101010101" pitchFamily="2" charset="-122"/>
              <a:ea typeface="宋体" panose="02010600030101010101" pitchFamily="2" charset="-122"/>
            </a:endParaRPr>
          </a:p>
          <a:p>
            <a:pPr marL="342900" indent="-342900">
              <a:buFont typeface="Arial" panose="020B0604020202020204" pitchFamily="34" charset="0"/>
              <a:buChar char="•"/>
            </a:pPr>
            <a:r>
              <a:rPr kumimoji="1" lang="zh-CN" altLang="en-US" sz="2000" dirty="0">
                <a:latin typeface="宋体" panose="02010600030101010101" pitchFamily="2" charset="-122"/>
                <a:ea typeface="宋体" panose="02010600030101010101" pitchFamily="2" charset="-122"/>
              </a:rPr>
              <a:t>添加[Excel应用程序范围]活动，</a:t>
            </a:r>
            <a:r>
              <a:rPr kumimoji="1" lang="zh-CN" altLang="en-US" sz="2000" dirty="0">
                <a:latin typeface="宋体" panose="02010600030101010101" pitchFamily="2" charset="-122"/>
                <a:ea typeface="宋体" panose="02010600030101010101" pitchFamily="2" charset="-122"/>
                <a:sym typeface="+mn-ea"/>
              </a:rPr>
              <a:t>在工作簿路径键入“疫情出行情况分析.xlsx”，</a:t>
            </a:r>
            <a:r>
              <a:rPr kumimoji="1" lang="zh-CN" altLang="en-US" sz="2000" dirty="0">
                <a:latin typeface="宋体" panose="02010600030101010101" pitchFamily="2" charset="-122"/>
                <a:ea typeface="宋体" panose="02010600030101010101" pitchFamily="2" charset="-122"/>
              </a:rPr>
              <a:t>添加[写入范围]活动，将“DT</a:t>
            </a:r>
            <a:r>
              <a:rPr kumimoji="1" lang="en-US" altLang="zh-CN" sz="2000" dirty="0">
                <a:latin typeface="宋体" panose="02010600030101010101" pitchFamily="2" charset="-122"/>
                <a:ea typeface="宋体" panose="02010600030101010101" pitchFamily="2" charset="-122"/>
              </a:rPr>
              <a:t>4</a:t>
            </a:r>
            <a:r>
              <a:rPr kumimoji="1" lang="zh-CN" altLang="en-US" sz="2000" dirty="0">
                <a:latin typeface="宋体" panose="02010600030101010101" pitchFamily="2" charset="-122"/>
                <a:ea typeface="宋体" panose="02010600030101010101" pitchFamily="2" charset="-122"/>
              </a:rPr>
              <a:t>”输入“较适合出行.xlsx”中命名为“较适合出行国家”的电子表格，从A1单元格开始写入。</a:t>
            </a:r>
            <a:endParaRPr kumimoji="1" lang="zh-CN" altLang="en-US" sz="2000" dirty="0">
              <a:latin typeface="宋体" panose="02010600030101010101" pitchFamily="2" charset="-122"/>
              <a:ea typeface="宋体" panose="02010600030101010101" pitchFamily="2" charset="-122"/>
            </a:endParaRPr>
          </a:p>
        </p:txBody>
      </p:sp>
      <p:sp>
        <p:nvSpPr>
          <p:cNvPr id="5" name="文本框 4"/>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三、执行流程图</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Execution Flow Chart</a:t>
            </a:r>
            <a:endParaRPr lang="en-US" sz="1400" b="1" dirty="0">
              <a:solidFill>
                <a:schemeClr val="bg1"/>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custDataLst>
              <p:tags r:id="rId1"/>
            </p:custDataLst>
          </p:nvPr>
        </p:nvPicPr>
        <p:blipFill>
          <a:blip r:embed="rId2"/>
          <a:stretch>
            <a:fillRect/>
          </a:stretch>
        </p:blipFill>
        <p:spPr>
          <a:xfrm>
            <a:off x="184150" y="1337310"/>
            <a:ext cx="6657975" cy="5076825"/>
          </a:xfrm>
          <a:prstGeom prst="rect">
            <a:avLst/>
          </a:prstGeom>
        </p:spPr>
      </p:pic>
      <p:sp>
        <p:nvSpPr>
          <p:cNvPr id="8" name="文本框 7"/>
          <p:cNvSpPr txBox="1"/>
          <p:nvPr/>
        </p:nvSpPr>
        <p:spPr>
          <a:xfrm>
            <a:off x="2730024" y="6495345"/>
            <a:ext cx="1566226" cy="276999"/>
          </a:xfrm>
          <a:prstGeom prst="rect">
            <a:avLst/>
          </a:prstGeom>
          <a:noFill/>
        </p:spPr>
        <p:txBody>
          <a:bodyPr wrap="square" rtlCol="0">
            <a:spAutoFit/>
          </a:bodyPr>
          <a:lstStyle/>
          <a:p>
            <a:pPr algn="ctr"/>
            <a:r>
              <a:rPr lang="zh-CN" altLang="en-US" sz="1200" dirty="0">
                <a:solidFill>
                  <a:schemeClr val="bg1"/>
                </a:solidFill>
              </a:rPr>
              <a:t>创建较适合出行表格</a:t>
            </a:r>
            <a:endParaRPr lang="zh-CN" altLang="en-US" sz="1200"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1"/>
          <p:cNvSpPr/>
          <p:nvPr/>
        </p:nvSpPr>
        <p:spPr>
          <a:xfrm>
            <a:off x="612273" y="1269999"/>
            <a:ext cx="11067537" cy="5267619"/>
          </a:xfrm>
          <a:prstGeom prst="roundRect">
            <a:avLst>
              <a:gd name="adj" fmla="val 5079"/>
            </a:avLst>
          </a:prstGeom>
          <a:solidFill>
            <a:srgbClr val="F1F6FF">
              <a:alpha val="65098"/>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微软雅黑" panose="020B0503020204020204" pitchFamily="34" charset="-122"/>
              <a:cs typeface="Arial" panose="020B0604020202020204" pitchFamily="34" charset="0"/>
            </a:endParaRPr>
          </a:p>
        </p:txBody>
      </p:sp>
      <p:cxnSp>
        <p:nvCxnSpPr>
          <p:cNvPr id="3" name="直接连接符 2"/>
          <p:cNvCxnSpPr/>
          <p:nvPr/>
        </p:nvCxnSpPr>
        <p:spPr>
          <a:xfrm flipV="1">
            <a:off x="0" y="1079500"/>
            <a:ext cx="12192000" cy="14009"/>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7" name="文本占位符 8"/>
          <p:cNvSpPr txBox="1"/>
          <p:nvPr/>
        </p:nvSpPr>
        <p:spPr>
          <a:xfrm>
            <a:off x="731623" y="1513755"/>
            <a:ext cx="6251934" cy="4801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CN" altLang="en-US" dirty="0">
                <a:gradFill flip="none" rotWithShape="1">
                  <a:gsLst>
                    <a:gs pos="0">
                      <a:srgbClr val="01A8FF"/>
                    </a:gs>
                    <a:gs pos="47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参赛作品 </a:t>
            </a:r>
            <a:r>
              <a:rPr kumimoji="1" lang="en-US" altLang="zh-CN" dirty="0">
                <a:solidFill>
                  <a:schemeClr val="tx1">
                    <a:lumMod val="95000"/>
                    <a:lumOff val="5000"/>
                    <a:alpha val="80000"/>
                  </a:schemeClr>
                </a:solidFill>
                <a:latin typeface="微软雅黑" panose="020B0503020204020204" pitchFamily="34" charset="-122"/>
                <a:ea typeface="微软雅黑" panose="020B0503020204020204" pitchFamily="34" charset="-122"/>
                <a:cs typeface="Arial" panose="020B0604020202020204" pitchFamily="34" charset="0"/>
              </a:rPr>
              <a:t>entries</a:t>
            </a:r>
            <a:r>
              <a:rPr kumimoji="1" lang="zh-CN" altLang="en-US" dirty="0">
                <a:solidFill>
                  <a:schemeClr val="tx1">
                    <a:lumMod val="95000"/>
                    <a:lumOff val="5000"/>
                    <a:alpha val="80000"/>
                  </a:schemeClr>
                </a:solidFill>
                <a:latin typeface="微软雅黑" panose="020B0503020204020204" pitchFamily="34" charset="-122"/>
                <a:ea typeface="微软雅黑" panose="020B0503020204020204" pitchFamily="34" charset="-122"/>
                <a:cs typeface="Arial" panose="020B0604020202020204" pitchFamily="34" charset="0"/>
              </a:rPr>
              <a:t>：</a:t>
            </a:r>
            <a:r>
              <a:rPr kumimoji="1" lang="en-US" altLang="zh-CN"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 </a:t>
            </a:r>
            <a:endParaRPr kumimoji="1" lang="zh-CN" altLang="en-US"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文本占位符 9"/>
          <p:cNvSpPr txBox="1"/>
          <p:nvPr/>
        </p:nvSpPr>
        <p:spPr>
          <a:xfrm>
            <a:off x="731623" y="2204793"/>
            <a:ext cx="6613445" cy="39700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9200">
              <a:lnSpc>
                <a:spcPct val="200000"/>
              </a:lnSpc>
              <a:spcBef>
                <a:spcPts val="0"/>
              </a:spcBef>
              <a:buFont typeface="Arial" panose="020B0604020202020204" pitchFamily="34" charset="0"/>
              <a:buNone/>
            </a:pPr>
            <a:r>
              <a:rPr lang="zh-CN" altLang="en-US" sz="1600" b="1" dirty="0">
                <a:solidFill>
                  <a:schemeClr val="tx1">
                    <a:lumMod val="95000"/>
                    <a:lumOff val="5000"/>
                    <a:alpha val="85000"/>
                  </a:schemeClr>
                </a:solidFill>
                <a:latin typeface="微软雅黑" panose="020B0503020204020204" pitchFamily="34" charset="-122"/>
                <a:ea typeface="微软雅黑" panose="020B0503020204020204" pitchFamily="34" charset="-122"/>
                <a:cs typeface="Arial" panose="020B0604020202020204" pitchFamily="34" charset="0"/>
              </a:rPr>
              <a:t>队伍名称 </a:t>
            </a:r>
            <a:r>
              <a:rPr lang="en-US" altLang="zh-CN" sz="1600" b="1" dirty="0">
                <a:solidFill>
                  <a:schemeClr val="tx1">
                    <a:lumMod val="95000"/>
                    <a:lumOff val="5000"/>
                    <a:alpha val="85000"/>
                  </a:schemeClr>
                </a:solidFill>
                <a:latin typeface="微软雅黑" panose="020B0503020204020204" pitchFamily="34" charset="-122"/>
                <a:ea typeface="微软雅黑" panose="020B0503020204020204" pitchFamily="34" charset="-122"/>
                <a:cs typeface="Arial" panose="020B0604020202020204" pitchFamily="34" charset="0"/>
              </a:rPr>
              <a:t>Team Name</a:t>
            </a:r>
            <a:r>
              <a:rPr lang="zh-CN" altLang="en-US" sz="1600" b="1" dirty="0">
                <a:solidFill>
                  <a:schemeClr val="tx1">
                    <a:lumMod val="95000"/>
                    <a:lumOff val="5000"/>
                    <a:alpha val="85000"/>
                  </a:schemeClr>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600" b="1" dirty="0">
                <a:solidFill>
                  <a:schemeClr val="tx1">
                    <a:lumMod val="95000"/>
                    <a:lumOff val="5000"/>
                    <a:alpha val="85000"/>
                  </a:schemeClr>
                </a:solidFill>
                <a:latin typeface="微软雅黑" panose="020B0503020204020204" pitchFamily="34" charset="-122"/>
                <a:ea typeface="微软雅黑" panose="020B0503020204020204" pitchFamily="34" charset="-122"/>
                <a:cs typeface="Arial" panose="020B0604020202020204" pitchFamily="34" charset="0"/>
              </a:rPr>
              <a:t>Jackson Yee</a:t>
            </a:r>
            <a:endParaRPr lang="en-US" altLang="zh-CN" sz="1600" b="1" dirty="0">
              <a:solidFill>
                <a:schemeClr val="tx1">
                  <a:lumMod val="95000"/>
                  <a:lumOff val="5000"/>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200">
              <a:lnSpc>
                <a:spcPct val="200000"/>
              </a:lnSpc>
              <a:spcBef>
                <a:spcPts val="0"/>
              </a:spcBef>
              <a:buFont typeface="Arial" panose="020B0604020202020204" pitchFamily="34" charset="0"/>
              <a:buNone/>
            </a:pPr>
            <a:r>
              <a:rPr lang="zh-CN" altLang="en-US" sz="1600" b="1" dirty="0">
                <a:solidFill>
                  <a:schemeClr val="tx1">
                    <a:lumMod val="95000"/>
                    <a:lumOff val="5000"/>
                    <a:alpha val="85000"/>
                  </a:schemeClr>
                </a:solidFill>
                <a:latin typeface="微软雅黑" panose="020B0503020204020204" pitchFamily="34" charset="-122"/>
                <a:ea typeface="微软雅黑" panose="020B0503020204020204" pitchFamily="34" charset="-122"/>
                <a:cs typeface="Arial" panose="020B0604020202020204" pitchFamily="34" charset="0"/>
              </a:rPr>
              <a:t>队伍成员</a:t>
            </a:r>
            <a:r>
              <a:rPr lang="en-US" altLang="zh-CN" sz="1600" b="1" dirty="0">
                <a:solidFill>
                  <a:schemeClr val="tx1">
                    <a:lumMod val="95000"/>
                    <a:lumOff val="5000"/>
                    <a:alpha val="85000"/>
                  </a:schemeClr>
                </a:solidFill>
                <a:latin typeface="微软雅黑" panose="020B0503020204020204" pitchFamily="34" charset="-122"/>
                <a:ea typeface="微软雅黑" panose="020B0503020204020204" pitchFamily="34" charset="-122"/>
                <a:cs typeface="Arial" panose="020B0604020202020204" pitchFamily="34" charset="0"/>
              </a:rPr>
              <a:t> Team Member</a:t>
            </a:r>
            <a:r>
              <a:rPr lang="zh-CN" altLang="en-US" sz="1600" b="1" dirty="0">
                <a:solidFill>
                  <a:schemeClr val="tx1">
                    <a:lumMod val="95000"/>
                    <a:lumOff val="5000"/>
                    <a:alpha val="85000"/>
                  </a:schemeClr>
                </a:solidFill>
                <a:latin typeface="微软雅黑" panose="020B0503020204020204" pitchFamily="34" charset="-122"/>
                <a:ea typeface="微软雅黑" panose="020B0503020204020204" pitchFamily="34" charset="-122"/>
                <a:cs typeface="Arial" panose="020B0604020202020204" pitchFamily="34" charset="0"/>
              </a:rPr>
              <a:t>：申奉真、王霆远、朱晓冬、武姗姗、韦兰雪、凌霜婷、钟燕冰</a:t>
            </a:r>
            <a:endParaRPr lang="en-US" altLang="zh-CN" sz="1600" b="1" dirty="0">
              <a:solidFill>
                <a:schemeClr val="tx1">
                  <a:lumMod val="95000"/>
                  <a:lumOff val="5000"/>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200">
              <a:lnSpc>
                <a:spcPct val="200000"/>
              </a:lnSpc>
              <a:spcBef>
                <a:spcPts val="0"/>
              </a:spcBef>
              <a:buNone/>
            </a:pPr>
            <a:r>
              <a:rPr lang="zh-CN" altLang="en-US" sz="1600" b="1" dirty="0">
                <a:solidFill>
                  <a:schemeClr val="tx1">
                    <a:lumMod val="95000"/>
                    <a:lumOff val="5000"/>
                    <a:alpha val="85000"/>
                  </a:schemeClr>
                </a:solidFill>
                <a:latin typeface="微软雅黑" panose="020B0503020204020204" pitchFamily="34" charset="-122"/>
                <a:ea typeface="微软雅黑" panose="020B0503020204020204" pitchFamily="34" charset="-122"/>
                <a:cs typeface="Arial" panose="020B0604020202020204" pitchFamily="34" charset="0"/>
              </a:rPr>
              <a:t>队伍口号 </a:t>
            </a:r>
            <a:r>
              <a:rPr lang="en-US" altLang="zh-CN" sz="1600" b="1" dirty="0">
                <a:solidFill>
                  <a:schemeClr val="tx1">
                    <a:lumMod val="95000"/>
                    <a:lumOff val="5000"/>
                    <a:alpha val="85000"/>
                  </a:schemeClr>
                </a:solidFill>
                <a:latin typeface="微软雅黑" panose="020B0503020204020204" pitchFamily="34" charset="-122"/>
                <a:ea typeface="微软雅黑" panose="020B0503020204020204" pitchFamily="34" charset="-122"/>
                <a:cs typeface="Arial" panose="020B0604020202020204" pitchFamily="34" charset="0"/>
              </a:rPr>
              <a:t>Team Slogan</a:t>
            </a:r>
            <a:r>
              <a:rPr lang="zh-CN" altLang="en-US" sz="1600" b="1" dirty="0">
                <a:solidFill>
                  <a:schemeClr val="tx1">
                    <a:lumMod val="95000"/>
                    <a:lumOff val="5000"/>
                    <a:alpha val="85000"/>
                  </a:schemeClr>
                </a:solidFill>
                <a:latin typeface="微软雅黑" panose="020B0503020204020204" pitchFamily="34" charset="-122"/>
                <a:ea typeface="微软雅黑" panose="020B0503020204020204" pitchFamily="34" charset="-122"/>
                <a:cs typeface="Arial" panose="020B0604020202020204" pitchFamily="34" charset="0"/>
              </a:rPr>
              <a:t>： 纸上得来终觉浅，绝知此事要躬行</a:t>
            </a:r>
            <a:endParaRPr lang="en-US" altLang="zh-CN" sz="1600" b="1" dirty="0">
              <a:solidFill>
                <a:schemeClr val="tx1">
                  <a:lumMod val="95000"/>
                  <a:lumOff val="5000"/>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200">
              <a:lnSpc>
                <a:spcPct val="200000"/>
              </a:lnSpc>
              <a:spcBef>
                <a:spcPts val="0"/>
              </a:spcBef>
              <a:buFont typeface="Arial" panose="020B0604020202020204" pitchFamily="34" charset="0"/>
              <a:buNone/>
            </a:pPr>
            <a:r>
              <a:rPr lang="zh-CN" altLang="en-US" sz="1600" b="1" dirty="0">
                <a:solidFill>
                  <a:schemeClr val="tx1">
                    <a:lumMod val="95000"/>
                    <a:lumOff val="5000"/>
                    <a:alpha val="85000"/>
                  </a:schemeClr>
                </a:solidFill>
                <a:latin typeface="微软雅黑" panose="020B0503020204020204" pitchFamily="34" charset="-122"/>
                <a:ea typeface="微软雅黑" panose="020B0503020204020204" pitchFamily="34" charset="-122"/>
                <a:cs typeface="Arial" panose="020B0604020202020204" pitchFamily="34" charset="0"/>
              </a:rPr>
              <a:t>所在单位和部门</a:t>
            </a:r>
            <a:r>
              <a:rPr lang="en-US" altLang="zh-CN" sz="1600" b="1" dirty="0">
                <a:solidFill>
                  <a:schemeClr val="tx1">
                    <a:lumMod val="95000"/>
                    <a:lumOff val="5000"/>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b="1" dirty="0">
                <a:solidFill>
                  <a:schemeClr val="tx1">
                    <a:lumMod val="95000"/>
                    <a:lumOff val="5000"/>
                    <a:alpha val="85000"/>
                  </a:schemeClr>
                </a:solidFill>
                <a:latin typeface="微软雅黑" panose="020B0503020204020204" pitchFamily="34" charset="-122"/>
                <a:ea typeface="微软雅黑" panose="020B0503020204020204" pitchFamily="34" charset="-122"/>
                <a:cs typeface="Arial" panose="020B0604020202020204" pitchFamily="34" charset="0"/>
              </a:rPr>
              <a:t>专业 </a:t>
            </a:r>
            <a:r>
              <a:rPr lang="en-US" altLang="zh-CN" sz="1600" b="1" dirty="0">
                <a:solidFill>
                  <a:schemeClr val="tx1">
                    <a:lumMod val="95000"/>
                    <a:lumOff val="5000"/>
                    <a:alpha val="85000"/>
                  </a:schemeClr>
                </a:solidFill>
                <a:latin typeface="微软雅黑" panose="020B0503020204020204" pitchFamily="34" charset="-122"/>
                <a:ea typeface="微软雅黑" panose="020B0503020204020204" pitchFamily="34" charset="-122"/>
                <a:cs typeface="Arial" panose="020B0604020202020204" pitchFamily="34" charset="0"/>
              </a:rPr>
              <a:t>Enterprise</a:t>
            </a:r>
            <a:r>
              <a:rPr lang="zh-CN" altLang="en-US" sz="1600" b="1" dirty="0">
                <a:solidFill>
                  <a:schemeClr val="tx1">
                    <a:lumMod val="95000"/>
                    <a:lumOff val="5000"/>
                    <a:alpha val="85000"/>
                  </a:schemeClr>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600" b="1" dirty="0">
                <a:solidFill>
                  <a:schemeClr val="tx1">
                    <a:lumMod val="95000"/>
                    <a:lumOff val="5000"/>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b="1" dirty="0">
                <a:solidFill>
                  <a:schemeClr val="tx1">
                    <a:lumMod val="95000"/>
                    <a:lumOff val="5000"/>
                    <a:alpha val="85000"/>
                  </a:schemeClr>
                </a:solidFill>
                <a:latin typeface="微软雅黑" panose="020B0503020204020204" pitchFamily="34" charset="-122"/>
                <a:ea typeface="微软雅黑" panose="020B0503020204020204" pitchFamily="34" charset="-122"/>
                <a:cs typeface="Arial" panose="020B0604020202020204" pitchFamily="34" charset="0"/>
              </a:rPr>
              <a:t>桂林理工大学商学院</a:t>
            </a:r>
            <a:endParaRPr lang="en-US" altLang="zh-CN" sz="1600" b="1" dirty="0">
              <a:solidFill>
                <a:schemeClr val="tx1">
                  <a:lumMod val="95000"/>
                  <a:lumOff val="5000"/>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200">
              <a:lnSpc>
                <a:spcPct val="200000"/>
              </a:lnSpc>
              <a:spcBef>
                <a:spcPts val="0"/>
              </a:spcBef>
            </a:pPr>
            <a:r>
              <a:rPr lang="zh-CN" altLang="en-US" sz="1600" b="1" dirty="0">
                <a:solidFill>
                  <a:schemeClr val="tx1">
                    <a:lumMod val="95000"/>
                    <a:lumOff val="5000"/>
                    <a:alpha val="85000"/>
                  </a:schemeClr>
                </a:solidFill>
                <a:latin typeface="微软雅黑" panose="020B0503020204020204" pitchFamily="34" charset="-122"/>
                <a:ea typeface="微软雅黑" panose="020B0503020204020204" pitchFamily="34" charset="-122"/>
                <a:cs typeface="Arial" panose="020B0604020202020204" pitchFamily="34" charset="0"/>
              </a:rPr>
              <a:t>作品应用场景 ：外企人员出差、普通人群日常跨地区出行</a:t>
            </a:r>
            <a:endParaRPr lang="en-US" altLang="zh-CN" sz="1600" b="1" dirty="0">
              <a:solidFill>
                <a:schemeClr val="tx1">
                  <a:lumMod val="95000"/>
                  <a:lumOff val="5000"/>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200">
              <a:lnSpc>
                <a:spcPct val="200000"/>
              </a:lnSpc>
              <a:spcBef>
                <a:spcPts val="0"/>
              </a:spcBef>
            </a:pPr>
            <a:r>
              <a:rPr lang="zh-CN" altLang="en-US" sz="1600" b="1" dirty="0">
                <a:solidFill>
                  <a:schemeClr val="tx1">
                    <a:lumMod val="95000"/>
                    <a:lumOff val="5000"/>
                    <a:alpha val="85000"/>
                  </a:schemeClr>
                </a:solidFill>
                <a:latin typeface="微软雅黑" panose="020B0503020204020204" pitchFamily="34" charset="-122"/>
                <a:ea typeface="微软雅黑" panose="020B0503020204020204" pitchFamily="34" charset="-122"/>
                <a:cs typeface="Arial" panose="020B0604020202020204" pitchFamily="34" charset="0"/>
              </a:rPr>
              <a:t>作品应用项目：疫情智能出行分析机器人</a:t>
            </a:r>
            <a:endParaRPr lang="en-US" altLang="zh-CN" sz="1600" b="1" dirty="0">
              <a:solidFill>
                <a:schemeClr val="tx1">
                  <a:lumMod val="95000"/>
                  <a:lumOff val="5000"/>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200">
              <a:lnSpc>
                <a:spcPct val="200000"/>
              </a:lnSpc>
              <a:spcBef>
                <a:spcPts val="0"/>
              </a:spcBef>
            </a:pPr>
            <a:endParaRPr lang="en-US" altLang="zh-CN" sz="16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文本占位符 1"/>
          <p:cNvSpPr txBox="1"/>
          <p:nvPr/>
        </p:nvSpPr>
        <p:spPr>
          <a:xfrm>
            <a:off x="4140365" y="490680"/>
            <a:ext cx="4062101" cy="480145"/>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kumimoji="1" lang="zh-CN" altLang="en-US" sz="2400" b="1" dirty="0">
                <a:solidFill>
                  <a:schemeClr val="bg1"/>
                </a:solidFill>
                <a:latin typeface="微软雅黑" panose="020B0503020204020204" pitchFamily="34" charset="-122"/>
                <a:ea typeface="微软雅黑" panose="020B0503020204020204" pitchFamily="34" charset="-122"/>
              </a:rPr>
              <a:t>作品信息 </a:t>
            </a:r>
            <a:r>
              <a:rPr kumimoji="1" lang="en-US" altLang="zh-CN"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App Information</a:t>
            </a:r>
            <a:endParaRPr kumimoji="1" lang="zh-CN" altLang="en-US"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991904" y="2292913"/>
            <a:ext cx="3468473" cy="253361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1"/>
          <p:cNvSpPr/>
          <p:nvPr/>
        </p:nvSpPr>
        <p:spPr>
          <a:xfrm>
            <a:off x="1329179" y="5070706"/>
            <a:ext cx="9492792" cy="1425335"/>
          </a:xfrm>
          <a:prstGeom prst="roundRect">
            <a:avLst>
              <a:gd name="adj" fmla="val 5079"/>
            </a:avLst>
          </a:prstGeom>
          <a:solidFill>
            <a:srgbClr val="F1F6FF">
              <a:alpha val="65098"/>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Arial" panose="020B0604020202020204" pitchFamily="34" charset="0"/>
              <a:ea typeface="微软雅黑" panose="020B0503020204020204" pitchFamily="34" charset="-122"/>
              <a:cs typeface="Arial" panose="020B0604020202020204" pitchFamily="34" charset="0"/>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33141" y="1359528"/>
            <a:ext cx="5514652" cy="2891961"/>
          </a:xfrm>
          <a:prstGeom prst="rect">
            <a:avLst/>
          </a:prstGeom>
        </p:spPr>
      </p:pic>
      <p:sp>
        <p:nvSpPr>
          <p:cNvPr id="4" name="文本框 3"/>
          <p:cNvSpPr txBox="1"/>
          <p:nvPr/>
        </p:nvSpPr>
        <p:spPr>
          <a:xfrm>
            <a:off x="1659118" y="5070706"/>
            <a:ext cx="9005739" cy="1198880"/>
          </a:xfrm>
          <a:prstGeom prst="rect">
            <a:avLst/>
          </a:prstGeom>
          <a:noFill/>
        </p:spPr>
        <p:txBody>
          <a:bodyPr wrap="square" rtlCol="0">
            <a:spAutoFit/>
          </a:bodyPr>
          <a:lstStyle/>
          <a:p>
            <a:pPr algn="ctr"/>
            <a:r>
              <a:rPr kumimoji="1" lang="zh-CN" altLang="en-US" b="1" dirty="0">
                <a:latin typeface="宋体" panose="02010600030101010101" pitchFamily="2" charset="-122"/>
                <a:ea typeface="宋体" panose="02010600030101010101" pitchFamily="2" charset="-122"/>
              </a:rPr>
              <a:t>第十二步 发送情况邮件到出行人</a:t>
            </a:r>
            <a:endParaRPr kumimoji="1" lang="en-US" altLang="zh-CN" b="1" dirty="0">
              <a:latin typeface="宋体" panose="02010600030101010101" pitchFamily="2" charset="-122"/>
              <a:ea typeface="宋体" panose="02010600030101010101" pitchFamily="2" charset="-122"/>
            </a:endParaRPr>
          </a:p>
          <a:p>
            <a:pPr marL="285750" indent="-285750">
              <a:buFont typeface="Arial" panose="020B0604020202020204" pitchFamily="34" charset="0"/>
              <a:buChar char="•"/>
            </a:pPr>
            <a:r>
              <a:rPr kumimoji="1" lang="zh-CN" altLang="en-US" dirty="0">
                <a:latin typeface="宋体" panose="02010600030101010101" pitchFamily="2" charset="-122"/>
                <a:ea typeface="宋体" panose="02010600030101010101" pitchFamily="2" charset="-122"/>
              </a:rPr>
              <a:t>添加一个新序列命名为</a:t>
            </a:r>
            <a:r>
              <a:rPr kumimoji="1" lang="en-US" altLang="zh-CN" dirty="0">
                <a:latin typeface="宋体" panose="02010600030101010101" pitchFamily="2" charset="-122"/>
                <a:ea typeface="宋体" panose="02010600030101010101" pitchFamily="2" charset="-122"/>
              </a:rPr>
              <a:t>“</a:t>
            </a:r>
            <a:r>
              <a:rPr kumimoji="1" lang="zh-CN" altLang="en-US" dirty="0">
                <a:latin typeface="宋体" panose="02010600030101010101" pitchFamily="2" charset="-122"/>
                <a:ea typeface="宋体" panose="02010600030101010101" pitchFamily="2" charset="-122"/>
              </a:rPr>
              <a:t>发送邮件</a:t>
            </a:r>
            <a:r>
              <a:rPr kumimoji="1" lang="en-US" altLang="zh-CN" dirty="0">
                <a:latin typeface="宋体" panose="02010600030101010101" pitchFamily="2" charset="-122"/>
                <a:ea typeface="宋体" panose="02010600030101010101" pitchFamily="2" charset="-122"/>
              </a:rPr>
              <a:t>”</a:t>
            </a:r>
            <a:r>
              <a:rPr kumimoji="1" lang="zh-CN" altLang="en-US" dirty="0">
                <a:latin typeface="宋体" panose="02010600030101010101" pitchFamily="2" charset="-122"/>
                <a:ea typeface="宋体" panose="02010600030101010101" pitchFamily="2" charset="-122"/>
              </a:rPr>
              <a:t>。</a:t>
            </a:r>
            <a:endParaRPr kumimoji="1" lang="en-US" altLang="zh-CN" dirty="0">
              <a:latin typeface="宋体" panose="02010600030101010101" pitchFamily="2" charset="-122"/>
              <a:ea typeface="宋体" panose="02010600030101010101" pitchFamily="2" charset="-122"/>
            </a:endParaRPr>
          </a:p>
          <a:p>
            <a:pPr marL="285750" indent="-285750">
              <a:buFont typeface="Arial" panose="020B0604020202020204" pitchFamily="34" charset="0"/>
              <a:buChar char="•"/>
            </a:pPr>
            <a:r>
              <a:rPr kumimoji="1" lang="zh-CN" altLang="en-US" dirty="0">
                <a:latin typeface="宋体" panose="02010600030101010101" pitchFamily="2" charset="-122"/>
                <a:ea typeface="宋体" panose="02010600030101010101" pitchFamily="2" charset="-122"/>
              </a:rPr>
              <a:t>添加</a:t>
            </a:r>
            <a:r>
              <a:rPr kumimoji="1" lang="en-US" altLang="zh-CN" dirty="0">
                <a:latin typeface="宋体" panose="02010600030101010101" pitchFamily="2" charset="-122"/>
                <a:ea typeface="宋体" panose="02010600030101010101" pitchFamily="2" charset="-122"/>
              </a:rPr>
              <a:t>[</a:t>
            </a:r>
            <a:r>
              <a:rPr kumimoji="1" lang="zh-CN" altLang="en-US" dirty="0">
                <a:latin typeface="宋体" panose="02010600030101010101" pitchFamily="2" charset="-122"/>
                <a:ea typeface="宋体" panose="02010600030101010101" pitchFamily="2" charset="-122"/>
              </a:rPr>
              <a:t>发送</a:t>
            </a:r>
            <a:r>
              <a:rPr kumimoji="1" lang="en-US" altLang="zh-CN" dirty="0">
                <a:latin typeface="宋体" panose="02010600030101010101" pitchFamily="2" charset="-122"/>
                <a:ea typeface="宋体" panose="02010600030101010101" pitchFamily="2" charset="-122"/>
              </a:rPr>
              <a:t>SMTP</a:t>
            </a:r>
            <a:r>
              <a:rPr kumimoji="1" lang="zh-CN" altLang="en-US" dirty="0">
                <a:latin typeface="宋体" panose="02010600030101010101" pitchFamily="2" charset="-122"/>
                <a:ea typeface="宋体" panose="02010600030101010101" pitchFamily="2" charset="-122"/>
              </a:rPr>
              <a:t>邮件消息</a:t>
            </a:r>
            <a:r>
              <a:rPr kumimoji="1" lang="en-US" altLang="zh-CN" dirty="0">
                <a:latin typeface="宋体" panose="02010600030101010101" pitchFamily="2" charset="-122"/>
                <a:ea typeface="宋体" panose="02010600030101010101" pitchFamily="2" charset="-122"/>
              </a:rPr>
              <a:t>]</a:t>
            </a:r>
            <a:r>
              <a:rPr kumimoji="1" lang="zh-CN" altLang="en-US" dirty="0">
                <a:latin typeface="宋体" panose="02010600030101010101" pitchFamily="2" charset="-122"/>
                <a:ea typeface="宋体" panose="02010600030101010101" pitchFamily="2" charset="-122"/>
              </a:rPr>
              <a:t>活动，键入目标、主题及正文，在附加文件中输入</a:t>
            </a:r>
            <a:r>
              <a:rPr kumimoji="1" lang="en-US" altLang="zh-CN" dirty="0">
                <a:latin typeface="宋体" panose="02010600030101010101" pitchFamily="2" charset="-122"/>
                <a:ea typeface="宋体" panose="02010600030101010101" pitchFamily="2" charset="-122"/>
              </a:rPr>
              <a:t>““</a:t>
            </a:r>
            <a:r>
              <a:rPr kumimoji="1" lang="zh-CN" altLang="en-US" dirty="0">
                <a:latin typeface="宋体" panose="02010600030101010101" pitchFamily="2" charset="-122"/>
                <a:ea typeface="宋体" panose="02010600030101010101" pitchFamily="2" charset="-122"/>
              </a:rPr>
              <a:t>较适合出行</a:t>
            </a:r>
            <a:r>
              <a:rPr kumimoji="1" lang="en-US" altLang="zh-CN" dirty="0">
                <a:latin typeface="宋体" panose="02010600030101010101" pitchFamily="2" charset="-122"/>
                <a:ea typeface="宋体" panose="02010600030101010101" pitchFamily="2" charset="-122"/>
              </a:rPr>
              <a:t>.xlsx””</a:t>
            </a:r>
            <a:r>
              <a:rPr kumimoji="1" lang="zh-CN" altLang="en-US" dirty="0">
                <a:latin typeface="宋体" panose="02010600030101010101" pitchFamily="2" charset="-122"/>
                <a:ea typeface="宋体" panose="02010600030101010101" pitchFamily="2" charset="-122"/>
              </a:rPr>
              <a:t>，将该文件发送到指定邮箱。</a:t>
            </a:r>
            <a:endParaRPr kumimoji="1" lang="zh-CN" altLang="en-US" dirty="0">
              <a:latin typeface="宋体" panose="02010600030101010101" pitchFamily="2" charset="-122"/>
              <a:ea typeface="宋体" panose="02010600030101010101" pitchFamily="2" charset="-122"/>
            </a:endParaRPr>
          </a:p>
        </p:txBody>
      </p:sp>
      <p:cxnSp>
        <p:nvCxnSpPr>
          <p:cNvPr id="5" name="直接连接符 4"/>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三、执行流程图</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Execution Flow Chart</a:t>
            </a:r>
            <a:endParaRPr lang="en-US" sz="1400" b="1"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a:stretch>
            <a:fillRect/>
          </a:stretch>
        </p:blipFill>
        <p:spPr>
          <a:xfrm>
            <a:off x="6381463" y="2081890"/>
            <a:ext cx="4808154" cy="1838173"/>
          </a:xfrm>
          <a:prstGeom prst="rect">
            <a:avLst/>
          </a:prstGeom>
        </p:spPr>
      </p:pic>
      <p:sp>
        <p:nvSpPr>
          <p:cNvPr id="8" name="文本框 7"/>
          <p:cNvSpPr txBox="1"/>
          <p:nvPr/>
        </p:nvSpPr>
        <p:spPr>
          <a:xfrm>
            <a:off x="2090710" y="4354917"/>
            <a:ext cx="1566226" cy="276999"/>
          </a:xfrm>
          <a:prstGeom prst="rect">
            <a:avLst/>
          </a:prstGeom>
          <a:noFill/>
        </p:spPr>
        <p:txBody>
          <a:bodyPr wrap="square" rtlCol="0">
            <a:spAutoFit/>
          </a:bodyPr>
          <a:lstStyle/>
          <a:p>
            <a:pPr algn="ctr"/>
            <a:r>
              <a:rPr lang="zh-CN" altLang="en-US" sz="1200" dirty="0">
                <a:solidFill>
                  <a:schemeClr val="bg1"/>
                </a:solidFill>
              </a:rPr>
              <a:t>发送邮件</a:t>
            </a:r>
            <a:endParaRPr lang="zh-CN" altLang="en-US" sz="1200" dirty="0">
              <a:solidFill>
                <a:schemeClr val="bg1"/>
              </a:solidFill>
            </a:endParaRPr>
          </a:p>
        </p:txBody>
      </p:sp>
      <p:sp>
        <p:nvSpPr>
          <p:cNvPr id="9" name="文本框 8"/>
          <p:cNvSpPr txBox="1"/>
          <p:nvPr/>
        </p:nvSpPr>
        <p:spPr>
          <a:xfrm>
            <a:off x="8002427" y="3974490"/>
            <a:ext cx="1566226" cy="276999"/>
          </a:xfrm>
          <a:prstGeom prst="rect">
            <a:avLst/>
          </a:prstGeom>
          <a:noFill/>
        </p:spPr>
        <p:txBody>
          <a:bodyPr wrap="square" rtlCol="0">
            <a:spAutoFit/>
          </a:bodyPr>
          <a:lstStyle/>
          <a:p>
            <a:pPr algn="ctr"/>
            <a:r>
              <a:rPr lang="zh-CN" altLang="en-US" sz="1200" dirty="0">
                <a:solidFill>
                  <a:schemeClr val="bg1"/>
                </a:solidFill>
              </a:rPr>
              <a:t>输入邮件值</a:t>
            </a:r>
            <a:endParaRPr lang="zh-CN" altLang="en-US" sz="1200" dirty="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705661">
            <a:alpha val="50000"/>
          </a:srgbClr>
        </a:solidFill>
        <a:effectLst/>
      </p:bgPr>
    </p:bg>
    <p:spTree>
      <p:nvGrpSpPr>
        <p:cNvPr id="1" name=""/>
        <p:cNvGrpSpPr/>
        <p:nvPr/>
      </p:nvGrpSpPr>
      <p:grpSpPr>
        <a:xfrm>
          <a:off x="0" y="0"/>
          <a:ext cx="0" cy="0"/>
          <a:chOff x="0" y="0"/>
          <a:chExt cx="0" cy="0"/>
        </a:xfrm>
      </p:grpSpPr>
      <p:cxnSp>
        <p:nvCxnSpPr>
          <p:cNvPr id="12"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292499" y="304158"/>
            <a:ext cx="553564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四、模式和技术创新性</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Mode and Technological Innovation</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41" name="原创设计师QQ598969553          _5"/>
          <p:cNvPicPr>
            <a:picLocks noChangeAspect="1"/>
          </p:cNvPicPr>
          <p:nvPr/>
        </p:nvPicPr>
        <p:blipFill>
          <a:blip r:embed="rId1" cstate="screen"/>
          <a:stretch>
            <a:fillRect/>
          </a:stretch>
        </p:blipFill>
        <p:spPr>
          <a:xfrm>
            <a:off x="4314233" y="2248315"/>
            <a:ext cx="3563532" cy="2971436"/>
          </a:xfrm>
          <a:prstGeom prst="rect">
            <a:avLst/>
          </a:prstGeom>
        </p:spPr>
      </p:pic>
      <p:sp>
        <p:nvSpPr>
          <p:cNvPr id="42" name="原创设计师QQ598969553          _6"/>
          <p:cNvSpPr/>
          <p:nvPr/>
        </p:nvSpPr>
        <p:spPr>
          <a:xfrm>
            <a:off x="1984083" y="1997633"/>
            <a:ext cx="419216" cy="419216"/>
          </a:xfrm>
          <a:prstGeom prst="ellipse">
            <a:avLst/>
          </a:prstGeom>
          <a:solidFill>
            <a:srgbClr val="22326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cxnSp>
        <p:nvCxnSpPr>
          <p:cNvPr id="43" name="原创设计师QQ598969553          _7"/>
          <p:cNvCxnSpPr/>
          <p:nvPr/>
        </p:nvCxnSpPr>
        <p:spPr>
          <a:xfrm>
            <a:off x="2439830" y="2207241"/>
            <a:ext cx="1095035" cy="0"/>
          </a:xfrm>
          <a:prstGeom prst="line">
            <a:avLst/>
          </a:prstGeom>
          <a:noFill/>
          <a:ln w="6350" cap="flat" cmpd="sng" algn="ctr">
            <a:solidFill>
              <a:srgbClr val="7F8C8D"/>
            </a:solidFill>
            <a:prstDash val="dash"/>
            <a:miter lim="800000"/>
            <a:tailEnd type="oval"/>
          </a:ln>
          <a:effectLst/>
        </p:spPr>
      </p:cxnSp>
      <p:sp>
        <p:nvSpPr>
          <p:cNvPr id="44" name="原创设计师QQ598969553          _8"/>
          <p:cNvSpPr txBox="1"/>
          <p:nvPr/>
        </p:nvSpPr>
        <p:spPr>
          <a:xfrm>
            <a:off x="2927006" y="1999388"/>
            <a:ext cx="607859" cy="261610"/>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lang="zh-CN" altLang="en-US" sz="1100" b="1" kern="0" dirty="0">
                <a:solidFill>
                  <a:sysClr val="windowText" lastClr="000000">
                    <a:lumMod val="50000"/>
                    <a:lumOff val="50000"/>
                  </a:sysClr>
                </a:solidFill>
                <a:latin typeface="微软雅黑" panose="020B0503020204020204" pitchFamily="34" charset="-122"/>
                <a:ea typeface="微软雅黑" panose="020B0503020204020204" pitchFamily="34" charset="-122"/>
                <a:cs typeface="Open Sans" panose="020B0606030504020204" pitchFamily="34" charset="0"/>
              </a:rPr>
              <a:t>云分析</a:t>
            </a:r>
            <a:endParaRPr kumimoji="0" lang="en-US" sz="1100" b="1"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sp>
        <p:nvSpPr>
          <p:cNvPr id="45" name="原创设计师QQ598969553          _9"/>
          <p:cNvSpPr txBox="1"/>
          <p:nvPr/>
        </p:nvSpPr>
        <p:spPr>
          <a:xfrm>
            <a:off x="2559857" y="2291615"/>
            <a:ext cx="1648057" cy="93871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1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Open Sans" panose="020B0606030504020204" pitchFamily="34" charset="0"/>
              </a:rPr>
              <a:t>从疫情大数据网页中抽取相应的疫情数据，形成结构化的模式，更有利于人们在疫情期间的出行选择</a:t>
            </a:r>
            <a:endParaRPr kumimoji="0" lang="en-US" sz="11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sp>
        <p:nvSpPr>
          <p:cNvPr id="46" name="原创设计师QQ598969553          _10"/>
          <p:cNvSpPr/>
          <p:nvPr/>
        </p:nvSpPr>
        <p:spPr>
          <a:xfrm>
            <a:off x="3130103" y="4896185"/>
            <a:ext cx="419216" cy="419216"/>
          </a:xfrm>
          <a:prstGeom prst="ellipse">
            <a:avLst/>
          </a:prstGeom>
          <a:solidFill>
            <a:srgbClr val="22326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cxnSp>
        <p:nvCxnSpPr>
          <p:cNvPr id="47" name="原创设计师QQ598969553          _11"/>
          <p:cNvCxnSpPr/>
          <p:nvPr/>
        </p:nvCxnSpPr>
        <p:spPr>
          <a:xfrm>
            <a:off x="3585850" y="5105792"/>
            <a:ext cx="1095035" cy="0"/>
          </a:xfrm>
          <a:prstGeom prst="line">
            <a:avLst/>
          </a:prstGeom>
          <a:noFill/>
          <a:ln w="6350" cap="flat" cmpd="sng" algn="ctr">
            <a:solidFill>
              <a:srgbClr val="7F8C8D"/>
            </a:solidFill>
            <a:prstDash val="dash"/>
            <a:miter lim="800000"/>
            <a:tailEnd type="oval"/>
          </a:ln>
          <a:effectLst/>
        </p:spPr>
      </p:cxnSp>
      <p:sp>
        <p:nvSpPr>
          <p:cNvPr id="48" name="原创设计师QQ598969553          _12"/>
          <p:cNvSpPr txBox="1"/>
          <p:nvPr/>
        </p:nvSpPr>
        <p:spPr>
          <a:xfrm>
            <a:off x="4073026" y="4897940"/>
            <a:ext cx="607859" cy="261610"/>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100" b="1"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cs typeface="Open Sans" panose="020B0606030504020204" pitchFamily="34" charset="0"/>
              </a:rPr>
              <a:t>云处理</a:t>
            </a:r>
            <a:endParaRPr kumimoji="0" lang="en-US" sz="1100" b="1"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sp>
        <p:nvSpPr>
          <p:cNvPr id="49" name="原创设计师QQ598969553          _13"/>
          <p:cNvSpPr txBox="1"/>
          <p:nvPr/>
        </p:nvSpPr>
        <p:spPr>
          <a:xfrm>
            <a:off x="3705877" y="5190166"/>
            <a:ext cx="1648057" cy="93871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1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Open Sans" panose="020B0606030504020204" pitchFamily="34" charset="0"/>
              </a:rPr>
              <a:t>疫情智能出行情况分析机器人支持理论分析，从抓取到的数据中对各个地区的疫情人口占比进行快速的云处理</a:t>
            </a:r>
            <a:endParaRPr kumimoji="0" lang="en-US" sz="11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sp>
        <p:nvSpPr>
          <p:cNvPr id="50" name="原创设计师QQ598969553          _14"/>
          <p:cNvSpPr/>
          <p:nvPr/>
        </p:nvSpPr>
        <p:spPr>
          <a:xfrm>
            <a:off x="1732763" y="3531527"/>
            <a:ext cx="419216" cy="419216"/>
          </a:xfrm>
          <a:prstGeom prst="ellipse">
            <a:avLst/>
          </a:prstGeom>
          <a:solidFill>
            <a:sysClr val="windowText" lastClr="000000">
              <a:lumMod val="65000"/>
              <a:lumOff val="3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cxnSp>
        <p:nvCxnSpPr>
          <p:cNvPr id="51" name="原创设计师QQ598969553          _15"/>
          <p:cNvCxnSpPr/>
          <p:nvPr/>
        </p:nvCxnSpPr>
        <p:spPr>
          <a:xfrm>
            <a:off x="2188510" y="3741134"/>
            <a:ext cx="1095035" cy="0"/>
          </a:xfrm>
          <a:prstGeom prst="line">
            <a:avLst/>
          </a:prstGeom>
          <a:noFill/>
          <a:ln w="6350" cap="flat" cmpd="sng" algn="ctr">
            <a:solidFill>
              <a:srgbClr val="7F8C8D"/>
            </a:solidFill>
            <a:prstDash val="dash"/>
            <a:miter lim="800000"/>
            <a:tailEnd type="oval"/>
          </a:ln>
          <a:effectLst/>
        </p:spPr>
      </p:cxnSp>
      <p:sp>
        <p:nvSpPr>
          <p:cNvPr id="52" name="原创设计师QQ598969553          _16"/>
          <p:cNvSpPr txBox="1"/>
          <p:nvPr/>
        </p:nvSpPr>
        <p:spPr>
          <a:xfrm>
            <a:off x="2675686" y="3533282"/>
            <a:ext cx="607859" cy="261610"/>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lang="zh-CN" altLang="en-US" sz="1100" b="1" kern="0" dirty="0">
                <a:solidFill>
                  <a:sysClr val="windowText" lastClr="000000">
                    <a:lumMod val="50000"/>
                    <a:lumOff val="50000"/>
                  </a:sysClr>
                </a:solidFill>
                <a:latin typeface="微软雅黑" panose="020B0503020204020204" pitchFamily="34" charset="-122"/>
                <a:ea typeface="微软雅黑" panose="020B0503020204020204" pitchFamily="34" charset="-122"/>
                <a:cs typeface="Open Sans" panose="020B0606030504020204" pitchFamily="34" charset="0"/>
              </a:rPr>
              <a:t>大</a:t>
            </a:r>
            <a:r>
              <a:rPr kumimoji="0" lang="zh-CN" altLang="en-US" sz="1100" b="1"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cs typeface="Open Sans" panose="020B0606030504020204" pitchFamily="34" charset="0"/>
              </a:rPr>
              <a:t>系统</a:t>
            </a:r>
            <a:endParaRPr kumimoji="0" lang="en-US" sz="1100" b="1"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sp>
        <p:nvSpPr>
          <p:cNvPr id="53" name="原创设计师QQ598969553          _17"/>
          <p:cNvSpPr txBox="1"/>
          <p:nvPr/>
        </p:nvSpPr>
        <p:spPr>
          <a:xfrm>
            <a:off x="2308537" y="3825508"/>
            <a:ext cx="1648057"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1100" b="1" kern="0" dirty="0">
                <a:latin typeface="微软雅黑" panose="020B0503020204020204" pitchFamily="34" charset="-122"/>
                <a:ea typeface="微软雅黑" panose="020B0503020204020204" pitchFamily="34" charset="-122"/>
                <a:cs typeface="Open Sans" panose="020B0606030504020204" pitchFamily="34" charset="0"/>
              </a:rPr>
              <a:t>疫情</a:t>
            </a:r>
            <a:r>
              <a:rPr kumimoji="0" lang="zh-CN" altLang="en-US" sz="11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Open Sans" panose="020B0606030504020204" pitchFamily="34" charset="0"/>
              </a:rPr>
              <a:t>智能出行情况分析机器人支持国内、国外等多个地区疫情情况的抽取，如中国、美国等</a:t>
            </a:r>
            <a:endParaRPr kumimoji="0" lang="en-US" sz="11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sp>
        <p:nvSpPr>
          <p:cNvPr id="54" name="原创设计师QQ598969553          _18"/>
          <p:cNvSpPr/>
          <p:nvPr/>
        </p:nvSpPr>
        <p:spPr>
          <a:xfrm>
            <a:off x="10066749" y="2238049"/>
            <a:ext cx="419216" cy="419216"/>
          </a:xfrm>
          <a:prstGeom prst="ellipse">
            <a:avLst/>
          </a:prstGeom>
          <a:solidFill>
            <a:sysClr val="windowText" lastClr="000000">
              <a:lumMod val="65000"/>
              <a:lumOff val="3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cxnSp>
        <p:nvCxnSpPr>
          <p:cNvPr id="55" name="原创设计师QQ598969553          _19"/>
          <p:cNvCxnSpPr/>
          <p:nvPr/>
        </p:nvCxnSpPr>
        <p:spPr>
          <a:xfrm flipH="1">
            <a:off x="8944786" y="2447656"/>
            <a:ext cx="1095035" cy="0"/>
          </a:xfrm>
          <a:prstGeom prst="line">
            <a:avLst/>
          </a:prstGeom>
          <a:noFill/>
          <a:ln w="6350" cap="flat" cmpd="sng" algn="ctr">
            <a:solidFill>
              <a:srgbClr val="7F8C8D"/>
            </a:solidFill>
            <a:prstDash val="dash"/>
            <a:miter lim="800000"/>
            <a:tailEnd type="oval"/>
          </a:ln>
          <a:effectLst/>
        </p:spPr>
      </p:cxnSp>
      <p:sp>
        <p:nvSpPr>
          <p:cNvPr id="56" name="原创设计师QQ598969553          _20"/>
          <p:cNvSpPr txBox="1"/>
          <p:nvPr/>
        </p:nvSpPr>
        <p:spPr>
          <a:xfrm>
            <a:off x="9332973" y="2239804"/>
            <a:ext cx="607859" cy="261610"/>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lang="zh-CN" altLang="en-US" sz="1100" b="1" kern="0" dirty="0">
                <a:solidFill>
                  <a:sysClr val="windowText" lastClr="000000">
                    <a:lumMod val="50000"/>
                    <a:lumOff val="50000"/>
                  </a:sysClr>
                </a:solidFill>
                <a:latin typeface="微软雅黑" panose="020B0503020204020204" pitchFamily="34" charset="-122"/>
                <a:ea typeface="微软雅黑" panose="020B0503020204020204" pitchFamily="34" charset="-122"/>
                <a:cs typeface="Open Sans" panose="020B0606030504020204" pitchFamily="34" charset="0"/>
              </a:rPr>
              <a:t>大群体</a:t>
            </a:r>
            <a:endParaRPr kumimoji="0" lang="en-US" sz="1100" b="1"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sp>
        <p:nvSpPr>
          <p:cNvPr id="57" name="原创设计师QQ598969553          _21"/>
          <p:cNvSpPr txBox="1"/>
          <p:nvPr/>
        </p:nvSpPr>
        <p:spPr>
          <a:xfrm>
            <a:off x="8324859" y="2521478"/>
            <a:ext cx="1648057" cy="769441"/>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lang="zh-CN" altLang="en-US" sz="1100" b="1" kern="0" dirty="0">
                <a:latin typeface="微软雅黑" panose="020B0503020204020204" pitchFamily="34" charset="-122"/>
                <a:ea typeface="微软雅黑" panose="020B0503020204020204" pitchFamily="34" charset="-122"/>
                <a:cs typeface="Open Sans" panose="020B0606030504020204" pitchFamily="34" charset="0"/>
              </a:rPr>
              <a:t>疫情智能出行情况分析机器人面对各个阶段的群体，适应全社会人群在疫情期间的出行需求</a:t>
            </a:r>
            <a:endParaRPr kumimoji="0" lang="en-US" sz="11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cxnSp>
        <p:nvCxnSpPr>
          <p:cNvPr id="58" name="原创设计师QQ598969553          _23"/>
          <p:cNvCxnSpPr/>
          <p:nvPr/>
        </p:nvCxnSpPr>
        <p:spPr>
          <a:xfrm flipH="1">
            <a:off x="8496096" y="3725933"/>
            <a:ext cx="1095035" cy="0"/>
          </a:xfrm>
          <a:prstGeom prst="line">
            <a:avLst/>
          </a:prstGeom>
          <a:noFill/>
          <a:ln w="6350" cap="flat" cmpd="sng" algn="ctr">
            <a:solidFill>
              <a:srgbClr val="7F8C8D"/>
            </a:solidFill>
            <a:prstDash val="dash"/>
            <a:miter lim="800000"/>
            <a:tailEnd type="oval"/>
          </a:ln>
          <a:effectLst/>
        </p:spPr>
      </p:cxnSp>
      <p:sp>
        <p:nvSpPr>
          <p:cNvPr id="59" name="原创设计师QQ598969553          _24"/>
          <p:cNvSpPr txBox="1"/>
          <p:nvPr/>
        </p:nvSpPr>
        <p:spPr>
          <a:xfrm>
            <a:off x="8884283" y="3518081"/>
            <a:ext cx="607859" cy="261610"/>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100" b="1"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cs typeface="Open Sans" panose="020B0606030504020204" pitchFamily="34" charset="0"/>
              </a:rPr>
              <a:t>安全性</a:t>
            </a:r>
            <a:endParaRPr kumimoji="0" lang="en-US" sz="1100" b="1"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sp>
        <p:nvSpPr>
          <p:cNvPr id="60" name="原创设计师QQ598969553          _25"/>
          <p:cNvSpPr txBox="1"/>
          <p:nvPr/>
        </p:nvSpPr>
        <p:spPr>
          <a:xfrm>
            <a:off x="7876168" y="3799755"/>
            <a:ext cx="1912531" cy="769441"/>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1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Open Sans" panose="020B0606030504020204" pitchFamily="34" charset="0"/>
              </a:rPr>
              <a:t>疫情智能出行情况分析机器人是以国家官方疫情网站为依托，进行数据的抓取与分析，时刻保持数据的清晰性</a:t>
            </a:r>
            <a:endParaRPr kumimoji="0" lang="en-US" sz="11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sp>
        <p:nvSpPr>
          <p:cNvPr id="61" name="原创设计师QQ598969553          _26"/>
          <p:cNvSpPr/>
          <p:nvPr/>
        </p:nvSpPr>
        <p:spPr>
          <a:xfrm>
            <a:off x="9940832" y="4573118"/>
            <a:ext cx="419216" cy="419216"/>
          </a:xfrm>
          <a:prstGeom prst="ellipse">
            <a:avLst/>
          </a:prstGeom>
          <a:solidFill>
            <a:sysClr val="windowText" lastClr="000000">
              <a:lumMod val="65000"/>
              <a:lumOff val="3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cxnSp>
        <p:nvCxnSpPr>
          <p:cNvPr id="62" name="原创设计师QQ598969553          _27"/>
          <p:cNvCxnSpPr/>
          <p:nvPr/>
        </p:nvCxnSpPr>
        <p:spPr>
          <a:xfrm flipH="1">
            <a:off x="8818869" y="4782726"/>
            <a:ext cx="1095035" cy="0"/>
          </a:xfrm>
          <a:prstGeom prst="line">
            <a:avLst/>
          </a:prstGeom>
          <a:noFill/>
          <a:ln w="6350" cap="flat" cmpd="sng" algn="ctr">
            <a:solidFill>
              <a:srgbClr val="7F8C8D"/>
            </a:solidFill>
            <a:prstDash val="dash"/>
            <a:miter lim="800000"/>
            <a:tailEnd type="oval"/>
          </a:ln>
          <a:effectLst/>
        </p:spPr>
      </p:cxnSp>
      <p:sp>
        <p:nvSpPr>
          <p:cNvPr id="63" name="原创设计师QQ598969553          _28"/>
          <p:cNvSpPr txBox="1"/>
          <p:nvPr/>
        </p:nvSpPr>
        <p:spPr>
          <a:xfrm>
            <a:off x="9065992" y="4574874"/>
            <a:ext cx="748923" cy="261610"/>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100" b="1"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cs typeface="Open Sans" panose="020B0606030504020204" pitchFamily="34" charset="0"/>
              </a:rPr>
              <a:t>满足需求</a:t>
            </a:r>
            <a:endParaRPr kumimoji="0" lang="en-US" sz="1100" b="1"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sp>
        <p:nvSpPr>
          <p:cNvPr id="64" name="原创设计师QQ598969553          _29"/>
          <p:cNvSpPr txBox="1"/>
          <p:nvPr/>
        </p:nvSpPr>
        <p:spPr>
          <a:xfrm>
            <a:off x="8198941" y="4856548"/>
            <a:ext cx="1648057" cy="769441"/>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1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Open Sans" panose="020B0606030504020204" pitchFamily="34" charset="0"/>
              </a:rPr>
              <a:t>相关用户可以根据自己的需求使用机器人提取相应地区的疫情情况并进行分析，科学有效</a:t>
            </a:r>
            <a:endParaRPr kumimoji="0" lang="en-US" sz="11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sp>
        <p:nvSpPr>
          <p:cNvPr id="65" name="原创设计师QQ598969553          _34"/>
          <p:cNvSpPr/>
          <p:nvPr/>
        </p:nvSpPr>
        <p:spPr bwMode="auto">
          <a:xfrm>
            <a:off x="9707948" y="3629306"/>
            <a:ext cx="232884" cy="147632"/>
          </a:xfrm>
          <a:custGeom>
            <a:avLst/>
            <a:gdLst>
              <a:gd name="T0" fmla="*/ 51 w 95"/>
              <a:gd name="T1" fmla="*/ 0 h 60"/>
              <a:gd name="T2" fmla="*/ 27 w 95"/>
              <a:gd name="T3" fmla="*/ 25 h 60"/>
              <a:gd name="T4" fmla="*/ 20 w 95"/>
              <a:gd name="T5" fmla="*/ 25 h 60"/>
              <a:gd name="T6" fmla="*/ 0 w 95"/>
              <a:gd name="T7" fmla="*/ 43 h 60"/>
              <a:gd name="T8" fmla="*/ 13 w 95"/>
              <a:gd name="T9" fmla="*/ 60 h 60"/>
              <a:gd name="T10" fmla="*/ 51 w 95"/>
              <a:gd name="T11" fmla="*/ 60 h 60"/>
              <a:gd name="T12" fmla="*/ 75 w 95"/>
              <a:gd name="T13" fmla="*/ 60 h 60"/>
              <a:gd name="T14" fmla="*/ 94 w 95"/>
              <a:gd name="T15" fmla="*/ 38 h 60"/>
              <a:gd name="T16" fmla="*/ 77 w 95"/>
              <a:gd name="T17" fmla="*/ 16 h 60"/>
              <a:gd name="T18" fmla="*/ 51 w 95"/>
              <a:gd name="T1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60">
                <a:moveTo>
                  <a:pt x="51" y="0"/>
                </a:moveTo>
                <a:cubicBezTo>
                  <a:pt x="31" y="0"/>
                  <a:pt x="27" y="25"/>
                  <a:pt x="27" y="25"/>
                </a:cubicBezTo>
                <a:cubicBezTo>
                  <a:pt x="27" y="25"/>
                  <a:pt x="27" y="25"/>
                  <a:pt x="20" y="25"/>
                </a:cubicBezTo>
                <a:cubicBezTo>
                  <a:pt x="13" y="25"/>
                  <a:pt x="0" y="29"/>
                  <a:pt x="0" y="43"/>
                </a:cubicBezTo>
                <a:cubicBezTo>
                  <a:pt x="0" y="58"/>
                  <a:pt x="13" y="60"/>
                  <a:pt x="13" y="60"/>
                </a:cubicBezTo>
                <a:cubicBezTo>
                  <a:pt x="51" y="60"/>
                  <a:pt x="51" y="60"/>
                  <a:pt x="51" y="60"/>
                </a:cubicBezTo>
                <a:cubicBezTo>
                  <a:pt x="75" y="60"/>
                  <a:pt x="75" y="60"/>
                  <a:pt x="75" y="60"/>
                </a:cubicBezTo>
                <a:cubicBezTo>
                  <a:pt x="75" y="60"/>
                  <a:pt x="94" y="59"/>
                  <a:pt x="94" y="38"/>
                </a:cubicBezTo>
                <a:cubicBezTo>
                  <a:pt x="94" y="38"/>
                  <a:pt x="95" y="18"/>
                  <a:pt x="77" y="16"/>
                </a:cubicBezTo>
                <a:cubicBezTo>
                  <a:pt x="77" y="16"/>
                  <a:pt x="76" y="0"/>
                  <a:pt x="5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66" name="文本框 65"/>
          <p:cNvSpPr txBox="1"/>
          <p:nvPr/>
        </p:nvSpPr>
        <p:spPr>
          <a:xfrm>
            <a:off x="4757358" y="2995236"/>
            <a:ext cx="2545722" cy="707886"/>
          </a:xfrm>
          <a:prstGeom prst="rect">
            <a:avLst/>
          </a:prstGeom>
          <a:noFill/>
        </p:spPr>
        <p:txBody>
          <a:bodyPr wrap="square" rtlCol="0">
            <a:spAutoFit/>
          </a:bodyPr>
          <a:lstStyle/>
          <a:p>
            <a:pPr algn="ctr"/>
            <a:r>
              <a:rPr lang="zh-CN" altLang="en-US" sz="2000" b="1" dirty="0"/>
              <a:t>疫情智能出行情况</a:t>
            </a:r>
            <a:endParaRPr lang="en-US" altLang="zh-CN" sz="2000" b="1" dirty="0"/>
          </a:p>
          <a:p>
            <a:pPr algn="ctr"/>
            <a:r>
              <a:rPr lang="zh-CN" altLang="en-US" sz="2000" b="1" dirty="0"/>
              <a:t>分析机器人</a:t>
            </a:r>
            <a:endParaRPr lang="zh-CN" altLang="en-US" sz="2000" b="1" dirty="0"/>
          </a:p>
        </p:txBody>
      </p:sp>
      <p:sp>
        <p:nvSpPr>
          <p:cNvPr id="67" name="原创设计师QQ598969553          _18"/>
          <p:cNvSpPr/>
          <p:nvPr/>
        </p:nvSpPr>
        <p:spPr>
          <a:xfrm>
            <a:off x="9686994" y="3483382"/>
            <a:ext cx="419216" cy="419216"/>
          </a:xfrm>
          <a:prstGeom prst="ellipse">
            <a:avLst/>
          </a:prstGeom>
          <a:solidFill>
            <a:srgbClr val="22326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1"/>
          <p:cNvSpPr/>
          <p:nvPr/>
        </p:nvSpPr>
        <p:spPr>
          <a:xfrm>
            <a:off x="492359" y="2087842"/>
            <a:ext cx="11451401" cy="4331812"/>
          </a:xfrm>
          <a:prstGeom prst="roundRect">
            <a:avLst>
              <a:gd name="adj" fmla="val 5079"/>
            </a:avLst>
          </a:prstGeom>
          <a:solidFill>
            <a:srgbClr val="F1F6FF">
              <a:alpha val="65098"/>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Arial" panose="020B0604020202020204" pitchFamily="34" charset="0"/>
              <a:ea typeface="微软雅黑" panose="020B0503020204020204" pitchFamily="34" charset="-122"/>
              <a:cs typeface="Arial" panose="020B0604020202020204" pitchFamily="34" charset="0"/>
            </a:endParaRPr>
          </a:p>
        </p:txBody>
      </p:sp>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92498" y="291458"/>
            <a:ext cx="569266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五、方案价值与收益</a:t>
            </a:r>
            <a:endParaRPr lang="en-US" altLang="zh-CN" sz="2400" b="1" dirty="0">
              <a:solidFill>
                <a:schemeClr val="bg1"/>
              </a:solidFill>
              <a:latin typeface="微软雅黑" panose="020B0503020204020204" pitchFamily="34" charset="-122"/>
              <a:ea typeface="微软雅黑" panose="020B0503020204020204" pitchFamily="34" charset="-122"/>
            </a:endParaRPr>
          </a:p>
          <a:p>
            <a:pPr marR="0" lvl="0" indent="0" fontAlgn="auto">
              <a:lnSpc>
                <a:spcPct val="100000"/>
              </a:lnSpc>
              <a:spcBef>
                <a:spcPts val="0"/>
              </a:spcBef>
              <a:spcAft>
                <a:spcPts val="0"/>
              </a:spcAft>
              <a:buClrTx/>
              <a:buSzTx/>
              <a:buFontTx/>
              <a:buNone/>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Value and Revenue</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文本框 3"/>
          <p:cNvSpPr txBox="1"/>
          <p:nvPr/>
        </p:nvSpPr>
        <p:spPr>
          <a:xfrm>
            <a:off x="625646" y="2189498"/>
            <a:ext cx="11073995" cy="4097275"/>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zh-CN" altLang="en-US" sz="1600" b="1" dirty="0">
                <a:latin typeface="宋体" panose="02010600030101010101" pitchFamily="2" charset="-122"/>
                <a:ea typeface="宋体" panose="02010600030101010101" pitchFamily="2" charset="-122"/>
                <a:cs typeface="宋体" panose="02010600030101010101" pitchFamily="2" charset="-122"/>
              </a:rPr>
              <a:t>疫情智能出行情况分析机器人对国内各地区和各国疫情的分析筛选结果可以有效帮助必须要到某些特定地区出差的人制定感染风险较低的出行计划，也有助于其把握当日出差地区疫情的大概情况，以便对自身是否需要进一步加强疫情防控的措施做出判断。</a:t>
            </a:r>
            <a:endParaRPr lang="zh-CN" altLang="en-US" sz="1600" b="1" dirty="0">
              <a:latin typeface="宋体" panose="02010600030101010101" pitchFamily="2" charset="-122"/>
              <a:ea typeface="宋体" panose="02010600030101010101" pitchFamily="2" charset="-122"/>
              <a:cs typeface="宋体" panose="02010600030101010101" pitchFamily="2" charset="-122"/>
            </a:endParaRPr>
          </a:p>
          <a:p>
            <a:pPr marL="171450" indent="-171450">
              <a:lnSpc>
                <a:spcPct val="150000"/>
              </a:lnSpc>
              <a:buFont typeface="Arial" panose="020B0604020202020204" pitchFamily="34" charset="0"/>
              <a:buChar char="•"/>
            </a:pPr>
            <a:r>
              <a:rPr lang="zh-CN" altLang="en-US" sz="1600" b="1" dirty="0">
                <a:latin typeface="宋体" panose="02010600030101010101" pitchFamily="2" charset="-122"/>
                <a:ea typeface="宋体" panose="02010600030101010101" pitchFamily="2" charset="-122"/>
                <a:cs typeface="宋体" panose="02010600030101010101" pitchFamily="2" charset="-122"/>
              </a:rPr>
              <a:t>节假日出行高峰期，想要外出旅游的人也可以通过使用疫情智能出行情况分析机器人获取较适合出行地区或国家来决定自己适合出行的地方，这样不仅有助于保护自身的安全，更帮助了疫情的整体防控。</a:t>
            </a:r>
            <a:endParaRPr lang="zh-CN" altLang="en-US" sz="1600" b="1" dirty="0">
              <a:latin typeface="宋体" panose="02010600030101010101" pitchFamily="2" charset="-122"/>
              <a:ea typeface="宋体" panose="02010600030101010101" pitchFamily="2" charset="-122"/>
              <a:cs typeface="宋体" panose="02010600030101010101" pitchFamily="2" charset="-122"/>
            </a:endParaRPr>
          </a:p>
          <a:p>
            <a:pPr marL="171450" indent="-171450">
              <a:lnSpc>
                <a:spcPct val="150000"/>
              </a:lnSpc>
              <a:buFont typeface="Arial" panose="020B0604020202020204" pitchFamily="34" charset="0"/>
              <a:buChar char="•"/>
            </a:pPr>
            <a:r>
              <a:rPr lang="zh-CN" altLang="en-US" sz="1600" b="1" dirty="0">
                <a:latin typeface="宋体" panose="02010600030101010101" pitchFamily="2" charset="-122"/>
                <a:ea typeface="宋体" panose="02010600030101010101" pitchFamily="2" charset="-122"/>
                <a:cs typeface="宋体" panose="02010600030101010101" pitchFamily="2" charset="-122"/>
              </a:rPr>
              <a:t>从当前新冠疫情的总体情况来看，虽然大部分地区和国家疫情的传播已初步得到控制，但防疫工作仍然不可轻视，我们也不能放松对疫情的警惕。需要外出的情况难以避免，但我们可以通过疫情智能出行情况分析机器人更加方便地关注各个地区和国家的疫情情况，做好自身的疫情防控工作！</a:t>
            </a:r>
            <a:endParaRPr lang="en-US" altLang="zh-CN" sz="1600" b="1" dirty="0">
              <a:latin typeface="宋体" panose="02010600030101010101" pitchFamily="2" charset="-122"/>
              <a:ea typeface="宋体" panose="02010600030101010101" pitchFamily="2" charset="-122"/>
              <a:cs typeface="宋体" panose="02010600030101010101" pitchFamily="2" charset="-122"/>
            </a:endParaRPr>
          </a:p>
          <a:p>
            <a:pPr marL="171450" indent="-171450">
              <a:lnSpc>
                <a:spcPct val="150000"/>
              </a:lnSpc>
              <a:buFont typeface="Arial" panose="020B0604020202020204" pitchFamily="34" charset="0"/>
              <a:buChar char="•"/>
            </a:pPr>
            <a:endParaRPr lang="en-US" altLang="zh-CN" sz="1600" b="1" dirty="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1600" b="1" dirty="0">
                <a:solidFill>
                  <a:srgbClr val="C00000"/>
                </a:solidFill>
                <a:latin typeface="宋体" panose="02010600030101010101" pitchFamily="2" charset="-122"/>
                <a:ea typeface="宋体" panose="02010600030101010101" pitchFamily="2" charset="-122"/>
                <a:cs typeface="宋体" panose="02010600030101010101" pitchFamily="2" charset="-122"/>
              </a:rPr>
              <a:t>总体来说，疫情智能出行情况分析机器人是一个切合当下国家和国际防控形势，可以满足大部分群体对于需要外出时想要直接了解到某地区是否适合出行的需求。</a:t>
            </a:r>
            <a:endParaRPr lang="zh-CN" altLang="en-US" sz="1600" b="1" dirty="0">
              <a:solidFill>
                <a:srgbClr val="C00000"/>
              </a:solidFill>
              <a:latin typeface="宋体" panose="02010600030101010101" pitchFamily="2" charset="-122"/>
              <a:ea typeface="宋体" panose="02010600030101010101" pitchFamily="2" charset="-122"/>
              <a:cs typeface="宋体" panose="02010600030101010101" pitchFamily="2" charset="-122"/>
            </a:endParaRPr>
          </a:p>
        </p:txBody>
      </p:sp>
      <p:sp>
        <p:nvSpPr>
          <p:cNvPr id="5" name="文本框 4"/>
          <p:cNvSpPr txBox="1"/>
          <p:nvPr/>
        </p:nvSpPr>
        <p:spPr>
          <a:xfrm>
            <a:off x="3650905" y="1402666"/>
            <a:ext cx="4890190" cy="400110"/>
          </a:xfrm>
          <a:prstGeom prst="rect">
            <a:avLst/>
          </a:prstGeom>
          <a:noFill/>
        </p:spPr>
        <p:txBody>
          <a:bodyPr wrap="square" rtlCol="0">
            <a:spAutoFit/>
          </a:bodyPr>
          <a:lstStyle/>
          <a:p>
            <a:pPr>
              <a:defRPr/>
            </a:pPr>
            <a:r>
              <a:rPr lang="zh-CN" altLang="en-US" sz="2000" b="1" dirty="0">
                <a:solidFill>
                  <a:schemeClr val="bg1"/>
                </a:solidFill>
                <a:latin typeface="微软雅黑" panose="020B0503020204020204" pitchFamily="34" charset="-122"/>
                <a:ea typeface="微软雅黑" panose="020B0503020204020204" pitchFamily="34" charset="-122"/>
                <a:sym typeface="+mn-ea"/>
              </a:rPr>
              <a:t>疫情智能出行情况分析机器人推广价值</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一、需求分析</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背景介绍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 name="文本框 6"/>
          <p:cNvSpPr txBox="1"/>
          <p:nvPr/>
        </p:nvSpPr>
        <p:spPr>
          <a:xfrm>
            <a:off x="734462" y="5757533"/>
            <a:ext cx="4733722" cy="458908"/>
          </a:xfrm>
          <a:prstGeom prst="rect">
            <a:avLst/>
          </a:prstGeom>
          <a:noFill/>
        </p:spPr>
        <p:txBody>
          <a:bodyPr wrap="square" rtlCol="0">
            <a:spAutoFit/>
          </a:bodyPr>
          <a:lstStyle/>
          <a:p>
            <a:pPr algn="ctr">
              <a:lnSpc>
                <a:spcPct val="150000"/>
              </a:lnSpc>
              <a:defRPr/>
            </a:pPr>
            <a:r>
              <a:rPr lang="zh-CN" altLang="en-US"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疫情期间我国疫情分布情况</a:t>
            </a:r>
            <a:endParaRPr lang="zh-CN" altLang="en-US"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4" name="灯片编号占位符 3"/>
          <p:cNvSpPr txBox="1"/>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fld>
            <a:endParaRPr lang="zh-CN" altLang="en-US" dirty="0"/>
          </a:p>
        </p:txBody>
      </p:sp>
      <p:sp>
        <p:nvSpPr>
          <p:cNvPr id="31" name="矩形 30"/>
          <p:cNvSpPr/>
          <p:nvPr/>
        </p:nvSpPr>
        <p:spPr>
          <a:xfrm>
            <a:off x="6095999" y="2376853"/>
            <a:ext cx="5659225" cy="2861310"/>
          </a:xfrm>
          <a:prstGeom prst="rect">
            <a:avLst/>
          </a:prstGeom>
        </p:spPr>
        <p:txBody>
          <a:bodyPr wrap="square">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           </a:t>
            </a:r>
            <a:r>
              <a:rPr lang="en-US" altLang="zh-CN" sz="2000" dirty="0">
                <a:solidFill>
                  <a:schemeClr val="bg1"/>
                </a:solidFill>
                <a:latin typeface="宋体" panose="02010600030101010101" pitchFamily="2" charset="-122"/>
                <a:ea typeface="宋体" panose="02010600030101010101" pitchFamily="2" charset="-122"/>
              </a:rPr>
              <a:t>2020</a:t>
            </a:r>
            <a:r>
              <a:rPr lang="zh-CN" altLang="en-US" sz="2000" dirty="0">
                <a:solidFill>
                  <a:schemeClr val="bg1"/>
                </a:solidFill>
                <a:latin typeface="宋体" panose="02010600030101010101" pitchFamily="2" charset="-122"/>
                <a:ea typeface="宋体" panose="02010600030101010101" pitchFamily="2" charset="-122"/>
              </a:rPr>
              <a:t>年开始的新冠肺炎疫情，不仅危及了各国人民的生命安全和身体健康，还严重冲击了世界经济。为了保护自己和他人的生命安全，减小疫情传播的风险，人们的出行被限制，只能局限在一部分相对安全的地区。如今我国处于疫情得到相对控制的阶段，但在一些国家，情况仍然十分严峻。甚至在相对安全的我国，一些省份也出现了疫情复燃的趋势。在这样的环境下，进行疫情出行情况调查是十分有必要的。</a:t>
            </a:r>
            <a:endParaRPr lang="zh-CN" altLang="en-US" sz="2000" dirty="0">
              <a:solidFill>
                <a:schemeClr val="bg1"/>
              </a:solidFill>
              <a:latin typeface="宋体" panose="02010600030101010101" pitchFamily="2" charset="-122"/>
              <a:ea typeface="宋体" panose="02010600030101010101" pitchFamily="2" charset="-122"/>
            </a:endParaRPr>
          </a:p>
        </p:txBody>
      </p:sp>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46561" y="1625704"/>
            <a:ext cx="5109524" cy="40876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原创设计师QQ598969553          _2"/>
          <p:cNvPicPr>
            <a:picLocks noChangeAspect="1"/>
          </p:cNvPicPr>
          <p:nvPr/>
        </p:nvPicPr>
        <p:blipFill>
          <a:blip r:embed="rId1" cstate="screen"/>
          <a:srcRect l="722" r="722"/>
          <a:stretch>
            <a:fillRect/>
          </a:stretch>
        </p:blipFill>
        <p:spPr>
          <a:xfrm>
            <a:off x="2970387" y="-87417"/>
            <a:ext cx="4858757" cy="3516415"/>
          </a:xfrm>
          <a:prstGeom prst="rect">
            <a:avLst/>
          </a:prstGeom>
          <a:solidFill>
            <a:sysClr val="window" lastClr="FFFFFF">
              <a:lumMod val="85000"/>
            </a:sysClr>
          </a:solidFill>
        </p:spPr>
      </p:pic>
      <p:pic>
        <p:nvPicPr>
          <p:cNvPr id="5" name="原创设计师QQ598969553          _4"/>
          <p:cNvPicPr>
            <a:picLocks noChangeAspect="1"/>
          </p:cNvPicPr>
          <p:nvPr/>
        </p:nvPicPr>
        <p:blipFill>
          <a:blip r:embed="rId2" cstate="screen"/>
          <a:srcRect/>
          <a:stretch>
            <a:fillRect/>
          </a:stretch>
        </p:blipFill>
        <p:spPr>
          <a:xfrm>
            <a:off x="8910536" y="3429000"/>
            <a:ext cx="3441900" cy="3523462"/>
          </a:xfrm>
          <a:prstGeom prst="rect">
            <a:avLst/>
          </a:prstGeom>
          <a:solidFill>
            <a:sysClr val="window" lastClr="FFFFFF">
              <a:lumMod val="85000"/>
            </a:sysClr>
          </a:solidFill>
        </p:spPr>
      </p:pic>
      <p:sp>
        <p:nvSpPr>
          <p:cNvPr id="6" name="原创设计师QQ598969553          _5"/>
          <p:cNvSpPr/>
          <p:nvPr/>
        </p:nvSpPr>
        <p:spPr>
          <a:xfrm>
            <a:off x="0" y="-87416"/>
            <a:ext cx="2978648" cy="3516416"/>
          </a:xfrm>
          <a:prstGeom prst="rect">
            <a:avLst/>
          </a:prstGeom>
          <a:solidFill>
            <a:sysClr val="windowText" lastClr="000000">
              <a:lumMod val="75000"/>
              <a:lumOff val="2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7" name="原创设计师QQ598969553          _6"/>
          <p:cNvSpPr/>
          <p:nvPr/>
        </p:nvSpPr>
        <p:spPr>
          <a:xfrm>
            <a:off x="5940778" y="3429000"/>
            <a:ext cx="2978648" cy="3523462"/>
          </a:xfrm>
          <a:prstGeom prst="rect">
            <a:avLst/>
          </a:prstGeom>
          <a:solidFill>
            <a:srgbClr val="22326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3429000"/>
            <a:ext cx="5940779" cy="3523462"/>
          </a:xfrm>
          <a:prstGeom prst="rect">
            <a:avLst/>
          </a:prstGeom>
        </p:spPr>
      </p:pic>
      <p:sp>
        <p:nvSpPr>
          <p:cNvPr id="11" name="原创设计师QQ598969553          _7"/>
          <p:cNvSpPr txBox="1"/>
          <p:nvPr/>
        </p:nvSpPr>
        <p:spPr>
          <a:xfrm>
            <a:off x="326668" y="693804"/>
            <a:ext cx="2328983"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Open Sans" panose="020B0606030504020204" pitchFamily="34" charset="0"/>
              </a:rPr>
              <a:t>无统一的分析技术</a:t>
            </a:r>
            <a:endParaRPr kumimoji="0" lang="en-US" sz="2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sp>
        <p:nvSpPr>
          <p:cNvPr id="12" name="原创设计师QQ598969553          _8"/>
          <p:cNvSpPr txBox="1"/>
          <p:nvPr/>
        </p:nvSpPr>
        <p:spPr>
          <a:xfrm>
            <a:off x="326668" y="1218969"/>
            <a:ext cx="2392722" cy="160043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Open Sans" panose="020B0606030504020204" pitchFamily="34" charset="0"/>
              </a:rPr>
              <a:t>为遏制疫情蔓延势头，保障人民群众出行安全，满足疫情期间人们的出行需要。国内需要一种新兴的智能出行情况分析技术来解决人们的出行地选择，智能出行情况分析机器人应运而生。</a:t>
            </a:r>
            <a:endParaRPr kumimoji="0" lang="en-US" sz="1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pic>
        <p:nvPicPr>
          <p:cNvPr id="16" name="图片 15"/>
          <p:cNvPicPr>
            <a:picLocks noChangeAspect="1"/>
          </p:cNvPicPr>
          <p:nvPr/>
        </p:nvPicPr>
        <p:blipFill rotWithShape="1">
          <a:blip r:embed="rId4">
            <a:extLst>
              <a:ext uri="{28A0092B-C50C-407E-A947-70E740481C1C}">
                <a14:useLocalDpi xmlns:a14="http://schemas.microsoft.com/office/drawing/2010/main" val="0"/>
              </a:ext>
            </a:extLst>
          </a:blip>
          <a:srcRect l="12676" t="3191" r="4470"/>
          <a:stretch>
            <a:fillRect/>
          </a:stretch>
        </p:blipFill>
        <p:spPr>
          <a:xfrm>
            <a:off x="7829144" y="-94464"/>
            <a:ext cx="4523292" cy="3523462"/>
          </a:xfrm>
          <a:prstGeom prst="rect">
            <a:avLst/>
          </a:prstGeom>
        </p:spPr>
      </p:pic>
      <p:sp>
        <p:nvSpPr>
          <p:cNvPr id="17" name="原创设计师QQ598969553          _10"/>
          <p:cNvSpPr txBox="1"/>
          <p:nvPr/>
        </p:nvSpPr>
        <p:spPr>
          <a:xfrm>
            <a:off x="6252062" y="4581568"/>
            <a:ext cx="2534558" cy="1569660"/>
          </a:xfrm>
          <a:prstGeom prst="rect">
            <a:avLst/>
          </a:prstGeom>
          <a:noFill/>
        </p:spPr>
        <p:txBody>
          <a:bodyPr wrap="square" rtlCol="0">
            <a:spAutoFit/>
          </a:bodyPr>
          <a:lstStyle/>
          <a:p>
            <a:pPr lvl="0">
              <a:defRPr/>
            </a:pPr>
            <a:r>
              <a:rPr lang="zh-CN" altLang="en-US" sz="1200" kern="0" dirty="0">
                <a:solidFill>
                  <a:sysClr val="window" lastClr="FFFFFF"/>
                </a:solidFill>
                <a:latin typeface="微软雅黑" panose="020B0503020204020204" pitchFamily="34" charset="-122"/>
                <a:ea typeface="微软雅黑" panose="020B0503020204020204" pitchFamily="34" charset="-122"/>
                <a:cs typeface="Open Sans" panose="020B0606030504020204" pitchFamily="34" charset="0"/>
              </a:rPr>
              <a:t>现有阶段的国内疫情情况分析技术大多数仅局限于国内，没有结合国外疫情情况分析，对于一些后疫情期间需要出国的人群未能提供更精准的解决方案。而国内数据地域涵盖少，大多数以出行人所在地为主进行数据采集，对于在国内外出的人群并不友好。</a:t>
            </a:r>
            <a:endParaRPr kumimoji="0" 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sp>
        <p:nvSpPr>
          <p:cNvPr id="18" name="原创设计师QQ598969553          _12"/>
          <p:cNvSpPr txBox="1"/>
          <p:nvPr/>
        </p:nvSpPr>
        <p:spPr>
          <a:xfrm>
            <a:off x="6252062" y="4079398"/>
            <a:ext cx="2759869"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2000" kern="0" dirty="0">
                <a:solidFill>
                  <a:sysClr val="window" lastClr="FFFFFF"/>
                </a:solidFill>
                <a:latin typeface="微软雅黑" panose="020B0503020204020204" pitchFamily="34" charset="-122"/>
                <a:ea typeface="微软雅黑" panose="020B0503020204020204" pitchFamily="34" charset="-122"/>
                <a:cs typeface="Open Sans" panose="020B0606030504020204" pitchFamily="34" charset="0"/>
              </a:rPr>
              <a:t>数据少、地域涵盖少</a:t>
            </a:r>
            <a:endParaRPr kumimoji="0" lang="en-US" sz="2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838517" y="1229094"/>
            <a:ext cx="10514965" cy="5033010"/>
          </a:xfrm>
          <a:prstGeom prst="roundRect">
            <a:avLst>
              <a:gd name="adj" fmla="val 5079"/>
            </a:avLst>
          </a:prstGeom>
          <a:solidFill>
            <a:srgbClr val="F1F6FF">
              <a:alpha val="65098"/>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微软雅黑" panose="020B0503020204020204" pitchFamily="34" charset="-122"/>
              <a:cs typeface="Arial" panose="020B0604020202020204" pitchFamily="34" charset="0"/>
            </a:endParaRPr>
          </a:p>
        </p:txBody>
      </p:sp>
      <p:sp>
        <p:nvSpPr>
          <p:cNvPr id="4" name="文本框 3"/>
          <p:cNvSpPr txBox="1"/>
          <p:nvPr/>
        </p:nvSpPr>
        <p:spPr>
          <a:xfrm>
            <a:off x="1843438" y="5050970"/>
            <a:ext cx="2807131" cy="338554"/>
          </a:xfrm>
          <a:prstGeom prst="rect">
            <a:avLst/>
          </a:prstGeom>
          <a:noFill/>
        </p:spPr>
        <p:txBody>
          <a:bodyPr wrap="square" rtlCol="0">
            <a:spAutoFit/>
          </a:bodyPr>
          <a:lstStyle/>
          <a:p>
            <a:pPr algn="ctr"/>
            <a:r>
              <a:rPr lang="zh-CN" altLang="en-US" sz="1600" dirty="0">
                <a:solidFill>
                  <a:schemeClr val="bg1">
                    <a:lumMod val="50000"/>
                  </a:schemeClr>
                </a:solidFill>
              </a:rPr>
              <a:t>疫情期间人们出行情况</a:t>
            </a:r>
            <a:endParaRPr lang="zh-CN" altLang="en-US" sz="1600" dirty="0">
              <a:solidFill>
                <a:schemeClr val="bg1">
                  <a:lumMod val="50000"/>
                </a:schemeClr>
              </a:solidFill>
            </a:endParaRPr>
          </a:p>
        </p:txBody>
      </p:sp>
      <p:sp>
        <p:nvSpPr>
          <p:cNvPr id="5" name="原创设计师QQ598969553          _2"/>
          <p:cNvSpPr txBox="1"/>
          <p:nvPr/>
        </p:nvSpPr>
        <p:spPr>
          <a:xfrm>
            <a:off x="3898538" y="1428718"/>
            <a:ext cx="4955443"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Open Sans" panose="020B0606030504020204" pitchFamily="34" charset="0"/>
              </a:rPr>
              <a:t>疫情智能出行情况分析机器人</a:t>
            </a:r>
            <a:endParaRPr kumimoji="0" lang="en-US" altLang="zh-CN" sz="280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sp>
        <p:nvSpPr>
          <p:cNvPr id="6" name="原创设计师QQ598969553          _3"/>
          <p:cNvSpPr txBox="1"/>
          <p:nvPr/>
        </p:nvSpPr>
        <p:spPr>
          <a:xfrm>
            <a:off x="1499049" y="2125434"/>
            <a:ext cx="3946685"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Open Sans" panose="020B0606030504020204" pitchFamily="34" charset="0"/>
              </a:rPr>
              <a:t>疫情期间未出行的人群占</a:t>
            </a:r>
            <a:r>
              <a:rPr kumimoji="0" lang="en-US" altLang="zh-CN" sz="120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Open Sans" panose="020B0606030504020204" pitchFamily="34" charset="0"/>
              </a:rPr>
              <a:t>85.3%</a:t>
            </a:r>
            <a:r>
              <a:rPr kumimoji="0" lang="zh-CN" altLang="en-US" sz="120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Open Sans" panose="020B0606030504020204" pitchFamily="34" charset="0"/>
              </a:rPr>
              <a:t>，其中超半数人表示疫后出游他们更关心景区防疫条件，超六成未出游受访者表示线上平台成为他们获取景区信息的主要渠道，而他们对线上平台的偏好程度较疫情之前明显加强。</a:t>
            </a:r>
            <a:endParaRPr kumimoji="0" lang="en-US" sz="120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sp>
        <p:nvSpPr>
          <p:cNvPr id="7" name="原创设计师QQ598969553          _6"/>
          <p:cNvSpPr/>
          <p:nvPr/>
        </p:nvSpPr>
        <p:spPr>
          <a:xfrm>
            <a:off x="6552005" y="2707126"/>
            <a:ext cx="500822" cy="539029"/>
          </a:xfrm>
          <a:prstGeom prst="ellipse">
            <a:avLst/>
          </a:prstGeom>
          <a:solidFill>
            <a:sysClr val="window" lastClr="FFFFFF">
              <a:lumMod val="6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endParaRPr>
          </a:p>
        </p:txBody>
      </p:sp>
      <p:sp>
        <p:nvSpPr>
          <p:cNvPr id="8" name="原创设计师QQ598969553          _7"/>
          <p:cNvSpPr txBox="1"/>
          <p:nvPr/>
        </p:nvSpPr>
        <p:spPr>
          <a:xfrm>
            <a:off x="7075631" y="2671376"/>
            <a:ext cx="3556701" cy="79252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1400" b="1" kern="0" dirty="0">
                <a:solidFill>
                  <a:srgbClr val="7F8C8D"/>
                </a:solidFill>
                <a:latin typeface="微软雅黑" panose="020B0503020204020204" pitchFamily="34" charset="-122"/>
                <a:ea typeface="微软雅黑" panose="020B0503020204020204" pitchFamily="34" charset="-122"/>
                <a:cs typeface="Open Sans" panose="020B0606030504020204" pitchFamily="34" charset="0"/>
              </a:rPr>
              <a:t>出行需求大</a:t>
            </a:r>
            <a:endParaRPr kumimoji="0" lang="en-US" sz="1400" b="1" i="0" u="none" strike="noStrike" kern="0" cap="none" spc="0" normalizeH="0" baseline="0" noProof="0" dirty="0">
              <a:ln>
                <a:noFill/>
              </a:ln>
              <a:solidFill>
                <a:srgbClr val="7F8C8D"/>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5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Open Sans" panose="020B0606030504020204" pitchFamily="34" charset="0"/>
              </a:rPr>
              <a:t>在出行意愿上，人们对于的出游意愿仍有较大的空间。数据显示，</a:t>
            </a:r>
            <a:r>
              <a:rPr kumimoji="0" lang="en-US" altLang="zh-CN" sz="105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Open Sans" panose="020B0606030504020204" pitchFamily="34" charset="0"/>
              </a:rPr>
              <a:t>5</a:t>
            </a:r>
            <a:r>
              <a:rPr kumimoji="0" lang="zh-CN" altLang="en-US" sz="105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Open Sans" panose="020B0606030504020204" pitchFamily="34" charset="0"/>
              </a:rPr>
              <a:t>月开始受访者的出游意愿开始慢慢回升，随着时间往后出游意愿逐渐递增。</a:t>
            </a:r>
            <a:endParaRPr kumimoji="0" lang="en-US" sz="105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sp>
        <p:nvSpPr>
          <p:cNvPr id="9" name="原创设计师QQ598969553          _8"/>
          <p:cNvSpPr/>
          <p:nvPr/>
        </p:nvSpPr>
        <p:spPr>
          <a:xfrm>
            <a:off x="6552005" y="3560273"/>
            <a:ext cx="500822" cy="539029"/>
          </a:xfrm>
          <a:prstGeom prst="ellipse">
            <a:avLst/>
          </a:prstGeom>
          <a:solidFill>
            <a:srgbClr val="22326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endParaRPr>
          </a:p>
        </p:txBody>
      </p:sp>
      <p:sp>
        <p:nvSpPr>
          <p:cNvPr id="10" name="原创设计师QQ598969553          _9"/>
          <p:cNvSpPr txBox="1"/>
          <p:nvPr/>
        </p:nvSpPr>
        <p:spPr>
          <a:xfrm>
            <a:off x="7075631" y="3524523"/>
            <a:ext cx="3556701" cy="63094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1400" b="1" kern="0" dirty="0">
                <a:solidFill>
                  <a:srgbClr val="223262"/>
                </a:solidFill>
                <a:latin typeface="微软雅黑" panose="020B0503020204020204" pitchFamily="34" charset="-122"/>
                <a:ea typeface="微软雅黑" panose="020B0503020204020204" pitchFamily="34" charset="-122"/>
                <a:cs typeface="Open Sans" panose="020B0606030504020204" pitchFamily="34" charset="0"/>
              </a:rPr>
              <a:t>更关心疫情情况</a:t>
            </a:r>
            <a:endParaRPr kumimoji="0" lang="en-US" sz="1400" b="1" i="0" u="none" strike="noStrike" kern="0" cap="none" spc="0" normalizeH="0" baseline="0" noProof="0" dirty="0">
              <a:ln>
                <a:noFill/>
              </a:ln>
              <a:solidFill>
                <a:srgbClr val="223262"/>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5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Open Sans" panose="020B0606030504020204" pitchFamily="34" charset="0"/>
              </a:rPr>
              <a:t>数据显示，上班族、旅游族等多数人群表示疫情期间出行会更关注景区的安全防疫条件与同行人身体情况。</a:t>
            </a:r>
            <a:endParaRPr kumimoji="0" lang="en-US" sz="105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sp>
        <p:nvSpPr>
          <p:cNvPr id="11" name="原创设计师QQ598969553          _10"/>
          <p:cNvSpPr/>
          <p:nvPr/>
        </p:nvSpPr>
        <p:spPr>
          <a:xfrm>
            <a:off x="6552005" y="4413420"/>
            <a:ext cx="500822" cy="539029"/>
          </a:xfrm>
          <a:prstGeom prst="ellipse">
            <a:avLst/>
          </a:prstGeom>
          <a:solidFill>
            <a:sysClr val="window" lastClr="FFFFFF">
              <a:lumMod val="6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endParaRPr>
          </a:p>
        </p:txBody>
      </p:sp>
      <p:sp>
        <p:nvSpPr>
          <p:cNvPr id="12" name="原创设计师QQ598969553          _11"/>
          <p:cNvSpPr txBox="1"/>
          <p:nvPr/>
        </p:nvSpPr>
        <p:spPr>
          <a:xfrm>
            <a:off x="7075631" y="4377670"/>
            <a:ext cx="3556701" cy="79252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1400" b="1" kern="0" dirty="0">
                <a:solidFill>
                  <a:srgbClr val="7F8C8D"/>
                </a:solidFill>
                <a:latin typeface="微软雅黑" panose="020B0503020204020204" pitchFamily="34" charset="-122"/>
                <a:ea typeface="微软雅黑" panose="020B0503020204020204" pitchFamily="34" charset="-122"/>
                <a:cs typeface="Open Sans" panose="020B0606030504020204" pitchFamily="34" charset="0"/>
              </a:rPr>
              <a:t>疫情</a:t>
            </a:r>
            <a:r>
              <a:rPr kumimoji="0" lang="zh-CN" altLang="en-US" sz="1400" b="1" i="0" u="none" strike="noStrike" kern="0" cap="none" spc="0" normalizeH="0" baseline="0" noProof="0" dirty="0">
                <a:ln>
                  <a:noFill/>
                </a:ln>
                <a:solidFill>
                  <a:srgbClr val="7F8C8D"/>
                </a:solidFill>
                <a:effectLst/>
                <a:uLnTx/>
                <a:uFillTx/>
                <a:latin typeface="微软雅黑" panose="020B0503020204020204" pitchFamily="34" charset="-122"/>
                <a:ea typeface="微软雅黑" panose="020B0503020204020204" pitchFamily="34" charset="-122"/>
                <a:cs typeface="Open Sans" panose="020B0606030504020204" pitchFamily="34" charset="0"/>
              </a:rPr>
              <a:t>数据量大</a:t>
            </a:r>
            <a:endParaRPr kumimoji="0" lang="en-US" sz="1400" b="1" i="0" u="none" strike="noStrike" kern="0" cap="none" spc="0" normalizeH="0" baseline="0" noProof="0" dirty="0">
              <a:ln>
                <a:noFill/>
              </a:ln>
              <a:solidFill>
                <a:srgbClr val="7F8C8D"/>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5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Open Sans" panose="020B0606030504020204" pitchFamily="34" charset="0"/>
              </a:rPr>
              <a:t>疫情期间，人们在面对出行选择时，面对的地区尚多，未有一个完整、准确的数据，人们在选择出行地时难以去分别真正低风险的地方。</a:t>
            </a:r>
            <a:endParaRPr kumimoji="0" lang="en-US" sz="105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sp>
        <p:nvSpPr>
          <p:cNvPr id="13" name="文本框 12"/>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一、需求分析</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背景介绍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graphicFrame>
        <p:nvGraphicFramePr>
          <p:cNvPr id="16" name="原创设计师QQ598969553          _4"/>
          <p:cNvGraphicFramePr/>
          <p:nvPr/>
        </p:nvGraphicFramePr>
        <p:xfrm>
          <a:off x="1071075" y="2540933"/>
          <a:ext cx="4351855" cy="2510037"/>
        </p:xfrm>
        <a:graphic>
          <a:graphicData uri="http://schemas.openxmlformats.org/drawingml/2006/chart">
            <c:chart xmlns:c="http://schemas.openxmlformats.org/drawingml/2006/chart" xmlns:r="http://schemas.openxmlformats.org/officeDocument/2006/relationships" r:id="rId1"/>
          </a:graphicData>
        </a:graphic>
      </p:graphicFrame>
      <p:cxnSp>
        <p:nvCxnSpPr>
          <p:cNvPr id="14" name="直接连接符 13"/>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9728" y="6221390"/>
            <a:ext cx="12363856" cy="7352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原创设计师QQ598969553          _3"/>
          <p:cNvCxnSpPr>
            <a:stCxn id="22" idx="2"/>
          </p:cNvCxnSpPr>
          <p:nvPr/>
        </p:nvCxnSpPr>
        <p:spPr>
          <a:xfrm rot="16200000" flipH="1">
            <a:off x="4330855" y="5486214"/>
            <a:ext cx="823118" cy="647233"/>
          </a:xfrm>
          <a:prstGeom prst="curvedConnector3">
            <a:avLst>
              <a:gd name="adj1" fmla="val 55167"/>
            </a:avLst>
          </a:prstGeom>
          <a:noFill/>
          <a:ln w="6350" cap="flat" cmpd="sng" algn="ctr">
            <a:solidFill>
              <a:srgbClr val="7F8C8D"/>
            </a:solidFill>
            <a:prstDash val="dash"/>
            <a:miter lim="800000"/>
          </a:ln>
          <a:effectLst/>
        </p:spPr>
      </p:cxnSp>
      <p:cxnSp>
        <p:nvCxnSpPr>
          <p:cNvPr id="16" name="原创设计师QQ598969553          _4"/>
          <p:cNvCxnSpPr>
            <a:stCxn id="18" idx="2"/>
            <a:endCxn id="20" idx="6"/>
          </p:cNvCxnSpPr>
          <p:nvPr/>
        </p:nvCxnSpPr>
        <p:spPr>
          <a:xfrm rot="16200000" flipH="1">
            <a:off x="4692002" y="1180592"/>
            <a:ext cx="654203" cy="2526043"/>
          </a:xfrm>
          <a:prstGeom prst="curvedConnector3">
            <a:avLst>
              <a:gd name="adj1" fmla="val 50000"/>
            </a:avLst>
          </a:prstGeom>
          <a:noFill/>
          <a:ln w="6350" cap="flat" cmpd="sng" algn="ctr">
            <a:solidFill>
              <a:srgbClr val="7F8C8D"/>
            </a:solidFill>
            <a:prstDash val="dash"/>
            <a:miter lim="800000"/>
          </a:ln>
          <a:effectLst/>
        </p:spPr>
      </p:cxnSp>
      <p:cxnSp>
        <p:nvCxnSpPr>
          <p:cNvPr id="17" name="原创设计师QQ598969553          _5"/>
          <p:cNvCxnSpPr>
            <a:stCxn id="20" idx="2"/>
            <a:endCxn id="22" idx="6"/>
          </p:cNvCxnSpPr>
          <p:nvPr/>
        </p:nvCxnSpPr>
        <p:spPr>
          <a:xfrm rot="5400000">
            <a:off x="4956803" y="3152831"/>
            <a:ext cx="787318" cy="1863327"/>
          </a:xfrm>
          <a:prstGeom prst="curvedConnector3">
            <a:avLst>
              <a:gd name="adj1" fmla="val 50000"/>
            </a:avLst>
          </a:prstGeom>
          <a:noFill/>
          <a:ln w="6350" cap="flat" cmpd="sng" algn="ctr">
            <a:solidFill>
              <a:srgbClr val="7F8C8D"/>
            </a:solidFill>
            <a:prstDash val="dash"/>
            <a:miter lim="800000"/>
          </a:ln>
          <a:effectLst/>
        </p:spPr>
      </p:cxnSp>
      <p:sp>
        <p:nvSpPr>
          <p:cNvPr id="18" name="原创设计师QQ598969553          _6"/>
          <p:cNvSpPr/>
          <p:nvPr/>
        </p:nvSpPr>
        <p:spPr>
          <a:xfrm>
            <a:off x="3296022" y="1196394"/>
            <a:ext cx="920119" cy="920119"/>
          </a:xfrm>
          <a:prstGeom prst="teardrop">
            <a:avLst/>
          </a:prstGeom>
          <a:solidFill>
            <a:sysClr val="window" lastClr="FFFFFF"/>
          </a:solidFill>
          <a:ln w="63500" cap="flat" cmpd="sng" algn="ctr">
            <a:solidFill>
              <a:schemeClr val="accent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400" b="1"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cs typeface="Open Sans" panose="020B0606030504020204" pitchFamily="34" charset="0"/>
              </a:rPr>
              <a:t>2021</a:t>
            </a:r>
            <a:r>
              <a:rPr lang="zh-CN" altLang="en-US" sz="1400" b="1" kern="0" dirty="0">
                <a:solidFill>
                  <a:sysClr val="windowText" lastClr="000000">
                    <a:lumMod val="50000"/>
                    <a:lumOff val="50000"/>
                  </a:sysClr>
                </a:solidFill>
                <a:latin typeface="微软雅黑" panose="020B0503020204020204" pitchFamily="34" charset="-122"/>
                <a:ea typeface="微软雅黑" panose="020B0503020204020204" pitchFamily="34" charset="-122"/>
                <a:cs typeface="Open Sans" panose="020B0606030504020204" pitchFamily="34" charset="0"/>
              </a:rPr>
              <a:t>上旬</a:t>
            </a:r>
            <a:endParaRPr kumimoji="0" lang="en-US" sz="1400" b="1"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sp>
        <p:nvSpPr>
          <p:cNvPr id="19" name="原创设计师QQ598969553          _7"/>
          <p:cNvSpPr txBox="1"/>
          <p:nvPr/>
        </p:nvSpPr>
        <p:spPr>
          <a:xfrm>
            <a:off x="4265199" y="1108878"/>
            <a:ext cx="2510271" cy="7386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Open Sans" panose="020B0606030504020204" pitchFamily="34" charset="0"/>
              </a:rPr>
              <a:t>期初平台</a:t>
            </a:r>
            <a:endParaRPr kumimoji="0" lang="en-US" b="1" i="0" u="none" strike="noStrike" kern="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Open Sans" panose="020B0606030504020204" pitchFamily="3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Open Sans" panose="020B0606030504020204" pitchFamily="34" charset="0"/>
              </a:rPr>
              <a:t>建设智能出行情况分析机器人</a:t>
            </a:r>
            <a:endParaRPr kumimoji="0" lang="en-US" altLang="zh-CN" sz="1200" b="1" i="0" u="none" strike="noStrike" kern="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Open Sans" panose="020B0606030504020204" pitchFamily="3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Open Sans" panose="020B0606030504020204" pitchFamily="34" charset="0"/>
              </a:rPr>
              <a:t>建设智能出行情况用户使用平台</a:t>
            </a:r>
            <a:endParaRPr kumimoji="0" lang="en-US" sz="1200" b="1" i="0" u="none" strike="noStrike" kern="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Open Sans" panose="020B0606030504020204" pitchFamily="34" charset="0"/>
            </a:endParaRPr>
          </a:p>
        </p:txBody>
      </p:sp>
      <p:sp>
        <p:nvSpPr>
          <p:cNvPr id="20" name="原创设计师QQ598969553          _8"/>
          <p:cNvSpPr/>
          <p:nvPr/>
        </p:nvSpPr>
        <p:spPr>
          <a:xfrm>
            <a:off x="5822065" y="2770716"/>
            <a:ext cx="920119" cy="920119"/>
          </a:xfrm>
          <a:prstGeom prst="teardrop">
            <a:avLst/>
          </a:prstGeom>
          <a:solidFill>
            <a:sysClr val="window" lastClr="FFFFFF"/>
          </a:solidFill>
          <a:ln w="63500" cap="flat" cmpd="sng" algn="ctr">
            <a:solidFill>
              <a:schemeClr val="accent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400" b="1"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cs typeface="Open Sans" panose="020B0606030504020204" pitchFamily="34" charset="0"/>
              </a:rPr>
              <a:t>2021</a:t>
            </a:r>
            <a:r>
              <a:rPr kumimoji="0" lang="zh-CN" altLang="en-US" sz="1400" b="1"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cs typeface="Open Sans" panose="020B0606030504020204" pitchFamily="34" charset="0"/>
              </a:rPr>
              <a:t>中旬</a:t>
            </a:r>
            <a:endParaRPr kumimoji="0" lang="en-US" sz="1400" b="1"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sp>
        <p:nvSpPr>
          <p:cNvPr id="21" name="原创设计师QQ598969553          _9"/>
          <p:cNvSpPr txBox="1"/>
          <p:nvPr/>
        </p:nvSpPr>
        <p:spPr>
          <a:xfrm>
            <a:off x="6929069" y="2846055"/>
            <a:ext cx="2886140" cy="89255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1600" b="1" kern="0" dirty="0">
                <a:solidFill>
                  <a:schemeClr val="bg1"/>
                </a:solidFill>
                <a:latin typeface="微软雅黑" panose="020B0503020204020204" pitchFamily="34" charset="-122"/>
                <a:cs typeface="Open Sans" panose="020B0606030504020204" pitchFamily="34" charset="0"/>
              </a:rPr>
              <a:t>中期推广实现</a:t>
            </a:r>
            <a:endParaRPr lang="en-US" altLang="zh-CN" sz="1600" b="1" kern="0" dirty="0">
              <a:solidFill>
                <a:schemeClr val="bg1"/>
              </a:solidFill>
              <a:latin typeface="微软雅黑" panose="020B0503020204020204" pitchFamily="34" charset="-122"/>
              <a:cs typeface="Open Sans" panose="020B0606030504020204" pitchFamily="34" charset="0"/>
            </a:endParaRPr>
          </a:p>
          <a:p>
            <a:pPr>
              <a:defRPr/>
            </a:pPr>
            <a:r>
              <a:rPr lang="zh-CN" altLang="en-US" sz="1200" b="1" dirty="0">
                <a:solidFill>
                  <a:schemeClr val="bg1"/>
                </a:solidFill>
                <a:latin typeface="微软雅黑" panose="020B0503020204020204" pitchFamily="34" charset="-122"/>
                <a:ea typeface="微软雅黑" panose="020B0503020204020204" pitchFamily="34" charset="-122"/>
              </a:rPr>
              <a:t>推广智能出行情况分析机器人平台</a:t>
            </a:r>
            <a:endParaRPr lang="en-US" altLang="zh-CN" sz="1200" b="1" dirty="0">
              <a:solidFill>
                <a:schemeClr val="bg1"/>
              </a:solidFill>
              <a:latin typeface="微软雅黑" panose="020B0503020204020204" pitchFamily="34" charset="-122"/>
              <a:ea typeface="微软雅黑" panose="020B0503020204020204" pitchFamily="34" charset="-122"/>
            </a:endParaRPr>
          </a:p>
          <a:p>
            <a:pPr>
              <a:defRPr/>
            </a:pPr>
            <a:r>
              <a:rPr lang="zh-CN" altLang="en-US" sz="1200" b="1" kern="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改进机器人情况分析技术</a:t>
            </a:r>
            <a:endParaRPr lang="en-US" altLang="zh-CN" sz="1600" b="1" kern="0"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a:p>
            <a:pPr>
              <a:defRPr/>
            </a:pPr>
            <a:r>
              <a:rPr lang="zh-CN" altLang="en-US" sz="1200" b="1" dirty="0">
                <a:solidFill>
                  <a:schemeClr val="bg1"/>
                </a:solidFill>
                <a:latin typeface="微软雅黑" panose="020B0503020204020204" pitchFamily="34" charset="-122"/>
                <a:ea typeface="微软雅黑" panose="020B0503020204020204" pitchFamily="34" charset="-122"/>
              </a:rPr>
              <a:t>设计智能出行情况分析机器人推广方案</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22" name="原创设计师QQ598969553          _10"/>
          <p:cNvSpPr/>
          <p:nvPr/>
        </p:nvSpPr>
        <p:spPr>
          <a:xfrm>
            <a:off x="3958738" y="4478153"/>
            <a:ext cx="920119" cy="920119"/>
          </a:xfrm>
          <a:prstGeom prst="teardrop">
            <a:avLst/>
          </a:prstGeom>
          <a:solidFill>
            <a:sysClr val="window" lastClr="FFFFFF"/>
          </a:solidFill>
          <a:ln w="63500" cap="flat" cmpd="sng" algn="ctr">
            <a:solidFill>
              <a:schemeClr val="accent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200" b="1"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cs typeface="Open Sans" panose="020B0606030504020204" pitchFamily="34" charset="0"/>
              </a:rPr>
              <a:t>2021</a:t>
            </a:r>
            <a:r>
              <a:rPr kumimoji="0" lang="zh-CN" altLang="en-US" sz="1200" b="1"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cs typeface="Open Sans" panose="020B0606030504020204" pitchFamily="34" charset="0"/>
              </a:rPr>
              <a:t>下半年</a:t>
            </a:r>
            <a:endParaRPr kumimoji="0" lang="en-US" sz="1200" b="1"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sp>
        <p:nvSpPr>
          <p:cNvPr id="23" name="原创设计师QQ598969553          _11"/>
          <p:cNvSpPr txBox="1"/>
          <p:nvPr/>
        </p:nvSpPr>
        <p:spPr>
          <a:xfrm>
            <a:off x="5066030" y="4402815"/>
            <a:ext cx="3229557" cy="164660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dirty="0">
                <a:ln>
                  <a:noFill/>
                </a:ln>
                <a:solidFill>
                  <a:schemeClr val="bg1"/>
                </a:solidFill>
                <a:effectLst/>
                <a:uLnTx/>
                <a:uFillTx/>
                <a:latin typeface="微软雅黑" panose="020B0503020204020204" pitchFamily="34" charset="-122"/>
                <a:cs typeface="Open Sans" panose="020B0606030504020204" pitchFamily="34" charset="0"/>
              </a:rPr>
              <a:t>团队</a:t>
            </a:r>
            <a:r>
              <a:rPr lang="zh-CN" altLang="en-US" b="1" kern="0" dirty="0">
                <a:solidFill>
                  <a:schemeClr val="bg1"/>
                </a:solidFill>
                <a:latin typeface="微软雅黑" panose="020B0503020204020204" pitchFamily="34" charset="-122"/>
                <a:cs typeface="Open Sans" panose="020B0606030504020204" pitchFamily="34" charset="0"/>
              </a:rPr>
              <a:t>规划</a:t>
            </a:r>
            <a:endParaRPr kumimoji="0" lang="en-US" b="1" i="0" u="none" strike="noStrike" kern="0" cap="none" spc="0" normalizeH="0" baseline="0" noProof="0" dirty="0">
              <a:ln>
                <a:noFill/>
              </a:ln>
              <a:solidFill>
                <a:schemeClr val="bg1"/>
              </a:solidFill>
              <a:effectLst/>
              <a:uLnTx/>
              <a:uFillTx/>
              <a:latin typeface="微软雅黑" panose="020B0503020204020204" pitchFamily="34" charset="-122"/>
              <a:cs typeface="Open Sans" panose="020B0606030504020204" pitchFamily="34" charset="0"/>
            </a:endParaRPr>
          </a:p>
          <a:p>
            <a:pPr marL="0" marR="0" lvl="0" indent="0" defTabSz="914400" eaLnBrk="1" fontAlgn="auto" latinLnBrk="0" hangingPunct="1">
              <a:lnSpc>
                <a:spcPct val="100000"/>
              </a:lnSpc>
              <a:spcBef>
                <a:spcPts val="0"/>
              </a:spcBef>
              <a:spcAft>
                <a:spcPts val="0"/>
              </a:spcAft>
              <a:buClrTx/>
              <a:buSzTx/>
              <a:buFontTx/>
              <a:buNone/>
              <a:defRPr/>
            </a:pPr>
            <a:r>
              <a:rPr lang="zh-CN" altLang="en-US" sz="1200" b="1" kern="0" dirty="0">
                <a:solidFill>
                  <a:schemeClr val="bg1"/>
                </a:solidFill>
                <a:latin typeface="微软雅黑" panose="020B0503020204020204" pitchFamily="34" charset="-122"/>
                <a:cs typeface="Open Sans" panose="020B0606030504020204" pitchFamily="34" charset="0"/>
              </a:rPr>
              <a:t>短期规划：</a:t>
            </a:r>
            <a:endParaRPr lang="en-US" altLang="zh-CN" sz="1200" b="1" kern="0" dirty="0">
              <a:solidFill>
                <a:schemeClr val="bg1"/>
              </a:solidFill>
              <a:latin typeface="微软雅黑" panose="020B0503020204020204" pitchFamily="34" charset="-122"/>
              <a:cs typeface="Open Sans" panose="020B0606030504020204" pitchFamily="34" charset="0"/>
            </a:endParaRPr>
          </a:p>
          <a:p>
            <a:pPr marL="0" marR="0" lvl="0" indent="0" defTabSz="914400" eaLnBrk="1" fontAlgn="auto" latinLnBrk="0" hangingPunct="1">
              <a:lnSpc>
                <a:spcPct val="100000"/>
              </a:lnSpc>
              <a:spcBef>
                <a:spcPts val="0"/>
              </a:spcBef>
              <a:spcAft>
                <a:spcPts val="0"/>
              </a:spcAft>
              <a:buClrTx/>
              <a:buSzTx/>
              <a:buFontTx/>
              <a:buNone/>
              <a:defRPr/>
            </a:pPr>
            <a:r>
              <a:rPr lang="zh-CN" altLang="en-US" sz="1200" b="1" kern="0" dirty="0">
                <a:solidFill>
                  <a:schemeClr val="bg1"/>
                </a:solidFill>
                <a:latin typeface="微软雅黑" panose="020B0503020204020204" pitchFamily="34" charset="-122"/>
                <a:cs typeface="Open Sans" panose="020B0606030504020204" pitchFamily="34" charset="0"/>
              </a:rPr>
              <a:t>实现疫情期间人们出行自主选择</a:t>
            </a:r>
            <a:endParaRPr lang="en-US" altLang="zh-CN" sz="1200" b="1" kern="0" dirty="0">
              <a:solidFill>
                <a:schemeClr val="bg1"/>
              </a:solidFill>
              <a:latin typeface="微软雅黑" panose="020B0503020204020204" pitchFamily="34" charset="-122"/>
              <a:cs typeface="Open Sans" panose="020B0606030504020204" pitchFamily="34" charset="0"/>
            </a:endParaRPr>
          </a:p>
          <a:p>
            <a:pPr marL="0" marR="0" lvl="0" indent="0" defTabSz="914400" eaLnBrk="1" fontAlgn="auto" latinLnBrk="0" hangingPunct="1">
              <a:lnSpc>
                <a:spcPct val="100000"/>
              </a:lnSpc>
              <a:spcBef>
                <a:spcPts val="0"/>
              </a:spcBef>
              <a:spcAft>
                <a:spcPts val="0"/>
              </a:spcAft>
              <a:buClrTx/>
              <a:buSzTx/>
              <a:buFontTx/>
              <a:buNone/>
              <a:defRPr/>
            </a:pPr>
            <a:r>
              <a:rPr lang="zh-CN" altLang="en-US" sz="1200" b="1" kern="0" dirty="0">
                <a:solidFill>
                  <a:schemeClr val="bg1"/>
                </a:solidFill>
                <a:latin typeface="微软雅黑" panose="020B0503020204020204" pitchFamily="34" charset="-122"/>
                <a:cs typeface="Open Sans" panose="020B0606030504020204" pitchFamily="34" charset="0"/>
              </a:rPr>
              <a:t>成为国内创新的疫情出行情况分析技术</a:t>
            </a:r>
            <a:endParaRPr lang="en-US" altLang="zh-CN" sz="1200" b="1" kern="0" dirty="0">
              <a:solidFill>
                <a:schemeClr val="bg1"/>
              </a:solidFill>
              <a:latin typeface="微软雅黑" panose="020B0503020204020204" pitchFamily="34" charset="-122"/>
              <a:cs typeface="Open Sans" panose="020B0606030504020204" pitchFamily="3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schemeClr val="bg1"/>
                </a:solidFill>
                <a:effectLst/>
                <a:uLnTx/>
                <a:uFillTx/>
                <a:latin typeface="微软雅黑" panose="020B0503020204020204" pitchFamily="34" charset="-122"/>
                <a:cs typeface="Open Sans" panose="020B0606030504020204" pitchFamily="34" charset="0"/>
              </a:rPr>
              <a:t>长期规划：</a:t>
            </a:r>
            <a:endParaRPr kumimoji="0" lang="en-US" altLang="zh-CN" sz="1200" b="1" i="0" u="none" strike="noStrike" kern="0" cap="none" spc="0" normalizeH="0" baseline="0" noProof="0" dirty="0">
              <a:ln>
                <a:noFill/>
              </a:ln>
              <a:solidFill>
                <a:schemeClr val="bg1"/>
              </a:solidFill>
              <a:effectLst/>
              <a:uLnTx/>
              <a:uFillTx/>
              <a:latin typeface="微软雅黑" panose="020B0503020204020204" pitchFamily="34" charset="-122"/>
              <a:cs typeface="Open Sans" panose="020B0606030504020204" pitchFamily="3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schemeClr val="bg1"/>
                </a:solidFill>
                <a:effectLst/>
                <a:uLnTx/>
                <a:uFillTx/>
                <a:latin typeface="微软雅黑" panose="020B0503020204020204" pitchFamily="34" charset="-122"/>
                <a:cs typeface="Open Sans" panose="020B0606030504020204" pitchFamily="34" charset="0"/>
              </a:rPr>
              <a:t>探索基于智能出行的新技术应用</a:t>
            </a:r>
            <a:endParaRPr kumimoji="0" lang="en-US" altLang="zh-CN" sz="1200" b="1" i="0" u="none" strike="noStrike" kern="0" cap="none" spc="0" normalizeH="0" baseline="0" noProof="0" dirty="0">
              <a:ln>
                <a:noFill/>
              </a:ln>
              <a:solidFill>
                <a:schemeClr val="bg1"/>
              </a:solidFill>
              <a:effectLst/>
              <a:uLnTx/>
              <a:uFillTx/>
              <a:latin typeface="微软雅黑" panose="020B0503020204020204" pitchFamily="34" charset="-122"/>
              <a:cs typeface="Open Sans" panose="020B0606030504020204" pitchFamily="34" charset="0"/>
            </a:endParaRPr>
          </a:p>
          <a:p>
            <a:pPr marL="0" marR="0" lvl="0" indent="0" defTabSz="914400" eaLnBrk="1" fontAlgn="auto" latinLnBrk="0" hangingPunct="1">
              <a:lnSpc>
                <a:spcPct val="100000"/>
              </a:lnSpc>
              <a:spcBef>
                <a:spcPts val="0"/>
              </a:spcBef>
              <a:spcAft>
                <a:spcPts val="0"/>
              </a:spcAft>
              <a:buClrTx/>
              <a:buSzTx/>
              <a:buFontTx/>
              <a:buNone/>
              <a:defRPr/>
            </a:pPr>
            <a:r>
              <a:rPr lang="zh-CN" altLang="en-US" sz="1200" b="1" kern="0" dirty="0">
                <a:solidFill>
                  <a:schemeClr val="bg1"/>
                </a:solidFill>
                <a:latin typeface="微软雅黑" panose="020B0503020204020204" pitchFamily="34" charset="-122"/>
                <a:cs typeface="Open Sans" panose="020B0606030504020204" pitchFamily="34" charset="0"/>
              </a:rPr>
              <a:t>国内大部分人群实现技术的应用</a:t>
            </a:r>
            <a:endParaRPr kumimoji="0" lang="en-US" altLang="zh-CN" sz="1200" b="1" i="0" u="none" strike="noStrike" kern="0" cap="none" spc="0" normalizeH="0" baseline="0" noProof="0" dirty="0">
              <a:ln>
                <a:noFill/>
              </a:ln>
              <a:solidFill>
                <a:schemeClr val="bg1"/>
              </a:solidFill>
              <a:effectLst/>
              <a:uLnTx/>
              <a:uFillTx/>
              <a:latin typeface="微软雅黑" panose="020B0503020204020204" pitchFamily="34" charset="-122"/>
              <a:cs typeface="Open Sans" panose="020B0606030504020204" pitchFamily="34" charset="0"/>
            </a:endParaRPr>
          </a:p>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0" cap="none" spc="0" normalizeH="0" baseline="0" noProof="0" dirty="0">
              <a:ln>
                <a:noFill/>
              </a:ln>
              <a:solidFill>
                <a:schemeClr val="bg1"/>
              </a:solidFill>
              <a:effectLst/>
              <a:uLnTx/>
              <a:uFillTx/>
              <a:latin typeface="微软雅黑" panose="020B0503020204020204" pitchFamily="34" charset="-122"/>
              <a:cs typeface="Open Sans" panose="020B0606030504020204" pitchFamily="34" charset="0"/>
            </a:endParaRPr>
          </a:p>
        </p:txBody>
      </p:sp>
      <p:sp>
        <p:nvSpPr>
          <p:cNvPr id="24" name="文本框 23"/>
          <p:cNvSpPr txBox="1"/>
          <p:nvPr/>
        </p:nvSpPr>
        <p:spPr>
          <a:xfrm>
            <a:off x="292499" y="285760"/>
            <a:ext cx="493495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一、需求分析</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背景介绍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25" name="直接连接符 24"/>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三、执行流程图</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Execution Flow Chart</a:t>
            </a:r>
            <a:endParaRPr lang="en-US" sz="1400" b="1" dirty="0">
              <a:solidFill>
                <a:schemeClr val="bg1"/>
              </a:solidFill>
              <a:latin typeface="微软雅黑" panose="020B0503020204020204" pitchFamily="34" charset="-122"/>
              <a:ea typeface="微软雅黑" panose="020B0503020204020204" pitchFamily="34" charset="-122"/>
            </a:endParaRPr>
          </a:p>
        </p:txBody>
      </p:sp>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63706" y="1319275"/>
            <a:ext cx="3893135" cy="3089119"/>
          </a:xfrm>
          <a:prstGeom prst="rect">
            <a:avLst/>
          </a:prstGeom>
        </p:spPr>
      </p:pic>
      <p:sp>
        <p:nvSpPr>
          <p:cNvPr id="6" name="圆角矩形 1"/>
          <p:cNvSpPr/>
          <p:nvPr/>
        </p:nvSpPr>
        <p:spPr>
          <a:xfrm>
            <a:off x="1675981" y="4873164"/>
            <a:ext cx="8897972" cy="1699076"/>
          </a:xfrm>
          <a:prstGeom prst="roundRect">
            <a:avLst>
              <a:gd name="adj" fmla="val 5079"/>
            </a:avLst>
          </a:prstGeom>
          <a:solidFill>
            <a:srgbClr val="F1F6FF">
              <a:alpha val="65098"/>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Arial" panose="020B0604020202020204" pitchFamily="34" charset="0"/>
              <a:ea typeface="微软雅黑" panose="020B0503020204020204" pitchFamily="34" charset="-122"/>
              <a:cs typeface="Arial" panose="020B0604020202020204" pitchFamily="34" charset="0"/>
            </a:endParaRPr>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7519" y="1749951"/>
            <a:ext cx="5206124" cy="2490861"/>
          </a:xfrm>
          <a:prstGeom prst="rect">
            <a:avLst/>
          </a:prstGeom>
        </p:spPr>
      </p:pic>
      <p:sp>
        <p:nvSpPr>
          <p:cNvPr id="10" name="文本框 9"/>
          <p:cNvSpPr txBox="1"/>
          <p:nvPr/>
        </p:nvSpPr>
        <p:spPr>
          <a:xfrm>
            <a:off x="1675981" y="4408394"/>
            <a:ext cx="1642254" cy="338554"/>
          </a:xfrm>
          <a:prstGeom prst="rect">
            <a:avLst/>
          </a:prstGeom>
          <a:noFill/>
        </p:spPr>
        <p:txBody>
          <a:bodyPr wrap="square" rtlCol="0">
            <a:spAutoFit/>
          </a:bodyPr>
          <a:lstStyle/>
          <a:p>
            <a:pPr algn="ctr"/>
            <a:r>
              <a:rPr lang="zh-CN" altLang="en-US" sz="1600" dirty="0">
                <a:solidFill>
                  <a:schemeClr val="bg1"/>
                </a:solidFill>
              </a:rPr>
              <a:t>项目流程总览</a:t>
            </a:r>
            <a:endParaRPr lang="zh-CN" altLang="en-US" sz="1600" dirty="0">
              <a:solidFill>
                <a:schemeClr val="bg1"/>
              </a:solidFill>
            </a:endParaRPr>
          </a:p>
        </p:txBody>
      </p:sp>
      <p:sp>
        <p:nvSpPr>
          <p:cNvPr id="11" name="文本框 10"/>
          <p:cNvSpPr txBox="1"/>
          <p:nvPr/>
        </p:nvSpPr>
        <p:spPr>
          <a:xfrm>
            <a:off x="7927524" y="4302225"/>
            <a:ext cx="1642254" cy="338554"/>
          </a:xfrm>
          <a:prstGeom prst="rect">
            <a:avLst/>
          </a:prstGeom>
          <a:noFill/>
        </p:spPr>
        <p:txBody>
          <a:bodyPr wrap="square" rtlCol="0">
            <a:spAutoFit/>
          </a:bodyPr>
          <a:lstStyle/>
          <a:p>
            <a:pPr algn="ctr"/>
            <a:r>
              <a:rPr lang="zh-CN" altLang="en-US" sz="1600" dirty="0">
                <a:solidFill>
                  <a:schemeClr val="bg1"/>
                </a:solidFill>
              </a:rPr>
              <a:t>项目变量总览</a:t>
            </a:r>
            <a:endParaRPr lang="zh-CN" altLang="en-US" sz="1600" dirty="0">
              <a:solidFill>
                <a:schemeClr val="bg1"/>
              </a:solidFill>
            </a:endParaRPr>
          </a:p>
        </p:txBody>
      </p:sp>
      <p:sp>
        <p:nvSpPr>
          <p:cNvPr id="12" name="文本框 11"/>
          <p:cNvSpPr txBox="1"/>
          <p:nvPr/>
        </p:nvSpPr>
        <p:spPr>
          <a:xfrm>
            <a:off x="2121031" y="5175315"/>
            <a:ext cx="8248454" cy="1014730"/>
          </a:xfrm>
          <a:prstGeom prst="rect">
            <a:avLst/>
          </a:prstGeom>
          <a:noFill/>
        </p:spPr>
        <p:txBody>
          <a:bodyPr wrap="square" rtlCol="0">
            <a:spAutoFit/>
          </a:bodyPr>
          <a:lstStyle/>
          <a:p>
            <a:pPr marL="285750" indent="-285750">
              <a:buFont typeface="Arial" panose="020B0604020202020204" pitchFamily="34" charset="0"/>
              <a:buChar char="•"/>
            </a:pPr>
            <a:r>
              <a:rPr lang="zh-CN" altLang="en-US" sz="2000" dirty="0"/>
              <a:t>智能出行情况分析机器人共分为六个循环流程，分析范围为全球各个国家的疫情情况。</a:t>
            </a:r>
            <a:endParaRPr lang="en-US" altLang="zh-CN" sz="2000" dirty="0"/>
          </a:p>
          <a:p>
            <a:pPr marL="285750" indent="-285750">
              <a:buFont typeface="Arial" panose="020B0604020202020204" pitchFamily="34" charset="0"/>
              <a:buChar char="•"/>
            </a:pPr>
            <a:r>
              <a:rPr lang="zh-CN" altLang="en-US" sz="2000" dirty="0"/>
              <a:t>本项目共采取</a:t>
            </a:r>
            <a:r>
              <a:rPr lang="en-US" altLang="zh-CN" sz="2000" dirty="0"/>
              <a:t>11</a:t>
            </a:r>
            <a:r>
              <a:rPr lang="zh-CN" altLang="en-US" sz="2000" dirty="0"/>
              <a:t>个变量，保证项目流程的流畅、正确，运行程序完整</a:t>
            </a:r>
            <a:endParaRPr lang="en-US" altLang="zh-CN"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1"/>
          <p:cNvSpPr/>
          <p:nvPr/>
        </p:nvSpPr>
        <p:spPr>
          <a:xfrm>
            <a:off x="9202365" y="1871131"/>
            <a:ext cx="2853447" cy="3620310"/>
          </a:xfrm>
          <a:prstGeom prst="roundRect">
            <a:avLst>
              <a:gd name="adj" fmla="val 5079"/>
            </a:avLst>
          </a:prstGeom>
          <a:solidFill>
            <a:srgbClr val="F1F6FF">
              <a:alpha val="65098"/>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微软雅黑" panose="020B0503020204020204" pitchFamily="34" charset="-122"/>
              <a:cs typeface="Arial" panose="020B0604020202020204" pitchFamily="34" charset="0"/>
            </a:endParaRPr>
          </a:p>
        </p:txBody>
      </p:sp>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92498" y="1465610"/>
            <a:ext cx="8763985" cy="4607693"/>
          </a:xfrm>
          <a:prstGeom prst="rect">
            <a:avLst/>
          </a:prstGeom>
        </p:spPr>
      </p:pic>
      <p:sp>
        <p:nvSpPr>
          <p:cNvPr id="8" name="文本框 7"/>
          <p:cNvSpPr txBox="1"/>
          <p:nvPr/>
        </p:nvSpPr>
        <p:spPr>
          <a:xfrm>
            <a:off x="9270458" y="2180875"/>
            <a:ext cx="2717259" cy="2722880"/>
          </a:xfrm>
          <a:prstGeom prst="rect">
            <a:avLst/>
          </a:prstGeom>
          <a:noFill/>
        </p:spPr>
        <p:txBody>
          <a:bodyPr wrap="square" rtlCol="0">
            <a:spAutoFit/>
          </a:bodyPr>
          <a:lstStyle/>
          <a:p>
            <a:pPr algn="ctr"/>
            <a:r>
              <a:rPr kumimoji="1" lang="zh-CN" altLang="en-US" b="1" dirty="0">
                <a:latin typeface="宋体" panose="02010600030101010101" pitchFamily="2" charset="-122"/>
                <a:ea typeface="宋体" panose="02010600030101010101" pitchFamily="2" charset="-122"/>
              </a:rPr>
              <a:t>第一步 打开官网</a:t>
            </a:r>
            <a:endParaRPr kumimoji="1" lang="en-US" altLang="zh-CN" b="1" dirty="0">
              <a:latin typeface="宋体" panose="02010600030101010101" pitchFamily="2" charset="-122"/>
              <a:ea typeface="宋体" panose="02010600030101010101" pitchFamily="2" charset="-122"/>
            </a:endParaRPr>
          </a:p>
          <a:p>
            <a:pPr marL="285750" indent="-285750">
              <a:lnSpc>
                <a:spcPct val="150000"/>
              </a:lnSpc>
              <a:buFont typeface="Arial" panose="020B0604020202020204" pitchFamily="34" charset="0"/>
              <a:buChar char="•"/>
            </a:pPr>
            <a:r>
              <a:rPr kumimoji="1" lang="zh-CN" altLang="en-US" dirty="0">
                <a:latin typeface="宋体" panose="02010600030101010101" pitchFamily="2" charset="-122"/>
                <a:ea typeface="宋体" panose="02010600030101010101" pitchFamily="2" charset="-122"/>
              </a:rPr>
              <a:t>添加</a:t>
            </a:r>
            <a:r>
              <a:rPr kumimoji="1" lang="en-US" altLang="zh-CN" dirty="0">
                <a:latin typeface="宋体" panose="02010600030101010101" pitchFamily="2" charset="-122"/>
                <a:ea typeface="宋体" panose="02010600030101010101" pitchFamily="2" charset="-122"/>
              </a:rPr>
              <a:t>[</a:t>
            </a:r>
            <a:r>
              <a:rPr kumimoji="1" lang="zh-CN" altLang="en-US" dirty="0">
                <a:latin typeface="宋体" panose="02010600030101010101" pitchFamily="2" charset="-122"/>
                <a:ea typeface="宋体" panose="02010600030101010101" pitchFamily="2" charset="-122"/>
              </a:rPr>
              <a:t>打开浏览器</a:t>
            </a:r>
            <a:r>
              <a:rPr kumimoji="1" lang="en-US" altLang="zh-CN" dirty="0">
                <a:latin typeface="宋体" panose="02010600030101010101" pitchFamily="2" charset="-122"/>
                <a:ea typeface="宋体" panose="02010600030101010101" pitchFamily="2" charset="-122"/>
              </a:rPr>
              <a:t>]</a:t>
            </a:r>
            <a:r>
              <a:rPr kumimoji="1" lang="zh-CN" altLang="en-US" dirty="0">
                <a:latin typeface="宋体" panose="02010600030101010101" pitchFamily="2" charset="-122"/>
                <a:ea typeface="宋体" panose="02010600030101010101" pitchFamily="2" charset="-122"/>
              </a:rPr>
              <a:t>活动，输入百度疫情实时大数据报告网址</a:t>
            </a:r>
            <a:endParaRPr kumimoji="1" lang="en-US" altLang="zh-CN" dirty="0">
              <a:latin typeface="宋体" panose="02010600030101010101" pitchFamily="2" charset="-122"/>
              <a:ea typeface="宋体" panose="02010600030101010101" pitchFamily="2" charset="-122"/>
            </a:endParaRPr>
          </a:p>
          <a:p>
            <a:pPr marL="285750" indent="-285750">
              <a:lnSpc>
                <a:spcPct val="150000"/>
              </a:lnSpc>
              <a:buFont typeface="Arial" panose="020B0604020202020204" pitchFamily="34" charset="0"/>
              <a:buChar char="•"/>
            </a:pPr>
            <a:r>
              <a:rPr kumimoji="1" lang="zh-CN" altLang="en-US" dirty="0">
                <a:latin typeface="宋体" panose="02010600030101010101" pitchFamily="2" charset="-122"/>
                <a:ea typeface="宋体" panose="02010600030101010101" pitchFamily="2" charset="-122"/>
              </a:rPr>
              <a:t>选择浏览器类型为</a:t>
            </a:r>
            <a:r>
              <a:rPr kumimoji="1" lang="en-US" altLang="zh-CN" dirty="0">
                <a:latin typeface="宋体" panose="02010600030101010101" pitchFamily="2" charset="-122"/>
                <a:ea typeface="宋体" panose="02010600030101010101" pitchFamily="2" charset="-122"/>
              </a:rPr>
              <a:t>edge</a:t>
            </a:r>
            <a:endParaRPr kumimoji="1" lang="en-US" altLang="zh-CN" dirty="0">
              <a:latin typeface="宋体" panose="02010600030101010101" pitchFamily="2" charset="-122"/>
              <a:ea typeface="宋体" panose="02010600030101010101" pitchFamily="2" charset="-122"/>
            </a:endParaRPr>
          </a:p>
          <a:p>
            <a:endParaRPr kumimoji="1" lang="zh-CN" altLang="en-US"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三、执行流程图</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Execution Flow Chart</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3472572" y="6158144"/>
            <a:ext cx="2403835" cy="307777"/>
          </a:xfrm>
          <a:prstGeom prst="rect">
            <a:avLst/>
          </a:prstGeom>
          <a:noFill/>
        </p:spPr>
        <p:txBody>
          <a:bodyPr wrap="square" rtlCol="0">
            <a:spAutoFit/>
          </a:bodyPr>
          <a:lstStyle/>
          <a:p>
            <a:pPr algn="ctr"/>
            <a:r>
              <a:rPr lang="zh-CN" altLang="en-US" sz="1400" dirty="0">
                <a:solidFill>
                  <a:schemeClr val="bg1"/>
                </a:solidFill>
              </a:rPr>
              <a:t>打开浏览器</a:t>
            </a:r>
            <a:endParaRPr lang="zh-CN" altLang="en-US" sz="1400"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1"/>
          <p:cNvSpPr/>
          <p:nvPr/>
        </p:nvSpPr>
        <p:spPr>
          <a:xfrm>
            <a:off x="750785" y="5060148"/>
            <a:ext cx="10133813" cy="1594495"/>
          </a:xfrm>
          <a:prstGeom prst="roundRect">
            <a:avLst>
              <a:gd name="adj" fmla="val 5079"/>
            </a:avLst>
          </a:prstGeom>
          <a:solidFill>
            <a:srgbClr val="F1F6FF">
              <a:alpha val="65098"/>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微软雅黑" panose="020B0503020204020204" pitchFamily="34" charset="-122"/>
              <a:cs typeface="Arial" panose="020B0604020202020204" pitchFamily="34" charset="0"/>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651642" y="1200003"/>
            <a:ext cx="6690322" cy="3513065"/>
          </a:xfrm>
          <a:prstGeom prst="rect">
            <a:avLst/>
          </a:prstGeom>
        </p:spPr>
      </p:pic>
      <p:sp>
        <p:nvSpPr>
          <p:cNvPr id="4" name="文本框 3"/>
          <p:cNvSpPr txBox="1"/>
          <p:nvPr/>
        </p:nvSpPr>
        <p:spPr>
          <a:xfrm>
            <a:off x="1071313" y="5060148"/>
            <a:ext cx="9492758" cy="1429687"/>
          </a:xfrm>
          <a:prstGeom prst="rect">
            <a:avLst/>
          </a:prstGeom>
          <a:noFill/>
        </p:spPr>
        <p:txBody>
          <a:bodyPr wrap="square" rtlCol="0">
            <a:spAutoFit/>
          </a:bodyPr>
          <a:lstStyle/>
          <a:p>
            <a:pPr algn="ctr">
              <a:lnSpc>
                <a:spcPct val="125000"/>
              </a:lnSpc>
            </a:pPr>
            <a:r>
              <a:rPr kumimoji="1" lang="zh-CN" altLang="en-US" b="1" dirty="0">
                <a:latin typeface="+mn-ea"/>
              </a:rPr>
              <a:t>第二步 在官网获取数据（全部页数）</a:t>
            </a:r>
            <a:endParaRPr kumimoji="1" lang="en-US" altLang="zh-CN" b="1" dirty="0">
              <a:latin typeface="+mn-ea"/>
            </a:endParaRPr>
          </a:p>
          <a:p>
            <a:pPr marL="285750" indent="-285750">
              <a:lnSpc>
                <a:spcPct val="125000"/>
              </a:lnSpc>
              <a:buFont typeface="Arial" panose="020B0604020202020204" pitchFamily="34" charset="0"/>
              <a:buChar char="•"/>
            </a:pPr>
            <a:r>
              <a:rPr lang="zh-CN" altLang="en-US" sz="1800" dirty="0"/>
              <a:t>添加</a:t>
            </a:r>
            <a:r>
              <a:rPr lang="en-US" altLang="zh-CN" sz="1800" dirty="0"/>
              <a:t>[</a:t>
            </a:r>
            <a:r>
              <a:rPr lang="zh-CN" altLang="en-US" sz="1800" dirty="0"/>
              <a:t>序列</a:t>
            </a:r>
            <a:r>
              <a:rPr lang="en-US" altLang="zh-CN" sz="1800" dirty="0"/>
              <a:t>]</a:t>
            </a:r>
            <a:r>
              <a:rPr lang="zh-CN" altLang="en-US" sz="1800" dirty="0"/>
              <a:t>，命名为</a:t>
            </a:r>
            <a:r>
              <a:rPr lang="en-US" altLang="zh-CN" sz="1800" dirty="0"/>
              <a:t>“</a:t>
            </a:r>
            <a:r>
              <a:rPr lang="zh-CN" altLang="en-US" sz="1800" dirty="0"/>
              <a:t>国内数据抓取</a:t>
            </a:r>
            <a:r>
              <a:rPr lang="en-US" altLang="zh-CN" sz="1800" dirty="0"/>
              <a:t>”</a:t>
            </a:r>
            <a:r>
              <a:rPr lang="zh-CN" altLang="en-US" sz="1800" dirty="0"/>
              <a:t>。</a:t>
            </a:r>
            <a:endParaRPr kumimoji="1" lang="en-US" altLang="zh-CN" b="1" dirty="0">
              <a:latin typeface="+mn-ea"/>
            </a:endParaRPr>
          </a:p>
          <a:p>
            <a:pPr marL="285750" indent="-285750">
              <a:lnSpc>
                <a:spcPct val="125000"/>
              </a:lnSpc>
              <a:buFont typeface="Arial" panose="020B0604020202020204" pitchFamily="34" charset="0"/>
              <a:buChar char="•"/>
            </a:pPr>
            <a:r>
              <a:rPr kumimoji="1" lang="zh-CN" altLang="en-US" dirty="0">
                <a:latin typeface="+mn-ea"/>
              </a:rPr>
              <a:t>使用</a:t>
            </a:r>
            <a:r>
              <a:rPr kumimoji="1" lang="en-US" altLang="zh-CN" dirty="0">
                <a:latin typeface="+mn-ea"/>
              </a:rPr>
              <a:t>[</a:t>
            </a:r>
            <a:r>
              <a:rPr kumimoji="1" lang="zh-CN" altLang="en-US" dirty="0">
                <a:latin typeface="+mn-ea"/>
              </a:rPr>
              <a:t>数据抓取</a:t>
            </a:r>
            <a:r>
              <a:rPr kumimoji="1" lang="en-US" altLang="zh-CN" dirty="0">
                <a:latin typeface="+mn-ea"/>
              </a:rPr>
              <a:t>]</a:t>
            </a:r>
            <a:r>
              <a:rPr kumimoji="1" lang="zh-CN" altLang="en-US" dirty="0">
                <a:latin typeface="+mn-ea"/>
              </a:rPr>
              <a:t>功能，在百度疫情实时大数据网站上进行抓取数据，获取各国家地区新增确诊病例人数、累计确诊人数等信息。</a:t>
            </a:r>
            <a:endParaRPr kumimoji="1" lang="en-US" altLang="zh-CN" dirty="0">
              <a:latin typeface="+mn-ea"/>
            </a:endParaRPr>
          </a:p>
        </p:txBody>
      </p:sp>
      <p:sp>
        <p:nvSpPr>
          <p:cNvPr id="5" name="文本框 4"/>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三、执行流程图</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Execution Flow Chart</a:t>
            </a:r>
            <a:endParaRPr lang="en-US" sz="1400" b="1" dirty="0">
              <a:solidFill>
                <a:schemeClr val="bg1"/>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5213690" y="4713068"/>
            <a:ext cx="1566226" cy="276999"/>
          </a:xfrm>
          <a:prstGeom prst="rect">
            <a:avLst/>
          </a:prstGeom>
          <a:noFill/>
        </p:spPr>
        <p:txBody>
          <a:bodyPr wrap="square" rtlCol="0">
            <a:spAutoFit/>
          </a:bodyPr>
          <a:lstStyle/>
          <a:p>
            <a:pPr algn="ctr"/>
            <a:r>
              <a:rPr lang="zh-CN" altLang="en-US" sz="1200" dirty="0">
                <a:solidFill>
                  <a:schemeClr val="bg1"/>
                </a:solidFill>
              </a:rPr>
              <a:t>抓取数据</a:t>
            </a:r>
            <a:endParaRPr lang="zh-CN" altLang="en-US" sz="1200" dirty="0">
              <a:solidFill>
                <a:schemeClr val="bg1"/>
              </a:solidFill>
            </a:endParaRPr>
          </a:p>
        </p:txBody>
      </p:sp>
    </p:spTree>
  </p:cSld>
  <p:clrMapOvr>
    <a:masterClrMapping/>
  </p:clrMapOvr>
</p:sld>
</file>

<file path=ppt/tags/tag1.xml><?xml version="1.0" encoding="utf-8"?>
<p:tagLst xmlns:p="http://schemas.openxmlformats.org/presentationml/2006/main">
  <p:tag name="KSO_WM_UNIT_PLACING_PICTURE_USER_VIEWPORT" val="{&quot;height&quot;:7965,&quot;width&quot;:10440}"/>
</p:tagLst>
</file>

<file path=ppt/tags/tag2.xml><?xml version="1.0" encoding="utf-8"?>
<p:tagLst xmlns:p="http://schemas.openxmlformats.org/presentationml/2006/main">
  <p:tag name="KSO_WM_UNIT_PLACING_PICTURE_USER_VIEWPORT" val="{&quot;height&quot;:7995,&quot;width&quot;:1048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7">
    <a:dk1>
      <a:sysClr val="windowText" lastClr="000000"/>
    </a:dk1>
    <a:lt1>
      <a:sysClr val="window" lastClr="FFFFFF"/>
    </a:lt1>
    <a:dk2>
      <a:srgbClr val="44546A"/>
    </a:dk2>
    <a:lt2>
      <a:srgbClr val="E7E6E6"/>
    </a:lt2>
    <a:accent1>
      <a:srgbClr val="223262"/>
    </a:accent1>
    <a:accent2>
      <a:srgbClr val="223262"/>
    </a:accent2>
    <a:accent3>
      <a:srgbClr val="223262"/>
    </a:accent3>
    <a:accent4>
      <a:srgbClr val="223262"/>
    </a:accent4>
    <a:accent5>
      <a:srgbClr val="223262"/>
    </a:accent5>
    <a:accent6>
      <a:srgbClr val="223262"/>
    </a:accent6>
    <a:hlink>
      <a:srgbClr val="0563C1"/>
    </a:hlink>
    <a:folHlink>
      <a:srgbClr val="954F72"/>
    </a:folHlink>
  </a:clrScheme>
  <a:fontScheme name="自定义 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4255</Words>
  <Application>WPS 演示</Application>
  <PresentationFormat>宽屏</PresentationFormat>
  <Paragraphs>275</Paragraphs>
  <Slides>23</Slides>
  <Notes>0</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23</vt:i4>
      </vt:variant>
    </vt:vector>
  </HeadingPairs>
  <TitlesOfParts>
    <vt:vector size="41" baseType="lpstr">
      <vt:lpstr>Arial</vt:lpstr>
      <vt:lpstr>宋体</vt:lpstr>
      <vt:lpstr>Wingdings</vt:lpstr>
      <vt:lpstr>微软雅黑</vt:lpstr>
      <vt:lpstr>华文仿宋</vt:lpstr>
      <vt:lpstr>创艺简标宋</vt:lpstr>
      <vt:lpstr>方正舒体</vt:lpstr>
      <vt:lpstr>方正粗黑宋简体</vt:lpstr>
      <vt:lpstr>Arial Unicode MS</vt:lpstr>
      <vt:lpstr>Ebrima</vt:lpstr>
      <vt:lpstr>Open Sans</vt:lpstr>
      <vt:lpstr>Segoe Print</vt:lpstr>
      <vt:lpstr>Calibri</vt:lpstr>
      <vt:lpstr>Arial Unicode MS</vt:lpstr>
      <vt:lpstr>Calibri Light</vt:lpstr>
      <vt:lpstr>等线</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肖战王一博</dc:creator>
  <cp:lastModifiedBy>謾娍婲闓♛</cp:lastModifiedBy>
  <cp:revision>218</cp:revision>
  <dcterms:created xsi:type="dcterms:W3CDTF">2021-03-03T08:16:00Z</dcterms:created>
  <dcterms:modified xsi:type="dcterms:W3CDTF">2021-06-14T14:20:01Z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SaveFontToCloudKey">
    <vt:lpwstr>661803159_cloud</vt:lpwstr>
  </property>
  <property fmtid="{D5CDD505-2E9C-101B-9397-08002B2CF9AE}" pid="3" name="ICV">
    <vt:lpwstr>FEBB55CEB4AD47D8A580023A886CDE96</vt:lpwstr>
  </property>
  <property fmtid="{D5CDD505-2E9C-101B-9397-08002B2CF9AE}" pid="4" name="KSOProductBuildVer">
    <vt:lpwstr>2052-11.1.0.10577</vt:lpwstr>
  </property>
</Properties>
</file>