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0" r:id="rId5"/>
    <p:sldId id="261" r:id="rId6"/>
    <p:sldId id="291" r:id="rId7"/>
    <p:sldId id="287" r:id="rId8"/>
    <p:sldId id="301" r:id="rId9"/>
    <p:sldId id="288" r:id="rId10"/>
    <p:sldId id="323" r:id="rId11"/>
    <p:sldId id="321" r:id="rId12"/>
    <p:sldId id="305" r:id="rId13"/>
    <p:sldId id="322" r:id="rId14"/>
    <p:sldId id="267" r:id="rId15"/>
    <p:sldId id="3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2CA"/>
    <a:srgbClr val="57257D"/>
    <a:srgbClr val="B07BD7"/>
    <a:srgbClr val="BA8CDC"/>
    <a:srgbClr val="421C5E"/>
    <a:srgbClr val="512373"/>
    <a:srgbClr val="7030A0"/>
    <a:srgbClr val="7734AA"/>
    <a:srgbClr val="000719"/>
    <a:srgbClr val="000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72"/>
      </p:cViewPr>
      <p:guideLst>
        <p:guide orient="horz" pos="214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B343B38-A137-447C-919F-082649CAFF3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347CFA-CD07-4E97-BD1D-543751497A0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7CFA-CD07-4E97-BD1D-543751497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gradFill>
          <a:gsLst>
            <a:gs pos="35000">
              <a:srgbClr val="021038"/>
            </a:gs>
            <a:gs pos="11000">
              <a:srgbClr val="02144E"/>
            </a:gs>
            <a:gs pos="63000">
              <a:srgbClr val="000719"/>
            </a:gs>
            <a:gs pos="83000">
              <a:srgbClr val="000518"/>
            </a:gs>
            <a:gs pos="100000">
              <a:schemeClr val="tx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031554" y="4885864"/>
            <a:ext cx="8402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感谢您下载第一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素材、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课件。请勿复制、传播、销售，否则将承担法律责任！</a:t>
            </a: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5000">
              <a:srgbClr val="021038"/>
            </a:gs>
            <a:gs pos="11000">
              <a:srgbClr val="02144E"/>
            </a:gs>
            <a:gs pos="63000">
              <a:srgbClr val="000719"/>
            </a:gs>
            <a:gs pos="83000">
              <a:srgbClr val="000518"/>
            </a:gs>
            <a:gs pos="100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82"/>
            <a:ext cx="12192000" cy="3448049"/>
          </a:xfrm>
          <a:custGeom>
            <a:avLst/>
            <a:gdLst>
              <a:gd name="connsiteX0" fmla="*/ 12192000 w 12192000"/>
              <a:gd name="connsiteY0" fmla="*/ 0 h 3952571"/>
              <a:gd name="connsiteX1" fmla="*/ 12192000 w 12192000"/>
              <a:gd name="connsiteY1" fmla="*/ 2964428 h 3952571"/>
              <a:gd name="connsiteX2" fmla="*/ 0 w 12192000"/>
              <a:gd name="connsiteY2" fmla="*/ 3952571 h 3952571"/>
              <a:gd name="connsiteX3" fmla="*/ 0 w 12192000"/>
              <a:gd name="connsiteY3" fmla="*/ 988143 h 39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52571">
                <a:moveTo>
                  <a:pt x="12192000" y="0"/>
                </a:moveTo>
                <a:lnTo>
                  <a:pt x="12192000" y="2964428"/>
                </a:lnTo>
                <a:lnTo>
                  <a:pt x="0" y="3952571"/>
                </a:lnTo>
                <a:lnTo>
                  <a:pt x="0" y="988143"/>
                </a:lnTo>
                <a:close/>
              </a:path>
            </a:pathLst>
          </a:custGeom>
        </p:spPr>
      </p:pic>
      <p:grpSp>
        <p:nvGrpSpPr>
          <p:cNvPr id="32" name="组合 31"/>
          <p:cNvGrpSpPr/>
          <p:nvPr/>
        </p:nvGrpSpPr>
        <p:grpSpPr>
          <a:xfrm>
            <a:off x="-914400" y="1183693"/>
            <a:ext cx="13106400" cy="4896463"/>
            <a:chOff x="-914400" y="1209728"/>
            <a:chExt cx="13106400" cy="4896463"/>
          </a:xfrm>
        </p:grpSpPr>
        <p:sp>
          <p:nvSpPr>
            <p:cNvPr id="29" name="平行四边形 28"/>
            <p:cNvSpPr/>
            <p:nvPr/>
          </p:nvSpPr>
          <p:spPr>
            <a:xfrm rot="16200000">
              <a:off x="3719512" y="-2366297"/>
              <a:ext cx="4752976" cy="12192000"/>
            </a:xfrm>
            <a:prstGeom prst="parallelogram">
              <a:avLst>
                <a:gd name="adj" fmla="val 45667"/>
              </a:avLst>
            </a:prstGeom>
            <a:solidFill>
              <a:srgbClr val="4A2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-914400" y="1209728"/>
              <a:ext cx="6495436" cy="3738817"/>
            </a:xfrm>
            <a:custGeom>
              <a:avLst/>
              <a:gdLst>
                <a:gd name="connsiteX0" fmla="*/ 0 w 6495436"/>
                <a:gd name="connsiteY0" fmla="*/ 0 h 3738817"/>
                <a:gd name="connsiteX1" fmla="*/ 6495436 w 6495436"/>
                <a:gd name="connsiteY1" fmla="*/ 1156383 h 3738817"/>
                <a:gd name="connsiteX2" fmla="*/ 6495436 w 6495436"/>
                <a:gd name="connsiteY2" fmla="*/ 3738817 h 3738817"/>
                <a:gd name="connsiteX3" fmla="*/ 0 w 6495436"/>
                <a:gd name="connsiteY3" fmla="*/ 2582434 h 37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5436" h="3738817">
                  <a:moveTo>
                    <a:pt x="0" y="0"/>
                  </a:moveTo>
                  <a:lnTo>
                    <a:pt x="6495436" y="1156383"/>
                  </a:lnTo>
                  <a:lnTo>
                    <a:pt x="6495436" y="3738817"/>
                  </a:lnTo>
                  <a:lnTo>
                    <a:pt x="0" y="2582434"/>
                  </a:lnTo>
                  <a:close/>
                </a:path>
              </a:pathLst>
            </a:cu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 flipH="1" flipV="1">
              <a:off x="5696564" y="2366861"/>
              <a:ext cx="6495436" cy="3738817"/>
            </a:xfrm>
            <a:custGeom>
              <a:avLst/>
              <a:gdLst>
                <a:gd name="connsiteX0" fmla="*/ 0 w 6495436"/>
                <a:gd name="connsiteY0" fmla="*/ 0 h 3738817"/>
                <a:gd name="connsiteX1" fmla="*/ 6495436 w 6495436"/>
                <a:gd name="connsiteY1" fmla="*/ 1156383 h 3738817"/>
                <a:gd name="connsiteX2" fmla="*/ 6495436 w 6495436"/>
                <a:gd name="connsiteY2" fmla="*/ 3738817 h 3738817"/>
                <a:gd name="connsiteX3" fmla="*/ 0 w 6495436"/>
                <a:gd name="connsiteY3" fmla="*/ 2582434 h 37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5436" h="3738817">
                  <a:moveTo>
                    <a:pt x="0" y="0"/>
                  </a:moveTo>
                  <a:lnTo>
                    <a:pt x="6495436" y="1156383"/>
                  </a:lnTo>
                  <a:lnTo>
                    <a:pt x="6495436" y="3738817"/>
                  </a:lnTo>
                  <a:lnTo>
                    <a:pt x="0" y="2582434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-531495" y="1562100"/>
            <a:ext cx="5194300" cy="5295900"/>
          </a:xfrm>
          <a:prstGeom prst="rect">
            <a:avLst/>
          </a:prstGeom>
        </p:spPr>
      </p:pic>
      <p:sp>
        <p:nvSpPr>
          <p:cNvPr id="12" name="PA_文本框 8"/>
          <p:cNvSpPr txBox="1"/>
          <p:nvPr>
            <p:custDataLst>
              <p:tags r:id="rId5"/>
            </p:custDataLst>
          </p:nvPr>
        </p:nvSpPr>
        <p:spPr>
          <a:xfrm rot="583565">
            <a:off x="4672965" y="5279390"/>
            <a:ext cx="5477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zh-CN" altLang="en-US" sz="3200" i="1" dirty="0">
                <a:solidFill>
                  <a:srgbClr val="9752CA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亚马逊</a:t>
            </a:r>
            <a:r>
              <a:rPr lang="en-US" altLang="zh-CN" sz="3200" i="1" dirty="0">
                <a:solidFill>
                  <a:srgbClr val="9752CA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TOP100</a:t>
            </a:r>
            <a:r>
              <a:rPr lang="zh-CN" altLang="en-US" sz="3200" i="1" dirty="0">
                <a:solidFill>
                  <a:srgbClr val="9752CA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商品数据抓取</a:t>
            </a:r>
            <a:endParaRPr lang="zh-CN" altLang="en-US" sz="3200" i="1" dirty="0">
              <a:solidFill>
                <a:srgbClr val="9752CA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 rot="600000">
            <a:off x="3688715" y="3261360"/>
            <a:ext cx="8738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</a:t>
            </a:r>
            <a:r>
              <a:rPr lang="en-US" altLang="zh-CN" sz="6600" b="1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RPA+AI</a:t>
            </a:r>
            <a:r>
              <a:rPr lang="zh-CN" altLang="en-US" sz="6600" b="1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开发者大赛</a:t>
            </a:r>
            <a:endParaRPr lang="zh-CN" altLang="en-US" sz="6600" b="1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660000">
            <a:off x="4377055" y="4248785"/>
            <a:ext cx="6962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CHINA RPA+AI DEVELOPER CHALLENGE</a:t>
            </a:r>
            <a:endParaRPr lang="zh-CN" altLang="en-US" sz="3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3.7037E-6 L -0.04557 -3.7037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Slîḋe"/>
          <p:cNvGrpSpPr/>
          <p:nvPr/>
        </p:nvGrpSpPr>
        <p:grpSpPr>
          <a:xfrm>
            <a:off x="1131373" y="2174463"/>
            <a:ext cx="4504593" cy="2470974"/>
            <a:chOff x="209713" y="1924050"/>
            <a:chExt cx="5417600" cy="2971800"/>
          </a:xfrm>
        </p:grpSpPr>
        <p:sp>
          <p:nvSpPr>
            <p:cNvPr id="25" name="ïS1ïḑê"/>
            <p:cNvSpPr/>
            <p:nvPr/>
          </p:nvSpPr>
          <p:spPr>
            <a:xfrm>
              <a:off x="2656475" y="1924050"/>
              <a:ext cx="2970838" cy="2971800"/>
            </a:xfrm>
            <a:custGeom>
              <a:avLst/>
              <a:gdLst>
                <a:gd name="connsiteX0" fmla="*/ 1484938 w 2970838"/>
                <a:gd name="connsiteY0" fmla="*/ 0 h 2971800"/>
                <a:gd name="connsiteX1" fmla="*/ 2970838 w 2970838"/>
                <a:gd name="connsiteY1" fmla="*/ 1485900 h 2971800"/>
                <a:gd name="connsiteX2" fmla="*/ 1484938 w 2970838"/>
                <a:gd name="connsiteY2" fmla="*/ 2971800 h 2971800"/>
                <a:gd name="connsiteX3" fmla="*/ 6710 w 2970838"/>
                <a:gd name="connsiteY3" fmla="*/ 1637825 h 2971800"/>
                <a:gd name="connsiteX4" fmla="*/ 0 w 2970838"/>
                <a:gd name="connsiteY4" fmla="*/ 1504951 h 2971800"/>
                <a:gd name="connsiteX5" fmla="*/ 533765 w 2970838"/>
                <a:gd name="connsiteY5" fmla="*/ 1504951 h 2971800"/>
                <a:gd name="connsiteX6" fmla="*/ 537719 w 2970838"/>
                <a:gd name="connsiteY6" fmla="*/ 1583250 h 2971800"/>
                <a:gd name="connsiteX7" fmla="*/ 1484938 w 2970838"/>
                <a:gd name="connsiteY7" fmla="*/ 2438035 h 2971800"/>
                <a:gd name="connsiteX8" fmla="*/ 2437073 w 2970838"/>
                <a:gd name="connsiteY8" fmla="*/ 1485900 h 2971800"/>
                <a:gd name="connsiteX9" fmla="*/ 1484938 w 2970838"/>
                <a:gd name="connsiteY9" fmla="*/ 533765 h 2971800"/>
                <a:gd name="connsiteX10" fmla="*/ 811677 w 2970838"/>
                <a:gd name="connsiteY10" fmla="*/ 812639 h 2971800"/>
                <a:gd name="connsiteX11" fmla="*/ 745820 w 2970838"/>
                <a:gd name="connsiteY11" fmla="*/ 892459 h 2971800"/>
                <a:gd name="connsiteX12" fmla="*/ 366414 w 2970838"/>
                <a:gd name="connsiteY12" fmla="*/ 509846 h 2971800"/>
                <a:gd name="connsiteX13" fmla="*/ 434248 w 2970838"/>
                <a:gd name="connsiteY13" fmla="*/ 435210 h 2971800"/>
                <a:gd name="connsiteX14" fmla="*/ 1484938 w 2970838"/>
                <a:gd name="connsiteY14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0838" h="2971800">
                  <a:moveTo>
                    <a:pt x="1484938" y="0"/>
                  </a:moveTo>
                  <a:cubicBezTo>
                    <a:pt x="2305578" y="0"/>
                    <a:pt x="2970838" y="665260"/>
                    <a:pt x="2970838" y="1485900"/>
                  </a:cubicBezTo>
                  <a:cubicBezTo>
                    <a:pt x="2970838" y="2306540"/>
                    <a:pt x="2305578" y="2971800"/>
                    <a:pt x="1484938" y="2971800"/>
                  </a:cubicBezTo>
                  <a:cubicBezTo>
                    <a:pt x="715588" y="2971800"/>
                    <a:pt x="82803" y="2387099"/>
                    <a:pt x="6710" y="1637825"/>
                  </a:cubicBezTo>
                  <a:lnTo>
                    <a:pt x="0" y="1504951"/>
                  </a:lnTo>
                  <a:lnTo>
                    <a:pt x="533765" y="1504951"/>
                  </a:lnTo>
                  <a:lnTo>
                    <a:pt x="537719" y="1583250"/>
                  </a:lnTo>
                  <a:cubicBezTo>
                    <a:pt x="586478" y="2063371"/>
                    <a:pt x="991954" y="2438035"/>
                    <a:pt x="1484938" y="2438035"/>
                  </a:cubicBezTo>
                  <a:cubicBezTo>
                    <a:pt x="2010788" y="2438035"/>
                    <a:pt x="2437073" y="2011750"/>
                    <a:pt x="2437073" y="1485900"/>
                  </a:cubicBezTo>
                  <a:cubicBezTo>
                    <a:pt x="2437073" y="960050"/>
                    <a:pt x="2010788" y="533765"/>
                    <a:pt x="1484938" y="533765"/>
                  </a:cubicBezTo>
                  <a:cubicBezTo>
                    <a:pt x="1222013" y="533765"/>
                    <a:pt x="983979" y="640336"/>
                    <a:pt x="811677" y="812639"/>
                  </a:cubicBezTo>
                  <a:lnTo>
                    <a:pt x="745820" y="892459"/>
                  </a:lnTo>
                  <a:lnTo>
                    <a:pt x="366414" y="509846"/>
                  </a:lnTo>
                  <a:lnTo>
                    <a:pt x="434248" y="435210"/>
                  </a:lnTo>
                  <a:cubicBezTo>
                    <a:pt x="703143" y="166315"/>
                    <a:pt x="1074618" y="0"/>
                    <a:pt x="1484938" y="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rgbClr val="B07BD7"/>
                </a:gs>
                <a:gs pos="0">
                  <a:srgbClr val="BA8CDC"/>
                </a:gs>
                <a:gs pos="41000">
                  <a:srgbClr val="7734AA"/>
                </a:gs>
                <a:gs pos="68000">
                  <a:srgbClr val="512373"/>
                </a:gs>
                <a:gs pos="96000">
                  <a:srgbClr val="421C5E"/>
                </a:gs>
              </a:gsLst>
              <a:path path="circle">
                <a:fillToRect l="100000" t="100000"/>
              </a:path>
              <a:tileRect r="-100000" b="-10000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isḻíḑè"/>
            <p:cNvSpPr/>
            <p:nvPr/>
          </p:nvSpPr>
          <p:spPr>
            <a:xfrm flipV="1">
              <a:off x="209713" y="1924050"/>
              <a:ext cx="2971800" cy="2971800"/>
            </a:xfrm>
            <a:custGeom>
              <a:avLst/>
              <a:gdLst>
                <a:gd name="connsiteX0" fmla="*/ 1485900 w 2971800"/>
                <a:gd name="connsiteY0" fmla="*/ 2971800 h 2971800"/>
                <a:gd name="connsiteX1" fmla="*/ 2971800 w 2971800"/>
                <a:gd name="connsiteY1" fmla="*/ 1485900 h 2971800"/>
                <a:gd name="connsiteX2" fmla="*/ 2970838 w 2971800"/>
                <a:gd name="connsiteY2" fmla="*/ 1466849 h 2971800"/>
                <a:gd name="connsiteX3" fmla="*/ 2437073 w 2971800"/>
                <a:gd name="connsiteY3" fmla="*/ 1466849 h 2971800"/>
                <a:gd name="connsiteX4" fmla="*/ 2438035 w 2971800"/>
                <a:gd name="connsiteY4" fmla="*/ 1485900 h 2971800"/>
                <a:gd name="connsiteX5" fmla="*/ 1485900 w 2971800"/>
                <a:gd name="connsiteY5" fmla="*/ 2438035 h 2971800"/>
                <a:gd name="connsiteX6" fmla="*/ 533765 w 2971800"/>
                <a:gd name="connsiteY6" fmla="*/ 1485900 h 2971800"/>
                <a:gd name="connsiteX7" fmla="*/ 1485900 w 2971800"/>
                <a:gd name="connsiteY7" fmla="*/ 533765 h 2971800"/>
                <a:gd name="connsiteX8" fmla="*/ 2159161 w 2971800"/>
                <a:gd name="connsiteY8" fmla="*/ 812639 h 2971800"/>
                <a:gd name="connsiteX9" fmla="*/ 2207859 w 2971800"/>
                <a:gd name="connsiteY9" fmla="*/ 871662 h 2971800"/>
                <a:gd name="connsiteX10" fmla="*/ 2586355 w 2971800"/>
                <a:gd name="connsiteY10" fmla="*/ 489966 h 2971800"/>
                <a:gd name="connsiteX11" fmla="*/ 2536590 w 2971800"/>
                <a:gd name="connsiteY11" fmla="*/ 435210 h 2971800"/>
                <a:gd name="connsiteX12" fmla="*/ 1485900 w 2971800"/>
                <a:gd name="connsiteY12" fmla="*/ 0 h 2971800"/>
                <a:gd name="connsiteX13" fmla="*/ 0 w 2971800"/>
                <a:gd name="connsiteY13" fmla="*/ 1485900 h 2971800"/>
                <a:gd name="connsiteX14" fmla="*/ 1485900 w 2971800"/>
                <a:gd name="connsiteY14" fmla="*/ 297180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1800" h="2971800">
                  <a:moveTo>
                    <a:pt x="1485900" y="2971800"/>
                  </a:moveTo>
                  <a:cubicBezTo>
                    <a:pt x="2306540" y="2971800"/>
                    <a:pt x="2971800" y="2306540"/>
                    <a:pt x="2971800" y="1485900"/>
                  </a:cubicBezTo>
                  <a:lnTo>
                    <a:pt x="2970838" y="1466849"/>
                  </a:lnTo>
                  <a:lnTo>
                    <a:pt x="2437073" y="1466849"/>
                  </a:lnTo>
                  <a:lnTo>
                    <a:pt x="2438035" y="1485900"/>
                  </a:lnTo>
                  <a:cubicBezTo>
                    <a:pt x="2438035" y="2011750"/>
                    <a:pt x="2011750" y="2438035"/>
                    <a:pt x="1485900" y="2438035"/>
                  </a:cubicBezTo>
                  <a:cubicBezTo>
                    <a:pt x="960050" y="2438035"/>
                    <a:pt x="533765" y="2011750"/>
                    <a:pt x="533765" y="1485900"/>
                  </a:cubicBezTo>
                  <a:cubicBezTo>
                    <a:pt x="533765" y="960050"/>
                    <a:pt x="960050" y="533765"/>
                    <a:pt x="1485900" y="533765"/>
                  </a:cubicBezTo>
                  <a:cubicBezTo>
                    <a:pt x="1748825" y="533765"/>
                    <a:pt x="1986859" y="640336"/>
                    <a:pt x="2159161" y="812639"/>
                  </a:cubicBezTo>
                  <a:lnTo>
                    <a:pt x="2207859" y="871662"/>
                  </a:lnTo>
                  <a:lnTo>
                    <a:pt x="2586355" y="489966"/>
                  </a:lnTo>
                  <a:lnTo>
                    <a:pt x="2536590" y="435210"/>
                  </a:lnTo>
                  <a:cubicBezTo>
                    <a:pt x="2267695" y="166315"/>
                    <a:pt x="1896220" y="0"/>
                    <a:pt x="1485900" y="0"/>
                  </a:cubicBezTo>
                  <a:cubicBezTo>
                    <a:pt x="665260" y="0"/>
                    <a:pt x="0" y="665260"/>
                    <a:pt x="0" y="1485900"/>
                  </a:cubicBezTo>
                  <a:cubicBezTo>
                    <a:pt x="0" y="2306540"/>
                    <a:pt x="665260" y="2971800"/>
                    <a:pt x="1485900" y="29718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rgbClr val="B07BD7"/>
                </a:gs>
                <a:gs pos="0">
                  <a:srgbClr val="BA8CDC"/>
                </a:gs>
                <a:gs pos="41000">
                  <a:srgbClr val="7734AA"/>
                </a:gs>
                <a:gs pos="68000">
                  <a:srgbClr val="512373"/>
                </a:gs>
                <a:gs pos="96000">
                  <a:srgbClr val="421C5E"/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1" name="îṣḷïdè"/>
          <p:cNvSpPr txBox="1"/>
          <p:nvPr/>
        </p:nvSpPr>
        <p:spPr>
          <a:xfrm>
            <a:off x="1190297" y="2403456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 defTabSz="914400">
              <a:lnSpc>
                <a:spcPct val="150000"/>
              </a:lnSpc>
              <a:defRPr/>
            </a:pP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71950" y="472440"/>
            <a:ext cx="40919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9254" y="2008094"/>
            <a:ext cx="4774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商家用户可以通过</a:t>
            </a:r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top</a:t>
            </a: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的抓取，快速的收集到市场上与自己相类似的产品信息，从而更好的做出应对方案。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个人用户可以快速的找到自己想要的商品的同时，还可以对商品的价格、质量、性价比等信息进行对比，更好的找到自己所心仪的商品。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928710" y="2965947"/>
            <a:ext cx="876300" cy="923925"/>
            <a:chOff x="8816975" y="2944813"/>
            <a:chExt cx="876300" cy="923925"/>
          </a:xfrm>
        </p:grpSpPr>
        <p:sp>
          <p:nvSpPr>
            <p:cNvPr id="30" name="Freeform 147"/>
            <p:cNvSpPr>
              <a:spLocks noEditPoints="1"/>
            </p:cNvSpPr>
            <p:nvPr/>
          </p:nvSpPr>
          <p:spPr bwMode="auto">
            <a:xfrm>
              <a:off x="8816975" y="2944813"/>
              <a:ext cx="684213" cy="923925"/>
            </a:xfrm>
            <a:custGeom>
              <a:avLst/>
              <a:gdLst>
                <a:gd name="T0" fmla="*/ 160 w 182"/>
                <a:gd name="T1" fmla="*/ 74 h 246"/>
                <a:gd name="T2" fmla="*/ 174 w 182"/>
                <a:gd name="T3" fmla="*/ 69 h 246"/>
                <a:gd name="T4" fmla="*/ 175 w 182"/>
                <a:gd name="T5" fmla="*/ 69 h 246"/>
                <a:gd name="T6" fmla="*/ 178 w 182"/>
                <a:gd name="T7" fmla="*/ 57 h 246"/>
                <a:gd name="T8" fmla="*/ 163 w 182"/>
                <a:gd name="T9" fmla="*/ 28 h 246"/>
                <a:gd name="T10" fmla="*/ 86 w 182"/>
                <a:gd name="T11" fmla="*/ 4 h 246"/>
                <a:gd name="T12" fmla="*/ 57 w 182"/>
                <a:gd name="T13" fmla="*/ 19 h 246"/>
                <a:gd name="T14" fmla="*/ 4 w 182"/>
                <a:gd name="T15" fmla="*/ 190 h 246"/>
                <a:gd name="T16" fmla="*/ 19 w 182"/>
                <a:gd name="T17" fmla="*/ 219 h 246"/>
                <a:gd name="T18" fmla="*/ 97 w 182"/>
                <a:gd name="T19" fmla="*/ 243 h 246"/>
                <a:gd name="T20" fmla="*/ 125 w 182"/>
                <a:gd name="T21" fmla="*/ 228 h 246"/>
                <a:gd name="T22" fmla="*/ 131 w 182"/>
                <a:gd name="T23" fmla="*/ 207 h 246"/>
                <a:gd name="T24" fmla="*/ 117 w 182"/>
                <a:gd name="T25" fmla="*/ 207 h 246"/>
                <a:gd name="T26" fmla="*/ 110 w 182"/>
                <a:gd name="T27" fmla="*/ 208 h 246"/>
                <a:gd name="T28" fmla="*/ 107 w 182"/>
                <a:gd name="T29" fmla="*/ 207 h 246"/>
                <a:gd name="T30" fmla="*/ 94 w 182"/>
                <a:gd name="T31" fmla="*/ 207 h 246"/>
                <a:gd name="T32" fmla="*/ 77 w 182"/>
                <a:gd name="T33" fmla="*/ 198 h 246"/>
                <a:gd name="T34" fmla="*/ 28 w 182"/>
                <a:gd name="T35" fmla="*/ 183 h 246"/>
                <a:gd name="T36" fmla="*/ 22 w 182"/>
                <a:gd name="T37" fmla="*/ 173 h 246"/>
                <a:gd name="T38" fmla="*/ 65 w 182"/>
                <a:gd name="T39" fmla="*/ 34 h 246"/>
                <a:gd name="T40" fmla="*/ 75 w 182"/>
                <a:gd name="T41" fmla="*/ 29 h 246"/>
                <a:gd name="T42" fmla="*/ 158 w 182"/>
                <a:gd name="T43" fmla="*/ 55 h 246"/>
                <a:gd name="T44" fmla="*/ 163 w 182"/>
                <a:gd name="T45" fmla="*/ 65 h 246"/>
                <a:gd name="T46" fmla="*/ 160 w 182"/>
                <a:gd name="T47" fmla="*/ 74 h 246"/>
                <a:gd name="T48" fmla="*/ 51 w 182"/>
                <a:gd name="T49" fmla="*/ 209 h 246"/>
                <a:gd name="T50" fmla="*/ 67 w 182"/>
                <a:gd name="T51" fmla="*/ 200 h 246"/>
                <a:gd name="T52" fmla="*/ 76 w 182"/>
                <a:gd name="T53" fmla="*/ 216 h 246"/>
                <a:gd name="T54" fmla="*/ 60 w 182"/>
                <a:gd name="T55" fmla="*/ 225 h 246"/>
                <a:gd name="T56" fmla="*/ 51 w 182"/>
                <a:gd name="T57" fmla="*/ 209 h 246"/>
                <a:gd name="T58" fmla="*/ 143 w 182"/>
                <a:gd name="T59" fmla="*/ 35 h 246"/>
                <a:gd name="T60" fmla="*/ 135 w 182"/>
                <a:gd name="T61" fmla="*/ 39 h 246"/>
                <a:gd name="T62" fmla="*/ 103 w 182"/>
                <a:gd name="T63" fmla="*/ 29 h 246"/>
                <a:gd name="T64" fmla="*/ 99 w 182"/>
                <a:gd name="T65" fmla="*/ 21 h 246"/>
                <a:gd name="T66" fmla="*/ 107 w 182"/>
                <a:gd name="T67" fmla="*/ 18 h 246"/>
                <a:gd name="T68" fmla="*/ 139 w 182"/>
                <a:gd name="T69" fmla="*/ 28 h 246"/>
                <a:gd name="T70" fmla="*/ 143 w 182"/>
                <a:gd name="T71" fmla="*/ 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246">
                  <a:moveTo>
                    <a:pt x="160" y="74"/>
                  </a:moveTo>
                  <a:cubicBezTo>
                    <a:pt x="164" y="71"/>
                    <a:pt x="169" y="69"/>
                    <a:pt x="174" y="69"/>
                  </a:cubicBezTo>
                  <a:cubicBezTo>
                    <a:pt x="174" y="69"/>
                    <a:pt x="174" y="69"/>
                    <a:pt x="175" y="6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82" y="45"/>
                    <a:pt x="175" y="32"/>
                    <a:pt x="163" y="28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4" y="0"/>
                    <a:pt x="61" y="7"/>
                    <a:pt x="57" y="19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0" y="202"/>
                    <a:pt x="7" y="215"/>
                    <a:pt x="19" y="219"/>
                  </a:cubicBezTo>
                  <a:cubicBezTo>
                    <a:pt x="97" y="243"/>
                    <a:pt x="97" y="243"/>
                    <a:pt x="97" y="243"/>
                  </a:cubicBezTo>
                  <a:cubicBezTo>
                    <a:pt x="109" y="246"/>
                    <a:pt x="121" y="240"/>
                    <a:pt x="125" y="228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17" y="207"/>
                    <a:pt x="117" y="207"/>
                    <a:pt x="117" y="207"/>
                  </a:cubicBezTo>
                  <a:cubicBezTo>
                    <a:pt x="115" y="209"/>
                    <a:pt x="112" y="209"/>
                    <a:pt x="110" y="208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87" y="207"/>
                    <a:pt x="80" y="204"/>
                    <a:pt x="77" y="198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3" y="181"/>
                    <a:pt x="21" y="177"/>
                    <a:pt x="22" y="17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7" y="30"/>
                    <a:pt x="71" y="28"/>
                    <a:pt x="75" y="29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62" y="56"/>
                    <a:pt x="164" y="61"/>
                    <a:pt x="163" y="65"/>
                  </a:cubicBezTo>
                  <a:lnTo>
                    <a:pt x="160" y="74"/>
                  </a:lnTo>
                  <a:close/>
                  <a:moveTo>
                    <a:pt x="51" y="209"/>
                  </a:moveTo>
                  <a:cubicBezTo>
                    <a:pt x="53" y="202"/>
                    <a:pt x="61" y="198"/>
                    <a:pt x="67" y="200"/>
                  </a:cubicBezTo>
                  <a:cubicBezTo>
                    <a:pt x="74" y="202"/>
                    <a:pt x="78" y="210"/>
                    <a:pt x="76" y="216"/>
                  </a:cubicBezTo>
                  <a:cubicBezTo>
                    <a:pt x="74" y="223"/>
                    <a:pt x="67" y="227"/>
                    <a:pt x="60" y="225"/>
                  </a:cubicBezTo>
                  <a:cubicBezTo>
                    <a:pt x="53" y="223"/>
                    <a:pt x="49" y="216"/>
                    <a:pt x="51" y="209"/>
                  </a:cubicBezTo>
                  <a:close/>
                  <a:moveTo>
                    <a:pt x="143" y="35"/>
                  </a:moveTo>
                  <a:cubicBezTo>
                    <a:pt x="142" y="38"/>
                    <a:pt x="138" y="40"/>
                    <a:pt x="135" y="3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28"/>
                    <a:pt x="98" y="25"/>
                    <a:pt x="99" y="21"/>
                  </a:cubicBezTo>
                  <a:cubicBezTo>
                    <a:pt x="100" y="18"/>
                    <a:pt x="103" y="17"/>
                    <a:pt x="107" y="1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2" y="29"/>
                    <a:pt x="144" y="32"/>
                    <a:pt x="143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8"/>
            <p:cNvSpPr/>
            <p:nvPr/>
          </p:nvSpPr>
          <p:spPr bwMode="auto">
            <a:xfrm>
              <a:off x="9313863" y="3543300"/>
              <a:ext cx="52388" cy="17463"/>
            </a:xfrm>
            <a:custGeom>
              <a:avLst/>
              <a:gdLst>
                <a:gd name="T0" fmla="*/ 1 w 14"/>
                <a:gd name="T1" fmla="*/ 1 h 5"/>
                <a:gd name="T2" fmla="*/ 0 w 14"/>
                <a:gd name="T3" fmla="*/ 5 h 5"/>
                <a:gd name="T4" fmla="*/ 10 w 14"/>
                <a:gd name="T5" fmla="*/ 5 h 5"/>
                <a:gd name="T6" fmla="*/ 13 w 14"/>
                <a:gd name="T7" fmla="*/ 5 h 5"/>
                <a:gd name="T8" fmla="*/ 14 w 14"/>
                <a:gd name="T9" fmla="*/ 0 h 5"/>
                <a:gd name="T10" fmla="*/ 10 w 14"/>
                <a:gd name="T11" fmla="*/ 1 h 5"/>
                <a:gd name="T12" fmla="*/ 1 w 1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2" y="1"/>
                    <a:pt x="1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9129713" y="3241675"/>
              <a:ext cx="266700" cy="442913"/>
            </a:xfrm>
            <a:custGeom>
              <a:avLst/>
              <a:gdLst>
                <a:gd name="T0" fmla="*/ 59 w 71"/>
                <a:gd name="T1" fmla="*/ 0 h 118"/>
                <a:gd name="T2" fmla="*/ 11 w 71"/>
                <a:gd name="T3" fmla="*/ 0 h 118"/>
                <a:gd name="T4" fmla="*/ 0 w 71"/>
                <a:gd name="T5" fmla="*/ 11 h 118"/>
                <a:gd name="T6" fmla="*/ 11 w 71"/>
                <a:gd name="T7" fmla="*/ 23 h 118"/>
                <a:gd name="T8" fmla="*/ 47 w 71"/>
                <a:gd name="T9" fmla="*/ 23 h 118"/>
                <a:gd name="T10" fmla="*/ 47 w 71"/>
                <a:gd name="T11" fmla="*/ 47 h 118"/>
                <a:gd name="T12" fmla="*/ 11 w 71"/>
                <a:gd name="T13" fmla="*/ 47 h 118"/>
                <a:gd name="T14" fmla="*/ 0 w 71"/>
                <a:gd name="T15" fmla="*/ 59 h 118"/>
                <a:gd name="T16" fmla="*/ 0 w 71"/>
                <a:gd name="T17" fmla="*/ 107 h 118"/>
                <a:gd name="T18" fmla="*/ 11 w 71"/>
                <a:gd name="T19" fmla="*/ 118 h 118"/>
                <a:gd name="T20" fmla="*/ 59 w 71"/>
                <a:gd name="T21" fmla="*/ 118 h 118"/>
                <a:gd name="T22" fmla="*/ 71 w 71"/>
                <a:gd name="T23" fmla="*/ 107 h 118"/>
                <a:gd name="T24" fmla="*/ 59 w 71"/>
                <a:gd name="T25" fmla="*/ 95 h 118"/>
                <a:gd name="T26" fmla="*/ 23 w 71"/>
                <a:gd name="T27" fmla="*/ 95 h 118"/>
                <a:gd name="T28" fmla="*/ 23 w 71"/>
                <a:gd name="T29" fmla="*/ 71 h 118"/>
                <a:gd name="T30" fmla="*/ 59 w 71"/>
                <a:gd name="T31" fmla="*/ 71 h 118"/>
                <a:gd name="T32" fmla="*/ 71 w 71"/>
                <a:gd name="T33" fmla="*/ 59 h 118"/>
                <a:gd name="T34" fmla="*/ 71 w 71"/>
                <a:gd name="T35" fmla="*/ 11 h 118"/>
                <a:gd name="T36" fmla="*/ 59 w 71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18">
                  <a:moveTo>
                    <a:pt x="5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53"/>
                    <a:pt x="0" y="5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5" y="118"/>
                    <a:pt x="11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65" y="118"/>
                    <a:pt x="71" y="113"/>
                    <a:pt x="71" y="107"/>
                  </a:cubicBezTo>
                  <a:cubicBezTo>
                    <a:pt x="71" y="100"/>
                    <a:pt x="65" y="95"/>
                    <a:pt x="59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65" y="71"/>
                    <a:pt x="71" y="66"/>
                    <a:pt x="71" y="59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5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0"/>
            <p:cNvSpPr/>
            <p:nvPr/>
          </p:nvSpPr>
          <p:spPr bwMode="auto">
            <a:xfrm>
              <a:off x="9426575" y="3241675"/>
              <a:ext cx="266700" cy="442913"/>
            </a:xfrm>
            <a:custGeom>
              <a:avLst/>
              <a:gdLst>
                <a:gd name="T0" fmla="*/ 59 w 71"/>
                <a:gd name="T1" fmla="*/ 0 h 118"/>
                <a:gd name="T2" fmla="*/ 48 w 71"/>
                <a:gd name="T3" fmla="*/ 11 h 118"/>
                <a:gd name="T4" fmla="*/ 48 w 71"/>
                <a:gd name="T5" fmla="*/ 47 h 118"/>
                <a:gd name="T6" fmla="*/ 23 w 71"/>
                <a:gd name="T7" fmla="*/ 47 h 118"/>
                <a:gd name="T8" fmla="*/ 23 w 71"/>
                <a:gd name="T9" fmla="*/ 11 h 118"/>
                <a:gd name="T10" fmla="*/ 12 w 71"/>
                <a:gd name="T11" fmla="*/ 0 h 118"/>
                <a:gd name="T12" fmla="*/ 0 w 71"/>
                <a:gd name="T13" fmla="*/ 11 h 118"/>
                <a:gd name="T14" fmla="*/ 0 w 71"/>
                <a:gd name="T15" fmla="*/ 59 h 118"/>
                <a:gd name="T16" fmla="*/ 12 w 71"/>
                <a:gd name="T17" fmla="*/ 71 h 118"/>
                <a:gd name="T18" fmla="*/ 48 w 71"/>
                <a:gd name="T19" fmla="*/ 71 h 118"/>
                <a:gd name="T20" fmla="*/ 48 w 71"/>
                <a:gd name="T21" fmla="*/ 107 h 118"/>
                <a:gd name="T22" fmla="*/ 59 w 71"/>
                <a:gd name="T23" fmla="*/ 118 h 118"/>
                <a:gd name="T24" fmla="*/ 71 w 71"/>
                <a:gd name="T25" fmla="*/ 107 h 118"/>
                <a:gd name="T26" fmla="*/ 71 w 71"/>
                <a:gd name="T27" fmla="*/ 59 h 118"/>
                <a:gd name="T28" fmla="*/ 71 w 71"/>
                <a:gd name="T29" fmla="*/ 11 h 118"/>
                <a:gd name="T30" fmla="*/ 59 w 71"/>
                <a:gd name="T3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8">
                  <a:moveTo>
                    <a:pt x="59" y="0"/>
                  </a:moveTo>
                  <a:cubicBezTo>
                    <a:pt x="53" y="0"/>
                    <a:pt x="48" y="5"/>
                    <a:pt x="48" y="1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5" y="71"/>
                    <a:pt x="12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8" y="113"/>
                    <a:pt x="53" y="118"/>
                    <a:pt x="59" y="118"/>
                  </a:cubicBezTo>
                  <a:cubicBezTo>
                    <a:pt x="66" y="118"/>
                    <a:pt x="71" y="113"/>
                    <a:pt x="71" y="107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5"/>
                    <a:pt x="66" y="0"/>
                    <a:pt x="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042104" y="2905622"/>
            <a:ext cx="717550" cy="800100"/>
            <a:chOff x="7692345" y="3027363"/>
            <a:chExt cx="717550" cy="800100"/>
          </a:xfrm>
        </p:grpSpPr>
        <p:sp>
          <p:nvSpPr>
            <p:cNvPr id="88" name="Freeform 116"/>
            <p:cNvSpPr/>
            <p:nvPr/>
          </p:nvSpPr>
          <p:spPr bwMode="auto">
            <a:xfrm>
              <a:off x="7882845" y="3027363"/>
              <a:ext cx="527050" cy="800100"/>
            </a:xfrm>
            <a:custGeom>
              <a:avLst/>
              <a:gdLst>
                <a:gd name="T0" fmla="*/ 126 w 140"/>
                <a:gd name="T1" fmla="*/ 187 h 213"/>
                <a:gd name="T2" fmla="*/ 135 w 140"/>
                <a:gd name="T3" fmla="*/ 173 h 213"/>
                <a:gd name="T4" fmla="*/ 133 w 140"/>
                <a:gd name="T5" fmla="*/ 155 h 213"/>
                <a:gd name="T6" fmla="*/ 139 w 140"/>
                <a:gd name="T7" fmla="*/ 141 h 213"/>
                <a:gd name="T8" fmla="*/ 132 w 140"/>
                <a:gd name="T9" fmla="*/ 126 h 213"/>
                <a:gd name="T10" fmla="*/ 139 w 140"/>
                <a:gd name="T11" fmla="*/ 118 h 213"/>
                <a:gd name="T12" fmla="*/ 112 w 140"/>
                <a:gd name="T13" fmla="*/ 95 h 213"/>
                <a:gd name="T14" fmla="*/ 78 w 140"/>
                <a:gd name="T15" fmla="*/ 81 h 213"/>
                <a:gd name="T16" fmla="*/ 86 w 140"/>
                <a:gd name="T17" fmla="*/ 6 h 213"/>
                <a:gd name="T18" fmla="*/ 68 w 140"/>
                <a:gd name="T19" fmla="*/ 31 h 213"/>
                <a:gd name="T20" fmla="*/ 50 w 140"/>
                <a:gd name="T21" fmla="*/ 61 h 213"/>
                <a:gd name="T22" fmla="*/ 26 w 140"/>
                <a:gd name="T23" fmla="*/ 102 h 213"/>
                <a:gd name="T24" fmla="*/ 9 w 140"/>
                <a:gd name="T25" fmla="*/ 124 h 213"/>
                <a:gd name="T26" fmla="*/ 1 w 140"/>
                <a:gd name="T27" fmla="*/ 158 h 213"/>
                <a:gd name="T28" fmla="*/ 8 w 140"/>
                <a:gd name="T29" fmla="*/ 195 h 213"/>
                <a:gd name="T30" fmla="*/ 44 w 140"/>
                <a:gd name="T31" fmla="*/ 209 h 213"/>
                <a:gd name="T32" fmla="*/ 86 w 140"/>
                <a:gd name="T33" fmla="*/ 212 h 213"/>
                <a:gd name="T34" fmla="*/ 121 w 140"/>
                <a:gd name="T35" fmla="*/ 204 h 213"/>
                <a:gd name="T36" fmla="*/ 126 w 140"/>
                <a:gd name="T37" fmla="*/ 18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213">
                  <a:moveTo>
                    <a:pt x="126" y="187"/>
                  </a:moveTo>
                  <a:cubicBezTo>
                    <a:pt x="128" y="182"/>
                    <a:pt x="134" y="179"/>
                    <a:pt x="135" y="173"/>
                  </a:cubicBezTo>
                  <a:cubicBezTo>
                    <a:pt x="136" y="166"/>
                    <a:pt x="127" y="161"/>
                    <a:pt x="133" y="155"/>
                  </a:cubicBezTo>
                  <a:cubicBezTo>
                    <a:pt x="137" y="149"/>
                    <a:pt x="140" y="150"/>
                    <a:pt x="139" y="141"/>
                  </a:cubicBezTo>
                  <a:cubicBezTo>
                    <a:pt x="139" y="136"/>
                    <a:pt x="132" y="132"/>
                    <a:pt x="132" y="126"/>
                  </a:cubicBezTo>
                  <a:cubicBezTo>
                    <a:pt x="132" y="122"/>
                    <a:pt x="140" y="123"/>
                    <a:pt x="139" y="118"/>
                  </a:cubicBezTo>
                  <a:cubicBezTo>
                    <a:pt x="136" y="101"/>
                    <a:pt x="127" y="98"/>
                    <a:pt x="112" y="95"/>
                  </a:cubicBezTo>
                  <a:cubicBezTo>
                    <a:pt x="104" y="93"/>
                    <a:pt x="81" y="90"/>
                    <a:pt x="78" y="81"/>
                  </a:cubicBezTo>
                  <a:cubicBezTo>
                    <a:pt x="73" y="63"/>
                    <a:pt x="117" y="21"/>
                    <a:pt x="86" y="6"/>
                  </a:cubicBezTo>
                  <a:cubicBezTo>
                    <a:pt x="72" y="0"/>
                    <a:pt x="72" y="23"/>
                    <a:pt x="68" y="31"/>
                  </a:cubicBezTo>
                  <a:cubicBezTo>
                    <a:pt x="63" y="42"/>
                    <a:pt x="57" y="52"/>
                    <a:pt x="50" y="61"/>
                  </a:cubicBezTo>
                  <a:cubicBezTo>
                    <a:pt x="40" y="74"/>
                    <a:pt x="34" y="88"/>
                    <a:pt x="26" y="102"/>
                  </a:cubicBezTo>
                  <a:cubicBezTo>
                    <a:pt x="20" y="114"/>
                    <a:pt x="16" y="119"/>
                    <a:pt x="9" y="124"/>
                  </a:cubicBezTo>
                  <a:cubicBezTo>
                    <a:pt x="4" y="127"/>
                    <a:pt x="0" y="139"/>
                    <a:pt x="1" y="158"/>
                  </a:cubicBezTo>
                  <a:cubicBezTo>
                    <a:pt x="1" y="163"/>
                    <a:pt x="2" y="184"/>
                    <a:pt x="8" y="195"/>
                  </a:cubicBezTo>
                  <a:cubicBezTo>
                    <a:pt x="10" y="198"/>
                    <a:pt x="15" y="205"/>
                    <a:pt x="44" y="209"/>
                  </a:cubicBezTo>
                  <a:cubicBezTo>
                    <a:pt x="58" y="211"/>
                    <a:pt x="71" y="213"/>
                    <a:pt x="86" y="212"/>
                  </a:cubicBezTo>
                  <a:cubicBezTo>
                    <a:pt x="98" y="211"/>
                    <a:pt x="112" y="213"/>
                    <a:pt x="121" y="204"/>
                  </a:cubicBezTo>
                  <a:cubicBezTo>
                    <a:pt x="128" y="198"/>
                    <a:pt x="123" y="194"/>
                    <a:pt x="126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7"/>
            <p:cNvSpPr/>
            <p:nvPr/>
          </p:nvSpPr>
          <p:spPr bwMode="auto">
            <a:xfrm>
              <a:off x="7692345" y="3505201"/>
              <a:ext cx="157163" cy="307975"/>
            </a:xfrm>
            <a:custGeom>
              <a:avLst/>
              <a:gdLst>
                <a:gd name="T0" fmla="*/ 10 w 42"/>
                <a:gd name="T1" fmla="*/ 0 h 82"/>
                <a:gd name="T2" fmla="*/ 1 w 42"/>
                <a:gd name="T3" fmla="*/ 36 h 82"/>
                <a:gd name="T4" fmla="*/ 9 w 42"/>
                <a:gd name="T5" fmla="*/ 82 h 82"/>
                <a:gd name="T6" fmla="*/ 42 w 42"/>
                <a:gd name="T7" fmla="*/ 77 h 82"/>
                <a:gd name="T8" fmla="*/ 32 w 42"/>
                <a:gd name="T9" fmla="*/ 31 h 82"/>
                <a:gd name="T10" fmla="*/ 36 w 42"/>
                <a:gd name="T11" fmla="*/ 0 h 82"/>
                <a:gd name="T12" fmla="*/ 10 w 42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2">
                  <a:moveTo>
                    <a:pt x="10" y="0"/>
                  </a:moveTo>
                  <a:cubicBezTo>
                    <a:pt x="6" y="8"/>
                    <a:pt x="0" y="22"/>
                    <a:pt x="1" y="36"/>
                  </a:cubicBezTo>
                  <a:cubicBezTo>
                    <a:pt x="1" y="45"/>
                    <a:pt x="0" y="67"/>
                    <a:pt x="9" y="82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3" y="63"/>
                    <a:pt x="32" y="40"/>
                    <a:pt x="32" y="31"/>
                  </a:cubicBezTo>
                  <a:cubicBezTo>
                    <a:pt x="32" y="19"/>
                    <a:pt x="33" y="8"/>
                    <a:pt x="36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83851" y="-290513"/>
            <a:ext cx="8138999" cy="6809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411413"/>
            <a:ext cx="12192000" cy="19621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78965" y="2767965"/>
            <a:ext cx="84340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未来展望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587620" y="482665"/>
            <a:ext cx="301675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未来展望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990661" y="103239"/>
            <a:ext cx="8165246" cy="87567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1562" y="2506537"/>
            <a:ext cx="4032954" cy="435146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389880" y="2211705"/>
            <a:ext cx="507238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在抓取最佳销量排行的信息基础上，结合</a:t>
            </a:r>
            <a:r>
              <a:rPr lang="en-US" altLang="zh-CN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NLP</a:t>
            </a:r>
            <a:r>
              <a: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分析产品定位和营销策略，对产品上架、广告投放、地域市场产品推广提供自动化的投产建议。</a:t>
            </a:r>
            <a:endParaRPr lang="zh-CN" altLang="zh-CN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5390175" y="6097588"/>
            <a:ext cx="57600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CDACE6"/>
                </a:gs>
                <a:gs pos="25000">
                  <a:srgbClr val="8C3EC6"/>
                </a:gs>
                <a:gs pos="53000">
                  <a:srgbClr val="7030A0"/>
                </a:gs>
                <a:gs pos="94000">
                  <a:srgbClr val="3A1953"/>
                </a:gs>
                <a:gs pos="75000">
                  <a:srgbClr val="4A206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64" y="53678"/>
            <a:ext cx="2743200" cy="895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1446"/>
            <a:ext cx="12192000" cy="3451122"/>
          </a:xfrm>
          <a:custGeom>
            <a:avLst/>
            <a:gdLst>
              <a:gd name="connsiteX0" fmla="*/ 12192000 w 12192000"/>
              <a:gd name="connsiteY0" fmla="*/ 0 h 3952571"/>
              <a:gd name="connsiteX1" fmla="*/ 12192000 w 12192000"/>
              <a:gd name="connsiteY1" fmla="*/ 2964428 h 3952571"/>
              <a:gd name="connsiteX2" fmla="*/ 0 w 12192000"/>
              <a:gd name="connsiteY2" fmla="*/ 3952571 h 3952571"/>
              <a:gd name="connsiteX3" fmla="*/ 0 w 12192000"/>
              <a:gd name="connsiteY3" fmla="*/ 988143 h 39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52571">
                <a:moveTo>
                  <a:pt x="12192000" y="0"/>
                </a:moveTo>
                <a:lnTo>
                  <a:pt x="12192000" y="2964428"/>
                </a:lnTo>
                <a:lnTo>
                  <a:pt x="0" y="3952571"/>
                </a:lnTo>
                <a:lnTo>
                  <a:pt x="0" y="98814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 l="-2647" t="-2819" r="77719" b="77376"/>
          <a:stretch>
            <a:fillRect/>
          </a:stretch>
        </p:blipFill>
        <p:spPr>
          <a:xfrm>
            <a:off x="3302000" y="4948555"/>
            <a:ext cx="1162685" cy="44704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-914400" y="1209728"/>
            <a:ext cx="13106400" cy="4896463"/>
            <a:chOff x="-914400" y="1209728"/>
            <a:chExt cx="13106400" cy="4896463"/>
          </a:xfrm>
        </p:grpSpPr>
        <p:sp>
          <p:nvSpPr>
            <p:cNvPr id="29" name="平行四边形 28"/>
            <p:cNvSpPr/>
            <p:nvPr/>
          </p:nvSpPr>
          <p:spPr>
            <a:xfrm rot="16200000">
              <a:off x="3719512" y="-2366297"/>
              <a:ext cx="4752976" cy="12192000"/>
            </a:xfrm>
            <a:prstGeom prst="parallelogram">
              <a:avLst>
                <a:gd name="adj" fmla="val 45667"/>
              </a:avLst>
            </a:prstGeom>
            <a:solidFill>
              <a:srgbClr val="4A2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>
            <a:xfrm>
              <a:off x="-914400" y="1209728"/>
              <a:ext cx="6495436" cy="3738817"/>
            </a:xfrm>
            <a:custGeom>
              <a:avLst/>
              <a:gdLst>
                <a:gd name="connsiteX0" fmla="*/ 0 w 6495436"/>
                <a:gd name="connsiteY0" fmla="*/ 0 h 3738817"/>
                <a:gd name="connsiteX1" fmla="*/ 6495436 w 6495436"/>
                <a:gd name="connsiteY1" fmla="*/ 1156383 h 3738817"/>
                <a:gd name="connsiteX2" fmla="*/ 6495436 w 6495436"/>
                <a:gd name="connsiteY2" fmla="*/ 3738817 h 3738817"/>
                <a:gd name="connsiteX3" fmla="*/ 0 w 6495436"/>
                <a:gd name="connsiteY3" fmla="*/ 2582434 h 37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5436" h="3738817">
                  <a:moveTo>
                    <a:pt x="0" y="0"/>
                  </a:moveTo>
                  <a:lnTo>
                    <a:pt x="6495436" y="1156383"/>
                  </a:lnTo>
                  <a:lnTo>
                    <a:pt x="6495436" y="3738817"/>
                  </a:lnTo>
                  <a:lnTo>
                    <a:pt x="0" y="2582434"/>
                  </a:lnTo>
                  <a:close/>
                </a:path>
              </a:pathLst>
            </a:cu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>
            <a:xfrm flipH="1" flipV="1">
              <a:off x="5696564" y="2366861"/>
              <a:ext cx="6495436" cy="3738817"/>
            </a:xfrm>
            <a:custGeom>
              <a:avLst/>
              <a:gdLst>
                <a:gd name="connsiteX0" fmla="*/ 0 w 6495436"/>
                <a:gd name="connsiteY0" fmla="*/ 0 h 3738817"/>
                <a:gd name="connsiteX1" fmla="*/ 6495436 w 6495436"/>
                <a:gd name="connsiteY1" fmla="*/ 1156383 h 3738817"/>
                <a:gd name="connsiteX2" fmla="*/ 6495436 w 6495436"/>
                <a:gd name="connsiteY2" fmla="*/ 3738817 h 3738817"/>
                <a:gd name="connsiteX3" fmla="*/ 0 w 6495436"/>
                <a:gd name="connsiteY3" fmla="*/ 2582434 h 37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5436" h="3738817">
                  <a:moveTo>
                    <a:pt x="0" y="0"/>
                  </a:moveTo>
                  <a:lnTo>
                    <a:pt x="6495436" y="1156383"/>
                  </a:lnTo>
                  <a:lnTo>
                    <a:pt x="6495436" y="3738817"/>
                  </a:lnTo>
                  <a:lnTo>
                    <a:pt x="0" y="2582434"/>
                  </a:lnTo>
                  <a:close/>
                </a:path>
              </a:pathLst>
            </a:cu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-294388" y="3079598"/>
            <a:ext cx="3981485" cy="37784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634956">
            <a:off x="1739823" y="2678411"/>
            <a:ext cx="86393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1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50745" y="454478"/>
            <a:ext cx="201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50080" y="2019335"/>
            <a:ext cx="1198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作品简介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419771" y="2004095"/>
            <a:ext cx="2468880" cy="47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73771" y="4100230"/>
            <a:ext cx="1960880" cy="47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72745" y="454958"/>
            <a:ext cx="4445876" cy="57518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84843" y="3966103"/>
            <a:ext cx="1198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未来展望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6" grpId="0"/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83851" y="-299403"/>
            <a:ext cx="8138999" cy="6809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411413"/>
            <a:ext cx="12192000" cy="19621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66933" y="2748458"/>
            <a:ext cx="5985109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作品简介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87620" y="482665"/>
            <a:ext cx="301675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作品信息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7074535" y="508635"/>
            <a:ext cx="2631440" cy="451485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933575" y="2896870"/>
            <a:ext cx="360000" cy="1458595"/>
            <a:chOff x="1933575" y="2954020"/>
            <a:chExt cx="360000" cy="1458595"/>
          </a:xfrm>
        </p:grpSpPr>
        <p:cxnSp>
          <p:nvCxnSpPr>
            <p:cNvPr id="25" name="直接连接符 24"/>
            <p:cNvCxnSpPr>
              <a:stCxn id="28" idx="0"/>
            </p:cNvCxnSpPr>
            <p:nvPr/>
          </p:nvCxnSpPr>
          <p:spPr>
            <a:xfrm flipH="1" flipV="1">
              <a:off x="2113280" y="2954020"/>
              <a:ext cx="635" cy="1098550"/>
            </a:xfrm>
            <a:prstGeom prst="line">
              <a:avLst/>
            </a:prstGeom>
            <a:ln w="28575">
              <a:gradFill>
                <a:gsLst>
                  <a:gs pos="0">
                    <a:srgbClr val="CDACE6"/>
                  </a:gs>
                  <a:gs pos="25000">
                    <a:srgbClr val="8C3EC6"/>
                  </a:gs>
                  <a:gs pos="53000">
                    <a:srgbClr val="7030A0"/>
                  </a:gs>
                  <a:gs pos="94000">
                    <a:srgbClr val="3A1953"/>
                  </a:gs>
                  <a:gs pos="75000">
                    <a:srgbClr val="4A206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六边形 27"/>
            <p:cNvSpPr/>
            <p:nvPr/>
          </p:nvSpPr>
          <p:spPr>
            <a:xfrm rot="16200000">
              <a:off x="1933575" y="4052615"/>
              <a:ext cx="360000" cy="360000"/>
            </a:xfrm>
            <a:prstGeom prst="hexagon">
              <a:avLst/>
            </a:prstGeom>
            <a:noFill/>
            <a:ln w="28575">
              <a:solidFill>
                <a:srgbClr val="A86E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77868" y="3549333"/>
            <a:ext cx="360000" cy="1779587"/>
            <a:chOff x="5879488" y="3240088"/>
            <a:chExt cx="360000" cy="1779587"/>
          </a:xfrm>
        </p:grpSpPr>
        <p:cxnSp>
          <p:nvCxnSpPr>
            <p:cNvPr id="26" name="直接连接符 25"/>
            <p:cNvCxnSpPr/>
            <p:nvPr/>
          </p:nvCxnSpPr>
          <p:spPr>
            <a:xfrm flipV="1">
              <a:off x="6059488" y="3240088"/>
              <a:ext cx="0" cy="1440000"/>
            </a:xfrm>
            <a:prstGeom prst="line">
              <a:avLst/>
            </a:prstGeom>
            <a:ln w="28575">
              <a:gradFill>
                <a:gsLst>
                  <a:gs pos="0">
                    <a:srgbClr val="CDACE6"/>
                  </a:gs>
                  <a:gs pos="25000">
                    <a:srgbClr val="8C3EC6"/>
                  </a:gs>
                  <a:gs pos="53000">
                    <a:srgbClr val="7030A0"/>
                  </a:gs>
                  <a:gs pos="94000">
                    <a:srgbClr val="3A1953"/>
                  </a:gs>
                  <a:gs pos="75000">
                    <a:srgbClr val="4A206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六边形 28"/>
            <p:cNvSpPr/>
            <p:nvPr/>
          </p:nvSpPr>
          <p:spPr>
            <a:xfrm rot="16200000">
              <a:off x="5879488" y="4659675"/>
              <a:ext cx="360000" cy="360000"/>
            </a:xfrm>
            <a:prstGeom prst="hexagon">
              <a:avLst/>
            </a:prstGeom>
            <a:noFill/>
            <a:ln w="28575">
              <a:solidFill>
                <a:srgbClr val="A86E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356238" y="3087688"/>
            <a:ext cx="360000" cy="1798637"/>
            <a:chOff x="10356238" y="3144838"/>
            <a:chExt cx="360000" cy="1798637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10536238" y="3144838"/>
              <a:ext cx="0" cy="1440000"/>
            </a:xfrm>
            <a:prstGeom prst="line">
              <a:avLst/>
            </a:prstGeom>
            <a:ln w="28575">
              <a:gradFill>
                <a:gsLst>
                  <a:gs pos="0">
                    <a:srgbClr val="CDACE6"/>
                  </a:gs>
                  <a:gs pos="25000">
                    <a:srgbClr val="8C3EC6"/>
                  </a:gs>
                  <a:gs pos="53000">
                    <a:srgbClr val="7030A0"/>
                  </a:gs>
                  <a:gs pos="94000">
                    <a:srgbClr val="3A1953"/>
                  </a:gs>
                  <a:gs pos="75000">
                    <a:srgbClr val="4A206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六边形 29"/>
            <p:cNvSpPr/>
            <p:nvPr/>
          </p:nvSpPr>
          <p:spPr>
            <a:xfrm rot="16200000">
              <a:off x="10356238" y="4583475"/>
              <a:ext cx="360000" cy="360000"/>
            </a:xfrm>
            <a:prstGeom prst="hexagon">
              <a:avLst/>
            </a:prstGeom>
            <a:noFill/>
            <a:ln w="28575">
              <a:solidFill>
                <a:srgbClr val="A86E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96975" y="4307205"/>
            <a:ext cx="1833245" cy="927732"/>
            <a:chOff x="2124637" y="4425574"/>
            <a:chExt cx="2751109" cy="927689"/>
          </a:xfrm>
        </p:grpSpPr>
        <p:sp>
          <p:nvSpPr>
            <p:cNvPr id="22" name="文本框 21"/>
            <p:cNvSpPr txBox="1"/>
            <p:nvPr/>
          </p:nvSpPr>
          <p:spPr>
            <a:xfrm>
              <a:off x="2451699" y="4425574"/>
              <a:ext cx="2132544" cy="55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队伍名称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124637" y="4892909"/>
              <a:ext cx="2751109" cy="460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穗创粤新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48205" y="5316220"/>
            <a:ext cx="2007870" cy="1275081"/>
            <a:chOff x="2470412" y="4425574"/>
            <a:chExt cx="2465705" cy="1275052"/>
          </a:xfrm>
        </p:grpSpPr>
        <p:sp>
          <p:nvSpPr>
            <p:cNvPr id="5" name="文本框 4"/>
            <p:cNvSpPr txBox="1"/>
            <p:nvPr/>
          </p:nvSpPr>
          <p:spPr>
            <a:xfrm>
              <a:off x="2636991" y="4425574"/>
              <a:ext cx="2132544" cy="55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队伍成员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70412" y="4870700"/>
              <a:ext cx="2465705" cy="82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丘禧霖、曾祥俊、黄惠雾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20224" y="4641362"/>
            <a:ext cx="2248535" cy="1307465"/>
            <a:chOff x="2445947" y="4425574"/>
            <a:chExt cx="2248535" cy="1307465"/>
          </a:xfrm>
        </p:grpSpPr>
        <p:sp>
          <p:nvSpPr>
            <p:cNvPr id="9" name="文本框 8"/>
            <p:cNvSpPr txBox="1"/>
            <p:nvPr/>
          </p:nvSpPr>
          <p:spPr>
            <a:xfrm>
              <a:off x="2476464" y="4425574"/>
              <a:ext cx="2132544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队伍口号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45947" y="4903094"/>
              <a:ext cx="22485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机遇中齐头并进，困难中勇往直前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25943" y="3277870"/>
            <a:ext cx="360000" cy="2435860"/>
            <a:chOff x="5879488" y="2139315"/>
            <a:chExt cx="360000" cy="2435860"/>
          </a:xfrm>
        </p:grpSpPr>
        <p:cxnSp>
          <p:nvCxnSpPr>
            <p:cNvPr id="18" name="直接连接符 17"/>
            <p:cNvCxnSpPr>
              <a:stCxn id="35" idx="0"/>
            </p:cNvCxnSpPr>
            <p:nvPr/>
          </p:nvCxnSpPr>
          <p:spPr>
            <a:xfrm flipH="1" flipV="1">
              <a:off x="6040755" y="2139315"/>
              <a:ext cx="19050" cy="2075815"/>
            </a:xfrm>
            <a:prstGeom prst="line">
              <a:avLst/>
            </a:prstGeom>
            <a:ln w="28575">
              <a:gradFill>
                <a:gsLst>
                  <a:gs pos="0">
                    <a:srgbClr val="CDACE6"/>
                  </a:gs>
                  <a:gs pos="25000">
                    <a:srgbClr val="8C3EC6"/>
                  </a:gs>
                  <a:gs pos="53000">
                    <a:srgbClr val="7030A0"/>
                  </a:gs>
                  <a:gs pos="94000">
                    <a:srgbClr val="3A1953"/>
                  </a:gs>
                  <a:gs pos="75000">
                    <a:srgbClr val="4A206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六边形 34"/>
            <p:cNvSpPr/>
            <p:nvPr/>
          </p:nvSpPr>
          <p:spPr>
            <a:xfrm rot="16200000">
              <a:off x="5879488" y="4215175"/>
              <a:ext cx="360000" cy="360000"/>
            </a:xfrm>
            <a:prstGeom prst="hexagon">
              <a:avLst/>
            </a:prstGeom>
            <a:noFill/>
            <a:ln w="28575">
              <a:solidFill>
                <a:srgbClr val="A86E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48908" y="3332480"/>
            <a:ext cx="360000" cy="1308735"/>
            <a:chOff x="5879488" y="3239770"/>
            <a:chExt cx="360000" cy="1308735"/>
          </a:xfrm>
        </p:grpSpPr>
        <p:cxnSp>
          <p:nvCxnSpPr>
            <p:cNvPr id="37" name="直接连接符 36"/>
            <p:cNvCxnSpPr/>
            <p:nvPr/>
          </p:nvCxnSpPr>
          <p:spPr>
            <a:xfrm flipH="1" flipV="1">
              <a:off x="6059805" y="3239770"/>
              <a:ext cx="635" cy="956310"/>
            </a:xfrm>
            <a:prstGeom prst="line">
              <a:avLst/>
            </a:prstGeom>
            <a:ln w="28575">
              <a:gradFill>
                <a:gsLst>
                  <a:gs pos="0">
                    <a:srgbClr val="CDACE6"/>
                  </a:gs>
                  <a:gs pos="25000">
                    <a:srgbClr val="8C3EC6"/>
                  </a:gs>
                  <a:gs pos="53000">
                    <a:srgbClr val="7030A0"/>
                  </a:gs>
                  <a:gs pos="94000">
                    <a:srgbClr val="3A1953"/>
                  </a:gs>
                  <a:gs pos="75000">
                    <a:srgbClr val="4A206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六边形 37"/>
            <p:cNvSpPr/>
            <p:nvPr/>
          </p:nvSpPr>
          <p:spPr>
            <a:xfrm rot="16200000">
              <a:off x="5879488" y="4188505"/>
              <a:ext cx="360000" cy="360000"/>
            </a:xfrm>
            <a:prstGeom prst="hexagon">
              <a:avLst/>
            </a:prstGeom>
            <a:noFill/>
            <a:ln w="28575">
              <a:solidFill>
                <a:srgbClr val="A86E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96018" y="3985895"/>
            <a:ext cx="360000" cy="1282065"/>
            <a:chOff x="5879488" y="3239770"/>
            <a:chExt cx="360000" cy="1282065"/>
          </a:xfrm>
        </p:grpSpPr>
        <p:cxnSp>
          <p:nvCxnSpPr>
            <p:cNvPr id="40" name="直接连接符 39"/>
            <p:cNvCxnSpPr>
              <a:stCxn id="41" idx="0"/>
            </p:cNvCxnSpPr>
            <p:nvPr/>
          </p:nvCxnSpPr>
          <p:spPr>
            <a:xfrm flipV="1">
              <a:off x="6059805" y="3239770"/>
              <a:ext cx="0" cy="922020"/>
            </a:xfrm>
            <a:prstGeom prst="line">
              <a:avLst/>
            </a:prstGeom>
            <a:ln w="28575">
              <a:gradFill>
                <a:gsLst>
                  <a:gs pos="0">
                    <a:srgbClr val="CDACE6"/>
                  </a:gs>
                  <a:gs pos="25000">
                    <a:srgbClr val="8C3EC6"/>
                  </a:gs>
                  <a:gs pos="53000">
                    <a:srgbClr val="7030A0"/>
                  </a:gs>
                  <a:gs pos="94000">
                    <a:srgbClr val="3A1953"/>
                  </a:gs>
                  <a:gs pos="75000">
                    <a:srgbClr val="4A206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六边形 40"/>
            <p:cNvSpPr/>
            <p:nvPr/>
          </p:nvSpPr>
          <p:spPr>
            <a:xfrm rot="16200000">
              <a:off x="5879488" y="4161835"/>
              <a:ext cx="360000" cy="360000"/>
            </a:xfrm>
            <a:prstGeom prst="hexagon">
              <a:avLst/>
            </a:prstGeom>
            <a:noFill/>
            <a:ln w="28575">
              <a:solidFill>
                <a:srgbClr val="A86E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98185" y="5735955"/>
            <a:ext cx="2224405" cy="885824"/>
            <a:chOff x="2151307" y="4425574"/>
            <a:chExt cx="2751109" cy="885774"/>
          </a:xfrm>
        </p:grpSpPr>
        <p:sp>
          <p:nvSpPr>
            <p:cNvPr id="43" name="文本框 42"/>
            <p:cNvSpPr txBox="1"/>
            <p:nvPr/>
          </p:nvSpPr>
          <p:spPr>
            <a:xfrm>
              <a:off x="2451699" y="4425574"/>
              <a:ext cx="2132544" cy="55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参赛作品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151307" y="4850999"/>
              <a:ext cx="2751109" cy="46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TOP100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商品数据抓取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791450" y="5334635"/>
            <a:ext cx="1804035" cy="901059"/>
            <a:chOff x="2205282" y="4630044"/>
            <a:chExt cx="2751109" cy="901021"/>
          </a:xfrm>
        </p:grpSpPr>
        <p:sp>
          <p:nvSpPr>
            <p:cNvPr id="46" name="文本框 45"/>
            <p:cNvSpPr txBox="1"/>
            <p:nvPr/>
          </p:nvSpPr>
          <p:spPr>
            <a:xfrm>
              <a:off x="2514564" y="4630044"/>
              <a:ext cx="2132544" cy="553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应用场景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05282" y="5070709"/>
              <a:ext cx="2751109" cy="46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电商行业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391054" y="4886472"/>
            <a:ext cx="2486025" cy="1666240"/>
            <a:chOff x="2299897" y="4425574"/>
            <a:chExt cx="2486025" cy="1666240"/>
          </a:xfrm>
        </p:grpSpPr>
        <p:sp>
          <p:nvSpPr>
            <p:cNvPr id="49" name="文本框 48"/>
            <p:cNvSpPr txBox="1"/>
            <p:nvPr/>
          </p:nvSpPr>
          <p:spPr>
            <a:xfrm>
              <a:off x="2476464" y="4425574"/>
              <a:ext cx="2132544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应用主要项目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299897" y="4892934"/>
              <a:ext cx="248602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针对亚马逊电商平台排行榜的相关产品进行的信息抓取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60092" y="194900"/>
            <a:ext cx="2631440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87620" y="482665"/>
            <a:ext cx="301675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需求分析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51109" y="1077517"/>
            <a:ext cx="301675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38387" y="1401097"/>
            <a:ext cx="4413452" cy="5456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screen"/>
          <a:srcRect t="-1" b="-645"/>
          <a:stretch>
            <a:fillRect/>
          </a:stretch>
        </p:blipFill>
        <p:spPr>
          <a:xfrm flipH="1" flipV="1">
            <a:off x="7787438" y="-58635"/>
            <a:ext cx="4413452" cy="690224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455545" y="4502785"/>
            <a:ext cx="2132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9166" y="1551754"/>
            <a:ext cx="9370570" cy="343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6350">
              <a:lnSpc>
                <a:spcPct val="122000"/>
              </a:lnSpc>
              <a:spcAft>
                <a:spcPts val="25"/>
              </a:spcAft>
            </a:pPr>
            <a:r>
              <a:rPr lang="en-US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亚马逊作为全球最大的跨境电商销售平台，集合了全世界最优秀的卖家和产品资源。分析畅销产品，能给卖家精准分析产品定位、市场需求提供精准的产品运营指导。其中，同类最佳销量产品的用户评论和差评，更是可以分析出消费者的精准需求，是改善产品和服务的具体方向。</a:t>
            </a:r>
            <a:endParaRPr lang="zh-CN" altLang="zh-CN" sz="20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4950" indent="-6350">
              <a:lnSpc>
                <a:spcPct val="122000"/>
              </a:lnSpc>
              <a:spcAft>
                <a:spcPts val="25"/>
              </a:spcAft>
            </a:pPr>
            <a:r>
              <a:rPr lang="en-US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、相对于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国内电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商平台，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亚马逊为保护客户隐私，能提供的可分析数据非常少，卖家必须从有限的公开数据分析出最有利于自身运营的销售策略。</a:t>
            </a:r>
            <a:endParaRPr lang="zh-CN" altLang="zh-CN" sz="20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4950" indent="-6350">
              <a:lnSpc>
                <a:spcPct val="122000"/>
              </a:lnSpc>
              <a:spcAft>
                <a:spcPts val="25"/>
              </a:spcAft>
            </a:pPr>
            <a:r>
              <a:rPr lang="en-US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由于产品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多、评论多，数据提取的动作重复性高、规则明确，人工操作十分枯燥，且容易出错。机器人全天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2000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小时执行，并及时更新最新的排名变化，能够完美契合该业务数据的完整性、及时性要求。</a:t>
            </a:r>
            <a:endParaRPr lang="zh-CN" altLang="zh-CN" sz="20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92741" y="-290513"/>
            <a:ext cx="8138999" cy="6809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411413"/>
            <a:ext cx="12192000" cy="19621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2465" y="2731770"/>
            <a:ext cx="108470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57270" y="490855"/>
            <a:ext cx="50044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27465" y="1828799"/>
            <a:ext cx="4064046" cy="394335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375293" y="2102639"/>
            <a:ext cx="3334564" cy="923330"/>
            <a:chOff x="5855853" y="2185812"/>
            <a:chExt cx="3334564" cy="923330"/>
          </a:xfrm>
        </p:grpSpPr>
        <p:sp>
          <p:nvSpPr>
            <p:cNvPr id="16" name="文本框 15"/>
            <p:cNvSpPr txBox="1"/>
            <p:nvPr/>
          </p:nvSpPr>
          <p:spPr>
            <a:xfrm>
              <a:off x="6019048" y="2185812"/>
              <a:ext cx="3171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首先由三个主键组成：准备、信息抓取与保存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55853" y="2618371"/>
              <a:ext cx="3334502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714731" y="4348710"/>
            <a:ext cx="3065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在抓取阶段，我们对商品的排名、名称、网址、商品的编码、评论数以及价格等进行抓取。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2722" y="1975639"/>
            <a:ext cx="31713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在准备阶段，创建放置文件夹，以及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文件，并打开网站，让使用者要抓取的商品种类。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6750" y="783710"/>
            <a:ext cx="1504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30000">
                      <a:srgbClr val="4A206A"/>
                    </a:gs>
                    <a:gs pos="9000">
                      <a:srgbClr val="3A1953"/>
                    </a:gs>
                    <a:gs pos="54000">
                      <a:srgbClr val="7030A0"/>
                    </a:gs>
                    <a:gs pos="87000">
                      <a:srgbClr val="8C3EC6"/>
                    </a:gs>
                    <a:gs pos="72720">
                      <a:srgbClr val="7E37B2"/>
                    </a:gs>
                    <a:gs pos="100000">
                      <a:srgbClr val="A86ED4"/>
                    </a:gs>
                  </a:gsLst>
                  <a:path path="circle">
                    <a:fillToRect l="100000" b="100000"/>
                  </a:path>
                </a:gra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1</a:t>
            </a:r>
            <a:endParaRPr lang="zh-CN" altLang="en-US" sz="16600" dirty="0">
              <a:gradFill>
                <a:gsLst>
                  <a:gs pos="30000">
                    <a:srgbClr val="4A206A"/>
                  </a:gs>
                  <a:gs pos="9000">
                    <a:srgbClr val="3A1953"/>
                  </a:gs>
                  <a:gs pos="54000">
                    <a:srgbClr val="7030A0"/>
                  </a:gs>
                  <a:gs pos="87000">
                    <a:srgbClr val="8C3EC6"/>
                  </a:gs>
                  <a:gs pos="72720">
                    <a:srgbClr val="7E37B2"/>
                  </a:gs>
                  <a:gs pos="100000">
                    <a:srgbClr val="A86ED4"/>
                  </a:gs>
                </a:gsLst>
                <a:path path="circle">
                  <a:fillToRect l="100000" b="100000"/>
                </a:path>
              </a:gra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89594" y="783710"/>
            <a:ext cx="1504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30000">
                      <a:srgbClr val="4A206A"/>
                    </a:gs>
                    <a:gs pos="9000">
                      <a:srgbClr val="3A1953"/>
                    </a:gs>
                    <a:gs pos="54000">
                      <a:srgbClr val="7030A0"/>
                    </a:gs>
                    <a:gs pos="87000">
                      <a:srgbClr val="8C3EC6"/>
                    </a:gs>
                    <a:gs pos="72720">
                      <a:srgbClr val="7E37B2"/>
                    </a:gs>
                    <a:gs pos="100000">
                      <a:srgbClr val="A86ED4"/>
                    </a:gs>
                  </a:gsLst>
                  <a:path path="circle">
                    <a:fillToRect l="100000" b="100000"/>
                  </a:path>
                </a:gra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2</a:t>
            </a:r>
            <a:endParaRPr lang="zh-CN" altLang="en-US" sz="16600" dirty="0">
              <a:gradFill>
                <a:gsLst>
                  <a:gs pos="30000">
                    <a:srgbClr val="4A206A"/>
                  </a:gs>
                  <a:gs pos="9000">
                    <a:srgbClr val="3A1953"/>
                  </a:gs>
                  <a:gs pos="54000">
                    <a:srgbClr val="7030A0"/>
                  </a:gs>
                  <a:gs pos="87000">
                    <a:srgbClr val="8C3EC6"/>
                  </a:gs>
                  <a:gs pos="72720">
                    <a:srgbClr val="7E37B2"/>
                  </a:gs>
                  <a:gs pos="100000">
                    <a:srgbClr val="A86ED4"/>
                  </a:gs>
                </a:gsLst>
                <a:path path="circle">
                  <a:fillToRect l="100000" b="100000"/>
                </a:path>
              </a:gra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9600" y="3031610"/>
            <a:ext cx="1504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30000">
                      <a:srgbClr val="4A206A"/>
                    </a:gs>
                    <a:gs pos="9000">
                      <a:srgbClr val="3A1953"/>
                    </a:gs>
                    <a:gs pos="54000">
                      <a:srgbClr val="7030A0"/>
                    </a:gs>
                    <a:gs pos="87000">
                      <a:srgbClr val="8C3EC6"/>
                    </a:gs>
                    <a:gs pos="72720">
                      <a:srgbClr val="7E37B2"/>
                    </a:gs>
                    <a:gs pos="100000">
                      <a:srgbClr val="A86ED4"/>
                    </a:gs>
                  </a:gsLst>
                  <a:path path="circle">
                    <a:fillToRect l="100000" b="100000"/>
                  </a:path>
                </a:gra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3</a:t>
            </a:r>
            <a:endParaRPr lang="zh-CN" altLang="en-US" sz="16600" dirty="0">
              <a:gradFill>
                <a:gsLst>
                  <a:gs pos="30000">
                    <a:srgbClr val="4A206A"/>
                  </a:gs>
                  <a:gs pos="9000">
                    <a:srgbClr val="3A1953"/>
                  </a:gs>
                  <a:gs pos="54000">
                    <a:srgbClr val="7030A0"/>
                  </a:gs>
                  <a:gs pos="87000">
                    <a:srgbClr val="8C3EC6"/>
                  </a:gs>
                  <a:gs pos="72720">
                    <a:srgbClr val="7E37B2"/>
                  </a:gs>
                  <a:gs pos="100000">
                    <a:srgbClr val="A86ED4"/>
                  </a:gs>
                </a:gsLst>
                <a:path path="circle">
                  <a:fillToRect l="100000" b="100000"/>
                </a:path>
              </a:gra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43812" y="3069710"/>
            <a:ext cx="1504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30000">
                      <a:srgbClr val="4A206A"/>
                    </a:gs>
                    <a:gs pos="9000">
                      <a:srgbClr val="3A1953"/>
                    </a:gs>
                    <a:gs pos="54000">
                      <a:srgbClr val="7030A0"/>
                    </a:gs>
                    <a:gs pos="87000">
                      <a:srgbClr val="8C3EC6"/>
                    </a:gs>
                    <a:gs pos="72720">
                      <a:srgbClr val="7E37B2"/>
                    </a:gs>
                    <a:gs pos="100000">
                      <a:srgbClr val="A86ED4"/>
                    </a:gs>
                  </a:gsLst>
                  <a:path path="circle">
                    <a:fillToRect l="100000" b="100000"/>
                  </a:path>
                </a:gra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4</a:t>
            </a:r>
            <a:endParaRPr lang="zh-CN" altLang="en-US" sz="16600" dirty="0">
              <a:gradFill>
                <a:gsLst>
                  <a:gs pos="30000">
                    <a:srgbClr val="4A206A"/>
                  </a:gs>
                  <a:gs pos="9000">
                    <a:srgbClr val="3A1953"/>
                  </a:gs>
                  <a:gs pos="54000">
                    <a:srgbClr val="7030A0"/>
                  </a:gs>
                  <a:gs pos="87000">
                    <a:srgbClr val="8C3EC6"/>
                  </a:gs>
                  <a:gs pos="72720">
                    <a:srgbClr val="7E37B2"/>
                  </a:gs>
                  <a:gs pos="100000">
                    <a:srgbClr val="A86ED4"/>
                  </a:gs>
                </a:gsLst>
                <a:path path="circle">
                  <a:fillToRect l="100000" b="100000"/>
                </a:path>
              </a:gra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8782034" y="4369999"/>
            <a:ext cx="3171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在保存阶段，我们对写入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信息文件进行整理，并附上相应的信息与时间，方便以后的应用。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587875" y="309880"/>
            <a:ext cx="39077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抓取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阶段流程图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954405"/>
            <a:ext cx="12191365" cy="5904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83851" y="-290513"/>
            <a:ext cx="8138999" cy="6809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411413"/>
            <a:ext cx="12192000" cy="19621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78965" y="2767965"/>
            <a:ext cx="84340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3E3E3E"/>
      </a:accent1>
      <a:accent2>
        <a:srgbClr val="4D4D4D"/>
      </a:accent2>
      <a:accent3>
        <a:srgbClr val="717171"/>
      </a:accent3>
      <a:accent4>
        <a:srgbClr val="919191"/>
      </a:accent4>
      <a:accent5>
        <a:srgbClr val="A5A5A5"/>
      </a:accent5>
      <a:accent6>
        <a:srgbClr val="D7D7D7"/>
      </a:accent6>
      <a:hlink>
        <a:srgbClr val="3E3E3E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3E3E3E"/>
    </a:accent1>
    <a:accent2>
      <a:srgbClr val="4D4D4D"/>
    </a:accent2>
    <a:accent3>
      <a:srgbClr val="717171"/>
    </a:accent3>
    <a:accent4>
      <a:srgbClr val="919191"/>
    </a:accent4>
    <a:accent5>
      <a:srgbClr val="A5A5A5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3E3E3E"/>
    </a:accent1>
    <a:accent2>
      <a:srgbClr val="4D4D4D"/>
    </a:accent2>
    <a:accent3>
      <a:srgbClr val="717171"/>
    </a:accent3>
    <a:accent4>
      <a:srgbClr val="919191"/>
    </a:accent4>
    <a:accent5>
      <a:srgbClr val="A5A5A5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3E3E3E"/>
    </a:accent1>
    <a:accent2>
      <a:srgbClr val="4D4D4D"/>
    </a:accent2>
    <a:accent3>
      <a:srgbClr val="717171"/>
    </a:accent3>
    <a:accent4>
      <a:srgbClr val="919191"/>
    </a:accent4>
    <a:accent5>
      <a:srgbClr val="A5A5A5"/>
    </a:accent5>
    <a:accent6>
      <a:srgbClr val="D7D7D7"/>
    </a:accent6>
    <a:hlink>
      <a:srgbClr val="3E3E3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871</Words>
  <Application>WPS 演示</Application>
  <PresentationFormat>宽屏</PresentationFormat>
  <Paragraphs>90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方正细谭黑简体</vt:lpstr>
      <vt:lpstr>黑体</vt:lpstr>
      <vt:lpstr>Aharoni</vt:lpstr>
      <vt:lpstr>Yu Gothic UI Semibold</vt:lpstr>
      <vt:lpstr>Calibri</vt:lpstr>
      <vt:lpstr>Arial Unicode MS</vt:lpstr>
      <vt:lpstr>Calibri Light</vt:lpstr>
      <vt:lpstr>等线 Light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</dc:title>
  <dc:creator>第一PPT</dc:creator>
  <cp:keywords>www.1ppt.com</cp:keywords>
  <dc:description>www.1ppt.com</dc:description>
  <cp:lastModifiedBy>Administrator</cp:lastModifiedBy>
  <cp:revision>73</cp:revision>
  <dcterms:created xsi:type="dcterms:W3CDTF">2017-08-18T03:02:00Z</dcterms:created>
  <dcterms:modified xsi:type="dcterms:W3CDTF">2021-06-15T13:05:25Z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2749D69A233646789C4D3BAA3948ACDC</vt:lpwstr>
  </property>
</Properties>
</file>