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8FF"/>
    <a:srgbClr val="34334B"/>
    <a:srgbClr val="6D5562"/>
    <a:srgbClr val="705661"/>
    <a:srgbClr val="D460FF"/>
    <a:srgbClr val="1A070E"/>
    <a:srgbClr val="B484E2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215" d="100"/>
          <a:sy n="215" d="100"/>
        </p:scale>
        <p:origin x="1112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2"/>
            <a:ext cx="12192000" cy="6900331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044059" y="4884354"/>
            <a:ext cx="4461993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基于航运物流行业的自动化物流对接系统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8" name="文本框 37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8" y="1815096"/>
            <a:ext cx="6485819" cy="482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：基于航运物流行业的自动化物流对接系统</a:t>
            </a: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9" y="2742189"/>
            <a:ext cx="7266690" cy="2628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：烟台岸基网络科技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所在企业部门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研发部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：航运物流自动化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：航运自动化系统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283604-3AF5-6747-A715-62AD96AD0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82" y="2223652"/>
            <a:ext cx="1833654" cy="4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5136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Freeform 1354">
            <a:extLst>
              <a:ext uri="{FF2B5EF4-FFF2-40B4-BE49-F238E27FC236}">
                <a16:creationId xmlns:a16="http://schemas.microsoft.com/office/drawing/2014/main" id="{FB015B02-AE60-D54F-85EC-C191BAE3979E}"/>
              </a:ext>
            </a:extLst>
          </p:cNvPr>
          <p:cNvSpPr/>
          <p:nvPr/>
        </p:nvSpPr>
        <p:spPr bwMode="auto">
          <a:xfrm>
            <a:off x="7989396" y="2172232"/>
            <a:ext cx="1950531" cy="879247"/>
          </a:xfrm>
          <a:custGeom>
            <a:avLst/>
            <a:gdLst>
              <a:gd name="T0" fmla="*/ 615 w 615"/>
              <a:gd name="T1" fmla="*/ 0 h 277"/>
              <a:gd name="T2" fmla="*/ 57 w 615"/>
              <a:gd name="T3" fmla="*/ 0 h 277"/>
              <a:gd name="T4" fmla="*/ 0 w 615"/>
              <a:gd name="T5" fmla="*/ 57 h 277"/>
              <a:gd name="T6" fmla="*/ 0 w 615"/>
              <a:gd name="T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5" h="277">
                <a:moveTo>
                  <a:pt x="61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77"/>
                  <a:pt x="0" y="277"/>
                  <a:pt x="0" y="277"/>
                </a:cubicBezTo>
              </a:path>
            </a:pathLst>
          </a:custGeom>
          <a:noFill/>
          <a:ln w="3175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6" name="Line 1355">
            <a:extLst>
              <a:ext uri="{FF2B5EF4-FFF2-40B4-BE49-F238E27FC236}">
                <a16:creationId xmlns:a16="http://schemas.microsoft.com/office/drawing/2014/main" id="{7602CE8E-CFF6-1244-A44D-76E1D9F08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905" y="1825526"/>
            <a:ext cx="3191631" cy="0"/>
          </a:xfrm>
          <a:prstGeom prst="line">
            <a:avLst/>
          </a:prstGeom>
          <a:noFill/>
          <a:ln w="3175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7" name="Freeform 1356">
            <a:extLst>
              <a:ext uri="{FF2B5EF4-FFF2-40B4-BE49-F238E27FC236}">
                <a16:creationId xmlns:a16="http://schemas.microsoft.com/office/drawing/2014/main" id="{CED5F384-0CEA-7E44-BE2E-9317D16B8566}"/>
              </a:ext>
            </a:extLst>
          </p:cNvPr>
          <p:cNvSpPr/>
          <p:nvPr/>
        </p:nvSpPr>
        <p:spPr bwMode="auto">
          <a:xfrm>
            <a:off x="2248901" y="4370235"/>
            <a:ext cx="1956879" cy="596745"/>
          </a:xfrm>
          <a:custGeom>
            <a:avLst/>
            <a:gdLst>
              <a:gd name="T0" fmla="*/ 0 w 617"/>
              <a:gd name="T1" fmla="*/ 188 h 188"/>
              <a:gd name="T2" fmla="*/ 549 w 617"/>
              <a:gd name="T3" fmla="*/ 188 h 188"/>
              <a:gd name="T4" fmla="*/ 617 w 617"/>
              <a:gd name="T5" fmla="*/ 120 h 188"/>
              <a:gd name="T6" fmla="*/ 617 w 617"/>
              <a:gd name="T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7" h="188">
                <a:moveTo>
                  <a:pt x="0" y="188"/>
                </a:moveTo>
                <a:cubicBezTo>
                  <a:pt x="549" y="188"/>
                  <a:pt x="549" y="188"/>
                  <a:pt x="549" y="188"/>
                </a:cubicBezTo>
                <a:cubicBezTo>
                  <a:pt x="587" y="188"/>
                  <a:pt x="617" y="157"/>
                  <a:pt x="617" y="120"/>
                </a:cubicBezTo>
                <a:cubicBezTo>
                  <a:pt x="617" y="0"/>
                  <a:pt x="617" y="0"/>
                  <a:pt x="617" y="0"/>
                </a:cubicBezTo>
              </a:path>
            </a:pathLst>
          </a:custGeom>
          <a:noFill/>
          <a:ln w="3175" cap="flat">
            <a:solidFill>
              <a:schemeClr val="accent2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8" name="Freeform 1357">
            <a:extLst>
              <a:ext uri="{FF2B5EF4-FFF2-40B4-BE49-F238E27FC236}">
                <a16:creationId xmlns:a16="http://schemas.microsoft.com/office/drawing/2014/main" id="{FE90B28C-85EB-4840-A756-ECB9B9E3C64E}"/>
              </a:ext>
            </a:extLst>
          </p:cNvPr>
          <p:cNvSpPr/>
          <p:nvPr/>
        </p:nvSpPr>
        <p:spPr bwMode="auto">
          <a:xfrm>
            <a:off x="6754643" y="5178387"/>
            <a:ext cx="3185284" cy="415817"/>
          </a:xfrm>
          <a:custGeom>
            <a:avLst/>
            <a:gdLst>
              <a:gd name="T0" fmla="*/ 2007 w 2007"/>
              <a:gd name="T1" fmla="*/ 0 h 262"/>
              <a:gd name="T2" fmla="*/ 260 w 2007"/>
              <a:gd name="T3" fmla="*/ 0 h 262"/>
              <a:gd name="T4" fmla="*/ 0 w 2007"/>
              <a:gd name="T5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7" h="262">
                <a:moveTo>
                  <a:pt x="2007" y="0"/>
                </a:moveTo>
                <a:lnTo>
                  <a:pt x="260" y="0"/>
                </a:lnTo>
                <a:lnTo>
                  <a:pt x="0" y="262"/>
                </a:lnTo>
              </a:path>
            </a:pathLst>
          </a:custGeom>
          <a:noFill/>
          <a:ln w="3175" cap="flat">
            <a:solidFill>
              <a:schemeClr val="accent4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Freeform 1347">
            <a:extLst>
              <a:ext uri="{FF2B5EF4-FFF2-40B4-BE49-F238E27FC236}">
                <a16:creationId xmlns:a16="http://schemas.microsoft.com/office/drawing/2014/main" id="{F974955B-7D3B-E348-A1C7-D738FCAC2BC5}"/>
              </a:ext>
            </a:extLst>
          </p:cNvPr>
          <p:cNvSpPr>
            <a:spLocks noEditPoints="1"/>
          </p:cNvSpPr>
          <p:nvPr/>
        </p:nvSpPr>
        <p:spPr bwMode="auto">
          <a:xfrm>
            <a:off x="4500977" y="2117198"/>
            <a:ext cx="3186871" cy="3186871"/>
          </a:xfrm>
          <a:custGeom>
            <a:avLst/>
            <a:gdLst>
              <a:gd name="T0" fmla="*/ 1004 w 2008"/>
              <a:gd name="T1" fmla="*/ 2008 h 2008"/>
              <a:gd name="T2" fmla="*/ 0 w 2008"/>
              <a:gd name="T3" fmla="*/ 1004 h 2008"/>
              <a:gd name="T4" fmla="*/ 1004 w 2008"/>
              <a:gd name="T5" fmla="*/ 0 h 2008"/>
              <a:gd name="T6" fmla="*/ 2008 w 2008"/>
              <a:gd name="T7" fmla="*/ 1004 h 2008"/>
              <a:gd name="T8" fmla="*/ 1004 w 2008"/>
              <a:gd name="T9" fmla="*/ 2008 h 2008"/>
              <a:gd name="T10" fmla="*/ 114 w 2008"/>
              <a:gd name="T11" fmla="*/ 1004 h 2008"/>
              <a:gd name="T12" fmla="*/ 1004 w 2008"/>
              <a:gd name="T13" fmla="*/ 1894 h 2008"/>
              <a:gd name="T14" fmla="*/ 1894 w 2008"/>
              <a:gd name="T15" fmla="*/ 1004 h 2008"/>
              <a:gd name="T16" fmla="*/ 1004 w 2008"/>
              <a:gd name="T17" fmla="*/ 114 h 2008"/>
              <a:gd name="T18" fmla="*/ 114 w 2008"/>
              <a:gd name="T19" fmla="*/ 1004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8" h="2008">
                <a:moveTo>
                  <a:pt x="1004" y="2008"/>
                </a:moveTo>
                <a:lnTo>
                  <a:pt x="0" y="1004"/>
                </a:lnTo>
                <a:lnTo>
                  <a:pt x="1004" y="0"/>
                </a:lnTo>
                <a:lnTo>
                  <a:pt x="2008" y="1004"/>
                </a:lnTo>
                <a:lnTo>
                  <a:pt x="1004" y="2008"/>
                </a:lnTo>
                <a:close/>
                <a:moveTo>
                  <a:pt x="114" y="1004"/>
                </a:moveTo>
                <a:lnTo>
                  <a:pt x="1004" y="1894"/>
                </a:lnTo>
                <a:lnTo>
                  <a:pt x="1894" y="1004"/>
                </a:lnTo>
                <a:lnTo>
                  <a:pt x="1004" y="114"/>
                </a:lnTo>
                <a:lnTo>
                  <a:pt x="114" y="1004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Freeform 1348">
            <a:extLst>
              <a:ext uri="{FF2B5EF4-FFF2-40B4-BE49-F238E27FC236}">
                <a16:creationId xmlns:a16="http://schemas.microsoft.com/office/drawing/2014/main" id="{348FAE12-A543-8049-B560-B84A78BE72D1}"/>
              </a:ext>
            </a:extLst>
          </p:cNvPr>
          <p:cNvSpPr>
            <a:spLocks noEditPoints="1"/>
          </p:cNvSpPr>
          <p:nvPr/>
        </p:nvSpPr>
        <p:spPr bwMode="auto">
          <a:xfrm>
            <a:off x="4142296" y="1758516"/>
            <a:ext cx="3904235" cy="3904235"/>
          </a:xfrm>
          <a:custGeom>
            <a:avLst/>
            <a:gdLst>
              <a:gd name="T0" fmla="*/ 1230 w 2460"/>
              <a:gd name="T1" fmla="*/ 2460 h 2460"/>
              <a:gd name="T2" fmla="*/ 0 w 2460"/>
              <a:gd name="T3" fmla="*/ 1230 h 2460"/>
              <a:gd name="T4" fmla="*/ 1230 w 2460"/>
              <a:gd name="T5" fmla="*/ 0 h 2460"/>
              <a:gd name="T6" fmla="*/ 2460 w 2460"/>
              <a:gd name="T7" fmla="*/ 1230 h 2460"/>
              <a:gd name="T8" fmla="*/ 1230 w 2460"/>
              <a:gd name="T9" fmla="*/ 2460 h 2460"/>
              <a:gd name="T10" fmla="*/ 112 w 2460"/>
              <a:gd name="T11" fmla="*/ 1230 h 2460"/>
              <a:gd name="T12" fmla="*/ 1230 w 2460"/>
              <a:gd name="T13" fmla="*/ 2348 h 2460"/>
              <a:gd name="T14" fmla="*/ 2348 w 2460"/>
              <a:gd name="T15" fmla="*/ 1230 h 2460"/>
              <a:gd name="T16" fmla="*/ 1230 w 2460"/>
              <a:gd name="T17" fmla="*/ 112 h 2460"/>
              <a:gd name="T18" fmla="*/ 112 w 2460"/>
              <a:gd name="T19" fmla="*/ 123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0" h="2460">
                <a:moveTo>
                  <a:pt x="1230" y="2460"/>
                </a:moveTo>
                <a:lnTo>
                  <a:pt x="0" y="1230"/>
                </a:lnTo>
                <a:lnTo>
                  <a:pt x="1230" y="0"/>
                </a:lnTo>
                <a:lnTo>
                  <a:pt x="2460" y="1230"/>
                </a:lnTo>
                <a:lnTo>
                  <a:pt x="1230" y="2460"/>
                </a:lnTo>
                <a:close/>
                <a:moveTo>
                  <a:pt x="112" y="1230"/>
                </a:moveTo>
                <a:lnTo>
                  <a:pt x="1230" y="2348"/>
                </a:lnTo>
                <a:lnTo>
                  <a:pt x="2348" y="1230"/>
                </a:lnTo>
                <a:lnTo>
                  <a:pt x="1230" y="112"/>
                </a:lnTo>
                <a:lnTo>
                  <a:pt x="112" y="12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3" name="Freeform 1349">
            <a:extLst>
              <a:ext uri="{FF2B5EF4-FFF2-40B4-BE49-F238E27FC236}">
                <a16:creationId xmlns:a16="http://schemas.microsoft.com/office/drawing/2014/main" id="{6CDD09EA-55C4-9B49-B681-D1679DC26E20}"/>
              </a:ext>
            </a:extLst>
          </p:cNvPr>
          <p:cNvSpPr>
            <a:spLocks noEditPoints="1"/>
          </p:cNvSpPr>
          <p:nvPr/>
        </p:nvSpPr>
        <p:spPr bwMode="auto">
          <a:xfrm>
            <a:off x="4859661" y="2475880"/>
            <a:ext cx="2469507" cy="2469507"/>
          </a:xfrm>
          <a:custGeom>
            <a:avLst/>
            <a:gdLst>
              <a:gd name="T0" fmla="*/ 778 w 1556"/>
              <a:gd name="T1" fmla="*/ 1556 h 1556"/>
              <a:gd name="T2" fmla="*/ 0 w 1556"/>
              <a:gd name="T3" fmla="*/ 778 h 1556"/>
              <a:gd name="T4" fmla="*/ 778 w 1556"/>
              <a:gd name="T5" fmla="*/ 0 h 1556"/>
              <a:gd name="T6" fmla="*/ 1556 w 1556"/>
              <a:gd name="T7" fmla="*/ 778 h 1556"/>
              <a:gd name="T8" fmla="*/ 778 w 1556"/>
              <a:gd name="T9" fmla="*/ 1556 h 1556"/>
              <a:gd name="T10" fmla="*/ 114 w 1556"/>
              <a:gd name="T11" fmla="*/ 778 h 1556"/>
              <a:gd name="T12" fmla="*/ 778 w 1556"/>
              <a:gd name="T13" fmla="*/ 1442 h 1556"/>
              <a:gd name="T14" fmla="*/ 1442 w 1556"/>
              <a:gd name="T15" fmla="*/ 778 h 1556"/>
              <a:gd name="T16" fmla="*/ 778 w 1556"/>
              <a:gd name="T17" fmla="*/ 114 h 1556"/>
              <a:gd name="T18" fmla="*/ 114 w 1556"/>
              <a:gd name="T19" fmla="*/ 778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6" h="1556">
                <a:moveTo>
                  <a:pt x="778" y="1556"/>
                </a:moveTo>
                <a:lnTo>
                  <a:pt x="0" y="778"/>
                </a:lnTo>
                <a:lnTo>
                  <a:pt x="778" y="0"/>
                </a:lnTo>
                <a:lnTo>
                  <a:pt x="1556" y="778"/>
                </a:lnTo>
                <a:lnTo>
                  <a:pt x="778" y="1556"/>
                </a:lnTo>
                <a:close/>
                <a:moveTo>
                  <a:pt x="114" y="778"/>
                </a:moveTo>
                <a:lnTo>
                  <a:pt x="778" y="1442"/>
                </a:lnTo>
                <a:lnTo>
                  <a:pt x="1442" y="778"/>
                </a:lnTo>
                <a:lnTo>
                  <a:pt x="778" y="114"/>
                </a:lnTo>
                <a:lnTo>
                  <a:pt x="114" y="77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4" name="Freeform 1350">
            <a:extLst>
              <a:ext uri="{FF2B5EF4-FFF2-40B4-BE49-F238E27FC236}">
                <a16:creationId xmlns:a16="http://schemas.microsoft.com/office/drawing/2014/main" id="{AE297BC9-CD1E-5E4B-BC83-670889AEEC18}"/>
              </a:ext>
            </a:extLst>
          </p:cNvPr>
          <p:cNvSpPr/>
          <p:nvPr/>
        </p:nvSpPr>
        <p:spPr bwMode="auto">
          <a:xfrm>
            <a:off x="5126292" y="1577590"/>
            <a:ext cx="1914027" cy="1577564"/>
          </a:xfrm>
          <a:custGeom>
            <a:avLst/>
            <a:gdLst>
              <a:gd name="T0" fmla="*/ 217 w 603"/>
              <a:gd name="T1" fmla="*/ 478 h 497"/>
              <a:gd name="T2" fmla="*/ 290 w 603"/>
              <a:gd name="T3" fmla="*/ 405 h 497"/>
              <a:gd name="T4" fmla="*/ 147 w 603"/>
              <a:gd name="T5" fmla="*/ 262 h 497"/>
              <a:gd name="T6" fmla="*/ 0 w 603"/>
              <a:gd name="T7" fmla="*/ 262 h 497"/>
              <a:gd name="T8" fmla="*/ 221 w 603"/>
              <a:gd name="T9" fmla="*/ 41 h 497"/>
              <a:gd name="T10" fmla="*/ 368 w 603"/>
              <a:gd name="T11" fmla="*/ 41 h 497"/>
              <a:gd name="T12" fmla="*/ 511 w 603"/>
              <a:gd name="T13" fmla="*/ 184 h 497"/>
              <a:gd name="T14" fmla="*/ 585 w 603"/>
              <a:gd name="T15" fmla="*/ 110 h 497"/>
              <a:gd name="T16" fmla="*/ 603 w 603"/>
              <a:gd name="T17" fmla="*/ 497 h 497"/>
              <a:gd name="T18" fmla="*/ 217 w 603"/>
              <a:gd name="T19" fmla="*/ 47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497">
                <a:moveTo>
                  <a:pt x="217" y="478"/>
                </a:moveTo>
                <a:cubicBezTo>
                  <a:pt x="290" y="405"/>
                  <a:pt x="290" y="405"/>
                  <a:pt x="290" y="405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07" y="221"/>
                  <a:pt x="41" y="221"/>
                  <a:pt x="0" y="262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62" y="0"/>
                  <a:pt x="328" y="0"/>
                  <a:pt x="368" y="41"/>
                </a:cubicBezTo>
                <a:cubicBezTo>
                  <a:pt x="511" y="184"/>
                  <a:pt x="511" y="184"/>
                  <a:pt x="511" y="184"/>
                </a:cubicBezTo>
                <a:cubicBezTo>
                  <a:pt x="585" y="110"/>
                  <a:pt x="585" y="110"/>
                  <a:pt x="585" y="110"/>
                </a:cubicBezTo>
                <a:cubicBezTo>
                  <a:pt x="603" y="497"/>
                  <a:pt x="603" y="497"/>
                  <a:pt x="603" y="497"/>
                </a:cubicBezTo>
                <a:lnTo>
                  <a:pt x="217" y="4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5" name="Freeform 1351">
            <a:extLst>
              <a:ext uri="{FF2B5EF4-FFF2-40B4-BE49-F238E27FC236}">
                <a16:creationId xmlns:a16="http://schemas.microsoft.com/office/drawing/2014/main" id="{81BF3113-44ED-8748-844D-A8C501344C23}"/>
              </a:ext>
            </a:extLst>
          </p:cNvPr>
          <p:cNvSpPr/>
          <p:nvPr/>
        </p:nvSpPr>
        <p:spPr bwMode="auto">
          <a:xfrm>
            <a:off x="6653068" y="2742512"/>
            <a:ext cx="1574391" cy="1914027"/>
          </a:xfrm>
          <a:custGeom>
            <a:avLst/>
            <a:gdLst>
              <a:gd name="T0" fmla="*/ 18 w 496"/>
              <a:gd name="T1" fmla="*/ 217 h 603"/>
              <a:gd name="T2" fmla="*/ 92 w 496"/>
              <a:gd name="T3" fmla="*/ 291 h 603"/>
              <a:gd name="T4" fmla="*/ 235 w 496"/>
              <a:gd name="T5" fmla="*/ 148 h 603"/>
              <a:gd name="T6" fmla="*/ 234 w 496"/>
              <a:gd name="T7" fmla="*/ 0 h 603"/>
              <a:gd name="T8" fmla="*/ 455 w 496"/>
              <a:gd name="T9" fmla="*/ 221 h 603"/>
              <a:gd name="T10" fmla="*/ 455 w 496"/>
              <a:gd name="T11" fmla="*/ 368 h 603"/>
              <a:gd name="T12" fmla="*/ 312 w 496"/>
              <a:gd name="T13" fmla="*/ 511 h 603"/>
              <a:gd name="T14" fmla="*/ 386 w 496"/>
              <a:gd name="T15" fmla="*/ 585 h 603"/>
              <a:gd name="T16" fmla="*/ 0 w 496"/>
              <a:gd name="T17" fmla="*/ 603 h 603"/>
              <a:gd name="T18" fmla="*/ 18 w 496"/>
              <a:gd name="T19" fmla="*/ 217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6" h="603">
                <a:moveTo>
                  <a:pt x="18" y="217"/>
                </a:moveTo>
                <a:cubicBezTo>
                  <a:pt x="92" y="291"/>
                  <a:pt x="92" y="291"/>
                  <a:pt x="92" y="291"/>
                </a:cubicBezTo>
                <a:cubicBezTo>
                  <a:pt x="235" y="148"/>
                  <a:pt x="235" y="148"/>
                  <a:pt x="235" y="148"/>
                </a:cubicBezTo>
                <a:cubicBezTo>
                  <a:pt x="275" y="107"/>
                  <a:pt x="275" y="41"/>
                  <a:pt x="234" y="0"/>
                </a:cubicBezTo>
                <a:cubicBezTo>
                  <a:pt x="455" y="221"/>
                  <a:pt x="455" y="221"/>
                  <a:pt x="455" y="221"/>
                </a:cubicBezTo>
                <a:cubicBezTo>
                  <a:pt x="496" y="262"/>
                  <a:pt x="496" y="328"/>
                  <a:pt x="455" y="368"/>
                </a:cubicBezTo>
                <a:cubicBezTo>
                  <a:pt x="312" y="511"/>
                  <a:pt x="312" y="511"/>
                  <a:pt x="312" y="511"/>
                </a:cubicBezTo>
                <a:cubicBezTo>
                  <a:pt x="386" y="585"/>
                  <a:pt x="386" y="585"/>
                  <a:pt x="386" y="585"/>
                </a:cubicBezTo>
                <a:cubicBezTo>
                  <a:pt x="0" y="603"/>
                  <a:pt x="0" y="603"/>
                  <a:pt x="0" y="603"/>
                </a:cubicBezTo>
                <a:lnTo>
                  <a:pt x="18" y="2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6" name="Freeform 1352">
            <a:extLst>
              <a:ext uri="{FF2B5EF4-FFF2-40B4-BE49-F238E27FC236}">
                <a16:creationId xmlns:a16="http://schemas.microsoft.com/office/drawing/2014/main" id="{CEC75E43-017F-6043-94CE-BABAA1D50E12}"/>
              </a:ext>
            </a:extLst>
          </p:cNvPr>
          <p:cNvSpPr/>
          <p:nvPr/>
        </p:nvSpPr>
        <p:spPr bwMode="auto">
          <a:xfrm>
            <a:off x="5148511" y="4269288"/>
            <a:ext cx="1914027" cy="1574391"/>
          </a:xfrm>
          <a:custGeom>
            <a:avLst/>
            <a:gdLst>
              <a:gd name="T0" fmla="*/ 386 w 603"/>
              <a:gd name="T1" fmla="*/ 18 h 496"/>
              <a:gd name="T2" fmla="*/ 313 w 603"/>
              <a:gd name="T3" fmla="*/ 92 h 496"/>
              <a:gd name="T4" fmla="*/ 456 w 603"/>
              <a:gd name="T5" fmla="*/ 235 h 496"/>
              <a:gd name="T6" fmla="*/ 603 w 603"/>
              <a:gd name="T7" fmla="*/ 235 h 496"/>
              <a:gd name="T8" fmla="*/ 382 w 603"/>
              <a:gd name="T9" fmla="*/ 455 h 496"/>
              <a:gd name="T10" fmla="*/ 235 w 603"/>
              <a:gd name="T11" fmla="*/ 455 h 496"/>
              <a:gd name="T12" fmla="*/ 92 w 603"/>
              <a:gd name="T13" fmla="*/ 312 h 496"/>
              <a:gd name="T14" fmla="*/ 18 w 603"/>
              <a:gd name="T15" fmla="*/ 386 h 496"/>
              <a:gd name="T16" fmla="*/ 0 w 603"/>
              <a:gd name="T17" fmla="*/ 0 h 496"/>
              <a:gd name="T18" fmla="*/ 386 w 603"/>
              <a:gd name="T19" fmla="*/ 1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496">
                <a:moveTo>
                  <a:pt x="386" y="18"/>
                </a:moveTo>
                <a:cubicBezTo>
                  <a:pt x="313" y="92"/>
                  <a:pt x="313" y="92"/>
                  <a:pt x="313" y="92"/>
                </a:cubicBezTo>
                <a:cubicBezTo>
                  <a:pt x="456" y="235"/>
                  <a:pt x="456" y="235"/>
                  <a:pt x="456" y="235"/>
                </a:cubicBezTo>
                <a:cubicBezTo>
                  <a:pt x="496" y="275"/>
                  <a:pt x="562" y="275"/>
                  <a:pt x="603" y="235"/>
                </a:cubicBezTo>
                <a:cubicBezTo>
                  <a:pt x="382" y="455"/>
                  <a:pt x="382" y="455"/>
                  <a:pt x="382" y="455"/>
                </a:cubicBezTo>
                <a:cubicBezTo>
                  <a:pt x="341" y="496"/>
                  <a:pt x="275" y="496"/>
                  <a:pt x="235" y="455"/>
                </a:cubicBezTo>
                <a:cubicBezTo>
                  <a:pt x="92" y="312"/>
                  <a:pt x="92" y="312"/>
                  <a:pt x="92" y="312"/>
                </a:cubicBezTo>
                <a:cubicBezTo>
                  <a:pt x="18" y="386"/>
                  <a:pt x="18" y="386"/>
                  <a:pt x="18" y="386"/>
                </a:cubicBezTo>
                <a:cubicBezTo>
                  <a:pt x="0" y="0"/>
                  <a:pt x="0" y="0"/>
                  <a:pt x="0" y="0"/>
                </a:cubicBezTo>
                <a:lnTo>
                  <a:pt x="386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7" name="Freeform 1353">
            <a:extLst>
              <a:ext uri="{FF2B5EF4-FFF2-40B4-BE49-F238E27FC236}">
                <a16:creationId xmlns:a16="http://schemas.microsoft.com/office/drawing/2014/main" id="{57803B72-BEAF-8B41-8E72-B7C6CFEE6544}"/>
              </a:ext>
            </a:extLst>
          </p:cNvPr>
          <p:cNvSpPr/>
          <p:nvPr/>
        </p:nvSpPr>
        <p:spPr bwMode="auto">
          <a:xfrm>
            <a:off x="3961369" y="2764730"/>
            <a:ext cx="1574391" cy="1914027"/>
          </a:xfrm>
          <a:custGeom>
            <a:avLst/>
            <a:gdLst>
              <a:gd name="T0" fmla="*/ 478 w 496"/>
              <a:gd name="T1" fmla="*/ 386 h 603"/>
              <a:gd name="T2" fmla="*/ 404 w 496"/>
              <a:gd name="T3" fmla="*/ 313 h 603"/>
              <a:gd name="T4" fmla="*/ 261 w 496"/>
              <a:gd name="T5" fmla="*/ 456 h 603"/>
              <a:gd name="T6" fmla="*/ 262 w 496"/>
              <a:gd name="T7" fmla="*/ 603 h 603"/>
              <a:gd name="T8" fmla="*/ 41 w 496"/>
              <a:gd name="T9" fmla="*/ 382 h 603"/>
              <a:gd name="T10" fmla="*/ 41 w 496"/>
              <a:gd name="T11" fmla="*/ 235 h 603"/>
              <a:gd name="T12" fmla="*/ 184 w 496"/>
              <a:gd name="T13" fmla="*/ 92 h 603"/>
              <a:gd name="T14" fmla="*/ 110 w 496"/>
              <a:gd name="T15" fmla="*/ 18 h 603"/>
              <a:gd name="T16" fmla="*/ 496 w 496"/>
              <a:gd name="T17" fmla="*/ 0 h 603"/>
              <a:gd name="T18" fmla="*/ 478 w 496"/>
              <a:gd name="T19" fmla="*/ 38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6" h="603">
                <a:moveTo>
                  <a:pt x="478" y="386"/>
                </a:moveTo>
                <a:cubicBezTo>
                  <a:pt x="404" y="313"/>
                  <a:pt x="404" y="313"/>
                  <a:pt x="404" y="313"/>
                </a:cubicBezTo>
                <a:cubicBezTo>
                  <a:pt x="261" y="456"/>
                  <a:pt x="261" y="456"/>
                  <a:pt x="261" y="456"/>
                </a:cubicBezTo>
                <a:cubicBezTo>
                  <a:pt x="221" y="496"/>
                  <a:pt x="221" y="562"/>
                  <a:pt x="262" y="603"/>
                </a:cubicBezTo>
                <a:cubicBezTo>
                  <a:pt x="41" y="382"/>
                  <a:pt x="41" y="382"/>
                  <a:pt x="41" y="382"/>
                </a:cubicBezTo>
                <a:cubicBezTo>
                  <a:pt x="0" y="341"/>
                  <a:pt x="0" y="275"/>
                  <a:pt x="41" y="235"/>
                </a:cubicBezTo>
                <a:cubicBezTo>
                  <a:pt x="184" y="92"/>
                  <a:pt x="184" y="92"/>
                  <a:pt x="184" y="9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496" y="0"/>
                  <a:pt x="496" y="0"/>
                  <a:pt x="496" y="0"/>
                </a:cubicBezTo>
                <a:lnTo>
                  <a:pt x="478" y="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7D02BB0B-3B33-C44A-960B-2C84E5234758}"/>
              </a:ext>
            </a:extLst>
          </p:cNvPr>
          <p:cNvGrpSpPr/>
          <p:nvPr/>
        </p:nvGrpSpPr>
        <p:grpSpPr>
          <a:xfrm>
            <a:off x="3923280" y="3812207"/>
            <a:ext cx="568177" cy="565003"/>
            <a:chOff x="2400301" y="4070350"/>
            <a:chExt cx="568325" cy="565150"/>
          </a:xfrm>
        </p:grpSpPr>
        <p:sp>
          <p:nvSpPr>
            <p:cNvPr id="19" name="Oval 1358">
              <a:extLst>
                <a:ext uri="{FF2B5EF4-FFF2-40B4-BE49-F238E27FC236}">
                  <a16:creationId xmlns:a16="http://schemas.microsoft.com/office/drawing/2014/main" id="{F922590D-B1D3-7E41-B1DA-C1B171EC6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1" y="4083050"/>
              <a:ext cx="542925" cy="539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0" name="Freeform 1359">
              <a:extLst>
                <a:ext uri="{FF2B5EF4-FFF2-40B4-BE49-F238E27FC236}">
                  <a16:creationId xmlns:a16="http://schemas.microsoft.com/office/drawing/2014/main" id="{FFC41C00-5D46-A54D-B83F-A09C09318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0301" y="4070350"/>
              <a:ext cx="568325" cy="565150"/>
            </a:xfrm>
            <a:custGeom>
              <a:avLst/>
              <a:gdLst>
                <a:gd name="T0" fmla="*/ 89 w 179"/>
                <a:gd name="T1" fmla="*/ 178 h 178"/>
                <a:gd name="T2" fmla="*/ 0 w 179"/>
                <a:gd name="T3" fmla="*/ 89 h 178"/>
                <a:gd name="T4" fmla="*/ 89 w 179"/>
                <a:gd name="T5" fmla="*/ 0 h 178"/>
                <a:gd name="T6" fmla="*/ 179 w 179"/>
                <a:gd name="T7" fmla="*/ 89 h 178"/>
                <a:gd name="T8" fmla="*/ 89 w 179"/>
                <a:gd name="T9" fmla="*/ 178 h 178"/>
                <a:gd name="T10" fmla="*/ 89 w 179"/>
                <a:gd name="T11" fmla="*/ 8 h 178"/>
                <a:gd name="T12" fmla="*/ 8 w 179"/>
                <a:gd name="T13" fmla="*/ 89 h 178"/>
                <a:gd name="T14" fmla="*/ 89 w 179"/>
                <a:gd name="T15" fmla="*/ 170 h 178"/>
                <a:gd name="T16" fmla="*/ 171 w 179"/>
                <a:gd name="T17" fmla="*/ 89 h 178"/>
                <a:gd name="T18" fmla="*/ 89 w 179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9" y="40"/>
                    <a:pt x="179" y="89"/>
                  </a:cubicBezTo>
                  <a:cubicBezTo>
                    <a:pt x="179" y="138"/>
                    <a:pt x="139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3"/>
                    <a:pt x="45" y="170"/>
                    <a:pt x="89" y="170"/>
                  </a:cubicBezTo>
                  <a:cubicBezTo>
                    <a:pt x="134" y="170"/>
                    <a:pt x="171" y="133"/>
                    <a:pt x="171" y="89"/>
                  </a:cubicBezTo>
                  <a:cubicBezTo>
                    <a:pt x="171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1" name="Freeform 1360">
              <a:extLst>
                <a:ext uri="{FF2B5EF4-FFF2-40B4-BE49-F238E27FC236}">
                  <a16:creationId xmlns:a16="http://schemas.microsoft.com/office/drawing/2014/main" id="{B27247F5-8459-9649-836D-55EB35254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5401" y="4187825"/>
              <a:ext cx="238125" cy="346075"/>
            </a:xfrm>
            <a:custGeom>
              <a:avLst/>
              <a:gdLst>
                <a:gd name="T0" fmla="*/ 22 w 75"/>
                <a:gd name="T1" fmla="*/ 95 h 109"/>
                <a:gd name="T2" fmla="*/ 22 w 75"/>
                <a:gd name="T3" fmla="*/ 100 h 109"/>
                <a:gd name="T4" fmla="*/ 28 w 75"/>
                <a:gd name="T5" fmla="*/ 103 h 109"/>
                <a:gd name="T6" fmla="*/ 28 w 75"/>
                <a:gd name="T7" fmla="*/ 107 h 109"/>
                <a:gd name="T8" fmla="*/ 37 w 75"/>
                <a:gd name="T9" fmla="*/ 109 h 109"/>
                <a:gd name="T10" fmla="*/ 47 w 75"/>
                <a:gd name="T11" fmla="*/ 107 h 109"/>
                <a:gd name="T12" fmla="*/ 47 w 75"/>
                <a:gd name="T13" fmla="*/ 103 h 109"/>
                <a:gd name="T14" fmla="*/ 52 w 75"/>
                <a:gd name="T15" fmla="*/ 100 h 109"/>
                <a:gd name="T16" fmla="*/ 53 w 75"/>
                <a:gd name="T17" fmla="*/ 95 h 109"/>
                <a:gd name="T18" fmla="*/ 37 w 75"/>
                <a:gd name="T19" fmla="*/ 97 h 109"/>
                <a:gd name="T20" fmla="*/ 22 w 75"/>
                <a:gd name="T21" fmla="*/ 95 h 109"/>
                <a:gd name="T22" fmla="*/ 20 w 75"/>
                <a:gd name="T23" fmla="*/ 84 h 109"/>
                <a:gd name="T24" fmla="*/ 21 w 75"/>
                <a:gd name="T25" fmla="*/ 90 h 109"/>
                <a:gd name="T26" fmla="*/ 37 w 75"/>
                <a:gd name="T27" fmla="*/ 93 h 109"/>
                <a:gd name="T28" fmla="*/ 54 w 75"/>
                <a:gd name="T29" fmla="*/ 90 h 109"/>
                <a:gd name="T30" fmla="*/ 55 w 75"/>
                <a:gd name="T31" fmla="*/ 84 h 109"/>
                <a:gd name="T32" fmla="*/ 37 w 75"/>
                <a:gd name="T33" fmla="*/ 87 h 109"/>
                <a:gd name="T34" fmla="*/ 20 w 75"/>
                <a:gd name="T35" fmla="*/ 84 h 109"/>
                <a:gd name="T36" fmla="*/ 37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19 w 75"/>
                <a:gd name="T43" fmla="*/ 79 h 109"/>
                <a:gd name="T44" fmla="*/ 37 w 75"/>
                <a:gd name="T45" fmla="*/ 83 h 109"/>
                <a:gd name="T46" fmla="*/ 56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7 w 75"/>
                <a:gd name="T53" fmla="*/ 0 h 109"/>
                <a:gd name="T54" fmla="*/ 51 w 75"/>
                <a:gd name="T55" fmla="*/ 65 h 109"/>
                <a:gd name="T56" fmla="*/ 50 w 75"/>
                <a:gd name="T57" fmla="*/ 74 h 109"/>
                <a:gd name="T58" fmla="*/ 37 w 75"/>
                <a:gd name="T59" fmla="*/ 76 h 109"/>
                <a:gd name="T60" fmla="*/ 25 w 75"/>
                <a:gd name="T61" fmla="*/ 74 h 109"/>
                <a:gd name="T62" fmla="*/ 24 w 75"/>
                <a:gd name="T63" fmla="*/ 65 h 109"/>
                <a:gd name="T64" fmla="*/ 7 w 75"/>
                <a:gd name="T65" fmla="*/ 38 h 109"/>
                <a:gd name="T66" fmla="*/ 37 w 75"/>
                <a:gd name="T67" fmla="*/ 7 h 109"/>
                <a:gd name="T68" fmla="*/ 68 w 75"/>
                <a:gd name="T69" fmla="*/ 38 h 109"/>
                <a:gd name="T70" fmla="*/ 51 w 75"/>
                <a:gd name="T71" fmla="*/ 65 h 109"/>
                <a:gd name="T72" fmla="*/ 37 w 75"/>
                <a:gd name="T73" fmla="*/ 15 h 109"/>
                <a:gd name="T74" fmla="*/ 39 w 75"/>
                <a:gd name="T75" fmla="*/ 14 h 109"/>
                <a:gd name="T76" fmla="*/ 37 w 75"/>
                <a:gd name="T77" fmla="*/ 12 h 109"/>
                <a:gd name="T78" fmla="*/ 11 w 75"/>
                <a:gd name="T79" fmla="*/ 38 h 109"/>
                <a:gd name="T80" fmla="*/ 13 w 75"/>
                <a:gd name="T81" fmla="*/ 40 h 109"/>
                <a:gd name="T82" fmla="*/ 15 w 75"/>
                <a:gd name="T83" fmla="*/ 38 h 109"/>
                <a:gd name="T84" fmla="*/ 37 w 75"/>
                <a:gd name="T85" fmla="*/ 15 h 109"/>
                <a:gd name="T86" fmla="*/ 46 w 75"/>
                <a:gd name="T87" fmla="*/ 51 h 109"/>
                <a:gd name="T88" fmla="*/ 37 w 75"/>
                <a:gd name="T89" fmla="*/ 36 h 109"/>
                <a:gd name="T90" fmla="*/ 29 w 75"/>
                <a:gd name="T91" fmla="*/ 51 h 109"/>
                <a:gd name="T92" fmla="*/ 26 w 75"/>
                <a:gd name="T93" fmla="*/ 44 h 109"/>
                <a:gd name="T94" fmla="*/ 20 w 75"/>
                <a:gd name="T95" fmla="*/ 47 h 109"/>
                <a:gd name="T96" fmla="*/ 29 w 75"/>
                <a:gd name="T97" fmla="*/ 64 h 109"/>
                <a:gd name="T98" fmla="*/ 37 w 75"/>
                <a:gd name="T99" fmla="*/ 49 h 109"/>
                <a:gd name="T100" fmla="*/ 46 w 75"/>
                <a:gd name="T101" fmla="*/ 64 h 109"/>
                <a:gd name="T102" fmla="*/ 55 w 75"/>
                <a:gd name="T103" fmla="*/ 47 h 109"/>
                <a:gd name="T104" fmla="*/ 49 w 75"/>
                <a:gd name="T105" fmla="*/ 44 h 109"/>
                <a:gd name="T106" fmla="*/ 46 w 75"/>
                <a:gd name="T107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" h="109">
                  <a:moveTo>
                    <a:pt x="22" y="95"/>
                  </a:move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4" y="102"/>
                    <a:pt x="28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7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51" y="102"/>
                    <a:pt x="52" y="100"/>
                    <a:pt x="52" y="100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8" y="96"/>
                    <a:pt x="43" y="97"/>
                    <a:pt x="37" y="97"/>
                  </a:cubicBezTo>
                  <a:cubicBezTo>
                    <a:pt x="32" y="97"/>
                    <a:pt x="26" y="96"/>
                    <a:pt x="22" y="95"/>
                  </a:cubicBezTo>
                  <a:close/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6" y="92"/>
                    <a:pt x="31" y="93"/>
                    <a:pt x="37" y="93"/>
                  </a:cubicBezTo>
                  <a:cubicBezTo>
                    <a:pt x="43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0" y="86"/>
                    <a:pt x="44" y="87"/>
                    <a:pt x="37" y="87"/>
                  </a:cubicBezTo>
                  <a:cubicBezTo>
                    <a:pt x="31" y="87"/>
                    <a:pt x="25" y="86"/>
                    <a:pt x="20" y="84"/>
                  </a:cubicBezTo>
                  <a:close/>
                  <a:moveTo>
                    <a:pt x="37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7" y="63"/>
                    <a:pt x="18" y="70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5" y="81"/>
                    <a:pt x="31" y="83"/>
                    <a:pt x="37" y="83"/>
                  </a:cubicBezTo>
                  <a:cubicBezTo>
                    <a:pt x="44" y="83"/>
                    <a:pt x="50" y="81"/>
                    <a:pt x="56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8" y="63"/>
                    <a:pt x="75" y="51"/>
                    <a:pt x="75" y="38"/>
                  </a:cubicBezTo>
                  <a:cubicBezTo>
                    <a:pt x="75" y="17"/>
                    <a:pt x="58" y="0"/>
                    <a:pt x="37" y="0"/>
                  </a:cubicBezTo>
                  <a:close/>
                  <a:moveTo>
                    <a:pt x="51" y="65"/>
                  </a:move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47" y="76"/>
                    <a:pt x="37" y="76"/>
                  </a:cubicBezTo>
                  <a:cubicBezTo>
                    <a:pt x="28" y="76"/>
                    <a:pt x="25" y="74"/>
                    <a:pt x="25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4" y="60"/>
                    <a:pt x="7" y="50"/>
                    <a:pt x="7" y="38"/>
                  </a:cubicBezTo>
                  <a:cubicBezTo>
                    <a:pt x="7" y="21"/>
                    <a:pt x="20" y="7"/>
                    <a:pt x="37" y="7"/>
                  </a:cubicBezTo>
                  <a:cubicBezTo>
                    <a:pt x="54" y="7"/>
                    <a:pt x="68" y="21"/>
                    <a:pt x="68" y="38"/>
                  </a:cubicBezTo>
                  <a:cubicBezTo>
                    <a:pt x="68" y="50"/>
                    <a:pt x="61" y="60"/>
                    <a:pt x="51" y="65"/>
                  </a:cubicBezTo>
                  <a:close/>
                  <a:moveTo>
                    <a:pt x="37" y="15"/>
                  </a:moveTo>
                  <a:cubicBezTo>
                    <a:pt x="39" y="15"/>
                    <a:pt x="39" y="15"/>
                    <a:pt x="39" y="14"/>
                  </a:cubicBezTo>
                  <a:cubicBezTo>
                    <a:pt x="39" y="12"/>
                    <a:pt x="39" y="12"/>
                    <a:pt x="37" y="12"/>
                  </a:cubicBezTo>
                  <a:cubicBezTo>
                    <a:pt x="23" y="12"/>
                    <a:pt x="11" y="23"/>
                    <a:pt x="11" y="38"/>
                  </a:cubicBezTo>
                  <a:cubicBezTo>
                    <a:pt x="11" y="39"/>
                    <a:pt x="12" y="40"/>
                    <a:pt x="13" y="40"/>
                  </a:cubicBezTo>
                  <a:cubicBezTo>
                    <a:pt x="14" y="40"/>
                    <a:pt x="15" y="39"/>
                    <a:pt x="15" y="38"/>
                  </a:cubicBezTo>
                  <a:cubicBezTo>
                    <a:pt x="15" y="25"/>
                    <a:pt x="25" y="15"/>
                    <a:pt x="37" y="15"/>
                  </a:cubicBezTo>
                  <a:close/>
                  <a:moveTo>
                    <a:pt x="46" y="5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46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2034A63-2D95-5B41-90D2-FC833F7D69E5}"/>
              </a:ext>
            </a:extLst>
          </p:cNvPr>
          <p:cNvGrpSpPr/>
          <p:nvPr/>
        </p:nvGrpSpPr>
        <p:grpSpPr>
          <a:xfrm>
            <a:off x="7697372" y="3044058"/>
            <a:ext cx="568177" cy="565003"/>
            <a:chOff x="6175376" y="3302000"/>
            <a:chExt cx="568325" cy="565150"/>
          </a:xfrm>
        </p:grpSpPr>
        <p:sp>
          <p:nvSpPr>
            <p:cNvPr id="23" name="Oval 1361">
              <a:extLst>
                <a:ext uri="{FF2B5EF4-FFF2-40B4-BE49-F238E27FC236}">
                  <a16:creationId xmlns:a16="http://schemas.microsoft.com/office/drawing/2014/main" id="{1BFAF996-9479-604D-AC23-77E00378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8076" y="3314700"/>
              <a:ext cx="542925" cy="539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4" name="Freeform 1362">
              <a:extLst>
                <a:ext uri="{FF2B5EF4-FFF2-40B4-BE49-F238E27FC236}">
                  <a16:creationId xmlns:a16="http://schemas.microsoft.com/office/drawing/2014/main" id="{0E2379DA-F22A-8348-9297-28979104E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76" y="3302000"/>
              <a:ext cx="568325" cy="565150"/>
            </a:xfrm>
            <a:custGeom>
              <a:avLst/>
              <a:gdLst>
                <a:gd name="T0" fmla="*/ 90 w 179"/>
                <a:gd name="T1" fmla="*/ 178 h 178"/>
                <a:gd name="T2" fmla="*/ 0 w 179"/>
                <a:gd name="T3" fmla="*/ 89 h 178"/>
                <a:gd name="T4" fmla="*/ 90 w 179"/>
                <a:gd name="T5" fmla="*/ 0 h 178"/>
                <a:gd name="T6" fmla="*/ 179 w 179"/>
                <a:gd name="T7" fmla="*/ 89 h 178"/>
                <a:gd name="T8" fmla="*/ 90 w 179"/>
                <a:gd name="T9" fmla="*/ 178 h 178"/>
                <a:gd name="T10" fmla="*/ 90 w 179"/>
                <a:gd name="T11" fmla="*/ 8 h 178"/>
                <a:gd name="T12" fmla="*/ 8 w 179"/>
                <a:gd name="T13" fmla="*/ 89 h 178"/>
                <a:gd name="T14" fmla="*/ 90 w 179"/>
                <a:gd name="T15" fmla="*/ 170 h 178"/>
                <a:gd name="T16" fmla="*/ 171 w 179"/>
                <a:gd name="T17" fmla="*/ 89 h 178"/>
                <a:gd name="T18" fmla="*/ 90 w 179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8">
                  <a:moveTo>
                    <a:pt x="90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79" y="40"/>
                    <a:pt x="179" y="89"/>
                  </a:cubicBezTo>
                  <a:cubicBezTo>
                    <a:pt x="179" y="138"/>
                    <a:pt x="139" y="178"/>
                    <a:pt x="90" y="178"/>
                  </a:cubicBezTo>
                  <a:close/>
                  <a:moveTo>
                    <a:pt x="90" y="8"/>
                  </a:moveTo>
                  <a:cubicBezTo>
                    <a:pt x="45" y="8"/>
                    <a:pt x="8" y="45"/>
                    <a:pt x="8" y="89"/>
                  </a:cubicBezTo>
                  <a:cubicBezTo>
                    <a:pt x="8" y="134"/>
                    <a:pt x="45" y="170"/>
                    <a:pt x="90" y="170"/>
                  </a:cubicBezTo>
                  <a:cubicBezTo>
                    <a:pt x="134" y="170"/>
                    <a:pt x="171" y="134"/>
                    <a:pt x="171" y="89"/>
                  </a:cubicBezTo>
                  <a:cubicBezTo>
                    <a:pt x="171" y="45"/>
                    <a:pt x="134" y="8"/>
                    <a:pt x="9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5" name="Freeform 1363">
              <a:extLst>
                <a:ext uri="{FF2B5EF4-FFF2-40B4-BE49-F238E27FC236}">
                  <a16:creationId xmlns:a16="http://schemas.microsoft.com/office/drawing/2014/main" id="{E441FBB7-269B-0B4E-8A29-D218EC5644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826" y="3432175"/>
              <a:ext cx="238125" cy="301625"/>
            </a:xfrm>
            <a:custGeom>
              <a:avLst/>
              <a:gdLst>
                <a:gd name="T0" fmla="*/ 108 w 150"/>
                <a:gd name="T1" fmla="*/ 54 h 190"/>
                <a:gd name="T2" fmla="*/ 26 w 150"/>
                <a:gd name="T3" fmla="*/ 54 h 190"/>
                <a:gd name="T4" fmla="*/ 26 w 150"/>
                <a:gd name="T5" fmla="*/ 66 h 190"/>
                <a:gd name="T6" fmla="*/ 108 w 150"/>
                <a:gd name="T7" fmla="*/ 66 h 190"/>
                <a:gd name="T8" fmla="*/ 108 w 150"/>
                <a:gd name="T9" fmla="*/ 54 h 190"/>
                <a:gd name="T10" fmla="*/ 108 w 150"/>
                <a:gd name="T11" fmla="*/ 32 h 190"/>
                <a:gd name="T12" fmla="*/ 26 w 150"/>
                <a:gd name="T13" fmla="*/ 32 h 190"/>
                <a:gd name="T14" fmla="*/ 26 w 150"/>
                <a:gd name="T15" fmla="*/ 42 h 190"/>
                <a:gd name="T16" fmla="*/ 108 w 150"/>
                <a:gd name="T17" fmla="*/ 42 h 190"/>
                <a:gd name="T18" fmla="*/ 108 w 150"/>
                <a:gd name="T19" fmla="*/ 32 h 190"/>
                <a:gd name="T20" fmla="*/ 108 w 150"/>
                <a:gd name="T21" fmla="*/ 78 h 190"/>
                <a:gd name="T22" fmla="*/ 26 w 150"/>
                <a:gd name="T23" fmla="*/ 78 h 190"/>
                <a:gd name="T24" fmla="*/ 26 w 150"/>
                <a:gd name="T25" fmla="*/ 90 h 190"/>
                <a:gd name="T26" fmla="*/ 108 w 150"/>
                <a:gd name="T27" fmla="*/ 90 h 190"/>
                <a:gd name="T28" fmla="*/ 108 w 150"/>
                <a:gd name="T29" fmla="*/ 78 h 190"/>
                <a:gd name="T30" fmla="*/ 134 w 150"/>
                <a:gd name="T31" fmla="*/ 16 h 190"/>
                <a:gd name="T32" fmla="*/ 134 w 150"/>
                <a:gd name="T33" fmla="*/ 0 h 190"/>
                <a:gd name="T34" fmla="*/ 0 w 150"/>
                <a:gd name="T35" fmla="*/ 0 h 190"/>
                <a:gd name="T36" fmla="*/ 0 w 150"/>
                <a:gd name="T37" fmla="*/ 172 h 190"/>
                <a:gd name="T38" fmla="*/ 16 w 150"/>
                <a:gd name="T39" fmla="*/ 172 h 190"/>
                <a:gd name="T40" fmla="*/ 16 w 150"/>
                <a:gd name="T41" fmla="*/ 190 h 190"/>
                <a:gd name="T42" fmla="*/ 150 w 150"/>
                <a:gd name="T43" fmla="*/ 190 h 190"/>
                <a:gd name="T44" fmla="*/ 150 w 150"/>
                <a:gd name="T45" fmla="*/ 16 h 190"/>
                <a:gd name="T46" fmla="*/ 134 w 150"/>
                <a:gd name="T47" fmla="*/ 16 h 190"/>
                <a:gd name="T48" fmla="*/ 10 w 150"/>
                <a:gd name="T49" fmla="*/ 164 h 190"/>
                <a:gd name="T50" fmla="*/ 10 w 150"/>
                <a:gd name="T51" fmla="*/ 10 h 190"/>
                <a:gd name="T52" fmla="*/ 124 w 150"/>
                <a:gd name="T53" fmla="*/ 10 h 190"/>
                <a:gd name="T54" fmla="*/ 124 w 150"/>
                <a:gd name="T55" fmla="*/ 124 h 190"/>
                <a:gd name="T56" fmla="*/ 84 w 150"/>
                <a:gd name="T57" fmla="*/ 124 h 190"/>
                <a:gd name="T58" fmla="*/ 84 w 150"/>
                <a:gd name="T59" fmla="*/ 164 h 190"/>
                <a:gd name="T60" fmla="*/ 10 w 150"/>
                <a:gd name="T61" fmla="*/ 164 h 190"/>
                <a:gd name="T62" fmla="*/ 140 w 150"/>
                <a:gd name="T63" fmla="*/ 180 h 190"/>
                <a:gd name="T64" fmla="*/ 26 w 150"/>
                <a:gd name="T65" fmla="*/ 180 h 190"/>
                <a:gd name="T66" fmla="*/ 26 w 150"/>
                <a:gd name="T67" fmla="*/ 172 h 190"/>
                <a:gd name="T68" fmla="*/ 90 w 150"/>
                <a:gd name="T69" fmla="*/ 172 h 190"/>
                <a:gd name="T70" fmla="*/ 134 w 150"/>
                <a:gd name="T71" fmla="*/ 128 h 190"/>
                <a:gd name="T72" fmla="*/ 134 w 150"/>
                <a:gd name="T73" fmla="*/ 26 h 190"/>
                <a:gd name="T74" fmla="*/ 140 w 150"/>
                <a:gd name="T75" fmla="*/ 26 h 190"/>
                <a:gd name="T76" fmla="*/ 140 w 150"/>
                <a:gd name="T77" fmla="*/ 180 h 190"/>
                <a:gd name="T78" fmla="*/ 26 w 150"/>
                <a:gd name="T79" fmla="*/ 112 h 190"/>
                <a:gd name="T80" fmla="*/ 66 w 150"/>
                <a:gd name="T81" fmla="*/ 112 h 190"/>
                <a:gd name="T82" fmla="*/ 66 w 150"/>
                <a:gd name="T83" fmla="*/ 100 h 190"/>
                <a:gd name="T84" fmla="*/ 26 w 150"/>
                <a:gd name="T85" fmla="*/ 100 h 190"/>
                <a:gd name="T86" fmla="*/ 26 w 150"/>
                <a:gd name="T87" fmla="*/ 11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" h="190">
                  <a:moveTo>
                    <a:pt x="108" y="54"/>
                  </a:moveTo>
                  <a:lnTo>
                    <a:pt x="26" y="54"/>
                  </a:lnTo>
                  <a:lnTo>
                    <a:pt x="26" y="66"/>
                  </a:lnTo>
                  <a:lnTo>
                    <a:pt x="108" y="66"/>
                  </a:lnTo>
                  <a:lnTo>
                    <a:pt x="108" y="54"/>
                  </a:lnTo>
                  <a:close/>
                  <a:moveTo>
                    <a:pt x="108" y="32"/>
                  </a:moveTo>
                  <a:lnTo>
                    <a:pt x="26" y="32"/>
                  </a:lnTo>
                  <a:lnTo>
                    <a:pt x="26" y="42"/>
                  </a:lnTo>
                  <a:lnTo>
                    <a:pt x="108" y="42"/>
                  </a:lnTo>
                  <a:lnTo>
                    <a:pt x="108" y="32"/>
                  </a:lnTo>
                  <a:close/>
                  <a:moveTo>
                    <a:pt x="108" y="78"/>
                  </a:moveTo>
                  <a:lnTo>
                    <a:pt x="26" y="78"/>
                  </a:lnTo>
                  <a:lnTo>
                    <a:pt x="26" y="90"/>
                  </a:lnTo>
                  <a:lnTo>
                    <a:pt x="108" y="90"/>
                  </a:lnTo>
                  <a:lnTo>
                    <a:pt x="108" y="78"/>
                  </a:lnTo>
                  <a:close/>
                  <a:moveTo>
                    <a:pt x="134" y="16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16" y="172"/>
                  </a:lnTo>
                  <a:lnTo>
                    <a:pt x="16" y="190"/>
                  </a:lnTo>
                  <a:lnTo>
                    <a:pt x="150" y="190"/>
                  </a:lnTo>
                  <a:lnTo>
                    <a:pt x="150" y="16"/>
                  </a:lnTo>
                  <a:lnTo>
                    <a:pt x="134" y="16"/>
                  </a:lnTo>
                  <a:close/>
                  <a:moveTo>
                    <a:pt x="10" y="164"/>
                  </a:moveTo>
                  <a:lnTo>
                    <a:pt x="10" y="10"/>
                  </a:lnTo>
                  <a:lnTo>
                    <a:pt x="124" y="10"/>
                  </a:lnTo>
                  <a:lnTo>
                    <a:pt x="124" y="124"/>
                  </a:lnTo>
                  <a:lnTo>
                    <a:pt x="84" y="124"/>
                  </a:lnTo>
                  <a:lnTo>
                    <a:pt x="84" y="164"/>
                  </a:lnTo>
                  <a:lnTo>
                    <a:pt x="10" y="164"/>
                  </a:lnTo>
                  <a:close/>
                  <a:moveTo>
                    <a:pt x="140" y="180"/>
                  </a:moveTo>
                  <a:lnTo>
                    <a:pt x="26" y="180"/>
                  </a:lnTo>
                  <a:lnTo>
                    <a:pt x="26" y="172"/>
                  </a:lnTo>
                  <a:lnTo>
                    <a:pt x="90" y="172"/>
                  </a:lnTo>
                  <a:lnTo>
                    <a:pt x="134" y="128"/>
                  </a:lnTo>
                  <a:lnTo>
                    <a:pt x="134" y="26"/>
                  </a:lnTo>
                  <a:lnTo>
                    <a:pt x="140" y="26"/>
                  </a:lnTo>
                  <a:lnTo>
                    <a:pt x="140" y="180"/>
                  </a:lnTo>
                  <a:close/>
                  <a:moveTo>
                    <a:pt x="26" y="112"/>
                  </a:moveTo>
                  <a:lnTo>
                    <a:pt x="66" y="112"/>
                  </a:lnTo>
                  <a:lnTo>
                    <a:pt x="66" y="100"/>
                  </a:lnTo>
                  <a:lnTo>
                    <a:pt x="26" y="100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26" name="Group 48">
            <a:extLst>
              <a:ext uri="{FF2B5EF4-FFF2-40B4-BE49-F238E27FC236}">
                <a16:creationId xmlns:a16="http://schemas.microsoft.com/office/drawing/2014/main" id="{7F2C24DA-97F9-F145-82A8-E025B32B2BB3}"/>
              </a:ext>
            </a:extLst>
          </p:cNvPr>
          <p:cNvGrpSpPr/>
          <p:nvPr/>
        </p:nvGrpSpPr>
        <p:grpSpPr>
          <a:xfrm>
            <a:off x="5427837" y="1539499"/>
            <a:ext cx="565003" cy="568177"/>
            <a:chOff x="3905251" y="1797050"/>
            <a:chExt cx="565150" cy="568325"/>
          </a:xfrm>
        </p:grpSpPr>
        <p:sp>
          <p:nvSpPr>
            <p:cNvPr id="27" name="Oval 1364">
              <a:extLst>
                <a:ext uri="{FF2B5EF4-FFF2-40B4-BE49-F238E27FC236}">
                  <a16:creationId xmlns:a16="http://schemas.microsoft.com/office/drawing/2014/main" id="{CC959303-DD3B-594F-9388-C50104716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1" y="1809750"/>
              <a:ext cx="539750" cy="5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8" name="Freeform 1365">
              <a:extLst>
                <a:ext uri="{FF2B5EF4-FFF2-40B4-BE49-F238E27FC236}">
                  <a16:creationId xmlns:a16="http://schemas.microsoft.com/office/drawing/2014/main" id="{E47692FE-45E0-404C-A453-C15C9DE8F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5251" y="1797050"/>
              <a:ext cx="565150" cy="568325"/>
            </a:xfrm>
            <a:custGeom>
              <a:avLst/>
              <a:gdLst>
                <a:gd name="T0" fmla="*/ 89 w 178"/>
                <a:gd name="T1" fmla="*/ 179 h 179"/>
                <a:gd name="T2" fmla="*/ 0 w 178"/>
                <a:gd name="T3" fmla="*/ 90 h 179"/>
                <a:gd name="T4" fmla="*/ 89 w 178"/>
                <a:gd name="T5" fmla="*/ 0 h 179"/>
                <a:gd name="T6" fmla="*/ 178 w 178"/>
                <a:gd name="T7" fmla="*/ 90 h 179"/>
                <a:gd name="T8" fmla="*/ 89 w 178"/>
                <a:gd name="T9" fmla="*/ 179 h 179"/>
                <a:gd name="T10" fmla="*/ 89 w 178"/>
                <a:gd name="T11" fmla="*/ 8 h 179"/>
                <a:gd name="T12" fmla="*/ 8 w 178"/>
                <a:gd name="T13" fmla="*/ 90 h 179"/>
                <a:gd name="T14" fmla="*/ 89 w 178"/>
                <a:gd name="T15" fmla="*/ 171 h 179"/>
                <a:gd name="T16" fmla="*/ 170 w 178"/>
                <a:gd name="T17" fmla="*/ 90 h 179"/>
                <a:gd name="T18" fmla="*/ 89 w 178"/>
                <a:gd name="T19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9">
                  <a:moveTo>
                    <a:pt x="89" y="179"/>
                  </a:moveTo>
                  <a:cubicBezTo>
                    <a:pt x="40" y="179"/>
                    <a:pt x="0" y="139"/>
                    <a:pt x="0" y="90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90"/>
                  </a:cubicBezTo>
                  <a:cubicBezTo>
                    <a:pt x="178" y="139"/>
                    <a:pt x="138" y="179"/>
                    <a:pt x="89" y="179"/>
                  </a:cubicBezTo>
                  <a:close/>
                  <a:moveTo>
                    <a:pt x="89" y="8"/>
                  </a:moveTo>
                  <a:cubicBezTo>
                    <a:pt x="45" y="8"/>
                    <a:pt x="8" y="45"/>
                    <a:pt x="8" y="90"/>
                  </a:cubicBezTo>
                  <a:cubicBezTo>
                    <a:pt x="8" y="134"/>
                    <a:pt x="45" y="171"/>
                    <a:pt x="89" y="171"/>
                  </a:cubicBezTo>
                  <a:cubicBezTo>
                    <a:pt x="134" y="171"/>
                    <a:pt x="170" y="134"/>
                    <a:pt x="170" y="90"/>
                  </a:cubicBezTo>
                  <a:cubicBezTo>
                    <a:pt x="170" y="45"/>
                    <a:pt x="134" y="8"/>
                    <a:pt x="8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9" name="Freeform 1366">
              <a:extLst>
                <a:ext uri="{FF2B5EF4-FFF2-40B4-BE49-F238E27FC236}">
                  <a16:creationId xmlns:a16="http://schemas.microsoft.com/office/drawing/2014/main" id="{A408B145-8336-7844-95DB-95F2E8CA3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1" y="1933575"/>
              <a:ext cx="327025" cy="276225"/>
            </a:xfrm>
            <a:custGeom>
              <a:avLst/>
              <a:gdLst>
                <a:gd name="T0" fmla="*/ 5 w 103"/>
                <a:gd name="T1" fmla="*/ 83 h 87"/>
                <a:gd name="T2" fmla="*/ 9 w 103"/>
                <a:gd name="T3" fmla="*/ 87 h 87"/>
                <a:gd name="T4" fmla="*/ 28 w 103"/>
                <a:gd name="T5" fmla="*/ 87 h 87"/>
                <a:gd name="T6" fmla="*/ 28 w 103"/>
                <a:gd name="T7" fmla="*/ 48 h 87"/>
                <a:gd name="T8" fmla="*/ 5 w 103"/>
                <a:gd name="T9" fmla="*/ 70 h 87"/>
                <a:gd name="T10" fmla="*/ 5 w 103"/>
                <a:gd name="T11" fmla="*/ 83 h 87"/>
                <a:gd name="T12" fmla="*/ 37 w 103"/>
                <a:gd name="T13" fmla="*/ 57 h 87"/>
                <a:gd name="T14" fmla="*/ 37 w 103"/>
                <a:gd name="T15" fmla="*/ 87 h 87"/>
                <a:gd name="T16" fmla="*/ 59 w 103"/>
                <a:gd name="T17" fmla="*/ 87 h 87"/>
                <a:gd name="T18" fmla="*/ 59 w 103"/>
                <a:gd name="T19" fmla="*/ 60 h 87"/>
                <a:gd name="T20" fmla="*/ 50 w 103"/>
                <a:gd name="T21" fmla="*/ 70 h 87"/>
                <a:gd name="T22" fmla="*/ 37 w 103"/>
                <a:gd name="T23" fmla="*/ 57 h 87"/>
                <a:gd name="T24" fmla="*/ 82 w 103"/>
                <a:gd name="T25" fmla="*/ 2 h 87"/>
                <a:gd name="T26" fmla="*/ 79 w 103"/>
                <a:gd name="T27" fmla="*/ 7 h 87"/>
                <a:gd name="T28" fmla="*/ 83 w 103"/>
                <a:gd name="T29" fmla="*/ 10 h 87"/>
                <a:gd name="T30" fmla="*/ 87 w 103"/>
                <a:gd name="T31" fmla="*/ 10 h 87"/>
                <a:gd name="T32" fmla="*/ 50 w 103"/>
                <a:gd name="T33" fmla="*/ 48 h 87"/>
                <a:gd name="T34" fmla="*/ 28 w 103"/>
                <a:gd name="T35" fmla="*/ 26 h 87"/>
                <a:gd name="T36" fmla="*/ 2 w 103"/>
                <a:gd name="T37" fmla="*/ 51 h 87"/>
                <a:gd name="T38" fmla="*/ 2 w 103"/>
                <a:gd name="T39" fmla="*/ 57 h 87"/>
                <a:gd name="T40" fmla="*/ 8 w 103"/>
                <a:gd name="T41" fmla="*/ 57 h 87"/>
                <a:gd name="T42" fmla="*/ 28 w 103"/>
                <a:gd name="T43" fmla="*/ 37 h 87"/>
                <a:gd name="T44" fmla="*/ 50 w 103"/>
                <a:gd name="T45" fmla="*/ 59 h 87"/>
                <a:gd name="T46" fmla="*/ 93 w 103"/>
                <a:gd name="T47" fmla="*/ 16 h 87"/>
                <a:gd name="T48" fmla="*/ 93 w 103"/>
                <a:gd name="T49" fmla="*/ 20 h 87"/>
                <a:gd name="T50" fmla="*/ 96 w 103"/>
                <a:gd name="T51" fmla="*/ 25 h 87"/>
                <a:gd name="T52" fmla="*/ 97 w 103"/>
                <a:gd name="T53" fmla="*/ 25 h 87"/>
                <a:gd name="T54" fmla="*/ 101 w 103"/>
                <a:gd name="T55" fmla="*/ 21 h 87"/>
                <a:gd name="T56" fmla="*/ 103 w 103"/>
                <a:gd name="T57" fmla="*/ 0 h 87"/>
                <a:gd name="T58" fmla="*/ 82 w 103"/>
                <a:gd name="T59" fmla="*/ 2 h 87"/>
                <a:gd name="T60" fmla="*/ 69 w 103"/>
                <a:gd name="T61" fmla="*/ 51 h 87"/>
                <a:gd name="T62" fmla="*/ 69 w 103"/>
                <a:gd name="T63" fmla="*/ 87 h 87"/>
                <a:gd name="T64" fmla="*/ 88 w 103"/>
                <a:gd name="T65" fmla="*/ 87 h 87"/>
                <a:gd name="T66" fmla="*/ 91 w 103"/>
                <a:gd name="T67" fmla="*/ 83 h 87"/>
                <a:gd name="T68" fmla="*/ 91 w 103"/>
                <a:gd name="T69" fmla="*/ 28 h 87"/>
                <a:gd name="T70" fmla="*/ 72 w 103"/>
                <a:gd name="T71" fmla="*/ 48 h 87"/>
                <a:gd name="T72" fmla="*/ 69 w 103"/>
                <a:gd name="T73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7">
                  <a:moveTo>
                    <a:pt x="5" y="83"/>
                  </a:moveTo>
                  <a:cubicBezTo>
                    <a:pt x="5" y="86"/>
                    <a:pt x="7" y="87"/>
                    <a:pt x="9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5" y="70"/>
                    <a:pt x="5" y="70"/>
                    <a:pt x="5" y="70"/>
                  </a:cubicBezTo>
                  <a:lnTo>
                    <a:pt x="5" y="83"/>
                  </a:lnTo>
                  <a:close/>
                  <a:moveTo>
                    <a:pt x="37" y="5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0" y="70"/>
                    <a:pt x="50" y="70"/>
                    <a:pt x="50" y="70"/>
                  </a:cubicBezTo>
                  <a:lnTo>
                    <a:pt x="37" y="57"/>
                  </a:lnTo>
                  <a:close/>
                  <a:moveTo>
                    <a:pt x="82" y="2"/>
                  </a:moveTo>
                  <a:cubicBezTo>
                    <a:pt x="80" y="2"/>
                    <a:pt x="78" y="4"/>
                    <a:pt x="79" y="7"/>
                  </a:cubicBezTo>
                  <a:cubicBezTo>
                    <a:pt x="79" y="9"/>
                    <a:pt x="81" y="11"/>
                    <a:pt x="83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3"/>
                    <a:pt x="0" y="55"/>
                    <a:pt x="2" y="57"/>
                  </a:cubicBezTo>
                  <a:cubicBezTo>
                    <a:pt x="4" y="59"/>
                    <a:pt x="6" y="59"/>
                    <a:pt x="8" y="5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2"/>
                    <a:pt x="94" y="24"/>
                    <a:pt x="96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5"/>
                    <a:pt x="101" y="23"/>
                    <a:pt x="101" y="21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82" y="2"/>
                  </a:lnTo>
                  <a:close/>
                  <a:moveTo>
                    <a:pt x="69" y="51"/>
                  </a:moveTo>
                  <a:cubicBezTo>
                    <a:pt x="69" y="87"/>
                    <a:pt x="69" y="87"/>
                    <a:pt x="6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0" y="87"/>
                    <a:pt x="91" y="86"/>
                    <a:pt x="91" y="83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2" y="48"/>
                    <a:pt x="72" y="48"/>
                    <a:pt x="72" y="48"/>
                  </a:cubicBezTo>
                  <a:lnTo>
                    <a:pt x="69" y="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30" name="Freeform 1368">
            <a:extLst>
              <a:ext uri="{FF2B5EF4-FFF2-40B4-BE49-F238E27FC236}">
                <a16:creationId xmlns:a16="http://schemas.microsoft.com/office/drawing/2014/main" id="{353E7E7D-6A2E-C242-9537-CBAACDBE63E2}"/>
              </a:ext>
            </a:extLst>
          </p:cNvPr>
          <p:cNvSpPr>
            <a:spLocks noEditPoints="1"/>
          </p:cNvSpPr>
          <p:nvPr/>
        </p:nvSpPr>
        <p:spPr bwMode="auto">
          <a:xfrm>
            <a:off x="6195989" y="5316766"/>
            <a:ext cx="565003" cy="565003"/>
          </a:xfrm>
          <a:custGeom>
            <a:avLst/>
            <a:gdLst>
              <a:gd name="T0" fmla="*/ 89 w 178"/>
              <a:gd name="T1" fmla="*/ 178 h 178"/>
              <a:gd name="T2" fmla="*/ 0 w 178"/>
              <a:gd name="T3" fmla="*/ 89 h 178"/>
              <a:gd name="T4" fmla="*/ 89 w 178"/>
              <a:gd name="T5" fmla="*/ 0 h 178"/>
              <a:gd name="T6" fmla="*/ 178 w 178"/>
              <a:gd name="T7" fmla="*/ 89 h 178"/>
              <a:gd name="T8" fmla="*/ 89 w 178"/>
              <a:gd name="T9" fmla="*/ 178 h 178"/>
              <a:gd name="T10" fmla="*/ 89 w 178"/>
              <a:gd name="T11" fmla="*/ 8 h 178"/>
              <a:gd name="T12" fmla="*/ 8 w 178"/>
              <a:gd name="T13" fmla="*/ 89 h 178"/>
              <a:gd name="T14" fmla="*/ 89 w 178"/>
              <a:gd name="T15" fmla="*/ 170 h 178"/>
              <a:gd name="T16" fmla="*/ 170 w 178"/>
              <a:gd name="T17" fmla="*/ 89 h 178"/>
              <a:gd name="T18" fmla="*/ 89 w 178"/>
              <a:gd name="T19" fmla="*/ 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78">
                <a:moveTo>
                  <a:pt x="89" y="178"/>
                </a:moveTo>
                <a:cubicBezTo>
                  <a:pt x="40" y="178"/>
                  <a:pt x="0" y="138"/>
                  <a:pt x="0" y="89"/>
                </a:cubicBezTo>
                <a:cubicBezTo>
                  <a:pt x="0" y="40"/>
                  <a:pt x="40" y="0"/>
                  <a:pt x="89" y="0"/>
                </a:cubicBezTo>
                <a:cubicBezTo>
                  <a:pt x="138" y="0"/>
                  <a:pt x="178" y="40"/>
                  <a:pt x="178" y="89"/>
                </a:cubicBezTo>
                <a:cubicBezTo>
                  <a:pt x="178" y="138"/>
                  <a:pt x="138" y="178"/>
                  <a:pt x="89" y="178"/>
                </a:cubicBezTo>
                <a:close/>
                <a:moveTo>
                  <a:pt x="89" y="8"/>
                </a:moveTo>
                <a:cubicBezTo>
                  <a:pt x="44" y="8"/>
                  <a:pt x="8" y="44"/>
                  <a:pt x="8" y="89"/>
                </a:cubicBezTo>
                <a:cubicBezTo>
                  <a:pt x="8" y="133"/>
                  <a:pt x="44" y="170"/>
                  <a:pt x="89" y="170"/>
                </a:cubicBezTo>
                <a:cubicBezTo>
                  <a:pt x="133" y="170"/>
                  <a:pt x="170" y="133"/>
                  <a:pt x="170" y="89"/>
                </a:cubicBezTo>
                <a:cubicBezTo>
                  <a:pt x="170" y="44"/>
                  <a:pt x="133" y="8"/>
                  <a:pt x="89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grpSp>
        <p:nvGrpSpPr>
          <p:cNvPr id="31" name="Group 53">
            <a:extLst>
              <a:ext uri="{FF2B5EF4-FFF2-40B4-BE49-F238E27FC236}">
                <a16:creationId xmlns:a16="http://schemas.microsoft.com/office/drawing/2014/main" id="{F4492E78-1BA1-CA4C-9905-D8D896D42E30}"/>
              </a:ext>
            </a:extLst>
          </p:cNvPr>
          <p:cNvGrpSpPr/>
          <p:nvPr/>
        </p:nvGrpSpPr>
        <p:grpSpPr>
          <a:xfrm>
            <a:off x="6208684" y="5329460"/>
            <a:ext cx="539611" cy="539611"/>
            <a:chOff x="4686301" y="5588000"/>
            <a:chExt cx="539750" cy="539750"/>
          </a:xfrm>
        </p:grpSpPr>
        <p:sp>
          <p:nvSpPr>
            <p:cNvPr id="32" name="Oval 1367">
              <a:extLst>
                <a:ext uri="{FF2B5EF4-FFF2-40B4-BE49-F238E27FC236}">
                  <a16:creationId xmlns:a16="http://schemas.microsoft.com/office/drawing/2014/main" id="{B5203F73-C24A-0F40-9F00-0F6C534FB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301" y="5588000"/>
              <a:ext cx="539750" cy="539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3" name="Freeform 1369">
              <a:extLst>
                <a:ext uri="{FF2B5EF4-FFF2-40B4-BE49-F238E27FC236}">
                  <a16:creationId xmlns:a16="http://schemas.microsoft.com/office/drawing/2014/main" id="{DAF1DFC7-33A9-C64B-A36C-DEBDC8E02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6476" y="5711825"/>
              <a:ext cx="276225" cy="273050"/>
            </a:xfrm>
            <a:custGeom>
              <a:avLst/>
              <a:gdLst>
                <a:gd name="T0" fmla="*/ 31 w 87"/>
                <a:gd name="T1" fmla="*/ 52 h 86"/>
                <a:gd name="T2" fmla="*/ 57 w 87"/>
                <a:gd name="T3" fmla="*/ 52 h 86"/>
                <a:gd name="T4" fmla="*/ 63 w 87"/>
                <a:gd name="T5" fmla="*/ 48 h 86"/>
                <a:gd name="T6" fmla="*/ 25 w 87"/>
                <a:gd name="T7" fmla="*/ 48 h 86"/>
                <a:gd name="T8" fmla="*/ 31 w 87"/>
                <a:gd name="T9" fmla="*/ 52 h 86"/>
                <a:gd name="T10" fmla="*/ 43 w 87"/>
                <a:gd name="T11" fmla="*/ 60 h 86"/>
                <a:gd name="T12" fmla="*/ 44 w 87"/>
                <a:gd name="T13" fmla="*/ 60 h 86"/>
                <a:gd name="T14" fmla="*/ 50 w 87"/>
                <a:gd name="T15" fmla="*/ 56 h 86"/>
                <a:gd name="T16" fmla="*/ 37 w 87"/>
                <a:gd name="T17" fmla="*/ 56 h 86"/>
                <a:gd name="T18" fmla="*/ 43 w 87"/>
                <a:gd name="T19" fmla="*/ 60 h 86"/>
                <a:gd name="T20" fmla="*/ 18 w 87"/>
                <a:gd name="T21" fmla="*/ 43 h 86"/>
                <a:gd name="T22" fmla="*/ 19 w 87"/>
                <a:gd name="T23" fmla="*/ 44 h 86"/>
                <a:gd name="T24" fmla="*/ 69 w 87"/>
                <a:gd name="T25" fmla="*/ 44 h 86"/>
                <a:gd name="T26" fmla="*/ 70 w 87"/>
                <a:gd name="T27" fmla="*/ 43 h 86"/>
                <a:gd name="T28" fmla="*/ 70 w 87"/>
                <a:gd name="T29" fmla="*/ 39 h 86"/>
                <a:gd name="T30" fmla="*/ 18 w 87"/>
                <a:gd name="T31" fmla="*/ 39 h 86"/>
                <a:gd name="T32" fmla="*/ 18 w 87"/>
                <a:gd name="T33" fmla="*/ 43 h 86"/>
                <a:gd name="T34" fmla="*/ 85 w 87"/>
                <a:gd name="T35" fmla="*/ 27 h 86"/>
                <a:gd name="T36" fmla="*/ 47 w 87"/>
                <a:gd name="T37" fmla="*/ 2 h 86"/>
                <a:gd name="T38" fmla="*/ 41 w 87"/>
                <a:gd name="T39" fmla="*/ 2 h 86"/>
                <a:gd name="T40" fmla="*/ 3 w 87"/>
                <a:gd name="T41" fmla="*/ 27 h 86"/>
                <a:gd name="T42" fmla="*/ 0 w 87"/>
                <a:gd name="T43" fmla="*/ 32 h 86"/>
                <a:gd name="T44" fmla="*/ 0 w 87"/>
                <a:gd name="T45" fmla="*/ 81 h 86"/>
                <a:gd name="T46" fmla="*/ 6 w 87"/>
                <a:gd name="T47" fmla="*/ 86 h 86"/>
                <a:gd name="T48" fmla="*/ 82 w 87"/>
                <a:gd name="T49" fmla="*/ 86 h 86"/>
                <a:gd name="T50" fmla="*/ 87 w 87"/>
                <a:gd name="T51" fmla="*/ 81 h 86"/>
                <a:gd name="T52" fmla="*/ 87 w 87"/>
                <a:gd name="T53" fmla="*/ 32 h 86"/>
                <a:gd name="T54" fmla="*/ 85 w 87"/>
                <a:gd name="T55" fmla="*/ 27 h 86"/>
                <a:gd name="T56" fmla="*/ 82 w 87"/>
                <a:gd name="T57" fmla="*/ 39 h 86"/>
                <a:gd name="T58" fmla="*/ 44 w 87"/>
                <a:gd name="T59" fmla="*/ 65 h 86"/>
                <a:gd name="T60" fmla="*/ 6 w 87"/>
                <a:gd name="T61" fmla="*/ 39 h 86"/>
                <a:gd name="T62" fmla="*/ 6 w 87"/>
                <a:gd name="T63" fmla="*/ 34 h 86"/>
                <a:gd name="T64" fmla="*/ 9 w 87"/>
                <a:gd name="T65" fmla="*/ 32 h 86"/>
                <a:gd name="T66" fmla="*/ 79 w 87"/>
                <a:gd name="T67" fmla="*/ 32 h 86"/>
                <a:gd name="T68" fmla="*/ 82 w 87"/>
                <a:gd name="T69" fmla="*/ 34 h 86"/>
                <a:gd name="T70" fmla="*/ 82 w 87"/>
                <a:gd name="T71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86">
                  <a:moveTo>
                    <a:pt x="31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31" y="52"/>
                  </a:lnTo>
                  <a:close/>
                  <a:moveTo>
                    <a:pt x="43" y="60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37" y="56"/>
                    <a:pt x="37" y="56"/>
                    <a:pt x="37" y="56"/>
                  </a:cubicBezTo>
                  <a:lnTo>
                    <a:pt x="43" y="60"/>
                  </a:lnTo>
                  <a:close/>
                  <a:moveTo>
                    <a:pt x="18" y="4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8" y="39"/>
                    <a:pt x="18" y="39"/>
                    <a:pt x="18" y="39"/>
                  </a:cubicBezTo>
                  <a:lnTo>
                    <a:pt x="18" y="43"/>
                  </a:lnTo>
                  <a:close/>
                  <a:moveTo>
                    <a:pt x="85" y="27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2" y="0"/>
                    <a:pt x="41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3" y="86"/>
                    <a:pt x="6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5" y="86"/>
                    <a:pt x="87" y="84"/>
                    <a:pt x="87" y="81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0"/>
                    <a:pt x="86" y="28"/>
                    <a:pt x="85" y="27"/>
                  </a:cubicBezTo>
                  <a:close/>
                  <a:moveTo>
                    <a:pt x="82" y="3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7" y="32"/>
                    <a:pt x="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0" y="32"/>
                    <a:pt x="82" y="33"/>
                    <a:pt x="82" y="34"/>
                  </a:cubicBezTo>
                  <a:lnTo>
                    <a:pt x="82" y="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20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34" name="TextBox 7">
            <a:extLst>
              <a:ext uri="{FF2B5EF4-FFF2-40B4-BE49-F238E27FC236}">
                <a16:creationId xmlns:a16="http://schemas.microsoft.com/office/drawing/2014/main" id="{0BE5C69B-AE39-3F46-90A8-0D8AC2805C44}"/>
              </a:ext>
            </a:extLst>
          </p:cNvPr>
          <p:cNvSpPr txBox="1"/>
          <p:nvPr/>
        </p:nvSpPr>
        <p:spPr>
          <a:xfrm>
            <a:off x="1337310" y="1923883"/>
            <a:ext cx="3455035" cy="1415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912495">
              <a:lnSpc>
                <a:spcPct val="15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服务的客户系统需求对接全球前二十集装箱船公司，包括马士基、达飞、赫伯罗特、</a:t>
            </a:r>
            <a:r>
              <a:rPr lang="en-US" altLang="zh-CN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ONE</a:t>
            </a: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、长荣、现代、阳明、以星航运等</a:t>
            </a:r>
            <a:r>
              <a:rPr lang="en-US" altLang="zh-CN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12</a:t>
            </a: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家船公司</a:t>
            </a:r>
            <a:endParaRPr lang="en-US" altLang="zh-CN" sz="1200" kern="100" dirty="0">
              <a:solidFill>
                <a:schemeClr val="bg1"/>
              </a:solidFill>
              <a:latin typeface="Heiti SC Medium" panose="02000000000000000000" pitchFamily="2" charset="-128"/>
              <a:ea typeface="Heiti SC Medium" panose="02000000000000000000" pitchFamily="2" charset="-128"/>
              <a:cs typeface="Times New Roman" panose="02020503050405090304" pitchFamily="18" charset="0"/>
              <a:sym typeface="+mn-ea"/>
            </a:endParaRPr>
          </a:p>
          <a:p>
            <a:pPr marL="171450" indent="-171450" defTabSz="912495">
              <a:lnSpc>
                <a:spcPct val="15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各家船公司业务流程不同</a:t>
            </a:r>
            <a:endParaRPr lang="en-US" altLang="zh-CN" sz="1200" kern="100" dirty="0">
              <a:solidFill>
                <a:schemeClr val="bg1"/>
              </a:solidFill>
              <a:latin typeface="Heiti SC Medium" panose="02000000000000000000" pitchFamily="2" charset="-128"/>
              <a:ea typeface="Heiti SC Medium" panose="02000000000000000000" pitchFamily="2" charset="-128"/>
              <a:cs typeface="Times New Roman" panose="02020503050405090304" pitchFamily="18" charset="0"/>
              <a:sym typeface="+mn-ea"/>
            </a:endParaRPr>
          </a:p>
          <a:p>
            <a:pPr marL="171450" indent="-171450" defTabSz="912495">
              <a:lnSpc>
                <a:spcPct val="15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对接亿通、</a:t>
            </a:r>
            <a:r>
              <a:rPr lang="en-US" altLang="zh-CN" sz="1200" kern="100" dirty="0" err="1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intrra</a:t>
            </a: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、船公司自有系统等多种平台</a:t>
            </a:r>
            <a:endParaRPr lang="en-US" altLang="zh-CN" sz="1200" kern="100" dirty="0">
              <a:solidFill>
                <a:schemeClr val="bg1"/>
              </a:solidFill>
              <a:latin typeface="Heiti SC Medium" panose="02000000000000000000" pitchFamily="2" charset="-128"/>
              <a:ea typeface="Heiti SC Medium" panose="02000000000000000000" pitchFamily="2" charset="-128"/>
              <a:cs typeface="Times New Roman" panose="02020503050405090304" pitchFamily="18" charset="0"/>
              <a:sym typeface="+mn-ea"/>
            </a:endParaRP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DD5DEE7E-87E8-864D-82C0-6D73EFC1B023}"/>
              </a:ext>
            </a:extLst>
          </p:cNvPr>
          <p:cNvSpPr txBox="1"/>
          <p:nvPr/>
        </p:nvSpPr>
        <p:spPr>
          <a:xfrm>
            <a:off x="2447289" y="1492234"/>
            <a:ext cx="215438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船公司对接自动化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BC984B7-A2B4-4648-8D39-6C4F3F45957F}"/>
              </a:ext>
            </a:extLst>
          </p:cNvPr>
          <p:cNvSpPr txBox="1"/>
          <p:nvPr/>
        </p:nvSpPr>
        <p:spPr>
          <a:xfrm>
            <a:off x="2135005" y="1461464"/>
            <a:ext cx="20159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1</a:t>
            </a:r>
          </a:p>
        </p:txBody>
      </p:sp>
      <p:sp>
        <p:nvSpPr>
          <p:cNvPr id="37" name="Line 23">
            <a:extLst>
              <a:ext uri="{FF2B5EF4-FFF2-40B4-BE49-F238E27FC236}">
                <a16:creationId xmlns:a16="http://schemas.microsoft.com/office/drawing/2014/main" id="{AFBB00F2-9E6A-6B4F-9B7F-21A0D5D958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5339" y="1825526"/>
            <a:ext cx="180928" cy="0"/>
          </a:xfrm>
          <a:prstGeom prst="line">
            <a:avLst/>
          </a:prstGeom>
          <a:noFill/>
          <a:ln w="25400" cap="rnd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D85AA5F2-7EB2-A142-AB18-38FF868AE71B}"/>
              </a:ext>
            </a:extLst>
          </p:cNvPr>
          <p:cNvSpPr txBox="1"/>
          <p:nvPr/>
        </p:nvSpPr>
        <p:spPr>
          <a:xfrm flipH="1">
            <a:off x="8107044" y="2228048"/>
            <a:ext cx="2823225" cy="518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kern="100" dirty="0">
                <a:solidFill>
                  <a:schemeClr val="bg1"/>
                </a:solidFill>
                <a:latin typeface="Heiti SC Medium" panose="02000000000000000000" pitchFamily="2" charset="-128"/>
                <a:ea typeface="Heiti SC Medium" panose="02000000000000000000" pitchFamily="2" charset="-128"/>
                <a:cs typeface="Times New Roman" panose="02020503050405090304" pitchFamily="18" charset="0"/>
                <a:sym typeface="+mn-ea"/>
              </a:rPr>
              <a:t>自动化业务处理降低人力成本，降低人员岗位变化导致的对业务产生的影响</a:t>
            </a:r>
            <a:endParaRPr lang="en-US" altLang="zh-CN" sz="12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7716DFD-5F0C-904E-9EB4-585ECA38F3BC}"/>
              </a:ext>
            </a:extLst>
          </p:cNvPr>
          <p:cNvSpPr txBox="1"/>
          <p:nvPr/>
        </p:nvSpPr>
        <p:spPr>
          <a:xfrm flipH="1">
            <a:off x="8107223" y="1825605"/>
            <a:ext cx="31101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降低人力成本、提高业务稳定性</a:t>
            </a:r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24418420-7C7B-A546-804D-4753771D9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2563" y="2172234"/>
            <a:ext cx="180928" cy="0"/>
          </a:xfrm>
          <a:prstGeom prst="line">
            <a:avLst/>
          </a:prstGeom>
          <a:noFill/>
          <a:ln w="25400" cap="rnd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3962CB4D-9F28-1043-AC54-DA0BEB065302}"/>
              </a:ext>
            </a:extLst>
          </p:cNvPr>
          <p:cNvSpPr txBox="1"/>
          <p:nvPr/>
        </p:nvSpPr>
        <p:spPr>
          <a:xfrm>
            <a:off x="1509823" y="5065378"/>
            <a:ext cx="2981291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通过邮件、自动化抓取、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EDI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获取关键业务节点状态信息</a:t>
            </a:r>
            <a:endParaRPr lang="en-US" altLang="zh-CN" sz="12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D0FDDF8E-1ABF-8146-9380-FC3432D72696}"/>
              </a:ext>
            </a:extLst>
          </p:cNvPr>
          <p:cNvSpPr txBox="1"/>
          <p:nvPr/>
        </p:nvSpPr>
        <p:spPr>
          <a:xfrm>
            <a:off x="2447289" y="4633687"/>
            <a:ext cx="215438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+mn-ea"/>
              </a:rPr>
              <a:t>多样化自动化对接需求</a:t>
            </a:r>
          </a:p>
        </p:txBody>
      </p:sp>
      <p:sp>
        <p:nvSpPr>
          <p:cNvPr id="44" name="TextBox 17">
            <a:extLst>
              <a:ext uri="{FF2B5EF4-FFF2-40B4-BE49-F238E27FC236}">
                <a16:creationId xmlns:a16="http://schemas.microsoft.com/office/drawing/2014/main" id="{616E0EE9-A13B-3042-BA39-28CEDA41197E}"/>
              </a:ext>
            </a:extLst>
          </p:cNvPr>
          <p:cNvSpPr txBox="1"/>
          <p:nvPr/>
        </p:nvSpPr>
        <p:spPr>
          <a:xfrm>
            <a:off x="2135005" y="4602918"/>
            <a:ext cx="20159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3</a:t>
            </a:r>
            <a:endParaRPr lang="en-US" sz="1200" b="1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5" name="Line 23">
            <a:extLst>
              <a:ext uri="{FF2B5EF4-FFF2-40B4-BE49-F238E27FC236}">
                <a16:creationId xmlns:a16="http://schemas.microsoft.com/office/drawing/2014/main" id="{3781C8A9-BB9E-CB4B-9AF4-54AAFCDF5B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5339" y="4966978"/>
            <a:ext cx="180928" cy="0"/>
          </a:xfrm>
          <a:prstGeom prst="line">
            <a:avLst/>
          </a:prstGeom>
          <a:noFill/>
          <a:ln w="25400" cap="rnd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98817D92-F1C9-1F45-B3B4-438B53D0940A}"/>
              </a:ext>
            </a:extLst>
          </p:cNvPr>
          <p:cNvSpPr txBox="1"/>
          <p:nvPr/>
        </p:nvSpPr>
        <p:spPr>
          <a:xfrm flipH="1">
            <a:off x="7569428" y="5240014"/>
            <a:ext cx="2484395" cy="244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defTabSz="912495">
              <a:lnSpc>
                <a:spcPct val="150000"/>
              </a:lnSpc>
              <a:spcBef>
                <a:spcPct val="20000"/>
              </a:spcBef>
              <a:defRPr sz="12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ea"/>
              </a:rPr>
              <a:t>多种解决方案的融合需求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A7EC3DFF-C6D9-AA4A-A4F4-8C0DE7C1591C}"/>
              </a:ext>
            </a:extLst>
          </p:cNvPr>
          <p:cNvSpPr txBox="1"/>
          <p:nvPr/>
        </p:nvSpPr>
        <p:spPr>
          <a:xfrm flipH="1">
            <a:off x="7587159" y="4845096"/>
            <a:ext cx="215438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RPA+AI+EDI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D5B0307C-413B-F741-9F81-477802C905E0}"/>
              </a:ext>
            </a:extLst>
          </p:cNvPr>
          <p:cNvSpPr txBox="1"/>
          <p:nvPr/>
        </p:nvSpPr>
        <p:spPr>
          <a:xfrm flipH="1">
            <a:off x="9852228" y="4814327"/>
            <a:ext cx="20159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4</a:t>
            </a:r>
            <a:endParaRPr lang="en-US" sz="1200" b="1" dirty="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9" name="Line 23">
            <a:extLst>
              <a:ext uri="{FF2B5EF4-FFF2-40B4-BE49-F238E27FC236}">
                <a16:creationId xmlns:a16="http://schemas.microsoft.com/office/drawing/2014/main" id="{F8E7AA89-3798-4541-A204-7133C5D03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2563" y="5178387"/>
            <a:ext cx="180928" cy="0"/>
          </a:xfrm>
          <a:prstGeom prst="line">
            <a:avLst/>
          </a:prstGeom>
          <a:noFill/>
          <a:ln w="25400" cap="rnd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en-US" sz="1200">
              <a:solidFill>
                <a:schemeClr val="tx2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C9F6A85-A451-DE49-BB09-44B3488F5582}"/>
              </a:ext>
            </a:extLst>
          </p:cNvPr>
          <p:cNvGrpSpPr/>
          <p:nvPr/>
        </p:nvGrpSpPr>
        <p:grpSpPr>
          <a:xfrm>
            <a:off x="166934" y="1417671"/>
            <a:ext cx="4747895" cy="801548"/>
            <a:chOff x="2217" y="2756"/>
            <a:chExt cx="7477" cy="176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E2FD26B-3521-E142-842F-597D6B357CFD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80F834A-54D1-4B42-81D5-66FEA85E8070}"/>
                </a:ext>
              </a:extLst>
            </p:cNvPr>
            <p:cNvSpPr txBox="1"/>
            <p:nvPr/>
          </p:nvSpPr>
          <p:spPr>
            <a:xfrm>
              <a:off x="2542" y="2756"/>
              <a:ext cx="7152" cy="1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流程图形化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支持图形定义流程，并集成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和流程组件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5DAFF86-41C9-5541-9EB8-1F6FAD8F6E1A}"/>
              </a:ext>
            </a:extLst>
          </p:cNvPr>
          <p:cNvGrpSpPr/>
          <p:nvPr/>
        </p:nvGrpSpPr>
        <p:grpSpPr>
          <a:xfrm>
            <a:off x="166934" y="2522084"/>
            <a:ext cx="4747895" cy="801548"/>
            <a:chOff x="2217" y="2756"/>
            <a:chExt cx="7477" cy="176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5C2DFC2-BF39-4941-A692-2BEB97BB4DB2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09D1A9-3C5C-184F-A967-CB0889589920}"/>
                </a:ext>
              </a:extLst>
            </p:cNvPr>
            <p:cNvSpPr txBox="1"/>
            <p:nvPr/>
          </p:nvSpPr>
          <p:spPr>
            <a:xfrm>
              <a:off x="2542" y="2756"/>
              <a:ext cx="7152" cy="1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RPA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支持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支持十几种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自动化操作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41A96A7-0197-B94C-8878-8F607F375A95}"/>
              </a:ext>
            </a:extLst>
          </p:cNvPr>
          <p:cNvGrpSpPr/>
          <p:nvPr/>
        </p:nvGrpSpPr>
        <p:grpSpPr>
          <a:xfrm>
            <a:off x="166934" y="3623668"/>
            <a:ext cx="4747895" cy="801548"/>
            <a:chOff x="2217" y="2756"/>
            <a:chExt cx="7477" cy="176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40CEB87-5225-6B42-9281-7CE5FFB332D3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5179E70-B7EE-F747-A87E-C38A91DF5641}"/>
                </a:ext>
              </a:extLst>
            </p:cNvPr>
            <p:cNvSpPr txBox="1"/>
            <p:nvPr/>
          </p:nvSpPr>
          <p:spPr>
            <a:xfrm>
              <a:off x="2542" y="2756"/>
              <a:ext cx="7152" cy="1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AI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ocr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支持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支持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过程中的</a:t>
              </a:r>
              <a:r>
                <a:rPr lang="en-US" altLang="zh-CN" sz="1000" dirty="0" err="1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Ocr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识别，如验证码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6568A2-26F5-5948-9D92-DB3E26A0B80E}"/>
              </a:ext>
            </a:extLst>
          </p:cNvPr>
          <p:cNvGrpSpPr/>
          <p:nvPr/>
        </p:nvGrpSpPr>
        <p:grpSpPr>
          <a:xfrm>
            <a:off x="166934" y="4847623"/>
            <a:ext cx="4747895" cy="801548"/>
            <a:chOff x="2217" y="2756"/>
            <a:chExt cx="7477" cy="176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0CF4C64-6FF1-534D-83D9-5855B8B0BB0B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0451399-B0BA-3C48-87BA-37FF8551FABE}"/>
                </a:ext>
              </a:extLst>
            </p:cNvPr>
            <p:cNvSpPr txBox="1"/>
            <p:nvPr/>
          </p:nvSpPr>
          <p:spPr>
            <a:xfrm>
              <a:off x="2542" y="2756"/>
              <a:ext cx="7152" cy="1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EDI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支持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支持目前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EDI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交换过程中的所有节点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667FAD2-B5BC-524C-9EC1-21224966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936" y="1298705"/>
            <a:ext cx="9617639" cy="526891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67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317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0E02E01-30C2-684B-B661-1DA713EA701F}"/>
              </a:ext>
            </a:extLst>
          </p:cNvPr>
          <p:cNvGrpSpPr/>
          <p:nvPr/>
        </p:nvGrpSpPr>
        <p:grpSpPr>
          <a:xfrm>
            <a:off x="220373" y="2105816"/>
            <a:ext cx="4724400" cy="3018180"/>
            <a:chOff x="2217" y="2820"/>
            <a:chExt cx="7440" cy="664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F33643A-0F37-2A40-9814-4A71720B176B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81E46C-B892-F04A-BD0E-AE27268384B8}"/>
                </a:ext>
              </a:extLst>
            </p:cNvPr>
            <p:cNvSpPr txBox="1"/>
            <p:nvPr/>
          </p:nvSpPr>
          <p:spPr>
            <a:xfrm>
              <a:off x="2505" y="2942"/>
              <a:ext cx="7152" cy="65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网站自动登录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Ocr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识别验证码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打开指定功能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获取网站界面指定表格元素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获取数据生成</a:t>
              </a: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excel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Edi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自动任务获取</a:t>
              </a: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excel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数据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读取</a:t>
              </a: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excel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自动生成</a:t>
              </a:r>
              <a:r>
                <a:rPr lang="en-US" altLang="zh-CN" sz="1400" dirty="0" err="1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db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文件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写入业务数据库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2284B292-5FCB-7F4C-BEF4-49F3C3D2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07" y="1502267"/>
            <a:ext cx="8800116" cy="45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2E01304-00CC-4944-A238-C0BD9DC8DA22}"/>
              </a:ext>
            </a:extLst>
          </p:cNvPr>
          <p:cNvGrpSpPr/>
          <p:nvPr/>
        </p:nvGrpSpPr>
        <p:grpSpPr>
          <a:xfrm>
            <a:off x="602869" y="1796325"/>
            <a:ext cx="8119557" cy="850140"/>
            <a:chOff x="2217" y="2756"/>
            <a:chExt cx="7477" cy="187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C0C4329-6A13-8546-8446-E25942F7C854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0C03D4F-DDAB-1648-BAB2-FDC0D1609607}"/>
                </a:ext>
              </a:extLst>
            </p:cNvPr>
            <p:cNvSpPr txBox="1"/>
            <p:nvPr/>
          </p:nvSpPr>
          <p:spPr>
            <a:xfrm>
              <a:off x="2542" y="2756"/>
              <a:ext cx="7152" cy="18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RPA+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航运</a:t>
              </a:r>
              <a:r>
                <a:rPr lang="en-US" altLang="zh-CN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EDI</a:t>
              </a:r>
              <a:r>
                <a:rPr lang="zh-CN" altLang="en-US" sz="14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  <a:sym typeface="+mn-ea"/>
                </a:rPr>
                <a:t>系统</a:t>
              </a:r>
              <a:endParaRPr lang="en-US" altLang="zh-CN" sz="1400" dirty="0">
                <a:solidFill>
                  <a:schemeClr val="bg1"/>
                </a:solidFill>
                <a:latin typeface="汉仪雅酷黑 45W" panose="020B0404020202020204" charset="-122"/>
                <a:ea typeface="汉仪雅酷黑 45W" panose="020B0404020202020204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在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技术中引入行业特点的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EDI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技术，解决通用性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技术与行业结合的最后一公里问题，充分发挥行业特点，提高</a:t>
              </a:r>
              <a:r>
                <a:rPr lang="en-US" altLang="zh-CN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rPr>
                <a:t>在航运物流行业的应用能力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D008304-FE39-DC46-9E52-FA2DDA10A318}"/>
              </a:ext>
            </a:extLst>
          </p:cNvPr>
          <p:cNvGrpSpPr/>
          <p:nvPr/>
        </p:nvGrpSpPr>
        <p:grpSpPr>
          <a:xfrm>
            <a:off x="602869" y="3428999"/>
            <a:ext cx="7798923" cy="850140"/>
            <a:chOff x="2217" y="2756"/>
            <a:chExt cx="7477" cy="187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3E576E6-2146-0F48-9360-B5321881F97B}"/>
                </a:ext>
              </a:extLst>
            </p:cNvPr>
            <p:cNvSpPr/>
            <p:nvPr/>
          </p:nvSpPr>
          <p:spPr>
            <a:xfrm>
              <a:off x="2217" y="2820"/>
              <a:ext cx="185" cy="1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E613A8E-2C4F-224E-92A7-E8D2DEFD1AC6}"/>
                </a:ext>
              </a:extLst>
            </p:cNvPr>
            <p:cNvSpPr txBox="1"/>
            <p:nvPr/>
          </p:nvSpPr>
          <p:spPr>
            <a:xfrm>
              <a:off x="2542" y="2756"/>
              <a:ext cx="7152" cy="18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400">
                  <a:solidFill>
                    <a:schemeClr val="bg1"/>
                  </a:solidFill>
                  <a:latin typeface="汉仪雅酷黑 45W" panose="020B0404020202020204" charset="-122"/>
                  <a:ea typeface="汉仪雅酷黑 45W" panose="020B0404020202020204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RPA</a:t>
              </a:r>
              <a:r>
                <a:rPr lang="zh-CN" altLang="en-US" dirty="0">
                  <a:sym typeface="+mn-ea"/>
                </a:rPr>
                <a:t> </a:t>
              </a:r>
              <a:r>
                <a:rPr lang="en-US" altLang="zh-CN" dirty="0" err="1">
                  <a:sym typeface="+mn-ea"/>
                </a:rPr>
                <a:t>saas</a:t>
              </a:r>
              <a:r>
                <a:rPr lang="zh-CN" altLang="en-US" dirty="0">
                  <a:sym typeface="+mn-ea"/>
                </a:rPr>
                <a:t>应用</a:t>
              </a:r>
              <a:endParaRPr lang="en-US" altLang="zh-CN" dirty="0">
                <a:sym typeface="+mn-ea"/>
              </a:endParaRPr>
            </a:p>
            <a:p>
              <a:r>
                <a:rPr lang="zh-CN" altLang="en-US" sz="1000" dirty="0">
                  <a:sym typeface="+mn-ea"/>
                </a:rPr>
                <a:t>由于航运物流中与船公司的对接流程相对规范，通过自动化流程的引入，可以提供</a:t>
              </a:r>
              <a:r>
                <a:rPr lang="en-US" altLang="zh-CN" sz="1000" dirty="0">
                  <a:sym typeface="+mn-ea"/>
                </a:rPr>
                <a:t>RPA </a:t>
              </a:r>
              <a:r>
                <a:rPr lang="en-US" altLang="zh-CN" sz="1000" dirty="0" err="1">
                  <a:sym typeface="+mn-ea"/>
                </a:rPr>
                <a:t>saas</a:t>
              </a:r>
              <a:r>
                <a:rPr lang="zh-CN" altLang="en-US" sz="1000" dirty="0">
                  <a:sym typeface="+mn-ea"/>
                </a:rPr>
                <a:t>服务面向有需求的航运物流企业，实现物流对接</a:t>
              </a:r>
              <a:r>
                <a:rPr lang="en-US" altLang="zh-CN" sz="1000" dirty="0">
                  <a:sym typeface="+mn-ea"/>
                </a:rPr>
                <a:t>,</a:t>
              </a:r>
              <a:r>
                <a:rPr lang="zh-CN" altLang="en-US" sz="1000" dirty="0">
                  <a:sym typeface="+mn-ea"/>
                </a:rPr>
                <a:t>减少物流企业的系统建设成本</a:t>
              </a:r>
              <a:endParaRPr lang="en-US" altLang="zh-CN" sz="1000" dirty="0"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67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08CE63-15F7-8A4A-9A79-AB36C818FEB6}"/>
              </a:ext>
            </a:extLst>
          </p:cNvPr>
          <p:cNvSpPr/>
          <p:nvPr/>
        </p:nvSpPr>
        <p:spPr>
          <a:xfrm>
            <a:off x="403761" y="1431552"/>
            <a:ext cx="10438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本项目主要业务目的实现对接全球主要集装箱公司的12家大型船公司，通过与亿通、intrra、船公司自有平台进行对接，流程相对比较规范，初期对接业务复杂、技术难度较大，但通用性比较高，结合RPA+EDI技术，以Saas作为服务方式，具有非常好推广价值</a:t>
            </a: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2"/>
            <a:ext cx="12192000" cy="69003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33" y="2485745"/>
            <a:ext cx="3794948" cy="18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18429</TotalTime>
  <Words>491</Words>
  <Application>Microsoft Macintosh PowerPoint</Application>
  <PresentationFormat>宽屏</PresentationFormat>
  <Paragraphs>68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方正粗黑宋简体</vt:lpstr>
      <vt:lpstr>汉仪雅酷黑 45W</vt:lpstr>
      <vt:lpstr>华文仿宋</vt:lpstr>
      <vt:lpstr>Microsoft YaHei</vt:lpstr>
      <vt:lpstr>Microsoft YaHei</vt:lpstr>
      <vt:lpstr>Arial Unicode MS</vt:lpstr>
      <vt:lpstr>Heiti SC Medium</vt:lpstr>
      <vt:lpstr>Arial</vt:lpstr>
      <vt:lpstr>Calibri</vt:lpstr>
      <vt:lpstr>Calibri Light</vt:lpstr>
      <vt:lpstr>Ebrima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7269</cp:lastModifiedBy>
  <cp:revision>50</cp:revision>
  <dcterms:created xsi:type="dcterms:W3CDTF">2021-03-03T08:16:49Z</dcterms:created>
  <dcterms:modified xsi:type="dcterms:W3CDTF">2021-06-16T01:54:52Z</dcterms:modified>
</cp:coreProperties>
</file>