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57" r:id="rId5"/>
    <p:sldId id="258" r:id="rId6"/>
    <p:sldId id="272" r:id="rId7"/>
    <p:sldId id="269" r:id="rId8"/>
    <p:sldId id="267" r:id="rId9"/>
    <p:sldId id="268" r:id="rId10"/>
    <p:sldId id="266" r:id="rId11"/>
    <p:sldId id="271" r:id="rId12"/>
    <p:sldId id="260" r:id="rId13"/>
    <p:sldId id="26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0"/>
    <p:restoredTop sz="94676"/>
  </p:normalViewPr>
  <p:slideViewPr>
    <p:cSldViewPr snapToGrid="0">
      <p:cViewPr varScale="1">
        <p:scale>
          <a:sx n="79" d="100"/>
          <a:sy n="79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12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11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16.pn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image" Target="../media/image15.png"/><Relationship Id="rId12" Type="http://schemas.openxmlformats.org/officeDocument/2006/relationships/tags" Target="../tags/tag11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192270" y="4797425"/>
            <a:ext cx="4545330" cy="581025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000" b="1" dirty="0"/>
              <a:t>运营部招投标信息抓取及</a:t>
            </a:r>
            <a:r>
              <a:rPr kumimoji="1" lang="en-US" altLang="zh-CN" sz="2000" b="1" dirty="0"/>
              <a:t>NLP</a:t>
            </a:r>
            <a:r>
              <a:rPr kumimoji="1" lang="zh-CN" altLang="en-US" sz="2000" b="1" dirty="0"/>
              <a:t>分析</a:t>
            </a:r>
            <a:endParaRPr kumimoji="1" lang="zh-CN" altLang="en-US" sz="2000" b="1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8345" y="2081530"/>
            <a:ext cx="94443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统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计：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2020/03/01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2021/6/2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主要任务执行情况统计：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前期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完成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余汽车招投标网站招标信息抓取及文件下载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释放汽车运营部每天共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小时工时、二期加入新零售运营部部门及自营工程部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个网站后，共释放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小时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天；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招投标文档下载：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8453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已执行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435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工作日招投标信息抓取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 各项任务执行准确率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95%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实际应用效果：汽车运营部、新零售部、自营工程部等均减少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50%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人员配置，在机器人定时运行并分析后，仅需每人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小时判断招投标信息是否为准确；该部分数据实时性及客户服务满意度得到明显提升。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540" y="1510916"/>
            <a:ext cx="365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项目收益统计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982300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：翰智</a:t>
            </a:r>
            <a:r>
              <a:rPr lang="en-AU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云小智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：廖飞牒、吴佳妮、谢元宽、张宽宽、杨胜强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智能逆袭，未来可期 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翰智集团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智能化应用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事业部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：市场营销行业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：某营销有限公司运营部门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86" y="2007908"/>
            <a:ext cx="3703228" cy="3580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701356"/>
            <a:ext cx="49408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某市场营销股份公司创始于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月，是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领先、以科技驱动的新场景体验营销综合服务提供商，主营业务为体验营销、零售终端管理、品牌传播等营销活动的策划、执行、监测、反馈服务。定位于“以科技驱动的新场景体验营销专家”，以虚拟现实、人工智能、大数据采集及运用等前沿创新科技为驱动，持续探索营销领域的创新互动体验产品和智能化产品，并配合与时俱进的创意能力和强大的全国执行网络覆盖能力，围绕消费者构建消费新场景、缔造消费新体验，帮助品牌商实现从营销到销售的闭环，提升品牌价值、拉动产品销量，最终实现促进消费需求升级、推动消费渠道下沉的社会价值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该企业全面进行信息化升级时，发现系统中的许多事只是换了种流程，并没有全面实行信息化，更改系统成本又难以控制，维护时间也无法确定，所以最后决定使用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RPA+NLP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完成最为耗时及繁琐的分析工作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5726097" y="1818640"/>
            <a:ext cx="5916781" cy="2784232"/>
            <a:chOff x="1693430" y="1679590"/>
            <a:chExt cx="8772154" cy="3620652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554203" y="4268244"/>
              <a:ext cx="6911381" cy="1031998"/>
              <a:chOff x="1467192" y="5180920"/>
              <a:chExt cx="6911381" cy="1031998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357598" y="556952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根据分析结果抓取招标信息，整合信息发送给负责人员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整合信息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651509" y="558627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对云平台发起分析请求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发起请求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274315" y="1679590"/>
              <a:ext cx="2133586" cy="1344757"/>
              <a:chOff x="8502848" y="806351"/>
              <a:chExt cx="2133586" cy="1344757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502848" y="1450408"/>
                <a:ext cx="2133586" cy="70070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收集云平台返回的分析结果</a:t>
                </a:r>
                <a:endParaRPr lang="en-US" altLang="zh-CN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55915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文本分析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679590"/>
              <a:ext cx="2254908" cy="1158337"/>
              <a:chOff x="3921963" y="806351"/>
              <a:chExt cx="2254908" cy="1158337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21963" y="1615367"/>
                <a:ext cx="2254908" cy="3493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登陆需要搜索招标信息的网站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,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抓取所有的招投标信息标题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进入网站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49529" y="5343215"/>
            <a:ext cx="296466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等待网页刷新、滚动网页面、下载招投标文件、容易遗漏或者分不清是否已复制了相关信息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共有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300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余网站，每天人工耗时约为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80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小时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259398" y="1876391"/>
            <a:ext cx="3509769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分别登录上百个网站复制相关信息，并需要选取需要的标题及相关附件，提取适用的信息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178293" y="272117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某</a:t>
            </a:r>
            <a:r>
              <a:rPr lang="zh-CN" altLang="en-US" sz="24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汽车运营部门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流程痛点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/>
          <p:cNvSpPr txBox="1"/>
          <p:nvPr/>
        </p:nvSpPr>
        <p:spPr>
          <a:xfrm>
            <a:off x="3751277" y="485775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       机器人执行区域平台建设规划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40"/>
          <p:cNvCxnSpPr/>
          <p:nvPr/>
        </p:nvCxnSpPr>
        <p:spPr>
          <a:xfrm flipV="1">
            <a:off x="872490" y="26314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/>
          <p:cNvCxnSpPr/>
          <p:nvPr/>
        </p:nvCxnSpPr>
        <p:spPr>
          <a:xfrm flipV="1">
            <a:off x="3464560" y="20599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2"/>
          <p:cNvCxnSpPr/>
          <p:nvPr/>
        </p:nvCxnSpPr>
        <p:spPr>
          <a:xfrm flipV="1">
            <a:off x="6057265" y="1528445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43"/>
          <p:cNvCxnSpPr/>
          <p:nvPr/>
        </p:nvCxnSpPr>
        <p:spPr>
          <a:xfrm flipV="1">
            <a:off x="8649335" y="955040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/>
          <p:cNvSpPr txBox="1"/>
          <p:nvPr/>
        </p:nvSpPr>
        <p:spPr>
          <a:xfrm>
            <a:off x="872490" y="3122295"/>
            <a:ext cx="246189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843915" y="4567555"/>
            <a:ext cx="2560320" cy="167004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个汽车网站作为首批试运行网站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根据关键字提取招投标标题信息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464560" y="3996055"/>
            <a:ext cx="2644775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个汽车网站纳入运行网站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完善关键字列表，提高招投标信息提取准确率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6041390" y="3416935"/>
            <a:ext cx="2607945" cy="2675255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个汽车、食品、工程等其余网站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开发云平台的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NLP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文本分析引擎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条正确子集机器学习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实际应用正确率约为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8649335" y="2853055"/>
            <a:ext cx="2689860" cy="235204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家招投标网站平台 （食品、酒店、零部件、汽车品牌）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完成运行成功条招投标信息抓取及信息汇总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3464560" y="2550795"/>
            <a:ext cx="2341880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6057265" y="1938020"/>
            <a:ext cx="2492375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8641715" y="1374140"/>
            <a:ext cx="2796696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algn="r"/>
            <a:r>
              <a:rPr 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-2022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6057265" y="2510155"/>
            <a:ext cx="2317750" cy="542290"/>
            <a:chOff x="4743736" y="3559626"/>
            <a:chExt cx="1652466" cy="308268"/>
          </a:xfrm>
        </p:grpSpPr>
        <p:sp>
          <p:nvSpPr>
            <p:cNvPr id="16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引入云平台规划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64560" y="3089275"/>
            <a:ext cx="2318385" cy="542290"/>
            <a:chOff x="2895531" y="3559626"/>
            <a:chExt cx="1652466" cy="308268"/>
          </a:xfrm>
        </p:grpSpPr>
        <p:sp>
          <p:nvSpPr>
            <p:cNvPr id="19" name="圆角矩形 18"/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/>
          <p:cNvGrpSpPr/>
          <p:nvPr/>
        </p:nvGrpSpPr>
        <p:grpSpPr>
          <a:xfrm>
            <a:off x="872490" y="3672840"/>
            <a:ext cx="2317750" cy="542290"/>
            <a:chOff x="1047326" y="3559626"/>
            <a:chExt cx="1652466" cy="308268"/>
          </a:xfrm>
        </p:grpSpPr>
        <p:sp>
          <p:nvSpPr>
            <p:cNvPr id="22" name="圆角矩形 21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第一批网站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40661" y="1964889"/>
            <a:ext cx="2317750" cy="542290"/>
            <a:chOff x="6870942" y="3570207"/>
            <a:chExt cx="1652466" cy="308268"/>
          </a:xfrm>
        </p:grpSpPr>
        <p:sp>
          <p:nvSpPr>
            <p:cNvPr id="25" name="圆角矩形 24"/>
            <p:cNvSpPr/>
            <p:nvPr/>
          </p:nvSpPr>
          <p:spPr>
            <a:xfrm>
              <a:off x="6870942" y="3570207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6958450" y="3633264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330172" y="43728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招投标信息抓取及分析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机器人上线流程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" name="直接连接符 27"/>
          <p:cNvCxnSpPr>
            <a:stCxn id="4" idx="3"/>
          </p:cNvCxnSpPr>
          <p:nvPr/>
        </p:nvCxnSpPr>
        <p:spPr>
          <a:xfrm>
            <a:off x="1927860" y="5281930"/>
            <a:ext cx="9286240" cy="254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8592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476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027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5145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0020" y="524637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47505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52380" y="524637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82985" y="5246370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31200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4895" y="523684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等腰三角形 62"/>
          <p:cNvSpPr/>
          <p:nvPr/>
        </p:nvSpPr>
        <p:spPr>
          <a:xfrm rot="10800000">
            <a:off x="2354580" y="5607050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等腰三角形 63"/>
          <p:cNvSpPr/>
          <p:nvPr/>
        </p:nvSpPr>
        <p:spPr>
          <a:xfrm rot="10800000">
            <a:off x="5163185" y="5607050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103"/>
          <p:cNvSpPr txBox="1">
            <a:spLocks noChangeArrowheads="1"/>
          </p:cNvSpPr>
          <p:nvPr/>
        </p:nvSpPr>
        <p:spPr bwMode="auto">
          <a:xfrm rot="30982">
            <a:off x="3337228" y="4635376"/>
            <a:ext cx="9213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新增网站数据抓取设计及开发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103"/>
          <p:cNvSpPr txBox="1">
            <a:spLocks noChangeArrowheads="1"/>
          </p:cNvSpPr>
          <p:nvPr/>
        </p:nvSpPr>
        <p:spPr bwMode="auto">
          <a:xfrm rot="30982">
            <a:off x="5173531" y="4856962"/>
            <a:ext cx="92138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训练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103"/>
          <p:cNvSpPr txBox="1">
            <a:spLocks noChangeArrowheads="1"/>
          </p:cNvSpPr>
          <p:nvPr/>
        </p:nvSpPr>
        <p:spPr bwMode="auto">
          <a:xfrm rot="30982">
            <a:off x="1778635" y="5788367"/>
            <a:ext cx="1228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增加网站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103"/>
          <p:cNvSpPr txBox="1">
            <a:spLocks noChangeArrowheads="1"/>
          </p:cNvSpPr>
          <p:nvPr/>
        </p:nvSpPr>
        <p:spPr bwMode="auto">
          <a:xfrm rot="30982">
            <a:off x="4591050" y="5788367"/>
            <a:ext cx="1228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搭建云平台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5" name="肘形连接符 24"/>
          <p:cNvCxnSpPr>
            <a:stCxn id="7" idx="2"/>
            <a:endCxn id="8" idx="2"/>
          </p:cNvCxnSpPr>
          <p:nvPr/>
        </p:nvCxnSpPr>
        <p:spPr>
          <a:xfrm rot="5400000" flipV="1">
            <a:off x="5186998" y="487330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3"/>
          <p:cNvSpPr txBox="1">
            <a:spLocks noChangeArrowheads="1"/>
          </p:cNvSpPr>
          <p:nvPr/>
        </p:nvSpPr>
        <p:spPr bwMode="auto">
          <a:xfrm rot="30982">
            <a:off x="6094253" y="4819120"/>
            <a:ext cx="92075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发起请求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03"/>
          <p:cNvSpPr txBox="1">
            <a:spLocks noChangeArrowheads="1"/>
          </p:cNvSpPr>
          <p:nvPr/>
        </p:nvSpPr>
        <p:spPr bwMode="auto">
          <a:xfrm rot="30982">
            <a:off x="10004873" y="4867421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流程运营阶段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等腰三角形 76"/>
          <p:cNvSpPr/>
          <p:nvPr/>
        </p:nvSpPr>
        <p:spPr>
          <a:xfrm rot="10800000">
            <a:off x="7883525" y="5610225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03"/>
          <p:cNvSpPr txBox="1">
            <a:spLocks noChangeArrowheads="1"/>
          </p:cNvSpPr>
          <p:nvPr/>
        </p:nvSpPr>
        <p:spPr bwMode="auto">
          <a:xfrm rot="30982">
            <a:off x="7317105" y="5705268"/>
            <a:ext cx="12280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分析结果筛及汇总开发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2" name="肘形连接符 31"/>
          <p:cNvCxnSpPr/>
          <p:nvPr/>
        </p:nvCxnSpPr>
        <p:spPr>
          <a:xfrm rot="5400000" flipV="1">
            <a:off x="7907020" y="4867910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03"/>
          <p:cNvSpPr txBox="1">
            <a:spLocks noChangeArrowheads="1"/>
          </p:cNvSpPr>
          <p:nvPr/>
        </p:nvSpPr>
        <p:spPr bwMode="auto">
          <a:xfrm rot="30982">
            <a:off x="6993890" y="4824840"/>
            <a:ext cx="9213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云平台返回分析结果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103"/>
          <p:cNvSpPr txBox="1">
            <a:spLocks noChangeArrowheads="1"/>
          </p:cNvSpPr>
          <p:nvPr/>
        </p:nvSpPr>
        <p:spPr bwMode="auto">
          <a:xfrm rot="30982">
            <a:off x="7940675" y="4824754"/>
            <a:ext cx="92138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03"/>
          <p:cNvSpPr txBox="1">
            <a:spLocks noChangeArrowheads="1"/>
          </p:cNvSpPr>
          <p:nvPr/>
        </p:nvSpPr>
        <p:spPr bwMode="auto">
          <a:xfrm rot="30982">
            <a:off x="8821420" y="4823570"/>
            <a:ext cx="9207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第二批次网站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  <a:endParaRPr lang="zh-CN" altLang="en-US" sz="1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03"/>
          <p:cNvSpPr txBox="1">
            <a:spLocks noChangeArrowheads="1"/>
          </p:cNvSpPr>
          <p:nvPr/>
        </p:nvSpPr>
        <p:spPr bwMode="auto">
          <a:xfrm rot="30982">
            <a:off x="8667750" y="5788367"/>
            <a:ext cx="1228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  <a:endParaRPr lang="zh-CN" altLang="en-US" sz="1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: 圆角 74"/>
          <p:cNvSpPr/>
          <p:nvPr/>
        </p:nvSpPr>
        <p:spPr>
          <a:xfrm>
            <a:off x="1488440" y="3954145"/>
            <a:ext cx="10013950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3200" y="3809365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二期工程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74675" y="1250950"/>
            <a:ext cx="9749790" cy="1940560"/>
            <a:chOff x="631" y="1958"/>
            <a:chExt cx="15354" cy="3056"/>
          </a:xfrm>
        </p:grpSpPr>
        <p:cxnSp>
          <p:nvCxnSpPr>
            <p:cNvPr id="40" name="直接连接符 86"/>
            <p:cNvCxnSpPr>
              <a:stCxn id="41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1" name="肘形连接符 50"/>
            <p:cNvCxnSpPr>
              <a:stCxn id="41" idx="2"/>
              <a:endCxn id="43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51"/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等腰三角形 103"/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等腰三角形 104"/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TextBox 103"/>
            <p:cNvSpPr txBox="1">
              <a:spLocks noChangeArrowheads="1"/>
            </p:cNvSpPr>
            <p:nvPr/>
          </p:nvSpPr>
          <p:spPr bwMode="auto">
            <a:xfrm rot="30982">
              <a:off x="1654" y="2731"/>
              <a:ext cx="1449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TextBox 103"/>
            <p:cNvSpPr txBox="1">
              <a:spLocks noChangeArrowheads="1"/>
            </p:cNvSpPr>
            <p:nvPr/>
          </p:nvSpPr>
          <p:spPr bwMode="auto">
            <a:xfrm rot="30982">
              <a:off x="3175" y="2722"/>
              <a:ext cx="144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TextBox 103"/>
            <p:cNvSpPr txBox="1">
              <a:spLocks noChangeArrowheads="1"/>
            </p:cNvSpPr>
            <p:nvPr/>
          </p:nvSpPr>
          <p:spPr bwMode="auto">
            <a:xfrm rot="30982">
              <a:off x="4653" y="2721"/>
              <a:ext cx="1451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TextBox 103"/>
            <p:cNvSpPr txBox="1">
              <a:spLocks noChangeArrowheads="1"/>
            </p:cNvSpPr>
            <p:nvPr/>
          </p:nvSpPr>
          <p:spPr bwMode="auto">
            <a:xfrm rot="30982">
              <a:off x="6016" y="2731"/>
              <a:ext cx="144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TextBox 103"/>
            <p:cNvSpPr txBox="1">
              <a:spLocks noChangeArrowheads="1"/>
            </p:cNvSpPr>
            <p:nvPr/>
          </p:nvSpPr>
          <p:spPr bwMode="auto">
            <a:xfrm rot="30982">
              <a:off x="7446" y="2731"/>
              <a:ext cx="145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TextBox 103"/>
            <p:cNvSpPr txBox="1">
              <a:spLocks noChangeArrowheads="1"/>
            </p:cNvSpPr>
            <p:nvPr/>
          </p:nvSpPr>
          <p:spPr bwMode="auto">
            <a:xfrm rot="30982">
              <a:off x="8859" y="2721"/>
              <a:ext cx="1451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TextBox 103"/>
            <p:cNvSpPr txBox="1">
              <a:spLocks noChangeArrowheads="1"/>
            </p:cNvSpPr>
            <p:nvPr/>
          </p:nvSpPr>
          <p:spPr bwMode="auto">
            <a:xfrm rot="30982">
              <a:off x="10331" y="2731"/>
              <a:ext cx="145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TextBox 103"/>
            <p:cNvSpPr txBox="1">
              <a:spLocks noChangeArrowheads="1"/>
            </p:cNvSpPr>
            <p:nvPr/>
          </p:nvSpPr>
          <p:spPr bwMode="auto">
            <a:xfrm rot="30982">
              <a:off x="1405" y="4255"/>
              <a:ext cx="193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TextBox 103"/>
            <p:cNvSpPr txBox="1">
              <a:spLocks noChangeArrowheads="1"/>
            </p:cNvSpPr>
            <p:nvPr/>
          </p:nvSpPr>
          <p:spPr bwMode="auto">
            <a:xfrm rot="30982">
              <a:off x="4357" y="4255"/>
              <a:ext cx="193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TextBox 103"/>
            <p:cNvSpPr txBox="1">
              <a:spLocks noChangeArrowheads="1"/>
            </p:cNvSpPr>
            <p:nvPr/>
          </p:nvSpPr>
          <p:spPr bwMode="auto">
            <a:xfrm rot="30982">
              <a:off x="7204" y="4255"/>
              <a:ext cx="193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部署开发</a:t>
              </a: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66" name="肘形连接符 65"/>
            <p:cNvCxnSpPr>
              <a:stCxn id="45" idx="2"/>
              <a:endCxn id="53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03"/>
            <p:cNvSpPr txBox="1">
              <a:spLocks noChangeArrowheads="1"/>
            </p:cNvSpPr>
            <p:nvPr/>
          </p:nvSpPr>
          <p:spPr bwMode="auto">
            <a:xfrm rot="30982">
              <a:off x="11761" y="2732"/>
              <a:ext cx="145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TextBox 103"/>
            <p:cNvSpPr txBox="1">
              <a:spLocks noChangeArrowheads="1"/>
            </p:cNvSpPr>
            <p:nvPr/>
          </p:nvSpPr>
          <p:spPr bwMode="auto">
            <a:xfrm rot="30982">
              <a:off x="13111" y="2722"/>
              <a:ext cx="160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  <a:endParaRPr lang="zh-CN" altLang="en-US" sz="1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等腰三角形 118"/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TextBox 103"/>
            <p:cNvSpPr txBox="1">
              <a:spLocks noChangeArrowheads="1"/>
            </p:cNvSpPr>
            <p:nvPr/>
          </p:nvSpPr>
          <p:spPr bwMode="auto">
            <a:xfrm rot="30982">
              <a:off x="10801" y="4231"/>
              <a:ext cx="193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200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矩形: 圆角 74"/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一期工程</a:t>
              </a: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73" name="直接箭头连接符 122"/>
          <p:cNvCxnSpPr/>
          <p:nvPr/>
        </p:nvCxnSpPr>
        <p:spPr>
          <a:xfrm>
            <a:off x="6510020" y="4384040"/>
            <a:ext cx="449326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123"/>
          <p:cNvCxnSpPr/>
          <p:nvPr/>
        </p:nvCxnSpPr>
        <p:spPr>
          <a:xfrm>
            <a:off x="9247505" y="4664075"/>
            <a:ext cx="1755775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03"/>
          <p:cNvSpPr txBox="1">
            <a:spLocks noChangeArrowheads="1"/>
          </p:cNvSpPr>
          <p:nvPr/>
        </p:nvSpPr>
        <p:spPr bwMode="auto">
          <a:xfrm rot="30982">
            <a:off x="7416165" y="4118634"/>
            <a:ext cx="1228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批次一流程优化</a:t>
            </a:r>
            <a:endParaRPr lang="zh-CN" altLang="en-US" sz="1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03"/>
          <p:cNvSpPr txBox="1">
            <a:spLocks noChangeArrowheads="1"/>
          </p:cNvSpPr>
          <p:nvPr/>
        </p:nvSpPr>
        <p:spPr bwMode="auto">
          <a:xfrm rot="30982">
            <a:off x="9437370" y="4407559"/>
            <a:ext cx="122809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批次二流程优化</a:t>
            </a:r>
            <a:endParaRPr lang="zh-CN" altLang="en-US" sz="1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8" y="296843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32893" y="1599556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PA_文本框 151"/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1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: 圆角 74"/>
          <p:cNvSpPr/>
          <p:nvPr/>
        </p:nvSpPr>
        <p:spPr>
          <a:xfrm>
            <a:off x="955237" y="2303136"/>
            <a:ext cx="4455795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圆角 29"/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混合式部署</a:t>
            </a:r>
            <a:endParaRPr lang="zh-CN" alt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: 圆角 29"/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</a:rPr>
              <a:t>汽车运营部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矩形: 圆角 74"/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: 圆角 74"/>
          <p:cNvSpPr/>
          <p:nvPr/>
        </p:nvSpPr>
        <p:spPr>
          <a:xfrm>
            <a:off x="6787077" y="2288531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: 圆角 29"/>
          <p:cNvSpPr/>
          <p:nvPr/>
        </p:nvSpPr>
        <p:spPr>
          <a:xfrm>
            <a:off x="6770566" y="2162801"/>
            <a:ext cx="1017905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汽车运营部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: 圆角 74"/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机器人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426657" y="2705726"/>
            <a:ext cx="641985" cy="619760"/>
            <a:chOff x="4822" y="3437"/>
            <a:chExt cx="1011" cy="976"/>
          </a:xfrm>
        </p:grpSpPr>
        <p:sp>
          <p:nvSpPr>
            <p:cNvPr id="13" name="PA_文本框 151"/>
            <p:cNvSpPr txBox="1"/>
            <p:nvPr>
              <p:custDataLst>
                <p:tags r:id="rId3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2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4" name="图片 1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/>
          <p:cNvSpPr txBox="1"/>
          <p:nvPr>
            <p:custDataLst>
              <p:tags r:id="rId4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服务器集群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84517" y="2705726"/>
            <a:ext cx="641350" cy="619760"/>
            <a:chOff x="4822" y="3437"/>
            <a:chExt cx="1010" cy="976"/>
          </a:xfrm>
        </p:grpSpPr>
        <p:sp>
          <p:nvSpPr>
            <p:cNvPr id="17" name="PA_文本框 151"/>
            <p:cNvSpPr txBox="1"/>
            <p:nvPr>
              <p:custDataLst>
                <p:tags r:id="rId5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8" name="图片 17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161227" y="3507731"/>
            <a:ext cx="1162050" cy="602615"/>
            <a:chOff x="4141" y="4777"/>
            <a:chExt cx="1830" cy="949"/>
          </a:xfrm>
        </p:grpSpPr>
        <p:sp>
          <p:nvSpPr>
            <p:cNvPr id="20" name="PA_文本框 151"/>
            <p:cNvSpPr txBox="1"/>
            <p:nvPr>
              <p:custDataLst>
                <p:tags r:id="rId6"/>
              </p:custDataLst>
            </p:nvPr>
          </p:nvSpPr>
          <p:spPr>
            <a:xfrm>
              <a:off x="4287" y="5366"/>
              <a:ext cx="1517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高密度机器人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141" y="4777"/>
              <a:ext cx="1242" cy="676"/>
              <a:chOff x="3400" y="4556"/>
              <a:chExt cx="1242" cy="676"/>
            </a:xfrm>
          </p:grpSpPr>
          <p:pic>
            <p:nvPicPr>
              <p:cNvPr id="23" name="图片 22" descr="机器人_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00" y="4556"/>
                <a:ext cx="676" cy="676"/>
              </a:xfrm>
              <a:prstGeom prst="rect">
                <a:avLst/>
              </a:prstGeom>
            </p:spPr>
          </p:pic>
          <p:pic>
            <p:nvPicPr>
              <p:cNvPr id="24" name="图片 23" descr="机器人_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6" y="4556"/>
                <a:ext cx="676" cy="676"/>
              </a:xfrm>
              <a:prstGeom prst="rect">
                <a:avLst/>
              </a:prstGeom>
            </p:spPr>
          </p:pic>
        </p:grpSp>
        <p:pic>
          <p:nvPicPr>
            <p:cNvPr id="22" name="图片 21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5" y="4777"/>
              <a:ext cx="676" cy="676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404817" y="2609206"/>
            <a:ext cx="641350" cy="746125"/>
            <a:chOff x="1638" y="3285"/>
            <a:chExt cx="1010" cy="1175"/>
          </a:xfrm>
        </p:grpSpPr>
        <p:pic>
          <p:nvPicPr>
            <p:cNvPr id="26" name="图片 25" descr="电脑屏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/>
            <p:cNvSpPr txBox="1"/>
            <p:nvPr>
              <p:custDataLst>
                <p:tags r:id="rId8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05452" y="3454391"/>
            <a:ext cx="641350" cy="746125"/>
            <a:chOff x="1638" y="3285"/>
            <a:chExt cx="1010" cy="1175"/>
          </a:xfrm>
        </p:grpSpPr>
        <p:pic>
          <p:nvPicPr>
            <p:cNvPr id="29" name="图片 28" descr="电脑屏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30" name="PA_文本框 151"/>
            <p:cNvSpPr txBox="1"/>
            <p:nvPr>
              <p:custDataLst>
                <p:tags r:id="rId9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pic>
        <p:nvPicPr>
          <p:cNvPr id="31" name="图片 30" descr="服务器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6412" y="4834246"/>
            <a:ext cx="574675" cy="574675"/>
          </a:xfrm>
          <a:prstGeom prst="rect">
            <a:avLst/>
          </a:prstGeom>
        </p:spPr>
      </p:pic>
      <p:sp>
        <p:nvSpPr>
          <p:cNvPr id="33" name="PA_文本框 151"/>
          <p:cNvSpPr txBox="1"/>
          <p:nvPr>
            <p:custDataLst>
              <p:tags r:id="rId12"/>
            </p:custDataLst>
          </p:nvPr>
        </p:nvSpPr>
        <p:spPr>
          <a:xfrm>
            <a:off x="247415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数据库服务器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pic>
        <p:nvPicPr>
          <p:cNvPr id="34" name="图片 33" descr="文件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6867" y="4850121"/>
            <a:ext cx="542925" cy="542925"/>
          </a:xfrm>
          <a:prstGeom prst="rect">
            <a:avLst/>
          </a:prstGeom>
        </p:spPr>
      </p:pic>
      <p:sp>
        <p:nvSpPr>
          <p:cNvPr id="35" name="PA_文本框 151"/>
          <p:cNvSpPr txBox="1"/>
          <p:nvPr>
            <p:custDataLst>
              <p:tags r:id="rId14"/>
            </p:custDataLst>
          </p:nvPr>
        </p:nvSpPr>
        <p:spPr>
          <a:xfrm>
            <a:off x="355873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分析数据存储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sp>
        <p:nvSpPr>
          <p:cNvPr id="36" name="矩形: 圆角 74"/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159"/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/>
          <p:cNvCxnSpPr>
            <a:stCxn id="36" idx="2"/>
          </p:cNvCxnSpPr>
          <p:nvPr/>
        </p:nvCxnSpPr>
        <p:spPr>
          <a:xfrm>
            <a:off x="173946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/>
          <p:cNvCxnSpPr/>
          <p:nvPr/>
        </p:nvCxnSpPr>
        <p:spPr>
          <a:xfrm>
            <a:off x="374733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9581712" y="2573646"/>
            <a:ext cx="789940" cy="619760"/>
            <a:chOff x="4735" y="3437"/>
            <a:chExt cx="1244" cy="976"/>
          </a:xfrm>
        </p:grpSpPr>
        <p:sp>
          <p:nvSpPr>
            <p:cNvPr id="41" name="PA_文本框 151"/>
            <p:cNvSpPr txBox="1"/>
            <p:nvPr>
              <p:custDataLst>
                <p:tags r:id="rId15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图片 41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8100892" y="2573646"/>
            <a:ext cx="641985" cy="619760"/>
            <a:chOff x="4848" y="3437"/>
            <a:chExt cx="1011" cy="976"/>
          </a:xfrm>
        </p:grpSpPr>
        <p:sp>
          <p:nvSpPr>
            <p:cNvPr id="44" name="PA_文本框 151"/>
            <p:cNvSpPr txBox="1"/>
            <p:nvPr>
              <p:custDataLst>
                <p:tags r:id="rId16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图片 44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46" name="矩形: 圆角 74"/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矩形: 圆角 74"/>
          <p:cNvSpPr/>
          <p:nvPr/>
        </p:nvSpPr>
        <p:spPr>
          <a:xfrm>
            <a:off x="6787077" y="518603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矩形: 圆角 29"/>
          <p:cNvSpPr/>
          <p:nvPr/>
        </p:nvSpPr>
        <p:spPr>
          <a:xfrm>
            <a:off x="6770567" y="3588376"/>
            <a:ext cx="1129424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新零售运营部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212527" y="2665721"/>
            <a:ext cx="824230" cy="527685"/>
            <a:chOff x="11473" y="3543"/>
            <a:chExt cx="1298" cy="831"/>
          </a:xfrm>
        </p:grpSpPr>
        <p:pic>
          <p:nvPicPr>
            <p:cNvPr id="50" name="图片 49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/>
            <p:cNvSpPr txBox="1"/>
            <p:nvPr>
              <p:custDataLst>
                <p:tags r:id="rId18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881307" y="2573646"/>
            <a:ext cx="641985" cy="619760"/>
            <a:chOff x="4848" y="3437"/>
            <a:chExt cx="1011" cy="976"/>
          </a:xfrm>
        </p:grpSpPr>
        <p:sp>
          <p:nvSpPr>
            <p:cNvPr id="53" name="PA_文本框 151"/>
            <p:cNvSpPr txBox="1"/>
            <p:nvPr>
              <p:custDataLst>
                <p:tags r:id="rId19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图片 5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55" name="矩形: 圆角 74"/>
          <p:cNvSpPr/>
          <p:nvPr/>
        </p:nvSpPr>
        <p:spPr>
          <a:xfrm>
            <a:off x="9581712" y="2506336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直接连接符 178"/>
          <p:cNvCxnSpPr>
            <a:stCxn id="4" idx="3"/>
            <a:endCxn id="8" idx="1"/>
          </p:cNvCxnSpPr>
          <p:nvPr/>
        </p:nvCxnSpPr>
        <p:spPr>
          <a:xfrm flipV="1">
            <a:off x="5411032" y="2871461"/>
            <a:ext cx="1376045" cy="14560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直接连接符 179"/>
          <p:cNvCxnSpPr>
            <a:stCxn id="4" idx="3"/>
            <a:endCxn id="46" idx="1"/>
          </p:cNvCxnSpPr>
          <p:nvPr/>
        </p:nvCxnSpPr>
        <p:spPr>
          <a:xfrm>
            <a:off x="5411032" y="4327516"/>
            <a:ext cx="13760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连接符 180"/>
          <p:cNvCxnSpPr>
            <a:stCxn id="4" idx="3"/>
            <a:endCxn id="47" idx="1"/>
          </p:cNvCxnSpPr>
          <p:nvPr/>
        </p:nvCxnSpPr>
        <p:spPr>
          <a:xfrm>
            <a:off x="5411032" y="4327516"/>
            <a:ext cx="1376045" cy="14414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9581712" y="4018271"/>
            <a:ext cx="789940" cy="619760"/>
            <a:chOff x="4735" y="3437"/>
            <a:chExt cx="1244" cy="976"/>
          </a:xfrm>
        </p:grpSpPr>
        <p:sp>
          <p:nvSpPr>
            <p:cNvPr id="60" name="PA_文本框 151"/>
            <p:cNvSpPr txBox="1"/>
            <p:nvPr>
              <p:custDataLst>
                <p:tags r:id="rId20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图片 60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8100892" y="4018271"/>
            <a:ext cx="641985" cy="619760"/>
            <a:chOff x="4848" y="3437"/>
            <a:chExt cx="1011" cy="976"/>
          </a:xfrm>
        </p:grpSpPr>
        <p:sp>
          <p:nvSpPr>
            <p:cNvPr id="63" name="PA_文本框 151"/>
            <p:cNvSpPr txBox="1"/>
            <p:nvPr>
              <p:custDataLst>
                <p:tags r:id="rId21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图片 6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5" name="组合 64"/>
          <p:cNvGrpSpPr/>
          <p:nvPr/>
        </p:nvGrpSpPr>
        <p:grpSpPr>
          <a:xfrm>
            <a:off x="7212527" y="4110346"/>
            <a:ext cx="824230" cy="527685"/>
            <a:chOff x="11473" y="3543"/>
            <a:chExt cx="1298" cy="831"/>
          </a:xfrm>
        </p:grpSpPr>
        <p:pic>
          <p:nvPicPr>
            <p:cNvPr id="66" name="图片 65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67" name="PA_文本框 151"/>
            <p:cNvSpPr txBox="1"/>
            <p:nvPr>
              <p:custDataLst>
                <p:tags r:id="rId22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81307" y="4018271"/>
            <a:ext cx="641985" cy="619760"/>
            <a:chOff x="4848" y="3437"/>
            <a:chExt cx="1011" cy="976"/>
          </a:xfrm>
        </p:grpSpPr>
        <p:sp>
          <p:nvSpPr>
            <p:cNvPr id="69" name="PA_文本框 151"/>
            <p:cNvSpPr txBox="1"/>
            <p:nvPr>
              <p:custDataLst>
                <p:tags r:id="rId23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图片 69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71" name="矩形: 圆角 74"/>
          <p:cNvSpPr/>
          <p:nvPr/>
        </p:nvSpPr>
        <p:spPr>
          <a:xfrm>
            <a:off x="9581712" y="3950961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2" name="矩形: 圆角 74"/>
          <p:cNvSpPr/>
          <p:nvPr/>
        </p:nvSpPr>
        <p:spPr>
          <a:xfrm>
            <a:off x="6787077" y="5184766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9581712" y="5458451"/>
            <a:ext cx="789940" cy="619760"/>
            <a:chOff x="4735" y="3437"/>
            <a:chExt cx="1244" cy="976"/>
          </a:xfrm>
        </p:grpSpPr>
        <p:sp>
          <p:nvSpPr>
            <p:cNvPr id="74" name="PA_文本框 151"/>
            <p:cNvSpPr txBox="1"/>
            <p:nvPr>
              <p:custDataLst>
                <p:tags r:id="rId24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图片 74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6" name="组合 75"/>
          <p:cNvGrpSpPr/>
          <p:nvPr/>
        </p:nvGrpSpPr>
        <p:grpSpPr>
          <a:xfrm>
            <a:off x="8100892" y="5458451"/>
            <a:ext cx="641985" cy="619760"/>
            <a:chOff x="4848" y="3437"/>
            <a:chExt cx="1011" cy="976"/>
          </a:xfrm>
        </p:grpSpPr>
        <p:sp>
          <p:nvSpPr>
            <p:cNvPr id="77" name="PA_文本框 151"/>
            <p:cNvSpPr txBox="1"/>
            <p:nvPr>
              <p:custDataLst>
                <p:tags r:id="rId25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图片 77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79" name="组合 78"/>
          <p:cNvGrpSpPr/>
          <p:nvPr/>
        </p:nvGrpSpPr>
        <p:grpSpPr>
          <a:xfrm>
            <a:off x="7212527" y="5550526"/>
            <a:ext cx="824230" cy="527685"/>
            <a:chOff x="11473" y="3543"/>
            <a:chExt cx="1298" cy="831"/>
          </a:xfrm>
        </p:grpSpPr>
        <p:pic>
          <p:nvPicPr>
            <p:cNvPr id="80" name="图片 79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81" name="PA_文本框 151"/>
            <p:cNvSpPr txBox="1"/>
            <p:nvPr>
              <p:custDataLst>
                <p:tags r:id="rId2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805107" y="5458451"/>
            <a:ext cx="776605" cy="619760"/>
            <a:chOff x="4728" y="3437"/>
            <a:chExt cx="1223" cy="976"/>
          </a:xfrm>
        </p:grpSpPr>
        <p:sp>
          <p:nvSpPr>
            <p:cNvPr id="83" name="PA_文本框 151"/>
            <p:cNvSpPr txBox="1"/>
            <p:nvPr>
              <p:custDataLst>
                <p:tags r:id="rId27"/>
              </p:custDataLst>
            </p:nvPr>
          </p:nvSpPr>
          <p:spPr>
            <a:xfrm>
              <a:off x="4728" y="4053"/>
              <a:ext cx="1223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图片 8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85" name="矩形: 圆角 74"/>
          <p:cNvSpPr/>
          <p:nvPr/>
        </p:nvSpPr>
        <p:spPr>
          <a:xfrm>
            <a:off x="8743512" y="5393046"/>
            <a:ext cx="16275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6" name="矩形: 圆角 29"/>
          <p:cNvSpPr/>
          <p:nvPr/>
        </p:nvSpPr>
        <p:spPr>
          <a:xfrm>
            <a:off x="6770567" y="5021571"/>
            <a:ext cx="1129424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自营工程部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/>
          <p:cNvSpPr txBox="1"/>
          <p:nvPr/>
        </p:nvSpPr>
        <p:spPr>
          <a:xfrm>
            <a:off x="3253937" y="415902"/>
            <a:ext cx="1051560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招投标信息抓取及分析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架构部署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1"/>
          <p:cNvSpPr/>
          <p:nvPr/>
        </p:nvSpPr>
        <p:spPr bwMode="gray">
          <a:xfrm>
            <a:off x="9079572" y="3611674"/>
            <a:ext cx="2314387" cy="3028884"/>
          </a:xfrm>
          <a:prstGeom prst="roundRect">
            <a:avLst>
              <a:gd name="adj" fmla="val 928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 panose="020B060402020202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ctangle: Rounded Corners 109"/>
          <p:cNvSpPr/>
          <p:nvPr/>
        </p:nvSpPr>
        <p:spPr bwMode="gray">
          <a:xfrm>
            <a:off x="1248237" y="1239904"/>
            <a:ext cx="9667903" cy="2206017"/>
          </a:xfrm>
          <a:prstGeom prst="roundRect">
            <a:avLst>
              <a:gd name="adj" fmla="val 928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400" b="1" kern="0" dirty="0">
              <a:solidFill>
                <a:schemeClr val="bg1"/>
              </a:solidFill>
              <a:latin typeface="Arial" panose="020B060402020202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angle: Rounded Corners 103"/>
          <p:cNvSpPr/>
          <p:nvPr/>
        </p:nvSpPr>
        <p:spPr bwMode="gray">
          <a:xfrm>
            <a:off x="453077" y="3621627"/>
            <a:ext cx="2171115" cy="3033644"/>
          </a:xfrm>
          <a:prstGeom prst="roundRect">
            <a:avLst>
              <a:gd name="adj" fmla="val 152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800" kern="0" dirty="0" err="1">
              <a:solidFill>
                <a:schemeClr val="bg1"/>
              </a:solidFill>
              <a:latin typeface="Arial" panose="020B060402020202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: Rounded Corners 104"/>
          <p:cNvSpPr/>
          <p:nvPr/>
        </p:nvSpPr>
        <p:spPr bwMode="gray">
          <a:xfrm>
            <a:off x="3230746" y="3589732"/>
            <a:ext cx="5031824" cy="3028884"/>
          </a:xfrm>
          <a:prstGeom prst="roundRect">
            <a:avLst>
              <a:gd name="adj" fmla="val 928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800" kern="0" dirty="0" err="1">
              <a:solidFill>
                <a:schemeClr val="bg1"/>
              </a:solidFill>
              <a:latin typeface="Arial" panose="020B060402020202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itle 2"/>
          <p:cNvSpPr txBox="1"/>
          <p:nvPr/>
        </p:nvSpPr>
        <p:spPr>
          <a:xfrm>
            <a:off x="3013641" y="443930"/>
            <a:ext cx="11180652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                        自动处理流程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586057" y="4994435"/>
            <a:ext cx="1853266" cy="1154395"/>
            <a:chOff x="5409173" y="4010016"/>
            <a:chExt cx="3326837" cy="2072284"/>
          </a:xfrm>
          <a:effectLst/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9" name="TextBox 5"/>
            <p:cNvSpPr txBox="1"/>
            <p:nvPr/>
          </p:nvSpPr>
          <p:spPr>
            <a:xfrm>
              <a:off x="7184970" y="4875631"/>
              <a:ext cx="1551040" cy="759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altLang="zh-CN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Collect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Data </a:t>
              </a:r>
              <a:endParaRPr lang="en-US" altLang="zh-CN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抓取</a:t>
              </a:r>
              <a:r>
                <a:rPr lang="en-US" sz="1100" kern="0" dirty="0" err="1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数据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4" name="Connector: Elbow 23"/>
          <p:cNvCxnSpPr>
            <a:endCxn id="47" idx="1"/>
          </p:cNvCxnSpPr>
          <p:nvPr/>
        </p:nvCxnSpPr>
        <p:spPr>
          <a:xfrm rot="5400000" flipH="1" flipV="1">
            <a:off x="1261623" y="2869073"/>
            <a:ext cx="1826567" cy="490038"/>
          </a:xfrm>
          <a:prstGeom prst="bentConnector2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32"/>
          <p:cNvCxnSpPr>
            <a:stCxn id="47" idx="3"/>
            <a:endCxn id="17" idx="1"/>
          </p:cNvCxnSpPr>
          <p:nvPr/>
        </p:nvCxnSpPr>
        <p:spPr>
          <a:xfrm>
            <a:off x="3227397" y="2200810"/>
            <a:ext cx="328342" cy="182656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0"/>
          <p:cNvGrpSpPr/>
          <p:nvPr/>
        </p:nvGrpSpPr>
        <p:grpSpPr>
          <a:xfrm>
            <a:off x="3555741" y="3611938"/>
            <a:ext cx="871932" cy="921929"/>
            <a:chOff x="5056548" y="2918438"/>
            <a:chExt cx="1212074" cy="1281577"/>
          </a:xfrm>
        </p:grpSpPr>
        <p:pic>
          <p:nvPicPr>
            <p:cNvPr id="17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6548" y="2918438"/>
              <a:ext cx="1154999" cy="1154999"/>
            </a:xfrm>
            <a:prstGeom prst="rect">
              <a:avLst/>
            </a:prstGeom>
          </p:spPr>
        </p:pic>
        <p:sp>
          <p:nvSpPr>
            <p:cNvPr id="18" name="TextBox 39"/>
            <p:cNvSpPr txBox="1"/>
            <p:nvPr/>
          </p:nvSpPr>
          <p:spPr>
            <a:xfrm>
              <a:off x="5089144" y="3964702"/>
              <a:ext cx="1179478" cy="235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获取分析结果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9" name="Straight Arrow Connector 44"/>
          <p:cNvCxnSpPr>
            <a:stCxn id="17" idx="3"/>
          </p:cNvCxnSpPr>
          <p:nvPr/>
        </p:nvCxnSpPr>
        <p:spPr>
          <a:xfrm>
            <a:off x="4386613" y="4027377"/>
            <a:ext cx="276366" cy="149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/>
          <p:nvPr/>
        </p:nvGrpSpPr>
        <p:grpSpPr>
          <a:xfrm>
            <a:off x="5802227" y="1042694"/>
            <a:ext cx="994398" cy="943153"/>
            <a:chOff x="3260290" y="599193"/>
            <a:chExt cx="1382316" cy="1311080"/>
          </a:xfrm>
        </p:grpSpPr>
        <p:pic>
          <p:nvPicPr>
            <p:cNvPr id="21" name="Grafik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4029" y="599193"/>
              <a:ext cx="1154998" cy="1154999"/>
            </a:xfrm>
            <a:prstGeom prst="rect">
              <a:avLst/>
            </a:prstGeom>
          </p:spPr>
        </p:pic>
        <p:sp>
          <p:nvSpPr>
            <p:cNvPr id="22" name="TextBox 52"/>
            <p:cNvSpPr txBox="1"/>
            <p:nvPr/>
          </p:nvSpPr>
          <p:spPr>
            <a:xfrm>
              <a:off x="3260290" y="1674960"/>
              <a:ext cx="1382316" cy="235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训练数据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23" name="Connector: Elbow 53"/>
          <p:cNvCxnSpPr>
            <a:endCxn id="21" idx="1"/>
          </p:cNvCxnSpPr>
          <p:nvPr/>
        </p:nvCxnSpPr>
        <p:spPr>
          <a:xfrm flipV="1">
            <a:off x="5481239" y="1458133"/>
            <a:ext cx="402808" cy="23735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69"/>
          <p:cNvGrpSpPr/>
          <p:nvPr/>
        </p:nvGrpSpPr>
        <p:grpSpPr>
          <a:xfrm>
            <a:off x="7076681" y="4163561"/>
            <a:ext cx="830874" cy="996615"/>
            <a:chOff x="9705384" y="2943221"/>
            <a:chExt cx="1154999" cy="1385398"/>
          </a:xfrm>
          <a:effectLst/>
        </p:grpSpPr>
        <p:pic>
          <p:nvPicPr>
            <p:cNvPr id="25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05384" y="2943221"/>
              <a:ext cx="1154999" cy="1154999"/>
            </a:xfrm>
            <a:prstGeom prst="rect">
              <a:avLst/>
            </a:prstGeom>
            <a:effectLst/>
          </p:spPr>
        </p:pic>
        <p:sp>
          <p:nvSpPr>
            <p:cNvPr id="26" name="TextBox 68"/>
            <p:cNvSpPr txBox="1"/>
            <p:nvPr/>
          </p:nvSpPr>
          <p:spPr>
            <a:xfrm>
              <a:off x="9826866" y="3857994"/>
              <a:ext cx="912032" cy="470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提高准确率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27" name="Connector: Elbow 70"/>
          <p:cNvCxnSpPr>
            <a:stCxn id="21" idx="3"/>
            <a:endCxn id="25" idx="1"/>
          </p:cNvCxnSpPr>
          <p:nvPr/>
        </p:nvCxnSpPr>
        <p:spPr>
          <a:xfrm>
            <a:off x="6714922" y="1458131"/>
            <a:ext cx="361761" cy="312086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93"/>
          <p:cNvGrpSpPr/>
          <p:nvPr/>
        </p:nvGrpSpPr>
        <p:grpSpPr>
          <a:xfrm>
            <a:off x="9656950" y="4164528"/>
            <a:ext cx="1016357" cy="1038198"/>
            <a:chOff x="7684313" y="3315647"/>
            <a:chExt cx="1016886" cy="1038739"/>
          </a:xfrm>
        </p:grpSpPr>
        <p:pic>
          <p:nvPicPr>
            <p:cNvPr id="29" name="Picture 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9837" y="3315647"/>
              <a:ext cx="831307" cy="831307"/>
            </a:xfrm>
            <a:prstGeom prst="rect">
              <a:avLst/>
            </a:prstGeom>
          </p:spPr>
        </p:pic>
        <p:sp>
          <p:nvSpPr>
            <p:cNvPr id="30" name="TextBox 88"/>
            <p:cNvSpPr txBox="1"/>
            <p:nvPr/>
          </p:nvSpPr>
          <p:spPr>
            <a:xfrm>
              <a:off x="7684313" y="4015655"/>
              <a:ext cx="1016886" cy="338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定期存档招投标信息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1" name="Group 97"/>
          <p:cNvGrpSpPr/>
          <p:nvPr/>
        </p:nvGrpSpPr>
        <p:grpSpPr>
          <a:xfrm>
            <a:off x="4796567" y="4996689"/>
            <a:ext cx="2079221" cy="1154395"/>
            <a:chOff x="5409173" y="4010016"/>
            <a:chExt cx="3732453" cy="2072284"/>
          </a:xfrm>
          <a:effectLst/>
        </p:grpSpPr>
        <p:pic>
          <p:nvPicPr>
            <p:cNvPr id="32" name="Picture 9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33" name="TextBox 99"/>
            <p:cNvSpPr txBox="1"/>
            <p:nvPr/>
          </p:nvSpPr>
          <p:spPr>
            <a:xfrm>
              <a:off x="7287902" y="4807732"/>
              <a:ext cx="1853724" cy="6077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招投标信息整理及训练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5" name="Group 113"/>
          <p:cNvGrpSpPr/>
          <p:nvPr/>
        </p:nvGrpSpPr>
        <p:grpSpPr>
          <a:xfrm>
            <a:off x="9079572" y="5599290"/>
            <a:ext cx="2314195" cy="830875"/>
            <a:chOff x="9712305" y="5322305"/>
            <a:chExt cx="2315401" cy="831308"/>
          </a:xfrm>
        </p:grpSpPr>
        <p:sp>
          <p:nvSpPr>
            <p:cNvPr id="36" name="TextBox 96"/>
            <p:cNvSpPr txBox="1"/>
            <p:nvPr/>
          </p:nvSpPr>
          <p:spPr>
            <a:xfrm>
              <a:off x="10546588" y="5461852"/>
              <a:ext cx="1481118" cy="3387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hrome</a:t>
              </a:r>
              <a:r>
                <a:rPr 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/NLP/</a:t>
              </a: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翰智云平台</a:t>
              </a:r>
              <a:r>
                <a:rPr lang="en-US" altLang="zh-CN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/FTP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37" name="Picture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305" y="5322305"/>
              <a:ext cx="881974" cy="831308"/>
            </a:xfrm>
            <a:prstGeom prst="rect">
              <a:avLst/>
            </a:prstGeom>
          </p:spPr>
        </p:pic>
      </p:grpSp>
      <p:grpSp>
        <p:nvGrpSpPr>
          <p:cNvPr id="38" name="Group 21"/>
          <p:cNvGrpSpPr/>
          <p:nvPr/>
        </p:nvGrpSpPr>
        <p:grpSpPr>
          <a:xfrm>
            <a:off x="5877751" y="2368930"/>
            <a:ext cx="933354" cy="1087427"/>
            <a:chOff x="6108897" y="2102104"/>
            <a:chExt cx="933840" cy="1087994"/>
          </a:xfrm>
        </p:grpSpPr>
        <p:pic>
          <p:nvPicPr>
            <p:cNvPr id="39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8579" y="2102104"/>
              <a:ext cx="810353" cy="810353"/>
            </a:xfrm>
            <a:prstGeom prst="rect">
              <a:avLst/>
            </a:prstGeom>
          </p:spPr>
        </p:pic>
        <p:sp>
          <p:nvSpPr>
            <p:cNvPr id="40" name="TextBox 55"/>
            <p:cNvSpPr txBox="1"/>
            <p:nvPr/>
          </p:nvSpPr>
          <p:spPr>
            <a:xfrm>
              <a:off x="6108897" y="2851367"/>
              <a:ext cx="933840" cy="3387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保存分析及输出结果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41" name="Connector: Elbow 58"/>
          <p:cNvCxnSpPr>
            <a:endCxn id="39" idx="1"/>
          </p:cNvCxnSpPr>
          <p:nvPr/>
        </p:nvCxnSpPr>
        <p:spPr>
          <a:xfrm flipV="1">
            <a:off x="5493855" y="2773897"/>
            <a:ext cx="423559" cy="119148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61"/>
          <p:cNvCxnSpPr>
            <a:stCxn id="39" idx="3"/>
            <a:endCxn id="25" idx="1"/>
          </p:cNvCxnSpPr>
          <p:nvPr/>
        </p:nvCxnSpPr>
        <p:spPr>
          <a:xfrm>
            <a:off x="6727343" y="2773903"/>
            <a:ext cx="349339" cy="180509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3"/>
          <p:cNvSpPr/>
          <p:nvPr/>
        </p:nvSpPr>
        <p:spPr bwMode="gray">
          <a:xfrm>
            <a:off x="5462000" y="1097487"/>
            <a:ext cx="1602875" cy="242897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89954" tIns="71962" rIns="89954" bIns="71962" rtlCol="0" anchor="ctr"/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800" kern="0" dirty="0" err="1">
              <a:solidFill>
                <a:schemeClr val="bg1"/>
              </a:solidFill>
              <a:latin typeface="Arial" panose="020B060402020202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TextBox 74"/>
          <p:cNvSpPr txBox="1"/>
          <p:nvPr/>
        </p:nvSpPr>
        <p:spPr>
          <a:xfrm>
            <a:off x="7247454" y="2598363"/>
            <a:ext cx="1806510" cy="338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39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1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8"/>
              </a:rPr>
              <a:t>Document Information completion</a:t>
            </a:r>
            <a:r>
              <a:rPr lang="zh-CN" altLang="en-US" sz="11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8"/>
              </a:rPr>
              <a:t> 完善文档信息</a:t>
            </a:r>
            <a:endParaRPr lang="en-US" sz="11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8"/>
            </a:endParaRPr>
          </a:p>
        </p:txBody>
      </p:sp>
      <p:grpSp>
        <p:nvGrpSpPr>
          <p:cNvPr id="45" name="Group 13"/>
          <p:cNvGrpSpPr/>
          <p:nvPr/>
        </p:nvGrpSpPr>
        <p:grpSpPr>
          <a:xfrm>
            <a:off x="2384885" y="1838016"/>
            <a:ext cx="957460" cy="921837"/>
            <a:chOff x="2584111" y="1580725"/>
            <a:chExt cx="957958" cy="922317"/>
          </a:xfrm>
        </p:grpSpPr>
        <p:sp>
          <p:nvSpPr>
            <p:cNvPr id="46" name="TextBox 38"/>
            <p:cNvSpPr txBox="1"/>
            <p:nvPr/>
          </p:nvSpPr>
          <p:spPr>
            <a:xfrm>
              <a:off x="2584111" y="2333677"/>
              <a:ext cx="957958" cy="1693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发起请求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47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9169" y="1580725"/>
              <a:ext cx="807894" cy="725961"/>
            </a:xfrm>
            <a:prstGeom prst="rect">
              <a:avLst/>
            </a:prstGeom>
          </p:spPr>
        </p:pic>
      </p:grpSp>
      <p:sp>
        <p:nvSpPr>
          <p:cNvPr id="51" name="TextBox 75"/>
          <p:cNvSpPr txBox="1"/>
          <p:nvPr/>
        </p:nvSpPr>
        <p:spPr>
          <a:xfrm>
            <a:off x="1683755" y="4508953"/>
            <a:ext cx="65608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39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提取及整理招标信息标题及附件</a:t>
            </a:r>
            <a:endParaRPr lang="en-US" sz="1100" kern="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2" name="Group 92"/>
          <p:cNvGrpSpPr/>
          <p:nvPr/>
        </p:nvGrpSpPr>
        <p:grpSpPr>
          <a:xfrm>
            <a:off x="4662979" y="3613430"/>
            <a:ext cx="830874" cy="1032271"/>
            <a:chOff x="6452263" y="2918438"/>
            <a:chExt cx="1154999" cy="1434965"/>
          </a:xfrm>
        </p:grpSpPr>
        <p:pic>
          <p:nvPicPr>
            <p:cNvPr id="53" name="Picture 9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52263" y="2918438"/>
              <a:ext cx="1154999" cy="1154999"/>
            </a:xfrm>
            <a:prstGeom prst="rect">
              <a:avLst/>
            </a:prstGeom>
          </p:spPr>
        </p:pic>
        <p:sp>
          <p:nvSpPr>
            <p:cNvPr id="54" name="TextBox 95"/>
            <p:cNvSpPr txBox="1"/>
            <p:nvPr/>
          </p:nvSpPr>
          <p:spPr>
            <a:xfrm>
              <a:off x="6573745" y="3882777"/>
              <a:ext cx="912032" cy="4706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39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100" kern="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整理并输出结果</a:t>
              </a:r>
              <a:endParaRPr lang="en-US" sz="1100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55" name="Grafik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75" y="1220079"/>
            <a:ext cx="830874" cy="830874"/>
          </a:xfrm>
          <a:prstGeom prst="rect">
            <a:avLst/>
          </a:prstGeom>
        </p:spPr>
      </p:pic>
      <p:sp>
        <p:nvSpPr>
          <p:cNvPr id="56" name="Rectangle 85"/>
          <p:cNvSpPr/>
          <p:nvPr/>
        </p:nvSpPr>
        <p:spPr bwMode="gray">
          <a:xfrm>
            <a:off x="2106035" y="1090171"/>
            <a:ext cx="1426918" cy="242897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89954" tIns="71962" rIns="89954" bIns="71962" rtlCol="0" anchor="ctr"/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800" kern="0" dirty="0" err="1">
              <a:solidFill>
                <a:schemeClr val="bg1"/>
              </a:solidFill>
              <a:latin typeface="Arial" panose="020B0604020202020204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8122583" y="1404745"/>
            <a:ext cx="2518639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2400" b="1" kern="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HZ Cloud Platform</a:t>
            </a:r>
            <a:endParaRPr lang="en-US" sz="2400" b="1" kern="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89965" y="30403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005600" y="6615791"/>
            <a:ext cx="133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参考流程图</a:t>
            </a:r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7" y="3781734"/>
            <a:ext cx="528638" cy="582858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481055" y="4442812"/>
            <a:ext cx="7940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逐一登录招标信息网站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44"/>
          <p:cNvCxnSpPr/>
          <p:nvPr/>
        </p:nvCxnSpPr>
        <p:spPr>
          <a:xfrm>
            <a:off x="1402569" y="4073163"/>
            <a:ext cx="276366" cy="149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63151" y="2277710"/>
            <a:ext cx="5469081" cy="3164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3154" y="2504193"/>
            <a:ext cx="5115500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从非结构化的文本中抽取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结构化信息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预训练模型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余种常见实体的抽取，如企业名称、地址、金额、日期等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用户可以自定义抽取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准备数据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，训练模型；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在一段文本中支持模型和模板的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混合模式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1867" y="2116668"/>
            <a:ext cx="804333" cy="118534"/>
          </a:xfrm>
          <a:prstGeom prst="rect">
            <a:avLst/>
          </a:prstGeom>
          <a:solidFill>
            <a:srgbClr val="0370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867" y="2277710"/>
            <a:ext cx="804333" cy="118534"/>
          </a:xfrm>
          <a:prstGeom prst="rect">
            <a:avLst/>
          </a:prstGeom>
          <a:solidFill>
            <a:srgbClr val="C2E09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8979" y="3777590"/>
            <a:ext cx="747221" cy="118534"/>
          </a:xfrm>
          <a:prstGeom prst="rect">
            <a:avLst/>
          </a:prstGeom>
          <a:solidFill>
            <a:srgbClr val="C0D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42589" y="4214869"/>
            <a:ext cx="747221" cy="118534"/>
          </a:xfrm>
          <a:prstGeom prst="rect">
            <a:avLst/>
          </a:prstGeom>
          <a:solidFill>
            <a:srgbClr val="D4FDF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0049" y="4529199"/>
            <a:ext cx="598077" cy="118534"/>
          </a:xfrm>
          <a:prstGeom prst="rect">
            <a:avLst/>
          </a:prstGeom>
          <a:solidFill>
            <a:srgbClr val="88D1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0049" y="3552825"/>
            <a:ext cx="1139451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3151" y="1682218"/>
            <a:ext cx="1987783" cy="400110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信息抽取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17657" y="64979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参考示例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07" y="1531779"/>
            <a:ext cx="4838784" cy="32475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1" y="1993919"/>
            <a:ext cx="4617028" cy="36276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WPS 演示</Application>
  <PresentationFormat>宽屏</PresentationFormat>
  <Paragraphs>293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Wingdings</vt:lpstr>
      <vt:lpstr>Calibri</vt:lpstr>
      <vt:lpstr>方正正中黑简体</vt:lpstr>
      <vt:lpstr>黑体</vt:lpstr>
      <vt:lpstr>Roboto black</vt:lpstr>
      <vt:lpstr>Arial Unicode MS</vt:lpstr>
      <vt:lpstr>Calibri Light</vt:lpstr>
      <vt:lpstr>等线</vt:lpstr>
      <vt:lpstr>Segoe Print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216</cp:revision>
  <dcterms:created xsi:type="dcterms:W3CDTF">2021-03-03T08:16:00Z</dcterms:created>
  <dcterms:modified xsi:type="dcterms:W3CDTF">2021-06-18T05:29:07Z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