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463" r:id="rId2"/>
    <p:sldId id="1464" r:id="rId3"/>
    <p:sldId id="624" r:id="rId4"/>
    <p:sldId id="625" r:id="rId5"/>
    <p:sldId id="626" r:id="rId6"/>
    <p:sldId id="62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BA16-1CFD-4F47-9C75-38F728FC92CB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080FA-8F1A-4924-B4E3-C3652BB51F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66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6F824-3A96-43E2-87EA-D4C419389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78904B-7486-4075-8965-889E6B139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A434B9-7B1C-4EFE-B45C-B101BB9E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D33B9-FC76-42B3-A10C-5057A679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75AC4-5F4C-426A-8158-9E162BEA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81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8368A-F7DE-4729-A431-90099160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BE3950-AF00-471C-BD3A-F645F449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31115-516A-474F-BA9B-16B06BD3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3EC7F-10EF-46BC-B18F-894D5ACF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A3ACB3-171A-4976-86B0-4D8C66CE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01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2D32CA-760F-4476-91CC-1235F6F31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5D7D14-A558-4357-A911-C9311B105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6367C-E1ED-45CC-8BCF-EF4E8DA0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B05AC-94A9-4AF5-BFD9-785FC43C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9E95EB-7E14-442E-A799-66683F9F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75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431333" cy="92614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zh-CN" sz="27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590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0EF569-90F1-4757-A12D-B5B01D27A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B0236-C1FC-4BD3-9B05-548CD5B93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8515C4-D0D8-41D8-B1C7-BA1A36EA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9B5C74-B371-4F97-8925-4E445094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8DDF2-82E6-40DC-A865-0B6E292E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19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54292-50D1-4DB6-B0EA-33DFE73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9466BE-31EB-4B4A-9A89-7D6D6940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13D90-C86C-465F-AFE0-9CD461A6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21773F-9E1A-476B-BC91-35AE90F8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48A6B7-2324-4D13-B6CC-5A6032C9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31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99E74-5211-4D50-88CE-DC3770AB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AC6D5E-E958-49EE-9FBB-9A12FE71F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D13603-8C59-4290-81D2-6A8C52E0C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55A507-0D52-4A05-A7CC-1B4321A2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6AFEF6-1DFE-4E5D-A064-CBEDF270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6E94D0-C727-4272-91C2-34FDC060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2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F742A8-6419-4D96-9871-5A766974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B53109-CA3A-445F-B456-C277B826D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0DC777-E574-4255-BBF5-76FB30588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D12BC3E-90A4-4D79-A772-C80357A27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D3E87E-5C17-4A74-8BE6-A2576FD5A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4CF83A-E82B-48C3-9341-9F5D976E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5E9B02-CD91-4E8D-98A9-9E6AD0A4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B63375-A107-4F00-9D7D-C887BE96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57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F56DCD-446D-4EE0-90FE-1C14157D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41DFD7-C5FF-4CA5-B82F-2858F05A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2D4D89-37CC-4C45-85CA-8016C595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697D61-1A67-4DC7-A7F3-CA4DB8D0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5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75DCC4-88A8-43C0-9171-AF0B8208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5F0FF2-AF82-438D-BD2D-B1D7C2D4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5ED19-C905-4FE6-9EEA-78E43F09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5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C5973-B720-41EF-B519-703A7DBE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91EFC-C167-42EF-B617-915A654E9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B19BED-CFF0-42FA-B1E7-8DB2A34B0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A695CC-B5DF-4BF3-B33D-297DCEE6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4D538-39CB-442B-9FFC-F35E49C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949511-FDB5-49FD-B351-AF40D910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6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094E7-9A0A-41DF-9C0E-3B91CBC9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0D2E2C-31AC-4286-92E1-9EAA9FAC3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4FB2E2-CBB1-4038-A35C-BB5FB101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9D66DF-605F-4320-9FDE-75085AF6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830252-2408-41B8-9725-E55F88F8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E248B9-05D6-4EE6-91AA-07ABE6B7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4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41A756-BF1D-4FA6-B10E-62A83EAD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F41D81-8028-4852-AFB5-7EE9F9777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67F992-9DFF-4592-AB51-9C5979946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029E-1128-468E-A627-CB3AD1ED5478}" type="datetimeFigureOut">
              <a:rPr lang="zh-CN" altLang="en-US" smtClean="0"/>
              <a:t>2021/6/18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740F07-0147-4E7E-85F8-06DA53665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E702E7-7E9A-4781-8F77-BB922D2DA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3DE-BC29-4A29-8FD9-43643E9EDB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02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F04DFC6-9866-4455-A4EE-4029C775A995}"/>
              </a:ext>
            </a:extLst>
          </p:cNvPr>
          <p:cNvSpPr/>
          <p:nvPr/>
        </p:nvSpPr>
        <p:spPr>
          <a:xfrm>
            <a:off x="2352559" y="2349161"/>
            <a:ext cx="7774839" cy="1295807"/>
          </a:xfrm>
          <a:prstGeom prst="roundRect">
            <a:avLst/>
          </a:prstGeom>
          <a:solidFill>
            <a:srgbClr val="0045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zh-CN" altLang="en-US" sz="2799" b="1" dirty="0">
                <a:cs typeface="+mn-ea"/>
                <a:sym typeface="+mn-lt"/>
              </a:rPr>
              <a:t>税务分析系统</a:t>
            </a:r>
            <a:r>
              <a:rPr lang="en-US" altLang="zh-CN" sz="2799" b="1" dirty="0" err="1">
                <a:cs typeface="+mn-ea"/>
                <a:sym typeface="+mn-lt"/>
              </a:rPr>
              <a:t>rpa</a:t>
            </a:r>
            <a:r>
              <a:rPr lang="zh-CN" altLang="en-US" sz="2799" b="1" dirty="0">
                <a:cs typeface="+mn-ea"/>
                <a:sym typeface="+mn-lt"/>
              </a:rPr>
              <a:t>整体解决方案</a:t>
            </a:r>
            <a:endParaRPr lang="zh-CN" altLang="en-US" sz="2799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335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FEF007D-0539-4575-A29D-516696487A9E}"/>
              </a:ext>
            </a:extLst>
          </p:cNvPr>
          <p:cNvSpPr txBox="1"/>
          <p:nvPr/>
        </p:nvSpPr>
        <p:spPr>
          <a:xfrm>
            <a:off x="1128742" y="189484"/>
            <a:ext cx="3815430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99" b="1" dirty="0">
                <a:solidFill>
                  <a:schemeClr val="bg1"/>
                </a:solidFill>
              </a:rPr>
              <a:t>税务及进销项发票分析的商业价值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3F55228-A843-4B8E-80D0-D9193C095912}"/>
              </a:ext>
            </a:extLst>
          </p:cNvPr>
          <p:cNvSpPr/>
          <p:nvPr/>
        </p:nvSpPr>
        <p:spPr bwMode="auto">
          <a:xfrm>
            <a:off x="567543" y="1102205"/>
            <a:ext cx="4952543" cy="4666160"/>
          </a:xfrm>
          <a:prstGeom prst="roundRect">
            <a:avLst>
              <a:gd name="adj" fmla="val 0"/>
            </a:avLst>
          </a:prstGeom>
          <a:solidFill>
            <a:srgbClr val="00459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83" tIns="45691" rIns="91383" bIns="45691" numCol="1" rtlCol="0" anchor="t" anchorCtr="0" compatLnSpc="1"/>
          <a:lstStyle/>
          <a:p>
            <a:pPr defTabSz="913491" fontAlgn="base">
              <a:spcBef>
                <a:spcPct val="0"/>
              </a:spcBef>
              <a:spcAft>
                <a:spcPct val="0"/>
              </a:spcAft>
            </a:pPr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PA-文本框 9">
            <a:extLst>
              <a:ext uri="{FF2B5EF4-FFF2-40B4-BE49-F238E27FC236}">
                <a16:creationId xmlns:a16="http://schemas.microsoft.com/office/drawing/2014/main" id="{F54DAE01-162E-415E-B904-4CB3BD2E9D3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1173" y="1089634"/>
            <a:ext cx="4798913" cy="36572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6565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799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进销项发票分析，一方面可帮助银行</a:t>
            </a:r>
            <a:r>
              <a:rPr lang="zh-CN" altLang="en-US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快速核验发票的真伪与合规性</a:t>
            </a:r>
            <a:r>
              <a:rPr lang="zh-CN" altLang="en-US" sz="1799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，在信贷链条的源头设立监督关卡，</a:t>
            </a:r>
            <a:r>
              <a:rPr lang="zh-CN" altLang="en-US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了解企业的关联交易情况，通过关联性分析评估其还贷能力</a:t>
            </a:r>
            <a:r>
              <a:rPr lang="en-US" altLang="zh-CN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,</a:t>
            </a:r>
            <a:r>
              <a:rPr lang="zh-CN" altLang="en-US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减少信贷风险</a:t>
            </a:r>
            <a:r>
              <a:rPr lang="zh-CN" altLang="en-US" sz="1799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；另一方面还可以对校验通过的票据进行实时监控，通过监控企业定期采集的最新发票数据，</a:t>
            </a:r>
            <a:r>
              <a:rPr lang="zh-CN" altLang="en-US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结合可配置的预警规则（包括采购、销售金额大幅变化，长期无发票纪录，纳税信用等级下降等信息），对发票状态变更进行及时预警</a:t>
            </a:r>
            <a:r>
              <a:rPr lang="en-US" altLang="zh-CN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,</a:t>
            </a:r>
            <a:r>
              <a:rPr lang="zh-CN" altLang="en-US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做好贷后监控</a:t>
            </a:r>
            <a:r>
              <a:rPr lang="en-US" altLang="zh-CN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,</a:t>
            </a:r>
            <a:r>
              <a:rPr lang="zh-CN" altLang="en-US" sz="1799" b="1" dirty="0">
                <a:solidFill>
                  <a:srgbClr val="FFFF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减少银行系统性风险</a:t>
            </a:r>
            <a:r>
              <a:rPr lang="zh-CN" altLang="en-US" sz="1799" dirty="0">
                <a:solidFill>
                  <a:schemeClr val="bg1">
                    <a:lumMod val="9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。</a:t>
            </a:r>
            <a:endParaRPr lang="zh-CN" altLang="en-US" sz="1799" b="1" dirty="0">
              <a:solidFill>
                <a:srgbClr val="FFFF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C94FE0-DA29-4F0C-9C91-4B6540211225}"/>
              </a:ext>
            </a:extLst>
          </p:cNvPr>
          <p:cNvSpPr/>
          <p:nvPr/>
        </p:nvSpPr>
        <p:spPr>
          <a:xfrm>
            <a:off x="5673716" y="1037150"/>
            <a:ext cx="6119086" cy="4666160"/>
          </a:xfrm>
          <a:prstGeom prst="rect">
            <a:avLst/>
          </a:prstGeom>
          <a:solidFill>
            <a:srgbClr val="0045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09CC72-70C5-4F0E-9EA4-594F5DF9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698" y="1569943"/>
            <a:ext cx="5507122" cy="31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70ADA8-3F86-4EA6-9BAD-4AAC80596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0" y="965376"/>
            <a:ext cx="11360191" cy="57853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046B2B8-EBCD-4240-8714-F140B053F8E7}"/>
              </a:ext>
            </a:extLst>
          </p:cNvPr>
          <p:cNvSpPr txBox="1"/>
          <p:nvPr/>
        </p:nvSpPr>
        <p:spPr>
          <a:xfrm>
            <a:off x="1128742" y="189484"/>
            <a:ext cx="49672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99" b="1" dirty="0">
                <a:solidFill>
                  <a:schemeClr val="bg1"/>
                </a:solidFill>
              </a:rPr>
              <a:t>税务及进销项发票分析 与财务分析的集成</a:t>
            </a:r>
          </a:p>
        </p:txBody>
      </p:sp>
    </p:spTree>
    <p:extLst>
      <p:ext uri="{BB962C8B-B14F-4D97-AF65-F5344CB8AC3E}">
        <p14:creationId xmlns:p14="http://schemas.microsoft.com/office/powerpoint/2010/main" val="201671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EAAF97-B8BD-4DF4-B11C-3264A840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71" y="936568"/>
            <a:ext cx="12188826" cy="592054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9653F2B-DF93-43AB-B525-BC0EE906F478}"/>
              </a:ext>
            </a:extLst>
          </p:cNvPr>
          <p:cNvSpPr txBox="1"/>
          <p:nvPr/>
        </p:nvSpPr>
        <p:spPr>
          <a:xfrm>
            <a:off x="1128742" y="189484"/>
            <a:ext cx="496725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99" b="1" dirty="0">
                <a:solidFill>
                  <a:schemeClr val="bg1"/>
                </a:solidFill>
              </a:rPr>
              <a:t>发票深度分析示例报告</a:t>
            </a:r>
          </a:p>
        </p:txBody>
      </p:sp>
    </p:spTree>
    <p:extLst>
      <p:ext uri="{BB962C8B-B14F-4D97-AF65-F5344CB8AC3E}">
        <p14:creationId xmlns:p14="http://schemas.microsoft.com/office/powerpoint/2010/main" val="193581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3D201-A1FA-4919-9198-ACC0C7A0678F}"/>
              </a:ext>
            </a:extLst>
          </p:cNvPr>
          <p:cNvSpPr txBox="1">
            <a:spLocks/>
          </p:cNvSpPr>
          <p:nvPr/>
        </p:nvSpPr>
        <p:spPr>
          <a:xfrm>
            <a:off x="624817" y="189484"/>
            <a:ext cx="7625671" cy="480006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999" dirty="0">
                <a:solidFill>
                  <a:schemeClr val="bg1"/>
                </a:solidFill>
              </a:rPr>
              <a:t>RPA</a:t>
            </a:r>
            <a:r>
              <a:rPr lang="zh-CN" altLang="en-US" sz="1999" dirty="0">
                <a:solidFill>
                  <a:schemeClr val="bg1"/>
                </a:solidFill>
              </a:rPr>
              <a:t>自动化解决方案</a:t>
            </a:r>
            <a:r>
              <a:rPr lang="en-US" altLang="zh-CN" sz="1999" dirty="0">
                <a:solidFill>
                  <a:schemeClr val="bg1"/>
                </a:solidFill>
              </a:rPr>
              <a:t>- Web</a:t>
            </a:r>
            <a:r>
              <a:rPr lang="zh-CN" altLang="en-US" sz="1999" dirty="0">
                <a:solidFill>
                  <a:schemeClr val="bg1"/>
                </a:solidFill>
              </a:rPr>
              <a:t>方式（不需要税盘）</a:t>
            </a:r>
            <a:endParaRPr kumimoji="1" lang="zh-CN" altLang="en-US" sz="1999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849E59-A9AE-4DE0-84BA-8DEFFC83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38" y="189484"/>
            <a:ext cx="8606642" cy="404332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1A489CE-E47D-4AD2-93BD-E22E4A3E0F5E}"/>
              </a:ext>
            </a:extLst>
          </p:cNvPr>
          <p:cNvSpPr txBox="1"/>
          <p:nvPr/>
        </p:nvSpPr>
        <p:spPr>
          <a:xfrm>
            <a:off x="466344" y="4914594"/>
            <a:ext cx="1125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贷前企业数据的采集，是通过自主研发的纯线上操作的</a:t>
            </a:r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H5/WEB</a:t>
            </a:r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进行授权的一种企业数据采集方式。一款能更高效地帮助企业用户查看纳税信息</a:t>
            </a:r>
            <a:r>
              <a:rPr lang="zh-CN" altLang="en-US" sz="1600">
                <a:latin typeface="华文细黑" panose="02010600040101010101" pitchFamily="2" charset="-122"/>
                <a:ea typeface="华文细黑" panose="02010600040101010101" pitchFamily="2" charset="-122"/>
              </a:rPr>
              <a:t>和发票信息的</a:t>
            </a:r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辅助工具。</a:t>
            </a:r>
            <a:endParaRPr lang="en-US" altLang="zh-CN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en-US" altLang="zh-CN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主要流程：</a:t>
            </a:r>
            <a:endParaRPr lang="en-US" altLang="zh-CN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企业客户先填写相关授权信息进行验证授权，授权成功后，渠道即可通过服务后台查看授权企业的税务、发票、流水和贷前报告等资料。</a:t>
            </a:r>
          </a:p>
        </p:txBody>
      </p:sp>
    </p:spTree>
    <p:extLst>
      <p:ext uri="{BB962C8B-B14F-4D97-AF65-F5344CB8AC3E}">
        <p14:creationId xmlns:p14="http://schemas.microsoft.com/office/powerpoint/2010/main" val="33565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F618EB11-0607-427D-92A2-B718BBD2E5D3}"/>
              </a:ext>
            </a:extLst>
          </p:cNvPr>
          <p:cNvSpPr txBox="1">
            <a:spLocks/>
          </p:cNvSpPr>
          <p:nvPr/>
        </p:nvSpPr>
        <p:spPr>
          <a:xfrm>
            <a:off x="624817" y="117495"/>
            <a:ext cx="7625671" cy="480006"/>
          </a:xfrm>
          <a:prstGeom prst="rect">
            <a:avLst/>
          </a:prstGeom>
        </p:spPr>
        <p:txBody>
          <a:bodyPr vert="horz" lIns="91416" tIns="45708" rIns="91416" bIns="4570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399" dirty="0">
                <a:solidFill>
                  <a:schemeClr val="bg1"/>
                </a:solidFill>
              </a:rPr>
              <a:t>RPA</a:t>
            </a:r>
            <a:r>
              <a:rPr lang="zh-CN" altLang="en-US" sz="2399" dirty="0">
                <a:solidFill>
                  <a:schemeClr val="bg1"/>
                </a:solidFill>
              </a:rPr>
              <a:t>自动化解决方案</a:t>
            </a:r>
            <a:r>
              <a:rPr lang="en-US" altLang="zh-CN" sz="2399" dirty="0">
                <a:solidFill>
                  <a:schemeClr val="bg1"/>
                </a:solidFill>
              </a:rPr>
              <a:t>- </a:t>
            </a:r>
            <a:r>
              <a:rPr lang="zh-CN" altLang="en-US" sz="2399" dirty="0">
                <a:solidFill>
                  <a:schemeClr val="bg1"/>
                </a:solidFill>
              </a:rPr>
              <a:t>税盘辅助</a:t>
            </a:r>
            <a:endParaRPr kumimoji="1" lang="zh-CN" altLang="en-US" sz="2399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5BF381-2B46-4E6F-891A-B17EBF39D647}"/>
              </a:ext>
            </a:extLst>
          </p:cNvPr>
          <p:cNvSpPr txBox="1"/>
          <p:nvPr/>
        </p:nvSpPr>
        <p:spPr>
          <a:xfrm>
            <a:off x="624817" y="4838317"/>
            <a:ext cx="11256264" cy="115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“税盘助手”定制插件是自主研发的一款为商户提供开票（目前支持百望与航天）、纳税信息采集功能的软件。</a:t>
            </a:r>
            <a:endParaRPr lang="en-US" altLang="zh-CN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主要功能是规避企业财务分析时，有人工操作带来的各位风险问题，解决信息获取难、统计复杂等问题。是集</a:t>
            </a:r>
            <a:endParaRPr lang="en-US" altLang="zh-CN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企业经营数据的自动收集、财务自动分析和终端数据产品设计与一体的创新型大数据应用产品。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0051A2-C4CF-4706-BE55-C109C5DA7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59" y="1095745"/>
            <a:ext cx="11481881" cy="324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35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342</Words>
  <Application>Microsoft Office PowerPoint</Application>
  <PresentationFormat>宽屏</PresentationFormat>
  <Paragraphs>14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华文细黑</vt:lpstr>
      <vt:lpstr>思源黑体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David Guo</dc:creator>
  <cp:lastModifiedBy>小 眼睛</cp:lastModifiedBy>
  <cp:revision>10</cp:revision>
  <dcterms:created xsi:type="dcterms:W3CDTF">2021-06-09T13:15:35Z</dcterms:created>
  <dcterms:modified xsi:type="dcterms:W3CDTF">2021-06-18T08:21:43Z</dcterms:modified>
</cp:coreProperties>
</file>