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8" r:id="rId6"/>
    <p:sldId id="267" r:id="rId7"/>
    <p:sldId id="263" r:id="rId9"/>
    <p:sldId id="261" r:id="rId10"/>
    <p:sldId id="260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84B2D3"/>
    <a:srgbClr val="01A8FF"/>
    <a:srgbClr val="B484E2"/>
    <a:srgbClr val="705661"/>
    <a:srgbClr val="D460FF"/>
    <a:srgbClr val="34334B"/>
    <a:srgbClr val="6D5562"/>
    <a:srgbClr val="1A070E"/>
    <a:srgbClr val="72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24" d="100"/>
          <a:sy n="124" d="100"/>
        </p:scale>
        <p:origin x="640" y="128"/>
      </p:cViewPr>
      <p:guideLst>
        <p:guide pos="3852"/>
        <p:guide orient="horz" pos="20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3018155" y="4880610"/>
            <a:ext cx="6169660" cy="581025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太平金运 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预约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回访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蜂群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025" y="2741930"/>
            <a:ext cx="10984865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solidFill>
                  <a:schemeClr val="accent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孺子牛 </a:t>
            </a:r>
            <a:r>
              <a:rPr lang="en-US" altLang="zh-CN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运营流程机器人</a:t>
            </a:r>
            <a:endParaRPr lang="zh-CN" altLang="en-US" sz="20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algn="l" defTabSz="1219200">
              <a:lnSpc>
                <a:spcPct val="2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太平金运 · 客户服务中心</a:t>
            </a:r>
            <a:endParaRPr lang="zh-CN" altLang="en-US" sz="20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高效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·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敏捷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·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可靠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·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· 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标准</a:t>
            </a:r>
            <a:endParaRPr lang="zh-CN" altLang="en-US" sz="20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太平金融运营服务（上海）有限公司 · 客户服务中心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客户回访预约场景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客户服务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src=http___pic1.58cdn.com.cn_enterprise_appearance_big_n_v2719a0efe4d43425ba99e8e0d26e13a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1615" y="2628900"/>
            <a:ext cx="4044950" cy="144907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468110" y="1778000"/>
            <a:ext cx="5316855" cy="21685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anchor="t">
            <a:spAutoFit/>
          </a:bodyPr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太平金运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客户服务中心的客服专员每天需要处理各专业公司提交的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大量</a:t>
            </a: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预约回访申请，并根据需求实时安排客服回电回访。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该业务作业量大，作业过程制式化，员工工作负担较重，长时间作业会出现一定的操作错误。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5120" y="2120265"/>
            <a:ext cx="5582920" cy="3583940"/>
            <a:chOff x="512" y="2937"/>
            <a:chExt cx="8792" cy="5644"/>
          </a:xfrm>
        </p:grpSpPr>
        <p:grpSp>
          <p:nvGrpSpPr>
            <p:cNvPr id="20" name="组合 19"/>
            <p:cNvGrpSpPr/>
            <p:nvPr/>
          </p:nvGrpSpPr>
          <p:grpSpPr>
            <a:xfrm>
              <a:off x="512" y="2937"/>
              <a:ext cx="1701" cy="1997"/>
              <a:chOff x="6430340" y="1681627"/>
              <a:chExt cx="1080135" cy="1268212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6430340" y="1681627"/>
                <a:ext cx="1080135" cy="1268212"/>
              </a:xfrm>
              <a:prstGeom prst="roundRect">
                <a:avLst>
                  <a:gd name="adj" fmla="val 6451"/>
                </a:avLst>
              </a:prstGeom>
              <a:solidFill>
                <a:srgbClr val="E6F4F7"/>
              </a:solidFill>
              <a:ln w="1905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" name="文本框 8"/>
              <p:cNvSpPr txBox="1"/>
              <p:nvPr/>
            </p:nvSpPr>
            <p:spPr>
              <a:xfrm>
                <a:off x="6430340" y="2331622"/>
                <a:ext cx="10460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人工</a:t>
                </a:r>
                <a:r>
                  <a:rPr lang="zh-CN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获</a:t>
                </a:r>
                <a:r>
                  <a:rPr 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取</a:t>
                </a:r>
                <a:endParaRPr 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工单</a:t>
                </a:r>
                <a:r>
                  <a:rPr lang="zh-CN" altLang="en-US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数据</a:t>
                </a:r>
                <a:endParaRPr 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363" y="1790625"/>
                <a:ext cx="432000" cy="432000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2854" y="4559"/>
              <a:ext cx="1723" cy="1997"/>
              <a:chOff x="8006003" y="1681627"/>
              <a:chExt cx="1093885" cy="1268212"/>
            </a:xfrm>
          </p:grpSpPr>
          <p:sp>
            <p:nvSpPr>
              <p:cNvPr id="98" name="圆角矩形 97"/>
              <p:cNvSpPr/>
              <p:nvPr/>
            </p:nvSpPr>
            <p:spPr>
              <a:xfrm>
                <a:off x="8006003" y="1681627"/>
                <a:ext cx="1080135" cy="1268212"/>
              </a:xfrm>
              <a:prstGeom prst="roundRect">
                <a:avLst>
                  <a:gd name="adj" fmla="val 6451"/>
                </a:avLst>
              </a:prstGeom>
              <a:solidFill>
                <a:srgbClr val="E6F4F7"/>
              </a:solidFill>
              <a:ln w="1905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9" name="文本框 15"/>
              <p:cNvSpPr txBox="1"/>
              <p:nvPr/>
            </p:nvSpPr>
            <p:spPr>
              <a:xfrm>
                <a:off x="8029658" y="2331622"/>
                <a:ext cx="10702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人工判断</a:t>
                </a:r>
                <a:endParaRPr 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预约时间</a:t>
                </a:r>
                <a:endParaRPr 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070" y="1768625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5218" y="4559"/>
              <a:ext cx="1723" cy="1997"/>
              <a:chOff x="9581666" y="1681627"/>
              <a:chExt cx="1093885" cy="1268212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9581666" y="1681627"/>
                <a:ext cx="1080135" cy="1268212"/>
              </a:xfrm>
              <a:prstGeom prst="roundRect">
                <a:avLst>
                  <a:gd name="adj" fmla="val 6451"/>
                </a:avLst>
              </a:prstGeom>
              <a:solidFill>
                <a:srgbClr val="E6F4F7"/>
              </a:solidFill>
              <a:ln w="1905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1" name="文本框 15"/>
              <p:cNvSpPr txBox="1"/>
              <p:nvPr/>
            </p:nvSpPr>
            <p:spPr>
              <a:xfrm>
                <a:off x="9605321" y="2331622"/>
                <a:ext cx="10702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人工查询</a:t>
                </a:r>
                <a:endParaRPr lang="zh-CN" alt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客户信息</a:t>
                </a:r>
                <a:endParaRPr lang="zh-CN" alt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7582" y="4559"/>
              <a:ext cx="1723" cy="1997"/>
              <a:chOff x="9581666" y="1681627"/>
              <a:chExt cx="1093885" cy="1268212"/>
            </a:xfrm>
          </p:grpSpPr>
          <p:sp>
            <p:nvSpPr>
              <p:cNvPr id="107" name="圆角矩形 106"/>
              <p:cNvSpPr/>
              <p:nvPr/>
            </p:nvSpPr>
            <p:spPr>
              <a:xfrm>
                <a:off x="9581666" y="1681627"/>
                <a:ext cx="1080135" cy="1268212"/>
              </a:xfrm>
              <a:prstGeom prst="roundRect">
                <a:avLst>
                  <a:gd name="adj" fmla="val 6451"/>
                </a:avLst>
              </a:prstGeom>
              <a:solidFill>
                <a:srgbClr val="E6F4F7"/>
              </a:solidFill>
              <a:ln w="1905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" name="文本框 15"/>
              <p:cNvSpPr txBox="1"/>
              <p:nvPr/>
            </p:nvSpPr>
            <p:spPr>
              <a:xfrm>
                <a:off x="9605321" y="2331622"/>
                <a:ext cx="10702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人工创建</a:t>
                </a:r>
                <a:endParaRPr lang="zh-CN" alt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预约任务</a:t>
                </a:r>
                <a:endParaRPr lang="zh-CN" alt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" y="4672"/>
              <a:ext cx="737" cy="737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" y="4731"/>
              <a:ext cx="680" cy="680"/>
            </a:xfrm>
            <a:prstGeom prst="rect">
              <a:avLst/>
            </a:prstGeom>
          </p:spPr>
        </p:pic>
        <p:sp>
          <p:nvSpPr>
            <p:cNvPr id="44" name="右箭头 43"/>
            <p:cNvSpPr/>
            <p:nvPr/>
          </p:nvSpPr>
          <p:spPr>
            <a:xfrm rot="2160000">
              <a:off x="2351" y="3715"/>
              <a:ext cx="418" cy="441"/>
            </a:xfrm>
            <a:prstGeom prst="rightArrow">
              <a:avLst/>
            </a:prstGeom>
            <a:solidFill>
              <a:srgbClr val="4BACC6"/>
            </a:solidFill>
            <a:ln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右箭头 109"/>
            <p:cNvSpPr/>
            <p:nvPr/>
          </p:nvSpPr>
          <p:spPr>
            <a:xfrm>
              <a:off x="4657" y="5337"/>
              <a:ext cx="418" cy="441"/>
            </a:xfrm>
            <a:prstGeom prst="rightArrow">
              <a:avLst/>
            </a:prstGeom>
            <a:solidFill>
              <a:srgbClr val="4BACC6"/>
            </a:solidFill>
            <a:ln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右箭头 110"/>
            <p:cNvSpPr/>
            <p:nvPr/>
          </p:nvSpPr>
          <p:spPr>
            <a:xfrm>
              <a:off x="7031" y="5337"/>
              <a:ext cx="418" cy="441"/>
            </a:xfrm>
            <a:prstGeom prst="rightArrow">
              <a:avLst/>
            </a:prstGeom>
            <a:solidFill>
              <a:srgbClr val="4BACC6"/>
            </a:solidFill>
            <a:ln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12" y="6585"/>
              <a:ext cx="1701" cy="1997"/>
              <a:chOff x="6430340" y="1681627"/>
              <a:chExt cx="1080135" cy="1268212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6430340" y="1681627"/>
                <a:ext cx="1080135" cy="1268212"/>
              </a:xfrm>
              <a:prstGeom prst="roundRect">
                <a:avLst>
                  <a:gd name="adj" fmla="val 6451"/>
                </a:avLst>
              </a:prstGeom>
              <a:solidFill>
                <a:srgbClr val="E6F4F7"/>
              </a:solidFill>
              <a:ln w="19050">
                <a:solidFill>
                  <a:srgbClr val="4B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" name="文本框 8"/>
              <p:cNvSpPr txBox="1"/>
              <p:nvPr/>
            </p:nvSpPr>
            <p:spPr>
              <a:xfrm>
                <a:off x="6430340" y="2331622"/>
                <a:ext cx="1046090" cy="521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人工</a:t>
                </a:r>
                <a:r>
                  <a:rPr lang="zh-CN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获</a:t>
                </a:r>
                <a:r>
                  <a:rPr lang="zh-CN" sz="1400" b="1" dirty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取</a:t>
                </a:r>
                <a:endParaRPr 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邮件</a:t>
                </a:r>
                <a:r>
                  <a:rPr lang="zh-CN" altLang="en-US" sz="1400" b="1" dirty="0" smtClean="0">
                    <a:solidFill>
                      <a:srgbClr val="4BAC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数据</a:t>
                </a:r>
                <a:endParaRPr lang="zh-CN" sz="1400" b="1" dirty="0">
                  <a:solidFill>
                    <a:srgbClr val="4BAC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363" y="1790625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7" name="右箭头 6"/>
            <p:cNvSpPr/>
            <p:nvPr/>
          </p:nvSpPr>
          <p:spPr>
            <a:xfrm rot="19440000" flipV="1">
              <a:off x="2384" y="6741"/>
              <a:ext cx="418" cy="441"/>
            </a:xfrm>
            <a:prstGeom prst="rightArrow">
              <a:avLst/>
            </a:prstGeom>
            <a:solidFill>
              <a:srgbClr val="4BACC6"/>
            </a:solidFill>
            <a:ln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345555" y="4163060"/>
            <a:ext cx="5400675" cy="0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4"/>
          <p:cNvSpPr/>
          <p:nvPr/>
        </p:nvSpPr>
        <p:spPr>
          <a:xfrm>
            <a:off x="6893560" y="4685665"/>
            <a:ext cx="1795780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对接专业公司：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8830945" y="4612005"/>
            <a:ext cx="1795780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237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4"/>
          <p:cNvSpPr/>
          <p:nvPr/>
        </p:nvSpPr>
        <p:spPr>
          <a:xfrm>
            <a:off x="6893560" y="5252720"/>
            <a:ext cx="1795780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年处理量：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8830945" y="5179695"/>
            <a:ext cx="1795780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680,000</a:t>
            </a: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6893560" y="5819775"/>
            <a:ext cx="1795780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人力需求：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8830945" y="5747385"/>
            <a:ext cx="1795780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31470" y="3096895"/>
            <a:ext cx="1790700" cy="526415"/>
            <a:chOff x="834" y="5060"/>
            <a:chExt cx="2820" cy="829"/>
          </a:xfrm>
        </p:grpSpPr>
        <p:sp>
          <p:nvSpPr>
            <p:cNvPr id="92" name="圆角矩形 91"/>
            <p:cNvSpPr/>
            <p:nvPr/>
          </p:nvSpPr>
          <p:spPr>
            <a:xfrm>
              <a:off x="834" y="5060"/>
              <a:ext cx="2820" cy="829"/>
            </a:xfrm>
            <a:prstGeom prst="roundRect">
              <a:avLst>
                <a:gd name="adj" fmla="val 10132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154" y="5281"/>
              <a:ext cx="2390" cy="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p>
              <a:pPr lvl="0" indent="0" algn="ctr">
                <a:lnSpc>
                  <a:spcPct val="100000"/>
                </a:lnSpc>
                <a:buClrTx/>
                <a:buSzTx/>
                <a:buFont typeface="Wingdings" panose="05000000000000000000" charset="0"/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太平专业公司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996" y="5361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31470" y="3906520"/>
            <a:ext cx="1790700" cy="526415"/>
            <a:chOff x="834" y="5060"/>
            <a:chExt cx="2820" cy="829"/>
          </a:xfrm>
        </p:grpSpPr>
        <p:sp>
          <p:nvSpPr>
            <p:cNvPr id="107" name="圆角矩形 106"/>
            <p:cNvSpPr/>
            <p:nvPr/>
          </p:nvSpPr>
          <p:spPr>
            <a:xfrm>
              <a:off x="834" y="5060"/>
              <a:ext cx="2820" cy="829"/>
            </a:xfrm>
            <a:prstGeom prst="roundRect">
              <a:avLst>
                <a:gd name="adj" fmla="val 10132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54" y="5281"/>
              <a:ext cx="2390" cy="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p>
              <a:pPr lvl="0" indent="0" algn="ctr">
                <a:lnSpc>
                  <a:spcPct val="100000"/>
                </a:lnSpc>
                <a:buClrTx/>
                <a:buSzTx/>
                <a:buFont typeface="Wingdings" panose="05000000000000000000" charset="0"/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太平专业公司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996" y="5361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31470" y="4716145"/>
            <a:ext cx="1790700" cy="526415"/>
            <a:chOff x="834" y="5060"/>
            <a:chExt cx="2820" cy="829"/>
          </a:xfrm>
        </p:grpSpPr>
        <p:sp>
          <p:nvSpPr>
            <p:cNvPr id="114" name="圆角矩形 113"/>
            <p:cNvSpPr/>
            <p:nvPr/>
          </p:nvSpPr>
          <p:spPr>
            <a:xfrm>
              <a:off x="834" y="5060"/>
              <a:ext cx="2820" cy="829"/>
            </a:xfrm>
            <a:prstGeom prst="roundRect">
              <a:avLst>
                <a:gd name="adj" fmla="val 10132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154" y="5281"/>
              <a:ext cx="2390" cy="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p>
              <a:pPr lvl="0" indent="0" algn="ctr">
                <a:lnSpc>
                  <a:spcPct val="100000"/>
                </a:lnSpc>
                <a:buClrTx/>
                <a:buSzTx/>
                <a:buFont typeface="Wingdings" panose="05000000000000000000" charset="0"/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太平专业公司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996" y="5361"/>
              <a:ext cx="227" cy="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15711" y="1398803"/>
            <a:ext cx="723963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noProof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Impact" panose="020B0806030902050204" pitchFamily="34" charset="0"/>
                <a:sym typeface="+mn-ea"/>
              </a:rPr>
              <a:t>太平金运打造行业首款Raas自动作业平台 </a:t>
            </a:r>
            <a:r>
              <a:rPr lang="en-US" altLang="zh-CN" sz="2600" b="1" noProof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Impact" panose="020B0806030902050204" pitchFamily="34" charset="0"/>
                <a:sym typeface="+mn-ea"/>
              </a:rPr>
              <a:t>- “</a:t>
            </a:r>
            <a:r>
              <a:rPr lang="zh-CN" altLang="en-US" sz="2600" b="1" noProof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Impact" panose="020B0806030902050204" pitchFamily="34" charset="0"/>
                <a:sym typeface="+mn-ea"/>
              </a:rPr>
              <a:t>蜂巢</a:t>
            </a:r>
            <a:r>
              <a:rPr lang="en-US" altLang="zh-CN" sz="2600" b="1" noProof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Impact" panose="020B0806030902050204" pitchFamily="34" charset="0"/>
                <a:sym typeface="+mn-ea"/>
              </a:rPr>
              <a:t>”</a:t>
            </a:r>
            <a:endParaRPr lang="en-US" altLang="zh-CN" sz="2600" b="1" noProof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Impact" panose="020B0806030902050204" pitchFamily="3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5770" y="2097405"/>
            <a:ext cx="8696325" cy="4743450"/>
          </a:xfrm>
          <a:prstGeom prst="rect">
            <a:avLst/>
          </a:prstGeom>
        </p:spPr>
      </p:pic>
      <p:sp>
        <p:nvSpPr>
          <p:cNvPr id="29" name="右箭头 28"/>
          <p:cNvSpPr/>
          <p:nvPr/>
        </p:nvSpPr>
        <p:spPr>
          <a:xfrm>
            <a:off x="2721061" y="3626666"/>
            <a:ext cx="265279" cy="280070"/>
          </a:xfrm>
          <a:prstGeom prst="rightArrow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2721061" y="4576626"/>
            <a:ext cx="265279" cy="280070"/>
          </a:xfrm>
          <a:prstGeom prst="rightArrow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2222500" y="3288030"/>
            <a:ext cx="461645" cy="17532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anchor="t">
            <a:spAutoFit/>
          </a:bodyPr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316355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1383" y="276235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0" name="图片 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354455"/>
            <a:ext cx="1226820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82" y="1456783"/>
            <a:ext cx="1142486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蜂群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作业模式</a:t>
            </a:r>
            <a:endParaRPr lang="zh-CN" altLang="en-US" sz="2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34340" y="2959735"/>
            <a:ext cx="11435715" cy="1134110"/>
          </a:xfrm>
          <a:prstGeom prst="roundRect">
            <a:avLst>
              <a:gd name="adj" fmla="val 6718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155" y="3221990"/>
            <a:ext cx="609600" cy="609600"/>
          </a:xfrm>
          <a:prstGeom prst="rect">
            <a:avLst/>
          </a:prstGeom>
        </p:spPr>
      </p:pic>
      <p:pic>
        <p:nvPicPr>
          <p:cNvPr id="6" name="图片 5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9745" y="3221990"/>
            <a:ext cx="609600" cy="609600"/>
          </a:xfrm>
          <a:prstGeom prst="rect">
            <a:avLst/>
          </a:prstGeom>
        </p:spPr>
      </p:pic>
      <p:pic>
        <p:nvPicPr>
          <p:cNvPr id="7" name="图片 6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0335" y="3221990"/>
            <a:ext cx="609600" cy="609600"/>
          </a:xfrm>
          <a:prstGeom prst="rect">
            <a:avLst/>
          </a:prstGeom>
        </p:spPr>
      </p:pic>
      <p:pic>
        <p:nvPicPr>
          <p:cNvPr id="8" name="图片 7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925" y="3221990"/>
            <a:ext cx="609600" cy="609600"/>
          </a:xfrm>
          <a:prstGeom prst="rect">
            <a:avLst/>
          </a:prstGeom>
        </p:spPr>
      </p:pic>
      <p:pic>
        <p:nvPicPr>
          <p:cNvPr id="9" name="图片 8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1515" y="3221990"/>
            <a:ext cx="609600" cy="609600"/>
          </a:xfrm>
          <a:prstGeom prst="rect">
            <a:avLst/>
          </a:prstGeom>
        </p:spPr>
      </p:pic>
      <p:pic>
        <p:nvPicPr>
          <p:cNvPr id="10" name="图片 9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2105" y="3221990"/>
            <a:ext cx="609600" cy="609600"/>
          </a:xfrm>
          <a:prstGeom prst="rect">
            <a:avLst/>
          </a:prstGeom>
        </p:spPr>
      </p:pic>
      <p:pic>
        <p:nvPicPr>
          <p:cNvPr id="11" name="图片 10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2695" y="3221990"/>
            <a:ext cx="609600" cy="609600"/>
          </a:xfrm>
          <a:prstGeom prst="rect">
            <a:avLst/>
          </a:prstGeom>
        </p:spPr>
      </p:pic>
      <p:pic>
        <p:nvPicPr>
          <p:cNvPr id="12" name="图片 11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3285" y="3221990"/>
            <a:ext cx="609600" cy="609600"/>
          </a:xfrm>
          <a:prstGeom prst="rect">
            <a:avLst/>
          </a:prstGeom>
        </p:spPr>
      </p:pic>
      <p:pic>
        <p:nvPicPr>
          <p:cNvPr id="13" name="图片 12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3221990"/>
            <a:ext cx="609600" cy="609600"/>
          </a:xfrm>
          <a:prstGeom prst="rect">
            <a:avLst/>
          </a:prstGeom>
        </p:spPr>
      </p:pic>
      <p:pic>
        <p:nvPicPr>
          <p:cNvPr id="14" name="图片 13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4465" y="3221990"/>
            <a:ext cx="609600" cy="609600"/>
          </a:xfrm>
          <a:prstGeom prst="rect">
            <a:avLst/>
          </a:prstGeom>
        </p:spPr>
      </p:pic>
      <p:pic>
        <p:nvPicPr>
          <p:cNvPr id="15" name="图片 14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055" y="3221990"/>
            <a:ext cx="609600" cy="609600"/>
          </a:xfrm>
          <a:prstGeom prst="rect">
            <a:avLst/>
          </a:prstGeom>
        </p:spPr>
      </p:pic>
      <p:pic>
        <p:nvPicPr>
          <p:cNvPr id="16" name="图片 15" descr="预约回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5645" y="3221990"/>
            <a:ext cx="609600" cy="6096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148205" y="4559300"/>
            <a:ext cx="1080135" cy="1268095"/>
            <a:chOff x="2416" y="6136"/>
            <a:chExt cx="1701" cy="1997"/>
          </a:xfrm>
        </p:grpSpPr>
        <p:sp>
          <p:nvSpPr>
            <p:cNvPr id="121" name="圆角矩形 120"/>
            <p:cNvSpPr/>
            <p:nvPr/>
          </p:nvSpPr>
          <p:spPr>
            <a:xfrm>
              <a:off x="2416" y="6136"/>
              <a:ext cx="1701" cy="1997"/>
            </a:xfrm>
            <a:prstGeom prst="roundRect">
              <a:avLst>
                <a:gd name="adj" fmla="val 6451"/>
              </a:avLst>
            </a:prstGeom>
            <a:solidFill>
              <a:srgbClr val="D7EAF9"/>
            </a:solidFill>
            <a:ln w="19050">
              <a:solidFill>
                <a:srgbClr val="1B6A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2" name="文本框 8"/>
            <p:cNvSpPr txBox="1"/>
            <p:nvPr/>
          </p:nvSpPr>
          <p:spPr>
            <a:xfrm>
              <a:off x="2416" y="7160"/>
              <a:ext cx="164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rgbClr val="1B6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信息提取</a:t>
              </a:r>
              <a:endParaRPr lang="zh-CN" altLang="en-US" sz="1400" b="1" dirty="0">
                <a:solidFill>
                  <a:srgbClr val="1B6A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zh-CN" sz="1400" b="1" dirty="0">
                  <a:solidFill>
                    <a:srgbClr val="1B6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机器人</a:t>
              </a:r>
              <a:endParaRPr lang="zh-CN" sz="1400" b="1" dirty="0">
                <a:solidFill>
                  <a:srgbClr val="1B6A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" y="6318"/>
              <a:ext cx="680" cy="618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5688330" y="4559300"/>
            <a:ext cx="1097915" cy="1268212"/>
            <a:chOff x="7345" y="6137"/>
            <a:chExt cx="1729" cy="1997"/>
          </a:xfrm>
        </p:grpSpPr>
        <p:sp>
          <p:nvSpPr>
            <p:cNvPr id="17" name="圆角矩形 16"/>
            <p:cNvSpPr/>
            <p:nvPr/>
          </p:nvSpPr>
          <p:spPr>
            <a:xfrm>
              <a:off x="7360" y="6137"/>
              <a:ext cx="1701" cy="1997"/>
            </a:xfrm>
            <a:prstGeom prst="roundRect">
              <a:avLst>
                <a:gd name="adj" fmla="val 6451"/>
              </a:avLst>
            </a:prstGeom>
            <a:solidFill>
              <a:srgbClr val="D7EAF9"/>
            </a:solidFill>
            <a:ln w="19050">
              <a:solidFill>
                <a:srgbClr val="1B6A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7345" y="7161"/>
              <a:ext cx="1729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rgbClr val="1B6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信息核验</a:t>
              </a:r>
              <a:endParaRPr lang="zh-CN" altLang="en-US" sz="1400" b="1" dirty="0">
                <a:solidFill>
                  <a:srgbClr val="1B6A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zh-CN" sz="1400" b="1" dirty="0">
                  <a:solidFill>
                    <a:srgbClr val="1B6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机器人</a:t>
              </a:r>
              <a:endParaRPr lang="zh-CN" sz="1400" b="1" dirty="0">
                <a:solidFill>
                  <a:srgbClr val="1B6A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" y="6319"/>
              <a:ext cx="680" cy="618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9247640" y="4559408"/>
            <a:ext cx="1080135" cy="1268212"/>
            <a:chOff x="13596" y="6138"/>
            <a:chExt cx="1701" cy="1997"/>
          </a:xfrm>
        </p:grpSpPr>
        <p:sp>
          <p:nvSpPr>
            <p:cNvPr id="21" name="圆角矩形 20"/>
            <p:cNvSpPr/>
            <p:nvPr/>
          </p:nvSpPr>
          <p:spPr>
            <a:xfrm>
              <a:off x="13596" y="6138"/>
              <a:ext cx="1701" cy="1997"/>
            </a:xfrm>
            <a:prstGeom prst="roundRect">
              <a:avLst>
                <a:gd name="adj" fmla="val 6451"/>
              </a:avLst>
            </a:prstGeom>
            <a:solidFill>
              <a:srgbClr val="D7EAF9"/>
            </a:solidFill>
            <a:ln w="19050">
              <a:solidFill>
                <a:srgbClr val="1B6A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13623" y="7162"/>
              <a:ext cx="164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zh-CN" sz="1400" b="1" dirty="0" smtClean="0">
                  <a:solidFill>
                    <a:srgbClr val="1B6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预约操作</a:t>
              </a:r>
              <a:endParaRPr lang="zh-CN" altLang="en-US" sz="1400" b="1" dirty="0">
                <a:solidFill>
                  <a:srgbClr val="1B6A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zh-CN" sz="1400" b="1" dirty="0">
                  <a:solidFill>
                    <a:srgbClr val="1B6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机器人</a:t>
              </a:r>
              <a:endParaRPr lang="zh-CN" sz="1400" b="1" dirty="0">
                <a:solidFill>
                  <a:srgbClr val="1B6A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" y="6320"/>
              <a:ext cx="680" cy="618"/>
            </a:xfrm>
            <a:prstGeom prst="rect">
              <a:avLst/>
            </a:prstGeom>
          </p:spPr>
        </p:pic>
      </p:grpSp>
      <p:sp>
        <p:nvSpPr>
          <p:cNvPr id="27" name="TextBox 3"/>
          <p:cNvSpPr txBox="1"/>
          <p:nvPr/>
        </p:nvSpPr>
        <p:spPr>
          <a:xfrm>
            <a:off x="383482" y="2075273"/>
            <a:ext cx="114248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蜂群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作业模式，将一个业务流程拆分成多个流程段，每个流程段由不同的机器人负责处理，处理模式为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任务队列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模式，可有效提升海量复杂任务场景的作业效率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448050" y="5142230"/>
            <a:ext cx="193738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54520" y="5142230"/>
            <a:ext cx="193738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52780" y="6065520"/>
            <a:ext cx="546354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人工作业 </a:t>
            </a:r>
            <a:r>
              <a:rPr lang="en-US" altLang="zh-CN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→ RPA</a:t>
            </a:r>
            <a:r>
              <a:rPr lang="zh-CN" altLang="en-US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作业，作业效率提升</a:t>
            </a:r>
            <a:r>
              <a:rPr lang="zh-CN" altLang="en-US" sz="1600" cap="all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 </a:t>
            </a:r>
            <a:r>
              <a:rPr lang="en-US" altLang="zh-CN" sz="2600" b="1" noProof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246%</a:t>
            </a:r>
            <a:endParaRPr lang="en-US" altLang="zh-CN" sz="2600" b="1" cap="all" noProof="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2855" y="6065520"/>
            <a:ext cx="546354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RPA</a:t>
            </a:r>
            <a:r>
              <a:rPr lang="zh-CN" altLang="en-US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作业 </a:t>
            </a:r>
            <a:r>
              <a:rPr lang="en-US" altLang="zh-CN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→ </a:t>
            </a:r>
            <a:r>
              <a:rPr lang="zh-CN" altLang="en-US" sz="1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蜂群作业，作业效率提升</a:t>
            </a:r>
            <a:r>
              <a:rPr lang="zh-CN" altLang="en-US" sz="1600" cap="all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 </a:t>
            </a:r>
            <a:r>
              <a:rPr lang="en-US" altLang="zh-CN" sz="2600" b="1" noProof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59%</a:t>
            </a:r>
            <a:endParaRPr lang="en-US" altLang="zh-CN" sz="2600" b="1" cap="all" noProof="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263365" y="2503580"/>
            <a:ext cx="5868035" cy="319972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57" tIns="43327" rIns="86657" bIns="43327" numCol="1" spcCol="0" rtlCol="0" fromWordArt="0" anchor="ctr" anchorCtr="0" forceAA="0" compatLnSpc="1">
            <a:noAutofit/>
          </a:bodyPr>
          <a:p>
            <a:pPr lvl="0" algn="ctr"/>
            <a:endParaRPr lang="zh-CN" altLang="en-US" sz="2000">
              <a:cs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5475" y="3384550"/>
            <a:ext cx="2797810" cy="11518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381475" y="4858929"/>
            <a:ext cx="2784475" cy="725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165950" y="4858929"/>
            <a:ext cx="2797175" cy="725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382270" y="3384550"/>
            <a:ext cx="2734945" cy="11518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381635" y="3467100"/>
            <a:ext cx="266954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cap="all" dirty="0" smtClean="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作业效率提升 </a:t>
            </a:r>
            <a:r>
              <a:rPr lang="en-US" altLang="zh-CN" sz="2600" b="1" noProof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305%</a:t>
            </a:r>
            <a:endParaRPr lang="en-US" altLang="zh-CN" sz="2600" b="1" cap="all" noProof="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239928" y="4960529"/>
            <a:ext cx="26149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cap="all" dirty="0" smtClean="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年处理</a:t>
            </a:r>
            <a:r>
              <a:rPr lang="en-US" altLang="zh-CN" sz="2800" b="1" noProof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680,000</a:t>
            </a:r>
            <a:r>
              <a:rPr lang="zh-CN" altLang="en-US" sz="1600" cap="all" dirty="0" smtClean="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余件</a:t>
            </a:r>
            <a:endParaRPr lang="en-US" altLang="zh-CN" sz="2800" b="1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3425030" y="4018189"/>
            <a:ext cx="24098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382270" y="4140200"/>
            <a:ext cx="2734310" cy="30670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p>
            <a:pPr algn="ctr" eaLnBrk="1" hangingPunct="1"/>
            <a:r>
              <a:rPr lang="zh-CN" alt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作业时长：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128s → 42</a:t>
            </a:r>
            <a:r>
              <a:rPr lang="en-US" altLang="zh-CN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s/</a:t>
            </a:r>
            <a:r>
              <a:rPr lang="zh-CN" alt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件</a:t>
            </a:r>
            <a:endParaRPr lang="zh-CN" altLang="en-US" sz="1400" b="1" i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41813" y="2741930"/>
            <a:ext cx="5311140" cy="42989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p>
            <a:pPr indent="0" algn="ctr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机器人实现【预约回访】蜂群作业</a:t>
            </a:r>
            <a:endParaRPr lang="zh-CN" altLang="en-US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82173" y="4960529"/>
            <a:ext cx="17894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12</a:t>
            </a:r>
            <a:r>
              <a:rPr lang="zh-CN" altLang="en-US" sz="2800" b="1" noProof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天</a:t>
            </a:r>
            <a:r>
              <a:rPr lang="zh-CN" altLang="en-US" sz="1600" cap="all" dirty="0" smtClean="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完成上线</a:t>
            </a:r>
            <a:endParaRPr lang="en-US" altLang="zh-CN" sz="2800" b="1" noProof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3116580" y="3467100"/>
            <a:ext cx="2846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866775" fontAlgn="base">
              <a:buClrTx/>
              <a:buSzTx/>
              <a:buFontTx/>
            </a:pPr>
            <a:r>
              <a:rPr lang="zh-CN" altLang="en-US" sz="1600" cap="all" dirty="0" smtClean="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pitchFamily="2" charset="-122"/>
              </a:rPr>
              <a:t>服务响应提升 </a:t>
            </a:r>
            <a:r>
              <a:rPr lang="en-US" altLang="zh-CN" sz="2600" b="1" noProof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200%</a:t>
            </a:r>
            <a:endParaRPr lang="en-US" altLang="zh-CN" sz="2600" b="1" noProof="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3165475" y="4140200"/>
            <a:ext cx="2798445" cy="30670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服务时段：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8h→24h/天</a:t>
            </a:r>
            <a:endParaRPr lang="en-US" altLang="zh-CN" sz="14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8800" y="4018189"/>
            <a:ext cx="24098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6524625" y="2792095"/>
            <a:ext cx="5316855" cy="21685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anchor="t">
            <a:spAutoFit/>
          </a:bodyPr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该流程目前已投入生产，预计可节省人力：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年，折合结余人力投入其他新业务流程，全年预计可节省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201.6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万元的人力资源费用。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根据场景分摊的软硬件和实施人力的投入投入费用，场景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ROI = 1647.21%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WPS 演示</Application>
  <PresentationFormat>宽屏</PresentationFormat>
  <Paragraphs>110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Wingdings</vt:lpstr>
      <vt:lpstr>Impact</vt:lpstr>
      <vt:lpstr>等线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陈宇</cp:lastModifiedBy>
  <cp:revision>89</cp:revision>
  <dcterms:created xsi:type="dcterms:W3CDTF">2021-03-03T08:16:00Z</dcterms:created>
  <dcterms:modified xsi:type="dcterms:W3CDTF">2021-06-10T06:40:59Z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2052-11.8.2.8555</vt:lpwstr>
  </property>
</Properties>
</file>