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77" r:id="rId5"/>
    <p:sldId id="274" r:id="rId6"/>
    <p:sldId id="305" r:id="rId7"/>
    <p:sldId id="287" r:id="rId8"/>
    <p:sldId id="270" r:id="rId9"/>
    <p:sldId id="278" r:id="rId10"/>
    <p:sldId id="272" r:id="rId11"/>
    <p:sldId id="271" r:id="rId12"/>
    <p:sldId id="279" r:id="rId13"/>
    <p:sldId id="259" r:id="rId14"/>
    <p:sldId id="280" r:id="rId15"/>
    <p:sldId id="263" r:id="rId16"/>
    <p:sldId id="283" r:id="rId17"/>
    <p:sldId id="1060" r:id="rId18"/>
    <p:sldId id="281" r:id="rId19"/>
    <p:sldId id="261" r:id="rId20"/>
    <p:sldId id="1055" r:id="rId21"/>
    <p:sldId id="1057" r:id="rId22"/>
    <p:sldId id="1062" r:id="rId23"/>
    <p:sldId id="260" r:id="rId24"/>
    <p:sldId id="2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93" d="100"/>
          <a:sy n="93" d="100"/>
        </p:scale>
        <p:origin x="178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0A702-A35C-41FC-B31B-EFDDC7385430}" type="doc">
      <dgm:prSet loTypeId="urn:microsoft.com/office/officeart/2005/8/layout/chevron1" loCatId="process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53240DC-DFA6-4B41-9166-F96060C74F4D}">
      <dgm:prSet phldrT="[文本]"/>
      <dgm:spPr/>
      <dgm:t>
        <a:bodyPr/>
        <a:lstStyle/>
        <a:p>
          <a:r>
            <a:rPr lang="zh-CN" altLang="en-US"/>
            <a:t>自动筛选简历</a:t>
          </a:r>
        </a:p>
      </dgm:t>
    </dgm:pt>
    <dgm:pt modelId="{BE7A10FD-E48F-43D5-AC53-C37AFB27E5A1}" type="parTrans" cxnId="{CCBC6F7F-A3D8-414E-BE96-61EB9EB68AB5}">
      <dgm:prSet/>
      <dgm:spPr/>
      <dgm:t>
        <a:bodyPr/>
        <a:lstStyle/>
        <a:p>
          <a:endParaRPr lang="zh-CN" altLang="en-US"/>
        </a:p>
      </dgm:t>
    </dgm:pt>
    <dgm:pt modelId="{F1CE2C8E-57A9-47F8-A97D-0F86129C0E31}" type="sibTrans" cxnId="{CCBC6F7F-A3D8-414E-BE96-61EB9EB68AB5}">
      <dgm:prSet/>
      <dgm:spPr/>
      <dgm:t>
        <a:bodyPr/>
        <a:lstStyle/>
        <a:p>
          <a:endParaRPr lang="zh-CN" altLang="en-US"/>
        </a:p>
      </dgm:t>
    </dgm:pt>
    <dgm:pt modelId="{DA041EAF-2F0C-48AE-9325-F66511DF9F68}">
      <dgm:prSet phldrT="[文本]"/>
      <dgm:spPr/>
      <dgm:t>
        <a:bodyPr/>
        <a:lstStyle/>
        <a:p>
          <a:r>
            <a:rPr lang="zh-CN" altLang="en-US"/>
            <a:t>自动邀约面试</a:t>
          </a:r>
        </a:p>
      </dgm:t>
    </dgm:pt>
    <dgm:pt modelId="{FC066AFE-552E-47BE-8994-E2B4F56B8DA2}" type="parTrans" cxnId="{021DAFB6-BF82-46CE-9A47-C8D799521E3B}">
      <dgm:prSet/>
      <dgm:spPr/>
      <dgm:t>
        <a:bodyPr/>
        <a:lstStyle/>
        <a:p>
          <a:endParaRPr lang="zh-CN" altLang="en-US"/>
        </a:p>
      </dgm:t>
    </dgm:pt>
    <dgm:pt modelId="{56FE22D2-737B-4CD9-95DC-80F32C8DDFAF}" type="sibTrans" cxnId="{021DAFB6-BF82-46CE-9A47-C8D799521E3B}">
      <dgm:prSet/>
      <dgm:spPr/>
      <dgm:t>
        <a:bodyPr/>
        <a:lstStyle/>
        <a:p>
          <a:endParaRPr lang="zh-CN" altLang="en-US"/>
        </a:p>
      </dgm:t>
    </dgm:pt>
    <dgm:pt modelId="{C80A7186-56BF-4832-A0FB-3DD3C0EC763C}">
      <dgm:prSet phldrT="[文本]"/>
      <dgm:spPr/>
      <dgm:t>
        <a:bodyPr/>
        <a:lstStyle/>
        <a:p>
          <a:r>
            <a:rPr lang="zh-CN" altLang="en-US" dirty="0"/>
            <a:t>自动登录招聘网站</a:t>
          </a:r>
        </a:p>
      </dgm:t>
    </dgm:pt>
    <dgm:pt modelId="{F9A89872-72F5-4228-BC05-6E37A95D4D84}" type="parTrans" cxnId="{0C0EFCE4-5058-4DB3-9D36-2C0651AB720E}">
      <dgm:prSet/>
      <dgm:spPr/>
      <dgm:t>
        <a:bodyPr/>
        <a:lstStyle/>
        <a:p>
          <a:endParaRPr lang="zh-CN" altLang="en-US"/>
        </a:p>
      </dgm:t>
    </dgm:pt>
    <dgm:pt modelId="{3F2ACEC9-0EA4-4B8A-A9D1-F0C94596CDFA}" type="sibTrans" cxnId="{0C0EFCE4-5058-4DB3-9D36-2C0651AB720E}">
      <dgm:prSet/>
      <dgm:spPr/>
      <dgm:t>
        <a:bodyPr/>
        <a:lstStyle/>
        <a:p>
          <a:endParaRPr lang="zh-CN" altLang="en-US"/>
        </a:p>
      </dgm:t>
    </dgm:pt>
    <dgm:pt modelId="{38BFD2C0-26E8-408B-BA35-B73CE19DD6BE}" type="pres">
      <dgm:prSet presAssocID="{1EE0A702-A35C-41FC-B31B-EFDDC7385430}" presName="Name0" presStyleCnt="0">
        <dgm:presLayoutVars>
          <dgm:dir/>
          <dgm:animLvl val="lvl"/>
          <dgm:resizeHandles val="exact"/>
        </dgm:presLayoutVars>
      </dgm:prSet>
      <dgm:spPr/>
    </dgm:pt>
    <dgm:pt modelId="{3D57822F-4F24-4594-ABE2-B4F5FD65CD7E}" type="pres">
      <dgm:prSet presAssocID="{C80A7186-56BF-4832-A0FB-3DD3C0EC763C}" presName="parTxOnly" presStyleLbl="node1" presStyleIdx="0" presStyleCnt="3" custLinFactNeighborX="3417" custLinFactNeighborY="5979">
        <dgm:presLayoutVars>
          <dgm:chMax val="0"/>
          <dgm:chPref val="0"/>
          <dgm:bulletEnabled val="1"/>
        </dgm:presLayoutVars>
      </dgm:prSet>
      <dgm:spPr/>
    </dgm:pt>
    <dgm:pt modelId="{7BFE9290-159C-4DCE-96EF-BEADCA6CEC62}" type="pres">
      <dgm:prSet presAssocID="{3F2ACEC9-0EA4-4B8A-A9D1-F0C94596CDFA}" presName="parTxOnlySpace" presStyleCnt="0"/>
      <dgm:spPr/>
    </dgm:pt>
    <dgm:pt modelId="{D6A0B51B-6BCC-4C55-9C79-6C24D5457952}" type="pres">
      <dgm:prSet presAssocID="{253240DC-DFA6-4B41-9166-F96060C74F4D}" presName="parTxOnly" presStyleLbl="node1" presStyleIdx="1" presStyleCnt="3" custLinFactNeighborX="3910" custLinFactNeighborY="3579">
        <dgm:presLayoutVars>
          <dgm:chMax val="0"/>
          <dgm:chPref val="0"/>
          <dgm:bulletEnabled val="1"/>
        </dgm:presLayoutVars>
      </dgm:prSet>
      <dgm:spPr/>
    </dgm:pt>
    <dgm:pt modelId="{A7DF301F-6A29-4A89-821B-C5528C9E214D}" type="pres">
      <dgm:prSet presAssocID="{F1CE2C8E-57A9-47F8-A97D-0F86129C0E31}" presName="parTxOnlySpace" presStyleCnt="0"/>
      <dgm:spPr/>
    </dgm:pt>
    <dgm:pt modelId="{66B41FDF-B2DB-48B1-A33B-92960E77343E}" type="pres">
      <dgm:prSet presAssocID="{DA041EAF-2F0C-48AE-9325-F66511DF9F6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BBFB2E-9829-4372-BE41-BD5FEAA2D3E5}" type="presOf" srcId="{1EE0A702-A35C-41FC-B31B-EFDDC7385430}" destId="{38BFD2C0-26E8-408B-BA35-B73CE19DD6BE}" srcOrd="0" destOrd="0" presId="urn:microsoft.com/office/officeart/2005/8/layout/chevron1"/>
    <dgm:cxn modelId="{4957F936-DCE3-4BA5-8161-1ED34CE57428}" type="presOf" srcId="{253240DC-DFA6-4B41-9166-F96060C74F4D}" destId="{D6A0B51B-6BCC-4C55-9C79-6C24D5457952}" srcOrd="0" destOrd="0" presId="urn:microsoft.com/office/officeart/2005/8/layout/chevron1"/>
    <dgm:cxn modelId="{6678FA7C-A349-4EEE-8FAF-71572B9173E1}" type="presOf" srcId="{C80A7186-56BF-4832-A0FB-3DD3C0EC763C}" destId="{3D57822F-4F24-4594-ABE2-B4F5FD65CD7E}" srcOrd="0" destOrd="0" presId="urn:microsoft.com/office/officeart/2005/8/layout/chevron1"/>
    <dgm:cxn modelId="{CCBC6F7F-A3D8-414E-BE96-61EB9EB68AB5}" srcId="{1EE0A702-A35C-41FC-B31B-EFDDC7385430}" destId="{253240DC-DFA6-4B41-9166-F96060C74F4D}" srcOrd="1" destOrd="0" parTransId="{BE7A10FD-E48F-43D5-AC53-C37AFB27E5A1}" sibTransId="{F1CE2C8E-57A9-47F8-A97D-0F86129C0E31}"/>
    <dgm:cxn modelId="{E872A1B4-7C28-492F-A506-55886B4A3815}" type="presOf" srcId="{DA041EAF-2F0C-48AE-9325-F66511DF9F68}" destId="{66B41FDF-B2DB-48B1-A33B-92960E77343E}" srcOrd="0" destOrd="0" presId="urn:microsoft.com/office/officeart/2005/8/layout/chevron1"/>
    <dgm:cxn modelId="{021DAFB6-BF82-46CE-9A47-C8D799521E3B}" srcId="{1EE0A702-A35C-41FC-B31B-EFDDC7385430}" destId="{DA041EAF-2F0C-48AE-9325-F66511DF9F68}" srcOrd="2" destOrd="0" parTransId="{FC066AFE-552E-47BE-8994-E2B4F56B8DA2}" sibTransId="{56FE22D2-737B-4CD9-95DC-80F32C8DDFAF}"/>
    <dgm:cxn modelId="{0C0EFCE4-5058-4DB3-9D36-2C0651AB720E}" srcId="{1EE0A702-A35C-41FC-B31B-EFDDC7385430}" destId="{C80A7186-56BF-4832-A0FB-3DD3C0EC763C}" srcOrd="0" destOrd="0" parTransId="{F9A89872-72F5-4228-BC05-6E37A95D4D84}" sibTransId="{3F2ACEC9-0EA4-4B8A-A9D1-F0C94596CDFA}"/>
    <dgm:cxn modelId="{D6858F8E-8A4B-42A1-AF27-B983E91AB0A5}" type="presParOf" srcId="{38BFD2C0-26E8-408B-BA35-B73CE19DD6BE}" destId="{3D57822F-4F24-4594-ABE2-B4F5FD65CD7E}" srcOrd="0" destOrd="0" presId="urn:microsoft.com/office/officeart/2005/8/layout/chevron1"/>
    <dgm:cxn modelId="{BC57CC48-F0F2-44FE-B362-CC4238C20BD3}" type="presParOf" srcId="{38BFD2C0-26E8-408B-BA35-B73CE19DD6BE}" destId="{7BFE9290-159C-4DCE-96EF-BEADCA6CEC62}" srcOrd="1" destOrd="0" presId="urn:microsoft.com/office/officeart/2005/8/layout/chevron1"/>
    <dgm:cxn modelId="{D7FD5605-423A-418E-828D-20392B87C503}" type="presParOf" srcId="{38BFD2C0-26E8-408B-BA35-B73CE19DD6BE}" destId="{D6A0B51B-6BCC-4C55-9C79-6C24D5457952}" srcOrd="2" destOrd="0" presId="urn:microsoft.com/office/officeart/2005/8/layout/chevron1"/>
    <dgm:cxn modelId="{3E9FABB7-D916-40AA-B2F6-846B2B459A8A}" type="presParOf" srcId="{38BFD2C0-26E8-408B-BA35-B73CE19DD6BE}" destId="{A7DF301F-6A29-4A89-821B-C5528C9E214D}" srcOrd="3" destOrd="0" presId="urn:microsoft.com/office/officeart/2005/8/layout/chevron1"/>
    <dgm:cxn modelId="{94733160-A333-446E-8F7A-AC15C8EC3EF8}" type="presParOf" srcId="{38BFD2C0-26E8-408B-BA35-B73CE19DD6BE}" destId="{66B41FDF-B2DB-48B1-A33B-92960E7734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0A702-A35C-41FC-B31B-EFDDC738543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53240DC-DFA6-4B41-9166-F96060C74F4D}">
      <dgm:prSet phldrT="[文本]"/>
      <dgm:spPr/>
      <dgm:t>
        <a:bodyPr/>
        <a:lstStyle/>
        <a:p>
          <a:r>
            <a:rPr lang="zh-CN" altLang="en-US"/>
            <a:t>自动登录学信网</a:t>
          </a:r>
        </a:p>
      </dgm:t>
    </dgm:pt>
    <dgm:pt modelId="{BE7A10FD-E48F-43D5-AC53-C37AFB27E5A1}" type="parTrans" cxnId="{CCBC6F7F-A3D8-414E-BE96-61EB9EB68AB5}">
      <dgm:prSet/>
      <dgm:spPr/>
      <dgm:t>
        <a:bodyPr/>
        <a:lstStyle/>
        <a:p>
          <a:endParaRPr lang="zh-CN" altLang="en-US"/>
        </a:p>
      </dgm:t>
    </dgm:pt>
    <dgm:pt modelId="{F1CE2C8E-57A9-47F8-A97D-0F86129C0E31}" type="sibTrans" cxnId="{CCBC6F7F-A3D8-414E-BE96-61EB9EB68AB5}">
      <dgm:prSet/>
      <dgm:spPr/>
      <dgm:t>
        <a:bodyPr/>
        <a:lstStyle/>
        <a:p>
          <a:endParaRPr lang="zh-CN" altLang="en-US"/>
        </a:p>
      </dgm:t>
    </dgm:pt>
    <dgm:pt modelId="{DA041EAF-2F0C-48AE-9325-F66511DF9F68}">
      <dgm:prSet phldrT="[文本]"/>
      <dgm:spPr/>
      <dgm:t>
        <a:bodyPr/>
        <a:lstStyle/>
        <a:p>
          <a:r>
            <a:rPr lang="zh-CN" altLang="en-US"/>
            <a:t>自动校验</a:t>
          </a:r>
          <a:endParaRPr lang="en-US" altLang="zh-CN"/>
        </a:p>
        <a:p>
          <a:r>
            <a:rPr lang="zh-CN" altLang="en-US"/>
            <a:t>证书编号</a:t>
          </a:r>
        </a:p>
      </dgm:t>
    </dgm:pt>
    <dgm:pt modelId="{FC066AFE-552E-47BE-8994-E2B4F56B8DA2}" type="parTrans" cxnId="{021DAFB6-BF82-46CE-9A47-C8D799521E3B}">
      <dgm:prSet/>
      <dgm:spPr/>
      <dgm:t>
        <a:bodyPr/>
        <a:lstStyle/>
        <a:p>
          <a:endParaRPr lang="zh-CN" altLang="en-US"/>
        </a:p>
      </dgm:t>
    </dgm:pt>
    <dgm:pt modelId="{56FE22D2-737B-4CD9-95DC-80F32C8DDFAF}" type="sibTrans" cxnId="{021DAFB6-BF82-46CE-9A47-C8D799521E3B}">
      <dgm:prSet/>
      <dgm:spPr/>
      <dgm:t>
        <a:bodyPr/>
        <a:lstStyle/>
        <a:p>
          <a:endParaRPr lang="zh-CN" altLang="en-US"/>
        </a:p>
      </dgm:t>
    </dgm:pt>
    <dgm:pt modelId="{C80A7186-56BF-4832-A0FB-3DD3C0EC763C}">
      <dgm:prSet phldrT="[文本]"/>
      <dgm:spPr/>
      <dgm:t>
        <a:bodyPr/>
        <a:lstStyle/>
        <a:p>
          <a:r>
            <a:rPr lang="en-US" altLang="zh-CN"/>
            <a:t>OCR</a:t>
          </a:r>
          <a:r>
            <a:rPr lang="zh-CN" altLang="en-US"/>
            <a:t>识别学历证书信息</a:t>
          </a:r>
          <a:endParaRPr lang="zh-CN" altLang="en-US" dirty="0"/>
        </a:p>
      </dgm:t>
    </dgm:pt>
    <dgm:pt modelId="{F9A89872-72F5-4228-BC05-6E37A95D4D84}" type="parTrans" cxnId="{0C0EFCE4-5058-4DB3-9D36-2C0651AB720E}">
      <dgm:prSet/>
      <dgm:spPr/>
      <dgm:t>
        <a:bodyPr/>
        <a:lstStyle/>
        <a:p>
          <a:endParaRPr lang="zh-CN" altLang="en-US"/>
        </a:p>
      </dgm:t>
    </dgm:pt>
    <dgm:pt modelId="{3F2ACEC9-0EA4-4B8A-A9D1-F0C94596CDFA}" type="sibTrans" cxnId="{0C0EFCE4-5058-4DB3-9D36-2C0651AB720E}">
      <dgm:prSet/>
      <dgm:spPr/>
      <dgm:t>
        <a:bodyPr/>
        <a:lstStyle/>
        <a:p>
          <a:endParaRPr lang="zh-CN" altLang="en-US"/>
        </a:p>
      </dgm:t>
    </dgm:pt>
    <dgm:pt modelId="{38BFD2C0-26E8-408B-BA35-B73CE19DD6BE}" type="pres">
      <dgm:prSet presAssocID="{1EE0A702-A35C-41FC-B31B-EFDDC7385430}" presName="Name0" presStyleCnt="0">
        <dgm:presLayoutVars>
          <dgm:dir/>
          <dgm:animLvl val="lvl"/>
          <dgm:resizeHandles val="exact"/>
        </dgm:presLayoutVars>
      </dgm:prSet>
      <dgm:spPr/>
    </dgm:pt>
    <dgm:pt modelId="{3D57822F-4F24-4594-ABE2-B4F5FD65CD7E}" type="pres">
      <dgm:prSet presAssocID="{C80A7186-56BF-4832-A0FB-3DD3C0EC763C}" presName="parTxOnly" presStyleLbl="node1" presStyleIdx="0" presStyleCnt="3" custLinFactX="78493" custLinFactNeighborX="100000" custLinFactNeighborY="6833">
        <dgm:presLayoutVars>
          <dgm:chMax val="0"/>
          <dgm:chPref val="0"/>
          <dgm:bulletEnabled val="1"/>
        </dgm:presLayoutVars>
      </dgm:prSet>
      <dgm:spPr/>
    </dgm:pt>
    <dgm:pt modelId="{7BFE9290-159C-4DCE-96EF-BEADCA6CEC62}" type="pres">
      <dgm:prSet presAssocID="{3F2ACEC9-0EA4-4B8A-A9D1-F0C94596CDFA}" presName="parTxOnlySpace" presStyleCnt="0"/>
      <dgm:spPr/>
    </dgm:pt>
    <dgm:pt modelId="{D6A0B51B-6BCC-4C55-9C79-6C24D5457952}" type="pres">
      <dgm:prSet presAssocID="{253240DC-DFA6-4B41-9166-F96060C74F4D}" presName="parTxOnly" presStyleLbl="node1" presStyleIdx="1" presStyleCnt="3" custLinFactX="-80082" custLinFactNeighborX="-100000" custLinFactNeighborY="9854">
        <dgm:presLayoutVars>
          <dgm:chMax val="0"/>
          <dgm:chPref val="0"/>
          <dgm:bulletEnabled val="1"/>
        </dgm:presLayoutVars>
      </dgm:prSet>
      <dgm:spPr/>
    </dgm:pt>
    <dgm:pt modelId="{A7DF301F-6A29-4A89-821B-C5528C9E214D}" type="pres">
      <dgm:prSet presAssocID="{F1CE2C8E-57A9-47F8-A97D-0F86129C0E31}" presName="parTxOnlySpace" presStyleCnt="0"/>
      <dgm:spPr/>
    </dgm:pt>
    <dgm:pt modelId="{66B41FDF-B2DB-48B1-A33B-92960E77343E}" type="pres">
      <dgm:prSet presAssocID="{DA041EAF-2F0C-48AE-9325-F66511DF9F68}" presName="parTxOnly" presStyleLbl="node1" presStyleIdx="2" presStyleCnt="3" custLinFactNeighborX="10250" custLinFactNeighborY="4271">
        <dgm:presLayoutVars>
          <dgm:chMax val="0"/>
          <dgm:chPref val="0"/>
          <dgm:bulletEnabled val="1"/>
        </dgm:presLayoutVars>
      </dgm:prSet>
      <dgm:spPr/>
    </dgm:pt>
  </dgm:ptLst>
  <dgm:cxnLst>
    <dgm:cxn modelId="{D7BBFB2E-9829-4372-BE41-BD5FEAA2D3E5}" type="presOf" srcId="{1EE0A702-A35C-41FC-B31B-EFDDC7385430}" destId="{38BFD2C0-26E8-408B-BA35-B73CE19DD6BE}" srcOrd="0" destOrd="0" presId="urn:microsoft.com/office/officeart/2005/8/layout/chevron1"/>
    <dgm:cxn modelId="{4957F936-DCE3-4BA5-8161-1ED34CE57428}" type="presOf" srcId="{253240DC-DFA6-4B41-9166-F96060C74F4D}" destId="{D6A0B51B-6BCC-4C55-9C79-6C24D5457952}" srcOrd="0" destOrd="0" presId="urn:microsoft.com/office/officeart/2005/8/layout/chevron1"/>
    <dgm:cxn modelId="{6678FA7C-A349-4EEE-8FAF-71572B9173E1}" type="presOf" srcId="{C80A7186-56BF-4832-A0FB-3DD3C0EC763C}" destId="{3D57822F-4F24-4594-ABE2-B4F5FD65CD7E}" srcOrd="0" destOrd="0" presId="urn:microsoft.com/office/officeart/2005/8/layout/chevron1"/>
    <dgm:cxn modelId="{CCBC6F7F-A3D8-414E-BE96-61EB9EB68AB5}" srcId="{1EE0A702-A35C-41FC-B31B-EFDDC7385430}" destId="{253240DC-DFA6-4B41-9166-F96060C74F4D}" srcOrd="1" destOrd="0" parTransId="{BE7A10FD-E48F-43D5-AC53-C37AFB27E5A1}" sibTransId="{F1CE2C8E-57A9-47F8-A97D-0F86129C0E31}"/>
    <dgm:cxn modelId="{E872A1B4-7C28-492F-A506-55886B4A3815}" type="presOf" srcId="{DA041EAF-2F0C-48AE-9325-F66511DF9F68}" destId="{66B41FDF-B2DB-48B1-A33B-92960E77343E}" srcOrd="0" destOrd="0" presId="urn:microsoft.com/office/officeart/2005/8/layout/chevron1"/>
    <dgm:cxn modelId="{021DAFB6-BF82-46CE-9A47-C8D799521E3B}" srcId="{1EE0A702-A35C-41FC-B31B-EFDDC7385430}" destId="{DA041EAF-2F0C-48AE-9325-F66511DF9F68}" srcOrd="2" destOrd="0" parTransId="{FC066AFE-552E-47BE-8994-E2B4F56B8DA2}" sibTransId="{56FE22D2-737B-4CD9-95DC-80F32C8DDFAF}"/>
    <dgm:cxn modelId="{0C0EFCE4-5058-4DB3-9D36-2C0651AB720E}" srcId="{1EE0A702-A35C-41FC-B31B-EFDDC7385430}" destId="{C80A7186-56BF-4832-A0FB-3DD3C0EC763C}" srcOrd="0" destOrd="0" parTransId="{F9A89872-72F5-4228-BC05-6E37A95D4D84}" sibTransId="{3F2ACEC9-0EA4-4B8A-A9D1-F0C94596CDFA}"/>
    <dgm:cxn modelId="{D6858F8E-8A4B-42A1-AF27-B983E91AB0A5}" type="presParOf" srcId="{38BFD2C0-26E8-408B-BA35-B73CE19DD6BE}" destId="{3D57822F-4F24-4594-ABE2-B4F5FD65CD7E}" srcOrd="0" destOrd="0" presId="urn:microsoft.com/office/officeart/2005/8/layout/chevron1"/>
    <dgm:cxn modelId="{BC57CC48-F0F2-44FE-B362-CC4238C20BD3}" type="presParOf" srcId="{38BFD2C0-26E8-408B-BA35-B73CE19DD6BE}" destId="{7BFE9290-159C-4DCE-96EF-BEADCA6CEC62}" srcOrd="1" destOrd="0" presId="urn:microsoft.com/office/officeart/2005/8/layout/chevron1"/>
    <dgm:cxn modelId="{D7FD5605-423A-418E-828D-20392B87C503}" type="presParOf" srcId="{38BFD2C0-26E8-408B-BA35-B73CE19DD6BE}" destId="{D6A0B51B-6BCC-4C55-9C79-6C24D5457952}" srcOrd="2" destOrd="0" presId="urn:microsoft.com/office/officeart/2005/8/layout/chevron1"/>
    <dgm:cxn modelId="{3E9FABB7-D916-40AA-B2F6-846B2B459A8A}" type="presParOf" srcId="{38BFD2C0-26E8-408B-BA35-B73CE19DD6BE}" destId="{A7DF301F-6A29-4A89-821B-C5528C9E214D}" srcOrd="3" destOrd="0" presId="urn:microsoft.com/office/officeart/2005/8/layout/chevron1"/>
    <dgm:cxn modelId="{94733160-A333-446E-8F7A-AC15C8EC3EF8}" type="presParOf" srcId="{38BFD2C0-26E8-408B-BA35-B73CE19DD6BE}" destId="{66B41FDF-B2DB-48B1-A33B-92960E7734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9F0F3-7519-440A-A685-A4F2776DA963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ED67AE18-0E27-4891-B8C6-EA2D6B445276}">
      <dgm:prSet phldrT="[文本]" phldr="0"/>
      <dgm:spPr/>
      <dgm:t>
        <a:bodyPr/>
        <a:lstStyle/>
        <a:p>
          <a:r>
            <a:rPr lang="en-US" altLang="zh-CN"/>
            <a:t>OCR</a:t>
          </a:r>
          <a:r>
            <a:rPr lang="zh-CN" altLang="en-US"/>
            <a:t>扫描手写体文件</a:t>
          </a:r>
        </a:p>
      </dgm:t>
    </dgm:pt>
    <dgm:pt modelId="{45CE3E26-709C-4115-A9E2-E748D07BE846}" type="parTrans" cxnId="{C380A3B5-D84C-436C-9D04-5BFFC47C9210}">
      <dgm:prSet/>
      <dgm:spPr/>
      <dgm:t>
        <a:bodyPr/>
        <a:lstStyle/>
        <a:p>
          <a:endParaRPr lang="zh-CN" altLang="en-US"/>
        </a:p>
      </dgm:t>
    </dgm:pt>
    <dgm:pt modelId="{F92CD47E-E747-4218-AC00-33E2FAC46302}" type="sibTrans" cxnId="{C380A3B5-D84C-436C-9D04-5BFFC47C9210}">
      <dgm:prSet/>
      <dgm:spPr/>
      <dgm:t>
        <a:bodyPr/>
        <a:lstStyle/>
        <a:p>
          <a:endParaRPr lang="zh-CN" altLang="en-US"/>
        </a:p>
      </dgm:t>
    </dgm:pt>
    <dgm:pt modelId="{C4746D45-B1F5-4DD0-AC51-A40055A52056}">
      <dgm:prSet phldrT="[文本]" phldr="0"/>
      <dgm:spPr/>
      <dgm:t>
        <a:bodyPr/>
        <a:lstStyle/>
        <a:p>
          <a:r>
            <a:rPr lang="en-US" altLang="zh-CN"/>
            <a:t>OA</a:t>
          </a:r>
          <a:r>
            <a:rPr lang="zh-CN" altLang="en-US"/>
            <a:t>系统自动录入信息</a:t>
          </a:r>
        </a:p>
      </dgm:t>
    </dgm:pt>
    <dgm:pt modelId="{BFB96CAF-AC79-42DF-8F8B-E12DC5FE6C77}" type="parTrans" cxnId="{36218260-1956-431D-B86B-32EEBC35FB85}">
      <dgm:prSet/>
      <dgm:spPr/>
      <dgm:t>
        <a:bodyPr/>
        <a:lstStyle/>
        <a:p>
          <a:endParaRPr lang="zh-CN" altLang="en-US"/>
        </a:p>
      </dgm:t>
    </dgm:pt>
    <dgm:pt modelId="{5EF19711-AD3A-4CA0-8D77-DD5E598A2FBA}" type="sibTrans" cxnId="{36218260-1956-431D-B86B-32EEBC35FB85}">
      <dgm:prSet/>
      <dgm:spPr/>
      <dgm:t>
        <a:bodyPr/>
        <a:lstStyle/>
        <a:p>
          <a:endParaRPr lang="zh-CN" altLang="en-US"/>
        </a:p>
      </dgm:t>
    </dgm:pt>
    <dgm:pt modelId="{E8CD1E0A-91DF-4A4F-B009-BBF4E2B32972}">
      <dgm:prSet phldrT="[文本]"/>
      <dgm:spPr/>
      <dgm:t>
        <a:bodyPr/>
        <a:lstStyle/>
        <a:p>
          <a:r>
            <a:rPr lang="zh-CN" altLang="en-US"/>
            <a:t>自动点击保存</a:t>
          </a:r>
        </a:p>
      </dgm:t>
    </dgm:pt>
    <dgm:pt modelId="{18033722-E818-4A9A-AD17-47E73FC0AD8E}" type="parTrans" cxnId="{6C1DE80A-0DCA-408C-A6AC-42C5AEA619C2}">
      <dgm:prSet/>
      <dgm:spPr/>
      <dgm:t>
        <a:bodyPr/>
        <a:lstStyle/>
        <a:p>
          <a:endParaRPr lang="zh-CN" altLang="en-US"/>
        </a:p>
      </dgm:t>
    </dgm:pt>
    <dgm:pt modelId="{8E67B743-58AC-4331-BBBC-1D6572D8333A}" type="sibTrans" cxnId="{6C1DE80A-0DCA-408C-A6AC-42C5AEA619C2}">
      <dgm:prSet/>
      <dgm:spPr/>
      <dgm:t>
        <a:bodyPr/>
        <a:lstStyle/>
        <a:p>
          <a:endParaRPr lang="zh-CN" altLang="en-US"/>
        </a:p>
      </dgm:t>
    </dgm:pt>
    <dgm:pt modelId="{F8EFB354-B61D-4B7B-A83C-7B12EED7CC16}">
      <dgm:prSet phldrT="[文本]"/>
      <dgm:spPr/>
      <dgm:t>
        <a:bodyPr/>
        <a:lstStyle/>
        <a:p>
          <a:r>
            <a:rPr lang="zh-CN" altLang="en-US"/>
            <a:t>存入</a:t>
          </a:r>
          <a:r>
            <a:rPr lang="en-US" altLang="zh-CN"/>
            <a:t>Mysql</a:t>
          </a:r>
          <a:r>
            <a:rPr lang="zh-CN" altLang="en-US"/>
            <a:t>数据库</a:t>
          </a:r>
        </a:p>
      </dgm:t>
    </dgm:pt>
    <dgm:pt modelId="{419C55C2-C988-4FBB-B95A-8B3B345F0178}" type="parTrans" cxnId="{2BCB7D92-CE21-40C1-B40F-AEAB54A0BB06}">
      <dgm:prSet/>
      <dgm:spPr/>
      <dgm:t>
        <a:bodyPr/>
        <a:lstStyle/>
        <a:p>
          <a:endParaRPr lang="zh-CN" altLang="en-US"/>
        </a:p>
      </dgm:t>
    </dgm:pt>
    <dgm:pt modelId="{7DAE6940-0F33-4248-BC68-02E7AE709558}" type="sibTrans" cxnId="{2BCB7D92-CE21-40C1-B40F-AEAB54A0BB06}">
      <dgm:prSet/>
      <dgm:spPr/>
      <dgm:t>
        <a:bodyPr/>
        <a:lstStyle/>
        <a:p>
          <a:endParaRPr lang="zh-CN" altLang="en-US"/>
        </a:p>
      </dgm:t>
    </dgm:pt>
    <dgm:pt modelId="{8678740D-0B96-4589-8950-9A81D7B7F68E}" type="pres">
      <dgm:prSet presAssocID="{B2B9F0F3-7519-440A-A685-A4F2776DA963}" presName="Name0" presStyleCnt="0">
        <dgm:presLayoutVars>
          <dgm:dir/>
          <dgm:resizeHandles val="exact"/>
        </dgm:presLayoutVars>
      </dgm:prSet>
      <dgm:spPr/>
    </dgm:pt>
    <dgm:pt modelId="{ABF368C7-CA27-434E-9607-CCE8C8354707}" type="pres">
      <dgm:prSet presAssocID="{ED67AE18-0E27-4891-B8C6-EA2D6B445276}" presName="node" presStyleLbl="node1" presStyleIdx="0" presStyleCnt="4">
        <dgm:presLayoutVars>
          <dgm:bulletEnabled val="1"/>
        </dgm:presLayoutVars>
      </dgm:prSet>
      <dgm:spPr/>
    </dgm:pt>
    <dgm:pt modelId="{2C8E0294-F40F-432D-97EC-D389C48DF766}" type="pres">
      <dgm:prSet presAssocID="{F92CD47E-E747-4218-AC00-33E2FAC46302}" presName="sibTrans" presStyleLbl="sibTrans1D1" presStyleIdx="0" presStyleCnt="3"/>
      <dgm:spPr/>
    </dgm:pt>
    <dgm:pt modelId="{A0801C39-3A13-4245-8768-8C9D1215E832}" type="pres">
      <dgm:prSet presAssocID="{F92CD47E-E747-4218-AC00-33E2FAC46302}" presName="connectorText" presStyleLbl="sibTrans1D1" presStyleIdx="0" presStyleCnt="3"/>
      <dgm:spPr/>
    </dgm:pt>
    <dgm:pt modelId="{EDD6EB6C-7A2A-4E85-997D-D25746498726}" type="pres">
      <dgm:prSet presAssocID="{C4746D45-B1F5-4DD0-AC51-A40055A52056}" presName="node" presStyleLbl="node1" presStyleIdx="1" presStyleCnt="4">
        <dgm:presLayoutVars>
          <dgm:bulletEnabled val="1"/>
        </dgm:presLayoutVars>
      </dgm:prSet>
      <dgm:spPr/>
    </dgm:pt>
    <dgm:pt modelId="{F5EEA323-1402-403B-977D-02739C86208B}" type="pres">
      <dgm:prSet presAssocID="{5EF19711-AD3A-4CA0-8D77-DD5E598A2FBA}" presName="sibTrans" presStyleLbl="sibTrans1D1" presStyleIdx="1" presStyleCnt="3"/>
      <dgm:spPr/>
    </dgm:pt>
    <dgm:pt modelId="{0CBB5789-4AD3-41B6-A196-CA03759F9FB9}" type="pres">
      <dgm:prSet presAssocID="{5EF19711-AD3A-4CA0-8D77-DD5E598A2FBA}" presName="connectorText" presStyleLbl="sibTrans1D1" presStyleIdx="1" presStyleCnt="3"/>
      <dgm:spPr/>
    </dgm:pt>
    <dgm:pt modelId="{CEC3FCB9-BD94-4618-A01E-83412509C74F}" type="pres">
      <dgm:prSet presAssocID="{E8CD1E0A-91DF-4A4F-B009-BBF4E2B32972}" presName="node" presStyleLbl="node1" presStyleIdx="2" presStyleCnt="4">
        <dgm:presLayoutVars>
          <dgm:bulletEnabled val="1"/>
        </dgm:presLayoutVars>
      </dgm:prSet>
      <dgm:spPr/>
    </dgm:pt>
    <dgm:pt modelId="{D1BD7132-3B20-4A5D-95E9-1B11DF22E5FD}" type="pres">
      <dgm:prSet presAssocID="{8E67B743-58AC-4331-BBBC-1D6572D8333A}" presName="sibTrans" presStyleLbl="sibTrans1D1" presStyleIdx="2" presStyleCnt="3"/>
      <dgm:spPr/>
    </dgm:pt>
    <dgm:pt modelId="{01F106E5-B19B-4A14-A63E-227175A65D0A}" type="pres">
      <dgm:prSet presAssocID="{8E67B743-58AC-4331-BBBC-1D6572D8333A}" presName="connectorText" presStyleLbl="sibTrans1D1" presStyleIdx="2" presStyleCnt="3"/>
      <dgm:spPr/>
    </dgm:pt>
    <dgm:pt modelId="{7501DE3B-16FA-4A6C-98C1-539268ACF7A3}" type="pres">
      <dgm:prSet presAssocID="{F8EFB354-B61D-4B7B-A83C-7B12EED7CC16}" presName="node" presStyleLbl="node1" presStyleIdx="3" presStyleCnt="4">
        <dgm:presLayoutVars>
          <dgm:bulletEnabled val="1"/>
        </dgm:presLayoutVars>
      </dgm:prSet>
      <dgm:spPr/>
    </dgm:pt>
  </dgm:ptLst>
  <dgm:cxnLst>
    <dgm:cxn modelId="{6C1DE80A-0DCA-408C-A6AC-42C5AEA619C2}" srcId="{B2B9F0F3-7519-440A-A685-A4F2776DA963}" destId="{E8CD1E0A-91DF-4A4F-B009-BBF4E2B32972}" srcOrd="2" destOrd="0" parTransId="{18033722-E818-4A9A-AD17-47E73FC0AD8E}" sibTransId="{8E67B743-58AC-4331-BBBC-1D6572D8333A}"/>
    <dgm:cxn modelId="{C75E4D11-ADA0-4B27-839F-C2AD1F45411E}" type="presOf" srcId="{C4746D45-B1F5-4DD0-AC51-A40055A52056}" destId="{EDD6EB6C-7A2A-4E85-997D-D25746498726}" srcOrd="0" destOrd="0" presId="urn:microsoft.com/office/officeart/2005/8/layout/bProcess3"/>
    <dgm:cxn modelId="{500A6125-A7A7-4151-83BE-218573BBAC1A}" type="presOf" srcId="{F92CD47E-E747-4218-AC00-33E2FAC46302}" destId="{A0801C39-3A13-4245-8768-8C9D1215E832}" srcOrd="1" destOrd="0" presId="urn:microsoft.com/office/officeart/2005/8/layout/bProcess3"/>
    <dgm:cxn modelId="{80B7932F-E034-408F-831B-8A2B3638771C}" type="presOf" srcId="{5EF19711-AD3A-4CA0-8D77-DD5E598A2FBA}" destId="{0CBB5789-4AD3-41B6-A196-CA03759F9FB9}" srcOrd="1" destOrd="0" presId="urn:microsoft.com/office/officeart/2005/8/layout/bProcess3"/>
    <dgm:cxn modelId="{D5BD8234-1297-4664-AD05-E5202EA10B58}" type="presOf" srcId="{B2B9F0F3-7519-440A-A685-A4F2776DA963}" destId="{8678740D-0B96-4589-8950-9A81D7B7F68E}" srcOrd="0" destOrd="0" presId="urn:microsoft.com/office/officeart/2005/8/layout/bProcess3"/>
    <dgm:cxn modelId="{9AA39737-F542-43C1-9A79-4F4ED9DCFD54}" type="presOf" srcId="{8E67B743-58AC-4331-BBBC-1D6572D8333A}" destId="{D1BD7132-3B20-4A5D-95E9-1B11DF22E5FD}" srcOrd="0" destOrd="0" presId="urn:microsoft.com/office/officeart/2005/8/layout/bProcess3"/>
    <dgm:cxn modelId="{36218260-1956-431D-B86B-32EEBC35FB85}" srcId="{B2B9F0F3-7519-440A-A685-A4F2776DA963}" destId="{C4746D45-B1F5-4DD0-AC51-A40055A52056}" srcOrd="1" destOrd="0" parTransId="{BFB96CAF-AC79-42DF-8F8B-E12DC5FE6C77}" sibTransId="{5EF19711-AD3A-4CA0-8D77-DD5E598A2FBA}"/>
    <dgm:cxn modelId="{FDD2D144-7F8E-416D-BDC6-E7799C46C0FE}" type="presOf" srcId="{5EF19711-AD3A-4CA0-8D77-DD5E598A2FBA}" destId="{F5EEA323-1402-403B-977D-02739C86208B}" srcOrd="0" destOrd="0" presId="urn:microsoft.com/office/officeart/2005/8/layout/bProcess3"/>
    <dgm:cxn modelId="{B684876C-4B57-4F34-A5AE-E35DC152B7E1}" type="presOf" srcId="{F92CD47E-E747-4218-AC00-33E2FAC46302}" destId="{2C8E0294-F40F-432D-97EC-D389C48DF766}" srcOrd="0" destOrd="0" presId="urn:microsoft.com/office/officeart/2005/8/layout/bProcess3"/>
    <dgm:cxn modelId="{EFEFC37D-10EC-4E98-9DAB-67A4B562DCA2}" type="presOf" srcId="{E8CD1E0A-91DF-4A4F-B009-BBF4E2B32972}" destId="{CEC3FCB9-BD94-4618-A01E-83412509C74F}" srcOrd="0" destOrd="0" presId="urn:microsoft.com/office/officeart/2005/8/layout/bProcess3"/>
    <dgm:cxn modelId="{B327078A-8411-4F43-B257-6537EE3BB39F}" type="presOf" srcId="{ED67AE18-0E27-4891-B8C6-EA2D6B445276}" destId="{ABF368C7-CA27-434E-9607-CCE8C8354707}" srcOrd="0" destOrd="0" presId="urn:microsoft.com/office/officeart/2005/8/layout/bProcess3"/>
    <dgm:cxn modelId="{2BCB7D92-CE21-40C1-B40F-AEAB54A0BB06}" srcId="{B2B9F0F3-7519-440A-A685-A4F2776DA963}" destId="{F8EFB354-B61D-4B7B-A83C-7B12EED7CC16}" srcOrd="3" destOrd="0" parTransId="{419C55C2-C988-4FBB-B95A-8B3B345F0178}" sibTransId="{7DAE6940-0F33-4248-BC68-02E7AE709558}"/>
    <dgm:cxn modelId="{073B9895-A980-4AEE-95A6-BB1E73C9F4D6}" type="presOf" srcId="{F8EFB354-B61D-4B7B-A83C-7B12EED7CC16}" destId="{7501DE3B-16FA-4A6C-98C1-539268ACF7A3}" srcOrd="0" destOrd="0" presId="urn:microsoft.com/office/officeart/2005/8/layout/bProcess3"/>
    <dgm:cxn modelId="{C380A3B5-D84C-436C-9D04-5BFFC47C9210}" srcId="{B2B9F0F3-7519-440A-A685-A4F2776DA963}" destId="{ED67AE18-0E27-4891-B8C6-EA2D6B445276}" srcOrd="0" destOrd="0" parTransId="{45CE3E26-709C-4115-A9E2-E748D07BE846}" sibTransId="{F92CD47E-E747-4218-AC00-33E2FAC46302}"/>
    <dgm:cxn modelId="{F9AAECD5-2DC1-4FF3-BEBA-F230B00B8A64}" type="presOf" srcId="{8E67B743-58AC-4331-BBBC-1D6572D8333A}" destId="{01F106E5-B19B-4A14-A63E-227175A65D0A}" srcOrd="1" destOrd="0" presId="urn:microsoft.com/office/officeart/2005/8/layout/bProcess3"/>
    <dgm:cxn modelId="{16535932-F5A5-4C95-9AEB-839962219E3F}" type="presParOf" srcId="{8678740D-0B96-4589-8950-9A81D7B7F68E}" destId="{ABF368C7-CA27-434E-9607-CCE8C8354707}" srcOrd="0" destOrd="0" presId="urn:microsoft.com/office/officeart/2005/8/layout/bProcess3"/>
    <dgm:cxn modelId="{CDC9EEBB-17AE-4A38-B40C-42EBB57A45AC}" type="presParOf" srcId="{8678740D-0B96-4589-8950-9A81D7B7F68E}" destId="{2C8E0294-F40F-432D-97EC-D389C48DF766}" srcOrd="1" destOrd="0" presId="urn:microsoft.com/office/officeart/2005/8/layout/bProcess3"/>
    <dgm:cxn modelId="{6BD29817-CA1E-4743-A8FF-5A60EEC75153}" type="presParOf" srcId="{2C8E0294-F40F-432D-97EC-D389C48DF766}" destId="{A0801C39-3A13-4245-8768-8C9D1215E832}" srcOrd="0" destOrd="0" presId="urn:microsoft.com/office/officeart/2005/8/layout/bProcess3"/>
    <dgm:cxn modelId="{67D8E0F7-6832-4B39-BE4B-B947D981A420}" type="presParOf" srcId="{8678740D-0B96-4589-8950-9A81D7B7F68E}" destId="{EDD6EB6C-7A2A-4E85-997D-D25746498726}" srcOrd="2" destOrd="0" presId="urn:microsoft.com/office/officeart/2005/8/layout/bProcess3"/>
    <dgm:cxn modelId="{7198A93D-3FF1-4BEF-9784-34ECE41BBE2D}" type="presParOf" srcId="{8678740D-0B96-4589-8950-9A81D7B7F68E}" destId="{F5EEA323-1402-403B-977D-02739C86208B}" srcOrd="3" destOrd="0" presId="urn:microsoft.com/office/officeart/2005/8/layout/bProcess3"/>
    <dgm:cxn modelId="{51B2CAD8-F8D8-408A-AB67-2699794E918D}" type="presParOf" srcId="{F5EEA323-1402-403B-977D-02739C86208B}" destId="{0CBB5789-4AD3-41B6-A196-CA03759F9FB9}" srcOrd="0" destOrd="0" presId="urn:microsoft.com/office/officeart/2005/8/layout/bProcess3"/>
    <dgm:cxn modelId="{6939FB0D-7BD6-4369-8A18-14325F2F7359}" type="presParOf" srcId="{8678740D-0B96-4589-8950-9A81D7B7F68E}" destId="{CEC3FCB9-BD94-4618-A01E-83412509C74F}" srcOrd="4" destOrd="0" presId="urn:microsoft.com/office/officeart/2005/8/layout/bProcess3"/>
    <dgm:cxn modelId="{D4157E40-6401-4F44-ABAC-1E04AE2A3D7A}" type="presParOf" srcId="{8678740D-0B96-4589-8950-9A81D7B7F68E}" destId="{D1BD7132-3B20-4A5D-95E9-1B11DF22E5FD}" srcOrd="5" destOrd="0" presId="urn:microsoft.com/office/officeart/2005/8/layout/bProcess3"/>
    <dgm:cxn modelId="{F58D598C-7F0E-4E43-8E56-2A69A3422B16}" type="presParOf" srcId="{D1BD7132-3B20-4A5D-95E9-1B11DF22E5FD}" destId="{01F106E5-B19B-4A14-A63E-227175A65D0A}" srcOrd="0" destOrd="0" presId="urn:microsoft.com/office/officeart/2005/8/layout/bProcess3"/>
    <dgm:cxn modelId="{24A3EB80-3771-4D4B-9EB7-D61B76B77D8F}" type="presParOf" srcId="{8678740D-0B96-4589-8950-9A81D7B7F68E}" destId="{7501DE3B-16FA-4A6C-98C1-539268ACF7A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822F-4F24-4594-ABE2-B4F5FD65CD7E}">
      <dsp:nvSpPr>
        <dsp:cNvPr id="0" name=""/>
        <dsp:cNvSpPr/>
      </dsp:nvSpPr>
      <dsp:spPr>
        <a:xfrm>
          <a:off x="10217" y="1116368"/>
          <a:ext cx="2411025" cy="9644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自动登录招聘网站</a:t>
          </a:r>
        </a:p>
      </dsp:txBody>
      <dsp:txXfrm>
        <a:off x="492422" y="1116368"/>
        <a:ext cx="1446615" cy="964410"/>
      </dsp:txXfrm>
    </dsp:sp>
    <dsp:sp modelId="{D6A0B51B-6BCC-4C55-9C79-6C24D5457952}">
      <dsp:nvSpPr>
        <dsp:cNvPr id="0" name=""/>
        <dsp:cNvSpPr/>
      </dsp:nvSpPr>
      <dsp:spPr>
        <a:xfrm>
          <a:off x="2181329" y="1093223"/>
          <a:ext cx="2411025" cy="9644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/>
            <a:t>自动筛选简历</a:t>
          </a:r>
        </a:p>
      </dsp:txBody>
      <dsp:txXfrm>
        <a:off x="2663534" y="1093223"/>
        <a:ext cx="1446615" cy="964410"/>
      </dsp:txXfrm>
    </dsp:sp>
    <dsp:sp modelId="{66B41FDF-B2DB-48B1-A33B-92960E77343E}">
      <dsp:nvSpPr>
        <dsp:cNvPr id="0" name=""/>
        <dsp:cNvSpPr/>
      </dsp:nvSpPr>
      <dsp:spPr>
        <a:xfrm>
          <a:off x="4341825" y="1058706"/>
          <a:ext cx="2411025" cy="96441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/>
            <a:t>自动邀约面试</a:t>
          </a:r>
        </a:p>
      </dsp:txBody>
      <dsp:txXfrm>
        <a:off x="4824030" y="1058706"/>
        <a:ext cx="1446615" cy="964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822F-4F24-4594-ABE2-B4F5FD65CD7E}">
      <dsp:nvSpPr>
        <dsp:cNvPr id="0" name=""/>
        <dsp:cNvSpPr/>
      </dsp:nvSpPr>
      <dsp:spPr>
        <a:xfrm>
          <a:off x="2135567" y="1124605"/>
          <a:ext cx="2411025" cy="9644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/>
            <a:t>OCR</a:t>
          </a:r>
          <a:r>
            <a:rPr lang="zh-CN" altLang="en-US" sz="2100" kern="1200"/>
            <a:t>识别学历证书信息</a:t>
          </a:r>
          <a:endParaRPr lang="zh-CN" altLang="en-US" sz="2100" kern="1200" dirty="0"/>
        </a:p>
      </dsp:txBody>
      <dsp:txXfrm>
        <a:off x="2617772" y="1124605"/>
        <a:ext cx="1446615" cy="964410"/>
      </dsp:txXfrm>
    </dsp:sp>
    <dsp:sp modelId="{D6A0B51B-6BCC-4C55-9C79-6C24D5457952}">
      <dsp:nvSpPr>
        <dsp:cNvPr id="0" name=""/>
        <dsp:cNvSpPr/>
      </dsp:nvSpPr>
      <dsp:spPr>
        <a:xfrm>
          <a:off x="1" y="1153739"/>
          <a:ext cx="2411025" cy="9644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/>
            <a:t>自动登录学信网</a:t>
          </a:r>
        </a:p>
      </dsp:txBody>
      <dsp:txXfrm>
        <a:off x="482206" y="1153739"/>
        <a:ext cx="1446615" cy="964410"/>
      </dsp:txXfrm>
    </dsp:sp>
    <dsp:sp modelId="{66B41FDF-B2DB-48B1-A33B-92960E77343E}">
      <dsp:nvSpPr>
        <dsp:cNvPr id="0" name=""/>
        <dsp:cNvSpPr/>
      </dsp:nvSpPr>
      <dsp:spPr>
        <a:xfrm>
          <a:off x="4343804" y="1099896"/>
          <a:ext cx="2411025" cy="96441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/>
            <a:t>自动校验</a:t>
          </a:r>
          <a:endParaRPr lang="en-US" altLang="zh-CN" sz="2100" kern="120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/>
            <a:t>证书编号</a:t>
          </a:r>
        </a:p>
      </dsp:txBody>
      <dsp:txXfrm>
        <a:off x="4826009" y="1099896"/>
        <a:ext cx="1446615" cy="964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0294-F40F-432D-97EC-D389C48DF766}">
      <dsp:nvSpPr>
        <dsp:cNvPr id="0" name=""/>
        <dsp:cNvSpPr/>
      </dsp:nvSpPr>
      <dsp:spPr>
        <a:xfrm>
          <a:off x="2292979" y="598768"/>
          <a:ext cx="4625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58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511942" y="642022"/>
        <a:ext cx="24659" cy="4931"/>
      </dsp:txXfrm>
    </dsp:sp>
    <dsp:sp modelId="{ABF368C7-CA27-434E-9607-CCE8C8354707}">
      <dsp:nvSpPr>
        <dsp:cNvPr id="0" name=""/>
        <dsp:cNvSpPr/>
      </dsp:nvSpPr>
      <dsp:spPr>
        <a:xfrm>
          <a:off x="150496" y="1203"/>
          <a:ext cx="2144283" cy="12865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/>
            <a:t>OCR</a:t>
          </a:r>
          <a:r>
            <a:rPr lang="zh-CN" altLang="en-US" sz="2700" kern="1200"/>
            <a:t>扫描手写体文件</a:t>
          </a:r>
        </a:p>
      </dsp:txBody>
      <dsp:txXfrm>
        <a:off x="150496" y="1203"/>
        <a:ext cx="2144283" cy="1286569"/>
      </dsp:txXfrm>
    </dsp:sp>
    <dsp:sp modelId="{F5EEA323-1402-403B-977D-02739C86208B}">
      <dsp:nvSpPr>
        <dsp:cNvPr id="0" name=""/>
        <dsp:cNvSpPr/>
      </dsp:nvSpPr>
      <dsp:spPr>
        <a:xfrm>
          <a:off x="1222638" y="1285973"/>
          <a:ext cx="2637468" cy="462585"/>
        </a:xfrm>
        <a:custGeom>
          <a:avLst/>
          <a:gdLst/>
          <a:ahLst/>
          <a:cxnLst/>
          <a:rect l="0" t="0" r="0" b="0"/>
          <a:pathLst>
            <a:path>
              <a:moveTo>
                <a:pt x="2637468" y="0"/>
              </a:moveTo>
              <a:lnTo>
                <a:pt x="2637468" y="248392"/>
              </a:lnTo>
              <a:lnTo>
                <a:pt x="0" y="248392"/>
              </a:lnTo>
              <a:lnTo>
                <a:pt x="0" y="462585"/>
              </a:lnTo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474292" y="1514800"/>
        <a:ext cx="134159" cy="4931"/>
      </dsp:txXfrm>
    </dsp:sp>
    <dsp:sp modelId="{EDD6EB6C-7A2A-4E85-997D-D25746498726}">
      <dsp:nvSpPr>
        <dsp:cNvPr id="0" name=""/>
        <dsp:cNvSpPr/>
      </dsp:nvSpPr>
      <dsp:spPr>
        <a:xfrm>
          <a:off x="2787965" y="1203"/>
          <a:ext cx="2144283" cy="1286569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/>
            <a:t>OA</a:t>
          </a:r>
          <a:r>
            <a:rPr lang="zh-CN" altLang="en-US" sz="2700" kern="1200"/>
            <a:t>系统自动录入信息</a:t>
          </a:r>
        </a:p>
      </dsp:txBody>
      <dsp:txXfrm>
        <a:off x="2787965" y="1203"/>
        <a:ext cx="2144283" cy="1286569"/>
      </dsp:txXfrm>
    </dsp:sp>
    <dsp:sp modelId="{D1BD7132-3B20-4A5D-95E9-1B11DF22E5FD}">
      <dsp:nvSpPr>
        <dsp:cNvPr id="0" name=""/>
        <dsp:cNvSpPr/>
      </dsp:nvSpPr>
      <dsp:spPr>
        <a:xfrm>
          <a:off x="2292979" y="2378523"/>
          <a:ext cx="4625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585" y="45720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511942" y="2421777"/>
        <a:ext cx="24659" cy="4931"/>
      </dsp:txXfrm>
    </dsp:sp>
    <dsp:sp modelId="{CEC3FCB9-BD94-4618-A01E-83412509C74F}">
      <dsp:nvSpPr>
        <dsp:cNvPr id="0" name=""/>
        <dsp:cNvSpPr/>
      </dsp:nvSpPr>
      <dsp:spPr>
        <a:xfrm>
          <a:off x="150496" y="1780958"/>
          <a:ext cx="2144283" cy="1286569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自动点击保存</a:t>
          </a:r>
        </a:p>
      </dsp:txBody>
      <dsp:txXfrm>
        <a:off x="150496" y="1780958"/>
        <a:ext cx="2144283" cy="1286569"/>
      </dsp:txXfrm>
    </dsp:sp>
    <dsp:sp modelId="{7501DE3B-16FA-4A6C-98C1-539268ACF7A3}">
      <dsp:nvSpPr>
        <dsp:cNvPr id="0" name=""/>
        <dsp:cNvSpPr/>
      </dsp:nvSpPr>
      <dsp:spPr>
        <a:xfrm>
          <a:off x="2787965" y="1780958"/>
          <a:ext cx="2144283" cy="128656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存入</a:t>
          </a:r>
          <a:r>
            <a:rPr lang="en-US" altLang="zh-CN" sz="2700" kern="1200"/>
            <a:t>Mysql</a:t>
          </a:r>
          <a:r>
            <a:rPr lang="zh-CN" altLang="en-US" sz="2700" kern="1200"/>
            <a:t>数据库</a:t>
          </a:r>
        </a:p>
      </dsp:txBody>
      <dsp:txXfrm>
        <a:off x="2787965" y="1780958"/>
        <a:ext cx="2144283" cy="128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999F-7FED-48A7-B857-65EC6E3597C9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E5CF-7AE5-4A1E-8360-619D3A464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8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/>
              <a:t>HR</a:t>
            </a:r>
            <a:r>
              <a:rPr kumimoji="1" lang="zh-CN" altLang="en-US"/>
              <a:t>招聘流程自动化</a:t>
            </a:r>
            <a:endParaRPr kumimoji="1" lang="en-US" altLang="zh-CN"/>
          </a:p>
          <a:p>
            <a:pPr algn="ctr"/>
            <a:r>
              <a:rPr lang="en-US" altLang="zh-CN" sz="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Automation of HR recruitment process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7942" y="1489434"/>
            <a:ext cx="108361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功能需求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chemeClr val="bg1"/>
                </a:solidFill>
              </a:rPr>
              <a:t>1.1 </a:t>
            </a:r>
            <a:r>
              <a:rPr lang="zh-CN" altLang="en-US" b="1" dirty="0">
                <a:solidFill>
                  <a:srgbClr val="00B0F0"/>
                </a:solidFill>
              </a:rPr>
              <a:t>自动筛选求职简历，预约面试</a:t>
            </a:r>
            <a:endParaRPr lang="en-US" altLang="zh-CN" b="1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    </a:t>
            </a:r>
            <a:r>
              <a:rPr lang="zh-CN" altLang="en-US" dirty="0">
                <a:solidFill>
                  <a:schemeClr val="bg1"/>
                </a:solidFill>
              </a:rPr>
              <a:t>自动填写或滑动验证码，完成登录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  </a:t>
            </a:r>
            <a:r>
              <a:rPr lang="zh-CN" altLang="en-US" dirty="0">
                <a:solidFill>
                  <a:schemeClr val="bg1"/>
                </a:solidFill>
              </a:rPr>
              <a:t>按照筛选条件筛选简历，自动邀约面试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1.2  </a:t>
            </a:r>
            <a:r>
              <a:rPr lang="en-US" altLang="zh-CN" b="1" dirty="0">
                <a:solidFill>
                  <a:srgbClr val="00B0F0"/>
                </a:solidFill>
              </a:rPr>
              <a:t>OCR</a:t>
            </a:r>
            <a:r>
              <a:rPr lang="zh-CN" altLang="en-US" b="1" dirty="0">
                <a:solidFill>
                  <a:srgbClr val="00B0F0"/>
                </a:solidFill>
              </a:rPr>
              <a:t>技术扫描人员信息登记表， 获取人员信息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     OCR</a:t>
            </a:r>
            <a:r>
              <a:rPr lang="zh-CN" altLang="en-US" dirty="0">
                <a:solidFill>
                  <a:schemeClr val="bg1"/>
                </a:solidFill>
              </a:rPr>
              <a:t>技术扫描手写体，获取扫描信息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   </a:t>
            </a:r>
            <a:r>
              <a:rPr lang="zh-CN" altLang="en-US" dirty="0">
                <a:solidFill>
                  <a:schemeClr val="bg1"/>
                </a:solidFill>
              </a:rPr>
              <a:t>系统员工信息录入页面，自动生成扫描数据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1.3  </a:t>
            </a:r>
            <a:r>
              <a:rPr lang="en-US" altLang="zh-CN" b="1" dirty="0">
                <a:solidFill>
                  <a:srgbClr val="00B0F0"/>
                </a:solidFill>
              </a:rPr>
              <a:t>OCR</a:t>
            </a:r>
            <a:r>
              <a:rPr lang="zh-CN" altLang="en-US" b="1" dirty="0">
                <a:solidFill>
                  <a:srgbClr val="00B0F0"/>
                </a:solidFill>
              </a:rPr>
              <a:t>技术扫描学历证书、身份证等，自动验证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     OCR</a:t>
            </a:r>
            <a:r>
              <a:rPr lang="zh-CN" altLang="en-US" dirty="0">
                <a:solidFill>
                  <a:schemeClr val="bg1"/>
                </a:solidFill>
              </a:rPr>
              <a:t>技术扫描学历证书，获取信息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   </a:t>
            </a:r>
            <a:r>
              <a:rPr lang="zh-CN" altLang="en-US" dirty="0">
                <a:solidFill>
                  <a:schemeClr val="bg1"/>
                </a:solidFill>
              </a:rPr>
              <a:t>登录学信网，完成学历核查，辨别学历真伪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7942" y="4954422"/>
            <a:ext cx="180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非功能需求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2669" y="5557088"/>
            <a:ext cx="1067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系统界面需求</a:t>
            </a:r>
            <a:r>
              <a:rPr lang="en-US" altLang="zh-CN" dirty="0">
                <a:solidFill>
                  <a:schemeClr val="bg1"/>
                </a:solidFill>
              </a:rPr>
              <a:t>:  </a:t>
            </a:r>
            <a:r>
              <a:rPr lang="zh-CN" altLang="en-US" dirty="0">
                <a:solidFill>
                  <a:schemeClr val="bg1"/>
                </a:solidFill>
              </a:rPr>
              <a:t>使用</a:t>
            </a:r>
            <a:r>
              <a:rPr lang="en-US" altLang="zh-CN" dirty="0">
                <a:solidFill>
                  <a:schemeClr val="bg1"/>
                </a:solidFill>
              </a:rPr>
              <a:t>Bootstrap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Js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Jquery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Vue</a:t>
            </a:r>
            <a:r>
              <a:rPr lang="zh-CN" altLang="en-US" dirty="0">
                <a:solidFill>
                  <a:schemeClr val="bg1"/>
                </a:solidFill>
              </a:rPr>
              <a:t>等技术提供丰富、完善的系统界面，实现前后端数据交互。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2669" y="5975088"/>
            <a:ext cx="1033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请求接口设计</a:t>
            </a:r>
            <a:r>
              <a:rPr lang="en-US" altLang="zh-CN" dirty="0">
                <a:solidFill>
                  <a:schemeClr val="bg1"/>
                </a:solidFill>
              </a:rPr>
              <a:t>:  </a:t>
            </a:r>
            <a:r>
              <a:rPr lang="zh-CN" altLang="en-US" dirty="0">
                <a:solidFill>
                  <a:schemeClr val="bg1"/>
                </a:solidFill>
              </a:rPr>
              <a:t>使用</a:t>
            </a:r>
            <a:r>
              <a:rPr lang="en-US" altLang="zh-CN" dirty="0" err="1">
                <a:solidFill>
                  <a:schemeClr val="bg1"/>
                </a:solidFill>
              </a:rPr>
              <a:t>fastapi</a:t>
            </a:r>
            <a:r>
              <a:rPr lang="zh-CN" altLang="en-US" dirty="0">
                <a:solidFill>
                  <a:schemeClr val="bg1"/>
                </a:solidFill>
              </a:rPr>
              <a:t>框架，实现后端业务逻辑的处理。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2669" y="6393088"/>
            <a:ext cx="838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数据库</a:t>
            </a:r>
            <a:r>
              <a:rPr lang="en-US" altLang="zh-CN" dirty="0">
                <a:solidFill>
                  <a:schemeClr val="bg1"/>
                </a:solidFill>
              </a:rPr>
              <a:t>: </a:t>
            </a:r>
            <a:r>
              <a:rPr lang="zh-CN" altLang="en-US" dirty="0">
                <a:solidFill>
                  <a:schemeClr val="bg1"/>
                </a:solidFill>
              </a:rPr>
              <a:t>使用</a:t>
            </a:r>
            <a:r>
              <a:rPr lang="en-US" altLang="zh-CN" dirty="0" err="1">
                <a:solidFill>
                  <a:schemeClr val="bg1"/>
                </a:solidFill>
              </a:rPr>
              <a:t>Mysql</a:t>
            </a:r>
            <a:r>
              <a:rPr lang="zh-CN" altLang="en-US" dirty="0">
                <a:solidFill>
                  <a:schemeClr val="bg1"/>
                </a:solidFill>
              </a:rPr>
              <a:t>数据库。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2"/>
          <p:cNvSpPr>
            <a:spLocks noChangeShapeType="1"/>
          </p:cNvSpPr>
          <p:nvPr/>
        </p:nvSpPr>
        <p:spPr bwMode="gray">
          <a:xfrm>
            <a:off x="4734596" y="1273095"/>
            <a:ext cx="24987" cy="3817379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</a:ln>
        </p:spPr>
        <p:txBody>
          <a:bodyPr wrap="none" lIns="0" tIns="62398" rIns="0" bIns="62398"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900198" y="2023516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5874065" y="2023516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项目需求理解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gray">
          <a:xfrm rot="5400000">
            <a:off x="4640721" y="2892510"/>
            <a:ext cx="271180" cy="332273"/>
          </a:xfrm>
          <a:prstGeom prst="triangle">
            <a:avLst>
              <a:gd name="adj" fmla="val 50000"/>
            </a:avLst>
          </a:prstGeom>
          <a:solidFill>
            <a:srgbClr val="1F497D">
              <a:lumMod val="40000"/>
              <a:lumOff val="60000"/>
            </a:srgbClr>
          </a:solidFill>
          <a:ln w="57150">
            <a:solidFill>
              <a:sysClr val="window" lastClr="FFFFFF"/>
            </a:solidFill>
            <a:miter lim="800000"/>
          </a:ln>
        </p:spPr>
        <p:txBody>
          <a:bodyPr rot="10800000" vert="eaVert" wrap="none" lIns="0" tIns="62398" rIns="0" bIns="62398" anchor="ctr"/>
          <a:lstStyle/>
          <a:p>
            <a:pPr marL="0" marR="0" lvl="0" indent="0" defTabSz="1217295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rot="2704944">
            <a:off x="2543803" y="4123544"/>
            <a:ext cx="471987" cy="4719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2704944">
            <a:off x="2965432" y="4227191"/>
            <a:ext cx="267077" cy="267075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9418" r="88667" b="64703"/>
          <a:stretch>
            <a:fillRect/>
          </a:stretch>
        </p:blipFill>
        <p:spPr>
          <a:xfrm>
            <a:off x="311085" y="319559"/>
            <a:ext cx="741546" cy="741546"/>
          </a:xfrm>
          <a:custGeom>
            <a:avLst/>
            <a:gdLst>
              <a:gd name="connsiteX0" fmla="*/ 545247 w 1088928"/>
              <a:gd name="connsiteY0" fmla="*/ 0 h 1088928"/>
              <a:gd name="connsiteX1" fmla="*/ 1088928 w 1088928"/>
              <a:gd name="connsiteY1" fmla="*/ 545247 h 1088928"/>
              <a:gd name="connsiteX2" fmla="*/ 543681 w 1088928"/>
              <a:gd name="connsiteY2" fmla="*/ 1088928 h 1088928"/>
              <a:gd name="connsiteX3" fmla="*/ 0 w 1088928"/>
              <a:gd name="connsiteY3" fmla="*/ 543681 h 10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928" h="1088928">
                <a:moveTo>
                  <a:pt x="545247" y="0"/>
                </a:moveTo>
                <a:lnTo>
                  <a:pt x="1088928" y="545247"/>
                </a:lnTo>
                <a:lnTo>
                  <a:pt x="543681" y="1088928"/>
                </a:lnTo>
                <a:lnTo>
                  <a:pt x="0" y="543681"/>
                </a:lnTo>
                <a:close/>
              </a:path>
            </a:pathLst>
          </a:custGeom>
        </p:spPr>
      </p:pic>
      <p:sp>
        <p:nvSpPr>
          <p:cNvPr id="27" name="矩形 26"/>
          <p:cNvSpPr/>
          <p:nvPr/>
        </p:nvSpPr>
        <p:spPr>
          <a:xfrm rot="2704944">
            <a:off x="908633" y="542138"/>
            <a:ext cx="310522" cy="2963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7568" y="627534"/>
            <a:ext cx="314701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295"/>
            <a:r>
              <a:rPr lang="zh-CN" altLang="en-US" sz="45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en-US" altLang="zh-CN" sz="4500" dirty="0">
              <a:solidFill>
                <a:srgbClr val="EF5B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7295"/>
            <a:r>
              <a:rPr lang="en-US" altLang="zh-CN" sz="60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en-US" altLang="zh-CN" sz="405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</a:t>
            </a:r>
            <a:r>
              <a:rPr lang="en-US" altLang="zh-CN" sz="4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TENTS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8076" y="2763309"/>
            <a:ext cx="815894" cy="590675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5874065" y="2763311"/>
            <a:ext cx="5314162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项目架构和方案介绍</a:t>
            </a:r>
            <a:endParaRPr lang="en-US" altLang="zh-CN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896815" y="1273095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gray">
          <a:xfrm>
            <a:off x="5874065" y="1273095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908877" y="3513730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5874064" y="3522353"/>
            <a:ext cx="5314162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执行流程介绍</a:t>
            </a: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908877" y="4291007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5874064" y="4291007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>
              <a:spcAft>
                <a:spcPts val="265"/>
              </a:spcAft>
              <a:defRPr/>
            </a:pPr>
            <a:r>
              <a:rPr lang="zh-CN" altLang="en-US" sz="24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创新和价值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169" y="1726674"/>
            <a:ext cx="795841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</a:rPr>
              <a:t>方案介绍</a:t>
            </a:r>
            <a:r>
              <a:rPr lang="en-US" altLang="zh-CN" sz="2400" b="1" dirty="0">
                <a:solidFill>
                  <a:srgbClr val="00B0F0"/>
                </a:solidFill>
              </a:rPr>
              <a:t>: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1. </a:t>
            </a:r>
            <a:r>
              <a:rPr lang="zh-CN" altLang="en-US" dirty="0">
                <a:solidFill>
                  <a:schemeClr val="bg1"/>
                </a:solidFill>
              </a:rPr>
              <a:t>项目采用前后端分离的方式，降低前后端的耦合性，便于后期维护。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2. </a:t>
            </a:r>
            <a:r>
              <a:rPr lang="zh-CN" altLang="en-US" dirty="0">
                <a:solidFill>
                  <a:schemeClr val="bg1"/>
                </a:solidFill>
              </a:rPr>
              <a:t>项目代码要简洁，要高效的完成前后端数据的交互。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3. </a:t>
            </a:r>
            <a:r>
              <a:rPr lang="zh-CN" altLang="en-US" dirty="0">
                <a:solidFill>
                  <a:schemeClr val="bg1"/>
                </a:solidFill>
              </a:rPr>
              <a:t>项目采用先进的识别技术，大量识别简历、学位、学历，实现自动化。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2169" y="3469333"/>
            <a:ext cx="93938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</a:rPr>
              <a:t>项目架构</a:t>
            </a:r>
            <a:r>
              <a:rPr lang="en-US" altLang="zh-CN" sz="2400" b="1" dirty="0">
                <a:solidFill>
                  <a:srgbClr val="00B0F0"/>
                </a:solidFill>
              </a:rPr>
              <a:t>:  </a:t>
            </a:r>
          </a:p>
          <a:p>
            <a:r>
              <a:rPr lang="en-US" altLang="zh-CN" sz="2400" b="1" dirty="0">
                <a:solidFill>
                  <a:srgbClr val="00B0F0"/>
                </a:solidFill>
              </a:rPr>
              <a:t>     </a:t>
            </a:r>
            <a:r>
              <a:rPr lang="en-US" altLang="zh-CN" dirty="0">
                <a:solidFill>
                  <a:srgbClr val="00B0F0"/>
                </a:solidFill>
              </a:rPr>
              <a:t>Vue   +  </a:t>
            </a:r>
            <a:r>
              <a:rPr lang="en-US" altLang="zh-CN" dirty="0" err="1">
                <a:solidFill>
                  <a:srgbClr val="00B0F0"/>
                </a:solidFill>
              </a:rPr>
              <a:t>FastAPI</a:t>
            </a:r>
            <a:r>
              <a:rPr lang="en-US" altLang="zh-CN" dirty="0">
                <a:solidFill>
                  <a:srgbClr val="00B0F0"/>
                </a:solidFill>
              </a:rPr>
              <a:t>   +   OCR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1. </a:t>
            </a:r>
            <a:r>
              <a:rPr lang="zh-CN" altLang="en-US" dirty="0">
                <a:solidFill>
                  <a:schemeClr val="bg1"/>
                </a:solidFill>
              </a:rPr>
              <a:t>前端开发使用</a:t>
            </a:r>
            <a:r>
              <a:rPr lang="en-US" altLang="zh-CN" dirty="0">
                <a:solidFill>
                  <a:schemeClr val="bg1"/>
                </a:solidFill>
              </a:rPr>
              <a:t>Vue</a:t>
            </a:r>
            <a:r>
              <a:rPr lang="zh-CN" altLang="en-US" dirty="0">
                <a:solidFill>
                  <a:schemeClr val="bg1"/>
                </a:solidFill>
              </a:rPr>
              <a:t>框架能够开发出集友好互动、快捷查询、快速录入等功能于一体的丰富的用户界面和提供良好的用户体验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2. </a:t>
            </a:r>
            <a:r>
              <a:rPr lang="en-US" altLang="zh-CN" dirty="0" err="1">
                <a:solidFill>
                  <a:schemeClr val="bg1"/>
                </a:solidFill>
              </a:rPr>
              <a:t>FastAPI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作为一款高性能的</a:t>
            </a:r>
            <a:r>
              <a:rPr lang="en-US" altLang="zh-CN" dirty="0">
                <a:solidFill>
                  <a:schemeClr val="bg1"/>
                </a:solidFill>
              </a:rPr>
              <a:t>web</a:t>
            </a:r>
            <a:r>
              <a:rPr lang="zh-CN" altLang="en-US" dirty="0">
                <a:solidFill>
                  <a:schemeClr val="bg1"/>
                </a:solidFill>
              </a:rPr>
              <a:t>框架，不仅开发起来简易、直观，而且具有交互式的文档，能够实现快速编码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3. </a:t>
            </a:r>
            <a:r>
              <a:rPr lang="zh-CN" altLang="en-US" dirty="0">
                <a:solidFill>
                  <a:schemeClr val="bg1"/>
                </a:solidFill>
              </a:rPr>
              <a:t>项目采用比较成熟的</a:t>
            </a:r>
            <a:r>
              <a:rPr lang="en-US" altLang="zh-CN" dirty="0">
                <a:solidFill>
                  <a:schemeClr val="bg1"/>
                </a:solidFill>
              </a:rPr>
              <a:t>OCR</a:t>
            </a:r>
            <a:r>
              <a:rPr lang="zh-CN" altLang="en-US" dirty="0">
                <a:solidFill>
                  <a:schemeClr val="bg1"/>
                </a:solidFill>
              </a:rPr>
              <a:t>图文识别技术，快速识别学位、学历证书自动完成学信网学历查询和验证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gray">
          <a:xfrm flipH="1">
            <a:off x="4734595" y="1512771"/>
            <a:ext cx="32869" cy="3701791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</a:ln>
        </p:spPr>
        <p:txBody>
          <a:bodyPr wrap="none" lIns="0" tIns="62398" rIns="0" bIns="62398"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gray">
          <a:xfrm rot="5400000">
            <a:off x="4623732" y="3877541"/>
            <a:ext cx="271180" cy="332273"/>
          </a:xfrm>
          <a:prstGeom prst="triangle">
            <a:avLst>
              <a:gd name="adj" fmla="val 50000"/>
            </a:avLst>
          </a:prstGeom>
          <a:solidFill>
            <a:srgbClr val="1F497D">
              <a:lumMod val="40000"/>
              <a:lumOff val="60000"/>
            </a:srgbClr>
          </a:solidFill>
          <a:ln w="57150">
            <a:solidFill>
              <a:sysClr val="window" lastClr="FFFFFF"/>
            </a:solidFill>
            <a:miter lim="800000"/>
          </a:ln>
        </p:spPr>
        <p:txBody>
          <a:bodyPr rot="10800000" vert="eaVert" wrap="none" lIns="0" tIns="62398" rIns="0" bIns="62398" anchor="ctr"/>
          <a:lstStyle/>
          <a:p>
            <a:pPr marL="0" marR="0" lvl="0" indent="0" defTabSz="1217295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00197" y="2263193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5874064" y="2263193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项目需求理解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908876" y="3782135"/>
            <a:ext cx="815894" cy="590675"/>
          </a:xfrm>
          <a:prstGeom prst="rect">
            <a:avLst/>
          </a:prstGeom>
          <a:solidFill>
            <a:srgbClr val="8EB4E3"/>
          </a:solidFill>
          <a:ln w="9525" algn="ctr">
            <a:solidFill>
              <a:srgbClr val="8EB4E3"/>
            </a:solidFill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874064" y="3782135"/>
            <a:ext cx="5314162" cy="590675"/>
          </a:xfrm>
          <a:prstGeom prst="rect">
            <a:avLst/>
          </a:prstGeom>
          <a:solidFill>
            <a:srgbClr val="8EB4E3"/>
          </a:solidFill>
          <a:ln w="9525" algn="ctr">
            <a:solidFill>
              <a:srgbClr val="8EB4E3"/>
            </a:solidFill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执行流程介绍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704944">
            <a:off x="2543803" y="3719784"/>
            <a:ext cx="471987" cy="4719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2704944">
            <a:off x="2965432" y="3823431"/>
            <a:ext cx="267077" cy="267075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9418" r="88667" b="64703"/>
          <a:stretch>
            <a:fillRect/>
          </a:stretch>
        </p:blipFill>
        <p:spPr>
          <a:xfrm>
            <a:off x="311085" y="319559"/>
            <a:ext cx="741546" cy="741546"/>
          </a:xfrm>
          <a:custGeom>
            <a:avLst/>
            <a:gdLst>
              <a:gd name="connsiteX0" fmla="*/ 545247 w 1088928"/>
              <a:gd name="connsiteY0" fmla="*/ 0 h 1088928"/>
              <a:gd name="connsiteX1" fmla="*/ 1088928 w 1088928"/>
              <a:gd name="connsiteY1" fmla="*/ 545247 h 1088928"/>
              <a:gd name="connsiteX2" fmla="*/ 543681 w 1088928"/>
              <a:gd name="connsiteY2" fmla="*/ 1088928 h 1088928"/>
              <a:gd name="connsiteX3" fmla="*/ 0 w 1088928"/>
              <a:gd name="connsiteY3" fmla="*/ 543681 h 10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928" h="1088928">
                <a:moveTo>
                  <a:pt x="545247" y="0"/>
                </a:moveTo>
                <a:lnTo>
                  <a:pt x="1088928" y="545247"/>
                </a:lnTo>
                <a:lnTo>
                  <a:pt x="543681" y="1088928"/>
                </a:lnTo>
                <a:lnTo>
                  <a:pt x="0" y="543681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 rot="2704944">
            <a:off x="908633" y="542138"/>
            <a:ext cx="310522" cy="2963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7568" y="627534"/>
            <a:ext cx="314701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295"/>
            <a:r>
              <a:rPr lang="zh-CN" altLang="en-US" sz="45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en-US" altLang="zh-CN" sz="4500" dirty="0">
              <a:solidFill>
                <a:srgbClr val="EF5B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7295"/>
            <a:r>
              <a:rPr lang="en-US" altLang="zh-CN" sz="60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en-US" altLang="zh-CN" sz="405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</a:t>
            </a:r>
            <a:r>
              <a:rPr lang="en-US" altLang="zh-CN" sz="4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TENTS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98075" y="3002986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874064" y="3002988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项目架构和方案介绍</a:t>
            </a:r>
            <a:endParaRPr lang="en-US" altLang="zh-CN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900197" y="4501701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5874064" y="4501701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>
              <a:spcAft>
                <a:spcPts val="265"/>
              </a:spcAft>
              <a:defRPr/>
            </a:pPr>
            <a:r>
              <a:rPr lang="zh-CN" altLang="en-US" sz="24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创新和价值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96814" y="1512772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5874064" y="1512772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7951" y="2606040"/>
            <a:ext cx="677108" cy="27324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</a:rPr>
              <a:t>面试流程图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936862057"/>
              </p:ext>
            </p:extLst>
          </p:nvPr>
        </p:nvGraphicFramePr>
        <p:xfrm>
          <a:off x="2539999" y="2133897"/>
          <a:ext cx="6754830" cy="308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C54E82B-D1DE-4065-84D0-D289201D997D}"/>
              </a:ext>
            </a:extLst>
          </p:cNvPr>
          <p:cNvSpPr txBox="1"/>
          <p:nvPr/>
        </p:nvSpPr>
        <p:spPr>
          <a:xfrm>
            <a:off x="797951" y="2606040"/>
            <a:ext cx="677108" cy="3043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>
                <a:solidFill>
                  <a:srgbClr val="00B0F0"/>
                </a:solidFill>
              </a:rPr>
              <a:t>学历校验流程图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74B7F69C-CE19-4335-B9DB-67AF19471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108016"/>
              </p:ext>
            </p:extLst>
          </p:nvPr>
        </p:nvGraphicFramePr>
        <p:xfrm>
          <a:off x="2539999" y="2133897"/>
          <a:ext cx="6754830" cy="308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5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C54E82B-D1DE-4065-84D0-D289201D997D}"/>
              </a:ext>
            </a:extLst>
          </p:cNvPr>
          <p:cNvSpPr txBox="1"/>
          <p:nvPr/>
        </p:nvSpPr>
        <p:spPr>
          <a:xfrm>
            <a:off x="813191" y="2788370"/>
            <a:ext cx="677108" cy="2431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zh-CN" altLang="en-US" dirty="0"/>
              <a:t>入职流程图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913FE896-82F0-4E87-BB29-A380E40328BA}"/>
              </a:ext>
            </a:extLst>
          </p:cNvPr>
          <p:cNvGraphicFramePr/>
          <p:nvPr/>
        </p:nvGraphicFramePr>
        <p:xfrm>
          <a:off x="3583460" y="2524761"/>
          <a:ext cx="5082745" cy="306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62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gray">
          <a:xfrm flipH="1">
            <a:off x="4734595" y="1892780"/>
            <a:ext cx="32869" cy="3701791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</a:ln>
        </p:spPr>
        <p:txBody>
          <a:bodyPr wrap="none" lIns="0" tIns="62398" rIns="0" bIns="62398"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2704944">
            <a:off x="2543803" y="4123544"/>
            <a:ext cx="471987" cy="4719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2704944">
            <a:off x="2965432" y="4227191"/>
            <a:ext cx="267077" cy="267075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9418" r="88667" b="64703"/>
          <a:stretch>
            <a:fillRect/>
          </a:stretch>
        </p:blipFill>
        <p:spPr>
          <a:xfrm>
            <a:off x="311085" y="319559"/>
            <a:ext cx="741546" cy="741546"/>
          </a:xfrm>
          <a:custGeom>
            <a:avLst/>
            <a:gdLst>
              <a:gd name="connsiteX0" fmla="*/ 545247 w 1088928"/>
              <a:gd name="connsiteY0" fmla="*/ 0 h 1088928"/>
              <a:gd name="connsiteX1" fmla="*/ 1088928 w 1088928"/>
              <a:gd name="connsiteY1" fmla="*/ 545247 h 1088928"/>
              <a:gd name="connsiteX2" fmla="*/ 543681 w 1088928"/>
              <a:gd name="connsiteY2" fmla="*/ 1088928 h 1088928"/>
              <a:gd name="connsiteX3" fmla="*/ 0 w 1088928"/>
              <a:gd name="connsiteY3" fmla="*/ 543681 h 10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928" h="1088928">
                <a:moveTo>
                  <a:pt x="545247" y="0"/>
                </a:moveTo>
                <a:lnTo>
                  <a:pt x="1088928" y="545247"/>
                </a:lnTo>
                <a:lnTo>
                  <a:pt x="543681" y="1088928"/>
                </a:lnTo>
                <a:lnTo>
                  <a:pt x="0" y="543681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 rot="2704944">
            <a:off x="908633" y="542138"/>
            <a:ext cx="310522" cy="2963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7568" y="627534"/>
            <a:ext cx="314701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295"/>
            <a:r>
              <a:rPr lang="zh-CN" altLang="en-US" sz="45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en-US" altLang="zh-CN" sz="4500" dirty="0">
              <a:solidFill>
                <a:srgbClr val="EF5B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7295"/>
            <a:r>
              <a:rPr lang="en-US" altLang="zh-CN" sz="60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en-US" altLang="zh-CN" sz="405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</a:t>
            </a:r>
            <a:r>
              <a:rPr lang="en-US" altLang="zh-CN" sz="4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TENTS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 rot="5400000">
            <a:off x="4623732" y="4981943"/>
            <a:ext cx="271180" cy="332273"/>
          </a:xfrm>
          <a:prstGeom prst="triangle">
            <a:avLst>
              <a:gd name="adj" fmla="val 50000"/>
            </a:avLst>
          </a:prstGeom>
          <a:solidFill>
            <a:srgbClr val="1F497D">
              <a:lumMod val="40000"/>
              <a:lumOff val="60000"/>
            </a:srgbClr>
          </a:solidFill>
          <a:ln w="57150">
            <a:solidFill>
              <a:sysClr val="window" lastClr="FFFFFF"/>
            </a:solidFill>
            <a:miter lim="800000"/>
          </a:ln>
        </p:spPr>
        <p:txBody>
          <a:bodyPr rot="10800000" vert="eaVert" wrap="none" lIns="0" tIns="62398" rIns="0" bIns="62398" anchor="ctr"/>
          <a:lstStyle/>
          <a:p>
            <a:pPr marL="0" marR="0" lvl="0" indent="0" defTabSz="1217295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00197" y="2643202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874064" y="2643202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项目需求理解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08876" y="4162144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874064" y="4162144"/>
            <a:ext cx="5314162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执行流程</a:t>
            </a: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98075" y="3382995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874064" y="3382997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项目架构和方案介绍</a:t>
            </a:r>
            <a:endParaRPr lang="en-US" altLang="zh-CN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900197" y="4881710"/>
            <a:ext cx="815894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5874064" y="4881710"/>
            <a:ext cx="5314162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>
              <a:spcAft>
                <a:spcPts val="265"/>
              </a:spcAft>
              <a:defRPr/>
            </a:pPr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创新和价值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96814" y="1892781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5874064" y="1892781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17897" y="2667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33600" y="2700838"/>
            <a:ext cx="7254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</a:rPr>
              <a:t>       本项目最大的亮点在于自动化技术与</a:t>
            </a:r>
            <a:r>
              <a:rPr lang="en-US" altLang="zh-CN" sz="2400" b="1" dirty="0">
                <a:solidFill>
                  <a:srgbClr val="00B0F0"/>
                </a:solidFill>
              </a:rPr>
              <a:t>OCR</a:t>
            </a:r>
            <a:r>
              <a:rPr lang="zh-CN" altLang="en-US" sz="2400" b="1" dirty="0">
                <a:solidFill>
                  <a:srgbClr val="00B0F0"/>
                </a:solidFill>
              </a:rPr>
              <a:t>图文识别技术的完美</a:t>
            </a:r>
            <a:r>
              <a:rPr lang="zh-CN" altLang="en-US" sz="2400" b="1">
                <a:solidFill>
                  <a:srgbClr val="00B0F0"/>
                </a:solidFill>
              </a:rPr>
              <a:t>结合，实现了按条件筛选简历，邀约面试的自动化，实现了辨别学历真伪的自动化，能够精准识别入职信息表中的手写体数据，自动录入</a:t>
            </a:r>
            <a:r>
              <a:rPr lang="en-US" altLang="zh-CN" sz="2400" b="1">
                <a:solidFill>
                  <a:srgbClr val="00B0F0"/>
                </a:solidFill>
              </a:rPr>
              <a:t>OA</a:t>
            </a:r>
            <a:r>
              <a:rPr lang="zh-CN" altLang="en-US" sz="2400" b="1">
                <a:solidFill>
                  <a:srgbClr val="00B0F0"/>
                </a:solidFill>
              </a:rPr>
              <a:t>系统。 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7062" y="495603"/>
            <a:ext cx="470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技术展示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8C7CDE-90E0-47E8-AB3C-A369C77935C4}"/>
              </a:ext>
            </a:extLst>
          </p:cNvPr>
          <p:cNvSpPr txBox="1"/>
          <p:nvPr/>
        </p:nvSpPr>
        <p:spPr>
          <a:xfrm>
            <a:off x="551935" y="1438614"/>
            <a:ext cx="894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</a:rPr>
              <a:t>OCR</a:t>
            </a:r>
            <a:r>
              <a:rPr lang="zh-CN" altLang="en-US" sz="2400">
                <a:solidFill>
                  <a:srgbClr val="00B0F0"/>
                </a:solidFill>
              </a:rPr>
              <a:t>技术获取学历信息</a:t>
            </a:r>
            <a:r>
              <a:rPr lang="en-US" altLang="zh-CN" sz="2400">
                <a:solidFill>
                  <a:srgbClr val="00B0F0"/>
                </a:solidFill>
              </a:rPr>
              <a:t>:</a:t>
            </a:r>
          </a:p>
          <a:p>
            <a:r>
              <a:rPr lang="en-US" altLang="zh-CN" sz="2400">
                <a:solidFill>
                  <a:srgbClr val="00B0F0"/>
                </a:solidFill>
              </a:rPr>
              <a:t>    </a:t>
            </a:r>
            <a:r>
              <a:rPr lang="zh-CN" altLang="en-US" sz="2400">
                <a:solidFill>
                  <a:srgbClr val="00B0F0"/>
                </a:solidFill>
              </a:rPr>
              <a:t>通过学位、毕业证书图片，获取证书编号</a:t>
            </a:r>
            <a:r>
              <a:rPr lang="en-US" altLang="zh-CN" sz="2400">
                <a:solidFill>
                  <a:srgbClr val="00B0F0"/>
                </a:solidFill>
              </a:rPr>
              <a:t>(</a:t>
            </a:r>
            <a:r>
              <a:rPr lang="zh-CN" altLang="en-US" sz="2400">
                <a:solidFill>
                  <a:srgbClr val="00B0F0"/>
                </a:solidFill>
              </a:rPr>
              <a:t>红线标注信息</a:t>
            </a:r>
            <a:r>
              <a:rPr lang="en-US" altLang="zh-CN" sz="2400">
                <a:solidFill>
                  <a:srgbClr val="00B0F0"/>
                </a:solidFill>
              </a:rPr>
              <a:t>)</a:t>
            </a:r>
            <a:r>
              <a:rPr lang="zh-CN" altLang="en-US" sz="2400">
                <a:solidFill>
                  <a:srgbClr val="00B0F0"/>
                </a:solidFill>
              </a:rPr>
              <a:t>，然后自动登录学信网校验证书信息。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D275D90-D976-4793-8742-D0E03E119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5" y="2818554"/>
            <a:ext cx="5041455" cy="378109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77CEDA0-CA3B-45D9-A893-FC9CBC574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39" y="2818554"/>
            <a:ext cx="4838648" cy="36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513755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HR</a:t>
            </a:r>
            <a:r>
              <a:rPr kumimoji="1" lang="zh-CN" altLang="en-US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流程自动化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9" y="2100345"/>
            <a:ext cx="5892052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飞龙战队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窦维波、杜浩男、赵冬冬、唐明飞、柏文静、董永敏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龙升九天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创新无限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 </a:t>
            </a: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中大利人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北京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科技有限公司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研发部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招聘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2768212"/>
            <a:ext cx="2921000" cy="2174491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15533" y="5684364"/>
            <a:ext cx="206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自动化、人工智能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10B1CF-8F72-4A2B-89E2-6B0F550E3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768212"/>
            <a:ext cx="2920999" cy="21744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7062" y="495603"/>
            <a:ext cx="470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技术展示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8C7CDE-90E0-47E8-AB3C-A369C77935C4}"/>
              </a:ext>
            </a:extLst>
          </p:cNvPr>
          <p:cNvSpPr txBox="1"/>
          <p:nvPr/>
        </p:nvSpPr>
        <p:spPr>
          <a:xfrm>
            <a:off x="202477" y="1551627"/>
            <a:ext cx="894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</a:rPr>
              <a:t>OCR</a:t>
            </a:r>
            <a:r>
              <a:rPr lang="zh-CN" altLang="en-US" sz="2400">
                <a:solidFill>
                  <a:srgbClr val="00B0F0"/>
                </a:solidFill>
              </a:rPr>
              <a:t>技术获取应聘人员登记表手写体信息</a:t>
            </a:r>
            <a:r>
              <a:rPr lang="en-US" altLang="zh-CN" sz="2400">
                <a:solidFill>
                  <a:srgbClr val="00B0F0"/>
                </a:solidFill>
              </a:rPr>
              <a:t>:</a:t>
            </a:r>
          </a:p>
          <a:p>
            <a:r>
              <a:rPr lang="en-US" altLang="zh-CN" sz="2400">
                <a:solidFill>
                  <a:srgbClr val="00B0F0"/>
                </a:solidFill>
              </a:rPr>
              <a:t>       </a:t>
            </a:r>
            <a:r>
              <a:rPr lang="zh-CN" altLang="en-US" sz="2400">
                <a:solidFill>
                  <a:srgbClr val="00B0F0"/>
                </a:solidFill>
              </a:rPr>
              <a:t>通过</a:t>
            </a:r>
            <a:r>
              <a:rPr lang="en-US" altLang="zh-CN" sz="2400">
                <a:solidFill>
                  <a:srgbClr val="00B0F0"/>
                </a:solidFill>
              </a:rPr>
              <a:t>OCR</a:t>
            </a:r>
            <a:r>
              <a:rPr lang="zh-CN" altLang="en-US" sz="2400">
                <a:solidFill>
                  <a:srgbClr val="00B0F0"/>
                </a:solidFill>
              </a:rPr>
              <a:t>技术，把扫描信息读取出来。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90AA8C-A758-4127-9462-65D96D41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41" y="1720151"/>
            <a:ext cx="319305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5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7062" y="495603"/>
            <a:ext cx="470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技术展示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8C7CDE-90E0-47E8-AB3C-A369C77935C4}"/>
              </a:ext>
            </a:extLst>
          </p:cNvPr>
          <p:cNvSpPr txBox="1"/>
          <p:nvPr/>
        </p:nvSpPr>
        <p:spPr>
          <a:xfrm>
            <a:off x="202477" y="1551627"/>
            <a:ext cx="894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</a:rPr>
              <a:t>OCR</a:t>
            </a:r>
            <a:r>
              <a:rPr lang="zh-CN" altLang="en-US" sz="2400">
                <a:solidFill>
                  <a:srgbClr val="00B0F0"/>
                </a:solidFill>
              </a:rPr>
              <a:t>技术获取身份证，银行卡信息：</a:t>
            </a:r>
            <a:endParaRPr lang="en-US" altLang="zh-CN" sz="2400">
              <a:solidFill>
                <a:srgbClr val="00B0F0"/>
              </a:solidFill>
            </a:endParaRPr>
          </a:p>
          <a:p>
            <a:r>
              <a:rPr lang="en-US" altLang="zh-CN" sz="2400">
                <a:solidFill>
                  <a:srgbClr val="00B0F0"/>
                </a:solidFill>
              </a:rPr>
              <a:t>       </a:t>
            </a:r>
            <a:r>
              <a:rPr lang="zh-CN" altLang="en-US" sz="2400">
                <a:solidFill>
                  <a:srgbClr val="00B0F0"/>
                </a:solidFill>
              </a:rPr>
              <a:t>在办理入职时，通过</a:t>
            </a:r>
            <a:r>
              <a:rPr lang="en-US" altLang="zh-CN" sz="2400">
                <a:solidFill>
                  <a:srgbClr val="00B0F0"/>
                </a:solidFill>
              </a:rPr>
              <a:t>OCR</a:t>
            </a:r>
            <a:r>
              <a:rPr lang="zh-CN" altLang="en-US" sz="2400">
                <a:solidFill>
                  <a:srgbClr val="00B0F0"/>
                </a:solidFill>
              </a:rPr>
              <a:t>技术把身份证、银行卡信息读取出来，保存到数据库个人信息中。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4B04EF-A4D3-4963-AE7E-FDE8D53A2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3213" y="2686378"/>
            <a:ext cx="2416236" cy="37680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93C692-D2F8-4B5E-A900-E5738EDE3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99" y="3375213"/>
            <a:ext cx="3768009" cy="2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3660" y="2308860"/>
            <a:ext cx="6736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zh-CN" altLang="en-US" dirty="0"/>
              <a:t>      本项目的优势在于整个招聘流程的自动化，可以应用于员工招聘过程中的各个环节，大大节省了公司的人力物力，特别是在人才流动特别快速、新人入职越来越频繁的今天，项目的应用前景一片光明。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项目研发成熟后，一旦投入市场，潜力无穷，创造的效益也是巨大的 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gray">
          <a:xfrm flipH="1">
            <a:off x="4734595" y="1892780"/>
            <a:ext cx="32869" cy="3701791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</a:ln>
        </p:spPr>
        <p:txBody>
          <a:bodyPr wrap="none" lIns="0" tIns="62398" rIns="0" bIns="62398"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gray">
          <a:xfrm rot="5400000">
            <a:off x="4623732" y="2013113"/>
            <a:ext cx="271180" cy="332273"/>
          </a:xfrm>
          <a:prstGeom prst="triangle">
            <a:avLst>
              <a:gd name="adj" fmla="val 50000"/>
            </a:avLst>
          </a:prstGeom>
          <a:solidFill>
            <a:srgbClr val="1F497D">
              <a:lumMod val="40000"/>
              <a:lumOff val="60000"/>
            </a:srgbClr>
          </a:solidFill>
          <a:ln w="57150">
            <a:solidFill>
              <a:sysClr val="window" lastClr="FFFFFF"/>
            </a:solidFill>
            <a:miter lim="800000"/>
          </a:ln>
        </p:spPr>
        <p:txBody>
          <a:bodyPr rot="10800000" vert="eaVert" wrap="none" lIns="0" tIns="62398" rIns="0" bIns="62398" anchor="ctr"/>
          <a:lstStyle/>
          <a:p>
            <a:pPr marL="0" marR="0" lvl="0" indent="0" defTabSz="1217295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00197" y="2643202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5874064" y="2643202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项目需求理解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908876" y="4162144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874064" y="4162144"/>
            <a:ext cx="5314162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执行流程介绍</a:t>
            </a: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704944">
            <a:off x="2543803" y="3719784"/>
            <a:ext cx="471987" cy="4719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2704944">
            <a:off x="2965432" y="3823431"/>
            <a:ext cx="267077" cy="267075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9418" r="88667" b="64703"/>
          <a:stretch>
            <a:fillRect/>
          </a:stretch>
        </p:blipFill>
        <p:spPr>
          <a:xfrm>
            <a:off x="311085" y="319559"/>
            <a:ext cx="741546" cy="741546"/>
          </a:xfrm>
          <a:custGeom>
            <a:avLst/>
            <a:gdLst>
              <a:gd name="connsiteX0" fmla="*/ 545247 w 1088928"/>
              <a:gd name="connsiteY0" fmla="*/ 0 h 1088928"/>
              <a:gd name="connsiteX1" fmla="*/ 1088928 w 1088928"/>
              <a:gd name="connsiteY1" fmla="*/ 545247 h 1088928"/>
              <a:gd name="connsiteX2" fmla="*/ 543681 w 1088928"/>
              <a:gd name="connsiteY2" fmla="*/ 1088928 h 1088928"/>
              <a:gd name="connsiteX3" fmla="*/ 0 w 1088928"/>
              <a:gd name="connsiteY3" fmla="*/ 543681 h 10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928" h="1088928">
                <a:moveTo>
                  <a:pt x="545247" y="0"/>
                </a:moveTo>
                <a:lnTo>
                  <a:pt x="1088928" y="545247"/>
                </a:lnTo>
                <a:lnTo>
                  <a:pt x="543681" y="1088928"/>
                </a:lnTo>
                <a:lnTo>
                  <a:pt x="0" y="543681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 rot="2704944">
            <a:off x="908633" y="542138"/>
            <a:ext cx="310522" cy="2963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7568" y="627534"/>
            <a:ext cx="314701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295"/>
            <a:r>
              <a:rPr lang="zh-CN" altLang="en-US" sz="45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en-US" altLang="zh-CN" sz="4500" dirty="0">
              <a:solidFill>
                <a:srgbClr val="EF5B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7295"/>
            <a:r>
              <a:rPr lang="en-US" altLang="zh-CN" sz="60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en-US" altLang="zh-CN" sz="405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</a:t>
            </a:r>
            <a:r>
              <a:rPr lang="en-US" altLang="zh-CN" sz="4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TENTS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98075" y="3382995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874064" y="3382997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项目架构和方案介绍</a:t>
            </a:r>
            <a:endParaRPr lang="en-US" altLang="zh-CN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900197" y="4881710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5874064" y="4881710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>
              <a:spcAft>
                <a:spcPts val="265"/>
              </a:spcAft>
              <a:defRPr/>
            </a:pPr>
            <a:r>
              <a:rPr lang="zh-CN" altLang="en-US" sz="24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创新和价值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96814" y="1892781"/>
            <a:ext cx="815894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5874064" y="1892781"/>
            <a:ext cx="5314162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7942" y="2950588"/>
            <a:ext cx="10836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en-US" altLang="zh-CN"/>
              <a:t>        </a:t>
            </a:r>
            <a:r>
              <a:rPr lang="en-US" altLang="zh-CN">
                <a:solidFill>
                  <a:srgbClr val="01A8FF"/>
                </a:solidFill>
              </a:rPr>
              <a:t>HR</a:t>
            </a:r>
            <a:r>
              <a:rPr lang="zh-CN" altLang="en-US">
                <a:solidFill>
                  <a:srgbClr val="01A8FF"/>
                </a:solidFill>
              </a:rPr>
              <a:t>招聘流程自动化项目，是在人工智能和</a:t>
            </a:r>
            <a:r>
              <a:rPr lang="en-US" altLang="zh-CN">
                <a:solidFill>
                  <a:srgbClr val="01A8FF"/>
                </a:solidFill>
              </a:rPr>
              <a:t>RPA</a:t>
            </a:r>
            <a:r>
              <a:rPr lang="zh-CN" altLang="en-US">
                <a:solidFill>
                  <a:srgbClr val="01A8FF"/>
                </a:solidFill>
              </a:rPr>
              <a:t>自动化技术的基础上建立的、以机器人作为虚拟劳动力，通过软件机器人帮助</a:t>
            </a:r>
            <a:r>
              <a:rPr lang="en-US" altLang="zh-CN">
                <a:solidFill>
                  <a:srgbClr val="01A8FF"/>
                </a:solidFill>
              </a:rPr>
              <a:t>HR</a:t>
            </a:r>
            <a:r>
              <a:rPr lang="zh-CN" altLang="en-US">
                <a:solidFill>
                  <a:srgbClr val="01A8FF"/>
                </a:solidFill>
              </a:rPr>
              <a:t> ，自动处理招聘流程中大量重复性的任务，大大提高</a:t>
            </a:r>
            <a:r>
              <a:rPr lang="en-US" altLang="zh-CN">
                <a:solidFill>
                  <a:srgbClr val="01A8FF"/>
                </a:solidFill>
              </a:rPr>
              <a:t>HR</a:t>
            </a:r>
            <a:r>
              <a:rPr lang="zh-CN" altLang="en-US">
                <a:solidFill>
                  <a:srgbClr val="01A8FF"/>
                </a:solidFill>
              </a:rPr>
              <a:t>的工作效率，帮助公司节省人力。接下来将为大家介绍项目核心</a:t>
            </a:r>
            <a:r>
              <a:rPr lang="en-US" altLang="zh-CN">
                <a:solidFill>
                  <a:srgbClr val="01A8FF"/>
                </a:solidFill>
              </a:rPr>
              <a:t>RPA</a:t>
            </a:r>
            <a:r>
              <a:rPr lang="zh-CN" altLang="en-US">
                <a:solidFill>
                  <a:srgbClr val="01A8FF"/>
                </a:solidFill>
              </a:rPr>
              <a:t>自动化技术。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84037" y="2926490"/>
            <a:ext cx="5927725" cy="100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b="1">
                <a:solidFill>
                  <a:srgbClr val="01A8FF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en-US" sz="5400" b="1">
                <a:solidFill>
                  <a:srgbClr val="01A8FF"/>
                </a:solidFill>
                <a:latin typeface="微软雅黑" panose="020B0503020204020204" charset="-122"/>
                <a:ea typeface="微软雅黑" panose="020B0503020204020204" charset="-122"/>
              </a:rPr>
              <a:t>技术介绍</a:t>
            </a:r>
            <a:endParaRPr lang="en-US" altLang="zh-CN" sz="5400" b="1" dirty="0">
              <a:solidFill>
                <a:srgbClr val="01A8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00991" y="1493482"/>
            <a:ext cx="9303327" cy="3912599"/>
            <a:chOff x="838200" y="1414559"/>
            <a:chExt cx="9303327" cy="3912599"/>
          </a:xfrm>
        </p:grpSpPr>
        <p:sp>
          <p:nvSpPr>
            <p:cNvPr id="6" name="TextBox 5"/>
            <p:cNvSpPr txBox="1"/>
            <p:nvPr/>
          </p:nvSpPr>
          <p:spPr>
            <a:xfrm>
              <a:off x="2399646" y="1536283"/>
              <a:ext cx="2518717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b="1" dirty="0">
                  <a:solidFill>
                    <a:srgbClr val="29AEE7"/>
                  </a:solidFill>
                  <a:latin typeface="微软雅黑" panose="020B0503020204020204" charset="-122"/>
                  <a:ea typeface="微软雅黑" panose="020B0503020204020204" charset="-122"/>
                </a:rPr>
                <a:t>降低人力成本</a:t>
              </a:r>
              <a:endParaRPr lang="en-US" altLang="zh-CN" sz="2000" b="1" dirty="0">
                <a:solidFill>
                  <a:srgbClr val="29AEE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通过软件自动化脚本重复实现人工任务的自动化操作，不再需要大量人力，仅需少数业务管理人员与运营维护人员；</a:t>
              </a:r>
              <a:endParaRPr lang="en-GB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2723629"/>
              <a:ext cx="2153518" cy="10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rgbClr val="00B0F0"/>
                  </a:solidFill>
                </a:rPr>
                <a:t>02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414560"/>
              <a:ext cx="2153518" cy="10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rgbClr val="0C8BD0"/>
                  </a:solidFill>
                </a:rPr>
                <a:t>01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9971" y="1536283"/>
              <a:ext cx="2256571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推动流程优化</a:t>
              </a:r>
            </a:p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机器人基于标准化的流程执行，实施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机器人过程即是固化流程的过程，有助于公司的流程改善；</a:t>
              </a:r>
              <a:endParaRPr lang="en-GB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2371" y="1414559"/>
              <a:ext cx="2153518" cy="10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chemeClr val="tx2">
                      <a:lumMod val="75000"/>
                    </a:schemeClr>
                  </a:solidFill>
                </a:rPr>
                <a:t>04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142141"/>
              <a:ext cx="2153518" cy="10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2371" y="2723629"/>
              <a:ext cx="2153518" cy="10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rgbClr val="036EB6"/>
                  </a:solidFill>
                </a:rPr>
                <a:t>05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2371" y="4136794"/>
              <a:ext cx="2153518" cy="10310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chemeClr val="accent5">
                      <a:lumMod val="50000"/>
                    </a:schemeClr>
                  </a:solidFill>
                </a:rPr>
                <a:t>06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9647" y="2845369"/>
              <a:ext cx="2051428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b="1" dirty="0">
                  <a:solidFill>
                    <a:srgbClr val="54CAF2"/>
                  </a:solidFill>
                  <a:latin typeface="微软雅黑" panose="020B0503020204020204" charset="-122"/>
                  <a:ea typeface="微软雅黑" panose="020B0503020204020204" charset="-122"/>
                </a:rPr>
                <a:t>提高生产效率</a:t>
              </a: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使用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机器人可以实现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7 x 24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不间断工作，并且执行效率高；</a:t>
              </a:r>
              <a:endParaRPr lang="en-GB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9972" y="2845369"/>
              <a:ext cx="3060284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b="1" dirty="0">
                  <a:solidFill>
                    <a:srgbClr val="47A1FF"/>
                  </a:solidFill>
                  <a:latin typeface="微软雅黑" panose="020B0503020204020204" charset="-122"/>
                  <a:ea typeface="微软雅黑" panose="020B0503020204020204" charset="-122"/>
                </a:rPr>
                <a:t>实施周期短、投入见效快</a:t>
              </a:r>
              <a:endParaRPr lang="en-US" altLang="zh-CN" sz="2000" b="1" dirty="0">
                <a:solidFill>
                  <a:srgbClr val="47A1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机器人可以快速搭建自动化流程，无需改动原有系统功能，节省大量财力物力，并在短期内产生效益。</a:t>
              </a:r>
              <a:endParaRPr lang="en-GB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99647" y="4249940"/>
              <a:ext cx="2051428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降低出错率</a:t>
              </a:r>
              <a:endPara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基于明确的规则操作，无差别化，尽可能消除人为因素产生的错误；</a:t>
              </a:r>
              <a:endParaRPr lang="en-GB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9971" y="4249940"/>
              <a:ext cx="3891556" cy="668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释放员工潜力，增强运营参与感</a:t>
              </a:r>
              <a:endPara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通过接手人们常常陷入的耗时、基于流程的任务，使员工能够承担更多的战略角色。</a:t>
              </a:r>
              <a:endParaRPr lang="en-GB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9"/>
          <p:cNvSpPr/>
          <p:nvPr/>
        </p:nvSpPr>
        <p:spPr>
          <a:xfrm>
            <a:off x="609119" y="247272"/>
            <a:ext cx="5170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en-US" sz="280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技术能够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为企业带来的优势</a:t>
            </a:r>
          </a:p>
        </p:txBody>
      </p:sp>
    </p:spTree>
    <p:extLst>
      <p:ext uri="{BB962C8B-B14F-4D97-AF65-F5344CB8AC3E}">
        <p14:creationId xmlns:p14="http://schemas.microsoft.com/office/powerpoint/2010/main" val="137250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108" y="1623520"/>
            <a:ext cx="9229330" cy="4216742"/>
            <a:chOff x="651649" y="1147943"/>
            <a:chExt cx="11344882" cy="5183305"/>
          </a:xfrm>
        </p:grpSpPr>
        <p:grpSp>
          <p:nvGrpSpPr>
            <p:cNvPr id="5" name="Group 4"/>
            <p:cNvGrpSpPr/>
            <p:nvPr/>
          </p:nvGrpSpPr>
          <p:grpSpPr>
            <a:xfrm>
              <a:off x="651649" y="1147943"/>
              <a:ext cx="6856017" cy="5106807"/>
              <a:chOff x="2100932" y="889271"/>
              <a:chExt cx="7716693" cy="553223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101022" y="889271"/>
                <a:ext cx="7716603" cy="2362706"/>
                <a:chOff x="838199" y="1071711"/>
                <a:chExt cx="7716603" cy="236270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38199" y="1077322"/>
                  <a:ext cx="3840812" cy="2351678"/>
                  <a:chOff x="838199" y="1077322"/>
                  <a:chExt cx="3840812" cy="2351678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838199" y="1816101"/>
                    <a:ext cx="3840812" cy="1612899"/>
                  </a:xfrm>
                  <a:prstGeom prst="rect">
                    <a:avLst/>
                  </a:prstGeom>
                  <a:noFill/>
                  <a:ln>
                    <a:solidFill>
                      <a:srgbClr val="036EB6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698875" y="1929460"/>
                    <a:ext cx="2496621" cy="3483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1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计算机程序</a:t>
                    </a:r>
                    <a:endParaRPr lang="en-US" sz="11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709257" y="2317712"/>
                    <a:ext cx="2607855" cy="57377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zh-CN" altLang="en-US" sz="11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替代人类执行重复的基于规则的任务</a:t>
                    </a:r>
                    <a:endParaRPr lang="en-US" sz="11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705584" y="2949495"/>
                    <a:ext cx="2907586" cy="34836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zh-CN" altLang="en-US" sz="11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跨组织、跨应用的功能集合</a:t>
                    </a:r>
                    <a:endParaRPr lang="en-US" sz="11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grpSp>
                <p:nvGrpSpPr>
                  <p:cNvPr id="39" name="Group 7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0064" y="2376999"/>
                    <a:ext cx="369676" cy="369676"/>
                    <a:chOff x="2732" y="2698"/>
                    <a:chExt cx="340" cy="340"/>
                  </a:xfrm>
                  <a:solidFill>
                    <a:schemeClr val="accent6"/>
                  </a:solidFill>
                </p:grpSpPr>
                <p:sp>
                  <p:nvSpPr>
                    <p:cNvPr id="48" name="Freeform 76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732" y="2698"/>
                      <a:ext cx="340" cy="340"/>
                    </a:xfrm>
                    <a:custGeom>
                      <a:avLst/>
                      <a:gdLst>
                        <a:gd name="T0" fmla="*/ 256 w 512"/>
                        <a:gd name="T1" fmla="*/ 21 h 512"/>
                        <a:gd name="T2" fmla="*/ 490 w 512"/>
                        <a:gd name="T3" fmla="*/ 256 h 512"/>
                        <a:gd name="T4" fmla="*/ 256 w 512"/>
                        <a:gd name="T5" fmla="*/ 490 h 512"/>
                        <a:gd name="T6" fmla="*/ 21 w 512"/>
                        <a:gd name="T7" fmla="*/ 256 h 512"/>
                        <a:gd name="T8" fmla="*/ 256 w 512"/>
                        <a:gd name="T9" fmla="*/ 21 h 512"/>
                        <a:gd name="T10" fmla="*/ 256 w 512"/>
                        <a:gd name="T11" fmla="*/ 0 h 512"/>
                        <a:gd name="T12" fmla="*/ 0 w 512"/>
                        <a:gd name="T13" fmla="*/ 256 h 512"/>
                        <a:gd name="T14" fmla="*/ 256 w 512"/>
                        <a:gd name="T15" fmla="*/ 512 h 512"/>
                        <a:gd name="T16" fmla="*/ 512 w 512"/>
                        <a:gd name="T17" fmla="*/ 256 h 512"/>
                        <a:gd name="T18" fmla="*/ 256 w 512"/>
                        <a:gd name="T19" fmla="*/ 0 h 5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12" h="512">
                          <a:moveTo>
                            <a:pt x="256" y="21"/>
                          </a:moveTo>
                          <a:cubicBezTo>
                            <a:pt x="385" y="21"/>
                            <a:pt x="490" y="126"/>
                            <a:pt x="490" y="256"/>
                          </a:cubicBezTo>
                          <a:cubicBezTo>
                            <a:pt x="490" y="385"/>
                            <a:pt x="385" y="490"/>
                            <a:pt x="256" y="490"/>
                          </a:cubicBezTo>
                          <a:cubicBezTo>
                            <a:pt x="126" y="490"/>
                            <a:pt x="21" y="385"/>
                            <a:pt x="21" y="256"/>
                          </a:cubicBezTo>
                          <a:cubicBezTo>
                            <a:pt x="21" y="126"/>
                            <a:pt x="126" y="21"/>
                            <a:pt x="256" y="21"/>
                          </a:cubicBezTo>
                          <a:moveTo>
                            <a:pt x="256" y="0"/>
                          </a:moveTo>
                          <a:cubicBezTo>
                            <a:pt x="114" y="0"/>
                            <a:pt x="0" y="114"/>
                            <a:pt x="0" y="256"/>
                          </a:cubicBezTo>
                          <a:cubicBezTo>
                            <a:pt x="0" y="397"/>
                            <a:pt x="114" y="512"/>
                            <a:pt x="256" y="512"/>
                          </a:cubicBezTo>
                          <a:cubicBezTo>
                            <a:pt x="397" y="512"/>
                            <a:pt x="512" y="397"/>
                            <a:pt x="512" y="256"/>
                          </a:cubicBezTo>
                          <a:cubicBezTo>
                            <a:pt x="512" y="114"/>
                            <a:pt x="397" y="0"/>
                            <a:pt x="256" y="0"/>
                          </a:cubicBez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/>
                    </a:p>
                  </p:txBody>
                </p:sp>
                <p:sp>
                  <p:nvSpPr>
                    <p:cNvPr id="49" name="Freeform 76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817" y="2762"/>
                      <a:ext cx="170" cy="212"/>
                    </a:xfrm>
                    <a:custGeom>
                      <a:avLst/>
                      <a:gdLst>
                        <a:gd name="T0" fmla="*/ 245 w 256"/>
                        <a:gd name="T1" fmla="*/ 320 h 320"/>
                        <a:gd name="T2" fmla="*/ 234 w 256"/>
                        <a:gd name="T3" fmla="*/ 309 h 320"/>
                        <a:gd name="T4" fmla="*/ 234 w 256"/>
                        <a:gd name="T5" fmla="*/ 213 h 320"/>
                        <a:gd name="T6" fmla="*/ 192 w 256"/>
                        <a:gd name="T7" fmla="*/ 170 h 320"/>
                        <a:gd name="T8" fmla="*/ 64 w 256"/>
                        <a:gd name="T9" fmla="*/ 170 h 320"/>
                        <a:gd name="T10" fmla="*/ 21 w 256"/>
                        <a:gd name="T11" fmla="*/ 213 h 320"/>
                        <a:gd name="T12" fmla="*/ 21 w 256"/>
                        <a:gd name="T13" fmla="*/ 309 h 320"/>
                        <a:gd name="T14" fmla="*/ 10 w 256"/>
                        <a:gd name="T15" fmla="*/ 320 h 320"/>
                        <a:gd name="T16" fmla="*/ 0 w 256"/>
                        <a:gd name="T17" fmla="*/ 309 h 320"/>
                        <a:gd name="T18" fmla="*/ 0 w 256"/>
                        <a:gd name="T19" fmla="*/ 213 h 320"/>
                        <a:gd name="T20" fmla="*/ 64 w 256"/>
                        <a:gd name="T21" fmla="*/ 149 h 320"/>
                        <a:gd name="T22" fmla="*/ 192 w 256"/>
                        <a:gd name="T23" fmla="*/ 149 h 320"/>
                        <a:gd name="T24" fmla="*/ 256 w 256"/>
                        <a:gd name="T25" fmla="*/ 213 h 320"/>
                        <a:gd name="T26" fmla="*/ 256 w 256"/>
                        <a:gd name="T27" fmla="*/ 309 h 320"/>
                        <a:gd name="T28" fmla="*/ 245 w 256"/>
                        <a:gd name="T29" fmla="*/ 320 h 320"/>
                        <a:gd name="T30" fmla="*/ 192 w 256"/>
                        <a:gd name="T31" fmla="*/ 64 h 320"/>
                        <a:gd name="T32" fmla="*/ 128 w 256"/>
                        <a:gd name="T33" fmla="*/ 0 h 320"/>
                        <a:gd name="T34" fmla="*/ 64 w 256"/>
                        <a:gd name="T35" fmla="*/ 64 h 320"/>
                        <a:gd name="T36" fmla="*/ 128 w 256"/>
                        <a:gd name="T37" fmla="*/ 128 h 320"/>
                        <a:gd name="T38" fmla="*/ 192 w 256"/>
                        <a:gd name="T39" fmla="*/ 64 h 320"/>
                        <a:gd name="T40" fmla="*/ 170 w 256"/>
                        <a:gd name="T41" fmla="*/ 64 h 320"/>
                        <a:gd name="T42" fmla="*/ 128 w 256"/>
                        <a:gd name="T43" fmla="*/ 106 h 320"/>
                        <a:gd name="T44" fmla="*/ 85 w 256"/>
                        <a:gd name="T45" fmla="*/ 64 h 320"/>
                        <a:gd name="T46" fmla="*/ 128 w 256"/>
                        <a:gd name="T47" fmla="*/ 21 h 320"/>
                        <a:gd name="T48" fmla="*/ 170 w 256"/>
                        <a:gd name="T49" fmla="*/ 64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56" h="320">
                          <a:moveTo>
                            <a:pt x="245" y="320"/>
                          </a:moveTo>
                          <a:cubicBezTo>
                            <a:pt x="239" y="320"/>
                            <a:pt x="234" y="315"/>
                            <a:pt x="234" y="309"/>
                          </a:cubicBezTo>
                          <a:cubicBezTo>
                            <a:pt x="234" y="213"/>
                            <a:pt x="234" y="213"/>
                            <a:pt x="234" y="213"/>
                          </a:cubicBezTo>
                          <a:cubicBezTo>
                            <a:pt x="234" y="189"/>
                            <a:pt x="215" y="170"/>
                            <a:pt x="192" y="170"/>
                          </a:cubicBezTo>
                          <a:cubicBezTo>
                            <a:pt x="64" y="170"/>
                            <a:pt x="64" y="170"/>
                            <a:pt x="64" y="170"/>
                          </a:cubicBezTo>
                          <a:cubicBezTo>
                            <a:pt x="40" y="170"/>
                            <a:pt x="21" y="189"/>
                            <a:pt x="21" y="213"/>
                          </a:cubicBezTo>
                          <a:cubicBezTo>
                            <a:pt x="21" y="309"/>
                            <a:pt x="21" y="309"/>
                            <a:pt x="21" y="309"/>
                          </a:cubicBezTo>
                          <a:cubicBezTo>
                            <a:pt x="21" y="315"/>
                            <a:pt x="16" y="320"/>
                            <a:pt x="10" y="320"/>
                          </a:cubicBezTo>
                          <a:cubicBezTo>
                            <a:pt x="4" y="320"/>
                            <a:pt x="0" y="315"/>
                            <a:pt x="0" y="309"/>
                          </a:cubicBezTo>
                          <a:cubicBezTo>
                            <a:pt x="0" y="213"/>
                            <a:pt x="0" y="213"/>
                            <a:pt x="0" y="213"/>
                          </a:cubicBezTo>
                          <a:cubicBezTo>
                            <a:pt x="0" y="178"/>
                            <a:pt x="28" y="149"/>
                            <a:pt x="64" y="149"/>
                          </a:cubicBezTo>
                          <a:cubicBezTo>
                            <a:pt x="192" y="149"/>
                            <a:pt x="192" y="149"/>
                            <a:pt x="192" y="149"/>
                          </a:cubicBezTo>
                          <a:cubicBezTo>
                            <a:pt x="227" y="149"/>
                            <a:pt x="256" y="178"/>
                            <a:pt x="256" y="213"/>
                          </a:cubicBezTo>
                          <a:cubicBezTo>
                            <a:pt x="256" y="309"/>
                            <a:pt x="256" y="309"/>
                            <a:pt x="256" y="309"/>
                          </a:cubicBezTo>
                          <a:cubicBezTo>
                            <a:pt x="256" y="315"/>
                            <a:pt x="251" y="320"/>
                            <a:pt x="245" y="320"/>
                          </a:cubicBezTo>
                          <a:close/>
                          <a:moveTo>
                            <a:pt x="192" y="64"/>
                          </a:moveTo>
                          <a:cubicBezTo>
                            <a:pt x="192" y="28"/>
                            <a:pt x="163" y="0"/>
                            <a:pt x="128" y="0"/>
                          </a:cubicBezTo>
                          <a:cubicBezTo>
                            <a:pt x="92" y="0"/>
                            <a:pt x="64" y="28"/>
                            <a:pt x="64" y="64"/>
                          </a:cubicBezTo>
                          <a:cubicBezTo>
                            <a:pt x="64" y="99"/>
                            <a:pt x="92" y="128"/>
                            <a:pt x="128" y="128"/>
                          </a:cubicBezTo>
                          <a:cubicBezTo>
                            <a:pt x="163" y="128"/>
                            <a:pt x="192" y="99"/>
                            <a:pt x="192" y="64"/>
                          </a:cubicBezTo>
                          <a:close/>
                          <a:moveTo>
                            <a:pt x="170" y="64"/>
                          </a:moveTo>
                          <a:cubicBezTo>
                            <a:pt x="170" y="87"/>
                            <a:pt x="151" y="106"/>
                            <a:pt x="128" y="106"/>
                          </a:cubicBezTo>
                          <a:cubicBezTo>
                            <a:pt x="104" y="106"/>
                            <a:pt x="85" y="87"/>
                            <a:pt x="85" y="64"/>
                          </a:cubicBezTo>
                          <a:cubicBezTo>
                            <a:pt x="85" y="40"/>
                            <a:pt x="104" y="21"/>
                            <a:pt x="128" y="21"/>
                          </a:cubicBezTo>
                          <a:cubicBezTo>
                            <a:pt x="151" y="21"/>
                            <a:pt x="170" y="40"/>
                            <a:pt x="170" y="64"/>
                          </a:cubicBez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/>
                    </a:p>
                  </p:txBody>
                </p:sp>
              </p:grpSp>
              <p:grpSp>
                <p:nvGrpSpPr>
                  <p:cNvPr id="40" name="Group 8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0719" y="2882956"/>
                    <a:ext cx="369021" cy="369021"/>
                    <a:chOff x="1863" y="3093"/>
                    <a:chExt cx="340" cy="340"/>
                  </a:xfrm>
                  <a:solidFill>
                    <a:schemeClr val="accent6"/>
                  </a:solidFill>
                </p:grpSpPr>
                <p:sp>
                  <p:nvSpPr>
                    <p:cNvPr id="46" name="Freeform 82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863" y="3093"/>
                      <a:ext cx="340" cy="340"/>
                    </a:xfrm>
                    <a:custGeom>
                      <a:avLst/>
                      <a:gdLst>
                        <a:gd name="T0" fmla="*/ 256 w 512"/>
                        <a:gd name="T1" fmla="*/ 22 h 512"/>
                        <a:gd name="T2" fmla="*/ 491 w 512"/>
                        <a:gd name="T3" fmla="*/ 256 h 512"/>
                        <a:gd name="T4" fmla="*/ 256 w 512"/>
                        <a:gd name="T5" fmla="*/ 491 h 512"/>
                        <a:gd name="T6" fmla="*/ 21 w 512"/>
                        <a:gd name="T7" fmla="*/ 256 h 512"/>
                        <a:gd name="T8" fmla="*/ 256 w 512"/>
                        <a:gd name="T9" fmla="*/ 22 h 512"/>
                        <a:gd name="T10" fmla="*/ 256 w 512"/>
                        <a:gd name="T11" fmla="*/ 0 h 512"/>
                        <a:gd name="T12" fmla="*/ 0 w 512"/>
                        <a:gd name="T13" fmla="*/ 256 h 512"/>
                        <a:gd name="T14" fmla="*/ 256 w 512"/>
                        <a:gd name="T15" fmla="*/ 512 h 512"/>
                        <a:gd name="T16" fmla="*/ 512 w 512"/>
                        <a:gd name="T17" fmla="*/ 256 h 512"/>
                        <a:gd name="T18" fmla="*/ 256 w 512"/>
                        <a:gd name="T19" fmla="*/ 0 h 5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12" h="512">
                          <a:moveTo>
                            <a:pt x="256" y="22"/>
                          </a:moveTo>
                          <a:cubicBezTo>
                            <a:pt x="385" y="22"/>
                            <a:pt x="491" y="127"/>
                            <a:pt x="491" y="256"/>
                          </a:cubicBezTo>
                          <a:cubicBezTo>
                            <a:pt x="491" y="386"/>
                            <a:pt x="385" y="491"/>
                            <a:pt x="256" y="491"/>
                          </a:cubicBezTo>
                          <a:cubicBezTo>
                            <a:pt x="127" y="491"/>
                            <a:pt x="21" y="386"/>
                            <a:pt x="21" y="256"/>
                          </a:cubicBezTo>
                          <a:cubicBezTo>
                            <a:pt x="21" y="127"/>
                            <a:pt x="127" y="22"/>
                            <a:pt x="256" y="22"/>
                          </a:cubicBezTo>
                          <a:moveTo>
                            <a:pt x="256" y="0"/>
                          </a:moveTo>
                          <a:cubicBezTo>
                            <a:pt x="115" y="0"/>
                            <a:pt x="0" y="115"/>
                            <a:pt x="0" y="256"/>
                          </a:cubicBezTo>
                          <a:cubicBezTo>
                            <a:pt x="0" y="398"/>
                            <a:pt x="115" y="512"/>
                            <a:pt x="256" y="512"/>
                          </a:cubicBezTo>
                          <a:cubicBezTo>
                            <a:pt x="397" y="512"/>
                            <a:pt x="512" y="398"/>
                            <a:pt x="512" y="256"/>
                          </a:cubicBezTo>
                          <a:cubicBezTo>
                            <a:pt x="512" y="115"/>
                            <a:pt x="397" y="0"/>
                            <a:pt x="256" y="0"/>
                          </a:cubicBez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/>
                    </a:p>
                  </p:txBody>
                </p:sp>
                <p:sp>
                  <p:nvSpPr>
                    <p:cNvPr id="47" name="Freeform 82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955" y="3157"/>
                      <a:ext cx="156" cy="212"/>
                    </a:xfrm>
                    <a:custGeom>
                      <a:avLst/>
                      <a:gdLst>
                        <a:gd name="T0" fmla="*/ 213 w 234"/>
                        <a:gd name="T1" fmla="*/ 258 h 320"/>
                        <a:gd name="T2" fmla="*/ 213 w 234"/>
                        <a:gd name="T3" fmla="*/ 192 h 320"/>
                        <a:gd name="T4" fmla="*/ 170 w 234"/>
                        <a:gd name="T5" fmla="*/ 150 h 320"/>
                        <a:gd name="T6" fmla="*/ 128 w 234"/>
                        <a:gd name="T7" fmla="*/ 150 h 320"/>
                        <a:gd name="T8" fmla="*/ 128 w 234"/>
                        <a:gd name="T9" fmla="*/ 64 h 320"/>
                        <a:gd name="T10" fmla="*/ 127 w 234"/>
                        <a:gd name="T11" fmla="*/ 62 h 320"/>
                        <a:gd name="T12" fmla="*/ 149 w 234"/>
                        <a:gd name="T13" fmla="*/ 32 h 320"/>
                        <a:gd name="T14" fmla="*/ 117 w 234"/>
                        <a:gd name="T15" fmla="*/ 0 h 320"/>
                        <a:gd name="T16" fmla="*/ 85 w 234"/>
                        <a:gd name="T17" fmla="*/ 32 h 320"/>
                        <a:gd name="T18" fmla="*/ 107 w 234"/>
                        <a:gd name="T19" fmla="*/ 62 h 320"/>
                        <a:gd name="T20" fmla="*/ 106 w 234"/>
                        <a:gd name="T21" fmla="*/ 64 h 320"/>
                        <a:gd name="T22" fmla="*/ 106 w 234"/>
                        <a:gd name="T23" fmla="*/ 150 h 320"/>
                        <a:gd name="T24" fmla="*/ 64 w 234"/>
                        <a:gd name="T25" fmla="*/ 150 h 320"/>
                        <a:gd name="T26" fmla="*/ 42 w 234"/>
                        <a:gd name="T27" fmla="*/ 128 h 320"/>
                        <a:gd name="T28" fmla="*/ 42 w 234"/>
                        <a:gd name="T29" fmla="*/ 62 h 320"/>
                        <a:gd name="T30" fmla="*/ 64 w 234"/>
                        <a:gd name="T31" fmla="*/ 32 h 320"/>
                        <a:gd name="T32" fmla="*/ 32 w 234"/>
                        <a:gd name="T33" fmla="*/ 0 h 320"/>
                        <a:gd name="T34" fmla="*/ 0 w 234"/>
                        <a:gd name="T35" fmla="*/ 32 h 320"/>
                        <a:gd name="T36" fmla="*/ 21 w 234"/>
                        <a:gd name="T37" fmla="*/ 62 h 320"/>
                        <a:gd name="T38" fmla="*/ 21 w 234"/>
                        <a:gd name="T39" fmla="*/ 128 h 320"/>
                        <a:gd name="T40" fmla="*/ 64 w 234"/>
                        <a:gd name="T41" fmla="*/ 171 h 320"/>
                        <a:gd name="T42" fmla="*/ 106 w 234"/>
                        <a:gd name="T43" fmla="*/ 171 h 320"/>
                        <a:gd name="T44" fmla="*/ 106 w 234"/>
                        <a:gd name="T45" fmla="*/ 258 h 320"/>
                        <a:gd name="T46" fmla="*/ 85 w 234"/>
                        <a:gd name="T47" fmla="*/ 288 h 320"/>
                        <a:gd name="T48" fmla="*/ 117 w 234"/>
                        <a:gd name="T49" fmla="*/ 320 h 320"/>
                        <a:gd name="T50" fmla="*/ 149 w 234"/>
                        <a:gd name="T51" fmla="*/ 288 h 320"/>
                        <a:gd name="T52" fmla="*/ 128 w 234"/>
                        <a:gd name="T53" fmla="*/ 258 h 320"/>
                        <a:gd name="T54" fmla="*/ 128 w 234"/>
                        <a:gd name="T55" fmla="*/ 171 h 320"/>
                        <a:gd name="T56" fmla="*/ 170 w 234"/>
                        <a:gd name="T57" fmla="*/ 171 h 320"/>
                        <a:gd name="T58" fmla="*/ 192 w 234"/>
                        <a:gd name="T59" fmla="*/ 192 h 320"/>
                        <a:gd name="T60" fmla="*/ 192 w 234"/>
                        <a:gd name="T61" fmla="*/ 258 h 320"/>
                        <a:gd name="T62" fmla="*/ 170 w 234"/>
                        <a:gd name="T63" fmla="*/ 288 h 320"/>
                        <a:gd name="T64" fmla="*/ 202 w 234"/>
                        <a:gd name="T65" fmla="*/ 320 h 320"/>
                        <a:gd name="T66" fmla="*/ 234 w 234"/>
                        <a:gd name="T67" fmla="*/ 288 h 320"/>
                        <a:gd name="T68" fmla="*/ 213 w 234"/>
                        <a:gd name="T69" fmla="*/ 258 h 320"/>
                        <a:gd name="T70" fmla="*/ 32 w 234"/>
                        <a:gd name="T71" fmla="*/ 22 h 320"/>
                        <a:gd name="T72" fmla="*/ 42 w 234"/>
                        <a:gd name="T73" fmla="*/ 32 h 320"/>
                        <a:gd name="T74" fmla="*/ 32 w 234"/>
                        <a:gd name="T75" fmla="*/ 43 h 320"/>
                        <a:gd name="T76" fmla="*/ 21 w 234"/>
                        <a:gd name="T77" fmla="*/ 32 h 320"/>
                        <a:gd name="T78" fmla="*/ 32 w 234"/>
                        <a:gd name="T79" fmla="*/ 22 h 320"/>
                        <a:gd name="T80" fmla="*/ 117 w 234"/>
                        <a:gd name="T81" fmla="*/ 22 h 320"/>
                        <a:gd name="T82" fmla="*/ 128 w 234"/>
                        <a:gd name="T83" fmla="*/ 32 h 320"/>
                        <a:gd name="T84" fmla="*/ 117 w 234"/>
                        <a:gd name="T85" fmla="*/ 43 h 320"/>
                        <a:gd name="T86" fmla="*/ 106 w 234"/>
                        <a:gd name="T87" fmla="*/ 32 h 320"/>
                        <a:gd name="T88" fmla="*/ 117 w 234"/>
                        <a:gd name="T89" fmla="*/ 22 h 320"/>
                        <a:gd name="T90" fmla="*/ 117 w 234"/>
                        <a:gd name="T91" fmla="*/ 299 h 320"/>
                        <a:gd name="T92" fmla="*/ 106 w 234"/>
                        <a:gd name="T93" fmla="*/ 288 h 320"/>
                        <a:gd name="T94" fmla="*/ 117 w 234"/>
                        <a:gd name="T95" fmla="*/ 278 h 320"/>
                        <a:gd name="T96" fmla="*/ 128 w 234"/>
                        <a:gd name="T97" fmla="*/ 288 h 320"/>
                        <a:gd name="T98" fmla="*/ 117 w 234"/>
                        <a:gd name="T99" fmla="*/ 299 h 320"/>
                        <a:gd name="T100" fmla="*/ 202 w 234"/>
                        <a:gd name="T101" fmla="*/ 299 h 320"/>
                        <a:gd name="T102" fmla="*/ 192 w 234"/>
                        <a:gd name="T103" fmla="*/ 288 h 320"/>
                        <a:gd name="T104" fmla="*/ 202 w 234"/>
                        <a:gd name="T105" fmla="*/ 278 h 320"/>
                        <a:gd name="T106" fmla="*/ 213 w 234"/>
                        <a:gd name="T107" fmla="*/ 288 h 320"/>
                        <a:gd name="T108" fmla="*/ 202 w 234"/>
                        <a:gd name="T109" fmla="*/ 299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34" h="320">
                          <a:moveTo>
                            <a:pt x="213" y="258"/>
                          </a:moveTo>
                          <a:cubicBezTo>
                            <a:pt x="213" y="192"/>
                            <a:pt x="213" y="192"/>
                            <a:pt x="213" y="192"/>
                          </a:cubicBezTo>
                          <a:cubicBezTo>
                            <a:pt x="213" y="161"/>
                            <a:pt x="187" y="150"/>
                            <a:pt x="170" y="150"/>
                          </a:cubicBezTo>
                          <a:cubicBezTo>
                            <a:pt x="128" y="150"/>
                            <a:pt x="128" y="150"/>
                            <a:pt x="128" y="150"/>
                          </a:cubicBezTo>
                          <a:cubicBezTo>
                            <a:pt x="128" y="64"/>
                            <a:pt x="128" y="64"/>
                            <a:pt x="128" y="64"/>
                          </a:cubicBezTo>
                          <a:cubicBezTo>
                            <a:pt x="128" y="64"/>
                            <a:pt x="127" y="63"/>
                            <a:pt x="127" y="62"/>
                          </a:cubicBezTo>
                          <a:cubicBezTo>
                            <a:pt x="140" y="58"/>
                            <a:pt x="149" y="46"/>
                            <a:pt x="149" y="32"/>
                          </a:cubicBezTo>
                          <a:cubicBezTo>
                            <a:pt x="149" y="15"/>
                            <a:pt x="135" y="0"/>
                            <a:pt x="117" y="0"/>
                          </a:cubicBezTo>
                          <a:cubicBezTo>
                            <a:pt x="99" y="0"/>
                            <a:pt x="85" y="15"/>
                            <a:pt x="85" y="32"/>
                          </a:cubicBezTo>
                          <a:cubicBezTo>
                            <a:pt x="85" y="46"/>
                            <a:pt x="94" y="58"/>
                            <a:pt x="107" y="62"/>
                          </a:cubicBezTo>
                          <a:cubicBezTo>
                            <a:pt x="107" y="63"/>
                            <a:pt x="106" y="64"/>
                            <a:pt x="106" y="64"/>
                          </a:cubicBezTo>
                          <a:cubicBezTo>
                            <a:pt x="106" y="150"/>
                            <a:pt x="106" y="150"/>
                            <a:pt x="106" y="150"/>
                          </a:cubicBezTo>
                          <a:cubicBezTo>
                            <a:pt x="64" y="150"/>
                            <a:pt x="64" y="150"/>
                            <a:pt x="64" y="150"/>
                          </a:cubicBezTo>
                          <a:cubicBezTo>
                            <a:pt x="60" y="150"/>
                            <a:pt x="42" y="149"/>
                            <a:pt x="42" y="128"/>
                          </a:cubicBezTo>
                          <a:cubicBezTo>
                            <a:pt x="42" y="62"/>
                            <a:pt x="42" y="62"/>
                            <a:pt x="42" y="62"/>
                          </a:cubicBezTo>
                          <a:cubicBezTo>
                            <a:pt x="55" y="58"/>
                            <a:pt x="64" y="46"/>
                            <a:pt x="64" y="32"/>
                          </a:cubicBezTo>
                          <a:cubicBezTo>
                            <a:pt x="64" y="15"/>
                            <a:pt x="49" y="0"/>
                            <a:pt x="32" y="0"/>
                          </a:cubicBezTo>
                          <a:cubicBezTo>
                            <a:pt x="14" y="0"/>
                            <a:pt x="0" y="15"/>
                            <a:pt x="0" y="32"/>
                          </a:cubicBezTo>
                          <a:cubicBezTo>
                            <a:pt x="0" y="46"/>
                            <a:pt x="9" y="58"/>
                            <a:pt x="21" y="62"/>
                          </a:cubicBezTo>
                          <a:cubicBezTo>
                            <a:pt x="21" y="128"/>
                            <a:pt x="21" y="128"/>
                            <a:pt x="21" y="128"/>
                          </a:cubicBezTo>
                          <a:cubicBezTo>
                            <a:pt x="21" y="160"/>
                            <a:pt x="47" y="171"/>
                            <a:pt x="64" y="171"/>
                          </a:cubicBezTo>
                          <a:cubicBezTo>
                            <a:pt x="106" y="171"/>
                            <a:pt x="106" y="171"/>
                            <a:pt x="106" y="171"/>
                          </a:cubicBezTo>
                          <a:cubicBezTo>
                            <a:pt x="106" y="258"/>
                            <a:pt x="106" y="258"/>
                            <a:pt x="106" y="258"/>
                          </a:cubicBezTo>
                          <a:cubicBezTo>
                            <a:pt x="94" y="263"/>
                            <a:pt x="85" y="274"/>
                            <a:pt x="85" y="288"/>
                          </a:cubicBezTo>
                          <a:cubicBezTo>
                            <a:pt x="85" y="306"/>
                            <a:pt x="99" y="320"/>
                            <a:pt x="117" y="320"/>
                          </a:cubicBezTo>
                          <a:cubicBezTo>
                            <a:pt x="135" y="320"/>
                            <a:pt x="149" y="306"/>
                            <a:pt x="149" y="288"/>
                          </a:cubicBezTo>
                          <a:cubicBezTo>
                            <a:pt x="149" y="274"/>
                            <a:pt x="140" y="263"/>
                            <a:pt x="128" y="258"/>
                          </a:cubicBezTo>
                          <a:cubicBezTo>
                            <a:pt x="128" y="171"/>
                            <a:pt x="128" y="171"/>
                            <a:pt x="128" y="171"/>
                          </a:cubicBezTo>
                          <a:cubicBezTo>
                            <a:pt x="170" y="171"/>
                            <a:pt x="170" y="171"/>
                            <a:pt x="170" y="171"/>
                          </a:cubicBezTo>
                          <a:cubicBezTo>
                            <a:pt x="174" y="171"/>
                            <a:pt x="192" y="172"/>
                            <a:pt x="192" y="192"/>
                          </a:cubicBezTo>
                          <a:cubicBezTo>
                            <a:pt x="192" y="258"/>
                            <a:pt x="192" y="258"/>
                            <a:pt x="192" y="258"/>
                          </a:cubicBezTo>
                          <a:cubicBezTo>
                            <a:pt x="179" y="263"/>
                            <a:pt x="170" y="274"/>
                            <a:pt x="170" y="288"/>
                          </a:cubicBezTo>
                          <a:cubicBezTo>
                            <a:pt x="170" y="306"/>
                            <a:pt x="185" y="320"/>
                            <a:pt x="202" y="320"/>
                          </a:cubicBezTo>
                          <a:cubicBezTo>
                            <a:pt x="220" y="320"/>
                            <a:pt x="234" y="306"/>
                            <a:pt x="234" y="288"/>
                          </a:cubicBezTo>
                          <a:cubicBezTo>
                            <a:pt x="234" y="274"/>
                            <a:pt x="225" y="263"/>
                            <a:pt x="213" y="258"/>
                          </a:cubicBezTo>
                          <a:close/>
                          <a:moveTo>
                            <a:pt x="32" y="22"/>
                          </a:moveTo>
                          <a:cubicBezTo>
                            <a:pt x="38" y="22"/>
                            <a:pt x="42" y="26"/>
                            <a:pt x="42" y="32"/>
                          </a:cubicBezTo>
                          <a:cubicBezTo>
                            <a:pt x="42" y="38"/>
                            <a:pt x="38" y="43"/>
                            <a:pt x="32" y="43"/>
                          </a:cubicBezTo>
                          <a:cubicBezTo>
                            <a:pt x="26" y="43"/>
                            <a:pt x="21" y="38"/>
                            <a:pt x="21" y="32"/>
                          </a:cubicBezTo>
                          <a:cubicBezTo>
                            <a:pt x="21" y="26"/>
                            <a:pt x="26" y="22"/>
                            <a:pt x="32" y="22"/>
                          </a:cubicBezTo>
                          <a:close/>
                          <a:moveTo>
                            <a:pt x="117" y="22"/>
                          </a:moveTo>
                          <a:cubicBezTo>
                            <a:pt x="123" y="22"/>
                            <a:pt x="128" y="26"/>
                            <a:pt x="128" y="32"/>
                          </a:cubicBezTo>
                          <a:cubicBezTo>
                            <a:pt x="128" y="38"/>
                            <a:pt x="123" y="43"/>
                            <a:pt x="117" y="43"/>
                          </a:cubicBezTo>
                          <a:cubicBezTo>
                            <a:pt x="111" y="43"/>
                            <a:pt x="106" y="38"/>
                            <a:pt x="106" y="32"/>
                          </a:cubicBezTo>
                          <a:cubicBezTo>
                            <a:pt x="106" y="26"/>
                            <a:pt x="111" y="22"/>
                            <a:pt x="117" y="22"/>
                          </a:cubicBezTo>
                          <a:close/>
                          <a:moveTo>
                            <a:pt x="117" y="299"/>
                          </a:moveTo>
                          <a:cubicBezTo>
                            <a:pt x="111" y="299"/>
                            <a:pt x="106" y="294"/>
                            <a:pt x="106" y="288"/>
                          </a:cubicBezTo>
                          <a:cubicBezTo>
                            <a:pt x="106" y="282"/>
                            <a:pt x="111" y="278"/>
                            <a:pt x="117" y="278"/>
                          </a:cubicBezTo>
                          <a:cubicBezTo>
                            <a:pt x="123" y="278"/>
                            <a:pt x="128" y="282"/>
                            <a:pt x="128" y="288"/>
                          </a:cubicBezTo>
                          <a:cubicBezTo>
                            <a:pt x="128" y="294"/>
                            <a:pt x="123" y="299"/>
                            <a:pt x="117" y="299"/>
                          </a:cubicBezTo>
                          <a:close/>
                          <a:moveTo>
                            <a:pt x="202" y="299"/>
                          </a:moveTo>
                          <a:cubicBezTo>
                            <a:pt x="196" y="299"/>
                            <a:pt x="192" y="294"/>
                            <a:pt x="192" y="288"/>
                          </a:cubicBezTo>
                          <a:cubicBezTo>
                            <a:pt x="192" y="282"/>
                            <a:pt x="196" y="278"/>
                            <a:pt x="202" y="278"/>
                          </a:cubicBezTo>
                          <a:cubicBezTo>
                            <a:pt x="208" y="278"/>
                            <a:pt x="213" y="282"/>
                            <a:pt x="213" y="288"/>
                          </a:cubicBezTo>
                          <a:cubicBezTo>
                            <a:pt x="213" y="294"/>
                            <a:pt x="208" y="299"/>
                            <a:pt x="202" y="299"/>
                          </a:cubicBez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/>
                    </a:p>
                  </p:txBody>
                </p:sp>
              </p:grpSp>
              <p:grpSp>
                <p:nvGrpSpPr>
                  <p:cNvPr id="41" name="Group 4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0064" y="1886023"/>
                    <a:ext cx="367041" cy="367041"/>
                    <a:chOff x="2920" y="2264"/>
                    <a:chExt cx="340" cy="340"/>
                  </a:xfrm>
                  <a:solidFill>
                    <a:schemeClr val="accent6"/>
                  </a:solidFill>
                </p:grpSpPr>
                <p:sp>
                  <p:nvSpPr>
                    <p:cNvPr id="43" name="Freeform 49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998" y="2363"/>
                      <a:ext cx="184" cy="113"/>
                    </a:xfrm>
                    <a:custGeom>
                      <a:avLst/>
                      <a:gdLst>
                        <a:gd name="T0" fmla="*/ 11 w 277"/>
                        <a:gd name="T1" fmla="*/ 171 h 171"/>
                        <a:gd name="T2" fmla="*/ 267 w 277"/>
                        <a:gd name="T3" fmla="*/ 171 h 171"/>
                        <a:gd name="T4" fmla="*/ 277 w 277"/>
                        <a:gd name="T5" fmla="*/ 160 h 171"/>
                        <a:gd name="T6" fmla="*/ 277 w 277"/>
                        <a:gd name="T7" fmla="*/ 11 h 171"/>
                        <a:gd name="T8" fmla="*/ 267 w 277"/>
                        <a:gd name="T9" fmla="*/ 0 h 171"/>
                        <a:gd name="T10" fmla="*/ 11 w 277"/>
                        <a:gd name="T11" fmla="*/ 0 h 171"/>
                        <a:gd name="T12" fmla="*/ 0 w 277"/>
                        <a:gd name="T13" fmla="*/ 11 h 171"/>
                        <a:gd name="T14" fmla="*/ 0 w 277"/>
                        <a:gd name="T15" fmla="*/ 160 h 171"/>
                        <a:gd name="T16" fmla="*/ 11 w 277"/>
                        <a:gd name="T17" fmla="*/ 171 h 171"/>
                        <a:gd name="T18" fmla="*/ 21 w 277"/>
                        <a:gd name="T19" fmla="*/ 21 h 171"/>
                        <a:gd name="T20" fmla="*/ 256 w 277"/>
                        <a:gd name="T21" fmla="*/ 21 h 171"/>
                        <a:gd name="T22" fmla="*/ 256 w 277"/>
                        <a:gd name="T23" fmla="*/ 149 h 171"/>
                        <a:gd name="T24" fmla="*/ 21 w 277"/>
                        <a:gd name="T25" fmla="*/ 149 h 171"/>
                        <a:gd name="T26" fmla="*/ 21 w 277"/>
                        <a:gd name="T27" fmla="*/ 21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77" h="171">
                          <a:moveTo>
                            <a:pt x="11" y="171"/>
                          </a:moveTo>
                          <a:cubicBezTo>
                            <a:pt x="267" y="171"/>
                            <a:pt x="267" y="171"/>
                            <a:pt x="267" y="171"/>
                          </a:cubicBezTo>
                          <a:cubicBezTo>
                            <a:pt x="273" y="171"/>
                            <a:pt x="277" y="166"/>
                            <a:pt x="277" y="160"/>
                          </a:cubicBezTo>
                          <a:cubicBezTo>
                            <a:pt x="277" y="11"/>
                            <a:pt x="277" y="11"/>
                            <a:pt x="277" y="11"/>
                          </a:cubicBezTo>
                          <a:cubicBezTo>
                            <a:pt x="277" y="5"/>
                            <a:pt x="273" y="0"/>
                            <a:pt x="267" y="0"/>
                          </a:cubicBezTo>
                          <a:cubicBezTo>
                            <a:pt x="11" y="0"/>
                            <a:pt x="11" y="0"/>
                            <a:pt x="11" y="0"/>
                          </a:cubicBezTo>
                          <a:cubicBezTo>
                            <a:pt x="5" y="0"/>
                            <a:pt x="0" y="5"/>
                            <a:pt x="0" y="11"/>
                          </a:cubicBezTo>
                          <a:cubicBezTo>
                            <a:pt x="0" y="160"/>
                            <a:pt x="0" y="160"/>
                            <a:pt x="0" y="160"/>
                          </a:cubicBezTo>
                          <a:cubicBezTo>
                            <a:pt x="0" y="166"/>
                            <a:pt x="5" y="171"/>
                            <a:pt x="11" y="171"/>
                          </a:cubicBezTo>
                          <a:close/>
                          <a:moveTo>
                            <a:pt x="21" y="21"/>
                          </a:moveTo>
                          <a:cubicBezTo>
                            <a:pt x="256" y="21"/>
                            <a:pt x="256" y="21"/>
                            <a:pt x="256" y="21"/>
                          </a:cubicBezTo>
                          <a:cubicBezTo>
                            <a:pt x="256" y="149"/>
                            <a:pt x="256" y="149"/>
                            <a:pt x="256" y="149"/>
                          </a:cubicBezTo>
                          <a:cubicBezTo>
                            <a:pt x="21" y="149"/>
                            <a:pt x="21" y="149"/>
                            <a:pt x="21" y="149"/>
                          </a:cubicBezTo>
                          <a:lnTo>
                            <a:pt x="21" y="21"/>
                          </a:ln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 b="1"/>
                    </a:p>
                  </p:txBody>
                </p:sp>
                <p:sp>
                  <p:nvSpPr>
                    <p:cNvPr id="44" name="Freeform 491"/>
                    <p:cNvSpPr/>
                    <p:nvPr/>
                  </p:nvSpPr>
                  <p:spPr bwMode="auto">
                    <a:xfrm>
                      <a:off x="2984" y="2490"/>
                      <a:ext cx="212" cy="14"/>
                    </a:xfrm>
                    <a:custGeom>
                      <a:avLst/>
                      <a:gdLst>
                        <a:gd name="T0" fmla="*/ 309 w 320"/>
                        <a:gd name="T1" fmla="*/ 0 h 21"/>
                        <a:gd name="T2" fmla="*/ 10 w 320"/>
                        <a:gd name="T3" fmla="*/ 0 h 21"/>
                        <a:gd name="T4" fmla="*/ 0 w 320"/>
                        <a:gd name="T5" fmla="*/ 11 h 21"/>
                        <a:gd name="T6" fmla="*/ 10 w 320"/>
                        <a:gd name="T7" fmla="*/ 21 h 21"/>
                        <a:gd name="T8" fmla="*/ 309 w 320"/>
                        <a:gd name="T9" fmla="*/ 21 h 21"/>
                        <a:gd name="T10" fmla="*/ 320 w 320"/>
                        <a:gd name="T11" fmla="*/ 11 h 21"/>
                        <a:gd name="T12" fmla="*/ 309 w 320"/>
                        <a:gd name="T13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20" h="21">
                          <a:moveTo>
                            <a:pt x="309" y="0"/>
                          </a:moveTo>
                          <a:cubicBezTo>
                            <a:pt x="10" y="0"/>
                            <a:pt x="10" y="0"/>
                            <a:pt x="10" y="0"/>
                          </a:cubicBezTo>
                          <a:cubicBezTo>
                            <a:pt x="4" y="0"/>
                            <a:pt x="0" y="5"/>
                            <a:pt x="0" y="11"/>
                          </a:cubicBezTo>
                          <a:cubicBezTo>
                            <a:pt x="0" y="17"/>
                            <a:pt x="4" y="21"/>
                            <a:pt x="10" y="21"/>
                          </a:cubicBezTo>
                          <a:cubicBezTo>
                            <a:pt x="309" y="21"/>
                            <a:pt x="309" y="21"/>
                            <a:pt x="309" y="21"/>
                          </a:cubicBezTo>
                          <a:cubicBezTo>
                            <a:pt x="315" y="21"/>
                            <a:pt x="320" y="17"/>
                            <a:pt x="320" y="11"/>
                          </a:cubicBezTo>
                          <a:cubicBezTo>
                            <a:pt x="320" y="5"/>
                            <a:pt x="315" y="0"/>
                            <a:pt x="309" y="0"/>
                          </a:cubicBez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 b="1" dirty="0"/>
                    </a:p>
                  </p:txBody>
                </p:sp>
                <p:sp>
                  <p:nvSpPr>
                    <p:cNvPr id="45" name="Freeform 49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920" y="2264"/>
                      <a:ext cx="340" cy="340"/>
                    </a:xfrm>
                    <a:custGeom>
                      <a:avLst/>
                      <a:gdLst>
                        <a:gd name="T0" fmla="*/ 256 w 512"/>
                        <a:gd name="T1" fmla="*/ 21 h 512"/>
                        <a:gd name="T2" fmla="*/ 490 w 512"/>
                        <a:gd name="T3" fmla="*/ 256 h 512"/>
                        <a:gd name="T4" fmla="*/ 256 w 512"/>
                        <a:gd name="T5" fmla="*/ 490 h 512"/>
                        <a:gd name="T6" fmla="*/ 21 w 512"/>
                        <a:gd name="T7" fmla="*/ 256 h 512"/>
                        <a:gd name="T8" fmla="*/ 256 w 512"/>
                        <a:gd name="T9" fmla="*/ 21 h 512"/>
                        <a:gd name="T10" fmla="*/ 256 w 512"/>
                        <a:gd name="T11" fmla="*/ 0 h 512"/>
                        <a:gd name="T12" fmla="*/ 0 w 512"/>
                        <a:gd name="T13" fmla="*/ 256 h 512"/>
                        <a:gd name="T14" fmla="*/ 256 w 512"/>
                        <a:gd name="T15" fmla="*/ 512 h 512"/>
                        <a:gd name="T16" fmla="*/ 512 w 512"/>
                        <a:gd name="T17" fmla="*/ 256 h 512"/>
                        <a:gd name="T18" fmla="*/ 256 w 512"/>
                        <a:gd name="T19" fmla="*/ 0 h 5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12" h="512">
                          <a:moveTo>
                            <a:pt x="256" y="21"/>
                          </a:moveTo>
                          <a:cubicBezTo>
                            <a:pt x="385" y="21"/>
                            <a:pt x="490" y="126"/>
                            <a:pt x="490" y="256"/>
                          </a:cubicBezTo>
                          <a:cubicBezTo>
                            <a:pt x="490" y="385"/>
                            <a:pt x="385" y="490"/>
                            <a:pt x="256" y="490"/>
                          </a:cubicBezTo>
                          <a:cubicBezTo>
                            <a:pt x="126" y="490"/>
                            <a:pt x="21" y="385"/>
                            <a:pt x="21" y="256"/>
                          </a:cubicBezTo>
                          <a:cubicBezTo>
                            <a:pt x="21" y="126"/>
                            <a:pt x="126" y="21"/>
                            <a:pt x="256" y="21"/>
                          </a:cubicBezTo>
                          <a:moveTo>
                            <a:pt x="256" y="0"/>
                          </a:moveTo>
                          <a:cubicBezTo>
                            <a:pt x="114" y="0"/>
                            <a:pt x="0" y="114"/>
                            <a:pt x="0" y="256"/>
                          </a:cubicBezTo>
                          <a:cubicBezTo>
                            <a:pt x="0" y="397"/>
                            <a:pt x="114" y="512"/>
                            <a:pt x="256" y="512"/>
                          </a:cubicBezTo>
                          <a:cubicBezTo>
                            <a:pt x="397" y="512"/>
                            <a:pt x="512" y="397"/>
                            <a:pt x="512" y="256"/>
                          </a:cubicBezTo>
                          <a:cubicBezTo>
                            <a:pt x="512" y="114"/>
                            <a:pt x="397" y="0"/>
                            <a:pt x="256" y="0"/>
                          </a:cubicBezTo>
                          <a:close/>
                        </a:path>
                      </a:pathLst>
                    </a:custGeom>
                    <a:solidFill>
                      <a:srgbClr val="036EB6"/>
                    </a:solidFill>
                    <a:ln>
                      <a:solidFill>
                        <a:srgbClr val="036EB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GB" sz="1100" b="1"/>
                    </a:p>
                  </p:txBody>
                </p:sp>
              </p:grpSp>
              <p:sp>
                <p:nvSpPr>
                  <p:cNvPr id="42" name="Rectangle: Single Corner Rounded 41"/>
                  <p:cNvSpPr/>
                  <p:nvPr/>
                </p:nvSpPr>
                <p:spPr>
                  <a:xfrm flipH="1">
                    <a:off x="838199" y="1077322"/>
                    <a:ext cx="3840812" cy="761725"/>
                  </a:xfrm>
                  <a:prstGeom prst="round1Rect">
                    <a:avLst>
                      <a:gd name="adj" fmla="val 50000"/>
                    </a:avLst>
                  </a:prstGeom>
                  <a:solidFill>
                    <a:srgbClr val="036EB6"/>
                  </a:solidFill>
                  <a:ln>
                    <a:solidFill>
                      <a:srgbClr val="036E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2800" b="1" dirty="0">
                        <a:latin typeface="微软雅黑" panose="020B0503020204020204" charset="-122"/>
                        <a:ea typeface="微软雅黑" panose="020B0503020204020204" charset="-122"/>
                      </a:rPr>
                      <a:t>RPA</a:t>
                    </a:r>
                    <a:r>
                      <a:rPr lang="zh-CN" altLang="en-US" sz="2800" b="1" dirty="0">
                        <a:latin typeface="微软雅黑" panose="020B0503020204020204" charset="-122"/>
                        <a:ea typeface="微软雅黑" panose="020B0503020204020204" charset="-122"/>
                      </a:rPr>
                      <a:t>是</a:t>
                    </a:r>
                    <a:endParaRPr lang="en-US" sz="2800" b="1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 flipH="1">
                  <a:off x="4621572" y="1071711"/>
                  <a:ext cx="3933230" cy="2362706"/>
                  <a:chOff x="838199" y="1066294"/>
                  <a:chExt cx="3933230" cy="2362706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838199" y="1822602"/>
                    <a:ext cx="3840811" cy="1606398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698875" y="1929460"/>
                    <a:ext cx="2786585" cy="3483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zh-CN" altLang="en-US" sz="11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会走路、说话的自动机器人</a:t>
                    </a:r>
                    <a:endParaRPr lang="en-US" sz="11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676248" y="2413865"/>
                    <a:ext cx="3095181" cy="34836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zh-CN" altLang="en-US" sz="11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替代人类完成工作的实体机器人</a:t>
                    </a:r>
                    <a:endParaRPr lang="en-US" sz="11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705582" y="2949495"/>
                    <a:ext cx="2907587" cy="34836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zh-CN" altLang="en-US" sz="11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语音与图形识别实体机器人</a:t>
                    </a:r>
                    <a:endParaRPr lang="en-US" sz="11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Rectangle: Single Corner Rounded 33"/>
                  <p:cNvSpPr/>
                  <p:nvPr/>
                </p:nvSpPr>
                <p:spPr>
                  <a:xfrm flipH="1">
                    <a:off x="838200" y="1066294"/>
                    <a:ext cx="3840811" cy="743036"/>
                  </a:xfrm>
                  <a:prstGeom prst="round1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2800" b="1" dirty="0">
                        <a:latin typeface="微软雅黑" panose="020B0503020204020204" charset="-122"/>
                        <a:ea typeface="微软雅黑" panose="020B0503020204020204" charset="-122"/>
                      </a:rPr>
                      <a:t>RPA</a:t>
                    </a:r>
                    <a:r>
                      <a:rPr lang="zh-CN" altLang="en-US" sz="2800" b="1" dirty="0">
                        <a:latin typeface="微软雅黑" panose="020B0503020204020204" charset="-122"/>
                        <a:ea typeface="微软雅黑" panose="020B0503020204020204" charset="-122"/>
                      </a:rPr>
                      <a:t>不是</a:t>
                    </a:r>
                    <a:endParaRPr lang="en-US" sz="2800" b="1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1" name="Group 295"/>
                <p:cNvGrpSpPr>
                  <a:grpSpLocks noChangeAspect="1"/>
                </p:cNvGrpSpPr>
                <p:nvPr/>
              </p:nvGrpSpPr>
              <p:grpSpPr bwMode="auto">
                <a:xfrm>
                  <a:off x="7756935" y="2882913"/>
                  <a:ext cx="367982" cy="369064"/>
                  <a:chOff x="3374" y="2060"/>
                  <a:chExt cx="340" cy="341"/>
                </a:xfrm>
                <a:solidFill>
                  <a:schemeClr val="tx2"/>
                </a:solidFill>
              </p:grpSpPr>
              <p:sp>
                <p:nvSpPr>
                  <p:cNvPr id="28" name="Freeform 296"/>
                  <p:cNvSpPr>
                    <a:spLocks noEditPoints="1"/>
                  </p:cNvSpPr>
                  <p:nvPr/>
                </p:nvSpPr>
                <p:spPr bwMode="auto">
                  <a:xfrm>
                    <a:off x="3438" y="2152"/>
                    <a:ext cx="212" cy="156"/>
                  </a:xfrm>
                  <a:custGeom>
                    <a:avLst/>
                    <a:gdLst>
                      <a:gd name="T0" fmla="*/ 192 w 320"/>
                      <a:gd name="T1" fmla="*/ 11 h 235"/>
                      <a:gd name="T2" fmla="*/ 192 w 320"/>
                      <a:gd name="T3" fmla="*/ 224 h 235"/>
                      <a:gd name="T4" fmla="*/ 181 w 320"/>
                      <a:gd name="T5" fmla="*/ 235 h 235"/>
                      <a:gd name="T6" fmla="*/ 170 w 320"/>
                      <a:gd name="T7" fmla="*/ 224 h 235"/>
                      <a:gd name="T8" fmla="*/ 170 w 320"/>
                      <a:gd name="T9" fmla="*/ 11 h 235"/>
                      <a:gd name="T10" fmla="*/ 181 w 320"/>
                      <a:gd name="T11" fmla="*/ 0 h 235"/>
                      <a:gd name="T12" fmla="*/ 192 w 320"/>
                      <a:gd name="T13" fmla="*/ 11 h 235"/>
                      <a:gd name="T14" fmla="*/ 138 w 320"/>
                      <a:gd name="T15" fmla="*/ 54 h 235"/>
                      <a:gd name="T16" fmla="*/ 128 w 320"/>
                      <a:gd name="T17" fmla="*/ 64 h 235"/>
                      <a:gd name="T18" fmla="*/ 128 w 320"/>
                      <a:gd name="T19" fmla="*/ 171 h 235"/>
                      <a:gd name="T20" fmla="*/ 138 w 320"/>
                      <a:gd name="T21" fmla="*/ 182 h 235"/>
                      <a:gd name="T22" fmla="*/ 149 w 320"/>
                      <a:gd name="T23" fmla="*/ 171 h 235"/>
                      <a:gd name="T24" fmla="*/ 149 w 320"/>
                      <a:gd name="T25" fmla="*/ 64 h 235"/>
                      <a:gd name="T26" fmla="*/ 138 w 320"/>
                      <a:gd name="T27" fmla="*/ 54 h 235"/>
                      <a:gd name="T28" fmla="*/ 96 w 320"/>
                      <a:gd name="T29" fmla="*/ 11 h 235"/>
                      <a:gd name="T30" fmla="*/ 85 w 320"/>
                      <a:gd name="T31" fmla="*/ 22 h 235"/>
                      <a:gd name="T32" fmla="*/ 85 w 320"/>
                      <a:gd name="T33" fmla="*/ 214 h 235"/>
                      <a:gd name="T34" fmla="*/ 96 w 320"/>
                      <a:gd name="T35" fmla="*/ 224 h 235"/>
                      <a:gd name="T36" fmla="*/ 106 w 320"/>
                      <a:gd name="T37" fmla="*/ 214 h 235"/>
                      <a:gd name="T38" fmla="*/ 106 w 320"/>
                      <a:gd name="T39" fmla="*/ 22 h 235"/>
                      <a:gd name="T40" fmla="*/ 96 w 320"/>
                      <a:gd name="T41" fmla="*/ 11 h 235"/>
                      <a:gd name="T42" fmla="*/ 53 w 320"/>
                      <a:gd name="T43" fmla="*/ 43 h 235"/>
                      <a:gd name="T44" fmla="*/ 42 w 320"/>
                      <a:gd name="T45" fmla="*/ 54 h 235"/>
                      <a:gd name="T46" fmla="*/ 42 w 320"/>
                      <a:gd name="T47" fmla="*/ 182 h 235"/>
                      <a:gd name="T48" fmla="*/ 53 w 320"/>
                      <a:gd name="T49" fmla="*/ 192 h 235"/>
                      <a:gd name="T50" fmla="*/ 64 w 320"/>
                      <a:gd name="T51" fmla="*/ 182 h 235"/>
                      <a:gd name="T52" fmla="*/ 64 w 320"/>
                      <a:gd name="T53" fmla="*/ 54 h 235"/>
                      <a:gd name="T54" fmla="*/ 53 w 320"/>
                      <a:gd name="T55" fmla="*/ 43 h 235"/>
                      <a:gd name="T56" fmla="*/ 10 w 320"/>
                      <a:gd name="T57" fmla="*/ 86 h 235"/>
                      <a:gd name="T58" fmla="*/ 0 w 320"/>
                      <a:gd name="T59" fmla="*/ 96 h 235"/>
                      <a:gd name="T60" fmla="*/ 0 w 320"/>
                      <a:gd name="T61" fmla="*/ 139 h 235"/>
                      <a:gd name="T62" fmla="*/ 10 w 320"/>
                      <a:gd name="T63" fmla="*/ 150 h 235"/>
                      <a:gd name="T64" fmla="*/ 21 w 320"/>
                      <a:gd name="T65" fmla="*/ 139 h 235"/>
                      <a:gd name="T66" fmla="*/ 21 w 320"/>
                      <a:gd name="T67" fmla="*/ 96 h 235"/>
                      <a:gd name="T68" fmla="*/ 10 w 320"/>
                      <a:gd name="T69" fmla="*/ 86 h 235"/>
                      <a:gd name="T70" fmla="*/ 309 w 320"/>
                      <a:gd name="T71" fmla="*/ 96 h 235"/>
                      <a:gd name="T72" fmla="*/ 298 w 320"/>
                      <a:gd name="T73" fmla="*/ 107 h 235"/>
                      <a:gd name="T74" fmla="*/ 298 w 320"/>
                      <a:gd name="T75" fmla="*/ 128 h 235"/>
                      <a:gd name="T76" fmla="*/ 309 w 320"/>
                      <a:gd name="T77" fmla="*/ 139 h 235"/>
                      <a:gd name="T78" fmla="*/ 320 w 320"/>
                      <a:gd name="T79" fmla="*/ 128 h 235"/>
                      <a:gd name="T80" fmla="*/ 320 w 320"/>
                      <a:gd name="T81" fmla="*/ 107 h 235"/>
                      <a:gd name="T82" fmla="*/ 309 w 320"/>
                      <a:gd name="T83" fmla="*/ 96 h 235"/>
                      <a:gd name="T84" fmla="*/ 266 w 320"/>
                      <a:gd name="T85" fmla="*/ 64 h 235"/>
                      <a:gd name="T86" fmla="*/ 256 w 320"/>
                      <a:gd name="T87" fmla="*/ 75 h 235"/>
                      <a:gd name="T88" fmla="*/ 256 w 320"/>
                      <a:gd name="T89" fmla="*/ 160 h 235"/>
                      <a:gd name="T90" fmla="*/ 266 w 320"/>
                      <a:gd name="T91" fmla="*/ 171 h 235"/>
                      <a:gd name="T92" fmla="*/ 277 w 320"/>
                      <a:gd name="T93" fmla="*/ 160 h 235"/>
                      <a:gd name="T94" fmla="*/ 277 w 320"/>
                      <a:gd name="T95" fmla="*/ 75 h 235"/>
                      <a:gd name="T96" fmla="*/ 266 w 320"/>
                      <a:gd name="T97" fmla="*/ 64 h 235"/>
                      <a:gd name="T98" fmla="*/ 224 w 320"/>
                      <a:gd name="T99" fmla="*/ 43 h 235"/>
                      <a:gd name="T100" fmla="*/ 213 w 320"/>
                      <a:gd name="T101" fmla="*/ 54 h 235"/>
                      <a:gd name="T102" fmla="*/ 213 w 320"/>
                      <a:gd name="T103" fmla="*/ 182 h 235"/>
                      <a:gd name="T104" fmla="*/ 224 w 320"/>
                      <a:gd name="T105" fmla="*/ 192 h 235"/>
                      <a:gd name="T106" fmla="*/ 234 w 320"/>
                      <a:gd name="T107" fmla="*/ 182 h 235"/>
                      <a:gd name="T108" fmla="*/ 234 w 320"/>
                      <a:gd name="T109" fmla="*/ 54 h 235"/>
                      <a:gd name="T110" fmla="*/ 224 w 320"/>
                      <a:gd name="T111" fmla="*/ 43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20" h="235">
                        <a:moveTo>
                          <a:pt x="192" y="11"/>
                        </a:moveTo>
                        <a:cubicBezTo>
                          <a:pt x="192" y="224"/>
                          <a:pt x="192" y="224"/>
                          <a:pt x="192" y="224"/>
                        </a:cubicBezTo>
                        <a:cubicBezTo>
                          <a:pt x="192" y="230"/>
                          <a:pt x="187" y="235"/>
                          <a:pt x="181" y="235"/>
                        </a:cubicBezTo>
                        <a:cubicBezTo>
                          <a:pt x="175" y="235"/>
                          <a:pt x="170" y="230"/>
                          <a:pt x="170" y="224"/>
                        </a:cubicBezTo>
                        <a:cubicBezTo>
                          <a:pt x="170" y="11"/>
                          <a:pt x="170" y="11"/>
                          <a:pt x="170" y="11"/>
                        </a:cubicBezTo>
                        <a:cubicBezTo>
                          <a:pt x="170" y="5"/>
                          <a:pt x="175" y="0"/>
                          <a:pt x="181" y="0"/>
                        </a:cubicBezTo>
                        <a:cubicBezTo>
                          <a:pt x="187" y="0"/>
                          <a:pt x="192" y="5"/>
                          <a:pt x="192" y="11"/>
                        </a:cubicBezTo>
                        <a:close/>
                        <a:moveTo>
                          <a:pt x="138" y="54"/>
                        </a:moveTo>
                        <a:cubicBezTo>
                          <a:pt x="132" y="54"/>
                          <a:pt x="128" y="58"/>
                          <a:pt x="128" y="64"/>
                        </a:cubicBezTo>
                        <a:cubicBezTo>
                          <a:pt x="128" y="171"/>
                          <a:pt x="128" y="171"/>
                          <a:pt x="128" y="171"/>
                        </a:cubicBezTo>
                        <a:cubicBezTo>
                          <a:pt x="128" y="177"/>
                          <a:pt x="132" y="182"/>
                          <a:pt x="138" y="182"/>
                        </a:cubicBezTo>
                        <a:cubicBezTo>
                          <a:pt x="144" y="182"/>
                          <a:pt x="149" y="177"/>
                          <a:pt x="149" y="171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9" y="58"/>
                          <a:pt x="144" y="54"/>
                          <a:pt x="138" y="54"/>
                        </a:cubicBezTo>
                        <a:close/>
                        <a:moveTo>
                          <a:pt x="96" y="11"/>
                        </a:moveTo>
                        <a:cubicBezTo>
                          <a:pt x="90" y="11"/>
                          <a:pt x="85" y="16"/>
                          <a:pt x="85" y="22"/>
                        </a:cubicBezTo>
                        <a:cubicBezTo>
                          <a:pt x="85" y="214"/>
                          <a:pt x="85" y="214"/>
                          <a:pt x="85" y="214"/>
                        </a:cubicBezTo>
                        <a:cubicBezTo>
                          <a:pt x="85" y="220"/>
                          <a:pt x="90" y="224"/>
                          <a:pt x="96" y="224"/>
                        </a:cubicBezTo>
                        <a:cubicBezTo>
                          <a:pt x="102" y="224"/>
                          <a:pt x="106" y="220"/>
                          <a:pt x="106" y="214"/>
                        </a:cubicBezTo>
                        <a:cubicBezTo>
                          <a:pt x="106" y="22"/>
                          <a:pt x="106" y="22"/>
                          <a:pt x="106" y="22"/>
                        </a:cubicBezTo>
                        <a:cubicBezTo>
                          <a:pt x="106" y="16"/>
                          <a:pt x="102" y="11"/>
                          <a:pt x="96" y="11"/>
                        </a:cubicBezTo>
                        <a:close/>
                        <a:moveTo>
                          <a:pt x="53" y="43"/>
                        </a:moveTo>
                        <a:cubicBezTo>
                          <a:pt x="47" y="43"/>
                          <a:pt x="42" y="48"/>
                          <a:pt x="42" y="54"/>
                        </a:cubicBezTo>
                        <a:cubicBezTo>
                          <a:pt x="42" y="182"/>
                          <a:pt x="42" y="182"/>
                          <a:pt x="42" y="182"/>
                        </a:cubicBezTo>
                        <a:cubicBezTo>
                          <a:pt x="42" y="188"/>
                          <a:pt x="47" y="192"/>
                          <a:pt x="53" y="192"/>
                        </a:cubicBezTo>
                        <a:cubicBezTo>
                          <a:pt x="59" y="192"/>
                          <a:pt x="64" y="188"/>
                          <a:pt x="64" y="182"/>
                        </a:cubicBezTo>
                        <a:cubicBezTo>
                          <a:pt x="64" y="54"/>
                          <a:pt x="64" y="54"/>
                          <a:pt x="64" y="54"/>
                        </a:cubicBezTo>
                        <a:cubicBezTo>
                          <a:pt x="64" y="48"/>
                          <a:pt x="59" y="43"/>
                          <a:pt x="53" y="43"/>
                        </a:cubicBezTo>
                        <a:close/>
                        <a:moveTo>
                          <a:pt x="10" y="86"/>
                        </a:moveTo>
                        <a:cubicBezTo>
                          <a:pt x="4" y="86"/>
                          <a:pt x="0" y="90"/>
                          <a:pt x="0" y="96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5"/>
                          <a:pt x="4" y="150"/>
                          <a:pt x="10" y="150"/>
                        </a:cubicBezTo>
                        <a:cubicBezTo>
                          <a:pt x="16" y="150"/>
                          <a:pt x="21" y="145"/>
                          <a:pt x="21" y="139"/>
                        </a:cubicBezTo>
                        <a:cubicBezTo>
                          <a:pt x="21" y="96"/>
                          <a:pt x="21" y="96"/>
                          <a:pt x="21" y="96"/>
                        </a:cubicBezTo>
                        <a:cubicBezTo>
                          <a:pt x="21" y="90"/>
                          <a:pt x="16" y="86"/>
                          <a:pt x="10" y="86"/>
                        </a:cubicBezTo>
                        <a:close/>
                        <a:moveTo>
                          <a:pt x="309" y="96"/>
                        </a:moveTo>
                        <a:cubicBezTo>
                          <a:pt x="303" y="96"/>
                          <a:pt x="298" y="101"/>
                          <a:pt x="298" y="107"/>
                        </a:cubicBezTo>
                        <a:cubicBezTo>
                          <a:pt x="298" y="128"/>
                          <a:pt x="298" y="128"/>
                          <a:pt x="298" y="128"/>
                        </a:cubicBezTo>
                        <a:cubicBezTo>
                          <a:pt x="298" y="134"/>
                          <a:pt x="303" y="139"/>
                          <a:pt x="309" y="139"/>
                        </a:cubicBezTo>
                        <a:cubicBezTo>
                          <a:pt x="315" y="139"/>
                          <a:pt x="320" y="134"/>
                          <a:pt x="320" y="128"/>
                        </a:cubicBezTo>
                        <a:cubicBezTo>
                          <a:pt x="320" y="107"/>
                          <a:pt x="320" y="107"/>
                          <a:pt x="320" y="107"/>
                        </a:cubicBezTo>
                        <a:cubicBezTo>
                          <a:pt x="320" y="101"/>
                          <a:pt x="315" y="96"/>
                          <a:pt x="309" y="96"/>
                        </a:cubicBezTo>
                        <a:close/>
                        <a:moveTo>
                          <a:pt x="266" y="64"/>
                        </a:moveTo>
                        <a:cubicBezTo>
                          <a:pt x="260" y="64"/>
                          <a:pt x="256" y="69"/>
                          <a:pt x="256" y="75"/>
                        </a:cubicBezTo>
                        <a:cubicBezTo>
                          <a:pt x="256" y="160"/>
                          <a:pt x="256" y="160"/>
                          <a:pt x="256" y="160"/>
                        </a:cubicBezTo>
                        <a:cubicBezTo>
                          <a:pt x="256" y="166"/>
                          <a:pt x="260" y="171"/>
                          <a:pt x="266" y="171"/>
                        </a:cubicBezTo>
                        <a:cubicBezTo>
                          <a:pt x="272" y="171"/>
                          <a:pt x="277" y="166"/>
                          <a:pt x="277" y="160"/>
                        </a:cubicBezTo>
                        <a:cubicBezTo>
                          <a:pt x="277" y="75"/>
                          <a:pt x="277" y="75"/>
                          <a:pt x="277" y="75"/>
                        </a:cubicBezTo>
                        <a:cubicBezTo>
                          <a:pt x="277" y="69"/>
                          <a:pt x="272" y="64"/>
                          <a:pt x="266" y="64"/>
                        </a:cubicBezTo>
                        <a:close/>
                        <a:moveTo>
                          <a:pt x="224" y="43"/>
                        </a:moveTo>
                        <a:cubicBezTo>
                          <a:pt x="218" y="43"/>
                          <a:pt x="213" y="48"/>
                          <a:pt x="213" y="54"/>
                        </a:cubicBezTo>
                        <a:cubicBezTo>
                          <a:pt x="213" y="182"/>
                          <a:pt x="213" y="182"/>
                          <a:pt x="213" y="182"/>
                        </a:cubicBezTo>
                        <a:cubicBezTo>
                          <a:pt x="213" y="188"/>
                          <a:pt x="218" y="192"/>
                          <a:pt x="224" y="192"/>
                        </a:cubicBezTo>
                        <a:cubicBezTo>
                          <a:pt x="230" y="192"/>
                          <a:pt x="234" y="188"/>
                          <a:pt x="234" y="182"/>
                        </a:cubicBezTo>
                        <a:cubicBezTo>
                          <a:pt x="234" y="54"/>
                          <a:pt x="234" y="54"/>
                          <a:pt x="234" y="54"/>
                        </a:cubicBezTo>
                        <a:cubicBezTo>
                          <a:pt x="234" y="48"/>
                          <a:pt x="230" y="43"/>
                          <a:pt x="224" y="43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GB" sz="1100"/>
                  </a:p>
                </p:txBody>
              </p:sp>
              <p:sp>
                <p:nvSpPr>
                  <p:cNvPr id="29" name="Freeform 297"/>
                  <p:cNvSpPr>
                    <a:spLocks noEditPoints="1"/>
                  </p:cNvSpPr>
                  <p:nvPr/>
                </p:nvSpPr>
                <p:spPr bwMode="auto">
                  <a:xfrm>
                    <a:off x="3374" y="2060"/>
                    <a:ext cx="340" cy="341"/>
                  </a:xfrm>
                  <a:custGeom>
                    <a:avLst/>
                    <a:gdLst>
                      <a:gd name="T0" fmla="*/ 256 w 512"/>
                      <a:gd name="T1" fmla="*/ 21 h 512"/>
                      <a:gd name="T2" fmla="*/ 490 w 512"/>
                      <a:gd name="T3" fmla="*/ 256 h 512"/>
                      <a:gd name="T4" fmla="*/ 256 w 512"/>
                      <a:gd name="T5" fmla="*/ 490 h 512"/>
                      <a:gd name="T6" fmla="*/ 21 w 512"/>
                      <a:gd name="T7" fmla="*/ 256 h 512"/>
                      <a:gd name="T8" fmla="*/ 256 w 512"/>
                      <a:gd name="T9" fmla="*/ 21 h 512"/>
                      <a:gd name="T10" fmla="*/ 256 w 512"/>
                      <a:gd name="T11" fmla="*/ 0 h 512"/>
                      <a:gd name="T12" fmla="*/ 0 w 512"/>
                      <a:gd name="T13" fmla="*/ 256 h 512"/>
                      <a:gd name="T14" fmla="*/ 256 w 512"/>
                      <a:gd name="T15" fmla="*/ 512 h 512"/>
                      <a:gd name="T16" fmla="*/ 512 w 512"/>
                      <a:gd name="T17" fmla="*/ 256 h 512"/>
                      <a:gd name="T18" fmla="*/ 256 w 512"/>
                      <a:gd name="T19" fmla="*/ 0 h 5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2" h="512">
                        <a:moveTo>
                          <a:pt x="256" y="21"/>
                        </a:moveTo>
                        <a:cubicBezTo>
                          <a:pt x="385" y="21"/>
                          <a:pt x="490" y="126"/>
                          <a:pt x="490" y="256"/>
                        </a:cubicBezTo>
                        <a:cubicBezTo>
                          <a:pt x="490" y="385"/>
                          <a:pt x="385" y="490"/>
                          <a:pt x="256" y="490"/>
                        </a:cubicBezTo>
                        <a:cubicBezTo>
                          <a:pt x="126" y="490"/>
                          <a:pt x="21" y="385"/>
                          <a:pt x="21" y="256"/>
                        </a:cubicBezTo>
                        <a:cubicBezTo>
                          <a:pt x="21" y="126"/>
                          <a:pt x="126" y="21"/>
                          <a:pt x="256" y="21"/>
                        </a:cubicBezTo>
                        <a:moveTo>
                          <a:pt x="256" y="0"/>
                        </a:moveTo>
                        <a:cubicBezTo>
                          <a:pt x="114" y="0"/>
                          <a:pt x="0" y="114"/>
                          <a:pt x="0" y="256"/>
                        </a:cubicBezTo>
                        <a:cubicBezTo>
                          <a:pt x="0" y="397"/>
                          <a:pt x="114" y="512"/>
                          <a:pt x="256" y="512"/>
                        </a:cubicBezTo>
                        <a:cubicBezTo>
                          <a:pt x="397" y="512"/>
                          <a:pt x="512" y="397"/>
                          <a:pt x="512" y="256"/>
                        </a:cubicBezTo>
                        <a:cubicBezTo>
                          <a:pt x="512" y="114"/>
                          <a:pt x="397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GB" sz="1100"/>
                  </a:p>
                </p:txBody>
              </p:sp>
            </p:grpSp>
            <p:grpSp>
              <p:nvGrpSpPr>
                <p:cNvPr id="22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7755896" y="2388878"/>
                  <a:ext cx="369021" cy="369021"/>
                  <a:chOff x="4263" y="0"/>
                  <a:chExt cx="340" cy="340"/>
                </a:xfrm>
                <a:solidFill>
                  <a:schemeClr val="tx2"/>
                </a:solidFill>
              </p:grpSpPr>
              <p:sp>
                <p:nvSpPr>
                  <p:cNvPr id="2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4263" y="0"/>
                    <a:ext cx="340" cy="340"/>
                  </a:xfrm>
                  <a:custGeom>
                    <a:avLst/>
                    <a:gdLst>
                      <a:gd name="T0" fmla="*/ 256 w 512"/>
                      <a:gd name="T1" fmla="*/ 0 h 512"/>
                      <a:gd name="T2" fmla="*/ 0 w 512"/>
                      <a:gd name="T3" fmla="*/ 256 h 512"/>
                      <a:gd name="T4" fmla="*/ 256 w 512"/>
                      <a:gd name="T5" fmla="*/ 512 h 512"/>
                      <a:gd name="T6" fmla="*/ 512 w 512"/>
                      <a:gd name="T7" fmla="*/ 256 h 512"/>
                      <a:gd name="T8" fmla="*/ 256 w 512"/>
                      <a:gd name="T9" fmla="*/ 0 h 512"/>
                      <a:gd name="T10" fmla="*/ 256 w 512"/>
                      <a:gd name="T11" fmla="*/ 490 h 512"/>
                      <a:gd name="T12" fmla="*/ 21 w 512"/>
                      <a:gd name="T13" fmla="*/ 256 h 512"/>
                      <a:gd name="T14" fmla="*/ 256 w 512"/>
                      <a:gd name="T15" fmla="*/ 21 h 512"/>
                      <a:gd name="T16" fmla="*/ 490 w 512"/>
                      <a:gd name="T17" fmla="*/ 256 h 512"/>
                      <a:gd name="T18" fmla="*/ 256 w 512"/>
                      <a:gd name="T19" fmla="*/ 490 h 5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2" h="512">
                        <a:moveTo>
                          <a:pt x="256" y="0"/>
                        </a:moveTo>
                        <a:cubicBezTo>
                          <a:pt x="114" y="0"/>
                          <a:pt x="0" y="114"/>
                          <a:pt x="0" y="256"/>
                        </a:cubicBezTo>
                        <a:cubicBezTo>
                          <a:pt x="0" y="397"/>
                          <a:pt x="114" y="512"/>
                          <a:pt x="256" y="512"/>
                        </a:cubicBezTo>
                        <a:cubicBezTo>
                          <a:pt x="397" y="512"/>
                          <a:pt x="512" y="397"/>
                          <a:pt x="512" y="256"/>
                        </a:cubicBezTo>
                        <a:cubicBezTo>
                          <a:pt x="512" y="114"/>
                          <a:pt x="397" y="0"/>
                          <a:pt x="256" y="0"/>
                        </a:cubicBezTo>
                        <a:close/>
                        <a:moveTo>
                          <a:pt x="256" y="490"/>
                        </a:moveTo>
                        <a:cubicBezTo>
                          <a:pt x="126" y="490"/>
                          <a:pt x="21" y="385"/>
                          <a:pt x="21" y="256"/>
                        </a:cubicBezTo>
                        <a:cubicBezTo>
                          <a:pt x="21" y="126"/>
                          <a:pt x="126" y="21"/>
                          <a:pt x="256" y="21"/>
                        </a:cubicBezTo>
                        <a:cubicBezTo>
                          <a:pt x="385" y="21"/>
                          <a:pt x="490" y="126"/>
                          <a:pt x="490" y="256"/>
                        </a:cubicBezTo>
                        <a:cubicBezTo>
                          <a:pt x="490" y="385"/>
                          <a:pt x="385" y="490"/>
                          <a:pt x="256" y="49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GB" sz="1100"/>
                  </a:p>
                </p:txBody>
              </p:sp>
              <p:sp>
                <p:nvSpPr>
                  <p:cNvPr id="27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4341" y="70"/>
                    <a:ext cx="188" cy="192"/>
                  </a:xfrm>
                  <a:custGeom>
                    <a:avLst/>
                    <a:gdLst>
                      <a:gd name="T0" fmla="*/ 267 w 283"/>
                      <a:gd name="T1" fmla="*/ 268 h 289"/>
                      <a:gd name="T2" fmla="*/ 267 w 283"/>
                      <a:gd name="T3" fmla="*/ 135 h 289"/>
                      <a:gd name="T4" fmla="*/ 264 w 283"/>
                      <a:gd name="T5" fmla="*/ 63 h 289"/>
                      <a:gd name="T6" fmla="*/ 264 w 283"/>
                      <a:gd name="T7" fmla="*/ 63 h 289"/>
                      <a:gd name="T8" fmla="*/ 243 w 283"/>
                      <a:gd name="T9" fmla="*/ 20 h 289"/>
                      <a:gd name="T10" fmla="*/ 196 w 283"/>
                      <a:gd name="T11" fmla="*/ 9 h 289"/>
                      <a:gd name="T12" fmla="*/ 176 w 283"/>
                      <a:gd name="T13" fmla="*/ 53 h 289"/>
                      <a:gd name="T14" fmla="*/ 189 w 283"/>
                      <a:gd name="T15" fmla="*/ 82 h 289"/>
                      <a:gd name="T16" fmla="*/ 27 w 283"/>
                      <a:gd name="T17" fmla="*/ 173 h 289"/>
                      <a:gd name="T18" fmla="*/ 21 w 283"/>
                      <a:gd name="T19" fmla="*/ 183 h 289"/>
                      <a:gd name="T20" fmla="*/ 21 w 283"/>
                      <a:gd name="T21" fmla="*/ 215 h 289"/>
                      <a:gd name="T22" fmla="*/ 11 w 283"/>
                      <a:gd name="T23" fmla="*/ 215 h 289"/>
                      <a:gd name="T24" fmla="*/ 0 w 283"/>
                      <a:gd name="T25" fmla="*/ 225 h 289"/>
                      <a:gd name="T26" fmla="*/ 0 w 283"/>
                      <a:gd name="T27" fmla="*/ 279 h 289"/>
                      <a:gd name="T28" fmla="*/ 11 w 283"/>
                      <a:gd name="T29" fmla="*/ 289 h 289"/>
                      <a:gd name="T30" fmla="*/ 53 w 283"/>
                      <a:gd name="T31" fmla="*/ 289 h 289"/>
                      <a:gd name="T32" fmla="*/ 267 w 283"/>
                      <a:gd name="T33" fmla="*/ 289 h 289"/>
                      <a:gd name="T34" fmla="*/ 277 w 283"/>
                      <a:gd name="T35" fmla="*/ 279 h 289"/>
                      <a:gd name="T36" fmla="*/ 267 w 283"/>
                      <a:gd name="T37" fmla="*/ 268 h 289"/>
                      <a:gd name="T38" fmla="*/ 179 w 283"/>
                      <a:gd name="T39" fmla="*/ 268 h 289"/>
                      <a:gd name="T40" fmla="*/ 149 w 283"/>
                      <a:gd name="T41" fmla="*/ 129 h 289"/>
                      <a:gd name="T42" fmla="*/ 200 w 283"/>
                      <a:gd name="T43" fmla="*/ 100 h 289"/>
                      <a:gd name="T44" fmla="*/ 245 w 283"/>
                      <a:gd name="T45" fmla="*/ 141 h 289"/>
                      <a:gd name="T46" fmla="*/ 245 w 283"/>
                      <a:gd name="T47" fmla="*/ 268 h 289"/>
                      <a:gd name="T48" fmla="*/ 179 w 283"/>
                      <a:gd name="T49" fmla="*/ 268 h 289"/>
                      <a:gd name="T50" fmla="*/ 157 w 283"/>
                      <a:gd name="T51" fmla="*/ 268 h 289"/>
                      <a:gd name="T52" fmla="*/ 120 w 283"/>
                      <a:gd name="T53" fmla="*/ 268 h 289"/>
                      <a:gd name="T54" fmla="*/ 139 w 283"/>
                      <a:gd name="T55" fmla="*/ 180 h 289"/>
                      <a:gd name="T56" fmla="*/ 157 w 283"/>
                      <a:gd name="T57" fmla="*/ 268 h 289"/>
                      <a:gd name="T58" fmla="*/ 205 w 283"/>
                      <a:gd name="T59" fmla="*/ 28 h 289"/>
                      <a:gd name="T60" fmla="*/ 214 w 283"/>
                      <a:gd name="T61" fmla="*/ 26 h 289"/>
                      <a:gd name="T62" fmla="*/ 226 w 283"/>
                      <a:gd name="T63" fmla="*/ 34 h 289"/>
                      <a:gd name="T64" fmla="*/ 244 w 283"/>
                      <a:gd name="T65" fmla="*/ 70 h 289"/>
                      <a:gd name="T66" fmla="*/ 251 w 283"/>
                      <a:gd name="T67" fmla="*/ 120 h 289"/>
                      <a:gd name="T68" fmla="*/ 216 w 283"/>
                      <a:gd name="T69" fmla="*/ 85 h 289"/>
                      <a:gd name="T70" fmla="*/ 197 w 283"/>
                      <a:gd name="T71" fmla="*/ 48 h 289"/>
                      <a:gd name="T72" fmla="*/ 205 w 283"/>
                      <a:gd name="T73" fmla="*/ 28 h 289"/>
                      <a:gd name="T74" fmla="*/ 43 w 283"/>
                      <a:gd name="T75" fmla="*/ 189 h 289"/>
                      <a:gd name="T76" fmla="*/ 125 w 283"/>
                      <a:gd name="T77" fmla="*/ 143 h 289"/>
                      <a:gd name="T78" fmla="*/ 98 w 283"/>
                      <a:gd name="T79" fmla="*/ 268 h 289"/>
                      <a:gd name="T80" fmla="*/ 64 w 283"/>
                      <a:gd name="T81" fmla="*/ 268 h 289"/>
                      <a:gd name="T82" fmla="*/ 64 w 283"/>
                      <a:gd name="T83" fmla="*/ 225 h 289"/>
                      <a:gd name="T84" fmla="*/ 53 w 283"/>
                      <a:gd name="T85" fmla="*/ 215 h 289"/>
                      <a:gd name="T86" fmla="*/ 43 w 283"/>
                      <a:gd name="T87" fmla="*/ 215 h 289"/>
                      <a:gd name="T88" fmla="*/ 43 w 283"/>
                      <a:gd name="T89" fmla="*/ 189 h 289"/>
                      <a:gd name="T90" fmla="*/ 21 w 283"/>
                      <a:gd name="T91" fmla="*/ 236 h 289"/>
                      <a:gd name="T92" fmla="*/ 43 w 283"/>
                      <a:gd name="T93" fmla="*/ 236 h 289"/>
                      <a:gd name="T94" fmla="*/ 43 w 283"/>
                      <a:gd name="T95" fmla="*/ 268 h 289"/>
                      <a:gd name="T96" fmla="*/ 21 w 283"/>
                      <a:gd name="T97" fmla="*/ 268 h 289"/>
                      <a:gd name="T98" fmla="*/ 21 w 283"/>
                      <a:gd name="T99" fmla="*/ 236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83" h="289">
                        <a:moveTo>
                          <a:pt x="267" y="268"/>
                        </a:moveTo>
                        <a:cubicBezTo>
                          <a:pt x="267" y="135"/>
                          <a:pt x="267" y="135"/>
                          <a:pt x="267" y="135"/>
                        </a:cubicBezTo>
                        <a:cubicBezTo>
                          <a:pt x="283" y="121"/>
                          <a:pt x="275" y="92"/>
                          <a:pt x="264" y="63"/>
                        </a:cubicBezTo>
                        <a:cubicBezTo>
                          <a:pt x="264" y="63"/>
                          <a:pt x="264" y="63"/>
                          <a:pt x="264" y="63"/>
                        </a:cubicBezTo>
                        <a:cubicBezTo>
                          <a:pt x="261" y="53"/>
                          <a:pt x="251" y="30"/>
                          <a:pt x="243" y="20"/>
                        </a:cubicBezTo>
                        <a:cubicBezTo>
                          <a:pt x="229" y="4"/>
                          <a:pt x="214" y="0"/>
                          <a:pt x="196" y="9"/>
                        </a:cubicBezTo>
                        <a:cubicBezTo>
                          <a:pt x="178" y="18"/>
                          <a:pt x="171" y="33"/>
                          <a:pt x="176" y="53"/>
                        </a:cubicBezTo>
                        <a:cubicBezTo>
                          <a:pt x="178" y="59"/>
                          <a:pt x="182" y="69"/>
                          <a:pt x="189" y="82"/>
                        </a:cubicBezTo>
                        <a:cubicBezTo>
                          <a:pt x="27" y="173"/>
                          <a:pt x="27" y="173"/>
                          <a:pt x="27" y="173"/>
                        </a:cubicBezTo>
                        <a:cubicBezTo>
                          <a:pt x="23" y="175"/>
                          <a:pt x="21" y="179"/>
                          <a:pt x="21" y="183"/>
                        </a:cubicBezTo>
                        <a:cubicBezTo>
                          <a:pt x="21" y="215"/>
                          <a:pt x="21" y="215"/>
                          <a:pt x="21" y="215"/>
                        </a:cubicBezTo>
                        <a:cubicBezTo>
                          <a:pt x="11" y="215"/>
                          <a:pt x="11" y="215"/>
                          <a:pt x="11" y="215"/>
                        </a:cubicBezTo>
                        <a:cubicBezTo>
                          <a:pt x="5" y="215"/>
                          <a:pt x="0" y="219"/>
                          <a:pt x="0" y="225"/>
                        </a:cubicBezTo>
                        <a:cubicBezTo>
                          <a:pt x="0" y="279"/>
                          <a:pt x="0" y="279"/>
                          <a:pt x="0" y="279"/>
                        </a:cubicBezTo>
                        <a:cubicBezTo>
                          <a:pt x="0" y="285"/>
                          <a:pt x="5" y="289"/>
                          <a:pt x="11" y="289"/>
                        </a:cubicBezTo>
                        <a:cubicBezTo>
                          <a:pt x="53" y="289"/>
                          <a:pt x="53" y="289"/>
                          <a:pt x="53" y="289"/>
                        </a:cubicBezTo>
                        <a:cubicBezTo>
                          <a:pt x="267" y="289"/>
                          <a:pt x="267" y="289"/>
                          <a:pt x="267" y="289"/>
                        </a:cubicBezTo>
                        <a:cubicBezTo>
                          <a:pt x="273" y="289"/>
                          <a:pt x="277" y="285"/>
                          <a:pt x="277" y="279"/>
                        </a:cubicBezTo>
                        <a:cubicBezTo>
                          <a:pt x="277" y="273"/>
                          <a:pt x="273" y="268"/>
                          <a:pt x="267" y="268"/>
                        </a:cubicBezTo>
                        <a:close/>
                        <a:moveTo>
                          <a:pt x="179" y="268"/>
                        </a:moveTo>
                        <a:cubicBezTo>
                          <a:pt x="149" y="129"/>
                          <a:pt x="149" y="129"/>
                          <a:pt x="149" y="129"/>
                        </a:cubicBezTo>
                        <a:cubicBezTo>
                          <a:pt x="200" y="100"/>
                          <a:pt x="200" y="100"/>
                          <a:pt x="200" y="100"/>
                        </a:cubicBezTo>
                        <a:cubicBezTo>
                          <a:pt x="216" y="125"/>
                          <a:pt x="231" y="139"/>
                          <a:pt x="245" y="141"/>
                        </a:cubicBezTo>
                        <a:cubicBezTo>
                          <a:pt x="245" y="268"/>
                          <a:pt x="245" y="268"/>
                          <a:pt x="245" y="268"/>
                        </a:cubicBezTo>
                        <a:lnTo>
                          <a:pt x="179" y="268"/>
                        </a:lnTo>
                        <a:close/>
                        <a:moveTo>
                          <a:pt x="157" y="268"/>
                        </a:moveTo>
                        <a:cubicBezTo>
                          <a:pt x="120" y="268"/>
                          <a:pt x="120" y="268"/>
                          <a:pt x="120" y="268"/>
                        </a:cubicBezTo>
                        <a:cubicBezTo>
                          <a:pt x="139" y="180"/>
                          <a:pt x="139" y="180"/>
                          <a:pt x="139" y="180"/>
                        </a:cubicBezTo>
                        <a:lnTo>
                          <a:pt x="157" y="268"/>
                        </a:lnTo>
                        <a:close/>
                        <a:moveTo>
                          <a:pt x="205" y="28"/>
                        </a:moveTo>
                        <a:cubicBezTo>
                          <a:pt x="208" y="27"/>
                          <a:pt x="211" y="26"/>
                          <a:pt x="214" y="26"/>
                        </a:cubicBezTo>
                        <a:cubicBezTo>
                          <a:pt x="217" y="26"/>
                          <a:pt x="221" y="28"/>
                          <a:pt x="226" y="34"/>
                        </a:cubicBezTo>
                        <a:cubicBezTo>
                          <a:pt x="231" y="39"/>
                          <a:pt x="240" y="58"/>
                          <a:pt x="244" y="70"/>
                        </a:cubicBezTo>
                        <a:cubicBezTo>
                          <a:pt x="259" y="110"/>
                          <a:pt x="255" y="118"/>
                          <a:pt x="251" y="120"/>
                        </a:cubicBezTo>
                        <a:cubicBezTo>
                          <a:pt x="247" y="122"/>
                          <a:pt x="235" y="117"/>
                          <a:pt x="216" y="85"/>
                        </a:cubicBezTo>
                        <a:cubicBezTo>
                          <a:pt x="201" y="61"/>
                          <a:pt x="198" y="52"/>
                          <a:pt x="197" y="48"/>
                        </a:cubicBezTo>
                        <a:cubicBezTo>
                          <a:pt x="194" y="35"/>
                          <a:pt x="199" y="32"/>
                          <a:pt x="205" y="28"/>
                        </a:cubicBezTo>
                        <a:close/>
                        <a:moveTo>
                          <a:pt x="43" y="189"/>
                        </a:moveTo>
                        <a:cubicBezTo>
                          <a:pt x="125" y="143"/>
                          <a:pt x="125" y="143"/>
                          <a:pt x="125" y="143"/>
                        </a:cubicBezTo>
                        <a:cubicBezTo>
                          <a:pt x="98" y="268"/>
                          <a:pt x="98" y="268"/>
                          <a:pt x="98" y="268"/>
                        </a:cubicBezTo>
                        <a:cubicBezTo>
                          <a:pt x="64" y="268"/>
                          <a:pt x="64" y="268"/>
                          <a:pt x="64" y="268"/>
                        </a:cubicBezTo>
                        <a:cubicBezTo>
                          <a:pt x="64" y="225"/>
                          <a:pt x="64" y="225"/>
                          <a:pt x="64" y="225"/>
                        </a:cubicBezTo>
                        <a:cubicBezTo>
                          <a:pt x="64" y="219"/>
                          <a:pt x="59" y="215"/>
                          <a:pt x="53" y="215"/>
                        </a:cubicBezTo>
                        <a:cubicBezTo>
                          <a:pt x="43" y="215"/>
                          <a:pt x="43" y="215"/>
                          <a:pt x="43" y="215"/>
                        </a:cubicBezTo>
                        <a:lnTo>
                          <a:pt x="43" y="189"/>
                        </a:lnTo>
                        <a:close/>
                        <a:moveTo>
                          <a:pt x="21" y="236"/>
                        </a:moveTo>
                        <a:cubicBezTo>
                          <a:pt x="43" y="236"/>
                          <a:pt x="43" y="236"/>
                          <a:pt x="43" y="236"/>
                        </a:cubicBezTo>
                        <a:cubicBezTo>
                          <a:pt x="43" y="268"/>
                          <a:pt x="43" y="268"/>
                          <a:pt x="43" y="268"/>
                        </a:cubicBezTo>
                        <a:cubicBezTo>
                          <a:pt x="21" y="268"/>
                          <a:pt x="21" y="268"/>
                          <a:pt x="21" y="268"/>
                        </a:cubicBezTo>
                        <a:lnTo>
                          <a:pt x="21" y="236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GB" sz="1100"/>
                  </a:p>
                </p:txBody>
              </p:sp>
            </p:grpSp>
            <p:grpSp>
              <p:nvGrpSpPr>
                <p:cNvPr id="23" name="Group 266"/>
                <p:cNvGrpSpPr>
                  <a:grpSpLocks noChangeAspect="1"/>
                </p:cNvGrpSpPr>
                <p:nvPr/>
              </p:nvGrpSpPr>
              <p:grpSpPr bwMode="auto">
                <a:xfrm>
                  <a:off x="7750556" y="1906953"/>
                  <a:ext cx="369676" cy="369676"/>
                  <a:chOff x="1926" y="792"/>
                  <a:chExt cx="340" cy="340"/>
                </a:xfrm>
                <a:solidFill>
                  <a:schemeClr val="tx2"/>
                </a:solidFill>
              </p:grpSpPr>
              <p:sp>
                <p:nvSpPr>
                  <p:cNvPr id="24" name="Freeform 267"/>
                  <p:cNvSpPr>
                    <a:spLocks noEditPoints="1"/>
                  </p:cNvSpPr>
                  <p:nvPr/>
                </p:nvSpPr>
                <p:spPr bwMode="auto">
                  <a:xfrm>
                    <a:off x="1926" y="792"/>
                    <a:ext cx="340" cy="340"/>
                  </a:xfrm>
                  <a:custGeom>
                    <a:avLst/>
                    <a:gdLst>
                      <a:gd name="T0" fmla="*/ 256 w 512"/>
                      <a:gd name="T1" fmla="*/ 21 h 512"/>
                      <a:gd name="T2" fmla="*/ 490 w 512"/>
                      <a:gd name="T3" fmla="*/ 256 h 512"/>
                      <a:gd name="T4" fmla="*/ 256 w 512"/>
                      <a:gd name="T5" fmla="*/ 490 h 512"/>
                      <a:gd name="T6" fmla="*/ 21 w 512"/>
                      <a:gd name="T7" fmla="*/ 256 h 512"/>
                      <a:gd name="T8" fmla="*/ 256 w 512"/>
                      <a:gd name="T9" fmla="*/ 21 h 512"/>
                      <a:gd name="T10" fmla="*/ 256 w 512"/>
                      <a:gd name="T11" fmla="*/ 0 h 512"/>
                      <a:gd name="T12" fmla="*/ 0 w 512"/>
                      <a:gd name="T13" fmla="*/ 256 h 512"/>
                      <a:gd name="T14" fmla="*/ 256 w 512"/>
                      <a:gd name="T15" fmla="*/ 512 h 512"/>
                      <a:gd name="T16" fmla="*/ 512 w 512"/>
                      <a:gd name="T17" fmla="*/ 256 h 512"/>
                      <a:gd name="T18" fmla="*/ 256 w 512"/>
                      <a:gd name="T19" fmla="*/ 0 h 5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2" h="512">
                        <a:moveTo>
                          <a:pt x="256" y="21"/>
                        </a:moveTo>
                        <a:cubicBezTo>
                          <a:pt x="385" y="21"/>
                          <a:pt x="490" y="126"/>
                          <a:pt x="490" y="256"/>
                        </a:cubicBezTo>
                        <a:cubicBezTo>
                          <a:pt x="490" y="385"/>
                          <a:pt x="385" y="490"/>
                          <a:pt x="256" y="490"/>
                        </a:cubicBezTo>
                        <a:cubicBezTo>
                          <a:pt x="126" y="490"/>
                          <a:pt x="21" y="385"/>
                          <a:pt x="21" y="256"/>
                        </a:cubicBezTo>
                        <a:cubicBezTo>
                          <a:pt x="21" y="126"/>
                          <a:pt x="126" y="21"/>
                          <a:pt x="256" y="21"/>
                        </a:cubicBezTo>
                        <a:moveTo>
                          <a:pt x="256" y="0"/>
                        </a:moveTo>
                        <a:cubicBezTo>
                          <a:pt x="114" y="0"/>
                          <a:pt x="0" y="114"/>
                          <a:pt x="0" y="256"/>
                        </a:cubicBezTo>
                        <a:cubicBezTo>
                          <a:pt x="0" y="397"/>
                          <a:pt x="114" y="512"/>
                          <a:pt x="256" y="512"/>
                        </a:cubicBezTo>
                        <a:cubicBezTo>
                          <a:pt x="397" y="512"/>
                          <a:pt x="512" y="397"/>
                          <a:pt x="512" y="256"/>
                        </a:cubicBezTo>
                        <a:cubicBezTo>
                          <a:pt x="512" y="114"/>
                          <a:pt x="397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GB" sz="1100"/>
                  </a:p>
                </p:txBody>
              </p:sp>
              <p:sp>
                <p:nvSpPr>
                  <p:cNvPr id="25" name="Freeform 268"/>
                  <p:cNvSpPr>
                    <a:spLocks noEditPoints="1"/>
                  </p:cNvSpPr>
                  <p:nvPr/>
                </p:nvSpPr>
                <p:spPr bwMode="auto">
                  <a:xfrm>
                    <a:off x="1996" y="875"/>
                    <a:ext cx="196" cy="157"/>
                  </a:xfrm>
                  <a:custGeom>
                    <a:avLst/>
                    <a:gdLst>
                      <a:gd name="T0" fmla="*/ 75 w 295"/>
                      <a:gd name="T1" fmla="*/ 163 h 237"/>
                      <a:gd name="T2" fmla="*/ 118 w 295"/>
                      <a:gd name="T3" fmla="*/ 120 h 237"/>
                      <a:gd name="T4" fmla="*/ 75 w 295"/>
                      <a:gd name="T5" fmla="*/ 77 h 237"/>
                      <a:gd name="T6" fmla="*/ 32 w 295"/>
                      <a:gd name="T7" fmla="*/ 120 h 237"/>
                      <a:gd name="T8" fmla="*/ 75 w 295"/>
                      <a:gd name="T9" fmla="*/ 163 h 237"/>
                      <a:gd name="T10" fmla="*/ 75 w 295"/>
                      <a:gd name="T11" fmla="*/ 99 h 237"/>
                      <a:gd name="T12" fmla="*/ 96 w 295"/>
                      <a:gd name="T13" fmla="*/ 120 h 237"/>
                      <a:gd name="T14" fmla="*/ 75 w 295"/>
                      <a:gd name="T15" fmla="*/ 141 h 237"/>
                      <a:gd name="T16" fmla="*/ 54 w 295"/>
                      <a:gd name="T17" fmla="*/ 120 h 237"/>
                      <a:gd name="T18" fmla="*/ 75 w 295"/>
                      <a:gd name="T19" fmla="*/ 99 h 237"/>
                      <a:gd name="T20" fmla="*/ 171 w 295"/>
                      <a:gd name="T21" fmla="*/ 90 h 237"/>
                      <a:gd name="T22" fmla="*/ 182 w 295"/>
                      <a:gd name="T23" fmla="*/ 119 h 237"/>
                      <a:gd name="T24" fmla="*/ 171 w 295"/>
                      <a:gd name="T25" fmla="*/ 148 h 237"/>
                      <a:gd name="T26" fmla="*/ 163 w 295"/>
                      <a:gd name="T27" fmla="*/ 151 h 237"/>
                      <a:gd name="T28" fmla="*/ 156 w 295"/>
                      <a:gd name="T29" fmla="*/ 149 h 237"/>
                      <a:gd name="T30" fmla="*/ 155 w 295"/>
                      <a:gd name="T31" fmla="*/ 133 h 237"/>
                      <a:gd name="T32" fmla="*/ 161 w 295"/>
                      <a:gd name="T33" fmla="*/ 119 h 237"/>
                      <a:gd name="T34" fmla="*/ 155 w 295"/>
                      <a:gd name="T35" fmla="*/ 105 h 237"/>
                      <a:gd name="T36" fmla="*/ 156 w 295"/>
                      <a:gd name="T37" fmla="*/ 90 h 237"/>
                      <a:gd name="T38" fmla="*/ 171 w 295"/>
                      <a:gd name="T39" fmla="*/ 90 h 237"/>
                      <a:gd name="T40" fmla="*/ 239 w 295"/>
                      <a:gd name="T41" fmla="*/ 119 h 237"/>
                      <a:gd name="T42" fmla="*/ 204 w 295"/>
                      <a:gd name="T43" fmla="*/ 192 h 237"/>
                      <a:gd name="T44" fmla="*/ 197 w 295"/>
                      <a:gd name="T45" fmla="*/ 194 h 237"/>
                      <a:gd name="T46" fmla="*/ 189 w 295"/>
                      <a:gd name="T47" fmla="*/ 191 h 237"/>
                      <a:gd name="T48" fmla="*/ 190 w 295"/>
                      <a:gd name="T49" fmla="*/ 176 h 237"/>
                      <a:gd name="T50" fmla="*/ 217 w 295"/>
                      <a:gd name="T51" fmla="*/ 119 h 237"/>
                      <a:gd name="T52" fmla="*/ 190 w 295"/>
                      <a:gd name="T53" fmla="*/ 63 h 237"/>
                      <a:gd name="T54" fmla="*/ 189 w 295"/>
                      <a:gd name="T55" fmla="*/ 48 h 237"/>
                      <a:gd name="T56" fmla="*/ 204 w 295"/>
                      <a:gd name="T57" fmla="*/ 47 h 237"/>
                      <a:gd name="T58" fmla="*/ 239 w 295"/>
                      <a:gd name="T59" fmla="*/ 119 h 237"/>
                      <a:gd name="T60" fmla="*/ 295 w 295"/>
                      <a:gd name="T61" fmla="*/ 119 h 237"/>
                      <a:gd name="T62" fmla="*/ 238 w 295"/>
                      <a:gd name="T63" fmla="*/ 235 h 237"/>
                      <a:gd name="T64" fmla="*/ 231 w 295"/>
                      <a:gd name="T65" fmla="*/ 237 h 237"/>
                      <a:gd name="T66" fmla="*/ 223 w 295"/>
                      <a:gd name="T67" fmla="*/ 233 h 237"/>
                      <a:gd name="T68" fmla="*/ 225 w 295"/>
                      <a:gd name="T69" fmla="*/ 218 h 237"/>
                      <a:gd name="T70" fmla="*/ 274 w 295"/>
                      <a:gd name="T71" fmla="*/ 119 h 237"/>
                      <a:gd name="T72" fmla="*/ 225 w 295"/>
                      <a:gd name="T73" fmla="*/ 20 h 237"/>
                      <a:gd name="T74" fmla="*/ 223 w 295"/>
                      <a:gd name="T75" fmla="*/ 5 h 237"/>
                      <a:gd name="T76" fmla="*/ 238 w 295"/>
                      <a:gd name="T77" fmla="*/ 3 h 237"/>
                      <a:gd name="T78" fmla="*/ 295 w 295"/>
                      <a:gd name="T79" fmla="*/ 119 h 237"/>
                      <a:gd name="T80" fmla="*/ 150 w 295"/>
                      <a:gd name="T81" fmla="*/ 195 h 237"/>
                      <a:gd name="T82" fmla="*/ 150 w 295"/>
                      <a:gd name="T83" fmla="*/ 227 h 237"/>
                      <a:gd name="T84" fmla="*/ 139 w 295"/>
                      <a:gd name="T85" fmla="*/ 237 h 237"/>
                      <a:gd name="T86" fmla="*/ 128 w 295"/>
                      <a:gd name="T87" fmla="*/ 227 h 237"/>
                      <a:gd name="T88" fmla="*/ 128 w 295"/>
                      <a:gd name="T89" fmla="*/ 205 h 237"/>
                      <a:gd name="T90" fmla="*/ 22 w 295"/>
                      <a:gd name="T91" fmla="*/ 205 h 237"/>
                      <a:gd name="T92" fmla="*/ 22 w 295"/>
                      <a:gd name="T93" fmla="*/ 227 h 237"/>
                      <a:gd name="T94" fmla="*/ 11 w 295"/>
                      <a:gd name="T95" fmla="*/ 237 h 237"/>
                      <a:gd name="T96" fmla="*/ 0 w 295"/>
                      <a:gd name="T97" fmla="*/ 227 h 237"/>
                      <a:gd name="T98" fmla="*/ 0 w 295"/>
                      <a:gd name="T99" fmla="*/ 195 h 237"/>
                      <a:gd name="T100" fmla="*/ 11 w 295"/>
                      <a:gd name="T101" fmla="*/ 184 h 237"/>
                      <a:gd name="T102" fmla="*/ 139 w 295"/>
                      <a:gd name="T103" fmla="*/ 184 h 237"/>
                      <a:gd name="T104" fmla="*/ 150 w 295"/>
                      <a:gd name="T105" fmla="*/ 195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95" h="237">
                        <a:moveTo>
                          <a:pt x="75" y="163"/>
                        </a:moveTo>
                        <a:cubicBezTo>
                          <a:pt x="99" y="163"/>
                          <a:pt x="118" y="144"/>
                          <a:pt x="118" y="120"/>
                        </a:cubicBezTo>
                        <a:cubicBezTo>
                          <a:pt x="118" y="96"/>
                          <a:pt x="99" y="77"/>
                          <a:pt x="75" y="77"/>
                        </a:cubicBezTo>
                        <a:cubicBezTo>
                          <a:pt x="51" y="77"/>
                          <a:pt x="32" y="96"/>
                          <a:pt x="32" y="120"/>
                        </a:cubicBezTo>
                        <a:cubicBezTo>
                          <a:pt x="32" y="144"/>
                          <a:pt x="51" y="163"/>
                          <a:pt x="75" y="163"/>
                        </a:cubicBezTo>
                        <a:close/>
                        <a:moveTo>
                          <a:pt x="75" y="99"/>
                        </a:moveTo>
                        <a:cubicBezTo>
                          <a:pt x="87" y="99"/>
                          <a:pt x="96" y="108"/>
                          <a:pt x="96" y="120"/>
                        </a:cubicBezTo>
                        <a:cubicBezTo>
                          <a:pt x="96" y="132"/>
                          <a:pt x="87" y="141"/>
                          <a:pt x="75" y="141"/>
                        </a:cubicBezTo>
                        <a:cubicBezTo>
                          <a:pt x="63" y="141"/>
                          <a:pt x="54" y="132"/>
                          <a:pt x="54" y="120"/>
                        </a:cubicBezTo>
                        <a:cubicBezTo>
                          <a:pt x="54" y="108"/>
                          <a:pt x="63" y="99"/>
                          <a:pt x="75" y="99"/>
                        </a:cubicBezTo>
                        <a:close/>
                        <a:moveTo>
                          <a:pt x="171" y="90"/>
                        </a:moveTo>
                        <a:cubicBezTo>
                          <a:pt x="178" y="98"/>
                          <a:pt x="182" y="109"/>
                          <a:pt x="182" y="119"/>
                        </a:cubicBezTo>
                        <a:cubicBezTo>
                          <a:pt x="182" y="130"/>
                          <a:pt x="178" y="140"/>
                          <a:pt x="171" y="148"/>
                        </a:cubicBezTo>
                        <a:cubicBezTo>
                          <a:pt x="169" y="150"/>
                          <a:pt x="166" y="151"/>
                          <a:pt x="163" y="151"/>
                        </a:cubicBezTo>
                        <a:cubicBezTo>
                          <a:pt x="160" y="151"/>
                          <a:pt x="158" y="150"/>
                          <a:pt x="156" y="149"/>
                        </a:cubicBezTo>
                        <a:cubicBezTo>
                          <a:pt x="151" y="144"/>
                          <a:pt x="151" y="138"/>
                          <a:pt x="155" y="133"/>
                        </a:cubicBezTo>
                        <a:cubicBezTo>
                          <a:pt x="159" y="130"/>
                          <a:pt x="161" y="124"/>
                          <a:pt x="161" y="119"/>
                        </a:cubicBezTo>
                        <a:cubicBezTo>
                          <a:pt x="161" y="114"/>
                          <a:pt x="159" y="109"/>
                          <a:pt x="155" y="105"/>
                        </a:cubicBezTo>
                        <a:cubicBezTo>
                          <a:pt x="151" y="101"/>
                          <a:pt x="151" y="94"/>
                          <a:pt x="156" y="90"/>
                        </a:cubicBezTo>
                        <a:cubicBezTo>
                          <a:pt x="160" y="86"/>
                          <a:pt x="167" y="86"/>
                          <a:pt x="171" y="90"/>
                        </a:cubicBezTo>
                        <a:close/>
                        <a:moveTo>
                          <a:pt x="239" y="119"/>
                        </a:moveTo>
                        <a:cubicBezTo>
                          <a:pt x="239" y="147"/>
                          <a:pt x="226" y="174"/>
                          <a:pt x="204" y="192"/>
                        </a:cubicBezTo>
                        <a:cubicBezTo>
                          <a:pt x="202" y="194"/>
                          <a:pt x="200" y="194"/>
                          <a:pt x="197" y="194"/>
                        </a:cubicBezTo>
                        <a:cubicBezTo>
                          <a:pt x="194" y="194"/>
                          <a:pt x="191" y="193"/>
                          <a:pt x="189" y="191"/>
                        </a:cubicBezTo>
                        <a:cubicBezTo>
                          <a:pt x="185" y="186"/>
                          <a:pt x="186" y="179"/>
                          <a:pt x="190" y="176"/>
                        </a:cubicBezTo>
                        <a:cubicBezTo>
                          <a:pt x="207" y="161"/>
                          <a:pt x="217" y="141"/>
                          <a:pt x="217" y="119"/>
                        </a:cubicBezTo>
                        <a:cubicBezTo>
                          <a:pt x="217" y="98"/>
                          <a:pt x="207" y="77"/>
                          <a:pt x="190" y="63"/>
                        </a:cubicBezTo>
                        <a:cubicBezTo>
                          <a:pt x="186" y="59"/>
                          <a:pt x="185" y="52"/>
                          <a:pt x="189" y="48"/>
                        </a:cubicBezTo>
                        <a:cubicBezTo>
                          <a:pt x="193" y="43"/>
                          <a:pt x="200" y="43"/>
                          <a:pt x="204" y="47"/>
                        </a:cubicBezTo>
                        <a:cubicBezTo>
                          <a:pt x="226" y="65"/>
                          <a:pt x="239" y="91"/>
                          <a:pt x="239" y="119"/>
                        </a:cubicBezTo>
                        <a:close/>
                        <a:moveTo>
                          <a:pt x="295" y="119"/>
                        </a:moveTo>
                        <a:cubicBezTo>
                          <a:pt x="295" y="164"/>
                          <a:pt x="274" y="206"/>
                          <a:pt x="238" y="235"/>
                        </a:cubicBezTo>
                        <a:cubicBezTo>
                          <a:pt x="236" y="237"/>
                          <a:pt x="234" y="237"/>
                          <a:pt x="231" y="237"/>
                        </a:cubicBezTo>
                        <a:cubicBezTo>
                          <a:pt x="228" y="237"/>
                          <a:pt x="225" y="236"/>
                          <a:pt x="223" y="233"/>
                        </a:cubicBezTo>
                        <a:cubicBezTo>
                          <a:pt x="219" y="229"/>
                          <a:pt x="220" y="222"/>
                          <a:pt x="225" y="218"/>
                        </a:cubicBezTo>
                        <a:cubicBezTo>
                          <a:pt x="256" y="194"/>
                          <a:pt x="274" y="158"/>
                          <a:pt x="274" y="119"/>
                        </a:cubicBezTo>
                        <a:cubicBezTo>
                          <a:pt x="274" y="81"/>
                          <a:pt x="256" y="45"/>
                          <a:pt x="225" y="20"/>
                        </a:cubicBezTo>
                        <a:cubicBezTo>
                          <a:pt x="220" y="17"/>
                          <a:pt x="219" y="10"/>
                          <a:pt x="223" y="5"/>
                        </a:cubicBezTo>
                        <a:cubicBezTo>
                          <a:pt x="227" y="1"/>
                          <a:pt x="233" y="0"/>
                          <a:pt x="238" y="3"/>
                        </a:cubicBezTo>
                        <a:cubicBezTo>
                          <a:pt x="274" y="32"/>
                          <a:pt x="295" y="74"/>
                          <a:pt x="295" y="119"/>
                        </a:cubicBezTo>
                        <a:close/>
                        <a:moveTo>
                          <a:pt x="150" y="195"/>
                        </a:moveTo>
                        <a:cubicBezTo>
                          <a:pt x="150" y="227"/>
                          <a:pt x="150" y="227"/>
                          <a:pt x="150" y="227"/>
                        </a:cubicBezTo>
                        <a:cubicBezTo>
                          <a:pt x="150" y="233"/>
                          <a:pt x="145" y="237"/>
                          <a:pt x="139" y="237"/>
                        </a:cubicBezTo>
                        <a:cubicBezTo>
                          <a:pt x="133" y="237"/>
                          <a:pt x="128" y="233"/>
                          <a:pt x="128" y="227"/>
                        </a:cubicBezTo>
                        <a:cubicBezTo>
                          <a:pt x="128" y="205"/>
                          <a:pt x="128" y="205"/>
                          <a:pt x="128" y="205"/>
                        </a:cubicBezTo>
                        <a:cubicBezTo>
                          <a:pt x="22" y="205"/>
                          <a:pt x="22" y="205"/>
                          <a:pt x="22" y="205"/>
                        </a:cubicBezTo>
                        <a:cubicBezTo>
                          <a:pt x="22" y="227"/>
                          <a:pt x="22" y="227"/>
                          <a:pt x="22" y="227"/>
                        </a:cubicBezTo>
                        <a:cubicBezTo>
                          <a:pt x="22" y="233"/>
                          <a:pt x="17" y="237"/>
                          <a:pt x="11" y="237"/>
                        </a:cubicBezTo>
                        <a:cubicBezTo>
                          <a:pt x="5" y="237"/>
                          <a:pt x="0" y="233"/>
                          <a:pt x="0" y="227"/>
                        </a:cubicBezTo>
                        <a:cubicBezTo>
                          <a:pt x="0" y="195"/>
                          <a:pt x="0" y="195"/>
                          <a:pt x="0" y="195"/>
                        </a:cubicBezTo>
                        <a:cubicBezTo>
                          <a:pt x="0" y="189"/>
                          <a:pt x="5" y="184"/>
                          <a:pt x="11" y="184"/>
                        </a:cubicBezTo>
                        <a:cubicBezTo>
                          <a:pt x="139" y="184"/>
                          <a:pt x="139" y="184"/>
                          <a:pt x="139" y="184"/>
                        </a:cubicBezTo>
                        <a:cubicBezTo>
                          <a:pt x="145" y="184"/>
                          <a:pt x="150" y="189"/>
                          <a:pt x="150" y="19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GB" sz="1100"/>
                  </a:p>
                </p:txBody>
              </p:sp>
            </p:grpSp>
          </p:grpSp>
          <p:sp>
            <p:nvSpPr>
              <p:cNvPr id="15" name="Rectangle 14"/>
              <p:cNvSpPr/>
              <p:nvPr/>
            </p:nvSpPr>
            <p:spPr>
              <a:xfrm>
                <a:off x="2101023" y="3288871"/>
                <a:ext cx="7716601" cy="550036"/>
              </a:xfrm>
              <a:prstGeom prst="rect">
                <a:avLst/>
              </a:prstGeom>
              <a:solidFill>
                <a:srgbClr val="0C8BD0"/>
              </a:solidFill>
              <a:ln>
                <a:solidFill>
                  <a:srgbClr val="0C8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微软雅黑" panose="020B0503020204020204" charset="-122"/>
                    <a:ea typeface="微软雅黑" panose="020B0503020204020204" charset="-122"/>
                  </a:rPr>
                  <a:t>RPA</a:t>
                </a:r>
                <a:r>
                  <a:rPr lang="zh-CN" altLang="en-US" sz="2800" b="1" dirty="0">
                    <a:latin typeface="微软雅黑" panose="020B0503020204020204" charset="-122"/>
                    <a:ea typeface="微软雅黑" panose="020B0503020204020204" charset="-122"/>
                  </a:rPr>
                  <a:t>能做什么</a:t>
                </a:r>
                <a:endParaRPr lang="en-US" sz="28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Rectangle: Top Corners Rounded 15"/>
              <p:cNvSpPr/>
              <p:nvPr/>
            </p:nvSpPr>
            <p:spPr>
              <a:xfrm rot="10800000">
                <a:off x="2100932" y="3856513"/>
                <a:ext cx="7716601" cy="2564994"/>
              </a:xfrm>
              <a:prstGeom prst="round2SameRect">
                <a:avLst>
                  <a:gd name="adj1" fmla="val 14850"/>
                  <a:gd name="adj2" fmla="val 0"/>
                </a:avLst>
              </a:prstGeom>
              <a:noFill/>
              <a:ln>
                <a:solidFill>
                  <a:srgbClr val="0C8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93879" y="4000560"/>
                <a:ext cx="2411199" cy="2111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打开邮件与附件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登录网页或任何应用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移动文件与文件夹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复制与粘贴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填写表格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读写数据库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51208" y="3998451"/>
                <a:ext cx="2606365" cy="211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 sz="16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100" b="1" dirty="0">
                    <a:solidFill>
                      <a:schemeClr val="bg1"/>
                    </a:solidFill>
                  </a:rPr>
                  <a:t>连接至系统</a:t>
                </a:r>
                <a:r>
                  <a:rPr lang="en-US" altLang="zh-CN" sz="1100" b="1" dirty="0">
                    <a:solidFill>
                      <a:schemeClr val="bg1"/>
                    </a:solidFill>
                  </a:rPr>
                  <a:t>API</a:t>
                </a:r>
              </a:p>
              <a:p>
                <a:r>
                  <a:rPr lang="zh-CN" altLang="en-US" sz="1100" b="1" dirty="0">
                    <a:solidFill>
                      <a:schemeClr val="bg1"/>
                    </a:solidFill>
                  </a:rPr>
                  <a:t>计算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  <a:p>
                <a:r>
                  <a:rPr lang="zh-CN" altLang="en-US" sz="1100" b="1" dirty="0">
                    <a:solidFill>
                      <a:schemeClr val="bg1"/>
                    </a:solidFill>
                  </a:rPr>
                  <a:t>从文件中提取数据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  <a:p>
                <a:r>
                  <a:rPr lang="zh-CN" altLang="en-US" sz="1100" b="1" dirty="0">
                    <a:solidFill>
                      <a:schemeClr val="bg1"/>
                    </a:solidFill>
                  </a:rPr>
                  <a:t>搜集社交媒体统计数据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  <a:p>
                <a:r>
                  <a:rPr lang="zh-CN" altLang="en-US" sz="1100" b="1" dirty="0">
                    <a:solidFill>
                      <a:schemeClr val="bg1"/>
                    </a:solidFill>
                  </a:rPr>
                  <a:t>从互联网上获取数据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  <a:p>
                <a:r>
                  <a:rPr lang="zh-CN" altLang="en-US" sz="1100" b="1" dirty="0">
                    <a:solidFill>
                      <a:schemeClr val="bg1"/>
                    </a:solidFill>
                  </a:rPr>
                  <a:t>执行任何明确规则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772400" y="1485890"/>
              <a:ext cx="0" cy="4772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946127" y="2343989"/>
              <a:ext cx="3050404" cy="1399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无需更改原有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IT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系统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由于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的运行是在更高的软件层级，不再依赖技术基础设施，这决定了它不会侵入已有的软件系统，而是在表现层对系统进行操作，通过模拟人操作系统，对于原有系统不感知。</a:t>
              </a:r>
              <a:endParaRPr 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46127" y="3708546"/>
              <a:ext cx="3050404" cy="102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快速上手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用户无需任何编程技能，只需要关注自动化提供的功能就可以使用，开发快速、改变灵活，迅捷响应业务变化。</a:t>
              </a:r>
              <a:endParaRPr 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46127" y="5120607"/>
              <a:ext cx="3050404" cy="1210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快速部署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软件是过程驱动的，只需要数周的时间，便可以实现从定义到上线的全过程，低成本解决企业多系统之间的数据断点问题。</a:t>
              </a:r>
              <a:endParaRPr 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01872" y="2224300"/>
              <a:ext cx="2153518" cy="12484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chemeClr val="bg1"/>
                  </a:solidFill>
                </a:rPr>
                <a:t>0</a:t>
              </a:r>
              <a:r>
                <a:rPr lang="en-US" altLang="zh-CN" sz="6600" dirty="0">
                  <a:solidFill>
                    <a:schemeClr val="bg1"/>
                  </a:solidFill>
                </a:rPr>
                <a:t>1</a:t>
              </a:r>
              <a:endParaRPr lang="en-GB" sz="6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01872" y="3574932"/>
              <a:ext cx="2153518" cy="12484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rgbClr val="0C8BD0"/>
                  </a:solidFill>
                </a:rPr>
                <a:t>0</a:t>
              </a:r>
              <a:r>
                <a:rPr lang="en-US" altLang="zh-CN" sz="6600" dirty="0">
                  <a:solidFill>
                    <a:srgbClr val="0C8BD0"/>
                  </a:solidFill>
                </a:rPr>
                <a:t>2</a:t>
              </a:r>
              <a:endParaRPr lang="en-GB" sz="6600" dirty="0">
                <a:solidFill>
                  <a:srgbClr val="0C8BD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1872" y="4972663"/>
              <a:ext cx="2153518" cy="12484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66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</a:t>
              </a:r>
              <a:r>
                <a:rPr lang="en-US" altLang="zh-CN" sz="66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3</a:t>
              </a:r>
              <a:endParaRPr lang="en-GB" sz="66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02389" y="1394608"/>
              <a:ext cx="1318585" cy="71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</a:t>
              </a:r>
              <a:endParaRPr lang="en-US" sz="14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2" name="矩形 9"/>
          <p:cNvSpPr/>
          <p:nvPr/>
        </p:nvSpPr>
        <p:spPr>
          <a:xfrm>
            <a:off x="609119" y="247272"/>
            <a:ext cx="2830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solidFill>
                  <a:srgbClr val="01A8FF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en-US" sz="2800">
                <a:solidFill>
                  <a:srgbClr val="01A8FF"/>
                </a:solidFill>
                <a:latin typeface="微软雅黑" panose="020B0503020204020204" charset="-122"/>
                <a:ea typeface="微软雅黑" panose="020B0503020204020204" charset="-122"/>
              </a:rPr>
              <a:t>技术是什么</a:t>
            </a:r>
            <a:r>
              <a:rPr lang="en-US" altLang="zh-CN" sz="2800">
                <a:solidFill>
                  <a:srgbClr val="01A8FF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2800" dirty="0">
              <a:solidFill>
                <a:srgbClr val="2E73B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"/>
          <p:cNvSpPr>
            <a:spLocks noChangeShapeType="1"/>
          </p:cNvSpPr>
          <p:nvPr/>
        </p:nvSpPr>
        <p:spPr bwMode="gray">
          <a:xfrm flipH="1">
            <a:off x="4734595" y="1892780"/>
            <a:ext cx="32869" cy="3701791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</a:ln>
        </p:spPr>
        <p:txBody>
          <a:bodyPr wrap="none" lIns="0" tIns="62398" rIns="0" bIns="62398"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 rot="5400000">
            <a:off x="4623732" y="2749381"/>
            <a:ext cx="271180" cy="332273"/>
          </a:xfrm>
          <a:prstGeom prst="triangle">
            <a:avLst>
              <a:gd name="adj" fmla="val 50000"/>
            </a:avLst>
          </a:prstGeom>
          <a:solidFill>
            <a:srgbClr val="1F497D">
              <a:lumMod val="40000"/>
              <a:lumOff val="60000"/>
            </a:srgbClr>
          </a:solidFill>
          <a:ln w="57150">
            <a:solidFill>
              <a:sysClr val="window" lastClr="FFFFFF"/>
            </a:solidFill>
            <a:miter lim="800000"/>
          </a:ln>
        </p:spPr>
        <p:txBody>
          <a:bodyPr rot="10800000" vert="eaVert" wrap="none" lIns="0" tIns="62398" rIns="0" bIns="62398" anchor="ctr"/>
          <a:lstStyle/>
          <a:p>
            <a:pPr marL="0" marR="0" lvl="0" indent="0" defTabSz="1217295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900197" y="2643202"/>
            <a:ext cx="815894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5874064" y="2643202"/>
            <a:ext cx="5314162" cy="590674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项目需求理解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908876" y="4162144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874064" y="4162144"/>
            <a:ext cx="5314162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执行流程介绍</a:t>
            </a: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2704944">
            <a:off x="2543803" y="3719784"/>
            <a:ext cx="471987" cy="4719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rot="2704944">
            <a:off x="2965432" y="3823431"/>
            <a:ext cx="267077" cy="267075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9418" r="88667" b="64703"/>
          <a:stretch>
            <a:fillRect/>
          </a:stretch>
        </p:blipFill>
        <p:spPr>
          <a:xfrm>
            <a:off x="311085" y="319559"/>
            <a:ext cx="741546" cy="741546"/>
          </a:xfrm>
          <a:custGeom>
            <a:avLst/>
            <a:gdLst>
              <a:gd name="connsiteX0" fmla="*/ 545247 w 1088928"/>
              <a:gd name="connsiteY0" fmla="*/ 0 h 1088928"/>
              <a:gd name="connsiteX1" fmla="*/ 1088928 w 1088928"/>
              <a:gd name="connsiteY1" fmla="*/ 545247 h 1088928"/>
              <a:gd name="connsiteX2" fmla="*/ 543681 w 1088928"/>
              <a:gd name="connsiteY2" fmla="*/ 1088928 h 1088928"/>
              <a:gd name="connsiteX3" fmla="*/ 0 w 1088928"/>
              <a:gd name="connsiteY3" fmla="*/ 543681 h 10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928" h="1088928">
                <a:moveTo>
                  <a:pt x="545247" y="0"/>
                </a:moveTo>
                <a:lnTo>
                  <a:pt x="1088928" y="545247"/>
                </a:lnTo>
                <a:lnTo>
                  <a:pt x="543681" y="1088928"/>
                </a:lnTo>
                <a:lnTo>
                  <a:pt x="0" y="543681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 rot="2704944">
            <a:off x="908633" y="542138"/>
            <a:ext cx="310522" cy="29638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7568" y="627534"/>
            <a:ext cx="314701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295"/>
            <a:r>
              <a:rPr lang="zh-CN" altLang="en-US" sz="45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en-US" altLang="zh-CN" sz="4500" dirty="0">
              <a:solidFill>
                <a:srgbClr val="EF5B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7295"/>
            <a:r>
              <a:rPr lang="en-US" altLang="zh-CN" sz="600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en-US" altLang="zh-CN" sz="4050" dirty="0">
                <a:solidFill>
                  <a:srgbClr val="EF5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</a:t>
            </a:r>
            <a:r>
              <a:rPr lang="en-US" altLang="zh-CN" sz="4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TENTS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898075" y="3382995"/>
            <a:ext cx="815894" cy="590675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5874064" y="3382997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/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项目架构和方案介绍</a:t>
            </a:r>
            <a:endParaRPr lang="en-US" altLang="zh-CN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900197" y="4881710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7295"/>
            <a:r>
              <a: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gray">
          <a:xfrm>
            <a:off x="5874064" y="4881710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>
              <a:spcAft>
                <a:spcPts val="265"/>
              </a:spcAft>
              <a:defRPr/>
            </a:pPr>
            <a:r>
              <a:rPr lang="zh-CN" altLang="en-US" sz="24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创新和价值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896814" y="1892781"/>
            <a:ext cx="815894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108000" tIns="62398" rIns="108000" bIns="62398" anchor="ctr"/>
          <a:lstStyle/>
          <a:p>
            <a:pPr algn="ctr" defTabSz="1219200" latinLnBrk="1" hangingPunct="0">
              <a:buClr>
                <a:srgbClr val="006600"/>
              </a:buClr>
              <a:buSzPct val="85000"/>
            </a:pP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5874064" y="1892781"/>
            <a:ext cx="5314162" cy="5906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</p:spPr>
        <p:txBody>
          <a:bodyPr lIns="239994" tIns="62398" rIns="95998" bIns="62398" anchor="ctr"/>
          <a:lstStyle/>
          <a:p>
            <a:pPr defTabSz="1217295" latinLnBrk="1" hangingPunct="0">
              <a:spcAft>
                <a:spcPts val="265"/>
              </a:spcAft>
              <a:buClr>
                <a:srgbClr val="006600"/>
              </a:buClr>
              <a:buSzPct val="85000"/>
            </a:pPr>
            <a:r>
              <a:rPr lang="zh-CN" altLang="en-US" sz="2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9382" y="2329441"/>
            <a:ext cx="10836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chemeClr val="bg1"/>
                </a:solidFill>
              </a:rPr>
              <a:t>1.1 </a:t>
            </a:r>
            <a:r>
              <a:rPr lang="zh-CN" altLang="en-US" b="1" dirty="0">
                <a:solidFill>
                  <a:srgbClr val="00B0F0"/>
                </a:solidFill>
              </a:rPr>
              <a:t>自动筛选求职简历、预约面试</a:t>
            </a:r>
            <a:endParaRPr lang="en-US" altLang="zh-CN" b="1" dirty="0">
              <a:solidFill>
                <a:srgbClr val="00B0F0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              项目能够按照条件自动筛选简历，自动完成面试邀约，帮助</a:t>
            </a:r>
            <a:r>
              <a:rPr lang="en-US" altLang="zh-CN" dirty="0">
                <a:solidFill>
                  <a:schemeClr val="bg1"/>
                </a:solidFill>
              </a:rPr>
              <a:t>HR</a:t>
            </a:r>
            <a:r>
              <a:rPr lang="zh-CN" altLang="en-US" dirty="0">
                <a:solidFill>
                  <a:schemeClr val="bg1"/>
                </a:solidFill>
              </a:rPr>
              <a:t>高效完成招聘任务，更好的为企业创造价值。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1.2  </a:t>
            </a:r>
            <a:r>
              <a:rPr lang="en-US" altLang="zh-CN" b="1" dirty="0">
                <a:solidFill>
                  <a:srgbClr val="00B0F0"/>
                </a:solidFill>
              </a:rPr>
              <a:t>OCR</a:t>
            </a:r>
            <a:r>
              <a:rPr lang="zh-CN" altLang="en-US" b="1" dirty="0">
                <a:solidFill>
                  <a:srgbClr val="00B0F0"/>
                </a:solidFill>
              </a:rPr>
              <a:t>扫描人员信息登记表，自动保存人员信息</a:t>
            </a:r>
            <a:endParaRPr lang="en-US" altLang="zh-CN" b="1" dirty="0">
              <a:solidFill>
                <a:srgbClr val="00B0F0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              项目通过</a:t>
            </a:r>
            <a:r>
              <a:rPr lang="en-US" altLang="zh-CN" dirty="0">
                <a:solidFill>
                  <a:schemeClr val="bg1"/>
                </a:solidFill>
              </a:rPr>
              <a:t>OCR</a:t>
            </a:r>
            <a:r>
              <a:rPr lang="zh-CN" altLang="en-US" dirty="0">
                <a:solidFill>
                  <a:schemeClr val="bg1"/>
                </a:solidFill>
              </a:rPr>
              <a:t>图文识别技术，能够快速识别信息登记表中的手写体内容，自动保存人员信息，大大节省了人力物力。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1.3  </a:t>
            </a:r>
            <a:r>
              <a:rPr lang="zh-CN" altLang="en-US" b="1" dirty="0">
                <a:solidFill>
                  <a:srgbClr val="00B0F0"/>
                </a:solidFill>
              </a:rPr>
              <a:t>自动验证学历信息</a:t>
            </a:r>
            <a:endParaRPr lang="en-US" altLang="zh-CN" b="1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    </a:t>
            </a:r>
            <a:r>
              <a:rPr lang="zh-CN" altLang="en-US" dirty="0">
                <a:solidFill>
                  <a:schemeClr val="bg1"/>
                </a:solidFill>
              </a:rPr>
              <a:t>项目通过扫描证书，获取证书编号，在学信网自动查询，辨别学历真伪。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1442</Words>
  <Application>Microsoft Office PowerPoint</Application>
  <PresentationFormat>宽屏</PresentationFormat>
  <Paragraphs>207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 Unicode MS</vt:lpstr>
      <vt:lpstr>等线</vt:lpstr>
      <vt:lpstr>方正粗黑宋简体</vt:lpstr>
      <vt:lpstr>华文仿宋</vt:lpstr>
      <vt:lpstr>微软雅黑</vt:lpstr>
      <vt:lpstr>Arial</vt:lpstr>
      <vt:lpstr>Calibri</vt:lpstr>
      <vt:lpstr>Calibri Light</vt:lpstr>
      <vt:lpstr>Courier New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赵 冬冬</cp:lastModifiedBy>
  <cp:revision>95</cp:revision>
  <dcterms:created xsi:type="dcterms:W3CDTF">2021-03-03T08:16:00Z</dcterms:created>
  <dcterms:modified xsi:type="dcterms:W3CDTF">2021-06-09T08:47:15Z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669440693_btnclosed</vt:lpwstr>
  </property>
  <property fmtid="{D5CDD505-2E9C-101B-9397-08002B2CF9AE}" pid="3" name="ICV">
    <vt:lpwstr>4CC6857752E744AD874B456BCF2E7A2E</vt:lpwstr>
  </property>
  <property fmtid="{D5CDD505-2E9C-101B-9397-08002B2CF9AE}" pid="4" name="KSOProductBuildVer">
    <vt:lpwstr>2052-11.1.0.10495</vt:lpwstr>
  </property>
</Properties>
</file>