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72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10" d="100"/>
          <a:sy n="11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2021-06-19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07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2021-06-19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8.svg"/><Relationship Id="rId7" Type="http://schemas.openxmlformats.org/officeDocument/2006/relationships/image" Target="../media/image15.png"/><Relationship Id="rId12" Type="http://schemas.openxmlformats.org/officeDocument/2006/relationships/image" Target="../media/image4.svg"/><Relationship Id="rId17" Type="http://schemas.openxmlformats.org/officeDocument/2006/relationships/image" Target="../media/image20.png"/><Relationship Id="rId25" Type="http://schemas.openxmlformats.org/officeDocument/2006/relationships/image" Target="../media/image10.svg"/><Relationship Id="rId2" Type="http://schemas.openxmlformats.org/officeDocument/2006/relationships/image" Target="../media/image11.png"/><Relationship Id="rId16" Type="http://schemas.openxmlformats.org/officeDocument/2006/relationships/image" Target="../media/image6.svg"/><Relationship Id="rId20" Type="http://schemas.openxmlformats.org/officeDocument/2006/relationships/image" Target="../media/image22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9.svg"/><Relationship Id="rId28" Type="http://schemas.openxmlformats.org/officeDocument/2006/relationships/image" Target="../media/image26.png"/><Relationship Id="rId10" Type="http://schemas.openxmlformats.org/officeDocument/2006/relationships/image" Target="../media/image3.svg"/><Relationship Id="rId19" Type="http://schemas.openxmlformats.org/officeDocument/2006/relationships/image" Target="../media/image7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5.svg"/><Relationship Id="rId22" Type="http://schemas.openxmlformats.org/officeDocument/2006/relationships/image" Target="../media/image23.png"/><Relationship Id="rId27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90678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 err="1" smtClean="0"/>
              <a:t>医药</a:t>
            </a:r>
            <a:r>
              <a:rPr kumimoji="1" lang="zh-CN" altLang="en-US" dirty="0" smtClean="0"/>
              <a:t>流向数据治理</a:t>
            </a:r>
            <a:r>
              <a:rPr kumimoji="1" lang="en-US" altLang="zh-CN" dirty="0" smtClean="0"/>
              <a:t>RPA</a:t>
            </a:r>
            <a:r>
              <a:rPr kumimoji="1" lang="zh-CN" altLang="en-US" dirty="0" smtClean="0"/>
              <a:t>自动化流程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重庆力溯科技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：朱承伟、赖东亮、蒋学建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没有最好只有更好！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技术部门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：医药流行数据治理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自动化流程</a:t>
            </a: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介绍等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力溯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294890"/>
            <a:ext cx="294322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、背景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4609" y="268711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制药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公司业务背景</a:t>
            </a: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49408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XXX药业股份有限公司成立于YYYY年MM月DD日，注册地位于XXX，法定代表人为XXX。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范围包括药品、中药材、中药饮片、中成药、化学原料药、抗生素原料药、化学药制剂、抗生素制剂、蛋白同化制剂、肽类激素、生物制品(不含疫苗和诊断药品)、药用辅料、包装材料、化工原料制品、食品及食品添加剂、印刷品的销售；药品信息咨询、医药企业管理咨询（不含投资管理和投资咨询业务）；药品市场推广、营销策划；会议服务；房屋租赁；货物及技术进口业务。【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依法需经批准的项目，经相关部门批准后方可经营该项目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该企业全面进行信息化升级时，发现系统中的许多事只是换了种流程，并没有全面实行信息化，更改系统成本又难以控制，维护时间也无法确定，所以最后找到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ncoo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完成最难解决的一部分</a:t>
            </a: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095899" y="1836420"/>
            <a:ext cx="4653099" cy="1974151"/>
            <a:chOff x="1693242" y="1713035"/>
            <a:chExt cx="8752876" cy="3713546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54203" y="4268244"/>
              <a:ext cx="6891915" cy="1158337"/>
              <a:chOff x="1467192" y="5180920"/>
              <a:chExt cx="6891915" cy="1158337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结构化数据入库</a:t>
                </a:r>
                <a:endParaRPr lang="en-US" altLang="zh-CN" sz="1000" dirty="0" smtClean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更新任务状态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</a:t>
                </a: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获取销售流向数据</a:t>
                </a:r>
                <a:endParaRPr lang="en-US" altLang="zh-CN" sz="1200" b="1" dirty="0" smtClean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获取购进流向数据</a:t>
                </a:r>
                <a:endParaRPr lang="en-US" altLang="zh-CN" sz="1200" b="1" dirty="0" smtClean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获取库存数据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693242" y="1713036"/>
              <a:ext cx="2133900" cy="1312205"/>
              <a:chOff x="3921775" y="839797"/>
              <a:chExt cx="2133900" cy="1312205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3922090" y="1525356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初始化环境和数据</a:t>
                </a:r>
                <a:endParaRPr lang="en-US" altLang="zh-CN" sz="1000" dirty="0" smtClean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从任务队列获取一条任务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3921775" y="83979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模拟登录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网页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609948" y="1713035"/>
              <a:ext cx="2020976" cy="1204923"/>
              <a:chOff x="8838481" y="839796"/>
              <a:chExt cx="2020976" cy="1204923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8838481" y="1418073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登陆制药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OA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办公系统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进入工作人员账号中的代办事项</a:t>
                </a: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8838481" y="839796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OA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系统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10881" y="1252615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379891" y="5304380"/>
            <a:ext cx="3228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每天需要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个业务人员专职做这个事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人工操作会出现数据做错误的情况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时效性达不到要求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业务网站数量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100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多家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每个网站数据源格式都不一样需要处理转换为标准模板格式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每个网站下边都还有多个分公司，每家分公司为一个单元步骤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513108" y="1663082"/>
            <a:ext cx="29159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要求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时效性高，每日更新一次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业务逻辑固定，操作频繁耗时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178293" y="272117"/>
            <a:ext cx="47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制药公司流程痛点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83077" y="4367103"/>
            <a:ext cx="52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</a:t>
            </a:r>
            <a:r>
              <a:rPr kumimoji="1" lang="zh-CN" altLang="en-US" sz="1400" b="1" dirty="0" smtClean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登录网站、数据导出、数据清洗、登录内部业务系统、导入数据、更新数据状态等</a:t>
            </a:r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</a:t>
            </a: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/>
          <p:cNvPicPr>
            <a:picLocks noChangeAspect="1"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2377" y="3681484"/>
            <a:ext cx="111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换一个网站重复执行前面操作，直到所有网站全部操作完成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8702" y="3725173"/>
            <a:ext cx="127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入数据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72703" y="3736539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登录业务系统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0747" y="235483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检查数据正确性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6705" y="2361797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数据处理转换为标准化结构数据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0293" y="2381084"/>
            <a:ext cx="111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根据分公司名称导出销售流向、订购流向、库存数等数据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257603" y="544234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指定网站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90926" y="5387984"/>
            <a:ext cx="111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 smtClean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以分公司为单位，导出销售流向、购进流向、库存数等数据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736696" y="5363432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数据清洗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37652" y="5379366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生成标准结构化数据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625363" y="5379366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企业内部</a:t>
            </a:r>
            <a:r>
              <a:rPr kumimoji="1" lang="en-US" altLang="zh-CN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右 119"/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/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/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8797206" y="5370423"/>
            <a:ext cx="13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入标准结构化数据</a:t>
            </a:r>
            <a:endParaRPr kumimoji="1" lang="en-US" altLang="zh-CN" sz="1000" dirty="0" smtClean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更新数据状态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2-5min/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一家网站（分公司数量越多耗时越长）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10min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一家网站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5214362" y="372341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更新数据状态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</a:t>
            </a:r>
            <a:r>
              <a:rPr lang="zh-CN" altLang="en-US" sz="2400" dirty="0" smtClean="0">
                <a:solidFill>
                  <a:schemeClr val="bg1"/>
                </a:solidFill>
              </a:rPr>
              <a:t>的流程</a:t>
            </a:r>
            <a:r>
              <a:rPr lang="zh-CN" altLang="en-US" sz="2400" dirty="0">
                <a:solidFill>
                  <a:schemeClr val="bg1"/>
                </a:solidFill>
              </a:rPr>
              <a:t>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870" y="1674674"/>
            <a:ext cx="4397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机器人定时任务每日自动启动流程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运行视频、日志、截图和数据源可反查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邮件通知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流程运行报告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异常重试机制，增强流程稳定性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机器人流程支持分布式部署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541" y="2395619"/>
            <a:ext cx="1067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、新增业务网站需求可快速复制和开发上线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、高复用特性，不同药企都有差不多的同类型业务需求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、节约大量人力成本，机器人操作效率更高、准确性更高、时效性更好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价值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521</Words>
  <Application>Microsoft Office PowerPoint</Application>
  <PresentationFormat>宽屏</PresentationFormat>
  <Paragraphs>84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 Unicode MS</vt:lpstr>
      <vt:lpstr>PingFang SC</vt:lpstr>
      <vt:lpstr>创艺简标宋</vt:lpstr>
      <vt:lpstr>等线</vt:lpstr>
      <vt:lpstr>方正粗黑宋简体</vt:lpstr>
      <vt:lpstr>华文仿宋</vt:lpstr>
      <vt:lpstr>宋体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200</cp:revision>
  <dcterms:created xsi:type="dcterms:W3CDTF">2021-03-03T08:16:00Z</dcterms:created>
  <dcterms:modified xsi:type="dcterms:W3CDTF">2021-06-19T14:41:08Z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</Properties>
</file>