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57" r:id="rId4"/>
    <p:sldId id="266" r:id="rId5"/>
    <p:sldId id="258" r:id="rId6"/>
    <p:sldId id="259" r:id="rId7"/>
    <p:sldId id="264" r:id="rId8"/>
    <p:sldId id="269" r:id="rId9"/>
    <p:sldId id="265" r:id="rId10"/>
    <p:sldId id="260" r:id="rId11"/>
    <p:sldId id="270" r:id="rId12"/>
    <p:sldId id="262" r:id="rId13"/>
    <p:sldId id="267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44E"/>
    <a:srgbClr val="403B51"/>
    <a:srgbClr val="4C99F3"/>
    <a:srgbClr val="7B5D67"/>
    <a:srgbClr val="2F3653"/>
    <a:srgbClr val="ECBAD9"/>
    <a:srgbClr val="383850"/>
    <a:srgbClr val="3D67B1"/>
    <a:srgbClr val="67515D"/>
    <a:srgbClr val="705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47"/>
    <p:restoredTop sz="82285"/>
  </p:normalViewPr>
  <p:slideViewPr>
    <p:cSldViewPr snapToGrid="0">
      <p:cViewPr varScale="1">
        <p:scale>
          <a:sx n="90" d="100"/>
          <a:sy n="90" d="100"/>
        </p:scale>
        <p:origin x="216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#1">
  <dgm:title val=""/>
  <dgm:desc val=""/>
  <dgm:catLst>
    <dgm:cat type="accent5" pri="11300"/>
  </dgm:catLst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#2">
  <dgm:title val=""/>
  <dgm:desc val=""/>
  <dgm:catLst>
    <dgm:cat type="accent5" pri="11300"/>
  </dgm:catLst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1B86DE-A2A2-A944-BBF6-13884A58AEA3}" type="doc">
      <dgm:prSet loTypeId="urn:microsoft.com/office/officeart/2005/8/layout/hChevron3" loCatId="" qsTypeId="urn:microsoft.com/office/officeart/2005/8/quickstyle/simple2#1" qsCatId="simple" csTypeId="urn:microsoft.com/office/officeart/2005/8/colors/accent5_3#1" csCatId="accent5" phldr="1"/>
      <dgm:spPr/>
    </dgm:pt>
    <dgm:pt modelId="{3E33F029-FAE9-E642-8A75-D40A15EF374F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拍照</a:t>
          </a:r>
        </a:p>
      </dgm:t>
    </dgm:pt>
    <dgm:pt modelId="{7222DB36-C65D-9D4B-97A0-2A26FA1554CA}" type="parTrans" cxnId="{4D1D3DD8-3BB2-5B41-9635-46D89192FC1A}">
      <dgm:prSet/>
      <dgm:spPr/>
      <dgm:t>
        <a:bodyPr/>
        <a:lstStyle/>
        <a:p>
          <a:endParaRPr lang="zh-CN" altLang="en-US" sz="1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31FDE91-B364-B746-8DAF-20D218BBDCE6}" type="sibTrans" cxnId="{4D1D3DD8-3BB2-5B41-9635-46D89192FC1A}">
      <dgm:prSet/>
      <dgm:spPr/>
      <dgm:t>
        <a:bodyPr/>
        <a:lstStyle/>
        <a:p>
          <a:endParaRPr lang="zh-CN" altLang="en-US" sz="1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3A2DF02-ADF3-CB4E-ADF7-8C2849356697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审核</a:t>
          </a:r>
        </a:p>
      </dgm:t>
    </dgm:pt>
    <dgm:pt modelId="{F513C458-0AF2-6F4E-99CF-0FC7582AAAA5}" type="parTrans" cxnId="{B665635C-014B-A74C-80E1-767A8AFE97E7}">
      <dgm:prSet/>
      <dgm:spPr/>
      <dgm:t>
        <a:bodyPr/>
        <a:lstStyle/>
        <a:p>
          <a:endParaRPr lang="zh-CN" altLang="en-US" sz="1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6EE472D-1727-F54A-A42D-9D25FBBAA290}" type="sibTrans" cxnId="{B665635C-014B-A74C-80E1-767A8AFE97E7}">
      <dgm:prSet/>
      <dgm:spPr/>
      <dgm:t>
        <a:bodyPr/>
        <a:lstStyle/>
        <a:p>
          <a:endParaRPr lang="zh-CN" altLang="en-US" sz="1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C0F841F-5CED-A24D-BBB9-FE9526DA2A73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盖章</a:t>
          </a:r>
        </a:p>
      </dgm:t>
    </dgm:pt>
    <dgm:pt modelId="{6B0BAC9C-1632-FE4A-991C-3CA7D490DD1C}" type="parTrans" cxnId="{97440896-BAA9-3B46-90DB-43D49A4F127D}">
      <dgm:prSet/>
      <dgm:spPr/>
      <dgm:t>
        <a:bodyPr/>
        <a:lstStyle/>
        <a:p>
          <a:endParaRPr lang="zh-CN" altLang="en-US" sz="1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34F7FBD-D293-774C-8D3E-5F63B5F9B760}" type="sibTrans" cxnId="{97440896-BAA9-3B46-90DB-43D49A4F127D}">
      <dgm:prSet/>
      <dgm:spPr/>
      <dgm:t>
        <a:bodyPr/>
        <a:lstStyle/>
        <a:p>
          <a:endParaRPr lang="zh-CN" altLang="en-US" sz="1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DA46E32-F8B8-0F42-AAE3-E6D800A0C851}" type="pres">
      <dgm:prSet presAssocID="{D41B86DE-A2A2-A944-BBF6-13884A58AEA3}" presName="Name0" presStyleCnt="0">
        <dgm:presLayoutVars>
          <dgm:dir/>
          <dgm:resizeHandles val="exact"/>
        </dgm:presLayoutVars>
      </dgm:prSet>
      <dgm:spPr/>
    </dgm:pt>
    <dgm:pt modelId="{5C5F9057-3CE1-CF49-8223-D60719DAB055}" type="pres">
      <dgm:prSet presAssocID="{3E33F029-FAE9-E642-8A75-D40A15EF374F}" presName="parTxOnly" presStyleLbl="node1" presStyleIdx="0" presStyleCnt="3">
        <dgm:presLayoutVars>
          <dgm:bulletEnabled val="1"/>
        </dgm:presLayoutVars>
      </dgm:prSet>
      <dgm:spPr/>
    </dgm:pt>
    <dgm:pt modelId="{FBDCA541-ABC2-5D4D-9EBA-BD31AEF44C9A}" type="pres">
      <dgm:prSet presAssocID="{E31FDE91-B364-B746-8DAF-20D218BBDCE6}" presName="parSpace" presStyleCnt="0"/>
      <dgm:spPr/>
    </dgm:pt>
    <dgm:pt modelId="{6FF76405-B1B4-4845-8DB0-C2D9BABDFA0F}" type="pres">
      <dgm:prSet presAssocID="{73A2DF02-ADF3-CB4E-ADF7-8C2849356697}" presName="parTxOnly" presStyleLbl="node1" presStyleIdx="1" presStyleCnt="3">
        <dgm:presLayoutVars>
          <dgm:bulletEnabled val="1"/>
        </dgm:presLayoutVars>
      </dgm:prSet>
      <dgm:spPr/>
    </dgm:pt>
    <dgm:pt modelId="{ACFB9D38-4820-8342-A9EC-720A4AEA55AF}" type="pres">
      <dgm:prSet presAssocID="{E6EE472D-1727-F54A-A42D-9D25FBBAA290}" presName="parSpace" presStyleCnt="0"/>
      <dgm:spPr/>
    </dgm:pt>
    <dgm:pt modelId="{28692511-93B4-8B43-811D-C72A6F864B46}" type="pres">
      <dgm:prSet presAssocID="{DC0F841F-5CED-A24D-BBB9-FE9526DA2A73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BE939A12-50DD-7145-BB79-77D595479E19}" type="presOf" srcId="{DC0F841F-5CED-A24D-BBB9-FE9526DA2A73}" destId="{28692511-93B4-8B43-811D-C72A6F864B46}" srcOrd="0" destOrd="0" presId="urn:microsoft.com/office/officeart/2005/8/layout/hChevron3"/>
    <dgm:cxn modelId="{D5086B52-F6CE-8943-B048-2C56AA28BD22}" type="presOf" srcId="{3E33F029-FAE9-E642-8A75-D40A15EF374F}" destId="{5C5F9057-3CE1-CF49-8223-D60719DAB055}" srcOrd="0" destOrd="0" presId="urn:microsoft.com/office/officeart/2005/8/layout/hChevron3"/>
    <dgm:cxn modelId="{B665635C-014B-A74C-80E1-767A8AFE97E7}" srcId="{D41B86DE-A2A2-A944-BBF6-13884A58AEA3}" destId="{73A2DF02-ADF3-CB4E-ADF7-8C2849356697}" srcOrd="1" destOrd="0" parTransId="{F513C458-0AF2-6F4E-99CF-0FC7582AAAA5}" sibTransId="{E6EE472D-1727-F54A-A42D-9D25FBBAA290}"/>
    <dgm:cxn modelId="{37D10962-509F-E549-9D2D-B238FDC02524}" type="presOf" srcId="{D41B86DE-A2A2-A944-BBF6-13884A58AEA3}" destId="{FDA46E32-F8B8-0F42-AAE3-E6D800A0C851}" srcOrd="0" destOrd="0" presId="urn:microsoft.com/office/officeart/2005/8/layout/hChevron3"/>
    <dgm:cxn modelId="{5E71576A-278D-EB44-BDB5-F09A8A944098}" type="presOf" srcId="{73A2DF02-ADF3-CB4E-ADF7-8C2849356697}" destId="{6FF76405-B1B4-4845-8DB0-C2D9BABDFA0F}" srcOrd="0" destOrd="0" presId="urn:microsoft.com/office/officeart/2005/8/layout/hChevron3"/>
    <dgm:cxn modelId="{97440896-BAA9-3B46-90DB-43D49A4F127D}" srcId="{D41B86DE-A2A2-A944-BBF6-13884A58AEA3}" destId="{DC0F841F-5CED-A24D-BBB9-FE9526DA2A73}" srcOrd="2" destOrd="0" parTransId="{6B0BAC9C-1632-FE4A-991C-3CA7D490DD1C}" sibTransId="{534F7FBD-D293-774C-8D3E-5F63B5F9B760}"/>
    <dgm:cxn modelId="{4D1D3DD8-3BB2-5B41-9635-46D89192FC1A}" srcId="{D41B86DE-A2A2-A944-BBF6-13884A58AEA3}" destId="{3E33F029-FAE9-E642-8A75-D40A15EF374F}" srcOrd="0" destOrd="0" parTransId="{7222DB36-C65D-9D4B-97A0-2A26FA1554CA}" sibTransId="{E31FDE91-B364-B746-8DAF-20D218BBDCE6}"/>
    <dgm:cxn modelId="{E370E7A8-9759-DA4C-8362-218379F5D13E}" type="presParOf" srcId="{FDA46E32-F8B8-0F42-AAE3-E6D800A0C851}" destId="{5C5F9057-3CE1-CF49-8223-D60719DAB055}" srcOrd="0" destOrd="0" presId="urn:microsoft.com/office/officeart/2005/8/layout/hChevron3"/>
    <dgm:cxn modelId="{484FDB19-1483-DB48-B390-4580693D2403}" type="presParOf" srcId="{FDA46E32-F8B8-0F42-AAE3-E6D800A0C851}" destId="{FBDCA541-ABC2-5D4D-9EBA-BD31AEF44C9A}" srcOrd="1" destOrd="0" presId="urn:microsoft.com/office/officeart/2005/8/layout/hChevron3"/>
    <dgm:cxn modelId="{619FDAAA-4ECC-F349-ACF7-5EAF543AB1ED}" type="presParOf" srcId="{FDA46E32-F8B8-0F42-AAE3-E6D800A0C851}" destId="{6FF76405-B1B4-4845-8DB0-C2D9BABDFA0F}" srcOrd="2" destOrd="0" presId="urn:microsoft.com/office/officeart/2005/8/layout/hChevron3"/>
    <dgm:cxn modelId="{078BC79C-5E3B-FB44-A47A-7B813AD5FC69}" type="presParOf" srcId="{FDA46E32-F8B8-0F42-AAE3-E6D800A0C851}" destId="{ACFB9D38-4820-8342-A9EC-720A4AEA55AF}" srcOrd="3" destOrd="0" presId="urn:microsoft.com/office/officeart/2005/8/layout/hChevron3"/>
    <dgm:cxn modelId="{6888935C-D5CF-5E4D-9F1D-F37298139E4B}" type="presParOf" srcId="{FDA46E32-F8B8-0F42-AAE3-E6D800A0C851}" destId="{28692511-93B4-8B43-811D-C72A6F864B46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1B86DE-A2A2-A944-BBF6-13884A58AEA3}" type="doc">
      <dgm:prSet loTypeId="urn:microsoft.com/office/officeart/2005/8/layout/hChevron3" loCatId="" qsTypeId="urn:microsoft.com/office/officeart/2005/8/quickstyle/simple2#2" qsCatId="simple" csTypeId="urn:microsoft.com/office/officeart/2005/8/colors/accent5_3#2" csCatId="accent5" phldr="1"/>
      <dgm:spPr/>
    </dgm:pt>
    <dgm:pt modelId="{3E33F029-FAE9-E642-8A75-D40A15EF374F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拍照</a:t>
          </a:r>
        </a:p>
      </dgm:t>
    </dgm:pt>
    <dgm:pt modelId="{7222DB36-C65D-9D4B-97A0-2A26FA1554CA}" type="parTrans" cxnId="{4D1D3DD8-3BB2-5B41-9635-46D89192FC1A}">
      <dgm:prSet/>
      <dgm:spPr/>
      <dgm:t>
        <a:bodyPr/>
        <a:lstStyle/>
        <a:p>
          <a:endParaRPr lang="zh-CN" altLang="en-US" sz="1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31FDE91-B364-B746-8DAF-20D218BBDCE6}" type="sibTrans" cxnId="{4D1D3DD8-3BB2-5B41-9635-46D89192FC1A}">
      <dgm:prSet/>
      <dgm:spPr/>
      <dgm:t>
        <a:bodyPr/>
        <a:lstStyle/>
        <a:p>
          <a:endParaRPr lang="zh-CN" altLang="en-US" sz="1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3A2DF02-ADF3-CB4E-ADF7-8C2849356697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审核</a:t>
          </a:r>
        </a:p>
      </dgm:t>
    </dgm:pt>
    <dgm:pt modelId="{F513C458-0AF2-6F4E-99CF-0FC7582AAAA5}" type="parTrans" cxnId="{B665635C-014B-A74C-80E1-767A8AFE97E7}">
      <dgm:prSet/>
      <dgm:spPr/>
      <dgm:t>
        <a:bodyPr/>
        <a:lstStyle/>
        <a:p>
          <a:endParaRPr lang="zh-CN" altLang="en-US" sz="1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6EE472D-1727-F54A-A42D-9D25FBBAA290}" type="sibTrans" cxnId="{B665635C-014B-A74C-80E1-767A8AFE97E7}">
      <dgm:prSet/>
      <dgm:spPr/>
      <dgm:t>
        <a:bodyPr/>
        <a:lstStyle/>
        <a:p>
          <a:endParaRPr lang="zh-CN" altLang="en-US" sz="1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C0F841F-5CED-A24D-BBB9-FE9526DA2A73}">
      <dgm:prSet phldrT="[文本]" custT="1"/>
      <dgm:spPr/>
      <dgm:t>
        <a:bodyPr/>
        <a:lstStyle/>
        <a:p>
          <a:r>
            <a: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rPr>
            <a:t>盖章</a:t>
          </a:r>
        </a:p>
      </dgm:t>
    </dgm:pt>
    <dgm:pt modelId="{6B0BAC9C-1632-FE4A-991C-3CA7D490DD1C}" type="parTrans" cxnId="{97440896-BAA9-3B46-90DB-43D49A4F127D}">
      <dgm:prSet/>
      <dgm:spPr/>
      <dgm:t>
        <a:bodyPr/>
        <a:lstStyle/>
        <a:p>
          <a:endParaRPr lang="zh-CN" altLang="en-US" sz="1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34F7FBD-D293-774C-8D3E-5F63B5F9B760}" type="sibTrans" cxnId="{97440896-BAA9-3B46-90DB-43D49A4F127D}">
      <dgm:prSet/>
      <dgm:spPr/>
      <dgm:t>
        <a:bodyPr/>
        <a:lstStyle/>
        <a:p>
          <a:endParaRPr lang="zh-CN" altLang="en-US" sz="160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FDA46E32-F8B8-0F42-AAE3-E6D800A0C851}" type="pres">
      <dgm:prSet presAssocID="{D41B86DE-A2A2-A944-BBF6-13884A58AEA3}" presName="Name0" presStyleCnt="0">
        <dgm:presLayoutVars>
          <dgm:dir/>
          <dgm:resizeHandles val="exact"/>
        </dgm:presLayoutVars>
      </dgm:prSet>
      <dgm:spPr/>
    </dgm:pt>
    <dgm:pt modelId="{5C5F9057-3CE1-CF49-8223-D60719DAB055}" type="pres">
      <dgm:prSet presAssocID="{3E33F029-FAE9-E642-8A75-D40A15EF374F}" presName="parTxOnly" presStyleLbl="node1" presStyleIdx="0" presStyleCnt="3">
        <dgm:presLayoutVars>
          <dgm:bulletEnabled val="1"/>
        </dgm:presLayoutVars>
      </dgm:prSet>
      <dgm:spPr/>
    </dgm:pt>
    <dgm:pt modelId="{FBDCA541-ABC2-5D4D-9EBA-BD31AEF44C9A}" type="pres">
      <dgm:prSet presAssocID="{E31FDE91-B364-B746-8DAF-20D218BBDCE6}" presName="parSpace" presStyleCnt="0"/>
      <dgm:spPr/>
    </dgm:pt>
    <dgm:pt modelId="{6FF76405-B1B4-4845-8DB0-C2D9BABDFA0F}" type="pres">
      <dgm:prSet presAssocID="{73A2DF02-ADF3-CB4E-ADF7-8C2849356697}" presName="parTxOnly" presStyleLbl="node1" presStyleIdx="1" presStyleCnt="3">
        <dgm:presLayoutVars>
          <dgm:bulletEnabled val="1"/>
        </dgm:presLayoutVars>
      </dgm:prSet>
      <dgm:spPr/>
    </dgm:pt>
    <dgm:pt modelId="{ACFB9D38-4820-8342-A9EC-720A4AEA55AF}" type="pres">
      <dgm:prSet presAssocID="{E6EE472D-1727-F54A-A42D-9D25FBBAA290}" presName="parSpace" presStyleCnt="0"/>
      <dgm:spPr/>
    </dgm:pt>
    <dgm:pt modelId="{28692511-93B4-8B43-811D-C72A6F864B46}" type="pres">
      <dgm:prSet presAssocID="{DC0F841F-5CED-A24D-BBB9-FE9526DA2A73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BE939A12-50DD-7145-BB79-77D595479E19}" type="presOf" srcId="{DC0F841F-5CED-A24D-BBB9-FE9526DA2A73}" destId="{28692511-93B4-8B43-811D-C72A6F864B46}" srcOrd="0" destOrd="0" presId="urn:microsoft.com/office/officeart/2005/8/layout/hChevron3"/>
    <dgm:cxn modelId="{D5086B52-F6CE-8943-B048-2C56AA28BD22}" type="presOf" srcId="{3E33F029-FAE9-E642-8A75-D40A15EF374F}" destId="{5C5F9057-3CE1-CF49-8223-D60719DAB055}" srcOrd="0" destOrd="0" presId="urn:microsoft.com/office/officeart/2005/8/layout/hChevron3"/>
    <dgm:cxn modelId="{B665635C-014B-A74C-80E1-767A8AFE97E7}" srcId="{D41B86DE-A2A2-A944-BBF6-13884A58AEA3}" destId="{73A2DF02-ADF3-CB4E-ADF7-8C2849356697}" srcOrd="1" destOrd="0" parTransId="{F513C458-0AF2-6F4E-99CF-0FC7582AAAA5}" sibTransId="{E6EE472D-1727-F54A-A42D-9D25FBBAA290}"/>
    <dgm:cxn modelId="{37D10962-509F-E549-9D2D-B238FDC02524}" type="presOf" srcId="{D41B86DE-A2A2-A944-BBF6-13884A58AEA3}" destId="{FDA46E32-F8B8-0F42-AAE3-E6D800A0C851}" srcOrd="0" destOrd="0" presId="urn:microsoft.com/office/officeart/2005/8/layout/hChevron3"/>
    <dgm:cxn modelId="{5E71576A-278D-EB44-BDB5-F09A8A944098}" type="presOf" srcId="{73A2DF02-ADF3-CB4E-ADF7-8C2849356697}" destId="{6FF76405-B1B4-4845-8DB0-C2D9BABDFA0F}" srcOrd="0" destOrd="0" presId="urn:microsoft.com/office/officeart/2005/8/layout/hChevron3"/>
    <dgm:cxn modelId="{97440896-BAA9-3B46-90DB-43D49A4F127D}" srcId="{D41B86DE-A2A2-A944-BBF6-13884A58AEA3}" destId="{DC0F841F-5CED-A24D-BBB9-FE9526DA2A73}" srcOrd="2" destOrd="0" parTransId="{6B0BAC9C-1632-FE4A-991C-3CA7D490DD1C}" sibTransId="{534F7FBD-D293-774C-8D3E-5F63B5F9B760}"/>
    <dgm:cxn modelId="{4D1D3DD8-3BB2-5B41-9635-46D89192FC1A}" srcId="{D41B86DE-A2A2-A944-BBF6-13884A58AEA3}" destId="{3E33F029-FAE9-E642-8A75-D40A15EF374F}" srcOrd="0" destOrd="0" parTransId="{7222DB36-C65D-9D4B-97A0-2A26FA1554CA}" sibTransId="{E31FDE91-B364-B746-8DAF-20D218BBDCE6}"/>
    <dgm:cxn modelId="{E370E7A8-9759-DA4C-8362-218379F5D13E}" type="presParOf" srcId="{FDA46E32-F8B8-0F42-AAE3-E6D800A0C851}" destId="{5C5F9057-3CE1-CF49-8223-D60719DAB055}" srcOrd="0" destOrd="0" presId="urn:microsoft.com/office/officeart/2005/8/layout/hChevron3"/>
    <dgm:cxn modelId="{484FDB19-1483-DB48-B390-4580693D2403}" type="presParOf" srcId="{FDA46E32-F8B8-0F42-AAE3-E6D800A0C851}" destId="{FBDCA541-ABC2-5D4D-9EBA-BD31AEF44C9A}" srcOrd="1" destOrd="0" presId="urn:microsoft.com/office/officeart/2005/8/layout/hChevron3"/>
    <dgm:cxn modelId="{619FDAAA-4ECC-F349-ACF7-5EAF543AB1ED}" type="presParOf" srcId="{FDA46E32-F8B8-0F42-AAE3-E6D800A0C851}" destId="{6FF76405-B1B4-4845-8DB0-C2D9BABDFA0F}" srcOrd="2" destOrd="0" presId="urn:microsoft.com/office/officeart/2005/8/layout/hChevron3"/>
    <dgm:cxn modelId="{078BC79C-5E3B-FB44-A47A-7B813AD5FC69}" type="presParOf" srcId="{FDA46E32-F8B8-0F42-AAE3-E6D800A0C851}" destId="{ACFB9D38-4820-8342-A9EC-720A4AEA55AF}" srcOrd="3" destOrd="0" presId="urn:microsoft.com/office/officeart/2005/8/layout/hChevron3"/>
    <dgm:cxn modelId="{6888935C-D5CF-5E4D-9F1D-F37298139E4B}" type="presParOf" srcId="{FDA46E32-F8B8-0F42-AAE3-E6D800A0C851}" destId="{28692511-93B4-8B43-811D-C72A6F864B46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5F9057-3CE1-CF49-8223-D60719DAB055}">
      <dsp:nvSpPr>
        <dsp:cNvPr id="0" name=""/>
        <dsp:cNvSpPr/>
      </dsp:nvSpPr>
      <dsp:spPr>
        <a:xfrm>
          <a:off x="3878" y="0"/>
          <a:ext cx="3391291" cy="388349"/>
        </a:xfrm>
        <a:prstGeom prst="homePlat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拍照</a:t>
          </a:r>
        </a:p>
      </dsp:txBody>
      <dsp:txXfrm>
        <a:off x="3878" y="0"/>
        <a:ext cx="3294204" cy="388349"/>
      </dsp:txXfrm>
    </dsp:sp>
    <dsp:sp modelId="{6FF76405-B1B4-4845-8DB0-C2D9BABDFA0F}">
      <dsp:nvSpPr>
        <dsp:cNvPr id="0" name=""/>
        <dsp:cNvSpPr/>
      </dsp:nvSpPr>
      <dsp:spPr>
        <a:xfrm>
          <a:off x="2716911" y="0"/>
          <a:ext cx="3391291" cy="388349"/>
        </a:xfrm>
        <a:prstGeom prst="chevron">
          <a:avLst/>
        </a:prstGeom>
        <a:solidFill>
          <a:schemeClr val="accent5">
            <a:shade val="80000"/>
            <a:hueOff val="174641"/>
            <a:satOff val="-3128"/>
            <a:lumOff val="1329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审核</a:t>
          </a:r>
        </a:p>
      </dsp:txBody>
      <dsp:txXfrm>
        <a:off x="2911086" y="0"/>
        <a:ext cx="3002942" cy="388349"/>
      </dsp:txXfrm>
    </dsp:sp>
    <dsp:sp modelId="{28692511-93B4-8B43-811D-C72A6F864B46}">
      <dsp:nvSpPr>
        <dsp:cNvPr id="0" name=""/>
        <dsp:cNvSpPr/>
      </dsp:nvSpPr>
      <dsp:spPr>
        <a:xfrm>
          <a:off x="5429944" y="0"/>
          <a:ext cx="3391291" cy="388349"/>
        </a:xfrm>
        <a:prstGeom prst="chevron">
          <a:avLst/>
        </a:prstGeom>
        <a:solidFill>
          <a:schemeClr val="accent5">
            <a:shade val="80000"/>
            <a:hueOff val="349283"/>
            <a:satOff val="-6256"/>
            <a:lumOff val="2658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盖章</a:t>
          </a:r>
        </a:p>
      </dsp:txBody>
      <dsp:txXfrm>
        <a:off x="5624119" y="0"/>
        <a:ext cx="3002942" cy="388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5F9057-3CE1-CF49-8223-D60719DAB055}">
      <dsp:nvSpPr>
        <dsp:cNvPr id="0" name=""/>
        <dsp:cNvSpPr/>
      </dsp:nvSpPr>
      <dsp:spPr>
        <a:xfrm>
          <a:off x="3803" y="0"/>
          <a:ext cx="3325921" cy="388349"/>
        </a:xfrm>
        <a:prstGeom prst="homePlat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拍照</a:t>
          </a:r>
        </a:p>
      </dsp:txBody>
      <dsp:txXfrm>
        <a:off x="3803" y="0"/>
        <a:ext cx="3228834" cy="388349"/>
      </dsp:txXfrm>
    </dsp:sp>
    <dsp:sp modelId="{6FF76405-B1B4-4845-8DB0-C2D9BABDFA0F}">
      <dsp:nvSpPr>
        <dsp:cNvPr id="0" name=""/>
        <dsp:cNvSpPr/>
      </dsp:nvSpPr>
      <dsp:spPr>
        <a:xfrm>
          <a:off x="2664541" y="0"/>
          <a:ext cx="3325921" cy="388349"/>
        </a:xfrm>
        <a:prstGeom prst="chevron">
          <a:avLst/>
        </a:prstGeom>
        <a:solidFill>
          <a:schemeClr val="accent5">
            <a:shade val="80000"/>
            <a:hueOff val="174641"/>
            <a:satOff val="-3128"/>
            <a:lumOff val="1329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审核</a:t>
          </a:r>
        </a:p>
      </dsp:txBody>
      <dsp:txXfrm>
        <a:off x="2858716" y="0"/>
        <a:ext cx="2937572" cy="388349"/>
      </dsp:txXfrm>
    </dsp:sp>
    <dsp:sp modelId="{28692511-93B4-8B43-811D-C72A6F864B46}">
      <dsp:nvSpPr>
        <dsp:cNvPr id="0" name=""/>
        <dsp:cNvSpPr/>
      </dsp:nvSpPr>
      <dsp:spPr>
        <a:xfrm>
          <a:off x="5325278" y="0"/>
          <a:ext cx="3325921" cy="388349"/>
        </a:xfrm>
        <a:prstGeom prst="chevron">
          <a:avLst/>
        </a:prstGeom>
        <a:solidFill>
          <a:schemeClr val="accent5">
            <a:shade val="80000"/>
            <a:hueOff val="349283"/>
            <a:satOff val="-6256"/>
            <a:lumOff val="2658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盖章</a:t>
          </a:r>
        </a:p>
      </dsp:txBody>
      <dsp:txXfrm>
        <a:off x="5519453" y="0"/>
        <a:ext cx="2937572" cy="388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#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FBB12-6A89-2945-B8EB-E3554D3EB0B4}" type="datetimeFigureOut">
              <a:rPr kumimoji="1" lang="zh-CN" altLang="en-US" smtClean="0"/>
              <a:t>2021/6/24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1EA9B-3A2E-4C44-9731-CD35C9EE86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1EA9B-3A2E-4C44-9731-CD35C9EE864C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1EA9B-3A2E-4C44-9731-CD35C9EE864C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1EA9B-3A2E-4C44-9731-CD35C9EE864C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3182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11250=15*5/60*9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1EA9B-3A2E-4C44-9731-CD35C9EE864C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7484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1EA9B-3A2E-4C44-9731-CD35C9EE864C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8612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1EA9B-3A2E-4C44-9731-CD35C9EE864C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1EA9B-3A2E-4C44-9731-CD35C9EE864C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0586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1EA9B-3A2E-4C44-9731-CD35C9EE864C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89462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 userDrawn="1"/>
        </p:nvSpPr>
        <p:spPr>
          <a:xfrm flipV="1">
            <a:off x="1250717" y="2163998"/>
            <a:ext cx="10149221" cy="95945"/>
          </a:xfrm>
          <a:prstGeom prst="rect">
            <a:avLst/>
          </a:prstGeom>
          <a:gradFill>
            <a:gsLst>
              <a:gs pos="43000">
                <a:srgbClr val="B983E1"/>
              </a:gs>
              <a:gs pos="100000">
                <a:srgbClr val="17050A"/>
              </a:gs>
              <a:gs pos="0">
                <a:srgbClr val="00A8F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1250717" y="1575803"/>
            <a:ext cx="2316071" cy="1446550"/>
            <a:chOff x="3221860" y="1907278"/>
            <a:chExt cx="2316071" cy="1446550"/>
          </a:xfrm>
        </p:grpSpPr>
        <p:sp>
          <p:nvSpPr>
            <p:cNvPr id="31" name="文本框 30"/>
            <p:cNvSpPr txBox="1"/>
            <p:nvPr/>
          </p:nvSpPr>
          <p:spPr>
            <a:xfrm>
              <a:off x="3221860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中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080067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国</a:t>
              </a:r>
            </a:p>
          </p:txBody>
        </p:sp>
      </p:grpSp>
      <p:grpSp>
        <p:nvGrpSpPr>
          <p:cNvPr id="33" name="组合 32"/>
          <p:cNvGrpSpPr/>
          <p:nvPr userDrawn="1"/>
        </p:nvGrpSpPr>
        <p:grpSpPr>
          <a:xfrm>
            <a:off x="3173503" y="1472660"/>
            <a:ext cx="8397721" cy="1549693"/>
            <a:chOff x="1508112" y="2935045"/>
            <a:chExt cx="8397721" cy="1549693"/>
          </a:xfrm>
        </p:grpSpPr>
        <p:sp>
          <p:nvSpPr>
            <p:cNvPr id="34" name="文本框 33"/>
            <p:cNvSpPr txBox="1"/>
            <p:nvPr/>
          </p:nvSpPr>
          <p:spPr>
            <a:xfrm>
              <a:off x="3348263" y="2935045"/>
              <a:ext cx="9295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+</a:t>
              </a:r>
              <a:endParaRPr lang="zh-CN" altLang="en-US" sz="8800" b="1" dirty="0">
                <a:gradFill flip="none" rotWithShape="1">
                  <a:gsLst>
                    <a:gs pos="100000">
                      <a:schemeClr val="tx1">
                        <a:lumMod val="95000"/>
                        <a:lumOff val="5000"/>
                        <a:alpha val="0"/>
                      </a:schemeClr>
                    </a:gs>
                    <a:gs pos="39000">
                      <a:schemeClr val="bg1"/>
                    </a:gs>
                    <a:gs pos="0">
                      <a:schemeClr val="bg1"/>
                    </a:gs>
                  </a:gsLst>
                  <a:lin ang="0" scaled="1"/>
                  <a:tileRect/>
                </a:gradFill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09303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开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5957860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发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776691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者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570912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大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447969" y="2953697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赛</a:t>
              </a: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508112" y="3038188"/>
              <a:ext cx="1994660" cy="1446550"/>
              <a:chOff x="1490018" y="4162664"/>
              <a:chExt cx="1994660" cy="1446550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1490018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R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2055316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P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2528214" y="4162664"/>
                <a:ext cx="9564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3953483" y="3038188"/>
              <a:ext cx="1657791" cy="1446550"/>
              <a:chOff x="4007931" y="4826644"/>
              <a:chExt cx="1657791" cy="1446550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4007931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4689770" y="4826644"/>
                <a:ext cx="97595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800" b="1" dirty="0">
                    <a:gradFill flip="none" rotWithShape="1">
                      <a:gsLst>
                        <a:gs pos="100000">
                          <a:schemeClr val="tx1">
                            <a:lumMod val="95000"/>
                            <a:lumOff val="5000"/>
                            <a:alpha val="0"/>
                          </a:schemeClr>
                        </a:gs>
                        <a:gs pos="39000">
                          <a:schemeClr val="bg1"/>
                        </a:gs>
                        <a:gs pos="0">
                          <a:schemeClr val="bg1"/>
                        </a:gs>
                      </a:gsLst>
                      <a:lin ang="0" scaled="1"/>
                      <a:tileRect/>
                    </a:gra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I</a:t>
                </a:r>
                <a:endPara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p:grpSp>
      </p:grpSp>
      <p:sp>
        <p:nvSpPr>
          <p:cNvPr id="47" name="文本框 46"/>
          <p:cNvSpPr txBox="1"/>
          <p:nvPr userDrawn="1"/>
        </p:nvSpPr>
        <p:spPr>
          <a:xfrm>
            <a:off x="4806182" y="3116598"/>
            <a:ext cx="3904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zh-CN" altLang="en-US" sz="2400" b="1" kern="1200" dirty="0">
                <a:solidFill>
                  <a:srgbClr val="4C99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智创 </a:t>
            </a:r>
            <a:r>
              <a:rPr lang="en-US" altLang="zh-CN" sz="2400" b="1" kern="1200" dirty="0">
                <a:solidFill>
                  <a:srgbClr val="4C99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· </a:t>
            </a:r>
            <a:r>
              <a:rPr lang="zh-CN" altLang="en-US" sz="2400" b="1" kern="1200" dirty="0">
                <a:solidFill>
                  <a:srgbClr val="4C99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探索 </a:t>
            </a:r>
            <a:r>
              <a:rPr lang="en-US" altLang="zh-CN" sz="2400" b="1" kern="1200" dirty="0">
                <a:solidFill>
                  <a:srgbClr val="4C99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· </a:t>
            </a:r>
            <a:r>
              <a:rPr lang="zh-CN" altLang="en-US" sz="2400" b="1" kern="1200" dirty="0">
                <a:solidFill>
                  <a:srgbClr val="4C99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应用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11" y="-44560"/>
            <a:ext cx="12353453" cy="694800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10231103" y="251493"/>
            <a:ext cx="2245394" cy="1015326"/>
            <a:chOff x="10476631" y="29308"/>
            <a:chExt cx="2245394" cy="1015326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6631" y="29308"/>
              <a:ext cx="1724994" cy="78713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 userDrawn="1"/>
          </p:nvSpPr>
          <p:spPr>
            <a:xfrm>
              <a:off x="10579602" y="767635"/>
              <a:ext cx="2142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智 创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探 索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应 用</a:t>
              </a: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2" y="1752261"/>
            <a:ext cx="4201895" cy="19173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94" y="2499927"/>
            <a:ext cx="4814036" cy="2339406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731229" y="3669630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智创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探索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FEE9-3369-4D2B-8668-FFFB4CA86DEA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theme" Target="../theme/theme2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FEE9-3369-4D2B-8668-FFFB4CA86DEA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950" y="-38067"/>
            <a:ext cx="12355200" cy="6992698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231103" y="173374"/>
            <a:ext cx="2245394" cy="1015326"/>
            <a:chOff x="10476631" y="29308"/>
            <a:chExt cx="2245394" cy="1015326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6631" y="29308"/>
              <a:ext cx="1724994" cy="78713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 userDrawn="1"/>
          </p:nvSpPr>
          <p:spPr>
            <a:xfrm>
              <a:off x="10579602" y="767635"/>
              <a:ext cx="21424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智 创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探 索 </a:t>
              </a:r>
              <a:r>
                <a:rPr lang="en-US" altLang="zh-CN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zh-CN" altLang="en-US" sz="1200" dirty="0">
                  <a:gradFill>
                    <a:gsLst>
                      <a:gs pos="0">
                        <a:srgbClr val="01A8FF"/>
                      </a:gs>
                      <a:gs pos="100000">
                        <a:srgbClr val="D460FF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应 用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FEE9-3369-4D2B-8668-FFFB4CA86DEA}" type="datetimeFigureOut">
              <a:rPr lang="zh-CN" altLang="en-US" smtClean="0"/>
              <a:t>2021/6/24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6046-C7FE-4B04-806F-A48B4A20A73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5" y="-42332"/>
            <a:ext cx="12276225" cy="694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12" y="1752261"/>
            <a:ext cx="4201895" cy="19173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95" y="2576929"/>
            <a:ext cx="4814036" cy="2339406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1731229" y="3669630"/>
            <a:ext cx="3904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智创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探索 </a:t>
            </a:r>
            <a:r>
              <a:rPr lang="en-US" altLang="zh-CN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 </a:t>
            </a:r>
            <a:r>
              <a:rPr lang="zh-CN" altLang="en-US" sz="3200" dirty="0">
                <a:gradFill>
                  <a:gsLst>
                    <a:gs pos="0">
                      <a:srgbClr val="01A8FF"/>
                    </a:gs>
                    <a:gs pos="100000">
                      <a:srgbClr val="D460FF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</a:p>
        </p:txBody>
      </p:sp>
      <p:cxnSp>
        <p:nvCxnSpPr>
          <p:cNvPr id="16" name="直线连接符 15"/>
          <p:cNvCxnSpPr/>
          <p:nvPr userDrawn="1"/>
        </p:nvCxnSpPr>
        <p:spPr>
          <a:xfrm>
            <a:off x="6092789" y="2974206"/>
            <a:ext cx="0" cy="856649"/>
          </a:xfrm>
          <a:prstGeom prst="line">
            <a:avLst/>
          </a:prstGeom>
          <a:ln w="12700">
            <a:solidFill>
              <a:srgbClr val="B484E2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tif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7.png"/><Relationship Id="rId7" Type="http://schemas.openxmlformats.org/officeDocument/2006/relationships/diagramLayout" Target="../diagrams/layout1.xml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18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2.xml"/><Relationship Id="rId10" Type="http://schemas.microsoft.com/office/2007/relationships/hdphoto" Target="../media/hdphoto3.wdp"/><Relationship Id="rId4" Type="http://schemas.openxmlformats.org/officeDocument/2006/relationships/diagramData" Target="../diagrams/data2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525" y="3831302"/>
            <a:ext cx="12328525" cy="43815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277155" y="1580148"/>
            <a:ext cx="2316071" cy="1446550"/>
            <a:chOff x="3221860" y="1907278"/>
            <a:chExt cx="2316071" cy="1446550"/>
          </a:xfrm>
        </p:grpSpPr>
        <p:sp>
          <p:nvSpPr>
            <p:cNvPr id="35" name="文本框 34"/>
            <p:cNvSpPr txBox="1"/>
            <p:nvPr/>
          </p:nvSpPr>
          <p:spPr>
            <a:xfrm>
              <a:off x="3221860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中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080067" y="1907278"/>
              <a:ext cx="14578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b="1" dirty="0">
                  <a:gradFill flip="none" rotWithShape="1">
                    <a:gsLst>
                      <a:gs pos="100000">
                        <a:schemeClr val="tx1">
                          <a:lumMod val="95000"/>
                          <a:lumOff val="5000"/>
                          <a:alpha val="0"/>
                        </a:schemeClr>
                      </a:gs>
                      <a:gs pos="39000">
                        <a:schemeClr val="bg1"/>
                      </a:gs>
                      <a:gs pos="0">
                        <a:schemeClr val="bg1"/>
                      </a:gs>
                    </a:gsLst>
                    <a:lin ang="0" scaled="1"/>
                    <a:tileRect/>
                  </a:gradFill>
                  <a:latin typeface="华文仿宋" panose="02010600040101010101" pitchFamily="2" charset="-122"/>
                  <a:ea typeface="创艺简标宋" pitchFamily="2" charset="-122"/>
                </a:rPr>
                <a:t>国</a:t>
              </a:r>
            </a:p>
          </p:txBody>
        </p:sp>
      </p:grpSp>
      <p:sp>
        <p:nvSpPr>
          <p:cNvPr id="6" name="矩形 5"/>
          <p:cNvSpPr/>
          <p:nvPr/>
        </p:nvSpPr>
        <p:spPr>
          <a:xfrm>
            <a:off x="2226488" y="3978777"/>
            <a:ext cx="7602497" cy="67056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b="1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强监管环境下的用印审核自动化</a:t>
            </a:r>
          </a:p>
        </p:txBody>
      </p:sp>
      <p:pic>
        <p:nvPicPr>
          <p:cNvPr id="3" name="图片 2" descr="图片包含 文本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12" y="5453941"/>
            <a:ext cx="2162487" cy="5681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88F5FFFA-4B3A-B244-B19F-47BEC47B8DAC}"/>
              </a:ext>
            </a:extLst>
          </p:cNvPr>
          <p:cNvSpPr/>
          <p:nvPr/>
        </p:nvSpPr>
        <p:spPr>
          <a:xfrm>
            <a:off x="626061" y="2637254"/>
            <a:ext cx="2705100" cy="436843"/>
          </a:xfrm>
          <a:prstGeom prst="rect">
            <a:avLst/>
          </a:prstGeom>
          <a:solidFill>
            <a:srgbClr val="3434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解放劳动力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5C5C68E-737D-1746-8484-71CA73B08212}"/>
              </a:ext>
            </a:extLst>
          </p:cNvPr>
          <p:cNvSpPr/>
          <p:nvPr/>
        </p:nvSpPr>
        <p:spPr>
          <a:xfrm>
            <a:off x="4419330" y="2637254"/>
            <a:ext cx="2705100" cy="474733"/>
          </a:xfrm>
          <a:prstGeom prst="rect">
            <a:avLst/>
          </a:prstGeom>
          <a:solidFill>
            <a:srgbClr val="3434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严控风险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ADF2E1A-5B75-2F42-8BED-A4A18760D10A}"/>
              </a:ext>
            </a:extLst>
          </p:cNvPr>
          <p:cNvSpPr/>
          <p:nvPr/>
        </p:nvSpPr>
        <p:spPr>
          <a:xfrm>
            <a:off x="8193857" y="2637254"/>
            <a:ext cx="2705100" cy="474733"/>
          </a:xfrm>
          <a:prstGeom prst="rect">
            <a:avLst/>
          </a:prstGeom>
          <a:solidFill>
            <a:srgbClr val="3434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全量检查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D1B0158F-8348-D041-A68C-5449DFAD928E}"/>
              </a:ext>
            </a:extLst>
          </p:cNvPr>
          <p:cNvSpPr/>
          <p:nvPr/>
        </p:nvSpPr>
        <p:spPr>
          <a:xfrm>
            <a:off x="626061" y="3074096"/>
            <a:ext cx="2705099" cy="1033726"/>
          </a:xfrm>
          <a:prstGeom prst="rect">
            <a:avLst/>
          </a:prstGeom>
          <a:solidFill>
            <a:srgbClr val="34344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打破“捆绑式”人工审核旧模式，采用自动化审核模式释放劳动力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EA98B99F-9F6C-004B-8A23-FE62F39E9633}"/>
              </a:ext>
            </a:extLst>
          </p:cNvPr>
          <p:cNvSpPr/>
          <p:nvPr/>
        </p:nvSpPr>
        <p:spPr>
          <a:xfrm>
            <a:off x="4419331" y="3124977"/>
            <a:ext cx="2705100" cy="982847"/>
          </a:xfrm>
          <a:prstGeom prst="rect">
            <a:avLst/>
          </a:prstGeom>
          <a:solidFill>
            <a:srgbClr val="34344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RPA+OCR</a:t>
            </a:r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模式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有效防止因人眼疲劳等引起的检查疏漏，同时</a:t>
            </a:r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人机协同达成审核闭环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938E973-E127-8245-A8E0-5BFB58B43B89}"/>
              </a:ext>
            </a:extLst>
          </p:cNvPr>
          <p:cNvSpPr/>
          <p:nvPr/>
        </p:nvSpPr>
        <p:spPr>
          <a:xfrm>
            <a:off x="8193857" y="3129812"/>
            <a:ext cx="2705100" cy="982847"/>
          </a:xfrm>
          <a:prstGeom prst="rect">
            <a:avLst/>
          </a:prstGeom>
          <a:solidFill>
            <a:srgbClr val="34344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对于其它因人力资源限制而只能抽查的工作，如今可借助</a:t>
            </a:r>
            <a:r>
              <a:rPr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RPA+ OCR</a:t>
            </a:r>
            <a:r>
              <a:rPr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实现全量检查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3EA0CA3-3A5B-A44D-BBE4-E1BB4E078D50}"/>
              </a:ext>
            </a:extLst>
          </p:cNvPr>
          <p:cNvSpPr/>
          <p:nvPr/>
        </p:nvSpPr>
        <p:spPr>
          <a:xfrm>
            <a:off x="530341" y="4673866"/>
            <a:ext cx="10368616" cy="1736750"/>
          </a:xfrm>
          <a:prstGeom prst="rect">
            <a:avLst/>
          </a:prstGeom>
          <a:solidFill>
            <a:srgbClr val="343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在证券行业强化用印管理的大环境下，用印审核是必不可少的一环。以我司实际业务场景为例，每年的用印审核量～</a:t>
            </a:r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15</a:t>
            </a:r>
            <a:r>
              <a:rPr kumimoji="1" lang="en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次， 涉及～</a:t>
            </a:r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11,250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小时人工审核，耗费大量人力。相较于大量且频繁的人眼核对，</a:t>
            </a:r>
            <a:r>
              <a:rPr kumimoji="1" lang="en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RPA+OCR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模式可为行业带来如下价值：</a:t>
            </a:r>
            <a:endParaRPr kumimoji="1"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RPA+OCR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辅助人工审核，</a:t>
            </a:r>
            <a:r>
              <a:rPr kumimoji="1"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解放劳动力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的同时降低人为因素的影响，</a:t>
            </a:r>
            <a:r>
              <a:rPr kumimoji="1"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提升审核效率、严格控制风险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；</a:t>
            </a:r>
            <a:endParaRPr kumimoji="1"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自动化审核 结合识别出差异后提示人工审核的方式，达成</a:t>
            </a:r>
            <a:r>
              <a:rPr kumimoji="1"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审核闭环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；</a:t>
            </a:r>
            <a:endParaRPr kumimoji="1"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突破现有人力资源限制，开启</a:t>
            </a:r>
            <a:r>
              <a:rPr kumimoji="1" lang="zh-CN" altLang="en-US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全量检查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新时代</a:t>
            </a:r>
            <a:endParaRPr kumimoji="1"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27EEDE42-479E-9A4D-ADD2-BCC6187A73AC}"/>
              </a:ext>
            </a:extLst>
          </p:cNvPr>
          <p:cNvCxnSpPr/>
          <p:nvPr/>
        </p:nvCxnSpPr>
        <p:spPr>
          <a:xfrm>
            <a:off x="626061" y="4635976"/>
            <a:ext cx="1036878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E37BF96B-3234-C349-8C39-AF01E0E151F6}"/>
              </a:ext>
            </a:extLst>
          </p:cNvPr>
          <p:cNvSpPr txBox="1"/>
          <p:nvPr/>
        </p:nvSpPr>
        <p:spPr>
          <a:xfrm>
            <a:off x="484393" y="506387"/>
            <a:ext cx="9728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4C99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行业推广价值：</a:t>
            </a:r>
            <a:endParaRPr lang="en-US" altLang="zh-CN" sz="2400" b="1" dirty="0">
              <a:solidFill>
                <a:srgbClr val="4C99F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证券行业强监管背景下运用</a:t>
            </a: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RPA+OCR</a:t>
            </a:r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技术，大幅提升用印审核效率，同时</a:t>
            </a: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严控风险</a:t>
            </a:r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，实现</a:t>
            </a: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全量检查</a:t>
            </a:r>
            <a:endParaRPr lang="zh-CN" altLang="en-US" sz="2400" dirty="0">
              <a:solidFill>
                <a:srgbClr val="FF0000"/>
              </a:solidFill>
            </a:endParaRPr>
          </a:p>
          <a:p>
            <a:pPr>
              <a:defRPr/>
            </a:pP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115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BC9C2CED-11B0-4909-88F4-A168BF6D1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192464"/>
              </p:ext>
            </p:extLst>
          </p:nvPr>
        </p:nvGraphicFramePr>
        <p:xfrm>
          <a:off x="727076" y="1337787"/>
          <a:ext cx="10017124" cy="4858545"/>
        </p:xfrm>
        <a:graphic>
          <a:graphicData uri="http://schemas.openxmlformats.org/drawingml/2006/table">
            <a:tbl>
              <a:tblPr/>
              <a:tblGrid>
                <a:gridCol w="2219240">
                  <a:extLst>
                    <a:ext uri="{9D8B030D-6E8A-4147-A177-3AD203B41FA5}">
                      <a16:colId xmlns:a16="http://schemas.microsoft.com/office/drawing/2014/main" val="986604849"/>
                    </a:ext>
                  </a:extLst>
                </a:gridCol>
                <a:gridCol w="3420482">
                  <a:extLst>
                    <a:ext uri="{9D8B030D-6E8A-4147-A177-3AD203B41FA5}">
                      <a16:colId xmlns:a16="http://schemas.microsoft.com/office/drawing/2014/main" val="2223082237"/>
                    </a:ext>
                  </a:extLst>
                </a:gridCol>
                <a:gridCol w="1689882">
                  <a:extLst>
                    <a:ext uri="{9D8B030D-6E8A-4147-A177-3AD203B41FA5}">
                      <a16:colId xmlns:a16="http://schemas.microsoft.com/office/drawing/2014/main" val="329544634"/>
                    </a:ext>
                  </a:extLst>
                </a:gridCol>
                <a:gridCol w="1445560">
                  <a:extLst>
                    <a:ext uri="{9D8B030D-6E8A-4147-A177-3AD203B41FA5}">
                      <a16:colId xmlns:a16="http://schemas.microsoft.com/office/drawing/2014/main" val="859653684"/>
                    </a:ext>
                  </a:extLst>
                </a:gridCol>
                <a:gridCol w="1241960">
                  <a:extLst>
                    <a:ext uri="{9D8B030D-6E8A-4147-A177-3AD203B41FA5}">
                      <a16:colId xmlns:a16="http://schemas.microsoft.com/office/drawing/2014/main" val="1086915270"/>
                    </a:ext>
                  </a:extLst>
                </a:gridCol>
              </a:tblGrid>
              <a:tr h="3239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全工作天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每员工的年工作天数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年工作小时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月工作天数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月工作小时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50704"/>
                  </a:ext>
                </a:extLst>
              </a:tr>
              <a:tr h="3239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1750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51797"/>
                  </a:ext>
                </a:extLst>
              </a:tr>
              <a:tr h="3239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人力成本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人均总成本（月）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人均小时成本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元）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709237"/>
                  </a:ext>
                </a:extLst>
              </a:tr>
              <a:tr h="3239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74489"/>
                  </a:ext>
                </a:extLst>
              </a:tr>
              <a:tr h="32390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776608"/>
                  </a:ext>
                </a:extLst>
              </a:tr>
              <a:tr h="32390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流程节约（年人时）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10125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人*小时*</a:t>
                      </a: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250</a:t>
                      </a:r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天（预估一年工作天数）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619311"/>
                  </a:ext>
                </a:extLst>
              </a:tr>
              <a:tr h="32390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697731"/>
                  </a:ext>
                </a:extLst>
              </a:tr>
              <a:tr h="3239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RPA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实施预估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实施人天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人天价格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流程数量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金额￥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207172"/>
                  </a:ext>
                </a:extLst>
              </a:tr>
              <a:tr h="3239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25,000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041309"/>
                  </a:ext>
                </a:extLst>
              </a:tr>
              <a:tr h="32390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279919"/>
                  </a:ext>
                </a:extLst>
              </a:tr>
              <a:tr h="323903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ROI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预估（第一年）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55412"/>
                  </a:ext>
                </a:extLst>
              </a:tr>
              <a:tr h="32390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软件成本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实施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后期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10%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维护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（元）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投入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软件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实施</a:t>
                      </a:r>
                      <a:r>
                        <a:rPr lang="en-US" altLang="zh-C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（元）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产出（元）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投入产出比</a:t>
                      </a:r>
                      <a:endParaRPr lang="en-US" altLang="zh-CN" sz="9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284935"/>
                  </a:ext>
                </a:extLst>
              </a:tr>
              <a:tr h="3239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19500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                                   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50,000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69500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1388571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1997.9%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40829"/>
                  </a:ext>
                </a:extLst>
              </a:tr>
              <a:tr h="323903">
                <a:tc>
                  <a:txBody>
                    <a:bodyPr/>
                    <a:lstStyle/>
                    <a:p>
                      <a:pPr algn="ctr" fontAlgn="b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6891332"/>
                  </a:ext>
                </a:extLst>
              </a:tr>
              <a:tr h="32390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节省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5FTE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249105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32135024-6E2E-4437-8511-C0636E062D53}"/>
              </a:ext>
            </a:extLst>
          </p:cNvPr>
          <p:cNvSpPr txBox="1"/>
          <p:nvPr/>
        </p:nvSpPr>
        <p:spPr>
          <a:xfrm>
            <a:off x="544394" y="661668"/>
            <a:ext cx="1110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rgbClr val="4C99F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90204" pitchFamily="34" charset="0"/>
              </a:rPr>
              <a:t>附：方案收益计算</a:t>
            </a:r>
            <a:endParaRPr lang="en-US" altLang="zh-CN" sz="2800" b="1" dirty="0">
              <a:solidFill>
                <a:srgbClr val="4C99F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5800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矩形 111"/>
          <p:cNvSpPr/>
          <p:nvPr/>
        </p:nvSpPr>
        <p:spPr>
          <a:xfrm>
            <a:off x="245730" y="424062"/>
            <a:ext cx="4551353" cy="6009875"/>
          </a:xfrm>
          <a:prstGeom prst="rect">
            <a:avLst/>
          </a:prstGeom>
          <a:solidFill>
            <a:srgbClr val="383850"/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5" name="矩形 124"/>
          <p:cNvSpPr/>
          <p:nvPr/>
        </p:nvSpPr>
        <p:spPr>
          <a:xfrm flipH="1">
            <a:off x="5067344" y="3269822"/>
            <a:ext cx="136508" cy="614680"/>
          </a:xfrm>
          <a:prstGeom prst="rect">
            <a:avLst/>
          </a:prstGeom>
          <a:solidFill>
            <a:srgbClr val="483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6" name="矩形 125"/>
          <p:cNvSpPr/>
          <p:nvPr/>
        </p:nvSpPr>
        <p:spPr>
          <a:xfrm flipH="1">
            <a:off x="5067344" y="4606317"/>
            <a:ext cx="136508" cy="614680"/>
          </a:xfrm>
          <a:prstGeom prst="rect">
            <a:avLst/>
          </a:prstGeom>
          <a:solidFill>
            <a:srgbClr val="383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28" name="组合 127"/>
          <p:cNvGrpSpPr/>
          <p:nvPr/>
        </p:nvGrpSpPr>
        <p:grpSpPr>
          <a:xfrm>
            <a:off x="574646" y="1927399"/>
            <a:ext cx="6648166" cy="719357"/>
            <a:chOff x="1279711" y="2033516"/>
            <a:chExt cx="6648166" cy="719357"/>
          </a:xfrm>
        </p:grpSpPr>
        <p:sp>
          <p:nvSpPr>
            <p:cNvPr id="129" name="文本占位符 9"/>
            <p:cNvSpPr txBox="1"/>
            <p:nvPr/>
          </p:nvSpPr>
          <p:spPr>
            <a:xfrm>
              <a:off x="1314432" y="2033516"/>
              <a:ext cx="6613445" cy="513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8565">
                <a:lnSpc>
                  <a:spcPct val="200000"/>
                </a:lnSpc>
                <a:spcBef>
                  <a:spcPts val="0"/>
                </a:spcBef>
                <a:buFont typeface="Arial" panose="020B0604020202090204" pitchFamily="34" charset="0"/>
                <a:buNone/>
              </a:pPr>
              <a:r>
                <a:rPr lang="zh-CN" altLang="en-US" sz="12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队伍名称 ： </a:t>
              </a:r>
              <a:endParaRPr lang="en-US" altLang="zh-CN" sz="12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endParaRPr>
            </a:p>
          </p:txBody>
        </p:sp>
        <p:sp>
          <p:nvSpPr>
            <p:cNvPr id="130" name="文本占位符 9"/>
            <p:cNvSpPr txBox="1"/>
            <p:nvPr/>
          </p:nvSpPr>
          <p:spPr>
            <a:xfrm>
              <a:off x="1279711" y="2239307"/>
              <a:ext cx="6613445" cy="513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8565">
                <a:lnSpc>
                  <a:spcPct val="200000"/>
                </a:lnSpc>
                <a:spcBef>
                  <a:spcPts val="0"/>
                </a:spcBef>
                <a:buFont typeface="Arial" panose="020B0604020202090204" pitchFamily="34" charset="0"/>
                <a:buNone/>
              </a:pPr>
              <a:r>
                <a:rPr lang="en-US" altLang="zh-CN" sz="20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Solar</a:t>
              </a: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5249998" y="3139939"/>
            <a:ext cx="6625863" cy="750738"/>
            <a:chOff x="1336735" y="2953392"/>
            <a:chExt cx="6625863" cy="750738"/>
          </a:xfrm>
        </p:grpSpPr>
        <p:sp>
          <p:nvSpPr>
            <p:cNvPr id="132" name="文本占位符 9"/>
            <p:cNvSpPr txBox="1"/>
            <p:nvPr/>
          </p:nvSpPr>
          <p:spPr>
            <a:xfrm>
              <a:off x="1349153" y="2953392"/>
              <a:ext cx="6613445" cy="513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8565">
                <a:lnSpc>
                  <a:spcPct val="200000"/>
                </a:lnSpc>
                <a:spcBef>
                  <a:spcPts val="0"/>
                </a:spcBef>
                <a:buFont typeface="Arial" panose="020B0604020202090204" pitchFamily="34" charset="0"/>
                <a:buNone/>
              </a:pPr>
              <a:r>
                <a:rPr lang="zh-CN" altLang="en-US" sz="14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队伍成员： </a:t>
              </a:r>
              <a:endParaRPr lang="en-US" altLang="zh-CN" sz="14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endParaRPr>
            </a:p>
          </p:txBody>
        </p:sp>
        <p:sp>
          <p:nvSpPr>
            <p:cNvPr id="133" name="文本占位符 9"/>
            <p:cNvSpPr txBox="1"/>
            <p:nvPr/>
          </p:nvSpPr>
          <p:spPr>
            <a:xfrm>
              <a:off x="1336735" y="3190564"/>
              <a:ext cx="6613445" cy="513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8565">
                <a:lnSpc>
                  <a:spcPct val="200000"/>
                </a:lnSpc>
                <a:spcBef>
                  <a:spcPts val="0"/>
                </a:spcBef>
                <a:buNone/>
              </a:pPr>
              <a:r>
                <a:rPr lang="zh-CN" altLang="en-US" sz="16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孙晓惠</a:t>
              </a:r>
              <a:r>
                <a:rPr lang="zh-CN" altLang="en-US" sz="9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（队长）</a:t>
              </a:r>
              <a:r>
                <a:rPr lang="zh-CN" altLang="en-US" sz="16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、</a:t>
              </a:r>
              <a:r>
                <a:rPr lang="zh-CN" altLang="en-US" sz="1600" dirty="0">
                  <a:solidFill>
                    <a:prstClr val="white">
                      <a:alpha val="8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李姣、李虹、郄源、王琛、</a:t>
              </a:r>
              <a:r>
                <a:rPr lang="zh-CN" altLang="en-US" sz="16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卡米力江</a:t>
              </a:r>
              <a:r>
                <a:rPr lang="en-US" altLang="zh-CN" sz="16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·</a:t>
              </a:r>
              <a:r>
                <a:rPr lang="zh-CN" altLang="en-US" sz="16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牙生、王毅、施文钢</a:t>
              </a:r>
              <a:endPara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5237580" y="1912112"/>
            <a:ext cx="6625863" cy="750738"/>
            <a:chOff x="1336735" y="2953392"/>
            <a:chExt cx="6625863" cy="750738"/>
          </a:xfrm>
        </p:grpSpPr>
        <p:sp>
          <p:nvSpPr>
            <p:cNvPr id="135" name="文本占位符 9"/>
            <p:cNvSpPr txBox="1"/>
            <p:nvPr/>
          </p:nvSpPr>
          <p:spPr>
            <a:xfrm>
              <a:off x="1349153" y="2953392"/>
              <a:ext cx="6613445" cy="513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8565">
                <a:lnSpc>
                  <a:spcPct val="200000"/>
                </a:lnSpc>
                <a:spcBef>
                  <a:spcPts val="0"/>
                </a:spcBef>
                <a:buFont typeface="Arial" panose="020B0604020202090204" pitchFamily="34" charset="0"/>
                <a:buNone/>
              </a:pPr>
              <a:r>
                <a:rPr lang="zh-CN" altLang="en-US" sz="14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队伍口号： </a:t>
              </a:r>
              <a:endParaRPr lang="en-US" altLang="zh-CN" sz="14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endParaRPr>
            </a:p>
          </p:txBody>
        </p:sp>
        <p:sp>
          <p:nvSpPr>
            <p:cNvPr id="136" name="文本占位符 9"/>
            <p:cNvSpPr txBox="1"/>
            <p:nvPr/>
          </p:nvSpPr>
          <p:spPr>
            <a:xfrm>
              <a:off x="1336735" y="3190564"/>
              <a:ext cx="6613445" cy="513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8565">
                <a:lnSpc>
                  <a:spcPct val="200000"/>
                </a:lnSpc>
                <a:spcBef>
                  <a:spcPts val="0"/>
                </a:spcBef>
                <a:buFont typeface="Arial" panose="020B0604020202090204" pitchFamily="34" charset="0"/>
                <a:buNone/>
              </a:pPr>
              <a:r>
                <a:rPr lang="zh-CN" altLang="en-US" sz="16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科技释放劳动力，享受自由</a:t>
              </a:r>
              <a:endPara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5262415" y="4493076"/>
            <a:ext cx="9190315" cy="719357"/>
            <a:chOff x="1279710" y="2033516"/>
            <a:chExt cx="9190315" cy="719357"/>
          </a:xfrm>
        </p:grpSpPr>
        <p:sp>
          <p:nvSpPr>
            <p:cNvPr id="138" name="文本占位符 9"/>
            <p:cNvSpPr txBox="1"/>
            <p:nvPr/>
          </p:nvSpPr>
          <p:spPr>
            <a:xfrm>
              <a:off x="1314432" y="2033516"/>
              <a:ext cx="6613445" cy="513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8565">
                <a:lnSpc>
                  <a:spcPct val="200000"/>
                </a:lnSpc>
                <a:spcBef>
                  <a:spcPts val="0"/>
                </a:spcBef>
                <a:buFont typeface="Arial" panose="020B0604020202090204" pitchFamily="34" charset="0"/>
                <a:buNone/>
              </a:pPr>
              <a:r>
                <a:rPr lang="zh-CN" altLang="en-US" sz="14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参赛单位和部门： </a:t>
              </a:r>
              <a:endParaRPr lang="en-US" altLang="zh-CN" sz="14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endParaRPr>
            </a:p>
          </p:txBody>
        </p:sp>
        <p:sp>
          <p:nvSpPr>
            <p:cNvPr id="139" name="文本占位符 9"/>
            <p:cNvSpPr txBox="1"/>
            <p:nvPr/>
          </p:nvSpPr>
          <p:spPr>
            <a:xfrm>
              <a:off x="1279710" y="2239307"/>
              <a:ext cx="9190315" cy="513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8565">
                <a:lnSpc>
                  <a:spcPct val="200000"/>
                </a:lnSpc>
                <a:spcBef>
                  <a:spcPts val="0"/>
                </a:spcBef>
                <a:buNone/>
              </a:pPr>
              <a:r>
                <a:rPr lang="zh-CN" altLang="en-US" sz="16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民生证券</a:t>
              </a:r>
              <a:r>
                <a:rPr lang="en-US" altLang="zh-CN" sz="16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-</a:t>
              </a:r>
              <a:r>
                <a:rPr lang="zh-CN" altLang="en-US" sz="16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信息技术中心、经纪业务事业部、公司办公室、合规管理总部</a:t>
              </a:r>
              <a:endParaRPr lang="en-US" altLang="zh-CN" sz="16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endParaRPr>
            </a:p>
          </p:txBody>
        </p:sp>
      </p:grpSp>
      <p:sp>
        <p:nvSpPr>
          <p:cNvPr id="140" name="矩形 139"/>
          <p:cNvSpPr/>
          <p:nvPr/>
        </p:nvSpPr>
        <p:spPr>
          <a:xfrm flipH="1">
            <a:off x="5067344" y="2060326"/>
            <a:ext cx="136508" cy="614680"/>
          </a:xfrm>
          <a:prstGeom prst="rect">
            <a:avLst/>
          </a:prstGeom>
          <a:solidFill>
            <a:srgbClr val="524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43" name="组合 142"/>
          <p:cNvGrpSpPr/>
          <p:nvPr/>
        </p:nvGrpSpPr>
        <p:grpSpPr>
          <a:xfrm>
            <a:off x="557286" y="3171320"/>
            <a:ext cx="6648166" cy="719357"/>
            <a:chOff x="1279711" y="2033516"/>
            <a:chExt cx="6648166" cy="719357"/>
          </a:xfrm>
        </p:grpSpPr>
        <p:sp>
          <p:nvSpPr>
            <p:cNvPr id="144" name="文本占位符 9"/>
            <p:cNvSpPr txBox="1"/>
            <p:nvPr/>
          </p:nvSpPr>
          <p:spPr>
            <a:xfrm>
              <a:off x="1314432" y="2033516"/>
              <a:ext cx="6613445" cy="513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8565">
                <a:lnSpc>
                  <a:spcPct val="200000"/>
                </a:lnSpc>
                <a:spcBef>
                  <a:spcPts val="0"/>
                </a:spcBef>
                <a:buFont typeface="Arial" panose="020B0604020202090204" pitchFamily="34" charset="0"/>
                <a:buNone/>
              </a:pPr>
              <a:r>
                <a:rPr lang="zh-CN" altLang="en-US" sz="12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作品应用场景： </a:t>
              </a:r>
              <a:endParaRPr lang="en-US" altLang="zh-CN" sz="12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endParaRPr>
            </a:p>
          </p:txBody>
        </p:sp>
        <p:sp>
          <p:nvSpPr>
            <p:cNvPr id="145" name="文本占位符 9"/>
            <p:cNvSpPr txBox="1"/>
            <p:nvPr/>
          </p:nvSpPr>
          <p:spPr>
            <a:xfrm>
              <a:off x="1279711" y="2239307"/>
              <a:ext cx="6613445" cy="513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8565">
                <a:lnSpc>
                  <a:spcPct val="200000"/>
                </a:lnSpc>
                <a:spcBef>
                  <a:spcPts val="0"/>
                </a:spcBef>
                <a:buFont typeface="Arial" panose="020B0604020202090204" pitchFamily="34" charset="0"/>
                <a:buNone/>
              </a:pPr>
              <a:r>
                <a:rPr lang="zh-CN" altLang="en-US" sz="18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证券行业</a:t>
              </a:r>
              <a:endParaRPr lang="en-US" altLang="zh-CN" sz="18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592007" y="4448348"/>
            <a:ext cx="6648166" cy="719357"/>
            <a:chOff x="1279711" y="2033516"/>
            <a:chExt cx="6648166" cy="719357"/>
          </a:xfrm>
        </p:grpSpPr>
        <p:sp>
          <p:nvSpPr>
            <p:cNvPr id="147" name="文本占位符 9"/>
            <p:cNvSpPr txBox="1"/>
            <p:nvPr/>
          </p:nvSpPr>
          <p:spPr>
            <a:xfrm>
              <a:off x="1314432" y="2033516"/>
              <a:ext cx="6613445" cy="513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8565">
                <a:lnSpc>
                  <a:spcPct val="200000"/>
                </a:lnSpc>
                <a:spcBef>
                  <a:spcPts val="0"/>
                </a:spcBef>
                <a:buFont typeface="Arial" panose="020B0604020202090204" pitchFamily="34" charset="0"/>
                <a:buNone/>
              </a:pPr>
              <a:r>
                <a:rPr lang="zh-CN" altLang="en-US" sz="12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作品应用项目： </a:t>
              </a:r>
              <a:endParaRPr lang="en-US" altLang="zh-CN" sz="12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endParaRPr>
            </a:p>
          </p:txBody>
        </p:sp>
        <p:sp>
          <p:nvSpPr>
            <p:cNvPr id="148" name="文本占位符 9"/>
            <p:cNvSpPr txBox="1"/>
            <p:nvPr/>
          </p:nvSpPr>
          <p:spPr>
            <a:xfrm>
              <a:off x="1279711" y="2239307"/>
              <a:ext cx="6613445" cy="5135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218565">
                <a:lnSpc>
                  <a:spcPct val="200000"/>
                </a:lnSpc>
                <a:spcBef>
                  <a:spcPts val="0"/>
                </a:spcBef>
                <a:buNone/>
              </a:pPr>
              <a:r>
                <a:rPr lang="zh-CN" altLang="en-US" sz="1800" dirty="0">
                  <a:solidFill>
                    <a:schemeClr val="bg1">
                      <a:alpha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90204" pitchFamily="34" charset="0"/>
                </a:rPr>
                <a:t>证券行业强监管环境下的用印审核</a:t>
              </a:r>
              <a:endParaRPr lang="en-US" altLang="zh-CN" sz="1800" dirty="0">
                <a:solidFill>
                  <a:schemeClr val="bg1">
                    <a:alpha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445419" y="899043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gradFill flip="none" rotWithShape="1">
                  <a:gsLst>
                    <a:gs pos="0">
                      <a:srgbClr val="01A8FF"/>
                    </a:gs>
                    <a:gs pos="47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参赛作品：</a:t>
            </a:r>
            <a:endParaRPr lang="en-US" altLang="zh-CN" sz="2000" b="1" dirty="0">
              <a:gradFill flip="none" rotWithShape="1">
                <a:gsLst>
                  <a:gs pos="0">
                    <a:srgbClr val="01A8FF"/>
                  </a:gs>
                  <a:gs pos="47000">
                    <a:srgbClr val="B484E2"/>
                  </a:gs>
                  <a:gs pos="100000">
                    <a:srgbClr val="1A070E"/>
                  </a:gs>
                </a:gsLst>
                <a:lin ang="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强监管环境下的用印审核自动化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B7AEF67-CF7E-D741-9AF1-F04A26485657}"/>
              </a:ext>
            </a:extLst>
          </p:cNvPr>
          <p:cNvSpPr/>
          <p:nvPr/>
        </p:nvSpPr>
        <p:spPr>
          <a:xfrm>
            <a:off x="192040" y="536673"/>
            <a:ext cx="7624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gradFill flip="none" rotWithShape="1">
                  <a:gsLst>
                    <a:gs pos="0">
                      <a:srgbClr val="01A8FF"/>
                    </a:gs>
                    <a:gs pos="47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背景介绍：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证券行业用印强监管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B6B14AE-5DA8-1E43-A702-1887E5A6F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292" y="1278866"/>
            <a:ext cx="5989032" cy="371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D3B3B31-A3E4-6949-863F-3F223F21F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292" y="4992066"/>
            <a:ext cx="5989032" cy="167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F2FC75-325A-D64B-87C0-869FF1C10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76" y="2315925"/>
            <a:ext cx="3855827" cy="6228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EC9223-3425-1D44-8A33-4D7214211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76" y="3055497"/>
            <a:ext cx="3308084" cy="5477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8A7BE90-395C-9D43-8C2B-4081A4585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195" y="3771459"/>
            <a:ext cx="3721976" cy="1048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DF88A015-15AC-B040-8BD1-7DE17F090979}"/>
              </a:ext>
            </a:extLst>
          </p:cNvPr>
          <p:cNvGrpSpPr/>
          <p:nvPr/>
        </p:nvGrpSpPr>
        <p:grpSpPr>
          <a:xfrm>
            <a:off x="378336" y="5008294"/>
            <a:ext cx="4782115" cy="1499645"/>
            <a:chOff x="252066" y="4611061"/>
            <a:chExt cx="4782115" cy="149964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19FC6A3-A4DD-FC4C-871D-F3C86E987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2066" y="4611061"/>
              <a:ext cx="4782115" cy="89998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6A86DB1-FA56-0542-97C3-F323718E3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2066" y="5511044"/>
              <a:ext cx="4782115" cy="599662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558BD03-F194-6B44-85F3-766D067DA8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9036" y="4422628"/>
            <a:ext cx="2850595" cy="66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D0DBBE1-2F48-6F4F-ACB2-C0006FD610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676" y="1347255"/>
            <a:ext cx="4966745" cy="84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68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397091" y="2644386"/>
            <a:ext cx="8619318" cy="397900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089" y="2963640"/>
            <a:ext cx="1379743" cy="804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569" y="3065368"/>
            <a:ext cx="1283065" cy="12885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5837" y="875766"/>
            <a:ext cx="110843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在证券行业的强监管环境下，民生证券采用了印控机拍照和盖章</a:t>
            </a:r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人工审核用印的方式管理用印，</a:t>
            </a:r>
            <a:endParaRPr kumimoji="1"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虽然强管控了用印流程，但也把人和机器彼此间牢牢拴住了：</a:t>
            </a:r>
            <a:endParaRPr kumimoji="1"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位审核员们需要与用印方紧密协作，平均每位审核员每天用印审核</a:t>
            </a:r>
            <a:r>
              <a:rPr kumimoji="1"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～</a:t>
            </a:r>
            <a:r>
              <a:rPr kumimoji="1"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65</a:t>
            </a:r>
            <a:r>
              <a:rPr kumimoji="1"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次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、每枚用印的审核流程耗时</a:t>
            </a:r>
            <a:r>
              <a:rPr kumimoji="1" lang="en-US" altLang="zh-CN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&gt;</a:t>
            </a:r>
            <a:r>
              <a:rPr kumimoji="1"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kumimoji="1"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分钟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、每日处理用印流程耗时</a:t>
            </a:r>
            <a:r>
              <a:rPr kumimoji="1" lang="zh-CN" altLang="en-US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～</a:t>
            </a:r>
            <a:r>
              <a:rPr kumimoji="1"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5h</a:t>
            </a:r>
            <a:r>
              <a:rPr kumimoji="1" lang="zh-CN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工作效率及成就感极低</a:t>
            </a:r>
          </a:p>
        </p:txBody>
      </p:sp>
      <p:graphicFrame>
        <p:nvGraphicFramePr>
          <p:cNvPr id="13" name="图示 12"/>
          <p:cNvGraphicFramePr/>
          <p:nvPr/>
        </p:nvGraphicFramePr>
        <p:xfrm>
          <a:off x="397091" y="2256037"/>
          <a:ext cx="8825114" cy="388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矩形 13"/>
          <p:cNvSpPr/>
          <p:nvPr/>
        </p:nvSpPr>
        <p:spPr>
          <a:xfrm>
            <a:off x="1281760" y="4366648"/>
            <a:ext cx="1053111" cy="291091"/>
          </a:xfrm>
          <a:prstGeom prst="rect">
            <a:avLst/>
          </a:prstGeom>
          <a:solidFill>
            <a:srgbClr val="3D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打开挡板</a:t>
            </a:r>
          </a:p>
        </p:txBody>
      </p:sp>
      <p:sp>
        <p:nvSpPr>
          <p:cNvPr id="15" name="矩形 14"/>
          <p:cNvSpPr/>
          <p:nvPr/>
        </p:nvSpPr>
        <p:spPr>
          <a:xfrm>
            <a:off x="1281760" y="4845280"/>
            <a:ext cx="1053111" cy="291091"/>
          </a:xfrm>
          <a:prstGeom prst="rect">
            <a:avLst/>
          </a:prstGeom>
          <a:solidFill>
            <a:srgbClr val="3D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放置文件</a:t>
            </a:r>
          </a:p>
        </p:txBody>
      </p:sp>
      <p:sp>
        <p:nvSpPr>
          <p:cNvPr id="16" name="矩形 15"/>
          <p:cNvSpPr/>
          <p:nvPr/>
        </p:nvSpPr>
        <p:spPr>
          <a:xfrm>
            <a:off x="1281759" y="5323912"/>
            <a:ext cx="1053111" cy="291091"/>
          </a:xfrm>
          <a:prstGeom prst="rect">
            <a:avLst/>
          </a:prstGeom>
          <a:solidFill>
            <a:srgbClr val="3D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点击拍照</a:t>
            </a:r>
          </a:p>
        </p:txBody>
      </p:sp>
      <p:sp>
        <p:nvSpPr>
          <p:cNvPr id="17" name="矩形 16"/>
          <p:cNvSpPr/>
          <p:nvPr/>
        </p:nvSpPr>
        <p:spPr>
          <a:xfrm>
            <a:off x="4194024" y="4842329"/>
            <a:ext cx="1053111" cy="291091"/>
          </a:xfrm>
          <a:prstGeom prst="rect">
            <a:avLst/>
          </a:prstGeom>
          <a:solidFill>
            <a:srgbClr val="3D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点击待办</a:t>
            </a:r>
          </a:p>
        </p:txBody>
      </p:sp>
      <p:sp>
        <p:nvSpPr>
          <p:cNvPr id="19" name="矩形 18"/>
          <p:cNvSpPr/>
          <p:nvPr/>
        </p:nvSpPr>
        <p:spPr>
          <a:xfrm>
            <a:off x="4218138" y="5322352"/>
            <a:ext cx="1053111" cy="291091"/>
          </a:xfrm>
          <a:prstGeom prst="rect">
            <a:avLst/>
          </a:prstGeom>
          <a:solidFill>
            <a:srgbClr val="3D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人工审批</a:t>
            </a:r>
          </a:p>
        </p:txBody>
      </p:sp>
      <p:sp>
        <p:nvSpPr>
          <p:cNvPr id="20" name="矩形 19"/>
          <p:cNvSpPr/>
          <p:nvPr/>
        </p:nvSpPr>
        <p:spPr>
          <a:xfrm>
            <a:off x="7154523" y="4365089"/>
            <a:ext cx="1053111" cy="291091"/>
          </a:xfrm>
          <a:prstGeom prst="rect">
            <a:avLst/>
          </a:prstGeom>
          <a:solidFill>
            <a:srgbClr val="3D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点击盖章</a:t>
            </a:r>
          </a:p>
        </p:txBody>
      </p:sp>
      <p:sp>
        <p:nvSpPr>
          <p:cNvPr id="21" name="矩形 20"/>
          <p:cNvSpPr/>
          <p:nvPr/>
        </p:nvSpPr>
        <p:spPr>
          <a:xfrm>
            <a:off x="7154523" y="5323911"/>
            <a:ext cx="1053111" cy="291091"/>
          </a:xfrm>
          <a:prstGeom prst="rect">
            <a:avLst/>
          </a:prstGeom>
          <a:solidFill>
            <a:srgbClr val="3D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重新拍照</a:t>
            </a:r>
          </a:p>
        </p:txBody>
      </p:sp>
      <p:cxnSp>
        <p:nvCxnSpPr>
          <p:cNvPr id="23" name="直线箭头连接符 22"/>
          <p:cNvCxnSpPr>
            <a:stCxn id="14" idx="2"/>
            <a:endCxn id="15" idx="0"/>
          </p:cNvCxnSpPr>
          <p:nvPr/>
        </p:nvCxnSpPr>
        <p:spPr>
          <a:xfrm>
            <a:off x="1808316" y="4657739"/>
            <a:ext cx="0" cy="187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箭头连接符 24"/>
          <p:cNvCxnSpPr>
            <a:stCxn id="15" idx="2"/>
            <a:endCxn id="16" idx="0"/>
          </p:cNvCxnSpPr>
          <p:nvPr/>
        </p:nvCxnSpPr>
        <p:spPr>
          <a:xfrm flipH="1">
            <a:off x="1808315" y="5136371"/>
            <a:ext cx="1" cy="187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箭头连接符 28"/>
          <p:cNvCxnSpPr>
            <a:cxnSpLocks/>
            <a:endCxn id="19" idx="0"/>
          </p:cNvCxnSpPr>
          <p:nvPr/>
        </p:nvCxnSpPr>
        <p:spPr>
          <a:xfrm flipH="1">
            <a:off x="4744694" y="5133420"/>
            <a:ext cx="2" cy="188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/>
          <p:cNvCxnSpPr>
            <a:stCxn id="19" idx="3"/>
            <a:endCxn id="20" idx="1"/>
          </p:cNvCxnSpPr>
          <p:nvPr/>
        </p:nvCxnSpPr>
        <p:spPr>
          <a:xfrm flipV="1">
            <a:off x="5271249" y="4510635"/>
            <a:ext cx="1883274" cy="957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线箭头连接符 32"/>
          <p:cNvCxnSpPr>
            <a:stCxn id="19" idx="3"/>
            <a:endCxn id="21" idx="1"/>
          </p:cNvCxnSpPr>
          <p:nvPr/>
        </p:nvCxnSpPr>
        <p:spPr>
          <a:xfrm>
            <a:off x="5271249" y="5467898"/>
            <a:ext cx="1883274" cy="15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5971705" y="4670404"/>
            <a:ext cx="893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通过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5971702" y="5190270"/>
            <a:ext cx="893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驳回</a:t>
            </a:r>
          </a:p>
        </p:txBody>
      </p:sp>
      <p:sp>
        <p:nvSpPr>
          <p:cNvPr id="37" name="矩形 36"/>
          <p:cNvSpPr/>
          <p:nvPr/>
        </p:nvSpPr>
        <p:spPr>
          <a:xfrm>
            <a:off x="956076" y="5882324"/>
            <a:ext cx="1727012" cy="29109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用印方</a:t>
            </a:r>
          </a:p>
        </p:txBody>
      </p:sp>
      <p:sp>
        <p:nvSpPr>
          <p:cNvPr id="38" name="矩形 37"/>
          <p:cNvSpPr/>
          <p:nvPr/>
        </p:nvSpPr>
        <p:spPr>
          <a:xfrm>
            <a:off x="6864837" y="5882324"/>
            <a:ext cx="1727012" cy="29109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用印方</a:t>
            </a:r>
          </a:p>
        </p:txBody>
      </p:sp>
      <p:sp>
        <p:nvSpPr>
          <p:cNvPr id="39" name="矩形 38"/>
          <p:cNvSpPr/>
          <p:nvPr/>
        </p:nvSpPr>
        <p:spPr>
          <a:xfrm>
            <a:off x="3910456" y="5882324"/>
            <a:ext cx="1727012" cy="29109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审核方</a:t>
            </a:r>
          </a:p>
        </p:txBody>
      </p:sp>
      <p:sp>
        <p:nvSpPr>
          <p:cNvPr id="43" name="矩形 42"/>
          <p:cNvSpPr/>
          <p:nvPr/>
        </p:nvSpPr>
        <p:spPr>
          <a:xfrm>
            <a:off x="292497" y="388141"/>
            <a:ext cx="7624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gradFill flip="none" rotWithShape="1">
                  <a:gsLst>
                    <a:gs pos="0">
                      <a:srgbClr val="01A8FF"/>
                    </a:gs>
                    <a:gs pos="47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需求分析：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强监管环境下的用印审核流程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9155" y1="44366" x2="59155" y2="44366"/>
                        <a14:foregroundMark x1="50704" y1="23239" x2="50704" y2="23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759" y="3059471"/>
            <a:ext cx="1093509" cy="1093509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9149401" y="3823863"/>
            <a:ext cx="242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~3</a:t>
            </a:r>
            <a:r>
              <a:rPr kumimoji="1"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万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条用印流程</a:t>
            </a:r>
            <a:endParaRPr kumimoji="1"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170304" y="4554759"/>
            <a:ext cx="242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~15</a:t>
            </a:r>
            <a:r>
              <a:rPr kumimoji="1" lang="zh-CN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万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个盖章审核</a:t>
            </a:r>
            <a:endParaRPr kumimoji="1"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149401" y="5236586"/>
            <a:ext cx="2997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~11,250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小时用印审核</a:t>
            </a:r>
            <a:endParaRPr kumimoji="1"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149400" y="3381471"/>
            <a:ext cx="2426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去年状况：</a:t>
            </a:r>
            <a:endParaRPr kumimoji="1"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3F3E392-5EDE-C14F-9841-628263FEC22A}"/>
              </a:ext>
            </a:extLst>
          </p:cNvPr>
          <p:cNvSpPr/>
          <p:nvPr/>
        </p:nvSpPr>
        <p:spPr>
          <a:xfrm>
            <a:off x="4190206" y="4352233"/>
            <a:ext cx="1053111" cy="291091"/>
          </a:xfrm>
          <a:prstGeom prst="rect">
            <a:avLst/>
          </a:prstGeom>
          <a:solidFill>
            <a:srgbClr val="3D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等候代办</a:t>
            </a:r>
          </a:p>
        </p:txBody>
      </p: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ECD253DC-937F-0C4C-BF73-D46E5612218C}"/>
              </a:ext>
            </a:extLst>
          </p:cNvPr>
          <p:cNvCxnSpPr/>
          <p:nvPr/>
        </p:nvCxnSpPr>
        <p:spPr>
          <a:xfrm>
            <a:off x="4716760" y="4630220"/>
            <a:ext cx="1" cy="186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A31BB676-B6C2-144F-83BD-135EB269A32A}"/>
              </a:ext>
            </a:extLst>
          </p:cNvPr>
          <p:cNvSpPr txBox="1"/>
          <p:nvPr/>
        </p:nvSpPr>
        <p:spPr>
          <a:xfrm rot="20277576">
            <a:off x="27337" y="2183380"/>
            <a:ext cx="1306392" cy="400110"/>
          </a:xfrm>
          <a:prstGeom prst="rect">
            <a:avLst/>
          </a:prstGeom>
          <a:solidFill>
            <a:srgbClr val="C00000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&gt;5</a:t>
            </a:r>
            <a:r>
              <a:rPr kumimoji="1"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分钟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1405" y="1975342"/>
            <a:ext cx="8474251" cy="464804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4837" y="2201048"/>
            <a:ext cx="1283065" cy="1288513"/>
          </a:xfrm>
          <a:prstGeom prst="rect">
            <a:avLst/>
          </a:prstGeom>
        </p:spPr>
      </p:pic>
      <p:graphicFrame>
        <p:nvGraphicFramePr>
          <p:cNvPr id="8" name="图示 7"/>
          <p:cNvGraphicFramePr/>
          <p:nvPr/>
        </p:nvGraphicFramePr>
        <p:xfrm>
          <a:off x="361405" y="1586993"/>
          <a:ext cx="8655004" cy="388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矩形 8"/>
          <p:cNvSpPr/>
          <p:nvPr/>
        </p:nvSpPr>
        <p:spPr>
          <a:xfrm>
            <a:off x="1313861" y="3511414"/>
            <a:ext cx="1053111" cy="291091"/>
          </a:xfrm>
          <a:prstGeom prst="rect">
            <a:avLst/>
          </a:prstGeom>
          <a:solidFill>
            <a:srgbClr val="3D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打开挡板</a:t>
            </a:r>
          </a:p>
        </p:txBody>
      </p:sp>
      <p:sp>
        <p:nvSpPr>
          <p:cNvPr id="10" name="矩形 9"/>
          <p:cNvSpPr/>
          <p:nvPr/>
        </p:nvSpPr>
        <p:spPr>
          <a:xfrm>
            <a:off x="1313861" y="3990046"/>
            <a:ext cx="1053111" cy="291091"/>
          </a:xfrm>
          <a:prstGeom prst="rect">
            <a:avLst/>
          </a:prstGeom>
          <a:solidFill>
            <a:srgbClr val="3D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放置文件</a:t>
            </a:r>
          </a:p>
        </p:txBody>
      </p:sp>
      <p:sp>
        <p:nvSpPr>
          <p:cNvPr id="11" name="矩形 10"/>
          <p:cNvSpPr/>
          <p:nvPr/>
        </p:nvSpPr>
        <p:spPr>
          <a:xfrm>
            <a:off x="1313860" y="4468678"/>
            <a:ext cx="1053111" cy="291091"/>
          </a:xfrm>
          <a:prstGeom prst="rect">
            <a:avLst/>
          </a:prstGeom>
          <a:solidFill>
            <a:srgbClr val="3D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点击拍照</a:t>
            </a:r>
          </a:p>
        </p:txBody>
      </p:sp>
      <p:sp>
        <p:nvSpPr>
          <p:cNvPr id="12" name="矩形 11"/>
          <p:cNvSpPr/>
          <p:nvPr/>
        </p:nvSpPr>
        <p:spPr>
          <a:xfrm>
            <a:off x="3732499" y="3506768"/>
            <a:ext cx="1780378" cy="2910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PRA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轮询待办</a:t>
            </a:r>
          </a:p>
        </p:txBody>
      </p:sp>
      <p:sp>
        <p:nvSpPr>
          <p:cNvPr id="13" name="矩形 12"/>
          <p:cNvSpPr/>
          <p:nvPr/>
        </p:nvSpPr>
        <p:spPr>
          <a:xfrm>
            <a:off x="3723754" y="3986179"/>
            <a:ext cx="1810637" cy="2910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OCR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比对文件</a:t>
            </a:r>
          </a:p>
        </p:txBody>
      </p:sp>
      <p:sp>
        <p:nvSpPr>
          <p:cNvPr id="14" name="矩形 13"/>
          <p:cNvSpPr/>
          <p:nvPr/>
        </p:nvSpPr>
        <p:spPr>
          <a:xfrm>
            <a:off x="3696554" y="4673387"/>
            <a:ext cx="840312" cy="2910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一致</a:t>
            </a:r>
          </a:p>
        </p:txBody>
      </p:sp>
      <p:sp>
        <p:nvSpPr>
          <p:cNvPr id="15" name="矩形 14"/>
          <p:cNvSpPr/>
          <p:nvPr/>
        </p:nvSpPr>
        <p:spPr>
          <a:xfrm>
            <a:off x="6915825" y="3477677"/>
            <a:ext cx="1232077" cy="291091"/>
          </a:xfrm>
          <a:prstGeom prst="rect">
            <a:avLst/>
          </a:prstGeom>
          <a:solidFill>
            <a:srgbClr val="3D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印控机盖章</a:t>
            </a:r>
          </a:p>
        </p:txBody>
      </p:sp>
      <p:sp>
        <p:nvSpPr>
          <p:cNvPr id="16" name="矩形 15"/>
          <p:cNvSpPr/>
          <p:nvPr/>
        </p:nvSpPr>
        <p:spPr>
          <a:xfrm>
            <a:off x="7005308" y="5320614"/>
            <a:ext cx="1053111" cy="291091"/>
          </a:xfrm>
          <a:prstGeom prst="rect">
            <a:avLst/>
          </a:prstGeom>
          <a:solidFill>
            <a:srgbClr val="3D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重新拍照</a:t>
            </a:r>
          </a:p>
        </p:txBody>
      </p:sp>
      <p:cxnSp>
        <p:nvCxnSpPr>
          <p:cNvPr id="17" name="直线箭头连接符 16"/>
          <p:cNvCxnSpPr>
            <a:stCxn id="9" idx="2"/>
            <a:endCxn id="10" idx="0"/>
          </p:cNvCxnSpPr>
          <p:nvPr/>
        </p:nvCxnSpPr>
        <p:spPr>
          <a:xfrm>
            <a:off x="1840417" y="3802505"/>
            <a:ext cx="0" cy="187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17"/>
          <p:cNvCxnSpPr>
            <a:stCxn id="10" idx="2"/>
            <a:endCxn id="11" idx="0"/>
          </p:cNvCxnSpPr>
          <p:nvPr/>
        </p:nvCxnSpPr>
        <p:spPr>
          <a:xfrm flipH="1">
            <a:off x="1840416" y="4281137"/>
            <a:ext cx="1" cy="187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/>
          <p:cNvCxnSpPr>
            <a:stCxn id="12" idx="2"/>
            <a:endCxn id="13" idx="0"/>
          </p:cNvCxnSpPr>
          <p:nvPr/>
        </p:nvCxnSpPr>
        <p:spPr>
          <a:xfrm>
            <a:off x="4622688" y="3797859"/>
            <a:ext cx="6385" cy="18832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/>
          <p:cNvCxnSpPr>
            <a:stCxn id="13" idx="2"/>
            <a:endCxn id="14" idx="0"/>
          </p:cNvCxnSpPr>
          <p:nvPr/>
        </p:nvCxnSpPr>
        <p:spPr>
          <a:xfrm flipH="1">
            <a:off x="4116710" y="4277270"/>
            <a:ext cx="512363" cy="39611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5550824" y="5341753"/>
            <a:ext cx="893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通过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5569975" y="5727770"/>
            <a:ext cx="893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驳回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9155" y1="44366" x2="59155" y2="44366"/>
                        <a14:foregroundMark x1="50704" y1="23239" x2="50704" y2="23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3661" y="2267618"/>
            <a:ext cx="1093509" cy="1093509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956076" y="6094001"/>
            <a:ext cx="1727012" cy="29109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用印方</a:t>
            </a:r>
          </a:p>
        </p:txBody>
      </p:sp>
      <p:sp>
        <p:nvSpPr>
          <p:cNvPr id="27" name="矩形 26"/>
          <p:cNvSpPr/>
          <p:nvPr/>
        </p:nvSpPr>
        <p:spPr>
          <a:xfrm>
            <a:off x="6578874" y="6094001"/>
            <a:ext cx="1727012" cy="29109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用印方</a:t>
            </a:r>
          </a:p>
        </p:txBody>
      </p:sp>
      <p:sp>
        <p:nvSpPr>
          <p:cNvPr id="28" name="矩形 27"/>
          <p:cNvSpPr/>
          <p:nvPr/>
        </p:nvSpPr>
        <p:spPr>
          <a:xfrm>
            <a:off x="3767475" y="6094001"/>
            <a:ext cx="1727012" cy="29109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审核方</a:t>
            </a:r>
          </a:p>
        </p:txBody>
      </p:sp>
      <p:sp>
        <p:nvSpPr>
          <p:cNvPr id="39" name="矩形 38"/>
          <p:cNvSpPr/>
          <p:nvPr/>
        </p:nvSpPr>
        <p:spPr>
          <a:xfrm>
            <a:off x="4679524" y="4673387"/>
            <a:ext cx="897918" cy="2910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不一致</a:t>
            </a:r>
          </a:p>
        </p:txBody>
      </p:sp>
      <p:sp>
        <p:nvSpPr>
          <p:cNvPr id="44" name="矩形 43"/>
          <p:cNvSpPr/>
          <p:nvPr/>
        </p:nvSpPr>
        <p:spPr>
          <a:xfrm>
            <a:off x="4691263" y="5211750"/>
            <a:ext cx="897919" cy="291091"/>
          </a:xfrm>
          <a:prstGeom prst="rect">
            <a:avLst/>
          </a:prstGeom>
          <a:solidFill>
            <a:srgbClr val="3D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人工审批</a:t>
            </a:r>
          </a:p>
        </p:txBody>
      </p:sp>
      <p:cxnSp>
        <p:nvCxnSpPr>
          <p:cNvPr id="49" name="直线箭头连接符 48"/>
          <p:cNvCxnSpPr>
            <a:stCxn id="13" idx="2"/>
            <a:endCxn id="39" idx="0"/>
          </p:cNvCxnSpPr>
          <p:nvPr/>
        </p:nvCxnSpPr>
        <p:spPr>
          <a:xfrm>
            <a:off x="4629073" y="4277270"/>
            <a:ext cx="499410" cy="39611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线箭头连接符 50"/>
          <p:cNvCxnSpPr>
            <a:stCxn id="39" idx="2"/>
            <a:endCxn id="44" idx="0"/>
          </p:cNvCxnSpPr>
          <p:nvPr/>
        </p:nvCxnSpPr>
        <p:spPr>
          <a:xfrm>
            <a:off x="5128483" y="4964478"/>
            <a:ext cx="11740" cy="24727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线箭头连接符 54"/>
          <p:cNvCxnSpPr>
            <a:cxnSpLocks/>
            <a:stCxn id="14" idx="2"/>
          </p:cNvCxnSpPr>
          <p:nvPr/>
        </p:nvCxnSpPr>
        <p:spPr>
          <a:xfrm>
            <a:off x="4116710" y="4964478"/>
            <a:ext cx="0" cy="29081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图片 6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0849" y="2166844"/>
            <a:ext cx="797851" cy="1148422"/>
          </a:xfrm>
          <a:prstGeom prst="rect">
            <a:avLst/>
          </a:prstGeom>
        </p:spPr>
      </p:pic>
      <p:sp>
        <p:nvSpPr>
          <p:cNvPr id="72" name="文本框 71"/>
          <p:cNvSpPr txBox="1"/>
          <p:nvPr/>
        </p:nvSpPr>
        <p:spPr>
          <a:xfrm>
            <a:off x="292498" y="894119"/>
            <a:ext cx="1017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通过探索科技创新办法，运用</a:t>
            </a:r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RPA+OCR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的方式让每枚用印的审核流程缩短为</a:t>
            </a:r>
            <a:r>
              <a:rPr kumimoji="1"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～</a:t>
            </a:r>
            <a:r>
              <a:rPr kumimoji="1"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kumimoji="1"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分钟</a:t>
            </a:r>
            <a:r>
              <a:rPr kumimoji="1" lang="zh-CN" alt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且仅有约</a:t>
            </a:r>
            <a:r>
              <a:rPr kumimoji="1" lang="zh-CN" alt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～</a:t>
            </a:r>
            <a:r>
              <a:rPr kumimoji="1"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10%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的用印审核流程会触发钉钉通知人工审批，每位审核员每日审核时间从</a:t>
            </a:r>
            <a:r>
              <a:rPr kumimoji="1"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5h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缩短为</a:t>
            </a:r>
            <a:r>
              <a:rPr kumimoji="1"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0.5h</a:t>
            </a:r>
          </a:p>
        </p:txBody>
      </p:sp>
      <p:sp>
        <p:nvSpPr>
          <p:cNvPr id="73" name="矩形 72"/>
          <p:cNvSpPr/>
          <p:nvPr/>
        </p:nvSpPr>
        <p:spPr>
          <a:xfrm>
            <a:off x="292498" y="350061"/>
            <a:ext cx="10385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gradFill flip="none" rotWithShape="1">
                  <a:gsLst>
                    <a:gs pos="0">
                      <a:srgbClr val="01A8FF"/>
                    </a:gs>
                    <a:gs pos="47000">
                      <a:srgbClr val="B484E2"/>
                    </a:gs>
                    <a:gs pos="100000">
                      <a:srgbClr val="1A070E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流程建设方案：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RPA+OCR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辅助人工审核，若核对结果不一致则人工处理</a:t>
            </a:r>
          </a:p>
        </p:txBody>
      </p:sp>
      <p:sp>
        <p:nvSpPr>
          <p:cNvPr id="80" name="文本框 79"/>
          <p:cNvSpPr txBox="1"/>
          <p:nvPr/>
        </p:nvSpPr>
        <p:spPr>
          <a:xfrm>
            <a:off x="9108536" y="3625469"/>
            <a:ext cx="2426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每年预计</a:t>
            </a:r>
            <a:r>
              <a:rPr kumimoji="1"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节省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kumimoji="1"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9127189" y="4759769"/>
            <a:ext cx="2997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~10,125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小时人工审核</a:t>
            </a:r>
            <a:endParaRPr kumimoji="1"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9127189" y="5354776"/>
            <a:ext cx="2997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~5</a:t>
            </a:r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FTE</a:t>
            </a:r>
          </a:p>
        </p:txBody>
      </p:sp>
      <p:sp>
        <p:nvSpPr>
          <p:cNvPr id="86" name="矩形 85"/>
          <p:cNvSpPr/>
          <p:nvPr/>
        </p:nvSpPr>
        <p:spPr>
          <a:xfrm>
            <a:off x="1224376" y="4989305"/>
            <a:ext cx="1232077" cy="291091"/>
          </a:xfrm>
          <a:prstGeom prst="rect">
            <a:avLst/>
          </a:prstGeom>
          <a:solidFill>
            <a:srgbClr val="3D6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印控机拍照</a:t>
            </a:r>
          </a:p>
        </p:txBody>
      </p:sp>
      <p:cxnSp>
        <p:nvCxnSpPr>
          <p:cNvPr id="88" name="直线箭头连接符 87"/>
          <p:cNvCxnSpPr>
            <a:stCxn id="11" idx="2"/>
            <a:endCxn id="86" idx="0"/>
          </p:cNvCxnSpPr>
          <p:nvPr/>
        </p:nvCxnSpPr>
        <p:spPr>
          <a:xfrm flipH="1">
            <a:off x="1840415" y="4759769"/>
            <a:ext cx="1" cy="229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374C51E9-1858-4D1D-89E4-3488F4BC3E18}"/>
              </a:ext>
            </a:extLst>
          </p:cNvPr>
          <p:cNvSpPr txBox="1"/>
          <p:nvPr/>
        </p:nvSpPr>
        <p:spPr>
          <a:xfrm>
            <a:off x="9108536" y="2555243"/>
            <a:ext cx="2997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ROI: </a:t>
            </a:r>
          </a:p>
          <a:p>
            <a:r>
              <a:rPr kumimoji="1" lang="en-US" altLang="zh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~1,997.9 </a:t>
            </a:r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%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16BA0CB0-9BDD-9445-8BFF-AB4680448499}"/>
              </a:ext>
            </a:extLst>
          </p:cNvPr>
          <p:cNvSpPr/>
          <p:nvPr/>
        </p:nvSpPr>
        <p:spPr>
          <a:xfrm>
            <a:off x="3567202" y="5222962"/>
            <a:ext cx="1023513" cy="2908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自动通过</a:t>
            </a:r>
          </a:p>
        </p:txBody>
      </p:sp>
      <p:cxnSp>
        <p:nvCxnSpPr>
          <p:cNvPr id="40" name="肘形连接符 39">
            <a:extLst>
              <a:ext uri="{FF2B5EF4-FFF2-40B4-BE49-F238E27FC236}">
                <a16:creationId xmlns:a16="http://schemas.microsoft.com/office/drawing/2014/main" id="{DCAAB05E-2EE1-1C47-B03E-55D99A710201}"/>
              </a:ext>
            </a:extLst>
          </p:cNvPr>
          <p:cNvCxnSpPr>
            <a:stCxn id="44" idx="3"/>
            <a:endCxn id="15" idx="1"/>
          </p:cNvCxnSpPr>
          <p:nvPr/>
        </p:nvCxnSpPr>
        <p:spPr>
          <a:xfrm flipV="1">
            <a:off x="5589182" y="3623223"/>
            <a:ext cx="1326643" cy="1734073"/>
          </a:xfrm>
          <a:prstGeom prst="bentConnector3">
            <a:avLst>
              <a:gd name="adj1" fmla="val 2916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肘形连接符 46">
            <a:extLst>
              <a:ext uri="{FF2B5EF4-FFF2-40B4-BE49-F238E27FC236}">
                <a16:creationId xmlns:a16="http://schemas.microsoft.com/office/drawing/2014/main" id="{13CF7900-BB96-904D-98E7-39E257BDBD66}"/>
              </a:ext>
            </a:extLst>
          </p:cNvPr>
          <p:cNvCxnSpPr>
            <a:stCxn id="44" idx="2"/>
            <a:endCxn id="16" idx="1"/>
          </p:cNvCxnSpPr>
          <p:nvPr/>
        </p:nvCxnSpPr>
        <p:spPr>
          <a:xfrm rot="5400000" flipH="1" flipV="1">
            <a:off x="6054424" y="4551958"/>
            <a:ext cx="36681" cy="1865085"/>
          </a:xfrm>
          <a:prstGeom prst="bentConnector4">
            <a:avLst>
              <a:gd name="adj1" fmla="val -623211"/>
              <a:gd name="adj2" fmla="val 6203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肘形连接符 51">
            <a:extLst>
              <a:ext uri="{FF2B5EF4-FFF2-40B4-BE49-F238E27FC236}">
                <a16:creationId xmlns:a16="http://schemas.microsoft.com/office/drawing/2014/main" id="{4B61D5A2-7184-4547-BB1D-EBAA4F00D416}"/>
              </a:ext>
            </a:extLst>
          </p:cNvPr>
          <p:cNvCxnSpPr>
            <a:stCxn id="50" idx="2"/>
            <a:endCxn id="15" idx="3"/>
          </p:cNvCxnSpPr>
          <p:nvPr/>
        </p:nvCxnSpPr>
        <p:spPr>
          <a:xfrm rot="5400000" flipH="1" flipV="1">
            <a:off x="5168151" y="2534030"/>
            <a:ext cx="1890557" cy="4068943"/>
          </a:xfrm>
          <a:prstGeom prst="bentConnector4">
            <a:avLst>
              <a:gd name="adj1" fmla="val -24653"/>
              <a:gd name="adj2" fmla="val 105618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6" name="文本框 65">
            <a:extLst>
              <a:ext uri="{FF2B5EF4-FFF2-40B4-BE49-F238E27FC236}">
                <a16:creationId xmlns:a16="http://schemas.microsoft.com/office/drawing/2014/main" id="{5660D268-98DD-8A42-B25E-C2BDA223B49C}"/>
              </a:ext>
            </a:extLst>
          </p:cNvPr>
          <p:cNvSpPr txBox="1"/>
          <p:nvPr/>
        </p:nvSpPr>
        <p:spPr>
          <a:xfrm>
            <a:off x="9108010" y="4187004"/>
            <a:ext cx="2997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~90%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人工审核时间</a:t>
            </a:r>
            <a:endParaRPr kumimoji="1"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49F9CE51-DA41-274B-8A28-962475B2F4EB}"/>
              </a:ext>
            </a:extLst>
          </p:cNvPr>
          <p:cNvSpPr txBox="1"/>
          <p:nvPr/>
        </p:nvSpPr>
        <p:spPr>
          <a:xfrm rot="20277576">
            <a:off x="-42245" y="1681760"/>
            <a:ext cx="1306392" cy="40011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～</a:t>
            </a:r>
            <a:r>
              <a:rPr kumimoji="1" lang="en-US" altLang="zh-CN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kumimoji="1" lang="zh-CN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分钟</a:t>
            </a:r>
            <a:endParaRPr kumimoji="1"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A05CA90-A3B8-4045-A524-4FF36F26A1DD}"/>
              </a:ext>
            </a:extLst>
          </p:cNvPr>
          <p:cNvSpPr txBox="1"/>
          <p:nvPr/>
        </p:nvSpPr>
        <p:spPr>
          <a:xfrm>
            <a:off x="3615351" y="4269833"/>
            <a:ext cx="893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～</a:t>
            </a:r>
            <a:r>
              <a:rPr kumimoji="1" lang="en-US" altLang="zh-CN" sz="1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90%</a:t>
            </a:r>
            <a:endParaRPr kumimoji="1" lang="zh-CN" altLang="en-US" sz="1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01B90E8F-C9C4-8640-A511-DB37F95A67DD}"/>
              </a:ext>
            </a:extLst>
          </p:cNvPr>
          <p:cNvSpPr txBox="1"/>
          <p:nvPr/>
        </p:nvSpPr>
        <p:spPr>
          <a:xfrm>
            <a:off x="4883004" y="4265088"/>
            <a:ext cx="893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～</a:t>
            </a:r>
            <a:r>
              <a:rPr kumimoji="1" lang="en-US" altLang="zh-CN" sz="1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10%</a:t>
            </a:r>
            <a:endParaRPr kumimoji="1" lang="zh-CN" altLang="en-US" sz="1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D50252D-FBAD-0546-A0D7-2FEE4F1EFE0A}"/>
              </a:ext>
            </a:extLst>
          </p:cNvPr>
          <p:cNvSpPr txBox="1"/>
          <p:nvPr/>
        </p:nvSpPr>
        <p:spPr>
          <a:xfrm>
            <a:off x="4416501" y="4953067"/>
            <a:ext cx="893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钉钉通知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34624" y="505679"/>
            <a:ext cx="9366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rgbClr val="4C99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流程</a:t>
            </a:r>
            <a:r>
              <a:rPr lang="en-US" altLang="zh-CN" sz="2400" b="1" dirty="0">
                <a:solidFill>
                  <a:srgbClr val="4C99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&amp;</a:t>
            </a:r>
            <a:r>
              <a:rPr lang="zh-CN" altLang="en-US" sz="2400" b="1" dirty="0">
                <a:solidFill>
                  <a:srgbClr val="4C99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机器人监控、管理：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全方位管理，机器人运行情况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一目了然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86D1BE9-0FA7-2B4F-A391-BE2BAE499631}"/>
              </a:ext>
            </a:extLst>
          </p:cNvPr>
          <p:cNvSpPr/>
          <p:nvPr/>
        </p:nvSpPr>
        <p:spPr>
          <a:xfrm>
            <a:off x="251254" y="1270808"/>
            <a:ext cx="2862060" cy="461665"/>
          </a:xfrm>
          <a:prstGeom prst="rect">
            <a:avLst/>
          </a:prstGeom>
          <a:solidFill>
            <a:srgbClr val="403B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机器人管理、监控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调度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1259D55-D2E4-4542-BA50-67C0C4C01603}"/>
              </a:ext>
            </a:extLst>
          </p:cNvPr>
          <p:cNvSpPr/>
          <p:nvPr/>
        </p:nvSpPr>
        <p:spPr>
          <a:xfrm>
            <a:off x="6840581" y="1270808"/>
            <a:ext cx="2379336" cy="461665"/>
          </a:xfrm>
          <a:prstGeom prst="rect">
            <a:avLst/>
          </a:prstGeom>
          <a:solidFill>
            <a:srgbClr val="403B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机器人运行大屏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1973D86-48F4-9C43-B883-99E2D857B974}"/>
              </a:ext>
            </a:extLst>
          </p:cNvPr>
          <p:cNvSpPr/>
          <p:nvPr/>
        </p:nvSpPr>
        <p:spPr>
          <a:xfrm>
            <a:off x="267281" y="4349332"/>
            <a:ext cx="1996947" cy="474733"/>
          </a:xfrm>
          <a:prstGeom prst="rect">
            <a:avLst/>
          </a:prstGeom>
          <a:solidFill>
            <a:srgbClr val="403B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权限和资产管理</a:t>
            </a:r>
          </a:p>
        </p:txBody>
      </p:sp>
      <p:pic>
        <p:nvPicPr>
          <p:cNvPr id="15" name="图片 14" descr="图形用户界面, 表格&#10;&#10;描述已自动生成">
            <a:extLst>
              <a:ext uri="{FF2B5EF4-FFF2-40B4-BE49-F238E27FC236}">
                <a16:creationId xmlns:a16="http://schemas.microsoft.com/office/drawing/2014/main" id="{25990F87-5AA9-D148-A26D-FE5E6AD0E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1" y="4976849"/>
            <a:ext cx="5409495" cy="128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 descr="表格&#10;&#10;低可信度描述已自动生成">
            <a:extLst>
              <a:ext uri="{FF2B5EF4-FFF2-40B4-BE49-F238E27FC236}">
                <a16:creationId xmlns:a16="http://schemas.microsoft.com/office/drawing/2014/main" id="{64A7C826-7736-1546-9361-293BB8DAE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99" y="4976849"/>
            <a:ext cx="898588" cy="128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4C5DA39D-8D7D-1F4E-B077-AF038174FC62}"/>
              </a:ext>
            </a:extLst>
          </p:cNvPr>
          <p:cNvSpPr/>
          <p:nvPr/>
        </p:nvSpPr>
        <p:spPr>
          <a:xfrm>
            <a:off x="6873238" y="4349836"/>
            <a:ext cx="1996947" cy="474733"/>
          </a:xfrm>
          <a:prstGeom prst="rect">
            <a:avLst/>
          </a:prstGeom>
          <a:solidFill>
            <a:srgbClr val="403B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流程运行报告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CA88F45-D32B-7B4D-A31C-4307B7349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81" y="1828066"/>
            <a:ext cx="5442152" cy="1112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B44DE1A-655B-094C-B247-CB8263554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81" y="3035924"/>
            <a:ext cx="5458179" cy="103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80DDC9-8CFE-C249-92DD-9D24CCF8E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581" y="1828066"/>
            <a:ext cx="4577529" cy="2237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78BA550-A783-E040-9054-B3C2FF8EC8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9503" y="4976849"/>
            <a:ext cx="4558607" cy="131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34624" y="505679"/>
            <a:ext cx="8288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4C99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流程日志</a:t>
            </a:r>
            <a:r>
              <a:rPr lang="en-US" altLang="zh-CN" sz="2400" b="1" dirty="0">
                <a:solidFill>
                  <a:srgbClr val="4C99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&amp;</a:t>
            </a:r>
            <a:r>
              <a:rPr lang="zh-CN" altLang="en-US" sz="2400" b="1" dirty="0">
                <a:solidFill>
                  <a:srgbClr val="4C99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审计：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日志全记录，流程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精细化管理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86D1BE9-0FA7-2B4F-A391-BE2BAE499631}"/>
              </a:ext>
            </a:extLst>
          </p:cNvPr>
          <p:cNvSpPr/>
          <p:nvPr/>
        </p:nvSpPr>
        <p:spPr>
          <a:xfrm>
            <a:off x="479854" y="3967451"/>
            <a:ext cx="981229" cy="461665"/>
          </a:xfrm>
          <a:prstGeom prst="rect">
            <a:avLst/>
          </a:prstGeom>
          <a:solidFill>
            <a:srgbClr val="403B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审计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D23CAC7-9B5A-794B-8A18-6AB0099BF788}"/>
              </a:ext>
            </a:extLst>
          </p:cNvPr>
          <p:cNvSpPr/>
          <p:nvPr/>
        </p:nvSpPr>
        <p:spPr>
          <a:xfrm>
            <a:off x="479854" y="1259922"/>
            <a:ext cx="981229" cy="461665"/>
          </a:xfrm>
          <a:prstGeom prst="rect">
            <a:avLst/>
          </a:prstGeom>
          <a:solidFill>
            <a:srgbClr val="403B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日志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87C0D46-BCA7-7849-8AA9-6ED92E893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083" y="1259922"/>
            <a:ext cx="7061200" cy="212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7511BA0-6C92-0147-B141-7FDEAE84F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083" y="3967451"/>
            <a:ext cx="7061200" cy="26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47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59107" y="3648312"/>
            <a:ext cx="2705100" cy="474733"/>
          </a:xfrm>
          <a:prstGeom prst="rect">
            <a:avLst/>
          </a:prstGeom>
          <a:solidFill>
            <a:srgbClr val="403B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人机协同</a:t>
            </a:r>
          </a:p>
        </p:txBody>
      </p:sp>
      <p:sp>
        <p:nvSpPr>
          <p:cNvPr id="17" name="矩形 16"/>
          <p:cNvSpPr/>
          <p:nvPr/>
        </p:nvSpPr>
        <p:spPr>
          <a:xfrm>
            <a:off x="4346928" y="4435966"/>
            <a:ext cx="2929457" cy="129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有效防止因人眼疲劳等引起的检查疏漏，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仅在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OCR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识别不通过时人工审核，形成审核闭环</a:t>
            </a:r>
            <a:endParaRPr lang="zh-CN" altLang="en-US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4358" y="3679534"/>
            <a:ext cx="2489198" cy="436843"/>
          </a:xfrm>
          <a:prstGeom prst="rect">
            <a:avLst/>
          </a:prstGeom>
          <a:solidFill>
            <a:srgbClr val="403B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RPA+OCR</a:t>
            </a:r>
            <a:endParaRPr lang="zh-CN" altLang="en-US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7712" y="4501039"/>
            <a:ext cx="2747782" cy="640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融合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RPA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OCR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技术，自动化审核替代“捆绑式”审核</a:t>
            </a:r>
          </a:p>
        </p:txBody>
      </p:sp>
      <p:sp>
        <p:nvSpPr>
          <p:cNvPr id="11" name="矩形 10"/>
          <p:cNvSpPr/>
          <p:nvPr/>
        </p:nvSpPr>
        <p:spPr>
          <a:xfrm>
            <a:off x="8318040" y="3648312"/>
            <a:ext cx="2705100" cy="474733"/>
          </a:xfrm>
          <a:prstGeom prst="rect">
            <a:avLst/>
          </a:prstGeom>
          <a:solidFill>
            <a:srgbClr val="403B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软硬件交互</a:t>
            </a:r>
          </a:p>
        </p:txBody>
      </p:sp>
      <p:sp>
        <p:nvSpPr>
          <p:cNvPr id="16" name="矩形 15"/>
          <p:cNvSpPr/>
          <p:nvPr/>
        </p:nvSpPr>
        <p:spPr>
          <a:xfrm>
            <a:off x="8318040" y="4486910"/>
            <a:ext cx="2705100" cy="640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RPA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触发印控机盖章操作，加速用印审核流程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6" name="Freeform 253">
            <a:extLst>
              <a:ext uri="{FF2B5EF4-FFF2-40B4-BE49-F238E27FC236}">
                <a16:creationId xmlns:a16="http://schemas.microsoft.com/office/drawing/2014/main" id="{DE98B633-C393-D641-AB43-B4F23D750FC1}"/>
              </a:ext>
            </a:extLst>
          </p:cNvPr>
          <p:cNvSpPr>
            <a:spLocks noEditPoints="1"/>
          </p:cNvSpPr>
          <p:nvPr/>
        </p:nvSpPr>
        <p:spPr bwMode="auto">
          <a:xfrm>
            <a:off x="6221159" y="2749975"/>
            <a:ext cx="598392" cy="474733"/>
          </a:xfrm>
          <a:custGeom>
            <a:avLst/>
            <a:gdLst>
              <a:gd name="T0" fmla="*/ 31 w 203"/>
              <a:gd name="T1" fmla="*/ 12 h 177"/>
              <a:gd name="T2" fmla="*/ 175 w 203"/>
              <a:gd name="T3" fmla="*/ 110 h 177"/>
              <a:gd name="T4" fmla="*/ 187 w 203"/>
              <a:gd name="T5" fmla="*/ 110 h 177"/>
              <a:gd name="T6" fmla="*/ 175 w 203"/>
              <a:gd name="T7" fmla="*/ 0 h 177"/>
              <a:gd name="T8" fmla="*/ 19 w 203"/>
              <a:gd name="T9" fmla="*/ 12 h 177"/>
              <a:gd name="T10" fmla="*/ 29 w 203"/>
              <a:gd name="T11" fmla="*/ 77 h 177"/>
              <a:gd name="T12" fmla="*/ 165 w 203"/>
              <a:gd name="T13" fmla="*/ 108 h 177"/>
              <a:gd name="T14" fmla="*/ 171 w 203"/>
              <a:gd name="T15" fmla="*/ 16 h 177"/>
              <a:gd name="T16" fmla="*/ 35 w 203"/>
              <a:gd name="T17" fmla="*/ 75 h 177"/>
              <a:gd name="T18" fmla="*/ 35 w 203"/>
              <a:gd name="T19" fmla="*/ 115 h 177"/>
              <a:gd name="T20" fmla="*/ 139 w 203"/>
              <a:gd name="T21" fmla="*/ 116 h 177"/>
              <a:gd name="T22" fmla="*/ 149 w 203"/>
              <a:gd name="T23" fmla="*/ 76 h 177"/>
              <a:gd name="T24" fmla="*/ 159 w 203"/>
              <a:gd name="T25" fmla="*/ 110 h 177"/>
              <a:gd name="T26" fmla="*/ 79 w 203"/>
              <a:gd name="T27" fmla="*/ 96 h 177"/>
              <a:gd name="T28" fmla="*/ 63 w 203"/>
              <a:gd name="T29" fmla="*/ 80 h 177"/>
              <a:gd name="T30" fmla="*/ 79 w 203"/>
              <a:gd name="T31" fmla="*/ 96 h 177"/>
              <a:gd name="T32" fmla="*/ 63 w 203"/>
              <a:gd name="T33" fmla="*/ 72 h 177"/>
              <a:gd name="T34" fmla="*/ 79 w 203"/>
              <a:gd name="T35" fmla="*/ 56 h 177"/>
              <a:gd name="T36" fmla="*/ 79 w 203"/>
              <a:gd name="T37" fmla="*/ 48 h 177"/>
              <a:gd name="T38" fmla="*/ 63 w 203"/>
              <a:gd name="T39" fmla="*/ 32 h 177"/>
              <a:gd name="T40" fmla="*/ 79 w 203"/>
              <a:gd name="T41" fmla="*/ 48 h 177"/>
              <a:gd name="T42" fmla="*/ 139 w 203"/>
              <a:gd name="T43" fmla="*/ 132 h 177"/>
              <a:gd name="T44" fmla="*/ 35 w 203"/>
              <a:gd name="T45" fmla="*/ 120 h 177"/>
              <a:gd name="T46" fmla="*/ 197 w 203"/>
              <a:gd name="T47" fmla="*/ 124 h 177"/>
              <a:gd name="T48" fmla="*/ 191 w 203"/>
              <a:gd name="T49" fmla="*/ 136 h 177"/>
              <a:gd name="T50" fmla="*/ 187 w 203"/>
              <a:gd name="T51" fmla="*/ 126 h 177"/>
              <a:gd name="T52" fmla="*/ 175 w 203"/>
              <a:gd name="T53" fmla="*/ 126 h 177"/>
              <a:gd name="T54" fmla="*/ 171 w 203"/>
              <a:gd name="T55" fmla="*/ 136 h 177"/>
              <a:gd name="T56" fmla="*/ 165 w 203"/>
              <a:gd name="T57" fmla="*/ 116 h 177"/>
              <a:gd name="T58" fmla="*/ 159 w 203"/>
              <a:gd name="T59" fmla="*/ 136 h 177"/>
              <a:gd name="T60" fmla="*/ 155 w 203"/>
              <a:gd name="T61" fmla="*/ 90 h 177"/>
              <a:gd name="T62" fmla="*/ 143 w 203"/>
              <a:gd name="T63" fmla="*/ 90 h 177"/>
              <a:gd name="T64" fmla="*/ 127 w 203"/>
              <a:gd name="T65" fmla="*/ 136 h 177"/>
              <a:gd name="T66" fmla="*/ 203 w 203"/>
              <a:gd name="T67" fmla="*/ 172 h 177"/>
              <a:gd name="T68" fmla="*/ 197 w 203"/>
              <a:gd name="T69" fmla="*/ 124 h 177"/>
              <a:gd name="T70" fmla="*/ 40 w 203"/>
              <a:gd name="T71" fmla="*/ 96 h 177"/>
              <a:gd name="T72" fmla="*/ 7 w 203"/>
              <a:gd name="T73" fmla="*/ 118 h 177"/>
              <a:gd name="T74" fmla="*/ 44 w 203"/>
              <a:gd name="T75" fmla="*/ 171 h 177"/>
              <a:gd name="T76" fmla="*/ 83 w 203"/>
              <a:gd name="T77" fmla="*/ 144 h 177"/>
              <a:gd name="T78" fmla="*/ 33 w 203"/>
              <a:gd name="T79" fmla="*/ 13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03" h="177">
                <a:moveTo>
                  <a:pt x="31" y="75"/>
                </a:moveTo>
                <a:cubicBezTo>
                  <a:pt x="31" y="12"/>
                  <a:pt x="31" y="12"/>
                  <a:pt x="31" y="12"/>
                </a:cubicBezTo>
                <a:cubicBezTo>
                  <a:pt x="175" y="12"/>
                  <a:pt x="175" y="12"/>
                  <a:pt x="175" y="12"/>
                </a:cubicBezTo>
                <a:cubicBezTo>
                  <a:pt x="175" y="110"/>
                  <a:pt x="175" y="110"/>
                  <a:pt x="175" y="110"/>
                </a:cubicBezTo>
                <a:cubicBezTo>
                  <a:pt x="177" y="108"/>
                  <a:pt x="179" y="108"/>
                  <a:pt x="181" y="108"/>
                </a:cubicBezTo>
                <a:cubicBezTo>
                  <a:pt x="183" y="108"/>
                  <a:pt x="185" y="108"/>
                  <a:pt x="187" y="110"/>
                </a:cubicBezTo>
                <a:cubicBezTo>
                  <a:pt x="187" y="12"/>
                  <a:pt x="187" y="12"/>
                  <a:pt x="187" y="12"/>
                </a:cubicBezTo>
                <a:cubicBezTo>
                  <a:pt x="187" y="5"/>
                  <a:pt x="182" y="0"/>
                  <a:pt x="175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24" y="0"/>
                  <a:pt x="19" y="5"/>
                  <a:pt x="19" y="12"/>
                </a:cubicBezTo>
                <a:cubicBezTo>
                  <a:pt x="19" y="90"/>
                  <a:pt x="19" y="90"/>
                  <a:pt x="19" y="90"/>
                </a:cubicBezTo>
                <a:cubicBezTo>
                  <a:pt x="23" y="84"/>
                  <a:pt x="27" y="79"/>
                  <a:pt x="29" y="77"/>
                </a:cubicBezTo>
                <a:cubicBezTo>
                  <a:pt x="29" y="77"/>
                  <a:pt x="30" y="76"/>
                  <a:pt x="31" y="75"/>
                </a:cubicBezTo>
                <a:close/>
                <a:moveTo>
                  <a:pt x="165" y="108"/>
                </a:moveTo>
                <a:cubicBezTo>
                  <a:pt x="167" y="108"/>
                  <a:pt x="169" y="108"/>
                  <a:pt x="171" y="110"/>
                </a:cubicBezTo>
                <a:cubicBezTo>
                  <a:pt x="171" y="16"/>
                  <a:pt x="171" y="16"/>
                  <a:pt x="171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75"/>
                  <a:pt x="35" y="75"/>
                  <a:pt x="35" y="75"/>
                </a:cubicBezTo>
                <a:cubicBezTo>
                  <a:pt x="44" y="74"/>
                  <a:pt x="58" y="81"/>
                  <a:pt x="49" y="96"/>
                </a:cubicBezTo>
                <a:cubicBezTo>
                  <a:pt x="53" y="94"/>
                  <a:pt x="44" y="105"/>
                  <a:pt x="35" y="115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139" y="116"/>
                  <a:pt x="139" y="116"/>
                  <a:pt x="139" y="116"/>
                </a:cubicBezTo>
                <a:cubicBezTo>
                  <a:pt x="139" y="86"/>
                  <a:pt x="139" y="86"/>
                  <a:pt x="139" y="86"/>
                </a:cubicBezTo>
                <a:cubicBezTo>
                  <a:pt x="139" y="80"/>
                  <a:pt x="144" y="76"/>
                  <a:pt x="149" y="76"/>
                </a:cubicBezTo>
                <a:cubicBezTo>
                  <a:pt x="155" y="76"/>
                  <a:pt x="159" y="80"/>
                  <a:pt x="159" y="86"/>
                </a:cubicBezTo>
                <a:cubicBezTo>
                  <a:pt x="159" y="110"/>
                  <a:pt x="159" y="110"/>
                  <a:pt x="159" y="110"/>
                </a:cubicBezTo>
                <a:cubicBezTo>
                  <a:pt x="161" y="108"/>
                  <a:pt x="163" y="108"/>
                  <a:pt x="165" y="108"/>
                </a:cubicBezTo>
                <a:close/>
                <a:moveTo>
                  <a:pt x="79" y="96"/>
                </a:moveTo>
                <a:cubicBezTo>
                  <a:pt x="63" y="96"/>
                  <a:pt x="63" y="96"/>
                  <a:pt x="63" y="96"/>
                </a:cubicBezTo>
                <a:cubicBezTo>
                  <a:pt x="63" y="80"/>
                  <a:pt x="63" y="80"/>
                  <a:pt x="63" y="80"/>
                </a:cubicBezTo>
                <a:cubicBezTo>
                  <a:pt x="79" y="80"/>
                  <a:pt x="79" y="80"/>
                  <a:pt x="79" y="80"/>
                </a:cubicBezTo>
                <a:lnTo>
                  <a:pt x="79" y="96"/>
                </a:lnTo>
                <a:close/>
                <a:moveTo>
                  <a:pt x="79" y="72"/>
                </a:moveTo>
                <a:cubicBezTo>
                  <a:pt x="63" y="72"/>
                  <a:pt x="63" y="72"/>
                  <a:pt x="63" y="72"/>
                </a:cubicBezTo>
                <a:cubicBezTo>
                  <a:pt x="63" y="56"/>
                  <a:pt x="63" y="56"/>
                  <a:pt x="63" y="56"/>
                </a:cubicBezTo>
                <a:cubicBezTo>
                  <a:pt x="79" y="56"/>
                  <a:pt x="79" y="56"/>
                  <a:pt x="79" y="56"/>
                </a:cubicBezTo>
                <a:lnTo>
                  <a:pt x="79" y="72"/>
                </a:lnTo>
                <a:close/>
                <a:moveTo>
                  <a:pt x="79" y="48"/>
                </a:moveTo>
                <a:cubicBezTo>
                  <a:pt x="63" y="48"/>
                  <a:pt x="63" y="48"/>
                  <a:pt x="63" y="48"/>
                </a:cubicBezTo>
                <a:cubicBezTo>
                  <a:pt x="63" y="32"/>
                  <a:pt x="63" y="32"/>
                  <a:pt x="63" y="32"/>
                </a:cubicBezTo>
                <a:cubicBezTo>
                  <a:pt x="79" y="32"/>
                  <a:pt x="79" y="32"/>
                  <a:pt x="79" y="32"/>
                </a:cubicBezTo>
                <a:lnTo>
                  <a:pt x="79" y="48"/>
                </a:lnTo>
                <a:close/>
                <a:moveTo>
                  <a:pt x="35" y="132"/>
                </a:moveTo>
                <a:cubicBezTo>
                  <a:pt x="139" y="132"/>
                  <a:pt x="139" y="132"/>
                  <a:pt x="139" y="132"/>
                </a:cubicBezTo>
                <a:cubicBezTo>
                  <a:pt x="139" y="120"/>
                  <a:pt x="139" y="120"/>
                  <a:pt x="139" y="120"/>
                </a:cubicBezTo>
                <a:cubicBezTo>
                  <a:pt x="35" y="120"/>
                  <a:pt x="35" y="120"/>
                  <a:pt x="35" y="120"/>
                </a:cubicBezTo>
                <a:cubicBezTo>
                  <a:pt x="35" y="128"/>
                  <a:pt x="35" y="125"/>
                  <a:pt x="35" y="132"/>
                </a:cubicBezTo>
                <a:close/>
                <a:moveTo>
                  <a:pt x="197" y="124"/>
                </a:moveTo>
                <a:cubicBezTo>
                  <a:pt x="194" y="124"/>
                  <a:pt x="191" y="126"/>
                  <a:pt x="191" y="130"/>
                </a:cubicBezTo>
                <a:cubicBezTo>
                  <a:pt x="191" y="136"/>
                  <a:pt x="191" y="136"/>
                  <a:pt x="191" y="136"/>
                </a:cubicBezTo>
                <a:cubicBezTo>
                  <a:pt x="187" y="136"/>
                  <a:pt x="187" y="136"/>
                  <a:pt x="187" y="136"/>
                </a:cubicBezTo>
                <a:cubicBezTo>
                  <a:pt x="187" y="126"/>
                  <a:pt x="187" y="126"/>
                  <a:pt x="187" y="126"/>
                </a:cubicBezTo>
                <a:cubicBezTo>
                  <a:pt x="187" y="122"/>
                  <a:pt x="184" y="120"/>
                  <a:pt x="181" y="120"/>
                </a:cubicBezTo>
                <a:cubicBezTo>
                  <a:pt x="178" y="120"/>
                  <a:pt x="175" y="122"/>
                  <a:pt x="175" y="126"/>
                </a:cubicBezTo>
                <a:cubicBezTo>
                  <a:pt x="175" y="136"/>
                  <a:pt x="175" y="136"/>
                  <a:pt x="175" y="136"/>
                </a:cubicBezTo>
                <a:cubicBezTo>
                  <a:pt x="171" y="136"/>
                  <a:pt x="171" y="136"/>
                  <a:pt x="171" y="136"/>
                </a:cubicBezTo>
                <a:cubicBezTo>
                  <a:pt x="171" y="122"/>
                  <a:pt x="171" y="122"/>
                  <a:pt x="171" y="122"/>
                </a:cubicBezTo>
                <a:cubicBezTo>
                  <a:pt x="171" y="118"/>
                  <a:pt x="168" y="116"/>
                  <a:pt x="165" y="116"/>
                </a:cubicBezTo>
                <a:cubicBezTo>
                  <a:pt x="162" y="116"/>
                  <a:pt x="159" y="118"/>
                  <a:pt x="159" y="122"/>
                </a:cubicBezTo>
                <a:cubicBezTo>
                  <a:pt x="159" y="136"/>
                  <a:pt x="159" y="136"/>
                  <a:pt x="159" y="136"/>
                </a:cubicBezTo>
                <a:cubicBezTo>
                  <a:pt x="155" y="136"/>
                  <a:pt x="155" y="136"/>
                  <a:pt x="155" y="136"/>
                </a:cubicBezTo>
                <a:cubicBezTo>
                  <a:pt x="155" y="90"/>
                  <a:pt x="155" y="90"/>
                  <a:pt x="155" y="90"/>
                </a:cubicBezTo>
                <a:cubicBezTo>
                  <a:pt x="155" y="86"/>
                  <a:pt x="152" y="84"/>
                  <a:pt x="149" y="84"/>
                </a:cubicBezTo>
                <a:cubicBezTo>
                  <a:pt x="146" y="84"/>
                  <a:pt x="143" y="86"/>
                  <a:pt x="143" y="90"/>
                </a:cubicBezTo>
                <a:cubicBezTo>
                  <a:pt x="143" y="136"/>
                  <a:pt x="143" y="136"/>
                  <a:pt x="143" y="136"/>
                </a:cubicBezTo>
                <a:cubicBezTo>
                  <a:pt x="127" y="136"/>
                  <a:pt x="127" y="136"/>
                  <a:pt x="127" y="136"/>
                </a:cubicBezTo>
                <a:cubicBezTo>
                  <a:pt x="135" y="172"/>
                  <a:pt x="135" y="172"/>
                  <a:pt x="135" y="172"/>
                </a:cubicBezTo>
                <a:cubicBezTo>
                  <a:pt x="203" y="172"/>
                  <a:pt x="203" y="172"/>
                  <a:pt x="203" y="172"/>
                </a:cubicBezTo>
                <a:cubicBezTo>
                  <a:pt x="203" y="130"/>
                  <a:pt x="203" y="130"/>
                  <a:pt x="203" y="130"/>
                </a:cubicBezTo>
                <a:cubicBezTo>
                  <a:pt x="203" y="126"/>
                  <a:pt x="200" y="124"/>
                  <a:pt x="197" y="124"/>
                </a:cubicBezTo>
                <a:close/>
                <a:moveTo>
                  <a:pt x="22" y="119"/>
                </a:moveTo>
                <a:cubicBezTo>
                  <a:pt x="22" y="119"/>
                  <a:pt x="45" y="93"/>
                  <a:pt x="40" y="96"/>
                </a:cubicBezTo>
                <a:cubicBezTo>
                  <a:pt x="47" y="86"/>
                  <a:pt x="36" y="80"/>
                  <a:pt x="32" y="85"/>
                </a:cubicBezTo>
                <a:cubicBezTo>
                  <a:pt x="27" y="91"/>
                  <a:pt x="7" y="118"/>
                  <a:pt x="7" y="118"/>
                </a:cubicBezTo>
                <a:cubicBezTo>
                  <a:pt x="7" y="118"/>
                  <a:pt x="0" y="127"/>
                  <a:pt x="7" y="135"/>
                </a:cubicBezTo>
                <a:cubicBezTo>
                  <a:pt x="8" y="137"/>
                  <a:pt x="44" y="171"/>
                  <a:pt x="44" y="171"/>
                </a:cubicBezTo>
                <a:cubicBezTo>
                  <a:pt x="44" y="171"/>
                  <a:pt x="48" y="177"/>
                  <a:pt x="54" y="172"/>
                </a:cubicBezTo>
                <a:cubicBezTo>
                  <a:pt x="60" y="166"/>
                  <a:pt x="83" y="144"/>
                  <a:pt x="83" y="144"/>
                </a:cubicBezTo>
                <a:cubicBezTo>
                  <a:pt x="83" y="136"/>
                  <a:pt x="83" y="136"/>
                  <a:pt x="83" y="136"/>
                </a:cubicBezTo>
                <a:cubicBezTo>
                  <a:pt x="83" y="136"/>
                  <a:pt x="47" y="136"/>
                  <a:pt x="33" y="136"/>
                </a:cubicBezTo>
                <a:cubicBezTo>
                  <a:pt x="15" y="136"/>
                  <a:pt x="22" y="119"/>
                  <a:pt x="22" y="11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7" name="Freeform 394">
            <a:extLst>
              <a:ext uri="{FF2B5EF4-FFF2-40B4-BE49-F238E27FC236}">
                <a16:creationId xmlns:a16="http://schemas.microsoft.com/office/drawing/2014/main" id="{3170C2C5-54FB-C640-AAAF-FF6D80E0BE45}"/>
              </a:ext>
            </a:extLst>
          </p:cNvPr>
          <p:cNvSpPr>
            <a:spLocks noEditPoints="1"/>
          </p:cNvSpPr>
          <p:nvPr/>
        </p:nvSpPr>
        <p:spPr bwMode="auto">
          <a:xfrm>
            <a:off x="4907699" y="2760148"/>
            <a:ext cx="555625" cy="406400"/>
          </a:xfrm>
          <a:custGeom>
            <a:avLst/>
            <a:gdLst>
              <a:gd name="T0" fmla="*/ 259 w 350"/>
              <a:gd name="T1" fmla="*/ 51 h 256"/>
              <a:gd name="T2" fmla="*/ 270 w 350"/>
              <a:gd name="T3" fmla="*/ 62 h 256"/>
              <a:gd name="T4" fmla="*/ 270 w 350"/>
              <a:gd name="T5" fmla="*/ 215 h 256"/>
              <a:gd name="T6" fmla="*/ 11 w 350"/>
              <a:gd name="T7" fmla="*/ 215 h 256"/>
              <a:gd name="T8" fmla="*/ 0 w 350"/>
              <a:gd name="T9" fmla="*/ 204 h 256"/>
              <a:gd name="T10" fmla="*/ 0 w 350"/>
              <a:gd name="T11" fmla="*/ 51 h 256"/>
              <a:gd name="T12" fmla="*/ 11 w 350"/>
              <a:gd name="T13" fmla="*/ 51 h 256"/>
              <a:gd name="T14" fmla="*/ 350 w 350"/>
              <a:gd name="T15" fmla="*/ 256 h 256"/>
              <a:gd name="T16" fmla="*/ 232 w 350"/>
              <a:gd name="T17" fmla="*/ 0 h 256"/>
              <a:gd name="T18" fmla="*/ 266 w 350"/>
              <a:gd name="T19" fmla="*/ 34 h 256"/>
              <a:gd name="T20" fmla="*/ 334 w 350"/>
              <a:gd name="T21" fmla="*/ 34 h 256"/>
              <a:gd name="T22" fmla="*/ 340 w 350"/>
              <a:gd name="T23" fmla="*/ 40 h 256"/>
              <a:gd name="T24" fmla="*/ 340 w 350"/>
              <a:gd name="T25" fmla="*/ 77 h 256"/>
              <a:gd name="T26" fmla="*/ 287 w 350"/>
              <a:gd name="T27" fmla="*/ 77 h 256"/>
              <a:gd name="T28" fmla="*/ 334 w 350"/>
              <a:gd name="T29" fmla="*/ 87 h 256"/>
              <a:gd name="T30" fmla="*/ 340 w 350"/>
              <a:gd name="T31" fmla="*/ 92 h 256"/>
              <a:gd name="T32" fmla="*/ 340 w 350"/>
              <a:gd name="T33" fmla="*/ 129 h 256"/>
              <a:gd name="T34" fmla="*/ 287 w 350"/>
              <a:gd name="T35" fmla="*/ 129 h 256"/>
              <a:gd name="T36" fmla="*/ 232 w 350"/>
              <a:gd name="T37" fmla="*/ 232 h 256"/>
              <a:gd name="T38" fmla="*/ 232 w 350"/>
              <a:gd name="T39" fmla="*/ 256 h 256"/>
              <a:gd name="T40" fmla="*/ 339 w 350"/>
              <a:gd name="T41" fmla="*/ 145 h 256"/>
              <a:gd name="T42" fmla="*/ 317 w 350"/>
              <a:gd name="T43" fmla="*/ 156 h 256"/>
              <a:gd name="T44" fmla="*/ 317 w 350"/>
              <a:gd name="T45" fmla="*/ 145 h 256"/>
              <a:gd name="T46" fmla="*/ 339 w 350"/>
              <a:gd name="T47" fmla="*/ 165 h 256"/>
              <a:gd name="T48" fmla="*/ 317 w 350"/>
              <a:gd name="T49" fmla="*/ 178 h 256"/>
              <a:gd name="T50" fmla="*/ 317 w 350"/>
              <a:gd name="T51" fmla="*/ 165 h 256"/>
              <a:gd name="T52" fmla="*/ 329 w 350"/>
              <a:gd name="T53" fmla="*/ 45 h 256"/>
              <a:gd name="T54" fmla="*/ 287 w 350"/>
              <a:gd name="T55" fmla="*/ 67 h 256"/>
              <a:gd name="T56" fmla="*/ 287 w 350"/>
              <a:gd name="T57" fmla="*/ 45 h 256"/>
              <a:gd name="T58" fmla="*/ 329 w 350"/>
              <a:gd name="T59" fmla="*/ 97 h 256"/>
              <a:gd name="T60" fmla="*/ 287 w 350"/>
              <a:gd name="T61" fmla="*/ 118 h 256"/>
              <a:gd name="T62" fmla="*/ 287 w 350"/>
              <a:gd name="T63" fmla="*/ 97 h 256"/>
              <a:gd name="T64" fmla="*/ 91 w 350"/>
              <a:gd name="T65" fmla="*/ 243 h 256"/>
              <a:gd name="T66" fmla="*/ 178 w 350"/>
              <a:gd name="T67" fmla="*/ 222 h 256"/>
              <a:gd name="T68" fmla="*/ 195 w 350"/>
              <a:gd name="T69" fmla="*/ 243 h 256"/>
              <a:gd name="T70" fmla="*/ 71 w 350"/>
              <a:gd name="T71" fmla="*/ 256 h 256"/>
              <a:gd name="T72" fmla="*/ 71 w 350"/>
              <a:gd name="T73" fmla="*/ 243 h 256"/>
              <a:gd name="T74" fmla="*/ 31 w 350"/>
              <a:gd name="T75" fmla="*/ 80 h 256"/>
              <a:gd name="T76" fmla="*/ 240 w 350"/>
              <a:gd name="T77" fmla="*/ 188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50" h="256">
                <a:moveTo>
                  <a:pt x="11" y="51"/>
                </a:moveTo>
                <a:lnTo>
                  <a:pt x="259" y="51"/>
                </a:lnTo>
                <a:lnTo>
                  <a:pt x="270" y="51"/>
                </a:lnTo>
                <a:lnTo>
                  <a:pt x="270" y="62"/>
                </a:lnTo>
                <a:lnTo>
                  <a:pt x="270" y="204"/>
                </a:lnTo>
                <a:lnTo>
                  <a:pt x="270" y="215"/>
                </a:lnTo>
                <a:lnTo>
                  <a:pt x="259" y="215"/>
                </a:lnTo>
                <a:lnTo>
                  <a:pt x="11" y="215"/>
                </a:lnTo>
                <a:lnTo>
                  <a:pt x="0" y="215"/>
                </a:lnTo>
                <a:lnTo>
                  <a:pt x="0" y="204"/>
                </a:lnTo>
                <a:lnTo>
                  <a:pt x="0" y="62"/>
                </a:lnTo>
                <a:lnTo>
                  <a:pt x="0" y="51"/>
                </a:lnTo>
                <a:lnTo>
                  <a:pt x="11" y="51"/>
                </a:lnTo>
                <a:lnTo>
                  <a:pt x="11" y="51"/>
                </a:lnTo>
                <a:close/>
                <a:moveTo>
                  <a:pt x="232" y="256"/>
                </a:moveTo>
                <a:lnTo>
                  <a:pt x="350" y="256"/>
                </a:lnTo>
                <a:lnTo>
                  <a:pt x="350" y="0"/>
                </a:lnTo>
                <a:lnTo>
                  <a:pt x="232" y="0"/>
                </a:lnTo>
                <a:lnTo>
                  <a:pt x="232" y="34"/>
                </a:lnTo>
                <a:lnTo>
                  <a:pt x="266" y="34"/>
                </a:lnTo>
                <a:lnTo>
                  <a:pt x="287" y="34"/>
                </a:lnTo>
                <a:lnTo>
                  <a:pt x="334" y="34"/>
                </a:lnTo>
                <a:lnTo>
                  <a:pt x="340" y="34"/>
                </a:lnTo>
                <a:lnTo>
                  <a:pt x="340" y="40"/>
                </a:lnTo>
                <a:lnTo>
                  <a:pt x="340" y="71"/>
                </a:lnTo>
                <a:lnTo>
                  <a:pt x="340" y="77"/>
                </a:lnTo>
                <a:lnTo>
                  <a:pt x="334" y="77"/>
                </a:lnTo>
                <a:lnTo>
                  <a:pt x="287" y="77"/>
                </a:lnTo>
                <a:lnTo>
                  <a:pt x="287" y="87"/>
                </a:lnTo>
                <a:lnTo>
                  <a:pt x="334" y="87"/>
                </a:lnTo>
                <a:lnTo>
                  <a:pt x="340" y="87"/>
                </a:lnTo>
                <a:lnTo>
                  <a:pt x="340" y="92"/>
                </a:lnTo>
                <a:lnTo>
                  <a:pt x="340" y="124"/>
                </a:lnTo>
                <a:lnTo>
                  <a:pt x="340" y="129"/>
                </a:lnTo>
                <a:lnTo>
                  <a:pt x="334" y="129"/>
                </a:lnTo>
                <a:lnTo>
                  <a:pt x="287" y="129"/>
                </a:lnTo>
                <a:lnTo>
                  <a:pt x="287" y="232"/>
                </a:lnTo>
                <a:lnTo>
                  <a:pt x="232" y="232"/>
                </a:lnTo>
                <a:lnTo>
                  <a:pt x="232" y="256"/>
                </a:lnTo>
                <a:lnTo>
                  <a:pt x="232" y="256"/>
                </a:lnTo>
                <a:close/>
                <a:moveTo>
                  <a:pt x="317" y="145"/>
                </a:moveTo>
                <a:lnTo>
                  <a:pt x="339" y="145"/>
                </a:lnTo>
                <a:lnTo>
                  <a:pt x="339" y="156"/>
                </a:lnTo>
                <a:lnTo>
                  <a:pt x="317" y="156"/>
                </a:lnTo>
                <a:lnTo>
                  <a:pt x="317" y="145"/>
                </a:lnTo>
                <a:lnTo>
                  <a:pt x="317" y="145"/>
                </a:lnTo>
                <a:close/>
                <a:moveTo>
                  <a:pt x="317" y="165"/>
                </a:moveTo>
                <a:lnTo>
                  <a:pt x="339" y="165"/>
                </a:lnTo>
                <a:lnTo>
                  <a:pt x="339" y="178"/>
                </a:lnTo>
                <a:lnTo>
                  <a:pt x="317" y="178"/>
                </a:lnTo>
                <a:lnTo>
                  <a:pt x="317" y="165"/>
                </a:lnTo>
                <a:lnTo>
                  <a:pt x="317" y="165"/>
                </a:lnTo>
                <a:close/>
                <a:moveTo>
                  <a:pt x="287" y="45"/>
                </a:moveTo>
                <a:lnTo>
                  <a:pt x="329" y="45"/>
                </a:lnTo>
                <a:lnTo>
                  <a:pt x="329" y="67"/>
                </a:lnTo>
                <a:lnTo>
                  <a:pt x="287" y="67"/>
                </a:lnTo>
                <a:lnTo>
                  <a:pt x="287" y="45"/>
                </a:lnTo>
                <a:lnTo>
                  <a:pt x="287" y="45"/>
                </a:lnTo>
                <a:close/>
                <a:moveTo>
                  <a:pt x="287" y="97"/>
                </a:moveTo>
                <a:lnTo>
                  <a:pt x="329" y="97"/>
                </a:lnTo>
                <a:lnTo>
                  <a:pt x="329" y="118"/>
                </a:lnTo>
                <a:lnTo>
                  <a:pt x="287" y="118"/>
                </a:lnTo>
                <a:lnTo>
                  <a:pt x="287" y="97"/>
                </a:lnTo>
                <a:lnTo>
                  <a:pt x="287" y="97"/>
                </a:lnTo>
                <a:close/>
                <a:moveTo>
                  <a:pt x="71" y="243"/>
                </a:moveTo>
                <a:lnTo>
                  <a:pt x="91" y="243"/>
                </a:lnTo>
                <a:lnTo>
                  <a:pt x="91" y="222"/>
                </a:lnTo>
                <a:lnTo>
                  <a:pt x="178" y="222"/>
                </a:lnTo>
                <a:lnTo>
                  <a:pt x="178" y="243"/>
                </a:lnTo>
                <a:lnTo>
                  <a:pt x="195" y="243"/>
                </a:lnTo>
                <a:lnTo>
                  <a:pt x="195" y="256"/>
                </a:lnTo>
                <a:lnTo>
                  <a:pt x="71" y="256"/>
                </a:lnTo>
                <a:lnTo>
                  <a:pt x="71" y="243"/>
                </a:lnTo>
                <a:lnTo>
                  <a:pt x="71" y="243"/>
                </a:lnTo>
                <a:close/>
                <a:moveTo>
                  <a:pt x="240" y="80"/>
                </a:moveTo>
                <a:lnTo>
                  <a:pt x="31" y="80"/>
                </a:lnTo>
                <a:lnTo>
                  <a:pt x="31" y="188"/>
                </a:lnTo>
                <a:lnTo>
                  <a:pt x="240" y="188"/>
                </a:lnTo>
                <a:lnTo>
                  <a:pt x="240" y="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C95F4C6B-9ECF-5B43-917F-0A62908267F5}"/>
              </a:ext>
            </a:extLst>
          </p:cNvPr>
          <p:cNvGrpSpPr/>
          <p:nvPr/>
        </p:nvGrpSpPr>
        <p:grpSpPr>
          <a:xfrm>
            <a:off x="5721528" y="2826333"/>
            <a:ext cx="374472" cy="344782"/>
            <a:chOff x="1293133" y="1822250"/>
            <a:chExt cx="833437" cy="746125"/>
          </a:xfrm>
          <a:solidFill>
            <a:schemeClr val="bg1">
              <a:lumMod val="95000"/>
            </a:schemeClr>
          </a:solidFill>
        </p:grpSpPr>
        <p:sp>
          <p:nvSpPr>
            <p:cNvPr id="79" name="Freeform 7">
              <a:extLst>
                <a:ext uri="{FF2B5EF4-FFF2-40B4-BE49-F238E27FC236}">
                  <a16:creationId xmlns:a16="http://schemas.microsoft.com/office/drawing/2014/main" id="{1217A691-018D-FF45-9B77-0179255BF114}"/>
                </a:ext>
              </a:extLst>
            </p:cNvPr>
            <p:cNvSpPr/>
            <p:nvPr/>
          </p:nvSpPr>
          <p:spPr bwMode="auto">
            <a:xfrm>
              <a:off x="1293133" y="1822250"/>
              <a:ext cx="822325" cy="455613"/>
            </a:xfrm>
            <a:custGeom>
              <a:avLst/>
              <a:gdLst>
                <a:gd name="T0" fmla="*/ 38 w 219"/>
                <a:gd name="T1" fmla="*/ 37 h 121"/>
                <a:gd name="T2" fmla="*/ 219 w 219"/>
                <a:gd name="T3" fmla="*/ 68 h 121"/>
                <a:gd name="T4" fmla="*/ 61 w 219"/>
                <a:gd name="T5" fmla="*/ 61 h 121"/>
                <a:gd name="T6" fmla="*/ 82 w 219"/>
                <a:gd name="T7" fmla="*/ 82 h 121"/>
                <a:gd name="T8" fmla="*/ 1 w 219"/>
                <a:gd name="T9" fmla="*/ 121 h 121"/>
                <a:gd name="T10" fmla="*/ 18 w 219"/>
                <a:gd name="T11" fmla="*/ 17 h 121"/>
                <a:gd name="T12" fmla="*/ 38 w 219"/>
                <a:gd name="T13" fmla="*/ 3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121">
                  <a:moveTo>
                    <a:pt x="38" y="37"/>
                  </a:moveTo>
                  <a:cubicBezTo>
                    <a:pt x="95" y="0"/>
                    <a:pt x="172" y="8"/>
                    <a:pt x="219" y="68"/>
                  </a:cubicBezTo>
                  <a:cubicBezTo>
                    <a:pt x="170" y="22"/>
                    <a:pt x="104" y="25"/>
                    <a:pt x="61" y="61"/>
                  </a:cubicBezTo>
                  <a:cubicBezTo>
                    <a:pt x="68" y="68"/>
                    <a:pt x="75" y="75"/>
                    <a:pt x="82" y="82"/>
                  </a:cubicBezTo>
                  <a:cubicBezTo>
                    <a:pt x="58" y="87"/>
                    <a:pt x="30" y="97"/>
                    <a:pt x="1" y="121"/>
                  </a:cubicBezTo>
                  <a:cubicBezTo>
                    <a:pt x="0" y="78"/>
                    <a:pt x="4" y="49"/>
                    <a:pt x="18" y="17"/>
                  </a:cubicBezTo>
                  <a:cubicBezTo>
                    <a:pt x="25" y="24"/>
                    <a:pt x="32" y="30"/>
                    <a:pt x="38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8">
              <a:extLst>
                <a:ext uri="{FF2B5EF4-FFF2-40B4-BE49-F238E27FC236}">
                  <a16:creationId xmlns:a16="http://schemas.microsoft.com/office/drawing/2014/main" id="{8BF9F3A8-FCB2-C64C-86AB-FAEB814F52ED}"/>
                </a:ext>
              </a:extLst>
            </p:cNvPr>
            <p:cNvSpPr/>
            <p:nvPr/>
          </p:nvSpPr>
          <p:spPr bwMode="auto">
            <a:xfrm>
              <a:off x="1304245" y="2112762"/>
              <a:ext cx="822325" cy="455613"/>
            </a:xfrm>
            <a:custGeom>
              <a:avLst/>
              <a:gdLst>
                <a:gd name="T0" fmla="*/ 181 w 219"/>
                <a:gd name="T1" fmla="*/ 84 h 121"/>
                <a:gd name="T2" fmla="*/ 0 w 219"/>
                <a:gd name="T3" fmla="*/ 53 h 121"/>
                <a:gd name="T4" fmla="*/ 158 w 219"/>
                <a:gd name="T5" fmla="*/ 60 h 121"/>
                <a:gd name="T6" fmla="*/ 138 w 219"/>
                <a:gd name="T7" fmla="*/ 39 h 121"/>
                <a:gd name="T8" fmla="*/ 218 w 219"/>
                <a:gd name="T9" fmla="*/ 0 h 121"/>
                <a:gd name="T10" fmla="*/ 201 w 219"/>
                <a:gd name="T11" fmla="*/ 104 h 121"/>
                <a:gd name="T12" fmla="*/ 181 w 219"/>
                <a:gd name="T13" fmla="*/ 8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121">
                  <a:moveTo>
                    <a:pt x="181" y="84"/>
                  </a:moveTo>
                  <a:cubicBezTo>
                    <a:pt x="124" y="121"/>
                    <a:pt x="47" y="113"/>
                    <a:pt x="0" y="53"/>
                  </a:cubicBezTo>
                  <a:cubicBezTo>
                    <a:pt x="49" y="99"/>
                    <a:pt x="115" y="96"/>
                    <a:pt x="158" y="60"/>
                  </a:cubicBezTo>
                  <a:cubicBezTo>
                    <a:pt x="151" y="53"/>
                    <a:pt x="144" y="46"/>
                    <a:pt x="138" y="39"/>
                  </a:cubicBezTo>
                  <a:cubicBezTo>
                    <a:pt x="161" y="34"/>
                    <a:pt x="189" y="24"/>
                    <a:pt x="218" y="0"/>
                  </a:cubicBezTo>
                  <a:cubicBezTo>
                    <a:pt x="219" y="43"/>
                    <a:pt x="215" y="72"/>
                    <a:pt x="201" y="104"/>
                  </a:cubicBezTo>
                  <a:cubicBezTo>
                    <a:pt x="194" y="97"/>
                    <a:pt x="187" y="90"/>
                    <a:pt x="181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" name="Freeform 401">
            <a:extLst>
              <a:ext uri="{FF2B5EF4-FFF2-40B4-BE49-F238E27FC236}">
                <a16:creationId xmlns:a16="http://schemas.microsoft.com/office/drawing/2014/main" id="{4CCC4BE3-9266-D649-95D1-D95C6683FE88}"/>
              </a:ext>
            </a:extLst>
          </p:cNvPr>
          <p:cNvSpPr>
            <a:spLocks noEditPoints="1"/>
          </p:cNvSpPr>
          <p:nvPr/>
        </p:nvSpPr>
        <p:spPr bwMode="auto">
          <a:xfrm>
            <a:off x="922367" y="2848587"/>
            <a:ext cx="581025" cy="404813"/>
          </a:xfrm>
          <a:custGeom>
            <a:avLst/>
            <a:gdLst>
              <a:gd name="T0" fmla="*/ 48 w 257"/>
              <a:gd name="T1" fmla="*/ 0 h 179"/>
              <a:gd name="T2" fmla="*/ 212 w 257"/>
              <a:gd name="T3" fmla="*/ 0 h 179"/>
              <a:gd name="T4" fmla="*/ 235 w 257"/>
              <a:gd name="T5" fmla="*/ 23 h 179"/>
              <a:gd name="T6" fmla="*/ 235 w 257"/>
              <a:gd name="T7" fmla="*/ 137 h 179"/>
              <a:gd name="T8" fmla="*/ 25 w 257"/>
              <a:gd name="T9" fmla="*/ 137 h 179"/>
              <a:gd name="T10" fmla="*/ 25 w 257"/>
              <a:gd name="T11" fmla="*/ 23 h 179"/>
              <a:gd name="T12" fmla="*/ 48 w 257"/>
              <a:gd name="T13" fmla="*/ 0 h 179"/>
              <a:gd name="T14" fmla="*/ 64 w 257"/>
              <a:gd name="T15" fmla="*/ 84 h 179"/>
              <a:gd name="T16" fmla="*/ 64 w 257"/>
              <a:gd name="T17" fmla="*/ 94 h 179"/>
              <a:gd name="T18" fmla="*/ 137 w 257"/>
              <a:gd name="T19" fmla="*/ 94 h 179"/>
              <a:gd name="T20" fmla="*/ 137 w 257"/>
              <a:gd name="T21" fmla="*/ 84 h 179"/>
              <a:gd name="T22" fmla="*/ 64 w 257"/>
              <a:gd name="T23" fmla="*/ 84 h 179"/>
              <a:gd name="T24" fmla="*/ 64 w 257"/>
              <a:gd name="T25" fmla="*/ 60 h 179"/>
              <a:gd name="T26" fmla="*/ 64 w 257"/>
              <a:gd name="T27" fmla="*/ 70 h 179"/>
              <a:gd name="T28" fmla="*/ 122 w 257"/>
              <a:gd name="T29" fmla="*/ 70 h 179"/>
              <a:gd name="T30" fmla="*/ 122 w 257"/>
              <a:gd name="T31" fmla="*/ 60 h 179"/>
              <a:gd name="T32" fmla="*/ 64 w 257"/>
              <a:gd name="T33" fmla="*/ 60 h 179"/>
              <a:gd name="T34" fmla="*/ 64 w 257"/>
              <a:gd name="T35" fmla="*/ 37 h 179"/>
              <a:gd name="T36" fmla="*/ 64 w 257"/>
              <a:gd name="T37" fmla="*/ 46 h 179"/>
              <a:gd name="T38" fmla="*/ 137 w 257"/>
              <a:gd name="T39" fmla="*/ 46 h 179"/>
              <a:gd name="T40" fmla="*/ 137 w 257"/>
              <a:gd name="T41" fmla="*/ 37 h 179"/>
              <a:gd name="T42" fmla="*/ 64 w 257"/>
              <a:gd name="T43" fmla="*/ 37 h 179"/>
              <a:gd name="T44" fmla="*/ 146 w 257"/>
              <a:gd name="T45" fmla="*/ 67 h 179"/>
              <a:gd name="T46" fmla="*/ 166 w 257"/>
              <a:gd name="T47" fmla="*/ 99 h 179"/>
              <a:gd name="T48" fmla="*/ 172 w 257"/>
              <a:gd name="T49" fmla="*/ 89 h 179"/>
              <a:gd name="T50" fmla="*/ 189 w 257"/>
              <a:gd name="T51" fmla="*/ 100 h 179"/>
              <a:gd name="T52" fmla="*/ 195 w 257"/>
              <a:gd name="T53" fmla="*/ 90 h 179"/>
              <a:gd name="T54" fmla="*/ 178 w 257"/>
              <a:gd name="T55" fmla="*/ 79 h 179"/>
              <a:gd name="T56" fmla="*/ 184 w 257"/>
              <a:gd name="T57" fmla="*/ 70 h 179"/>
              <a:gd name="T58" fmla="*/ 146 w 257"/>
              <a:gd name="T59" fmla="*/ 67 h 179"/>
              <a:gd name="T60" fmla="*/ 0 w 257"/>
              <a:gd name="T61" fmla="*/ 146 h 179"/>
              <a:gd name="T62" fmla="*/ 257 w 257"/>
              <a:gd name="T63" fmla="*/ 146 h 179"/>
              <a:gd name="T64" fmla="*/ 257 w 257"/>
              <a:gd name="T65" fmla="*/ 172 h 179"/>
              <a:gd name="T66" fmla="*/ 249 w 257"/>
              <a:gd name="T67" fmla="*/ 179 h 179"/>
              <a:gd name="T68" fmla="*/ 7 w 257"/>
              <a:gd name="T69" fmla="*/ 179 h 179"/>
              <a:gd name="T70" fmla="*/ 0 w 257"/>
              <a:gd name="T71" fmla="*/ 172 h 179"/>
              <a:gd name="T72" fmla="*/ 0 w 257"/>
              <a:gd name="T73" fmla="*/ 146 h 179"/>
              <a:gd name="T74" fmla="*/ 17 w 257"/>
              <a:gd name="T75" fmla="*/ 155 h 179"/>
              <a:gd name="T76" fmla="*/ 17 w 257"/>
              <a:gd name="T77" fmla="*/ 163 h 179"/>
              <a:gd name="T78" fmla="*/ 39 w 257"/>
              <a:gd name="T79" fmla="*/ 163 h 179"/>
              <a:gd name="T80" fmla="*/ 39 w 257"/>
              <a:gd name="T81" fmla="*/ 155 h 179"/>
              <a:gd name="T82" fmla="*/ 17 w 257"/>
              <a:gd name="T83" fmla="*/ 155 h 179"/>
              <a:gd name="T84" fmla="*/ 220 w 257"/>
              <a:gd name="T85" fmla="*/ 155 h 179"/>
              <a:gd name="T86" fmla="*/ 220 w 257"/>
              <a:gd name="T87" fmla="*/ 163 h 179"/>
              <a:gd name="T88" fmla="*/ 242 w 257"/>
              <a:gd name="T89" fmla="*/ 163 h 179"/>
              <a:gd name="T90" fmla="*/ 242 w 257"/>
              <a:gd name="T91" fmla="*/ 155 h 179"/>
              <a:gd name="T92" fmla="*/ 220 w 257"/>
              <a:gd name="T93" fmla="*/ 155 h 179"/>
              <a:gd name="T94" fmla="*/ 49 w 257"/>
              <a:gd name="T95" fmla="*/ 155 h 179"/>
              <a:gd name="T96" fmla="*/ 49 w 257"/>
              <a:gd name="T97" fmla="*/ 163 h 179"/>
              <a:gd name="T98" fmla="*/ 71 w 257"/>
              <a:gd name="T99" fmla="*/ 163 h 179"/>
              <a:gd name="T100" fmla="*/ 71 w 257"/>
              <a:gd name="T101" fmla="*/ 155 h 179"/>
              <a:gd name="T102" fmla="*/ 49 w 257"/>
              <a:gd name="T103" fmla="*/ 155 h 179"/>
              <a:gd name="T104" fmla="*/ 48 w 257"/>
              <a:gd name="T105" fmla="*/ 21 h 179"/>
              <a:gd name="T106" fmla="*/ 48 w 257"/>
              <a:gd name="T107" fmla="*/ 116 h 179"/>
              <a:gd name="T108" fmla="*/ 213 w 257"/>
              <a:gd name="T109" fmla="*/ 116 h 179"/>
              <a:gd name="T110" fmla="*/ 213 w 257"/>
              <a:gd name="T111" fmla="*/ 21 h 179"/>
              <a:gd name="T112" fmla="*/ 48 w 257"/>
              <a:gd name="T113" fmla="*/ 2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57" h="179">
                <a:moveTo>
                  <a:pt x="48" y="0"/>
                </a:moveTo>
                <a:cubicBezTo>
                  <a:pt x="212" y="0"/>
                  <a:pt x="212" y="0"/>
                  <a:pt x="212" y="0"/>
                </a:cubicBezTo>
                <a:cubicBezTo>
                  <a:pt x="225" y="0"/>
                  <a:pt x="235" y="10"/>
                  <a:pt x="235" y="23"/>
                </a:cubicBezTo>
                <a:cubicBezTo>
                  <a:pt x="235" y="137"/>
                  <a:pt x="235" y="137"/>
                  <a:pt x="235" y="137"/>
                </a:cubicBezTo>
                <a:cubicBezTo>
                  <a:pt x="25" y="137"/>
                  <a:pt x="25" y="137"/>
                  <a:pt x="25" y="137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10"/>
                  <a:pt x="35" y="0"/>
                  <a:pt x="48" y="0"/>
                </a:cubicBezTo>
                <a:close/>
                <a:moveTo>
                  <a:pt x="64" y="84"/>
                </a:moveTo>
                <a:cubicBezTo>
                  <a:pt x="64" y="94"/>
                  <a:pt x="64" y="94"/>
                  <a:pt x="64" y="94"/>
                </a:cubicBezTo>
                <a:cubicBezTo>
                  <a:pt x="137" y="94"/>
                  <a:pt x="137" y="94"/>
                  <a:pt x="137" y="94"/>
                </a:cubicBezTo>
                <a:cubicBezTo>
                  <a:pt x="137" y="84"/>
                  <a:pt x="137" y="84"/>
                  <a:pt x="137" y="84"/>
                </a:cubicBezTo>
                <a:cubicBezTo>
                  <a:pt x="64" y="84"/>
                  <a:pt x="64" y="84"/>
                  <a:pt x="64" y="84"/>
                </a:cubicBezTo>
                <a:close/>
                <a:moveTo>
                  <a:pt x="64" y="60"/>
                </a:moveTo>
                <a:cubicBezTo>
                  <a:pt x="64" y="70"/>
                  <a:pt x="64" y="70"/>
                  <a:pt x="64" y="70"/>
                </a:cubicBezTo>
                <a:cubicBezTo>
                  <a:pt x="122" y="70"/>
                  <a:pt x="122" y="70"/>
                  <a:pt x="122" y="70"/>
                </a:cubicBezTo>
                <a:cubicBezTo>
                  <a:pt x="122" y="60"/>
                  <a:pt x="122" y="60"/>
                  <a:pt x="122" y="60"/>
                </a:cubicBezTo>
                <a:cubicBezTo>
                  <a:pt x="64" y="60"/>
                  <a:pt x="64" y="60"/>
                  <a:pt x="64" y="60"/>
                </a:cubicBezTo>
                <a:close/>
                <a:moveTo>
                  <a:pt x="64" y="37"/>
                </a:moveTo>
                <a:cubicBezTo>
                  <a:pt x="64" y="46"/>
                  <a:pt x="64" y="46"/>
                  <a:pt x="64" y="46"/>
                </a:cubicBezTo>
                <a:cubicBezTo>
                  <a:pt x="137" y="46"/>
                  <a:pt x="137" y="46"/>
                  <a:pt x="137" y="46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64" y="37"/>
                  <a:pt x="64" y="37"/>
                  <a:pt x="64" y="37"/>
                </a:cubicBezTo>
                <a:close/>
                <a:moveTo>
                  <a:pt x="146" y="67"/>
                </a:moveTo>
                <a:cubicBezTo>
                  <a:pt x="166" y="99"/>
                  <a:pt x="166" y="99"/>
                  <a:pt x="166" y="9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89" y="100"/>
                  <a:pt x="189" y="100"/>
                  <a:pt x="189" y="100"/>
                </a:cubicBezTo>
                <a:cubicBezTo>
                  <a:pt x="195" y="90"/>
                  <a:pt x="195" y="90"/>
                  <a:pt x="195" y="90"/>
                </a:cubicBezTo>
                <a:cubicBezTo>
                  <a:pt x="178" y="79"/>
                  <a:pt x="178" y="79"/>
                  <a:pt x="178" y="79"/>
                </a:cubicBezTo>
                <a:cubicBezTo>
                  <a:pt x="184" y="70"/>
                  <a:pt x="184" y="70"/>
                  <a:pt x="184" y="70"/>
                </a:cubicBezTo>
                <a:cubicBezTo>
                  <a:pt x="146" y="67"/>
                  <a:pt x="146" y="67"/>
                  <a:pt x="146" y="67"/>
                </a:cubicBezTo>
                <a:close/>
                <a:moveTo>
                  <a:pt x="0" y="146"/>
                </a:moveTo>
                <a:cubicBezTo>
                  <a:pt x="257" y="146"/>
                  <a:pt x="257" y="146"/>
                  <a:pt x="257" y="146"/>
                </a:cubicBezTo>
                <a:cubicBezTo>
                  <a:pt x="257" y="172"/>
                  <a:pt x="257" y="172"/>
                  <a:pt x="257" y="172"/>
                </a:cubicBezTo>
                <a:cubicBezTo>
                  <a:pt x="249" y="179"/>
                  <a:pt x="249" y="179"/>
                  <a:pt x="249" y="179"/>
                </a:cubicBezTo>
                <a:cubicBezTo>
                  <a:pt x="7" y="179"/>
                  <a:pt x="7" y="179"/>
                  <a:pt x="7" y="179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46"/>
                  <a:pt x="0" y="146"/>
                  <a:pt x="0" y="146"/>
                </a:cubicBezTo>
                <a:close/>
                <a:moveTo>
                  <a:pt x="17" y="155"/>
                </a:moveTo>
                <a:cubicBezTo>
                  <a:pt x="17" y="163"/>
                  <a:pt x="17" y="163"/>
                  <a:pt x="17" y="163"/>
                </a:cubicBezTo>
                <a:cubicBezTo>
                  <a:pt x="39" y="163"/>
                  <a:pt x="39" y="163"/>
                  <a:pt x="39" y="163"/>
                </a:cubicBezTo>
                <a:cubicBezTo>
                  <a:pt x="39" y="155"/>
                  <a:pt x="39" y="155"/>
                  <a:pt x="39" y="155"/>
                </a:cubicBezTo>
                <a:cubicBezTo>
                  <a:pt x="17" y="155"/>
                  <a:pt x="17" y="155"/>
                  <a:pt x="17" y="155"/>
                </a:cubicBezTo>
                <a:close/>
                <a:moveTo>
                  <a:pt x="220" y="155"/>
                </a:moveTo>
                <a:cubicBezTo>
                  <a:pt x="220" y="163"/>
                  <a:pt x="220" y="163"/>
                  <a:pt x="220" y="163"/>
                </a:cubicBezTo>
                <a:cubicBezTo>
                  <a:pt x="242" y="163"/>
                  <a:pt x="242" y="163"/>
                  <a:pt x="242" y="163"/>
                </a:cubicBezTo>
                <a:cubicBezTo>
                  <a:pt x="242" y="155"/>
                  <a:pt x="242" y="155"/>
                  <a:pt x="242" y="155"/>
                </a:cubicBezTo>
                <a:cubicBezTo>
                  <a:pt x="220" y="155"/>
                  <a:pt x="220" y="155"/>
                  <a:pt x="220" y="155"/>
                </a:cubicBezTo>
                <a:close/>
                <a:moveTo>
                  <a:pt x="49" y="155"/>
                </a:moveTo>
                <a:cubicBezTo>
                  <a:pt x="49" y="163"/>
                  <a:pt x="49" y="163"/>
                  <a:pt x="49" y="163"/>
                </a:cubicBezTo>
                <a:cubicBezTo>
                  <a:pt x="71" y="163"/>
                  <a:pt x="71" y="163"/>
                  <a:pt x="71" y="163"/>
                </a:cubicBezTo>
                <a:cubicBezTo>
                  <a:pt x="71" y="155"/>
                  <a:pt x="71" y="155"/>
                  <a:pt x="71" y="155"/>
                </a:cubicBezTo>
                <a:cubicBezTo>
                  <a:pt x="49" y="155"/>
                  <a:pt x="49" y="155"/>
                  <a:pt x="49" y="155"/>
                </a:cubicBezTo>
                <a:close/>
                <a:moveTo>
                  <a:pt x="48" y="21"/>
                </a:moveTo>
                <a:cubicBezTo>
                  <a:pt x="48" y="116"/>
                  <a:pt x="48" y="116"/>
                  <a:pt x="48" y="116"/>
                </a:cubicBezTo>
                <a:cubicBezTo>
                  <a:pt x="213" y="116"/>
                  <a:pt x="213" y="116"/>
                  <a:pt x="213" y="116"/>
                </a:cubicBezTo>
                <a:cubicBezTo>
                  <a:pt x="213" y="21"/>
                  <a:pt x="213" y="21"/>
                  <a:pt x="213" y="21"/>
                </a:cubicBezTo>
                <a:lnTo>
                  <a:pt x="48" y="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EF645565-AFB1-4748-BEE0-F11CCC80C27C}"/>
              </a:ext>
            </a:extLst>
          </p:cNvPr>
          <p:cNvGrpSpPr/>
          <p:nvPr/>
        </p:nvGrpSpPr>
        <p:grpSpPr>
          <a:xfrm>
            <a:off x="2326457" y="2824883"/>
            <a:ext cx="376653" cy="370182"/>
            <a:chOff x="11268075" y="-914400"/>
            <a:chExt cx="577850" cy="585787"/>
          </a:xfrm>
          <a:solidFill>
            <a:schemeClr val="bg1"/>
          </a:solidFill>
        </p:grpSpPr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F8B39BA0-64E1-F94F-B09E-CC3501E49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8075" y="-914400"/>
              <a:ext cx="520700" cy="522288"/>
            </a:xfrm>
            <a:custGeom>
              <a:avLst/>
              <a:gdLst>
                <a:gd name="T0" fmla="*/ 82 w 164"/>
                <a:gd name="T1" fmla="*/ 164 h 164"/>
                <a:gd name="T2" fmla="*/ 0 w 164"/>
                <a:gd name="T3" fmla="*/ 82 h 164"/>
                <a:gd name="T4" fmla="*/ 82 w 164"/>
                <a:gd name="T5" fmla="*/ 0 h 164"/>
                <a:gd name="T6" fmla="*/ 164 w 164"/>
                <a:gd name="T7" fmla="*/ 82 h 164"/>
                <a:gd name="T8" fmla="*/ 82 w 164"/>
                <a:gd name="T9" fmla="*/ 164 h 164"/>
                <a:gd name="T10" fmla="*/ 82 w 164"/>
                <a:gd name="T11" fmla="*/ 8 h 164"/>
                <a:gd name="T12" fmla="*/ 8 w 164"/>
                <a:gd name="T13" fmla="*/ 82 h 164"/>
                <a:gd name="T14" fmla="*/ 82 w 164"/>
                <a:gd name="T15" fmla="*/ 156 h 164"/>
                <a:gd name="T16" fmla="*/ 156 w 164"/>
                <a:gd name="T17" fmla="*/ 82 h 164"/>
                <a:gd name="T18" fmla="*/ 82 w 164"/>
                <a:gd name="T19" fmla="*/ 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4">
                  <a:moveTo>
                    <a:pt x="82" y="164"/>
                  </a:moveTo>
                  <a:cubicBezTo>
                    <a:pt x="37" y="164"/>
                    <a:pt x="0" y="127"/>
                    <a:pt x="0" y="82"/>
                  </a:cubicBezTo>
                  <a:cubicBezTo>
                    <a:pt x="0" y="37"/>
                    <a:pt x="37" y="0"/>
                    <a:pt x="82" y="0"/>
                  </a:cubicBezTo>
                  <a:cubicBezTo>
                    <a:pt x="127" y="0"/>
                    <a:pt x="164" y="37"/>
                    <a:pt x="164" y="82"/>
                  </a:cubicBezTo>
                  <a:cubicBezTo>
                    <a:pt x="164" y="127"/>
                    <a:pt x="127" y="164"/>
                    <a:pt x="82" y="164"/>
                  </a:cubicBezTo>
                  <a:close/>
                  <a:moveTo>
                    <a:pt x="82" y="8"/>
                  </a:moveTo>
                  <a:cubicBezTo>
                    <a:pt x="41" y="8"/>
                    <a:pt x="8" y="41"/>
                    <a:pt x="8" y="82"/>
                  </a:cubicBezTo>
                  <a:cubicBezTo>
                    <a:pt x="8" y="123"/>
                    <a:pt x="41" y="156"/>
                    <a:pt x="82" y="156"/>
                  </a:cubicBezTo>
                  <a:cubicBezTo>
                    <a:pt x="123" y="156"/>
                    <a:pt x="156" y="123"/>
                    <a:pt x="156" y="82"/>
                  </a:cubicBezTo>
                  <a:cubicBezTo>
                    <a:pt x="156" y="41"/>
                    <a:pt x="123" y="8"/>
                    <a:pt x="8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31">
              <a:extLst>
                <a:ext uri="{FF2B5EF4-FFF2-40B4-BE49-F238E27FC236}">
                  <a16:creationId xmlns:a16="http://schemas.microsoft.com/office/drawing/2014/main" id="{C2C44730-DEF3-6444-8ACA-EF4A98126CCE}"/>
                </a:ext>
              </a:extLst>
            </p:cNvPr>
            <p:cNvSpPr/>
            <p:nvPr/>
          </p:nvSpPr>
          <p:spPr bwMode="auto">
            <a:xfrm>
              <a:off x="11709400" y="-465138"/>
              <a:ext cx="136525" cy="136525"/>
            </a:xfrm>
            <a:custGeom>
              <a:avLst/>
              <a:gdLst>
                <a:gd name="T0" fmla="*/ 76 w 86"/>
                <a:gd name="T1" fmla="*/ 86 h 86"/>
                <a:gd name="T2" fmla="*/ 0 w 86"/>
                <a:gd name="T3" fmla="*/ 10 h 86"/>
                <a:gd name="T4" fmla="*/ 12 w 86"/>
                <a:gd name="T5" fmla="*/ 0 h 86"/>
                <a:gd name="T6" fmla="*/ 86 w 86"/>
                <a:gd name="T7" fmla="*/ 74 h 86"/>
                <a:gd name="T8" fmla="*/ 76 w 8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6">
                  <a:moveTo>
                    <a:pt x="76" y="86"/>
                  </a:moveTo>
                  <a:lnTo>
                    <a:pt x="0" y="10"/>
                  </a:lnTo>
                  <a:lnTo>
                    <a:pt x="12" y="0"/>
                  </a:lnTo>
                  <a:lnTo>
                    <a:pt x="86" y="74"/>
                  </a:lnTo>
                  <a:lnTo>
                    <a:pt x="76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0F450344-AFCB-D74B-BE90-D0DEAC455E4D}"/>
              </a:ext>
            </a:extLst>
          </p:cNvPr>
          <p:cNvGrpSpPr/>
          <p:nvPr/>
        </p:nvGrpSpPr>
        <p:grpSpPr>
          <a:xfrm>
            <a:off x="1740608" y="2840457"/>
            <a:ext cx="374472" cy="344782"/>
            <a:chOff x="1293133" y="1822250"/>
            <a:chExt cx="833437" cy="746125"/>
          </a:xfrm>
          <a:solidFill>
            <a:schemeClr val="bg1">
              <a:lumMod val="95000"/>
            </a:schemeClr>
          </a:solidFill>
        </p:grpSpPr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73C1C9AF-F3A2-A045-B3D4-01587CFA4D46}"/>
                </a:ext>
              </a:extLst>
            </p:cNvPr>
            <p:cNvSpPr/>
            <p:nvPr/>
          </p:nvSpPr>
          <p:spPr bwMode="auto">
            <a:xfrm>
              <a:off x="1293133" y="1822250"/>
              <a:ext cx="822325" cy="455613"/>
            </a:xfrm>
            <a:custGeom>
              <a:avLst/>
              <a:gdLst>
                <a:gd name="T0" fmla="*/ 38 w 219"/>
                <a:gd name="T1" fmla="*/ 37 h 121"/>
                <a:gd name="T2" fmla="*/ 219 w 219"/>
                <a:gd name="T3" fmla="*/ 68 h 121"/>
                <a:gd name="T4" fmla="*/ 61 w 219"/>
                <a:gd name="T5" fmla="*/ 61 h 121"/>
                <a:gd name="T6" fmla="*/ 82 w 219"/>
                <a:gd name="T7" fmla="*/ 82 h 121"/>
                <a:gd name="T8" fmla="*/ 1 w 219"/>
                <a:gd name="T9" fmla="*/ 121 h 121"/>
                <a:gd name="T10" fmla="*/ 18 w 219"/>
                <a:gd name="T11" fmla="*/ 17 h 121"/>
                <a:gd name="T12" fmla="*/ 38 w 219"/>
                <a:gd name="T13" fmla="*/ 3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121">
                  <a:moveTo>
                    <a:pt x="38" y="37"/>
                  </a:moveTo>
                  <a:cubicBezTo>
                    <a:pt x="95" y="0"/>
                    <a:pt x="172" y="8"/>
                    <a:pt x="219" y="68"/>
                  </a:cubicBezTo>
                  <a:cubicBezTo>
                    <a:pt x="170" y="22"/>
                    <a:pt x="104" y="25"/>
                    <a:pt x="61" y="61"/>
                  </a:cubicBezTo>
                  <a:cubicBezTo>
                    <a:pt x="68" y="68"/>
                    <a:pt x="75" y="75"/>
                    <a:pt x="82" y="82"/>
                  </a:cubicBezTo>
                  <a:cubicBezTo>
                    <a:pt x="58" y="87"/>
                    <a:pt x="30" y="97"/>
                    <a:pt x="1" y="121"/>
                  </a:cubicBezTo>
                  <a:cubicBezTo>
                    <a:pt x="0" y="78"/>
                    <a:pt x="4" y="49"/>
                    <a:pt x="18" y="17"/>
                  </a:cubicBezTo>
                  <a:cubicBezTo>
                    <a:pt x="25" y="24"/>
                    <a:pt x="32" y="30"/>
                    <a:pt x="38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">
              <a:extLst>
                <a:ext uri="{FF2B5EF4-FFF2-40B4-BE49-F238E27FC236}">
                  <a16:creationId xmlns:a16="http://schemas.microsoft.com/office/drawing/2014/main" id="{F747DBDE-407A-CA4C-9055-CAF07E08E66C}"/>
                </a:ext>
              </a:extLst>
            </p:cNvPr>
            <p:cNvSpPr/>
            <p:nvPr/>
          </p:nvSpPr>
          <p:spPr bwMode="auto">
            <a:xfrm>
              <a:off x="1304245" y="2112762"/>
              <a:ext cx="822325" cy="455613"/>
            </a:xfrm>
            <a:custGeom>
              <a:avLst/>
              <a:gdLst>
                <a:gd name="T0" fmla="*/ 181 w 219"/>
                <a:gd name="T1" fmla="*/ 84 h 121"/>
                <a:gd name="T2" fmla="*/ 0 w 219"/>
                <a:gd name="T3" fmla="*/ 53 h 121"/>
                <a:gd name="T4" fmla="*/ 158 w 219"/>
                <a:gd name="T5" fmla="*/ 60 h 121"/>
                <a:gd name="T6" fmla="*/ 138 w 219"/>
                <a:gd name="T7" fmla="*/ 39 h 121"/>
                <a:gd name="T8" fmla="*/ 218 w 219"/>
                <a:gd name="T9" fmla="*/ 0 h 121"/>
                <a:gd name="T10" fmla="*/ 201 w 219"/>
                <a:gd name="T11" fmla="*/ 104 h 121"/>
                <a:gd name="T12" fmla="*/ 181 w 219"/>
                <a:gd name="T13" fmla="*/ 8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121">
                  <a:moveTo>
                    <a:pt x="181" y="84"/>
                  </a:moveTo>
                  <a:cubicBezTo>
                    <a:pt x="124" y="121"/>
                    <a:pt x="47" y="113"/>
                    <a:pt x="0" y="53"/>
                  </a:cubicBezTo>
                  <a:cubicBezTo>
                    <a:pt x="49" y="99"/>
                    <a:pt x="115" y="96"/>
                    <a:pt x="158" y="60"/>
                  </a:cubicBezTo>
                  <a:cubicBezTo>
                    <a:pt x="151" y="53"/>
                    <a:pt x="144" y="46"/>
                    <a:pt x="138" y="39"/>
                  </a:cubicBezTo>
                  <a:cubicBezTo>
                    <a:pt x="161" y="34"/>
                    <a:pt x="189" y="24"/>
                    <a:pt x="218" y="0"/>
                  </a:cubicBezTo>
                  <a:cubicBezTo>
                    <a:pt x="219" y="43"/>
                    <a:pt x="215" y="72"/>
                    <a:pt x="201" y="104"/>
                  </a:cubicBezTo>
                  <a:cubicBezTo>
                    <a:pt x="194" y="97"/>
                    <a:pt x="187" y="90"/>
                    <a:pt x="181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8" name="Freeform 247">
            <a:extLst>
              <a:ext uri="{FF2B5EF4-FFF2-40B4-BE49-F238E27FC236}">
                <a16:creationId xmlns:a16="http://schemas.microsoft.com/office/drawing/2014/main" id="{1F7CC114-C1C1-B84C-82CB-FEB67E0FC3F1}"/>
              </a:ext>
            </a:extLst>
          </p:cNvPr>
          <p:cNvSpPr>
            <a:spLocks noEditPoints="1"/>
          </p:cNvSpPr>
          <p:nvPr/>
        </p:nvSpPr>
        <p:spPr bwMode="auto">
          <a:xfrm>
            <a:off x="8650238" y="2644876"/>
            <a:ext cx="526483" cy="513604"/>
          </a:xfrm>
          <a:custGeom>
            <a:avLst/>
            <a:gdLst>
              <a:gd name="T0" fmla="*/ 95 w 200"/>
              <a:gd name="T1" fmla="*/ 172 h 188"/>
              <a:gd name="T2" fmla="*/ 95 w 200"/>
              <a:gd name="T3" fmla="*/ 99 h 188"/>
              <a:gd name="T4" fmla="*/ 96 w 200"/>
              <a:gd name="T5" fmla="*/ 105 h 188"/>
              <a:gd name="T6" fmla="*/ 96 w 200"/>
              <a:gd name="T7" fmla="*/ 166 h 188"/>
              <a:gd name="T8" fmla="*/ 96 w 200"/>
              <a:gd name="T9" fmla="*/ 105 h 188"/>
              <a:gd name="T10" fmla="*/ 20 w 200"/>
              <a:gd name="T11" fmla="*/ 96 h 188"/>
              <a:gd name="T12" fmla="*/ 73 w 200"/>
              <a:gd name="T13" fmla="*/ 86 h 188"/>
              <a:gd name="T14" fmla="*/ 80 w 200"/>
              <a:gd name="T15" fmla="*/ 68 h 188"/>
              <a:gd name="T16" fmla="*/ 113 w 200"/>
              <a:gd name="T17" fmla="*/ 75 h 188"/>
              <a:gd name="T18" fmla="*/ 106 w 200"/>
              <a:gd name="T19" fmla="*/ 96 h 188"/>
              <a:gd name="T20" fmla="*/ 186 w 200"/>
              <a:gd name="T21" fmla="*/ 80 h 188"/>
              <a:gd name="T22" fmla="*/ 119 w 200"/>
              <a:gd name="T23" fmla="*/ 60 h 188"/>
              <a:gd name="T24" fmla="*/ 33 w 200"/>
              <a:gd name="T25" fmla="*/ 74 h 188"/>
              <a:gd name="T26" fmla="*/ 6 w 200"/>
              <a:gd name="T27" fmla="*/ 80 h 188"/>
              <a:gd name="T28" fmla="*/ 112 w 200"/>
              <a:gd name="T29" fmla="*/ 136 h 188"/>
              <a:gd name="T30" fmla="*/ 79 w 200"/>
              <a:gd name="T31" fmla="*/ 136 h 188"/>
              <a:gd name="T32" fmla="*/ 179 w 200"/>
              <a:gd name="T33" fmla="*/ 0 h 188"/>
              <a:gd name="T34" fmla="*/ 124 w 200"/>
              <a:gd name="T35" fmla="*/ 20 h 188"/>
              <a:gd name="T36" fmla="*/ 146 w 200"/>
              <a:gd name="T37" fmla="*/ 76 h 188"/>
              <a:gd name="T38" fmla="*/ 200 w 200"/>
              <a:gd name="T39" fmla="*/ 53 h 188"/>
              <a:gd name="T40" fmla="*/ 179 w 200"/>
              <a:gd name="T41" fmla="*/ 0 h 188"/>
              <a:gd name="T42" fmla="*/ 152 w 200"/>
              <a:gd name="T43" fmla="*/ 37 h 188"/>
              <a:gd name="T44" fmla="*/ 173 w 200"/>
              <a:gd name="T45" fmla="*/ 37 h 188"/>
              <a:gd name="T46" fmla="*/ 99 w 200"/>
              <a:gd name="T47" fmla="*/ 87 h 188"/>
              <a:gd name="T48" fmla="*/ 99 w 200"/>
              <a:gd name="T49" fmla="*/ 73 h 188"/>
              <a:gd name="T50" fmla="*/ 79 w 200"/>
              <a:gd name="T51" fmla="*/ 80 h 188"/>
              <a:gd name="T52" fmla="*/ 99 w 200"/>
              <a:gd name="T53" fmla="*/ 87 h 188"/>
              <a:gd name="T54" fmla="*/ 33 w 200"/>
              <a:gd name="T55" fmla="*/ 60 h 188"/>
              <a:gd name="T56" fmla="*/ 6 w 200"/>
              <a:gd name="T57" fmla="*/ 53 h 188"/>
              <a:gd name="T58" fmla="*/ 6 w 200"/>
              <a:gd name="T59" fmla="*/ 67 h 188"/>
              <a:gd name="T60" fmla="*/ 179 w 200"/>
              <a:gd name="T61" fmla="*/ 100 h 188"/>
              <a:gd name="T62" fmla="*/ 140 w 200"/>
              <a:gd name="T63" fmla="*/ 134 h 188"/>
              <a:gd name="T64" fmla="*/ 52 w 200"/>
              <a:gd name="T65" fmla="*/ 134 h 188"/>
              <a:gd name="T66" fmla="*/ 13 w 200"/>
              <a:gd name="T67" fmla="*/ 100 h 188"/>
              <a:gd name="T68" fmla="*/ 3 w 200"/>
              <a:gd name="T69" fmla="*/ 180 h 188"/>
              <a:gd name="T70" fmla="*/ 179 w 200"/>
              <a:gd name="T71" fmla="*/ 188 h 188"/>
              <a:gd name="T72" fmla="*/ 187 w 200"/>
              <a:gd name="T73" fmla="*/ 107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0" h="188">
                <a:moveTo>
                  <a:pt x="59" y="136"/>
                </a:moveTo>
                <a:cubicBezTo>
                  <a:pt x="59" y="156"/>
                  <a:pt x="75" y="172"/>
                  <a:pt x="95" y="172"/>
                </a:cubicBezTo>
                <a:cubicBezTo>
                  <a:pt x="116" y="172"/>
                  <a:pt x="132" y="156"/>
                  <a:pt x="132" y="136"/>
                </a:cubicBezTo>
                <a:cubicBezTo>
                  <a:pt x="132" y="116"/>
                  <a:pt x="116" y="99"/>
                  <a:pt x="95" y="99"/>
                </a:cubicBezTo>
                <a:cubicBezTo>
                  <a:pt x="75" y="99"/>
                  <a:pt x="59" y="116"/>
                  <a:pt x="59" y="136"/>
                </a:cubicBezTo>
                <a:close/>
                <a:moveTo>
                  <a:pt x="96" y="105"/>
                </a:moveTo>
                <a:cubicBezTo>
                  <a:pt x="113" y="105"/>
                  <a:pt x="126" y="119"/>
                  <a:pt x="126" y="135"/>
                </a:cubicBezTo>
                <a:cubicBezTo>
                  <a:pt x="126" y="152"/>
                  <a:pt x="113" y="166"/>
                  <a:pt x="96" y="166"/>
                </a:cubicBezTo>
                <a:cubicBezTo>
                  <a:pt x="79" y="166"/>
                  <a:pt x="66" y="152"/>
                  <a:pt x="66" y="135"/>
                </a:cubicBezTo>
                <a:cubicBezTo>
                  <a:pt x="66" y="119"/>
                  <a:pt x="79" y="105"/>
                  <a:pt x="96" y="105"/>
                </a:cubicBezTo>
                <a:close/>
                <a:moveTo>
                  <a:pt x="6" y="80"/>
                </a:moveTo>
                <a:cubicBezTo>
                  <a:pt x="6" y="87"/>
                  <a:pt x="12" y="96"/>
                  <a:pt x="20" y="96"/>
                </a:cubicBezTo>
                <a:cubicBezTo>
                  <a:pt x="79" y="96"/>
                  <a:pt x="79" y="96"/>
                  <a:pt x="79" y="96"/>
                </a:cubicBezTo>
                <a:cubicBezTo>
                  <a:pt x="79" y="96"/>
                  <a:pt x="73" y="92"/>
                  <a:pt x="73" y="86"/>
                </a:cubicBezTo>
                <a:cubicBezTo>
                  <a:pt x="73" y="73"/>
                  <a:pt x="73" y="73"/>
                  <a:pt x="73" y="73"/>
                </a:cubicBezTo>
                <a:cubicBezTo>
                  <a:pt x="73" y="73"/>
                  <a:pt x="72" y="68"/>
                  <a:pt x="80" y="68"/>
                </a:cubicBezTo>
                <a:cubicBezTo>
                  <a:pt x="106" y="68"/>
                  <a:pt x="106" y="68"/>
                  <a:pt x="106" y="68"/>
                </a:cubicBezTo>
                <a:cubicBezTo>
                  <a:pt x="106" y="68"/>
                  <a:pt x="113" y="67"/>
                  <a:pt x="113" y="75"/>
                </a:cubicBezTo>
                <a:cubicBezTo>
                  <a:pt x="113" y="85"/>
                  <a:pt x="113" y="85"/>
                  <a:pt x="113" y="85"/>
                </a:cubicBezTo>
                <a:cubicBezTo>
                  <a:pt x="113" y="85"/>
                  <a:pt x="113" y="96"/>
                  <a:pt x="106" y="96"/>
                </a:cubicBezTo>
                <a:cubicBezTo>
                  <a:pt x="173" y="96"/>
                  <a:pt x="173" y="96"/>
                  <a:pt x="173" y="96"/>
                </a:cubicBezTo>
                <a:cubicBezTo>
                  <a:pt x="180" y="96"/>
                  <a:pt x="186" y="87"/>
                  <a:pt x="186" y="80"/>
                </a:cubicBezTo>
                <a:cubicBezTo>
                  <a:pt x="139" y="80"/>
                  <a:pt x="139" y="80"/>
                  <a:pt x="139" y="80"/>
                </a:cubicBezTo>
                <a:cubicBezTo>
                  <a:pt x="139" y="80"/>
                  <a:pt x="119" y="81"/>
                  <a:pt x="119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41" y="67"/>
                  <a:pt x="33" y="74"/>
                  <a:pt x="33" y="74"/>
                </a:cubicBezTo>
                <a:cubicBezTo>
                  <a:pt x="6" y="73"/>
                  <a:pt x="6" y="73"/>
                  <a:pt x="6" y="73"/>
                </a:cubicBezTo>
                <a:lnTo>
                  <a:pt x="6" y="80"/>
                </a:lnTo>
                <a:close/>
                <a:moveTo>
                  <a:pt x="96" y="152"/>
                </a:moveTo>
                <a:cubicBezTo>
                  <a:pt x="105" y="152"/>
                  <a:pt x="112" y="145"/>
                  <a:pt x="112" y="136"/>
                </a:cubicBezTo>
                <a:cubicBezTo>
                  <a:pt x="112" y="126"/>
                  <a:pt x="105" y="119"/>
                  <a:pt x="96" y="119"/>
                </a:cubicBezTo>
                <a:cubicBezTo>
                  <a:pt x="87" y="119"/>
                  <a:pt x="79" y="126"/>
                  <a:pt x="79" y="136"/>
                </a:cubicBezTo>
                <a:cubicBezTo>
                  <a:pt x="79" y="145"/>
                  <a:pt x="87" y="152"/>
                  <a:pt x="96" y="152"/>
                </a:cubicBezTo>
                <a:close/>
                <a:moveTo>
                  <a:pt x="179" y="0"/>
                </a:moveTo>
                <a:cubicBezTo>
                  <a:pt x="146" y="0"/>
                  <a:pt x="146" y="0"/>
                  <a:pt x="146" y="0"/>
                </a:cubicBezTo>
                <a:cubicBezTo>
                  <a:pt x="135" y="0"/>
                  <a:pt x="124" y="9"/>
                  <a:pt x="124" y="20"/>
                </a:cubicBezTo>
                <a:cubicBezTo>
                  <a:pt x="124" y="53"/>
                  <a:pt x="124" y="53"/>
                  <a:pt x="124" y="53"/>
                </a:cubicBezTo>
                <a:cubicBezTo>
                  <a:pt x="124" y="64"/>
                  <a:pt x="135" y="76"/>
                  <a:pt x="146" y="76"/>
                </a:cubicBezTo>
                <a:cubicBezTo>
                  <a:pt x="179" y="76"/>
                  <a:pt x="179" y="76"/>
                  <a:pt x="179" y="76"/>
                </a:cubicBezTo>
                <a:cubicBezTo>
                  <a:pt x="190" y="76"/>
                  <a:pt x="200" y="64"/>
                  <a:pt x="200" y="53"/>
                </a:cubicBezTo>
                <a:cubicBezTo>
                  <a:pt x="200" y="20"/>
                  <a:pt x="200" y="20"/>
                  <a:pt x="200" y="20"/>
                </a:cubicBezTo>
                <a:cubicBezTo>
                  <a:pt x="200" y="9"/>
                  <a:pt x="190" y="0"/>
                  <a:pt x="179" y="0"/>
                </a:cubicBezTo>
                <a:close/>
                <a:moveTo>
                  <a:pt x="162" y="47"/>
                </a:moveTo>
                <a:cubicBezTo>
                  <a:pt x="157" y="47"/>
                  <a:pt x="152" y="42"/>
                  <a:pt x="152" y="37"/>
                </a:cubicBezTo>
                <a:cubicBezTo>
                  <a:pt x="152" y="31"/>
                  <a:pt x="157" y="26"/>
                  <a:pt x="162" y="26"/>
                </a:cubicBezTo>
                <a:cubicBezTo>
                  <a:pt x="168" y="26"/>
                  <a:pt x="173" y="31"/>
                  <a:pt x="173" y="37"/>
                </a:cubicBezTo>
                <a:cubicBezTo>
                  <a:pt x="173" y="42"/>
                  <a:pt x="168" y="47"/>
                  <a:pt x="162" y="47"/>
                </a:cubicBezTo>
                <a:close/>
                <a:moveTo>
                  <a:pt x="99" y="87"/>
                </a:moveTo>
                <a:cubicBezTo>
                  <a:pt x="103" y="87"/>
                  <a:pt x="106" y="84"/>
                  <a:pt x="106" y="80"/>
                </a:cubicBezTo>
                <a:cubicBezTo>
                  <a:pt x="106" y="76"/>
                  <a:pt x="103" y="73"/>
                  <a:pt x="99" y="73"/>
                </a:cubicBezTo>
                <a:cubicBezTo>
                  <a:pt x="86" y="73"/>
                  <a:pt x="86" y="73"/>
                  <a:pt x="86" y="73"/>
                </a:cubicBezTo>
                <a:cubicBezTo>
                  <a:pt x="82" y="73"/>
                  <a:pt x="79" y="76"/>
                  <a:pt x="79" y="80"/>
                </a:cubicBezTo>
                <a:cubicBezTo>
                  <a:pt x="79" y="84"/>
                  <a:pt x="82" y="87"/>
                  <a:pt x="86" y="87"/>
                </a:cubicBezTo>
                <a:lnTo>
                  <a:pt x="99" y="87"/>
                </a:lnTo>
                <a:close/>
                <a:moveTo>
                  <a:pt x="26" y="67"/>
                </a:moveTo>
                <a:cubicBezTo>
                  <a:pt x="30" y="67"/>
                  <a:pt x="33" y="64"/>
                  <a:pt x="33" y="60"/>
                </a:cubicBezTo>
                <a:cubicBezTo>
                  <a:pt x="33" y="56"/>
                  <a:pt x="30" y="53"/>
                  <a:pt x="26" y="53"/>
                </a:cubicBezTo>
                <a:cubicBezTo>
                  <a:pt x="6" y="53"/>
                  <a:pt x="6" y="53"/>
                  <a:pt x="6" y="53"/>
                </a:cubicBezTo>
                <a:cubicBezTo>
                  <a:pt x="3" y="53"/>
                  <a:pt x="0" y="56"/>
                  <a:pt x="0" y="60"/>
                </a:cubicBezTo>
                <a:cubicBezTo>
                  <a:pt x="0" y="64"/>
                  <a:pt x="3" y="67"/>
                  <a:pt x="6" y="67"/>
                </a:cubicBezTo>
                <a:lnTo>
                  <a:pt x="26" y="67"/>
                </a:lnTo>
                <a:close/>
                <a:moveTo>
                  <a:pt x="179" y="100"/>
                </a:moveTo>
                <a:cubicBezTo>
                  <a:pt x="120" y="100"/>
                  <a:pt x="120" y="100"/>
                  <a:pt x="120" y="100"/>
                </a:cubicBezTo>
                <a:cubicBezTo>
                  <a:pt x="141" y="111"/>
                  <a:pt x="140" y="134"/>
                  <a:pt x="140" y="134"/>
                </a:cubicBezTo>
                <a:cubicBezTo>
                  <a:pt x="140" y="170"/>
                  <a:pt x="115" y="180"/>
                  <a:pt x="93" y="180"/>
                </a:cubicBezTo>
                <a:cubicBezTo>
                  <a:pt x="71" y="180"/>
                  <a:pt x="52" y="162"/>
                  <a:pt x="52" y="134"/>
                </a:cubicBezTo>
                <a:cubicBezTo>
                  <a:pt x="52" y="105"/>
                  <a:pt x="73" y="100"/>
                  <a:pt x="73" y="100"/>
                </a:cubicBezTo>
                <a:cubicBezTo>
                  <a:pt x="13" y="100"/>
                  <a:pt x="13" y="100"/>
                  <a:pt x="13" y="100"/>
                </a:cubicBezTo>
                <a:cubicBezTo>
                  <a:pt x="9" y="100"/>
                  <a:pt x="3" y="103"/>
                  <a:pt x="3" y="107"/>
                </a:cubicBezTo>
                <a:cubicBezTo>
                  <a:pt x="3" y="180"/>
                  <a:pt x="3" y="180"/>
                  <a:pt x="3" y="180"/>
                </a:cubicBezTo>
                <a:cubicBezTo>
                  <a:pt x="3" y="183"/>
                  <a:pt x="9" y="188"/>
                  <a:pt x="13" y="188"/>
                </a:cubicBezTo>
                <a:cubicBezTo>
                  <a:pt x="179" y="188"/>
                  <a:pt x="179" y="188"/>
                  <a:pt x="179" y="188"/>
                </a:cubicBezTo>
                <a:cubicBezTo>
                  <a:pt x="183" y="188"/>
                  <a:pt x="187" y="183"/>
                  <a:pt x="187" y="180"/>
                </a:cubicBezTo>
                <a:cubicBezTo>
                  <a:pt x="187" y="107"/>
                  <a:pt x="187" y="107"/>
                  <a:pt x="187" y="107"/>
                </a:cubicBezTo>
                <a:cubicBezTo>
                  <a:pt x="187" y="103"/>
                  <a:pt x="183" y="100"/>
                  <a:pt x="179" y="1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1495B01A-B33F-7A44-8208-5ACEC5C5DFC0}"/>
              </a:ext>
            </a:extLst>
          </p:cNvPr>
          <p:cNvGrpSpPr/>
          <p:nvPr/>
        </p:nvGrpSpPr>
        <p:grpSpPr>
          <a:xfrm>
            <a:off x="9426130" y="2824883"/>
            <a:ext cx="374472" cy="344782"/>
            <a:chOff x="1293133" y="1822250"/>
            <a:chExt cx="833437" cy="746125"/>
          </a:xfrm>
          <a:solidFill>
            <a:schemeClr val="bg1">
              <a:lumMod val="95000"/>
            </a:schemeClr>
          </a:solidFill>
        </p:grpSpPr>
        <p:sp>
          <p:nvSpPr>
            <p:cNvPr id="90" name="Freeform 7">
              <a:extLst>
                <a:ext uri="{FF2B5EF4-FFF2-40B4-BE49-F238E27FC236}">
                  <a16:creationId xmlns:a16="http://schemas.microsoft.com/office/drawing/2014/main" id="{353CCEFC-00BD-1345-804A-444BE6F71BAD}"/>
                </a:ext>
              </a:extLst>
            </p:cNvPr>
            <p:cNvSpPr/>
            <p:nvPr/>
          </p:nvSpPr>
          <p:spPr bwMode="auto">
            <a:xfrm>
              <a:off x="1293133" y="1822250"/>
              <a:ext cx="822325" cy="455613"/>
            </a:xfrm>
            <a:custGeom>
              <a:avLst/>
              <a:gdLst>
                <a:gd name="T0" fmla="*/ 38 w 219"/>
                <a:gd name="T1" fmla="*/ 37 h 121"/>
                <a:gd name="T2" fmla="*/ 219 w 219"/>
                <a:gd name="T3" fmla="*/ 68 h 121"/>
                <a:gd name="T4" fmla="*/ 61 w 219"/>
                <a:gd name="T5" fmla="*/ 61 h 121"/>
                <a:gd name="T6" fmla="*/ 82 w 219"/>
                <a:gd name="T7" fmla="*/ 82 h 121"/>
                <a:gd name="T8" fmla="*/ 1 w 219"/>
                <a:gd name="T9" fmla="*/ 121 h 121"/>
                <a:gd name="T10" fmla="*/ 18 w 219"/>
                <a:gd name="T11" fmla="*/ 17 h 121"/>
                <a:gd name="T12" fmla="*/ 38 w 219"/>
                <a:gd name="T13" fmla="*/ 3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121">
                  <a:moveTo>
                    <a:pt x="38" y="37"/>
                  </a:moveTo>
                  <a:cubicBezTo>
                    <a:pt x="95" y="0"/>
                    <a:pt x="172" y="8"/>
                    <a:pt x="219" y="68"/>
                  </a:cubicBezTo>
                  <a:cubicBezTo>
                    <a:pt x="170" y="22"/>
                    <a:pt x="104" y="25"/>
                    <a:pt x="61" y="61"/>
                  </a:cubicBezTo>
                  <a:cubicBezTo>
                    <a:pt x="68" y="68"/>
                    <a:pt x="75" y="75"/>
                    <a:pt x="82" y="82"/>
                  </a:cubicBezTo>
                  <a:cubicBezTo>
                    <a:pt x="58" y="87"/>
                    <a:pt x="30" y="97"/>
                    <a:pt x="1" y="121"/>
                  </a:cubicBezTo>
                  <a:cubicBezTo>
                    <a:pt x="0" y="78"/>
                    <a:pt x="4" y="49"/>
                    <a:pt x="18" y="17"/>
                  </a:cubicBezTo>
                  <a:cubicBezTo>
                    <a:pt x="25" y="24"/>
                    <a:pt x="32" y="30"/>
                    <a:pt x="38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8">
              <a:extLst>
                <a:ext uri="{FF2B5EF4-FFF2-40B4-BE49-F238E27FC236}">
                  <a16:creationId xmlns:a16="http://schemas.microsoft.com/office/drawing/2014/main" id="{2487D981-3A8B-4146-8033-9F5F08A20A56}"/>
                </a:ext>
              </a:extLst>
            </p:cNvPr>
            <p:cNvSpPr/>
            <p:nvPr/>
          </p:nvSpPr>
          <p:spPr bwMode="auto">
            <a:xfrm>
              <a:off x="1304245" y="2112762"/>
              <a:ext cx="822325" cy="455613"/>
            </a:xfrm>
            <a:custGeom>
              <a:avLst/>
              <a:gdLst>
                <a:gd name="T0" fmla="*/ 181 w 219"/>
                <a:gd name="T1" fmla="*/ 84 h 121"/>
                <a:gd name="T2" fmla="*/ 0 w 219"/>
                <a:gd name="T3" fmla="*/ 53 h 121"/>
                <a:gd name="T4" fmla="*/ 158 w 219"/>
                <a:gd name="T5" fmla="*/ 60 h 121"/>
                <a:gd name="T6" fmla="*/ 138 w 219"/>
                <a:gd name="T7" fmla="*/ 39 h 121"/>
                <a:gd name="T8" fmla="*/ 218 w 219"/>
                <a:gd name="T9" fmla="*/ 0 h 121"/>
                <a:gd name="T10" fmla="*/ 201 w 219"/>
                <a:gd name="T11" fmla="*/ 104 h 121"/>
                <a:gd name="T12" fmla="*/ 181 w 219"/>
                <a:gd name="T13" fmla="*/ 8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121">
                  <a:moveTo>
                    <a:pt x="181" y="84"/>
                  </a:moveTo>
                  <a:cubicBezTo>
                    <a:pt x="124" y="121"/>
                    <a:pt x="47" y="113"/>
                    <a:pt x="0" y="53"/>
                  </a:cubicBezTo>
                  <a:cubicBezTo>
                    <a:pt x="49" y="99"/>
                    <a:pt x="115" y="96"/>
                    <a:pt x="158" y="60"/>
                  </a:cubicBezTo>
                  <a:cubicBezTo>
                    <a:pt x="151" y="53"/>
                    <a:pt x="144" y="46"/>
                    <a:pt x="138" y="39"/>
                  </a:cubicBezTo>
                  <a:cubicBezTo>
                    <a:pt x="161" y="34"/>
                    <a:pt x="189" y="24"/>
                    <a:pt x="218" y="0"/>
                  </a:cubicBezTo>
                  <a:cubicBezTo>
                    <a:pt x="219" y="43"/>
                    <a:pt x="215" y="72"/>
                    <a:pt x="201" y="104"/>
                  </a:cubicBezTo>
                  <a:cubicBezTo>
                    <a:pt x="194" y="97"/>
                    <a:pt x="187" y="90"/>
                    <a:pt x="181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2" name="Freeform 401">
            <a:extLst>
              <a:ext uri="{FF2B5EF4-FFF2-40B4-BE49-F238E27FC236}">
                <a16:creationId xmlns:a16="http://schemas.microsoft.com/office/drawing/2014/main" id="{49124977-F01D-E44D-BFD4-FE7A72AE7592}"/>
              </a:ext>
            </a:extLst>
          </p:cNvPr>
          <p:cNvSpPr>
            <a:spLocks noEditPoints="1"/>
          </p:cNvSpPr>
          <p:nvPr/>
        </p:nvSpPr>
        <p:spPr bwMode="auto">
          <a:xfrm>
            <a:off x="10032825" y="2801721"/>
            <a:ext cx="581025" cy="404813"/>
          </a:xfrm>
          <a:custGeom>
            <a:avLst/>
            <a:gdLst>
              <a:gd name="T0" fmla="*/ 48 w 257"/>
              <a:gd name="T1" fmla="*/ 0 h 179"/>
              <a:gd name="T2" fmla="*/ 212 w 257"/>
              <a:gd name="T3" fmla="*/ 0 h 179"/>
              <a:gd name="T4" fmla="*/ 235 w 257"/>
              <a:gd name="T5" fmla="*/ 23 h 179"/>
              <a:gd name="T6" fmla="*/ 235 w 257"/>
              <a:gd name="T7" fmla="*/ 137 h 179"/>
              <a:gd name="T8" fmla="*/ 25 w 257"/>
              <a:gd name="T9" fmla="*/ 137 h 179"/>
              <a:gd name="T10" fmla="*/ 25 w 257"/>
              <a:gd name="T11" fmla="*/ 23 h 179"/>
              <a:gd name="T12" fmla="*/ 48 w 257"/>
              <a:gd name="T13" fmla="*/ 0 h 179"/>
              <a:gd name="T14" fmla="*/ 64 w 257"/>
              <a:gd name="T15" fmla="*/ 84 h 179"/>
              <a:gd name="T16" fmla="*/ 64 w 257"/>
              <a:gd name="T17" fmla="*/ 94 h 179"/>
              <a:gd name="T18" fmla="*/ 137 w 257"/>
              <a:gd name="T19" fmla="*/ 94 h 179"/>
              <a:gd name="T20" fmla="*/ 137 w 257"/>
              <a:gd name="T21" fmla="*/ 84 h 179"/>
              <a:gd name="T22" fmla="*/ 64 w 257"/>
              <a:gd name="T23" fmla="*/ 84 h 179"/>
              <a:gd name="T24" fmla="*/ 64 w 257"/>
              <a:gd name="T25" fmla="*/ 60 h 179"/>
              <a:gd name="T26" fmla="*/ 64 w 257"/>
              <a:gd name="T27" fmla="*/ 70 h 179"/>
              <a:gd name="T28" fmla="*/ 122 w 257"/>
              <a:gd name="T29" fmla="*/ 70 h 179"/>
              <a:gd name="T30" fmla="*/ 122 w 257"/>
              <a:gd name="T31" fmla="*/ 60 h 179"/>
              <a:gd name="T32" fmla="*/ 64 w 257"/>
              <a:gd name="T33" fmla="*/ 60 h 179"/>
              <a:gd name="T34" fmla="*/ 64 w 257"/>
              <a:gd name="T35" fmla="*/ 37 h 179"/>
              <a:gd name="T36" fmla="*/ 64 w 257"/>
              <a:gd name="T37" fmla="*/ 46 h 179"/>
              <a:gd name="T38" fmla="*/ 137 w 257"/>
              <a:gd name="T39" fmla="*/ 46 h 179"/>
              <a:gd name="T40" fmla="*/ 137 w 257"/>
              <a:gd name="T41" fmla="*/ 37 h 179"/>
              <a:gd name="T42" fmla="*/ 64 w 257"/>
              <a:gd name="T43" fmla="*/ 37 h 179"/>
              <a:gd name="T44" fmla="*/ 146 w 257"/>
              <a:gd name="T45" fmla="*/ 67 h 179"/>
              <a:gd name="T46" fmla="*/ 166 w 257"/>
              <a:gd name="T47" fmla="*/ 99 h 179"/>
              <a:gd name="T48" fmla="*/ 172 w 257"/>
              <a:gd name="T49" fmla="*/ 89 h 179"/>
              <a:gd name="T50" fmla="*/ 189 w 257"/>
              <a:gd name="T51" fmla="*/ 100 h 179"/>
              <a:gd name="T52" fmla="*/ 195 w 257"/>
              <a:gd name="T53" fmla="*/ 90 h 179"/>
              <a:gd name="T54" fmla="*/ 178 w 257"/>
              <a:gd name="T55" fmla="*/ 79 h 179"/>
              <a:gd name="T56" fmla="*/ 184 w 257"/>
              <a:gd name="T57" fmla="*/ 70 h 179"/>
              <a:gd name="T58" fmla="*/ 146 w 257"/>
              <a:gd name="T59" fmla="*/ 67 h 179"/>
              <a:gd name="T60" fmla="*/ 0 w 257"/>
              <a:gd name="T61" fmla="*/ 146 h 179"/>
              <a:gd name="T62" fmla="*/ 257 w 257"/>
              <a:gd name="T63" fmla="*/ 146 h 179"/>
              <a:gd name="T64" fmla="*/ 257 w 257"/>
              <a:gd name="T65" fmla="*/ 172 h 179"/>
              <a:gd name="T66" fmla="*/ 249 w 257"/>
              <a:gd name="T67" fmla="*/ 179 h 179"/>
              <a:gd name="T68" fmla="*/ 7 w 257"/>
              <a:gd name="T69" fmla="*/ 179 h 179"/>
              <a:gd name="T70" fmla="*/ 0 w 257"/>
              <a:gd name="T71" fmla="*/ 172 h 179"/>
              <a:gd name="T72" fmla="*/ 0 w 257"/>
              <a:gd name="T73" fmla="*/ 146 h 179"/>
              <a:gd name="T74" fmla="*/ 17 w 257"/>
              <a:gd name="T75" fmla="*/ 155 h 179"/>
              <a:gd name="T76" fmla="*/ 17 w 257"/>
              <a:gd name="T77" fmla="*/ 163 h 179"/>
              <a:gd name="T78" fmla="*/ 39 w 257"/>
              <a:gd name="T79" fmla="*/ 163 h 179"/>
              <a:gd name="T80" fmla="*/ 39 w 257"/>
              <a:gd name="T81" fmla="*/ 155 h 179"/>
              <a:gd name="T82" fmla="*/ 17 w 257"/>
              <a:gd name="T83" fmla="*/ 155 h 179"/>
              <a:gd name="T84" fmla="*/ 220 w 257"/>
              <a:gd name="T85" fmla="*/ 155 h 179"/>
              <a:gd name="T86" fmla="*/ 220 w 257"/>
              <a:gd name="T87" fmla="*/ 163 h 179"/>
              <a:gd name="T88" fmla="*/ 242 w 257"/>
              <a:gd name="T89" fmla="*/ 163 h 179"/>
              <a:gd name="T90" fmla="*/ 242 w 257"/>
              <a:gd name="T91" fmla="*/ 155 h 179"/>
              <a:gd name="T92" fmla="*/ 220 w 257"/>
              <a:gd name="T93" fmla="*/ 155 h 179"/>
              <a:gd name="T94" fmla="*/ 49 w 257"/>
              <a:gd name="T95" fmla="*/ 155 h 179"/>
              <a:gd name="T96" fmla="*/ 49 w 257"/>
              <a:gd name="T97" fmla="*/ 163 h 179"/>
              <a:gd name="T98" fmla="*/ 71 w 257"/>
              <a:gd name="T99" fmla="*/ 163 h 179"/>
              <a:gd name="T100" fmla="*/ 71 w 257"/>
              <a:gd name="T101" fmla="*/ 155 h 179"/>
              <a:gd name="T102" fmla="*/ 49 w 257"/>
              <a:gd name="T103" fmla="*/ 155 h 179"/>
              <a:gd name="T104" fmla="*/ 48 w 257"/>
              <a:gd name="T105" fmla="*/ 21 h 179"/>
              <a:gd name="T106" fmla="*/ 48 w 257"/>
              <a:gd name="T107" fmla="*/ 116 h 179"/>
              <a:gd name="T108" fmla="*/ 213 w 257"/>
              <a:gd name="T109" fmla="*/ 116 h 179"/>
              <a:gd name="T110" fmla="*/ 213 w 257"/>
              <a:gd name="T111" fmla="*/ 21 h 179"/>
              <a:gd name="T112" fmla="*/ 48 w 257"/>
              <a:gd name="T113" fmla="*/ 2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57" h="179">
                <a:moveTo>
                  <a:pt x="48" y="0"/>
                </a:moveTo>
                <a:cubicBezTo>
                  <a:pt x="212" y="0"/>
                  <a:pt x="212" y="0"/>
                  <a:pt x="212" y="0"/>
                </a:cubicBezTo>
                <a:cubicBezTo>
                  <a:pt x="225" y="0"/>
                  <a:pt x="235" y="10"/>
                  <a:pt x="235" y="23"/>
                </a:cubicBezTo>
                <a:cubicBezTo>
                  <a:pt x="235" y="137"/>
                  <a:pt x="235" y="137"/>
                  <a:pt x="235" y="137"/>
                </a:cubicBezTo>
                <a:cubicBezTo>
                  <a:pt x="25" y="137"/>
                  <a:pt x="25" y="137"/>
                  <a:pt x="25" y="137"/>
                </a:cubicBezTo>
                <a:cubicBezTo>
                  <a:pt x="25" y="23"/>
                  <a:pt x="25" y="23"/>
                  <a:pt x="25" y="23"/>
                </a:cubicBezTo>
                <a:cubicBezTo>
                  <a:pt x="25" y="10"/>
                  <a:pt x="35" y="0"/>
                  <a:pt x="48" y="0"/>
                </a:cubicBezTo>
                <a:close/>
                <a:moveTo>
                  <a:pt x="64" y="84"/>
                </a:moveTo>
                <a:cubicBezTo>
                  <a:pt x="64" y="94"/>
                  <a:pt x="64" y="94"/>
                  <a:pt x="64" y="94"/>
                </a:cubicBezTo>
                <a:cubicBezTo>
                  <a:pt x="137" y="94"/>
                  <a:pt x="137" y="94"/>
                  <a:pt x="137" y="94"/>
                </a:cubicBezTo>
                <a:cubicBezTo>
                  <a:pt x="137" y="84"/>
                  <a:pt x="137" y="84"/>
                  <a:pt x="137" y="84"/>
                </a:cubicBezTo>
                <a:cubicBezTo>
                  <a:pt x="64" y="84"/>
                  <a:pt x="64" y="84"/>
                  <a:pt x="64" y="84"/>
                </a:cubicBezTo>
                <a:close/>
                <a:moveTo>
                  <a:pt x="64" y="60"/>
                </a:moveTo>
                <a:cubicBezTo>
                  <a:pt x="64" y="70"/>
                  <a:pt x="64" y="70"/>
                  <a:pt x="64" y="70"/>
                </a:cubicBezTo>
                <a:cubicBezTo>
                  <a:pt x="122" y="70"/>
                  <a:pt x="122" y="70"/>
                  <a:pt x="122" y="70"/>
                </a:cubicBezTo>
                <a:cubicBezTo>
                  <a:pt x="122" y="60"/>
                  <a:pt x="122" y="60"/>
                  <a:pt x="122" y="60"/>
                </a:cubicBezTo>
                <a:cubicBezTo>
                  <a:pt x="64" y="60"/>
                  <a:pt x="64" y="60"/>
                  <a:pt x="64" y="60"/>
                </a:cubicBezTo>
                <a:close/>
                <a:moveTo>
                  <a:pt x="64" y="37"/>
                </a:moveTo>
                <a:cubicBezTo>
                  <a:pt x="64" y="46"/>
                  <a:pt x="64" y="46"/>
                  <a:pt x="64" y="46"/>
                </a:cubicBezTo>
                <a:cubicBezTo>
                  <a:pt x="137" y="46"/>
                  <a:pt x="137" y="46"/>
                  <a:pt x="137" y="46"/>
                </a:cubicBezTo>
                <a:cubicBezTo>
                  <a:pt x="137" y="37"/>
                  <a:pt x="137" y="37"/>
                  <a:pt x="137" y="37"/>
                </a:cubicBezTo>
                <a:cubicBezTo>
                  <a:pt x="64" y="37"/>
                  <a:pt x="64" y="37"/>
                  <a:pt x="64" y="37"/>
                </a:cubicBezTo>
                <a:close/>
                <a:moveTo>
                  <a:pt x="146" y="67"/>
                </a:moveTo>
                <a:cubicBezTo>
                  <a:pt x="166" y="99"/>
                  <a:pt x="166" y="99"/>
                  <a:pt x="166" y="9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89" y="100"/>
                  <a:pt x="189" y="100"/>
                  <a:pt x="189" y="100"/>
                </a:cubicBezTo>
                <a:cubicBezTo>
                  <a:pt x="195" y="90"/>
                  <a:pt x="195" y="90"/>
                  <a:pt x="195" y="90"/>
                </a:cubicBezTo>
                <a:cubicBezTo>
                  <a:pt x="178" y="79"/>
                  <a:pt x="178" y="79"/>
                  <a:pt x="178" y="79"/>
                </a:cubicBezTo>
                <a:cubicBezTo>
                  <a:pt x="184" y="70"/>
                  <a:pt x="184" y="70"/>
                  <a:pt x="184" y="70"/>
                </a:cubicBezTo>
                <a:cubicBezTo>
                  <a:pt x="146" y="67"/>
                  <a:pt x="146" y="67"/>
                  <a:pt x="146" y="67"/>
                </a:cubicBezTo>
                <a:close/>
                <a:moveTo>
                  <a:pt x="0" y="146"/>
                </a:moveTo>
                <a:cubicBezTo>
                  <a:pt x="257" y="146"/>
                  <a:pt x="257" y="146"/>
                  <a:pt x="257" y="146"/>
                </a:cubicBezTo>
                <a:cubicBezTo>
                  <a:pt x="257" y="172"/>
                  <a:pt x="257" y="172"/>
                  <a:pt x="257" y="172"/>
                </a:cubicBezTo>
                <a:cubicBezTo>
                  <a:pt x="249" y="179"/>
                  <a:pt x="249" y="179"/>
                  <a:pt x="249" y="179"/>
                </a:cubicBezTo>
                <a:cubicBezTo>
                  <a:pt x="7" y="179"/>
                  <a:pt x="7" y="179"/>
                  <a:pt x="7" y="179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46"/>
                  <a:pt x="0" y="146"/>
                  <a:pt x="0" y="146"/>
                </a:cubicBezTo>
                <a:close/>
                <a:moveTo>
                  <a:pt x="17" y="155"/>
                </a:moveTo>
                <a:cubicBezTo>
                  <a:pt x="17" y="163"/>
                  <a:pt x="17" y="163"/>
                  <a:pt x="17" y="163"/>
                </a:cubicBezTo>
                <a:cubicBezTo>
                  <a:pt x="39" y="163"/>
                  <a:pt x="39" y="163"/>
                  <a:pt x="39" y="163"/>
                </a:cubicBezTo>
                <a:cubicBezTo>
                  <a:pt x="39" y="155"/>
                  <a:pt x="39" y="155"/>
                  <a:pt x="39" y="155"/>
                </a:cubicBezTo>
                <a:cubicBezTo>
                  <a:pt x="17" y="155"/>
                  <a:pt x="17" y="155"/>
                  <a:pt x="17" y="155"/>
                </a:cubicBezTo>
                <a:close/>
                <a:moveTo>
                  <a:pt x="220" y="155"/>
                </a:moveTo>
                <a:cubicBezTo>
                  <a:pt x="220" y="163"/>
                  <a:pt x="220" y="163"/>
                  <a:pt x="220" y="163"/>
                </a:cubicBezTo>
                <a:cubicBezTo>
                  <a:pt x="242" y="163"/>
                  <a:pt x="242" y="163"/>
                  <a:pt x="242" y="163"/>
                </a:cubicBezTo>
                <a:cubicBezTo>
                  <a:pt x="242" y="155"/>
                  <a:pt x="242" y="155"/>
                  <a:pt x="242" y="155"/>
                </a:cubicBezTo>
                <a:cubicBezTo>
                  <a:pt x="220" y="155"/>
                  <a:pt x="220" y="155"/>
                  <a:pt x="220" y="155"/>
                </a:cubicBezTo>
                <a:close/>
                <a:moveTo>
                  <a:pt x="49" y="155"/>
                </a:moveTo>
                <a:cubicBezTo>
                  <a:pt x="49" y="163"/>
                  <a:pt x="49" y="163"/>
                  <a:pt x="49" y="163"/>
                </a:cubicBezTo>
                <a:cubicBezTo>
                  <a:pt x="71" y="163"/>
                  <a:pt x="71" y="163"/>
                  <a:pt x="71" y="163"/>
                </a:cubicBezTo>
                <a:cubicBezTo>
                  <a:pt x="71" y="155"/>
                  <a:pt x="71" y="155"/>
                  <a:pt x="71" y="155"/>
                </a:cubicBezTo>
                <a:cubicBezTo>
                  <a:pt x="49" y="155"/>
                  <a:pt x="49" y="155"/>
                  <a:pt x="49" y="155"/>
                </a:cubicBezTo>
                <a:close/>
                <a:moveTo>
                  <a:pt x="48" y="21"/>
                </a:moveTo>
                <a:cubicBezTo>
                  <a:pt x="48" y="116"/>
                  <a:pt x="48" y="116"/>
                  <a:pt x="48" y="116"/>
                </a:cubicBezTo>
                <a:cubicBezTo>
                  <a:pt x="213" y="116"/>
                  <a:pt x="213" y="116"/>
                  <a:pt x="213" y="116"/>
                </a:cubicBezTo>
                <a:cubicBezTo>
                  <a:pt x="213" y="21"/>
                  <a:pt x="213" y="21"/>
                  <a:pt x="213" y="21"/>
                </a:cubicBezTo>
                <a:lnTo>
                  <a:pt x="48" y="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B7BB51B-8FBC-604E-8E13-86FF857823C3}"/>
              </a:ext>
            </a:extLst>
          </p:cNvPr>
          <p:cNvSpPr txBox="1"/>
          <p:nvPr/>
        </p:nvSpPr>
        <p:spPr>
          <a:xfrm>
            <a:off x="567347" y="776500"/>
            <a:ext cx="11307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4C99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模式及技术创新：</a:t>
            </a:r>
            <a:endParaRPr lang="en-US" altLang="zh-CN" sz="2400" b="1" dirty="0">
              <a:solidFill>
                <a:srgbClr val="4C99F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pPr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运用</a:t>
            </a: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RPA+OCR</a:t>
            </a:r>
            <a:r>
              <a:rPr lang="zh-CN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模式提升用印审核效率</a:t>
            </a:r>
            <a:r>
              <a:rPr lang="zh-CN" altLang="en-US" sz="2400" b="1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，实现</a:t>
            </a:r>
            <a:r>
              <a:rPr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人机协同、软硬件交互</a:t>
            </a:r>
            <a:endParaRPr lang="en-US" altLang="zh-CN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defRPr/>
            </a:pP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>
            <a:off x="462550" y="2283693"/>
            <a:ext cx="1406526" cy="1411288"/>
            <a:chOff x="1056283" y="3304561"/>
            <a:chExt cx="1406526" cy="1411288"/>
          </a:xfrm>
        </p:grpSpPr>
        <p:sp>
          <p:nvSpPr>
            <p:cNvPr id="7" name="Oval 222845"/>
            <p:cNvSpPr>
              <a:spLocks noChangeArrowheads="1"/>
            </p:cNvSpPr>
            <p:nvPr/>
          </p:nvSpPr>
          <p:spPr bwMode="auto">
            <a:xfrm>
              <a:off x="1694458" y="3796686"/>
              <a:ext cx="122238" cy="120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Oval 222846"/>
            <p:cNvSpPr>
              <a:spLocks noChangeArrowheads="1"/>
            </p:cNvSpPr>
            <p:nvPr/>
          </p:nvSpPr>
          <p:spPr bwMode="auto">
            <a:xfrm>
              <a:off x="1261071" y="3796686"/>
              <a:ext cx="120650" cy="120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Rectangle 222849"/>
            <p:cNvSpPr>
              <a:spLocks noChangeArrowheads="1"/>
            </p:cNvSpPr>
            <p:nvPr/>
          </p:nvSpPr>
          <p:spPr bwMode="auto">
            <a:xfrm>
              <a:off x="1915121" y="3380761"/>
              <a:ext cx="547688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222850"/>
            <p:cNvSpPr/>
            <p:nvPr/>
          </p:nvSpPr>
          <p:spPr bwMode="auto">
            <a:xfrm>
              <a:off x="1056283" y="3712548"/>
              <a:ext cx="495300" cy="1003300"/>
            </a:xfrm>
            <a:custGeom>
              <a:avLst/>
              <a:gdLst>
                <a:gd name="T0" fmla="*/ 143 w 215"/>
                <a:gd name="T1" fmla="*/ 100 h 435"/>
                <a:gd name="T2" fmla="*/ 119 w 215"/>
                <a:gd name="T3" fmla="*/ 99 h 435"/>
                <a:gd name="T4" fmla="*/ 101 w 215"/>
                <a:gd name="T5" fmla="*/ 99 h 435"/>
                <a:gd name="T6" fmla="*/ 83 w 215"/>
                <a:gd name="T7" fmla="*/ 98 h 435"/>
                <a:gd name="T8" fmla="*/ 19 w 215"/>
                <a:gd name="T9" fmla="*/ 0 h 435"/>
                <a:gd name="T10" fmla="*/ 0 w 215"/>
                <a:gd name="T11" fmla="*/ 12 h 435"/>
                <a:gd name="T12" fmla="*/ 65 w 215"/>
                <a:gd name="T13" fmla="*/ 134 h 435"/>
                <a:gd name="T14" fmla="*/ 65 w 215"/>
                <a:gd name="T15" fmla="*/ 435 h 435"/>
                <a:gd name="T16" fmla="*/ 92 w 215"/>
                <a:gd name="T17" fmla="*/ 435 h 435"/>
                <a:gd name="T18" fmla="*/ 112 w 215"/>
                <a:gd name="T19" fmla="*/ 296 h 435"/>
                <a:gd name="T20" fmla="*/ 130 w 215"/>
                <a:gd name="T21" fmla="*/ 435 h 435"/>
                <a:gd name="T22" fmla="*/ 158 w 215"/>
                <a:gd name="T23" fmla="*/ 435 h 435"/>
                <a:gd name="T24" fmla="*/ 159 w 215"/>
                <a:gd name="T25" fmla="*/ 148 h 435"/>
                <a:gd name="T26" fmla="*/ 194 w 215"/>
                <a:gd name="T27" fmla="*/ 243 h 435"/>
                <a:gd name="T28" fmla="*/ 215 w 215"/>
                <a:gd name="T29" fmla="*/ 236 h 435"/>
                <a:gd name="T30" fmla="*/ 185 w 215"/>
                <a:gd name="T31" fmla="*/ 134 h 435"/>
                <a:gd name="T32" fmla="*/ 143 w 215"/>
                <a:gd name="T33" fmla="*/ 10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5" h="435">
                  <a:moveTo>
                    <a:pt x="143" y="100"/>
                  </a:moveTo>
                  <a:cubicBezTo>
                    <a:pt x="138" y="99"/>
                    <a:pt x="125" y="99"/>
                    <a:pt x="119" y="99"/>
                  </a:cubicBezTo>
                  <a:cubicBezTo>
                    <a:pt x="101" y="99"/>
                    <a:pt x="101" y="99"/>
                    <a:pt x="101" y="99"/>
                  </a:cubicBezTo>
                  <a:cubicBezTo>
                    <a:pt x="83" y="98"/>
                    <a:pt x="83" y="98"/>
                    <a:pt x="83" y="9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65" y="134"/>
                    <a:pt x="65" y="134"/>
                    <a:pt x="65" y="134"/>
                  </a:cubicBezTo>
                  <a:cubicBezTo>
                    <a:pt x="65" y="435"/>
                    <a:pt x="65" y="435"/>
                    <a:pt x="65" y="435"/>
                  </a:cubicBezTo>
                  <a:cubicBezTo>
                    <a:pt x="92" y="435"/>
                    <a:pt x="92" y="435"/>
                    <a:pt x="92" y="435"/>
                  </a:cubicBezTo>
                  <a:cubicBezTo>
                    <a:pt x="112" y="296"/>
                    <a:pt x="112" y="296"/>
                    <a:pt x="112" y="296"/>
                  </a:cubicBezTo>
                  <a:cubicBezTo>
                    <a:pt x="130" y="435"/>
                    <a:pt x="130" y="435"/>
                    <a:pt x="130" y="435"/>
                  </a:cubicBezTo>
                  <a:cubicBezTo>
                    <a:pt x="158" y="435"/>
                    <a:pt x="158" y="435"/>
                    <a:pt x="158" y="435"/>
                  </a:cubicBezTo>
                  <a:cubicBezTo>
                    <a:pt x="159" y="148"/>
                    <a:pt x="159" y="148"/>
                    <a:pt x="159" y="148"/>
                  </a:cubicBezTo>
                  <a:cubicBezTo>
                    <a:pt x="194" y="243"/>
                    <a:pt x="194" y="243"/>
                    <a:pt x="194" y="243"/>
                  </a:cubicBezTo>
                  <a:cubicBezTo>
                    <a:pt x="215" y="236"/>
                    <a:pt x="215" y="236"/>
                    <a:pt x="215" y="236"/>
                  </a:cubicBezTo>
                  <a:cubicBezTo>
                    <a:pt x="185" y="134"/>
                    <a:pt x="185" y="134"/>
                    <a:pt x="185" y="134"/>
                  </a:cubicBezTo>
                  <a:cubicBezTo>
                    <a:pt x="172" y="97"/>
                    <a:pt x="143" y="100"/>
                    <a:pt x="143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Oval 222851"/>
            <p:cNvSpPr>
              <a:spLocks noChangeArrowheads="1"/>
            </p:cNvSpPr>
            <p:nvPr/>
          </p:nvSpPr>
          <p:spPr bwMode="auto">
            <a:xfrm>
              <a:off x="2124671" y="3796686"/>
              <a:ext cx="122238" cy="120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222852"/>
            <p:cNvSpPr/>
            <p:nvPr/>
          </p:nvSpPr>
          <p:spPr bwMode="auto">
            <a:xfrm>
              <a:off x="1926233" y="3712548"/>
              <a:ext cx="520700" cy="1003300"/>
            </a:xfrm>
            <a:custGeom>
              <a:avLst/>
              <a:gdLst>
                <a:gd name="T0" fmla="*/ 208 w 328"/>
                <a:gd name="T1" fmla="*/ 143 h 632"/>
                <a:gd name="T2" fmla="*/ 121 w 328"/>
                <a:gd name="T3" fmla="*/ 143 h 632"/>
                <a:gd name="T4" fmla="*/ 28 w 328"/>
                <a:gd name="T5" fmla="*/ 0 h 632"/>
                <a:gd name="T6" fmla="*/ 0 w 328"/>
                <a:gd name="T7" fmla="*/ 18 h 632"/>
                <a:gd name="T8" fmla="*/ 95 w 328"/>
                <a:gd name="T9" fmla="*/ 195 h 632"/>
                <a:gd name="T10" fmla="*/ 95 w 328"/>
                <a:gd name="T11" fmla="*/ 632 h 632"/>
                <a:gd name="T12" fmla="*/ 134 w 328"/>
                <a:gd name="T13" fmla="*/ 632 h 632"/>
                <a:gd name="T14" fmla="*/ 164 w 328"/>
                <a:gd name="T15" fmla="*/ 430 h 632"/>
                <a:gd name="T16" fmla="*/ 190 w 328"/>
                <a:gd name="T17" fmla="*/ 632 h 632"/>
                <a:gd name="T18" fmla="*/ 230 w 328"/>
                <a:gd name="T19" fmla="*/ 632 h 632"/>
                <a:gd name="T20" fmla="*/ 234 w 328"/>
                <a:gd name="T21" fmla="*/ 195 h 632"/>
                <a:gd name="T22" fmla="*/ 328 w 328"/>
                <a:gd name="T23" fmla="*/ 18 h 632"/>
                <a:gd name="T24" fmla="*/ 301 w 328"/>
                <a:gd name="T25" fmla="*/ 0 h 632"/>
                <a:gd name="T26" fmla="*/ 208 w 328"/>
                <a:gd name="T27" fmla="*/ 143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8" h="632">
                  <a:moveTo>
                    <a:pt x="208" y="143"/>
                  </a:moveTo>
                  <a:lnTo>
                    <a:pt x="121" y="143"/>
                  </a:lnTo>
                  <a:lnTo>
                    <a:pt x="28" y="0"/>
                  </a:lnTo>
                  <a:lnTo>
                    <a:pt x="0" y="18"/>
                  </a:lnTo>
                  <a:lnTo>
                    <a:pt x="95" y="195"/>
                  </a:lnTo>
                  <a:lnTo>
                    <a:pt x="95" y="632"/>
                  </a:lnTo>
                  <a:lnTo>
                    <a:pt x="134" y="632"/>
                  </a:lnTo>
                  <a:lnTo>
                    <a:pt x="164" y="430"/>
                  </a:lnTo>
                  <a:lnTo>
                    <a:pt x="190" y="632"/>
                  </a:lnTo>
                  <a:lnTo>
                    <a:pt x="230" y="632"/>
                  </a:lnTo>
                  <a:lnTo>
                    <a:pt x="234" y="195"/>
                  </a:lnTo>
                  <a:lnTo>
                    <a:pt x="328" y="18"/>
                  </a:lnTo>
                  <a:lnTo>
                    <a:pt x="301" y="0"/>
                  </a:lnTo>
                  <a:lnTo>
                    <a:pt x="208" y="1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222853"/>
            <p:cNvSpPr>
              <a:spLocks noEditPoints="1"/>
            </p:cNvSpPr>
            <p:nvPr/>
          </p:nvSpPr>
          <p:spPr bwMode="auto">
            <a:xfrm>
              <a:off x="1373783" y="3304561"/>
              <a:ext cx="612775" cy="1411288"/>
            </a:xfrm>
            <a:custGeom>
              <a:avLst/>
              <a:gdLst>
                <a:gd name="T0" fmla="*/ 193 w 266"/>
                <a:gd name="T1" fmla="*/ 277 h 612"/>
                <a:gd name="T2" fmla="*/ 169 w 266"/>
                <a:gd name="T3" fmla="*/ 276 h 612"/>
                <a:gd name="T4" fmla="*/ 152 w 266"/>
                <a:gd name="T5" fmla="*/ 276 h 612"/>
                <a:gd name="T6" fmla="*/ 140 w 266"/>
                <a:gd name="T7" fmla="*/ 275 h 612"/>
                <a:gd name="T8" fmla="*/ 104 w 266"/>
                <a:gd name="T9" fmla="*/ 176 h 612"/>
                <a:gd name="T10" fmla="*/ 104 w 266"/>
                <a:gd name="T11" fmla="*/ 118 h 612"/>
                <a:gd name="T12" fmla="*/ 179 w 266"/>
                <a:gd name="T13" fmla="*/ 118 h 612"/>
                <a:gd name="T14" fmla="*/ 179 w 266"/>
                <a:gd name="T15" fmla="*/ 0 h 612"/>
                <a:gd name="T16" fmla="*/ 0 w 266"/>
                <a:gd name="T17" fmla="*/ 0 h 612"/>
                <a:gd name="T18" fmla="*/ 0 w 266"/>
                <a:gd name="T19" fmla="*/ 118 h 612"/>
                <a:gd name="T20" fmla="*/ 75 w 266"/>
                <a:gd name="T21" fmla="*/ 118 h 612"/>
                <a:gd name="T22" fmla="*/ 75 w 266"/>
                <a:gd name="T23" fmla="*/ 177 h 612"/>
                <a:gd name="T24" fmla="*/ 115 w 266"/>
                <a:gd name="T25" fmla="*/ 311 h 612"/>
                <a:gd name="T26" fmla="*/ 115 w 266"/>
                <a:gd name="T27" fmla="*/ 612 h 612"/>
                <a:gd name="T28" fmla="*/ 142 w 266"/>
                <a:gd name="T29" fmla="*/ 612 h 612"/>
                <a:gd name="T30" fmla="*/ 163 w 266"/>
                <a:gd name="T31" fmla="*/ 473 h 612"/>
                <a:gd name="T32" fmla="*/ 181 w 266"/>
                <a:gd name="T33" fmla="*/ 612 h 612"/>
                <a:gd name="T34" fmla="*/ 208 w 266"/>
                <a:gd name="T35" fmla="*/ 612 h 612"/>
                <a:gd name="T36" fmla="*/ 209 w 266"/>
                <a:gd name="T37" fmla="*/ 325 h 612"/>
                <a:gd name="T38" fmla="*/ 244 w 266"/>
                <a:gd name="T39" fmla="*/ 420 h 612"/>
                <a:gd name="T40" fmla="*/ 266 w 266"/>
                <a:gd name="T41" fmla="*/ 413 h 612"/>
                <a:gd name="T42" fmla="*/ 236 w 266"/>
                <a:gd name="T43" fmla="*/ 311 h 612"/>
                <a:gd name="T44" fmla="*/ 193 w 266"/>
                <a:gd name="T45" fmla="*/ 277 h 612"/>
                <a:gd name="T46" fmla="*/ 94 w 266"/>
                <a:gd name="T47" fmla="*/ 166 h 612"/>
                <a:gd name="T48" fmla="*/ 85 w 266"/>
                <a:gd name="T49" fmla="*/ 166 h 612"/>
                <a:gd name="T50" fmla="*/ 85 w 266"/>
                <a:gd name="T51" fmla="*/ 108 h 612"/>
                <a:gd name="T52" fmla="*/ 11 w 266"/>
                <a:gd name="T53" fmla="*/ 108 h 612"/>
                <a:gd name="T54" fmla="*/ 11 w 266"/>
                <a:gd name="T55" fmla="*/ 11 h 612"/>
                <a:gd name="T56" fmla="*/ 168 w 266"/>
                <a:gd name="T57" fmla="*/ 11 h 612"/>
                <a:gd name="T58" fmla="*/ 168 w 266"/>
                <a:gd name="T59" fmla="*/ 108 h 612"/>
                <a:gd name="T60" fmla="*/ 94 w 266"/>
                <a:gd name="T61" fmla="*/ 108 h 612"/>
                <a:gd name="T62" fmla="*/ 94 w 266"/>
                <a:gd name="T63" fmla="*/ 166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6" h="612">
                  <a:moveTo>
                    <a:pt x="193" y="277"/>
                  </a:moveTo>
                  <a:cubicBezTo>
                    <a:pt x="188" y="276"/>
                    <a:pt x="176" y="276"/>
                    <a:pt x="169" y="276"/>
                  </a:cubicBezTo>
                  <a:cubicBezTo>
                    <a:pt x="152" y="276"/>
                    <a:pt x="152" y="276"/>
                    <a:pt x="152" y="276"/>
                  </a:cubicBezTo>
                  <a:cubicBezTo>
                    <a:pt x="140" y="275"/>
                    <a:pt x="140" y="275"/>
                    <a:pt x="140" y="275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4" y="118"/>
                    <a:pt x="104" y="118"/>
                    <a:pt x="104" y="118"/>
                  </a:cubicBezTo>
                  <a:cubicBezTo>
                    <a:pt x="179" y="118"/>
                    <a:pt x="179" y="118"/>
                    <a:pt x="179" y="118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75" y="118"/>
                    <a:pt x="75" y="118"/>
                    <a:pt x="75" y="118"/>
                  </a:cubicBezTo>
                  <a:cubicBezTo>
                    <a:pt x="75" y="177"/>
                    <a:pt x="75" y="177"/>
                    <a:pt x="75" y="177"/>
                  </a:cubicBezTo>
                  <a:cubicBezTo>
                    <a:pt x="115" y="311"/>
                    <a:pt x="115" y="311"/>
                    <a:pt x="115" y="311"/>
                  </a:cubicBezTo>
                  <a:cubicBezTo>
                    <a:pt x="115" y="612"/>
                    <a:pt x="115" y="612"/>
                    <a:pt x="115" y="612"/>
                  </a:cubicBezTo>
                  <a:cubicBezTo>
                    <a:pt x="142" y="612"/>
                    <a:pt x="142" y="612"/>
                    <a:pt x="142" y="612"/>
                  </a:cubicBezTo>
                  <a:cubicBezTo>
                    <a:pt x="163" y="473"/>
                    <a:pt x="163" y="473"/>
                    <a:pt x="163" y="473"/>
                  </a:cubicBezTo>
                  <a:cubicBezTo>
                    <a:pt x="181" y="612"/>
                    <a:pt x="181" y="612"/>
                    <a:pt x="181" y="612"/>
                  </a:cubicBezTo>
                  <a:cubicBezTo>
                    <a:pt x="208" y="612"/>
                    <a:pt x="208" y="612"/>
                    <a:pt x="208" y="612"/>
                  </a:cubicBezTo>
                  <a:cubicBezTo>
                    <a:pt x="209" y="325"/>
                    <a:pt x="209" y="325"/>
                    <a:pt x="209" y="325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66" y="413"/>
                    <a:pt x="266" y="413"/>
                    <a:pt x="266" y="413"/>
                  </a:cubicBezTo>
                  <a:cubicBezTo>
                    <a:pt x="236" y="311"/>
                    <a:pt x="236" y="311"/>
                    <a:pt x="236" y="311"/>
                  </a:cubicBezTo>
                  <a:cubicBezTo>
                    <a:pt x="223" y="274"/>
                    <a:pt x="193" y="277"/>
                    <a:pt x="193" y="277"/>
                  </a:cubicBezTo>
                  <a:close/>
                  <a:moveTo>
                    <a:pt x="94" y="166"/>
                  </a:moveTo>
                  <a:cubicBezTo>
                    <a:pt x="94" y="166"/>
                    <a:pt x="89" y="166"/>
                    <a:pt x="85" y="166"/>
                  </a:cubicBezTo>
                  <a:cubicBezTo>
                    <a:pt x="85" y="108"/>
                    <a:pt x="85" y="108"/>
                    <a:pt x="85" y="108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68" y="11"/>
                    <a:pt x="168" y="11"/>
                    <a:pt x="168" y="11"/>
                  </a:cubicBezTo>
                  <a:cubicBezTo>
                    <a:pt x="168" y="108"/>
                    <a:pt x="168" y="108"/>
                    <a:pt x="168" y="108"/>
                  </a:cubicBezTo>
                  <a:cubicBezTo>
                    <a:pt x="94" y="108"/>
                    <a:pt x="94" y="108"/>
                    <a:pt x="94" y="108"/>
                  </a:cubicBezTo>
                  <a:lnTo>
                    <a:pt x="94" y="1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886227" y="2359893"/>
            <a:ext cx="326385" cy="321091"/>
            <a:chOff x="4321176" y="2276476"/>
            <a:chExt cx="290513" cy="292100"/>
          </a:xfrm>
          <a:solidFill>
            <a:schemeClr val="bg1"/>
          </a:solidFill>
        </p:grpSpPr>
        <p:sp>
          <p:nvSpPr>
            <p:cNvPr id="17" name="Freeform 62"/>
            <p:cNvSpPr>
              <a:spLocks noEditPoints="1"/>
            </p:cNvSpPr>
            <p:nvPr/>
          </p:nvSpPr>
          <p:spPr bwMode="auto">
            <a:xfrm>
              <a:off x="4321176" y="2276476"/>
              <a:ext cx="290513" cy="292100"/>
            </a:xfrm>
            <a:custGeom>
              <a:avLst/>
              <a:gdLst>
                <a:gd name="T0" fmla="*/ 153 w 153"/>
                <a:gd name="T1" fmla="*/ 77 h 154"/>
                <a:gd name="T2" fmla="*/ 77 w 153"/>
                <a:gd name="T3" fmla="*/ 0 h 154"/>
                <a:gd name="T4" fmla="*/ 0 w 153"/>
                <a:gd name="T5" fmla="*/ 77 h 154"/>
                <a:gd name="T6" fmla="*/ 77 w 153"/>
                <a:gd name="T7" fmla="*/ 154 h 154"/>
                <a:gd name="T8" fmla="*/ 153 w 153"/>
                <a:gd name="T9" fmla="*/ 77 h 154"/>
                <a:gd name="T10" fmla="*/ 77 w 153"/>
                <a:gd name="T11" fmla="*/ 11 h 154"/>
                <a:gd name="T12" fmla="*/ 143 w 153"/>
                <a:gd name="T13" fmla="*/ 77 h 154"/>
                <a:gd name="T14" fmla="*/ 77 w 153"/>
                <a:gd name="T15" fmla="*/ 143 h 154"/>
                <a:gd name="T16" fmla="*/ 11 w 153"/>
                <a:gd name="T17" fmla="*/ 77 h 154"/>
                <a:gd name="T18" fmla="*/ 77 w 153"/>
                <a:gd name="T19" fmla="*/ 1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154">
                  <a:moveTo>
                    <a:pt x="153" y="77"/>
                  </a:moveTo>
                  <a:cubicBezTo>
                    <a:pt x="153" y="34"/>
                    <a:pt x="119" y="0"/>
                    <a:pt x="77" y="0"/>
                  </a:cubicBezTo>
                  <a:cubicBezTo>
                    <a:pt x="34" y="0"/>
                    <a:pt x="0" y="34"/>
                    <a:pt x="0" y="77"/>
                  </a:cubicBezTo>
                  <a:cubicBezTo>
                    <a:pt x="0" y="119"/>
                    <a:pt x="34" y="154"/>
                    <a:pt x="77" y="154"/>
                  </a:cubicBezTo>
                  <a:cubicBezTo>
                    <a:pt x="119" y="154"/>
                    <a:pt x="153" y="119"/>
                    <a:pt x="153" y="77"/>
                  </a:cubicBezTo>
                  <a:close/>
                  <a:moveTo>
                    <a:pt x="77" y="11"/>
                  </a:moveTo>
                  <a:cubicBezTo>
                    <a:pt x="113" y="11"/>
                    <a:pt x="143" y="40"/>
                    <a:pt x="143" y="77"/>
                  </a:cubicBezTo>
                  <a:cubicBezTo>
                    <a:pt x="143" y="113"/>
                    <a:pt x="113" y="143"/>
                    <a:pt x="77" y="143"/>
                  </a:cubicBezTo>
                  <a:cubicBezTo>
                    <a:pt x="40" y="143"/>
                    <a:pt x="11" y="113"/>
                    <a:pt x="11" y="77"/>
                  </a:cubicBezTo>
                  <a:cubicBezTo>
                    <a:pt x="11" y="40"/>
                    <a:pt x="40" y="11"/>
                    <a:pt x="7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63"/>
            <p:cNvSpPr/>
            <p:nvPr/>
          </p:nvSpPr>
          <p:spPr bwMode="auto">
            <a:xfrm>
              <a:off x="4402138" y="2317751"/>
              <a:ext cx="74613" cy="111125"/>
            </a:xfrm>
            <a:custGeom>
              <a:avLst/>
              <a:gdLst>
                <a:gd name="T0" fmla="*/ 39 w 39"/>
                <a:gd name="T1" fmla="*/ 55 h 58"/>
                <a:gd name="T2" fmla="*/ 39 w 39"/>
                <a:gd name="T3" fmla="*/ 0 h 58"/>
                <a:gd name="T4" fmla="*/ 28 w 39"/>
                <a:gd name="T5" fmla="*/ 0 h 58"/>
                <a:gd name="T6" fmla="*/ 28 w 39"/>
                <a:gd name="T7" fmla="*/ 38 h 58"/>
                <a:gd name="T8" fmla="*/ 9 w 39"/>
                <a:gd name="T9" fmla="*/ 11 h 58"/>
                <a:gd name="T10" fmla="*/ 0 w 39"/>
                <a:gd name="T11" fmla="*/ 17 h 58"/>
                <a:gd name="T12" fmla="*/ 29 w 39"/>
                <a:gd name="T13" fmla="*/ 58 h 58"/>
                <a:gd name="T14" fmla="*/ 39 w 39"/>
                <a:gd name="T15" fmla="*/ 5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58">
                  <a:moveTo>
                    <a:pt x="39" y="55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22"/>
                    <a:pt x="28" y="38"/>
                  </a:cubicBezTo>
                  <a:cubicBezTo>
                    <a:pt x="20" y="26"/>
                    <a:pt x="9" y="11"/>
                    <a:pt x="9" y="1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9" y="58"/>
                    <a:pt x="29" y="58"/>
                    <a:pt x="29" y="58"/>
                  </a:cubicBezTo>
                  <a:lnTo>
                    <a:pt x="39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619485" y="2027384"/>
            <a:ext cx="1378816" cy="1510343"/>
            <a:chOff x="7594886" y="2423037"/>
            <a:chExt cx="768888" cy="861476"/>
          </a:xfrm>
          <a:solidFill>
            <a:schemeClr val="bg1"/>
          </a:solidFill>
        </p:grpSpPr>
        <p:sp>
          <p:nvSpPr>
            <p:cNvPr id="39" name="Oval 119"/>
            <p:cNvSpPr>
              <a:spLocks noChangeArrowheads="1"/>
            </p:cNvSpPr>
            <p:nvPr/>
          </p:nvSpPr>
          <p:spPr bwMode="auto">
            <a:xfrm>
              <a:off x="7941086" y="2883967"/>
              <a:ext cx="79506" cy="935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20"/>
            <p:cNvSpPr/>
            <p:nvPr/>
          </p:nvSpPr>
          <p:spPr bwMode="auto">
            <a:xfrm>
              <a:off x="7880702" y="2985613"/>
              <a:ext cx="197254" cy="97621"/>
            </a:xfrm>
            <a:custGeom>
              <a:avLst/>
              <a:gdLst>
                <a:gd name="T0" fmla="*/ 274 w 427"/>
                <a:gd name="T1" fmla="*/ 0 h 213"/>
                <a:gd name="T2" fmla="*/ 212 w 427"/>
                <a:gd name="T3" fmla="*/ 179 h 213"/>
                <a:gd name="T4" fmla="*/ 152 w 427"/>
                <a:gd name="T5" fmla="*/ 0 h 213"/>
                <a:gd name="T6" fmla="*/ 0 w 427"/>
                <a:gd name="T7" fmla="*/ 213 h 213"/>
                <a:gd name="T8" fmla="*/ 427 w 427"/>
                <a:gd name="T9" fmla="*/ 213 h 213"/>
                <a:gd name="T10" fmla="*/ 274 w 427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213">
                  <a:moveTo>
                    <a:pt x="274" y="0"/>
                  </a:moveTo>
                  <a:cubicBezTo>
                    <a:pt x="212" y="179"/>
                    <a:pt x="212" y="179"/>
                    <a:pt x="212" y="179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54" y="0"/>
                    <a:pt x="0" y="95"/>
                    <a:pt x="0" y="213"/>
                  </a:cubicBezTo>
                  <a:cubicBezTo>
                    <a:pt x="427" y="213"/>
                    <a:pt x="427" y="213"/>
                    <a:pt x="427" y="213"/>
                  </a:cubicBezTo>
                  <a:cubicBezTo>
                    <a:pt x="427" y="95"/>
                    <a:pt x="372" y="0"/>
                    <a:pt x="27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21"/>
            <p:cNvSpPr/>
            <p:nvPr/>
          </p:nvSpPr>
          <p:spPr bwMode="auto">
            <a:xfrm>
              <a:off x="7964233" y="2985613"/>
              <a:ext cx="29186" cy="61391"/>
            </a:xfrm>
            <a:custGeom>
              <a:avLst/>
              <a:gdLst>
                <a:gd name="T0" fmla="*/ 0 w 29"/>
                <a:gd name="T1" fmla="*/ 15 h 61"/>
                <a:gd name="T2" fmla="*/ 15 w 29"/>
                <a:gd name="T3" fmla="*/ 61 h 61"/>
                <a:gd name="T4" fmla="*/ 29 w 29"/>
                <a:gd name="T5" fmla="*/ 15 h 61"/>
                <a:gd name="T6" fmla="*/ 15 w 29"/>
                <a:gd name="T7" fmla="*/ 0 h 61"/>
                <a:gd name="T8" fmla="*/ 0 w 29"/>
                <a:gd name="T9" fmla="*/ 1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1">
                  <a:moveTo>
                    <a:pt x="0" y="15"/>
                  </a:moveTo>
                  <a:lnTo>
                    <a:pt x="15" y="61"/>
                  </a:lnTo>
                  <a:lnTo>
                    <a:pt x="29" y="15"/>
                  </a:lnTo>
                  <a:lnTo>
                    <a:pt x="15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Oval 122"/>
            <p:cNvSpPr>
              <a:spLocks noChangeArrowheads="1"/>
            </p:cNvSpPr>
            <p:nvPr/>
          </p:nvSpPr>
          <p:spPr bwMode="auto">
            <a:xfrm>
              <a:off x="7655270" y="2820564"/>
              <a:ext cx="80512" cy="935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23"/>
            <p:cNvSpPr/>
            <p:nvPr/>
          </p:nvSpPr>
          <p:spPr bwMode="auto">
            <a:xfrm>
              <a:off x="7595892" y="2922210"/>
              <a:ext cx="196248" cy="97621"/>
            </a:xfrm>
            <a:custGeom>
              <a:avLst/>
              <a:gdLst>
                <a:gd name="T0" fmla="*/ 274 w 427"/>
                <a:gd name="T1" fmla="*/ 0 h 213"/>
                <a:gd name="T2" fmla="*/ 212 w 427"/>
                <a:gd name="T3" fmla="*/ 179 h 213"/>
                <a:gd name="T4" fmla="*/ 152 w 427"/>
                <a:gd name="T5" fmla="*/ 0 h 213"/>
                <a:gd name="T6" fmla="*/ 0 w 427"/>
                <a:gd name="T7" fmla="*/ 213 h 213"/>
                <a:gd name="T8" fmla="*/ 427 w 427"/>
                <a:gd name="T9" fmla="*/ 213 h 213"/>
                <a:gd name="T10" fmla="*/ 274 w 427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213">
                  <a:moveTo>
                    <a:pt x="274" y="0"/>
                  </a:moveTo>
                  <a:cubicBezTo>
                    <a:pt x="212" y="179"/>
                    <a:pt x="212" y="179"/>
                    <a:pt x="212" y="179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54" y="0"/>
                    <a:pt x="0" y="95"/>
                    <a:pt x="0" y="213"/>
                  </a:cubicBezTo>
                  <a:cubicBezTo>
                    <a:pt x="427" y="213"/>
                    <a:pt x="427" y="213"/>
                    <a:pt x="427" y="213"/>
                  </a:cubicBezTo>
                  <a:cubicBezTo>
                    <a:pt x="427" y="95"/>
                    <a:pt x="373" y="0"/>
                    <a:pt x="27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24"/>
            <p:cNvSpPr/>
            <p:nvPr/>
          </p:nvSpPr>
          <p:spPr bwMode="auto">
            <a:xfrm>
              <a:off x="7679422" y="2921203"/>
              <a:ext cx="29186" cy="62397"/>
            </a:xfrm>
            <a:custGeom>
              <a:avLst/>
              <a:gdLst>
                <a:gd name="T0" fmla="*/ 0 w 29"/>
                <a:gd name="T1" fmla="*/ 16 h 62"/>
                <a:gd name="T2" fmla="*/ 14 w 29"/>
                <a:gd name="T3" fmla="*/ 62 h 62"/>
                <a:gd name="T4" fmla="*/ 29 w 29"/>
                <a:gd name="T5" fmla="*/ 16 h 62"/>
                <a:gd name="T6" fmla="*/ 14 w 29"/>
                <a:gd name="T7" fmla="*/ 0 h 62"/>
                <a:gd name="T8" fmla="*/ 0 w 29"/>
                <a:gd name="T9" fmla="*/ 1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2">
                  <a:moveTo>
                    <a:pt x="0" y="16"/>
                  </a:moveTo>
                  <a:lnTo>
                    <a:pt x="14" y="62"/>
                  </a:lnTo>
                  <a:lnTo>
                    <a:pt x="29" y="16"/>
                  </a:lnTo>
                  <a:lnTo>
                    <a:pt x="14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Oval 125"/>
            <p:cNvSpPr>
              <a:spLocks noChangeArrowheads="1"/>
            </p:cNvSpPr>
            <p:nvPr/>
          </p:nvSpPr>
          <p:spPr bwMode="auto">
            <a:xfrm>
              <a:off x="8220864" y="2820564"/>
              <a:ext cx="80512" cy="9359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26"/>
            <p:cNvSpPr/>
            <p:nvPr/>
          </p:nvSpPr>
          <p:spPr bwMode="auto">
            <a:xfrm>
              <a:off x="8165513" y="2922210"/>
              <a:ext cx="195241" cy="97621"/>
            </a:xfrm>
            <a:custGeom>
              <a:avLst/>
              <a:gdLst>
                <a:gd name="T0" fmla="*/ 274 w 426"/>
                <a:gd name="T1" fmla="*/ 0 h 213"/>
                <a:gd name="T2" fmla="*/ 214 w 426"/>
                <a:gd name="T3" fmla="*/ 179 h 213"/>
                <a:gd name="T4" fmla="*/ 152 w 426"/>
                <a:gd name="T5" fmla="*/ 0 h 213"/>
                <a:gd name="T6" fmla="*/ 0 w 426"/>
                <a:gd name="T7" fmla="*/ 213 h 213"/>
                <a:gd name="T8" fmla="*/ 426 w 426"/>
                <a:gd name="T9" fmla="*/ 213 h 213"/>
                <a:gd name="T10" fmla="*/ 274 w 426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6" h="213">
                  <a:moveTo>
                    <a:pt x="274" y="0"/>
                  </a:moveTo>
                  <a:cubicBezTo>
                    <a:pt x="214" y="179"/>
                    <a:pt x="214" y="179"/>
                    <a:pt x="214" y="179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54" y="0"/>
                    <a:pt x="0" y="95"/>
                    <a:pt x="0" y="213"/>
                  </a:cubicBezTo>
                  <a:cubicBezTo>
                    <a:pt x="426" y="213"/>
                    <a:pt x="426" y="213"/>
                    <a:pt x="426" y="213"/>
                  </a:cubicBezTo>
                  <a:cubicBezTo>
                    <a:pt x="426" y="95"/>
                    <a:pt x="372" y="0"/>
                    <a:pt x="27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27"/>
            <p:cNvSpPr/>
            <p:nvPr/>
          </p:nvSpPr>
          <p:spPr bwMode="auto">
            <a:xfrm>
              <a:off x="8248037" y="2921203"/>
              <a:ext cx="30192" cy="62397"/>
            </a:xfrm>
            <a:custGeom>
              <a:avLst/>
              <a:gdLst>
                <a:gd name="T0" fmla="*/ 0 w 30"/>
                <a:gd name="T1" fmla="*/ 16 h 62"/>
                <a:gd name="T2" fmla="*/ 15 w 30"/>
                <a:gd name="T3" fmla="*/ 62 h 62"/>
                <a:gd name="T4" fmla="*/ 30 w 30"/>
                <a:gd name="T5" fmla="*/ 16 h 62"/>
                <a:gd name="T6" fmla="*/ 15 w 30"/>
                <a:gd name="T7" fmla="*/ 0 h 62"/>
                <a:gd name="T8" fmla="*/ 0 w 30"/>
                <a:gd name="T9" fmla="*/ 1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2">
                  <a:moveTo>
                    <a:pt x="0" y="16"/>
                  </a:moveTo>
                  <a:lnTo>
                    <a:pt x="15" y="62"/>
                  </a:lnTo>
                  <a:lnTo>
                    <a:pt x="30" y="16"/>
                  </a:lnTo>
                  <a:lnTo>
                    <a:pt x="15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28"/>
            <p:cNvSpPr/>
            <p:nvPr/>
          </p:nvSpPr>
          <p:spPr bwMode="auto">
            <a:xfrm>
              <a:off x="7767985" y="2589092"/>
              <a:ext cx="420674" cy="276760"/>
            </a:xfrm>
            <a:custGeom>
              <a:avLst/>
              <a:gdLst>
                <a:gd name="T0" fmla="*/ 586 w 914"/>
                <a:gd name="T1" fmla="*/ 329 h 600"/>
                <a:gd name="T2" fmla="*/ 522 w 914"/>
                <a:gd name="T3" fmla="*/ 225 h 600"/>
                <a:gd name="T4" fmla="*/ 635 w 914"/>
                <a:gd name="T5" fmla="*/ 225 h 600"/>
                <a:gd name="T6" fmla="*/ 634 w 914"/>
                <a:gd name="T7" fmla="*/ 213 h 600"/>
                <a:gd name="T8" fmla="*/ 463 w 914"/>
                <a:gd name="T9" fmla="*/ 4 h 600"/>
                <a:gd name="T10" fmla="*/ 452 w 914"/>
                <a:gd name="T11" fmla="*/ 4 h 600"/>
                <a:gd name="T12" fmla="*/ 280 w 914"/>
                <a:gd name="T13" fmla="*/ 213 h 600"/>
                <a:gd name="T14" fmla="*/ 279 w 914"/>
                <a:gd name="T15" fmla="*/ 225 h 600"/>
                <a:gd name="T16" fmla="*/ 392 w 914"/>
                <a:gd name="T17" fmla="*/ 225 h 600"/>
                <a:gd name="T18" fmla="*/ 0 w 914"/>
                <a:gd name="T19" fmla="*/ 554 h 600"/>
                <a:gd name="T20" fmla="*/ 15 w 914"/>
                <a:gd name="T21" fmla="*/ 600 h 600"/>
                <a:gd name="T22" fmla="*/ 368 w 914"/>
                <a:gd name="T23" fmla="*/ 357 h 600"/>
                <a:gd name="T24" fmla="*/ 435 w 914"/>
                <a:gd name="T25" fmla="*/ 246 h 600"/>
                <a:gd name="T26" fmla="*/ 435 w 914"/>
                <a:gd name="T27" fmla="*/ 577 h 600"/>
                <a:gd name="T28" fmla="*/ 479 w 914"/>
                <a:gd name="T29" fmla="*/ 577 h 600"/>
                <a:gd name="T30" fmla="*/ 479 w 914"/>
                <a:gd name="T31" fmla="*/ 246 h 600"/>
                <a:gd name="T32" fmla="*/ 547 w 914"/>
                <a:gd name="T33" fmla="*/ 357 h 600"/>
                <a:gd name="T34" fmla="*/ 900 w 914"/>
                <a:gd name="T35" fmla="*/ 600 h 600"/>
                <a:gd name="T36" fmla="*/ 914 w 914"/>
                <a:gd name="T37" fmla="*/ 554 h 600"/>
                <a:gd name="T38" fmla="*/ 586 w 914"/>
                <a:gd name="T39" fmla="*/ 329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14" h="600">
                  <a:moveTo>
                    <a:pt x="586" y="329"/>
                  </a:moveTo>
                  <a:cubicBezTo>
                    <a:pt x="555" y="289"/>
                    <a:pt x="535" y="252"/>
                    <a:pt x="522" y="225"/>
                  </a:cubicBezTo>
                  <a:cubicBezTo>
                    <a:pt x="635" y="225"/>
                    <a:pt x="635" y="225"/>
                    <a:pt x="635" y="225"/>
                  </a:cubicBezTo>
                  <a:cubicBezTo>
                    <a:pt x="637" y="221"/>
                    <a:pt x="637" y="216"/>
                    <a:pt x="634" y="213"/>
                  </a:cubicBezTo>
                  <a:cubicBezTo>
                    <a:pt x="463" y="4"/>
                    <a:pt x="463" y="4"/>
                    <a:pt x="463" y="4"/>
                  </a:cubicBezTo>
                  <a:cubicBezTo>
                    <a:pt x="460" y="0"/>
                    <a:pt x="455" y="0"/>
                    <a:pt x="452" y="4"/>
                  </a:cubicBezTo>
                  <a:cubicBezTo>
                    <a:pt x="280" y="213"/>
                    <a:pt x="280" y="213"/>
                    <a:pt x="280" y="213"/>
                  </a:cubicBezTo>
                  <a:cubicBezTo>
                    <a:pt x="277" y="216"/>
                    <a:pt x="277" y="221"/>
                    <a:pt x="279" y="225"/>
                  </a:cubicBezTo>
                  <a:cubicBezTo>
                    <a:pt x="392" y="225"/>
                    <a:pt x="392" y="225"/>
                    <a:pt x="392" y="225"/>
                  </a:cubicBezTo>
                  <a:cubicBezTo>
                    <a:pt x="354" y="306"/>
                    <a:pt x="246" y="477"/>
                    <a:pt x="0" y="554"/>
                  </a:cubicBezTo>
                  <a:cubicBezTo>
                    <a:pt x="15" y="600"/>
                    <a:pt x="15" y="600"/>
                    <a:pt x="15" y="600"/>
                  </a:cubicBezTo>
                  <a:cubicBezTo>
                    <a:pt x="197" y="543"/>
                    <a:pt x="307" y="436"/>
                    <a:pt x="368" y="357"/>
                  </a:cubicBezTo>
                  <a:cubicBezTo>
                    <a:pt x="400" y="314"/>
                    <a:pt x="422" y="275"/>
                    <a:pt x="435" y="246"/>
                  </a:cubicBezTo>
                  <a:cubicBezTo>
                    <a:pt x="435" y="577"/>
                    <a:pt x="435" y="577"/>
                    <a:pt x="435" y="577"/>
                  </a:cubicBezTo>
                  <a:cubicBezTo>
                    <a:pt x="479" y="577"/>
                    <a:pt x="479" y="577"/>
                    <a:pt x="479" y="577"/>
                  </a:cubicBezTo>
                  <a:cubicBezTo>
                    <a:pt x="479" y="246"/>
                    <a:pt x="479" y="246"/>
                    <a:pt x="479" y="246"/>
                  </a:cubicBezTo>
                  <a:cubicBezTo>
                    <a:pt x="493" y="275"/>
                    <a:pt x="515" y="314"/>
                    <a:pt x="547" y="357"/>
                  </a:cubicBezTo>
                  <a:cubicBezTo>
                    <a:pt x="607" y="436"/>
                    <a:pt x="717" y="543"/>
                    <a:pt x="900" y="600"/>
                  </a:cubicBezTo>
                  <a:cubicBezTo>
                    <a:pt x="914" y="554"/>
                    <a:pt x="914" y="554"/>
                    <a:pt x="914" y="554"/>
                  </a:cubicBezTo>
                  <a:cubicBezTo>
                    <a:pt x="745" y="501"/>
                    <a:pt x="642" y="403"/>
                    <a:pt x="586" y="3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29"/>
            <p:cNvSpPr/>
            <p:nvPr/>
          </p:nvSpPr>
          <p:spPr bwMode="auto">
            <a:xfrm>
              <a:off x="7800190" y="2423037"/>
              <a:ext cx="406584" cy="196248"/>
            </a:xfrm>
            <a:custGeom>
              <a:avLst/>
              <a:gdLst>
                <a:gd name="T0" fmla="*/ 309 w 404"/>
                <a:gd name="T1" fmla="*/ 18 h 195"/>
                <a:gd name="T2" fmla="*/ 334 w 404"/>
                <a:gd name="T3" fmla="*/ 47 h 195"/>
                <a:gd name="T4" fmla="*/ 207 w 404"/>
                <a:gd name="T5" fmla="*/ 137 h 195"/>
                <a:gd name="T6" fmla="*/ 135 w 404"/>
                <a:gd name="T7" fmla="*/ 87 h 195"/>
                <a:gd name="T8" fmla="*/ 0 w 404"/>
                <a:gd name="T9" fmla="*/ 166 h 195"/>
                <a:gd name="T10" fmla="*/ 32 w 404"/>
                <a:gd name="T11" fmla="*/ 195 h 195"/>
                <a:gd name="T12" fmla="*/ 140 w 404"/>
                <a:gd name="T13" fmla="*/ 123 h 195"/>
                <a:gd name="T14" fmla="*/ 208 w 404"/>
                <a:gd name="T15" fmla="*/ 161 h 195"/>
                <a:gd name="T16" fmla="*/ 343 w 404"/>
                <a:gd name="T17" fmla="*/ 58 h 195"/>
                <a:gd name="T18" fmla="*/ 373 w 404"/>
                <a:gd name="T19" fmla="*/ 91 h 195"/>
                <a:gd name="T20" fmla="*/ 388 w 404"/>
                <a:gd name="T21" fmla="*/ 45 h 195"/>
                <a:gd name="T22" fmla="*/ 404 w 404"/>
                <a:gd name="T23" fmla="*/ 0 h 195"/>
                <a:gd name="T24" fmla="*/ 356 w 404"/>
                <a:gd name="T25" fmla="*/ 9 h 195"/>
                <a:gd name="T26" fmla="*/ 309 w 404"/>
                <a:gd name="T27" fmla="*/ 1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4" h="195">
                  <a:moveTo>
                    <a:pt x="309" y="18"/>
                  </a:moveTo>
                  <a:lnTo>
                    <a:pt x="334" y="47"/>
                  </a:lnTo>
                  <a:lnTo>
                    <a:pt x="207" y="137"/>
                  </a:lnTo>
                  <a:lnTo>
                    <a:pt x="135" y="87"/>
                  </a:lnTo>
                  <a:lnTo>
                    <a:pt x="0" y="166"/>
                  </a:lnTo>
                  <a:lnTo>
                    <a:pt x="32" y="195"/>
                  </a:lnTo>
                  <a:lnTo>
                    <a:pt x="140" y="123"/>
                  </a:lnTo>
                  <a:lnTo>
                    <a:pt x="208" y="161"/>
                  </a:lnTo>
                  <a:lnTo>
                    <a:pt x="343" y="58"/>
                  </a:lnTo>
                  <a:lnTo>
                    <a:pt x="373" y="91"/>
                  </a:lnTo>
                  <a:lnTo>
                    <a:pt x="388" y="45"/>
                  </a:lnTo>
                  <a:lnTo>
                    <a:pt x="404" y="0"/>
                  </a:lnTo>
                  <a:lnTo>
                    <a:pt x="356" y="9"/>
                  </a:lnTo>
                  <a:lnTo>
                    <a:pt x="30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7595892" y="3019830"/>
              <a:ext cx="196248" cy="0"/>
            </a:xfrm>
            <a:custGeom>
              <a:avLst/>
              <a:gdLst>
                <a:gd name="T0" fmla="*/ 427 w 427"/>
                <a:gd name="T1" fmla="*/ 1 h 1"/>
                <a:gd name="T2" fmla="*/ 0 w 427"/>
                <a:gd name="T3" fmla="*/ 1 h 1"/>
                <a:gd name="T4" fmla="*/ 0 w 427"/>
                <a:gd name="T5" fmla="*/ 1 h 1"/>
                <a:gd name="T6" fmla="*/ 427 w 427"/>
                <a:gd name="T7" fmla="*/ 1 h 1"/>
                <a:gd name="T8" fmla="*/ 427 w 427"/>
                <a:gd name="T9" fmla="*/ 1 h 1"/>
                <a:gd name="T10" fmla="*/ 0 w 427"/>
                <a:gd name="T11" fmla="*/ 0 h 1"/>
                <a:gd name="T12" fmla="*/ 0 w 427"/>
                <a:gd name="T13" fmla="*/ 0 h 1"/>
                <a:gd name="T14" fmla="*/ 0 w 427"/>
                <a:gd name="T15" fmla="*/ 1 h 1"/>
                <a:gd name="T16" fmla="*/ 0 w 427"/>
                <a:gd name="T17" fmla="*/ 0 h 1"/>
                <a:gd name="T18" fmla="*/ 427 w 427"/>
                <a:gd name="T19" fmla="*/ 0 h 1"/>
                <a:gd name="T20" fmla="*/ 427 w 427"/>
                <a:gd name="T21" fmla="*/ 0 h 1"/>
                <a:gd name="T22" fmla="*/ 427 w 427"/>
                <a:gd name="T23" fmla="*/ 1 h 1"/>
                <a:gd name="T24" fmla="*/ 427 w 427"/>
                <a:gd name="T2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7" h="1">
                  <a:moveTo>
                    <a:pt x="427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27" y="1"/>
                    <a:pt x="427" y="1"/>
                    <a:pt x="427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moveTo>
                    <a:pt x="427" y="0"/>
                  </a:moveTo>
                  <a:cubicBezTo>
                    <a:pt x="427" y="0"/>
                    <a:pt x="427" y="0"/>
                    <a:pt x="427" y="0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27" y="1"/>
                    <a:pt x="427" y="1"/>
                    <a:pt x="4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31"/>
            <p:cNvSpPr/>
            <p:nvPr/>
          </p:nvSpPr>
          <p:spPr bwMode="auto">
            <a:xfrm>
              <a:off x="7595892" y="3019830"/>
              <a:ext cx="196248" cy="0"/>
            </a:xfrm>
            <a:custGeom>
              <a:avLst/>
              <a:gdLst>
                <a:gd name="T0" fmla="*/ 427 w 427"/>
                <a:gd name="T1" fmla="*/ 0 h 1"/>
                <a:gd name="T2" fmla="*/ 0 w 427"/>
                <a:gd name="T3" fmla="*/ 0 h 1"/>
                <a:gd name="T4" fmla="*/ 0 w 427"/>
                <a:gd name="T5" fmla="*/ 1 h 1"/>
                <a:gd name="T6" fmla="*/ 0 w 427"/>
                <a:gd name="T7" fmla="*/ 1 h 1"/>
                <a:gd name="T8" fmla="*/ 427 w 427"/>
                <a:gd name="T9" fmla="*/ 1 h 1"/>
                <a:gd name="T10" fmla="*/ 427 w 427"/>
                <a:gd name="T11" fmla="*/ 1 h 1"/>
                <a:gd name="T12" fmla="*/ 427 w 427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7" h="1">
                  <a:moveTo>
                    <a:pt x="4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27" y="1"/>
                    <a:pt x="427" y="1"/>
                    <a:pt x="427" y="1"/>
                  </a:cubicBezTo>
                  <a:cubicBezTo>
                    <a:pt x="427" y="1"/>
                    <a:pt x="427" y="1"/>
                    <a:pt x="4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32"/>
            <p:cNvSpPr>
              <a:spLocks noEditPoints="1"/>
            </p:cNvSpPr>
            <p:nvPr/>
          </p:nvSpPr>
          <p:spPr bwMode="auto">
            <a:xfrm>
              <a:off x="8165513" y="3019830"/>
              <a:ext cx="195241" cy="0"/>
            </a:xfrm>
            <a:custGeom>
              <a:avLst/>
              <a:gdLst>
                <a:gd name="T0" fmla="*/ 426 w 426"/>
                <a:gd name="T1" fmla="*/ 1 h 1"/>
                <a:gd name="T2" fmla="*/ 0 w 426"/>
                <a:gd name="T3" fmla="*/ 1 h 1"/>
                <a:gd name="T4" fmla="*/ 0 w 426"/>
                <a:gd name="T5" fmla="*/ 1 h 1"/>
                <a:gd name="T6" fmla="*/ 426 w 426"/>
                <a:gd name="T7" fmla="*/ 1 h 1"/>
                <a:gd name="T8" fmla="*/ 426 w 426"/>
                <a:gd name="T9" fmla="*/ 1 h 1"/>
                <a:gd name="T10" fmla="*/ 0 w 426"/>
                <a:gd name="T11" fmla="*/ 0 h 1"/>
                <a:gd name="T12" fmla="*/ 0 w 426"/>
                <a:gd name="T13" fmla="*/ 0 h 1"/>
                <a:gd name="T14" fmla="*/ 0 w 426"/>
                <a:gd name="T15" fmla="*/ 1 h 1"/>
                <a:gd name="T16" fmla="*/ 0 w 426"/>
                <a:gd name="T17" fmla="*/ 0 h 1"/>
                <a:gd name="T18" fmla="*/ 426 w 426"/>
                <a:gd name="T19" fmla="*/ 0 h 1"/>
                <a:gd name="T20" fmla="*/ 426 w 426"/>
                <a:gd name="T21" fmla="*/ 0 h 1"/>
                <a:gd name="T22" fmla="*/ 426 w 426"/>
                <a:gd name="T23" fmla="*/ 1 h 1"/>
                <a:gd name="T24" fmla="*/ 426 w 426"/>
                <a:gd name="T2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6" h="1">
                  <a:moveTo>
                    <a:pt x="426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26" y="1"/>
                    <a:pt x="426" y="1"/>
                    <a:pt x="426" y="1"/>
                  </a:cubicBezTo>
                  <a:cubicBezTo>
                    <a:pt x="426" y="1"/>
                    <a:pt x="426" y="1"/>
                    <a:pt x="426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moveTo>
                    <a:pt x="426" y="0"/>
                  </a:moveTo>
                  <a:cubicBezTo>
                    <a:pt x="426" y="0"/>
                    <a:pt x="426" y="0"/>
                    <a:pt x="426" y="0"/>
                  </a:cubicBezTo>
                  <a:cubicBezTo>
                    <a:pt x="426" y="1"/>
                    <a:pt x="426" y="1"/>
                    <a:pt x="426" y="1"/>
                  </a:cubicBezTo>
                  <a:cubicBezTo>
                    <a:pt x="426" y="1"/>
                    <a:pt x="426" y="1"/>
                    <a:pt x="4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33"/>
            <p:cNvSpPr/>
            <p:nvPr/>
          </p:nvSpPr>
          <p:spPr bwMode="auto">
            <a:xfrm>
              <a:off x="8165513" y="3019830"/>
              <a:ext cx="195241" cy="0"/>
            </a:xfrm>
            <a:custGeom>
              <a:avLst/>
              <a:gdLst>
                <a:gd name="T0" fmla="*/ 426 w 426"/>
                <a:gd name="T1" fmla="*/ 0 h 1"/>
                <a:gd name="T2" fmla="*/ 0 w 426"/>
                <a:gd name="T3" fmla="*/ 0 h 1"/>
                <a:gd name="T4" fmla="*/ 0 w 426"/>
                <a:gd name="T5" fmla="*/ 1 h 1"/>
                <a:gd name="T6" fmla="*/ 0 w 426"/>
                <a:gd name="T7" fmla="*/ 1 h 1"/>
                <a:gd name="T8" fmla="*/ 426 w 426"/>
                <a:gd name="T9" fmla="*/ 1 h 1"/>
                <a:gd name="T10" fmla="*/ 426 w 426"/>
                <a:gd name="T11" fmla="*/ 1 h 1"/>
                <a:gd name="T12" fmla="*/ 426 w 426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6" h="1">
                  <a:moveTo>
                    <a:pt x="42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26" y="1"/>
                    <a:pt x="426" y="1"/>
                    <a:pt x="426" y="1"/>
                  </a:cubicBezTo>
                  <a:cubicBezTo>
                    <a:pt x="426" y="1"/>
                    <a:pt x="426" y="1"/>
                    <a:pt x="426" y="1"/>
                  </a:cubicBezTo>
                  <a:cubicBezTo>
                    <a:pt x="426" y="1"/>
                    <a:pt x="426" y="1"/>
                    <a:pt x="4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54" name="Picture 13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9073" y="3187899"/>
              <a:ext cx="84537" cy="966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13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8689" y="3082227"/>
              <a:ext cx="200273" cy="1006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3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220" y="3118457"/>
              <a:ext cx="33211" cy="654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13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4263" y="3124496"/>
              <a:ext cx="83531" cy="966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3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4886" y="3018824"/>
              <a:ext cx="198261" cy="1006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13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7411" y="3055055"/>
              <a:ext cx="33211" cy="644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14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9859" y="3124496"/>
              <a:ext cx="83531" cy="966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4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3501" y="3018824"/>
              <a:ext cx="200273" cy="1006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4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7031" y="3055055"/>
              <a:ext cx="32205" cy="6440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" name="组合 66"/>
          <p:cNvGrpSpPr/>
          <p:nvPr/>
        </p:nvGrpSpPr>
        <p:grpSpPr>
          <a:xfrm>
            <a:off x="2145804" y="2775818"/>
            <a:ext cx="659757" cy="712313"/>
            <a:chOff x="2715058" y="3890699"/>
            <a:chExt cx="659757" cy="712313"/>
          </a:xfrm>
        </p:grpSpPr>
        <p:sp>
          <p:nvSpPr>
            <p:cNvPr id="63" name="Freeform 246"/>
            <p:cNvSpPr>
              <a:spLocks noEditPoints="1"/>
            </p:cNvSpPr>
            <p:nvPr/>
          </p:nvSpPr>
          <p:spPr bwMode="auto">
            <a:xfrm>
              <a:off x="2859620" y="3890699"/>
              <a:ext cx="334570" cy="443931"/>
            </a:xfrm>
            <a:custGeom>
              <a:avLst/>
              <a:gdLst>
                <a:gd name="T0" fmla="*/ 161 w 180"/>
                <a:gd name="T1" fmla="*/ 83 h 239"/>
                <a:gd name="T2" fmla="*/ 153 w 180"/>
                <a:gd name="T3" fmla="*/ 83 h 239"/>
                <a:gd name="T4" fmla="*/ 153 w 180"/>
                <a:gd name="T5" fmla="*/ 56 h 239"/>
                <a:gd name="T6" fmla="*/ 97 w 180"/>
                <a:gd name="T7" fmla="*/ 0 h 239"/>
                <a:gd name="T8" fmla="*/ 84 w 180"/>
                <a:gd name="T9" fmla="*/ 0 h 239"/>
                <a:gd name="T10" fmla="*/ 28 w 180"/>
                <a:gd name="T11" fmla="*/ 56 h 239"/>
                <a:gd name="T12" fmla="*/ 28 w 180"/>
                <a:gd name="T13" fmla="*/ 83 h 239"/>
                <a:gd name="T14" fmla="*/ 19 w 180"/>
                <a:gd name="T15" fmla="*/ 83 h 239"/>
                <a:gd name="T16" fmla="*/ 0 w 180"/>
                <a:gd name="T17" fmla="*/ 102 h 239"/>
                <a:gd name="T18" fmla="*/ 0 w 180"/>
                <a:gd name="T19" fmla="*/ 220 h 239"/>
                <a:gd name="T20" fmla="*/ 19 w 180"/>
                <a:gd name="T21" fmla="*/ 239 h 239"/>
                <a:gd name="T22" fmla="*/ 161 w 180"/>
                <a:gd name="T23" fmla="*/ 239 h 239"/>
                <a:gd name="T24" fmla="*/ 180 w 180"/>
                <a:gd name="T25" fmla="*/ 220 h 239"/>
                <a:gd name="T26" fmla="*/ 180 w 180"/>
                <a:gd name="T27" fmla="*/ 102 h 239"/>
                <a:gd name="T28" fmla="*/ 161 w 180"/>
                <a:gd name="T29" fmla="*/ 83 h 239"/>
                <a:gd name="T30" fmla="*/ 42 w 180"/>
                <a:gd name="T31" fmla="*/ 56 h 239"/>
                <a:gd name="T32" fmla="*/ 84 w 180"/>
                <a:gd name="T33" fmla="*/ 14 h 239"/>
                <a:gd name="T34" fmla="*/ 97 w 180"/>
                <a:gd name="T35" fmla="*/ 14 h 239"/>
                <a:gd name="T36" fmla="*/ 139 w 180"/>
                <a:gd name="T37" fmla="*/ 56 h 239"/>
                <a:gd name="T38" fmla="*/ 139 w 180"/>
                <a:gd name="T39" fmla="*/ 83 h 239"/>
                <a:gd name="T40" fmla="*/ 42 w 180"/>
                <a:gd name="T41" fmla="*/ 83 h 239"/>
                <a:gd name="T42" fmla="*/ 42 w 180"/>
                <a:gd name="T43" fmla="*/ 5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0" h="239">
                  <a:moveTo>
                    <a:pt x="161" y="83"/>
                  </a:moveTo>
                  <a:cubicBezTo>
                    <a:pt x="153" y="83"/>
                    <a:pt x="153" y="83"/>
                    <a:pt x="153" y="83"/>
                  </a:cubicBezTo>
                  <a:cubicBezTo>
                    <a:pt x="153" y="56"/>
                    <a:pt x="153" y="56"/>
                    <a:pt x="153" y="56"/>
                  </a:cubicBezTo>
                  <a:cubicBezTo>
                    <a:pt x="153" y="25"/>
                    <a:pt x="128" y="0"/>
                    <a:pt x="9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53" y="0"/>
                    <a:pt x="28" y="25"/>
                    <a:pt x="28" y="56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9" y="83"/>
                    <a:pt x="0" y="92"/>
                    <a:pt x="0" y="102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231"/>
                    <a:pt x="9" y="239"/>
                    <a:pt x="19" y="239"/>
                  </a:cubicBezTo>
                  <a:cubicBezTo>
                    <a:pt x="161" y="239"/>
                    <a:pt x="161" y="239"/>
                    <a:pt x="161" y="239"/>
                  </a:cubicBezTo>
                  <a:cubicBezTo>
                    <a:pt x="171" y="239"/>
                    <a:pt x="180" y="231"/>
                    <a:pt x="180" y="220"/>
                  </a:cubicBezTo>
                  <a:cubicBezTo>
                    <a:pt x="180" y="102"/>
                    <a:pt x="180" y="102"/>
                    <a:pt x="180" y="102"/>
                  </a:cubicBezTo>
                  <a:cubicBezTo>
                    <a:pt x="180" y="92"/>
                    <a:pt x="171" y="83"/>
                    <a:pt x="161" y="83"/>
                  </a:cubicBezTo>
                  <a:close/>
                  <a:moveTo>
                    <a:pt x="42" y="56"/>
                  </a:moveTo>
                  <a:cubicBezTo>
                    <a:pt x="42" y="33"/>
                    <a:pt x="61" y="14"/>
                    <a:pt x="84" y="14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120" y="14"/>
                    <a:pt x="139" y="33"/>
                    <a:pt x="139" y="5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42" y="83"/>
                    <a:pt x="42" y="83"/>
                    <a:pt x="42" y="83"/>
                  </a:cubicBezTo>
                  <a:lnTo>
                    <a:pt x="42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左右箭头 64"/>
            <p:cNvSpPr/>
            <p:nvPr/>
          </p:nvSpPr>
          <p:spPr>
            <a:xfrm>
              <a:off x="2715058" y="4396575"/>
              <a:ext cx="659757" cy="206437"/>
            </a:xfrm>
            <a:prstGeom prst="left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68" name="文本框 67"/>
          <p:cNvSpPr txBox="1"/>
          <p:nvPr/>
        </p:nvSpPr>
        <p:spPr>
          <a:xfrm>
            <a:off x="1988152" y="3783002"/>
            <a:ext cx="1273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&gt;5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分钟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8791231" y="3714657"/>
            <a:ext cx="1784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～</a:t>
            </a:r>
            <a:r>
              <a:rPr kumimoji="1"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分钟</a:t>
            </a:r>
          </a:p>
        </p:txBody>
      </p:sp>
      <p:sp>
        <p:nvSpPr>
          <p:cNvPr id="74" name="矩形 73"/>
          <p:cNvSpPr/>
          <p:nvPr/>
        </p:nvSpPr>
        <p:spPr>
          <a:xfrm>
            <a:off x="881085" y="4502838"/>
            <a:ext cx="2705100" cy="474733"/>
          </a:xfrm>
          <a:prstGeom prst="rect">
            <a:avLst/>
          </a:prstGeom>
          <a:solidFill>
            <a:srgbClr val="403B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“捆绑式”人工审核</a:t>
            </a:r>
          </a:p>
        </p:txBody>
      </p:sp>
      <p:sp>
        <p:nvSpPr>
          <p:cNvPr id="75" name="矩形 74"/>
          <p:cNvSpPr/>
          <p:nvPr/>
        </p:nvSpPr>
        <p:spPr>
          <a:xfrm>
            <a:off x="7731282" y="4486780"/>
            <a:ext cx="2997153" cy="474733"/>
          </a:xfrm>
          <a:prstGeom prst="rect">
            <a:avLst/>
          </a:prstGeom>
          <a:solidFill>
            <a:srgbClr val="403B5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RPA+OCR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自动化审核</a:t>
            </a:r>
          </a:p>
        </p:txBody>
      </p:sp>
      <p:sp>
        <p:nvSpPr>
          <p:cNvPr id="21" name="上弧形箭头 20">
            <a:extLst>
              <a:ext uri="{FF2B5EF4-FFF2-40B4-BE49-F238E27FC236}">
                <a16:creationId xmlns:a16="http://schemas.microsoft.com/office/drawing/2014/main" id="{71957603-26C8-4846-8A0E-98FD93FEC880}"/>
              </a:ext>
            </a:extLst>
          </p:cNvPr>
          <p:cNvSpPr/>
          <p:nvPr/>
        </p:nvSpPr>
        <p:spPr>
          <a:xfrm>
            <a:off x="3836257" y="4740204"/>
            <a:ext cx="3688625" cy="294786"/>
          </a:xfrm>
          <a:prstGeom prst="curved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ED64E64C-61AE-42C9-982B-682E33004241}"/>
              </a:ext>
            </a:extLst>
          </p:cNvPr>
          <p:cNvSpPr txBox="1"/>
          <p:nvPr/>
        </p:nvSpPr>
        <p:spPr>
          <a:xfrm>
            <a:off x="5090547" y="3392610"/>
            <a:ext cx="2426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每年预计</a:t>
            </a:r>
            <a:r>
              <a:rPr kumimoji="1" lang="zh-CN" alt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节省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kumimoji="1" lang="en-US" altLang="zh-CN" sz="1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927F3E70-E18C-4AA3-94E6-C45A5D6802EF}"/>
              </a:ext>
            </a:extLst>
          </p:cNvPr>
          <p:cNvSpPr txBox="1"/>
          <p:nvPr/>
        </p:nvSpPr>
        <p:spPr>
          <a:xfrm>
            <a:off x="5088059" y="3991046"/>
            <a:ext cx="2997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~5</a:t>
            </a:r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FTE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7D7893CE-24C3-49B8-972A-F17CF7AE6C51}"/>
              </a:ext>
            </a:extLst>
          </p:cNvPr>
          <p:cNvSpPr txBox="1"/>
          <p:nvPr/>
        </p:nvSpPr>
        <p:spPr>
          <a:xfrm>
            <a:off x="5090547" y="2322384"/>
            <a:ext cx="2997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ROI: </a:t>
            </a:r>
          </a:p>
          <a:p>
            <a:r>
              <a:rPr kumimoji="1" lang="en-US" altLang="zh-CN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~1,997.9 </a:t>
            </a:r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%</a:t>
            </a: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EFF3829A-2E04-9046-AE56-887EF8EF9C16}"/>
              </a:ext>
            </a:extLst>
          </p:cNvPr>
          <p:cNvGrpSpPr/>
          <p:nvPr/>
        </p:nvGrpSpPr>
        <p:grpSpPr>
          <a:xfrm>
            <a:off x="3097365" y="2305650"/>
            <a:ext cx="891003" cy="1287462"/>
            <a:chOff x="5435600" y="2636838"/>
            <a:chExt cx="1370013" cy="1979612"/>
          </a:xfrm>
          <a:solidFill>
            <a:schemeClr val="bg1"/>
          </a:solidFill>
        </p:grpSpPr>
        <p:sp>
          <p:nvSpPr>
            <p:cNvPr id="85" name="Freeform 216">
              <a:extLst>
                <a:ext uri="{FF2B5EF4-FFF2-40B4-BE49-F238E27FC236}">
                  <a16:creationId xmlns:a16="http://schemas.microsoft.com/office/drawing/2014/main" id="{828F8B75-753A-7C45-994A-E21E90095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713" y="3943350"/>
              <a:ext cx="320675" cy="158750"/>
            </a:xfrm>
            <a:custGeom>
              <a:avLst/>
              <a:gdLst>
                <a:gd name="T0" fmla="*/ 66 w 404"/>
                <a:gd name="T1" fmla="*/ 200 h 201"/>
                <a:gd name="T2" fmla="*/ 66 w 404"/>
                <a:gd name="T3" fmla="*/ 200 h 201"/>
                <a:gd name="T4" fmla="*/ 54 w 404"/>
                <a:gd name="T5" fmla="*/ 201 h 201"/>
                <a:gd name="T6" fmla="*/ 43 w 404"/>
                <a:gd name="T7" fmla="*/ 200 h 201"/>
                <a:gd name="T8" fmla="*/ 34 w 404"/>
                <a:gd name="T9" fmla="*/ 197 h 201"/>
                <a:gd name="T10" fmla="*/ 24 w 404"/>
                <a:gd name="T11" fmla="*/ 191 h 201"/>
                <a:gd name="T12" fmla="*/ 16 w 404"/>
                <a:gd name="T13" fmla="*/ 185 h 201"/>
                <a:gd name="T14" fmla="*/ 9 w 404"/>
                <a:gd name="T15" fmla="*/ 176 h 201"/>
                <a:gd name="T16" fmla="*/ 4 w 404"/>
                <a:gd name="T17" fmla="*/ 166 h 201"/>
                <a:gd name="T18" fmla="*/ 1 w 404"/>
                <a:gd name="T19" fmla="*/ 155 h 201"/>
                <a:gd name="T20" fmla="*/ 1 w 404"/>
                <a:gd name="T21" fmla="*/ 155 h 201"/>
                <a:gd name="T22" fmla="*/ 1 w 404"/>
                <a:gd name="T23" fmla="*/ 155 h 201"/>
                <a:gd name="T24" fmla="*/ 0 w 404"/>
                <a:gd name="T25" fmla="*/ 144 h 201"/>
                <a:gd name="T26" fmla="*/ 1 w 404"/>
                <a:gd name="T27" fmla="*/ 134 h 201"/>
                <a:gd name="T28" fmla="*/ 4 w 404"/>
                <a:gd name="T29" fmla="*/ 123 h 201"/>
                <a:gd name="T30" fmla="*/ 10 w 404"/>
                <a:gd name="T31" fmla="*/ 113 h 201"/>
                <a:gd name="T32" fmla="*/ 16 w 404"/>
                <a:gd name="T33" fmla="*/ 105 h 201"/>
                <a:gd name="T34" fmla="*/ 25 w 404"/>
                <a:gd name="T35" fmla="*/ 99 h 201"/>
                <a:gd name="T36" fmla="*/ 35 w 404"/>
                <a:gd name="T37" fmla="*/ 93 h 201"/>
                <a:gd name="T38" fmla="*/ 46 w 404"/>
                <a:gd name="T39" fmla="*/ 90 h 201"/>
                <a:gd name="T40" fmla="*/ 338 w 404"/>
                <a:gd name="T41" fmla="*/ 1 h 201"/>
                <a:gd name="T42" fmla="*/ 338 w 404"/>
                <a:gd name="T43" fmla="*/ 1 h 201"/>
                <a:gd name="T44" fmla="*/ 349 w 404"/>
                <a:gd name="T45" fmla="*/ 0 h 201"/>
                <a:gd name="T46" fmla="*/ 360 w 404"/>
                <a:gd name="T47" fmla="*/ 1 h 201"/>
                <a:gd name="T48" fmla="*/ 371 w 404"/>
                <a:gd name="T49" fmla="*/ 5 h 201"/>
                <a:gd name="T50" fmla="*/ 379 w 404"/>
                <a:gd name="T51" fmla="*/ 10 h 201"/>
                <a:gd name="T52" fmla="*/ 388 w 404"/>
                <a:gd name="T53" fmla="*/ 17 h 201"/>
                <a:gd name="T54" fmla="*/ 395 w 404"/>
                <a:gd name="T55" fmla="*/ 25 h 201"/>
                <a:gd name="T56" fmla="*/ 400 w 404"/>
                <a:gd name="T57" fmla="*/ 35 h 201"/>
                <a:gd name="T58" fmla="*/ 403 w 404"/>
                <a:gd name="T59" fmla="*/ 46 h 201"/>
                <a:gd name="T60" fmla="*/ 403 w 404"/>
                <a:gd name="T61" fmla="*/ 46 h 201"/>
                <a:gd name="T62" fmla="*/ 403 w 404"/>
                <a:gd name="T63" fmla="*/ 46 h 201"/>
                <a:gd name="T64" fmla="*/ 404 w 404"/>
                <a:gd name="T65" fmla="*/ 58 h 201"/>
                <a:gd name="T66" fmla="*/ 403 w 404"/>
                <a:gd name="T67" fmla="*/ 68 h 201"/>
                <a:gd name="T68" fmla="*/ 399 w 404"/>
                <a:gd name="T69" fmla="*/ 78 h 201"/>
                <a:gd name="T70" fmla="*/ 395 w 404"/>
                <a:gd name="T71" fmla="*/ 88 h 201"/>
                <a:gd name="T72" fmla="*/ 387 w 404"/>
                <a:gd name="T73" fmla="*/ 96 h 201"/>
                <a:gd name="T74" fmla="*/ 379 w 404"/>
                <a:gd name="T75" fmla="*/ 102 h 201"/>
                <a:gd name="T76" fmla="*/ 370 w 404"/>
                <a:gd name="T77" fmla="*/ 108 h 201"/>
                <a:gd name="T78" fmla="*/ 359 w 404"/>
                <a:gd name="T79" fmla="*/ 111 h 201"/>
                <a:gd name="T80" fmla="*/ 66 w 404"/>
                <a:gd name="T81" fmla="*/ 20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4" h="201">
                  <a:moveTo>
                    <a:pt x="66" y="200"/>
                  </a:moveTo>
                  <a:lnTo>
                    <a:pt x="66" y="200"/>
                  </a:lnTo>
                  <a:lnTo>
                    <a:pt x="54" y="201"/>
                  </a:lnTo>
                  <a:lnTo>
                    <a:pt x="43" y="200"/>
                  </a:lnTo>
                  <a:lnTo>
                    <a:pt x="34" y="197"/>
                  </a:lnTo>
                  <a:lnTo>
                    <a:pt x="24" y="191"/>
                  </a:lnTo>
                  <a:lnTo>
                    <a:pt x="16" y="185"/>
                  </a:lnTo>
                  <a:lnTo>
                    <a:pt x="9" y="176"/>
                  </a:lnTo>
                  <a:lnTo>
                    <a:pt x="4" y="16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0" y="144"/>
                  </a:lnTo>
                  <a:lnTo>
                    <a:pt x="1" y="134"/>
                  </a:lnTo>
                  <a:lnTo>
                    <a:pt x="4" y="123"/>
                  </a:lnTo>
                  <a:lnTo>
                    <a:pt x="10" y="113"/>
                  </a:lnTo>
                  <a:lnTo>
                    <a:pt x="16" y="105"/>
                  </a:lnTo>
                  <a:lnTo>
                    <a:pt x="25" y="99"/>
                  </a:lnTo>
                  <a:lnTo>
                    <a:pt x="35" y="93"/>
                  </a:lnTo>
                  <a:lnTo>
                    <a:pt x="46" y="90"/>
                  </a:lnTo>
                  <a:lnTo>
                    <a:pt x="338" y="1"/>
                  </a:lnTo>
                  <a:lnTo>
                    <a:pt x="338" y="1"/>
                  </a:lnTo>
                  <a:lnTo>
                    <a:pt x="349" y="0"/>
                  </a:lnTo>
                  <a:lnTo>
                    <a:pt x="360" y="1"/>
                  </a:lnTo>
                  <a:lnTo>
                    <a:pt x="371" y="5"/>
                  </a:lnTo>
                  <a:lnTo>
                    <a:pt x="379" y="10"/>
                  </a:lnTo>
                  <a:lnTo>
                    <a:pt x="388" y="17"/>
                  </a:lnTo>
                  <a:lnTo>
                    <a:pt x="395" y="25"/>
                  </a:lnTo>
                  <a:lnTo>
                    <a:pt x="400" y="35"/>
                  </a:lnTo>
                  <a:lnTo>
                    <a:pt x="403" y="46"/>
                  </a:lnTo>
                  <a:lnTo>
                    <a:pt x="403" y="46"/>
                  </a:lnTo>
                  <a:lnTo>
                    <a:pt x="403" y="46"/>
                  </a:lnTo>
                  <a:lnTo>
                    <a:pt x="404" y="58"/>
                  </a:lnTo>
                  <a:lnTo>
                    <a:pt x="403" y="68"/>
                  </a:lnTo>
                  <a:lnTo>
                    <a:pt x="399" y="78"/>
                  </a:lnTo>
                  <a:lnTo>
                    <a:pt x="395" y="88"/>
                  </a:lnTo>
                  <a:lnTo>
                    <a:pt x="387" y="96"/>
                  </a:lnTo>
                  <a:lnTo>
                    <a:pt x="379" y="102"/>
                  </a:lnTo>
                  <a:lnTo>
                    <a:pt x="370" y="108"/>
                  </a:lnTo>
                  <a:lnTo>
                    <a:pt x="359" y="111"/>
                  </a:lnTo>
                  <a:lnTo>
                    <a:pt x="66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17">
              <a:extLst>
                <a:ext uri="{FF2B5EF4-FFF2-40B4-BE49-F238E27FC236}">
                  <a16:creationId xmlns:a16="http://schemas.microsoft.com/office/drawing/2014/main" id="{23EE8969-1BF0-F547-B790-9A12E9EE8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488" y="3763963"/>
              <a:ext cx="285750" cy="265112"/>
            </a:xfrm>
            <a:custGeom>
              <a:avLst/>
              <a:gdLst>
                <a:gd name="T0" fmla="*/ 100 w 360"/>
                <a:gd name="T1" fmla="*/ 314 h 336"/>
                <a:gd name="T2" fmla="*/ 84 w 360"/>
                <a:gd name="T3" fmla="*/ 329 h 336"/>
                <a:gd name="T4" fmla="*/ 63 w 360"/>
                <a:gd name="T5" fmla="*/ 336 h 336"/>
                <a:gd name="T6" fmla="*/ 42 w 360"/>
                <a:gd name="T7" fmla="*/ 335 h 336"/>
                <a:gd name="T8" fmla="*/ 22 w 360"/>
                <a:gd name="T9" fmla="*/ 325 h 336"/>
                <a:gd name="T10" fmla="*/ 13 w 360"/>
                <a:gd name="T11" fmla="*/ 316 h 336"/>
                <a:gd name="T12" fmla="*/ 4 w 360"/>
                <a:gd name="T13" fmla="*/ 298 h 336"/>
                <a:gd name="T14" fmla="*/ 0 w 360"/>
                <a:gd name="T15" fmla="*/ 277 h 336"/>
                <a:gd name="T16" fmla="*/ 6 w 360"/>
                <a:gd name="T17" fmla="*/ 255 h 336"/>
                <a:gd name="T18" fmla="*/ 12 w 360"/>
                <a:gd name="T19" fmla="*/ 245 h 336"/>
                <a:gd name="T20" fmla="*/ 100 w 360"/>
                <a:gd name="T21" fmla="*/ 100 h 336"/>
                <a:gd name="T22" fmla="*/ 121 w 360"/>
                <a:gd name="T23" fmla="*/ 63 h 336"/>
                <a:gd name="T24" fmla="*/ 137 w 360"/>
                <a:gd name="T25" fmla="*/ 40 h 336"/>
                <a:gd name="T26" fmla="*/ 157 w 360"/>
                <a:gd name="T27" fmla="*/ 21 h 336"/>
                <a:gd name="T28" fmla="*/ 169 w 360"/>
                <a:gd name="T29" fmla="*/ 13 h 336"/>
                <a:gd name="T30" fmla="*/ 196 w 360"/>
                <a:gd name="T31" fmla="*/ 3 h 336"/>
                <a:gd name="T32" fmla="*/ 224 w 360"/>
                <a:gd name="T33" fmla="*/ 0 h 336"/>
                <a:gd name="T34" fmla="*/ 254 w 360"/>
                <a:gd name="T35" fmla="*/ 3 h 336"/>
                <a:gd name="T36" fmla="*/ 282 w 360"/>
                <a:gd name="T37" fmla="*/ 12 h 336"/>
                <a:gd name="T38" fmla="*/ 293 w 360"/>
                <a:gd name="T39" fmla="*/ 16 h 336"/>
                <a:gd name="T40" fmla="*/ 316 w 360"/>
                <a:gd name="T41" fmla="*/ 28 h 336"/>
                <a:gd name="T42" fmla="*/ 336 w 360"/>
                <a:gd name="T43" fmla="*/ 44 h 336"/>
                <a:gd name="T44" fmla="*/ 351 w 360"/>
                <a:gd name="T45" fmla="*/ 63 h 336"/>
                <a:gd name="T46" fmla="*/ 357 w 360"/>
                <a:gd name="T47" fmla="*/ 74 h 336"/>
                <a:gd name="T48" fmla="*/ 360 w 360"/>
                <a:gd name="T49" fmla="*/ 90 h 336"/>
                <a:gd name="T50" fmla="*/ 360 w 360"/>
                <a:gd name="T51" fmla="*/ 106 h 336"/>
                <a:gd name="T52" fmla="*/ 356 w 360"/>
                <a:gd name="T53" fmla="*/ 138 h 336"/>
                <a:gd name="T54" fmla="*/ 348 w 360"/>
                <a:gd name="T55" fmla="*/ 139 h 336"/>
                <a:gd name="T56" fmla="*/ 333 w 360"/>
                <a:gd name="T57" fmla="*/ 139 h 336"/>
                <a:gd name="T58" fmla="*/ 311 w 360"/>
                <a:gd name="T59" fmla="*/ 135 h 336"/>
                <a:gd name="T60" fmla="*/ 297 w 360"/>
                <a:gd name="T61" fmla="*/ 131 h 336"/>
                <a:gd name="T62" fmla="*/ 278 w 360"/>
                <a:gd name="T63" fmla="*/ 131 h 336"/>
                <a:gd name="T64" fmla="*/ 259 w 360"/>
                <a:gd name="T65" fmla="*/ 134 h 336"/>
                <a:gd name="T66" fmla="*/ 243 w 360"/>
                <a:gd name="T67" fmla="*/ 138 h 336"/>
                <a:gd name="T68" fmla="*/ 212 w 360"/>
                <a:gd name="T69" fmla="*/ 154 h 336"/>
                <a:gd name="T70" fmla="*/ 187 w 360"/>
                <a:gd name="T71" fmla="*/ 177 h 336"/>
                <a:gd name="T72" fmla="*/ 165 w 360"/>
                <a:gd name="T73" fmla="*/ 205 h 336"/>
                <a:gd name="T74" fmla="*/ 135 w 360"/>
                <a:gd name="T75" fmla="*/ 252 h 336"/>
                <a:gd name="T76" fmla="*/ 100 w 360"/>
                <a:gd name="T77" fmla="*/ 314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0" h="336">
                  <a:moveTo>
                    <a:pt x="100" y="314"/>
                  </a:moveTo>
                  <a:lnTo>
                    <a:pt x="100" y="314"/>
                  </a:lnTo>
                  <a:lnTo>
                    <a:pt x="93" y="323"/>
                  </a:lnTo>
                  <a:lnTo>
                    <a:pt x="84" y="329"/>
                  </a:lnTo>
                  <a:lnTo>
                    <a:pt x="73" y="333"/>
                  </a:lnTo>
                  <a:lnTo>
                    <a:pt x="63" y="336"/>
                  </a:lnTo>
                  <a:lnTo>
                    <a:pt x="53" y="336"/>
                  </a:lnTo>
                  <a:lnTo>
                    <a:pt x="42" y="335"/>
                  </a:lnTo>
                  <a:lnTo>
                    <a:pt x="32" y="330"/>
                  </a:lnTo>
                  <a:lnTo>
                    <a:pt x="22" y="325"/>
                  </a:lnTo>
                  <a:lnTo>
                    <a:pt x="22" y="325"/>
                  </a:lnTo>
                  <a:lnTo>
                    <a:pt x="13" y="316"/>
                  </a:lnTo>
                  <a:lnTo>
                    <a:pt x="8" y="307"/>
                  </a:lnTo>
                  <a:lnTo>
                    <a:pt x="4" y="298"/>
                  </a:lnTo>
                  <a:lnTo>
                    <a:pt x="0" y="287"/>
                  </a:lnTo>
                  <a:lnTo>
                    <a:pt x="0" y="277"/>
                  </a:lnTo>
                  <a:lnTo>
                    <a:pt x="3" y="266"/>
                  </a:lnTo>
                  <a:lnTo>
                    <a:pt x="6" y="255"/>
                  </a:lnTo>
                  <a:lnTo>
                    <a:pt x="12" y="245"/>
                  </a:lnTo>
                  <a:lnTo>
                    <a:pt x="12" y="245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15" y="75"/>
                  </a:lnTo>
                  <a:lnTo>
                    <a:pt x="121" y="63"/>
                  </a:lnTo>
                  <a:lnTo>
                    <a:pt x="129" y="51"/>
                  </a:lnTo>
                  <a:lnTo>
                    <a:pt x="137" y="40"/>
                  </a:lnTo>
                  <a:lnTo>
                    <a:pt x="146" y="29"/>
                  </a:lnTo>
                  <a:lnTo>
                    <a:pt x="157" y="21"/>
                  </a:lnTo>
                  <a:lnTo>
                    <a:pt x="169" y="13"/>
                  </a:lnTo>
                  <a:lnTo>
                    <a:pt x="169" y="13"/>
                  </a:lnTo>
                  <a:lnTo>
                    <a:pt x="182" y="7"/>
                  </a:lnTo>
                  <a:lnTo>
                    <a:pt x="196" y="3"/>
                  </a:lnTo>
                  <a:lnTo>
                    <a:pt x="210" y="0"/>
                  </a:lnTo>
                  <a:lnTo>
                    <a:pt x="224" y="0"/>
                  </a:lnTo>
                  <a:lnTo>
                    <a:pt x="239" y="1"/>
                  </a:lnTo>
                  <a:lnTo>
                    <a:pt x="254" y="3"/>
                  </a:lnTo>
                  <a:lnTo>
                    <a:pt x="268" y="7"/>
                  </a:lnTo>
                  <a:lnTo>
                    <a:pt x="282" y="12"/>
                  </a:lnTo>
                  <a:lnTo>
                    <a:pt x="282" y="12"/>
                  </a:lnTo>
                  <a:lnTo>
                    <a:pt x="293" y="16"/>
                  </a:lnTo>
                  <a:lnTo>
                    <a:pt x="304" y="22"/>
                  </a:lnTo>
                  <a:lnTo>
                    <a:pt x="316" y="28"/>
                  </a:lnTo>
                  <a:lnTo>
                    <a:pt x="325" y="36"/>
                  </a:lnTo>
                  <a:lnTo>
                    <a:pt x="336" y="44"/>
                  </a:lnTo>
                  <a:lnTo>
                    <a:pt x="344" y="53"/>
                  </a:lnTo>
                  <a:lnTo>
                    <a:pt x="351" y="63"/>
                  </a:lnTo>
                  <a:lnTo>
                    <a:pt x="357" y="74"/>
                  </a:lnTo>
                  <a:lnTo>
                    <a:pt x="357" y="74"/>
                  </a:lnTo>
                  <a:lnTo>
                    <a:pt x="359" y="82"/>
                  </a:lnTo>
                  <a:lnTo>
                    <a:pt x="360" y="90"/>
                  </a:lnTo>
                  <a:lnTo>
                    <a:pt x="360" y="98"/>
                  </a:lnTo>
                  <a:lnTo>
                    <a:pt x="360" y="106"/>
                  </a:lnTo>
                  <a:lnTo>
                    <a:pt x="358" y="123"/>
                  </a:lnTo>
                  <a:lnTo>
                    <a:pt x="356" y="138"/>
                  </a:lnTo>
                  <a:lnTo>
                    <a:pt x="356" y="138"/>
                  </a:lnTo>
                  <a:lnTo>
                    <a:pt x="348" y="139"/>
                  </a:lnTo>
                  <a:lnTo>
                    <a:pt x="341" y="139"/>
                  </a:lnTo>
                  <a:lnTo>
                    <a:pt x="333" y="139"/>
                  </a:lnTo>
                  <a:lnTo>
                    <a:pt x="326" y="137"/>
                  </a:lnTo>
                  <a:lnTo>
                    <a:pt x="311" y="135"/>
                  </a:lnTo>
                  <a:lnTo>
                    <a:pt x="297" y="131"/>
                  </a:lnTo>
                  <a:lnTo>
                    <a:pt x="297" y="131"/>
                  </a:lnTo>
                  <a:lnTo>
                    <a:pt x="287" y="131"/>
                  </a:lnTo>
                  <a:lnTo>
                    <a:pt x="278" y="131"/>
                  </a:lnTo>
                  <a:lnTo>
                    <a:pt x="268" y="133"/>
                  </a:lnTo>
                  <a:lnTo>
                    <a:pt x="259" y="134"/>
                  </a:lnTo>
                  <a:lnTo>
                    <a:pt x="250" y="136"/>
                  </a:lnTo>
                  <a:lnTo>
                    <a:pt x="243" y="138"/>
                  </a:lnTo>
                  <a:lnTo>
                    <a:pt x="228" y="146"/>
                  </a:lnTo>
                  <a:lnTo>
                    <a:pt x="212" y="154"/>
                  </a:lnTo>
                  <a:lnTo>
                    <a:pt x="199" y="165"/>
                  </a:lnTo>
                  <a:lnTo>
                    <a:pt x="187" y="177"/>
                  </a:lnTo>
                  <a:lnTo>
                    <a:pt x="175" y="191"/>
                  </a:lnTo>
                  <a:lnTo>
                    <a:pt x="165" y="205"/>
                  </a:lnTo>
                  <a:lnTo>
                    <a:pt x="154" y="221"/>
                  </a:lnTo>
                  <a:lnTo>
                    <a:pt x="135" y="252"/>
                  </a:lnTo>
                  <a:lnTo>
                    <a:pt x="118" y="285"/>
                  </a:lnTo>
                  <a:lnTo>
                    <a:pt x="100" y="314"/>
                  </a:lnTo>
                  <a:lnTo>
                    <a:pt x="100" y="3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18">
              <a:extLst>
                <a:ext uri="{FF2B5EF4-FFF2-40B4-BE49-F238E27FC236}">
                  <a16:creationId xmlns:a16="http://schemas.microsoft.com/office/drawing/2014/main" id="{68B6C574-93DC-9D49-957E-490849E26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3509963"/>
              <a:ext cx="261938" cy="261937"/>
            </a:xfrm>
            <a:custGeom>
              <a:avLst/>
              <a:gdLst>
                <a:gd name="T0" fmla="*/ 106 w 329"/>
                <a:gd name="T1" fmla="*/ 319 h 330"/>
                <a:gd name="T2" fmla="*/ 138 w 329"/>
                <a:gd name="T3" fmla="*/ 328 h 330"/>
                <a:gd name="T4" fmla="*/ 170 w 329"/>
                <a:gd name="T5" fmla="*/ 330 h 330"/>
                <a:gd name="T6" fmla="*/ 201 w 329"/>
                <a:gd name="T7" fmla="*/ 326 h 330"/>
                <a:gd name="T8" fmla="*/ 232 w 329"/>
                <a:gd name="T9" fmla="*/ 316 h 330"/>
                <a:gd name="T10" fmla="*/ 259 w 329"/>
                <a:gd name="T11" fmla="*/ 300 h 330"/>
                <a:gd name="T12" fmla="*/ 284 w 329"/>
                <a:gd name="T13" fmla="*/ 279 h 330"/>
                <a:gd name="T14" fmla="*/ 303 w 329"/>
                <a:gd name="T15" fmla="*/ 254 h 330"/>
                <a:gd name="T16" fmla="*/ 319 w 329"/>
                <a:gd name="T17" fmla="*/ 224 h 330"/>
                <a:gd name="T18" fmla="*/ 324 w 329"/>
                <a:gd name="T19" fmla="*/ 208 h 330"/>
                <a:gd name="T20" fmla="*/ 328 w 329"/>
                <a:gd name="T21" fmla="*/ 176 h 330"/>
                <a:gd name="T22" fmla="*/ 327 w 329"/>
                <a:gd name="T23" fmla="*/ 143 h 330"/>
                <a:gd name="T24" fmla="*/ 321 w 329"/>
                <a:gd name="T25" fmla="*/ 113 h 330"/>
                <a:gd name="T26" fmla="*/ 308 w 329"/>
                <a:gd name="T27" fmla="*/ 83 h 330"/>
                <a:gd name="T28" fmla="*/ 289 w 329"/>
                <a:gd name="T29" fmla="*/ 57 h 330"/>
                <a:gd name="T30" fmla="*/ 266 w 329"/>
                <a:gd name="T31" fmla="*/ 36 h 330"/>
                <a:gd name="T32" fmla="*/ 239 w 329"/>
                <a:gd name="T33" fmla="*/ 18 h 330"/>
                <a:gd name="T34" fmla="*/ 223 w 329"/>
                <a:gd name="T35" fmla="*/ 11 h 330"/>
                <a:gd name="T36" fmla="*/ 191 w 329"/>
                <a:gd name="T37" fmla="*/ 2 h 330"/>
                <a:gd name="T38" fmla="*/ 159 w 329"/>
                <a:gd name="T39" fmla="*/ 0 h 330"/>
                <a:gd name="T40" fmla="*/ 127 w 329"/>
                <a:gd name="T41" fmla="*/ 4 h 330"/>
                <a:gd name="T42" fmla="*/ 97 w 329"/>
                <a:gd name="T43" fmla="*/ 15 h 330"/>
                <a:gd name="T44" fmla="*/ 70 w 329"/>
                <a:gd name="T45" fmla="*/ 30 h 330"/>
                <a:gd name="T46" fmla="*/ 46 w 329"/>
                <a:gd name="T47" fmla="*/ 51 h 330"/>
                <a:gd name="T48" fmla="*/ 25 w 329"/>
                <a:gd name="T49" fmla="*/ 77 h 330"/>
                <a:gd name="T50" fmla="*/ 11 w 329"/>
                <a:gd name="T51" fmla="*/ 106 h 330"/>
                <a:gd name="T52" fmla="*/ 6 w 329"/>
                <a:gd name="T53" fmla="*/ 123 h 330"/>
                <a:gd name="T54" fmla="*/ 0 w 329"/>
                <a:gd name="T55" fmla="*/ 155 h 330"/>
                <a:gd name="T56" fmla="*/ 1 w 329"/>
                <a:gd name="T57" fmla="*/ 187 h 330"/>
                <a:gd name="T58" fmla="*/ 8 w 329"/>
                <a:gd name="T59" fmla="*/ 217 h 330"/>
                <a:gd name="T60" fmla="*/ 21 w 329"/>
                <a:gd name="T61" fmla="*/ 246 h 330"/>
                <a:gd name="T62" fmla="*/ 39 w 329"/>
                <a:gd name="T63" fmla="*/ 272 h 330"/>
                <a:gd name="T64" fmla="*/ 62 w 329"/>
                <a:gd name="T65" fmla="*/ 294 h 330"/>
                <a:gd name="T66" fmla="*/ 90 w 329"/>
                <a:gd name="T67" fmla="*/ 311 h 330"/>
                <a:gd name="T68" fmla="*/ 106 w 329"/>
                <a:gd name="T69" fmla="*/ 31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9" h="330">
                  <a:moveTo>
                    <a:pt x="106" y="319"/>
                  </a:moveTo>
                  <a:lnTo>
                    <a:pt x="106" y="319"/>
                  </a:lnTo>
                  <a:lnTo>
                    <a:pt x="122" y="323"/>
                  </a:lnTo>
                  <a:lnTo>
                    <a:pt x="138" y="328"/>
                  </a:lnTo>
                  <a:lnTo>
                    <a:pt x="153" y="329"/>
                  </a:lnTo>
                  <a:lnTo>
                    <a:pt x="170" y="330"/>
                  </a:lnTo>
                  <a:lnTo>
                    <a:pt x="186" y="328"/>
                  </a:lnTo>
                  <a:lnTo>
                    <a:pt x="201" y="326"/>
                  </a:lnTo>
                  <a:lnTo>
                    <a:pt x="216" y="321"/>
                  </a:lnTo>
                  <a:lnTo>
                    <a:pt x="232" y="316"/>
                  </a:lnTo>
                  <a:lnTo>
                    <a:pt x="246" y="308"/>
                  </a:lnTo>
                  <a:lnTo>
                    <a:pt x="259" y="300"/>
                  </a:lnTo>
                  <a:lnTo>
                    <a:pt x="272" y="290"/>
                  </a:lnTo>
                  <a:lnTo>
                    <a:pt x="284" y="279"/>
                  </a:lnTo>
                  <a:lnTo>
                    <a:pt x="294" y="267"/>
                  </a:lnTo>
                  <a:lnTo>
                    <a:pt x="303" y="254"/>
                  </a:lnTo>
                  <a:lnTo>
                    <a:pt x="311" y="240"/>
                  </a:lnTo>
                  <a:lnTo>
                    <a:pt x="319" y="224"/>
                  </a:lnTo>
                  <a:lnTo>
                    <a:pt x="319" y="224"/>
                  </a:lnTo>
                  <a:lnTo>
                    <a:pt x="324" y="208"/>
                  </a:lnTo>
                  <a:lnTo>
                    <a:pt x="327" y="192"/>
                  </a:lnTo>
                  <a:lnTo>
                    <a:pt x="328" y="176"/>
                  </a:lnTo>
                  <a:lnTo>
                    <a:pt x="329" y="159"/>
                  </a:lnTo>
                  <a:lnTo>
                    <a:pt x="327" y="143"/>
                  </a:lnTo>
                  <a:lnTo>
                    <a:pt x="325" y="128"/>
                  </a:lnTo>
                  <a:lnTo>
                    <a:pt x="321" y="113"/>
                  </a:lnTo>
                  <a:lnTo>
                    <a:pt x="315" y="98"/>
                  </a:lnTo>
                  <a:lnTo>
                    <a:pt x="308" y="83"/>
                  </a:lnTo>
                  <a:lnTo>
                    <a:pt x="299" y="70"/>
                  </a:lnTo>
                  <a:lnTo>
                    <a:pt x="289" y="57"/>
                  </a:lnTo>
                  <a:lnTo>
                    <a:pt x="278" y="47"/>
                  </a:lnTo>
                  <a:lnTo>
                    <a:pt x="266" y="36"/>
                  </a:lnTo>
                  <a:lnTo>
                    <a:pt x="253" y="26"/>
                  </a:lnTo>
                  <a:lnTo>
                    <a:pt x="239" y="18"/>
                  </a:lnTo>
                  <a:lnTo>
                    <a:pt x="223" y="11"/>
                  </a:lnTo>
                  <a:lnTo>
                    <a:pt x="223" y="11"/>
                  </a:lnTo>
                  <a:lnTo>
                    <a:pt x="208" y="6"/>
                  </a:lnTo>
                  <a:lnTo>
                    <a:pt x="191" y="2"/>
                  </a:lnTo>
                  <a:lnTo>
                    <a:pt x="175" y="1"/>
                  </a:lnTo>
                  <a:lnTo>
                    <a:pt x="159" y="0"/>
                  </a:lnTo>
                  <a:lnTo>
                    <a:pt x="142" y="2"/>
                  </a:lnTo>
                  <a:lnTo>
                    <a:pt x="127" y="4"/>
                  </a:lnTo>
                  <a:lnTo>
                    <a:pt x="112" y="9"/>
                  </a:lnTo>
                  <a:lnTo>
                    <a:pt x="97" y="15"/>
                  </a:lnTo>
                  <a:lnTo>
                    <a:pt x="83" y="22"/>
                  </a:lnTo>
                  <a:lnTo>
                    <a:pt x="70" y="30"/>
                  </a:lnTo>
                  <a:lnTo>
                    <a:pt x="57" y="40"/>
                  </a:lnTo>
                  <a:lnTo>
                    <a:pt x="46" y="51"/>
                  </a:lnTo>
                  <a:lnTo>
                    <a:pt x="35" y="63"/>
                  </a:lnTo>
                  <a:lnTo>
                    <a:pt x="25" y="77"/>
                  </a:lnTo>
                  <a:lnTo>
                    <a:pt x="17" y="91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6" y="123"/>
                  </a:lnTo>
                  <a:lnTo>
                    <a:pt x="1" y="139"/>
                  </a:lnTo>
                  <a:lnTo>
                    <a:pt x="0" y="155"/>
                  </a:lnTo>
                  <a:lnTo>
                    <a:pt x="0" y="170"/>
                  </a:lnTo>
                  <a:lnTo>
                    <a:pt x="1" y="187"/>
                  </a:lnTo>
                  <a:lnTo>
                    <a:pt x="3" y="202"/>
                  </a:lnTo>
                  <a:lnTo>
                    <a:pt x="8" y="217"/>
                  </a:lnTo>
                  <a:lnTo>
                    <a:pt x="14" y="232"/>
                  </a:lnTo>
                  <a:lnTo>
                    <a:pt x="21" y="246"/>
                  </a:lnTo>
                  <a:lnTo>
                    <a:pt x="29" y="259"/>
                  </a:lnTo>
                  <a:lnTo>
                    <a:pt x="39" y="272"/>
                  </a:lnTo>
                  <a:lnTo>
                    <a:pt x="50" y="283"/>
                  </a:lnTo>
                  <a:lnTo>
                    <a:pt x="62" y="294"/>
                  </a:lnTo>
                  <a:lnTo>
                    <a:pt x="75" y="304"/>
                  </a:lnTo>
                  <a:lnTo>
                    <a:pt x="90" y="311"/>
                  </a:lnTo>
                  <a:lnTo>
                    <a:pt x="106" y="319"/>
                  </a:lnTo>
                  <a:lnTo>
                    <a:pt x="106" y="3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19">
              <a:extLst>
                <a:ext uri="{FF2B5EF4-FFF2-40B4-BE49-F238E27FC236}">
                  <a16:creationId xmlns:a16="http://schemas.microsoft.com/office/drawing/2014/main" id="{09322E9A-AC62-104F-9E7F-7CA4FE167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4170363"/>
              <a:ext cx="158750" cy="428625"/>
            </a:xfrm>
            <a:custGeom>
              <a:avLst/>
              <a:gdLst>
                <a:gd name="T0" fmla="*/ 156 w 199"/>
                <a:gd name="T1" fmla="*/ 470 h 538"/>
                <a:gd name="T2" fmla="*/ 152 w 199"/>
                <a:gd name="T3" fmla="*/ 485 h 538"/>
                <a:gd name="T4" fmla="*/ 146 w 199"/>
                <a:gd name="T5" fmla="*/ 499 h 538"/>
                <a:gd name="T6" fmla="*/ 137 w 199"/>
                <a:gd name="T7" fmla="*/ 511 h 538"/>
                <a:gd name="T8" fmla="*/ 126 w 199"/>
                <a:gd name="T9" fmla="*/ 521 h 538"/>
                <a:gd name="T10" fmla="*/ 114 w 199"/>
                <a:gd name="T11" fmla="*/ 530 h 538"/>
                <a:gd name="T12" fmla="*/ 100 w 199"/>
                <a:gd name="T13" fmla="*/ 535 h 538"/>
                <a:gd name="T14" fmla="*/ 85 w 199"/>
                <a:gd name="T15" fmla="*/ 538 h 538"/>
                <a:gd name="T16" fmla="*/ 70 w 199"/>
                <a:gd name="T17" fmla="*/ 538 h 538"/>
                <a:gd name="T18" fmla="*/ 70 w 199"/>
                <a:gd name="T19" fmla="*/ 538 h 538"/>
                <a:gd name="T20" fmla="*/ 55 w 199"/>
                <a:gd name="T21" fmla="*/ 534 h 538"/>
                <a:gd name="T22" fmla="*/ 40 w 199"/>
                <a:gd name="T23" fmla="*/ 528 h 538"/>
                <a:gd name="T24" fmla="*/ 27 w 199"/>
                <a:gd name="T25" fmla="*/ 520 h 538"/>
                <a:gd name="T26" fmla="*/ 18 w 199"/>
                <a:gd name="T27" fmla="*/ 509 h 538"/>
                <a:gd name="T28" fmla="*/ 9 w 199"/>
                <a:gd name="T29" fmla="*/ 497 h 538"/>
                <a:gd name="T30" fmla="*/ 4 w 199"/>
                <a:gd name="T31" fmla="*/ 483 h 538"/>
                <a:gd name="T32" fmla="*/ 1 w 199"/>
                <a:gd name="T33" fmla="*/ 468 h 538"/>
                <a:gd name="T34" fmla="*/ 1 w 199"/>
                <a:gd name="T35" fmla="*/ 451 h 538"/>
                <a:gd name="T36" fmla="*/ 45 w 199"/>
                <a:gd name="T37" fmla="*/ 68 h 538"/>
                <a:gd name="T38" fmla="*/ 48 w 199"/>
                <a:gd name="T39" fmla="*/ 53 h 538"/>
                <a:gd name="T40" fmla="*/ 55 w 199"/>
                <a:gd name="T41" fmla="*/ 39 h 538"/>
                <a:gd name="T42" fmla="*/ 63 w 199"/>
                <a:gd name="T43" fmla="*/ 27 h 538"/>
                <a:gd name="T44" fmla="*/ 73 w 199"/>
                <a:gd name="T45" fmla="*/ 16 h 538"/>
                <a:gd name="T46" fmla="*/ 86 w 199"/>
                <a:gd name="T47" fmla="*/ 8 h 538"/>
                <a:gd name="T48" fmla="*/ 100 w 199"/>
                <a:gd name="T49" fmla="*/ 3 h 538"/>
                <a:gd name="T50" fmla="*/ 114 w 199"/>
                <a:gd name="T51" fmla="*/ 0 h 538"/>
                <a:gd name="T52" fmla="*/ 131 w 199"/>
                <a:gd name="T53" fmla="*/ 0 h 538"/>
                <a:gd name="T54" fmla="*/ 131 w 199"/>
                <a:gd name="T55" fmla="*/ 0 h 538"/>
                <a:gd name="T56" fmla="*/ 146 w 199"/>
                <a:gd name="T57" fmla="*/ 3 h 538"/>
                <a:gd name="T58" fmla="*/ 160 w 199"/>
                <a:gd name="T59" fmla="*/ 9 h 538"/>
                <a:gd name="T60" fmla="*/ 172 w 199"/>
                <a:gd name="T61" fmla="*/ 18 h 538"/>
                <a:gd name="T62" fmla="*/ 183 w 199"/>
                <a:gd name="T63" fmla="*/ 28 h 538"/>
                <a:gd name="T64" fmla="*/ 190 w 199"/>
                <a:gd name="T65" fmla="*/ 41 h 538"/>
                <a:gd name="T66" fmla="*/ 196 w 199"/>
                <a:gd name="T67" fmla="*/ 55 h 538"/>
                <a:gd name="T68" fmla="*/ 199 w 199"/>
                <a:gd name="T69" fmla="*/ 70 h 538"/>
                <a:gd name="T70" fmla="*/ 199 w 199"/>
                <a:gd name="T71" fmla="*/ 85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9" h="538">
                  <a:moveTo>
                    <a:pt x="156" y="470"/>
                  </a:moveTo>
                  <a:lnTo>
                    <a:pt x="156" y="470"/>
                  </a:lnTo>
                  <a:lnTo>
                    <a:pt x="154" y="477"/>
                  </a:lnTo>
                  <a:lnTo>
                    <a:pt x="152" y="485"/>
                  </a:lnTo>
                  <a:lnTo>
                    <a:pt x="149" y="492"/>
                  </a:lnTo>
                  <a:lnTo>
                    <a:pt x="146" y="499"/>
                  </a:lnTo>
                  <a:lnTo>
                    <a:pt x="142" y="505"/>
                  </a:lnTo>
                  <a:lnTo>
                    <a:pt x="137" y="511"/>
                  </a:lnTo>
                  <a:lnTo>
                    <a:pt x="132" y="516"/>
                  </a:lnTo>
                  <a:lnTo>
                    <a:pt x="126" y="521"/>
                  </a:lnTo>
                  <a:lnTo>
                    <a:pt x="121" y="525"/>
                  </a:lnTo>
                  <a:lnTo>
                    <a:pt x="114" y="530"/>
                  </a:lnTo>
                  <a:lnTo>
                    <a:pt x="107" y="533"/>
                  </a:lnTo>
                  <a:lnTo>
                    <a:pt x="100" y="535"/>
                  </a:lnTo>
                  <a:lnTo>
                    <a:pt x="93" y="537"/>
                  </a:lnTo>
                  <a:lnTo>
                    <a:pt x="85" y="538"/>
                  </a:lnTo>
                  <a:lnTo>
                    <a:pt x="77" y="538"/>
                  </a:lnTo>
                  <a:lnTo>
                    <a:pt x="70" y="538"/>
                  </a:lnTo>
                  <a:lnTo>
                    <a:pt x="70" y="538"/>
                  </a:lnTo>
                  <a:lnTo>
                    <a:pt x="70" y="538"/>
                  </a:lnTo>
                  <a:lnTo>
                    <a:pt x="61" y="536"/>
                  </a:lnTo>
                  <a:lnTo>
                    <a:pt x="55" y="534"/>
                  </a:lnTo>
                  <a:lnTo>
                    <a:pt x="47" y="532"/>
                  </a:lnTo>
                  <a:lnTo>
                    <a:pt x="40" y="528"/>
                  </a:lnTo>
                  <a:lnTo>
                    <a:pt x="34" y="524"/>
                  </a:lnTo>
                  <a:lnTo>
                    <a:pt x="27" y="520"/>
                  </a:lnTo>
                  <a:lnTo>
                    <a:pt x="22" y="514"/>
                  </a:lnTo>
                  <a:lnTo>
                    <a:pt x="18" y="509"/>
                  </a:lnTo>
                  <a:lnTo>
                    <a:pt x="13" y="502"/>
                  </a:lnTo>
                  <a:lnTo>
                    <a:pt x="9" y="497"/>
                  </a:lnTo>
                  <a:lnTo>
                    <a:pt x="7" y="489"/>
                  </a:lnTo>
                  <a:lnTo>
                    <a:pt x="4" y="483"/>
                  </a:lnTo>
                  <a:lnTo>
                    <a:pt x="2" y="475"/>
                  </a:lnTo>
                  <a:lnTo>
                    <a:pt x="1" y="468"/>
                  </a:lnTo>
                  <a:lnTo>
                    <a:pt x="0" y="460"/>
                  </a:lnTo>
                  <a:lnTo>
                    <a:pt x="1" y="451"/>
                  </a:lnTo>
                  <a:lnTo>
                    <a:pt x="45" y="68"/>
                  </a:lnTo>
                  <a:lnTo>
                    <a:pt x="45" y="68"/>
                  </a:lnTo>
                  <a:lnTo>
                    <a:pt x="46" y="60"/>
                  </a:lnTo>
                  <a:lnTo>
                    <a:pt x="48" y="53"/>
                  </a:lnTo>
                  <a:lnTo>
                    <a:pt x="51" y="45"/>
                  </a:lnTo>
                  <a:lnTo>
                    <a:pt x="55" y="39"/>
                  </a:lnTo>
                  <a:lnTo>
                    <a:pt x="58" y="32"/>
                  </a:lnTo>
                  <a:lnTo>
                    <a:pt x="63" y="27"/>
                  </a:lnTo>
                  <a:lnTo>
                    <a:pt x="68" y="21"/>
                  </a:lnTo>
                  <a:lnTo>
                    <a:pt x="73" y="16"/>
                  </a:lnTo>
                  <a:lnTo>
                    <a:pt x="80" y="12"/>
                  </a:lnTo>
                  <a:lnTo>
                    <a:pt x="86" y="8"/>
                  </a:lnTo>
                  <a:lnTo>
                    <a:pt x="93" y="5"/>
                  </a:lnTo>
                  <a:lnTo>
                    <a:pt x="100" y="3"/>
                  </a:lnTo>
                  <a:lnTo>
                    <a:pt x="107" y="1"/>
                  </a:lnTo>
                  <a:lnTo>
                    <a:pt x="114" y="0"/>
                  </a:lnTo>
                  <a:lnTo>
                    <a:pt x="123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8" y="1"/>
                  </a:lnTo>
                  <a:lnTo>
                    <a:pt x="146" y="3"/>
                  </a:lnTo>
                  <a:lnTo>
                    <a:pt x="154" y="6"/>
                  </a:lnTo>
                  <a:lnTo>
                    <a:pt x="160" y="9"/>
                  </a:lnTo>
                  <a:lnTo>
                    <a:pt x="167" y="13"/>
                  </a:lnTo>
                  <a:lnTo>
                    <a:pt x="172" y="18"/>
                  </a:lnTo>
                  <a:lnTo>
                    <a:pt x="177" y="22"/>
                  </a:lnTo>
                  <a:lnTo>
                    <a:pt x="183" y="28"/>
                  </a:lnTo>
                  <a:lnTo>
                    <a:pt x="187" y="34"/>
                  </a:lnTo>
                  <a:lnTo>
                    <a:pt x="190" y="41"/>
                  </a:lnTo>
                  <a:lnTo>
                    <a:pt x="194" y="47"/>
                  </a:lnTo>
                  <a:lnTo>
                    <a:pt x="196" y="55"/>
                  </a:lnTo>
                  <a:lnTo>
                    <a:pt x="198" y="63"/>
                  </a:lnTo>
                  <a:lnTo>
                    <a:pt x="199" y="70"/>
                  </a:lnTo>
                  <a:lnTo>
                    <a:pt x="199" y="78"/>
                  </a:lnTo>
                  <a:lnTo>
                    <a:pt x="199" y="85"/>
                  </a:lnTo>
                  <a:lnTo>
                    <a:pt x="156" y="4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20">
              <a:extLst>
                <a:ext uri="{FF2B5EF4-FFF2-40B4-BE49-F238E27FC236}">
                  <a16:creationId xmlns:a16="http://schemas.microsoft.com/office/drawing/2014/main" id="{B35B9CE7-1138-B94F-B081-79D8CCE96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888" y="4140200"/>
              <a:ext cx="371475" cy="149225"/>
            </a:xfrm>
            <a:custGeom>
              <a:avLst/>
              <a:gdLst>
                <a:gd name="T0" fmla="*/ 86 w 467"/>
                <a:gd name="T1" fmla="*/ 187 h 188"/>
                <a:gd name="T2" fmla="*/ 70 w 467"/>
                <a:gd name="T3" fmla="*/ 187 h 188"/>
                <a:gd name="T4" fmla="*/ 55 w 467"/>
                <a:gd name="T5" fmla="*/ 185 h 188"/>
                <a:gd name="T6" fmla="*/ 41 w 467"/>
                <a:gd name="T7" fmla="*/ 180 h 188"/>
                <a:gd name="T8" fmla="*/ 28 w 467"/>
                <a:gd name="T9" fmla="*/ 171 h 188"/>
                <a:gd name="T10" fmla="*/ 18 w 467"/>
                <a:gd name="T11" fmla="*/ 161 h 188"/>
                <a:gd name="T12" fmla="*/ 10 w 467"/>
                <a:gd name="T13" fmla="*/ 148 h 188"/>
                <a:gd name="T14" fmla="*/ 3 w 467"/>
                <a:gd name="T15" fmla="*/ 134 h 188"/>
                <a:gd name="T16" fmla="*/ 0 w 467"/>
                <a:gd name="T17" fmla="*/ 119 h 188"/>
                <a:gd name="T18" fmla="*/ 0 w 467"/>
                <a:gd name="T19" fmla="*/ 119 h 188"/>
                <a:gd name="T20" fmla="*/ 0 w 467"/>
                <a:gd name="T21" fmla="*/ 104 h 188"/>
                <a:gd name="T22" fmla="*/ 3 w 467"/>
                <a:gd name="T23" fmla="*/ 89 h 188"/>
                <a:gd name="T24" fmla="*/ 9 w 467"/>
                <a:gd name="T25" fmla="*/ 74 h 188"/>
                <a:gd name="T26" fmla="*/ 16 w 467"/>
                <a:gd name="T27" fmla="*/ 63 h 188"/>
                <a:gd name="T28" fmla="*/ 27 w 467"/>
                <a:gd name="T29" fmla="*/ 52 h 188"/>
                <a:gd name="T30" fmla="*/ 39 w 467"/>
                <a:gd name="T31" fmla="*/ 43 h 188"/>
                <a:gd name="T32" fmla="*/ 53 w 467"/>
                <a:gd name="T33" fmla="*/ 36 h 188"/>
                <a:gd name="T34" fmla="*/ 68 w 467"/>
                <a:gd name="T35" fmla="*/ 33 h 188"/>
                <a:gd name="T36" fmla="*/ 381 w 467"/>
                <a:gd name="T37" fmla="*/ 0 h 188"/>
                <a:gd name="T38" fmla="*/ 398 w 467"/>
                <a:gd name="T39" fmla="*/ 0 h 188"/>
                <a:gd name="T40" fmla="*/ 413 w 467"/>
                <a:gd name="T41" fmla="*/ 3 h 188"/>
                <a:gd name="T42" fmla="*/ 426 w 467"/>
                <a:gd name="T43" fmla="*/ 8 h 188"/>
                <a:gd name="T44" fmla="*/ 439 w 467"/>
                <a:gd name="T45" fmla="*/ 16 h 188"/>
                <a:gd name="T46" fmla="*/ 450 w 467"/>
                <a:gd name="T47" fmla="*/ 27 h 188"/>
                <a:gd name="T48" fmla="*/ 458 w 467"/>
                <a:gd name="T49" fmla="*/ 39 h 188"/>
                <a:gd name="T50" fmla="*/ 464 w 467"/>
                <a:gd name="T51" fmla="*/ 53 h 188"/>
                <a:gd name="T52" fmla="*/ 467 w 467"/>
                <a:gd name="T53" fmla="*/ 68 h 188"/>
                <a:gd name="T54" fmla="*/ 467 w 467"/>
                <a:gd name="T55" fmla="*/ 68 h 188"/>
                <a:gd name="T56" fmla="*/ 467 w 467"/>
                <a:gd name="T57" fmla="*/ 84 h 188"/>
                <a:gd name="T58" fmla="*/ 464 w 467"/>
                <a:gd name="T59" fmla="*/ 99 h 188"/>
                <a:gd name="T60" fmla="*/ 459 w 467"/>
                <a:gd name="T61" fmla="*/ 112 h 188"/>
                <a:gd name="T62" fmla="*/ 451 w 467"/>
                <a:gd name="T63" fmla="*/ 126 h 188"/>
                <a:gd name="T64" fmla="*/ 440 w 467"/>
                <a:gd name="T65" fmla="*/ 136 h 188"/>
                <a:gd name="T66" fmla="*/ 428 w 467"/>
                <a:gd name="T67" fmla="*/ 144 h 188"/>
                <a:gd name="T68" fmla="*/ 414 w 467"/>
                <a:gd name="T69" fmla="*/ 150 h 188"/>
                <a:gd name="T70" fmla="*/ 399 w 467"/>
                <a:gd name="T71" fmla="*/ 15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67" h="188">
                  <a:moveTo>
                    <a:pt x="86" y="187"/>
                  </a:moveTo>
                  <a:lnTo>
                    <a:pt x="86" y="187"/>
                  </a:lnTo>
                  <a:lnTo>
                    <a:pt x="78" y="188"/>
                  </a:lnTo>
                  <a:lnTo>
                    <a:pt x="70" y="187"/>
                  </a:lnTo>
                  <a:lnTo>
                    <a:pt x="62" y="186"/>
                  </a:lnTo>
                  <a:lnTo>
                    <a:pt x="55" y="185"/>
                  </a:lnTo>
                  <a:lnTo>
                    <a:pt x="48" y="182"/>
                  </a:lnTo>
                  <a:lnTo>
                    <a:pt x="41" y="180"/>
                  </a:lnTo>
                  <a:lnTo>
                    <a:pt x="35" y="175"/>
                  </a:lnTo>
                  <a:lnTo>
                    <a:pt x="28" y="171"/>
                  </a:lnTo>
                  <a:lnTo>
                    <a:pt x="23" y="167"/>
                  </a:lnTo>
                  <a:lnTo>
                    <a:pt x="18" y="161"/>
                  </a:lnTo>
                  <a:lnTo>
                    <a:pt x="13" y="155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4"/>
                  </a:lnTo>
                  <a:lnTo>
                    <a:pt x="1" y="127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11"/>
                  </a:lnTo>
                  <a:lnTo>
                    <a:pt x="0" y="104"/>
                  </a:lnTo>
                  <a:lnTo>
                    <a:pt x="1" y="96"/>
                  </a:lnTo>
                  <a:lnTo>
                    <a:pt x="3" y="89"/>
                  </a:lnTo>
                  <a:lnTo>
                    <a:pt x="5" y="81"/>
                  </a:lnTo>
                  <a:lnTo>
                    <a:pt x="9" y="74"/>
                  </a:lnTo>
                  <a:lnTo>
                    <a:pt x="12" y="68"/>
                  </a:lnTo>
                  <a:lnTo>
                    <a:pt x="16" y="63"/>
                  </a:lnTo>
                  <a:lnTo>
                    <a:pt x="22" y="57"/>
                  </a:lnTo>
                  <a:lnTo>
                    <a:pt x="27" y="52"/>
                  </a:lnTo>
                  <a:lnTo>
                    <a:pt x="33" y="47"/>
                  </a:lnTo>
                  <a:lnTo>
                    <a:pt x="39" y="43"/>
                  </a:lnTo>
                  <a:lnTo>
                    <a:pt x="47" y="40"/>
                  </a:lnTo>
                  <a:lnTo>
                    <a:pt x="53" y="36"/>
                  </a:lnTo>
                  <a:lnTo>
                    <a:pt x="61" y="35"/>
                  </a:lnTo>
                  <a:lnTo>
                    <a:pt x="68" y="33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90" y="0"/>
                  </a:lnTo>
                  <a:lnTo>
                    <a:pt x="398" y="0"/>
                  </a:lnTo>
                  <a:lnTo>
                    <a:pt x="405" y="1"/>
                  </a:lnTo>
                  <a:lnTo>
                    <a:pt x="413" y="3"/>
                  </a:lnTo>
                  <a:lnTo>
                    <a:pt x="420" y="5"/>
                  </a:lnTo>
                  <a:lnTo>
                    <a:pt x="426" y="8"/>
                  </a:lnTo>
                  <a:lnTo>
                    <a:pt x="433" y="12"/>
                  </a:lnTo>
                  <a:lnTo>
                    <a:pt x="439" y="16"/>
                  </a:lnTo>
                  <a:lnTo>
                    <a:pt x="445" y="21"/>
                  </a:lnTo>
                  <a:lnTo>
                    <a:pt x="450" y="27"/>
                  </a:lnTo>
                  <a:lnTo>
                    <a:pt x="454" y="32"/>
                  </a:lnTo>
                  <a:lnTo>
                    <a:pt x="458" y="39"/>
                  </a:lnTo>
                  <a:lnTo>
                    <a:pt x="461" y="46"/>
                  </a:lnTo>
                  <a:lnTo>
                    <a:pt x="464" y="53"/>
                  </a:lnTo>
                  <a:lnTo>
                    <a:pt x="466" y="60"/>
                  </a:lnTo>
                  <a:lnTo>
                    <a:pt x="467" y="68"/>
                  </a:lnTo>
                  <a:lnTo>
                    <a:pt x="467" y="68"/>
                  </a:lnTo>
                  <a:lnTo>
                    <a:pt x="467" y="68"/>
                  </a:lnTo>
                  <a:lnTo>
                    <a:pt x="467" y="77"/>
                  </a:lnTo>
                  <a:lnTo>
                    <a:pt x="467" y="84"/>
                  </a:lnTo>
                  <a:lnTo>
                    <a:pt x="466" y="92"/>
                  </a:lnTo>
                  <a:lnTo>
                    <a:pt x="464" y="99"/>
                  </a:lnTo>
                  <a:lnTo>
                    <a:pt x="462" y="106"/>
                  </a:lnTo>
                  <a:lnTo>
                    <a:pt x="459" y="112"/>
                  </a:lnTo>
                  <a:lnTo>
                    <a:pt x="455" y="119"/>
                  </a:lnTo>
                  <a:lnTo>
                    <a:pt x="451" y="126"/>
                  </a:lnTo>
                  <a:lnTo>
                    <a:pt x="446" y="131"/>
                  </a:lnTo>
                  <a:lnTo>
                    <a:pt x="440" y="136"/>
                  </a:lnTo>
                  <a:lnTo>
                    <a:pt x="435" y="141"/>
                  </a:lnTo>
                  <a:lnTo>
                    <a:pt x="428" y="144"/>
                  </a:lnTo>
                  <a:lnTo>
                    <a:pt x="422" y="147"/>
                  </a:lnTo>
                  <a:lnTo>
                    <a:pt x="414" y="150"/>
                  </a:lnTo>
                  <a:lnTo>
                    <a:pt x="406" y="153"/>
                  </a:lnTo>
                  <a:lnTo>
                    <a:pt x="399" y="154"/>
                  </a:lnTo>
                  <a:lnTo>
                    <a:pt x="86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21">
              <a:extLst>
                <a:ext uri="{FF2B5EF4-FFF2-40B4-BE49-F238E27FC236}">
                  <a16:creationId xmlns:a16="http://schemas.microsoft.com/office/drawing/2014/main" id="{59B962B6-9A73-DD40-A83B-E7D0F32DF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9850" y="3751263"/>
              <a:ext cx="312738" cy="493712"/>
            </a:xfrm>
            <a:custGeom>
              <a:avLst/>
              <a:gdLst>
                <a:gd name="T0" fmla="*/ 389 w 396"/>
                <a:gd name="T1" fmla="*/ 474 h 621"/>
                <a:gd name="T2" fmla="*/ 395 w 396"/>
                <a:gd name="T3" fmla="*/ 503 h 621"/>
                <a:gd name="T4" fmla="*/ 395 w 396"/>
                <a:gd name="T5" fmla="*/ 527 h 621"/>
                <a:gd name="T6" fmla="*/ 388 w 396"/>
                <a:gd name="T7" fmla="*/ 545 h 621"/>
                <a:gd name="T8" fmla="*/ 377 w 396"/>
                <a:gd name="T9" fmla="*/ 560 h 621"/>
                <a:gd name="T10" fmla="*/ 363 w 396"/>
                <a:gd name="T11" fmla="*/ 572 h 621"/>
                <a:gd name="T12" fmla="*/ 345 w 396"/>
                <a:gd name="T13" fmla="*/ 582 h 621"/>
                <a:gd name="T14" fmla="*/ 301 w 396"/>
                <a:gd name="T15" fmla="*/ 597 h 621"/>
                <a:gd name="T16" fmla="*/ 253 w 396"/>
                <a:gd name="T17" fmla="*/ 610 h 621"/>
                <a:gd name="T18" fmla="*/ 209 w 396"/>
                <a:gd name="T19" fmla="*/ 620 h 621"/>
                <a:gd name="T20" fmla="*/ 188 w 396"/>
                <a:gd name="T21" fmla="*/ 621 h 621"/>
                <a:gd name="T22" fmla="*/ 170 w 396"/>
                <a:gd name="T23" fmla="*/ 619 h 621"/>
                <a:gd name="T24" fmla="*/ 152 w 396"/>
                <a:gd name="T25" fmla="*/ 611 h 621"/>
                <a:gd name="T26" fmla="*/ 138 w 396"/>
                <a:gd name="T27" fmla="*/ 598 h 621"/>
                <a:gd name="T28" fmla="*/ 125 w 396"/>
                <a:gd name="T29" fmla="*/ 578 h 621"/>
                <a:gd name="T30" fmla="*/ 115 w 396"/>
                <a:gd name="T31" fmla="*/ 550 h 621"/>
                <a:gd name="T32" fmla="*/ 96 w 396"/>
                <a:gd name="T33" fmla="*/ 474 h 621"/>
                <a:gd name="T34" fmla="*/ 65 w 396"/>
                <a:gd name="T35" fmla="*/ 359 h 621"/>
                <a:gd name="T36" fmla="*/ 40 w 396"/>
                <a:gd name="T37" fmla="*/ 284 h 621"/>
                <a:gd name="T38" fmla="*/ 26 w 396"/>
                <a:gd name="T39" fmla="*/ 250 h 621"/>
                <a:gd name="T40" fmla="*/ 13 w 396"/>
                <a:gd name="T41" fmla="*/ 213 h 621"/>
                <a:gd name="T42" fmla="*/ 3 w 396"/>
                <a:gd name="T43" fmla="*/ 173 h 621"/>
                <a:gd name="T44" fmla="*/ 0 w 396"/>
                <a:gd name="T45" fmla="*/ 134 h 621"/>
                <a:gd name="T46" fmla="*/ 1 w 396"/>
                <a:gd name="T47" fmla="*/ 94 h 621"/>
                <a:gd name="T48" fmla="*/ 10 w 396"/>
                <a:gd name="T49" fmla="*/ 61 h 621"/>
                <a:gd name="T50" fmla="*/ 21 w 396"/>
                <a:gd name="T51" fmla="*/ 38 h 621"/>
                <a:gd name="T52" fmla="*/ 32 w 396"/>
                <a:gd name="T53" fmla="*/ 26 h 621"/>
                <a:gd name="T54" fmla="*/ 44 w 396"/>
                <a:gd name="T55" fmla="*/ 15 h 621"/>
                <a:gd name="T56" fmla="*/ 58 w 396"/>
                <a:gd name="T57" fmla="*/ 8 h 621"/>
                <a:gd name="T58" fmla="*/ 74 w 396"/>
                <a:gd name="T59" fmla="*/ 2 h 621"/>
                <a:gd name="T60" fmla="*/ 84 w 396"/>
                <a:gd name="T61" fmla="*/ 1 h 621"/>
                <a:gd name="T62" fmla="*/ 115 w 396"/>
                <a:gd name="T63" fmla="*/ 0 h 621"/>
                <a:gd name="T64" fmla="*/ 148 w 396"/>
                <a:gd name="T65" fmla="*/ 4 h 621"/>
                <a:gd name="T66" fmla="*/ 182 w 396"/>
                <a:gd name="T67" fmla="*/ 15 h 621"/>
                <a:gd name="T68" fmla="*/ 213 w 396"/>
                <a:gd name="T69" fmla="*/ 35 h 621"/>
                <a:gd name="T70" fmla="*/ 224 w 396"/>
                <a:gd name="T71" fmla="*/ 43 h 621"/>
                <a:gd name="T72" fmla="*/ 242 w 396"/>
                <a:gd name="T73" fmla="*/ 62 h 621"/>
                <a:gd name="T74" fmla="*/ 260 w 396"/>
                <a:gd name="T75" fmla="*/ 84 h 621"/>
                <a:gd name="T76" fmla="*/ 283 w 396"/>
                <a:gd name="T77" fmla="*/ 120 h 621"/>
                <a:gd name="T78" fmla="*/ 308 w 396"/>
                <a:gd name="T79" fmla="*/ 175 h 621"/>
                <a:gd name="T80" fmla="*/ 328 w 396"/>
                <a:gd name="T81" fmla="*/ 235 h 621"/>
                <a:gd name="T82" fmla="*/ 346 w 396"/>
                <a:gd name="T83" fmla="*/ 296 h 621"/>
                <a:gd name="T84" fmla="*/ 375 w 396"/>
                <a:gd name="T85" fmla="*/ 418 h 621"/>
                <a:gd name="T86" fmla="*/ 389 w 396"/>
                <a:gd name="T87" fmla="*/ 474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6" h="621">
                  <a:moveTo>
                    <a:pt x="389" y="474"/>
                  </a:moveTo>
                  <a:lnTo>
                    <a:pt x="389" y="474"/>
                  </a:lnTo>
                  <a:lnTo>
                    <a:pt x="392" y="489"/>
                  </a:lnTo>
                  <a:lnTo>
                    <a:pt x="395" y="503"/>
                  </a:lnTo>
                  <a:lnTo>
                    <a:pt x="396" y="516"/>
                  </a:lnTo>
                  <a:lnTo>
                    <a:pt x="395" y="527"/>
                  </a:lnTo>
                  <a:lnTo>
                    <a:pt x="392" y="536"/>
                  </a:lnTo>
                  <a:lnTo>
                    <a:pt x="388" y="545"/>
                  </a:lnTo>
                  <a:lnTo>
                    <a:pt x="384" y="554"/>
                  </a:lnTo>
                  <a:lnTo>
                    <a:pt x="377" y="560"/>
                  </a:lnTo>
                  <a:lnTo>
                    <a:pt x="371" y="567"/>
                  </a:lnTo>
                  <a:lnTo>
                    <a:pt x="363" y="572"/>
                  </a:lnTo>
                  <a:lnTo>
                    <a:pt x="354" y="578"/>
                  </a:lnTo>
                  <a:lnTo>
                    <a:pt x="345" y="582"/>
                  </a:lnTo>
                  <a:lnTo>
                    <a:pt x="324" y="590"/>
                  </a:lnTo>
                  <a:lnTo>
                    <a:pt x="301" y="597"/>
                  </a:lnTo>
                  <a:lnTo>
                    <a:pt x="253" y="610"/>
                  </a:lnTo>
                  <a:lnTo>
                    <a:pt x="253" y="610"/>
                  </a:lnTo>
                  <a:lnTo>
                    <a:pt x="230" y="616"/>
                  </a:lnTo>
                  <a:lnTo>
                    <a:pt x="209" y="620"/>
                  </a:lnTo>
                  <a:lnTo>
                    <a:pt x="199" y="621"/>
                  </a:lnTo>
                  <a:lnTo>
                    <a:pt x="188" y="621"/>
                  </a:lnTo>
                  <a:lnTo>
                    <a:pt x="179" y="620"/>
                  </a:lnTo>
                  <a:lnTo>
                    <a:pt x="170" y="619"/>
                  </a:lnTo>
                  <a:lnTo>
                    <a:pt x="161" y="616"/>
                  </a:lnTo>
                  <a:lnTo>
                    <a:pt x="152" y="611"/>
                  </a:lnTo>
                  <a:lnTo>
                    <a:pt x="145" y="605"/>
                  </a:lnTo>
                  <a:lnTo>
                    <a:pt x="138" y="598"/>
                  </a:lnTo>
                  <a:lnTo>
                    <a:pt x="132" y="588"/>
                  </a:lnTo>
                  <a:lnTo>
                    <a:pt x="125" y="578"/>
                  </a:lnTo>
                  <a:lnTo>
                    <a:pt x="120" y="565"/>
                  </a:lnTo>
                  <a:lnTo>
                    <a:pt x="115" y="550"/>
                  </a:lnTo>
                  <a:lnTo>
                    <a:pt x="115" y="550"/>
                  </a:lnTo>
                  <a:lnTo>
                    <a:pt x="96" y="474"/>
                  </a:lnTo>
                  <a:lnTo>
                    <a:pt x="75" y="397"/>
                  </a:lnTo>
                  <a:lnTo>
                    <a:pt x="65" y="359"/>
                  </a:lnTo>
                  <a:lnTo>
                    <a:pt x="53" y="321"/>
                  </a:lnTo>
                  <a:lnTo>
                    <a:pt x="40" y="284"/>
                  </a:lnTo>
                  <a:lnTo>
                    <a:pt x="26" y="250"/>
                  </a:lnTo>
                  <a:lnTo>
                    <a:pt x="26" y="250"/>
                  </a:lnTo>
                  <a:lnTo>
                    <a:pt x="20" y="231"/>
                  </a:lnTo>
                  <a:lnTo>
                    <a:pt x="13" y="213"/>
                  </a:lnTo>
                  <a:lnTo>
                    <a:pt x="8" y="193"/>
                  </a:lnTo>
                  <a:lnTo>
                    <a:pt x="3" y="173"/>
                  </a:lnTo>
                  <a:lnTo>
                    <a:pt x="1" y="153"/>
                  </a:lnTo>
                  <a:lnTo>
                    <a:pt x="0" y="134"/>
                  </a:lnTo>
                  <a:lnTo>
                    <a:pt x="0" y="114"/>
                  </a:lnTo>
                  <a:lnTo>
                    <a:pt x="1" y="94"/>
                  </a:lnTo>
                  <a:lnTo>
                    <a:pt x="4" y="77"/>
                  </a:lnTo>
                  <a:lnTo>
                    <a:pt x="10" y="61"/>
                  </a:lnTo>
                  <a:lnTo>
                    <a:pt x="17" y="46"/>
                  </a:lnTo>
                  <a:lnTo>
                    <a:pt x="21" y="38"/>
                  </a:lnTo>
                  <a:lnTo>
                    <a:pt x="26" y="31"/>
                  </a:lnTo>
                  <a:lnTo>
                    <a:pt x="32" y="26"/>
                  </a:lnTo>
                  <a:lnTo>
                    <a:pt x="37" y="21"/>
                  </a:lnTo>
                  <a:lnTo>
                    <a:pt x="44" y="15"/>
                  </a:lnTo>
                  <a:lnTo>
                    <a:pt x="50" y="12"/>
                  </a:lnTo>
                  <a:lnTo>
                    <a:pt x="58" y="8"/>
                  </a:lnTo>
                  <a:lnTo>
                    <a:pt x="65" y="5"/>
                  </a:lnTo>
                  <a:lnTo>
                    <a:pt x="7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99" y="0"/>
                  </a:lnTo>
                  <a:lnTo>
                    <a:pt x="115" y="0"/>
                  </a:lnTo>
                  <a:lnTo>
                    <a:pt x="132" y="1"/>
                  </a:lnTo>
                  <a:lnTo>
                    <a:pt x="148" y="4"/>
                  </a:lnTo>
                  <a:lnTo>
                    <a:pt x="165" y="9"/>
                  </a:lnTo>
                  <a:lnTo>
                    <a:pt x="182" y="15"/>
                  </a:lnTo>
                  <a:lnTo>
                    <a:pt x="198" y="24"/>
                  </a:lnTo>
                  <a:lnTo>
                    <a:pt x="213" y="35"/>
                  </a:lnTo>
                  <a:lnTo>
                    <a:pt x="213" y="35"/>
                  </a:lnTo>
                  <a:lnTo>
                    <a:pt x="224" y="43"/>
                  </a:lnTo>
                  <a:lnTo>
                    <a:pt x="234" y="52"/>
                  </a:lnTo>
                  <a:lnTo>
                    <a:pt x="242" y="62"/>
                  </a:lnTo>
                  <a:lnTo>
                    <a:pt x="251" y="73"/>
                  </a:lnTo>
                  <a:lnTo>
                    <a:pt x="260" y="84"/>
                  </a:lnTo>
                  <a:lnTo>
                    <a:pt x="267" y="96"/>
                  </a:lnTo>
                  <a:lnTo>
                    <a:pt x="283" y="120"/>
                  </a:lnTo>
                  <a:lnTo>
                    <a:pt x="296" y="147"/>
                  </a:lnTo>
                  <a:lnTo>
                    <a:pt x="308" y="175"/>
                  </a:lnTo>
                  <a:lnTo>
                    <a:pt x="319" y="204"/>
                  </a:lnTo>
                  <a:lnTo>
                    <a:pt x="328" y="235"/>
                  </a:lnTo>
                  <a:lnTo>
                    <a:pt x="337" y="265"/>
                  </a:lnTo>
                  <a:lnTo>
                    <a:pt x="346" y="296"/>
                  </a:lnTo>
                  <a:lnTo>
                    <a:pt x="361" y="358"/>
                  </a:lnTo>
                  <a:lnTo>
                    <a:pt x="375" y="418"/>
                  </a:lnTo>
                  <a:lnTo>
                    <a:pt x="389" y="474"/>
                  </a:lnTo>
                  <a:lnTo>
                    <a:pt x="389" y="4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22">
              <a:extLst>
                <a:ext uri="{FF2B5EF4-FFF2-40B4-BE49-F238E27FC236}">
                  <a16:creationId xmlns:a16="http://schemas.microsoft.com/office/drawing/2014/main" id="{2BB30FE7-7392-C645-AE25-9B9598135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0" y="3779838"/>
              <a:ext cx="112713" cy="327025"/>
            </a:xfrm>
            <a:custGeom>
              <a:avLst/>
              <a:gdLst>
                <a:gd name="T0" fmla="*/ 34 w 141"/>
                <a:gd name="T1" fmla="*/ 0 h 412"/>
                <a:gd name="T2" fmla="*/ 5 w 141"/>
                <a:gd name="T3" fmla="*/ 14 h 412"/>
                <a:gd name="T4" fmla="*/ 5 w 141"/>
                <a:gd name="T5" fmla="*/ 14 h 412"/>
                <a:gd name="T6" fmla="*/ 4 w 141"/>
                <a:gd name="T7" fmla="*/ 16 h 412"/>
                <a:gd name="T8" fmla="*/ 2 w 141"/>
                <a:gd name="T9" fmla="*/ 19 h 412"/>
                <a:gd name="T10" fmla="*/ 0 w 141"/>
                <a:gd name="T11" fmla="*/ 29 h 412"/>
                <a:gd name="T12" fmla="*/ 0 w 141"/>
                <a:gd name="T13" fmla="*/ 41 h 412"/>
                <a:gd name="T14" fmla="*/ 1 w 141"/>
                <a:gd name="T15" fmla="*/ 56 h 412"/>
                <a:gd name="T16" fmla="*/ 3 w 141"/>
                <a:gd name="T17" fmla="*/ 74 h 412"/>
                <a:gd name="T18" fmla="*/ 7 w 141"/>
                <a:gd name="T19" fmla="*/ 93 h 412"/>
                <a:gd name="T20" fmla="*/ 17 w 141"/>
                <a:gd name="T21" fmla="*/ 137 h 412"/>
                <a:gd name="T22" fmla="*/ 29 w 141"/>
                <a:gd name="T23" fmla="*/ 184 h 412"/>
                <a:gd name="T24" fmla="*/ 43 w 141"/>
                <a:gd name="T25" fmla="*/ 233 h 412"/>
                <a:gd name="T26" fmla="*/ 68 w 141"/>
                <a:gd name="T27" fmla="*/ 322 h 412"/>
                <a:gd name="T28" fmla="*/ 68 w 141"/>
                <a:gd name="T29" fmla="*/ 322 h 412"/>
                <a:gd name="T30" fmla="*/ 73 w 141"/>
                <a:gd name="T31" fmla="*/ 334 h 412"/>
                <a:gd name="T32" fmla="*/ 84 w 141"/>
                <a:gd name="T33" fmla="*/ 361 h 412"/>
                <a:gd name="T34" fmla="*/ 92 w 141"/>
                <a:gd name="T35" fmla="*/ 376 h 412"/>
                <a:gd name="T36" fmla="*/ 100 w 141"/>
                <a:gd name="T37" fmla="*/ 391 h 412"/>
                <a:gd name="T38" fmla="*/ 109 w 141"/>
                <a:gd name="T39" fmla="*/ 401 h 412"/>
                <a:gd name="T40" fmla="*/ 114 w 141"/>
                <a:gd name="T41" fmla="*/ 406 h 412"/>
                <a:gd name="T42" fmla="*/ 118 w 141"/>
                <a:gd name="T43" fmla="*/ 408 h 412"/>
                <a:gd name="T44" fmla="*/ 141 w 141"/>
                <a:gd name="T45" fmla="*/ 412 h 412"/>
                <a:gd name="T46" fmla="*/ 34 w 141"/>
                <a:gd name="T47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1" h="412">
                  <a:moveTo>
                    <a:pt x="34" y="0"/>
                  </a:moveTo>
                  <a:lnTo>
                    <a:pt x="5" y="14"/>
                  </a:lnTo>
                  <a:lnTo>
                    <a:pt x="5" y="14"/>
                  </a:lnTo>
                  <a:lnTo>
                    <a:pt x="4" y="16"/>
                  </a:lnTo>
                  <a:lnTo>
                    <a:pt x="2" y="19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1" y="56"/>
                  </a:lnTo>
                  <a:lnTo>
                    <a:pt x="3" y="74"/>
                  </a:lnTo>
                  <a:lnTo>
                    <a:pt x="7" y="93"/>
                  </a:lnTo>
                  <a:lnTo>
                    <a:pt x="17" y="137"/>
                  </a:lnTo>
                  <a:lnTo>
                    <a:pt x="29" y="184"/>
                  </a:lnTo>
                  <a:lnTo>
                    <a:pt x="43" y="233"/>
                  </a:lnTo>
                  <a:lnTo>
                    <a:pt x="68" y="322"/>
                  </a:lnTo>
                  <a:lnTo>
                    <a:pt x="68" y="322"/>
                  </a:lnTo>
                  <a:lnTo>
                    <a:pt x="73" y="334"/>
                  </a:lnTo>
                  <a:lnTo>
                    <a:pt x="84" y="361"/>
                  </a:lnTo>
                  <a:lnTo>
                    <a:pt x="92" y="376"/>
                  </a:lnTo>
                  <a:lnTo>
                    <a:pt x="100" y="391"/>
                  </a:lnTo>
                  <a:lnTo>
                    <a:pt x="109" y="401"/>
                  </a:lnTo>
                  <a:lnTo>
                    <a:pt x="114" y="406"/>
                  </a:lnTo>
                  <a:lnTo>
                    <a:pt x="118" y="408"/>
                  </a:lnTo>
                  <a:lnTo>
                    <a:pt x="141" y="4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23">
              <a:extLst>
                <a:ext uri="{FF2B5EF4-FFF2-40B4-BE49-F238E27FC236}">
                  <a16:creationId xmlns:a16="http://schemas.microsoft.com/office/drawing/2014/main" id="{1EA47B1D-6882-1040-9D8D-DE1D6DA30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5600" y="4119563"/>
              <a:ext cx="893763" cy="38100"/>
            </a:xfrm>
            <a:custGeom>
              <a:avLst/>
              <a:gdLst>
                <a:gd name="T0" fmla="*/ 1126 w 1126"/>
                <a:gd name="T1" fmla="*/ 23 h 48"/>
                <a:gd name="T2" fmla="*/ 1126 w 1126"/>
                <a:gd name="T3" fmla="*/ 23 h 48"/>
                <a:gd name="T4" fmla="*/ 1126 w 1126"/>
                <a:gd name="T5" fmla="*/ 29 h 48"/>
                <a:gd name="T6" fmla="*/ 1125 w 1126"/>
                <a:gd name="T7" fmla="*/ 33 h 48"/>
                <a:gd name="T8" fmla="*/ 1123 w 1126"/>
                <a:gd name="T9" fmla="*/ 38 h 48"/>
                <a:gd name="T10" fmla="*/ 1120 w 1126"/>
                <a:gd name="T11" fmla="*/ 41 h 48"/>
                <a:gd name="T12" fmla="*/ 1115 w 1126"/>
                <a:gd name="T13" fmla="*/ 44 h 48"/>
                <a:gd name="T14" fmla="*/ 1112 w 1126"/>
                <a:gd name="T15" fmla="*/ 46 h 48"/>
                <a:gd name="T16" fmla="*/ 1106 w 1126"/>
                <a:gd name="T17" fmla="*/ 47 h 48"/>
                <a:gd name="T18" fmla="*/ 1102 w 1126"/>
                <a:gd name="T19" fmla="*/ 48 h 48"/>
                <a:gd name="T20" fmla="*/ 25 w 1126"/>
                <a:gd name="T21" fmla="*/ 48 h 48"/>
                <a:gd name="T22" fmla="*/ 25 w 1126"/>
                <a:gd name="T23" fmla="*/ 48 h 48"/>
                <a:gd name="T24" fmla="*/ 20 w 1126"/>
                <a:gd name="T25" fmla="*/ 47 h 48"/>
                <a:gd name="T26" fmla="*/ 15 w 1126"/>
                <a:gd name="T27" fmla="*/ 46 h 48"/>
                <a:gd name="T28" fmla="*/ 11 w 1126"/>
                <a:gd name="T29" fmla="*/ 44 h 48"/>
                <a:gd name="T30" fmla="*/ 8 w 1126"/>
                <a:gd name="T31" fmla="*/ 41 h 48"/>
                <a:gd name="T32" fmla="*/ 4 w 1126"/>
                <a:gd name="T33" fmla="*/ 38 h 48"/>
                <a:gd name="T34" fmla="*/ 2 w 1126"/>
                <a:gd name="T35" fmla="*/ 33 h 48"/>
                <a:gd name="T36" fmla="*/ 0 w 1126"/>
                <a:gd name="T37" fmla="*/ 29 h 48"/>
                <a:gd name="T38" fmla="*/ 0 w 1126"/>
                <a:gd name="T39" fmla="*/ 23 h 48"/>
                <a:gd name="T40" fmla="*/ 0 w 1126"/>
                <a:gd name="T41" fmla="*/ 23 h 48"/>
                <a:gd name="T42" fmla="*/ 0 w 1126"/>
                <a:gd name="T43" fmla="*/ 23 h 48"/>
                <a:gd name="T44" fmla="*/ 0 w 1126"/>
                <a:gd name="T45" fmla="*/ 19 h 48"/>
                <a:gd name="T46" fmla="*/ 2 w 1126"/>
                <a:gd name="T47" fmla="*/ 14 h 48"/>
                <a:gd name="T48" fmla="*/ 4 w 1126"/>
                <a:gd name="T49" fmla="*/ 10 h 48"/>
                <a:gd name="T50" fmla="*/ 8 w 1126"/>
                <a:gd name="T51" fmla="*/ 6 h 48"/>
                <a:gd name="T52" fmla="*/ 11 w 1126"/>
                <a:gd name="T53" fmla="*/ 3 h 48"/>
                <a:gd name="T54" fmla="*/ 15 w 1126"/>
                <a:gd name="T55" fmla="*/ 1 h 48"/>
                <a:gd name="T56" fmla="*/ 20 w 1126"/>
                <a:gd name="T57" fmla="*/ 0 h 48"/>
                <a:gd name="T58" fmla="*/ 25 w 1126"/>
                <a:gd name="T59" fmla="*/ 0 h 48"/>
                <a:gd name="T60" fmla="*/ 1102 w 1126"/>
                <a:gd name="T61" fmla="*/ 0 h 48"/>
                <a:gd name="T62" fmla="*/ 1102 w 1126"/>
                <a:gd name="T63" fmla="*/ 0 h 48"/>
                <a:gd name="T64" fmla="*/ 1106 w 1126"/>
                <a:gd name="T65" fmla="*/ 0 h 48"/>
                <a:gd name="T66" fmla="*/ 1112 w 1126"/>
                <a:gd name="T67" fmla="*/ 1 h 48"/>
                <a:gd name="T68" fmla="*/ 1115 w 1126"/>
                <a:gd name="T69" fmla="*/ 3 h 48"/>
                <a:gd name="T70" fmla="*/ 1120 w 1126"/>
                <a:gd name="T71" fmla="*/ 6 h 48"/>
                <a:gd name="T72" fmla="*/ 1123 w 1126"/>
                <a:gd name="T73" fmla="*/ 10 h 48"/>
                <a:gd name="T74" fmla="*/ 1125 w 1126"/>
                <a:gd name="T75" fmla="*/ 14 h 48"/>
                <a:gd name="T76" fmla="*/ 1126 w 1126"/>
                <a:gd name="T77" fmla="*/ 19 h 48"/>
                <a:gd name="T78" fmla="*/ 1126 w 1126"/>
                <a:gd name="T79" fmla="*/ 23 h 48"/>
                <a:gd name="T80" fmla="*/ 1126 w 1126"/>
                <a:gd name="T81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6" h="48">
                  <a:moveTo>
                    <a:pt x="1126" y="23"/>
                  </a:moveTo>
                  <a:lnTo>
                    <a:pt x="1126" y="23"/>
                  </a:lnTo>
                  <a:lnTo>
                    <a:pt x="1126" y="29"/>
                  </a:lnTo>
                  <a:lnTo>
                    <a:pt x="1125" y="33"/>
                  </a:lnTo>
                  <a:lnTo>
                    <a:pt x="1123" y="38"/>
                  </a:lnTo>
                  <a:lnTo>
                    <a:pt x="1120" y="41"/>
                  </a:lnTo>
                  <a:lnTo>
                    <a:pt x="1115" y="44"/>
                  </a:lnTo>
                  <a:lnTo>
                    <a:pt x="1112" y="46"/>
                  </a:lnTo>
                  <a:lnTo>
                    <a:pt x="1106" y="47"/>
                  </a:lnTo>
                  <a:lnTo>
                    <a:pt x="1102" y="48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0" y="47"/>
                  </a:lnTo>
                  <a:lnTo>
                    <a:pt x="15" y="46"/>
                  </a:lnTo>
                  <a:lnTo>
                    <a:pt x="11" y="44"/>
                  </a:lnTo>
                  <a:lnTo>
                    <a:pt x="8" y="41"/>
                  </a:lnTo>
                  <a:lnTo>
                    <a:pt x="4" y="38"/>
                  </a:lnTo>
                  <a:lnTo>
                    <a:pt x="2" y="33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5" y="1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1102" y="0"/>
                  </a:lnTo>
                  <a:lnTo>
                    <a:pt x="1102" y="0"/>
                  </a:lnTo>
                  <a:lnTo>
                    <a:pt x="1106" y="0"/>
                  </a:lnTo>
                  <a:lnTo>
                    <a:pt x="1112" y="1"/>
                  </a:lnTo>
                  <a:lnTo>
                    <a:pt x="1115" y="3"/>
                  </a:lnTo>
                  <a:lnTo>
                    <a:pt x="1120" y="6"/>
                  </a:lnTo>
                  <a:lnTo>
                    <a:pt x="1123" y="10"/>
                  </a:lnTo>
                  <a:lnTo>
                    <a:pt x="1125" y="14"/>
                  </a:lnTo>
                  <a:lnTo>
                    <a:pt x="1126" y="19"/>
                  </a:lnTo>
                  <a:lnTo>
                    <a:pt x="1126" y="23"/>
                  </a:lnTo>
                  <a:lnTo>
                    <a:pt x="112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24">
              <a:extLst>
                <a:ext uri="{FF2B5EF4-FFF2-40B4-BE49-F238E27FC236}">
                  <a16:creationId xmlns:a16="http://schemas.microsoft.com/office/drawing/2014/main" id="{8AA6417D-FA85-1749-A17A-4A46D4932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0" y="4130675"/>
              <a:ext cx="38100" cy="485775"/>
            </a:xfrm>
            <a:custGeom>
              <a:avLst/>
              <a:gdLst>
                <a:gd name="T0" fmla="*/ 24 w 49"/>
                <a:gd name="T1" fmla="*/ 0 h 611"/>
                <a:gd name="T2" fmla="*/ 24 w 49"/>
                <a:gd name="T3" fmla="*/ 0 h 611"/>
                <a:gd name="T4" fmla="*/ 30 w 49"/>
                <a:gd name="T5" fmla="*/ 0 h 611"/>
                <a:gd name="T6" fmla="*/ 34 w 49"/>
                <a:gd name="T7" fmla="*/ 2 h 611"/>
                <a:gd name="T8" fmla="*/ 38 w 49"/>
                <a:gd name="T9" fmla="*/ 4 h 611"/>
                <a:gd name="T10" fmla="*/ 42 w 49"/>
                <a:gd name="T11" fmla="*/ 7 h 611"/>
                <a:gd name="T12" fmla="*/ 45 w 49"/>
                <a:gd name="T13" fmla="*/ 11 h 611"/>
                <a:gd name="T14" fmla="*/ 47 w 49"/>
                <a:gd name="T15" fmla="*/ 15 h 611"/>
                <a:gd name="T16" fmla="*/ 49 w 49"/>
                <a:gd name="T17" fmla="*/ 19 h 611"/>
                <a:gd name="T18" fmla="*/ 49 w 49"/>
                <a:gd name="T19" fmla="*/ 25 h 611"/>
                <a:gd name="T20" fmla="*/ 49 w 49"/>
                <a:gd name="T21" fmla="*/ 586 h 611"/>
                <a:gd name="T22" fmla="*/ 49 w 49"/>
                <a:gd name="T23" fmla="*/ 586 h 611"/>
                <a:gd name="T24" fmla="*/ 49 w 49"/>
                <a:gd name="T25" fmla="*/ 591 h 611"/>
                <a:gd name="T26" fmla="*/ 47 w 49"/>
                <a:gd name="T27" fmla="*/ 596 h 611"/>
                <a:gd name="T28" fmla="*/ 45 w 49"/>
                <a:gd name="T29" fmla="*/ 600 h 611"/>
                <a:gd name="T30" fmla="*/ 42 w 49"/>
                <a:gd name="T31" fmla="*/ 603 h 611"/>
                <a:gd name="T32" fmla="*/ 38 w 49"/>
                <a:gd name="T33" fmla="*/ 607 h 611"/>
                <a:gd name="T34" fmla="*/ 34 w 49"/>
                <a:gd name="T35" fmla="*/ 609 h 611"/>
                <a:gd name="T36" fmla="*/ 30 w 49"/>
                <a:gd name="T37" fmla="*/ 611 h 611"/>
                <a:gd name="T38" fmla="*/ 24 w 49"/>
                <a:gd name="T39" fmla="*/ 611 h 611"/>
                <a:gd name="T40" fmla="*/ 24 w 49"/>
                <a:gd name="T41" fmla="*/ 611 h 611"/>
                <a:gd name="T42" fmla="*/ 24 w 49"/>
                <a:gd name="T43" fmla="*/ 611 h 611"/>
                <a:gd name="T44" fmla="*/ 20 w 49"/>
                <a:gd name="T45" fmla="*/ 611 h 611"/>
                <a:gd name="T46" fmla="*/ 15 w 49"/>
                <a:gd name="T47" fmla="*/ 609 h 611"/>
                <a:gd name="T48" fmla="*/ 11 w 49"/>
                <a:gd name="T49" fmla="*/ 607 h 611"/>
                <a:gd name="T50" fmla="*/ 7 w 49"/>
                <a:gd name="T51" fmla="*/ 603 h 611"/>
                <a:gd name="T52" fmla="*/ 5 w 49"/>
                <a:gd name="T53" fmla="*/ 600 h 611"/>
                <a:gd name="T54" fmla="*/ 2 w 49"/>
                <a:gd name="T55" fmla="*/ 596 h 611"/>
                <a:gd name="T56" fmla="*/ 0 w 49"/>
                <a:gd name="T57" fmla="*/ 591 h 611"/>
                <a:gd name="T58" fmla="*/ 0 w 49"/>
                <a:gd name="T59" fmla="*/ 586 h 611"/>
                <a:gd name="T60" fmla="*/ 0 w 49"/>
                <a:gd name="T61" fmla="*/ 25 h 611"/>
                <a:gd name="T62" fmla="*/ 0 w 49"/>
                <a:gd name="T63" fmla="*/ 25 h 611"/>
                <a:gd name="T64" fmla="*/ 0 w 49"/>
                <a:gd name="T65" fmla="*/ 19 h 611"/>
                <a:gd name="T66" fmla="*/ 2 w 49"/>
                <a:gd name="T67" fmla="*/ 15 h 611"/>
                <a:gd name="T68" fmla="*/ 5 w 49"/>
                <a:gd name="T69" fmla="*/ 11 h 611"/>
                <a:gd name="T70" fmla="*/ 7 w 49"/>
                <a:gd name="T71" fmla="*/ 7 h 611"/>
                <a:gd name="T72" fmla="*/ 11 w 49"/>
                <a:gd name="T73" fmla="*/ 4 h 611"/>
                <a:gd name="T74" fmla="*/ 15 w 49"/>
                <a:gd name="T75" fmla="*/ 2 h 611"/>
                <a:gd name="T76" fmla="*/ 20 w 49"/>
                <a:gd name="T77" fmla="*/ 0 h 611"/>
                <a:gd name="T78" fmla="*/ 24 w 49"/>
                <a:gd name="T79" fmla="*/ 0 h 611"/>
                <a:gd name="T80" fmla="*/ 24 w 49"/>
                <a:gd name="T81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9" h="611">
                  <a:moveTo>
                    <a:pt x="24" y="0"/>
                  </a:moveTo>
                  <a:lnTo>
                    <a:pt x="24" y="0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38" y="4"/>
                  </a:lnTo>
                  <a:lnTo>
                    <a:pt x="42" y="7"/>
                  </a:lnTo>
                  <a:lnTo>
                    <a:pt x="45" y="11"/>
                  </a:lnTo>
                  <a:lnTo>
                    <a:pt x="47" y="15"/>
                  </a:lnTo>
                  <a:lnTo>
                    <a:pt x="49" y="19"/>
                  </a:lnTo>
                  <a:lnTo>
                    <a:pt x="49" y="25"/>
                  </a:lnTo>
                  <a:lnTo>
                    <a:pt x="49" y="586"/>
                  </a:lnTo>
                  <a:lnTo>
                    <a:pt x="49" y="586"/>
                  </a:lnTo>
                  <a:lnTo>
                    <a:pt x="49" y="591"/>
                  </a:lnTo>
                  <a:lnTo>
                    <a:pt x="47" y="596"/>
                  </a:lnTo>
                  <a:lnTo>
                    <a:pt x="45" y="600"/>
                  </a:lnTo>
                  <a:lnTo>
                    <a:pt x="42" y="603"/>
                  </a:lnTo>
                  <a:lnTo>
                    <a:pt x="38" y="607"/>
                  </a:lnTo>
                  <a:lnTo>
                    <a:pt x="34" y="609"/>
                  </a:lnTo>
                  <a:lnTo>
                    <a:pt x="30" y="611"/>
                  </a:lnTo>
                  <a:lnTo>
                    <a:pt x="24" y="611"/>
                  </a:lnTo>
                  <a:lnTo>
                    <a:pt x="24" y="611"/>
                  </a:lnTo>
                  <a:lnTo>
                    <a:pt x="24" y="611"/>
                  </a:lnTo>
                  <a:lnTo>
                    <a:pt x="20" y="611"/>
                  </a:lnTo>
                  <a:lnTo>
                    <a:pt x="15" y="609"/>
                  </a:lnTo>
                  <a:lnTo>
                    <a:pt x="11" y="607"/>
                  </a:lnTo>
                  <a:lnTo>
                    <a:pt x="7" y="603"/>
                  </a:lnTo>
                  <a:lnTo>
                    <a:pt x="5" y="600"/>
                  </a:lnTo>
                  <a:lnTo>
                    <a:pt x="2" y="596"/>
                  </a:lnTo>
                  <a:lnTo>
                    <a:pt x="0" y="591"/>
                  </a:lnTo>
                  <a:lnTo>
                    <a:pt x="0" y="58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5" y="11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25">
              <a:extLst>
                <a:ext uri="{FF2B5EF4-FFF2-40B4-BE49-F238E27FC236}">
                  <a16:creationId xmlns:a16="http://schemas.microsoft.com/office/drawing/2014/main" id="{1C4B6351-BB52-8A48-8CD3-C8BD24799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288" y="4130675"/>
              <a:ext cx="39688" cy="485775"/>
            </a:xfrm>
            <a:custGeom>
              <a:avLst/>
              <a:gdLst>
                <a:gd name="T0" fmla="*/ 25 w 50"/>
                <a:gd name="T1" fmla="*/ 0 h 611"/>
                <a:gd name="T2" fmla="*/ 25 w 50"/>
                <a:gd name="T3" fmla="*/ 0 h 611"/>
                <a:gd name="T4" fmla="*/ 29 w 50"/>
                <a:gd name="T5" fmla="*/ 0 h 611"/>
                <a:gd name="T6" fmla="*/ 35 w 50"/>
                <a:gd name="T7" fmla="*/ 2 h 611"/>
                <a:gd name="T8" fmla="*/ 39 w 50"/>
                <a:gd name="T9" fmla="*/ 4 h 611"/>
                <a:gd name="T10" fmla="*/ 42 w 50"/>
                <a:gd name="T11" fmla="*/ 7 h 611"/>
                <a:gd name="T12" fmla="*/ 46 w 50"/>
                <a:gd name="T13" fmla="*/ 11 h 611"/>
                <a:gd name="T14" fmla="*/ 48 w 50"/>
                <a:gd name="T15" fmla="*/ 15 h 611"/>
                <a:gd name="T16" fmla="*/ 49 w 50"/>
                <a:gd name="T17" fmla="*/ 19 h 611"/>
                <a:gd name="T18" fmla="*/ 50 w 50"/>
                <a:gd name="T19" fmla="*/ 25 h 611"/>
                <a:gd name="T20" fmla="*/ 50 w 50"/>
                <a:gd name="T21" fmla="*/ 586 h 611"/>
                <a:gd name="T22" fmla="*/ 50 w 50"/>
                <a:gd name="T23" fmla="*/ 586 h 611"/>
                <a:gd name="T24" fmla="*/ 49 w 50"/>
                <a:gd name="T25" fmla="*/ 591 h 611"/>
                <a:gd name="T26" fmla="*/ 48 w 50"/>
                <a:gd name="T27" fmla="*/ 596 h 611"/>
                <a:gd name="T28" fmla="*/ 46 w 50"/>
                <a:gd name="T29" fmla="*/ 600 h 611"/>
                <a:gd name="T30" fmla="*/ 42 w 50"/>
                <a:gd name="T31" fmla="*/ 603 h 611"/>
                <a:gd name="T32" fmla="*/ 39 w 50"/>
                <a:gd name="T33" fmla="*/ 607 h 611"/>
                <a:gd name="T34" fmla="*/ 35 w 50"/>
                <a:gd name="T35" fmla="*/ 609 h 611"/>
                <a:gd name="T36" fmla="*/ 29 w 50"/>
                <a:gd name="T37" fmla="*/ 611 h 611"/>
                <a:gd name="T38" fmla="*/ 25 w 50"/>
                <a:gd name="T39" fmla="*/ 611 h 611"/>
                <a:gd name="T40" fmla="*/ 25 w 50"/>
                <a:gd name="T41" fmla="*/ 611 h 611"/>
                <a:gd name="T42" fmla="*/ 25 w 50"/>
                <a:gd name="T43" fmla="*/ 611 h 611"/>
                <a:gd name="T44" fmla="*/ 20 w 50"/>
                <a:gd name="T45" fmla="*/ 611 h 611"/>
                <a:gd name="T46" fmla="*/ 15 w 50"/>
                <a:gd name="T47" fmla="*/ 609 h 611"/>
                <a:gd name="T48" fmla="*/ 11 w 50"/>
                <a:gd name="T49" fmla="*/ 607 h 611"/>
                <a:gd name="T50" fmla="*/ 8 w 50"/>
                <a:gd name="T51" fmla="*/ 603 h 611"/>
                <a:gd name="T52" fmla="*/ 4 w 50"/>
                <a:gd name="T53" fmla="*/ 600 h 611"/>
                <a:gd name="T54" fmla="*/ 2 w 50"/>
                <a:gd name="T55" fmla="*/ 596 h 611"/>
                <a:gd name="T56" fmla="*/ 1 w 50"/>
                <a:gd name="T57" fmla="*/ 591 h 611"/>
                <a:gd name="T58" fmla="*/ 0 w 50"/>
                <a:gd name="T59" fmla="*/ 586 h 611"/>
                <a:gd name="T60" fmla="*/ 0 w 50"/>
                <a:gd name="T61" fmla="*/ 25 h 611"/>
                <a:gd name="T62" fmla="*/ 0 w 50"/>
                <a:gd name="T63" fmla="*/ 25 h 611"/>
                <a:gd name="T64" fmla="*/ 1 w 50"/>
                <a:gd name="T65" fmla="*/ 19 h 611"/>
                <a:gd name="T66" fmla="*/ 2 w 50"/>
                <a:gd name="T67" fmla="*/ 15 h 611"/>
                <a:gd name="T68" fmla="*/ 4 w 50"/>
                <a:gd name="T69" fmla="*/ 11 h 611"/>
                <a:gd name="T70" fmla="*/ 8 w 50"/>
                <a:gd name="T71" fmla="*/ 7 h 611"/>
                <a:gd name="T72" fmla="*/ 11 w 50"/>
                <a:gd name="T73" fmla="*/ 4 h 611"/>
                <a:gd name="T74" fmla="*/ 15 w 50"/>
                <a:gd name="T75" fmla="*/ 2 h 611"/>
                <a:gd name="T76" fmla="*/ 20 w 50"/>
                <a:gd name="T77" fmla="*/ 0 h 611"/>
                <a:gd name="T78" fmla="*/ 25 w 50"/>
                <a:gd name="T79" fmla="*/ 0 h 611"/>
                <a:gd name="T80" fmla="*/ 25 w 50"/>
                <a:gd name="T81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" h="611">
                  <a:moveTo>
                    <a:pt x="25" y="0"/>
                  </a:moveTo>
                  <a:lnTo>
                    <a:pt x="25" y="0"/>
                  </a:lnTo>
                  <a:lnTo>
                    <a:pt x="29" y="0"/>
                  </a:lnTo>
                  <a:lnTo>
                    <a:pt x="35" y="2"/>
                  </a:lnTo>
                  <a:lnTo>
                    <a:pt x="39" y="4"/>
                  </a:lnTo>
                  <a:lnTo>
                    <a:pt x="42" y="7"/>
                  </a:lnTo>
                  <a:lnTo>
                    <a:pt x="46" y="11"/>
                  </a:lnTo>
                  <a:lnTo>
                    <a:pt x="48" y="15"/>
                  </a:lnTo>
                  <a:lnTo>
                    <a:pt x="49" y="19"/>
                  </a:lnTo>
                  <a:lnTo>
                    <a:pt x="50" y="25"/>
                  </a:lnTo>
                  <a:lnTo>
                    <a:pt x="50" y="586"/>
                  </a:lnTo>
                  <a:lnTo>
                    <a:pt x="50" y="586"/>
                  </a:lnTo>
                  <a:lnTo>
                    <a:pt x="49" y="591"/>
                  </a:lnTo>
                  <a:lnTo>
                    <a:pt x="48" y="596"/>
                  </a:lnTo>
                  <a:lnTo>
                    <a:pt x="46" y="600"/>
                  </a:lnTo>
                  <a:lnTo>
                    <a:pt x="42" y="603"/>
                  </a:lnTo>
                  <a:lnTo>
                    <a:pt x="39" y="607"/>
                  </a:lnTo>
                  <a:lnTo>
                    <a:pt x="35" y="609"/>
                  </a:lnTo>
                  <a:lnTo>
                    <a:pt x="29" y="611"/>
                  </a:lnTo>
                  <a:lnTo>
                    <a:pt x="25" y="611"/>
                  </a:lnTo>
                  <a:lnTo>
                    <a:pt x="25" y="611"/>
                  </a:lnTo>
                  <a:lnTo>
                    <a:pt x="25" y="611"/>
                  </a:lnTo>
                  <a:lnTo>
                    <a:pt x="20" y="611"/>
                  </a:lnTo>
                  <a:lnTo>
                    <a:pt x="15" y="609"/>
                  </a:lnTo>
                  <a:lnTo>
                    <a:pt x="11" y="607"/>
                  </a:lnTo>
                  <a:lnTo>
                    <a:pt x="8" y="603"/>
                  </a:lnTo>
                  <a:lnTo>
                    <a:pt x="4" y="600"/>
                  </a:lnTo>
                  <a:lnTo>
                    <a:pt x="2" y="596"/>
                  </a:lnTo>
                  <a:lnTo>
                    <a:pt x="1" y="591"/>
                  </a:lnTo>
                  <a:lnTo>
                    <a:pt x="0" y="58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26">
              <a:extLst>
                <a:ext uri="{FF2B5EF4-FFF2-40B4-BE49-F238E27FC236}">
                  <a16:creationId xmlns:a16="http://schemas.microsoft.com/office/drawing/2014/main" id="{CB452B14-B855-134F-B381-98D2A06C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600" y="3762375"/>
              <a:ext cx="100013" cy="481012"/>
            </a:xfrm>
            <a:custGeom>
              <a:avLst/>
              <a:gdLst>
                <a:gd name="T0" fmla="*/ 105 w 126"/>
                <a:gd name="T1" fmla="*/ 0 h 606"/>
                <a:gd name="T2" fmla="*/ 105 w 126"/>
                <a:gd name="T3" fmla="*/ 0 h 606"/>
                <a:gd name="T4" fmla="*/ 110 w 126"/>
                <a:gd name="T5" fmla="*/ 1 h 606"/>
                <a:gd name="T6" fmla="*/ 114 w 126"/>
                <a:gd name="T7" fmla="*/ 3 h 606"/>
                <a:gd name="T8" fmla="*/ 118 w 126"/>
                <a:gd name="T9" fmla="*/ 7 h 606"/>
                <a:gd name="T10" fmla="*/ 122 w 126"/>
                <a:gd name="T11" fmla="*/ 10 h 606"/>
                <a:gd name="T12" fmla="*/ 124 w 126"/>
                <a:gd name="T13" fmla="*/ 14 h 606"/>
                <a:gd name="T14" fmla="*/ 125 w 126"/>
                <a:gd name="T15" fmla="*/ 18 h 606"/>
                <a:gd name="T16" fmla="*/ 126 w 126"/>
                <a:gd name="T17" fmla="*/ 23 h 606"/>
                <a:gd name="T18" fmla="*/ 126 w 126"/>
                <a:gd name="T19" fmla="*/ 28 h 606"/>
                <a:gd name="T20" fmla="*/ 49 w 126"/>
                <a:gd name="T21" fmla="*/ 585 h 606"/>
                <a:gd name="T22" fmla="*/ 49 w 126"/>
                <a:gd name="T23" fmla="*/ 585 h 606"/>
                <a:gd name="T24" fmla="*/ 48 w 126"/>
                <a:gd name="T25" fmla="*/ 590 h 606"/>
                <a:gd name="T26" fmla="*/ 46 w 126"/>
                <a:gd name="T27" fmla="*/ 594 h 606"/>
                <a:gd name="T28" fmla="*/ 43 w 126"/>
                <a:gd name="T29" fmla="*/ 598 h 606"/>
                <a:gd name="T30" fmla="*/ 39 w 126"/>
                <a:gd name="T31" fmla="*/ 602 h 606"/>
                <a:gd name="T32" fmla="*/ 36 w 126"/>
                <a:gd name="T33" fmla="*/ 604 h 606"/>
                <a:gd name="T34" fmla="*/ 31 w 126"/>
                <a:gd name="T35" fmla="*/ 606 h 606"/>
                <a:gd name="T36" fmla="*/ 26 w 126"/>
                <a:gd name="T37" fmla="*/ 606 h 606"/>
                <a:gd name="T38" fmla="*/ 22 w 126"/>
                <a:gd name="T39" fmla="*/ 606 h 606"/>
                <a:gd name="T40" fmla="*/ 22 w 126"/>
                <a:gd name="T41" fmla="*/ 606 h 606"/>
                <a:gd name="T42" fmla="*/ 22 w 126"/>
                <a:gd name="T43" fmla="*/ 606 h 606"/>
                <a:gd name="T44" fmla="*/ 16 w 126"/>
                <a:gd name="T45" fmla="*/ 605 h 606"/>
                <a:gd name="T46" fmla="*/ 12 w 126"/>
                <a:gd name="T47" fmla="*/ 603 h 606"/>
                <a:gd name="T48" fmla="*/ 9 w 126"/>
                <a:gd name="T49" fmla="*/ 600 h 606"/>
                <a:gd name="T50" fmla="*/ 5 w 126"/>
                <a:gd name="T51" fmla="*/ 596 h 606"/>
                <a:gd name="T52" fmla="*/ 2 w 126"/>
                <a:gd name="T53" fmla="*/ 593 h 606"/>
                <a:gd name="T54" fmla="*/ 1 w 126"/>
                <a:gd name="T55" fmla="*/ 588 h 606"/>
                <a:gd name="T56" fmla="*/ 0 w 126"/>
                <a:gd name="T57" fmla="*/ 583 h 606"/>
                <a:gd name="T58" fmla="*/ 0 w 126"/>
                <a:gd name="T59" fmla="*/ 579 h 606"/>
                <a:gd name="T60" fmla="*/ 77 w 126"/>
                <a:gd name="T61" fmla="*/ 22 h 606"/>
                <a:gd name="T62" fmla="*/ 77 w 126"/>
                <a:gd name="T63" fmla="*/ 22 h 606"/>
                <a:gd name="T64" fmla="*/ 78 w 126"/>
                <a:gd name="T65" fmla="*/ 16 h 606"/>
                <a:gd name="T66" fmla="*/ 80 w 126"/>
                <a:gd name="T67" fmla="*/ 12 h 606"/>
                <a:gd name="T68" fmla="*/ 84 w 126"/>
                <a:gd name="T69" fmla="*/ 9 h 606"/>
                <a:gd name="T70" fmla="*/ 87 w 126"/>
                <a:gd name="T71" fmla="*/ 5 h 606"/>
                <a:gd name="T72" fmla="*/ 91 w 126"/>
                <a:gd name="T73" fmla="*/ 2 h 606"/>
                <a:gd name="T74" fmla="*/ 96 w 126"/>
                <a:gd name="T75" fmla="*/ 1 h 606"/>
                <a:gd name="T76" fmla="*/ 100 w 126"/>
                <a:gd name="T77" fmla="*/ 0 h 606"/>
                <a:gd name="T78" fmla="*/ 105 w 126"/>
                <a:gd name="T79" fmla="*/ 0 h 606"/>
                <a:gd name="T80" fmla="*/ 105 w 126"/>
                <a:gd name="T81" fmla="*/ 0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606">
                  <a:moveTo>
                    <a:pt x="105" y="0"/>
                  </a:moveTo>
                  <a:lnTo>
                    <a:pt x="105" y="0"/>
                  </a:lnTo>
                  <a:lnTo>
                    <a:pt x="110" y="1"/>
                  </a:lnTo>
                  <a:lnTo>
                    <a:pt x="114" y="3"/>
                  </a:lnTo>
                  <a:lnTo>
                    <a:pt x="118" y="7"/>
                  </a:lnTo>
                  <a:lnTo>
                    <a:pt x="122" y="10"/>
                  </a:lnTo>
                  <a:lnTo>
                    <a:pt x="124" y="14"/>
                  </a:lnTo>
                  <a:lnTo>
                    <a:pt x="125" y="18"/>
                  </a:lnTo>
                  <a:lnTo>
                    <a:pt x="126" y="23"/>
                  </a:lnTo>
                  <a:lnTo>
                    <a:pt x="126" y="28"/>
                  </a:lnTo>
                  <a:lnTo>
                    <a:pt x="49" y="585"/>
                  </a:lnTo>
                  <a:lnTo>
                    <a:pt x="49" y="585"/>
                  </a:lnTo>
                  <a:lnTo>
                    <a:pt x="48" y="590"/>
                  </a:lnTo>
                  <a:lnTo>
                    <a:pt x="46" y="594"/>
                  </a:lnTo>
                  <a:lnTo>
                    <a:pt x="43" y="598"/>
                  </a:lnTo>
                  <a:lnTo>
                    <a:pt x="39" y="602"/>
                  </a:lnTo>
                  <a:lnTo>
                    <a:pt x="36" y="604"/>
                  </a:lnTo>
                  <a:lnTo>
                    <a:pt x="31" y="606"/>
                  </a:lnTo>
                  <a:lnTo>
                    <a:pt x="26" y="606"/>
                  </a:lnTo>
                  <a:lnTo>
                    <a:pt x="22" y="606"/>
                  </a:lnTo>
                  <a:lnTo>
                    <a:pt x="22" y="606"/>
                  </a:lnTo>
                  <a:lnTo>
                    <a:pt x="22" y="606"/>
                  </a:lnTo>
                  <a:lnTo>
                    <a:pt x="16" y="605"/>
                  </a:lnTo>
                  <a:lnTo>
                    <a:pt x="12" y="603"/>
                  </a:lnTo>
                  <a:lnTo>
                    <a:pt x="9" y="600"/>
                  </a:lnTo>
                  <a:lnTo>
                    <a:pt x="5" y="596"/>
                  </a:lnTo>
                  <a:lnTo>
                    <a:pt x="2" y="593"/>
                  </a:lnTo>
                  <a:lnTo>
                    <a:pt x="1" y="588"/>
                  </a:lnTo>
                  <a:lnTo>
                    <a:pt x="0" y="583"/>
                  </a:lnTo>
                  <a:lnTo>
                    <a:pt x="0" y="579"/>
                  </a:lnTo>
                  <a:lnTo>
                    <a:pt x="77" y="22"/>
                  </a:lnTo>
                  <a:lnTo>
                    <a:pt x="77" y="22"/>
                  </a:lnTo>
                  <a:lnTo>
                    <a:pt x="78" y="16"/>
                  </a:lnTo>
                  <a:lnTo>
                    <a:pt x="80" y="12"/>
                  </a:lnTo>
                  <a:lnTo>
                    <a:pt x="84" y="9"/>
                  </a:lnTo>
                  <a:lnTo>
                    <a:pt x="87" y="5"/>
                  </a:lnTo>
                  <a:lnTo>
                    <a:pt x="91" y="2"/>
                  </a:lnTo>
                  <a:lnTo>
                    <a:pt x="96" y="1"/>
                  </a:lnTo>
                  <a:lnTo>
                    <a:pt x="100" y="0"/>
                  </a:lnTo>
                  <a:lnTo>
                    <a:pt x="105" y="0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27">
              <a:extLst>
                <a:ext uri="{FF2B5EF4-FFF2-40B4-BE49-F238E27FC236}">
                  <a16:creationId xmlns:a16="http://schemas.microsoft.com/office/drawing/2014/main" id="{D1857613-CEFD-E044-87B1-07C29FB11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7188" y="4130675"/>
              <a:ext cx="39688" cy="485775"/>
            </a:xfrm>
            <a:custGeom>
              <a:avLst/>
              <a:gdLst>
                <a:gd name="T0" fmla="*/ 25 w 50"/>
                <a:gd name="T1" fmla="*/ 0 h 611"/>
                <a:gd name="T2" fmla="*/ 25 w 50"/>
                <a:gd name="T3" fmla="*/ 0 h 611"/>
                <a:gd name="T4" fmla="*/ 31 w 50"/>
                <a:gd name="T5" fmla="*/ 0 h 611"/>
                <a:gd name="T6" fmla="*/ 35 w 50"/>
                <a:gd name="T7" fmla="*/ 2 h 611"/>
                <a:gd name="T8" fmla="*/ 39 w 50"/>
                <a:gd name="T9" fmla="*/ 4 h 611"/>
                <a:gd name="T10" fmla="*/ 42 w 50"/>
                <a:gd name="T11" fmla="*/ 7 h 611"/>
                <a:gd name="T12" fmla="*/ 46 w 50"/>
                <a:gd name="T13" fmla="*/ 11 h 611"/>
                <a:gd name="T14" fmla="*/ 48 w 50"/>
                <a:gd name="T15" fmla="*/ 15 h 611"/>
                <a:gd name="T16" fmla="*/ 49 w 50"/>
                <a:gd name="T17" fmla="*/ 19 h 611"/>
                <a:gd name="T18" fmla="*/ 50 w 50"/>
                <a:gd name="T19" fmla="*/ 25 h 611"/>
                <a:gd name="T20" fmla="*/ 50 w 50"/>
                <a:gd name="T21" fmla="*/ 586 h 611"/>
                <a:gd name="T22" fmla="*/ 50 w 50"/>
                <a:gd name="T23" fmla="*/ 586 h 611"/>
                <a:gd name="T24" fmla="*/ 49 w 50"/>
                <a:gd name="T25" fmla="*/ 591 h 611"/>
                <a:gd name="T26" fmla="*/ 48 w 50"/>
                <a:gd name="T27" fmla="*/ 596 h 611"/>
                <a:gd name="T28" fmla="*/ 46 w 50"/>
                <a:gd name="T29" fmla="*/ 600 h 611"/>
                <a:gd name="T30" fmla="*/ 42 w 50"/>
                <a:gd name="T31" fmla="*/ 603 h 611"/>
                <a:gd name="T32" fmla="*/ 39 w 50"/>
                <a:gd name="T33" fmla="*/ 607 h 611"/>
                <a:gd name="T34" fmla="*/ 35 w 50"/>
                <a:gd name="T35" fmla="*/ 609 h 611"/>
                <a:gd name="T36" fmla="*/ 31 w 50"/>
                <a:gd name="T37" fmla="*/ 611 h 611"/>
                <a:gd name="T38" fmla="*/ 25 w 50"/>
                <a:gd name="T39" fmla="*/ 611 h 611"/>
                <a:gd name="T40" fmla="*/ 25 w 50"/>
                <a:gd name="T41" fmla="*/ 611 h 611"/>
                <a:gd name="T42" fmla="*/ 25 w 50"/>
                <a:gd name="T43" fmla="*/ 611 h 611"/>
                <a:gd name="T44" fmla="*/ 20 w 50"/>
                <a:gd name="T45" fmla="*/ 611 h 611"/>
                <a:gd name="T46" fmla="*/ 15 w 50"/>
                <a:gd name="T47" fmla="*/ 609 h 611"/>
                <a:gd name="T48" fmla="*/ 11 w 50"/>
                <a:gd name="T49" fmla="*/ 607 h 611"/>
                <a:gd name="T50" fmla="*/ 8 w 50"/>
                <a:gd name="T51" fmla="*/ 603 h 611"/>
                <a:gd name="T52" fmla="*/ 4 w 50"/>
                <a:gd name="T53" fmla="*/ 600 h 611"/>
                <a:gd name="T54" fmla="*/ 2 w 50"/>
                <a:gd name="T55" fmla="*/ 596 h 611"/>
                <a:gd name="T56" fmla="*/ 1 w 50"/>
                <a:gd name="T57" fmla="*/ 591 h 611"/>
                <a:gd name="T58" fmla="*/ 0 w 50"/>
                <a:gd name="T59" fmla="*/ 586 h 611"/>
                <a:gd name="T60" fmla="*/ 0 w 50"/>
                <a:gd name="T61" fmla="*/ 25 h 611"/>
                <a:gd name="T62" fmla="*/ 0 w 50"/>
                <a:gd name="T63" fmla="*/ 25 h 611"/>
                <a:gd name="T64" fmla="*/ 1 w 50"/>
                <a:gd name="T65" fmla="*/ 19 h 611"/>
                <a:gd name="T66" fmla="*/ 2 w 50"/>
                <a:gd name="T67" fmla="*/ 15 h 611"/>
                <a:gd name="T68" fmla="*/ 4 w 50"/>
                <a:gd name="T69" fmla="*/ 11 h 611"/>
                <a:gd name="T70" fmla="*/ 8 w 50"/>
                <a:gd name="T71" fmla="*/ 7 h 611"/>
                <a:gd name="T72" fmla="*/ 11 w 50"/>
                <a:gd name="T73" fmla="*/ 4 h 611"/>
                <a:gd name="T74" fmla="*/ 15 w 50"/>
                <a:gd name="T75" fmla="*/ 2 h 611"/>
                <a:gd name="T76" fmla="*/ 20 w 50"/>
                <a:gd name="T77" fmla="*/ 0 h 611"/>
                <a:gd name="T78" fmla="*/ 25 w 50"/>
                <a:gd name="T79" fmla="*/ 0 h 611"/>
                <a:gd name="T80" fmla="*/ 25 w 50"/>
                <a:gd name="T81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" h="611">
                  <a:moveTo>
                    <a:pt x="25" y="0"/>
                  </a:moveTo>
                  <a:lnTo>
                    <a:pt x="25" y="0"/>
                  </a:lnTo>
                  <a:lnTo>
                    <a:pt x="31" y="0"/>
                  </a:lnTo>
                  <a:lnTo>
                    <a:pt x="35" y="2"/>
                  </a:lnTo>
                  <a:lnTo>
                    <a:pt x="39" y="4"/>
                  </a:lnTo>
                  <a:lnTo>
                    <a:pt x="42" y="7"/>
                  </a:lnTo>
                  <a:lnTo>
                    <a:pt x="46" y="11"/>
                  </a:lnTo>
                  <a:lnTo>
                    <a:pt x="48" y="15"/>
                  </a:lnTo>
                  <a:lnTo>
                    <a:pt x="49" y="19"/>
                  </a:lnTo>
                  <a:lnTo>
                    <a:pt x="50" y="25"/>
                  </a:lnTo>
                  <a:lnTo>
                    <a:pt x="50" y="586"/>
                  </a:lnTo>
                  <a:lnTo>
                    <a:pt x="50" y="586"/>
                  </a:lnTo>
                  <a:lnTo>
                    <a:pt x="49" y="591"/>
                  </a:lnTo>
                  <a:lnTo>
                    <a:pt x="48" y="596"/>
                  </a:lnTo>
                  <a:lnTo>
                    <a:pt x="46" y="600"/>
                  </a:lnTo>
                  <a:lnTo>
                    <a:pt x="42" y="603"/>
                  </a:lnTo>
                  <a:lnTo>
                    <a:pt x="39" y="607"/>
                  </a:lnTo>
                  <a:lnTo>
                    <a:pt x="35" y="609"/>
                  </a:lnTo>
                  <a:lnTo>
                    <a:pt x="31" y="611"/>
                  </a:lnTo>
                  <a:lnTo>
                    <a:pt x="25" y="611"/>
                  </a:lnTo>
                  <a:lnTo>
                    <a:pt x="25" y="611"/>
                  </a:lnTo>
                  <a:lnTo>
                    <a:pt x="25" y="611"/>
                  </a:lnTo>
                  <a:lnTo>
                    <a:pt x="20" y="611"/>
                  </a:lnTo>
                  <a:lnTo>
                    <a:pt x="15" y="609"/>
                  </a:lnTo>
                  <a:lnTo>
                    <a:pt x="11" y="607"/>
                  </a:lnTo>
                  <a:lnTo>
                    <a:pt x="8" y="603"/>
                  </a:lnTo>
                  <a:lnTo>
                    <a:pt x="4" y="600"/>
                  </a:lnTo>
                  <a:lnTo>
                    <a:pt x="2" y="596"/>
                  </a:lnTo>
                  <a:lnTo>
                    <a:pt x="1" y="591"/>
                  </a:lnTo>
                  <a:lnTo>
                    <a:pt x="0" y="58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1"/>
                  </a:lnTo>
                  <a:lnTo>
                    <a:pt x="8" y="7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28">
              <a:extLst>
                <a:ext uri="{FF2B5EF4-FFF2-40B4-BE49-F238E27FC236}">
                  <a16:creationId xmlns:a16="http://schemas.microsoft.com/office/drawing/2014/main" id="{13481A5E-3842-A240-B6E5-5A65137A9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6200" y="4221163"/>
              <a:ext cx="39688" cy="395287"/>
            </a:xfrm>
            <a:custGeom>
              <a:avLst/>
              <a:gdLst>
                <a:gd name="T0" fmla="*/ 0 w 49"/>
                <a:gd name="T1" fmla="*/ 0 h 498"/>
                <a:gd name="T2" fmla="*/ 0 w 49"/>
                <a:gd name="T3" fmla="*/ 473 h 498"/>
                <a:gd name="T4" fmla="*/ 0 w 49"/>
                <a:gd name="T5" fmla="*/ 473 h 498"/>
                <a:gd name="T6" fmla="*/ 0 w 49"/>
                <a:gd name="T7" fmla="*/ 478 h 498"/>
                <a:gd name="T8" fmla="*/ 2 w 49"/>
                <a:gd name="T9" fmla="*/ 483 h 498"/>
                <a:gd name="T10" fmla="*/ 4 w 49"/>
                <a:gd name="T11" fmla="*/ 487 h 498"/>
                <a:gd name="T12" fmla="*/ 7 w 49"/>
                <a:gd name="T13" fmla="*/ 490 h 498"/>
                <a:gd name="T14" fmla="*/ 11 w 49"/>
                <a:gd name="T15" fmla="*/ 494 h 498"/>
                <a:gd name="T16" fmla="*/ 15 w 49"/>
                <a:gd name="T17" fmla="*/ 496 h 498"/>
                <a:gd name="T18" fmla="*/ 19 w 49"/>
                <a:gd name="T19" fmla="*/ 498 h 498"/>
                <a:gd name="T20" fmla="*/ 25 w 49"/>
                <a:gd name="T21" fmla="*/ 498 h 498"/>
                <a:gd name="T22" fmla="*/ 25 w 49"/>
                <a:gd name="T23" fmla="*/ 498 h 498"/>
                <a:gd name="T24" fmla="*/ 29 w 49"/>
                <a:gd name="T25" fmla="*/ 498 h 498"/>
                <a:gd name="T26" fmla="*/ 34 w 49"/>
                <a:gd name="T27" fmla="*/ 496 h 498"/>
                <a:gd name="T28" fmla="*/ 38 w 49"/>
                <a:gd name="T29" fmla="*/ 494 h 498"/>
                <a:gd name="T30" fmla="*/ 42 w 49"/>
                <a:gd name="T31" fmla="*/ 490 h 498"/>
                <a:gd name="T32" fmla="*/ 44 w 49"/>
                <a:gd name="T33" fmla="*/ 487 h 498"/>
                <a:gd name="T34" fmla="*/ 47 w 49"/>
                <a:gd name="T35" fmla="*/ 483 h 498"/>
                <a:gd name="T36" fmla="*/ 49 w 49"/>
                <a:gd name="T37" fmla="*/ 478 h 498"/>
                <a:gd name="T38" fmla="*/ 49 w 49"/>
                <a:gd name="T39" fmla="*/ 473 h 498"/>
                <a:gd name="T40" fmla="*/ 49 w 49"/>
                <a:gd name="T41" fmla="*/ 4 h 498"/>
                <a:gd name="T42" fmla="*/ 49 w 49"/>
                <a:gd name="T43" fmla="*/ 4 h 498"/>
                <a:gd name="T44" fmla="*/ 25 w 49"/>
                <a:gd name="T45" fmla="*/ 2 h 498"/>
                <a:gd name="T46" fmla="*/ 0 w 49"/>
                <a:gd name="T47" fmla="*/ 0 h 498"/>
                <a:gd name="T48" fmla="*/ 0 w 49"/>
                <a:gd name="T4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9" h="498">
                  <a:moveTo>
                    <a:pt x="0" y="0"/>
                  </a:moveTo>
                  <a:lnTo>
                    <a:pt x="0" y="473"/>
                  </a:lnTo>
                  <a:lnTo>
                    <a:pt x="0" y="473"/>
                  </a:lnTo>
                  <a:lnTo>
                    <a:pt x="0" y="478"/>
                  </a:lnTo>
                  <a:lnTo>
                    <a:pt x="2" y="483"/>
                  </a:lnTo>
                  <a:lnTo>
                    <a:pt x="4" y="487"/>
                  </a:lnTo>
                  <a:lnTo>
                    <a:pt x="7" y="490"/>
                  </a:lnTo>
                  <a:lnTo>
                    <a:pt x="11" y="494"/>
                  </a:lnTo>
                  <a:lnTo>
                    <a:pt x="15" y="496"/>
                  </a:lnTo>
                  <a:lnTo>
                    <a:pt x="19" y="498"/>
                  </a:lnTo>
                  <a:lnTo>
                    <a:pt x="25" y="498"/>
                  </a:lnTo>
                  <a:lnTo>
                    <a:pt x="25" y="498"/>
                  </a:lnTo>
                  <a:lnTo>
                    <a:pt x="29" y="498"/>
                  </a:lnTo>
                  <a:lnTo>
                    <a:pt x="34" y="496"/>
                  </a:lnTo>
                  <a:lnTo>
                    <a:pt x="38" y="494"/>
                  </a:lnTo>
                  <a:lnTo>
                    <a:pt x="42" y="490"/>
                  </a:lnTo>
                  <a:lnTo>
                    <a:pt x="44" y="487"/>
                  </a:lnTo>
                  <a:lnTo>
                    <a:pt x="47" y="483"/>
                  </a:lnTo>
                  <a:lnTo>
                    <a:pt x="49" y="478"/>
                  </a:lnTo>
                  <a:lnTo>
                    <a:pt x="49" y="473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25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29">
              <a:extLst>
                <a:ext uri="{FF2B5EF4-FFF2-40B4-BE49-F238E27FC236}">
                  <a16:creationId xmlns:a16="http://schemas.microsoft.com/office/drawing/2014/main" id="{D57D97D9-A36F-7E4D-96D5-487D71BE8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488" y="4086225"/>
              <a:ext cx="276225" cy="38100"/>
            </a:xfrm>
            <a:custGeom>
              <a:avLst/>
              <a:gdLst>
                <a:gd name="T0" fmla="*/ 348 w 348"/>
                <a:gd name="T1" fmla="*/ 25 h 49"/>
                <a:gd name="T2" fmla="*/ 348 w 348"/>
                <a:gd name="T3" fmla="*/ 25 h 49"/>
                <a:gd name="T4" fmla="*/ 347 w 348"/>
                <a:gd name="T5" fmla="*/ 29 h 49"/>
                <a:gd name="T6" fmla="*/ 346 w 348"/>
                <a:gd name="T7" fmla="*/ 34 h 49"/>
                <a:gd name="T8" fmla="*/ 344 w 348"/>
                <a:gd name="T9" fmla="*/ 38 h 49"/>
                <a:gd name="T10" fmla="*/ 340 w 348"/>
                <a:gd name="T11" fmla="*/ 43 h 49"/>
                <a:gd name="T12" fmla="*/ 337 w 348"/>
                <a:gd name="T13" fmla="*/ 45 h 49"/>
                <a:gd name="T14" fmla="*/ 333 w 348"/>
                <a:gd name="T15" fmla="*/ 47 h 49"/>
                <a:gd name="T16" fmla="*/ 327 w 348"/>
                <a:gd name="T17" fmla="*/ 49 h 49"/>
                <a:gd name="T18" fmla="*/ 323 w 348"/>
                <a:gd name="T19" fmla="*/ 49 h 49"/>
                <a:gd name="T20" fmla="*/ 24 w 348"/>
                <a:gd name="T21" fmla="*/ 49 h 49"/>
                <a:gd name="T22" fmla="*/ 24 w 348"/>
                <a:gd name="T23" fmla="*/ 49 h 49"/>
                <a:gd name="T24" fmla="*/ 20 w 348"/>
                <a:gd name="T25" fmla="*/ 49 h 49"/>
                <a:gd name="T26" fmla="*/ 14 w 348"/>
                <a:gd name="T27" fmla="*/ 47 h 49"/>
                <a:gd name="T28" fmla="*/ 11 w 348"/>
                <a:gd name="T29" fmla="*/ 45 h 49"/>
                <a:gd name="T30" fmla="*/ 7 w 348"/>
                <a:gd name="T31" fmla="*/ 43 h 49"/>
                <a:gd name="T32" fmla="*/ 4 w 348"/>
                <a:gd name="T33" fmla="*/ 38 h 49"/>
                <a:gd name="T34" fmla="*/ 1 w 348"/>
                <a:gd name="T35" fmla="*/ 34 h 49"/>
                <a:gd name="T36" fmla="*/ 0 w 348"/>
                <a:gd name="T37" fmla="*/ 29 h 49"/>
                <a:gd name="T38" fmla="*/ 0 w 348"/>
                <a:gd name="T39" fmla="*/ 25 h 49"/>
                <a:gd name="T40" fmla="*/ 0 w 348"/>
                <a:gd name="T41" fmla="*/ 25 h 49"/>
                <a:gd name="T42" fmla="*/ 0 w 348"/>
                <a:gd name="T43" fmla="*/ 25 h 49"/>
                <a:gd name="T44" fmla="*/ 0 w 348"/>
                <a:gd name="T45" fmla="*/ 20 h 49"/>
                <a:gd name="T46" fmla="*/ 1 w 348"/>
                <a:gd name="T47" fmla="*/ 15 h 49"/>
                <a:gd name="T48" fmla="*/ 4 w 348"/>
                <a:gd name="T49" fmla="*/ 11 h 49"/>
                <a:gd name="T50" fmla="*/ 7 w 348"/>
                <a:gd name="T51" fmla="*/ 8 h 49"/>
                <a:gd name="T52" fmla="*/ 11 w 348"/>
                <a:gd name="T53" fmla="*/ 5 h 49"/>
                <a:gd name="T54" fmla="*/ 14 w 348"/>
                <a:gd name="T55" fmla="*/ 2 h 49"/>
                <a:gd name="T56" fmla="*/ 20 w 348"/>
                <a:gd name="T57" fmla="*/ 0 h 49"/>
                <a:gd name="T58" fmla="*/ 24 w 348"/>
                <a:gd name="T59" fmla="*/ 0 h 49"/>
                <a:gd name="T60" fmla="*/ 323 w 348"/>
                <a:gd name="T61" fmla="*/ 0 h 49"/>
                <a:gd name="T62" fmla="*/ 323 w 348"/>
                <a:gd name="T63" fmla="*/ 0 h 49"/>
                <a:gd name="T64" fmla="*/ 327 w 348"/>
                <a:gd name="T65" fmla="*/ 0 h 49"/>
                <a:gd name="T66" fmla="*/ 333 w 348"/>
                <a:gd name="T67" fmla="*/ 2 h 49"/>
                <a:gd name="T68" fmla="*/ 337 w 348"/>
                <a:gd name="T69" fmla="*/ 5 h 49"/>
                <a:gd name="T70" fmla="*/ 340 w 348"/>
                <a:gd name="T71" fmla="*/ 8 h 49"/>
                <a:gd name="T72" fmla="*/ 344 w 348"/>
                <a:gd name="T73" fmla="*/ 11 h 49"/>
                <a:gd name="T74" fmla="*/ 346 w 348"/>
                <a:gd name="T75" fmla="*/ 15 h 49"/>
                <a:gd name="T76" fmla="*/ 347 w 348"/>
                <a:gd name="T77" fmla="*/ 20 h 49"/>
                <a:gd name="T78" fmla="*/ 348 w 348"/>
                <a:gd name="T79" fmla="*/ 25 h 49"/>
                <a:gd name="T80" fmla="*/ 348 w 348"/>
                <a:gd name="T81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8" h="49">
                  <a:moveTo>
                    <a:pt x="348" y="25"/>
                  </a:moveTo>
                  <a:lnTo>
                    <a:pt x="348" y="25"/>
                  </a:lnTo>
                  <a:lnTo>
                    <a:pt x="347" y="29"/>
                  </a:lnTo>
                  <a:lnTo>
                    <a:pt x="346" y="34"/>
                  </a:lnTo>
                  <a:lnTo>
                    <a:pt x="344" y="38"/>
                  </a:lnTo>
                  <a:lnTo>
                    <a:pt x="340" y="43"/>
                  </a:lnTo>
                  <a:lnTo>
                    <a:pt x="337" y="45"/>
                  </a:lnTo>
                  <a:lnTo>
                    <a:pt x="333" y="47"/>
                  </a:lnTo>
                  <a:lnTo>
                    <a:pt x="327" y="49"/>
                  </a:lnTo>
                  <a:lnTo>
                    <a:pt x="323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0" y="49"/>
                  </a:lnTo>
                  <a:lnTo>
                    <a:pt x="14" y="47"/>
                  </a:lnTo>
                  <a:lnTo>
                    <a:pt x="11" y="45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" y="34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4" y="11"/>
                  </a:lnTo>
                  <a:lnTo>
                    <a:pt x="7" y="8"/>
                  </a:lnTo>
                  <a:lnTo>
                    <a:pt x="11" y="5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7" y="0"/>
                  </a:lnTo>
                  <a:lnTo>
                    <a:pt x="333" y="2"/>
                  </a:lnTo>
                  <a:lnTo>
                    <a:pt x="337" y="5"/>
                  </a:lnTo>
                  <a:lnTo>
                    <a:pt x="340" y="8"/>
                  </a:lnTo>
                  <a:lnTo>
                    <a:pt x="344" y="11"/>
                  </a:lnTo>
                  <a:lnTo>
                    <a:pt x="346" y="15"/>
                  </a:lnTo>
                  <a:lnTo>
                    <a:pt x="347" y="20"/>
                  </a:lnTo>
                  <a:lnTo>
                    <a:pt x="348" y="25"/>
                  </a:lnTo>
                  <a:lnTo>
                    <a:pt x="348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30">
              <a:extLst>
                <a:ext uri="{FF2B5EF4-FFF2-40B4-BE49-F238E27FC236}">
                  <a16:creationId xmlns:a16="http://schemas.microsoft.com/office/drawing/2014/main" id="{C2E95E07-81ED-E04E-940C-0B9DEF8A4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5" y="4087813"/>
              <a:ext cx="244475" cy="20637"/>
            </a:xfrm>
            <a:custGeom>
              <a:avLst/>
              <a:gdLst>
                <a:gd name="T0" fmla="*/ 308 w 308"/>
                <a:gd name="T1" fmla="*/ 13 h 27"/>
                <a:gd name="T2" fmla="*/ 308 w 308"/>
                <a:gd name="T3" fmla="*/ 13 h 27"/>
                <a:gd name="T4" fmla="*/ 307 w 308"/>
                <a:gd name="T5" fmla="*/ 19 h 27"/>
                <a:gd name="T6" fmla="*/ 303 w 308"/>
                <a:gd name="T7" fmla="*/ 23 h 27"/>
                <a:gd name="T8" fmla="*/ 299 w 308"/>
                <a:gd name="T9" fmla="*/ 26 h 27"/>
                <a:gd name="T10" fmla="*/ 294 w 308"/>
                <a:gd name="T11" fmla="*/ 27 h 27"/>
                <a:gd name="T12" fmla="*/ 14 w 308"/>
                <a:gd name="T13" fmla="*/ 27 h 27"/>
                <a:gd name="T14" fmla="*/ 14 w 308"/>
                <a:gd name="T15" fmla="*/ 27 h 27"/>
                <a:gd name="T16" fmla="*/ 9 w 308"/>
                <a:gd name="T17" fmla="*/ 26 h 27"/>
                <a:gd name="T18" fmla="*/ 4 w 308"/>
                <a:gd name="T19" fmla="*/ 23 h 27"/>
                <a:gd name="T20" fmla="*/ 1 w 308"/>
                <a:gd name="T21" fmla="*/ 19 h 27"/>
                <a:gd name="T22" fmla="*/ 0 w 308"/>
                <a:gd name="T23" fmla="*/ 13 h 27"/>
                <a:gd name="T24" fmla="*/ 0 w 308"/>
                <a:gd name="T25" fmla="*/ 13 h 27"/>
                <a:gd name="T26" fmla="*/ 0 w 308"/>
                <a:gd name="T27" fmla="*/ 13 h 27"/>
                <a:gd name="T28" fmla="*/ 1 w 308"/>
                <a:gd name="T29" fmla="*/ 8 h 27"/>
                <a:gd name="T30" fmla="*/ 4 w 308"/>
                <a:gd name="T31" fmla="*/ 5 h 27"/>
                <a:gd name="T32" fmla="*/ 9 w 308"/>
                <a:gd name="T33" fmla="*/ 1 h 27"/>
                <a:gd name="T34" fmla="*/ 14 w 308"/>
                <a:gd name="T35" fmla="*/ 0 h 27"/>
                <a:gd name="T36" fmla="*/ 294 w 308"/>
                <a:gd name="T37" fmla="*/ 0 h 27"/>
                <a:gd name="T38" fmla="*/ 294 w 308"/>
                <a:gd name="T39" fmla="*/ 0 h 27"/>
                <a:gd name="T40" fmla="*/ 299 w 308"/>
                <a:gd name="T41" fmla="*/ 1 h 27"/>
                <a:gd name="T42" fmla="*/ 303 w 308"/>
                <a:gd name="T43" fmla="*/ 5 h 27"/>
                <a:gd name="T44" fmla="*/ 307 w 308"/>
                <a:gd name="T45" fmla="*/ 8 h 27"/>
                <a:gd name="T46" fmla="*/ 308 w 308"/>
                <a:gd name="T47" fmla="*/ 13 h 27"/>
                <a:gd name="T48" fmla="*/ 308 w 308"/>
                <a:gd name="T4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8" h="27">
                  <a:moveTo>
                    <a:pt x="308" y="13"/>
                  </a:moveTo>
                  <a:lnTo>
                    <a:pt x="308" y="13"/>
                  </a:lnTo>
                  <a:lnTo>
                    <a:pt x="307" y="19"/>
                  </a:lnTo>
                  <a:lnTo>
                    <a:pt x="303" y="23"/>
                  </a:lnTo>
                  <a:lnTo>
                    <a:pt x="299" y="26"/>
                  </a:lnTo>
                  <a:lnTo>
                    <a:pt x="294" y="2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9" y="26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5"/>
                  </a:lnTo>
                  <a:lnTo>
                    <a:pt x="9" y="1"/>
                  </a:lnTo>
                  <a:lnTo>
                    <a:pt x="14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9" y="1"/>
                  </a:lnTo>
                  <a:lnTo>
                    <a:pt x="303" y="5"/>
                  </a:lnTo>
                  <a:lnTo>
                    <a:pt x="307" y="8"/>
                  </a:lnTo>
                  <a:lnTo>
                    <a:pt x="308" y="13"/>
                  </a:lnTo>
                  <a:lnTo>
                    <a:pt x="308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31">
              <a:extLst>
                <a:ext uri="{FF2B5EF4-FFF2-40B4-BE49-F238E27FC236}">
                  <a16:creationId xmlns:a16="http://schemas.microsoft.com/office/drawing/2014/main" id="{D087AA48-7601-9542-BBE6-1019F1512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4338" y="4059238"/>
              <a:ext cx="244475" cy="20637"/>
            </a:xfrm>
            <a:custGeom>
              <a:avLst/>
              <a:gdLst>
                <a:gd name="T0" fmla="*/ 307 w 307"/>
                <a:gd name="T1" fmla="*/ 14 h 27"/>
                <a:gd name="T2" fmla="*/ 307 w 307"/>
                <a:gd name="T3" fmla="*/ 14 h 27"/>
                <a:gd name="T4" fmla="*/ 305 w 307"/>
                <a:gd name="T5" fmla="*/ 18 h 27"/>
                <a:gd name="T6" fmla="*/ 303 w 307"/>
                <a:gd name="T7" fmla="*/ 22 h 27"/>
                <a:gd name="T8" fmla="*/ 299 w 307"/>
                <a:gd name="T9" fmla="*/ 26 h 27"/>
                <a:gd name="T10" fmla="*/ 293 w 307"/>
                <a:gd name="T11" fmla="*/ 27 h 27"/>
                <a:gd name="T12" fmla="*/ 14 w 307"/>
                <a:gd name="T13" fmla="*/ 27 h 27"/>
                <a:gd name="T14" fmla="*/ 14 w 307"/>
                <a:gd name="T15" fmla="*/ 27 h 27"/>
                <a:gd name="T16" fmla="*/ 9 w 307"/>
                <a:gd name="T17" fmla="*/ 26 h 27"/>
                <a:gd name="T18" fmla="*/ 4 w 307"/>
                <a:gd name="T19" fmla="*/ 22 h 27"/>
                <a:gd name="T20" fmla="*/ 1 w 307"/>
                <a:gd name="T21" fmla="*/ 18 h 27"/>
                <a:gd name="T22" fmla="*/ 0 w 307"/>
                <a:gd name="T23" fmla="*/ 14 h 27"/>
                <a:gd name="T24" fmla="*/ 0 w 307"/>
                <a:gd name="T25" fmla="*/ 14 h 27"/>
                <a:gd name="T26" fmla="*/ 0 w 307"/>
                <a:gd name="T27" fmla="*/ 14 h 27"/>
                <a:gd name="T28" fmla="*/ 1 w 307"/>
                <a:gd name="T29" fmla="*/ 8 h 27"/>
                <a:gd name="T30" fmla="*/ 4 w 307"/>
                <a:gd name="T31" fmla="*/ 4 h 27"/>
                <a:gd name="T32" fmla="*/ 9 w 307"/>
                <a:gd name="T33" fmla="*/ 1 h 27"/>
                <a:gd name="T34" fmla="*/ 14 w 307"/>
                <a:gd name="T35" fmla="*/ 0 h 27"/>
                <a:gd name="T36" fmla="*/ 293 w 307"/>
                <a:gd name="T37" fmla="*/ 0 h 27"/>
                <a:gd name="T38" fmla="*/ 293 w 307"/>
                <a:gd name="T39" fmla="*/ 0 h 27"/>
                <a:gd name="T40" fmla="*/ 299 w 307"/>
                <a:gd name="T41" fmla="*/ 1 h 27"/>
                <a:gd name="T42" fmla="*/ 303 w 307"/>
                <a:gd name="T43" fmla="*/ 4 h 27"/>
                <a:gd name="T44" fmla="*/ 305 w 307"/>
                <a:gd name="T45" fmla="*/ 8 h 27"/>
                <a:gd name="T46" fmla="*/ 307 w 307"/>
                <a:gd name="T47" fmla="*/ 14 h 27"/>
                <a:gd name="T48" fmla="*/ 307 w 307"/>
                <a:gd name="T4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27">
                  <a:moveTo>
                    <a:pt x="307" y="14"/>
                  </a:moveTo>
                  <a:lnTo>
                    <a:pt x="307" y="14"/>
                  </a:lnTo>
                  <a:lnTo>
                    <a:pt x="305" y="18"/>
                  </a:lnTo>
                  <a:lnTo>
                    <a:pt x="303" y="22"/>
                  </a:lnTo>
                  <a:lnTo>
                    <a:pt x="299" y="26"/>
                  </a:lnTo>
                  <a:lnTo>
                    <a:pt x="293" y="2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9" y="26"/>
                  </a:lnTo>
                  <a:lnTo>
                    <a:pt x="4" y="22"/>
                  </a:lnTo>
                  <a:lnTo>
                    <a:pt x="1" y="1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4"/>
                  </a:lnTo>
                  <a:lnTo>
                    <a:pt x="9" y="1"/>
                  </a:lnTo>
                  <a:lnTo>
                    <a:pt x="14" y="0"/>
                  </a:lnTo>
                  <a:lnTo>
                    <a:pt x="293" y="0"/>
                  </a:lnTo>
                  <a:lnTo>
                    <a:pt x="293" y="0"/>
                  </a:lnTo>
                  <a:lnTo>
                    <a:pt x="299" y="1"/>
                  </a:lnTo>
                  <a:lnTo>
                    <a:pt x="303" y="4"/>
                  </a:lnTo>
                  <a:lnTo>
                    <a:pt x="305" y="8"/>
                  </a:lnTo>
                  <a:lnTo>
                    <a:pt x="307" y="14"/>
                  </a:lnTo>
                  <a:lnTo>
                    <a:pt x="30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32">
              <a:extLst>
                <a:ext uri="{FF2B5EF4-FFF2-40B4-BE49-F238E27FC236}">
                  <a16:creationId xmlns:a16="http://schemas.microsoft.com/office/drawing/2014/main" id="{981C435A-C4F5-934F-ADB7-52405E51B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450" y="4030663"/>
              <a:ext cx="242888" cy="20637"/>
            </a:xfrm>
            <a:custGeom>
              <a:avLst/>
              <a:gdLst>
                <a:gd name="T0" fmla="*/ 307 w 307"/>
                <a:gd name="T1" fmla="*/ 14 h 27"/>
                <a:gd name="T2" fmla="*/ 307 w 307"/>
                <a:gd name="T3" fmla="*/ 14 h 27"/>
                <a:gd name="T4" fmla="*/ 305 w 307"/>
                <a:gd name="T5" fmla="*/ 19 h 27"/>
                <a:gd name="T6" fmla="*/ 302 w 307"/>
                <a:gd name="T7" fmla="*/ 24 h 27"/>
                <a:gd name="T8" fmla="*/ 298 w 307"/>
                <a:gd name="T9" fmla="*/ 26 h 27"/>
                <a:gd name="T10" fmla="*/ 294 w 307"/>
                <a:gd name="T11" fmla="*/ 27 h 27"/>
                <a:gd name="T12" fmla="*/ 13 w 307"/>
                <a:gd name="T13" fmla="*/ 27 h 27"/>
                <a:gd name="T14" fmla="*/ 13 w 307"/>
                <a:gd name="T15" fmla="*/ 27 h 27"/>
                <a:gd name="T16" fmla="*/ 8 w 307"/>
                <a:gd name="T17" fmla="*/ 26 h 27"/>
                <a:gd name="T18" fmla="*/ 3 w 307"/>
                <a:gd name="T19" fmla="*/ 24 h 27"/>
                <a:gd name="T20" fmla="*/ 1 w 307"/>
                <a:gd name="T21" fmla="*/ 19 h 27"/>
                <a:gd name="T22" fmla="*/ 0 w 307"/>
                <a:gd name="T23" fmla="*/ 14 h 27"/>
                <a:gd name="T24" fmla="*/ 0 w 307"/>
                <a:gd name="T25" fmla="*/ 14 h 27"/>
                <a:gd name="T26" fmla="*/ 0 w 307"/>
                <a:gd name="T27" fmla="*/ 14 h 27"/>
                <a:gd name="T28" fmla="*/ 1 w 307"/>
                <a:gd name="T29" fmla="*/ 8 h 27"/>
                <a:gd name="T30" fmla="*/ 3 w 307"/>
                <a:gd name="T31" fmla="*/ 4 h 27"/>
                <a:gd name="T32" fmla="*/ 8 w 307"/>
                <a:gd name="T33" fmla="*/ 1 h 27"/>
                <a:gd name="T34" fmla="*/ 13 w 307"/>
                <a:gd name="T35" fmla="*/ 0 h 27"/>
                <a:gd name="T36" fmla="*/ 294 w 307"/>
                <a:gd name="T37" fmla="*/ 0 h 27"/>
                <a:gd name="T38" fmla="*/ 294 w 307"/>
                <a:gd name="T39" fmla="*/ 0 h 27"/>
                <a:gd name="T40" fmla="*/ 298 w 307"/>
                <a:gd name="T41" fmla="*/ 1 h 27"/>
                <a:gd name="T42" fmla="*/ 302 w 307"/>
                <a:gd name="T43" fmla="*/ 4 h 27"/>
                <a:gd name="T44" fmla="*/ 305 w 307"/>
                <a:gd name="T45" fmla="*/ 8 h 27"/>
                <a:gd name="T46" fmla="*/ 307 w 307"/>
                <a:gd name="T47" fmla="*/ 14 h 27"/>
                <a:gd name="T48" fmla="*/ 307 w 307"/>
                <a:gd name="T4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27">
                  <a:moveTo>
                    <a:pt x="307" y="14"/>
                  </a:moveTo>
                  <a:lnTo>
                    <a:pt x="307" y="14"/>
                  </a:lnTo>
                  <a:lnTo>
                    <a:pt x="305" y="19"/>
                  </a:lnTo>
                  <a:lnTo>
                    <a:pt x="302" y="24"/>
                  </a:lnTo>
                  <a:lnTo>
                    <a:pt x="298" y="26"/>
                  </a:lnTo>
                  <a:lnTo>
                    <a:pt x="294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8" y="26"/>
                  </a:lnTo>
                  <a:lnTo>
                    <a:pt x="3" y="24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3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298" y="1"/>
                  </a:lnTo>
                  <a:lnTo>
                    <a:pt x="302" y="4"/>
                  </a:lnTo>
                  <a:lnTo>
                    <a:pt x="305" y="8"/>
                  </a:lnTo>
                  <a:lnTo>
                    <a:pt x="307" y="14"/>
                  </a:lnTo>
                  <a:lnTo>
                    <a:pt x="30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33">
              <a:extLst>
                <a:ext uri="{FF2B5EF4-FFF2-40B4-BE49-F238E27FC236}">
                  <a16:creationId xmlns:a16="http://schemas.microsoft.com/office/drawing/2014/main" id="{0A82C222-DC9E-BD46-B97B-6BD73F9F6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4338" y="4002088"/>
              <a:ext cx="242888" cy="22225"/>
            </a:xfrm>
            <a:custGeom>
              <a:avLst/>
              <a:gdLst>
                <a:gd name="T0" fmla="*/ 306 w 306"/>
                <a:gd name="T1" fmla="*/ 13 h 27"/>
                <a:gd name="T2" fmla="*/ 306 w 306"/>
                <a:gd name="T3" fmla="*/ 13 h 27"/>
                <a:gd name="T4" fmla="*/ 305 w 306"/>
                <a:gd name="T5" fmla="*/ 18 h 27"/>
                <a:gd name="T6" fmla="*/ 302 w 306"/>
                <a:gd name="T7" fmla="*/ 23 h 27"/>
                <a:gd name="T8" fmla="*/ 298 w 306"/>
                <a:gd name="T9" fmla="*/ 26 h 27"/>
                <a:gd name="T10" fmla="*/ 293 w 306"/>
                <a:gd name="T11" fmla="*/ 27 h 27"/>
                <a:gd name="T12" fmla="*/ 13 w 306"/>
                <a:gd name="T13" fmla="*/ 27 h 27"/>
                <a:gd name="T14" fmla="*/ 13 w 306"/>
                <a:gd name="T15" fmla="*/ 27 h 27"/>
                <a:gd name="T16" fmla="*/ 8 w 306"/>
                <a:gd name="T17" fmla="*/ 26 h 27"/>
                <a:gd name="T18" fmla="*/ 3 w 306"/>
                <a:gd name="T19" fmla="*/ 23 h 27"/>
                <a:gd name="T20" fmla="*/ 1 w 306"/>
                <a:gd name="T21" fmla="*/ 18 h 27"/>
                <a:gd name="T22" fmla="*/ 0 w 306"/>
                <a:gd name="T23" fmla="*/ 13 h 27"/>
                <a:gd name="T24" fmla="*/ 0 w 306"/>
                <a:gd name="T25" fmla="*/ 13 h 27"/>
                <a:gd name="T26" fmla="*/ 0 w 306"/>
                <a:gd name="T27" fmla="*/ 13 h 27"/>
                <a:gd name="T28" fmla="*/ 1 w 306"/>
                <a:gd name="T29" fmla="*/ 8 h 27"/>
                <a:gd name="T30" fmla="*/ 3 w 306"/>
                <a:gd name="T31" fmla="*/ 3 h 27"/>
                <a:gd name="T32" fmla="*/ 8 w 306"/>
                <a:gd name="T33" fmla="*/ 1 h 27"/>
                <a:gd name="T34" fmla="*/ 13 w 306"/>
                <a:gd name="T35" fmla="*/ 0 h 27"/>
                <a:gd name="T36" fmla="*/ 293 w 306"/>
                <a:gd name="T37" fmla="*/ 0 h 27"/>
                <a:gd name="T38" fmla="*/ 293 w 306"/>
                <a:gd name="T39" fmla="*/ 0 h 27"/>
                <a:gd name="T40" fmla="*/ 298 w 306"/>
                <a:gd name="T41" fmla="*/ 1 h 27"/>
                <a:gd name="T42" fmla="*/ 302 w 306"/>
                <a:gd name="T43" fmla="*/ 3 h 27"/>
                <a:gd name="T44" fmla="*/ 305 w 306"/>
                <a:gd name="T45" fmla="*/ 8 h 27"/>
                <a:gd name="T46" fmla="*/ 306 w 306"/>
                <a:gd name="T47" fmla="*/ 13 h 27"/>
                <a:gd name="T48" fmla="*/ 306 w 306"/>
                <a:gd name="T4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6" h="27">
                  <a:moveTo>
                    <a:pt x="306" y="13"/>
                  </a:moveTo>
                  <a:lnTo>
                    <a:pt x="306" y="13"/>
                  </a:lnTo>
                  <a:lnTo>
                    <a:pt x="305" y="18"/>
                  </a:lnTo>
                  <a:lnTo>
                    <a:pt x="302" y="23"/>
                  </a:lnTo>
                  <a:lnTo>
                    <a:pt x="298" y="26"/>
                  </a:lnTo>
                  <a:lnTo>
                    <a:pt x="29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8" y="26"/>
                  </a:lnTo>
                  <a:lnTo>
                    <a:pt x="3" y="23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293" y="0"/>
                  </a:lnTo>
                  <a:lnTo>
                    <a:pt x="293" y="0"/>
                  </a:lnTo>
                  <a:lnTo>
                    <a:pt x="298" y="1"/>
                  </a:lnTo>
                  <a:lnTo>
                    <a:pt x="302" y="3"/>
                  </a:lnTo>
                  <a:lnTo>
                    <a:pt x="305" y="8"/>
                  </a:lnTo>
                  <a:lnTo>
                    <a:pt x="306" y="13"/>
                  </a:lnTo>
                  <a:lnTo>
                    <a:pt x="306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34">
              <a:extLst>
                <a:ext uri="{FF2B5EF4-FFF2-40B4-BE49-F238E27FC236}">
                  <a16:creationId xmlns:a16="http://schemas.microsoft.com/office/drawing/2014/main" id="{99362932-8728-4F4D-B9DC-FFD1040BB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0" y="3975100"/>
              <a:ext cx="244475" cy="20637"/>
            </a:xfrm>
            <a:custGeom>
              <a:avLst/>
              <a:gdLst>
                <a:gd name="T0" fmla="*/ 306 w 306"/>
                <a:gd name="T1" fmla="*/ 13 h 27"/>
                <a:gd name="T2" fmla="*/ 306 w 306"/>
                <a:gd name="T3" fmla="*/ 13 h 27"/>
                <a:gd name="T4" fmla="*/ 305 w 306"/>
                <a:gd name="T5" fmla="*/ 19 h 27"/>
                <a:gd name="T6" fmla="*/ 302 w 306"/>
                <a:gd name="T7" fmla="*/ 23 h 27"/>
                <a:gd name="T8" fmla="*/ 298 w 306"/>
                <a:gd name="T9" fmla="*/ 26 h 27"/>
                <a:gd name="T10" fmla="*/ 292 w 306"/>
                <a:gd name="T11" fmla="*/ 27 h 27"/>
                <a:gd name="T12" fmla="*/ 13 w 306"/>
                <a:gd name="T13" fmla="*/ 27 h 27"/>
                <a:gd name="T14" fmla="*/ 13 w 306"/>
                <a:gd name="T15" fmla="*/ 27 h 27"/>
                <a:gd name="T16" fmla="*/ 7 w 306"/>
                <a:gd name="T17" fmla="*/ 26 h 27"/>
                <a:gd name="T18" fmla="*/ 3 w 306"/>
                <a:gd name="T19" fmla="*/ 23 h 27"/>
                <a:gd name="T20" fmla="*/ 1 w 306"/>
                <a:gd name="T21" fmla="*/ 19 h 27"/>
                <a:gd name="T22" fmla="*/ 0 w 306"/>
                <a:gd name="T23" fmla="*/ 13 h 27"/>
                <a:gd name="T24" fmla="*/ 0 w 306"/>
                <a:gd name="T25" fmla="*/ 13 h 27"/>
                <a:gd name="T26" fmla="*/ 0 w 306"/>
                <a:gd name="T27" fmla="*/ 13 h 27"/>
                <a:gd name="T28" fmla="*/ 1 w 306"/>
                <a:gd name="T29" fmla="*/ 9 h 27"/>
                <a:gd name="T30" fmla="*/ 3 w 306"/>
                <a:gd name="T31" fmla="*/ 4 h 27"/>
                <a:gd name="T32" fmla="*/ 7 w 306"/>
                <a:gd name="T33" fmla="*/ 1 h 27"/>
                <a:gd name="T34" fmla="*/ 13 w 306"/>
                <a:gd name="T35" fmla="*/ 0 h 27"/>
                <a:gd name="T36" fmla="*/ 292 w 306"/>
                <a:gd name="T37" fmla="*/ 0 h 27"/>
                <a:gd name="T38" fmla="*/ 292 w 306"/>
                <a:gd name="T39" fmla="*/ 0 h 27"/>
                <a:gd name="T40" fmla="*/ 298 w 306"/>
                <a:gd name="T41" fmla="*/ 1 h 27"/>
                <a:gd name="T42" fmla="*/ 302 w 306"/>
                <a:gd name="T43" fmla="*/ 4 h 27"/>
                <a:gd name="T44" fmla="*/ 305 w 306"/>
                <a:gd name="T45" fmla="*/ 9 h 27"/>
                <a:gd name="T46" fmla="*/ 306 w 306"/>
                <a:gd name="T47" fmla="*/ 13 h 27"/>
                <a:gd name="T48" fmla="*/ 306 w 306"/>
                <a:gd name="T4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6" h="27">
                  <a:moveTo>
                    <a:pt x="306" y="13"/>
                  </a:moveTo>
                  <a:lnTo>
                    <a:pt x="306" y="13"/>
                  </a:lnTo>
                  <a:lnTo>
                    <a:pt x="305" y="19"/>
                  </a:lnTo>
                  <a:lnTo>
                    <a:pt x="302" y="23"/>
                  </a:lnTo>
                  <a:lnTo>
                    <a:pt x="298" y="26"/>
                  </a:lnTo>
                  <a:lnTo>
                    <a:pt x="292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7" y="26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3" y="0"/>
                  </a:lnTo>
                  <a:lnTo>
                    <a:pt x="292" y="0"/>
                  </a:lnTo>
                  <a:lnTo>
                    <a:pt x="292" y="0"/>
                  </a:lnTo>
                  <a:lnTo>
                    <a:pt x="298" y="1"/>
                  </a:lnTo>
                  <a:lnTo>
                    <a:pt x="302" y="4"/>
                  </a:lnTo>
                  <a:lnTo>
                    <a:pt x="305" y="9"/>
                  </a:lnTo>
                  <a:lnTo>
                    <a:pt x="306" y="13"/>
                  </a:lnTo>
                  <a:lnTo>
                    <a:pt x="306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35">
              <a:extLst>
                <a:ext uri="{FF2B5EF4-FFF2-40B4-BE49-F238E27FC236}">
                  <a16:creationId xmlns:a16="http://schemas.microsoft.com/office/drawing/2014/main" id="{B0F1CA85-EAFD-2348-A641-7BCB22596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100" y="3946525"/>
              <a:ext cx="242888" cy="20637"/>
            </a:xfrm>
            <a:custGeom>
              <a:avLst/>
              <a:gdLst>
                <a:gd name="T0" fmla="*/ 307 w 307"/>
                <a:gd name="T1" fmla="*/ 14 h 27"/>
                <a:gd name="T2" fmla="*/ 307 w 307"/>
                <a:gd name="T3" fmla="*/ 14 h 27"/>
                <a:gd name="T4" fmla="*/ 306 w 307"/>
                <a:gd name="T5" fmla="*/ 19 h 27"/>
                <a:gd name="T6" fmla="*/ 303 w 307"/>
                <a:gd name="T7" fmla="*/ 23 h 27"/>
                <a:gd name="T8" fmla="*/ 298 w 307"/>
                <a:gd name="T9" fmla="*/ 26 h 27"/>
                <a:gd name="T10" fmla="*/ 293 w 307"/>
                <a:gd name="T11" fmla="*/ 27 h 27"/>
                <a:gd name="T12" fmla="*/ 13 w 307"/>
                <a:gd name="T13" fmla="*/ 27 h 27"/>
                <a:gd name="T14" fmla="*/ 13 w 307"/>
                <a:gd name="T15" fmla="*/ 27 h 27"/>
                <a:gd name="T16" fmla="*/ 8 w 307"/>
                <a:gd name="T17" fmla="*/ 26 h 27"/>
                <a:gd name="T18" fmla="*/ 4 w 307"/>
                <a:gd name="T19" fmla="*/ 23 h 27"/>
                <a:gd name="T20" fmla="*/ 1 w 307"/>
                <a:gd name="T21" fmla="*/ 19 h 27"/>
                <a:gd name="T22" fmla="*/ 0 w 307"/>
                <a:gd name="T23" fmla="*/ 14 h 27"/>
                <a:gd name="T24" fmla="*/ 0 w 307"/>
                <a:gd name="T25" fmla="*/ 14 h 27"/>
                <a:gd name="T26" fmla="*/ 0 w 307"/>
                <a:gd name="T27" fmla="*/ 14 h 27"/>
                <a:gd name="T28" fmla="*/ 1 w 307"/>
                <a:gd name="T29" fmla="*/ 9 h 27"/>
                <a:gd name="T30" fmla="*/ 4 w 307"/>
                <a:gd name="T31" fmla="*/ 5 h 27"/>
                <a:gd name="T32" fmla="*/ 8 w 307"/>
                <a:gd name="T33" fmla="*/ 1 h 27"/>
                <a:gd name="T34" fmla="*/ 13 w 307"/>
                <a:gd name="T35" fmla="*/ 0 h 27"/>
                <a:gd name="T36" fmla="*/ 293 w 307"/>
                <a:gd name="T37" fmla="*/ 0 h 27"/>
                <a:gd name="T38" fmla="*/ 293 w 307"/>
                <a:gd name="T39" fmla="*/ 0 h 27"/>
                <a:gd name="T40" fmla="*/ 298 w 307"/>
                <a:gd name="T41" fmla="*/ 1 h 27"/>
                <a:gd name="T42" fmla="*/ 303 w 307"/>
                <a:gd name="T43" fmla="*/ 5 h 27"/>
                <a:gd name="T44" fmla="*/ 306 w 307"/>
                <a:gd name="T45" fmla="*/ 9 h 27"/>
                <a:gd name="T46" fmla="*/ 307 w 307"/>
                <a:gd name="T47" fmla="*/ 14 h 27"/>
                <a:gd name="T48" fmla="*/ 307 w 307"/>
                <a:gd name="T4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27">
                  <a:moveTo>
                    <a:pt x="307" y="14"/>
                  </a:moveTo>
                  <a:lnTo>
                    <a:pt x="307" y="14"/>
                  </a:lnTo>
                  <a:lnTo>
                    <a:pt x="306" y="19"/>
                  </a:lnTo>
                  <a:lnTo>
                    <a:pt x="303" y="23"/>
                  </a:lnTo>
                  <a:lnTo>
                    <a:pt x="298" y="26"/>
                  </a:lnTo>
                  <a:lnTo>
                    <a:pt x="293" y="27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8" y="26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9"/>
                  </a:lnTo>
                  <a:lnTo>
                    <a:pt x="4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293" y="0"/>
                  </a:lnTo>
                  <a:lnTo>
                    <a:pt x="293" y="0"/>
                  </a:lnTo>
                  <a:lnTo>
                    <a:pt x="298" y="1"/>
                  </a:lnTo>
                  <a:lnTo>
                    <a:pt x="303" y="5"/>
                  </a:lnTo>
                  <a:lnTo>
                    <a:pt x="306" y="9"/>
                  </a:lnTo>
                  <a:lnTo>
                    <a:pt x="307" y="14"/>
                  </a:lnTo>
                  <a:lnTo>
                    <a:pt x="30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36">
              <a:extLst>
                <a:ext uri="{FF2B5EF4-FFF2-40B4-BE49-F238E27FC236}">
                  <a16:creationId xmlns:a16="http://schemas.microsoft.com/office/drawing/2014/main" id="{9A3D2720-7A7F-AA42-AD5C-E2BEE6502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863" y="3917950"/>
              <a:ext cx="244475" cy="20637"/>
            </a:xfrm>
            <a:custGeom>
              <a:avLst/>
              <a:gdLst>
                <a:gd name="T0" fmla="*/ 307 w 307"/>
                <a:gd name="T1" fmla="*/ 15 h 28"/>
                <a:gd name="T2" fmla="*/ 307 w 307"/>
                <a:gd name="T3" fmla="*/ 15 h 28"/>
                <a:gd name="T4" fmla="*/ 306 w 307"/>
                <a:gd name="T5" fmla="*/ 20 h 28"/>
                <a:gd name="T6" fmla="*/ 303 w 307"/>
                <a:gd name="T7" fmla="*/ 24 h 28"/>
                <a:gd name="T8" fmla="*/ 299 w 307"/>
                <a:gd name="T9" fmla="*/ 27 h 28"/>
                <a:gd name="T10" fmla="*/ 293 w 307"/>
                <a:gd name="T11" fmla="*/ 28 h 28"/>
                <a:gd name="T12" fmla="*/ 14 w 307"/>
                <a:gd name="T13" fmla="*/ 28 h 28"/>
                <a:gd name="T14" fmla="*/ 14 w 307"/>
                <a:gd name="T15" fmla="*/ 28 h 28"/>
                <a:gd name="T16" fmla="*/ 9 w 307"/>
                <a:gd name="T17" fmla="*/ 27 h 28"/>
                <a:gd name="T18" fmla="*/ 4 w 307"/>
                <a:gd name="T19" fmla="*/ 24 h 28"/>
                <a:gd name="T20" fmla="*/ 1 w 307"/>
                <a:gd name="T21" fmla="*/ 20 h 28"/>
                <a:gd name="T22" fmla="*/ 0 w 307"/>
                <a:gd name="T23" fmla="*/ 15 h 28"/>
                <a:gd name="T24" fmla="*/ 0 w 307"/>
                <a:gd name="T25" fmla="*/ 15 h 28"/>
                <a:gd name="T26" fmla="*/ 0 w 307"/>
                <a:gd name="T27" fmla="*/ 15 h 28"/>
                <a:gd name="T28" fmla="*/ 1 w 307"/>
                <a:gd name="T29" fmla="*/ 9 h 28"/>
                <a:gd name="T30" fmla="*/ 4 w 307"/>
                <a:gd name="T31" fmla="*/ 5 h 28"/>
                <a:gd name="T32" fmla="*/ 9 w 307"/>
                <a:gd name="T33" fmla="*/ 2 h 28"/>
                <a:gd name="T34" fmla="*/ 14 w 307"/>
                <a:gd name="T35" fmla="*/ 0 h 28"/>
                <a:gd name="T36" fmla="*/ 293 w 307"/>
                <a:gd name="T37" fmla="*/ 0 h 28"/>
                <a:gd name="T38" fmla="*/ 293 w 307"/>
                <a:gd name="T39" fmla="*/ 0 h 28"/>
                <a:gd name="T40" fmla="*/ 299 w 307"/>
                <a:gd name="T41" fmla="*/ 2 h 28"/>
                <a:gd name="T42" fmla="*/ 303 w 307"/>
                <a:gd name="T43" fmla="*/ 5 h 28"/>
                <a:gd name="T44" fmla="*/ 306 w 307"/>
                <a:gd name="T45" fmla="*/ 9 h 28"/>
                <a:gd name="T46" fmla="*/ 307 w 307"/>
                <a:gd name="T47" fmla="*/ 15 h 28"/>
                <a:gd name="T48" fmla="*/ 307 w 307"/>
                <a:gd name="T49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28">
                  <a:moveTo>
                    <a:pt x="307" y="15"/>
                  </a:moveTo>
                  <a:lnTo>
                    <a:pt x="307" y="15"/>
                  </a:lnTo>
                  <a:lnTo>
                    <a:pt x="306" y="20"/>
                  </a:lnTo>
                  <a:lnTo>
                    <a:pt x="303" y="24"/>
                  </a:lnTo>
                  <a:lnTo>
                    <a:pt x="299" y="27"/>
                  </a:lnTo>
                  <a:lnTo>
                    <a:pt x="293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9" y="27"/>
                  </a:lnTo>
                  <a:lnTo>
                    <a:pt x="4" y="24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93" y="0"/>
                  </a:lnTo>
                  <a:lnTo>
                    <a:pt x="293" y="0"/>
                  </a:lnTo>
                  <a:lnTo>
                    <a:pt x="299" y="2"/>
                  </a:lnTo>
                  <a:lnTo>
                    <a:pt x="303" y="5"/>
                  </a:lnTo>
                  <a:lnTo>
                    <a:pt x="306" y="9"/>
                  </a:lnTo>
                  <a:lnTo>
                    <a:pt x="307" y="15"/>
                  </a:lnTo>
                  <a:lnTo>
                    <a:pt x="30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37">
              <a:extLst>
                <a:ext uri="{FF2B5EF4-FFF2-40B4-BE49-F238E27FC236}">
                  <a16:creationId xmlns:a16="http://schemas.microsoft.com/office/drawing/2014/main" id="{B30C7011-386A-4642-85D3-2AA7A1AE3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750" y="3214688"/>
              <a:ext cx="100013" cy="131762"/>
            </a:xfrm>
            <a:custGeom>
              <a:avLst/>
              <a:gdLst>
                <a:gd name="T0" fmla="*/ 126 w 126"/>
                <a:gd name="T1" fmla="*/ 28 h 166"/>
                <a:gd name="T2" fmla="*/ 38 w 126"/>
                <a:gd name="T3" fmla="*/ 166 h 166"/>
                <a:gd name="T4" fmla="*/ 36 w 126"/>
                <a:gd name="T5" fmla="*/ 166 h 166"/>
                <a:gd name="T6" fmla="*/ 0 w 126"/>
                <a:gd name="T7" fmla="*/ 3 h 166"/>
                <a:gd name="T8" fmla="*/ 0 w 126"/>
                <a:gd name="T9" fmla="*/ 3 h 166"/>
                <a:gd name="T10" fmla="*/ 17 w 126"/>
                <a:gd name="T11" fmla="*/ 1 h 166"/>
                <a:gd name="T12" fmla="*/ 33 w 126"/>
                <a:gd name="T13" fmla="*/ 0 h 166"/>
                <a:gd name="T14" fmla="*/ 48 w 126"/>
                <a:gd name="T15" fmla="*/ 0 h 166"/>
                <a:gd name="T16" fmla="*/ 63 w 126"/>
                <a:gd name="T17" fmla="*/ 2 h 166"/>
                <a:gd name="T18" fmla="*/ 79 w 126"/>
                <a:gd name="T19" fmla="*/ 5 h 166"/>
                <a:gd name="T20" fmla="*/ 94 w 126"/>
                <a:gd name="T21" fmla="*/ 10 h 166"/>
                <a:gd name="T22" fmla="*/ 108 w 126"/>
                <a:gd name="T23" fmla="*/ 17 h 166"/>
                <a:gd name="T24" fmla="*/ 123 w 126"/>
                <a:gd name="T25" fmla="*/ 25 h 166"/>
                <a:gd name="T26" fmla="*/ 123 w 126"/>
                <a:gd name="T27" fmla="*/ 25 h 166"/>
                <a:gd name="T28" fmla="*/ 126 w 126"/>
                <a:gd name="T29" fmla="*/ 28 h 166"/>
                <a:gd name="T30" fmla="*/ 126 w 126"/>
                <a:gd name="T31" fmla="*/ 2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6" h="166">
                  <a:moveTo>
                    <a:pt x="126" y="28"/>
                  </a:moveTo>
                  <a:lnTo>
                    <a:pt x="38" y="166"/>
                  </a:lnTo>
                  <a:lnTo>
                    <a:pt x="36" y="166"/>
                  </a:lnTo>
                  <a:lnTo>
                    <a:pt x="0" y="3"/>
                  </a:lnTo>
                  <a:lnTo>
                    <a:pt x="0" y="3"/>
                  </a:lnTo>
                  <a:lnTo>
                    <a:pt x="17" y="1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3" y="2"/>
                  </a:lnTo>
                  <a:lnTo>
                    <a:pt x="79" y="5"/>
                  </a:lnTo>
                  <a:lnTo>
                    <a:pt x="94" y="10"/>
                  </a:lnTo>
                  <a:lnTo>
                    <a:pt x="108" y="17"/>
                  </a:lnTo>
                  <a:lnTo>
                    <a:pt x="123" y="25"/>
                  </a:lnTo>
                  <a:lnTo>
                    <a:pt x="123" y="25"/>
                  </a:lnTo>
                  <a:lnTo>
                    <a:pt x="126" y="28"/>
                  </a:lnTo>
                  <a:lnTo>
                    <a:pt x="12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38">
              <a:extLst>
                <a:ext uri="{FF2B5EF4-FFF2-40B4-BE49-F238E27FC236}">
                  <a16:creationId xmlns:a16="http://schemas.microsoft.com/office/drawing/2014/main" id="{F04D846F-F3FA-BD48-BD6C-2F1EFE6ED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3252788"/>
              <a:ext cx="127000" cy="234950"/>
            </a:xfrm>
            <a:custGeom>
              <a:avLst/>
              <a:gdLst>
                <a:gd name="T0" fmla="*/ 155 w 159"/>
                <a:gd name="T1" fmla="*/ 101 h 296"/>
                <a:gd name="T2" fmla="*/ 155 w 159"/>
                <a:gd name="T3" fmla="*/ 101 h 296"/>
                <a:gd name="T4" fmla="*/ 156 w 159"/>
                <a:gd name="T5" fmla="*/ 105 h 296"/>
                <a:gd name="T6" fmla="*/ 156 w 159"/>
                <a:gd name="T7" fmla="*/ 105 h 296"/>
                <a:gd name="T8" fmla="*/ 156 w 159"/>
                <a:gd name="T9" fmla="*/ 105 h 296"/>
                <a:gd name="T10" fmla="*/ 158 w 159"/>
                <a:gd name="T11" fmla="*/ 120 h 296"/>
                <a:gd name="T12" fmla="*/ 159 w 159"/>
                <a:gd name="T13" fmla="*/ 136 h 296"/>
                <a:gd name="T14" fmla="*/ 158 w 159"/>
                <a:gd name="T15" fmla="*/ 151 h 296"/>
                <a:gd name="T16" fmla="*/ 157 w 159"/>
                <a:gd name="T17" fmla="*/ 166 h 296"/>
                <a:gd name="T18" fmla="*/ 153 w 159"/>
                <a:gd name="T19" fmla="*/ 182 h 296"/>
                <a:gd name="T20" fmla="*/ 149 w 159"/>
                <a:gd name="T21" fmla="*/ 196 h 296"/>
                <a:gd name="T22" fmla="*/ 141 w 159"/>
                <a:gd name="T23" fmla="*/ 211 h 296"/>
                <a:gd name="T24" fmla="*/ 133 w 159"/>
                <a:gd name="T25" fmla="*/ 225 h 296"/>
                <a:gd name="T26" fmla="*/ 133 w 159"/>
                <a:gd name="T27" fmla="*/ 225 h 296"/>
                <a:gd name="T28" fmla="*/ 124 w 159"/>
                <a:gd name="T29" fmla="*/ 238 h 296"/>
                <a:gd name="T30" fmla="*/ 114 w 159"/>
                <a:gd name="T31" fmla="*/ 250 h 296"/>
                <a:gd name="T32" fmla="*/ 103 w 159"/>
                <a:gd name="T33" fmla="*/ 261 h 296"/>
                <a:gd name="T34" fmla="*/ 91 w 159"/>
                <a:gd name="T35" fmla="*/ 271 h 296"/>
                <a:gd name="T36" fmla="*/ 78 w 159"/>
                <a:gd name="T37" fmla="*/ 278 h 296"/>
                <a:gd name="T38" fmla="*/ 64 w 159"/>
                <a:gd name="T39" fmla="*/ 286 h 296"/>
                <a:gd name="T40" fmla="*/ 50 w 159"/>
                <a:gd name="T41" fmla="*/ 291 h 296"/>
                <a:gd name="T42" fmla="*/ 34 w 159"/>
                <a:gd name="T43" fmla="*/ 296 h 296"/>
                <a:gd name="T44" fmla="*/ 0 w 159"/>
                <a:gd name="T45" fmla="*/ 138 h 296"/>
                <a:gd name="T46" fmla="*/ 88 w 159"/>
                <a:gd name="T47" fmla="*/ 0 h 296"/>
                <a:gd name="T48" fmla="*/ 88 w 159"/>
                <a:gd name="T49" fmla="*/ 0 h 296"/>
                <a:gd name="T50" fmla="*/ 101 w 159"/>
                <a:gd name="T51" fmla="*/ 10 h 296"/>
                <a:gd name="T52" fmla="*/ 112 w 159"/>
                <a:gd name="T53" fmla="*/ 21 h 296"/>
                <a:gd name="T54" fmla="*/ 122 w 159"/>
                <a:gd name="T55" fmla="*/ 32 h 296"/>
                <a:gd name="T56" fmla="*/ 131 w 159"/>
                <a:gd name="T57" fmla="*/ 44 h 296"/>
                <a:gd name="T58" fmla="*/ 139 w 159"/>
                <a:gd name="T59" fmla="*/ 57 h 296"/>
                <a:gd name="T60" fmla="*/ 146 w 159"/>
                <a:gd name="T61" fmla="*/ 71 h 296"/>
                <a:gd name="T62" fmla="*/ 151 w 159"/>
                <a:gd name="T63" fmla="*/ 86 h 296"/>
                <a:gd name="T64" fmla="*/ 155 w 159"/>
                <a:gd name="T65" fmla="*/ 101 h 296"/>
                <a:gd name="T66" fmla="*/ 155 w 159"/>
                <a:gd name="T67" fmla="*/ 10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9" h="296">
                  <a:moveTo>
                    <a:pt x="155" y="101"/>
                  </a:moveTo>
                  <a:lnTo>
                    <a:pt x="155" y="101"/>
                  </a:lnTo>
                  <a:lnTo>
                    <a:pt x="156" y="105"/>
                  </a:lnTo>
                  <a:lnTo>
                    <a:pt x="156" y="105"/>
                  </a:lnTo>
                  <a:lnTo>
                    <a:pt x="156" y="105"/>
                  </a:lnTo>
                  <a:lnTo>
                    <a:pt x="158" y="120"/>
                  </a:lnTo>
                  <a:lnTo>
                    <a:pt x="159" y="136"/>
                  </a:lnTo>
                  <a:lnTo>
                    <a:pt x="158" y="151"/>
                  </a:lnTo>
                  <a:lnTo>
                    <a:pt x="157" y="166"/>
                  </a:lnTo>
                  <a:lnTo>
                    <a:pt x="153" y="182"/>
                  </a:lnTo>
                  <a:lnTo>
                    <a:pt x="149" y="196"/>
                  </a:lnTo>
                  <a:lnTo>
                    <a:pt x="141" y="211"/>
                  </a:lnTo>
                  <a:lnTo>
                    <a:pt x="133" y="225"/>
                  </a:lnTo>
                  <a:lnTo>
                    <a:pt x="133" y="225"/>
                  </a:lnTo>
                  <a:lnTo>
                    <a:pt x="124" y="238"/>
                  </a:lnTo>
                  <a:lnTo>
                    <a:pt x="114" y="250"/>
                  </a:lnTo>
                  <a:lnTo>
                    <a:pt x="103" y="261"/>
                  </a:lnTo>
                  <a:lnTo>
                    <a:pt x="91" y="271"/>
                  </a:lnTo>
                  <a:lnTo>
                    <a:pt x="78" y="278"/>
                  </a:lnTo>
                  <a:lnTo>
                    <a:pt x="64" y="286"/>
                  </a:lnTo>
                  <a:lnTo>
                    <a:pt x="50" y="291"/>
                  </a:lnTo>
                  <a:lnTo>
                    <a:pt x="34" y="296"/>
                  </a:lnTo>
                  <a:lnTo>
                    <a:pt x="0" y="138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101" y="10"/>
                  </a:lnTo>
                  <a:lnTo>
                    <a:pt x="112" y="21"/>
                  </a:lnTo>
                  <a:lnTo>
                    <a:pt x="122" y="32"/>
                  </a:lnTo>
                  <a:lnTo>
                    <a:pt x="131" y="44"/>
                  </a:lnTo>
                  <a:lnTo>
                    <a:pt x="139" y="57"/>
                  </a:lnTo>
                  <a:lnTo>
                    <a:pt x="146" y="71"/>
                  </a:lnTo>
                  <a:lnTo>
                    <a:pt x="151" y="86"/>
                  </a:lnTo>
                  <a:lnTo>
                    <a:pt x="155" y="101"/>
                  </a:lnTo>
                  <a:lnTo>
                    <a:pt x="155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39">
              <a:extLst>
                <a:ext uri="{FF2B5EF4-FFF2-40B4-BE49-F238E27FC236}">
                  <a16:creationId xmlns:a16="http://schemas.microsoft.com/office/drawing/2014/main" id="{F27F03B6-D65E-544B-8E3D-BD1F76583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8800" y="3235325"/>
              <a:ext cx="158750" cy="257175"/>
            </a:xfrm>
            <a:custGeom>
              <a:avLst/>
              <a:gdLst>
                <a:gd name="T0" fmla="*/ 131 w 201"/>
                <a:gd name="T1" fmla="*/ 0 h 323"/>
                <a:gd name="T2" fmla="*/ 201 w 201"/>
                <a:gd name="T3" fmla="*/ 319 h 323"/>
                <a:gd name="T4" fmla="*/ 201 w 201"/>
                <a:gd name="T5" fmla="*/ 319 h 323"/>
                <a:gd name="T6" fmla="*/ 200 w 201"/>
                <a:gd name="T7" fmla="*/ 320 h 323"/>
                <a:gd name="T8" fmla="*/ 200 w 201"/>
                <a:gd name="T9" fmla="*/ 320 h 323"/>
                <a:gd name="T10" fmla="*/ 184 w 201"/>
                <a:gd name="T11" fmla="*/ 322 h 323"/>
                <a:gd name="T12" fmla="*/ 168 w 201"/>
                <a:gd name="T13" fmla="*/ 323 h 323"/>
                <a:gd name="T14" fmla="*/ 152 w 201"/>
                <a:gd name="T15" fmla="*/ 323 h 323"/>
                <a:gd name="T16" fmla="*/ 136 w 201"/>
                <a:gd name="T17" fmla="*/ 321 h 323"/>
                <a:gd name="T18" fmla="*/ 121 w 201"/>
                <a:gd name="T19" fmla="*/ 318 h 323"/>
                <a:gd name="T20" fmla="*/ 106 w 201"/>
                <a:gd name="T21" fmla="*/ 312 h 323"/>
                <a:gd name="T22" fmla="*/ 91 w 201"/>
                <a:gd name="T23" fmla="*/ 306 h 323"/>
                <a:gd name="T24" fmla="*/ 77 w 201"/>
                <a:gd name="T25" fmla="*/ 297 h 323"/>
                <a:gd name="T26" fmla="*/ 77 w 201"/>
                <a:gd name="T27" fmla="*/ 297 h 323"/>
                <a:gd name="T28" fmla="*/ 63 w 201"/>
                <a:gd name="T29" fmla="*/ 288 h 323"/>
                <a:gd name="T30" fmla="*/ 50 w 201"/>
                <a:gd name="T31" fmla="*/ 278 h 323"/>
                <a:gd name="T32" fmla="*/ 40 w 201"/>
                <a:gd name="T33" fmla="*/ 266 h 323"/>
                <a:gd name="T34" fmla="*/ 30 w 201"/>
                <a:gd name="T35" fmla="*/ 254 h 323"/>
                <a:gd name="T36" fmla="*/ 22 w 201"/>
                <a:gd name="T37" fmla="*/ 241 h 323"/>
                <a:gd name="T38" fmla="*/ 15 w 201"/>
                <a:gd name="T39" fmla="*/ 227 h 323"/>
                <a:gd name="T40" fmla="*/ 9 w 201"/>
                <a:gd name="T41" fmla="*/ 211 h 323"/>
                <a:gd name="T42" fmla="*/ 5 w 201"/>
                <a:gd name="T43" fmla="*/ 195 h 323"/>
                <a:gd name="T44" fmla="*/ 5 w 201"/>
                <a:gd name="T45" fmla="*/ 195 h 323"/>
                <a:gd name="T46" fmla="*/ 2 w 201"/>
                <a:gd name="T47" fmla="*/ 179 h 323"/>
                <a:gd name="T48" fmla="*/ 0 w 201"/>
                <a:gd name="T49" fmla="*/ 162 h 323"/>
                <a:gd name="T50" fmla="*/ 2 w 201"/>
                <a:gd name="T51" fmla="*/ 146 h 323"/>
                <a:gd name="T52" fmla="*/ 3 w 201"/>
                <a:gd name="T53" fmla="*/ 131 h 323"/>
                <a:gd name="T54" fmla="*/ 7 w 201"/>
                <a:gd name="T55" fmla="*/ 116 h 323"/>
                <a:gd name="T56" fmla="*/ 11 w 201"/>
                <a:gd name="T57" fmla="*/ 101 h 323"/>
                <a:gd name="T58" fmla="*/ 18 w 201"/>
                <a:gd name="T59" fmla="*/ 86 h 323"/>
                <a:gd name="T60" fmla="*/ 27 w 201"/>
                <a:gd name="T61" fmla="*/ 71 h 323"/>
                <a:gd name="T62" fmla="*/ 27 w 201"/>
                <a:gd name="T63" fmla="*/ 71 h 323"/>
                <a:gd name="T64" fmla="*/ 36 w 201"/>
                <a:gd name="T65" fmla="*/ 58 h 323"/>
                <a:gd name="T66" fmla="*/ 47 w 201"/>
                <a:gd name="T67" fmla="*/ 45 h 323"/>
                <a:gd name="T68" fmla="*/ 58 w 201"/>
                <a:gd name="T69" fmla="*/ 34 h 323"/>
                <a:gd name="T70" fmla="*/ 71 w 201"/>
                <a:gd name="T71" fmla="*/ 25 h 323"/>
                <a:gd name="T72" fmla="*/ 84 w 201"/>
                <a:gd name="T73" fmla="*/ 17 h 323"/>
                <a:gd name="T74" fmla="*/ 98 w 201"/>
                <a:gd name="T75" fmla="*/ 9 h 323"/>
                <a:gd name="T76" fmla="*/ 113 w 201"/>
                <a:gd name="T77" fmla="*/ 4 h 323"/>
                <a:gd name="T78" fmla="*/ 130 w 201"/>
                <a:gd name="T79" fmla="*/ 0 h 323"/>
                <a:gd name="T80" fmla="*/ 130 w 201"/>
                <a:gd name="T81" fmla="*/ 0 h 323"/>
                <a:gd name="T82" fmla="*/ 131 w 201"/>
                <a:gd name="T83" fmla="*/ 0 h 323"/>
                <a:gd name="T84" fmla="*/ 131 w 201"/>
                <a:gd name="T85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" h="323">
                  <a:moveTo>
                    <a:pt x="131" y="0"/>
                  </a:moveTo>
                  <a:lnTo>
                    <a:pt x="201" y="319"/>
                  </a:lnTo>
                  <a:lnTo>
                    <a:pt x="201" y="319"/>
                  </a:lnTo>
                  <a:lnTo>
                    <a:pt x="200" y="320"/>
                  </a:lnTo>
                  <a:lnTo>
                    <a:pt x="200" y="320"/>
                  </a:lnTo>
                  <a:lnTo>
                    <a:pt x="184" y="322"/>
                  </a:lnTo>
                  <a:lnTo>
                    <a:pt x="168" y="323"/>
                  </a:lnTo>
                  <a:lnTo>
                    <a:pt x="152" y="323"/>
                  </a:lnTo>
                  <a:lnTo>
                    <a:pt x="136" y="321"/>
                  </a:lnTo>
                  <a:lnTo>
                    <a:pt x="121" y="318"/>
                  </a:lnTo>
                  <a:lnTo>
                    <a:pt x="106" y="312"/>
                  </a:lnTo>
                  <a:lnTo>
                    <a:pt x="91" y="306"/>
                  </a:lnTo>
                  <a:lnTo>
                    <a:pt x="77" y="297"/>
                  </a:lnTo>
                  <a:lnTo>
                    <a:pt x="77" y="297"/>
                  </a:lnTo>
                  <a:lnTo>
                    <a:pt x="63" y="288"/>
                  </a:lnTo>
                  <a:lnTo>
                    <a:pt x="50" y="278"/>
                  </a:lnTo>
                  <a:lnTo>
                    <a:pt x="40" y="266"/>
                  </a:lnTo>
                  <a:lnTo>
                    <a:pt x="30" y="254"/>
                  </a:lnTo>
                  <a:lnTo>
                    <a:pt x="22" y="241"/>
                  </a:lnTo>
                  <a:lnTo>
                    <a:pt x="15" y="227"/>
                  </a:lnTo>
                  <a:lnTo>
                    <a:pt x="9" y="211"/>
                  </a:lnTo>
                  <a:lnTo>
                    <a:pt x="5" y="195"/>
                  </a:lnTo>
                  <a:lnTo>
                    <a:pt x="5" y="195"/>
                  </a:lnTo>
                  <a:lnTo>
                    <a:pt x="2" y="179"/>
                  </a:lnTo>
                  <a:lnTo>
                    <a:pt x="0" y="162"/>
                  </a:lnTo>
                  <a:lnTo>
                    <a:pt x="2" y="146"/>
                  </a:lnTo>
                  <a:lnTo>
                    <a:pt x="3" y="131"/>
                  </a:lnTo>
                  <a:lnTo>
                    <a:pt x="7" y="116"/>
                  </a:lnTo>
                  <a:lnTo>
                    <a:pt x="11" y="101"/>
                  </a:lnTo>
                  <a:lnTo>
                    <a:pt x="18" y="86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36" y="58"/>
                  </a:lnTo>
                  <a:lnTo>
                    <a:pt x="47" y="45"/>
                  </a:lnTo>
                  <a:lnTo>
                    <a:pt x="58" y="34"/>
                  </a:lnTo>
                  <a:lnTo>
                    <a:pt x="71" y="25"/>
                  </a:lnTo>
                  <a:lnTo>
                    <a:pt x="84" y="17"/>
                  </a:lnTo>
                  <a:lnTo>
                    <a:pt x="98" y="9"/>
                  </a:lnTo>
                  <a:lnTo>
                    <a:pt x="113" y="4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40">
              <a:extLst>
                <a:ext uri="{FF2B5EF4-FFF2-40B4-BE49-F238E27FC236}">
                  <a16:creationId xmlns:a16="http://schemas.microsoft.com/office/drawing/2014/main" id="{5C43ED45-08F2-F64E-BA7D-2BC8CCB91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300" y="2636838"/>
              <a:ext cx="193675" cy="179387"/>
            </a:xfrm>
            <a:custGeom>
              <a:avLst/>
              <a:gdLst>
                <a:gd name="T0" fmla="*/ 68 w 245"/>
                <a:gd name="T1" fmla="*/ 1 h 226"/>
                <a:gd name="T2" fmla="*/ 209 w 245"/>
                <a:gd name="T3" fmla="*/ 29 h 226"/>
                <a:gd name="T4" fmla="*/ 209 w 245"/>
                <a:gd name="T5" fmla="*/ 29 h 226"/>
                <a:gd name="T6" fmla="*/ 218 w 245"/>
                <a:gd name="T7" fmla="*/ 33 h 226"/>
                <a:gd name="T8" fmla="*/ 225 w 245"/>
                <a:gd name="T9" fmla="*/ 36 h 226"/>
                <a:gd name="T10" fmla="*/ 232 w 245"/>
                <a:gd name="T11" fmla="*/ 41 h 226"/>
                <a:gd name="T12" fmla="*/ 237 w 245"/>
                <a:gd name="T13" fmla="*/ 49 h 226"/>
                <a:gd name="T14" fmla="*/ 237 w 245"/>
                <a:gd name="T15" fmla="*/ 49 h 226"/>
                <a:gd name="T16" fmla="*/ 242 w 245"/>
                <a:gd name="T17" fmla="*/ 56 h 226"/>
                <a:gd name="T18" fmla="*/ 244 w 245"/>
                <a:gd name="T19" fmla="*/ 65 h 226"/>
                <a:gd name="T20" fmla="*/ 245 w 245"/>
                <a:gd name="T21" fmla="*/ 74 h 226"/>
                <a:gd name="T22" fmla="*/ 245 w 245"/>
                <a:gd name="T23" fmla="*/ 83 h 226"/>
                <a:gd name="T24" fmla="*/ 231 w 245"/>
                <a:gd name="T25" fmla="*/ 149 h 226"/>
                <a:gd name="T26" fmla="*/ 231 w 245"/>
                <a:gd name="T27" fmla="*/ 149 h 226"/>
                <a:gd name="T28" fmla="*/ 229 w 245"/>
                <a:gd name="T29" fmla="*/ 157 h 226"/>
                <a:gd name="T30" fmla="*/ 224 w 245"/>
                <a:gd name="T31" fmla="*/ 165 h 226"/>
                <a:gd name="T32" fmla="*/ 219 w 245"/>
                <a:gd name="T33" fmla="*/ 172 h 226"/>
                <a:gd name="T34" fmla="*/ 211 w 245"/>
                <a:gd name="T35" fmla="*/ 177 h 226"/>
                <a:gd name="T36" fmla="*/ 211 w 245"/>
                <a:gd name="T37" fmla="*/ 177 h 226"/>
                <a:gd name="T38" fmla="*/ 204 w 245"/>
                <a:gd name="T39" fmla="*/ 181 h 226"/>
                <a:gd name="T40" fmla="*/ 196 w 245"/>
                <a:gd name="T41" fmla="*/ 183 h 226"/>
                <a:gd name="T42" fmla="*/ 187 w 245"/>
                <a:gd name="T43" fmla="*/ 185 h 226"/>
                <a:gd name="T44" fmla="*/ 179 w 245"/>
                <a:gd name="T45" fmla="*/ 183 h 226"/>
                <a:gd name="T46" fmla="*/ 168 w 245"/>
                <a:gd name="T47" fmla="*/ 181 h 226"/>
                <a:gd name="T48" fmla="*/ 168 w 245"/>
                <a:gd name="T49" fmla="*/ 226 h 226"/>
                <a:gd name="T50" fmla="*/ 121 w 245"/>
                <a:gd name="T51" fmla="*/ 172 h 226"/>
                <a:gd name="T52" fmla="*/ 37 w 245"/>
                <a:gd name="T53" fmla="*/ 155 h 226"/>
                <a:gd name="T54" fmla="*/ 37 w 245"/>
                <a:gd name="T55" fmla="*/ 155 h 226"/>
                <a:gd name="T56" fmla="*/ 29 w 245"/>
                <a:gd name="T57" fmla="*/ 152 h 226"/>
                <a:gd name="T58" fmla="*/ 21 w 245"/>
                <a:gd name="T59" fmla="*/ 149 h 226"/>
                <a:gd name="T60" fmla="*/ 14 w 245"/>
                <a:gd name="T61" fmla="*/ 143 h 226"/>
                <a:gd name="T62" fmla="*/ 8 w 245"/>
                <a:gd name="T63" fmla="*/ 136 h 226"/>
                <a:gd name="T64" fmla="*/ 8 w 245"/>
                <a:gd name="T65" fmla="*/ 136 h 226"/>
                <a:gd name="T66" fmla="*/ 4 w 245"/>
                <a:gd name="T67" fmla="*/ 128 h 226"/>
                <a:gd name="T68" fmla="*/ 1 w 245"/>
                <a:gd name="T69" fmla="*/ 121 h 226"/>
                <a:gd name="T70" fmla="*/ 0 w 245"/>
                <a:gd name="T71" fmla="*/ 112 h 226"/>
                <a:gd name="T72" fmla="*/ 1 w 245"/>
                <a:gd name="T73" fmla="*/ 103 h 226"/>
                <a:gd name="T74" fmla="*/ 14 w 245"/>
                <a:gd name="T75" fmla="*/ 37 h 226"/>
                <a:gd name="T76" fmla="*/ 14 w 245"/>
                <a:gd name="T77" fmla="*/ 37 h 226"/>
                <a:gd name="T78" fmla="*/ 18 w 245"/>
                <a:gd name="T79" fmla="*/ 28 h 226"/>
                <a:gd name="T80" fmla="*/ 21 w 245"/>
                <a:gd name="T81" fmla="*/ 21 h 226"/>
                <a:gd name="T82" fmla="*/ 26 w 245"/>
                <a:gd name="T83" fmla="*/ 13 h 226"/>
                <a:gd name="T84" fmla="*/ 34 w 245"/>
                <a:gd name="T85" fmla="*/ 8 h 226"/>
                <a:gd name="T86" fmla="*/ 34 w 245"/>
                <a:gd name="T87" fmla="*/ 8 h 226"/>
                <a:gd name="T88" fmla="*/ 42 w 245"/>
                <a:gd name="T89" fmla="*/ 3 h 226"/>
                <a:gd name="T90" fmla="*/ 50 w 245"/>
                <a:gd name="T91" fmla="*/ 1 h 226"/>
                <a:gd name="T92" fmla="*/ 59 w 245"/>
                <a:gd name="T93" fmla="*/ 0 h 226"/>
                <a:gd name="T94" fmla="*/ 68 w 245"/>
                <a:gd name="T95" fmla="*/ 1 h 226"/>
                <a:gd name="T96" fmla="*/ 68 w 245"/>
                <a:gd name="T97" fmla="*/ 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5" h="226">
                  <a:moveTo>
                    <a:pt x="68" y="1"/>
                  </a:moveTo>
                  <a:lnTo>
                    <a:pt x="209" y="29"/>
                  </a:lnTo>
                  <a:lnTo>
                    <a:pt x="209" y="29"/>
                  </a:lnTo>
                  <a:lnTo>
                    <a:pt x="218" y="33"/>
                  </a:lnTo>
                  <a:lnTo>
                    <a:pt x="225" y="36"/>
                  </a:lnTo>
                  <a:lnTo>
                    <a:pt x="232" y="41"/>
                  </a:lnTo>
                  <a:lnTo>
                    <a:pt x="237" y="49"/>
                  </a:lnTo>
                  <a:lnTo>
                    <a:pt x="237" y="49"/>
                  </a:lnTo>
                  <a:lnTo>
                    <a:pt x="242" y="56"/>
                  </a:lnTo>
                  <a:lnTo>
                    <a:pt x="244" y="65"/>
                  </a:lnTo>
                  <a:lnTo>
                    <a:pt x="245" y="74"/>
                  </a:lnTo>
                  <a:lnTo>
                    <a:pt x="245" y="83"/>
                  </a:lnTo>
                  <a:lnTo>
                    <a:pt x="231" y="149"/>
                  </a:lnTo>
                  <a:lnTo>
                    <a:pt x="231" y="149"/>
                  </a:lnTo>
                  <a:lnTo>
                    <a:pt x="229" y="157"/>
                  </a:lnTo>
                  <a:lnTo>
                    <a:pt x="224" y="165"/>
                  </a:lnTo>
                  <a:lnTo>
                    <a:pt x="219" y="172"/>
                  </a:lnTo>
                  <a:lnTo>
                    <a:pt x="211" y="177"/>
                  </a:lnTo>
                  <a:lnTo>
                    <a:pt x="211" y="177"/>
                  </a:lnTo>
                  <a:lnTo>
                    <a:pt x="204" y="181"/>
                  </a:lnTo>
                  <a:lnTo>
                    <a:pt x="196" y="183"/>
                  </a:lnTo>
                  <a:lnTo>
                    <a:pt x="187" y="185"/>
                  </a:lnTo>
                  <a:lnTo>
                    <a:pt x="179" y="183"/>
                  </a:lnTo>
                  <a:lnTo>
                    <a:pt x="168" y="181"/>
                  </a:lnTo>
                  <a:lnTo>
                    <a:pt x="168" y="226"/>
                  </a:lnTo>
                  <a:lnTo>
                    <a:pt x="121" y="172"/>
                  </a:lnTo>
                  <a:lnTo>
                    <a:pt x="37" y="155"/>
                  </a:lnTo>
                  <a:lnTo>
                    <a:pt x="37" y="155"/>
                  </a:lnTo>
                  <a:lnTo>
                    <a:pt x="29" y="152"/>
                  </a:lnTo>
                  <a:lnTo>
                    <a:pt x="21" y="149"/>
                  </a:lnTo>
                  <a:lnTo>
                    <a:pt x="14" y="143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4" y="128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1" y="103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8" y="28"/>
                  </a:lnTo>
                  <a:lnTo>
                    <a:pt x="21" y="21"/>
                  </a:lnTo>
                  <a:lnTo>
                    <a:pt x="26" y="13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3"/>
                  </a:lnTo>
                  <a:lnTo>
                    <a:pt x="50" y="1"/>
                  </a:lnTo>
                  <a:lnTo>
                    <a:pt x="59" y="0"/>
                  </a:lnTo>
                  <a:lnTo>
                    <a:pt x="68" y="1"/>
                  </a:lnTo>
                  <a:lnTo>
                    <a:pt x="6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41">
              <a:extLst>
                <a:ext uri="{FF2B5EF4-FFF2-40B4-BE49-F238E27FC236}">
                  <a16:creationId xmlns:a16="http://schemas.microsoft.com/office/drawing/2014/main" id="{34DBDF88-7890-F54A-A07C-B680829DDC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0263" y="3419475"/>
              <a:ext cx="307975" cy="349250"/>
            </a:xfrm>
            <a:custGeom>
              <a:avLst/>
              <a:gdLst>
                <a:gd name="T0" fmla="*/ 385 w 387"/>
                <a:gd name="T1" fmla="*/ 170 h 441"/>
                <a:gd name="T2" fmla="*/ 386 w 387"/>
                <a:gd name="T3" fmla="*/ 163 h 441"/>
                <a:gd name="T4" fmla="*/ 381 w 387"/>
                <a:gd name="T5" fmla="*/ 150 h 441"/>
                <a:gd name="T6" fmla="*/ 251 w 387"/>
                <a:gd name="T7" fmla="*/ 35 h 441"/>
                <a:gd name="T8" fmla="*/ 250 w 387"/>
                <a:gd name="T9" fmla="*/ 35 h 441"/>
                <a:gd name="T10" fmla="*/ 215 w 387"/>
                <a:gd name="T11" fmla="*/ 4 h 441"/>
                <a:gd name="T12" fmla="*/ 201 w 387"/>
                <a:gd name="T13" fmla="*/ 0 h 441"/>
                <a:gd name="T14" fmla="*/ 198 w 387"/>
                <a:gd name="T15" fmla="*/ 0 h 441"/>
                <a:gd name="T16" fmla="*/ 190 w 387"/>
                <a:gd name="T17" fmla="*/ 3 h 441"/>
                <a:gd name="T18" fmla="*/ 21 w 387"/>
                <a:gd name="T19" fmla="*/ 142 h 441"/>
                <a:gd name="T20" fmla="*/ 16 w 387"/>
                <a:gd name="T21" fmla="*/ 146 h 441"/>
                <a:gd name="T22" fmla="*/ 11 w 387"/>
                <a:gd name="T23" fmla="*/ 159 h 441"/>
                <a:gd name="T24" fmla="*/ 11 w 387"/>
                <a:gd name="T25" fmla="*/ 167 h 441"/>
                <a:gd name="T26" fmla="*/ 11 w 387"/>
                <a:gd name="T27" fmla="*/ 167 h 441"/>
                <a:gd name="T28" fmla="*/ 11 w 387"/>
                <a:gd name="T29" fmla="*/ 176 h 441"/>
                <a:gd name="T30" fmla="*/ 10 w 387"/>
                <a:gd name="T31" fmla="*/ 182 h 441"/>
                <a:gd name="T32" fmla="*/ 0 w 387"/>
                <a:gd name="T33" fmla="*/ 405 h 441"/>
                <a:gd name="T34" fmla="*/ 3 w 387"/>
                <a:gd name="T35" fmla="*/ 425 h 441"/>
                <a:gd name="T36" fmla="*/ 6 w 387"/>
                <a:gd name="T37" fmla="*/ 430 h 441"/>
                <a:gd name="T38" fmla="*/ 15 w 387"/>
                <a:gd name="T39" fmla="*/ 437 h 441"/>
                <a:gd name="T40" fmla="*/ 19 w 387"/>
                <a:gd name="T41" fmla="*/ 439 h 441"/>
                <a:gd name="T42" fmla="*/ 24 w 387"/>
                <a:gd name="T43" fmla="*/ 439 h 441"/>
                <a:gd name="T44" fmla="*/ 24 w 387"/>
                <a:gd name="T45" fmla="*/ 439 h 441"/>
                <a:gd name="T46" fmla="*/ 25 w 387"/>
                <a:gd name="T47" fmla="*/ 440 h 441"/>
                <a:gd name="T48" fmla="*/ 36 w 387"/>
                <a:gd name="T49" fmla="*/ 441 h 441"/>
                <a:gd name="T50" fmla="*/ 336 w 387"/>
                <a:gd name="T51" fmla="*/ 441 h 441"/>
                <a:gd name="T52" fmla="*/ 350 w 387"/>
                <a:gd name="T53" fmla="*/ 439 h 441"/>
                <a:gd name="T54" fmla="*/ 355 w 387"/>
                <a:gd name="T55" fmla="*/ 439 h 441"/>
                <a:gd name="T56" fmla="*/ 362 w 387"/>
                <a:gd name="T57" fmla="*/ 439 h 441"/>
                <a:gd name="T58" fmla="*/ 367 w 387"/>
                <a:gd name="T59" fmla="*/ 435 h 441"/>
                <a:gd name="T60" fmla="*/ 376 w 387"/>
                <a:gd name="T61" fmla="*/ 427 h 441"/>
                <a:gd name="T62" fmla="*/ 378 w 387"/>
                <a:gd name="T63" fmla="*/ 420 h 441"/>
                <a:gd name="T64" fmla="*/ 380 w 387"/>
                <a:gd name="T65" fmla="*/ 408 h 441"/>
                <a:gd name="T66" fmla="*/ 387 w 387"/>
                <a:gd name="T67" fmla="*/ 190 h 441"/>
                <a:gd name="T68" fmla="*/ 385 w 387"/>
                <a:gd name="T69" fmla="*/ 179 h 441"/>
                <a:gd name="T70" fmla="*/ 385 w 387"/>
                <a:gd name="T71" fmla="*/ 175 h 441"/>
                <a:gd name="T72" fmla="*/ 385 w 387"/>
                <a:gd name="T73" fmla="*/ 170 h 441"/>
                <a:gd name="T74" fmla="*/ 266 w 387"/>
                <a:gd name="T75" fmla="*/ 287 h 441"/>
                <a:gd name="T76" fmla="*/ 359 w 387"/>
                <a:gd name="T77" fmla="*/ 391 h 441"/>
                <a:gd name="T78" fmla="*/ 236 w 387"/>
                <a:gd name="T79" fmla="*/ 54 h 441"/>
                <a:gd name="T80" fmla="*/ 363 w 387"/>
                <a:gd name="T81" fmla="*/ 165 h 441"/>
                <a:gd name="T82" fmla="*/ 355 w 387"/>
                <a:gd name="T83" fmla="*/ 174 h 441"/>
                <a:gd name="T84" fmla="*/ 346 w 387"/>
                <a:gd name="T85" fmla="*/ 177 h 441"/>
                <a:gd name="T86" fmla="*/ 51 w 387"/>
                <a:gd name="T87" fmla="*/ 177 h 441"/>
                <a:gd name="T88" fmla="*/ 39 w 387"/>
                <a:gd name="T89" fmla="*/ 173 h 441"/>
                <a:gd name="T90" fmla="*/ 34 w 387"/>
                <a:gd name="T91" fmla="*/ 161 h 441"/>
                <a:gd name="T92" fmla="*/ 201 w 387"/>
                <a:gd name="T93" fmla="*/ 24 h 441"/>
                <a:gd name="T94" fmla="*/ 196 w 387"/>
                <a:gd name="T95" fmla="*/ 314 h 441"/>
                <a:gd name="T96" fmla="*/ 66 w 387"/>
                <a:gd name="T97" fmla="*/ 202 h 441"/>
                <a:gd name="T98" fmla="*/ 196 w 387"/>
                <a:gd name="T99" fmla="*/ 314 h 441"/>
                <a:gd name="T100" fmla="*/ 123 w 387"/>
                <a:gd name="T101" fmla="*/ 284 h 441"/>
                <a:gd name="T102" fmla="*/ 31 w 387"/>
                <a:gd name="T103" fmla="*/ 203 h 441"/>
                <a:gd name="T104" fmla="*/ 37 w 387"/>
                <a:gd name="T105" fmla="*/ 416 h 441"/>
                <a:gd name="T106" fmla="*/ 140 w 387"/>
                <a:gd name="T107" fmla="*/ 300 h 441"/>
                <a:gd name="T108" fmla="*/ 144 w 387"/>
                <a:gd name="T109" fmla="*/ 304 h 441"/>
                <a:gd name="T110" fmla="*/ 181 w 387"/>
                <a:gd name="T111" fmla="*/ 334 h 441"/>
                <a:gd name="T112" fmla="*/ 187 w 387"/>
                <a:gd name="T113" fmla="*/ 338 h 441"/>
                <a:gd name="T114" fmla="*/ 194 w 387"/>
                <a:gd name="T115" fmla="*/ 339 h 441"/>
                <a:gd name="T116" fmla="*/ 202 w 387"/>
                <a:gd name="T117" fmla="*/ 338 h 441"/>
                <a:gd name="T118" fmla="*/ 209 w 387"/>
                <a:gd name="T119" fmla="*/ 333 h 441"/>
                <a:gd name="T120" fmla="*/ 346 w 387"/>
                <a:gd name="T121" fmla="*/ 414 h 441"/>
                <a:gd name="T122" fmla="*/ 341 w 387"/>
                <a:gd name="T123" fmla="*/ 416 h 441"/>
                <a:gd name="T124" fmla="*/ 37 w 387"/>
                <a:gd name="T125" fmla="*/ 416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7" h="441">
                  <a:moveTo>
                    <a:pt x="385" y="170"/>
                  </a:moveTo>
                  <a:lnTo>
                    <a:pt x="385" y="170"/>
                  </a:lnTo>
                  <a:lnTo>
                    <a:pt x="385" y="170"/>
                  </a:lnTo>
                  <a:lnTo>
                    <a:pt x="386" y="163"/>
                  </a:lnTo>
                  <a:lnTo>
                    <a:pt x="385" y="156"/>
                  </a:lnTo>
                  <a:lnTo>
                    <a:pt x="381" y="150"/>
                  </a:lnTo>
                  <a:lnTo>
                    <a:pt x="377" y="145"/>
                  </a:lnTo>
                  <a:lnTo>
                    <a:pt x="251" y="35"/>
                  </a:lnTo>
                  <a:lnTo>
                    <a:pt x="251" y="35"/>
                  </a:lnTo>
                  <a:lnTo>
                    <a:pt x="250" y="35"/>
                  </a:lnTo>
                  <a:lnTo>
                    <a:pt x="215" y="4"/>
                  </a:lnTo>
                  <a:lnTo>
                    <a:pt x="215" y="4"/>
                  </a:lnTo>
                  <a:lnTo>
                    <a:pt x="209" y="1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198" y="0"/>
                  </a:lnTo>
                  <a:lnTo>
                    <a:pt x="194" y="1"/>
                  </a:lnTo>
                  <a:lnTo>
                    <a:pt x="190" y="3"/>
                  </a:lnTo>
                  <a:lnTo>
                    <a:pt x="187" y="5"/>
                  </a:lnTo>
                  <a:lnTo>
                    <a:pt x="21" y="142"/>
                  </a:lnTo>
                  <a:lnTo>
                    <a:pt x="21" y="142"/>
                  </a:lnTo>
                  <a:lnTo>
                    <a:pt x="16" y="146"/>
                  </a:lnTo>
                  <a:lnTo>
                    <a:pt x="13" y="153"/>
                  </a:lnTo>
                  <a:lnTo>
                    <a:pt x="11" y="159"/>
                  </a:lnTo>
                  <a:lnTo>
                    <a:pt x="11" y="167"/>
                  </a:lnTo>
                  <a:lnTo>
                    <a:pt x="11" y="167"/>
                  </a:lnTo>
                  <a:lnTo>
                    <a:pt x="11" y="167"/>
                  </a:lnTo>
                  <a:lnTo>
                    <a:pt x="11" y="167"/>
                  </a:lnTo>
                  <a:lnTo>
                    <a:pt x="11" y="171"/>
                  </a:lnTo>
                  <a:lnTo>
                    <a:pt x="11" y="176"/>
                  </a:lnTo>
                  <a:lnTo>
                    <a:pt x="11" y="176"/>
                  </a:lnTo>
                  <a:lnTo>
                    <a:pt x="10" y="182"/>
                  </a:lnTo>
                  <a:lnTo>
                    <a:pt x="0" y="405"/>
                  </a:lnTo>
                  <a:lnTo>
                    <a:pt x="0" y="405"/>
                  </a:lnTo>
                  <a:lnTo>
                    <a:pt x="1" y="415"/>
                  </a:lnTo>
                  <a:lnTo>
                    <a:pt x="3" y="425"/>
                  </a:lnTo>
                  <a:lnTo>
                    <a:pt x="3" y="425"/>
                  </a:lnTo>
                  <a:lnTo>
                    <a:pt x="6" y="430"/>
                  </a:lnTo>
                  <a:lnTo>
                    <a:pt x="10" y="434"/>
                  </a:lnTo>
                  <a:lnTo>
                    <a:pt x="15" y="437"/>
                  </a:lnTo>
                  <a:lnTo>
                    <a:pt x="19" y="439"/>
                  </a:lnTo>
                  <a:lnTo>
                    <a:pt x="19" y="439"/>
                  </a:lnTo>
                  <a:lnTo>
                    <a:pt x="24" y="439"/>
                  </a:lnTo>
                  <a:lnTo>
                    <a:pt x="24" y="439"/>
                  </a:lnTo>
                  <a:lnTo>
                    <a:pt x="24" y="439"/>
                  </a:lnTo>
                  <a:lnTo>
                    <a:pt x="24" y="439"/>
                  </a:lnTo>
                  <a:lnTo>
                    <a:pt x="25" y="440"/>
                  </a:lnTo>
                  <a:lnTo>
                    <a:pt x="25" y="440"/>
                  </a:lnTo>
                  <a:lnTo>
                    <a:pt x="30" y="441"/>
                  </a:lnTo>
                  <a:lnTo>
                    <a:pt x="36" y="441"/>
                  </a:lnTo>
                  <a:lnTo>
                    <a:pt x="336" y="441"/>
                  </a:lnTo>
                  <a:lnTo>
                    <a:pt x="336" y="441"/>
                  </a:lnTo>
                  <a:lnTo>
                    <a:pt x="343" y="441"/>
                  </a:lnTo>
                  <a:lnTo>
                    <a:pt x="350" y="439"/>
                  </a:lnTo>
                  <a:lnTo>
                    <a:pt x="350" y="439"/>
                  </a:lnTo>
                  <a:lnTo>
                    <a:pt x="355" y="439"/>
                  </a:lnTo>
                  <a:lnTo>
                    <a:pt x="355" y="439"/>
                  </a:lnTo>
                  <a:lnTo>
                    <a:pt x="362" y="439"/>
                  </a:lnTo>
                  <a:lnTo>
                    <a:pt x="362" y="439"/>
                  </a:lnTo>
                  <a:lnTo>
                    <a:pt x="367" y="435"/>
                  </a:lnTo>
                  <a:lnTo>
                    <a:pt x="372" y="432"/>
                  </a:lnTo>
                  <a:lnTo>
                    <a:pt x="376" y="427"/>
                  </a:lnTo>
                  <a:lnTo>
                    <a:pt x="378" y="420"/>
                  </a:lnTo>
                  <a:lnTo>
                    <a:pt x="378" y="420"/>
                  </a:lnTo>
                  <a:lnTo>
                    <a:pt x="379" y="415"/>
                  </a:lnTo>
                  <a:lnTo>
                    <a:pt x="380" y="408"/>
                  </a:lnTo>
                  <a:lnTo>
                    <a:pt x="387" y="190"/>
                  </a:lnTo>
                  <a:lnTo>
                    <a:pt x="387" y="190"/>
                  </a:lnTo>
                  <a:lnTo>
                    <a:pt x="387" y="184"/>
                  </a:lnTo>
                  <a:lnTo>
                    <a:pt x="385" y="179"/>
                  </a:lnTo>
                  <a:lnTo>
                    <a:pt x="385" y="179"/>
                  </a:lnTo>
                  <a:lnTo>
                    <a:pt x="385" y="175"/>
                  </a:lnTo>
                  <a:lnTo>
                    <a:pt x="385" y="170"/>
                  </a:lnTo>
                  <a:lnTo>
                    <a:pt x="385" y="170"/>
                  </a:lnTo>
                  <a:close/>
                  <a:moveTo>
                    <a:pt x="359" y="391"/>
                  </a:moveTo>
                  <a:lnTo>
                    <a:pt x="266" y="287"/>
                  </a:lnTo>
                  <a:lnTo>
                    <a:pt x="364" y="205"/>
                  </a:lnTo>
                  <a:lnTo>
                    <a:pt x="359" y="391"/>
                  </a:lnTo>
                  <a:close/>
                  <a:moveTo>
                    <a:pt x="201" y="24"/>
                  </a:moveTo>
                  <a:lnTo>
                    <a:pt x="236" y="54"/>
                  </a:lnTo>
                  <a:lnTo>
                    <a:pt x="363" y="165"/>
                  </a:lnTo>
                  <a:lnTo>
                    <a:pt x="363" y="165"/>
                  </a:lnTo>
                  <a:lnTo>
                    <a:pt x="360" y="169"/>
                  </a:lnTo>
                  <a:lnTo>
                    <a:pt x="355" y="174"/>
                  </a:lnTo>
                  <a:lnTo>
                    <a:pt x="351" y="176"/>
                  </a:lnTo>
                  <a:lnTo>
                    <a:pt x="346" y="177"/>
                  </a:lnTo>
                  <a:lnTo>
                    <a:pt x="51" y="177"/>
                  </a:lnTo>
                  <a:lnTo>
                    <a:pt x="51" y="177"/>
                  </a:lnTo>
                  <a:lnTo>
                    <a:pt x="44" y="176"/>
                  </a:lnTo>
                  <a:lnTo>
                    <a:pt x="39" y="173"/>
                  </a:lnTo>
                  <a:lnTo>
                    <a:pt x="36" y="167"/>
                  </a:lnTo>
                  <a:lnTo>
                    <a:pt x="34" y="161"/>
                  </a:lnTo>
                  <a:lnTo>
                    <a:pt x="200" y="25"/>
                  </a:lnTo>
                  <a:lnTo>
                    <a:pt x="201" y="24"/>
                  </a:lnTo>
                  <a:close/>
                  <a:moveTo>
                    <a:pt x="196" y="314"/>
                  </a:moveTo>
                  <a:lnTo>
                    <a:pt x="196" y="314"/>
                  </a:lnTo>
                  <a:lnTo>
                    <a:pt x="160" y="284"/>
                  </a:lnTo>
                  <a:lnTo>
                    <a:pt x="66" y="202"/>
                  </a:lnTo>
                  <a:lnTo>
                    <a:pt x="331" y="202"/>
                  </a:lnTo>
                  <a:lnTo>
                    <a:pt x="196" y="314"/>
                  </a:lnTo>
                  <a:close/>
                  <a:moveTo>
                    <a:pt x="31" y="203"/>
                  </a:moveTo>
                  <a:lnTo>
                    <a:pt x="123" y="284"/>
                  </a:lnTo>
                  <a:lnTo>
                    <a:pt x="23" y="391"/>
                  </a:lnTo>
                  <a:lnTo>
                    <a:pt x="31" y="203"/>
                  </a:lnTo>
                  <a:close/>
                  <a:moveTo>
                    <a:pt x="37" y="416"/>
                  </a:moveTo>
                  <a:lnTo>
                    <a:pt x="37" y="416"/>
                  </a:lnTo>
                  <a:lnTo>
                    <a:pt x="31" y="415"/>
                  </a:lnTo>
                  <a:lnTo>
                    <a:pt x="140" y="300"/>
                  </a:lnTo>
                  <a:lnTo>
                    <a:pt x="144" y="304"/>
                  </a:lnTo>
                  <a:lnTo>
                    <a:pt x="144" y="304"/>
                  </a:lnTo>
                  <a:lnTo>
                    <a:pt x="146" y="304"/>
                  </a:lnTo>
                  <a:lnTo>
                    <a:pt x="181" y="334"/>
                  </a:lnTo>
                  <a:lnTo>
                    <a:pt x="181" y="334"/>
                  </a:lnTo>
                  <a:lnTo>
                    <a:pt x="187" y="338"/>
                  </a:lnTo>
                  <a:lnTo>
                    <a:pt x="194" y="339"/>
                  </a:lnTo>
                  <a:lnTo>
                    <a:pt x="194" y="339"/>
                  </a:lnTo>
                  <a:lnTo>
                    <a:pt x="198" y="339"/>
                  </a:lnTo>
                  <a:lnTo>
                    <a:pt x="202" y="338"/>
                  </a:lnTo>
                  <a:lnTo>
                    <a:pt x="205" y="335"/>
                  </a:lnTo>
                  <a:lnTo>
                    <a:pt x="209" y="333"/>
                  </a:lnTo>
                  <a:lnTo>
                    <a:pt x="248" y="302"/>
                  </a:lnTo>
                  <a:lnTo>
                    <a:pt x="346" y="414"/>
                  </a:lnTo>
                  <a:lnTo>
                    <a:pt x="346" y="414"/>
                  </a:lnTo>
                  <a:lnTo>
                    <a:pt x="341" y="416"/>
                  </a:lnTo>
                  <a:lnTo>
                    <a:pt x="337" y="416"/>
                  </a:lnTo>
                  <a:lnTo>
                    <a:pt x="37" y="4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42">
              <a:extLst>
                <a:ext uri="{FF2B5EF4-FFF2-40B4-BE49-F238E27FC236}">
                  <a16:creationId xmlns:a16="http://schemas.microsoft.com/office/drawing/2014/main" id="{6656E90A-6A8D-2D49-8F5F-FF18681AD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2955925"/>
              <a:ext cx="66675" cy="79375"/>
            </a:xfrm>
            <a:custGeom>
              <a:avLst/>
              <a:gdLst>
                <a:gd name="T0" fmla="*/ 55 w 84"/>
                <a:gd name="T1" fmla="*/ 93 h 101"/>
                <a:gd name="T2" fmla="*/ 55 w 84"/>
                <a:gd name="T3" fmla="*/ 93 h 101"/>
                <a:gd name="T4" fmla="*/ 62 w 84"/>
                <a:gd name="T5" fmla="*/ 92 h 101"/>
                <a:gd name="T6" fmla="*/ 68 w 84"/>
                <a:gd name="T7" fmla="*/ 89 h 101"/>
                <a:gd name="T8" fmla="*/ 74 w 84"/>
                <a:gd name="T9" fmla="*/ 86 h 101"/>
                <a:gd name="T10" fmla="*/ 78 w 84"/>
                <a:gd name="T11" fmla="*/ 81 h 101"/>
                <a:gd name="T12" fmla="*/ 78 w 84"/>
                <a:gd name="T13" fmla="*/ 81 h 101"/>
                <a:gd name="T14" fmla="*/ 81 w 84"/>
                <a:gd name="T15" fmla="*/ 75 h 101"/>
                <a:gd name="T16" fmla="*/ 83 w 84"/>
                <a:gd name="T17" fmla="*/ 69 h 101"/>
                <a:gd name="T18" fmla="*/ 84 w 84"/>
                <a:gd name="T19" fmla="*/ 63 h 101"/>
                <a:gd name="T20" fmla="*/ 84 w 84"/>
                <a:gd name="T21" fmla="*/ 56 h 101"/>
                <a:gd name="T22" fmla="*/ 78 w 84"/>
                <a:gd name="T23" fmla="*/ 0 h 101"/>
                <a:gd name="T24" fmla="*/ 0 w 84"/>
                <a:gd name="T25" fmla="*/ 101 h 101"/>
                <a:gd name="T26" fmla="*/ 0 w 84"/>
                <a:gd name="T27" fmla="*/ 100 h 101"/>
                <a:gd name="T28" fmla="*/ 55 w 84"/>
                <a:gd name="T29" fmla="*/ 9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101">
                  <a:moveTo>
                    <a:pt x="55" y="93"/>
                  </a:moveTo>
                  <a:lnTo>
                    <a:pt x="55" y="93"/>
                  </a:lnTo>
                  <a:lnTo>
                    <a:pt x="62" y="92"/>
                  </a:lnTo>
                  <a:lnTo>
                    <a:pt x="68" y="89"/>
                  </a:lnTo>
                  <a:lnTo>
                    <a:pt x="74" y="86"/>
                  </a:lnTo>
                  <a:lnTo>
                    <a:pt x="78" y="81"/>
                  </a:lnTo>
                  <a:lnTo>
                    <a:pt x="78" y="81"/>
                  </a:lnTo>
                  <a:lnTo>
                    <a:pt x="81" y="75"/>
                  </a:lnTo>
                  <a:lnTo>
                    <a:pt x="83" y="69"/>
                  </a:lnTo>
                  <a:lnTo>
                    <a:pt x="84" y="63"/>
                  </a:lnTo>
                  <a:lnTo>
                    <a:pt x="84" y="56"/>
                  </a:lnTo>
                  <a:lnTo>
                    <a:pt x="78" y="0"/>
                  </a:lnTo>
                  <a:lnTo>
                    <a:pt x="0" y="101"/>
                  </a:lnTo>
                  <a:lnTo>
                    <a:pt x="0" y="100"/>
                  </a:lnTo>
                  <a:lnTo>
                    <a:pt x="55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43">
              <a:extLst>
                <a:ext uri="{FF2B5EF4-FFF2-40B4-BE49-F238E27FC236}">
                  <a16:creationId xmlns:a16="http://schemas.microsoft.com/office/drawing/2014/main" id="{EEB77B15-A883-4E4C-BE4F-0CA7737875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0588" y="2913063"/>
              <a:ext cx="357188" cy="414337"/>
            </a:xfrm>
            <a:custGeom>
              <a:avLst/>
              <a:gdLst>
                <a:gd name="T0" fmla="*/ 380 w 449"/>
                <a:gd name="T1" fmla="*/ 3 h 521"/>
                <a:gd name="T2" fmla="*/ 361 w 449"/>
                <a:gd name="T3" fmla="*/ 0 h 521"/>
                <a:gd name="T4" fmla="*/ 133 w 449"/>
                <a:gd name="T5" fmla="*/ 29 h 521"/>
                <a:gd name="T6" fmla="*/ 115 w 449"/>
                <a:gd name="T7" fmla="*/ 42 h 521"/>
                <a:gd name="T8" fmla="*/ 108 w 449"/>
                <a:gd name="T9" fmla="*/ 55 h 521"/>
                <a:gd name="T10" fmla="*/ 113 w 449"/>
                <a:gd name="T11" fmla="*/ 120 h 521"/>
                <a:gd name="T12" fmla="*/ 112 w 449"/>
                <a:gd name="T13" fmla="*/ 132 h 521"/>
                <a:gd name="T14" fmla="*/ 104 w 449"/>
                <a:gd name="T15" fmla="*/ 146 h 521"/>
                <a:gd name="T16" fmla="*/ 87 w 449"/>
                <a:gd name="T17" fmla="*/ 160 h 521"/>
                <a:gd name="T18" fmla="*/ 29 w 449"/>
                <a:gd name="T19" fmla="*/ 168 h 521"/>
                <a:gd name="T20" fmla="*/ 12 w 449"/>
                <a:gd name="T21" fmla="*/ 177 h 521"/>
                <a:gd name="T22" fmla="*/ 3 w 449"/>
                <a:gd name="T23" fmla="*/ 188 h 521"/>
                <a:gd name="T24" fmla="*/ 0 w 449"/>
                <a:gd name="T25" fmla="*/ 205 h 521"/>
                <a:gd name="T26" fmla="*/ 36 w 449"/>
                <a:gd name="T27" fmla="*/ 498 h 521"/>
                <a:gd name="T28" fmla="*/ 48 w 449"/>
                <a:gd name="T29" fmla="*/ 514 h 521"/>
                <a:gd name="T30" fmla="*/ 59 w 449"/>
                <a:gd name="T31" fmla="*/ 520 h 521"/>
                <a:gd name="T32" fmla="*/ 420 w 449"/>
                <a:gd name="T33" fmla="*/ 478 h 521"/>
                <a:gd name="T34" fmla="*/ 431 w 449"/>
                <a:gd name="T35" fmla="*/ 474 h 521"/>
                <a:gd name="T36" fmla="*/ 441 w 449"/>
                <a:gd name="T37" fmla="*/ 466 h 521"/>
                <a:gd name="T38" fmla="*/ 449 w 449"/>
                <a:gd name="T39" fmla="*/ 448 h 521"/>
                <a:gd name="T40" fmla="*/ 399 w 449"/>
                <a:gd name="T41" fmla="*/ 29 h 521"/>
                <a:gd name="T42" fmla="*/ 390 w 449"/>
                <a:gd name="T43" fmla="*/ 11 h 521"/>
                <a:gd name="T44" fmla="*/ 188 w 449"/>
                <a:gd name="T45" fmla="*/ 434 h 521"/>
                <a:gd name="T46" fmla="*/ 181 w 449"/>
                <a:gd name="T47" fmla="*/ 437 h 521"/>
                <a:gd name="T48" fmla="*/ 99 w 449"/>
                <a:gd name="T49" fmla="*/ 447 h 521"/>
                <a:gd name="T50" fmla="*/ 92 w 449"/>
                <a:gd name="T51" fmla="*/ 441 h 521"/>
                <a:gd name="T52" fmla="*/ 92 w 449"/>
                <a:gd name="T53" fmla="*/ 434 h 521"/>
                <a:gd name="T54" fmla="*/ 97 w 449"/>
                <a:gd name="T55" fmla="*/ 427 h 521"/>
                <a:gd name="T56" fmla="*/ 179 w 449"/>
                <a:gd name="T57" fmla="*/ 416 h 521"/>
                <a:gd name="T58" fmla="*/ 187 w 449"/>
                <a:gd name="T59" fmla="*/ 419 h 521"/>
                <a:gd name="T60" fmla="*/ 191 w 449"/>
                <a:gd name="T61" fmla="*/ 425 h 521"/>
                <a:gd name="T62" fmla="*/ 188 w 449"/>
                <a:gd name="T63" fmla="*/ 434 h 521"/>
                <a:gd name="T64" fmla="*/ 375 w 449"/>
                <a:gd name="T65" fmla="*/ 340 h 521"/>
                <a:gd name="T66" fmla="*/ 95 w 449"/>
                <a:gd name="T67" fmla="*/ 375 h 521"/>
                <a:gd name="T68" fmla="*/ 87 w 449"/>
                <a:gd name="T69" fmla="*/ 373 h 521"/>
                <a:gd name="T70" fmla="*/ 83 w 449"/>
                <a:gd name="T71" fmla="*/ 367 h 521"/>
                <a:gd name="T72" fmla="*/ 85 w 449"/>
                <a:gd name="T73" fmla="*/ 359 h 521"/>
                <a:gd name="T74" fmla="*/ 368 w 449"/>
                <a:gd name="T75" fmla="*/ 321 h 521"/>
                <a:gd name="T76" fmla="*/ 376 w 449"/>
                <a:gd name="T77" fmla="*/ 323 h 521"/>
                <a:gd name="T78" fmla="*/ 380 w 449"/>
                <a:gd name="T79" fmla="*/ 330 h 521"/>
                <a:gd name="T80" fmla="*/ 378 w 449"/>
                <a:gd name="T81" fmla="*/ 338 h 521"/>
                <a:gd name="T82" fmla="*/ 371 w 449"/>
                <a:gd name="T83" fmla="*/ 277 h 521"/>
                <a:gd name="T84" fmla="*/ 87 w 449"/>
                <a:gd name="T85" fmla="*/ 315 h 521"/>
                <a:gd name="T86" fmla="*/ 79 w 449"/>
                <a:gd name="T87" fmla="*/ 313 h 521"/>
                <a:gd name="T88" fmla="*/ 75 w 449"/>
                <a:gd name="T89" fmla="*/ 306 h 521"/>
                <a:gd name="T90" fmla="*/ 78 w 449"/>
                <a:gd name="T91" fmla="*/ 298 h 521"/>
                <a:gd name="T92" fmla="*/ 85 w 449"/>
                <a:gd name="T93" fmla="*/ 294 h 521"/>
                <a:gd name="T94" fmla="*/ 365 w 449"/>
                <a:gd name="T95" fmla="*/ 261 h 521"/>
                <a:gd name="T96" fmla="*/ 372 w 449"/>
                <a:gd name="T97" fmla="*/ 266 h 521"/>
                <a:gd name="T98" fmla="*/ 373 w 449"/>
                <a:gd name="T99" fmla="*/ 273 h 521"/>
                <a:gd name="T100" fmla="*/ 363 w 449"/>
                <a:gd name="T101" fmla="*/ 216 h 521"/>
                <a:gd name="T102" fmla="*/ 356 w 449"/>
                <a:gd name="T103" fmla="*/ 220 h 521"/>
                <a:gd name="T104" fmla="*/ 76 w 449"/>
                <a:gd name="T105" fmla="*/ 254 h 521"/>
                <a:gd name="T106" fmla="*/ 70 w 449"/>
                <a:gd name="T107" fmla="*/ 248 h 521"/>
                <a:gd name="T108" fmla="*/ 68 w 449"/>
                <a:gd name="T109" fmla="*/ 241 h 521"/>
                <a:gd name="T110" fmla="*/ 73 w 449"/>
                <a:gd name="T111" fmla="*/ 234 h 521"/>
                <a:gd name="T112" fmla="*/ 353 w 449"/>
                <a:gd name="T113" fmla="*/ 199 h 521"/>
                <a:gd name="T114" fmla="*/ 361 w 449"/>
                <a:gd name="T115" fmla="*/ 201 h 521"/>
                <a:gd name="T116" fmla="*/ 365 w 449"/>
                <a:gd name="T117" fmla="*/ 208 h 521"/>
                <a:gd name="T118" fmla="*/ 363 w 449"/>
                <a:gd name="T119" fmla="*/ 216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49" h="521">
                  <a:moveTo>
                    <a:pt x="386" y="6"/>
                  </a:moveTo>
                  <a:lnTo>
                    <a:pt x="386" y="6"/>
                  </a:lnTo>
                  <a:lnTo>
                    <a:pt x="380" y="3"/>
                  </a:lnTo>
                  <a:lnTo>
                    <a:pt x="374" y="1"/>
                  </a:lnTo>
                  <a:lnTo>
                    <a:pt x="367" y="0"/>
                  </a:lnTo>
                  <a:lnTo>
                    <a:pt x="361" y="0"/>
                  </a:lnTo>
                  <a:lnTo>
                    <a:pt x="139" y="27"/>
                  </a:lnTo>
                  <a:lnTo>
                    <a:pt x="139" y="27"/>
                  </a:lnTo>
                  <a:lnTo>
                    <a:pt x="133" y="29"/>
                  </a:lnTo>
                  <a:lnTo>
                    <a:pt x="126" y="32"/>
                  </a:lnTo>
                  <a:lnTo>
                    <a:pt x="121" y="36"/>
                  </a:lnTo>
                  <a:lnTo>
                    <a:pt x="115" y="42"/>
                  </a:lnTo>
                  <a:lnTo>
                    <a:pt x="115" y="42"/>
                  </a:lnTo>
                  <a:lnTo>
                    <a:pt x="111" y="48"/>
                  </a:lnTo>
                  <a:lnTo>
                    <a:pt x="108" y="55"/>
                  </a:lnTo>
                  <a:lnTo>
                    <a:pt x="106" y="63"/>
                  </a:lnTo>
                  <a:lnTo>
                    <a:pt x="106" y="69"/>
                  </a:lnTo>
                  <a:lnTo>
                    <a:pt x="113" y="120"/>
                  </a:lnTo>
                  <a:lnTo>
                    <a:pt x="113" y="120"/>
                  </a:lnTo>
                  <a:lnTo>
                    <a:pt x="113" y="127"/>
                  </a:lnTo>
                  <a:lnTo>
                    <a:pt x="112" y="132"/>
                  </a:lnTo>
                  <a:lnTo>
                    <a:pt x="109" y="140"/>
                  </a:lnTo>
                  <a:lnTo>
                    <a:pt x="104" y="146"/>
                  </a:lnTo>
                  <a:lnTo>
                    <a:pt x="104" y="146"/>
                  </a:lnTo>
                  <a:lnTo>
                    <a:pt x="99" y="153"/>
                  </a:lnTo>
                  <a:lnTo>
                    <a:pt x="93" y="157"/>
                  </a:lnTo>
                  <a:lnTo>
                    <a:pt x="87" y="160"/>
                  </a:lnTo>
                  <a:lnTo>
                    <a:pt x="81" y="161"/>
                  </a:lnTo>
                  <a:lnTo>
                    <a:pt x="29" y="168"/>
                  </a:lnTo>
                  <a:lnTo>
                    <a:pt x="29" y="168"/>
                  </a:lnTo>
                  <a:lnTo>
                    <a:pt x="23" y="169"/>
                  </a:lnTo>
                  <a:lnTo>
                    <a:pt x="17" y="172"/>
                  </a:lnTo>
                  <a:lnTo>
                    <a:pt x="12" y="177"/>
                  </a:lnTo>
                  <a:lnTo>
                    <a:pt x="6" y="182"/>
                  </a:lnTo>
                  <a:lnTo>
                    <a:pt x="6" y="182"/>
                  </a:lnTo>
                  <a:lnTo>
                    <a:pt x="3" y="188"/>
                  </a:lnTo>
                  <a:lnTo>
                    <a:pt x="1" y="194"/>
                  </a:lnTo>
                  <a:lnTo>
                    <a:pt x="0" y="199"/>
                  </a:lnTo>
                  <a:lnTo>
                    <a:pt x="0" y="205"/>
                  </a:lnTo>
                  <a:lnTo>
                    <a:pt x="35" y="491"/>
                  </a:lnTo>
                  <a:lnTo>
                    <a:pt x="35" y="491"/>
                  </a:lnTo>
                  <a:lnTo>
                    <a:pt x="36" y="498"/>
                  </a:lnTo>
                  <a:lnTo>
                    <a:pt x="39" y="504"/>
                  </a:lnTo>
                  <a:lnTo>
                    <a:pt x="42" y="510"/>
                  </a:lnTo>
                  <a:lnTo>
                    <a:pt x="48" y="514"/>
                  </a:lnTo>
                  <a:lnTo>
                    <a:pt x="48" y="514"/>
                  </a:lnTo>
                  <a:lnTo>
                    <a:pt x="53" y="517"/>
                  </a:lnTo>
                  <a:lnTo>
                    <a:pt x="59" y="520"/>
                  </a:lnTo>
                  <a:lnTo>
                    <a:pt x="65" y="521"/>
                  </a:lnTo>
                  <a:lnTo>
                    <a:pt x="72" y="521"/>
                  </a:lnTo>
                  <a:lnTo>
                    <a:pt x="420" y="478"/>
                  </a:lnTo>
                  <a:lnTo>
                    <a:pt x="420" y="478"/>
                  </a:lnTo>
                  <a:lnTo>
                    <a:pt x="426" y="477"/>
                  </a:lnTo>
                  <a:lnTo>
                    <a:pt x="431" y="474"/>
                  </a:lnTo>
                  <a:lnTo>
                    <a:pt x="437" y="471"/>
                  </a:lnTo>
                  <a:lnTo>
                    <a:pt x="441" y="466"/>
                  </a:lnTo>
                  <a:lnTo>
                    <a:pt x="441" y="466"/>
                  </a:lnTo>
                  <a:lnTo>
                    <a:pt x="446" y="460"/>
                  </a:lnTo>
                  <a:lnTo>
                    <a:pt x="448" y="454"/>
                  </a:lnTo>
                  <a:lnTo>
                    <a:pt x="449" y="448"/>
                  </a:lnTo>
                  <a:lnTo>
                    <a:pt x="449" y="441"/>
                  </a:lnTo>
                  <a:lnTo>
                    <a:pt x="399" y="29"/>
                  </a:lnTo>
                  <a:lnTo>
                    <a:pt x="399" y="29"/>
                  </a:lnTo>
                  <a:lnTo>
                    <a:pt x="397" y="22"/>
                  </a:lnTo>
                  <a:lnTo>
                    <a:pt x="395" y="16"/>
                  </a:lnTo>
                  <a:lnTo>
                    <a:pt x="390" y="11"/>
                  </a:lnTo>
                  <a:lnTo>
                    <a:pt x="386" y="6"/>
                  </a:lnTo>
                  <a:lnTo>
                    <a:pt x="386" y="6"/>
                  </a:lnTo>
                  <a:close/>
                  <a:moveTo>
                    <a:pt x="188" y="434"/>
                  </a:moveTo>
                  <a:lnTo>
                    <a:pt x="188" y="434"/>
                  </a:lnTo>
                  <a:lnTo>
                    <a:pt x="186" y="436"/>
                  </a:lnTo>
                  <a:lnTo>
                    <a:pt x="181" y="437"/>
                  </a:lnTo>
                  <a:lnTo>
                    <a:pt x="103" y="447"/>
                  </a:lnTo>
                  <a:lnTo>
                    <a:pt x="103" y="447"/>
                  </a:lnTo>
                  <a:lnTo>
                    <a:pt x="99" y="447"/>
                  </a:lnTo>
                  <a:lnTo>
                    <a:pt x="96" y="445"/>
                  </a:lnTo>
                  <a:lnTo>
                    <a:pt x="96" y="445"/>
                  </a:lnTo>
                  <a:lnTo>
                    <a:pt x="92" y="441"/>
                  </a:lnTo>
                  <a:lnTo>
                    <a:pt x="91" y="438"/>
                  </a:lnTo>
                  <a:lnTo>
                    <a:pt x="91" y="438"/>
                  </a:lnTo>
                  <a:lnTo>
                    <a:pt x="92" y="434"/>
                  </a:lnTo>
                  <a:lnTo>
                    <a:pt x="93" y="431"/>
                  </a:lnTo>
                  <a:lnTo>
                    <a:pt x="93" y="431"/>
                  </a:lnTo>
                  <a:lnTo>
                    <a:pt x="97" y="427"/>
                  </a:lnTo>
                  <a:lnTo>
                    <a:pt x="101" y="426"/>
                  </a:lnTo>
                  <a:lnTo>
                    <a:pt x="179" y="416"/>
                  </a:lnTo>
                  <a:lnTo>
                    <a:pt x="179" y="416"/>
                  </a:lnTo>
                  <a:lnTo>
                    <a:pt x="183" y="416"/>
                  </a:lnTo>
                  <a:lnTo>
                    <a:pt x="187" y="419"/>
                  </a:lnTo>
                  <a:lnTo>
                    <a:pt x="187" y="419"/>
                  </a:lnTo>
                  <a:lnTo>
                    <a:pt x="189" y="422"/>
                  </a:lnTo>
                  <a:lnTo>
                    <a:pt x="191" y="425"/>
                  </a:lnTo>
                  <a:lnTo>
                    <a:pt x="191" y="425"/>
                  </a:lnTo>
                  <a:lnTo>
                    <a:pt x="190" y="429"/>
                  </a:lnTo>
                  <a:lnTo>
                    <a:pt x="188" y="434"/>
                  </a:lnTo>
                  <a:lnTo>
                    <a:pt x="188" y="434"/>
                  </a:lnTo>
                  <a:close/>
                  <a:moveTo>
                    <a:pt x="378" y="338"/>
                  </a:moveTo>
                  <a:lnTo>
                    <a:pt x="378" y="338"/>
                  </a:lnTo>
                  <a:lnTo>
                    <a:pt x="375" y="340"/>
                  </a:lnTo>
                  <a:lnTo>
                    <a:pt x="371" y="342"/>
                  </a:lnTo>
                  <a:lnTo>
                    <a:pt x="95" y="375"/>
                  </a:lnTo>
                  <a:lnTo>
                    <a:pt x="95" y="375"/>
                  </a:lnTo>
                  <a:lnTo>
                    <a:pt x="90" y="375"/>
                  </a:lnTo>
                  <a:lnTo>
                    <a:pt x="87" y="373"/>
                  </a:lnTo>
                  <a:lnTo>
                    <a:pt x="87" y="373"/>
                  </a:lnTo>
                  <a:lnTo>
                    <a:pt x="84" y="370"/>
                  </a:lnTo>
                  <a:lnTo>
                    <a:pt x="83" y="367"/>
                  </a:lnTo>
                  <a:lnTo>
                    <a:pt x="83" y="367"/>
                  </a:lnTo>
                  <a:lnTo>
                    <a:pt x="84" y="362"/>
                  </a:lnTo>
                  <a:lnTo>
                    <a:pt x="85" y="359"/>
                  </a:lnTo>
                  <a:lnTo>
                    <a:pt x="85" y="359"/>
                  </a:lnTo>
                  <a:lnTo>
                    <a:pt x="88" y="356"/>
                  </a:lnTo>
                  <a:lnTo>
                    <a:pt x="92" y="355"/>
                  </a:lnTo>
                  <a:lnTo>
                    <a:pt x="368" y="321"/>
                  </a:lnTo>
                  <a:lnTo>
                    <a:pt x="368" y="321"/>
                  </a:lnTo>
                  <a:lnTo>
                    <a:pt x="373" y="321"/>
                  </a:lnTo>
                  <a:lnTo>
                    <a:pt x="376" y="323"/>
                  </a:lnTo>
                  <a:lnTo>
                    <a:pt x="376" y="323"/>
                  </a:lnTo>
                  <a:lnTo>
                    <a:pt x="379" y="326"/>
                  </a:lnTo>
                  <a:lnTo>
                    <a:pt x="380" y="330"/>
                  </a:lnTo>
                  <a:lnTo>
                    <a:pt x="380" y="330"/>
                  </a:lnTo>
                  <a:lnTo>
                    <a:pt x="380" y="334"/>
                  </a:lnTo>
                  <a:lnTo>
                    <a:pt x="378" y="338"/>
                  </a:lnTo>
                  <a:lnTo>
                    <a:pt x="378" y="338"/>
                  </a:lnTo>
                  <a:close/>
                  <a:moveTo>
                    <a:pt x="371" y="277"/>
                  </a:moveTo>
                  <a:lnTo>
                    <a:pt x="371" y="277"/>
                  </a:lnTo>
                  <a:lnTo>
                    <a:pt x="367" y="280"/>
                  </a:lnTo>
                  <a:lnTo>
                    <a:pt x="364" y="282"/>
                  </a:lnTo>
                  <a:lnTo>
                    <a:pt x="87" y="315"/>
                  </a:lnTo>
                  <a:lnTo>
                    <a:pt x="87" y="315"/>
                  </a:lnTo>
                  <a:lnTo>
                    <a:pt x="84" y="314"/>
                  </a:lnTo>
                  <a:lnTo>
                    <a:pt x="79" y="313"/>
                  </a:lnTo>
                  <a:lnTo>
                    <a:pt x="79" y="313"/>
                  </a:lnTo>
                  <a:lnTo>
                    <a:pt x="77" y="310"/>
                  </a:lnTo>
                  <a:lnTo>
                    <a:pt x="75" y="306"/>
                  </a:lnTo>
                  <a:lnTo>
                    <a:pt x="75" y="306"/>
                  </a:lnTo>
                  <a:lnTo>
                    <a:pt x="76" y="302"/>
                  </a:lnTo>
                  <a:lnTo>
                    <a:pt x="78" y="298"/>
                  </a:lnTo>
                  <a:lnTo>
                    <a:pt x="78" y="298"/>
                  </a:lnTo>
                  <a:lnTo>
                    <a:pt x="80" y="296"/>
                  </a:lnTo>
                  <a:lnTo>
                    <a:pt x="85" y="294"/>
                  </a:lnTo>
                  <a:lnTo>
                    <a:pt x="361" y="260"/>
                  </a:lnTo>
                  <a:lnTo>
                    <a:pt x="361" y="260"/>
                  </a:lnTo>
                  <a:lnTo>
                    <a:pt x="365" y="261"/>
                  </a:lnTo>
                  <a:lnTo>
                    <a:pt x="368" y="262"/>
                  </a:lnTo>
                  <a:lnTo>
                    <a:pt x="368" y="262"/>
                  </a:lnTo>
                  <a:lnTo>
                    <a:pt x="372" y="266"/>
                  </a:lnTo>
                  <a:lnTo>
                    <a:pt x="373" y="270"/>
                  </a:lnTo>
                  <a:lnTo>
                    <a:pt x="373" y="270"/>
                  </a:lnTo>
                  <a:lnTo>
                    <a:pt x="373" y="273"/>
                  </a:lnTo>
                  <a:lnTo>
                    <a:pt x="371" y="277"/>
                  </a:lnTo>
                  <a:lnTo>
                    <a:pt x="371" y="277"/>
                  </a:lnTo>
                  <a:close/>
                  <a:moveTo>
                    <a:pt x="363" y="216"/>
                  </a:moveTo>
                  <a:lnTo>
                    <a:pt x="363" y="216"/>
                  </a:lnTo>
                  <a:lnTo>
                    <a:pt x="360" y="219"/>
                  </a:lnTo>
                  <a:lnTo>
                    <a:pt x="356" y="220"/>
                  </a:lnTo>
                  <a:lnTo>
                    <a:pt x="79" y="254"/>
                  </a:lnTo>
                  <a:lnTo>
                    <a:pt x="79" y="254"/>
                  </a:lnTo>
                  <a:lnTo>
                    <a:pt x="76" y="254"/>
                  </a:lnTo>
                  <a:lnTo>
                    <a:pt x="72" y="251"/>
                  </a:lnTo>
                  <a:lnTo>
                    <a:pt x="72" y="251"/>
                  </a:lnTo>
                  <a:lnTo>
                    <a:pt x="70" y="248"/>
                  </a:lnTo>
                  <a:lnTo>
                    <a:pt x="68" y="245"/>
                  </a:lnTo>
                  <a:lnTo>
                    <a:pt x="68" y="245"/>
                  </a:lnTo>
                  <a:lnTo>
                    <a:pt x="68" y="241"/>
                  </a:lnTo>
                  <a:lnTo>
                    <a:pt x="71" y="237"/>
                  </a:lnTo>
                  <a:lnTo>
                    <a:pt x="71" y="237"/>
                  </a:lnTo>
                  <a:lnTo>
                    <a:pt x="73" y="234"/>
                  </a:lnTo>
                  <a:lnTo>
                    <a:pt x="77" y="233"/>
                  </a:lnTo>
                  <a:lnTo>
                    <a:pt x="353" y="199"/>
                  </a:lnTo>
                  <a:lnTo>
                    <a:pt x="353" y="199"/>
                  </a:lnTo>
                  <a:lnTo>
                    <a:pt x="358" y="199"/>
                  </a:lnTo>
                  <a:lnTo>
                    <a:pt x="361" y="201"/>
                  </a:lnTo>
                  <a:lnTo>
                    <a:pt x="361" y="201"/>
                  </a:lnTo>
                  <a:lnTo>
                    <a:pt x="364" y="205"/>
                  </a:lnTo>
                  <a:lnTo>
                    <a:pt x="365" y="208"/>
                  </a:lnTo>
                  <a:lnTo>
                    <a:pt x="365" y="208"/>
                  </a:lnTo>
                  <a:lnTo>
                    <a:pt x="365" y="212"/>
                  </a:lnTo>
                  <a:lnTo>
                    <a:pt x="363" y="216"/>
                  </a:lnTo>
                  <a:lnTo>
                    <a:pt x="363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44">
              <a:extLst>
                <a:ext uri="{FF2B5EF4-FFF2-40B4-BE49-F238E27FC236}">
                  <a16:creationId xmlns:a16="http://schemas.microsoft.com/office/drawing/2014/main" id="{0A4EC926-095C-4046-B1E2-A6A5037B09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5" y="2820988"/>
              <a:ext cx="214313" cy="231775"/>
            </a:xfrm>
            <a:custGeom>
              <a:avLst/>
              <a:gdLst>
                <a:gd name="T0" fmla="*/ 85 w 269"/>
                <a:gd name="T1" fmla="*/ 0 h 292"/>
                <a:gd name="T2" fmla="*/ 70 w 269"/>
                <a:gd name="T3" fmla="*/ 4 h 292"/>
                <a:gd name="T4" fmla="*/ 60 w 269"/>
                <a:gd name="T5" fmla="*/ 13 h 292"/>
                <a:gd name="T6" fmla="*/ 1 w 269"/>
                <a:gd name="T7" fmla="*/ 227 h 292"/>
                <a:gd name="T8" fmla="*/ 1 w 269"/>
                <a:gd name="T9" fmla="*/ 242 h 292"/>
                <a:gd name="T10" fmla="*/ 9 w 269"/>
                <a:gd name="T11" fmla="*/ 254 h 292"/>
                <a:gd name="T12" fmla="*/ 131 w 269"/>
                <a:gd name="T13" fmla="*/ 290 h 292"/>
                <a:gd name="T14" fmla="*/ 133 w 269"/>
                <a:gd name="T15" fmla="*/ 291 h 292"/>
                <a:gd name="T16" fmla="*/ 149 w 269"/>
                <a:gd name="T17" fmla="*/ 292 h 292"/>
                <a:gd name="T18" fmla="*/ 159 w 269"/>
                <a:gd name="T19" fmla="*/ 289 h 292"/>
                <a:gd name="T20" fmla="*/ 172 w 269"/>
                <a:gd name="T21" fmla="*/ 280 h 292"/>
                <a:gd name="T22" fmla="*/ 181 w 269"/>
                <a:gd name="T23" fmla="*/ 265 h 292"/>
                <a:gd name="T24" fmla="*/ 189 w 269"/>
                <a:gd name="T25" fmla="*/ 267 h 292"/>
                <a:gd name="T26" fmla="*/ 206 w 269"/>
                <a:gd name="T27" fmla="*/ 263 h 292"/>
                <a:gd name="T28" fmla="*/ 210 w 269"/>
                <a:gd name="T29" fmla="*/ 261 h 292"/>
                <a:gd name="T30" fmla="*/ 216 w 269"/>
                <a:gd name="T31" fmla="*/ 257 h 292"/>
                <a:gd name="T32" fmla="*/ 268 w 269"/>
                <a:gd name="T33" fmla="*/ 76 h 292"/>
                <a:gd name="T34" fmla="*/ 269 w 269"/>
                <a:gd name="T35" fmla="*/ 67 h 292"/>
                <a:gd name="T36" fmla="*/ 263 w 269"/>
                <a:gd name="T37" fmla="*/ 52 h 292"/>
                <a:gd name="T38" fmla="*/ 249 w 269"/>
                <a:gd name="T39" fmla="*/ 45 h 292"/>
                <a:gd name="T40" fmla="*/ 204 w 269"/>
                <a:gd name="T41" fmla="*/ 240 h 292"/>
                <a:gd name="T42" fmla="*/ 201 w 269"/>
                <a:gd name="T43" fmla="*/ 246 h 292"/>
                <a:gd name="T44" fmla="*/ 197 w 269"/>
                <a:gd name="T45" fmla="*/ 248 h 292"/>
                <a:gd name="T46" fmla="*/ 188 w 269"/>
                <a:gd name="T47" fmla="*/ 248 h 292"/>
                <a:gd name="T48" fmla="*/ 181 w 269"/>
                <a:gd name="T49" fmla="*/ 246 h 292"/>
                <a:gd name="T50" fmla="*/ 172 w 269"/>
                <a:gd name="T51" fmla="*/ 245 h 292"/>
                <a:gd name="T52" fmla="*/ 167 w 269"/>
                <a:gd name="T53" fmla="*/ 251 h 292"/>
                <a:gd name="T54" fmla="*/ 166 w 269"/>
                <a:gd name="T55" fmla="*/ 256 h 292"/>
                <a:gd name="T56" fmla="*/ 156 w 269"/>
                <a:gd name="T57" fmla="*/ 271 h 292"/>
                <a:gd name="T58" fmla="*/ 151 w 269"/>
                <a:gd name="T59" fmla="*/ 273 h 292"/>
                <a:gd name="T60" fmla="*/ 147 w 269"/>
                <a:gd name="T61" fmla="*/ 274 h 292"/>
                <a:gd name="T62" fmla="*/ 138 w 269"/>
                <a:gd name="T63" fmla="*/ 273 h 292"/>
                <a:gd name="T64" fmla="*/ 135 w 269"/>
                <a:gd name="T65" fmla="*/ 273 h 292"/>
                <a:gd name="T66" fmla="*/ 21 w 269"/>
                <a:gd name="T67" fmla="*/ 240 h 292"/>
                <a:gd name="T68" fmla="*/ 18 w 269"/>
                <a:gd name="T69" fmla="*/ 233 h 292"/>
                <a:gd name="T70" fmla="*/ 78 w 269"/>
                <a:gd name="T71" fmla="*/ 21 h 292"/>
                <a:gd name="T72" fmla="*/ 85 w 269"/>
                <a:gd name="T73" fmla="*/ 18 h 292"/>
                <a:gd name="T74" fmla="*/ 111 w 269"/>
                <a:gd name="T75" fmla="*/ 29 h 292"/>
                <a:gd name="T76" fmla="*/ 111 w 269"/>
                <a:gd name="T77" fmla="*/ 36 h 292"/>
                <a:gd name="T78" fmla="*/ 116 w 269"/>
                <a:gd name="T79" fmla="*/ 46 h 292"/>
                <a:gd name="T80" fmla="*/ 124 w 269"/>
                <a:gd name="T81" fmla="*/ 51 h 292"/>
                <a:gd name="T82" fmla="*/ 132 w 269"/>
                <a:gd name="T83" fmla="*/ 51 h 292"/>
                <a:gd name="T84" fmla="*/ 141 w 269"/>
                <a:gd name="T85" fmla="*/ 47 h 292"/>
                <a:gd name="T86" fmla="*/ 146 w 269"/>
                <a:gd name="T87" fmla="*/ 38 h 292"/>
                <a:gd name="T88" fmla="*/ 188 w 269"/>
                <a:gd name="T89" fmla="*/ 46 h 292"/>
                <a:gd name="T90" fmla="*/ 186 w 269"/>
                <a:gd name="T91" fmla="*/ 49 h 292"/>
                <a:gd name="T92" fmla="*/ 186 w 269"/>
                <a:gd name="T93" fmla="*/ 60 h 292"/>
                <a:gd name="T94" fmla="*/ 192 w 269"/>
                <a:gd name="T95" fmla="*/ 69 h 292"/>
                <a:gd name="T96" fmla="*/ 198 w 269"/>
                <a:gd name="T97" fmla="*/ 72 h 292"/>
                <a:gd name="T98" fmla="*/ 209 w 269"/>
                <a:gd name="T99" fmla="*/ 72 h 292"/>
                <a:gd name="T100" fmla="*/ 218 w 269"/>
                <a:gd name="T101" fmla="*/ 65 h 292"/>
                <a:gd name="T102" fmla="*/ 221 w 269"/>
                <a:gd name="T103" fmla="*/ 59 h 292"/>
                <a:gd name="T104" fmla="*/ 245 w 269"/>
                <a:gd name="T105" fmla="*/ 62 h 292"/>
                <a:gd name="T106" fmla="*/ 251 w 269"/>
                <a:gd name="T107" fmla="*/ 6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9" h="292">
                  <a:moveTo>
                    <a:pt x="90" y="0"/>
                  </a:moveTo>
                  <a:lnTo>
                    <a:pt x="90" y="0"/>
                  </a:lnTo>
                  <a:lnTo>
                    <a:pt x="85" y="0"/>
                  </a:lnTo>
                  <a:lnTo>
                    <a:pt x="80" y="0"/>
                  </a:lnTo>
                  <a:lnTo>
                    <a:pt x="76" y="1"/>
                  </a:lnTo>
                  <a:lnTo>
                    <a:pt x="70" y="4"/>
                  </a:lnTo>
                  <a:lnTo>
                    <a:pt x="67" y="6"/>
                  </a:lnTo>
                  <a:lnTo>
                    <a:pt x="64" y="9"/>
                  </a:lnTo>
                  <a:lnTo>
                    <a:pt x="60" y="13"/>
                  </a:lnTo>
                  <a:lnTo>
                    <a:pt x="58" y="19"/>
                  </a:lnTo>
                  <a:lnTo>
                    <a:pt x="1" y="227"/>
                  </a:lnTo>
                  <a:lnTo>
                    <a:pt x="1" y="227"/>
                  </a:lnTo>
                  <a:lnTo>
                    <a:pt x="0" y="233"/>
                  </a:lnTo>
                  <a:lnTo>
                    <a:pt x="0" y="238"/>
                  </a:lnTo>
                  <a:lnTo>
                    <a:pt x="1" y="242"/>
                  </a:lnTo>
                  <a:lnTo>
                    <a:pt x="3" y="247"/>
                  </a:lnTo>
                  <a:lnTo>
                    <a:pt x="6" y="251"/>
                  </a:lnTo>
                  <a:lnTo>
                    <a:pt x="9" y="254"/>
                  </a:lnTo>
                  <a:lnTo>
                    <a:pt x="14" y="258"/>
                  </a:lnTo>
                  <a:lnTo>
                    <a:pt x="19" y="260"/>
                  </a:lnTo>
                  <a:lnTo>
                    <a:pt x="131" y="290"/>
                  </a:lnTo>
                  <a:lnTo>
                    <a:pt x="131" y="290"/>
                  </a:lnTo>
                  <a:lnTo>
                    <a:pt x="131" y="290"/>
                  </a:lnTo>
                  <a:lnTo>
                    <a:pt x="133" y="291"/>
                  </a:lnTo>
                  <a:lnTo>
                    <a:pt x="133" y="291"/>
                  </a:lnTo>
                  <a:lnTo>
                    <a:pt x="143" y="292"/>
                  </a:lnTo>
                  <a:lnTo>
                    <a:pt x="149" y="292"/>
                  </a:lnTo>
                  <a:lnTo>
                    <a:pt x="157" y="290"/>
                  </a:lnTo>
                  <a:lnTo>
                    <a:pt x="157" y="290"/>
                  </a:lnTo>
                  <a:lnTo>
                    <a:pt x="159" y="289"/>
                  </a:lnTo>
                  <a:lnTo>
                    <a:pt x="159" y="289"/>
                  </a:lnTo>
                  <a:lnTo>
                    <a:pt x="167" y="286"/>
                  </a:lnTo>
                  <a:lnTo>
                    <a:pt x="172" y="280"/>
                  </a:lnTo>
                  <a:lnTo>
                    <a:pt x="178" y="273"/>
                  </a:lnTo>
                  <a:lnTo>
                    <a:pt x="181" y="265"/>
                  </a:lnTo>
                  <a:lnTo>
                    <a:pt x="181" y="265"/>
                  </a:lnTo>
                  <a:lnTo>
                    <a:pt x="182" y="266"/>
                  </a:lnTo>
                  <a:lnTo>
                    <a:pt x="182" y="266"/>
                  </a:lnTo>
                  <a:lnTo>
                    <a:pt x="189" y="267"/>
                  </a:lnTo>
                  <a:lnTo>
                    <a:pt x="195" y="267"/>
                  </a:lnTo>
                  <a:lnTo>
                    <a:pt x="201" y="265"/>
                  </a:lnTo>
                  <a:lnTo>
                    <a:pt x="206" y="263"/>
                  </a:lnTo>
                  <a:lnTo>
                    <a:pt x="207" y="263"/>
                  </a:lnTo>
                  <a:lnTo>
                    <a:pt x="210" y="261"/>
                  </a:lnTo>
                  <a:lnTo>
                    <a:pt x="210" y="261"/>
                  </a:lnTo>
                  <a:lnTo>
                    <a:pt x="211" y="260"/>
                  </a:lnTo>
                  <a:lnTo>
                    <a:pt x="211" y="260"/>
                  </a:lnTo>
                  <a:lnTo>
                    <a:pt x="216" y="257"/>
                  </a:lnTo>
                  <a:lnTo>
                    <a:pt x="218" y="252"/>
                  </a:lnTo>
                  <a:lnTo>
                    <a:pt x="221" y="245"/>
                  </a:lnTo>
                  <a:lnTo>
                    <a:pt x="268" y="76"/>
                  </a:lnTo>
                  <a:lnTo>
                    <a:pt x="268" y="76"/>
                  </a:lnTo>
                  <a:lnTo>
                    <a:pt x="269" y="71"/>
                  </a:lnTo>
                  <a:lnTo>
                    <a:pt x="269" y="67"/>
                  </a:lnTo>
                  <a:lnTo>
                    <a:pt x="268" y="61"/>
                  </a:lnTo>
                  <a:lnTo>
                    <a:pt x="266" y="57"/>
                  </a:lnTo>
                  <a:lnTo>
                    <a:pt x="263" y="52"/>
                  </a:lnTo>
                  <a:lnTo>
                    <a:pt x="259" y="49"/>
                  </a:lnTo>
                  <a:lnTo>
                    <a:pt x="255" y="47"/>
                  </a:lnTo>
                  <a:lnTo>
                    <a:pt x="249" y="45"/>
                  </a:lnTo>
                  <a:lnTo>
                    <a:pt x="90" y="0"/>
                  </a:lnTo>
                  <a:close/>
                  <a:moveTo>
                    <a:pt x="251" y="72"/>
                  </a:moveTo>
                  <a:lnTo>
                    <a:pt x="204" y="240"/>
                  </a:lnTo>
                  <a:lnTo>
                    <a:pt x="204" y="240"/>
                  </a:lnTo>
                  <a:lnTo>
                    <a:pt x="203" y="244"/>
                  </a:lnTo>
                  <a:lnTo>
                    <a:pt x="201" y="246"/>
                  </a:lnTo>
                  <a:lnTo>
                    <a:pt x="201" y="246"/>
                  </a:lnTo>
                  <a:lnTo>
                    <a:pt x="199" y="246"/>
                  </a:lnTo>
                  <a:lnTo>
                    <a:pt x="197" y="248"/>
                  </a:lnTo>
                  <a:lnTo>
                    <a:pt x="197" y="248"/>
                  </a:lnTo>
                  <a:lnTo>
                    <a:pt x="193" y="249"/>
                  </a:lnTo>
                  <a:lnTo>
                    <a:pt x="188" y="248"/>
                  </a:lnTo>
                  <a:lnTo>
                    <a:pt x="188" y="248"/>
                  </a:lnTo>
                  <a:lnTo>
                    <a:pt x="184" y="247"/>
                  </a:lnTo>
                  <a:lnTo>
                    <a:pt x="181" y="246"/>
                  </a:lnTo>
                  <a:lnTo>
                    <a:pt x="181" y="246"/>
                  </a:lnTo>
                  <a:lnTo>
                    <a:pt x="177" y="244"/>
                  </a:lnTo>
                  <a:lnTo>
                    <a:pt x="172" y="245"/>
                  </a:lnTo>
                  <a:lnTo>
                    <a:pt x="172" y="245"/>
                  </a:lnTo>
                  <a:lnTo>
                    <a:pt x="168" y="247"/>
                  </a:lnTo>
                  <a:lnTo>
                    <a:pt x="167" y="251"/>
                  </a:lnTo>
                  <a:lnTo>
                    <a:pt x="167" y="251"/>
                  </a:lnTo>
                  <a:lnTo>
                    <a:pt x="166" y="256"/>
                  </a:lnTo>
                  <a:lnTo>
                    <a:pt x="166" y="256"/>
                  </a:lnTo>
                  <a:lnTo>
                    <a:pt x="164" y="262"/>
                  </a:lnTo>
                  <a:lnTo>
                    <a:pt x="160" y="266"/>
                  </a:lnTo>
                  <a:lnTo>
                    <a:pt x="156" y="271"/>
                  </a:lnTo>
                  <a:lnTo>
                    <a:pt x="152" y="273"/>
                  </a:lnTo>
                  <a:lnTo>
                    <a:pt x="152" y="273"/>
                  </a:lnTo>
                  <a:lnTo>
                    <a:pt x="151" y="273"/>
                  </a:lnTo>
                  <a:lnTo>
                    <a:pt x="151" y="273"/>
                  </a:lnTo>
                  <a:lnTo>
                    <a:pt x="151" y="273"/>
                  </a:lnTo>
                  <a:lnTo>
                    <a:pt x="147" y="274"/>
                  </a:lnTo>
                  <a:lnTo>
                    <a:pt x="144" y="274"/>
                  </a:lnTo>
                  <a:lnTo>
                    <a:pt x="138" y="273"/>
                  </a:lnTo>
                  <a:lnTo>
                    <a:pt x="138" y="273"/>
                  </a:lnTo>
                  <a:lnTo>
                    <a:pt x="135" y="273"/>
                  </a:lnTo>
                  <a:lnTo>
                    <a:pt x="135" y="273"/>
                  </a:lnTo>
                  <a:lnTo>
                    <a:pt x="135" y="273"/>
                  </a:lnTo>
                  <a:lnTo>
                    <a:pt x="23" y="241"/>
                  </a:lnTo>
                  <a:lnTo>
                    <a:pt x="23" y="241"/>
                  </a:lnTo>
                  <a:lnTo>
                    <a:pt x="21" y="240"/>
                  </a:lnTo>
                  <a:lnTo>
                    <a:pt x="19" y="238"/>
                  </a:lnTo>
                  <a:lnTo>
                    <a:pt x="18" y="236"/>
                  </a:lnTo>
                  <a:lnTo>
                    <a:pt x="18" y="233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8" y="21"/>
                  </a:lnTo>
                  <a:lnTo>
                    <a:pt x="80" y="19"/>
                  </a:lnTo>
                  <a:lnTo>
                    <a:pt x="82" y="18"/>
                  </a:lnTo>
                  <a:lnTo>
                    <a:pt x="85" y="18"/>
                  </a:lnTo>
                  <a:lnTo>
                    <a:pt x="113" y="26"/>
                  </a:lnTo>
                  <a:lnTo>
                    <a:pt x="113" y="26"/>
                  </a:lnTo>
                  <a:lnTo>
                    <a:pt x="111" y="29"/>
                  </a:lnTo>
                  <a:lnTo>
                    <a:pt x="111" y="29"/>
                  </a:lnTo>
                  <a:lnTo>
                    <a:pt x="111" y="33"/>
                  </a:lnTo>
                  <a:lnTo>
                    <a:pt x="111" y="36"/>
                  </a:lnTo>
                  <a:lnTo>
                    <a:pt x="113" y="39"/>
                  </a:lnTo>
                  <a:lnTo>
                    <a:pt x="114" y="43"/>
                  </a:lnTo>
                  <a:lnTo>
                    <a:pt x="116" y="46"/>
                  </a:lnTo>
                  <a:lnTo>
                    <a:pt x="118" y="48"/>
                  </a:lnTo>
                  <a:lnTo>
                    <a:pt x="121" y="50"/>
                  </a:lnTo>
                  <a:lnTo>
                    <a:pt x="124" y="51"/>
                  </a:lnTo>
                  <a:lnTo>
                    <a:pt x="124" y="51"/>
                  </a:lnTo>
                  <a:lnTo>
                    <a:pt x="128" y="51"/>
                  </a:lnTo>
                  <a:lnTo>
                    <a:pt x="132" y="51"/>
                  </a:lnTo>
                  <a:lnTo>
                    <a:pt x="135" y="51"/>
                  </a:lnTo>
                  <a:lnTo>
                    <a:pt x="139" y="49"/>
                  </a:lnTo>
                  <a:lnTo>
                    <a:pt x="141" y="47"/>
                  </a:lnTo>
                  <a:lnTo>
                    <a:pt x="143" y="45"/>
                  </a:lnTo>
                  <a:lnTo>
                    <a:pt x="145" y="42"/>
                  </a:lnTo>
                  <a:lnTo>
                    <a:pt x="146" y="38"/>
                  </a:lnTo>
                  <a:lnTo>
                    <a:pt x="146" y="38"/>
                  </a:lnTo>
                  <a:lnTo>
                    <a:pt x="147" y="35"/>
                  </a:lnTo>
                  <a:lnTo>
                    <a:pt x="188" y="46"/>
                  </a:lnTo>
                  <a:lnTo>
                    <a:pt x="188" y="46"/>
                  </a:lnTo>
                  <a:lnTo>
                    <a:pt x="186" y="49"/>
                  </a:lnTo>
                  <a:lnTo>
                    <a:pt x="186" y="49"/>
                  </a:lnTo>
                  <a:lnTo>
                    <a:pt x="185" y="54"/>
                  </a:lnTo>
                  <a:lnTo>
                    <a:pt x="185" y="57"/>
                  </a:lnTo>
                  <a:lnTo>
                    <a:pt x="186" y="60"/>
                  </a:lnTo>
                  <a:lnTo>
                    <a:pt x="188" y="63"/>
                  </a:lnTo>
                  <a:lnTo>
                    <a:pt x="190" y="67"/>
                  </a:lnTo>
                  <a:lnTo>
                    <a:pt x="192" y="69"/>
                  </a:lnTo>
                  <a:lnTo>
                    <a:pt x="195" y="71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203" y="72"/>
                  </a:lnTo>
                  <a:lnTo>
                    <a:pt x="206" y="72"/>
                  </a:lnTo>
                  <a:lnTo>
                    <a:pt x="209" y="72"/>
                  </a:lnTo>
                  <a:lnTo>
                    <a:pt x="213" y="70"/>
                  </a:lnTo>
                  <a:lnTo>
                    <a:pt x="216" y="68"/>
                  </a:lnTo>
                  <a:lnTo>
                    <a:pt x="218" y="65"/>
                  </a:lnTo>
                  <a:lnTo>
                    <a:pt x="220" y="62"/>
                  </a:lnTo>
                  <a:lnTo>
                    <a:pt x="221" y="59"/>
                  </a:lnTo>
                  <a:lnTo>
                    <a:pt x="221" y="59"/>
                  </a:lnTo>
                  <a:lnTo>
                    <a:pt x="221" y="56"/>
                  </a:lnTo>
                  <a:lnTo>
                    <a:pt x="245" y="62"/>
                  </a:lnTo>
                  <a:lnTo>
                    <a:pt x="245" y="62"/>
                  </a:lnTo>
                  <a:lnTo>
                    <a:pt x="247" y="63"/>
                  </a:lnTo>
                  <a:lnTo>
                    <a:pt x="249" y="65"/>
                  </a:lnTo>
                  <a:lnTo>
                    <a:pt x="251" y="69"/>
                  </a:lnTo>
                  <a:lnTo>
                    <a:pt x="251" y="72"/>
                  </a:lnTo>
                  <a:lnTo>
                    <a:pt x="251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245">
              <a:extLst>
                <a:ext uri="{FF2B5EF4-FFF2-40B4-BE49-F238E27FC236}">
                  <a16:creationId xmlns:a16="http://schemas.microsoft.com/office/drawing/2014/main" id="{0CB42A5D-2DED-A141-B8BA-1FE21F84E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1988" y="2890838"/>
              <a:ext cx="71438" cy="88900"/>
            </a:xfrm>
            <a:custGeom>
              <a:avLst/>
              <a:gdLst>
                <a:gd name="T0" fmla="*/ 74 w 90"/>
                <a:gd name="T1" fmla="*/ 59 h 111"/>
                <a:gd name="T2" fmla="*/ 84 w 90"/>
                <a:gd name="T3" fmla="*/ 51 h 111"/>
                <a:gd name="T4" fmla="*/ 89 w 90"/>
                <a:gd name="T5" fmla="*/ 40 h 111"/>
                <a:gd name="T6" fmla="*/ 90 w 90"/>
                <a:gd name="T7" fmla="*/ 35 h 111"/>
                <a:gd name="T8" fmla="*/ 89 w 90"/>
                <a:gd name="T9" fmla="*/ 23 h 111"/>
                <a:gd name="T10" fmla="*/ 86 w 90"/>
                <a:gd name="T11" fmla="*/ 18 h 111"/>
                <a:gd name="T12" fmla="*/ 76 w 90"/>
                <a:gd name="T13" fmla="*/ 9 h 111"/>
                <a:gd name="T14" fmla="*/ 63 w 90"/>
                <a:gd name="T15" fmla="*/ 2 h 111"/>
                <a:gd name="T16" fmla="*/ 63 w 90"/>
                <a:gd name="T17" fmla="*/ 2 h 111"/>
                <a:gd name="T18" fmla="*/ 53 w 90"/>
                <a:gd name="T19" fmla="*/ 0 h 111"/>
                <a:gd name="T20" fmla="*/ 37 w 90"/>
                <a:gd name="T21" fmla="*/ 0 h 111"/>
                <a:gd name="T22" fmla="*/ 30 w 90"/>
                <a:gd name="T23" fmla="*/ 2 h 111"/>
                <a:gd name="T24" fmla="*/ 27 w 90"/>
                <a:gd name="T25" fmla="*/ 8 h 111"/>
                <a:gd name="T26" fmla="*/ 27 w 90"/>
                <a:gd name="T27" fmla="*/ 22 h 111"/>
                <a:gd name="T28" fmla="*/ 29 w 90"/>
                <a:gd name="T29" fmla="*/ 26 h 111"/>
                <a:gd name="T30" fmla="*/ 31 w 90"/>
                <a:gd name="T31" fmla="*/ 27 h 111"/>
                <a:gd name="T32" fmla="*/ 35 w 90"/>
                <a:gd name="T33" fmla="*/ 26 h 111"/>
                <a:gd name="T34" fmla="*/ 42 w 90"/>
                <a:gd name="T35" fmla="*/ 25 h 111"/>
                <a:gd name="T36" fmla="*/ 52 w 90"/>
                <a:gd name="T37" fmla="*/ 26 h 111"/>
                <a:gd name="T38" fmla="*/ 52 w 90"/>
                <a:gd name="T39" fmla="*/ 26 h 111"/>
                <a:gd name="T40" fmla="*/ 56 w 90"/>
                <a:gd name="T41" fmla="*/ 29 h 111"/>
                <a:gd name="T42" fmla="*/ 60 w 90"/>
                <a:gd name="T43" fmla="*/ 33 h 111"/>
                <a:gd name="T44" fmla="*/ 60 w 90"/>
                <a:gd name="T45" fmla="*/ 35 h 111"/>
                <a:gd name="T46" fmla="*/ 54 w 90"/>
                <a:gd name="T47" fmla="*/ 39 h 111"/>
                <a:gd name="T48" fmla="*/ 50 w 90"/>
                <a:gd name="T49" fmla="*/ 40 h 111"/>
                <a:gd name="T50" fmla="*/ 44 w 90"/>
                <a:gd name="T51" fmla="*/ 39 h 111"/>
                <a:gd name="T52" fmla="*/ 37 w 90"/>
                <a:gd name="T53" fmla="*/ 37 h 111"/>
                <a:gd name="T54" fmla="*/ 35 w 90"/>
                <a:gd name="T55" fmla="*/ 37 h 111"/>
                <a:gd name="T56" fmla="*/ 32 w 90"/>
                <a:gd name="T57" fmla="*/ 38 h 111"/>
                <a:gd name="T58" fmla="*/ 29 w 90"/>
                <a:gd name="T59" fmla="*/ 42 h 111"/>
                <a:gd name="T60" fmla="*/ 26 w 90"/>
                <a:gd name="T61" fmla="*/ 55 h 111"/>
                <a:gd name="T62" fmla="*/ 27 w 90"/>
                <a:gd name="T63" fmla="*/ 59 h 111"/>
                <a:gd name="T64" fmla="*/ 28 w 90"/>
                <a:gd name="T65" fmla="*/ 60 h 111"/>
                <a:gd name="T66" fmla="*/ 38 w 90"/>
                <a:gd name="T67" fmla="*/ 63 h 111"/>
                <a:gd name="T68" fmla="*/ 38 w 90"/>
                <a:gd name="T69" fmla="*/ 63 h 111"/>
                <a:gd name="T70" fmla="*/ 44 w 90"/>
                <a:gd name="T71" fmla="*/ 65 h 111"/>
                <a:gd name="T72" fmla="*/ 49 w 90"/>
                <a:gd name="T73" fmla="*/ 70 h 111"/>
                <a:gd name="T74" fmla="*/ 51 w 90"/>
                <a:gd name="T75" fmla="*/ 78 h 111"/>
                <a:gd name="T76" fmla="*/ 51 w 90"/>
                <a:gd name="T77" fmla="*/ 78 h 111"/>
                <a:gd name="T78" fmla="*/ 50 w 90"/>
                <a:gd name="T79" fmla="*/ 82 h 111"/>
                <a:gd name="T80" fmla="*/ 42 w 90"/>
                <a:gd name="T81" fmla="*/ 85 h 111"/>
                <a:gd name="T82" fmla="*/ 35 w 90"/>
                <a:gd name="T83" fmla="*/ 84 h 111"/>
                <a:gd name="T84" fmla="*/ 35 w 90"/>
                <a:gd name="T85" fmla="*/ 84 h 111"/>
                <a:gd name="T86" fmla="*/ 24 w 90"/>
                <a:gd name="T87" fmla="*/ 80 h 111"/>
                <a:gd name="T88" fmla="*/ 17 w 90"/>
                <a:gd name="T89" fmla="*/ 74 h 111"/>
                <a:gd name="T90" fmla="*/ 15 w 90"/>
                <a:gd name="T91" fmla="*/ 72 h 111"/>
                <a:gd name="T92" fmla="*/ 13 w 90"/>
                <a:gd name="T93" fmla="*/ 72 h 111"/>
                <a:gd name="T94" fmla="*/ 9 w 90"/>
                <a:gd name="T95" fmla="*/ 75 h 111"/>
                <a:gd name="T96" fmla="*/ 1 w 90"/>
                <a:gd name="T97" fmla="*/ 87 h 111"/>
                <a:gd name="T98" fmla="*/ 2 w 90"/>
                <a:gd name="T99" fmla="*/ 94 h 111"/>
                <a:gd name="T100" fmla="*/ 6 w 90"/>
                <a:gd name="T101" fmla="*/ 98 h 111"/>
                <a:gd name="T102" fmla="*/ 21 w 90"/>
                <a:gd name="T103" fmla="*/ 107 h 111"/>
                <a:gd name="T104" fmla="*/ 29 w 90"/>
                <a:gd name="T105" fmla="*/ 109 h 111"/>
                <a:gd name="T106" fmla="*/ 29 w 90"/>
                <a:gd name="T107" fmla="*/ 109 h 111"/>
                <a:gd name="T108" fmla="*/ 47 w 90"/>
                <a:gd name="T109" fmla="*/ 111 h 111"/>
                <a:gd name="T110" fmla="*/ 62 w 90"/>
                <a:gd name="T111" fmla="*/ 108 h 111"/>
                <a:gd name="T112" fmla="*/ 68 w 90"/>
                <a:gd name="T113" fmla="*/ 105 h 111"/>
                <a:gd name="T114" fmla="*/ 77 w 90"/>
                <a:gd name="T115" fmla="*/ 94 h 111"/>
                <a:gd name="T116" fmla="*/ 80 w 90"/>
                <a:gd name="T117" fmla="*/ 87 h 111"/>
                <a:gd name="T118" fmla="*/ 80 w 90"/>
                <a:gd name="T119" fmla="*/ 72 h 111"/>
                <a:gd name="T120" fmla="*/ 74 w 90"/>
                <a:gd name="T121" fmla="*/ 5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" h="111">
                  <a:moveTo>
                    <a:pt x="74" y="59"/>
                  </a:moveTo>
                  <a:lnTo>
                    <a:pt x="74" y="59"/>
                  </a:lnTo>
                  <a:lnTo>
                    <a:pt x="79" y="56"/>
                  </a:lnTo>
                  <a:lnTo>
                    <a:pt x="84" y="51"/>
                  </a:lnTo>
                  <a:lnTo>
                    <a:pt x="87" y="46"/>
                  </a:lnTo>
                  <a:lnTo>
                    <a:pt x="89" y="40"/>
                  </a:lnTo>
                  <a:lnTo>
                    <a:pt x="89" y="40"/>
                  </a:lnTo>
                  <a:lnTo>
                    <a:pt x="90" y="35"/>
                  </a:lnTo>
                  <a:lnTo>
                    <a:pt x="90" y="29"/>
                  </a:lnTo>
                  <a:lnTo>
                    <a:pt x="89" y="23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1" y="13"/>
                  </a:lnTo>
                  <a:lnTo>
                    <a:pt x="76" y="9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53" y="0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7" y="5"/>
                  </a:lnTo>
                  <a:lnTo>
                    <a:pt x="27" y="8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8" y="24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31" y="27"/>
                  </a:lnTo>
                  <a:lnTo>
                    <a:pt x="31" y="27"/>
                  </a:lnTo>
                  <a:lnTo>
                    <a:pt x="35" y="26"/>
                  </a:lnTo>
                  <a:lnTo>
                    <a:pt x="35" y="26"/>
                  </a:lnTo>
                  <a:lnTo>
                    <a:pt x="42" y="25"/>
                  </a:lnTo>
                  <a:lnTo>
                    <a:pt x="47" y="25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2" y="26"/>
                  </a:lnTo>
                  <a:lnTo>
                    <a:pt x="56" y="29"/>
                  </a:lnTo>
                  <a:lnTo>
                    <a:pt x="60" y="31"/>
                  </a:lnTo>
                  <a:lnTo>
                    <a:pt x="60" y="33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59" y="38"/>
                  </a:lnTo>
                  <a:lnTo>
                    <a:pt x="54" y="39"/>
                  </a:lnTo>
                  <a:lnTo>
                    <a:pt x="54" y="39"/>
                  </a:lnTo>
                  <a:lnTo>
                    <a:pt x="50" y="40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5" y="37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0" y="39"/>
                  </a:lnTo>
                  <a:lnTo>
                    <a:pt x="29" y="42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26" y="57"/>
                  </a:lnTo>
                  <a:lnTo>
                    <a:pt x="27" y="59"/>
                  </a:lnTo>
                  <a:lnTo>
                    <a:pt x="27" y="59"/>
                  </a:lnTo>
                  <a:lnTo>
                    <a:pt x="28" y="60"/>
                  </a:lnTo>
                  <a:lnTo>
                    <a:pt x="30" y="61"/>
                  </a:lnTo>
                  <a:lnTo>
                    <a:pt x="38" y="63"/>
                  </a:lnTo>
                  <a:lnTo>
                    <a:pt x="38" y="63"/>
                  </a:lnTo>
                  <a:lnTo>
                    <a:pt x="38" y="63"/>
                  </a:lnTo>
                  <a:lnTo>
                    <a:pt x="38" y="63"/>
                  </a:lnTo>
                  <a:lnTo>
                    <a:pt x="44" y="65"/>
                  </a:lnTo>
                  <a:lnTo>
                    <a:pt x="49" y="70"/>
                  </a:lnTo>
                  <a:lnTo>
                    <a:pt x="49" y="70"/>
                  </a:lnTo>
                  <a:lnTo>
                    <a:pt x="51" y="73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0" y="82"/>
                  </a:lnTo>
                  <a:lnTo>
                    <a:pt x="47" y="84"/>
                  </a:lnTo>
                  <a:lnTo>
                    <a:pt x="42" y="85"/>
                  </a:lnTo>
                  <a:lnTo>
                    <a:pt x="35" y="84"/>
                  </a:lnTo>
                  <a:lnTo>
                    <a:pt x="35" y="84"/>
                  </a:lnTo>
                  <a:lnTo>
                    <a:pt x="35" y="84"/>
                  </a:lnTo>
                  <a:lnTo>
                    <a:pt x="35" y="84"/>
                  </a:lnTo>
                  <a:lnTo>
                    <a:pt x="29" y="82"/>
                  </a:lnTo>
                  <a:lnTo>
                    <a:pt x="24" y="80"/>
                  </a:lnTo>
                  <a:lnTo>
                    <a:pt x="17" y="74"/>
                  </a:lnTo>
                  <a:lnTo>
                    <a:pt x="17" y="74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1" y="73"/>
                  </a:lnTo>
                  <a:lnTo>
                    <a:pt x="9" y="75"/>
                  </a:lnTo>
                  <a:lnTo>
                    <a:pt x="1" y="87"/>
                  </a:lnTo>
                  <a:lnTo>
                    <a:pt x="1" y="87"/>
                  </a:lnTo>
                  <a:lnTo>
                    <a:pt x="0" y="90"/>
                  </a:lnTo>
                  <a:lnTo>
                    <a:pt x="2" y="94"/>
                  </a:lnTo>
                  <a:lnTo>
                    <a:pt x="2" y="94"/>
                  </a:lnTo>
                  <a:lnTo>
                    <a:pt x="6" y="98"/>
                  </a:lnTo>
                  <a:lnTo>
                    <a:pt x="13" y="102"/>
                  </a:lnTo>
                  <a:lnTo>
                    <a:pt x="21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38" y="111"/>
                  </a:lnTo>
                  <a:lnTo>
                    <a:pt x="47" y="111"/>
                  </a:lnTo>
                  <a:lnTo>
                    <a:pt x="54" y="111"/>
                  </a:lnTo>
                  <a:lnTo>
                    <a:pt x="62" y="108"/>
                  </a:lnTo>
                  <a:lnTo>
                    <a:pt x="62" y="108"/>
                  </a:lnTo>
                  <a:lnTo>
                    <a:pt x="68" y="105"/>
                  </a:lnTo>
                  <a:lnTo>
                    <a:pt x="74" y="99"/>
                  </a:lnTo>
                  <a:lnTo>
                    <a:pt x="77" y="94"/>
                  </a:lnTo>
                  <a:lnTo>
                    <a:pt x="80" y="87"/>
                  </a:lnTo>
                  <a:lnTo>
                    <a:pt x="80" y="87"/>
                  </a:lnTo>
                  <a:lnTo>
                    <a:pt x="81" y="80"/>
                  </a:lnTo>
                  <a:lnTo>
                    <a:pt x="80" y="72"/>
                  </a:lnTo>
                  <a:lnTo>
                    <a:pt x="77" y="64"/>
                  </a:lnTo>
                  <a:lnTo>
                    <a:pt x="74" y="59"/>
                  </a:lnTo>
                  <a:lnTo>
                    <a:pt x="74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246">
              <a:extLst>
                <a:ext uri="{FF2B5EF4-FFF2-40B4-BE49-F238E27FC236}">
                  <a16:creationId xmlns:a16="http://schemas.microsoft.com/office/drawing/2014/main" id="{6DA01132-B5B9-AF4F-8CE9-C99190CB2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25" y="2911475"/>
              <a:ext cx="41275" cy="85725"/>
            </a:xfrm>
            <a:custGeom>
              <a:avLst/>
              <a:gdLst>
                <a:gd name="T0" fmla="*/ 50 w 54"/>
                <a:gd name="T1" fmla="*/ 5 h 110"/>
                <a:gd name="T2" fmla="*/ 35 w 54"/>
                <a:gd name="T3" fmla="*/ 0 h 110"/>
                <a:gd name="T4" fmla="*/ 35 w 54"/>
                <a:gd name="T5" fmla="*/ 0 h 110"/>
                <a:gd name="T6" fmla="*/ 33 w 54"/>
                <a:gd name="T7" fmla="*/ 0 h 110"/>
                <a:gd name="T8" fmla="*/ 7 w 54"/>
                <a:gd name="T9" fmla="*/ 6 h 110"/>
                <a:gd name="T10" fmla="*/ 7 w 54"/>
                <a:gd name="T11" fmla="*/ 6 h 110"/>
                <a:gd name="T12" fmla="*/ 4 w 54"/>
                <a:gd name="T13" fmla="*/ 8 h 110"/>
                <a:gd name="T14" fmla="*/ 2 w 54"/>
                <a:gd name="T15" fmla="*/ 11 h 110"/>
                <a:gd name="T16" fmla="*/ 1 w 54"/>
                <a:gd name="T17" fmla="*/ 25 h 110"/>
                <a:gd name="T18" fmla="*/ 1 w 54"/>
                <a:gd name="T19" fmla="*/ 25 h 110"/>
                <a:gd name="T20" fmla="*/ 1 w 54"/>
                <a:gd name="T21" fmla="*/ 27 h 110"/>
                <a:gd name="T22" fmla="*/ 4 w 54"/>
                <a:gd name="T23" fmla="*/ 30 h 110"/>
                <a:gd name="T24" fmla="*/ 4 w 54"/>
                <a:gd name="T25" fmla="*/ 30 h 110"/>
                <a:gd name="T26" fmla="*/ 6 w 54"/>
                <a:gd name="T27" fmla="*/ 31 h 110"/>
                <a:gd name="T28" fmla="*/ 6 w 54"/>
                <a:gd name="T29" fmla="*/ 31 h 110"/>
                <a:gd name="T30" fmla="*/ 8 w 54"/>
                <a:gd name="T31" fmla="*/ 31 h 110"/>
                <a:gd name="T32" fmla="*/ 19 w 54"/>
                <a:gd name="T33" fmla="*/ 29 h 110"/>
                <a:gd name="T34" fmla="*/ 0 w 54"/>
                <a:gd name="T35" fmla="*/ 98 h 110"/>
                <a:gd name="T36" fmla="*/ 0 w 54"/>
                <a:gd name="T37" fmla="*/ 98 h 110"/>
                <a:gd name="T38" fmla="*/ 0 w 54"/>
                <a:gd name="T39" fmla="*/ 100 h 110"/>
                <a:gd name="T40" fmla="*/ 0 w 54"/>
                <a:gd name="T41" fmla="*/ 102 h 110"/>
                <a:gd name="T42" fmla="*/ 0 w 54"/>
                <a:gd name="T43" fmla="*/ 102 h 110"/>
                <a:gd name="T44" fmla="*/ 1 w 54"/>
                <a:gd name="T45" fmla="*/ 103 h 110"/>
                <a:gd name="T46" fmla="*/ 4 w 54"/>
                <a:gd name="T47" fmla="*/ 105 h 110"/>
                <a:gd name="T48" fmla="*/ 21 w 54"/>
                <a:gd name="T49" fmla="*/ 109 h 110"/>
                <a:gd name="T50" fmla="*/ 21 w 54"/>
                <a:gd name="T51" fmla="*/ 109 h 110"/>
                <a:gd name="T52" fmla="*/ 23 w 54"/>
                <a:gd name="T53" fmla="*/ 110 h 110"/>
                <a:gd name="T54" fmla="*/ 25 w 54"/>
                <a:gd name="T55" fmla="*/ 109 h 110"/>
                <a:gd name="T56" fmla="*/ 25 w 54"/>
                <a:gd name="T57" fmla="*/ 109 h 110"/>
                <a:gd name="T58" fmla="*/ 26 w 54"/>
                <a:gd name="T59" fmla="*/ 108 h 110"/>
                <a:gd name="T60" fmla="*/ 27 w 54"/>
                <a:gd name="T61" fmla="*/ 106 h 110"/>
                <a:gd name="T62" fmla="*/ 54 w 54"/>
                <a:gd name="T63" fmla="*/ 11 h 110"/>
                <a:gd name="T64" fmla="*/ 54 w 54"/>
                <a:gd name="T65" fmla="*/ 11 h 110"/>
                <a:gd name="T66" fmla="*/ 54 w 54"/>
                <a:gd name="T67" fmla="*/ 9 h 110"/>
                <a:gd name="T68" fmla="*/ 54 w 54"/>
                <a:gd name="T69" fmla="*/ 8 h 110"/>
                <a:gd name="T70" fmla="*/ 54 w 54"/>
                <a:gd name="T71" fmla="*/ 8 h 110"/>
                <a:gd name="T72" fmla="*/ 51 w 54"/>
                <a:gd name="T73" fmla="*/ 6 h 110"/>
                <a:gd name="T74" fmla="*/ 50 w 54"/>
                <a:gd name="T75" fmla="*/ 5 h 110"/>
                <a:gd name="T76" fmla="*/ 50 w 54"/>
                <a:gd name="T77" fmla="*/ 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4" h="110">
                  <a:moveTo>
                    <a:pt x="50" y="5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7" y="6"/>
                  </a:lnTo>
                  <a:lnTo>
                    <a:pt x="7" y="6"/>
                  </a:lnTo>
                  <a:lnTo>
                    <a:pt x="4" y="8"/>
                  </a:lnTo>
                  <a:lnTo>
                    <a:pt x="2" y="1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19" y="29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5"/>
                  </a:lnTo>
                  <a:lnTo>
                    <a:pt x="21" y="109"/>
                  </a:lnTo>
                  <a:lnTo>
                    <a:pt x="21" y="109"/>
                  </a:lnTo>
                  <a:lnTo>
                    <a:pt x="23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6" y="108"/>
                  </a:lnTo>
                  <a:lnTo>
                    <a:pt x="27" y="106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1" y="6"/>
                  </a:lnTo>
                  <a:lnTo>
                    <a:pt x="50" y="5"/>
                  </a:lnTo>
                  <a:lnTo>
                    <a:pt x="5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16" name="矩形 115">
            <a:extLst>
              <a:ext uri="{FF2B5EF4-FFF2-40B4-BE49-F238E27FC236}">
                <a16:creationId xmlns:a16="http://schemas.microsoft.com/office/drawing/2014/main" id="{63A0FB1C-5759-1546-8EA4-19658499459C}"/>
              </a:ext>
            </a:extLst>
          </p:cNvPr>
          <p:cNvSpPr/>
          <p:nvPr/>
        </p:nvSpPr>
        <p:spPr>
          <a:xfrm>
            <a:off x="846847" y="5246083"/>
            <a:ext cx="9881588" cy="1030842"/>
          </a:xfrm>
          <a:prstGeom prst="rect">
            <a:avLst/>
          </a:prstGeom>
          <a:solidFill>
            <a:srgbClr val="403B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原本需要用印方和审核方来回配合操作的盖章需求，优化后正常情况下只需用印方自主完成，平均每个盖章审核时间由</a:t>
            </a:r>
            <a:r>
              <a:rPr kumimoji="1" lang="en-US" altLang="zh-CN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&gt;5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分钟缩短为</a:t>
            </a:r>
            <a:r>
              <a:rPr kumimoji="1" lang="en-US" altLang="zh-CN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~2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分钟，释放了</a:t>
            </a:r>
            <a:r>
              <a:rPr kumimoji="1" lang="en-US" altLang="zh-CN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位用印审核岗</a:t>
            </a:r>
            <a:r>
              <a:rPr kumimoji="1" lang="en-US" altLang="zh-CN" sz="1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90%</a:t>
            </a:r>
            <a:r>
              <a:rPr kumimoji="1" lang="zh-CN" altLang="en-US" sz="1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的人工审核时间，可以进行其他创造性工作。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D0F1809D-C191-534B-9BCA-437902E92F02}"/>
              </a:ext>
            </a:extLst>
          </p:cNvPr>
          <p:cNvSpPr txBox="1"/>
          <p:nvPr/>
        </p:nvSpPr>
        <p:spPr>
          <a:xfrm>
            <a:off x="462550" y="410026"/>
            <a:ext cx="11307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4C99F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方案价值与收益：</a:t>
            </a:r>
            <a:endParaRPr lang="en-US" altLang="zh-CN" sz="2400" b="1" dirty="0">
              <a:solidFill>
                <a:srgbClr val="4C99F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</a:endParaRPr>
          </a:p>
          <a:p>
            <a:pPr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 pitchFamily="34" charset="0"/>
              </a:rPr>
              <a:t>用印审核模式创新，缩短用印审核时间，释放劳动力，每年节省约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FTE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1043</Words>
  <Application>Microsoft Macintosh PowerPoint</Application>
  <PresentationFormat>宽屏</PresentationFormat>
  <Paragraphs>166</Paragraphs>
  <Slides>12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等线</vt:lpstr>
      <vt:lpstr>方正粗黑宋简体</vt:lpstr>
      <vt:lpstr>华文仿宋</vt:lpstr>
      <vt:lpstr>宋体</vt:lpstr>
      <vt:lpstr>微软雅黑</vt:lpstr>
      <vt:lpstr>微软雅黑</vt:lpstr>
      <vt:lpstr>Arial Unicode MS</vt:lpstr>
      <vt:lpstr>Arial</vt:lpstr>
      <vt:lpstr>Calibri</vt:lpstr>
      <vt:lpstr>Calibri Light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aria sun</cp:lastModifiedBy>
  <cp:revision>583</cp:revision>
  <dcterms:created xsi:type="dcterms:W3CDTF">2021-05-24T09:49:53Z</dcterms:created>
  <dcterms:modified xsi:type="dcterms:W3CDTF">2021-06-24T08:36:30Z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2052-3.4.1.5291</vt:lpwstr>
  </property>
</Properties>
</file>