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3" r:id="rId8"/>
    <p:sldId id="261" r:id="rId9"/>
    <p:sldId id="267" r:id="rId10"/>
    <p:sldId id="271" r:id="rId11"/>
    <p:sldId id="260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24" d="100"/>
          <a:sy n="124" d="100"/>
        </p:scale>
        <p:origin x="640" y="128"/>
      </p:cViewPr>
      <p:guideLst>
        <p:guide pos="3856"/>
        <p:guide orient="horz"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package" Target="../embeddings/Workbook1.xls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0.wmf"/><Relationship Id="rId1" Type="http://schemas.openxmlformats.org/officeDocument/2006/relationships/package" Target="../embeddings/Workbook2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dirty="0"/>
              <a:t>OA系统制度自动化收集</a:t>
            </a:r>
            <a:r>
              <a:rPr kumimoji="1" lang="zh-CN" dirty="0"/>
              <a:t>流程</a:t>
            </a:r>
            <a:endParaRPr kumimoji="1" 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OA系统制度自动化收集</a:t>
            </a:r>
            <a:r>
              <a:rPr kumimoji="1" 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流程</a:t>
            </a:r>
            <a:endParaRPr kumimoji="1" lang="zh-CN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025" y="2741930"/>
            <a:ext cx="6586220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太平金科“太平小蚁”团队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：曹捷、涂闪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党建引领、科技赋能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太平金科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保险科技实验室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公文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--&gt;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知识库管理系统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：制度归集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315" y="1594485"/>
            <a:ext cx="1066927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稽核专业子公司人员手工从OA系统发文中查找制度发文，复制相关信息，下载发文相关附件，收集完所需信息后，登录知识管理系统，通过页面录入相关信息，上传附件后，形成一条知识，供用户进行查阅。该业务数量大，横跨两个系统，涉及公文相关信息的抓取、附件打包下载、解压、信息录入、附件上传等操作，操作比较繁琐，效率低。目前已存在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4-5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年的历史欠账。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从用户的业务描述和提供的操作步骤说明来看，该操作流程适合用</a:t>
            </a:r>
            <a:r>
              <a:rPr lang="en-US" altLang="zh-CN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RPA</a:t>
            </a:r>
            <a:r>
              <a:rPr lang="zh-CN" altLang="en-US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来实现。</a:t>
            </a:r>
            <a:endParaRPr lang="zh-CN" altLang="en-US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用户提供的进一步的数据量信息如下：每上传一个制度由于附件数量多少会影响整个操作的时间，以一个附件为例，需要3分钟左右。每月一家公司就有625个左右发文，需要人为过滤，对于一家公司的制度收集录入知识库，每月可节省了时间约为18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分钟。对于有数十家子公司的集团公司来说，流程产生的效益更为可观。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从初步投资回报率来评估，该流程具有开发价值，流程上线后会取得比较好的效益。</a:t>
            </a:r>
            <a:endParaRPr lang="zh-CN" altLang="en-US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755" y="1516380"/>
            <a:ext cx="107556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根据用户需求，并考虑流程应用单位可扩展性和知识管理系统上传知识可扩展性，结合艺赛旗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IS-RPA 2020.3.0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的产品架构特点，在项目架构设计上，充分利用平台的用户自定义变量、用户自定义文件和自定义组件开发技术。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使用以上三项和技术之后，我们可获得的效果为：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、流程可以分配给多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每个用户可以完成特定查询时间、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特定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OA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公文的知识转化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、流程可以定时执行也可以手动触发。当定时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时，会根据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用户自定义变量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确定是自动计算抓取公文的时间区间还是读取用户定义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时间区间，实现了对历史数据转化和日常定期转化。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4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、定义了上传知识的基本模板，并将知识库管理系统的操作抽取为通用自定义组件，为以后反复运用已开发好的流程提供了必要的流程储备。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OA"/>
          <p:cNvPicPr>
            <a:picLocks noChangeAspect="1"/>
          </p:cNvPicPr>
          <p:nvPr/>
        </p:nvPicPr>
        <p:blipFill>
          <a:blip r:embed="rId1"/>
          <a:srcRect t="8009" b="35519"/>
          <a:stretch>
            <a:fillRect/>
          </a:stretch>
        </p:blipFill>
        <p:spPr>
          <a:xfrm>
            <a:off x="2771775" y="1668145"/>
            <a:ext cx="6231255" cy="3872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755" y="1492885"/>
            <a:ext cx="10755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代码化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流程开发</a:t>
            </a:r>
            <a:endParaRPr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、流程的执行方式灵活：流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程可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执行，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可手动触发</a:t>
            </a:r>
            <a:endPara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、应用范围大、灵活性提高：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单位、时间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区间、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可用户</a:t>
            </a:r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、支持多用户操作、具有部门或集团内的推广性</a:t>
            </a:r>
            <a:endPara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、独立功能封装，组件化开发使得开发成果可以应用于其他项目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92499" y="304158"/>
            <a:ext cx="553564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9895" y="1354455"/>
            <a:ext cx="11384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对于第三点：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应用范围大、灵活性提高进一步说明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</a:rPr>
              <a:t>	</a:t>
            </a:r>
            <a:r>
              <a:rPr lang="zh-CN" altLang="en-US">
                <a:solidFill>
                  <a:schemeClr val="bg1"/>
                </a:solidFill>
              </a:rPr>
              <a:t>配置文件由用户维护：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	</a:t>
            </a:r>
            <a:r>
              <a:rPr lang="zh-CN" altLang="en-US">
                <a:solidFill>
                  <a:schemeClr val="bg1"/>
                </a:solidFill>
              </a:rPr>
              <a:t>用户不需要有任何专业技术，只需要知道需要查找得公文位于业务分类中的位置，就可以设置配置表。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059160" y="602424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666750" progId="Excel.Sheet.12">
                  <p:embed/>
                </p:oleObj>
              </mc:Choice>
              <mc:Fallback>
                <p:oleObj name="" showAsIcon="1" r:id="rId1" imgW="971550" imgH="66675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59160" y="602424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046730" y="2288540"/>
            <a:ext cx="5676900" cy="2145665"/>
            <a:chOff x="1005" y="3585"/>
            <a:chExt cx="17659" cy="526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" y="3585"/>
              <a:ext cx="10440" cy="112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9" y="4885"/>
              <a:ext cx="1810" cy="396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449" y="5078"/>
              <a:ext cx="1810" cy="1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2" y="4885"/>
              <a:ext cx="1814" cy="2049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762" y="5035"/>
              <a:ext cx="1813" cy="1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4" y="4925"/>
              <a:ext cx="1795" cy="392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747" y="6034"/>
              <a:ext cx="1791" cy="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88" y="3585"/>
              <a:ext cx="6677" cy="3157"/>
            </a:xfrm>
            <a:prstGeom prst="rect">
              <a:avLst/>
            </a:prstGeom>
          </p:spPr>
        </p:pic>
        <p:sp>
          <p:nvSpPr>
            <p:cNvPr id="14" name="右箭头 13"/>
            <p:cNvSpPr/>
            <p:nvPr/>
          </p:nvSpPr>
          <p:spPr>
            <a:xfrm>
              <a:off x="11445" y="3893"/>
              <a:ext cx="543" cy="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 rot="5400000">
              <a:off x="3120" y="4366"/>
              <a:ext cx="358" cy="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 rot="5400000">
              <a:off x="6523" y="4326"/>
              <a:ext cx="358" cy="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 rot="5400000">
              <a:off x="9555" y="4326"/>
              <a:ext cx="358" cy="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94665" y="3051175"/>
            <a:ext cx="2141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OA</a:t>
            </a:r>
            <a:r>
              <a:rPr lang="zh-CN" altLang="en-US">
                <a:solidFill>
                  <a:schemeClr val="bg1"/>
                </a:solidFill>
              </a:rPr>
              <a:t>下载配置：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675" y="5039995"/>
            <a:ext cx="2141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知识库上传</a:t>
            </a:r>
            <a:r>
              <a:rPr lang="zh-CN" altLang="en-US">
                <a:solidFill>
                  <a:schemeClr val="bg1"/>
                </a:solidFill>
              </a:rPr>
              <a:t>配置：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14675" y="4631690"/>
            <a:ext cx="5581650" cy="2171700"/>
            <a:chOff x="4905" y="7294"/>
            <a:chExt cx="8790" cy="342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05" y="7338"/>
              <a:ext cx="5254" cy="93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rcRect r="68404"/>
            <a:stretch>
              <a:fillRect/>
            </a:stretch>
          </p:blipFill>
          <p:spPr>
            <a:xfrm>
              <a:off x="10507" y="7294"/>
              <a:ext cx="3189" cy="342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857" y="8005"/>
              <a:ext cx="1029" cy="16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057" y="9610"/>
              <a:ext cx="829" cy="2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>
              <a:off x="10159" y="7863"/>
              <a:ext cx="349" cy="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92499" y="304158"/>
            <a:ext cx="553564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9895" y="1354455"/>
            <a:ext cx="81788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对于第三点：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应用范围大、灵活性提高进一步说明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</a:rPr>
              <a:t>	</a:t>
            </a:r>
            <a:r>
              <a:rPr lang="zh-CN" altLang="en-US">
                <a:solidFill>
                  <a:schemeClr val="bg1"/>
                </a:solidFill>
              </a:rPr>
              <a:t>配置信息由用户维护：解决补录知识和系统定时触发的问题。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如右图所示：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、当</a:t>
            </a:r>
            <a:r>
              <a:rPr lang="en-US" altLang="zh-CN">
                <a:solidFill>
                  <a:schemeClr val="bg1"/>
                </a:solidFill>
              </a:rPr>
              <a:t>date_type=0</a:t>
            </a:r>
            <a:r>
              <a:rPr lang="zh-CN" altLang="en-US">
                <a:solidFill>
                  <a:schemeClr val="bg1"/>
                </a:solidFill>
              </a:rPr>
              <a:t>时，系统会根据规则自动生成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、当</a:t>
            </a:r>
            <a:r>
              <a:rPr lang="en-US" altLang="zh-CN">
                <a:solidFill>
                  <a:schemeClr val="bg1"/>
                </a:solidFill>
              </a:rPr>
              <a:t>date_type=1</a:t>
            </a:r>
            <a:r>
              <a:rPr lang="zh-CN" altLang="en-US">
                <a:solidFill>
                  <a:schemeClr val="bg1"/>
                </a:solidFill>
              </a:rPr>
              <a:t>时，则读取用户自定义的开始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日期</a:t>
            </a:r>
            <a:r>
              <a:rPr lang="zh-CN" altLang="en-US">
                <a:solidFill>
                  <a:schemeClr val="bg1"/>
                </a:solidFill>
              </a:rPr>
              <a:t>和结束日期作为过滤条件。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同时，在开发的过程中，我们还巧妙地解决了非输入型日期的选择处理。</a:t>
            </a:r>
            <a:endParaRPr lang="zh-CN" alt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059160" y="602424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666750" progId="Excel.Sheet.12">
                  <p:embed/>
                </p:oleObj>
              </mc:Choice>
              <mc:Fallback>
                <p:oleObj name="" showAsIcon="1" r:id="rId1" imgW="971550" imgH="66675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59160" y="602424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75" y="1875790"/>
            <a:ext cx="2668270" cy="29635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" y="2553335"/>
            <a:ext cx="1781175" cy="2019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975" y="2553335"/>
            <a:ext cx="1743075" cy="1990725"/>
          </a:xfrm>
          <a:prstGeom prst="rect">
            <a:avLst/>
          </a:prstGeom>
        </p:spPr>
      </p:pic>
      <p:sp>
        <p:nvSpPr>
          <p:cNvPr id="31" name="右箭头 30"/>
          <p:cNvSpPr/>
          <p:nvPr/>
        </p:nvSpPr>
        <p:spPr>
          <a:xfrm>
            <a:off x="2239645" y="3413760"/>
            <a:ext cx="481330" cy="29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945380" y="3225800"/>
            <a:ext cx="3316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查询开始日期：</a:t>
            </a:r>
            <a:r>
              <a:rPr lang="en-US" altLang="zh-CN">
                <a:solidFill>
                  <a:schemeClr val="bg1"/>
                </a:solidFill>
              </a:rPr>
              <a:t>2021-05-23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查询结束日期：</a:t>
            </a:r>
            <a:r>
              <a:rPr lang="en-US" altLang="zh-CN">
                <a:solidFill>
                  <a:schemeClr val="bg1"/>
                </a:solidFill>
              </a:rPr>
              <a:t>2021-05-29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4464050" y="3413760"/>
            <a:ext cx="481330" cy="29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261985" y="5246370"/>
            <a:ext cx="2394585" cy="1026160"/>
            <a:chOff x="5408" y="8392"/>
            <a:chExt cx="3771" cy="161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8" y="8392"/>
              <a:ext cx="1274" cy="1617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9" y="8392"/>
              <a:ext cx="1250" cy="1614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929" y="9487"/>
              <a:ext cx="204" cy="2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975" y="9487"/>
              <a:ext cx="204" cy="2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08" y="9216"/>
              <a:ext cx="353" cy="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869" y="8770"/>
              <a:ext cx="353" cy="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408" y="8392"/>
              <a:ext cx="712" cy="1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755" y="1516380"/>
            <a:ext cx="107556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、方案解决了实际问题，把员工从重复性的工作解放出来，从事更具有价值的工作。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、方案解决了具体任务及时性问题，可以方便其他用户快速查询到相关制度知识，从而促进相关业务的合规性开展，有效降低了操作风险。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、项目在具体的开发中采用了组件化的技术、为后期有相同系统的操作实现已有开发成果的共享提供了流程储备、进一步提高开发效率，降低开发成本。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引用用户自己调查的结果来反映该流程的收益：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每月一家公司就有625个左右发文，需要人为过滤，对于一家公司的制度收集录入知识库，每月可节省了时间为1875分钟。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对于一家集团性的公司，具有更大的乘数效应。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WPS 演示</Application>
  <PresentationFormat>宽屏</PresentationFormat>
  <Paragraphs>98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Calibri</vt:lpstr>
      <vt:lpstr>Calibri Light</vt:lpstr>
      <vt:lpstr>Office 主题</vt:lpstr>
      <vt:lpstr>1_Office 主题</vt:lpstr>
      <vt:lpstr>Excel.Sheet.12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91</cp:revision>
  <dcterms:created xsi:type="dcterms:W3CDTF">2021-03-03T08:16:00Z</dcterms:created>
  <dcterms:modified xsi:type="dcterms:W3CDTF">2021-06-24T11:19:43Z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01A6F51BC0444358B4E354400DBA5E4E</vt:lpwstr>
  </property>
</Properties>
</file>