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sldIdLst>
    <p:sldId id="256" r:id="rId4"/>
    <p:sldId id="257" r:id="rId5"/>
    <p:sldId id="258" r:id="rId6"/>
    <p:sldId id="259" r:id="rId7"/>
    <p:sldId id="263" r:id="rId8"/>
    <p:sldId id="261" r:id="rId9"/>
    <p:sldId id="260" r:id="rId10"/>
    <p:sldId id="262" r:id="rId1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84E2"/>
    <a:srgbClr val="705661"/>
    <a:srgbClr val="D460FF"/>
    <a:srgbClr val="01A8FF"/>
    <a:srgbClr val="34334B"/>
    <a:srgbClr val="6D5562"/>
    <a:srgbClr val="1A070E"/>
    <a:srgbClr val="725760"/>
    <a:srgbClr val="26101D"/>
    <a:srgbClr val="47A1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p:cViewPr>
        <p:scale>
          <a:sx n="124" d="100"/>
          <a:sy n="124" d="100"/>
        </p:scale>
        <p:origin x="640" y="128"/>
      </p:cViewPr>
      <p:guideLst>
        <p:guide pos="3840"/>
        <p:guide orient="horz"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 Type="http://schemas.openxmlformats.org/officeDocument/2006/relationships/theme" Target="theme/theme1.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幻灯片">
    <p:spTree>
      <p:nvGrpSpPr>
        <p:cNvPr id="1" name=""/>
        <p:cNvGrpSpPr/>
        <p:nvPr/>
      </p:nvGrpSpPr>
      <p:grpSpPr>
        <a:xfrm>
          <a:off x="0" y="0"/>
          <a:ext cx="0" cy="0"/>
          <a:chOff x="0" y="0"/>
          <a:chExt cx="0" cy="0"/>
        </a:xfrm>
      </p:grpSpPr>
      <p:sp>
        <p:nvSpPr>
          <p:cNvPr id="29" name="矩形 28"/>
          <p:cNvSpPr/>
          <p:nvPr userDrawn="1"/>
        </p:nvSpPr>
        <p:spPr>
          <a:xfrm flipV="1">
            <a:off x="1083077" y="1981118"/>
            <a:ext cx="10149221" cy="95945"/>
          </a:xfrm>
          <a:prstGeom prst="rect">
            <a:avLst/>
          </a:prstGeom>
          <a:gradFill>
            <a:gsLst>
              <a:gs pos="43000">
                <a:srgbClr val="B983E1"/>
              </a:gs>
              <a:gs pos="100000">
                <a:srgbClr val="17050A"/>
              </a:gs>
              <a:gs pos="0">
                <a:srgbClr val="00A8FF"/>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30" name="组合 29"/>
          <p:cNvGrpSpPr/>
          <p:nvPr userDrawn="1"/>
        </p:nvGrpSpPr>
        <p:grpSpPr>
          <a:xfrm>
            <a:off x="1083077" y="1392923"/>
            <a:ext cx="2316071" cy="1446550"/>
            <a:chOff x="3221860" y="1907278"/>
            <a:chExt cx="2316071" cy="1446550"/>
          </a:xfrm>
        </p:grpSpPr>
        <p:sp>
          <p:nvSpPr>
            <p:cNvPr id="31" name="文本框 30"/>
            <p:cNvSpPr txBox="1"/>
            <p:nvPr/>
          </p:nvSpPr>
          <p:spPr>
            <a:xfrm>
              <a:off x="3221860" y="1907278"/>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中</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endParaRPr>
            </a:p>
          </p:txBody>
        </p:sp>
        <p:sp>
          <p:nvSpPr>
            <p:cNvPr id="32" name="文本框 31"/>
            <p:cNvSpPr txBox="1"/>
            <p:nvPr/>
          </p:nvSpPr>
          <p:spPr>
            <a:xfrm>
              <a:off x="4080067" y="1907278"/>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国</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endParaRPr>
            </a:p>
          </p:txBody>
        </p:sp>
      </p:grpSp>
      <p:grpSp>
        <p:nvGrpSpPr>
          <p:cNvPr id="33" name="组合 32"/>
          <p:cNvGrpSpPr/>
          <p:nvPr userDrawn="1"/>
        </p:nvGrpSpPr>
        <p:grpSpPr>
          <a:xfrm>
            <a:off x="3005863" y="1289780"/>
            <a:ext cx="8397721" cy="1549693"/>
            <a:chOff x="1508112" y="2935045"/>
            <a:chExt cx="8397721" cy="1549693"/>
          </a:xfrm>
        </p:grpSpPr>
        <p:sp>
          <p:nvSpPr>
            <p:cNvPr id="34" name="文本框 33"/>
            <p:cNvSpPr txBox="1"/>
            <p:nvPr/>
          </p:nvSpPr>
          <p:spPr>
            <a:xfrm>
              <a:off x="3348263" y="2935045"/>
              <a:ext cx="929599" cy="1446550"/>
            </a:xfrm>
            <a:prstGeom prst="rect">
              <a:avLst/>
            </a:prstGeom>
            <a:noFill/>
          </p:spPr>
          <p:txBody>
            <a:bodyPr wrap="square" rtlCol="0">
              <a:spAutoFit/>
            </a:bodyPr>
            <a:lstStyle/>
            <a:p>
              <a:r>
                <a:rPr lang="en-US" altLang="zh-CN" sz="8800" b="1" dirty="0">
                  <a:gradFill flip="none" rotWithShape="1">
                    <a:gsLst>
                      <a:gs pos="100000">
                        <a:schemeClr val="tx1">
                          <a:lumMod val="95000"/>
                          <a:lumOff val="5000"/>
                          <a:alpha val="0"/>
                        </a:schemeClr>
                      </a:gs>
                      <a:gs pos="39000">
                        <a:schemeClr val="bg1"/>
                      </a:gs>
                      <a:gs pos="0">
                        <a:schemeClr val="bg1"/>
                      </a:gs>
                    </a:gsLst>
                    <a:lin ang="0" scaled="1"/>
                    <a:tileRect/>
                  </a:gradFill>
                  <a:latin typeface="方正粗黑宋简体" panose="02000000000000000000" pitchFamily="2" charset="-122"/>
                  <a:ea typeface="方正粗黑宋简体" panose="02000000000000000000" pitchFamily="2" charset="-122"/>
                </a:rPr>
                <a:t>+</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方正粗黑宋简体" panose="02000000000000000000" pitchFamily="2" charset="-122"/>
                <a:ea typeface="方正粗黑宋简体" panose="02000000000000000000" pitchFamily="2" charset="-122"/>
              </a:endParaRPr>
            </a:p>
          </p:txBody>
        </p:sp>
        <p:sp>
          <p:nvSpPr>
            <p:cNvPr id="35" name="文本框 34"/>
            <p:cNvSpPr txBox="1"/>
            <p:nvPr/>
          </p:nvSpPr>
          <p:spPr>
            <a:xfrm>
              <a:off x="5093031" y="2953697"/>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开</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endParaRPr>
            </a:p>
          </p:txBody>
        </p:sp>
        <p:sp>
          <p:nvSpPr>
            <p:cNvPr id="36" name="文本框 35"/>
            <p:cNvSpPr txBox="1"/>
            <p:nvPr/>
          </p:nvSpPr>
          <p:spPr>
            <a:xfrm>
              <a:off x="5957860" y="2953697"/>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发</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endParaRPr>
            </a:p>
          </p:txBody>
        </p:sp>
        <p:sp>
          <p:nvSpPr>
            <p:cNvPr id="37" name="文本框 36"/>
            <p:cNvSpPr txBox="1"/>
            <p:nvPr/>
          </p:nvSpPr>
          <p:spPr>
            <a:xfrm>
              <a:off x="6776691" y="2953697"/>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者</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endParaRPr>
            </a:p>
          </p:txBody>
        </p:sp>
        <p:sp>
          <p:nvSpPr>
            <p:cNvPr id="38" name="文本框 37"/>
            <p:cNvSpPr txBox="1"/>
            <p:nvPr/>
          </p:nvSpPr>
          <p:spPr>
            <a:xfrm>
              <a:off x="7570912" y="2953697"/>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大</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endParaRPr>
            </a:p>
          </p:txBody>
        </p:sp>
        <p:sp>
          <p:nvSpPr>
            <p:cNvPr id="39" name="文本框 38"/>
            <p:cNvSpPr txBox="1"/>
            <p:nvPr/>
          </p:nvSpPr>
          <p:spPr>
            <a:xfrm>
              <a:off x="8447969" y="2953697"/>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赛</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endParaRPr>
            </a:p>
          </p:txBody>
        </p:sp>
        <p:grpSp>
          <p:nvGrpSpPr>
            <p:cNvPr id="40" name="组合 39"/>
            <p:cNvGrpSpPr/>
            <p:nvPr/>
          </p:nvGrpSpPr>
          <p:grpSpPr>
            <a:xfrm>
              <a:off x="1508112" y="3038188"/>
              <a:ext cx="1994660" cy="1446550"/>
              <a:chOff x="1490018" y="4162664"/>
              <a:chExt cx="1994660" cy="1446550"/>
            </a:xfrm>
          </p:grpSpPr>
          <p:sp>
            <p:nvSpPr>
              <p:cNvPr id="44" name="文本框 43"/>
              <p:cNvSpPr txBox="1"/>
              <p:nvPr/>
            </p:nvSpPr>
            <p:spPr>
              <a:xfrm>
                <a:off x="1490018" y="4162664"/>
                <a:ext cx="956464" cy="1446550"/>
              </a:xfrm>
              <a:prstGeom prst="rect">
                <a:avLst/>
              </a:prstGeom>
              <a:noFill/>
            </p:spPr>
            <p:txBody>
              <a:bodyPr wrap="square" rtlCol="0">
                <a:spAutoFit/>
              </a:bodyPr>
              <a:lstStyle/>
              <a:p>
                <a:r>
                  <a:rPr lang="en-US" altLang="zh-CN"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rPr>
                  <a:t>R</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5" name="文本框 44"/>
              <p:cNvSpPr txBox="1"/>
              <p:nvPr/>
            </p:nvSpPr>
            <p:spPr>
              <a:xfrm>
                <a:off x="2055316" y="4162664"/>
                <a:ext cx="956464" cy="1446550"/>
              </a:xfrm>
              <a:prstGeom prst="rect">
                <a:avLst/>
              </a:prstGeom>
              <a:noFill/>
            </p:spPr>
            <p:txBody>
              <a:bodyPr wrap="square" rtlCol="0">
                <a:spAutoFit/>
              </a:bodyPr>
              <a:lstStyle/>
              <a:p>
                <a:r>
                  <a:rPr lang="en-US" altLang="zh-CN"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rPr>
                  <a:t>P</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6" name="文本框 45"/>
              <p:cNvSpPr txBox="1"/>
              <p:nvPr/>
            </p:nvSpPr>
            <p:spPr>
              <a:xfrm>
                <a:off x="2528214" y="4162664"/>
                <a:ext cx="956464" cy="1446550"/>
              </a:xfrm>
              <a:prstGeom prst="rect">
                <a:avLst/>
              </a:prstGeom>
              <a:noFill/>
            </p:spPr>
            <p:txBody>
              <a:bodyPr wrap="square" rtlCol="0">
                <a:spAutoFit/>
              </a:bodyPr>
              <a:lstStyle/>
              <a:p>
                <a:r>
                  <a:rPr lang="en-US" altLang="zh-CN"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rPr>
                  <a:t>A</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grpSp>
        <p:grpSp>
          <p:nvGrpSpPr>
            <p:cNvPr id="41" name="组合 40"/>
            <p:cNvGrpSpPr/>
            <p:nvPr/>
          </p:nvGrpSpPr>
          <p:grpSpPr>
            <a:xfrm>
              <a:off x="3953483" y="3038188"/>
              <a:ext cx="1657791" cy="1446550"/>
              <a:chOff x="4007931" y="4826644"/>
              <a:chExt cx="1657791" cy="1446550"/>
            </a:xfrm>
          </p:grpSpPr>
          <p:sp>
            <p:nvSpPr>
              <p:cNvPr id="42" name="文本框 41"/>
              <p:cNvSpPr txBox="1"/>
              <p:nvPr/>
            </p:nvSpPr>
            <p:spPr>
              <a:xfrm>
                <a:off x="4007931" y="4826644"/>
                <a:ext cx="975952" cy="1446550"/>
              </a:xfrm>
              <a:prstGeom prst="rect">
                <a:avLst/>
              </a:prstGeom>
              <a:noFill/>
            </p:spPr>
            <p:txBody>
              <a:bodyPr wrap="square" rtlCol="0">
                <a:spAutoFit/>
              </a:bodyPr>
              <a:lstStyle/>
              <a:p>
                <a:r>
                  <a:rPr lang="en-US" altLang="zh-CN"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rPr>
                  <a:t>A</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sp>
            <p:nvSpPr>
              <p:cNvPr id="43" name="文本框 42"/>
              <p:cNvSpPr txBox="1"/>
              <p:nvPr/>
            </p:nvSpPr>
            <p:spPr>
              <a:xfrm>
                <a:off x="4689770" y="4826644"/>
                <a:ext cx="975952" cy="1446550"/>
              </a:xfrm>
              <a:prstGeom prst="rect">
                <a:avLst/>
              </a:prstGeom>
              <a:noFill/>
            </p:spPr>
            <p:txBody>
              <a:bodyPr wrap="square" rtlCol="0">
                <a:spAutoFit/>
              </a:bodyPr>
              <a:lstStyle/>
              <a:p>
                <a:r>
                  <a:rPr lang="en-US" altLang="zh-CN"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rPr>
                  <a:t>I</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grpSp>
      </p:grpSp>
      <p:sp>
        <p:nvSpPr>
          <p:cNvPr id="47" name="文本框 46"/>
          <p:cNvSpPr txBox="1"/>
          <p:nvPr userDrawn="1"/>
        </p:nvSpPr>
        <p:spPr>
          <a:xfrm>
            <a:off x="4432464" y="3668573"/>
            <a:ext cx="3904479" cy="584775"/>
          </a:xfrm>
          <a:prstGeom prst="rect">
            <a:avLst/>
          </a:prstGeom>
          <a:noFill/>
        </p:spPr>
        <p:txBody>
          <a:bodyPr wrap="square" rtlCol="0">
            <a:spAutoFit/>
          </a:bodyPr>
          <a:lstStyle/>
          <a:p>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智创 </a:t>
            </a:r>
            <a:r>
              <a:rPr lang="en-US" altLang="zh-CN"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探索 </a:t>
            </a:r>
            <a:r>
              <a:rPr lang="en-US" altLang="zh-CN"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应用</a:t>
            </a:r>
            <a:endPar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pic>
        <p:nvPicPr>
          <p:cNvPr id="48" name="图片 47"/>
          <p:cNvPicPr>
            <a:picLocks noChangeAspect="1"/>
          </p:cNvPicPr>
          <p:nvPr userDrawn="1"/>
        </p:nvPicPr>
        <p:blipFill rotWithShape="1">
          <a:blip r:embed="rId2" cstate="print">
            <a:extLst>
              <a:ext uri="{28A0092B-C50C-407E-A947-70E740481C1C}">
                <a14:useLocalDpi xmlns:a14="http://schemas.microsoft.com/office/drawing/2010/main" val="0"/>
              </a:ext>
            </a:extLst>
          </a:blip>
          <a:srcRect l="36506"/>
          <a:stretch>
            <a:fillRect/>
          </a:stretch>
        </p:blipFill>
        <p:spPr>
          <a:xfrm rot="5400000">
            <a:off x="4615214" y="1275122"/>
            <a:ext cx="384548" cy="605651"/>
          </a:xfrm>
          <a:prstGeom prst="rect">
            <a:avLst/>
          </a:prstGeom>
        </p:spPr>
      </p:pic>
      <p:pic>
        <p:nvPicPr>
          <p:cNvPr id="49" name="图片 48"/>
          <p:cNvPicPr>
            <a:picLocks noChangeAspect="1"/>
          </p:cNvPicPr>
          <p:nvPr userDrawn="1"/>
        </p:nvPicPr>
        <p:blipFill rotWithShape="1">
          <a:blip r:embed="rId3" cstate="print">
            <a:duotone>
              <a:prstClr val="black"/>
              <a:schemeClr val="accent4">
                <a:tint val="45000"/>
                <a:satMod val="400000"/>
              </a:schemeClr>
            </a:duotone>
            <a:extLst>
              <a:ext uri="{28A0092B-C50C-407E-A947-70E740481C1C}">
                <a14:useLocalDpi xmlns:a14="http://schemas.microsoft.com/office/drawing/2010/main" val="0"/>
              </a:ext>
            </a:extLst>
          </a:blip>
          <a:srcRect l="36506"/>
          <a:stretch>
            <a:fillRect/>
          </a:stretch>
        </p:blipFill>
        <p:spPr>
          <a:xfrm rot="5400000">
            <a:off x="7579447" y="3019739"/>
            <a:ext cx="672156" cy="1058624"/>
          </a:xfrm>
          <a:prstGeom prst="rect">
            <a:avLst/>
          </a:prstGeom>
        </p:spPr>
      </p:pic>
      <p:sp>
        <p:nvSpPr>
          <p:cNvPr id="50" name="文本框 49"/>
          <p:cNvSpPr txBox="1"/>
          <p:nvPr userDrawn="1"/>
        </p:nvSpPr>
        <p:spPr>
          <a:xfrm>
            <a:off x="2395708" y="2673824"/>
            <a:ext cx="7494359" cy="584775"/>
          </a:xfrm>
          <a:prstGeom prst="rect">
            <a:avLst/>
          </a:prstGeom>
          <a:noFill/>
        </p:spPr>
        <p:txBody>
          <a:bodyPr wrap="none" rtlCol="0">
            <a:spAutoFit/>
          </a:bodyPr>
          <a:lstStyle/>
          <a:p>
            <a:r>
              <a:rPr lang="en-US" altLang="zh-CN" sz="3200" dirty="0">
                <a:solidFill>
                  <a:schemeClr val="bg1"/>
                </a:solidFill>
                <a:latin typeface="Ebrima" panose="02000000000000000000" pitchFamily="2" charset="0"/>
                <a:ea typeface="Ebrima" panose="02000000000000000000" pitchFamily="2" charset="0"/>
                <a:cs typeface="Ebrima" panose="02000000000000000000" pitchFamily="2" charset="0"/>
              </a:rPr>
              <a:t>CHINA RPA+AI DEVELOPER CHALLENGE</a:t>
            </a:r>
            <a:endParaRPr lang="zh-CN" altLang="en-US" sz="3200" dirty="0">
              <a:solidFill>
                <a:schemeClr val="bg1"/>
              </a:solidFill>
              <a:latin typeface="Ebrima" panose="02000000000000000000" pitchFamily="2" charset="0"/>
              <a:ea typeface="微软雅黑" panose="020B0503020204020204" pitchFamily="34" charset="-122"/>
              <a:cs typeface="Ebrima" panose="02000000000000000000" pitchFamily="2"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0295FEE9-3369-4D2B-8668-FFFB4CA86DE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8E46046-C7FE-4B04-806F-A48B4A20A731}"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0295FEE9-3369-4D2B-8668-FFFB4CA86DE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8E46046-C7FE-4B04-806F-A48B4A20A731}"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idx="1"/>
          </p:nvPr>
        </p:nvSpPr>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nvPr>
        </p:nvSpPr>
        <p:spPr/>
        <p:txBody>
          <a:bodyPr/>
          <a:lstStyle/>
          <a:p>
            <a:fld id="{0295FEE9-3369-4D2B-8668-FFFB4CA86DE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8E46046-C7FE-4B04-806F-A48B4A20A731}"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endParaRPr lang="zh-CN" altLang="en-US"/>
          </a:p>
        </p:txBody>
      </p:sp>
      <p:sp>
        <p:nvSpPr>
          <p:cNvPr id="4" name="日期占位符 3"/>
          <p:cNvSpPr>
            <a:spLocks noGrp="1"/>
          </p:cNvSpPr>
          <p:nvPr>
            <p:ph type="dt" sz="half" idx="10"/>
          </p:nvPr>
        </p:nvSpPr>
        <p:spPr/>
        <p:txBody>
          <a:bodyPr/>
          <a:lstStyle/>
          <a:p>
            <a:fld id="{0295FEE9-3369-4D2B-8668-FFFB4CA86DEA}"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8E46046-C7FE-4B04-806F-A48B4A20A731}"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日期占位符 4"/>
          <p:cNvSpPr>
            <a:spLocks noGrp="1"/>
          </p:cNvSpPr>
          <p:nvPr>
            <p:ph type="dt" sz="half" idx="10"/>
          </p:nvPr>
        </p:nvSpPr>
        <p:spPr/>
        <p:txBody>
          <a:bodyPr/>
          <a:lstStyle/>
          <a:p>
            <a:fld id="{0295FEE9-3369-4D2B-8668-FFFB4CA86DE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8E46046-C7FE-4B04-806F-A48B4A20A731}"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endParaRPr lang="zh-CN" altLang="en-US"/>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nvPr>
        </p:nvSpPr>
        <p:spPr/>
        <p:txBody>
          <a:bodyPr/>
          <a:lstStyle/>
          <a:p>
            <a:fld id="{0295FEE9-3369-4D2B-8668-FFFB4CA86DEA}"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8E46046-C7FE-4B04-806F-A48B4A20A731}"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zh-CN" altLang="en-US"/>
          </a:p>
        </p:txBody>
      </p:sp>
      <p:sp>
        <p:nvSpPr>
          <p:cNvPr id="3" name="日期占位符 2"/>
          <p:cNvSpPr>
            <a:spLocks noGrp="1"/>
          </p:cNvSpPr>
          <p:nvPr>
            <p:ph type="dt" sz="half" idx="10"/>
          </p:nvPr>
        </p:nvSpPr>
        <p:spPr/>
        <p:txBody>
          <a:bodyPr/>
          <a:lstStyle/>
          <a:p>
            <a:fld id="{0295FEE9-3369-4D2B-8668-FFFB4CA86DEA}"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8E46046-C7FE-4B04-806F-A48B4A20A731}"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95FEE9-3369-4D2B-8668-FFFB4CA86DEA}"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8E46046-C7FE-4B04-806F-A48B4A20A731}" type="slidenum">
              <a:rPr lang="zh-CN" altLang="en-US" smtClean="0"/>
            </a:fld>
            <a:endParaRPr lang="zh-CN" altLang="en-US"/>
          </a:p>
        </p:txBody>
      </p:sp>
      <p:pic>
        <p:nvPicPr>
          <p:cNvPr id="6" name="图片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624" y="-57111"/>
            <a:ext cx="12353453" cy="6948000"/>
          </a:xfrm>
          <a:prstGeom prst="rect">
            <a:avLst/>
          </a:prstGeom>
        </p:spPr>
      </p:pic>
      <p:grpSp>
        <p:nvGrpSpPr>
          <p:cNvPr id="11" name="组合 10"/>
          <p:cNvGrpSpPr/>
          <p:nvPr userDrawn="1"/>
        </p:nvGrpSpPr>
        <p:grpSpPr>
          <a:xfrm>
            <a:off x="10486256" y="-38067"/>
            <a:ext cx="2245394" cy="1015326"/>
            <a:chOff x="10476631" y="29308"/>
            <a:chExt cx="2245394" cy="1015326"/>
          </a:xfrm>
        </p:grpSpPr>
        <p:pic>
          <p:nvPicPr>
            <p:cNvPr id="12" name="图片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76631" y="29308"/>
              <a:ext cx="1724994" cy="787133"/>
            </a:xfrm>
            <a:prstGeom prst="rect">
              <a:avLst/>
            </a:prstGeom>
          </p:spPr>
        </p:pic>
        <p:sp>
          <p:nvSpPr>
            <p:cNvPr id="13" name="文本框 12"/>
            <p:cNvSpPr txBox="1"/>
            <p:nvPr userDrawn="1"/>
          </p:nvSpPr>
          <p:spPr>
            <a:xfrm>
              <a:off x="10579602" y="767635"/>
              <a:ext cx="2142423" cy="276999"/>
            </a:xfrm>
            <a:prstGeom prst="rect">
              <a:avLst/>
            </a:prstGeom>
            <a:noFill/>
          </p:spPr>
          <p:txBody>
            <a:bodyPr wrap="square" rtlCol="0">
              <a:spAutoFit/>
            </a:bodyPr>
            <a:lstStyle/>
            <a:p>
              <a:r>
                <a:rPr lang="zh-CN" altLang="en-US"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智 创 </a:t>
              </a:r>
              <a:r>
                <a:rPr lang="en-US" altLang="zh-CN"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探 索 </a:t>
              </a:r>
              <a:r>
                <a:rPr lang="en-US" altLang="zh-CN"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应 用</a:t>
              </a:r>
              <a:endParaRPr lang="zh-CN" altLang="en-US"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内容与标题">
    <p:spTree>
      <p:nvGrpSpPr>
        <p:cNvPr id="1" name=""/>
        <p:cNvGrpSpPr/>
        <p:nvPr/>
      </p:nvGrpSpPr>
      <p:grpSpPr>
        <a:xfrm>
          <a:off x="0" y="0"/>
          <a:ext cx="0" cy="0"/>
          <a:chOff x="0" y="0"/>
          <a:chExt cx="0" cy="0"/>
        </a:xfrm>
      </p:grpSpPr>
      <p:pic>
        <p:nvPicPr>
          <p:cNvPr id="9" name="图片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6812" y="1752261"/>
            <a:ext cx="4201895" cy="1917369"/>
          </a:xfrm>
          <a:prstGeom prst="rect">
            <a:avLst/>
          </a:prstGeom>
        </p:spPr>
      </p:pic>
      <p:pic>
        <p:nvPicPr>
          <p:cNvPr id="10" name="图片 9"/>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556294" y="2499927"/>
            <a:ext cx="4814036" cy="2339406"/>
          </a:xfrm>
          <a:prstGeom prst="rect">
            <a:avLst/>
          </a:prstGeom>
        </p:spPr>
      </p:pic>
      <p:sp>
        <p:nvSpPr>
          <p:cNvPr id="12" name="文本框 11"/>
          <p:cNvSpPr txBox="1"/>
          <p:nvPr userDrawn="1"/>
        </p:nvSpPr>
        <p:spPr>
          <a:xfrm>
            <a:off x="1731229" y="3669630"/>
            <a:ext cx="3904479" cy="584775"/>
          </a:xfrm>
          <a:prstGeom prst="rect">
            <a:avLst/>
          </a:prstGeom>
          <a:noFill/>
        </p:spPr>
        <p:txBody>
          <a:bodyPr wrap="square" rtlCol="0">
            <a:spAutoFit/>
          </a:bodyPr>
          <a:lstStyle/>
          <a:p>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智创 </a:t>
            </a:r>
            <a:r>
              <a:rPr lang="en-US" altLang="zh-CN"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探索 </a:t>
            </a:r>
            <a:r>
              <a:rPr lang="en-US" altLang="zh-CN"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应用</a:t>
            </a:r>
            <a:endPar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endParaRPr lang="zh-CN" altLang="en-US"/>
          </a:p>
        </p:txBody>
      </p:sp>
      <p:sp>
        <p:nvSpPr>
          <p:cNvPr id="5" name="日期占位符 4"/>
          <p:cNvSpPr>
            <a:spLocks noGrp="1"/>
          </p:cNvSpPr>
          <p:nvPr>
            <p:ph type="dt" sz="half" idx="10"/>
          </p:nvPr>
        </p:nvSpPr>
        <p:spPr/>
        <p:txBody>
          <a:bodyPr/>
          <a:lstStyle/>
          <a:p>
            <a:fld id="{0295FEE9-3369-4D2B-8668-FFFB4CA86DEA}"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8E46046-C7FE-4B04-806F-A48B4A20A731}"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4" Type="http://schemas.openxmlformats.org/officeDocument/2006/relationships/theme" Target="../theme/theme1.xml"/><Relationship Id="rId13" Type="http://schemas.openxmlformats.org/officeDocument/2006/relationships/image" Target="../media/image4.png"/><Relationship Id="rId12" Type="http://schemas.openxmlformats.org/officeDocument/2006/relationships/image" Target="../media/image6.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4" Type="http://schemas.openxmlformats.org/officeDocument/2006/relationships/theme" Target="../theme/theme2.xml"/><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5FEE9-3369-4D2B-8668-FFFB4CA86DEA}"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46046-C7FE-4B04-806F-A48B4A20A731}" type="slidenum">
              <a:rPr lang="zh-CN" altLang="en-US" smtClean="0"/>
            </a:fld>
            <a:endParaRPr lang="zh-CN" altLang="en-US"/>
          </a:p>
        </p:txBody>
      </p:sp>
      <p:pic>
        <p:nvPicPr>
          <p:cNvPr id="7" name="图片 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0276" y="-42332"/>
            <a:ext cx="12355200" cy="6992698"/>
          </a:xfrm>
          <a:prstGeom prst="rect">
            <a:avLst/>
          </a:prstGeom>
        </p:spPr>
      </p:pic>
      <p:grpSp>
        <p:nvGrpSpPr>
          <p:cNvPr id="13" name="组合 12"/>
          <p:cNvGrpSpPr/>
          <p:nvPr userDrawn="1"/>
        </p:nvGrpSpPr>
        <p:grpSpPr>
          <a:xfrm>
            <a:off x="10486256" y="-38067"/>
            <a:ext cx="2245394" cy="1015326"/>
            <a:chOff x="10476631" y="29308"/>
            <a:chExt cx="2245394" cy="1015326"/>
          </a:xfrm>
        </p:grpSpPr>
        <p:pic>
          <p:nvPicPr>
            <p:cNvPr id="11" name="图片 10"/>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476631" y="29308"/>
              <a:ext cx="1724994" cy="787133"/>
            </a:xfrm>
            <a:prstGeom prst="rect">
              <a:avLst/>
            </a:prstGeom>
          </p:spPr>
        </p:pic>
        <p:sp>
          <p:nvSpPr>
            <p:cNvPr id="12" name="文本框 11"/>
            <p:cNvSpPr txBox="1"/>
            <p:nvPr userDrawn="1"/>
          </p:nvSpPr>
          <p:spPr>
            <a:xfrm>
              <a:off x="10579602" y="767635"/>
              <a:ext cx="2142423" cy="276999"/>
            </a:xfrm>
            <a:prstGeom prst="rect">
              <a:avLst/>
            </a:prstGeom>
            <a:noFill/>
          </p:spPr>
          <p:txBody>
            <a:bodyPr wrap="square" rtlCol="0">
              <a:spAutoFit/>
            </a:bodyPr>
            <a:lstStyle/>
            <a:p>
              <a:r>
                <a:rPr lang="zh-CN" altLang="en-US"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智 创 </a:t>
              </a:r>
              <a:r>
                <a:rPr lang="en-US" altLang="zh-CN"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探 索 </a:t>
              </a:r>
              <a:r>
                <a:rPr lang="en-US" altLang="zh-CN"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应 用</a:t>
              </a:r>
              <a:endParaRPr lang="zh-CN" altLang="en-US" sz="1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95FEE9-3369-4D2B-8668-FFFB4CA86DEA}"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E46046-C7FE-4B04-806F-A48B4A20A731}" type="slidenum">
              <a:rPr lang="zh-CN" altLang="en-US" smtClean="0"/>
            </a:fld>
            <a:endParaRPr lang="zh-CN" altLang="en-US"/>
          </a:p>
        </p:txBody>
      </p:sp>
      <p:pic>
        <p:nvPicPr>
          <p:cNvPr id="7" name="图片 6"/>
          <p:cNvPicPr>
            <a:picLocks noChangeAspect="1"/>
          </p:cNvPicPr>
          <p:nvPr userDrawn="1"/>
        </p:nvPicPr>
        <p:blipFill>
          <a:blip r:embed="rId1">
            <a:extLst>
              <a:ext uri="{28A0092B-C50C-407E-A947-70E740481C1C}">
                <a14:useLocalDpi xmlns:a14="http://schemas.microsoft.com/office/drawing/2010/main" val="0"/>
              </a:ext>
            </a:extLst>
          </a:blip>
          <a:stretch>
            <a:fillRect/>
          </a:stretch>
        </p:blipFill>
        <p:spPr>
          <a:xfrm>
            <a:off x="-10275" y="-42332"/>
            <a:ext cx="12276225" cy="6948000"/>
          </a:xfrm>
          <a:prstGeom prst="rect">
            <a:avLst/>
          </a:prstGeom>
        </p:spPr>
      </p:pic>
      <p:pic>
        <p:nvPicPr>
          <p:cNvPr id="10" name="图片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356812" y="1752261"/>
            <a:ext cx="4201895" cy="1917369"/>
          </a:xfrm>
          <a:prstGeom prst="rect">
            <a:avLst/>
          </a:prstGeom>
        </p:spPr>
      </p:pic>
      <p:pic>
        <p:nvPicPr>
          <p:cNvPr id="13" name="图片 1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33295" y="2576929"/>
            <a:ext cx="4814036" cy="2339406"/>
          </a:xfrm>
          <a:prstGeom prst="rect">
            <a:avLst/>
          </a:prstGeom>
        </p:spPr>
      </p:pic>
      <p:sp>
        <p:nvSpPr>
          <p:cNvPr id="14" name="文本框 13"/>
          <p:cNvSpPr txBox="1"/>
          <p:nvPr userDrawn="1"/>
        </p:nvSpPr>
        <p:spPr>
          <a:xfrm>
            <a:off x="1731229" y="3669630"/>
            <a:ext cx="3904479" cy="584775"/>
          </a:xfrm>
          <a:prstGeom prst="rect">
            <a:avLst/>
          </a:prstGeom>
          <a:noFill/>
        </p:spPr>
        <p:txBody>
          <a:bodyPr wrap="square" rtlCol="0">
            <a:spAutoFit/>
          </a:bodyPr>
          <a:lstStyle/>
          <a:p>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智创 </a:t>
            </a:r>
            <a:r>
              <a:rPr lang="en-US" altLang="zh-CN"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探索 </a:t>
            </a:r>
            <a:r>
              <a:rPr lang="en-US" altLang="zh-CN"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 </a:t>
            </a:r>
            <a:r>
              <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rPr>
              <a:t>应用</a:t>
            </a:r>
            <a:endParaRPr lang="zh-CN" altLang="en-US" sz="3200" dirty="0">
              <a:gradFill>
                <a:gsLst>
                  <a:gs pos="0">
                    <a:srgbClr val="01A8FF"/>
                  </a:gs>
                  <a:gs pos="100000">
                    <a:srgbClr val="D460FF"/>
                  </a:gs>
                </a:gsLst>
                <a:lin ang="2700000" scaled="1"/>
              </a:gra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cxnSp>
        <p:nvCxnSpPr>
          <p:cNvPr id="16" name="直线连接符 15"/>
          <p:cNvCxnSpPr/>
          <p:nvPr userDrawn="1"/>
        </p:nvCxnSpPr>
        <p:spPr>
          <a:xfrm>
            <a:off x="6092789" y="2974206"/>
            <a:ext cx="0" cy="856649"/>
          </a:xfrm>
          <a:prstGeom prst="line">
            <a:avLst/>
          </a:prstGeom>
          <a:ln w="12700">
            <a:solidFill>
              <a:srgbClr val="B484E2"/>
            </a:solidFill>
          </a:ln>
          <a:effectLst>
            <a:outerShdw blurRad="50800" dist="38100" dir="10800000" algn="r"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png"/><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文本占位符 2"/>
          <p:cNvSpPr txBox="1"/>
          <p:nvPr/>
        </p:nvSpPr>
        <p:spPr>
          <a:xfrm>
            <a:off x="4405127" y="4871378"/>
            <a:ext cx="3381856" cy="580723"/>
          </a:xfrm>
          <a:prstGeom prst="rect">
            <a:avLst/>
          </a:prstGeom>
          <a:solidFill>
            <a:srgbClr val="759BFF">
              <a:alpha val="10000"/>
            </a:srgbClr>
          </a:solidFill>
          <a:ln>
            <a:noFill/>
          </a:ln>
        </p:spPr>
        <p:txBody>
          <a:bodyPr anchor="ctr" anchorCtr="1">
            <a:normAutofit/>
          </a:bodyPr>
          <a:lstStyle>
            <a:lvl1pPr marL="0" indent="0" algn="l" defTabSz="914400" rtl="0" eaLnBrk="1" latinLnBrk="0" hangingPunct="1">
              <a:lnSpc>
                <a:spcPct val="90000"/>
              </a:lnSpc>
              <a:spcBef>
                <a:spcPts val="1000"/>
              </a:spcBef>
              <a:buFont typeface="Arial" panose="020B0604020202020204" pitchFamily="34" charset="0"/>
              <a:buNone/>
              <a:defRPr sz="1800" kern="1200">
                <a:solidFill>
                  <a:schemeClr val="bg1">
                    <a:alpha val="90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r>
              <a:rPr kumimoji="1" lang="en-US" altLang="zh-CN" dirty="0"/>
              <a:t>员工入职审批流程</a:t>
            </a:r>
            <a:endParaRPr kumimoji="1" lang="en-US" altLang="zh-CN" dirty="0"/>
          </a:p>
          <a:p>
            <a:pPr algn="ctr"/>
            <a:endParaRPr kumimoji="1" lang="zh-CN" altLang="en-US" sz="700" dirty="0"/>
          </a:p>
        </p:txBody>
      </p:sp>
      <p:grpSp>
        <p:nvGrpSpPr>
          <p:cNvPr id="32" name="组合 31"/>
          <p:cNvGrpSpPr/>
          <p:nvPr/>
        </p:nvGrpSpPr>
        <p:grpSpPr>
          <a:xfrm>
            <a:off x="1083077" y="1392923"/>
            <a:ext cx="2316071" cy="1446550"/>
            <a:chOff x="3221860" y="1907278"/>
            <a:chExt cx="2316071" cy="1446550"/>
          </a:xfrm>
        </p:grpSpPr>
        <p:sp>
          <p:nvSpPr>
            <p:cNvPr id="35" name="文本框 34"/>
            <p:cNvSpPr txBox="1"/>
            <p:nvPr/>
          </p:nvSpPr>
          <p:spPr>
            <a:xfrm>
              <a:off x="3221860" y="1907278"/>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中</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endParaRPr>
            </a:p>
          </p:txBody>
        </p:sp>
        <p:sp>
          <p:nvSpPr>
            <p:cNvPr id="36" name="文本框 35"/>
            <p:cNvSpPr txBox="1"/>
            <p:nvPr/>
          </p:nvSpPr>
          <p:spPr>
            <a:xfrm>
              <a:off x="4080067" y="1907278"/>
              <a:ext cx="1457864" cy="1446550"/>
            </a:xfrm>
            <a:prstGeom prst="rect">
              <a:avLst/>
            </a:prstGeom>
            <a:noFill/>
          </p:spPr>
          <p:txBody>
            <a:bodyPr wrap="square" rtlCol="0">
              <a:spAutoFit/>
            </a:bodyPr>
            <a:lstStyle/>
            <a:p>
              <a:r>
                <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rPr>
                <a:t>国</a:t>
              </a:r>
              <a:endParaRPr lang="zh-CN" altLang="en-US" sz="8800" b="1" dirty="0">
                <a:gradFill flip="none" rotWithShape="1">
                  <a:gsLst>
                    <a:gs pos="100000">
                      <a:schemeClr val="tx1">
                        <a:lumMod val="95000"/>
                        <a:lumOff val="5000"/>
                        <a:alpha val="0"/>
                      </a:schemeClr>
                    </a:gs>
                    <a:gs pos="39000">
                      <a:schemeClr val="bg1"/>
                    </a:gs>
                    <a:gs pos="0">
                      <a:schemeClr val="bg1"/>
                    </a:gs>
                  </a:gsLst>
                  <a:lin ang="0" scaled="1"/>
                  <a:tileRect/>
                </a:gradFill>
                <a:latin typeface="华文仿宋" panose="02010600040101010101" pitchFamily="2" charset="-122"/>
                <a:ea typeface="创艺简标宋" pitchFamily="2" charset="-122"/>
              </a:endParaRPr>
            </a:p>
          </p:txBody>
        </p:sp>
      </p:grpSp>
      <p:pic>
        <p:nvPicPr>
          <p:cNvPr id="58" name="图片 57"/>
          <p:cNvPicPr>
            <a:picLocks noChangeAspect="1"/>
          </p:cNvPicPr>
          <p:nvPr/>
        </p:nvPicPr>
        <p:blipFill>
          <a:blip r:embed="rId1"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10833246" y="840264"/>
            <a:ext cx="963174" cy="963174"/>
          </a:xfrm>
          <a:prstGeom prst="rect">
            <a:avLst/>
          </a:prstGeom>
        </p:spPr>
      </p:pic>
      <p:pic>
        <p:nvPicPr>
          <p:cNvPr id="59" name="图片 58"/>
          <p:cNvPicPr>
            <a:picLocks noChangeAspect="1"/>
          </p:cNvPicPr>
          <p:nvPr/>
        </p:nvPicPr>
        <p:blipFill rotWithShape="1">
          <a:blip r:embed="rId2" cstate="print">
            <a:duotone>
              <a:prstClr val="black"/>
              <a:schemeClr val="tx2">
                <a:tint val="45000"/>
                <a:satMod val="400000"/>
              </a:schemeClr>
            </a:duotone>
            <a:extLst>
              <a:ext uri="{28A0092B-C50C-407E-A947-70E740481C1C}">
                <a14:useLocalDpi xmlns:a14="http://schemas.microsoft.com/office/drawing/2010/main" val="0"/>
              </a:ext>
            </a:extLst>
          </a:blip>
          <a:srcRect l="36506"/>
          <a:stretch>
            <a:fillRect/>
          </a:stretch>
        </p:blipFill>
        <p:spPr>
          <a:xfrm rot="5400000">
            <a:off x="1077608" y="506641"/>
            <a:ext cx="507902" cy="799929"/>
          </a:xfrm>
          <a:prstGeom prst="rect">
            <a:avLst/>
          </a:prstGeom>
        </p:spPr>
      </p:pic>
      <p:pic>
        <p:nvPicPr>
          <p:cNvPr id="60" name="图片 59"/>
          <p:cNvPicPr>
            <a:picLocks noChangeAspect="1"/>
          </p:cNvPicPr>
          <p:nvPr/>
        </p:nvPicPr>
        <p:blipFill rotWithShape="1">
          <a:blip r:embed="rId3" cstate="print">
            <a:duotone>
              <a:prstClr val="black"/>
              <a:schemeClr val="accent1">
                <a:tint val="45000"/>
                <a:satMod val="400000"/>
              </a:schemeClr>
            </a:duotone>
            <a:extLst>
              <a:ext uri="{28A0092B-C50C-407E-A947-70E740481C1C}">
                <a14:useLocalDpi xmlns:a14="http://schemas.microsoft.com/office/drawing/2010/main" val="0"/>
              </a:ext>
            </a:extLst>
          </a:blip>
          <a:srcRect l="36506"/>
          <a:stretch>
            <a:fillRect/>
          </a:stretch>
        </p:blipFill>
        <p:spPr>
          <a:xfrm rot="5400000">
            <a:off x="9081309" y="87943"/>
            <a:ext cx="672156" cy="1058624"/>
          </a:xfrm>
          <a:prstGeom prst="rect">
            <a:avLst/>
          </a:prstGeom>
        </p:spPr>
      </p:pic>
      <p:pic>
        <p:nvPicPr>
          <p:cNvPr id="61" name="图片 60"/>
          <p:cNvPicPr>
            <a:picLocks noChangeAspect="1"/>
          </p:cNvPicPr>
          <p:nvPr/>
        </p:nvPicPr>
        <p:blipFill rotWithShape="1">
          <a:blip r:embed="rId4" cstate="print">
            <a:extLst>
              <a:ext uri="{28A0092B-C50C-407E-A947-70E740481C1C}">
                <a14:useLocalDpi xmlns:a14="http://schemas.microsoft.com/office/drawing/2010/main" val="0"/>
              </a:ext>
            </a:extLst>
          </a:blip>
          <a:srcRect l="36506"/>
          <a:stretch>
            <a:fillRect/>
          </a:stretch>
        </p:blipFill>
        <p:spPr>
          <a:xfrm rot="5400000">
            <a:off x="4615214" y="1275122"/>
            <a:ext cx="384548" cy="605651"/>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0" y="1079500"/>
            <a:ext cx="12192000" cy="14009"/>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7" name="文本占位符 8"/>
          <p:cNvSpPr txBox="1"/>
          <p:nvPr/>
        </p:nvSpPr>
        <p:spPr>
          <a:xfrm>
            <a:off x="835319" y="1815096"/>
            <a:ext cx="6251934" cy="48014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zh-CN" altLang="en-US" dirty="0">
                <a:gradFill flip="none" rotWithShape="1">
                  <a:gsLst>
                    <a:gs pos="0">
                      <a:srgbClr val="01A8FF"/>
                    </a:gs>
                    <a:gs pos="47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参赛作品 </a:t>
            </a:r>
            <a:r>
              <a:rPr kumimoji="1" lang="en-US" altLang="zh-CN" dirty="0">
                <a:solidFill>
                  <a:schemeClr val="bg1">
                    <a:alpha val="80000"/>
                  </a:schemeClr>
                </a:solidFill>
                <a:latin typeface="微软雅黑" panose="020B0503020204020204" pitchFamily="34" charset="-122"/>
                <a:ea typeface="微软雅黑" panose="020B0503020204020204" pitchFamily="34" charset="-122"/>
                <a:cs typeface="Arial" panose="020B0604020202020204" pitchFamily="34" charset="0"/>
              </a:rPr>
              <a:t>entries</a:t>
            </a:r>
            <a:r>
              <a:rPr kumimoji="1" lang="zh-CN" altLang="en-US" dirty="0">
                <a:solidFill>
                  <a:schemeClr val="bg1">
                    <a:alpha val="80000"/>
                  </a:schemeClr>
                </a:solidFill>
                <a:latin typeface="微软雅黑" panose="020B0503020204020204" pitchFamily="34" charset="-122"/>
                <a:ea typeface="微软雅黑" panose="020B0503020204020204" pitchFamily="34" charset="-122"/>
                <a:cs typeface="Arial" panose="020B0604020202020204" pitchFamily="34" charset="0"/>
              </a:rPr>
              <a:t>：</a:t>
            </a:r>
            <a:r>
              <a:rPr kumimoji="1" lang="en-US" altLang="zh-CN" dirty="0">
                <a:solidFill>
                  <a:schemeClr val="bg1">
                    <a:alpha val="80000"/>
                  </a:schemeClr>
                </a:solidFill>
                <a:latin typeface="微软雅黑" panose="020B0503020204020204" pitchFamily="34" charset="-122"/>
                <a:ea typeface="微软雅黑" panose="020B0503020204020204" pitchFamily="34" charset="-122"/>
                <a:cs typeface="Arial" panose="020B0604020202020204" pitchFamily="34" charset="0"/>
              </a:rPr>
              <a:t> </a:t>
            </a:r>
            <a:endParaRPr kumimoji="1" lang="zh-CN" altLang="en-US" dirty="0">
              <a:solidFill>
                <a:schemeClr val="bg1">
                  <a:alpha val="80000"/>
                </a:schemeClr>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8" name="文本占位符 9"/>
          <p:cNvSpPr txBox="1"/>
          <p:nvPr/>
        </p:nvSpPr>
        <p:spPr>
          <a:xfrm>
            <a:off x="835025" y="2741930"/>
            <a:ext cx="7428230" cy="338137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defTabSz="1219200">
              <a:lnSpc>
                <a:spcPct val="200000"/>
              </a:lnSpc>
              <a:spcBef>
                <a:spcPts val="0"/>
              </a:spcBef>
              <a:buFont typeface="Arial" panose="020B0604020202020204" pitchFamily="34" charset="0"/>
              <a:buNone/>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队伍名称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Team Name</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 汉康</a:t>
            </a:r>
            <a:endPar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endParaRPr>
          </a:p>
          <a:p>
            <a:pPr marL="0" indent="0" defTabSz="1219200">
              <a:lnSpc>
                <a:spcPct val="200000"/>
              </a:lnSpc>
              <a:spcBef>
                <a:spcPts val="0"/>
              </a:spcBef>
              <a:buFont typeface="Arial" panose="020B0604020202020204" pitchFamily="34" charset="0"/>
              <a:buNone/>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队伍成员</a:t>
            </a:r>
            <a:r>
              <a:rPr lang="en-US" altLang="zh-CN"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Team Member</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：郭海宁，陈钱，郭琛，朱伟尧，计伟</a:t>
            </a:r>
            <a:endPar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endParaRPr>
          </a:p>
          <a:p>
            <a:pPr marL="0" indent="0" defTabSz="1219200">
              <a:lnSpc>
                <a:spcPct val="200000"/>
              </a:lnSpc>
              <a:spcBef>
                <a:spcPts val="0"/>
              </a:spcBef>
              <a:buNone/>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队伍口号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Team Name</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 </a:t>
            </a:r>
            <a:endPar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endParaRPr>
          </a:p>
          <a:p>
            <a:pPr marL="0" indent="0" defTabSz="1219200">
              <a:lnSpc>
                <a:spcPct val="200000"/>
              </a:lnSpc>
              <a:spcBef>
                <a:spcPts val="0"/>
              </a:spcBef>
              <a:buFont typeface="Arial" panose="020B0604020202020204" pitchFamily="34" charset="0"/>
              <a:buNone/>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所在单位和部门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Enterprise</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江苏汉康东优信息</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技术部</a:t>
            </a:r>
            <a:endPar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endParaRPr>
          </a:p>
          <a:p>
            <a:pPr defTabSz="1219200">
              <a:lnSpc>
                <a:spcPct val="200000"/>
              </a:lnSpc>
              <a:spcBef>
                <a:spcPts val="0"/>
              </a:spcBef>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作品应用场景 </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Application Scope </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：社保派单</a:t>
            </a:r>
            <a:endPar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endParaRPr>
          </a:p>
          <a:p>
            <a:pPr defTabSz="1219200">
              <a:lnSpc>
                <a:spcPct val="200000"/>
              </a:lnSpc>
              <a:spcBef>
                <a:spcPts val="0"/>
              </a:spcBef>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作品应用主要项目</a:t>
            </a:r>
            <a:r>
              <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Main Projects of Work Application </a:t>
            </a:r>
            <a:r>
              <a:rPr lang="zh-CN" altLang="en-US"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：人力资源派遣</a:t>
            </a:r>
            <a:endParaRPr lang="en-US" altLang="zh-CN" sz="1600"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endParaRPr>
          </a:p>
          <a:p>
            <a:pPr defTabSz="1219200">
              <a:lnSpc>
                <a:spcPct val="200000"/>
              </a:lnSpc>
              <a:spcBef>
                <a:spcPts val="0"/>
              </a:spcBef>
            </a:pPr>
            <a:r>
              <a:rPr lang="zh-CN" altLang="en-US"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rPr>
              <a:t>其它</a:t>
            </a:r>
            <a:endParaRPr lang="en-US" altLang="zh-CN" sz="1600" b="1" dirty="0">
              <a:solidFill>
                <a:schemeClr val="bg1">
                  <a:alpha val="85000"/>
                </a:schemeClr>
              </a:solidFill>
              <a:latin typeface="微软雅黑" panose="020B0503020204020204" pitchFamily="34" charset="-122"/>
              <a:ea typeface="微软雅黑" panose="020B0503020204020204" pitchFamily="34" charset="-122"/>
              <a:cs typeface="Arial" panose="020B0604020202020204" pitchFamily="34" charset="0"/>
            </a:endParaRPr>
          </a:p>
          <a:p>
            <a:pPr defTabSz="1219200">
              <a:lnSpc>
                <a:spcPct val="200000"/>
              </a:lnSpc>
              <a:spcBef>
                <a:spcPts val="0"/>
              </a:spcBef>
            </a:pPr>
            <a:endParaRPr lang="en-US" altLang="zh-CN" sz="1600" dirty="0">
              <a:latin typeface="微软雅黑" panose="020B0503020204020204" pitchFamily="34" charset="-122"/>
              <a:ea typeface="微软雅黑" panose="020B0503020204020204" pitchFamily="34" charset="-122"/>
              <a:cs typeface="Arial" panose="020B0604020202020204" pitchFamily="34" charset="0"/>
            </a:endParaRPr>
          </a:p>
        </p:txBody>
      </p:sp>
      <p:sp>
        <p:nvSpPr>
          <p:cNvPr id="10" name="文本占位符 1"/>
          <p:cNvSpPr txBox="1"/>
          <p:nvPr/>
        </p:nvSpPr>
        <p:spPr>
          <a:xfrm>
            <a:off x="4140365" y="490680"/>
            <a:ext cx="4062101" cy="480145"/>
          </a:xfrm>
          <a:prstGeom prst="rect">
            <a:avLst/>
          </a:prstGeom>
          <a:noFill/>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kumimoji="1" lang="zh-CN" altLang="en-US" sz="2400" b="1" dirty="0">
                <a:solidFill>
                  <a:schemeClr val="bg1"/>
                </a:solidFill>
                <a:latin typeface="微软雅黑" panose="020B0503020204020204" pitchFamily="34" charset="-122"/>
                <a:ea typeface="微软雅黑" panose="020B0503020204020204" pitchFamily="34" charset="-122"/>
              </a:rPr>
              <a:t>作品信息 </a:t>
            </a:r>
            <a:r>
              <a:rPr kumimoji="1" lang="en-US" altLang="zh-CN" sz="2400" dirty="0">
                <a:solidFill>
                  <a:schemeClr val="bg1"/>
                </a:solidFill>
                <a:latin typeface="微软雅黑" panose="020B0503020204020204" pitchFamily="34" charset="-122"/>
                <a:ea typeface="微软雅黑" panose="020B0503020204020204" pitchFamily="34" charset="-122"/>
                <a:cs typeface="Arial" panose="020B0604020202020204" pitchFamily="34" charset="0"/>
              </a:rPr>
              <a:t>App Information</a:t>
            </a:r>
            <a:endParaRPr kumimoji="1" lang="zh-CN" altLang="en-US" sz="2400" dirty="0">
              <a:solidFill>
                <a:schemeClr val="bg1"/>
              </a:solidFill>
              <a:latin typeface="微软雅黑" panose="020B0503020204020204" pitchFamily="34" charset="-122"/>
              <a:ea typeface="微软雅黑" panose="020B0503020204020204" pitchFamily="34" charset="-122"/>
              <a:cs typeface="Arial" panose="020B0604020202020204" pitchFamily="34" charset="0"/>
            </a:endParaRPr>
          </a:p>
        </p:txBody>
      </p:sp>
      <p:sp>
        <p:nvSpPr>
          <p:cNvPr id="11" name="矩形 10"/>
          <p:cNvSpPr/>
          <p:nvPr/>
        </p:nvSpPr>
        <p:spPr>
          <a:xfrm>
            <a:off x="8382000" y="1993900"/>
            <a:ext cx="2921000" cy="3594100"/>
          </a:xfrm>
          <a:prstGeom prst="rect">
            <a:avLst/>
          </a:prstGeom>
          <a:solidFill>
            <a:srgbClr val="34334B"/>
          </a:solidFill>
          <a:ln>
            <a:solidFill>
              <a:srgbClr val="01A8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latin typeface="微软雅黑" panose="020B0503020204020204" pitchFamily="34" charset="-122"/>
                <a:ea typeface="微软雅黑" panose="020B0503020204020204" pitchFamily="34" charset="-122"/>
              </a:rPr>
              <a:t>参赛团队</a:t>
            </a:r>
            <a:r>
              <a:rPr lang="en-US" altLang="zh-CN" dirty="0">
                <a:latin typeface="微软雅黑" panose="020B0503020204020204" pitchFamily="34" charset="-122"/>
                <a:ea typeface="微软雅黑" panose="020B0503020204020204" pitchFamily="34" charset="-122"/>
              </a:rPr>
              <a:t>/</a:t>
            </a:r>
            <a:r>
              <a:rPr lang="zh-CN" altLang="en-US" dirty="0">
                <a:latin typeface="微软雅黑" panose="020B0503020204020204" pitchFamily="34" charset="-122"/>
                <a:ea typeface="微软雅黑" panose="020B0503020204020204" pitchFamily="34" charset="-122"/>
              </a:rPr>
              <a:t>个人照片</a:t>
            </a:r>
            <a:endParaRPr lang="en-US" altLang="zh-CN" dirty="0">
              <a:latin typeface="微软雅黑" panose="020B0503020204020204" pitchFamily="34" charset="-122"/>
              <a:ea typeface="微软雅黑" panose="020B0503020204020204" pitchFamily="34" charset="-122"/>
            </a:endParaRPr>
          </a:p>
          <a:p>
            <a:pPr algn="ctr"/>
            <a:r>
              <a:rPr lang="en-US" altLang="zh-CN" dirty="0">
                <a:latin typeface="微软雅黑" panose="020B0503020204020204" pitchFamily="34" charset="-122"/>
                <a:ea typeface="微软雅黑" panose="020B0503020204020204" pitchFamily="34" charset="-122"/>
              </a:rPr>
              <a:t>Photo</a:t>
            </a:r>
            <a:endParaRPr lang="zh-CN" altLang="en-US" dirty="0">
              <a:latin typeface="微软雅黑" panose="020B0503020204020204" pitchFamily="34" charset="-122"/>
              <a:ea typeface="微软雅黑" panose="020B0503020204020204" pitchFamily="3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216299" y="257289"/>
            <a:ext cx="4704374"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b="1" dirty="0">
                <a:solidFill>
                  <a:schemeClr val="bg1"/>
                </a:solidFill>
                <a:latin typeface="微软雅黑" panose="020B0503020204020204" pitchFamily="34" charset="-122"/>
                <a:ea typeface="微软雅黑" panose="020B0503020204020204" pitchFamily="34" charset="-122"/>
              </a:rPr>
              <a:t>需求分析</a:t>
            </a:r>
            <a:endParaRPr lang="en-US" altLang="zh-CN" sz="2400" b="1" dirty="0">
              <a:solidFill>
                <a:schemeClr val="bg1"/>
              </a:solidFill>
              <a:latin typeface="微软雅黑" panose="020B0503020204020204" pitchFamily="34" charset="-122"/>
              <a:ea typeface="微软雅黑" panose="020B0503020204020204" pitchFamily="34" charset="-122"/>
            </a:endParaRPr>
          </a:p>
          <a:p>
            <a:pPr marL="0" marR="0" lvl="0" indent="0" algn="l" defTabSz="914400" rtl="0" eaLnBrk="1" fontAlgn="auto" latinLnBrk="0" hangingPunct="1">
              <a:lnSpc>
                <a:spcPct val="100000"/>
              </a:lnSpc>
              <a:spcBef>
                <a:spcPts val="0"/>
              </a:spcBef>
              <a:spcAft>
                <a:spcPts val="0"/>
              </a:spcAft>
              <a:buClrTx/>
              <a:buSzTx/>
              <a:buFontTx/>
              <a:buNone/>
              <a:defRPr/>
            </a:pPr>
            <a:r>
              <a:rPr lang="en-US" altLang="zh-CN" b="0" i="0" kern="1200" dirty="0">
                <a:gradFill flip="none" rotWithShape="1">
                  <a:gsLst>
                    <a:gs pos="0">
                      <a:srgbClr val="01A8FF"/>
                    </a:gs>
                    <a:gs pos="59000">
                      <a:srgbClr val="B484E2"/>
                    </a:gs>
                    <a:gs pos="100000">
                      <a:srgbClr val="1A070E"/>
                    </a:gs>
                  </a:gsLst>
                  <a:lin ang="0" scaled="1"/>
                  <a:tileRect/>
                </a:gradFill>
                <a:effectLst/>
                <a:latin typeface="微软雅黑" panose="020B0503020204020204" pitchFamily="34" charset="-122"/>
                <a:ea typeface="微软雅黑" panose="020B0503020204020204" pitchFamily="34" charset="-122"/>
                <a:cs typeface="Arial" panose="020B0604020202020204" pitchFamily="34" charset="0"/>
              </a:rPr>
              <a:t>Requirement analysis</a:t>
            </a:r>
            <a:endParaRPr lang="en-US" b="1"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文本框 1"/>
          <p:cNvSpPr txBox="1"/>
          <p:nvPr/>
        </p:nvSpPr>
        <p:spPr>
          <a:xfrm>
            <a:off x="554990" y="1533525"/>
            <a:ext cx="10600690" cy="2030095"/>
          </a:xfrm>
          <a:prstGeom prst="rect">
            <a:avLst/>
          </a:prstGeom>
          <a:noFill/>
        </p:spPr>
        <p:txBody>
          <a:bodyPr wrap="square" rtlCol="0">
            <a:spAutoFit/>
          </a:bodyPr>
          <a:p>
            <a:r>
              <a:rPr lang="zh-CN" altLang="en-US">
                <a:solidFill>
                  <a:schemeClr val="bg1"/>
                </a:solidFill>
              </a:rPr>
              <a:t>需求：</a:t>
            </a:r>
            <a:endParaRPr lang="zh-CN" altLang="en-US">
              <a:solidFill>
                <a:schemeClr val="bg1"/>
              </a:solidFill>
            </a:endParaRPr>
          </a:p>
          <a:p>
            <a:r>
              <a:rPr lang="en-US" altLang="zh-CN"/>
              <a:t>        </a:t>
            </a:r>
            <a:endParaRPr lang="en-US" altLang="zh-CN"/>
          </a:p>
          <a:p>
            <a:r>
              <a:rPr lang="en-US" altLang="zh-CN"/>
              <a:t>      </a:t>
            </a:r>
            <a:r>
              <a:rPr lang="zh-CN" altLang="en-US">
                <a:solidFill>
                  <a:schemeClr val="bg1"/>
                </a:solidFill>
              </a:rPr>
              <a:t>客户现在有两个业务系统：一个是他们北京业务系统，另个是他们北京全国系统。</a:t>
            </a:r>
            <a:r>
              <a:rPr lang="zh-CN" altLang="en-US">
                <a:solidFill>
                  <a:schemeClr val="bg1"/>
                </a:solidFill>
                <a:sym typeface="+mn-ea"/>
              </a:rPr>
              <a:t>现在需要从他们北京业务系统中拿取数据，并把这些数据填写到北京全国系统，然后根据北京全国系统的结果去对北京</a:t>
            </a:r>
            <a:r>
              <a:rPr lang="zh-CN" altLang="en-US">
                <a:solidFill>
                  <a:schemeClr val="bg1"/>
                </a:solidFill>
                <a:sym typeface="+mn-ea"/>
              </a:rPr>
              <a:t>业务系统的数据进行操作，并且这两个系统分别有两套账号，分别对应的是：派单和审核，先登录派单的账号在两套系统之间进行派单，然后派单的结果汇总到审核账号去，需要再切换到审核账号对派单的结果进行审核，从而完成整个流程运行。</a:t>
            </a:r>
            <a:endParaRPr lang="zh-CN" altLang="en-US">
              <a:solidFill>
                <a:schemeClr val="bg1"/>
              </a:solidFill>
            </a:endParaRPr>
          </a:p>
        </p:txBody>
      </p:sp>
      <p:sp>
        <p:nvSpPr>
          <p:cNvPr id="4" name="文本框 3"/>
          <p:cNvSpPr txBox="1"/>
          <p:nvPr/>
        </p:nvSpPr>
        <p:spPr>
          <a:xfrm>
            <a:off x="459105" y="3728720"/>
            <a:ext cx="10792460" cy="3138170"/>
          </a:xfrm>
          <a:prstGeom prst="rect">
            <a:avLst/>
          </a:prstGeom>
          <a:noFill/>
        </p:spPr>
        <p:txBody>
          <a:bodyPr wrap="square" rtlCol="0">
            <a:spAutoFit/>
          </a:bodyPr>
          <a:p>
            <a:r>
              <a:rPr lang="zh-CN" altLang="en-US">
                <a:solidFill>
                  <a:schemeClr val="bg1"/>
                </a:solidFill>
              </a:rPr>
              <a:t>分析：</a:t>
            </a:r>
            <a:endParaRPr lang="zh-CN" altLang="en-US">
              <a:solidFill>
                <a:schemeClr val="bg1"/>
              </a:solidFill>
            </a:endParaRPr>
          </a:p>
          <a:p>
            <a:endParaRPr lang="zh-CN" altLang="en-US">
              <a:solidFill>
                <a:schemeClr val="bg1"/>
              </a:solidFill>
            </a:endParaRPr>
          </a:p>
          <a:p>
            <a:r>
              <a:rPr lang="en-US" altLang="zh-CN">
                <a:solidFill>
                  <a:schemeClr val="bg1"/>
                </a:solidFill>
              </a:rPr>
              <a:t>1. </a:t>
            </a:r>
            <a:r>
              <a:rPr lang="zh-CN" altLang="en-US">
                <a:solidFill>
                  <a:schemeClr val="bg1"/>
                </a:solidFill>
              </a:rPr>
              <a:t>两个系统对应两套账号，两套账号运行是有顺序的，需要先用派单账号对两个系统订单进行派单，然切换到审核账号对两个系统的订单进行审核。</a:t>
            </a:r>
            <a:endParaRPr lang="zh-CN" altLang="en-US">
              <a:solidFill>
                <a:schemeClr val="bg1"/>
              </a:solidFill>
            </a:endParaRPr>
          </a:p>
          <a:p>
            <a:endParaRPr lang="zh-CN" altLang="en-US">
              <a:solidFill>
                <a:schemeClr val="bg1"/>
              </a:solidFill>
            </a:endParaRPr>
          </a:p>
          <a:p>
            <a:r>
              <a:rPr lang="en-US" altLang="zh-CN">
                <a:solidFill>
                  <a:schemeClr val="bg1"/>
                </a:solidFill>
                <a:sym typeface="+mn-ea"/>
              </a:rPr>
              <a:t>2. </a:t>
            </a:r>
            <a:r>
              <a:rPr lang="zh-CN" altLang="en-US">
                <a:solidFill>
                  <a:schemeClr val="bg1"/>
                </a:solidFill>
                <a:sym typeface="+mn-ea"/>
              </a:rPr>
              <a:t>两个系统之间是以北京业务系统的数据为准进行数据的交互和比对的。</a:t>
            </a:r>
            <a:endParaRPr lang="en-US" altLang="zh-CN">
              <a:solidFill>
                <a:schemeClr val="bg1"/>
              </a:solidFill>
            </a:endParaRPr>
          </a:p>
          <a:p>
            <a:endParaRPr lang="en-US" altLang="zh-CN">
              <a:solidFill>
                <a:schemeClr val="bg1"/>
              </a:solidFill>
            </a:endParaRPr>
          </a:p>
          <a:p>
            <a:r>
              <a:rPr lang="en-US" altLang="zh-CN">
                <a:solidFill>
                  <a:schemeClr val="bg1"/>
                </a:solidFill>
              </a:rPr>
              <a:t>3. </a:t>
            </a:r>
            <a:r>
              <a:rPr lang="zh-CN" altLang="en-US">
                <a:solidFill>
                  <a:schemeClr val="bg1"/>
                </a:solidFill>
              </a:rPr>
              <a:t>派单和审核流程即相互关联又各自独立，所以可以进行拆分，先用派单账号对订单进行统一的派单，再切换审核账号对两个系统的订单进行审核。</a:t>
            </a:r>
            <a:endParaRPr lang="zh-CN" altLang="en-US">
              <a:solidFill>
                <a:schemeClr val="bg1"/>
              </a:solidFill>
            </a:endParaRPr>
          </a:p>
          <a:p>
            <a:endParaRPr lang="zh-CN" altLang="en-US">
              <a:solidFill>
                <a:schemeClr val="bg1"/>
              </a:solidFill>
            </a:endParaRPr>
          </a:p>
          <a:p>
            <a:endParaRPr lang="zh-CN" altLang="en-US">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292498" y="285760"/>
            <a:ext cx="8288083" cy="95410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b="1" dirty="0">
                <a:solidFill>
                  <a:schemeClr val="bg1"/>
                </a:solidFill>
                <a:latin typeface="微软雅黑" panose="020B0503020204020204" pitchFamily="34" charset="-122"/>
                <a:ea typeface="微软雅黑" panose="020B0503020204020204" pitchFamily="34" charset="-122"/>
              </a:rPr>
              <a:t>项目架构与方案介绍</a:t>
            </a:r>
            <a:endParaRPr lang="en-US" altLang="zh-CN" sz="2400" b="1" dirty="0">
              <a:solidFill>
                <a:schemeClr val="bg1"/>
              </a:solidFill>
              <a:latin typeface="微软雅黑" panose="020B0503020204020204" pitchFamily="34" charset="-122"/>
              <a:ea typeface="微软雅黑" panose="020B0503020204020204" pitchFamily="34" charset="-122"/>
            </a:endParaRPr>
          </a:p>
          <a:p>
            <a:pPr>
              <a:defRPr/>
            </a:pP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Product Architecture and Solution Introduction</a:t>
            </a:r>
            <a:endParaRPr lang="zh-CN" altLang="en-US"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endParaRPr>
          </a:p>
          <a:p>
            <a:endParaRPr lang="en-US" sz="1400" b="1" dirty="0">
              <a:solidFill>
                <a:schemeClr val="bg1"/>
              </a:solidFill>
              <a:latin typeface="微软雅黑" panose="020B0503020204020204" pitchFamily="34" charset="-122"/>
              <a:ea typeface="微软雅黑" panose="020B0503020204020204" pitchFamily="34" charset="-122"/>
            </a:endParaRPr>
          </a:p>
        </p:txBody>
      </p:sp>
      <p:sp>
        <p:nvSpPr>
          <p:cNvPr id="2" name="文本框 1"/>
          <p:cNvSpPr txBox="1"/>
          <p:nvPr/>
        </p:nvSpPr>
        <p:spPr>
          <a:xfrm>
            <a:off x="804545" y="2146935"/>
            <a:ext cx="3919855" cy="1198880"/>
          </a:xfrm>
          <a:prstGeom prst="rect">
            <a:avLst/>
          </a:prstGeom>
          <a:noFill/>
        </p:spPr>
        <p:txBody>
          <a:bodyPr wrap="square" rtlCol="0">
            <a:spAutoFit/>
          </a:bodyPr>
          <a:p>
            <a:r>
              <a:rPr lang="zh-CN" altLang="en-US">
                <a:solidFill>
                  <a:schemeClr val="bg1"/>
                </a:solidFill>
              </a:rPr>
              <a:t>产品架构：</a:t>
            </a:r>
            <a:endParaRPr lang="zh-CN" altLang="en-US">
              <a:solidFill>
                <a:schemeClr val="bg1"/>
              </a:solidFill>
            </a:endParaRPr>
          </a:p>
          <a:p>
            <a:endParaRPr lang="zh-CN" altLang="en-US"/>
          </a:p>
          <a:p>
            <a:endParaRPr lang="zh-CN" altLang="en-US"/>
          </a:p>
          <a:p>
            <a:endParaRPr lang="zh-CN" altLang="en-US"/>
          </a:p>
        </p:txBody>
      </p:sp>
      <p:sp>
        <p:nvSpPr>
          <p:cNvPr id="12" name="文本框 11"/>
          <p:cNvSpPr txBox="1"/>
          <p:nvPr/>
        </p:nvSpPr>
        <p:spPr>
          <a:xfrm>
            <a:off x="2180590" y="4375150"/>
            <a:ext cx="1428115" cy="275590"/>
          </a:xfrm>
          <a:prstGeom prst="rect">
            <a:avLst/>
          </a:prstGeom>
          <a:noFill/>
        </p:spPr>
        <p:txBody>
          <a:bodyPr wrap="square" rtlCol="0">
            <a:spAutoFit/>
          </a:bodyPr>
          <a:p>
            <a:r>
              <a:rPr lang="zh-CN" altLang="en-US" sz="1200">
                <a:solidFill>
                  <a:schemeClr val="bg1"/>
                </a:solidFill>
              </a:rPr>
              <a:t>流程下发</a:t>
            </a:r>
            <a:endParaRPr lang="zh-CN" altLang="en-US" sz="1200">
              <a:solidFill>
                <a:schemeClr val="bg1"/>
              </a:solidFill>
            </a:endParaRPr>
          </a:p>
        </p:txBody>
      </p:sp>
      <p:grpSp>
        <p:nvGrpSpPr>
          <p:cNvPr id="15" name="组合 14"/>
          <p:cNvGrpSpPr/>
          <p:nvPr/>
        </p:nvGrpSpPr>
        <p:grpSpPr>
          <a:xfrm>
            <a:off x="1304290" y="2882900"/>
            <a:ext cx="1752600" cy="3775710"/>
            <a:chOff x="1963" y="4785"/>
            <a:chExt cx="2760" cy="5946"/>
          </a:xfrm>
        </p:grpSpPr>
        <p:sp>
          <p:nvSpPr>
            <p:cNvPr id="4" name="矩形 3"/>
            <p:cNvSpPr/>
            <p:nvPr/>
          </p:nvSpPr>
          <p:spPr>
            <a:xfrm>
              <a:off x="1963" y="4785"/>
              <a:ext cx="2761" cy="15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文本框 5"/>
            <p:cNvSpPr txBox="1"/>
            <p:nvPr/>
          </p:nvSpPr>
          <p:spPr>
            <a:xfrm>
              <a:off x="2589" y="5269"/>
              <a:ext cx="1841" cy="580"/>
            </a:xfrm>
            <a:prstGeom prst="rect">
              <a:avLst/>
            </a:prstGeom>
            <a:noFill/>
          </p:spPr>
          <p:txBody>
            <a:bodyPr wrap="square" rtlCol="0">
              <a:spAutoFit/>
            </a:bodyPr>
            <a:p>
              <a:r>
                <a:rPr lang="zh-CN" altLang="en-US">
                  <a:solidFill>
                    <a:schemeClr val="bg1"/>
                  </a:solidFill>
                </a:rPr>
                <a:t>设计器</a:t>
              </a:r>
              <a:endParaRPr lang="zh-CN" altLang="en-US">
                <a:solidFill>
                  <a:schemeClr val="bg1"/>
                </a:solidFill>
              </a:endParaRPr>
            </a:p>
          </p:txBody>
        </p:sp>
        <p:grpSp>
          <p:nvGrpSpPr>
            <p:cNvPr id="9" name="组合 8"/>
            <p:cNvGrpSpPr/>
            <p:nvPr/>
          </p:nvGrpSpPr>
          <p:grpSpPr>
            <a:xfrm>
              <a:off x="2202" y="7985"/>
              <a:ext cx="2280" cy="2746"/>
              <a:chOff x="2202" y="7985"/>
              <a:chExt cx="2280" cy="2746"/>
            </a:xfrm>
          </p:grpSpPr>
          <p:sp>
            <p:nvSpPr>
              <p:cNvPr id="7" name="椭圆 6"/>
              <p:cNvSpPr/>
              <p:nvPr/>
            </p:nvSpPr>
            <p:spPr>
              <a:xfrm>
                <a:off x="2558" y="7985"/>
                <a:ext cx="1570" cy="134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8" name="矩形 7"/>
              <p:cNvSpPr/>
              <p:nvPr/>
            </p:nvSpPr>
            <p:spPr>
              <a:xfrm>
                <a:off x="2202" y="9313"/>
                <a:ext cx="2280" cy="141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cxnSp>
          <p:nvCxnSpPr>
            <p:cNvPr id="10" name="直接箭头连接符 9"/>
            <p:cNvCxnSpPr>
              <a:endCxn id="7" idx="0"/>
            </p:cNvCxnSpPr>
            <p:nvPr/>
          </p:nvCxnSpPr>
          <p:spPr>
            <a:xfrm>
              <a:off x="3334" y="6385"/>
              <a:ext cx="9" cy="1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文本框 13"/>
            <p:cNvSpPr txBox="1"/>
            <p:nvPr/>
          </p:nvSpPr>
          <p:spPr>
            <a:xfrm>
              <a:off x="2589" y="9732"/>
              <a:ext cx="1570" cy="580"/>
            </a:xfrm>
            <a:prstGeom prst="rect">
              <a:avLst/>
            </a:prstGeom>
            <a:noFill/>
          </p:spPr>
          <p:txBody>
            <a:bodyPr wrap="square" rtlCol="0">
              <a:spAutoFit/>
            </a:bodyPr>
            <a:p>
              <a:r>
                <a:rPr lang="zh-CN" altLang="en-US">
                  <a:solidFill>
                    <a:schemeClr val="bg1"/>
                  </a:solidFill>
                </a:rPr>
                <a:t>机器人</a:t>
              </a:r>
              <a:endParaRPr lang="zh-CN" altLang="en-US">
                <a:solidFill>
                  <a:schemeClr val="bg1"/>
                </a:solidFill>
              </a:endParaRPr>
            </a:p>
          </p:txBody>
        </p:sp>
      </p:grpSp>
      <p:sp>
        <p:nvSpPr>
          <p:cNvPr id="16" name="文本框 15"/>
          <p:cNvSpPr txBox="1"/>
          <p:nvPr/>
        </p:nvSpPr>
        <p:spPr>
          <a:xfrm>
            <a:off x="4552315" y="2146935"/>
            <a:ext cx="6901180" cy="3138170"/>
          </a:xfrm>
          <a:prstGeom prst="rect">
            <a:avLst/>
          </a:prstGeom>
          <a:noFill/>
        </p:spPr>
        <p:txBody>
          <a:bodyPr wrap="square" rtlCol="0">
            <a:spAutoFit/>
          </a:bodyPr>
          <a:p>
            <a:r>
              <a:rPr lang="zh-CN" altLang="en-US">
                <a:solidFill>
                  <a:schemeClr val="bg1"/>
                </a:solidFill>
              </a:rPr>
              <a:t>方案介绍：</a:t>
            </a:r>
            <a:endParaRPr lang="zh-CN" altLang="en-US">
              <a:solidFill>
                <a:schemeClr val="bg1"/>
              </a:solidFill>
            </a:endParaRPr>
          </a:p>
          <a:p>
            <a:endParaRPr lang="zh-CN" altLang="en-US">
              <a:solidFill>
                <a:schemeClr val="bg1"/>
              </a:solidFill>
            </a:endParaRPr>
          </a:p>
          <a:p>
            <a:r>
              <a:rPr lang="en-US" altLang="zh-CN">
                <a:solidFill>
                  <a:schemeClr val="bg1"/>
                </a:solidFill>
              </a:rPr>
              <a:t>1  </a:t>
            </a:r>
            <a:r>
              <a:rPr lang="zh-CN" altLang="en-US">
                <a:solidFill>
                  <a:schemeClr val="bg1"/>
                </a:solidFill>
              </a:rPr>
              <a:t>流程业务拆分，由一个大流程拆分成两个子流程：派单和审核，在从技术上对大的步骤拆分成多个小的流程。</a:t>
            </a:r>
            <a:endParaRPr lang="zh-CN" altLang="en-US">
              <a:solidFill>
                <a:schemeClr val="bg1"/>
              </a:solidFill>
            </a:endParaRPr>
          </a:p>
          <a:p>
            <a:endParaRPr lang="zh-CN" altLang="en-US">
              <a:solidFill>
                <a:schemeClr val="bg1"/>
              </a:solidFill>
            </a:endParaRPr>
          </a:p>
          <a:p>
            <a:r>
              <a:rPr lang="en-US" altLang="zh-CN">
                <a:solidFill>
                  <a:schemeClr val="bg1"/>
                </a:solidFill>
              </a:rPr>
              <a:t>2 </a:t>
            </a:r>
            <a:r>
              <a:rPr lang="zh-CN" altLang="en-US">
                <a:solidFill>
                  <a:schemeClr val="bg1"/>
                </a:solidFill>
              </a:rPr>
              <a:t>条件筛选的扩展性，把用户的条件整理成</a:t>
            </a:r>
            <a:r>
              <a:rPr lang="en-US" altLang="zh-CN">
                <a:solidFill>
                  <a:schemeClr val="bg1"/>
                </a:solidFill>
              </a:rPr>
              <a:t>excel</a:t>
            </a:r>
            <a:r>
              <a:rPr lang="zh-CN" altLang="en-US">
                <a:solidFill>
                  <a:schemeClr val="bg1"/>
                </a:solidFill>
              </a:rPr>
              <a:t>，支持客户按照规定的格式在</a:t>
            </a:r>
            <a:r>
              <a:rPr lang="en-US" altLang="zh-CN">
                <a:solidFill>
                  <a:schemeClr val="bg1"/>
                </a:solidFill>
              </a:rPr>
              <a:t>excel</a:t>
            </a:r>
            <a:r>
              <a:rPr lang="zh-CN" altLang="en-US">
                <a:solidFill>
                  <a:schemeClr val="bg1"/>
                </a:solidFill>
              </a:rPr>
              <a:t>新增，修改和删除条件。</a:t>
            </a:r>
            <a:endParaRPr lang="zh-CN" altLang="en-US">
              <a:solidFill>
                <a:schemeClr val="bg1"/>
              </a:solidFill>
            </a:endParaRPr>
          </a:p>
          <a:p>
            <a:endParaRPr lang="zh-CN" altLang="en-US">
              <a:solidFill>
                <a:schemeClr val="bg1"/>
              </a:solidFill>
            </a:endParaRPr>
          </a:p>
          <a:p>
            <a:r>
              <a:rPr lang="en-US" altLang="zh-CN">
                <a:solidFill>
                  <a:schemeClr val="bg1"/>
                </a:solidFill>
              </a:rPr>
              <a:t>3 </a:t>
            </a:r>
            <a:r>
              <a:rPr lang="zh-CN" altLang="en-US">
                <a:solidFill>
                  <a:schemeClr val="bg1"/>
                </a:solidFill>
              </a:rPr>
              <a:t>异常条件的冗余处理，客户流程是需要</a:t>
            </a:r>
            <a:r>
              <a:rPr lang="en-US" altLang="zh-CN">
                <a:solidFill>
                  <a:schemeClr val="bg1"/>
                </a:solidFill>
              </a:rPr>
              <a:t>24</a:t>
            </a:r>
            <a:r>
              <a:rPr lang="zh-CN" altLang="en-US">
                <a:solidFill>
                  <a:schemeClr val="bg1"/>
                </a:solidFill>
              </a:rPr>
              <a:t>小时运行的，所以流程设置了大量冗余判断，从而增加了流程的容错性，使得流程能够在一般情况下保持运行。</a:t>
            </a:r>
            <a:endParaRPr lang="zh-CN" altLang="en-US">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292498" y="285760"/>
            <a:ext cx="8288083"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b="1" dirty="0">
                <a:solidFill>
                  <a:schemeClr val="bg1"/>
                </a:solidFill>
                <a:latin typeface="微软雅黑" panose="020B0503020204020204" pitchFamily="34" charset="-122"/>
                <a:ea typeface="微软雅黑" panose="020B0503020204020204" pitchFamily="34" charset="-122"/>
              </a:rPr>
              <a:t>执行流程图</a:t>
            </a:r>
            <a:endParaRPr lang="en-US" altLang="zh-CN" sz="2400" b="1" dirty="0">
              <a:solidFill>
                <a:schemeClr val="bg1"/>
              </a:solidFill>
              <a:latin typeface="微软雅黑" panose="020B0503020204020204" pitchFamily="34" charset="-122"/>
              <a:ea typeface="微软雅黑" panose="020B0503020204020204" pitchFamily="34" charset="-122"/>
            </a:endParaRPr>
          </a:p>
          <a:p>
            <a:pPr lvl="0">
              <a:defRPr/>
            </a:pP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Execution Flow Chart</a:t>
            </a:r>
            <a:endParaRPr lang="en-US" sz="1400" b="1" dirty="0">
              <a:solidFill>
                <a:schemeClr val="bg1"/>
              </a:solidFill>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a:blip r:embed="rId1"/>
          <a:stretch>
            <a:fillRect/>
          </a:stretch>
        </p:blipFill>
        <p:spPr>
          <a:xfrm>
            <a:off x="1174115" y="1172845"/>
            <a:ext cx="9443720" cy="548132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5" name="文本框 4"/>
          <p:cNvSpPr txBox="1"/>
          <p:nvPr/>
        </p:nvSpPr>
        <p:spPr>
          <a:xfrm>
            <a:off x="292499" y="304158"/>
            <a:ext cx="5535646"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b="1" dirty="0">
                <a:solidFill>
                  <a:schemeClr val="bg1"/>
                </a:solidFill>
                <a:latin typeface="微软雅黑" panose="020B0503020204020204" pitchFamily="34" charset="-122"/>
                <a:ea typeface="微软雅黑" panose="020B0503020204020204" pitchFamily="34" charset="-122"/>
              </a:rPr>
              <a:t>模式和技术创新性</a:t>
            </a:r>
            <a:endParaRPr lang="en-US" altLang="zh-CN" sz="2400" b="1" dirty="0">
              <a:solidFill>
                <a:schemeClr val="bg1"/>
              </a:solidFill>
              <a:latin typeface="微软雅黑" panose="020B0503020204020204" pitchFamily="34" charset="-122"/>
              <a:ea typeface="微软雅黑" panose="020B0503020204020204" pitchFamily="34" charset="-122"/>
            </a:endParaRPr>
          </a:p>
          <a:p>
            <a:pPr lvl="0">
              <a:defRPr/>
            </a:pP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Mode and Technological Innovation</a:t>
            </a:r>
            <a:endParaRPr lang="en-US"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endParaRPr>
          </a:p>
        </p:txBody>
      </p:sp>
      <p:sp>
        <p:nvSpPr>
          <p:cNvPr id="2" name="文本框 1"/>
          <p:cNvSpPr txBox="1"/>
          <p:nvPr/>
        </p:nvSpPr>
        <p:spPr>
          <a:xfrm>
            <a:off x="698500" y="1668145"/>
            <a:ext cx="10572115" cy="922020"/>
          </a:xfrm>
          <a:prstGeom prst="rect">
            <a:avLst/>
          </a:prstGeom>
          <a:noFill/>
        </p:spPr>
        <p:txBody>
          <a:bodyPr wrap="square" rtlCol="0">
            <a:spAutoFit/>
          </a:bodyPr>
          <a:p>
            <a:r>
              <a:rPr lang="en-US" altLang="zh-CN">
                <a:solidFill>
                  <a:schemeClr val="bg1"/>
                </a:solidFill>
              </a:rPr>
              <a:t>  </a:t>
            </a:r>
            <a:r>
              <a:rPr lang="zh-CN" altLang="en-US">
                <a:solidFill>
                  <a:schemeClr val="bg1"/>
                </a:solidFill>
              </a:rPr>
              <a:t>该流程采用解耦合的方法，从业务上将整个流程拆分为两大模块：派单和审核，再对这两大模块进行流程细化拆分，从而降低整个流程的开发时间，并且方便流程的错误排查，也使得流程有更好的可读性，从而更好的实现项目交付。</a:t>
            </a:r>
            <a:endParaRPr lang="zh-CN" altLang="en-US">
              <a:solidFill>
                <a:schemeClr val="bg1"/>
              </a:solidFill>
            </a:endParaRPr>
          </a:p>
        </p:txBody>
      </p:sp>
      <p:sp>
        <p:nvSpPr>
          <p:cNvPr id="4" name="文本框 3"/>
          <p:cNvSpPr txBox="1"/>
          <p:nvPr/>
        </p:nvSpPr>
        <p:spPr>
          <a:xfrm>
            <a:off x="688975" y="3431540"/>
            <a:ext cx="10601325" cy="1476375"/>
          </a:xfrm>
          <a:prstGeom prst="rect">
            <a:avLst/>
          </a:prstGeom>
          <a:noFill/>
        </p:spPr>
        <p:txBody>
          <a:bodyPr wrap="square" rtlCol="0">
            <a:spAutoFit/>
          </a:bodyPr>
          <a:p>
            <a:r>
              <a:rPr lang="zh-CN" altLang="en-US">
                <a:solidFill>
                  <a:schemeClr val="bg1"/>
                </a:solidFill>
              </a:rPr>
              <a:t>技术创新：</a:t>
            </a:r>
            <a:endParaRPr lang="zh-CN" altLang="en-US">
              <a:solidFill>
                <a:schemeClr val="bg1"/>
              </a:solidFill>
            </a:endParaRPr>
          </a:p>
          <a:p>
            <a:endParaRPr lang="zh-CN" altLang="en-US">
              <a:solidFill>
                <a:schemeClr val="bg1"/>
              </a:solidFill>
            </a:endParaRPr>
          </a:p>
          <a:p>
            <a:r>
              <a:rPr lang="en-US" altLang="zh-CN">
                <a:solidFill>
                  <a:schemeClr val="bg1"/>
                </a:solidFill>
              </a:rPr>
              <a:t>1. </a:t>
            </a:r>
            <a:r>
              <a:rPr lang="zh-CN" altLang="en-US">
                <a:solidFill>
                  <a:schemeClr val="bg1"/>
                </a:solidFill>
              </a:rPr>
              <a:t>从业务上和技术上实现代码拆分，降低代码耦合度</a:t>
            </a:r>
            <a:endParaRPr lang="zh-CN" altLang="en-US">
              <a:solidFill>
                <a:schemeClr val="bg1"/>
              </a:solidFill>
            </a:endParaRPr>
          </a:p>
          <a:p>
            <a:endParaRPr lang="zh-CN" altLang="en-US">
              <a:solidFill>
                <a:schemeClr val="bg1"/>
              </a:solidFill>
            </a:endParaRPr>
          </a:p>
          <a:p>
            <a:r>
              <a:rPr lang="en-US" altLang="zh-CN">
                <a:solidFill>
                  <a:schemeClr val="bg1"/>
                </a:solidFill>
              </a:rPr>
              <a:t>2. </a:t>
            </a:r>
            <a:r>
              <a:rPr lang="zh-CN" altLang="en-US">
                <a:solidFill>
                  <a:schemeClr val="bg1"/>
                </a:solidFill>
              </a:rPr>
              <a:t>设计多层容错判断，确保程序在任何情况都会正常运行</a:t>
            </a:r>
            <a:endParaRPr lang="zh-CN" altLang="en-US">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flipV="1">
            <a:off x="-1" y="1079500"/>
            <a:ext cx="12192001" cy="38100"/>
          </a:xfrm>
          <a:prstGeom prst="line">
            <a:avLst/>
          </a:prstGeom>
          <a:ln w="15875">
            <a:gradFill>
              <a:gsLst>
                <a:gs pos="27500">
                  <a:srgbClr val="01A8FF"/>
                </a:gs>
                <a:gs pos="0">
                  <a:schemeClr val="bg1"/>
                </a:gs>
                <a:gs pos="55000">
                  <a:srgbClr val="B484E2"/>
                </a:gs>
                <a:gs pos="100000">
                  <a:srgbClr val="1A070E"/>
                </a:gs>
              </a:gsLst>
              <a:lin ang="5400000" scaled="1"/>
            </a:gra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292498" y="291458"/>
            <a:ext cx="5692665" cy="73866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400" b="1" dirty="0">
                <a:solidFill>
                  <a:schemeClr val="bg1"/>
                </a:solidFill>
                <a:latin typeface="微软雅黑" panose="020B0503020204020204" pitchFamily="34" charset="-122"/>
                <a:ea typeface="微软雅黑" panose="020B0503020204020204" pitchFamily="34" charset="-122"/>
              </a:rPr>
              <a:t>方案价值与收益</a:t>
            </a:r>
            <a:endParaRPr lang="en-US" altLang="zh-CN" sz="2400" b="1" dirty="0">
              <a:solidFill>
                <a:schemeClr val="bg1"/>
              </a:solidFill>
              <a:latin typeface="微软雅黑" panose="020B0503020204020204" pitchFamily="34" charset="-122"/>
              <a:ea typeface="微软雅黑" panose="020B0503020204020204" pitchFamily="34" charset="-122"/>
            </a:endParaRPr>
          </a:p>
          <a:p>
            <a:pPr marR="0" lvl="0" indent="0" fontAlgn="auto">
              <a:lnSpc>
                <a:spcPct val="100000"/>
              </a:lnSpc>
              <a:spcBef>
                <a:spcPts val="0"/>
              </a:spcBef>
              <a:spcAft>
                <a:spcPts val="0"/>
              </a:spcAft>
              <a:buClrTx/>
              <a:buSzTx/>
              <a:buFontTx/>
              <a:buNone/>
              <a:defRPr/>
            </a:pPr>
            <a:r>
              <a:rPr lang="en-US" altLang="zh-CN"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rPr>
              <a:t>Solution Value and Revenue</a:t>
            </a:r>
            <a:endParaRPr lang="en-US" dirty="0">
              <a:gradFill flip="none" rotWithShape="1">
                <a:gsLst>
                  <a:gs pos="0">
                    <a:srgbClr val="01A8FF"/>
                  </a:gs>
                  <a:gs pos="59000">
                    <a:srgbClr val="B484E2"/>
                  </a:gs>
                  <a:gs pos="100000">
                    <a:srgbClr val="1A070E"/>
                  </a:gs>
                </a:gsLst>
                <a:lin ang="0" scaled="1"/>
                <a:tileRect/>
              </a:gradFill>
              <a:latin typeface="微软雅黑" panose="020B0503020204020204" pitchFamily="34" charset="-122"/>
              <a:ea typeface="微软雅黑" panose="020B0503020204020204" pitchFamily="34" charset="-122"/>
              <a:cs typeface="Arial" panose="020B0604020202020204" pitchFamily="34" charset="0"/>
            </a:endParaRPr>
          </a:p>
        </p:txBody>
      </p:sp>
      <p:sp>
        <p:nvSpPr>
          <p:cNvPr id="4" name="文本框 3"/>
          <p:cNvSpPr txBox="1"/>
          <p:nvPr/>
        </p:nvSpPr>
        <p:spPr>
          <a:xfrm>
            <a:off x="554990" y="2323465"/>
            <a:ext cx="10965180" cy="2861310"/>
          </a:xfrm>
          <a:prstGeom prst="rect">
            <a:avLst/>
          </a:prstGeom>
          <a:noFill/>
        </p:spPr>
        <p:txBody>
          <a:bodyPr wrap="square" rtlCol="0">
            <a:spAutoFit/>
          </a:bodyPr>
          <a:p>
            <a:r>
              <a:rPr lang="zh-CN" altLang="en-US">
                <a:solidFill>
                  <a:schemeClr val="bg1"/>
                </a:solidFill>
              </a:rPr>
              <a:t>该方案价值与收益主要体现以下几点：</a:t>
            </a:r>
            <a:endParaRPr lang="zh-CN" altLang="en-US">
              <a:solidFill>
                <a:schemeClr val="bg1"/>
              </a:solidFill>
            </a:endParaRPr>
          </a:p>
          <a:p>
            <a:endParaRPr lang="zh-CN" altLang="en-US">
              <a:solidFill>
                <a:schemeClr val="bg1"/>
              </a:solidFill>
            </a:endParaRPr>
          </a:p>
          <a:p>
            <a:r>
              <a:rPr lang="zh-CN" altLang="en-US">
                <a:solidFill>
                  <a:schemeClr val="bg1"/>
                </a:solidFill>
              </a:rPr>
              <a:t>一</a:t>
            </a:r>
            <a:r>
              <a:rPr lang="en-US" altLang="zh-CN">
                <a:solidFill>
                  <a:schemeClr val="bg1"/>
                </a:solidFill>
              </a:rPr>
              <a:t> </a:t>
            </a:r>
            <a:r>
              <a:rPr lang="zh-CN" altLang="en-US">
                <a:solidFill>
                  <a:schemeClr val="bg1"/>
                </a:solidFill>
              </a:rPr>
              <a:t>帮助客户梳理流程并制定一套完整的流程标准。</a:t>
            </a:r>
            <a:endParaRPr lang="zh-CN" altLang="en-US">
              <a:solidFill>
                <a:schemeClr val="bg1"/>
              </a:solidFill>
            </a:endParaRPr>
          </a:p>
          <a:p>
            <a:endParaRPr lang="zh-CN" altLang="en-US">
              <a:solidFill>
                <a:schemeClr val="bg1"/>
              </a:solidFill>
            </a:endParaRPr>
          </a:p>
          <a:p>
            <a:r>
              <a:rPr lang="zh-CN" altLang="en-US">
                <a:solidFill>
                  <a:schemeClr val="bg1"/>
                </a:solidFill>
              </a:rPr>
              <a:t>二</a:t>
            </a:r>
            <a:r>
              <a:rPr lang="en-US" altLang="zh-CN">
                <a:solidFill>
                  <a:schemeClr val="bg1"/>
                </a:solidFill>
              </a:rPr>
              <a:t> </a:t>
            </a:r>
            <a:r>
              <a:rPr lang="zh-CN" altLang="en-US">
                <a:solidFill>
                  <a:schemeClr val="bg1"/>
                </a:solidFill>
              </a:rPr>
              <a:t>节约了该部门</a:t>
            </a:r>
            <a:r>
              <a:rPr lang="en-US" altLang="zh-CN">
                <a:solidFill>
                  <a:schemeClr val="bg1"/>
                </a:solidFill>
              </a:rPr>
              <a:t>60%</a:t>
            </a:r>
            <a:r>
              <a:rPr lang="zh-CN" altLang="en-US">
                <a:solidFill>
                  <a:schemeClr val="bg1"/>
                </a:solidFill>
              </a:rPr>
              <a:t>的人力投入资本。</a:t>
            </a:r>
            <a:endParaRPr lang="zh-CN" altLang="en-US">
              <a:solidFill>
                <a:schemeClr val="bg1"/>
              </a:solidFill>
            </a:endParaRPr>
          </a:p>
          <a:p>
            <a:endParaRPr lang="zh-CN" altLang="en-US">
              <a:solidFill>
                <a:schemeClr val="bg1"/>
              </a:solidFill>
            </a:endParaRPr>
          </a:p>
          <a:p>
            <a:r>
              <a:rPr lang="zh-CN" altLang="en-US">
                <a:solidFill>
                  <a:schemeClr val="bg1"/>
                </a:solidFill>
              </a:rPr>
              <a:t>三</a:t>
            </a:r>
            <a:r>
              <a:rPr lang="en-US" altLang="zh-CN">
                <a:solidFill>
                  <a:schemeClr val="bg1"/>
                </a:solidFill>
              </a:rPr>
              <a:t> </a:t>
            </a:r>
            <a:r>
              <a:rPr lang="zh-CN" altLang="en-US">
                <a:solidFill>
                  <a:schemeClr val="bg1"/>
                </a:solidFill>
              </a:rPr>
              <a:t>条件筛选的可拓展性，增加了客户与流程的交互，可以自己添加，修改和删除筛选条件。</a:t>
            </a:r>
            <a:endParaRPr lang="zh-CN" altLang="en-US">
              <a:solidFill>
                <a:schemeClr val="bg1"/>
              </a:solidFill>
            </a:endParaRPr>
          </a:p>
          <a:p>
            <a:endParaRPr lang="zh-CN" altLang="en-US">
              <a:solidFill>
                <a:schemeClr val="bg1"/>
              </a:solidFill>
            </a:endParaRPr>
          </a:p>
          <a:p>
            <a:r>
              <a:rPr lang="zh-CN" altLang="en-US">
                <a:solidFill>
                  <a:schemeClr val="bg1"/>
                </a:solidFill>
              </a:rPr>
              <a:t>四</a:t>
            </a:r>
            <a:r>
              <a:rPr lang="en-US" altLang="zh-CN">
                <a:solidFill>
                  <a:schemeClr val="bg1"/>
                </a:solidFill>
              </a:rPr>
              <a:t>  </a:t>
            </a:r>
            <a:r>
              <a:rPr lang="zh-CN" altLang="en-US">
                <a:solidFill>
                  <a:schemeClr val="bg1"/>
                </a:solidFill>
              </a:rPr>
              <a:t>该方案有效解决了多套账号跨系统流程运转问题，能极大减少服务器的压力，并且流程能平稳正常的运转下去。</a:t>
            </a:r>
            <a:endParaRPr lang="zh-CN" altLang="en-US">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1308</Words>
  <Application>WPS 演示</Application>
  <PresentationFormat>宽屏</PresentationFormat>
  <Paragraphs>90</Paragraphs>
  <Slides>8</Slides>
  <Notes>0</Notes>
  <HiddenSlides>0</HiddenSlides>
  <MMClips>0</MMClips>
  <ScaleCrop>false</ScaleCrop>
  <HeadingPairs>
    <vt:vector size="6" baseType="variant">
      <vt:variant>
        <vt:lpstr>已用的字体</vt:lpstr>
      </vt:variant>
      <vt:variant>
        <vt:i4>12</vt:i4>
      </vt:variant>
      <vt:variant>
        <vt:lpstr>主题</vt:lpstr>
      </vt:variant>
      <vt:variant>
        <vt:i4>2</vt:i4>
      </vt:variant>
      <vt:variant>
        <vt:lpstr>幻灯片标题</vt:lpstr>
      </vt:variant>
      <vt:variant>
        <vt:i4>8</vt:i4>
      </vt:variant>
    </vt:vector>
  </HeadingPairs>
  <TitlesOfParts>
    <vt:vector size="22" baseType="lpstr">
      <vt:lpstr>Arial</vt:lpstr>
      <vt:lpstr>宋体</vt:lpstr>
      <vt:lpstr>Wingdings</vt:lpstr>
      <vt:lpstr>微软雅黑</vt:lpstr>
      <vt:lpstr>华文仿宋</vt:lpstr>
      <vt:lpstr>创艺简标宋</vt:lpstr>
      <vt:lpstr>方正舒体</vt:lpstr>
      <vt:lpstr>方正粗黑宋简体</vt:lpstr>
      <vt:lpstr>Arial Unicode MS</vt:lpstr>
      <vt:lpstr>Ebrima</vt:lpstr>
      <vt:lpstr>Calibri</vt:lpstr>
      <vt:lpstr>Calibri Light</vt:lpstr>
      <vt:lpstr>Office 主题</vt:lpstr>
      <vt:lpstr>1_Office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dell</dc:creator>
  <cp:lastModifiedBy>现在不晚</cp:lastModifiedBy>
  <cp:revision>87</cp:revision>
  <dcterms:created xsi:type="dcterms:W3CDTF">2021-03-03T08:16:00Z</dcterms:created>
  <dcterms:modified xsi:type="dcterms:W3CDTF">2021-06-24T13:09:23Z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SaveFontToCloudKey">
    <vt:lpwstr>479787073_btnclosed</vt:lpwstr>
  </property>
  <property fmtid="{D5CDD505-2E9C-101B-9397-08002B2CF9AE}" pid="3" name="ICV">
    <vt:lpwstr>2078F2E104364FCDAD2550D86C00C89D</vt:lpwstr>
  </property>
  <property fmtid="{D5CDD505-2E9C-101B-9397-08002B2CF9AE}" pid="4" name="KSOProductBuildVer">
    <vt:lpwstr>2052-11.1.0.10578</vt:lpwstr>
  </property>
</Properties>
</file>