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sldIdLst>
    <p:sldId id="256" r:id="rId4"/>
    <p:sldId id="257" r:id="rId5"/>
    <p:sldId id="258" r:id="rId6"/>
    <p:sldId id="272" r:id="rId7"/>
    <p:sldId id="267" r:id="rId8"/>
    <p:sldId id="268" r:id="rId9"/>
    <p:sldId id="266" r:id="rId10"/>
    <p:sldId id="264" r:id="rId11"/>
    <p:sldId id="260" r:id="rId12"/>
    <p:sldId id="265" r:id="rId13"/>
    <p:sldId id="26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7"/>
    <p:restoredTop sz="94611"/>
  </p:normalViewPr>
  <p:slideViewPr>
    <p:cSldViewPr snapToGrid="0">
      <p:cViewPr varScale="1">
        <p:scale>
          <a:sx n="80" d="100"/>
          <a:sy n="80" d="100"/>
        </p:scale>
        <p:origin x="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57111"/>
            <a:ext cx="12353453" cy="6948000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6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" y="-42332"/>
            <a:ext cx="12355200" cy="6992698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tags" Target="../tags/tag6.xml"/><Relationship Id="rId4" Type="http://schemas.openxmlformats.org/officeDocument/2006/relationships/image" Target="../media/image10.png"/><Relationship Id="rId3" Type="http://schemas.openxmlformats.org/officeDocument/2006/relationships/tags" Target="../tags/tag5.xml"/><Relationship Id="rId24" Type="http://schemas.openxmlformats.org/officeDocument/2006/relationships/slideLayout" Target="../slideLayouts/slideLayout7.xml"/><Relationship Id="rId23" Type="http://schemas.openxmlformats.org/officeDocument/2006/relationships/tags" Target="../tags/tag21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image" Target="../media/image9.png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image" Target="../media/image13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3865880" y="4720590"/>
            <a:ext cx="4531360" cy="1382395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理财资金归集表处理</a:t>
            </a:r>
            <a:endParaRPr kumimoji="1"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kumimoji="1" lang="zh-CN" altLang="en-US" sz="2000" b="1" dirty="0">
                <a:latin typeface="黑体" panose="02010609060101010101" charset="-122"/>
                <a:ea typeface="黑体" panose="02010609060101010101" charset="-122"/>
              </a:rPr>
              <a:t>张家港农村商业银行</a:t>
            </a:r>
            <a:r>
              <a:rPr kumimoji="1" lang="en-US" altLang="zh-CN" sz="2000" b="1" dirty="0">
                <a:latin typeface="黑体" panose="02010609060101010101" charset="-122"/>
                <a:ea typeface="黑体" panose="02010609060101010101" charset="-122"/>
              </a:rPr>
              <a:t>RPA</a:t>
            </a:r>
            <a:r>
              <a:rPr kumimoji="1" lang="zh-CN" altLang="en-US" sz="2000" b="1" dirty="0">
                <a:latin typeface="黑体" panose="02010609060101010101" charset="-122"/>
                <a:ea typeface="黑体" panose="02010609060101010101" charset="-122"/>
              </a:rPr>
              <a:t>应用</a:t>
            </a:r>
            <a:endParaRPr kumimoji="1" lang="zh-CN" altLang="en-US" sz="2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541" y="2395619"/>
            <a:ext cx="10670937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目前我行理财产品中随享和天天享已完成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自动化改造，还有悠享、瑞享、惠享等多支理财产品系列可以应用。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流程上，除了每天将申购、赎回和入账数据进行汇总、加工和汇报之外，后续每日台账的汇总整理和月报的生成也可以由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处理。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资管条线其他应用：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向理财登记中心等行业市场机构或监管机构的数据报送可由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替代。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每天从中债、上清、恒生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PB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获取数据的工作可由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替代。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与托管方等同业的数据交互方式目前不尽相同，做系统对接不现实，原来人工处理的方式可以用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来替换。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0">
              <a:lnSpc>
                <a:spcPct val="150000"/>
              </a:lnSpc>
              <a:buNone/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的应用提升了我行资管部产品、运维、清算等相关工作的效率，减少了人工的介入。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的优势在于能够高效地将割裂的行内外系统连接起来，降低系统对接的时间和开发成本，使现阶段不具备直接系统交互条件带来的问题（如必须人工介入处理）得到较好的解决。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680" y="1510665"/>
            <a:ext cx="3862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推广价值（我行资管板块）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35025" y="1814830"/>
            <a:ext cx="9367520" cy="81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：利用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RPA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实现理财资金归集表自动处理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张农商行队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：张钦，温志超，夏苏娜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：张家港农村商业银行金融科技部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：资管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RPA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应用一期项目</a:t>
            </a:r>
            <a:endParaRPr lang="en-US" altLang="zh-CN" sz="1600" b="1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78485" y="1727835"/>
            <a:ext cx="314325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我行</a:t>
            </a: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资管部的理财资金归集</a:t>
            </a:r>
            <a:r>
              <a:rPr 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表填写</a:t>
            </a: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原来由部门里专人负责填写。整个流程</a:t>
            </a: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规则</a:t>
            </a:r>
            <a:r>
              <a:rPr 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</a:t>
            </a: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，涉及跨系统数据操作，属于每日重复性工作，且数据上报及时性、准确性要求高，人工处理耗时费力。</a:t>
            </a:r>
            <a:endParaRPr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0f4157a8-cc53-4451-b641-b93f4ec538e9"/>
          <p:cNvGrpSpPr>
            <a:grpSpLocks noChangeAspect="1"/>
          </p:cNvGrpSpPr>
          <p:nvPr/>
        </p:nvGrpSpPr>
        <p:grpSpPr>
          <a:xfrm>
            <a:off x="4037330" y="1605282"/>
            <a:ext cx="7644130" cy="3486783"/>
            <a:chOff x="1693430" y="1435366"/>
            <a:chExt cx="8752688" cy="3991215"/>
          </a:xfrm>
        </p:grpSpPr>
        <p:grpSp>
          <p:nvGrpSpPr>
            <p:cNvPr id="33" name="组合 32"/>
            <p:cNvGrpSpPr/>
            <p:nvPr/>
          </p:nvGrpSpPr>
          <p:grpSpPr>
            <a:xfrm>
              <a:off x="1756205" y="3433997"/>
              <a:ext cx="1550389" cy="1550389"/>
              <a:chOff x="910665" y="3301620"/>
              <a:chExt cx="2034816" cy="2034816"/>
            </a:xfrm>
          </p:grpSpPr>
          <p:sp>
            <p:nvSpPr>
              <p:cNvPr id="61" name="îŝḷîḓé-Oval 35"/>
              <p:cNvSpPr/>
              <p:nvPr/>
            </p:nvSpPr>
            <p:spPr>
              <a:xfrm>
                <a:off x="910665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2" name="îŝḷîḓé-Oval 36"/>
              <p:cNvSpPr/>
              <p:nvPr/>
            </p:nvSpPr>
            <p:spPr>
              <a:xfrm>
                <a:off x="1042247" y="3433203"/>
                <a:ext cx="1771651" cy="1771650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509291" y="3433997"/>
              <a:ext cx="1550389" cy="1550389"/>
              <a:chOff x="6548617" y="3301620"/>
              <a:chExt cx="2034816" cy="2034816"/>
            </a:xfrm>
          </p:grpSpPr>
          <p:sp>
            <p:nvSpPr>
              <p:cNvPr id="59" name="îŝḷîḓé-Oval 33"/>
              <p:cNvSpPr/>
              <p:nvPr/>
            </p:nvSpPr>
            <p:spPr>
              <a:xfrm>
                <a:off x="6548617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0" name="îŝḷîḓé-Oval 34"/>
              <p:cNvSpPr/>
              <p:nvPr/>
            </p:nvSpPr>
            <p:spPr>
              <a:xfrm>
                <a:off x="6680200" y="3433203"/>
                <a:ext cx="1771650" cy="1771650"/>
              </a:xfrm>
              <a:prstGeom prst="ellips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129961" y="1937206"/>
              <a:ext cx="1550389" cy="1550389"/>
              <a:chOff x="3725684" y="1525767"/>
              <a:chExt cx="2034816" cy="2034816"/>
            </a:xfrm>
          </p:grpSpPr>
          <p:sp>
            <p:nvSpPr>
              <p:cNvPr id="57" name="îŝḷîḓé-Oval 31"/>
              <p:cNvSpPr/>
              <p:nvPr/>
            </p:nvSpPr>
            <p:spPr>
              <a:xfrm>
                <a:off x="3725684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8" name="îŝḷîḓé-Oval 32"/>
              <p:cNvSpPr/>
              <p:nvPr/>
            </p:nvSpPr>
            <p:spPr>
              <a:xfrm>
                <a:off x="3857267" y="1657350"/>
                <a:ext cx="1771650" cy="1771650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8895729" y="1937206"/>
              <a:ext cx="1550389" cy="1550389"/>
              <a:chOff x="9379982" y="1525767"/>
              <a:chExt cx="2034816" cy="2034816"/>
            </a:xfrm>
          </p:grpSpPr>
          <p:sp>
            <p:nvSpPr>
              <p:cNvPr id="55" name="îŝḷîḓé-Oval 29"/>
              <p:cNvSpPr/>
              <p:nvPr/>
            </p:nvSpPr>
            <p:spPr>
              <a:xfrm>
                <a:off x="9379982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6" name="îŝḷîḓé-Oval 30"/>
              <p:cNvSpPr/>
              <p:nvPr/>
            </p:nvSpPr>
            <p:spPr>
              <a:xfrm>
                <a:off x="9511565" y="1657350"/>
                <a:ext cx="1771650" cy="1771650"/>
              </a:xfrm>
              <a:prstGeom prst="ellipse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sp>
          <p:nvSpPr>
            <p:cNvPr id="37" name="îŝḷîḓé-箭头: 五边形 6"/>
            <p:cNvSpPr/>
            <p:nvPr/>
          </p:nvSpPr>
          <p:spPr>
            <a:xfrm rot="19500000">
              <a:off x="2891926" y="3419367"/>
              <a:ext cx="1036791" cy="395317"/>
            </a:xfrm>
            <a:prstGeom prst="homePlat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8" name="îŝḷîḓé-箭头: 五边形 9"/>
            <p:cNvSpPr/>
            <p:nvPr/>
          </p:nvSpPr>
          <p:spPr>
            <a:xfrm rot="2209917">
              <a:off x="5262212" y="3189679"/>
              <a:ext cx="1036791" cy="395317"/>
            </a:xfrm>
            <a:prstGeom prst="homePlat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9" name="îŝḷîḓé-箭头: 五边形 10"/>
            <p:cNvSpPr/>
            <p:nvPr/>
          </p:nvSpPr>
          <p:spPr>
            <a:xfrm rot="19500000">
              <a:off x="7641542" y="3419367"/>
              <a:ext cx="1036791" cy="395317"/>
            </a:xfrm>
            <a:prstGeom prst="homePlat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0" name="îŝḷîḓé-任意多边形: 形状 34"/>
            <p:cNvSpPr/>
            <p:nvPr/>
          </p:nvSpPr>
          <p:spPr bwMode="auto">
            <a:xfrm>
              <a:off x="9455097" y="2332410"/>
              <a:ext cx="431653" cy="735536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1" name="îŝḷîḓé-任意多边形: 形状 31"/>
            <p:cNvSpPr/>
            <p:nvPr/>
          </p:nvSpPr>
          <p:spPr bwMode="auto">
            <a:xfrm>
              <a:off x="2323666" y="3819356"/>
              <a:ext cx="415466" cy="70795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2" name="îŝḷîḓé-任意多边形: 形状 33"/>
            <p:cNvSpPr/>
            <p:nvPr/>
          </p:nvSpPr>
          <p:spPr bwMode="auto">
            <a:xfrm>
              <a:off x="7063349" y="3803357"/>
              <a:ext cx="434244" cy="739951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3" name="îŝḷîḓé-任意多边形: 形状 32"/>
            <p:cNvSpPr/>
            <p:nvPr/>
          </p:nvSpPr>
          <p:spPr bwMode="auto">
            <a:xfrm>
              <a:off x="4695429" y="2357253"/>
              <a:ext cx="419451" cy="71474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3554203" y="4451412"/>
              <a:ext cx="6891915" cy="975169"/>
              <a:chOff x="1467192" y="5364088"/>
              <a:chExt cx="6891915" cy="975169"/>
            </a:xfrm>
          </p:grpSpPr>
          <p:sp>
            <p:nvSpPr>
              <p:cNvPr id="51" name="îŝḷîḓé-文本框 23"/>
              <p:cNvSpPr txBox="1"/>
              <p:nvPr/>
            </p:nvSpPr>
            <p:spPr>
              <a:xfrm>
                <a:off x="6338132" y="5712611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将处理完的</a:t>
                </a:r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excel</a:t>
                </a:r>
                <a:r>
                  <a:rPr lang="zh-CN" altLang="en-US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通过</a:t>
                </a:r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OA</a:t>
                </a:r>
                <a:r>
                  <a:rPr lang="zh-CN" altLang="en-US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邮件发送给需求方</a:t>
                </a:r>
                <a:endParaRPr lang="zh-CN" altLang="en-US" sz="14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2" name="îŝḷîḓé-Rectangle 26"/>
              <p:cNvSpPr/>
              <p:nvPr/>
            </p:nvSpPr>
            <p:spPr>
              <a:xfrm>
                <a:off x="6338131" y="5364088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发送邮件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3" name="îŝḷîḓé-文本框 25"/>
              <p:cNvSpPr txBox="1"/>
              <p:nvPr/>
            </p:nvSpPr>
            <p:spPr>
              <a:xfrm>
                <a:off x="1467193" y="5712611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查询应结转行端收益和日初份额</a:t>
                </a:r>
                <a:endParaRPr lang="zh-CN" altLang="en-US" sz="14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4" name="îŝḷîḓé-Rectangle 28"/>
              <p:cNvSpPr/>
              <p:nvPr/>
            </p:nvSpPr>
            <p:spPr>
              <a:xfrm>
                <a:off x="1467192" y="5423159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抓取数据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6555128" y="1435366"/>
              <a:ext cx="2133585" cy="1371283"/>
              <a:chOff x="8783661" y="562127"/>
              <a:chExt cx="2133585" cy="1371283"/>
            </a:xfrm>
          </p:grpSpPr>
          <p:sp>
            <p:nvSpPr>
              <p:cNvPr id="49" name="îŝḷîḓé-文本框 27"/>
              <p:cNvSpPr txBox="1"/>
              <p:nvPr/>
            </p:nvSpPr>
            <p:spPr>
              <a:xfrm>
                <a:off x="8783661" y="1306764"/>
                <a:ext cx="213358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2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按照客户类型分别筛选个人和机构客户，汇总客户数和认购总金额，将应结转行端收益和日初份额数据也填入固定excel模板</a:t>
                </a:r>
                <a:endParaRPr lang="zh-CN" altLang="en-US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0" name="îŝḷîḓé-Rectangle 24"/>
              <p:cNvSpPr/>
              <p:nvPr/>
            </p:nvSpPr>
            <p:spPr>
              <a:xfrm>
                <a:off x="8792902" y="562127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数据处理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693430" y="1699375"/>
              <a:ext cx="2051629" cy="1007827"/>
              <a:chOff x="3921963" y="826136"/>
              <a:chExt cx="2051629" cy="1007827"/>
            </a:xfrm>
          </p:grpSpPr>
          <p:sp>
            <p:nvSpPr>
              <p:cNvPr id="47" name="îŝḷîḓé-文本框 29"/>
              <p:cNvSpPr txBox="1"/>
              <p:nvPr/>
            </p:nvSpPr>
            <p:spPr>
              <a:xfrm>
                <a:off x="3952617" y="1207317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l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登录理财系统，</a:t>
                </a:r>
                <a:r>
                  <a:rPr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查询</a:t>
                </a:r>
                <a:r>
                  <a:rPr lang="zh-CN"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数据</a:t>
                </a:r>
                <a:r>
                  <a:rPr sz="14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并下载</a:t>
                </a:r>
                <a:endParaRPr lang="zh-CN" sz="14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48" name="îŝḷîḓé-Rectangle 22"/>
              <p:cNvSpPr/>
              <p:nvPr/>
            </p:nvSpPr>
            <p:spPr>
              <a:xfrm>
                <a:off x="3921963" y="826136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下载文件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7" name="PA_矩形 27"/>
          <p:cNvSpPr/>
          <p:nvPr>
            <p:custDataLst>
              <p:tags r:id="rId1"/>
            </p:custDataLst>
          </p:nvPr>
        </p:nvSpPr>
        <p:spPr>
          <a:xfrm>
            <a:off x="8238088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需要值守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8" name="PA_矩形 22"/>
          <p:cNvSpPr/>
          <p:nvPr>
            <p:custDataLst>
              <p:tags r:id="rId2"/>
            </p:custDataLst>
          </p:nvPr>
        </p:nvSpPr>
        <p:spPr>
          <a:xfrm>
            <a:off x="1298575" y="4968240"/>
            <a:ext cx="2835910" cy="346710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系统开发成本高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9" name="PA_矩形 20"/>
          <p:cNvSpPr/>
          <p:nvPr>
            <p:custDataLst>
              <p:tags r:id="rId3"/>
            </p:custDataLst>
          </p:nvPr>
        </p:nvSpPr>
        <p:spPr>
          <a:xfrm>
            <a:off x="4084282" y="1479634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重复性高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4573201" y="2894627"/>
            <a:ext cx="3047594" cy="3154441"/>
            <a:chOff x="4544326" y="2894627"/>
            <a:chExt cx="3047594" cy="3154441"/>
          </a:xfrm>
        </p:grpSpPr>
        <p:sp>
          <p:nvSpPr>
            <p:cNvPr id="91" name="椭圆 90"/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>
                <a:solidFill>
                  <a:srgbClr val="2C3F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grpSp>
            <p:nvGrpSpPr>
              <p:cNvPr id="94" name="组合 93"/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101" name="梯形 100"/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2" name="梯形 101"/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3" name="梯形 102"/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6" name="任意多边形: 形状 10"/>
              <p:cNvSpPr/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8" name="任意多边形: 形状 12"/>
              <p:cNvSpPr/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9" name="任意多边形: 形状 14"/>
              <p:cNvSpPr/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100" name="文本框 21"/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痛点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104" name="矩形 103"/>
          <p:cNvSpPr/>
          <p:nvPr/>
        </p:nvSpPr>
        <p:spPr>
          <a:xfrm>
            <a:off x="1249529" y="5343215"/>
            <a:ext cx="2964662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理财系统改造费用高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8179629" y="5315066"/>
            <a:ext cx="329929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每天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15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点必须有人处理，时间上完全没有灵活性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4711065" y="1876425"/>
            <a:ext cx="254698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1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、下载，统计，发邮件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2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、每日都要处理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59765" y="1454785"/>
            <a:ext cx="10897870" cy="4236085"/>
            <a:chOff x="631" y="1958"/>
            <a:chExt cx="15354" cy="3056"/>
          </a:xfrm>
        </p:grpSpPr>
        <p:cxnSp>
          <p:nvCxnSpPr>
            <p:cNvPr id="40" name="直接连接符 86"/>
            <p:cNvCxnSpPr/>
            <p:nvPr/>
          </p:nvCxnSpPr>
          <p:spPr>
            <a:xfrm>
              <a:off x="1237" y="3258"/>
              <a:ext cx="14179" cy="8"/>
            </a:xfrm>
            <a:prstGeom prst="line">
              <a:avLst/>
            </a:prstGeom>
            <a:solidFill>
              <a:schemeClr val="accent5"/>
            </a:solidFill>
            <a:ln w="19050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矩形 40"/>
            <p:cNvSpPr/>
            <p:nvPr/>
          </p:nvSpPr>
          <p:spPr>
            <a:xfrm>
              <a:off x="1237" y="3266"/>
              <a:ext cx="108" cy="112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3211" y="3266"/>
              <a:ext cx="108" cy="112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624" y="3266"/>
              <a:ext cx="107" cy="112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3001" y="3257"/>
              <a:ext cx="108" cy="112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1296" y="3266"/>
              <a:ext cx="125" cy="130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51" name="肘形连接符 50"/>
            <p:cNvCxnSpPr>
              <a:stCxn id="41" idx="2"/>
              <a:endCxn id="43" idx="2"/>
            </p:cNvCxnSpPr>
            <p:nvPr/>
          </p:nvCxnSpPr>
          <p:spPr>
            <a:xfrm rot="5400000" flipV="1">
              <a:off x="2279" y="2391"/>
              <a:ext cx="2" cy="1974"/>
            </a:xfrm>
            <a:prstGeom prst="bentConnector3">
              <a:avLst>
                <a:gd name="adj1" fmla="val 7550000"/>
              </a:avLst>
            </a:prstGeom>
            <a:solidFill>
              <a:schemeClr val="accent5"/>
            </a:solidFill>
            <a:ln w="19050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肘形连接符 51"/>
            <p:cNvCxnSpPr>
              <a:stCxn id="53" idx="2"/>
              <a:endCxn id="47" idx="2"/>
            </p:cNvCxnSpPr>
            <p:nvPr/>
          </p:nvCxnSpPr>
          <p:spPr>
            <a:xfrm rot="5400000" flipH="1" flipV="1">
              <a:off x="11078" y="1410"/>
              <a:ext cx="18" cy="3936"/>
            </a:xfrm>
            <a:prstGeom prst="bentConnector3">
              <a:avLst>
                <a:gd name="adj1" fmla="val -936250"/>
              </a:avLst>
            </a:prstGeom>
            <a:solidFill>
              <a:schemeClr val="accent5"/>
            </a:solidFill>
            <a:ln w="19050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/>
            <p:cNvSpPr/>
            <p:nvPr/>
          </p:nvSpPr>
          <p:spPr>
            <a:xfrm>
              <a:off x="9057" y="3257"/>
              <a:ext cx="125" cy="130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4" name="等腰三角形 103"/>
            <p:cNvSpPr/>
            <p:nvPr/>
          </p:nvSpPr>
          <p:spPr>
            <a:xfrm rot="10800000">
              <a:off x="2165" y="3523"/>
              <a:ext cx="120" cy="77"/>
            </a:xfrm>
            <a:prstGeom prst="triangle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5" name="等腰三角形 104"/>
            <p:cNvSpPr/>
            <p:nvPr/>
          </p:nvSpPr>
          <p:spPr>
            <a:xfrm rot="10800000">
              <a:off x="14128" y="3601"/>
              <a:ext cx="119" cy="78"/>
            </a:xfrm>
            <a:prstGeom prst="triangle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6" name="TextBox 103"/>
            <p:cNvSpPr txBox="1">
              <a:spLocks noChangeArrowheads="1"/>
            </p:cNvSpPr>
            <p:nvPr/>
          </p:nvSpPr>
          <p:spPr bwMode="auto">
            <a:xfrm rot="30982">
              <a:off x="650" y="2750"/>
              <a:ext cx="1772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业务需求收集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和分析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7" name="TextBox 103"/>
            <p:cNvSpPr txBox="1">
              <a:spLocks noChangeArrowheads="1"/>
            </p:cNvSpPr>
            <p:nvPr/>
          </p:nvSpPr>
          <p:spPr bwMode="auto">
            <a:xfrm rot="30982">
              <a:off x="2350" y="2912"/>
              <a:ext cx="188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业务需求评审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8" name="TextBox 103"/>
            <p:cNvSpPr txBox="1">
              <a:spLocks noChangeArrowheads="1"/>
            </p:cNvSpPr>
            <p:nvPr/>
          </p:nvSpPr>
          <p:spPr bwMode="auto">
            <a:xfrm rot="30982">
              <a:off x="2430" y="2489"/>
              <a:ext cx="182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开发、测试环境准备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9" name="TextBox 103"/>
            <p:cNvSpPr txBox="1">
              <a:spLocks noChangeArrowheads="1"/>
            </p:cNvSpPr>
            <p:nvPr/>
          </p:nvSpPr>
          <p:spPr bwMode="auto">
            <a:xfrm rot="30982">
              <a:off x="4788" y="2592"/>
              <a:ext cx="184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设计方案评审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0" name="TextBox 103"/>
            <p:cNvSpPr txBox="1">
              <a:spLocks noChangeArrowheads="1"/>
            </p:cNvSpPr>
            <p:nvPr/>
          </p:nvSpPr>
          <p:spPr bwMode="auto">
            <a:xfrm rot="30982">
              <a:off x="4991" y="2911"/>
              <a:ext cx="14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启动开发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1" name="TextBox 103"/>
            <p:cNvSpPr txBox="1">
              <a:spLocks noChangeArrowheads="1"/>
            </p:cNvSpPr>
            <p:nvPr/>
          </p:nvSpPr>
          <p:spPr bwMode="auto">
            <a:xfrm rot="30982">
              <a:off x="8394" y="2911"/>
              <a:ext cx="14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流程测试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2" name="TextBox 103"/>
            <p:cNvSpPr txBox="1">
              <a:spLocks noChangeArrowheads="1"/>
            </p:cNvSpPr>
            <p:nvPr/>
          </p:nvSpPr>
          <p:spPr bwMode="auto">
            <a:xfrm rot="30982">
              <a:off x="10420" y="2910"/>
              <a:ext cx="16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准生产部署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3" name="TextBox 103"/>
            <p:cNvSpPr txBox="1">
              <a:spLocks noChangeArrowheads="1"/>
            </p:cNvSpPr>
            <p:nvPr/>
          </p:nvSpPr>
          <p:spPr bwMode="auto">
            <a:xfrm rot="30982">
              <a:off x="1250" y="3695"/>
              <a:ext cx="19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需求阶段</a:t>
              </a:r>
              <a:endParaRPr lang="zh-CN" altLang="en-US" sz="14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4" name="TextBox 103"/>
            <p:cNvSpPr txBox="1">
              <a:spLocks noChangeArrowheads="1"/>
            </p:cNvSpPr>
            <p:nvPr/>
          </p:nvSpPr>
          <p:spPr bwMode="auto">
            <a:xfrm rot="30982">
              <a:off x="5207" y="3723"/>
              <a:ext cx="19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设计开发阶段</a:t>
              </a:r>
              <a:endParaRPr lang="zh-CN" altLang="en-US" sz="14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5" name="TextBox 103"/>
            <p:cNvSpPr txBox="1">
              <a:spLocks noChangeArrowheads="1"/>
            </p:cNvSpPr>
            <p:nvPr/>
          </p:nvSpPr>
          <p:spPr bwMode="auto">
            <a:xfrm rot="30982">
              <a:off x="13221" y="3737"/>
              <a:ext cx="19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试运行</a:t>
              </a:r>
              <a:endParaRPr lang="zh-CN" altLang="en-US" sz="14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66" name="肘形连接符 65"/>
            <p:cNvCxnSpPr>
              <a:stCxn id="43" idx="2"/>
              <a:endCxn id="53" idx="2"/>
            </p:cNvCxnSpPr>
            <p:nvPr/>
          </p:nvCxnSpPr>
          <p:spPr>
            <a:xfrm rot="5400000" flipV="1">
              <a:off x="6188" y="455"/>
              <a:ext cx="10" cy="5855"/>
            </a:xfrm>
            <a:prstGeom prst="bentConnector3">
              <a:avLst>
                <a:gd name="adj1" fmla="val 1883333"/>
              </a:avLst>
            </a:prstGeom>
            <a:solidFill>
              <a:schemeClr val="accent5"/>
            </a:solidFill>
            <a:ln w="19050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103"/>
            <p:cNvSpPr txBox="1">
              <a:spLocks noChangeArrowheads="1"/>
            </p:cNvSpPr>
            <p:nvPr/>
          </p:nvSpPr>
          <p:spPr bwMode="auto">
            <a:xfrm rot="30982">
              <a:off x="12407" y="2911"/>
              <a:ext cx="145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生产部署</a:t>
              </a:r>
              <a:endPara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9" name="等腰三角形 118"/>
            <p:cNvSpPr/>
            <p:nvPr/>
          </p:nvSpPr>
          <p:spPr>
            <a:xfrm rot="10800000">
              <a:off x="11012" y="3539"/>
              <a:ext cx="119" cy="78"/>
            </a:xfrm>
            <a:prstGeom prst="triangle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0" name="TextBox 103"/>
            <p:cNvSpPr txBox="1">
              <a:spLocks noChangeArrowheads="1"/>
            </p:cNvSpPr>
            <p:nvPr/>
          </p:nvSpPr>
          <p:spPr bwMode="auto">
            <a:xfrm rot="30982">
              <a:off x="10102" y="3708"/>
              <a:ext cx="19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1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测试验证阶段 </a:t>
              </a:r>
              <a:endParaRPr lang="zh-CN" altLang="en-US" sz="14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1" name="矩形: 圆角 74"/>
            <p:cNvSpPr/>
            <p:nvPr/>
          </p:nvSpPr>
          <p:spPr>
            <a:xfrm>
              <a:off x="643" y="2190"/>
              <a:ext cx="15342" cy="2824"/>
            </a:xfrm>
            <a:prstGeom prst="roundRect">
              <a:avLst>
                <a:gd name="adj" fmla="val 2719"/>
              </a:avLst>
            </a:prstGeom>
            <a:noFill/>
            <a:ln w="19050">
              <a:solidFill>
                <a:schemeClr val="accent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宋体" panose="02010600030101010101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631" y="1958"/>
              <a:ext cx="1907" cy="37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一期工程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cxnSp>
        <p:nvCxnSpPr>
          <p:cNvPr id="7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等腰三角形 103"/>
          <p:cNvSpPr/>
          <p:nvPr/>
        </p:nvSpPr>
        <p:spPr>
          <a:xfrm rot="10800000">
            <a:off x="4555893" y="3657770"/>
            <a:ext cx="85173" cy="106734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80" name="肘形连接符 79"/>
          <p:cNvCxnSpPr/>
          <p:nvPr/>
        </p:nvCxnSpPr>
        <p:spPr>
          <a:xfrm rot="5400000" flipV="1">
            <a:off x="10121900" y="2766695"/>
            <a:ext cx="291465" cy="1578610"/>
          </a:xfrm>
          <a:prstGeom prst="bentConnector2">
            <a:avLst/>
          </a:prstGeom>
          <a:solidFill>
            <a:schemeClr val="accent5"/>
          </a:solidFill>
          <a:ln w="1905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21695" y="1570693"/>
            <a:ext cx="10514965" cy="5033010"/>
          </a:xfrm>
          <a:prstGeom prst="roundRect">
            <a:avLst>
              <a:gd name="adj" fmla="val 5079"/>
            </a:avLst>
          </a:prstGeom>
          <a:solidFill>
            <a:srgbClr val="F1F6FF">
              <a:alpha val="65098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PA_文本框 151"/>
          <p:cNvSpPr txBox="1"/>
          <p:nvPr>
            <p:custDataLst>
              <p:tags r:id="rId1"/>
            </p:custDataLst>
          </p:nvPr>
        </p:nvSpPr>
        <p:spPr>
          <a:xfrm>
            <a:off x="4187825" y="3029585"/>
            <a:ext cx="943610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机器人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1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方正正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4" name="矩形: 圆角 74"/>
          <p:cNvSpPr/>
          <p:nvPr/>
        </p:nvSpPr>
        <p:spPr>
          <a:xfrm>
            <a:off x="955237" y="2303136"/>
            <a:ext cx="4455795" cy="40487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矩形: 圆角 29"/>
          <p:cNvSpPr/>
          <p:nvPr/>
        </p:nvSpPr>
        <p:spPr>
          <a:xfrm>
            <a:off x="3894017" y="1458586"/>
            <a:ext cx="3521075" cy="34036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latin typeface="Arial" panose="020B0604020202020204" pitchFamily="34" charset="0"/>
                <a:ea typeface="Arial" panose="020B0604020202020204" pitchFamily="34" charset="0"/>
              </a:rPr>
              <a:t>本地部署</a:t>
            </a:r>
            <a:endParaRPr lang="zh-CN" altLang="en-US" sz="16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矩形: 圆角 29"/>
          <p:cNvSpPr/>
          <p:nvPr/>
        </p:nvSpPr>
        <p:spPr>
          <a:xfrm>
            <a:off x="939997" y="2119621"/>
            <a:ext cx="1205865" cy="31115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</a:rPr>
              <a:t>总部科技部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矩形: 圆角 74"/>
          <p:cNvSpPr/>
          <p:nvPr/>
        </p:nvSpPr>
        <p:spPr>
          <a:xfrm>
            <a:off x="6787077" y="2288531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矩形: 圆角 29"/>
          <p:cNvSpPr/>
          <p:nvPr/>
        </p:nvSpPr>
        <p:spPr>
          <a:xfrm>
            <a:off x="6770567" y="2162801"/>
            <a:ext cx="937260" cy="2679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资管部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图片 10" descr="机器人_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985" y="2440940"/>
            <a:ext cx="607695" cy="607695"/>
          </a:xfrm>
          <a:prstGeom prst="rect">
            <a:avLst/>
          </a:prstGeom>
        </p:spPr>
      </p:pic>
      <p:sp>
        <p:nvSpPr>
          <p:cNvPr id="15" name="PA_文本框 151"/>
          <p:cNvSpPr txBox="1"/>
          <p:nvPr>
            <p:custDataLst>
              <p:tags r:id="rId3"/>
            </p:custDataLst>
          </p:nvPr>
        </p:nvSpPr>
        <p:spPr>
          <a:xfrm>
            <a:off x="1345127" y="4589136"/>
            <a:ext cx="868045" cy="520700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中控服务器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390650" y="2766695"/>
            <a:ext cx="755650" cy="822960"/>
            <a:chOff x="1060" y="2200"/>
            <a:chExt cx="1011" cy="1296"/>
          </a:xfrm>
        </p:grpSpPr>
        <p:pic>
          <p:nvPicPr>
            <p:cNvPr id="26" name="图片 25" descr="电脑屏幕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5" y="2200"/>
              <a:ext cx="840" cy="840"/>
            </a:xfrm>
            <a:prstGeom prst="rect">
              <a:avLst/>
            </a:prstGeom>
          </p:spPr>
        </p:pic>
        <p:sp>
          <p:nvSpPr>
            <p:cNvPr id="27" name="PA_文本框 151"/>
            <p:cNvSpPr txBox="1"/>
            <p:nvPr>
              <p:custDataLst>
                <p:tags r:id="rId5"/>
              </p:custDataLst>
            </p:nvPr>
          </p:nvSpPr>
          <p:spPr>
            <a:xfrm>
              <a:off x="1060" y="3015"/>
              <a:ext cx="1011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Roboto black"/>
                </a:rPr>
                <a:t>管理端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endParaRPr>
            </a:p>
          </p:txBody>
        </p:sp>
      </p:grpSp>
      <p:pic>
        <p:nvPicPr>
          <p:cNvPr id="31" name="图片 30" descr="服务器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5467" y="3940166"/>
            <a:ext cx="507365" cy="507365"/>
          </a:xfrm>
          <a:prstGeom prst="rect">
            <a:avLst/>
          </a:prstGeom>
        </p:spPr>
      </p:pic>
      <p:pic>
        <p:nvPicPr>
          <p:cNvPr id="34" name="图片 33" descr="文件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0307" y="2486651"/>
            <a:ext cx="542925" cy="542925"/>
          </a:xfrm>
          <a:prstGeom prst="rect">
            <a:avLst/>
          </a:prstGeom>
        </p:spPr>
      </p:pic>
      <p:sp>
        <p:nvSpPr>
          <p:cNvPr id="35" name="PA_文本框 151"/>
          <p:cNvSpPr txBox="1"/>
          <p:nvPr>
            <p:custDataLst>
              <p:tags r:id="rId8"/>
            </p:custDataLst>
          </p:nvPr>
        </p:nvSpPr>
        <p:spPr>
          <a:xfrm>
            <a:off x="3142177" y="3040371"/>
            <a:ext cx="1099185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algn="ctr" defTabSz="913130"/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设计器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cxnSp>
        <p:nvCxnSpPr>
          <p:cNvPr id="38" name="直接连接符 160"/>
          <p:cNvCxnSpPr>
            <a:stCxn id="31" idx="0"/>
            <a:endCxn id="27" idx="2"/>
          </p:cNvCxnSpPr>
          <p:nvPr/>
        </p:nvCxnSpPr>
        <p:spPr>
          <a:xfrm flipH="1" flipV="1">
            <a:off x="1768475" y="3589655"/>
            <a:ext cx="10795" cy="35052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8100695" y="2573655"/>
            <a:ext cx="984885" cy="696595"/>
            <a:chOff x="4848" y="3437"/>
            <a:chExt cx="1011" cy="1097"/>
          </a:xfrm>
        </p:grpSpPr>
        <p:sp>
          <p:nvSpPr>
            <p:cNvPr id="44" name="PA_文本框 151"/>
            <p:cNvSpPr txBox="1"/>
            <p:nvPr>
              <p:custDataLst>
                <p:tags r:id="rId9"/>
              </p:custDataLst>
            </p:nvPr>
          </p:nvSpPr>
          <p:spPr>
            <a:xfrm>
              <a:off x="4848" y="4053"/>
              <a:ext cx="1011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5" name="图片 44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sp>
        <p:nvSpPr>
          <p:cNvPr id="46" name="矩形: 圆角 74"/>
          <p:cNvSpPr/>
          <p:nvPr/>
        </p:nvSpPr>
        <p:spPr>
          <a:xfrm>
            <a:off x="6787077" y="3744586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矩形: 圆角 74"/>
          <p:cNvSpPr/>
          <p:nvPr/>
        </p:nvSpPr>
        <p:spPr>
          <a:xfrm>
            <a:off x="6787077" y="5186036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8" name="矩形: 圆角 29"/>
          <p:cNvSpPr/>
          <p:nvPr/>
        </p:nvSpPr>
        <p:spPr>
          <a:xfrm>
            <a:off x="6770567" y="3588376"/>
            <a:ext cx="937260" cy="2679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运管部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7212527" y="2665721"/>
            <a:ext cx="824230" cy="604520"/>
            <a:chOff x="11473" y="3543"/>
            <a:chExt cx="1298" cy="952"/>
          </a:xfrm>
        </p:grpSpPr>
        <p:pic>
          <p:nvPicPr>
            <p:cNvPr id="50" name="图片 49" descr="多人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864" y="3543"/>
              <a:ext cx="516" cy="464"/>
            </a:xfrm>
            <a:prstGeom prst="rect">
              <a:avLst/>
            </a:prstGeom>
          </p:spPr>
        </p:pic>
        <p:sp>
          <p:nvSpPr>
            <p:cNvPr id="51" name="PA_文本框 151"/>
            <p:cNvSpPr txBox="1"/>
            <p:nvPr>
              <p:custDataLst>
                <p:tags r:id="rId11"/>
              </p:custDataLst>
            </p:nvPr>
          </p:nvSpPr>
          <p:spPr>
            <a:xfrm>
              <a:off x="11473" y="4014"/>
              <a:ext cx="1298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产品组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6" name="直接连接符 178"/>
          <p:cNvCxnSpPr>
            <a:endCxn id="8" idx="1"/>
          </p:cNvCxnSpPr>
          <p:nvPr/>
        </p:nvCxnSpPr>
        <p:spPr>
          <a:xfrm flipV="1">
            <a:off x="5491480" y="2871470"/>
            <a:ext cx="1295400" cy="104711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直接连接符 179"/>
          <p:cNvCxnSpPr>
            <a:endCxn id="46" idx="1"/>
          </p:cNvCxnSpPr>
          <p:nvPr/>
        </p:nvCxnSpPr>
        <p:spPr>
          <a:xfrm>
            <a:off x="5505450" y="3972560"/>
            <a:ext cx="1281430" cy="35496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直接连接符 180"/>
          <p:cNvCxnSpPr>
            <a:endCxn id="47" idx="1"/>
          </p:cNvCxnSpPr>
          <p:nvPr/>
        </p:nvCxnSpPr>
        <p:spPr>
          <a:xfrm>
            <a:off x="5532755" y="5755640"/>
            <a:ext cx="1254125" cy="13335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5" name="组合 64"/>
          <p:cNvGrpSpPr/>
          <p:nvPr/>
        </p:nvGrpSpPr>
        <p:grpSpPr>
          <a:xfrm>
            <a:off x="7212330" y="4110355"/>
            <a:ext cx="969010" cy="604520"/>
            <a:chOff x="11473" y="3543"/>
            <a:chExt cx="1298" cy="952"/>
          </a:xfrm>
        </p:grpSpPr>
        <p:pic>
          <p:nvPicPr>
            <p:cNvPr id="66" name="图片 65" descr="多人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864" y="3543"/>
              <a:ext cx="516" cy="464"/>
            </a:xfrm>
            <a:prstGeom prst="rect">
              <a:avLst/>
            </a:prstGeom>
          </p:spPr>
        </p:pic>
        <p:sp>
          <p:nvSpPr>
            <p:cNvPr id="67" name="PA_文本框 151"/>
            <p:cNvSpPr txBox="1"/>
            <p:nvPr>
              <p:custDataLst>
                <p:tags r:id="rId12"/>
              </p:custDataLst>
            </p:nvPr>
          </p:nvSpPr>
          <p:spPr>
            <a:xfrm>
              <a:off x="11473" y="4014"/>
              <a:ext cx="1298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账管中心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矩形: 圆角 74"/>
          <p:cNvSpPr/>
          <p:nvPr/>
        </p:nvSpPr>
        <p:spPr>
          <a:xfrm>
            <a:off x="6787077" y="5184766"/>
            <a:ext cx="3808095" cy="1165860"/>
          </a:xfrm>
          <a:prstGeom prst="roundRect">
            <a:avLst>
              <a:gd name="adj" fmla="val 2719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7212330" y="5550535"/>
            <a:ext cx="969010" cy="604520"/>
            <a:chOff x="11473" y="3543"/>
            <a:chExt cx="1298" cy="952"/>
          </a:xfrm>
        </p:grpSpPr>
        <p:pic>
          <p:nvPicPr>
            <p:cNvPr id="80" name="图片 79" descr="多人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864" y="3543"/>
              <a:ext cx="516" cy="464"/>
            </a:xfrm>
            <a:prstGeom prst="rect">
              <a:avLst/>
            </a:prstGeom>
          </p:spPr>
        </p:pic>
        <p:sp>
          <p:nvSpPr>
            <p:cNvPr id="81" name="PA_文本框 151"/>
            <p:cNvSpPr txBox="1"/>
            <p:nvPr>
              <p:custDataLst>
                <p:tags r:id="rId13"/>
              </p:custDataLst>
            </p:nvPr>
          </p:nvSpPr>
          <p:spPr>
            <a:xfrm>
              <a:off x="11473" y="4014"/>
              <a:ext cx="1298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lstStyle/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资负中心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矩形: 圆角 29"/>
          <p:cNvSpPr/>
          <p:nvPr/>
        </p:nvSpPr>
        <p:spPr>
          <a:xfrm>
            <a:off x="6770567" y="5021571"/>
            <a:ext cx="937260" cy="26797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计财部</a:t>
            </a:r>
            <a:endParaRPr lang="zh-CN" altLang="en-US" sz="12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PA_文本框 151"/>
          <p:cNvSpPr txBox="1"/>
          <p:nvPr>
            <p:custDataLst>
              <p:tags r:id="rId14"/>
            </p:custDataLst>
          </p:nvPr>
        </p:nvSpPr>
        <p:spPr>
          <a:xfrm>
            <a:off x="4181475" y="3930015"/>
            <a:ext cx="943610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p>
            <a:pPr algn="ctr" defTabSz="913130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机器人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2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方正正中黑简体" panose="020000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19" name="图片 18" descr="机器人_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635" y="3341370"/>
            <a:ext cx="607695" cy="607695"/>
          </a:xfrm>
          <a:prstGeom prst="rect">
            <a:avLst/>
          </a:prstGeom>
        </p:spPr>
      </p:pic>
      <p:pic>
        <p:nvPicPr>
          <p:cNvPr id="20" name="图片 19" descr="文件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3957" y="3387081"/>
            <a:ext cx="542925" cy="542925"/>
          </a:xfrm>
          <a:prstGeom prst="rect">
            <a:avLst/>
          </a:prstGeom>
        </p:spPr>
      </p:pic>
      <p:sp>
        <p:nvSpPr>
          <p:cNvPr id="21" name="PA_文本框 151"/>
          <p:cNvSpPr txBox="1"/>
          <p:nvPr>
            <p:custDataLst>
              <p:tags r:id="rId15"/>
            </p:custDataLst>
          </p:nvPr>
        </p:nvSpPr>
        <p:spPr>
          <a:xfrm>
            <a:off x="3135827" y="3940801"/>
            <a:ext cx="1099185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p>
            <a:pPr algn="ctr" defTabSz="913130"/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设计器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sp>
        <p:nvSpPr>
          <p:cNvPr id="22" name="PA_文本框 151"/>
          <p:cNvSpPr txBox="1"/>
          <p:nvPr>
            <p:custDataLst>
              <p:tags r:id="rId16"/>
            </p:custDataLst>
          </p:nvPr>
        </p:nvSpPr>
        <p:spPr>
          <a:xfrm>
            <a:off x="4194810" y="4810125"/>
            <a:ext cx="943610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p>
            <a:pPr algn="ctr" defTabSz="913130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机器人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3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方正正中黑简体" panose="020000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23" name="图片 22" descr="机器人_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70" y="4221480"/>
            <a:ext cx="607695" cy="607695"/>
          </a:xfrm>
          <a:prstGeom prst="rect">
            <a:avLst/>
          </a:prstGeom>
        </p:spPr>
      </p:pic>
      <p:pic>
        <p:nvPicPr>
          <p:cNvPr id="24" name="图片 23" descr="文件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7292" y="4267191"/>
            <a:ext cx="542925" cy="542925"/>
          </a:xfrm>
          <a:prstGeom prst="rect">
            <a:avLst/>
          </a:prstGeom>
        </p:spPr>
      </p:pic>
      <p:sp>
        <p:nvSpPr>
          <p:cNvPr id="28" name="PA_文本框 151"/>
          <p:cNvSpPr txBox="1"/>
          <p:nvPr>
            <p:custDataLst>
              <p:tags r:id="rId17"/>
            </p:custDataLst>
          </p:nvPr>
        </p:nvSpPr>
        <p:spPr>
          <a:xfrm>
            <a:off x="3149162" y="4820911"/>
            <a:ext cx="1099185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p>
            <a:pPr algn="ctr" defTabSz="913130"/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设计器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sp>
        <p:nvSpPr>
          <p:cNvPr id="29" name="PA_文本框 151"/>
          <p:cNvSpPr txBox="1"/>
          <p:nvPr>
            <p:custDataLst>
              <p:tags r:id="rId18"/>
            </p:custDataLst>
          </p:nvPr>
        </p:nvSpPr>
        <p:spPr>
          <a:xfrm>
            <a:off x="4188460" y="5963920"/>
            <a:ext cx="943610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p>
            <a:pPr algn="ctr" defTabSz="913130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机器人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方正正中黑简体" panose="02000000000000000000" pitchFamily="2" charset="-122"/>
                <a:cs typeface="Arial" panose="020B0604020202020204" pitchFamily="34" charset="0"/>
              </a:rPr>
              <a:t>4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方正正中黑简体" panose="020000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30" name="图片 29" descr="机器人_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620" y="5375275"/>
            <a:ext cx="607695" cy="607695"/>
          </a:xfrm>
          <a:prstGeom prst="rect">
            <a:avLst/>
          </a:prstGeom>
        </p:spPr>
      </p:pic>
      <p:pic>
        <p:nvPicPr>
          <p:cNvPr id="32" name="图片 31" descr="文件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0942" y="5420986"/>
            <a:ext cx="542925" cy="542925"/>
          </a:xfrm>
          <a:prstGeom prst="rect">
            <a:avLst/>
          </a:prstGeom>
        </p:spPr>
      </p:pic>
      <p:sp>
        <p:nvSpPr>
          <p:cNvPr id="33" name="PA_文本框 151"/>
          <p:cNvSpPr txBox="1"/>
          <p:nvPr>
            <p:custDataLst>
              <p:tags r:id="rId19"/>
            </p:custDataLst>
          </p:nvPr>
        </p:nvSpPr>
        <p:spPr>
          <a:xfrm>
            <a:off x="3142812" y="5974706"/>
            <a:ext cx="1099185" cy="305435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p>
            <a:pPr algn="ctr" defTabSz="913130"/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Roboto black"/>
              </a:rPr>
              <a:t>设计器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Roboto black"/>
            </a:endParaRPr>
          </a:p>
        </p:txBody>
      </p:sp>
      <p:cxnSp>
        <p:nvCxnSpPr>
          <p:cNvPr id="40" name="直接连接符 161"/>
          <p:cNvCxnSpPr>
            <a:stCxn id="35" idx="1"/>
          </p:cNvCxnSpPr>
          <p:nvPr/>
        </p:nvCxnSpPr>
        <p:spPr>
          <a:xfrm flipH="1">
            <a:off x="2294255" y="3192780"/>
            <a:ext cx="847725" cy="1106805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直接连接符 161"/>
          <p:cNvCxnSpPr>
            <a:stCxn id="21" idx="1"/>
          </p:cNvCxnSpPr>
          <p:nvPr/>
        </p:nvCxnSpPr>
        <p:spPr>
          <a:xfrm flipH="1">
            <a:off x="2294255" y="4093210"/>
            <a:ext cx="841375" cy="21971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直接连接符 161"/>
          <p:cNvCxnSpPr>
            <a:stCxn id="28" idx="1"/>
          </p:cNvCxnSpPr>
          <p:nvPr/>
        </p:nvCxnSpPr>
        <p:spPr>
          <a:xfrm flipH="1" flipV="1">
            <a:off x="2280285" y="4312920"/>
            <a:ext cx="868680" cy="66040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直接连接符 161"/>
          <p:cNvCxnSpPr/>
          <p:nvPr/>
        </p:nvCxnSpPr>
        <p:spPr>
          <a:xfrm flipH="1" flipV="1">
            <a:off x="2294255" y="4312920"/>
            <a:ext cx="925195" cy="1605915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3056255" y="5252085"/>
            <a:ext cx="2190750" cy="13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组合 59"/>
          <p:cNvGrpSpPr/>
          <p:nvPr/>
        </p:nvGrpSpPr>
        <p:grpSpPr>
          <a:xfrm>
            <a:off x="8107680" y="4020820"/>
            <a:ext cx="984885" cy="696595"/>
            <a:chOff x="4848" y="3437"/>
            <a:chExt cx="1011" cy="1097"/>
          </a:xfrm>
        </p:grpSpPr>
        <p:sp>
          <p:nvSpPr>
            <p:cNvPr id="61" name="PA_文本框 151"/>
            <p:cNvSpPr txBox="1"/>
            <p:nvPr>
              <p:custDataLst>
                <p:tags r:id="rId20"/>
              </p:custDataLst>
            </p:nvPr>
          </p:nvSpPr>
          <p:spPr>
            <a:xfrm>
              <a:off x="4848" y="4053"/>
              <a:ext cx="1011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1" name="图片 70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73" name="组合 72"/>
          <p:cNvGrpSpPr/>
          <p:nvPr/>
        </p:nvGrpSpPr>
        <p:grpSpPr>
          <a:xfrm>
            <a:off x="8874760" y="4014470"/>
            <a:ext cx="984885" cy="696595"/>
            <a:chOff x="4848" y="3437"/>
            <a:chExt cx="1011" cy="1097"/>
          </a:xfrm>
        </p:grpSpPr>
        <p:sp>
          <p:nvSpPr>
            <p:cNvPr id="74" name="PA_文本框 151"/>
            <p:cNvSpPr txBox="1"/>
            <p:nvPr>
              <p:custDataLst>
                <p:tags r:id="rId21"/>
              </p:custDataLst>
            </p:nvPr>
          </p:nvSpPr>
          <p:spPr>
            <a:xfrm>
              <a:off x="4848" y="4053"/>
              <a:ext cx="1011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5" name="图片 74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82" name="组合 81"/>
          <p:cNvGrpSpPr/>
          <p:nvPr/>
        </p:nvGrpSpPr>
        <p:grpSpPr>
          <a:xfrm>
            <a:off x="9668510" y="4008120"/>
            <a:ext cx="984885" cy="696595"/>
            <a:chOff x="4848" y="3437"/>
            <a:chExt cx="1011" cy="1097"/>
          </a:xfrm>
        </p:grpSpPr>
        <p:sp>
          <p:nvSpPr>
            <p:cNvPr id="83" name="PA_文本框 151"/>
            <p:cNvSpPr txBox="1"/>
            <p:nvPr>
              <p:custDataLst>
                <p:tags r:id="rId22"/>
              </p:custDataLst>
            </p:nvPr>
          </p:nvSpPr>
          <p:spPr>
            <a:xfrm>
              <a:off x="4848" y="4053"/>
              <a:ext cx="1011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4" name="图片 83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  <p:grpSp>
        <p:nvGrpSpPr>
          <p:cNvPr id="85" name="组合 84"/>
          <p:cNvGrpSpPr/>
          <p:nvPr/>
        </p:nvGrpSpPr>
        <p:grpSpPr>
          <a:xfrm>
            <a:off x="8108315" y="5461635"/>
            <a:ext cx="984885" cy="696595"/>
            <a:chOff x="4848" y="3437"/>
            <a:chExt cx="1011" cy="1097"/>
          </a:xfrm>
        </p:grpSpPr>
        <p:sp>
          <p:nvSpPr>
            <p:cNvPr id="92" name="PA_文本框 151"/>
            <p:cNvSpPr txBox="1"/>
            <p:nvPr>
              <p:custDataLst>
                <p:tags r:id="rId23"/>
              </p:custDataLst>
            </p:nvPr>
          </p:nvSpPr>
          <p:spPr>
            <a:xfrm>
              <a:off x="4848" y="4053"/>
              <a:ext cx="1011" cy="481"/>
            </a:xfrm>
            <a:prstGeom prst="rect">
              <a:avLst/>
            </a:prstGeom>
            <a:noFill/>
          </p:spPr>
          <p:txBody>
            <a:bodyPr wrap="square" lIns="91439" tIns="45719" rIns="91439" bIns="45719" rtlCol="0">
              <a:spAutoFit/>
            </a:bodyPr>
            <a:p>
              <a:pPr algn="ctr" defTabSz="91313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机器人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3" name="图片 92" descr="机器人_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4" y="3437"/>
              <a:ext cx="676" cy="6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109"/>
          <p:cNvSpPr/>
          <p:nvPr/>
        </p:nvSpPr>
        <p:spPr bwMode="gray">
          <a:xfrm>
            <a:off x="582930" y="1240155"/>
            <a:ext cx="6163310" cy="2205990"/>
          </a:xfrm>
          <a:prstGeom prst="roundRect">
            <a:avLst>
              <a:gd name="adj" fmla="val 9289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54" tIns="71962" rIns="89954" bIns="71962" rtlCol="0" anchor="b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400" b="1" kern="0" dirty="0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angle: Rounded Corners 103"/>
          <p:cNvSpPr/>
          <p:nvPr/>
        </p:nvSpPr>
        <p:spPr bwMode="gray">
          <a:xfrm>
            <a:off x="765175" y="1325880"/>
            <a:ext cx="1708785" cy="1898650"/>
          </a:xfrm>
          <a:prstGeom prst="roundRect">
            <a:avLst>
              <a:gd name="adj" fmla="val 15298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" name="Group 3"/>
          <p:cNvGrpSpPr/>
          <p:nvPr/>
        </p:nvGrpSpPr>
        <p:grpSpPr>
          <a:xfrm>
            <a:off x="780417" y="1419226"/>
            <a:ext cx="1548130" cy="887095"/>
            <a:chOff x="5054049" y="4118541"/>
            <a:chExt cx="3748073" cy="2406468"/>
          </a:xfrm>
          <a:effectLst/>
        </p:grpSpPr>
        <p:pic>
          <p:nvPicPr>
            <p:cNvPr id="8" name="Picture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054049" y="4118541"/>
              <a:ext cx="2072284" cy="2072284"/>
            </a:xfrm>
            <a:prstGeom prst="rect">
              <a:avLst/>
            </a:prstGeom>
          </p:spPr>
        </p:pic>
        <p:sp>
          <p:nvSpPr>
            <p:cNvPr id="9" name="TextBox 5"/>
            <p:cNvSpPr txBox="1"/>
            <p:nvPr/>
          </p:nvSpPr>
          <p:spPr>
            <a:xfrm>
              <a:off x="7184824" y="4187445"/>
              <a:ext cx="1617298" cy="2337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人工准备理财发售通知单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0" name="Group 6"/>
          <p:cNvGrpSpPr/>
          <p:nvPr/>
        </p:nvGrpSpPr>
        <p:grpSpPr>
          <a:xfrm>
            <a:off x="939436" y="2355339"/>
            <a:ext cx="1359535" cy="726767"/>
            <a:chOff x="-5440" y="1705298"/>
            <a:chExt cx="3090612" cy="1652147"/>
          </a:xfrm>
        </p:grpSpPr>
        <p:pic>
          <p:nvPicPr>
            <p:cNvPr id="11" name="Picture 7" descr="Image result for outlook&quot;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28" r="16240"/>
            <a:stretch>
              <a:fillRect/>
            </a:stretch>
          </p:blipFill>
          <p:spPr bwMode="auto">
            <a:xfrm>
              <a:off x="956403" y="1705298"/>
              <a:ext cx="1166939" cy="113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8"/>
            <p:cNvSpPr txBox="1"/>
            <p:nvPr/>
          </p:nvSpPr>
          <p:spPr>
            <a:xfrm>
              <a:off x="-5440" y="2868087"/>
              <a:ext cx="3090612" cy="48935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发送</a:t>
              </a:r>
              <a:r>
                <a:rPr lang="en-US" altLang="zh-CN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oa</a:t>
              </a: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邮件给</a:t>
              </a:r>
              <a:r>
                <a:rPr lang="en-US" altLang="zh-CN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RPA</a:t>
              </a:r>
              <a:endParaRPr lang="en-US" altLang="zh-CN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cxnSp>
        <p:nvCxnSpPr>
          <p:cNvPr id="14" name="Connector: Elbow 23"/>
          <p:cNvCxnSpPr>
            <a:stCxn id="4" idx="3"/>
            <a:endCxn id="56" idx="1"/>
          </p:cNvCxnSpPr>
          <p:nvPr/>
        </p:nvCxnSpPr>
        <p:spPr>
          <a:xfrm>
            <a:off x="2473960" y="2275205"/>
            <a:ext cx="619125" cy="3175"/>
          </a:xfrm>
          <a:prstGeom prst="bentConnector2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44"/>
          <p:cNvCxnSpPr/>
          <p:nvPr/>
        </p:nvCxnSpPr>
        <p:spPr>
          <a:xfrm>
            <a:off x="10236200" y="3703320"/>
            <a:ext cx="691515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13"/>
          <p:cNvGrpSpPr/>
          <p:nvPr/>
        </p:nvGrpSpPr>
        <p:grpSpPr>
          <a:xfrm>
            <a:off x="3358340" y="1958031"/>
            <a:ext cx="957460" cy="1169755"/>
            <a:chOff x="2584111" y="1607409"/>
            <a:chExt cx="957958" cy="1170364"/>
          </a:xfrm>
        </p:grpSpPr>
        <p:sp>
          <p:nvSpPr>
            <p:cNvPr id="46" name="TextBox 38"/>
            <p:cNvSpPr txBox="1"/>
            <p:nvPr/>
          </p:nvSpPr>
          <p:spPr>
            <a:xfrm>
              <a:off x="2584111" y="2347019"/>
              <a:ext cx="957958" cy="4307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RPA</a:t>
              </a: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登录理财系统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pic>
          <p:nvPicPr>
            <p:cNvPr id="47" name="Pictur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19169" y="1607409"/>
              <a:ext cx="807894" cy="725961"/>
            </a:xfrm>
            <a:prstGeom prst="rect">
              <a:avLst/>
            </a:prstGeom>
          </p:spPr>
        </p:pic>
      </p:grpSp>
      <p:pic>
        <p:nvPicPr>
          <p:cNvPr id="55" name="Grafik 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430" y="1260084"/>
            <a:ext cx="830874" cy="830874"/>
          </a:xfrm>
          <a:prstGeom prst="rect">
            <a:avLst/>
          </a:prstGeom>
        </p:spPr>
      </p:pic>
      <p:sp>
        <p:nvSpPr>
          <p:cNvPr id="56" name="Rectangle 85"/>
          <p:cNvSpPr/>
          <p:nvPr/>
        </p:nvSpPr>
        <p:spPr bwMode="gray">
          <a:xfrm>
            <a:off x="3093085" y="1326515"/>
            <a:ext cx="1426845" cy="1896745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" name="Rectangle 9"/>
          <p:cNvSpPr/>
          <p:nvPr/>
        </p:nvSpPr>
        <p:spPr>
          <a:xfrm>
            <a:off x="9685750" y="1571115"/>
            <a:ext cx="161734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r>
              <a:rPr lang="en-US" sz="2400" b="1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RPA</a:t>
            </a:r>
            <a:r>
              <a:rPr lang="zh-CN" altLang="en-US" sz="2400" b="1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机器人</a:t>
            </a:r>
            <a:endParaRPr lang="zh-CN" altLang="en-US" sz="2400" b="1" kern="0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8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/>
          <p:cNvSpPr txBox="1"/>
          <p:nvPr/>
        </p:nvSpPr>
        <p:spPr>
          <a:xfrm>
            <a:off x="292498" y="285760"/>
            <a:ext cx="3632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Group 21"/>
          <p:cNvGrpSpPr/>
          <p:nvPr/>
        </p:nvGrpSpPr>
        <p:grpSpPr>
          <a:xfrm>
            <a:off x="5191316" y="1629155"/>
            <a:ext cx="933354" cy="1448008"/>
            <a:chOff x="6108897" y="2048736"/>
            <a:chExt cx="933840" cy="1448763"/>
          </a:xfrm>
        </p:grpSpPr>
        <p:pic>
          <p:nvPicPr>
            <p:cNvPr id="66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48579" y="2048736"/>
              <a:ext cx="810353" cy="810353"/>
            </a:xfrm>
            <a:prstGeom prst="rect">
              <a:avLst/>
            </a:prstGeom>
          </p:spPr>
        </p:pic>
        <p:sp>
          <p:nvSpPr>
            <p:cNvPr id="67" name="TextBox 55"/>
            <p:cNvSpPr txBox="1"/>
            <p:nvPr/>
          </p:nvSpPr>
          <p:spPr>
            <a:xfrm>
              <a:off x="6108897" y="2851367"/>
              <a:ext cx="933840" cy="6461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查询理财产品购买明细，下载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cxnSp>
        <p:nvCxnSpPr>
          <p:cNvPr id="68" name="Connector: Elbow 58"/>
          <p:cNvCxnSpPr/>
          <p:nvPr/>
        </p:nvCxnSpPr>
        <p:spPr>
          <a:xfrm>
            <a:off x="4430395" y="2081530"/>
            <a:ext cx="671830" cy="353695"/>
          </a:xfrm>
          <a:prstGeom prst="bentConnector3">
            <a:avLst>
              <a:gd name="adj1" fmla="val 50095"/>
            </a:avLst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33"/>
          <p:cNvSpPr/>
          <p:nvPr/>
        </p:nvSpPr>
        <p:spPr bwMode="gray">
          <a:xfrm>
            <a:off x="4979035" y="1525270"/>
            <a:ext cx="1350010" cy="165862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3" name="Rectangle 33"/>
          <p:cNvSpPr/>
          <p:nvPr/>
        </p:nvSpPr>
        <p:spPr bwMode="gray">
          <a:xfrm>
            <a:off x="7207885" y="2853690"/>
            <a:ext cx="1287145" cy="165862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74" name="Connector: Elbow 58"/>
          <p:cNvCxnSpPr>
            <a:stCxn id="69" idx="3"/>
            <a:endCxn id="73" idx="0"/>
          </p:cNvCxnSpPr>
          <p:nvPr/>
        </p:nvCxnSpPr>
        <p:spPr>
          <a:xfrm>
            <a:off x="6329045" y="2354580"/>
            <a:ext cx="1522730" cy="499110"/>
          </a:xfrm>
          <a:prstGeom prst="bentConnector2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21"/>
          <p:cNvGrpSpPr/>
          <p:nvPr/>
        </p:nvGrpSpPr>
        <p:grpSpPr>
          <a:xfrm>
            <a:off x="9057005" y="3023870"/>
            <a:ext cx="1255395" cy="1394571"/>
            <a:chOff x="6108897" y="2102104"/>
            <a:chExt cx="933840" cy="1395478"/>
          </a:xfrm>
        </p:grpSpPr>
        <p:pic>
          <p:nvPicPr>
            <p:cNvPr id="76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48579" y="2102104"/>
              <a:ext cx="810353" cy="810353"/>
            </a:xfrm>
            <a:prstGeom prst="rect">
              <a:avLst/>
            </a:prstGeom>
          </p:spPr>
        </p:pic>
        <p:sp>
          <p:nvSpPr>
            <p:cNvPr id="77" name="TextBox 55"/>
            <p:cNvSpPr txBox="1"/>
            <p:nvPr/>
          </p:nvSpPr>
          <p:spPr>
            <a:xfrm>
              <a:off x="6108897" y="2851367"/>
              <a:ext cx="933840" cy="6462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汇总统计客户数和总金额入</a:t>
              </a:r>
              <a:r>
                <a:rPr lang="en-US" altLang="zh-CN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excel</a:t>
              </a: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模板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78" name="Rectangle 33"/>
          <p:cNvSpPr/>
          <p:nvPr/>
        </p:nvSpPr>
        <p:spPr bwMode="gray">
          <a:xfrm>
            <a:off x="8934450" y="2839720"/>
            <a:ext cx="1525905" cy="165862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79" name="Connector: Elbow 58"/>
          <p:cNvCxnSpPr/>
          <p:nvPr/>
        </p:nvCxnSpPr>
        <p:spPr>
          <a:xfrm>
            <a:off x="8311515" y="3369945"/>
            <a:ext cx="719455" cy="373380"/>
          </a:xfrm>
          <a:prstGeom prst="bentConnector3">
            <a:avLst>
              <a:gd name="adj1" fmla="val 50044"/>
            </a:avLst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6"/>
          <p:cNvGrpSpPr/>
          <p:nvPr/>
        </p:nvGrpSpPr>
        <p:grpSpPr>
          <a:xfrm>
            <a:off x="10967673" y="3392929"/>
            <a:ext cx="890270" cy="713432"/>
            <a:chOff x="527948" y="1735612"/>
            <a:chExt cx="2023839" cy="1621833"/>
          </a:xfrm>
        </p:grpSpPr>
        <p:pic>
          <p:nvPicPr>
            <p:cNvPr id="81" name="Picture 7" descr="Image result for outlook&quot;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28" r="16240"/>
            <a:stretch>
              <a:fillRect/>
            </a:stretch>
          </p:blipFill>
          <p:spPr bwMode="auto">
            <a:xfrm>
              <a:off x="956403" y="1735612"/>
              <a:ext cx="1166939" cy="1132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"/>
            <p:cNvSpPr txBox="1"/>
            <p:nvPr/>
          </p:nvSpPr>
          <p:spPr>
            <a:xfrm>
              <a:off x="527948" y="2868087"/>
              <a:ext cx="2023839" cy="48935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发送</a:t>
              </a:r>
              <a:r>
                <a:rPr lang="en-US" altLang="zh-CN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oa</a:t>
              </a: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邮件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84" name="Group 92"/>
          <p:cNvGrpSpPr/>
          <p:nvPr/>
        </p:nvGrpSpPr>
        <p:grpSpPr>
          <a:xfrm>
            <a:off x="7379969" y="2991488"/>
            <a:ext cx="1002665" cy="1459397"/>
            <a:chOff x="7030859" y="4617995"/>
            <a:chExt cx="1154999" cy="2029102"/>
          </a:xfrm>
        </p:grpSpPr>
        <p:pic>
          <p:nvPicPr>
            <p:cNvPr id="85" name="Picture 9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30859" y="4617995"/>
              <a:ext cx="1154999" cy="1154999"/>
            </a:xfrm>
            <a:prstGeom prst="rect">
              <a:avLst/>
            </a:prstGeom>
          </p:spPr>
        </p:pic>
        <p:sp>
          <p:nvSpPr>
            <p:cNvPr id="86" name="TextBox 95"/>
            <p:cNvSpPr txBox="1"/>
            <p:nvPr/>
          </p:nvSpPr>
          <p:spPr>
            <a:xfrm>
              <a:off x="7183064" y="5749203"/>
              <a:ext cx="912031" cy="89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筛选个人和机构客户类型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87" name="Rectangle: Rounded Corners 109"/>
          <p:cNvSpPr/>
          <p:nvPr/>
        </p:nvSpPr>
        <p:spPr bwMode="gray">
          <a:xfrm>
            <a:off x="582930" y="3950335"/>
            <a:ext cx="6162675" cy="2205990"/>
          </a:xfrm>
          <a:prstGeom prst="roundRect">
            <a:avLst>
              <a:gd name="adj" fmla="val 9289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54" tIns="71962" rIns="89954" bIns="71962" rtlCol="0" anchor="b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400" b="1" kern="0" dirty="0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88" name="Group 21"/>
          <p:cNvGrpSpPr/>
          <p:nvPr/>
        </p:nvGrpSpPr>
        <p:grpSpPr>
          <a:xfrm>
            <a:off x="3369501" y="4414900"/>
            <a:ext cx="933354" cy="1394668"/>
            <a:chOff x="6108897" y="2102104"/>
            <a:chExt cx="933840" cy="1395395"/>
          </a:xfrm>
        </p:grpSpPr>
        <p:pic>
          <p:nvPicPr>
            <p:cNvPr id="89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48579" y="2102104"/>
              <a:ext cx="810353" cy="810353"/>
            </a:xfrm>
            <a:prstGeom prst="rect">
              <a:avLst/>
            </a:prstGeom>
          </p:spPr>
        </p:pic>
        <p:sp>
          <p:nvSpPr>
            <p:cNvPr id="90" name="TextBox 55"/>
            <p:cNvSpPr txBox="1"/>
            <p:nvPr/>
          </p:nvSpPr>
          <p:spPr>
            <a:xfrm>
              <a:off x="6108897" y="2851367"/>
              <a:ext cx="933840" cy="6461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查询申购、赎回、入账明细，下载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91" name="Rectangle 33"/>
          <p:cNvSpPr/>
          <p:nvPr/>
        </p:nvSpPr>
        <p:spPr bwMode="gray">
          <a:xfrm>
            <a:off x="3180080" y="4244340"/>
            <a:ext cx="1287145" cy="165862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95" name="Group 21"/>
          <p:cNvGrpSpPr/>
          <p:nvPr/>
        </p:nvGrpSpPr>
        <p:grpSpPr>
          <a:xfrm>
            <a:off x="5256721" y="4408550"/>
            <a:ext cx="933354" cy="1394668"/>
            <a:chOff x="6108897" y="2102104"/>
            <a:chExt cx="933840" cy="1395395"/>
          </a:xfrm>
        </p:grpSpPr>
        <p:pic>
          <p:nvPicPr>
            <p:cNvPr id="96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48579" y="2102104"/>
              <a:ext cx="810353" cy="810353"/>
            </a:xfrm>
            <a:prstGeom prst="rect">
              <a:avLst/>
            </a:prstGeom>
          </p:spPr>
        </p:pic>
        <p:sp>
          <p:nvSpPr>
            <p:cNvPr id="97" name="TextBox 55"/>
            <p:cNvSpPr txBox="1"/>
            <p:nvPr/>
          </p:nvSpPr>
          <p:spPr>
            <a:xfrm>
              <a:off x="6108897" y="2851367"/>
              <a:ext cx="933840" cy="6461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查询应结转行端收益、日初份额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98" name="Rectangle 33"/>
          <p:cNvSpPr/>
          <p:nvPr/>
        </p:nvSpPr>
        <p:spPr bwMode="gray">
          <a:xfrm>
            <a:off x="5053965" y="4251325"/>
            <a:ext cx="1287145" cy="165862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lstStyle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9" name="Connector: Elbow 22"/>
          <p:cNvCxnSpPr>
            <a:stCxn id="17" idx="3"/>
            <a:endCxn id="91" idx="1"/>
          </p:cNvCxnSpPr>
          <p:nvPr/>
        </p:nvCxnSpPr>
        <p:spPr>
          <a:xfrm>
            <a:off x="2470785" y="5070475"/>
            <a:ext cx="709295" cy="3175"/>
          </a:xfrm>
          <a:prstGeom prst="bentConnector3">
            <a:avLst>
              <a:gd name="adj1" fmla="val 50045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0" name="Connector: Elbow 58"/>
          <p:cNvCxnSpPr/>
          <p:nvPr/>
        </p:nvCxnSpPr>
        <p:spPr>
          <a:xfrm>
            <a:off x="4403725" y="4959985"/>
            <a:ext cx="719455" cy="373380"/>
          </a:xfrm>
          <a:prstGeom prst="bentConnector3">
            <a:avLst>
              <a:gd name="adj1" fmla="val 50044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1" name="Connector: Elbow 22"/>
          <p:cNvCxnSpPr>
            <a:stCxn id="98" idx="3"/>
            <a:endCxn id="73" idx="2"/>
          </p:cNvCxnSpPr>
          <p:nvPr/>
        </p:nvCxnSpPr>
        <p:spPr>
          <a:xfrm flipV="1">
            <a:off x="6341110" y="4512310"/>
            <a:ext cx="1510665" cy="568325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Rectangle 9"/>
          <p:cNvSpPr/>
          <p:nvPr/>
        </p:nvSpPr>
        <p:spPr>
          <a:xfrm>
            <a:off x="6851650" y="5391785"/>
            <a:ext cx="1518285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r>
              <a:rPr lang="zh-CN" altLang="en-US" b="1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天天享理财</a:t>
            </a:r>
            <a:endParaRPr lang="zh-CN" altLang="en-US" b="1" kern="0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6905625" y="1525270"/>
            <a:ext cx="1113155" cy="368300"/>
          </a:xfrm>
          <a:prstGeom prst="rect">
            <a:avLst/>
          </a:prstGeom>
        </p:spPr>
        <p:txBody>
          <a:bodyPr wrap="square">
            <a:spAutoFit/>
          </a:bodyPr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r>
              <a:rPr lang="zh-CN" altLang="en-US" b="1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随享理财</a:t>
            </a:r>
            <a:endParaRPr lang="zh-CN" altLang="en-US" b="1" kern="0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1322530" y="4793306"/>
            <a:ext cx="957460" cy="1169755"/>
            <a:chOff x="2584111" y="1607409"/>
            <a:chExt cx="957958" cy="1170364"/>
          </a:xfrm>
        </p:grpSpPr>
        <p:sp>
          <p:nvSpPr>
            <p:cNvPr id="13" name="TextBox 38"/>
            <p:cNvSpPr txBox="1"/>
            <p:nvPr/>
          </p:nvSpPr>
          <p:spPr>
            <a:xfrm>
              <a:off x="2584111" y="2347019"/>
              <a:ext cx="957958" cy="4307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ctr" defTabSz="1088390" fontAlgn="base"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defRPr/>
              </a:pPr>
              <a:r>
                <a:rPr 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RPA</a:t>
              </a: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定时</a:t>
              </a:r>
              <a:r>
                <a:rPr lang="zh-CN" altLang="en-US" sz="1400" kern="0" dirty="0">
                  <a:solidFill>
                    <a:schemeClr val="bg1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登录理财系统</a:t>
              </a:r>
              <a:endParaRPr lang="zh-CN" altLang="en-US" sz="1400" kern="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pic>
          <p:nvPicPr>
            <p:cNvPr id="15" name="Pictur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19169" y="1607409"/>
              <a:ext cx="807894" cy="725961"/>
            </a:xfrm>
            <a:prstGeom prst="rect">
              <a:avLst/>
            </a:prstGeom>
          </p:spPr>
        </p:pic>
      </p:grpSp>
      <p:pic>
        <p:nvPicPr>
          <p:cNvPr id="16" name="Grafik 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1225" y="4093454"/>
            <a:ext cx="830874" cy="830874"/>
          </a:xfrm>
          <a:prstGeom prst="rect">
            <a:avLst/>
          </a:prstGeom>
        </p:spPr>
      </p:pic>
      <p:sp>
        <p:nvSpPr>
          <p:cNvPr id="17" name="Rectangle 85"/>
          <p:cNvSpPr/>
          <p:nvPr/>
        </p:nvSpPr>
        <p:spPr bwMode="gray">
          <a:xfrm>
            <a:off x="1043940" y="4121785"/>
            <a:ext cx="1426845" cy="1896745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89954" tIns="71962" rIns="89954" bIns="71962" rtlCol="0" anchor="ctr"/>
          <a:p>
            <a:pPr algn="ctr" defTabSz="913765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defRPr/>
            </a:pPr>
            <a:endParaRPr lang="en-US" sz="1800" kern="0" dirty="0" err="1">
              <a:solidFill>
                <a:schemeClr val="bg1"/>
              </a:solidFill>
              <a:latin typeface="Arial" panose="020B0604020202020204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四、流程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机器人监控、管理说明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 err="1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Process&amp;Robot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Orchestrator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and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</a:t>
            </a:r>
            <a:r>
              <a:rPr lang="en-GB" altLang="zh-CN" dirty="0" err="1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anagement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7aad327f-96ee-479b-9e47-4d9af0f21fa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346325" y="1722755"/>
            <a:ext cx="7691755" cy="4544695"/>
            <a:chOff x="2606394" y="1494000"/>
            <a:chExt cx="7201347" cy="4544997"/>
          </a:xfrm>
        </p:grpSpPr>
        <p:grpSp>
          <p:nvGrpSpPr>
            <p:cNvPr id="7" name="îśḷîdè"/>
            <p:cNvGrpSpPr/>
            <p:nvPr/>
          </p:nvGrpSpPr>
          <p:grpSpPr>
            <a:xfrm>
              <a:off x="3731650" y="3037186"/>
              <a:ext cx="1548058" cy="1346811"/>
              <a:chOff x="3731650" y="3001614"/>
              <a:chExt cx="1548058" cy="1346811"/>
            </a:xfrm>
          </p:grpSpPr>
          <p:sp>
            <p:nvSpPr>
              <p:cNvPr id="33" name="íṥ1iḍè"/>
              <p:cNvSpPr/>
              <p:nvPr/>
            </p:nvSpPr>
            <p:spPr>
              <a:xfrm>
                <a:off x="3731650" y="3001614"/>
                <a:ext cx="1548058" cy="134681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4"/>
              </a:solidFill>
              <a:ln w="57150"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ís1idê"/>
              <p:cNvSpPr/>
              <p:nvPr/>
            </p:nvSpPr>
            <p:spPr bwMode="auto">
              <a:xfrm>
                <a:off x="4357779" y="3471893"/>
                <a:ext cx="354331" cy="360000"/>
              </a:xfrm>
              <a:custGeom>
                <a:avLst/>
                <a:gdLst>
                  <a:gd name="T0" fmla="*/ 49 w 125"/>
                  <a:gd name="T1" fmla="*/ 16 h 127"/>
                  <a:gd name="T2" fmla="*/ 36 w 125"/>
                  <a:gd name="T3" fmla="*/ 18 h 127"/>
                  <a:gd name="T4" fmla="*/ 25 w 125"/>
                  <a:gd name="T5" fmla="*/ 26 h 127"/>
                  <a:gd name="T6" fmla="*/ 18 w 125"/>
                  <a:gd name="T7" fmla="*/ 37 h 127"/>
                  <a:gd name="T8" fmla="*/ 15 w 125"/>
                  <a:gd name="T9" fmla="*/ 50 h 127"/>
                  <a:gd name="T10" fmla="*/ 18 w 125"/>
                  <a:gd name="T11" fmla="*/ 64 h 127"/>
                  <a:gd name="T12" fmla="*/ 25 w 125"/>
                  <a:gd name="T13" fmla="*/ 75 h 127"/>
                  <a:gd name="T14" fmla="*/ 36 w 125"/>
                  <a:gd name="T15" fmla="*/ 81 h 127"/>
                  <a:gd name="T16" fmla="*/ 49 w 125"/>
                  <a:gd name="T17" fmla="*/ 85 h 127"/>
                  <a:gd name="T18" fmla="*/ 63 w 125"/>
                  <a:gd name="T19" fmla="*/ 81 h 127"/>
                  <a:gd name="T20" fmla="*/ 73 w 125"/>
                  <a:gd name="T21" fmla="*/ 75 h 127"/>
                  <a:gd name="T22" fmla="*/ 81 w 125"/>
                  <a:gd name="T23" fmla="*/ 64 h 127"/>
                  <a:gd name="T24" fmla="*/ 84 w 125"/>
                  <a:gd name="T25" fmla="*/ 50 h 127"/>
                  <a:gd name="T26" fmla="*/ 81 w 125"/>
                  <a:gd name="T27" fmla="*/ 37 h 127"/>
                  <a:gd name="T28" fmla="*/ 73 w 125"/>
                  <a:gd name="T29" fmla="*/ 26 h 127"/>
                  <a:gd name="T30" fmla="*/ 63 w 125"/>
                  <a:gd name="T31" fmla="*/ 18 h 127"/>
                  <a:gd name="T32" fmla="*/ 49 w 125"/>
                  <a:gd name="T33" fmla="*/ 16 h 127"/>
                  <a:gd name="T34" fmla="*/ 49 w 125"/>
                  <a:gd name="T35" fmla="*/ 0 h 127"/>
                  <a:gd name="T36" fmla="*/ 68 w 125"/>
                  <a:gd name="T37" fmla="*/ 4 h 127"/>
                  <a:gd name="T38" fmla="*/ 85 w 125"/>
                  <a:gd name="T39" fmla="*/ 16 h 127"/>
                  <a:gd name="T40" fmla="*/ 95 w 125"/>
                  <a:gd name="T41" fmla="*/ 31 h 127"/>
                  <a:gd name="T42" fmla="*/ 99 w 125"/>
                  <a:gd name="T43" fmla="*/ 50 h 127"/>
                  <a:gd name="T44" fmla="*/ 97 w 125"/>
                  <a:gd name="T45" fmla="*/ 64 h 127"/>
                  <a:gd name="T46" fmla="*/ 91 w 125"/>
                  <a:gd name="T47" fmla="*/ 77 h 127"/>
                  <a:gd name="T48" fmla="*/ 91 w 125"/>
                  <a:gd name="T49" fmla="*/ 78 h 127"/>
                  <a:gd name="T50" fmla="*/ 122 w 125"/>
                  <a:gd name="T51" fmla="*/ 109 h 127"/>
                  <a:gd name="T52" fmla="*/ 124 w 125"/>
                  <a:gd name="T53" fmla="*/ 113 h 127"/>
                  <a:gd name="T54" fmla="*/ 125 w 125"/>
                  <a:gd name="T55" fmla="*/ 116 h 127"/>
                  <a:gd name="T56" fmla="*/ 124 w 125"/>
                  <a:gd name="T57" fmla="*/ 120 h 127"/>
                  <a:gd name="T58" fmla="*/ 122 w 125"/>
                  <a:gd name="T59" fmla="*/ 123 h 127"/>
                  <a:gd name="T60" fmla="*/ 119 w 125"/>
                  <a:gd name="T61" fmla="*/ 126 h 127"/>
                  <a:gd name="T62" fmla="*/ 115 w 125"/>
                  <a:gd name="T63" fmla="*/ 127 h 127"/>
                  <a:gd name="T64" fmla="*/ 111 w 125"/>
                  <a:gd name="T65" fmla="*/ 126 h 127"/>
                  <a:gd name="T66" fmla="*/ 107 w 125"/>
                  <a:gd name="T67" fmla="*/ 123 h 127"/>
                  <a:gd name="T68" fmla="*/ 77 w 125"/>
                  <a:gd name="T69" fmla="*/ 93 h 127"/>
                  <a:gd name="T70" fmla="*/ 76 w 125"/>
                  <a:gd name="T71" fmla="*/ 92 h 127"/>
                  <a:gd name="T72" fmla="*/ 64 w 125"/>
                  <a:gd name="T73" fmla="*/ 98 h 127"/>
                  <a:gd name="T74" fmla="*/ 49 w 125"/>
                  <a:gd name="T75" fmla="*/ 101 h 127"/>
                  <a:gd name="T76" fmla="*/ 30 w 125"/>
                  <a:gd name="T77" fmla="*/ 97 h 127"/>
                  <a:gd name="T78" fmla="*/ 14 w 125"/>
                  <a:gd name="T79" fmla="*/ 85 h 127"/>
                  <a:gd name="T80" fmla="*/ 4 w 125"/>
                  <a:gd name="T81" fmla="*/ 69 h 127"/>
                  <a:gd name="T82" fmla="*/ 0 w 125"/>
                  <a:gd name="T83" fmla="*/ 50 h 127"/>
                  <a:gd name="T84" fmla="*/ 4 w 125"/>
                  <a:gd name="T85" fmla="*/ 31 h 127"/>
                  <a:gd name="T86" fmla="*/ 14 w 125"/>
                  <a:gd name="T87" fmla="*/ 16 h 127"/>
                  <a:gd name="T88" fmla="*/ 30 w 125"/>
                  <a:gd name="T89" fmla="*/ 4 h 127"/>
                  <a:gd name="T90" fmla="*/ 49 w 125"/>
                  <a:gd name="T9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5" h="127">
                    <a:moveTo>
                      <a:pt x="49" y="16"/>
                    </a:moveTo>
                    <a:lnTo>
                      <a:pt x="36" y="18"/>
                    </a:lnTo>
                    <a:lnTo>
                      <a:pt x="25" y="26"/>
                    </a:lnTo>
                    <a:lnTo>
                      <a:pt x="18" y="37"/>
                    </a:lnTo>
                    <a:lnTo>
                      <a:pt x="15" y="50"/>
                    </a:lnTo>
                    <a:lnTo>
                      <a:pt x="18" y="64"/>
                    </a:lnTo>
                    <a:lnTo>
                      <a:pt x="25" y="75"/>
                    </a:lnTo>
                    <a:lnTo>
                      <a:pt x="36" y="81"/>
                    </a:lnTo>
                    <a:lnTo>
                      <a:pt x="49" y="85"/>
                    </a:lnTo>
                    <a:lnTo>
                      <a:pt x="63" y="81"/>
                    </a:lnTo>
                    <a:lnTo>
                      <a:pt x="73" y="75"/>
                    </a:lnTo>
                    <a:lnTo>
                      <a:pt x="81" y="64"/>
                    </a:lnTo>
                    <a:lnTo>
                      <a:pt x="84" y="50"/>
                    </a:lnTo>
                    <a:lnTo>
                      <a:pt x="81" y="37"/>
                    </a:lnTo>
                    <a:lnTo>
                      <a:pt x="73" y="26"/>
                    </a:lnTo>
                    <a:lnTo>
                      <a:pt x="63" y="18"/>
                    </a:lnTo>
                    <a:lnTo>
                      <a:pt x="49" y="16"/>
                    </a:lnTo>
                    <a:close/>
                    <a:moveTo>
                      <a:pt x="49" y="0"/>
                    </a:moveTo>
                    <a:lnTo>
                      <a:pt x="68" y="4"/>
                    </a:lnTo>
                    <a:lnTo>
                      <a:pt x="85" y="16"/>
                    </a:lnTo>
                    <a:lnTo>
                      <a:pt x="95" y="31"/>
                    </a:lnTo>
                    <a:lnTo>
                      <a:pt x="99" y="50"/>
                    </a:lnTo>
                    <a:lnTo>
                      <a:pt x="97" y="64"/>
                    </a:lnTo>
                    <a:lnTo>
                      <a:pt x="91" y="77"/>
                    </a:lnTo>
                    <a:lnTo>
                      <a:pt x="91" y="78"/>
                    </a:lnTo>
                    <a:lnTo>
                      <a:pt x="122" y="109"/>
                    </a:lnTo>
                    <a:lnTo>
                      <a:pt x="124" y="113"/>
                    </a:lnTo>
                    <a:lnTo>
                      <a:pt x="125" y="116"/>
                    </a:lnTo>
                    <a:lnTo>
                      <a:pt x="124" y="120"/>
                    </a:lnTo>
                    <a:lnTo>
                      <a:pt x="122" y="123"/>
                    </a:lnTo>
                    <a:lnTo>
                      <a:pt x="119" y="126"/>
                    </a:lnTo>
                    <a:lnTo>
                      <a:pt x="115" y="127"/>
                    </a:lnTo>
                    <a:lnTo>
                      <a:pt x="111" y="126"/>
                    </a:lnTo>
                    <a:lnTo>
                      <a:pt x="107" y="123"/>
                    </a:lnTo>
                    <a:lnTo>
                      <a:pt x="77" y="93"/>
                    </a:lnTo>
                    <a:lnTo>
                      <a:pt x="76" y="92"/>
                    </a:lnTo>
                    <a:lnTo>
                      <a:pt x="64" y="98"/>
                    </a:lnTo>
                    <a:lnTo>
                      <a:pt x="49" y="101"/>
                    </a:lnTo>
                    <a:lnTo>
                      <a:pt x="30" y="97"/>
                    </a:lnTo>
                    <a:lnTo>
                      <a:pt x="14" y="85"/>
                    </a:lnTo>
                    <a:lnTo>
                      <a:pt x="4" y="69"/>
                    </a:lnTo>
                    <a:lnTo>
                      <a:pt x="0" y="50"/>
                    </a:lnTo>
                    <a:lnTo>
                      <a:pt x="4" y="31"/>
                    </a:lnTo>
                    <a:lnTo>
                      <a:pt x="14" y="16"/>
                    </a:lnTo>
                    <a:lnTo>
                      <a:pt x="30" y="4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8" name="iSļïḋé"/>
            <p:cNvGrpSpPr/>
            <p:nvPr/>
          </p:nvGrpSpPr>
          <p:grpSpPr>
            <a:xfrm>
              <a:off x="6414731" y="3037186"/>
              <a:ext cx="1548058" cy="1346811"/>
              <a:chOff x="6414731" y="3001614"/>
              <a:chExt cx="1548058" cy="1346811"/>
            </a:xfrm>
          </p:grpSpPr>
          <p:sp>
            <p:nvSpPr>
              <p:cNvPr id="31" name="ïṩḻîḍe"/>
              <p:cNvSpPr/>
              <p:nvPr/>
            </p:nvSpPr>
            <p:spPr>
              <a:xfrm>
                <a:off x="6414731" y="3001614"/>
                <a:ext cx="1548058" cy="134681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/>
              </a:solidFill>
              <a:ln w="57150"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" name="î$ľïḍê"/>
              <p:cNvSpPr/>
              <p:nvPr/>
            </p:nvSpPr>
            <p:spPr bwMode="auto">
              <a:xfrm>
                <a:off x="7080976" y="3495019"/>
                <a:ext cx="342439" cy="360000"/>
              </a:xfrm>
              <a:custGeom>
                <a:avLst/>
                <a:gdLst>
                  <a:gd name="T0" fmla="*/ 61 w 117"/>
                  <a:gd name="T1" fmla="*/ 38 h 123"/>
                  <a:gd name="T2" fmla="*/ 72 w 117"/>
                  <a:gd name="T3" fmla="*/ 43 h 123"/>
                  <a:gd name="T4" fmla="*/ 76 w 117"/>
                  <a:gd name="T5" fmla="*/ 47 h 123"/>
                  <a:gd name="T6" fmla="*/ 63 w 117"/>
                  <a:gd name="T7" fmla="*/ 62 h 123"/>
                  <a:gd name="T8" fmla="*/ 61 w 117"/>
                  <a:gd name="T9" fmla="*/ 59 h 123"/>
                  <a:gd name="T10" fmla="*/ 54 w 117"/>
                  <a:gd name="T11" fmla="*/ 57 h 123"/>
                  <a:gd name="T12" fmla="*/ 49 w 117"/>
                  <a:gd name="T13" fmla="*/ 59 h 123"/>
                  <a:gd name="T14" fmla="*/ 24 w 117"/>
                  <a:gd name="T15" fmla="*/ 83 h 123"/>
                  <a:gd name="T16" fmla="*/ 20 w 117"/>
                  <a:gd name="T17" fmla="*/ 88 h 123"/>
                  <a:gd name="T18" fmla="*/ 20 w 117"/>
                  <a:gd name="T19" fmla="*/ 94 h 123"/>
                  <a:gd name="T20" fmla="*/ 24 w 117"/>
                  <a:gd name="T21" fmla="*/ 100 h 123"/>
                  <a:gd name="T22" fmla="*/ 27 w 117"/>
                  <a:gd name="T23" fmla="*/ 102 h 123"/>
                  <a:gd name="T24" fmla="*/ 33 w 117"/>
                  <a:gd name="T25" fmla="*/ 104 h 123"/>
                  <a:gd name="T26" fmla="*/ 38 w 117"/>
                  <a:gd name="T27" fmla="*/ 102 h 123"/>
                  <a:gd name="T28" fmla="*/ 51 w 117"/>
                  <a:gd name="T29" fmla="*/ 91 h 123"/>
                  <a:gd name="T30" fmla="*/ 58 w 117"/>
                  <a:gd name="T31" fmla="*/ 88 h 123"/>
                  <a:gd name="T32" fmla="*/ 65 w 117"/>
                  <a:gd name="T33" fmla="*/ 91 h 123"/>
                  <a:gd name="T34" fmla="*/ 67 w 117"/>
                  <a:gd name="T35" fmla="*/ 97 h 123"/>
                  <a:gd name="T36" fmla="*/ 65 w 117"/>
                  <a:gd name="T37" fmla="*/ 104 h 123"/>
                  <a:gd name="T38" fmla="*/ 45 w 117"/>
                  <a:gd name="T39" fmla="*/ 121 h 123"/>
                  <a:gd name="T40" fmla="*/ 33 w 117"/>
                  <a:gd name="T41" fmla="*/ 123 h 123"/>
                  <a:gd name="T42" fmla="*/ 11 w 117"/>
                  <a:gd name="T43" fmla="*/ 114 h 123"/>
                  <a:gd name="T44" fmla="*/ 3 w 117"/>
                  <a:gd name="T45" fmla="*/ 102 h 123"/>
                  <a:gd name="T46" fmla="*/ 3 w 117"/>
                  <a:gd name="T47" fmla="*/ 79 h 123"/>
                  <a:gd name="T48" fmla="*/ 32 w 117"/>
                  <a:gd name="T49" fmla="*/ 47 h 123"/>
                  <a:gd name="T50" fmla="*/ 54 w 117"/>
                  <a:gd name="T51" fmla="*/ 38 h 123"/>
                  <a:gd name="T52" fmla="*/ 97 w 117"/>
                  <a:gd name="T53" fmla="*/ 3 h 123"/>
                  <a:gd name="T54" fmla="*/ 108 w 117"/>
                  <a:gd name="T55" fmla="*/ 9 h 123"/>
                  <a:gd name="T56" fmla="*/ 117 w 117"/>
                  <a:gd name="T57" fmla="*/ 32 h 123"/>
                  <a:gd name="T58" fmla="*/ 108 w 117"/>
                  <a:gd name="T59" fmla="*/ 54 h 123"/>
                  <a:gd name="T60" fmla="*/ 75 w 117"/>
                  <a:gd name="T61" fmla="*/ 83 h 123"/>
                  <a:gd name="T62" fmla="*/ 63 w 117"/>
                  <a:gd name="T63" fmla="*/ 85 h 123"/>
                  <a:gd name="T64" fmla="*/ 42 w 117"/>
                  <a:gd name="T65" fmla="*/ 76 h 123"/>
                  <a:gd name="T66" fmla="*/ 54 w 117"/>
                  <a:gd name="T67" fmla="*/ 62 h 123"/>
                  <a:gd name="T68" fmla="*/ 58 w 117"/>
                  <a:gd name="T69" fmla="*/ 64 h 123"/>
                  <a:gd name="T70" fmla="*/ 63 w 117"/>
                  <a:gd name="T71" fmla="*/ 66 h 123"/>
                  <a:gd name="T72" fmla="*/ 70 w 117"/>
                  <a:gd name="T73" fmla="*/ 64 h 123"/>
                  <a:gd name="T74" fmla="*/ 95 w 117"/>
                  <a:gd name="T75" fmla="*/ 41 h 123"/>
                  <a:gd name="T76" fmla="*/ 97 w 117"/>
                  <a:gd name="T77" fmla="*/ 36 h 123"/>
                  <a:gd name="T78" fmla="*/ 97 w 117"/>
                  <a:gd name="T79" fmla="*/ 29 h 123"/>
                  <a:gd name="T80" fmla="*/ 95 w 117"/>
                  <a:gd name="T81" fmla="*/ 24 h 123"/>
                  <a:gd name="T82" fmla="*/ 91 w 117"/>
                  <a:gd name="T83" fmla="*/ 21 h 123"/>
                  <a:gd name="T84" fmla="*/ 86 w 117"/>
                  <a:gd name="T85" fmla="*/ 19 h 123"/>
                  <a:gd name="T86" fmla="*/ 79 w 117"/>
                  <a:gd name="T87" fmla="*/ 21 h 123"/>
                  <a:gd name="T88" fmla="*/ 67 w 117"/>
                  <a:gd name="T89" fmla="*/ 32 h 123"/>
                  <a:gd name="T90" fmla="*/ 61 w 117"/>
                  <a:gd name="T91" fmla="*/ 34 h 123"/>
                  <a:gd name="T92" fmla="*/ 54 w 117"/>
                  <a:gd name="T93" fmla="*/ 32 h 123"/>
                  <a:gd name="T94" fmla="*/ 51 w 117"/>
                  <a:gd name="T95" fmla="*/ 25 h 123"/>
                  <a:gd name="T96" fmla="*/ 54 w 117"/>
                  <a:gd name="T97" fmla="*/ 19 h 123"/>
                  <a:gd name="T98" fmla="*/ 74 w 117"/>
                  <a:gd name="T99" fmla="*/ 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7" h="123">
                    <a:moveTo>
                      <a:pt x="54" y="38"/>
                    </a:moveTo>
                    <a:lnTo>
                      <a:pt x="61" y="38"/>
                    </a:lnTo>
                    <a:lnTo>
                      <a:pt x="66" y="41"/>
                    </a:lnTo>
                    <a:lnTo>
                      <a:pt x="72" y="43"/>
                    </a:lnTo>
                    <a:lnTo>
                      <a:pt x="75" y="45"/>
                    </a:lnTo>
                    <a:lnTo>
                      <a:pt x="76" y="47"/>
                    </a:lnTo>
                    <a:lnTo>
                      <a:pt x="78" y="47"/>
                    </a:lnTo>
                    <a:lnTo>
                      <a:pt x="63" y="62"/>
                    </a:lnTo>
                    <a:lnTo>
                      <a:pt x="62" y="60"/>
                    </a:lnTo>
                    <a:lnTo>
                      <a:pt x="61" y="59"/>
                    </a:lnTo>
                    <a:lnTo>
                      <a:pt x="57" y="58"/>
                    </a:lnTo>
                    <a:lnTo>
                      <a:pt x="54" y="57"/>
                    </a:lnTo>
                    <a:lnTo>
                      <a:pt x="51" y="58"/>
                    </a:lnTo>
                    <a:lnTo>
                      <a:pt x="49" y="59"/>
                    </a:lnTo>
                    <a:lnTo>
                      <a:pt x="46" y="60"/>
                    </a:lnTo>
                    <a:lnTo>
                      <a:pt x="24" y="83"/>
                    </a:lnTo>
                    <a:lnTo>
                      <a:pt x="21" y="85"/>
                    </a:lnTo>
                    <a:lnTo>
                      <a:pt x="20" y="88"/>
                    </a:lnTo>
                    <a:lnTo>
                      <a:pt x="20" y="91"/>
                    </a:lnTo>
                    <a:lnTo>
                      <a:pt x="20" y="94"/>
                    </a:lnTo>
                    <a:lnTo>
                      <a:pt x="21" y="97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7" y="102"/>
                    </a:lnTo>
                    <a:lnTo>
                      <a:pt x="31" y="104"/>
                    </a:lnTo>
                    <a:lnTo>
                      <a:pt x="33" y="104"/>
                    </a:lnTo>
                    <a:lnTo>
                      <a:pt x="36" y="104"/>
                    </a:lnTo>
                    <a:lnTo>
                      <a:pt x="38" y="102"/>
                    </a:lnTo>
                    <a:lnTo>
                      <a:pt x="41" y="100"/>
                    </a:lnTo>
                    <a:lnTo>
                      <a:pt x="51" y="91"/>
                    </a:lnTo>
                    <a:lnTo>
                      <a:pt x="54" y="89"/>
                    </a:lnTo>
                    <a:lnTo>
                      <a:pt x="58" y="88"/>
                    </a:lnTo>
                    <a:lnTo>
                      <a:pt x="61" y="89"/>
                    </a:lnTo>
                    <a:lnTo>
                      <a:pt x="65" y="91"/>
                    </a:lnTo>
                    <a:lnTo>
                      <a:pt x="66" y="94"/>
                    </a:lnTo>
                    <a:lnTo>
                      <a:pt x="67" y="97"/>
                    </a:lnTo>
                    <a:lnTo>
                      <a:pt x="66" y="101"/>
                    </a:lnTo>
                    <a:lnTo>
                      <a:pt x="65" y="104"/>
                    </a:lnTo>
                    <a:lnTo>
                      <a:pt x="55" y="114"/>
                    </a:lnTo>
                    <a:lnTo>
                      <a:pt x="45" y="121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21" y="121"/>
                    </a:lnTo>
                    <a:lnTo>
                      <a:pt x="11" y="114"/>
                    </a:lnTo>
                    <a:lnTo>
                      <a:pt x="10" y="113"/>
                    </a:lnTo>
                    <a:lnTo>
                      <a:pt x="3" y="102"/>
                    </a:lnTo>
                    <a:lnTo>
                      <a:pt x="0" y="91"/>
                    </a:lnTo>
                    <a:lnTo>
                      <a:pt x="3" y="79"/>
                    </a:lnTo>
                    <a:lnTo>
                      <a:pt x="10" y="70"/>
                    </a:lnTo>
                    <a:lnTo>
                      <a:pt x="32" y="47"/>
                    </a:lnTo>
                    <a:lnTo>
                      <a:pt x="42" y="40"/>
                    </a:lnTo>
                    <a:lnTo>
                      <a:pt x="54" y="38"/>
                    </a:lnTo>
                    <a:close/>
                    <a:moveTo>
                      <a:pt x="86" y="0"/>
                    </a:moveTo>
                    <a:lnTo>
                      <a:pt x="97" y="3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14" y="20"/>
                    </a:lnTo>
                    <a:lnTo>
                      <a:pt x="117" y="32"/>
                    </a:lnTo>
                    <a:lnTo>
                      <a:pt x="114" y="43"/>
                    </a:lnTo>
                    <a:lnTo>
                      <a:pt x="108" y="54"/>
                    </a:lnTo>
                    <a:lnTo>
                      <a:pt x="86" y="76"/>
                    </a:lnTo>
                    <a:lnTo>
                      <a:pt x="75" y="83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51" y="83"/>
                    </a:lnTo>
                    <a:lnTo>
                      <a:pt x="42" y="76"/>
                    </a:lnTo>
                    <a:lnTo>
                      <a:pt x="41" y="75"/>
                    </a:lnTo>
                    <a:lnTo>
                      <a:pt x="54" y="62"/>
                    </a:lnTo>
                    <a:lnTo>
                      <a:pt x="55" y="63"/>
                    </a:lnTo>
                    <a:lnTo>
                      <a:pt x="58" y="64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7" y="66"/>
                    </a:lnTo>
                    <a:lnTo>
                      <a:pt x="70" y="64"/>
                    </a:lnTo>
                    <a:lnTo>
                      <a:pt x="72" y="63"/>
                    </a:lnTo>
                    <a:lnTo>
                      <a:pt x="95" y="41"/>
                    </a:lnTo>
                    <a:lnTo>
                      <a:pt x="96" y="38"/>
                    </a:lnTo>
                    <a:lnTo>
                      <a:pt x="97" y="36"/>
                    </a:lnTo>
                    <a:lnTo>
                      <a:pt x="97" y="32"/>
                    </a:lnTo>
                    <a:lnTo>
                      <a:pt x="97" y="29"/>
                    </a:lnTo>
                    <a:lnTo>
                      <a:pt x="96" y="26"/>
                    </a:lnTo>
                    <a:lnTo>
                      <a:pt x="95" y="24"/>
                    </a:lnTo>
                    <a:lnTo>
                      <a:pt x="93" y="22"/>
                    </a:lnTo>
                    <a:lnTo>
                      <a:pt x="91" y="21"/>
                    </a:lnTo>
                    <a:lnTo>
                      <a:pt x="88" y="20"/>
                    </a:lnTo>
                    <a:lnTo>
                      <a:pt x="86" y="19"/>
                    </a:lnTo>
                    <a:lnTo>
                      <a:pt x="82" y="20"/>
                    </a:lnTo>
                    <a:lnTo>
                      <a:pt x="79" y="21"/>
                    </a:lnTo>
                    <a:lnTo>
                      <a:pt x="76" y="22"/>
                    </a:lnTo>
                    <a:lnTo>
                      <a:pt x="67" y="32"/>
                    </a:lnTo>
                    <a:lnTo>
                      <a:pt x="65" y="34"/>
                    </a:lnTo>
                    <a:lnTo>
                      <a:pt x="61" y="34"/>
                    </a:lnTo>
                    <a:lnTo>
                      <a:pt x="57" y="34"/>
                    </a:lnTo>
                    <a:lnTo>
                      <a:pt x="54" y="32"/>
                    </a:lnTo>
                    <a:lnTo>
                      <a:pt x="51" y="29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54" y="19"/>
                    </a:lnTo>
                    <a:lnTo>
                      <a:pt x="63" y="9"/>
                    </a:lnTo>
                    <a:lnTo>
                      <a:pt x="74" y="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9" name="iš1iḋe"/>
            <p:cNvGrpSpPr/>
            <p:nvPr/>
          </p:nvGrpSpPr>
          <p:grpSpPr>
            <a:xfrm>
              <a:off x="5073191" y="3803780"/>
              <a:ext cx="1548058" cy="1346811"/>
              <a:chOff x="5073191" y="3768208"/>
              <a:chExt cx="1548058" cy="1346811"/>
            </a:xfrm>
          </p:grpSpPr>
          <p:sp>
            <p:nvSpPr>
              <p:cNvPr id="29" name="íṩľîḓé"/>
              <p:cNvSpPr/>
              <p:nvPr/>
            </p:nvSpPr>
            <p:spPr>
              <a:xfrm>
                <a:off x="5073191" y="3768208"/>
                <a:ext cx="1548058" cy="134681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3"/>
              </a:solidFill>
              <a:ln w="57150"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íşlíďê"/>
              <p:cNvSpPr/>
              <p:nvPr/>
            </p:nvSpPr>
            <p:spPr bwMode="auto">
              <a:xfrm>
                <a:off x="5659657" y="4229166"/>
                <a:ext cx="280630" cy="360000"/>
              </a:xfrm>
              <a:custGeom>
                <a:avLst/>
                <a:gdLst>
                  <a:gd name="T0" fmla="*/ 49 w 99"/>
                  <a:gd name="T1" fmla="*/ 17 h 127"/>
                  <a:gd name="T2" fmla="*/ 36 w 99"/>
                  <a:gd name="T3" fmla="*/ 21 h 127"/>
                  <a:gd name="T4" fmla="*/ 26 w 99"/>
                  <a:gd name="T5" fmla="*/ 31 h 127"/>
                  <a:gd name="T6" fmla="*/ 22 w 99"/>
                  <a:gd name="T7" fmla="*/ 46 h 127"/>
                  <a:gd name="T8" fmla="*/ 26 w 99"/>
                  <a:gd name="T9" fmla="*/ 60 h 127"/>
                  <a:gd name="T10" fmla="*/ 36 w 99"/>
                  <a:gd name="T11" fmla="*/ 69 h 127"/>
                  <a:gd name="T12" fmla="*/ 49 w 99"/>
                  <a:gd name="T13" fmla="*/ 73 h 127"/>
                  <a:gd name="T14" fmla="*/ 64 w 99"/>
                  <a:gd name="T15" fmla="*/ 69 h 127"/>
                  <a:gd name="T16" fmla="*/ 74 w 99"/>
                  <a:gd name="T17" fmla="*/ 60 h 127"/>
                  <a:gd name="T18" fmla="*/ 78 w 99"/>
                  <a:gd name="T19" fmla="*/ 46 h 127"/>
                  <a:gd name="T20" fmla="*/ 74 w 99"/>
                  <a:gd name="T21" fmla="*/ 31 h 127"/>
                  <a:gd name="T22" fmla="*/ 64 w 99"/>
                  <a:gd name="T23" fmla="*/ 21 h 127"/>
                  <a:gd name="T24" fmla="*/ 49 w 99"/>
                  <a:gd name="T25" fmla="*/ 17 h 127"/>
                  <a:gd name="T26" fmla="*/ 49 w 99"/>
                  <a:gd name="T27" fmla="*/ 0 h 127"/>
                  <a:gd name="T28" fmla="*/ 69 w 99"/>
                  <a:gd name="T29" fmla="*/ 4 h 127"/>
                  <a:gd name="T30" fmla="*/ 85 w 99"/>
                  <a:gd name="T31" fmla="*/ 14 h 127"/>
                  <a:gd name="T32" fmla="*/ 95 w 99"/>
                  <a:gd name="T33" fmla="*/ 30 h 127"/>
                  <a:gd name="T34" fmla="*/ 99 w 99"/>
                  <a:gd name="T35" fmla="*/ 50 h 127"/>
                  <a:gd name="T36" fmla="*/ 99 w 99"/>
                  <a:gd name="T37" fmla="*/ 55 h 127"/>
                  <a:gd name="T38" fmla="*/ 97 w 99"/>
                  <a:gd name="T39" fmla="*/ 72 h 127"/>
                  <a:gd name="T40" fmla="*/ 89 w 99"/>
                  <a:gd name="T41" fmla="*/ 89 h 127"/>
                  <a:gd name="T42" fmla="*/ 80 w 99"/>
                  <a:gd name="T43" fmla="*/ 102 h 127"/>
                  <a:gd name="T44" fmla="*/ 69 w 99"/>
                  <a:gd name="T45" fmla="*/ 113 h 127"/>
                  <a:gd name="T46" fmla="*/ 60 w 99"/>
                  <a:gd name="T47" fmla="*/ 120 h 127"/>
                  <a:gd name="T48" fmla="*/ 53 w 99"/>
                  <a:gd name="T49" fmla="*/ 126 h 127"/>
                  <a:gd name="T50" fmla="*/ 51 w 99"/>
                  <a:gd name="T51" fmla="*/ 127 h 127"/>
                  <a:gd name="T52" fmla="*/ 48 w 99"/>
                  <a:gd name="T53" fmla="*/ 126 h 127"/>
                  <a:gd name="T54" fmla="*/ 43 w 99"/>
                  <a:gd name="T55" fmla="*/ 122 h 127"/>
                  <a:gd name="T56" fmla="*/ 34 w 99"/>
                  <a:gd name="T57" fmla="*/ 115 h 127"/>
                  <a:gd name="T58" fmla="*/ 25 w 99"/>
                  <a:gd name="T59" fmla="*/ 106 h 127"/>
                  <a:gd name="T60" fmla="*/ 15 w 99"/>
                  <a:gd name="T61" fmla="*/ 94 h 127"/>
                  <a:gd name="T62" fmla="*/ 8 w 99"/>
                  <a:gd name="T63" fmla="*/ 80 h 127"/>
                  <a:gd name="T64" fmla="*/ 2 w 99"/>
                  <a:gd name="T65" fmla="*/ 65 h 127"/>
                  <a:gd name="T66" fmla="*/ 1 w 99"/>
                  <a:gd name="T67" fmla="*/ 58 h 127"/>
                  <a:gd name="T68" fmla="*/ 0 w 99"/>
                  <a:gd name="T69" fmla="*/ 50 h 127"/>
                  <a:gd name="T70" fmla="*/ 4 w 99"/>
                  <a:gd name="T71" fmla="*/ 30 h 127"/>
                  <a:gd name="T72" fmla="*/ 14 w 99"/>
                  <a:gd name="T73" fmla="*/ 14 h 127"/>
                  <a:gd name="T74" fmla="*/ 30 w 99"/>
                  <a:gd name="T75" fmla="*/ 4 h 127"/>
                  <a:gd name="T76" fmla="*/ 49 w 99"/>
                  <a:gd name="T77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9" h="127">
                    <a:moveTo>
                      <a:pt x="49" y="17"/>
                    </a:moveTo>
                    <a:lnTo>
                      <a:pt x="36" y="21"/>
                    </a:lnTo>
                    <a:lnTo>
                      <a:pt x="26" y="31"/>
                    </a:lnTo>
                    <a:lnTo>
                      <a:pt x="22" y="46"/>
                    </a:lnTo>
                    <a:lnTo>
                      <a:pt x="26" y="60"/>
                    </a:lnTo>
                    <a:lnTo>
                      <a:pt x="36" y="69"/>
                    </a:lnTo>
                    <a:lnTo>
                      <a:pt x="49" y="73"/>
                    </a:lnTo>
                    <a:lnTo>
                      <a:pt x="64" y="69"/>
                    </a:lnTo>
                    <a:lnTo>
                      <a:pt x="74" y="60"/>
                    </a:lnTo>
                    <a:lnTo>
                      <a:pt x="78" y="46"/>
                    </a:lnTo>
                    <a:lnTo>
                      <a:pt x="74" y="31"/>
                    </a:lnTo>
                    <a:lnTo>
                      <a:pt x="64" y="21"/>
                    </a:lnTo>
                    <a:lnTo>
                      <a:pt x="49" y="17"/>
                    </a:lnTo>
                    <a:close/>
                    <a:moveTo>
                      <a:pt x="49" y="0"/>
                    </a:moveTo>
                    <a:lnTo>
                      <a:pt x="69" y="4"/>
                    </a:lnTo>
                    <a:lnTo>
                      <a:pt x="85" y="14"/>
                    </a:lnTo>
                    <a:lnTo>
                      <a:pt x="95" y="30"/>
                    </a:lnTo>
                    <a:lnTo>
                      <a:pt x="99" y="50"/>
                    </a:lnTo>
                    <a:lnTo>
                      <a:pt x="99" y="55"/>
                    </a:lnTo>
                    <a:lnTo>
                      <a:pt x="97" y="72"/>
                    </a:lnTo>
                    <a:lnTo>
                      <a:pt x="89" y="89"/>
                    </a:lnTo>
                    <a:lnTo>
                      <a:pt x="80" y="102"/>
                    </a:lnTo>
                    <a:lnTo>
                      <a:pt x="69" y="113"/>
                    </a:lnTo>
                    <a:lnTo>
                      <a:pt x="60" y="120"/>
                    </a:lnTo>
                    <a:lnTo>
                      <a:pt x="53" y="126"/>
                    </a:lnTo>
                    <a:lnTo>
                      <a:pt x="51" y="127"/>
                    </a:lnTo>
                    <a:lnTo>
                      <a:pt x="48" y="126"/>
                    </a:lnTo>
                    <a:lnTo>
                      <a:pt x="43" y="122"/>
                    </a:lnTo>
                    <a:lnTo>
                      <a:pt x="34" y="115"/>
                    </a:lnTo>
                    <a:lnTo>
                      <a:pt x="25" y="106"/>
                    </a:lnTo>
                    <a:lnTo>
                      <a:pt x="15" y="94"/>
                    </a:lnTo>
                    <a:lnTo>
                      <a:pt x="8" y="80"/>
                    </a:lnTo>
                    <a:lnTo>
                      <a:pt x="2" y="65"/>
                    </a:lnTo>
                    <a:lnTo>
                      <a:pt x="1" y="58"/>
                    </a:lnTo>
                    <a:lnTo>
                      <a:pt x="0" y="50"/>
                    </a:lnTo>
                    <a:lnTo>
                      <a:pt x="4" y="30"/>
                    </a:lnTo>
                    <a:lnTo>
                      <a:pt x="14" y="14"/>
                    </a:lnTo>
                    <a:lnTo>
                      <a:pt x="30" y="4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0" name="íslîḋè"/>
            <p:cNvGrpSpPr/>
            <p:nvPr/>
          </p:nvGrpSpPr>
          <p:grpSpPr>
            <a:xfrm>
              <a:off x="5073191" y="2270591"/>
              <a:ext cx="1548058" cy="1346811"/>
              <a:chOff x="5073191" y="2235019"/>
              <a:chExt cx="1548058" cy="1346811"/>
            </a:xfrm>
          </p:grpSpPr>
          <p:sp>
            <p:nvSpPr>
              <p:cNvPr id="27" name="išľïḋê"/>
              <p:cNvSpPr/>
              <p:nvPr/>
            </p:nvSpPr>
            <p:spPr>
              <a:xfrm>
                <a:off x="5073191" y="2235019"/>
                <a:ext cx="1548058" cy="134681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57150"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" name="îṡḷîdé"/>
              <p:cNvSpPr/>
              <p:nvPr/>
            </p:nvSpPr>
            <p:spPr bwMode="auto">
              <a:xfrm>
                <a:off x="5659657" y="2728424"/>
                <a:ext cx="375125" cy="360000"/>
              </a:xfrm>
              <a:custGeom>
                <a:avLst/>
                <a:gdLst>
                  <a:gd name="T0" fmla="*/ 61 w 124"/>
                  <a:gd name="T1" fmla="*/ 0 h 119"/>
                  <a:gd name="T2" fmla="*/ 82 w 124"/>
                  <a:gd name="T3" fmla="*/ 38 h 119"/>
                  <a:gd name="T4" fmla="*/ 124 w 124"/>
                  <a:gd name="T5" fmla="*/ 45 h 119"/>
                  <a:gd name="T6" fmla="*/ 95 w 124"/>
                  <a:gd name="T7" fmla="*/ 77 h 119"/>
                  <a:gd name="T8" fmla="*/ 101 w 124"/>
                  <a:gd name="T9" fmla="*/ 119 h 119"/>
                  <a:gd name="T10" fmla="*/ 61 w 124"/>
                  <a:gd name="T11" fmla="*/ 100 h 119"/>
                  <a:gd name="T12" fmla="*/ 23 w 124"/>
                  <a:gd name="T13" fmla="*/ 119 h 119"/>
                  <a:gd name="T14" fmla="*/ 29 w 124"/>
                  <a:gd name="T15" fmla="*/ 77 h 119"/>
                  <a:gd name="T16" fmla="*/ 0 w 124"/>
                  <a:gd name="T17" fmla="*/ 45 h 119"/>
                  <a:gd name="T18" fmla="*/ 42 w 124"/>
                  <a:gd name="T19" fmla="*/ 38 h 119"/>
                  <a:gd name="T20" fmla="*/ 61 w 124"/>
                  <a:gd name="T21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" h="119">
                    <a:moveTo>
                      <a:pt x="61" y="0"/>
                    </a:moveTo>
                    <a:lnTo>
                      <a:pt x="82" y="38"/>
                    </a:lnTo>
                    <a:lnTo>
                      <a:pt x="124" y="45"/>
                    </a:lnTo>
                    <a:lnTo>
                      <a:pt x="95" y="77"/>
                    </a:lnTo>
                    <a:lnTo>
                      <a:pt x="101" y="119"/>
                    </a:lnTo>
                    <a:lnTo>
                      <a:pt x="61" y="100"/>
                    </a:lnTo>
                    <a:lnTo>
                      <a:pt x="23" y="119"/>
                    </a:lnTo>
                    <a:lnTo>
                      <a:pt x="29" y="77"/>
                    </a:lnTo>
                    <a:lnTo>
                      <a:pt x="0" y="45"/>
                    </a:lnTo>
                    <a:lnTo>
                      <a:pt x="42" y="38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cxnSp>
          <p:nvCxnSpPr>
            <p:cNvPr id="11" name="肘形连接符 10"/>
            <p:cNvCxnSpPr/>
            <p:nvPr/>
          </p:nvCxnSpPr>
          <p:spPr>
            <a:xfrm rot="10800000" flipH="1" flipV="1">
              <a:off x="2674264" y="1886951"/>
              <a:ext cx="2735629" cy="383639"/>
            </a:xfrm>
            <a:prstGeom prst="bentConnector4">
              <a:avLst>
                <a:gd name="adj1" fmla="val -8356"/>
                <a:gd name="adj2" fmla="val -163881"/>
              </a:avLst>
            </a:prstGeom>
            <a:ln w="3175">
              <a:solidFill>
                <a:schemeClr val="tx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连接符 11"/>
            <p:cNvCxnSpPr/>
            <p:nvPr/>
          </p:nvCxnSpPr>
          <p:spPr>
            <a:xfrm flipV="1">
              <a:off x="7962789" y="2099905"/>
              <a:ext cx="1622818" cy="1610687"/>
            </a:xfrm>
            <a:prstGeom prst="bentConnector3">
              <a:avLst>
                <a:gd name="adj1" fmla="val 114087"/>
              </a:avLst>
            </a:prstGeom>
            <a:ln w="3175">
              <a:solidFill>
                <a:schemeClr val="tx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/>
            <p:nvPr/>
          </p:nvCxnSpPr>
          <p:spPr>
            <a:xfrm>
              <a:off x="6621249" y="4477186"/>
              <a:ext cx="2964358" cy="673405"/>
            </a:xfrm>
            <a:prstGeom prst="bentConnector3">
              <a:avLst>
                <a:gd name="adj1" fmla="val 107712"/>
              </a:avLst>
            </a:prstGeom>
            <a:ln w="3175">
              <a:solidFill>
                <a:schemeClr val="tx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13"/>
            <p:cNvCxnSpPr/>
            <p:nvPr/>
          </p:nvCxnSpPr>
          <p:spPr>
            <a:xfrm rot="10800000" flipH="1">
              <a:off x="2606394" y="3710593"/>
              <a:ext cx="1125255" cy="1759237"/>
            </a:xfrm>
            <a:prstGeom prst="bentConnector3">
              <a:avLst>
                <a:gd name="adj1" fmla="val -20315"/>
              </a:avLst>
            </a:prstGeom>
            <a:ln w="3175">
              <a:solidFill>
                <a:schemeClr val="tx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î$ļiḍé"/>
            <p:cNvGrpSpPr/>
            <p:nvPr/>
          </p:nvGrpSpPr>
          <p:grpSpPr>
            <a:xfrm>
              <a:off x="2730673" y="1494000"/>
              <a:ext cx="2120384" cy="1154192"/>
              <a:chOff x="2695441" y="2098155"/>
              <a:chExt cx="2120384" cy="1154192"/>
            </a:xfrm>
          </p:grpSpPr>
          <p:sp>
            <p:nvSpPr>
              <p:cNvPr id="25" name="iSļiḍê"/>
              <p:cNvSpPr/>
              <p:nvPr/>
            </p:nvSpPr>
            <p:spPr bwMode="auto">
              <a:xfrm>
                <a:off x="2695441" y="2485753"/>
                <a:ext cx="2120384" cy="7665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机器人任务分配、状态监控</a:t>
                </a:r>
                <a:endParaRPr kumimoji="1"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权限和资产管理</a:t>
                </a:r>
                <a:endParaRPr kumimoji="1"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íṡ1íḓê"/>
              <p:cNvSpPr txBox="1"/>
              <p:nvPr/>
            </p:nvSpPr>
            <p:spPr bwMode="auto">
              <a:xfrm>
                <a:off x="2695441" y="2098155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机器人管理</a:t>
                </a:r>
                <a:endPara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" name="îśḷíḓê"/>
            <p:cNvGrpSpPr/>
            <p:nvPr/>
          </p:nvGrpSpPr>
          <p:grpSpPr>
            <a:xfrm>
              <a:off x="2640238" y="5094000"/>
              <a:ext cx="2432953" cy="944997"/>
              <a:chOff x="2775153" y="4646464"/>
              <a:chExt cx="2432953" cy="944997"/>
            </a:xfrm>
          </p:grpSpPr>
          <p:sp>
            <p:nvSpPr>
              <p:cNvPr id="23" name="ïṧľíḑe"/>
              <p:cNvSpPr/>
              <p:nvPr/>
            </p:nvSpPr>
            <p:spPr bwMode="auto">
              <a:xfrm>
                <a:off x="2775153" y="5034062"/>
                <a:ext cx="243295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任务、机器人等维度的多指标图表展示</a:t>
                </a:r>
                <a:endParaRPr kumimoji="1"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îṥļiḑé"/>
              <p:cNvSpPr txBox="1"/>
              <p:nvPr/>
            </p:nvSpPr>
            <p:spPr bwMode="auto">
              <a:xfrm>
                <a:off x="2775153" y="4646464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可视化分析</a:t>
                </a:r>
                <a:endPara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7" name="íśļiḑé"/>
            <p:cNvGrpSpPr/>
            <p:nvPr/>
          </p:nvGrpSpPr>
          <p:grpSpPr>
            <a:xfrm>
              <a:off x="7463841" y="1693619"/>
              <a:ext cx="2343900" cy="958331"/>
              <a:chOff x="7533711" y="2472417"/>
              <a:chExt cx="2343900" cy="958331"/>
            </a:xfrm>
          </p:grpSpPr>
          <p:sp>
            <p:nvSpPr>
              <p:cNvPr id="21" name="ïṧḻíḋe"/>
              <p:cNvSpPr/>
              <p:nvPr/>
            </p:nvSpPr>
            <p:spPr bwMode="auto">
              <a:xfrm>
                <a:off x="7728385" y="2873349"/>
                <a:ext cx="214922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安全、日志视频实时监管</a:t>
                </a:r>
                <a:endParaRPr kumimoji="1"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用户操作日志、操作日志、机器人日志的审计</a:t>
                </a:r>
                <a:endParaRPr kumimoji="1"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ïŝľîḑé"/>
              <p:cNvSpPr txBox="1"/>
              <p:nvPr/>
            </p:nvSpPr>
            <p:spPr bwMode="auto">
              <a:xfrm>
                <a:off x="7533711" y="2472417"/>
                <a:ext cx="2108063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多维度监管审计</a:t>
                </a:r>
                <a:endPara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îš1îďè"/>
            <p:cNvSpPr txBox="1"/>
            <p:nvPr/>
          </p:nvSpPr>
          <p:spPr bwMode="auto">
            <a:xfrm>
              <a:off x="7744179" y="4766790"/>
              <a:ext cx="1727200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任务管理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741077" y="5473700"/>
            <a:ext cx="22974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实时任务监控及管理</a:t>
            </a:r>
            <a:endParaRPr kumimoji="1"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信息统计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2515" y="2385060"/>
            <a:ext cx="7608570" cy="364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理财资金归集表处理统计（天天享）：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自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2021/2/4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上线至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2021/5/31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主要任务执行情况统计：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 处理次数：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82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 单次平均处理时长：约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4min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 平均每周节约人力：约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75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min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 任务执行成功率：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100%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实际应用效果：表格处理工作全部由机器人代替，人工只需关注是否有邮件发出，简单核对数据。此外，不用每天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15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时必须在岗，可以灵活调整工作安排。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540" y="1510916"/>
            <a:ext cx="36531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项目收益统计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3.0.1"/>
</p:tagLst>
</file>

<file path=ppt/tags/tag13.xml><?xml version="1.0" encoding="utf-8"?>
<p:tagLst xmlns:p="http://schemas.openxmlformats.org/presentationml/2006/main">
  <p:tag name="PA" val="v3.0.1"/>
</p:tagLst>
</file>

<file path=ppt/tags/tag14.xml><?xml version="1.0" encoding="utf-8"?>
<p:tagLst xmlns:p="http://schemas.openxmlformats.org/presentationml/2006/main">
  <p:tag name="PA" val="v3.0.1"/>
</p:tagLst>
</file>

<file path=ppt/tags/tag15.xml><?xml version="1.0" encoding="utf-8"?>
<p:tagLst xmlns:p="http://schemas.openxmlformats.org/presentationml/2006/main">
  <p:tag name="PA" val="v3.0.1"/>
</p:tagLst>
</file>

<file path=ppt/tags/tag16.xml><?xml version="1.0" encoding="utf-8"?>
<p:tagLst xmlns:p="http://schemas.openxmlformats.org/presentationml/2006/main">
  <p:tag name="PA" val="v3.0.1"/>
</p:tagLst>
</file>

<file path=ppt/tags/tag17.xml><?xml version="1.0" encoding="utf-8"?>
<p:tagLst xmlns:p="http://schemas.openxmlformats.org/presentationml/2006/main">
  <p:tag name="PA" val="v3.0.1"/>
</p:tagLst>
</file>

<file path=ppt/tags/tag18.xml><?xml version="1.0" encoding="utf-8"?>
<p:tagLst xmlns:p="http://schemas.openxmlformats.org/presentationml/2006/main">
  <p:tag name="PA" val="v3.0.1"/>
</p:tagLst>
</file>

<file path=ppt/tags/tag19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2.0"/>
</p:tagLst>
</file>

<file path=ppt/tags/tag20.xml><?xml version="1.0" encoding="utf-8"?>
<p:tagLst xmlns:p="http://schemas.openxmlformats.org/presentationml/2006/main">
  <p:tag name="PA" val="v3.0.1"/>
</p:tagLst>
</file>

<file path=ppt/tags/tag21.xml><?xml version="1.0" encoding="utf-8"?>
<p:tagLst xmlns:p="http://schemas.openxmlformats.org/presentationml/2006/main">
  <p:tag name="PA" val="v3.0.1"/>
</p:tagLst>
</file>

<file path=ppt/tags/tag22.xml><?xml version="1.0" encoding="utf-8"?>
<p:tagLst xmlns:p="http://schemas.openxmlformats.org/presentationml/2006/main">
  <p:tag name="ISLIDE.DIAGRAM" val="7aad327f-96ee-479b-9e47-4d9af0f21fa7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1670</Words>
  <Application>WPS 演示</Application>
  <PresentationFormat>宽屏</PresentationFormat>
  <Paragraphs>225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黑体</vt:lpstr>
      <vt:lpstr>Arial</vt:lpstr>
      <vt:lpstr>Calibri</vt:lpstr>
      <vt:lpstr>方正正中黑简体</vt:lpstr>
      <vt:lpstr>Roboto black</vt:lpstr>
      <vt:lpstr>Arial Unicode MS</vt:lpstr>
      <vt:lpstr>Wingdings</vt:lpstr>
      <vt:lpstr>Calibri Light</vt:lpstr>
      <vt:lpstr>等线</vt:lpstr>
      <vt:lpstr>Segoe Print</vt:lpstr>
      <vt:lpstr>方正姚体</vt:lpstr>
      <vt:lpstr>仿宋</vt:lpstr>
      <vt:lpstr>华文宋体</vt:lpstr>
      <vt:lpstr>幼圆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春朝</cp:lastModifiedBy>
  <cp:revision>217</cp:revision>
  <dcterms:created xsi:type="dcterms:W3CDTF">2021-03-03T08:16:00Z</dcterms:created>
  <dcterms:modified xsi:type="dcterms:W3CDTF">2021-06-24T07:50:46Z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