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81" r:id="rId5"/>
    <p:sldId id="258" r:id="rId6"/>
    <p:sldId id="282" r:id="rId7"/>
    <p:sldId id="267" r:id="rId8"/>
    <p:sldId id="268" r:id="rId9"/>
    <p:sldId id="263" r:id="rId10"/>
    <p:sldId id="274" r:id="rId11"/>
    <p:sldId id="276" r:id="rId12"/>
    <p:sldId id="271" r:id="rId13"/>
    <p:sldId id="279" r:id="rId14"/>
    <p:sldId id="283" r:id="rId15"/>
    <p:sldId id="26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B62"/>
    <a:srgbClr val="37354E"/>
    <a:srgbClr val="32344E"/>
    <a:srgbClr val="34344D"/>
    <a:srgbClr val="B484E2"/>
    <a:srgbClr val="705661"/>
    <a:srgbClr val="D460FF"/>
    <a:srgbClr val="01A8FF"/>
    <a:srgbClr val="34334B"/>
    <a:srgbClr val="6D5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/>
    <p:restoredTop sz="94676"/>
  </p:normalViewPr>
  <p:slideViewPr>
    <p:cSldViewPr snapToGrid="0">
      <p:cViewPr varScale="1">
        <p:scale>
          <a:sx n="86" d="100"/>
          <a:sy n="86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2021/6/25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eather.sina.com.cn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2432860" y="4456592"/>
            <a:ext cx="7394721" cy="1207362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i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项目名称：校园日常信息聊天机器人</a:t>
            </a:r>
          </a:p>
          <a:p>
            <a:pPr algn="ctr"/>
            <a:endParaRPr kumimoji="1" lang="zh-CN" altLang="en-US" sz="1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87" y="678970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55176" y="425719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三、功能模块展示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当日天气查询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9D8E39-50D7-4A79-A913-1A890E8DA0BC}"/>
              </a:ext>
            </a:extLst>
          </p:cNvPr>
          <p:cNvSpPr txBox="1"/>
          <p:nvPr/>
        </p:nvSpPr>
        <p:spPr>
          <a:xfrm>
            <a:off x="494521" y="1511676"/>
            <a:ext cx="40401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功能执行过程：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识别用户信息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登录新浪天气网址（</a:t>
            </a:r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http://weather.sina.com.cn/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）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在文本框中搜索指定地点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4.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识别指定图像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5.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将识别到的数据导入指定</a:t>
            </a:r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Excel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文件夹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6.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将</a:t>
            </a:r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Excel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信息依次发送至用户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72E9564-A32A-4E24-B994-DE25F99B6338}"/>
              </a:ext>
            </a:extLst>
          </p:cNvPr>
          <p:cNvSpPr txBox="1"/>
          <p:nvPr/>
        </p:nvSpPr>
        <p:spPr>
          <a:xfrm>
            <a:off x="8120864" y="4260773"/>
            <a:ext cx="43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u="sng" dirty="0">
                <a:solidFill>
                  <a:schemeClr val="bg1"/>
                </a:solidFill>
              </a:rPr>
              <a:t>数据源信息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C31632-1BDD-41C9-B434-9F3DD1B13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02" y="1211314"/>
            <a:ext cx="4717114" cy="29557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E3C7A43-3086-4BB8-96F2-9FF2688CA920}"/>
              </a:ext>
            </a:extLst>
          </p:cNvPr>
          <p:cNvSpPr/>
          <p:nvPr/>
        </p:nvSpPr>
        <p:spPr>
          <a:xfrm>
            <a:off x="6747117" y="2202424"/>
            <a:ext cx="4154699" cy="1766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99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C5352F-42E1-0349-BE61-9BBD0CAD203F}"/>
              </a:ext>
            </a:extLst>
          </p:cNvPr>
          <p:cNvSpPr/>
          <p:nvPr/>
        </p:nvSpPr>
        <p:spPr>
          <a:xfrm>
            <a:off x="626918" y="1744954"/>
            <a:ext cx="6013579" cy="3164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D5EC30-271E-DC41-A492-3AA17783A765}"/>
              </a:ext>
            </a:extLst>
          </p:cNvPr>
          <p:cNvSpPr/>
          <p:nvPr/>
        </p:nvSpPr>
        <p:spPr>
          <a:xfrm>
            <a:off x="626917" y="1849080"/>
            <a:ext cx="5791637" cy="270843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难点：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选取器识别微信消息存在困难，由于微信消息框信息属于文本文件，选取器将自动选取文本，作为识别依据。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影响：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用户输入信息不同时，软件将报错，停止运行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49B0E-0254-B14A-BD73-4358F3393959}"/>
              </a:ext>
            </a:extLst>
          </p:cNvPr>
          <p:cNvSpPr txBox="1"/>
          <p:nvPr/>
        </p:nvSpPr>
        <p:spPr>
          <a:xfrm>
            <a:off x="680603" y="1246611"/>
            <a:ext cx="3107625" cy="369332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微信最新聊天数据的获取</a:t>
            </a:r>
          </a:p>
        </p:txBody>
      </p:sp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四、技术难点及创新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215F3AD-B3A2-4ACA-B709-4133CE30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42" y="5038050"/>
            <a:ext cx="86677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C5352F-42E1-0349-BE61-9BBD0CAD203F}"/>
              </a:ext>
            </a:extLst>
          </p:cNvPr>
          <p:cNvSpPr/>
          <p:nvPr/>
        </p:nvSpPr>
        <p:spPr>
          <a:xfrm>
            <a:off x="626918" y="1744954"/>
            <a:ext cx="5791637" cy="4144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D5EC30-271E-DC41-A492-3AA17783A765}"/>
              </a:ext>
            </a:extLst>
          </p:cNvPr>
          <p:cNvSpPr/>
          <p:nvPr/>
        </p:nvSpPr>
        <p:spPr>
          <a:xfrm>
            <a:off x="683311" y="1891549"/>
            <a:ext cx="5469080" cy="445250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将识别方式改为识别微信聊天框全文本，如图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所示，所选取的结果为红色框中所有内容。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再对文本进行筛选和识别。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在不使用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NLP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工具的情况下，解决识别信息异常而程序停止运行的错误；并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获取微信新消息内容。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49B0E-0254-B14A-BD73-4358F3393959}"/>
              </a:ext>
            </a:extLst>
          </p:cNvPr>
          <p:cNvSpPr txBox="1"/>
          <p:nvPr/>
        </p:nvSpPr>
        <p:spPr>
          <a:xfrm>
            <a:off x="680603" y="1246611"/>
            <a:ext cx="3107625" cy="369332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微信最新聊天数据的获取</a:t>
            </a:r>
          </a:p>
        </p:txBody>
      </p:sp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四、技术难点及创新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742750F-9C6A-42A1-86CA-017AD9902CB5}"/>
              </a:ext>
            </a:extLst>
          </p:cNvPr>
          <p:cNvSpPr txBox="1"/>
          <p:nvPr/>
        </p:nvSpPr>
        <p:spPr>
          <a:xfrm>
            <a:off x="9229903" y="5778500"/>
            <a:ext cx="149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E96085-827D-49F7-BD3A-A96E44AB6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1" b="13119"/>
          <a:stretch/>
        </p:blipFill>
        <p:spPr>
          <a:xfrm>
            <a:off x="7119891" y="1259352"/>
            <a:ext cx="4220024" cy="45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3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F4AC77FC-A0AF-457D-9954-AB40D38EDE17}"/>
              </a:ext>
            </a:extLst>
          </p:cNvPr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74FA619-A326-4290-8090-9E0FB20F537E}"/>
              </a:ext>
            </a:extLst>
          </p:cNvPr>
          <p:cNvSpPr txBox="1"/>
          <p:nvPr/>
        </p:nvSpPr>
        <p:spPr>
          <a:xfrm>
            <a:off x="372863" y="266330"/>
            <a:ext cx="386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五、方案价值与收益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D4ED48-1542-4F94-A9E6-65BF42189016}"/>
              </a:ext>
            </a:extLst>
          </p:cNvPr>
          <p:cNvSpPr txBox="1"/>
          <p:nvPr/>
        </p:nvSpPr>
        <p:spPr>
          <a:xfrm>
            <a:off x="1322773" y="1997839"/>
            <a:ext cx="8407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高效性：使用微信聊天工具，方便学生获取日常信息，节省学生时间约为</a:t>
            </a:r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75%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实用性：绕开高校指定查询系统，功能信息简约，便于使用。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对于学生：改变原有的高校信息获取方式，更加亲近学生的日常生活。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4.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对于教师：无需上传信息，即刻将信息直接面向学生使用，节约教师时间。</a:t>
            </a:r>
          </a:p>
        </p:txBody>
      </p:sp>
    </p:spTree>
    <p:extLst>
      <p:ext uri="{BB962C8B-B14F-4D97-AF65-F5344CB8AC3E}">
        <p14:creationId xmlns:p14="http://schemas.microsoft.com/office/powerpoint/2010/main" val="381374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8" y="2262043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华光综艺_CNKI" panose="02000500000000000000" pitchFamily="2" charset="-122"/>
                <a:ea typeface="华光综艺_CNKI" panose="02000500000000000000" pitchFamily="2" charset="-122"/>
                <a:cs typeface="Arial" panose="020B0604020202020204" pitchFamily="34" charset="0"/>
              </a:rPr>
              <a:t>参赛作品 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华光综艺_CNKI" panose="02000500000000000000" pitchFamily="2" charset="-122"/>
                <a:ea typeface="华光综艺_CNKI" panose="02000500000000000000" pitchFamily="2" charset="-122"/>
                <a:cs typeface="Arial" panose="020B0604020202020204" pitchFamily="34" charset="0"/>
              </a:rPr>
              <a:t>0513</a:t>
            </a:r>
            <a:r>
              <a:rPr lang="zh-CN" altLang="en-US" dirty="0">
                <a:solidFill>
                  <a:schemeClr val="bg1"/>
                </a:solidFill>
                <a:latin typeface="华光综艺_CNKI" panose="02000500000000000000" pitchFamily="2" charset="-122"/>
                <a:ea typeface="华光综艺_CNKI" panose="02000500000000000000" pitchFamily="2" charset="-122"/>
                <a:cs typeface="Arial" panose="020B0604020202020204" pitchFamily="34" charset="0"/>
              </a:rPr>
              <a:t>校园日常信息聊天机器人</a:t>
            </a: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壹贰叁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：徐龙峰  叶圣涛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：柒捌玖拾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杭州电子科技大学信息工程学院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：智慧校园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5505FD-331B-46C8-9E4F-98AF0F62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16" y="1795921"/>
            <a:ext cx="3266158" cy="326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61744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63102A-BCCE-4144-8CD2-3AC6335CF2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553592" y="1790919"/>
            <a:ext cx="2878758" cy="287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426F885-55BF-4BBA-83FE-3A898F667F7C}"/>
              </a:ext>
            </a:extLst>
          </p:cNvPr>
          <p:cNvSpPr txBox="1"/>
          <p:nvPr/>
        </p:nvSpPr>
        <p:spPr>
          <a:xfrm>
            <a:off x="1933285" y="2840854"/>
            <a:ext cx="1988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目 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8A4102A-4D3C-4538-AB48-CBE32358EB74}"/>
              </a:ext>
            </a:extLst>
          </p:cNvPr>
          <p:cNvSpPr txBox="1"/>
          <p:nvPr/>
        </p:nvSpPr>
        <p:spPr>
          <a:xfrm>
            <a:off x="5766614" y="1779671"/>
            <a:ext cx="504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01              </a:t>
            </a:r>
            <a:r>
              <a:rPr lang="zh-CN" altLang="en-US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需求分析及背景介绍</a:t>
            </a:r>
            <a:r>
              <a:rPr lang="en-US" altLang="zh-CN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           </a:t>
            </a:r>
            <a:endParaRPr lang="zh-CN" altLang="en-US" sz="2400" dirty="0">
              <a:solidFill>
                <a:schemeClr val="bg1"/>
              </a:solidFill>
              <a:latin typeface="华光琥珀_CNKI" panose="02000500000000000000" pitchFamily="2" charset="-122"/>
              <a:ea typeface="华光琥珀_CNKI" panose="020005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B01BDB-6A25-4AC8-86FC-0246C2B8466B}"/>
              </a:ext>
            </a:extLst>
          </p:cNvPr>
          <p:cNvSpPr txBox="1"/>
          <p:nvPr/>
        </p:nvSpPr>
        <p:spPr>
          <a:xfrm>
            <a:off x="5766614" y="2576191"/>
            <a:ext cx="600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02              </a:t>
            </a:r>
            <a:r>
              <a:rPr lang="zh-CN" altLang="en-US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流程建设方案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5FFA3F5-0902-44BB-85CA-50136034DC57}"/>
              </a:ext>
            </a:extLst>
          </p:cNvPr>
          <p:cNvSpPr txBox="1"/>
          <p:nvPr/>
        </p:nvSpPr>
        <p:spPr>
          <a:xfrm>
            <a:off x="5766615" y="3372711"/>
            <a:ext cx="398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03              </a:t>
            </a:r>
            <a:r>
              <a:rPr lang="zh-CN" altLang="en-US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功能模块展示</a:t>
            </a:r>
            <a:r>
              <a:rPr lang="en-US" altLang="zh-CN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           </a:t>
            </a:r>
            <a:endParaRPr lang="zh-CN" altLang="en-US" sz="2400" dirty="0">
              <a:solidFill>
                <a:schemeClr val="bg1"/>
              </a:solidFill>
              <a:latin typeface="华光琥珀_CNKI" panose="02000500000000000000" pitchFamily="2" charset="-122"/>
              <a:ea typeface="华光琥珀_CNKI" panose="02000500000000000000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D33614F-F346-42E5-86B7-04864D252898}"/>
              </a:ext>
            </a:extLst>
          </p:cNvPr>
          <p:cNvSpPr txBox="1"/>
          <p:nvPr/>
        </p:nvSpPr>
        <p:spPr>
          <a:xfrm>
            <a:off x="5766614" y="4965751"/>
            <a:ext cx="478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05              </a:t>
            </a:r>
            <a:r>
              <a:rPr lang="zh-CN" altLang="en-US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方案价值与收益</a:t>
            </a:r>
            <a:r>
              <a:rPr lang="en-US" altLang="zh-CN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          </a:t>
            </a:r>
            <a:endParaRPr lang="zh-CN" altLang="en-US" sz="2400" dirty="0">
              <a:solidFill>
                <a:schemeClr val="bg1"/>
              </a:solidFill>
              <a:latin typeface="华光琥珀_CNKI" panose="02000500000000000000" pitchFamily="2" charset="-122"/>
              <a:ea typeface="华光琥珀_CNKI" panose="02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7150D8B-0699-44BA-9A68-AA8209F352EF}"/>
              </a:ext>
            </a:extLst>
          </p:cNvPr>
          <p:cNvSpPr txBox="1"/>
          <p:nvPr/>
        </p:nvSpPr>
        <p:spPr>
          <a:xfrm>
            <a:off x="5766614" y="4169231"/>
            <a:ext cx="478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04              </a:t>
            </a:r>
            <a:r>
              <a:rPr lang="zh-CN" altLang="en-US" sz="2400" dirty="0">
                <a:solidFill>
                  <a:schemeClr val="bg1"/>
                </a:solidFill>
                <a:latin typeface="华光琥珀_CNKI" panose="02000500000000000000" pitchFamily="2" charset="-122"/>
                <a:ea typeface="华光琥珀_CNKI" panose="02000500000000000000" pitchFamily="2" charset="-122"/>
              </a:rPr>
              <a:t>技术难点及创新</a:t>
            </a:r>
          </a:p>
        </p:txBody>
      </p:sp>
    </p:spTree>
    <p:extLst>
      <p:ext uri="{BB962C8B-B14F-4D97-AF65-F5344CB8AC3E}">
        <p14:creationId xmlns:p14="http://schemas.microsoft.com/office/powerpoint/2010/main" val="196165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166380" y="273424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4CA41EF-80EE-4EE0-9BF9-7FB89073C89D}"/>
              </a:ext>
            </a:extLst>
          </p:cNvPr>
          <p:cNvGrpSpPr/>
          <p:nvPr/>
        </p:nvGrpSpPr>
        <p:grpSpPr>
          <a:xfrm>
            <a:off x="5136886" y="3055002"/>
            <a:ext cx="6726172" cy="2304743"/>
            <a:chOff x="-88777" y="2137797"/>
            <a:chExt cx="12192000" cy="308494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B3D73C3-5188-495F-9C92-88C028933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8777" y="2137797"/>
              <a:ext cx="12192000" cy="308494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44B5B21-5AC2-43D8-8E8A-6C238490A38C}"/>
                </a:ext>
              </a:extLst>
            </p:cNvPr>
            <p:cNvSpPr txBox="1"/>
            <p:nvPr/>
          </p:nvSpPr>
          <p:spPr>
            <a:xfrm>
              <a:off x="6007223" y="3416203"/>
              <a:ext cx="2364421" cy="3045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无法获取网页信息！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CAD1CD-A582-472C-9AF6-62668D67DF7C}"/>
              </a:ext>
            </a:extLst>
          </p:cNvPr>
          <p:cNvSpPr txBox="1"/>
          <p:nvPr/>
        </p:nvSpPr>
        <p:spPr>
          <a:xfrm>
            <a:off x="1012054" y="2304743"/>
            <a:ext cx="54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  <a:ea typeface="华光综艺_CNKI" panose="02000500000000000000" pitchFamily="2" charset="-122"/>
              </a:rPr>
              <a:t>1.</a:t>
            </a:r>
            <a:r>
              <a:rPr lang="zh-CN" altLang="en-US" sz="2400" b="1" dirty="0">
                <a:solidFill>
                  <a:schemeClr val="bg1"/>
                </a:solidFill>
                <a:latin typeface="Arial Black" panose="020B0A04020102020204" pitchFamily="34" charset="0"/>
                <a:ea typeface="华光综艺_CNKI" panose="02000500000000000000" pitchFamily="2" charset="-122"/>
              </a:rPr>
              <a:t>查询程序繁琐（成绩、课表）</a:t>
            </a:r>
          </a:p>
        </p:txBody>
      </p:sp>
      <p:sp>
        <p:nvSpPr>
          <p:cNvPr id="15" name="Freeform 134">
            <a:extLst>
              <a:ext uri="{FF2B5EF4-FFF2-40B4-BE49-F238E27FC236}">
                <a16:creationId xmlns:a16="http://schemas.microsoft.com/office/drawing/2014/main" id="{6570D2B1-E08F-4AD9-B652-C94AA762596C}"/>
              </a:ext>
            </a:extLst>
          </p:cNvPr>
          <p:cNvSpPr>
            <a:spLocks noEditPoints="1"/>
          </p:cNvSpPr>
          <p:nvPr/>
        </p:nvSpPr>
        <p:spPr bwMode="auto">
          <a:xfrm>
            <a:off x="539467" y="3190676"/>
            <a:ext cx="365873" cy="365873"/>
          </a:xfrm>
          <a:custGeom>
            <a:avLst/>
            <a:gdLst>
              <a:gd name="T0" fmla="*/ 64 w 64"/>
              <a:gd name="T1" fmla="*/ 32 h 64"/>
              <a:gd name="T2" fmla="*/ 5 w 64"/>
              <a:gd name="T3" fmla="*/ 15 h 64"/>
              <a:gd name="T4" fmla="*/ 0 w 64"/>
              <a:gd name="T5" fmla="*/ 32 h 64"/>
              <a:gd name="T6" fmla="*/ 0 w 64"/>
              <a:gd name="T7" fmla="*/ 32 h 64"/>
              <a:gd name="T8" fmla="*/ 5 w 64"/>
              <a:gd name="T9" fmla="*/ 49 h 64"/>
              <a:gd name="T10" fmla="*/ 32 w 64"/>
              <a:gd name="T11" fmla="*/ 64 h 64"/>
              <a:gd name="T12" fmla="*/ 64 w 64"/>
              <a:gd name="T13" fmla="*/ 32 h 64"/>
              <a:gd name="T14" fmla="*/ 48 w 64"/>
              <a:gd name="T15" fmla="*/ 46 h 64"/>
              <a:gd name="T16" fmla="*/ 60 w 64"/>
              <a:gd name="T17" fmla="*/ 33 h 64"/>
              <a:gd name="T18" fmla="*/ 3 w 64"/>
              <a:gd name="T19" fmla="*/ 33 h 64"/>
              <a:gd name="T20" fmla="*/ 16 w 64"/>
              <a:gd name="T21" fmla="*/ 46 h 64"/>
              <a:gd name="T22" fmla="*/ 3 w 64"/>
              <a:gd name="T23" fmla="*/ 33 h 64"/>
              <a:gd name="T24" fmla="*/ 16 w 64"/>
              <a:gd name="T25" fmla="*/ 17 h 64"/>
              <a:gd name="T26" fmla="*/ 3 w 64"/>
              <a:gd name="T27" fmla="*/ 30 h 64"/>
              <a:gd name="T28" fmla="*/ 34 w 64"/>
              <a:gd name="T29" fmla="*/ 14 h 64"/>
              <a:gd name="T30" fmla="*/ 34 w 64"/>
              <a:gd name="T31" fmla="*/ 4 h 64"/>
              <a:gd name="T32" fmla="*/ 43 w 64"/>
              <a:gd name="T33" fmla="*/ 14 h 64"/>
              <a:gd name="T34" fmla="*/ 44 w 64"/>
              <a:gd name="T35" fmla="*/ 17 h 64"/>
              <a:gd name="T36" fmla="*/ 34 w 64"/>
              <a:gd name="T37" fmla="*/ 30 h 64"/>
              <a:gd name="T38" fmla="*/ 44 w 64"/>
              <a:gd name="T39" fmla="*/ 17 h 64"/>
              <a:gd name="T40" fmla="*/ 29 w 64"/>
              <a:gd name="T41" fmla="*/ 4 h 64"/>
              <a:gd name="T42" fmla="*/ 30 w 64"/>
              <a:gd name="T43" fmla="*/ 3 h 64"/>
              <a:gd name="T44" fmla="*/ 21 w 64"/>
              <a:gd name="T45" fmla="*/ 14 h 64"/>
              <a:gd name="T46" fmla="*/ 30 w 64"/>
              <a:gd name="T47" fmla="*/ 17 h 64"/>
              <a:gd name="T48" fmla="*/ 17 w 64"/>
              <a:gd name="T49" fmla="*/ 30 h 64"/>
              <a:gd name="T50" fmla="*/ 30 w 64"/>
              <a:gd name="T51" fmla="*/ 17 h 64"/>
              <a:gd name="T52" fmla="*/ 30 w 64"/>
              <a:gd name="T53" fmla="*/ 33 h 64"/>
              <a:gd name="T54" fmla="*/ 20 w 64"/>
              <a:gd name="T55" fmla="*/ 46 h 64"/>
              <a:gd name="T56" fmla="*/ 30 w 64"/>
              <a:gd name="T57" fmla="*/ 50 h 64"/>
              <a:gd name="T58" fmla="*/ 28 w 64"/>
              <a:gd name="T59" fmla="*/ 60 h 64"/>
              <a:gd name="T60" fmla="*/ 30 w 64"/>
              <a:gd name="T61" fmla="*/ 50 h 64"/>
              <a:gd name="T62" fmla="*/ 34 w 64"/>
              <a:gd name="T63" fmla="*/ 60 h 64"/>
              <a:gd name="T64" fmla="*/ 34 w 64"/>
              <a:gd name="T65" fmla="*/ 50 h 64"/>
              <a:gd name="T66" fmla="*/ 36 w 64"/>
              <a:gd name="T67" fmla="*/ 60 h 64"/>
              <a:gd name="T68" fmla="*/ 34 w 64"/>
              <a:gd name="T69" fmla="*/ 33 h 64"/>
              <a:gd name="T70" fmla="*/ 44 w 64"/>
              <a:gd name="T71" fmla="*/ 46 h 64"/>
              <a:gd name="T72" fmla="*/ 50 w 64"/>
              <a:gd name="T73" fmla="*/ 30 h 64"/>
              <a:gd name="T74" fmla="*/ 57 w 64"/>
              <a:gd name="T75" fmla="*/ 17 h 64"/>
              <a:gd name="T76" fmla="*/ 50 w 64"/>
              <a:gd name="T77" fmla="*/ 30 h 64"/>
              <a:gd name="T78" fmla="*/ 47 w 64"/>
              <a:gd name="T79" fmla="*/ 14 h 64"/>
              <a:gd name="T80" fmla="*/ 54 w 64"/>
              <a:gd name="T81" fmla="*/ 14 h 64"/>
              <a:gd name="T82" fmla="*/ 17 w 64"/>
              <a:gd name="T83" fmla="*/ 14 h 64"/>
              <a:gd name="T84" fmla="*/ 23 w 64"/>
              <a:gd name="T85" fmla="*/ 5 h 64"/>
              <a:gd name="T86" fmla="*/ 17 w 64"/>
              <a:gd name="T87" fmla="*/ 50 h 64"/>
              <a:gd name="T88" fmla="*/ 10 w 64"/>
              <a:gd name="T89" fmla="*/ 50 h 64"/>
              <a:gd name="T90" fmla="*/ 47 w 64"/>
              <a:gd name="T91" fmla="*/ 50 h 64"/>
              <a:gd name="T92" fmla="*/ 41 w 64"/>
              <a:gd name="T9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21" y="0"/>
                  <a:pt x="11" y="6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4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11" y="58"/>
                  <a:pt x="21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57" y="46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2"/>
                  <a:pt x="50" y="38"/>
                  <a:pt x="5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8"/>
                  <a:pt x="59" y="43"/>
                  <a:pt x="57" y="46"/>
                </a:cubicBezTo>
                <a:close/>
                <a:moveTo>
                  <a:pt x="3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38"/>
                  <a:pt x="15" y="42"/>
                  <a:pt x="1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5" y="43"/>
                  <a:pt x="4" y="38"/>
                  <a:pt x="3" y="33"/>
                </a:cubicBezTo>
                <a:close/>
                <a:moveTo>
                  <a:pt x="7" y="17"/>
                </a:moveTo>
                <a:cubicBezTo>
                  <a:pt x="16" y="17"/>
                  <a:pt x="16" y="17"/>
                  <a:pt x="16" y="17"/>
                </a:cubicBezTo>
                <a:cubicBezTo>
                  <a:pt x="15" y="21"/>
                  <a:pt x="14" y="26"/>
                  <a:pt x="14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4" y="26"/>
                  <a:pt x="5" y="21"/>
                  <a:pt x="7" y="17"/>
                </a:cubicBezTo>
                <a:close/>
                <a:moveTo>
                  <a:pt x="34" y="14"/>
                </a:move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8" y="6"/>
                  <a:pt x="41" y="9"/>
                  <a:pt x="43" y="14"/>
                </a:cubicBezTo>
                <a:lnTo>
                  <a:pt x="34" y="14"/>
                </a:lnTo>
                <a:close/>
                <a:moveTo>
                  <a:pt x="44" y="17"/>
                </a:moveTo>
                <a:cubicBezTo>
                  <a:pt x="46" y="21"/>
                  <a:pt x="46" y="26"/>
                  <a:pt x="46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17"/>
                  <a:pt x="34" y="17"/>
                  <a:pt x="34" y="17"/>
                </a:cubicBezTo>
                <a:lnTo>
                  <a:pt x="44" y="17"/>
                </a:ln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14"/>
                  <a:pt x="30" y="14"/>
                  <a:pt x="3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3" y="9"/>
                  <a:pt x="26" y="6"/>
                  <a:pt x="29" y="4"/>
                </a:cubicBezTo>
                <a:close/>
                <a:moveTo>
                  <a:pt x="30" y="17"/>
                </a:moveTo>
                <a:cubicBezTo>
                  <a:pt x="30" y="30"/>
                  <a:pt x="30" y="30"/>
                  <a:pt x="30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8" y="26"/>
                  <a:pt x="18" y="21"/>
                  <a:pt x="20" y="17"/>
                </a:cubicBezTo>
                <a:lnTo>
                  <a:pt x="30" y="17"/>
                </a:lnTo>
                <a:close/>
                <a:moveTo>
                  <a:pt x="17" y="33"/>
                </a:moveTo>
                <a:cubicBezTo>
                  <a:pt x="30" y="33"/>
                  <a:pt x="30" y="33"/>
                  <a:pt x="30" y="33"/>
                </a:cubicBezTo>
                <a:cubicBezTo>
                  <a:pt x="30" y="46"/>
                  <a:pt x="30" y="46"/>
                  <a:pt x="3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8" y="43"/>
                  <a:pt x="18" y="38"/>
                  <a:pt x="17" y="33"/>
                </a:cubicBezTo>
                <a:close/>
                <a:moveTo>
                  <a:pt x="30" y="5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29" y="60"/>
                  <a:pt x="28" y="60"/>
                </a:cubicBezTo>
                <a:cubicBezTo>
                  <a:pt x="25" y="58"/>
                  <a:pt x="23" y="54"/>
                  <a:pt x="21" y="50"/>
                </a:cubicBezTo>
                <a:lnTo>
                  <a:pt x="30" y="50"/>
                </a:lnTo>
                <a:close/>
                <a:moveTo>
                  <a:pt x="36" y="60"/>
                </a:moveTo>
                <a:cubicBezTo>
                  <a:pt x="35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50"/>
                  <a:pt x="34" y="50"/>
                  <a:pt x="34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4"/>
                  <a:pt x="39" y="58"/>
                  <a:pt x="36" y="60"/>
                </a:cubicBezTo>
                <a:close/>
                <a:moveTo>
                  <a:pt x="34" y="46"/>
                </a:moveTo>
                <a:cubicBezTo>
                  <a:pt x="34" y="33"/>
                  <a:pt x="34" y="33"/>
                  <a:pt x="34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8"/>
                  <a:pt x="46" y="43"/>
                  <a:pt x="44" y="46"/>
                </a:cubicBezTo>
                <a:lnTo>
                  <a:pt x="34" y="46"/>
                </a:lnTo>
                <a:close/>
                <a:moveTo>
                  <a:pt x="50" y="30"/>
                </a:moveTo>
                <a:cubicBezTo>
                  <a:pt x="50" y="26"/>
                  <a:pt x="49" y="21"/>
                  <a:pt x="48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9" y="21"/>
                  <a:pt x="60" y="26"/>
                  <a:pt x="60" y="30"/>
                </a:cubicBezTo>
                <a:lnTo>
                  <a:pt x="50" y="30"/>
                </a:lnTo>
                <a:close/>
                <a:moveTo>
                  <a:pt x="54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3" y="7"/>
                  <a:pt x="41" y="5"/>
                </a:cubicBezTo>
                <a:cubicBezTo>
                  <a:pt x="46" y="6"/>
                  <a:pt x="51" y="10"/>
                  <a:pt x="54" y="14"/>
                </a:cubicBezTo>
                <a:close/>
                <a:moveTo>
                  <a:pt x="23" y="5"/>
                </a:moveTo>
                <a:cubicBezTo>
                  <a:pt x="21" y="7"/>
                  <a:pt x="19" y="10"/>
                  <a:pt x="1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10"/>
                  <a:pt x="18" y="6"/>
                  <a:pt x="23" y="5"/>
                </a:cubicBezTo>
                <a:close/>
                <a:moveTo>
                  <a:pt x="10" y="50"/>
                </a:moveTo>
                <a:cubicBezTo>
                  <a:pt x="17" y="50"/>
                  <a:pt x="17" y="50"/>
                  <a:pt x="17" y="50"/>
                </a:cubicBezTo>
                <a:cubicBezTo>
                  <a:pt x="19" y="53"/>
                  <a:pt x="21" y="56"/>
                  <a:pt x="23" y="59"/>
                </a:cubicBezTo>
                <a:cubicBezTo>
                  <a:pt x="18" y="57"/>
                  <a:pt x="13" y="54"/>
                  <a:pt x="10" y="50"/>
                </a:cubicBezTo>
                <a:close/>
                <a:moveTo>
                  <a:pt x="41" y="59"/>
                </a:moveTo>
                <a:cubicBezTo>
                  <a:pt x="43" y="56"/>
                  <a:pt x="45" y="53"/>
                  <a:pt x="47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1" y="54"/>
                  <a:pt x="46" y="57"/>
                  <a:pt x="41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th-TH" sz="67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DC8A69-D175-4B71-9761-32ECE5734217}"/>
              </a:ext>
            </a:extLst>
          </p:cNvPr>
          <p:cNvSpPr txBox="1"/>
          <p:nvPr/>
        </p:nvSpPr>
        <p:spPr>
          <a:xfrm>
            <a:off x="1012054" y="3142781"/>
            <a:ext cx="35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  <a:ea typeface="华光综艺_CNKI" panose="02000500000000000000" pitchFamily="2" charset="-122"/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  <a:latin typeface="Arial Black" panose="020B0A04020102020204" pitchFamily="34" charset="0"/>
                <a:ea typeface="华光综艺_CNKI" panose="02000500000000000000" pitchFamily="2" charset="-122"/>
              </a:rPr>
              <a:t>查询界面缓慢、卡顿</a:t>
            </a:r>
            <a:endParaRPr lang="en-US" altLang="zh-CN" sz="2400" b="1" dirty="0">
              <a:solidFill>
                <a:schemeClr val="bg1"/>
              </a:solidFill>
              <a:latin typeface="Arial Black" panose="020B0A04020102020204" pitchFamily="34" charset="0"/>
              <a:ea typeface="华光综艺_CNKI" panose="02000500000000000000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CCA62E4-14E8-41A0-AB16-68198F0D78F2}"/>
              </a:ext>
            </a:extLst>
          </p:cNvPr>
          <p:cNvGrpSpPr/>
          <p:nvPr/>
        </p:nvGrpSpPr>
        <p:grpSpPr>
          <a:xfrm>
            <a:off x="586473" y="2400535"/>
            <a:ext cx="390585" cy="365873"/>
            <a:chOff x="1247307" y="1989182"/>
            <a:chExt cx="390585" cy="365873"/>
          </a:xfrm>
        </p:grpSpPr>
        <p:sp>
          <p:nvSpPr>
            <p:cNvPr id="12" name="Freeform 168">
              <a:extLst>
                <a:ext uri="{FF2B5EF4-FFF2-40B4-BE49-F238E27FC236}">
                  <a16:creationId xmlns:a16="http://schemas.microsoft.com/office/drawing/2014/main" id="{3D3BA3D3-EACB-4070-AFA2-2B06AABDC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7307" y="1989182"/>
              <a:ext cx="377306" cy="365873"/>
            </a:xfrm>
            <a:custGeom>
              <a:avLst/>
              <a:gdLst>
                <a:gd name="T0" fmla="*/ 0 w 66"/>
                <a:gd name="T1" fmla="*/ 56 h 64"/>
                <a:gd name="T2" fmla="*/ 2 w 66"/>
                <a:gd name="T3" fmla="*/ 61 h 64"/>
                <a:gd name="T4" fmla="*/ 3 w 66"/>
                <a:gd name="T5" fmla="*/ 62 h 64"/>
                <a:gd name="T6" fmla="*/ 8 w 66"/>
                <a:gd name="T7" fmla="*/ 64 h 64"/>
                <a:gd name="T8" fmla="*/ 14 w 66"/>
                <a:gd name="T9" fmla="*/ 62 h 64"/>
                <a:gd name="T10" fmla="*/ 29 w 66"/>
                <a:gd name="T11" fmla="*/ 46 h 64"/>
                <a:gd name="T12" fmla="*/ 40 w 66"/>
                <a:gd name="T13" fmla="*/ 48 h 64"/>
                <a:gd name="T14" fmla="*/ 57 w 66"/>
                <a:gd name="T15" fmla="*/ 41 h 64"/>
                <a:gd name="T16" fmla="*/ 57 w 66"/>
                <a:gd name="T17" fmla="*/ 7 h 64"/>
                <a:gd name="T18" fmla="*/ 40 w 66"/>
                <a:gd name="T19" fmla="*/ 0 h 64"/>
                <a:gd name="T20" fmla="*/ 23 w 66"/>
                <a:gd name="T21" fmla="*/ 7 h 64"/>
                <a:gd name="T22" fmla="*/ 18 w 66"/>
                <a:gd name="T23" fmla="*/ 35 h 64"/>
                <a:gd name="T24" fmla="*/ 2 w 66"/>
                <a:gd name="T25" fmla="*/ 50 h 64"/>
                <a:gd name="T26" fmla="*/ 0 w 66"/>
                <a:gd name="T27" fmla="*/ 56 h 64"/>
                <a:gd name="T28" fmla="*/ 40 w 66"/>
                <a:gd name="T29" fmla="*/ 45 h 64"/>
                <a:gd name="T30" fmla="*/ 25 w 66"/>
                <a:gd name="T31" fmla="*/ 39 h 64"/>
                <a:gd name="T32" fmla="*/ 25 w 66"/>
                <a:gd name="T33" fmla="*/ 9 h 64"/>
                <a:gd name="T34" fmla="*/ 40 w 66"/>
                <a:gd name="T35" fmla="*/ 3 h 64"/>
                <a:gd name="T36" fmla="*/ 55 w 66"/>
                <a:gd name="T37" fmla="*/ 9 h 64"/>
                <a:gd name="T38" fmla="*/ 55 w 66"/>
                <a:gd name="T39" fmla="*/ 39 h 64"/>
                <a:gd name="T40" fmla="*/ 40 w 66"/>
                <a:gd name="T41" fmla="*/ 45 h 64"/>
                <a:gd name="T42" fmla="*/ 3 w 66"/>
                <a:gd name="T43" fmla="*/ 56 h 64"/>
                <a:gd name="T44" fmla="*/ 5 w 66"/>
                <a:gd name="T45" fmla="*/ 52 h 64"/>
                <a:gd name="T46" fmla="*/ 20 w 66"/>
                <a:gd name="T47" fmla="*/ 38 h 64"/>
                <a:gd name="T48" fmla="*/ 23 w 66"/>
                <a:gd name="T49" fmla="*/ 41 h 64"/>
                <a:gd name="T50" fmla="*/ 26 w 66"/>
                <a:gd name="T51" fmla="*/ 44 h 64"/>
                <a:gd name="T52" fmla="*/ 12 w 66"/>
                <a:gd name="T53" fmla="*/ 59 h 64"/>
                <a:gd name="T54" fmla="*/ 5 w 66"/>
                <a:gd name="T55" fmla="*/ 59 h 64"/>
                <a:gd name="T56" fmla="*/ 5 w 66"/>
                <a:gd name="T57" fmla="*/ 59 h 64"/>
                <a:gd name="T58" fmla="*/ 3 w 66"/>
                <a:gd name="T5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64">
                  <a:moveTo>
                    <a:pt x="0" y="56"/>
                  </a:moveTo>
                  <a:cubicBezTo>
                    <a:pt x="0" y="58"/>
                    <a:pt x="1" y="60"/>
                    <a:pt x="2" y="61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3"/>
                    <a:pt x="6" y="64"/>
                    <a:pt x="8" y="64"/>
                  </a:cubicBezTo>
                  <a:cubicBezTo>
                    <a:pt x="10" y="64"/>
                    <a:pt x="12" y="63"/>
                    <a:pt x="14" y="62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3" y="48"/>
                    <a:pt x="36" y="48"/>
                    <a:pt x="40" y="48"/>
                  </a:cubicBezTo>
                  <a:cubicBezTo>
                    <a:pt x="46" y="48"/>
                    <a:pt x="52" y="46"/>
                    <a:pt x="57" y="41"/>
                  </a:cubicBezTo>
                  <a:cubicBezTo>
                    <a:pt x="66" y="32"/>
                    <a:pt x="66" y="17"/>
                    <a:pt x="57" y="7"/>
                  </a:cubicBezTo>
                  <a:cubicBezTo>
                    <a:pt x="52" y="2"/>
                    <a:pt x="46" y="0"/>
                    <a:pt x="40" y="0"/>
                  </a:cubicBezTo>
                  <a:cubicBezTo>
                    <a:pt x="33" y="0"/>
                    <a:pt x="27" y="3"/>
                    <a:pt x="23" y="7"/>
                  </a:cubicBezTo>
                  <a:cubicBezTo>
                    <a:pt x="15" y="15"/>
                    <a:pt x="14" y="26"/>
                    <a:pt x="18" y="35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2"/>
                    <a:pt x="0" y="54"/>
                    <a:pt x="0" y="56"/>
                  </a:cubicBezTo>
                  <a:close/>
                  <a:moveTo>
                    <a:pt x="40" y="45"/>
                  </a:moveTo>
                  <a:cubicBezTo>
                    <a:pt x="34" y="45"/>
                    <a:pt x="29" y="43"/>
                    <a:pt x="25" y="39"/>
                  </a:cubicBezTo>
                  <a:cubicBezTo>
                    <a:pt x="17" y="31"/>
                    <a:pt x="17" y="18"/>
                    <a:pt x="25" y="9"/>
                  </a:cubicBezTo>
                  <a:cubicBezTo>
                    <a:pt x="29" y="6"/>
                    <a:pt x="34" y="3"/>
                    <a:pt x="40" y="3"/>
                  </a:cubicBezTo>
                  <a:cubicBezTo>
                    <a:pt x="45" y="3"/>
                    <a:pt x="51" y="5"/>
                    <a:pt x="55" y="9"/>
                  </a:cubicBezTo>
                  <a:cubicBezTo>
                    <a:pt x="63" y="18"/>
                    <a:pt x="63" y="31"/>
                    <a:pt x="55" y="39"/>
                  </a:cubicBezTo>
                  <a:cubicBezTo>
                    <a:pt x="51" y="43"/>
                    <a:pt x="45" y="45"/>
                    <a:pt x="40" y="45"/>
                  </a:cubicBezTo>
                  <a:close/>
                  <a:moveTo>
                    <a:pt x="3" y="56"/>
                  </a:moveTo>
                  <a:cubicBezTo>
                    <a:pt x="3" y="54"/>
                    <a:pt x="4" y="53"/>
                    <a:pt x="5" y="52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2" y="40"/>
                    <a:pt x="23" y="41"/>
                  </a:cubicBezTo>
                  <a:cubicBezTo>
                    <a:pt x="24" y="42"/>
                    <a:pt x="25" y="44"/>
                    <a:pt x="26" y="4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0" y="61"/>
                    <a:pt x="7" y="61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8"/>
                    <a:pt x="3" y="57"/>
                    <a:pt x="3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02BBE7F2-1FE7-43B9-BFDD-51D4A4700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592" y="2062489"/>
              <a:ext cx="220300" cy="163460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D7F77513-2D83-44EF-AA4A-DF5C1E3D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9" y="3975832"/>
            <a:ext cx="633654" cy="63365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23B752E-860C-4C38-B72B-B6C81ABBAD64}"/>
              </a:ext>
            </a:extLst>
          </p:cNvPr>
          <p:cNvSpPr txBox="1"/>
          <p:nvPr/>
        </p:nvSpPr>
        <p:spPr>
          <a:xfrm>
            <a:off x="1012054" y="4136340"/>
            <a:ext cx="31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  <a:ea typeface="华光综艺_CNKI" panose="02000500000000000000" pitchFamily="2" charset="-122"/>
              </a:rPr>
              <a:t>3.</a:t>
            </a:r>
            <a:r>
              <a:rPr lang="zh-CN" altLang="en-US" sz="2400" b="1" dirty="0">
                <a:solidFill>
                  <a:schemeClr val="bg1"/>
                </a:solidFill>
                <a:latin typeface="Arial Black" panose="020B0A04020102020204" pitchFamily="34" charset="0"/>
                <a:ea typeface="华光综艺_CNKI" panose="02000500000000000000" pitchFamily="2" charset="-122"/>
              </a:rPr>
              <a:t>信息获取效率低下</a:t>
            </a:r>
          </a:p>
        </p:txBody>
      </p: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552E680-8B52-4202-AA8F-62EB2536405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9020271-4A72-47B6-AF25-6FF9395E790A}"/>
              </a:ext>
            </a:extLst>
          </p:cNvPr>
          <p:cNvSpPr txBox="1"/>
          <p:nvPr/>
        </p:nvSpPr>
        <p:spPr>
          <a:xfrm>
            <a:off x="148625" y="379956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一、背景介绍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: 圆角 74">
            <a:extLst>
              <a:ext uri="{FF2B5EF4-FFF2-40B4-BE49-F238E27FC236}">
                <a16:creationId xmlns:a16="http://schemas.microsoft.com/office/drawing/2014/main" id="{1D14AB68-5793-4FFE-AC91-8AC446507B48}"/>
              </a:ext>
            </a:extLst>
          </p:cNvPr>
          <p:cNvSpPr/>
          <p:nvPr/>
        </p:nvSpPr>
        <p:spPr>
          <a:xfrm>
            <a:off x="3806358" y="1379308"/>
            <a:ext cx="7349856" cy="2308324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494191-3ABA-40A4-AA7D-AACE210A36AE}"/>
              </a:ext>
            </a:extLst>
          </p:cNvPr>
          <p:cNvSpPr txBox="1"/>
          <p:nvPr/>
        </p:nvSpPr>
        <p:spPr>
          <a:xfrm>
            <a:off x="3979472" y="1530095"/>
            <a:ext cx="7003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         就目前的社会形式而言，微信已经成为当下最火热的聊天工具，我们认为可以通过实现</a:t>
            </a:r>
            <a:r>
              <a:rPr lang="en-US" altLang="zh-CN" dirty="0">
                <a:solidFill>
                  <a:schemeClr val="bg1"/>
                </a:solidFill>
              </a:rPr>
              <a:t>RPA</a:t>
            </a:r>
            <a:r>
              <a:rPr lang="zh-CN" altLang="en-US" dirty="0">
                <a:solidFill>
                  <a:schemeClr val="bg1"/>
                </a:solidFill>
              </a:rPr>
              <a:t>和微信</a:t>
            </a:r>
            <a:r>
              <a:rPr lang="en-US" altLang="zh-CN" dirty="0">
                <a:solidFill>
                  <a:schemeClr val="bg1"/>
                </a:solidFill>
              </a:rPr>
              <a:t>PC</a:t>
            </a:r>
            <a:r>
              <a:rPr lang="zh-CN" altLang="en-US" dirty="0">
                <a:solidFill>
                  <a:schemeClr val="bg1"/>
                </a:solidFill>
              </a:rPr>
              <a:t>客户端进行交互，进而更加方便的为学生提供有用的信息，提高获取信息效率。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</a:t>
            </a:r>
            <a:r>
              <a:rPr lang="zh-CN" altLang="en-US" dirty="0">
                <a:solidFill>
                  <a:schemeClr val="bg1"/>
                </a:solidFill>
              </a:rPr>
              <a:t>此外，对于数据提供的一方</a:t>
            </a:r>
            <a:r>
              <a:rPr lang="en-US" altLang="zh-CN" dirty="0">
                <a:solidFill>
                  <a:schemeClr val="bg1"/>
                </a:solidFill>
              </a:rPr>
              <a:t>(</a:t>
            </a:r>
            <a:r>
              <a:rPr lang="zh-CN" altLang="en-US" dirty="0">
                <a:solidFill>
                  <a:schemeClr val="bg1"/>
                </a:solidFill>
              </a:rPr>
              <a:t>教师</a:t>
            </a:r>
            <a:r>
              <a:rPr lang="en-US" altLang="zh-CN" dirty="0">
                <a:solidFill>
                  <a:schemeClr val="bg1"/>
                </a:solidFill>
              </a:rPr>
              <a:t>)</a:t>
            </a:r>
            <a:r>
              <a:rPr lang="zh-CN" altLang="en-US" dirty="0">
                <a:solidFill>
                  <a:schemeClr val="bg1"/>
                </a:solidFill>
              </a:rPr>
              <a:t>而言，只需要将数据（</a:t>
            </a:r>
            <a:r>
              <a:rPr lang="en-US" altLang="zh-CN" dirty="0">
                <a:solidFill>
                  <a:schemeClr val="bg1"/>
                </a:solidFill>
              </a:rPr>
              <a:t>Excel</a:t>
            </a:r>
            <a:r>
              <a:rPr lang="zh-CN" altLang="en-US" dirty="0">
                <a:solidFill>
                  <a:schemeClr val="bg1"/>
                </a:solidFill>
              </a:rPr>
              <a:t>等）放入指定的 文件夹即可，大大节约了时间成本。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</a:t>
            </a:r>
            <a:r>
              <a:rPr lang="zh-CN" altLang="en-US" dirty="0">
                <a:solidFill>
                  <a:schemeClr val="bg1"/>
                </a:solidFill>
              </a:rPr>
              <a:t>本</a:t>
            </a:r>
            <a:r>
              <a:rPr lang="en-US" altLang="zh-CN" dirty="0">
                <a:solidFill>
                  <a:schemeClr val="bg1"/>
                </a:solidFill>
              </a:rPr>
              <a:t>RPA</a:t>
            </a:r>
            <a:r>
              <a:rPr lang="zh-CN" altLang="en-US" dirty="0">
                <a:solidFill>
                  <a:schemeClr val="bg1"/>
                </a:solidFill>
              </a:rPr>
              <a:t>产品主要有三大功能：学生成绩查询、当日课表查询、当日天气查询。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BE4C87-B53C-4C07-BA3C-605DFC535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10395"/>
            <a:ext cx="4462510" cy="44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2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0C41BB6-0CE6-1C4B-AC09-1328EC852A3D}"/>
              </a:ext>
            </a:extLst>
          </p:cNvPr>
          <p:cNvSpPr/>
          <p:nvPr/>
        </p:nvSpPr>
        <p:spPr>
          <a:xfrm>
            <a:off x="11202606" y="5215500"/>
            <a:ext cx="68580" cy="71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矩形: 圆角 74">
            <a:extLst>
              <a:ext uri="{FF2B5EF4-FFF2-40B4-BE49-F238E27FC236}">
                <a16:creationId xmlns:a16="http://schemas.microsoft.com/office/drawing/2014/main" id="{B07F0FFD-AE83-AF42-A4EE-62C730103FFE}"/>
              </a:ext>
            </a:extLst>
          </p:cNvPr>
          <p:cNvSpPr/>
          <p:nvPr/>
        </p:nvSpPr>
        <p:spPr>
          <a:xfrm>
            <a:off x="591947" y="1620334"/>
            <a:ext cx="10865414" cy="5153078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159334" y="385228"/>
            <a:ext cx="461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356C1DBB-C375-48BE-81B6-E2E40C848DC9}"/>
              </a:ext>
            </a:extLst>
          </p:cNvPr>
          <p:cNvSpPr txBox="1"/>
          <p:nvPr/>
        </p:nvSpPr>
        <p:spPr>
          <a:xfrm>
            <a:off x="4781383" y="3103807"/>
            <a:ext cx="430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发送产品功能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C7DB05C-6421-4E58-89FF-9131CD895677}"/>
              </a:ext>
            </a:extLst>
          </p:cNvPr>
          <p:cNvSpPr txBox="1"/>
          <p:nvPr/>
        </p:nvSpPr>
        <p:spPr>
          <a:xfrm>
            <a:off x="734639" y="3214039"/>
            <a:ext cx="203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学生发送内容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6C662D13-A4C3-48C9-A0D6-30B0B2F6DB07}"/>
              </a:ext>
            </a:extLst>
          </p:cNvPr>
          <p:cNvSpPr txBox="1"/>
          <p:nvPr/>
        </p:nvSpPr>
        <p:spPr>
          <a:xfrm>
            <a:off x="2745065" y="3066311"/>
            <a:ext cx="284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微信</a:t>
            </a:r>
            <a:r>
              <a:rPr lang="en-US" altLang="zh-CN" dirty="0">
                <a:solidFill>
                  <a:schemeClr val="bg1"/>
                </a:solidFill>
              </a:rPr>
              <a:t>PC</a:t>
            </a:r>
            <a:r>
              <a:rPr lang="zh-CN" altLang="en-US" dirty="0">
                <a:solidFill>
                  <a:schemeClr val="bg1"/>
                </a:solidFill>
              </a:rPr>
              <a:t>端</a:t>
            </a:r>
          </a:p>
        </p:txBody>
      </p: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82CFB406-EA63-41D5-976C-B03731DC93E9}"/>
              </a:ext>
            </a:extLst>
          </p:cNvPr>
          <p:cNvCxnSpPr>
            <a:cxnSpLocks/>
          </p:cNvCxnSpPr>
          <p:nvPr/>
        </p:nvCxnSpPr>
        <p:spPr>
          <a:xfrm>
            <a:off x="1946075" y="2980137"/>
            <a:ext cx="79899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5DFAEFD5-D157-47F5-A1AF-02DCB5C7ECDD}"/>
              </a:ext>
            </a:extLst>
          </p:cNvPr>
          <p:cNvCxnSpPr>
            <a:cxnSpLocks/>
          </p:cNvCxnSpPr>
          <p:nvPr/>
        </p:nvCxnSpPr>
        <p:spPr>
          <a:xfrm>
            <a:off x="9746674" y="3646811"/>
            <a:ext cx="0" cy="82620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图片 103" descr="人 (2)">
            <a:extLst>
              <a:ext uri="{FF2B5EF4-FFF2-40B4-BE49-F238E27FC236}">
                <a16:creationId xmlns:a16="http://schemas.microsoft.com/office/drawing/2014/main" id="{B4C2532A-83A5-41D6-A3A7-37901F9AD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1065765" y="2468971"/>
            <a:ext cx="534300" cy="534300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EE85E7A7-90F2-4FE4-814E-4F51902C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576" y="2433214"/>
            <a:ext cx="534301" cy="5343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D067C463-559A-4B39-80B8-EB6D4062AB14}"/>
              </a:ext>
            </a:extLst>
          </p:cNvPr>
          <p:cNvCxnSpPr>
            <a:cxnSpLocks/>
          </p:cNvCxnSpPr>
          <p:nvPr/>
        </p:nvCxnSpPr>
        <p:spPr>
          <a:xfrm>
            <a:off x="3897713" y="2963037"/>
            <a:ext cx="97038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图片 111" descr="文件 (3)">
            <a:extLst>
              <a:ext uri="{FF2B5EF4-FFF2-40B4-BE49-F238E27FC236}">
                <a16:creationId xmlns:a16="http://schemas.microsoft.com/office/drawing/2014/main" id="{F5464E98-1232-4A27-894E-49DD12398E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</a:blip>
          <a:stretch>
            <a:fillRect/>
          </a:stretch>
        </p:blipFill>
        <p:spPr>
          <a:xfrm>
            <a:off x="5118398" y="2488868"/>
            <a:ext cx="617446" cy="617446"/>
          </a:xfrm>
          <a:prstGeom prst="rect">
            <a:avLst/>
          </a:prstGeom>
        </p:spPr>
      </p:pic>
      <p:pic>
        <p:nvPicPr>
          <p:cNvPr id="113" name="图片 112" descr="人 (2)">
            <a:extLst>
              <a:ext uri="{FF2B5EF4-FFF2-40B4-BE49-F238E27FC236}">
                <a16:creationId xmlns:a16="http://schemas.microsoft.com/office/drawing/2014/main" id="{17EECC67-B0CC-4738-B7C0-40AE8CE30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7363965" y="2550759"/>
            <a:ext cx="534300" cy="534300"/>
          </a:xfrm>
          <a:prstGeom prst="rect">
            <a:avLst/>
          </a:prstGeom>
        </p:spPr>
      </p:pic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A1D5E256-2AB1-4EC9-B960-58517F7135A7}"/>
              </a:ext>
            </a:extLst>
          </p:cNvPr>
          <p:cNvCxnSpPr>
            <a:cxnSpLocks/>
          </p:cNvCxnSpPr>
          <p:nvPr/>
        </p:nvCxnSpPr>
        <p:spPr>
          <a:xfrm>
            <a:off x="6065525" y="2963037"/>
            <a:ext cx="97038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>
            <a:extLst>
              <a:ext uri="{FF2B5EF4-FFF2-40B4-BE49-F238E27FC236}">
                <a16:creationId xmlns:a16="http://schemas.microsoft.com/office/drawing/2014/main" id="{A9242784-8393-4DE0-B056-E02FB74FC123}"/>
              </a:ext>
            </a:extLst>
          </p:cNvPr>
          <p:cNvSpPr txBox="1"/>
          <p:nvPr/>
        </p:nvSpPr>
        <p:spPr>
          <a:xfrm>
            <a:off x="7035909" y="3085059"/>
            <a:ext cx="183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学生选择功能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5FEEB108-0572-4041-B40A-46E7E215B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131" y="2532010"/>
            <a:ext cx="534301" cy="5343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17" name="文本框 116">
            <a:extLst>
              <a:ext uri="{FF2B5EF4-FFF2-40B4-BE49-F238E27FC236}">
                <a16:creationId xmlns:a16="http://schemas.microsoft.com/office/drawing/2014/main" id="{74864226-21EB-4E20-A202-43DB02CE5882}"/>
              </a:ext>
            </a:extLst>
          </p:cNvPr>
          <p:cNvSpPr txBox="1"/>
          <p:nvPr/>
        </p:nvSpPr>
        <p:spPr>
          <a:xfrm>
            <a:off x="9160178" y="3143639"/>
            <a:ext cx="245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微信</a:t>
            </a:r>
            <a:r>
              <a:rPr lang="en-US" altLang="zh-CN" dirty="0">
                <a:solidFill>
                  <a:schemeClr val="bg1"/>
                </a:solidFill>
              </a:rPr>
              <a:t>PC</a:t>
            </a:r>
            <a:r>
              <a:rPr lang="zh-CN" altLang="en-US" dirty="0">
                <a:solidFill>
                  <a:schemeClr val="bg1"/>
                </a:solidFill>
              </a:rPr>
              <a:t>端</a:t>
            </a:r>
          </a:p>
        </p:txBody>
      </p: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48B757A5-D9C5-497C-B5C6-A2849A3D4EF2}"/>
              </a:ext>
            </a:extLst>
          </p:cNvPr>
          <p:cNvCxnSpPr>
            <a:cxnSpLocks/>
          </p:cNvCxnSpPr>
          <p:nvPr/>
        </p:nvCxnSpPr>
        <p:spPr>
          <a:xfrm>
            <a:off x="8371123" y="2951630"/>
            <a:ext cx="97038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图形 119" descr="研究">
            <a:extLst>
              <a:ext uri="{FF2B5EF4-FFF2-40B4-BE49-F238E27FC236}">
                <a16:creationId xmlns:a16="http://schemas.microsoft.com/office/drawing/2014/main" id="{E6600269-605F-42A7-AE49-64A69D0A5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16382" y="4570728"/>
            <a:ext cx="365809" cy="365809"/>
          </a:xfrm>
          <a:prstGeom prst="rect">
            <a:avLst/>
          </a:prstGeom>
        </p:spPr>
      </p:pic>
      <p:sp>
        <p:nvSpPr>
          <p:cNvPr id="121" name="文本框 120">
            <a:extLst>
              <a:ext uri="{FF2B5EF4-FFF2-40B4-BE49-F238E27FC236}">
                <a16:creationId xmlns:a16="http://schemas.microsoft.com/office/drawing/2014/main" id="{7B476703-D15E-489E-8FBF-643130E11E77}"/>
              </a:ext>
            </a:extLst>
          </p:cNvPr>
          <p:cNvSpPr txBox="1"/>
          <p:nvPr/>
        </p:nvSpPr>
        <p:spPr>
          <a:xfrm>
            <a:off x="9169239" y="5076009"/>
            <a:ext cx="430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识别聊天内容</a:t>
            </a:r>
          </a:p>
        </p:txBody>
      </p: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038AB1D8-2C2D-4B9D-BD63-5B766FDC3192}"/>
              </a:ext>
            </a:extLst>
          </p:cNvPr>
          <p:cNvCxnSpPr>
            <a:cxnSpLocks/>
          </p:cNvCxnSpPr>
          <p:nvPr/>
        </p:nvCxnSpPr>
        <p:spPr>
          <a:xfrm flipH="1">
            <a:off x="8053132" y="5221922"/>
            <a:ext cx="103392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图形 123" descr="列表">
            <a:extLst>
              <a:ext uri="{FF2B5EF4-FFF2-40B4-BE49-F238E27FC236}">
                <a16:creationId xmlns:a16="http://schemas.microsoft.com/office/drawing/2014/main" id="{54D5F33A-7696-43FE-B06D-4789865B99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96228" y="4550367"/>
            <a:ext cx="479994" cy="479994"/>
          </a:xfrm>
          <a:prstGeom prst="rect">
            <a:avLst/>
          </a:prstGeom>
        </p:spPr>
      </p:pic>
      <p:sp>
        <p:nvSpPr>
          <p:cNvPr id="125" name="文本框 124">
            <a:extLst>
              <a:ext uri="{FF2B5EF4-FFF2-40B4-BE49-F238E27FC236}">
                <a16:creationId xmlns:a16="http://schemas.microsoft.com/office/drawing/2014/main" id="{2AD0500C-4F75-4614-9293-202BF3ECB4B0}"/>
              </a:ext>
            </a:extLst>
          </p:cNvPr>
          <p:cNvSpPr txBox="1"/>
          <p:nvPr/>
        </p:nvSpPr>
        <p:spPr>
          <a:xfrm>
            <a:off x="6703480" y="5076009"/>
            <a:ext cx="430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寻找数据源</a:t>
            </a:r>
          </a:p>
        </p:txBody>
      </p: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BDC36B1D-ED77-4BC2-BED6-EC631A51A5F9}"/>
              </a:ext>
            </a:extLst>
          </p:cNvPr>
          <p:cNvCxnSpPr>
            <a:cxnSpLocks/>
          </p:cNvCxnSpPr>
          <p:nvPr/>
        </p:nvCxnSpPr>
        <p:spPr>
          <a:xfrm flipH="1">
            <a:off x="5427933" y="5305897"/>
            <a:ext cx="96262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8" name="图片 127" descr="人 (2)">
            <a:extLst>
              <a:ext uri="{FF2B5EF4-FFF2-40B4-BE49-F238E27FC236}">
                <a16:creationId xmlns:a16="http://schemas.microsoft.com/office/drawing/2014/main" id="{20A62AA0-7B64-4148-9CCD-4661629B8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4333146" y="4570227"/>
            <a:ext cx="534300" cy="534300"/>
          </a:xfrm>
          <a:prstGeom prst="rect">
            <a:avLst/>
          </a:prstGeom>
        </p:spPr>
      </p:pic>
      <p:sp>
        <p:nvSpPr>
          <p:cNvPr id="129" name="文本框 128">
            <a:extLst>
              <a:ext uri="{FF2B5EF4-FFF2-40B4-BE49-F238E27FC236}">
                <a16:creationId xmlns:a16="http://schemas.microsoft.com/office/drawing/2014/main" id="{A67742A2-2D66-4AEC-86E7-318BDC6782CB}"/>
              </a:ext>
            </a:extLst>
          </p:cNvPr>
          <p:cNvSpPr txBox="1"/>
          <p:nvPr/>
        </p:nvSpPr>
        <p:spPr>
          <a:xfrm>
            <a:off x="3699526" y="5215500"/>
            <a:ext cx="203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返回给学生对应信息</a:t>
            </a:r>
          </a:p>
        </p:txBody>
      </p:sp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413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789FEC-84DF-4ECD-B68C-D16D12C33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1337807"/>
            <a:ext cx="11958221" cy="52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55176" y="425719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三、功能模块展示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学生成绩查询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4F1731-B24A-4A49-8D56-35837465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76" y="3889819"/>
            <a:ext cx="6918988" cy="266678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19D8E39-50D7-4A79-A913-1A890E8DA0BC}"/>
              </a:ext>
            </a:extLst>
          </p:cNvPr>
          <p:cNvSpPr txBox="1"/>
          <p:nvPr/>
        </p:nvSpPr>
        <p:spPr>
          <a:xfrm>
            <a:off x="432729" y="1418719"/>
            <a:ext cx="5328879" cy="230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功能执行过程：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识别微信聊天内容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通过匹配数据，在</a:t>
            </a:r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Excel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中查找数据。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将整理好的学生个人成绩直接存于单一</a:t>
            </a:r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Excel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表中，以文件形式发送给学生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72E9564-A32A-4E24-B994-DE25F99B6338}"/>
              </a:ext>
            </a:extLst>
          </p:cNvPr>
          <p:cNvSpPr txBox="1"/>
          <p:nvPr/>
        </p:nvSpPr>
        <p:spPr>
          <a:xfrm>
            <a:off x="8290083" y="5855992"/>
            <a:ext cx="43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u="sng" dirty="0">
                <a:solidFill>
                  <a:schemeClr val="bg1"/>
                </a:solidFill>
              </a:rPr>
              <a:t>数据源信息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71A64D4-E0DC-4C71-9646-35F4E326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596" y="1228282"/>
            <a:ext cx="4156203" cy="43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55176" y="425719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三、功能模块展示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当日课表查询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9D8E39-50D7-4A79-A913-1A890E8DA0BC}"/>
              </a:ext>
            </a:extLst>
          </p:cNvPr>
          <p:cNvSpPr txBox="1"/>
          <p:nvPr/>
        </p:nvSpPr>
        <p:spPr>
          <a:xfrm>
            <a:off x="494521" y="1511676"/>
            <a:ext cx="4040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功能执行过程：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识别微信聊天内容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自动获取当日为星期几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在数据源中查找对应的班级以及对应日期</a:t>
            </a:r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4.</a:t>
            </a:r>
            <a:r>
              <a:rPr lang="zh-CN" altLang="en-US" dirty="0">
                <a:solidFill>
                  <a:schemeClr val="bg1"/>
                </a:solidFill>
                <a:latin typeface="华光魏体_CNKI" panose="02000500000000000000" pitchFamily="2" charset="-122"/>
                <a:ea typeface="华光魏体_CNKI" panose="02000500000000000000" pitchFamily="2" charset="-122"/>
              </a:rPr>
              <a:t>自动发送课表信息给到用户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72E9564-A32A-4E24-B994-DE25F99B6338}"/>
              </a:ext>
            </a:extLst>
          </p:cNvPr>
          <p:cNvSpPr txBox="1"/>
          <p:nvPr/>
        </p:nvSpPr>
        <p:spPr>
          <a:xfrm>
            <a:off x="8472520" y="5921389"/>
            <a:ext cx="43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u="sng" dirty="0">
                <a:solidFill>
                  <a:schemeClr val="bg1"/>
                </a:solidFill>
              </a:rPr>
              <a:t>数据源信息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B70EF9-E52D-41E0-B2F6-C2DAA0E6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7" y="4611494"/>
            <a:ext cx="6335383" cy="22143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3E5688B-A6A3-4153-9FAE-EB4B373AE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079" y="1309716"/>
            <a:ext cx="4081039" cy="46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10182</TotalTime>
  <Words>693</Words>
  <Application>Microsoft Office PowerPoint</Application>
  <PresentationFormat>宽屏</PresentationFormat>
  <Paragraphs>97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 Unicode MS</vt:lpstr>
      <vt:lpstr>等线</vt:lpstr>
      <vt:lpstr>方正粗黑宋简体</vt:lpstr>
      <vt:lpstr>华光琥珀_CNKI</vt:lpstr>
      <vt:lpstr>华光魏体_CNKI</vt:lpstr>
      <vt:lpstr>华光综艺_CNKI</vt:lpstr>
      <vt:lpstr>华文仿宋</vt:lpstr>
      <vt:lpstr>Microsoft YaHei</vt:lpstr>
      <vt:lpstr>Microsoft YaHei</vt:lpstr>
      <vt:lpstr>Arial</vt:lpstr>
      <vt:lpstr>Arial Black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Xu 龙峰</cp:lastModifiedBy>
  <cp:revision>196</cp:revision>
  <dcterms:created xsi:type="dcterms:W3CDTF">2021-03-03T08:16:49Z</dcterms:created>
  <dcterms:modified xsi:type="dcterms:W3CDTF">2021-06-25T04:05:58Z</dcterms:modified>
</cp:coreProperties>
</file>