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svg" ContentType="image/svg+xml"/>
  <Override PartName="/ppt/media/image10.svg" ContentType="image/svg+xml"/>
  <Override PartName="/ppt/media/image11.svg" ContentType="image/svg+xml"/>
  <Override PartName="/ppt/media/image12.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8"/>
  </p:notesMasterIdLst>
  <p:sldIdLst>
    <p:sldId id="256" r:id="rId4"/>
    <p:sldId id="257" r:id="rId5"/>
    <p:sldId id="284" r:id="rId6"/>
    <p:sldId id="258" r:id="rId7"/>
    <p:sldId id="287" r:id="rId9"/>
    <p:sldId id="263" r:id="rId10"/>
    <p:sldId id="260" r:id="rId11"/>
    <p:sldId id="262" r:id="rId12"/>
  </p:sldIdLst>
  <p:sldSz cx="12192000" cy="6858000"/>
  <p:notesSz cx="6858000" cy="9144000"/>
  <p:embeddedFontLst>
    <p:embeddedFont>
      <p:font typeface="微软雅黑" panose="020B0503020204020204" pitchFamily="34" charset="-122"/>
      <p:regular r:id="rId16"/>
    </p:embeddedFont>
    <p:embeddedFont>
      <p:font typeface="华文仿宋" panose="02010600040101010101" pitchFamily="2" charset="-122"/>
      <p:regular r:id="rId17"/>
    </p:embeddedFont>
    <p:embeddedFont>
      <p:font typeface="方正粗黑宋简体" panose="02000000000000000000" pitchFamily="2" charset="-122"/>
      <p:regular r:id="rId18"/>
    </p:embeddedFont>
    <p:embeddedFont>
      <p:font typeface="Ebrima" panose="02000000000000000000" pitchFamily="2" charset="0"/>
      <p:regular r:id="rId19"/>
      <p:bold r:id="rId20"/>
    </p:embeddedFont>
    <p:embeddedFont>
      <p:font typeface="华文行楷" panose="02010800040101010101" charset="-122"/>
      <p:regular r:id="rId21"/>
    </p:embeddedFont>
    <p:embeddedFont>
      <p:font typeface="Malgun Gothic Semilight" panose="020B0502040204020203" charset="-122"/>
      <p:regular r:id="rId22"/>
    </p:embeddedFont>
    <p:embeddedFont>
      <p:font typeface="Calibri" panose="020F0502020204030204" charset="0"/>
      <p:regular r:id="rId23"/>
      <p:bold r:id="rId24"/>
      <p:italic r:id="rId25"/>
      <p:boldItalic r:id="rId26"/>
    </p:embeddedFont>
    <p:embeddedFont>
      <p:font typeface="Calibri Light" panose="020F0302020204030204" charset="0"/>
      <p:regular r:id="rId27"/>
      <p:italic r:id="rId28"/>
    </p:embeddedFont>
    <p:embeddedFont>
      <p:font typeface="等线" panose="02010600030101010101" charset="-122"/>
      <p:regular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60FF"/>
    <a:srgbClr val="FFFFFF"/>
    <a:srgbClr val="B484E2"/>
    <a:srgbClr val="705661"/>
    <a:srgbClr val="01A8FF"/>
    <a:srgbClr val="34334B"/>
    <a:srgbClr val="6D5562"/>
    <a:srgbClr val="1A070E"/>
    <a:srgbClr val="725760"/>
    <a:srgbClr val="2610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0"/>
    <p:restoredTop sz="94676"/>
  </p:normalViewPr>
  <p:slideViewPr>
    <p:cSldViewPr snapToGrid="0">
      <p:cViewPr varScale="1">
        <p:scale>
          <a:sx n="158" d="100"/>
          <a:sy n="158" d="100"/>
        </p:scale>
        <p:origin x="232"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font" Target="fonts/font14.fntdata"/><Relationship Id="rId28" Type="http://schemas.openxmlformats.org/officeDocument/2006/relationships/font" Target="fonts/font13.fntdata"/><Relationship Id="rId27" Type="http://schemas.openxmlformats.org/officeDocument/2006/relationships/font" Target="fonts/font12.fntdata"/><Relationship Id="rId26" Type="http://schemas.openxmlformats.org/officeDocument/2006/relationships/font" Target="fonts/font11.fntdata"/><Relationship Id="rId25" Type="http://schemas.openxmlformats.org/officeDocument/2006/relationships/font" Target="fonts/font10.fntdata"/><Relationship Id="rId24" Type="http://schemas.openxmlformats.org/officeDocument/2006/relationships/font" Target="fonts/font9.fntdata"/><Relationship Id="rId23" Type="http://schemas.openxmlformats.org/officeDocument/2006/relationships/font" Target="fonts/font8.fntdata"/><Relationship Id="rId22" Type="http://schemas.openxmlformats.org/officeDocument/2006/relationships/font" Target="fonts/font7.fntdata"/><Relationship Id="rId21" Type="http://schemas.openxmlformats.org/officeDocument/2006/relationships/font" Target="fonts/font6.fntdata"/><Relationship Id="rId20" Type="http://schemas.openxmlformats.org/officeDocument/2006/relationships/font" Target="fonts/font5.fntdata"/><Relationship Id="rId2" Type="http://schemas.openxmlformats.org/officeDocument/2006/relationships/theme" Target="theme/theme1.xml"/><Relationship Id="rId19" Type="http://schemas.openxmlformats.org/officeDocument/2006/relationships/font" Target="fonts/font4.fntdata"/><Relationship Id="rId18" Type="http://schemas.openxmlformats.org/officeDocument/2006/relationships/font" Target="fonts/font3.fntdata"/><Relationship Id="rId17" Type="http://schemas.openxmlformats.org/officeDocument/2006/relationships/font" Target="fonts/font2.fntdata"/><Relationship Id="rId16" Type="http://schemas.openxmlformats.org/officeDocument/2006/relationships/font" Target="fonts/font1.fntdata"/><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D527559-FDD8-4274-B634-C7FBCF5BC573}" type="doc">
      <dgm:prSet loTypeId="process" loCatId="process" qsTypeId="urn:microsoft.com/office/officeart/2005/8/quickstyle/simple5" qsCatId="simple" csTypeId="urn:microsoft.com/office/officeart/2005/8/colors/accent3_3" csCatId="accent1" phldr="0"/>
      <dgm:spPr/>
    </dgm:pt>
    <dgm:pt modelId="{870E4F47-8CC4-4F59-B4C1-42B5AAA5CEFE}">
      <dgm:prSet phldrT="[文本]" phldr="0" custT="0"/>
      <dgm:spPr/>
      <dgm:t>
        <a:bodyPr vert="horz" wrap="square"/>
        <a:p>
          <a:pPr>
            <a:lnSpc>
              <a:spcPct val="100000"/>
            </a:lnSpc>
            <a:spcBef>
              <a:spcPct val="0"/>
            </a:spcBef>
            <a:spcAft>
              <a:spcPct val="35000"/>
            </a:spcAft>
          </a:pPr>
          <a:r>
            <a:rPr lang="en-US" altLang="zh-CN">
              <a:latin typeface="方正大黑体_GBK" panose="02010600010101010101" charset="-122"/>
              <a:ea typeface="方正大黑体_GBK" panose="02010600010101010101" charset="-122"/>
            </a:rPr>
            <a:t>01</a:t>
          </a:r>
          <a:r>
            <a:rPr lang="en-US" altLang="zh-CN"/>
            <a:t/>
          </a:r>
          <a:endParaRPr lang="en-US" altLang="zh-CN"/>
        </a:p>
        <a:p>
          <a:pPr>
            <a:lnSpc>
              <a:spcPct val="100000"/>
            </a:lnSpc>
            <a:spcBef>
              <a:spcPct val="0"/>
            </a:spcBef>
            <a:spcAft>
              <a:spcPct val="35000"/>
            </a:spcAft>
          </a:pPr>
          <a:r>
            <a:rPr lang="zh-CN" altLang="en-US">
              <a:latin typeface="方正大黑体_GBK" panose="02010600010101010101" charset="-122"/>
              <a:ea typeface="方正大黑体_GBK" panose="02010600010101010101" charset="-122"/>
            </a:rPr>
            <a:t>降低成本</a:t>
          </a:r>
          <a:r>
            <a:rPr lang="zh-CN" altLang="en-US">
              <a:latin typeface="方正大黑体_GBK" panose="02010600010101010101" charset="-122"/>
              <a:ea typeface="方正大黑体_GBK" panose="02010600010101010101" charset="-122"/>
            </a:rPr>
            <a:t/>
          </a:r>
          <a:endParaRPr lang="zh-CN" altLang="en-US">
            <a:latin typeface="方正大黑体_GBK" panose="02010600010101010101" charset="-122"/>
            <a:ea typeface="方正大黑体_GBK" panose="02010600010101010101" charset="-122"/>
          </a:endParaRPr>
        </a:p>
      </dgm:t>
    </dgm:pt>
    <dgm:pt modelId="{3D1AB2CA-88A4-4E4C-9A8A-508DF0E06639}" cxnId="{84CF054E-7E56-445C-979C-F50DC6454ABC}" type="parTrans">
      <dgm:prSet/>
      <dgm:spPr/>
    </dgm:pt>
    <dgm:pt modelId="{856E2728-BF00-49C7-82BA-8F4DCB00940B}" cxnId="{84CF054E-7E56-445C-979C-F50DC6454ABC}" type="sibTrans">
      <dgm:prSet/>
      <dgm:spPr/>
    </dgm:pt>
    <dgm:pt modelId="{1AA64000-5F0F-47A8-A435-2AF8D82F28B1}">
      <dgm:prSet phldrT="[文本]" phldr="0" custT="0"/>
      <dgm:spPr/>
      <dgm:t>
        <a:bodyPr vert="horz" wrap="square"/>
        <a:p>
          <a:pPr>
            <a:lnSpc>
              <a:spcPct val="100000"/>
            </a:lnSpc>
            <a:spcBef>
              <a:spcPct val="0"/>
            </a:spcBef>
            <a:spcAft>
              <a:spcPct val="35000"/>
            </a:spcAft>
          </a:pPr>
          <a:r>
            <a:rPr lang="en-US" altLang="zh-CN">
              <a:latin typeface="方正大黑体_GBK" panose="02010600010101010101" charset="-122"/>
              <a:ea typeface="方正大黑体_GBK" panose="02010600010101010101" charset="-122"/>
              <a:cs typeface="方正大黑体_GBK" panose="02010600010101010101" charset="-122"/>
            </a:rPr>
            <a:t>02</a:t>
          </a:r>
          <a:endParaRPr lang="en-US" altLang="zh-CN">
            <a:latin typeface="方正大黑体_GBK" panose="02010600010101010101" charset="-122"/>
            <a:ea typeface="方正大黑体_GBK" panose="02010600010101010101" charset="-122"/>
            <a:cs typeface="方正大黑体_GBK" panose="02010600010101010101" charset="-122"/>
          </a:endParaRPr>
        </a:p>
        <a:p>
          <a:pPr>
            <a:lnSpc>
              <a:spcPct val="100000"/>
            </a:lnSpc>
            <a:spcBef>
              <a:spcPct val="0"/>
            </a:spcBef>
            <a:spcAft>
              <a:spcPct val="35000"/>
            </a:spcAft>
          </a:pPr>
          <a:r>
            <a:rPr lang="zh-CN" altLang="en-US">
              <a:latin typeface="方正大黑体_GBK" panose="02010600010101010101" charset="-122"/>
              <a:ea typeface="方正大黑体_GBK" panose="02010600010101010101" charset="-122"/>
              <a:cs typeface="方正大黑体_GBK" panose="02010600010101010101" charset="-122"/>
            </a:rPr>
            <a:t>提高效率</a:t>
          </a:r>
          <a:r>
            <a:rPr lang="zh-CN" altLang="en-US">
              <a:latin typeface="方正大黑体_GBK" panose="02010600010101010101" charset="-122"/>
              <a:ea typeface="方正大黑体_GBK" panose="02010600010101010101" charset="-122"/>
              <a:cs typeface="方正大黑体_GBK" panose="02010600010101010101" charset="-122"/>
            </a:rPr>
            <a:t/>
          </a:r>
          <a:endParaRPr lang="zh-CN" altLang="en-US">
            <a:latin typeface="方正大黑体_GBK" panose="02010600010101010101" charset="-122"/>
            <a:ea typeface="方正大黑体_GBK" panose="02010600010101010101" charset="-122"/>
            <a:cs typeface="方正大黑体_GBK" panose="02010600010101010101" charset="-122"/>
          </a:endParaRPr>
        </a:p>
      </dgm:t>
    </dgm:pt>
    <dgm:pt modelId="{845A32C3-0E8A-4EED-972E-FC6F9A8364F8}" cxnId="{EB4B7728-1476-45C8-95A7-157B1A0A719F}" type="parTrans">
      <dgm:prSet/>
      <dgm:spPr/>
    </dgm:pt>
    <dgm:pt modelId="{C0D86BAE-7711-4781-A574-7BE0EA273229}" cxnId="{EB4B7728-1476-45C8-95A7-157B1A0A719F}" type="sibTrans">
      <dgm:prSet/>
      <dgm:spPr/>
    </dgm:pt>
    <dgm:pt modelId="{9C12F5BE-AC2F-4662-8DFA-C79428950CF2}">
      <dgm:prSet phldrT="[文本]" phldr="0" custT="0"/>
      <dgm:spPr/>
      <dgm:t>
        <a:bodyPr vert="horz" wrap="square"/>
        <a:p>
          <a:pPr>
            <a:lnSpc>
              <a:spcPct val="100000"/>
            </a:lnSpc>
            <a:spcBef>
              <a:spcPct val="0"/>
            </a:spcBef>
            <a:spcAft>
              <a:spcPct val="35000"/>
            </a:spcAft>
          </a:pPr>
          <a:r>
            <a:rPr lang="en-US" altLang="zh-CN">
              <a:latin typeface="方正大黑体_GBK" panose="02010600010101010101" charset="-122"/>
              <a:ea typeface="方正大黑体_GBK" panose="02010600010101010101" charset="-122"/>
              <a:cs typeface="方正大黑体_GBK" panose="02010600010101010101" charset="-122"/>
            </a:rPr>
            <a:t>03</a:t>
          </a:r>
          <a:endParaRPr lang="en-US" altLang="zh-CN">
            <a:latin typeface="方正大黑体_GBK" panose="02010600010101010101" charset="-122"/>
            <a:ea typeface="方正大黑体_GBK" panose="02010600010101010101" charset="-122"/>
            <a:cs typeface="方正大黑体_GBK" panose="02010600010101010101" charset="-122"/>
          </a:endParaRPr>
        </a:p>
        <a:p>
          <a:pPr>
            <a:lnSpc>
              <a:spcPct val="100000"/>
            </a:lnSpc>
            <a:spcBef>
              <a:spcPct val="0"/>
            </a:spcBef>
            <a:spcAft>
              <a:spcPct val="35000"/>
            </a:spcAft>
          </a:pPr>
          <a:r>
            <a:rPr lang="zh-CN" altLang="en-US">
              <a:latin typeface="方正大黑体_GBK" panose="02010600010101010101" charset="-122"/>
              <a:ea typeface="方正大黑体_GBK" panose="02010600010101010101" charset="-122"/>
              <a:cs typeface="方正大黑体_GBK" panose="02010600010101010101" charset="-122"/>
            </a:rPr>
            <a:t>成功率高达</a:t>
          </a:r>
          <a:r>
            <a:rPr lang="en-US" altLang="zh-CN">
              <a:latin typeface="方正大黑体_GBK" panose="02010600010101010101" charset="-122"/>
              <a:ea typeface="方正大黑体_GBK" panose="02010600010101010101" charset="-122"/>
              <a:cs typeface="方正大黑体_GBK" panose="02010600010101010101" charset="-122"/>
            </a:rPr>
            <a:t>99.5%</a:t>
          </a:r>
          <a:r>
            <a:rPr lang="en-US" altLang="zh-CN">
              <a:latin typeface="方正大黑体_GBK" panose="02010600010101010101" charset="-122"/>
              <a:ea typeface="方正大黑体_GBK" panose="02010600010101010101" charset="-122"/>
              <a:cs typeface="方正大黑体_GBK" panose="02010600010101010101" charset="-122"/>
            </a:rPr>
            <a:t/>
          </a:r>
          <a:endParaRPr lang="en-US" altLang="zh-CN">
            <a:latin typeface="方正大黑体_GBK" panose="02010600010101010101" charset="-122"/>
            <a:ea typeface="方正大黑体_GBK" panose="02010600010101010101" charset="-122"/>
            <a:cs typeface="方正大黑体_GBK" panose="02010600010101010101" charset="-122"/>
          </a:endParaRPr>
        </a:p>
      </dgm:t>
    </dgm:pt>
    <dgm:pt modelId="{E2B7565C-BEBF-47B7-AC71-10023CB96091}" cxnId="{09931C8E-6C08-43FA-8A79-A26B2098CE28}" type="parTrans">
      <dgm:prSet/>
      <dgm:spPr/>
    </dgm:pt>
    <dgm:pt modelId="{BE48B07B-4C6F-4C50-9D7F-CE1D6590BF95}" cxnId="{09931C8E-6C08-43FA-8A79-A26B2098CE28}" type="sibTrans">
      <dgm:prSet/>
      <dgm:spPr/>
    </dgm:pt>
    <dgm:pt modelId="{60E81CF5-4537-4C2F-8762-598D2E914097}" type="pres">
      <dgm:prSet presAssocID="{9D527559-FDD8-4274-B634-C7FBCF5BC573}" presName="Name0" presStyleCnt="0">
        <dgm:presLayoutVars>
          <dgm:dir/>
          <dgm:animLvl val="lvl"/>
          <dgm:resizeHandles val="exact"/>
        </dgm:presLayoutVars>
      </dgm:prSet>
      <dgm:spPr/>
    </dgm:pt>
    <dgm:pt modelId="{67FF3BB9-6612-4697-87EE-EC66312779BE}" type="pres">
      <dgm:prSet presAssocID="{870E4F47-8CC4-4F59-B4C1-42B5AAA5CEFE}" presName="parTxOnly" presStyleLbl="node1" presStyleIdx="0" presStyleCnt="3">
        <dgm:presLayoutVars>
          <dgm:chMax val="0"/>
          <dgm:chPref val="0"/>
          <dgm:bulletEnabled val="1"/>
        </dgm:presLayoutVars>
      </dgm:prSet>
      <dgm:spPr/>
    </dgm:pt>
    <dgm:pt modelId="{E484CEA2-673C-4A85-8A00-8580D721B29A}" type="pres">
      <dgm:prSet presAssocID="{856E2728-BF00-49C7-82BA-8F4DCB00940B}" presName="parTxOnlySpace" presStyleCnt="0"/>
      <dgm:spPr/>
    </dgm:pt>
    <dgm:pt modelId="{D3000CD6-B08B-4D3B-8D2A-7F1C26A23961}" type="pres">
      <dgm:prSet presAssocID="{1AA64000-5F0F-47A8-A435-2AF8D82F28B1}" presName="parTxOnly" presStyleLbl="node1" presStyleIdx="1" presStyleCnt="3">
        <dgm:presLayoutVars>
          <dgm:chMax val="0"/>
          <dgm:chPref val="0"/>
          <dgm:bulletEnabled val="1"/>
        </dgm:presLayoutVars>
      </dgm:prSet>
      <dgm:spPr/>
    </dgm:pt>
    <dgm:pt modelId="{1773A515-DFFE-41F0-B581-98757CBEC16E}" type="pres">
      <dgm:prSet presAssocID="{C0D86BAE-7711-4781-A574-7BE0EA273229}" presName="parTxOnlySpace" presStyleCnt="0"/>
      <dgm:spPr/>
    </dgm:pt>
    <dgm:pt modelId="{74437C11-3810-488A-B265-8C8037793D77}" type="pres">
      <dgm:prSet presAssocID="{9C12F5BE-AC2F-4662-8DFA-C79428950CF2}" presName="parTxOnly" presStyleLbl="node1" presStyleIdx="2" presStyleCnt="3">
        <dgm:presLayoutVars>
          <dgm:chMax val="0"/>
          <dgm:chPref val="0"/>
          <dgm:bulletEnabled val="1"/>
        </dgm:presLayoutVars>
      </dgm:prSet>
      <dgm:spPr/>
    </dgm:pt>
  </dgm:ptLst>
  <dgm:cxnLst>
    <dgm:cxn modelId="{84CF054E-7E56-445C-979C-F50DC6454ABC}" srcId="{9D527559-FDD8-4274-B634-C7FBCF5BC573}" destId="{870E4F47-8CC4-4F59-B4C1-42B5AAA5CEFE}" srcOrd="0" destOrd="0" parTransId="{3D1AB2CA-88A4-4E4C-9A8A-508DF0E06639}" sibTransId="{856E2728-BF00-49C7-82BA-8F4DCB00940B}"/>
    <dgm:cxn modelId="{EB4B7728-1476-45C8-95A7-157B1A0A719F}" srcId="{9D527559-FDD8-4274-B634-C7FBCF5BC573}" destId="{1AA64000-5F0F-47A8-A435-2AF8D82F28B1}" srcOrd="1" destOrd="0" parTransId="{845A32C3-0E8A-4EED-972E-FC6F9A8364F8}" sibTransId="{C0D86BAE-7711-4781-A574-7BE0EA273229}"/>
    <dgm:cxn modelId="{09931C8E-6C08-43FA-8A79-A26B2098CE28}" srcId="{9D527559-FDD8-4274-B634-C7FBCF5BC573}" destId="{9C12F5BE-AC2F-4662-8DFA-C79428950CF2}" srcOrd="2" destOrd="0" parTransId="{E2B7565C-BEBF-47B7-AC71-10023CB96091}" sibTransId="{BE48B07B-4C6F-4C50-9D7F-CE1D6590BF95}"/>
    <dgm:cxn modelId="{7EE1746C-6462-4137-A01E-0623D251FD00}" type="presOf" srcId="{9D527559-FDD8-4274-B634-C7FBCF5BC573}" destId="{60E81CF5-4537-4C2F-8762-598D2E914097}" srcOrd="0" destOrd="0" presId="urn:microsoft.com/office/officeart/2005/8/layout/chevron1"/>
    <dgm:cxn modelId="{908E2310-D89E-4BBE-8217-ADE9060F8339}" type="presParOf" srcId="{60E81CF5-4537-4C2F-8762-598D2E914097}" destId="{67FF3BB9-6612-4697-87EE-EC66312779BE}" srcOrd="0" destOrd="0" presId="urn:microsoft.com/office/officeart/2005/8/layout/chevron1"/>
    <dgm:cxn modelId="{BE97BA25-43E6-4EA0-94F4-9E0BE8BDD2B7}" type="presOf" srcId="{870E4F47-8CC4-4F59-B4C1-42B5AAA5CEFE}" destId="{67FF3BB9-6612-4697-87EE-EC66312779BE}" srcOrd="0" destOrd="0" presId="urn:microsoft.com/office/officeart/2005/8/layout/chevron1"/>
    <dgm:cxn modelId="{F1D24E5B-E571-4D62-912F-DC4CADA392CA}" type="presParOf" srcId="{60E81CF5-4537-4C2F-8762-598D2E914097}" destId="{E484CEA2-673C-4A85-8A00-8580D721B29A}" srcOrd="1" destOrd="0" presId="urn:microsoft.com/office/officeart/2005/8/layout/chevron1"/>
    <dgm:cxn modelId="{F80EF62F-F537-4605-B0A2-9ABB40522728}" type="presParOf" srcId="{60E81CF5-4537-4C2F-8762-598D2E914097}" destId="{D3000CD6-B08B-4D3B-8D2A-7F1C26A23961}" srcOrd="2" destOrd="0" presId="urn:microsoft.com/office/officeart/2005/8/layout/chevron1"/>
    <dgm:cxn modelId="{8C48B067-2695-4E52-BED6-8AD5D2B6E955}" type="presOf" srcId="{1AA64000-5F0F-47A8-A435-2AF8D82F28B1}" destId="{D3000CD6-B08B-4D3B-8D2A-7F1C26A23961}" srcOrd="0" destOrd="0" presId="urn:microsoft.com/office/officeart/2005/8/layout/chevron1"/>
    <dgm:cxn modelId="{898E0185-B565-4F2A-A390-4BA52B7D33EA}" type="presParOf" srcId="{60E81CF5-4537-4C2F-8762-598D2E914097}" destId="{1773A515-DFFE-41F0-B581-98757CBEC16E}" srcOrd="3" destOrd="0" presId="urn:microsoft.com/office/officeart/2005/8/layout/chevron1"/>
    <dgm:cxn modelId="{27387E52-C0F8-4D0C-8A88-C350D63A6C4C}" type="presParOf" srcId="{60E81CF5-4537-4C2F-8762-598D2E914097}" destId="{74437C11-3810-488A-B265-8C8037793D77}" srcOrd="4" destOrd="0" presId="urn:microsoft.com/office/officeart/2005/8/layout/chevron1"/>
    <dgm:cxn modelId="{B5859E16-E7B3-4C6C-B3CB-B11397119A25}" type="presOf" srcId="{9C12F5BE-AC2F-4662-8DFA-C79428950CF2}" destId="{74437C11-3810-488A-B265-8C8037793D77}" srcOrd="0" destOrd="0" presId="urn:microsoft.com/office/officeart/2005/8/layout/chevron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527559-FDD8-4274-B634-C7FBCF5BC573}" type="doc">
      <dgm:prSet loTypeId="urn:microsoft.com/office/officeart/2005/8/layout/chevron1" loCatId="process" qsTypeId="urn:microsoft.com/office/officeart/2005/8/quickstyle/simple1" qsCatId="simple" csTypeId="urn:microsoft.com/office/officeart/2005/8/colors/accent3_3" csCatId="accent1" phldr="0"/>
      <dgm:spPr/>
    </dgm:pt>
    <dgm:pt modelId="{870E4F47-8CC4-4F59-B4C1-42B5AAA5CEFE}">
      <dgm:prSet phldrT="[文本]" phldr="0" custT="0"/>
      <dgm:spPr/>
      <dgm:t>
        <a:bodyPr vert="horz" wrap="square"/>
        <a:p>
          <a:pPr>
            <a:lnSpc>
              <a:spcPct val="100000"/>
            </a:lnSpc>
            <a:spcBef>
              <a:spcPct val="0"/>
            </a:spcBef>
            <a:spcAft>
              <a:spcPct val="35000"/>
            </a:spcAft>
          </a:pPr>
          <a:r>
            <a:rPr lang="en-US" altLang="zh-CN">
              <a:latin typeface="方正大黑体_GBK" panose="02010600010101010101" charset="-122"/>
              <a:ea typeface="方正大黑体_GBK" panose="02010600010101010101" charset="-122"/>
              <a:cs typeface="方正大黑体_GBK" panose="02010600010101010101" charset="-122"/>
            </a:rPr>
            <a:t>04</a:t>
          </a:r>
          <a:endParaRPr lang="en-US" altLang="zh-CN">
            <a:latin typeface="方正大黑体_GBK" panose="02010600010101010101" charset="-122"/>
            <a:ea typeface="方正大黑体_GBK" panose="02010600010101010101" charset="-122"/>
            <a:cs typeface="方正大黑体_GBK" panose="02010600010101010101" charset="-122"/>
          </a:endParaRPr>
        </a:p>
        <a:p>
          <a:pPr>
            <a:lnSpc>
              <a:spcPct val="100000"/>
            </a:lnSpc>
            <a:spcBef>
              <a:spcPct val="0"/>
            </a:spcBef>
            <a:spcAft>
              <a:spcPct val="35000"/>
            </a:spcAft>
          </a:pPr>
          <a:r>
            <a:rPr lang="zh-CN" altLang="en-US">
              <a:latin typeface="方正大黑体_GBK" panose="02010600010101010101" charset="-122"/>
              <a:ea typeface="方正大黑体_GBK" panose="02010600010101010101" charset="-122"/>
              <a:cs typeface="方正大黑体_GBK" panose="02010600010101010101" charset="-122"/>
            </a:rPr>
            <a:t>增加回报</a:t>
          </a:r>
          <a:r>
            <a:rPr lang="zh-CN" altLang="en-US">
              <a:latin typeface="方正大黑体_GBK" panose="02010600010101010101" charset="-122"/>
              <a:ea typeface="方正大黑体_GBK" panose="02010600010101010101" charset="-122"/>
              <a:cs typeface="方正大黑体_GBK" panose="02010600010101010101" charset="-122"/>
            </a:rPr>
            <a:t/>
          </a:r>
          <a:endParaRPr lang="zh-CN" altLang="en-US">
            <a:latin typeface="方正大黑体_GBK" panose="02010600010101010101" charset="-122"/>
            <a:ea typeface="方正大黑体_GBK" panose="02010600010101010101" charset="-122"/>
            <a:cs typeface="方正大黑体_GBK" panose="02010600010101010101" charset="-122"/>
          </a:endParaRPr>
        </a:p>
      </dgm:t>
    </dgm:pt>
    <dgm:pt modelId="{3D1AB2CA-88A4-4E4C-9A8A-508DF0E06639}" cxnId="{26460771-AA15-4FF5-9FA9-4BD6CDD2F1B6}" type="parTrans">
      <dgm:prSet/>
      <dgm:spPr/>
    </dgm:pt>
    <dgm:pt modelId="{856E2728-BF00-49C7-82BA-8F4DCB00940B}" cxnId="{26460771-AA15-4FF5-9FA9-4BD6CDD2F1B6}" type="sibTrans">
      <dgm:prSet/>
      <dgm:spPr/>
    </dgm:pt>
    <dgm:pt modelId="{1AA64000-5F0F-47A8-A435-2AF8D82F28B1}">
      <dgm:prSet phldrT="[文本]" phldr="0" custT="0"/>
      <dgm:spPr/>
      <dgm:t>
        <a:bodyPr vert="horz" wrap="square"/>
        <a:p>
          <a:pPr>
            <a:lnSpc>
              <a:spcPct val="100000"/>
            </a:lnSpc>
            <a:spcBef>
              <a:spcPct val="0"/>
            </a:spcBef>
            <a:spcAft>
              <a:spcPct val="35000"/>
            </a:spcAft>
          </a:pPr>
          <a:r>
            <a:rPr lang="en-US" altLang="zh-CN">
              <a:latin typeface="方正大黑体_GBK" panose="02010600010101010101" charset="-122"/>
              <a:ea typeface="方正大黑体_GBK" panose="02010600010101010101" charset="-122"/>
              <a:cs typeface="方正大黑体_GBK" panose="02010600010101010101" charset="-122"/>
            </a:rPr>
            <a:t>05</a:t>
          </a:r>
          <a:r>
            <a:rPr lang="en-US" altLang="zh-CN">
              <a:latin typeface="方正大黑体_GBK" panose="02010600010101010101" charset="-122"/>
              <a:ea typeface="方正大黑体_GBK" panose="02010600010101010101" charset="-122"/>
              <a:cs typeface="方正大黑体_GBK" panose="02010600010101010101" charset="-122"/>
            </a:rPr>
            <a:t/>
          </a:r>
          <a:endParaRPr lang="en-US" altLang="zh-CN">
            <a:latin typeface="方正大黑体_GBK" panose="02010600010101010101" charset="-122"/>
            <a:ea typeface="方正大黑体_GBK" panose="02010600010101010101" charset="-122"/>
            <a:cs typeface="方正大黑体_GBK" panose="02010600010101010101" charset="-122"/>
          </a:endParaRPr>
        </a:p>
        <a:p>
          <a:pPr>
            <a:lnSpc>
              <a:spcPct val="100000"/>
            </a:lnSpc>
            <a:spcBef>
              <a:spcPct val="0"/>
            </a:spcBef>
            <a:spcAft>
              <a:spcPct val="35000"/>
            </a:spcAft>
          </a:pPr>
          <a:r>
            <a:rPr lang="zh-CN" altLang="en-US">
              <a:latin typeface="方正大黑体_GBK" panose="02010600010101010101" charset="-122"/>
              <a:ea typeface="方正大黑体_GBK" panose="02010600010101010101" charset="-122"/>
              <a:cs typeface="方正大黑体_GBK" panose="02010600010101010101" charset="-122"/>
            </a:rPr>
            <a:t>增强数字化运用能力</a:t>
          </a:r>
          <a:r>
            <a:rPr lang="zh-CN" altLang="en-US">
              <a:latin typeface="方正大黑体_GBK" panose="02010600010101010101" charset="-122"/>
              <a:ea typeface="方正大黑体_GBK" panose="02010600010101010101" charset="-122"/>
              <a:cs typeface="方正大黑体_GBK" panose="02010600010101010101" charset="-122"/>
            </a:rPr>
            <a:t/>
          </a:r>
          <a:endParaRPr lang="zh-CN" altLang="en-US">
            <a:latin typeface="方正大黑体_GBK" panose="02010600010101010101" charset="-122"/>
            <a:ea typeface="方正大黑体_GBK" panose="02010600010101010101" charset="-122"/>
            <a:cs typeface="方正大黑体_GBK" panose="02010600010101010101" charset="-122"/>
          </a:endParaRPr>
        </a:p>
      </dgm:t>
    </dgm:pt>
    <dgm:pt modelId="{845A32C3-0E8A-4EED-972E-FC6F9A8364F8}" cxnId="{F60E4C3B-2BA3-495B-8842-073BE80816C5}" type="parTrans">
      <dgm:prSet/>
      <dgm:spPr/>
    </dgm:pt>
    <dgm:pt modelId="{C0D86BAE-7711-4781-A574-7BE0EA273229}" cxnId="{F60E4C3B-2BA3-495B-8842-073BE80816C5}" type="sibTrans">
      <dgm:prSet/>
      <dgm:spPr/>
    </dgm:pt>
    <dgm:pt modelId="{9C12F5BE-AC2F-4662-8DFA-C79428950CF2}">
      <dgm:prSet phldrT="[文本]" phldr="0" custT="0"/>
      <dgm:spPr/>
      <dgm:t>
        <a:bodyPr vert="horz" wrap="square"/>
        <a:p>
          <a:pPr>
            <a:lnSpc>
              <a:spcPct val="100000"/>
            </a:lnSpc>
            <a:spcBef>
              <a:spcPct val="0"/>
            </a:spcBef>
            <a:spcAft>
              <a:spcPct val="35000"/>
            </a:spcAft>
          </a:pPr>
          <a:r>
            <a:rPr lang="en-US" altLang="zh-CN">
              <a:latin typeface="方正大黑体_GBK" panose="02010600010101010101" charset="-122"/>
              <a:ea typeface="方正大黑体_GBK" panose="02010600010101010101" charset="-122"/>
              <a:cs typeface="方正大黑体_GBK" panose="02010600010101010101" charset="-122"/>
            </a:rPr>
            <a:t>06</a:t>
          </a:r>
          <a:endParaRPr lang="en-US" altLang="zh-CN">
            <a:latin typeface="方正大黑体_GBK" panose="02010600010101010101" charset="-122"/>
            <a:ea typeface="方正大黑体_GBK" panose="02010600010101010101" charset="-122"/>
            <a:cs typeface="方正大黑体_GBK" panose="02010600010101010101" charset="-122"/>
          </a:endParaRPr>
        </a:p>
        <a:p>
          <a:pPr>
            <a:lnSpc>
              <a:spcPct val="100000"/>
            </a:lnSpc>
            <a:spcBef>
              <a:spcPct val="0"/>
            </a:spcBef>
            <a:spcAft>
              <a:spcPct val="35000"/>
            </a:spcAft>
          </a:pPr>
          <a:r>
            <a:rPr lang="zh-CN" altLang="en-US">
              <a:latin typeface="方正大黑体_GBK" panose="02010600010101010101" charset="-122"/>
              <a:ea typeface="方正大黑体_GBK" panose="02010600010101010101" charset="-122"/>
              <a:cs typeface="方正大黑体_GBK" panose="02010600010101010101" charset="-122"/>
            </a:rPr>
            <a:t>促进智能化社会到来</a:t>
          </a:r>
          <a:r>
            <a:rPr lang="zh-CN" altLang="en-US">
              <a:latin typeface="方正大黑体_GBK" panose="02010600010101010101" charset="-122"/>
              <a:ea typeface="方正大黑体_GBK" panose="02010600010101010101" charset="-122"/>
              <a:cs typeface="方正大黑体_GBK" panose="02010600010101010101" charset="-122"/>
            </a:rPr>
            <a:t/>
          </a:r>
          <a:endParaRPr lang="zh-CN" altLang="en-US">
            <a:latin typeface="方正大黑体_GBK" panose="02010600010101010101" charset="-122"/>
            <a:ea typeface="方正大黑体_GBK" panose="02010600010101010101" charset="-122"/>
            <a:cs typeface="方正大黑体_GBK" panose="02010600010101010101" charset="-122"/>
          </a:endParaRPr>
        </a:p>
      </dgm:t>
    </dgm:pt>
    <dgm:pt modelId="{E2B7565C-BEBF-47B7-AC71-10023CB96091}" cxnId="{79393F42-F574-468F-AD62-F5492C5E098A}" type="parTrans">
      <dgm:prSet/>
      <dgm:spPr/>
    </dgm:pt>
    <dgm:pt modelId="{BE48B07B-4C6F-4C50-9D7F-CE1D6590BF95}" cxnId="{79393F42-F574-468F-AD62-F5492C5E098A}" type="sibTrans">
      <dgm:prSet/>
      <dgm:spPr/>
    </dgm:pt>
    <dgm:pt modelId="{60E81CF5-4537-4C2F-8762-598D2E914097}" type="pres">
      <dgm:prSet presAssocID="{9D527559-FDD8-4274-B634-C7FBCF5BC573}" presName="Name0" presStyleCnt="0">
        <dgm:presLayoutVars>
          <dgm:dir/>
          <dgm:animLvl val="lvl"/>
          <dgm:resizeHandles val="exact"/>
        </dgm:presLayoutVars>
      </dgm:prSet>
      <dgm:spPr/>
    </dgm:pt>
    <dgm:pt modelId="{67FF3BB9-6612-4697-87EE-EC66312779BE}" type="pres">
      <dgm:prSet presAssocID="{870E4F47-8CC4-4F59-B4C1-42B5AAA5CEFE}" presName="parTxOnly" presStyleLbl="node1" presStyleIdx="0" presStyleCnt="3">
        <dgm:presLayoutVars>
          <dgm:chMax val="0"/>
          <dgm:chPref val="0"/>
          <dgm:bulletEnabled val="1"/>
        </dgm:presLayoutVars>
      </dgm:prSet>
      <dgm:spPr/>
    </dgm:pt>
    <dgm:pt modelId="{E484CEA2-673C-4A85-8A00-8580D721B29A}" type="pres">
      <dgm:prSet presAssocID="{856E2728-BF00-49C7-82BA-8F4DCB00940B}" presName="parTxOnlySpace" presStyleCnt="0"/>
      <dgm:spPr/>
    </dgm:pt>
    <dgm:pt modelId="{D3000CD6-B08B-4D3B-8D2A-7F1C26A23961}" type="pres">
      <dgm:prSet presAssocID="{1AA64000-5F0F-47A8-A435-2AF8D82F28B1}" presName="parTxOnly" presStyleLbl="node1" presStyleIdx="1" presStyleCnt="3">
        <dgm:presLayoutVars>
          <dgm:chMax val="0"/>
          <dgm:chPref val="0"/>
          <dgm:bulletEnabled val="1"/>
        </dgm:presLayoutVars>
      </dgm:prSet>
      <dgm:spPr/>
    </dgm:pt>
    <dgm:pt modelId="{1773A515-DFFE-41F0-B581-98757CBEC16E}" type="pres">
      <dgm:prSet presAssocID="{C0D86BAE-7711-4781-A574-7BE0EA273229}" presName="parTxOnlySpace" presStyleCnt="0"/>
      <dgm:spPr/>
    </dgm:pt>
    <dgm:pt modelId="{74437C11-3810-488A-B265-8C8037793D77}" type="pres">
      <dgm:prSet presAssocID="{9C12F5BE-AC2F-4662-8DFA-C79428950CF2}" presName="parTxOnly" presStyleLbl="node1" presStyleIdx="2" presStyleCnt="3">
        <dgm:presLayoutVars>
          <dgm:chMax val="0"/>
          <dgm:chPref val="0"/>
          <dgm:bulletEnabled val="1"/>
        </dgm:presLayoutVars>
      </dgm:prSet>
      <dgm:spPr/>
    </dgm:pt>
  </dgm:ptLst>
  <dgm:cxnLst>
    <dgm:cxn modelId="{26460771-AA15-4FF5-9FA9-4BD6CDD2F1B6}" srcId="{9D527559-FDD8-4274-B634-C7FBCF5BC573}" destId="{870E4F47-8CC4-4F59-B4C1-42B5AAA5CEFE}" srcOrd="0" destOrd="0" parTransId="{3D1AB2CA-88A4-4E4C-9A8A-508DF0E06639}" sibTransId="{856E2728-BF00-49C7-82BA-8F4DCB00940B}"/>
    <dgm:cxn modelId="{F60E4C3B-2BA3-495B-8842-073BE80816C5}" srcId="{9D527559-FDD8-4274-B634-C7FBCF5BC573}" destId="{1AA64000-5F0F-47A8-A435-2AF8D82F28B1}" srcOrd="1" destOrd="0" parTransId="{845A32C3-0E8A-4EED-972E-FC6F9A8364F8}" sibTransId="{C0D86BAE-7711-4781-A574-7BE0EA273229}"/>
    <dgm:cxn modelId="{79393F42-F574-468F-AD62-F5492C5E098A}" srcId="{9D527559-FDD8-4274-B634-C7FBCF5BC573}" destId="{9C12F5BE-AC2F-4662-8DFA-C79428950CF2}" srcOrd="2" destOrd="0" parTransId="{E2B7565C-BEBF-47B7-AC71-10023CB96091}" sibTransId="{BE48B07B-4C6F-4C50-9D7F-CE1D6590BF95}"/>
    <dgm:cxn modelId="{15E789C8-A6CD-41A1-8714-0904435FE432}" type="presOf" srcId="{9D527559-FDD8-4274-B634-C7FBCF5BC573}" destId="{60E81CF5-4537-4C2F-8762-598D2E914097}" srcOrd="0" destOrd="0" presId="urn:microsoft.com/office/officeart/2005/8/layout/chevron1"/>
    <dgm:cxn modelId="{66802817-FDED-43D3-AF96-434B91C6030C}" type="presParOf" srcId="{60E81CF5-4537-4C2F-8762-598D2E914097}" destId="{67FF3BB9-6612-4697-87EE-EC66312779BE}" srcOrd="0" destOrd="0" presId="urn:microsoft.com/office/officeart/2005/8/layout/chevron1"/>
    <dgm:cxn modelId="{C1731DAF-702F-4054-8399-17F6E943BEE8}" type="presOf" srcId="{870E4F47-8CC4-4F59-B4C1-42B5AAA5CEFE}" destId="{67FF3BB9-6612-4697-87EE-EC66312779BE}" srcOrd="0" destOrd="0" presId="urn:microsoft.com/office/officeart/2005/8/layout/chevron1"/>
    <dgm:cxn modelId="{7E74D5D4-8041-4031-B13C-5BD5A6AF0167}" type="presParOf" srcId="{60E81CF5-4537-4C2F-8762-598D2E914097}" destId="{E484CEA2-673C-4A85-8A00-8580D721B29A}" srcOrd="1" destOrd="0" presId="urn:microsoft.com/office/officeart/2005/8/layout/chevron1"/>
    <dgm:cxn modelId="{5BB595CE-A158-4903-9D10-D592E5050025}" type="presParOf" srcId="{60E81CF5-4537-4C2F-8762-598D2E914097}" destId="{D3000CD6-B08B-4D3B-8D2A-7F1C26A23961}" srcOrd="2" destOrd="0" presId="urn:microsoft.com/office/officeart/2005/8/layout/chevron1"/>
    <dgm:cxn modelId="{68F7F84A-0AC3-4146-B1D0-7EF08DFBD0D6}" type="presOf" srcId="{1AA64000-5F0F-47A8-A435-2AF8D82F28B1}" destId="{D3000CD6-B08B-4D3B-8D2A-7F1C26A23961}" srcOrd="0" destOrd="0" presId="urn:microsoft.com/office/officeart/2005/8/layout/chevron1"/>
    <dgm:cxn modelId="{C126D79C-DA65-4FA4-B5D3-01B9273E3369}" type="presParOf" srcId="{60E81CF5-4537-4C2F-8762-598D2E914097}" destId="{1773A515-DFFE-41F0-B581-98757CBEC16E}" srcOrd="3" destOrd="0" presId="urn:microsoft.com/office/officeart/2005/8/layout/chevron1"/>
    <dgm:cxn modelId="{0EAE7C6A-A7FE-4E67-BCEC-3B41F229632C}" type="presParOf" srcId="{60E81CF5-4537-4C2F-8762-598D2E914097}" destId="{74437C11-3810-488A-B265-8C8037793D77}" srcOrd="4" destOrd="0" presId="urn:microsoft.com/office/officeart/2005/8/layout/chevron1"/>
    <dgm:cxn modelId="{075FC259-072A-46E8-BC46-3A0473CB8E96}" type="presOf" srcId="{9C12F5BE-AC2F-4662-8DFA-C79428950CF2}" destId="{74437C11-3810-488A-B265-8C8037793D77}" srcOrd="0"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5418455"/>
        <a:chOff x="0" y="0"/>
        <a:chExt cx="8128000" cy="5418455"/>
      </a:xfrm>
    </dsp:grpSpPr>
    <dsp:sp modelId="{67FF3BB9-6612-4697-87EE-EC66312779BE}">
      <dsp:nvSpPr>
        <dsp:cNvPr id="3" name="燕尾形 2"/>
        <dsp:cNvSpPr/>
      </dsp:nvSpPr>
      <dsp:spPr bwMode="white">
        <a:xfrm>
          <a:off x="0" y="2128656"/>
          <a:ext cx="2902857" cy="1161143"/>
        </a:xfrm>
        <a:prstGeom prst="chevron">
          <a:avLst/>
        </a:prstGeom>
      </dsp:spPr>
      <dsp:style>
        <a:lnRef idx="0">
          <a:schemeClr val="lt1"/>
        </a:lnRef>
        <a:fillRef idx="3">
          <a:schemeClr val="accent1"/>
        </a:fillRef>
        <a:effectRef idx="3">
          <a:scrgbClr r="0" g="0" b="0"/>
        </a:effectRef>
        <a:fontRef idx="minor">
          <a:schemeClr val="lt1"/>
        </a:fontRef>
      </dsp:style>
      <dsp:txBody>
        <a:bodyPr vert="horz" wrap="square" lIns="84010" tIns="28003" rIns="28003" bIns="28003"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en-US" altLang="zh-CN">
              <a:latin typeface="方正大黑体_GBK" panose="02010600010101010101" charset="-122"/>
              <a:ea typeface="方正大黑体_GBK" panose="02010600010101010101" charset="-122"/>
            </a:rPr>
            <a:t>01</a:t>
          </a:r>
          <a:endParaRPr lang="en-US" altLang="zh-CN"/>
        </a:p>
        <a:p>
          <a:pPr lvl="0">
            <a:lnSpc>
              <a:spcPct val="100000"/>
            </a:lnSpc>
            <a:spcBef>
              <a:spcPct val="0"/>
            </a:spcBef>
            <a:spcAft>
              <a:spcPct val="35000"/>
            </a:spcAft>
          </a:pPr>
          <a:r>
            <a:rPr lang="zh-CN" altLang="en-US">
              <a:latin typeface="方正大黑体_GBK" panose="02010600010101010101" charset="-122"/>
              <a:ea typeface="方正大黑体_GBK" panose="02010600010101010101" charset="-122"/>
            </a:rPr>
            <a:t>降低成本</a:t>
          </a:r>
          <a:endParaRPr lang="zh-CN" altLang="en-US">
            <a:latin typeface="方正大黑体_GBK" panose="02010600010101010101" charset="-122"/>
            <a:ea typeface="方正大黑体_GBK" panose="02010600010101010101" charset="-122"/>
          </a:endParaRPr>
        </a:p>
      </dsp:txBody>
      <dsp:txXfrm>
        <a:off x="0" y="2128656"/>
        <a:ext cx="2902857" cy="1161143"/>
      </dsp:txXfrm>
    </dsp:sp>
    <dsp:sp modelId="{D3000CD6-B08B-4D3B-8D2A-7F1C26A23961}">
      <dsp:nvSpPr>
        <dsp:cNvPr id="6" name="燕尾形 5"/>
        <dsp:cNvSpPr/>
      </dsp:nvSpPr>
      <dsp:spPr bwMode="white">
        <a:xfrm>
          <a:off x="2612571" y="2128656"/>
          <a:ext cx="2902857" cy="1161143"/>
        </a:xfrm>
        <a:prstGeom prst="chevron">
          <a:avLst/>
        </a:prstGeom>
      </dsp:spPr>
      <dsp:style>
        <a:lnRef idx="0">
          <a:schemeClr val="lt1"/>
        </a:lnRef>
        <a:fillRef idx="3">
          <a:schemeClr val="accent1"/>
        </a:fillRef>
        <a:effectRef idx="3">
          <a:scrgbClr r="0" g="0" b="0"/>
        </a:effectRef>
        <a:fontRef idx="minor">
          <a:schemeClr val="lt1"/>
        </a:fontRef>
      </dsp:style>
      <dsp:txBody>
        <a:bodyPr vert="horz" wrap="square" lIns="84010" tIns="28003" rIns="28003" bIns="28003"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en-US" altLang="zh-CN">
              <a:latin typeface="方正大黑体_GBK" panose="02010600010101010101" charset="-122"/>
              <a:ea typeface="方正大黑体_GBK" panose="02010600010101010101" charset="-122"/>
              <a:cs typeface="方正大黑体_GBK" panose="02010600010101010101" charset="-122"/>
            </a:rPr>
            <a:t>02</a:t>
          </a:r>
          <a:endParaRPr lang="en-US" altLang="zh-CN">
            <a:latin typeface="方正大黑体_GBK" panose="02010600010101010101" charset="-122"/>
            <a:ea typeface="方正大黑体_GBK" panose="02010600010101010101" charset="-122"/>
            <a:cs typeface="方正大黑体_GBK" panose="02010600010101010101" charset="-122"/>
          </a:endParaRPr>
        </a:p>
        <a:p>
          <a:pPr lvl="0">
            <a:lnSpc>
              <a:spcPct val="100000"/>
            </a:lnSpc>
            <a:spcBef>
              <a:spcPct val="0"/>
            </a:spcBef>
            <a:spcAft>
              <a:spcPct val="35000"/>
            </a:spcAft>
          </a:pPr>
          <a:r>
            <a:rPr lang="zh-CN" altLang="en-US">
              <a:latin typeface="方正大黑体_GBK" panose="02010600010101010101" charset="-122"/>
              <a:ea typeface="方正大黑体_GBK" panose="02010600010101010101" charset="-122"/>
              <a:cs typeface="方正大黑体_GBK" panose="02010600010101010101" charset="-122"/>
            </a:rPr>
            <a:t>提高效率</a:t>
          </a:r>
          <a:endParaRPr lang="zh-CN" altLang="en-US">
            <a:latin typeface="方正大黑体_GBK" panose="02010600010101010101" charset="-122"/>
            <a:ea typeface="方正大黑体_GBK" panose="02010600010101010101" charset="-122"/>
            <a:cs typeface="方正大黑体_GBK" panose="02010600010101010101" charset="-122"/>
          </a:endParaRPr>
        </a:p>
      </dsp:txBody>
      <dsp:txXfrm>
        <a:off x="2612571" y="2128656"/>
        <a:ext cx="2902857" cy="1161143"/>
      </dsp:txXfrm>
    </dsp:sp>
    <dsp:sp modelId="{74437C11-3810-488A-B265-8C8037793D77}">
      <dsp:nvSpPr>
        <dsp:cNvPr id="5" name="燕尾形 4"/>
        <dsp:cNvSpPr/>
      </dsp:nvSpPr>
      <dsp:spPr bwMode="white">
        <a:xfrm>
          <a:off x="5225143" y="2128656"/>
          <a:ext cx="2902857" cy="1161143"/>
        </a:xfrm>
        <a:prstGeom prst="chevron">
          <a:avLst/>
        </a:prstGeom>
      </dsp:spPr>
      <dsp:style>
        <a:lnRef idx="0">
          <a:schemeClr val="lt1"/>
        </a:lnRef>
        <a:fillRef idx="3">
          <a:schemeClr val="accent1"/>
        </a:fillRef>
        <a:effectRef idx="3">
          <a:scrgbClr r="0" g="0" b="0"/>
        </a:effectRef>
        <a:fontRef idx="minor">
          <a:schemeClr val="lt1"/>
        </a:fontRef>
      </dsp:style>
      <dsp:txBody>
        <a:bodyPr vert="horz" wrap="square" lIns="84010" tIns="28003" rIns="28003" bIns="28003"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en-US" altLang="zh-CN">
              <a:latin typeface="方正大黑体_GBK" panose="02010600010101010101" charset="-122"/>
              <a:ea typeface="方正大黑体_GBK" panose="02010600010101010101" charset="-122"/>
              <a:cs typeface="方正大黑体_GBK" panose="02010600010101010101" charset="-122"/>
            </a:rPr>
            <a:t>03</a:t>
          </a:r>
          <a:endParaRPr lang="en-US" altLang="zh-CN">
            <a:latin typeface="方正大黑体_GBK" panose="02010600010101010101" charset="-122"/>
            <a:ea typeface="方正大黑体_GBK" panose="02010600010101010101" charset="-122"/>
            <a:cs typeface="方正大黑体_GBK" panose="02010600010101010101" charset="-122"/>
          </a:endParaRPr>
        </a:p>
        <a:p>
          <a:pPr lvl="0">
            <a:lnSpc>
              <a:spcPct val="100000"/>
            </a:lnSpc>
            <a:spcBef>
              <a:spcPct val="0"/>
            </a:spcBef>
            <a:spcAft>
              <a:spcPct val="35000"/>
            </a:spcAft>
          </a:pPr>
          <a:r>
            <a:rPr lang="zh-CN" altLang="en-US">
              <a:latin typeface="方正大黑体_GBK" panose="02010600010101010101" charset="-122"/>
              <a:ea typeface="方正大黑体_GBK" panose="02010600010101010101" charset="-122"/>
              <a:cs typeface="方正大黑体_GBK" panose="02010600010101010101" charset="-122"/>
            </a:rPr>
            <a:t>成功率高达</a:t>
          </a:r>
          <a:r>
            <a:rPr lang="en-US" altLang="zh-CN">
              <a:latin typeface="方正大黑体_GBK" panose="02010600010101010101" charset="-122"/>
              <a:ea typeface="方正大黑体_GBK" panose="02010600010101010101" charset="-122"/>
              <a:cs typeface="方正大黑体_GBK" panose="02010600010101010101" charset="-122"/>
            </a:rPr>
            <a:t>99.5%</a:t>
          </a:r>
          <a:endParaRPr lang="en-US" altLang="zh-CN">
            <a:latin typeface="方正大黑体_GBK" panose="02010600010101010101" charset="-122"/>
            <a:ea typeface="方正大黑体_GBK" panose="02010600010101010101" charset="-122"/>
            <a:cs typeface="方正大黑体_GBK" panose="02010600010101010101" charset="-122"/>
          </a:endParaRPr>
        </a:p>
      </dsp:txBody>
      <dsp:txXfrm>
        <a:off x="5225143" y="2128656"/>
        <a:ext cx="2902857" cy="1161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5418455"/>
        <a:chOff x="0" y="0"/>
        <a:chExt cx="8128000" cy="5418455"/>
      </a:xfrm>
    </dsp:grpSpPr>
    <dsp:sp modelId="{67FF3BB9-6612-4697-87EE-EC66312779BE}">
      <dsp:nvSpPr>
        <dsp:cNvPr id="3" name="燕尾形 2"/>
        <dsp:cNvSpPr/>
      </dsp:nvSpPr>
      <dsp:spPr bwMode="white">
        <a:xfrm>
          <a:off x="0" y="2128656"/>
          <a:ext cx="2902857" cy="1161143"/>
        </a:xfrm>
        <a:prstGeom prst="chevron">
          <a:avLst/>
        </a:prstGeom>
      </dsp:spPr>
      <dsp:style>
        <a:lnRef idx="2">
          <a:schemeClr val="lt1"/>
        </a:lnRef>
        <a:fillRef idx="1">
          <a:schemeClr val="accent1"/>
        </a:fillRef>
        <a:effectRef idx="0">
          <a:scrgbClr r="0" g="0" b="0"/>
        </a:effectRef>
        <a:fontRef idx="minor">
          <a:schemeClr val="lt1"/>
        </a:fontRef>
      </dsp:style>
      <dsp:txBody>
        <a:bodyPr vert="horz" wrap="square" lIns="84010" tIns="28003" rIns="28003" bIns="28003"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en-US" altLang="zh-CN">
              <a:latin typeface="方正大黑体_GBK" panose="02010600010101010101" charset="-122"/>
              <a:ea typeface="方正大黑体_GBK" panose="02010600010101010101" charset="-122"/>
              <a:cs typeface="方正大黑体_GBK" panose="02010600010101010101" charset="-122"/>
            </a:rPr>
            <a:t>04</a:t>
          </a:r>
          <a:endParaRPr lang="en-US" altLang="zh-CN">
            <a:latin typeface="方正大黑体_GBK" panose="02010600010101010101" charset="-122"/>
            <a:ea typeface="方正大黑体_GBK" panose="02010600010101010101" charset="-122"/>
            <a:cs typeface="方正大黑体_GBK" panose="02010600010101010101" charset="-122"/>
          </a:endParaRPr>
        </a:p>
        <a:p>
          <a:pPr lvl="0">
            <a:lnSpc>
              <a:spcPct val="100000"/>
            </a:lnSpc>
            <a:spcBef>
              <a:spcPct val="0"/>
            </a:spcBef>
            <a:spcAft>
              <a:spcPct val="35000"/>
            </a:spcAft>
          </a:pPr>
          <a:r>
            <a:rPr lang="zh-CN" altLang="en-US">
              <a:latin typeface="方正大黑体_GBK" panose="02010600010101010101" charset="-122"/>
              <a:ea typeface="方正大黑体_GBK" panose="02010600010101010101" charset="-122"/>
              <a:cs typeface="方正大黑体_GBK" panose="02010600010101010101" charset="-122"/>
            </a:rPr>
            <a:t>增加回报</a:t>
          </a:r>
          <a:endParaRPr lang="zh-CN" altLang="en-US">
            <a:latin typeface="方正大黑体_GBK" panose="02010600010101010101" charset="-122"/>
            <a:ea typeface="方正大黑体_GBK" panose="02010600010101010101" charset="-122"/>
            <a:cs typeface="方正大黑体_GBK" panose="02010600010101010101" charset="-122"/>
          </a:endParaRPr>
        </a:p>
      </dsp:txBody>
      <dsp:txXfrm>
        <a:off x="0" y="2128656"/>
        <a:ext cx="2902857" cy="1161143"/>
      </dsp:txXfrm>
    </dsp:sp>
    <dsp:sp modelId="{D3000CD6-B08B-4D3B-8D2A-7F1C26A23961}">
      <dsp:nvSpPr>
        <dsp:cNvPr id="4" name="燕尾形 3"/>
        <dsp:cNvSpPr/>
      </dsp:nvSpPr>
      <dsp:spPr bwMode="white">
        <a:xfrm>
          <a:off x="2612571" y="2128656"/>
          <a:ext cx="2902857" cy="1161143"/>
        </a:xfrm>
        <a:prstGeom prst="chevron">
          <a:avLst/>
        </a:prstGeom>
      </dsp:spPr>
      <dsp:style>
        <a:lnRef idx="2">
          <a:schemeClr val="lt1"/>
        </a:lnRef>
        <a:fillRef idx="1">
          <a:schemeClr val="accent1"/>
        </a:fillRef>
        <a:effectRef idx="0">
          <a:scrgbClr r="0" g="0" b="0"/>
        </a:effectRef>
        <a:fontRef idx="minor">
          <a:schemeClr val="lt1"/>
        </a:fontRef>
      </dsp:style>
      <dsp:txBody>
        <a:bodyPr vert="horz" wrap="square" lIns="84010" tIns="28003" rIns="28003" bIns="28003"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en-US" altLang="zh-CN">
              <a:latin typeface="方正大黑体_GBK" panose="02010600010101010101" charset="-122"/>
              <a:ea typeface="方正大黑体_GBK" panose="02010600010101010101" charset="-122"/>
              <a:cs typeface="方正大黑体_GBK" panose="02010600010101010101" charset="-122"/>
            </a:rPr>
            <a:t>05</a:t>
          </a:r>
          <a:endParaRPr lang="en-US" altLang="zh-CN">
            <a:latin typeface="方正大黑体_GBK" panose="02010600010101010101" charset="-122"/>
            <a:ea typeface="方正大黑体_GBK" panose="02010600010101010101" charset="-122"/>
            <a:cs typeface="方正大黑体_GBK" panose="02010600010101010101" charset="-122"/>
          </a:endParaRPr>
        </a:p>
        <a:p>
          <a:pPr lvl="0">
            <a:lnSpc>
              <a:spcPct val="100000"/>
            </a:lnSpc>
            <a:spcBef>
              <a:spcPct val="0"/>
            </a:spcBef>
            <a:spcAft>
              <a:spcPct val="35000"/>
            </a:spcAft>
          </a:pPr>
          <a:r>
            <a:rPr lang="zh-CN" altLang="en-US">
              <a:latin typeface="方正大黑体_GBK" panose="02010600010101010101" charset="-122"/>
              <a:ea typeface="方正大黑体_GBK" panose="02010600010101010101" charset="-122"/>
              <a:cs typeface="方正大黑体_GBK" panose="02010600010101010101" charset="-122"/>
            </a:rPr>
            <a:t>增强数字化运用能力</a:t>
          </a:r>
          <a:endParaRPr lang="zh-CN" altLang="en-US">
            <a:latin typeface="方正大黑体_GBK" panose="02010600010101010101" charset="-122"/>
            <a:ea typeface="方正大黑体_GBK" panose="02010600010101010101" charset="-122"/>
            <a:cs typeface="方正大黑体_GBK" panose="02010600010101010101" charset="-122"/>
          </a:endParaRPr>
        </a:p>
      </dsp:txBody>
      <dsp:txXfrm>
        <a:off x="2612571" y="2128656"/>
        <a:ext cx="2902857" cy="1161143"/>
      </dsp:txXfrm>
    </dsp:sp>
    <dsp:sp modelId="{74437C11-3810-488A-B265-8C8037793D77}">
      <dsp:nvSpPr>
        <dsp:cNvPr id="5" name="燕尾形 4"/>
        <dsp:cNvSpPr/>
      </dsp:nvSpPr>
      <dsp:spPr bwMode="white">
        <a:xfrm>
          <a:off x="5225143" y="2128656"/>
          <a:ext cx="2902857" cy="1161143"/>
        </a:xfrm>
        <a:prstGeom prst="chevron">
          <a:avLst/>
        </a:prstGeom>
      </dsp:spPr>
      <dsp:style>
        <a:lnRef idx="2">
          <a:schemeClr val="lt1"/>
        </a:lnRef>
        <a:fillRef idx="1">
          <a:schemeClr val="accent1"/>
        </a:fillRef>
        <a:effectRef idx="0">
          <a:scrgbClr r="0" g="0" b="0"/>
        </a:effectRef>
        <a:fontRef idx="minor">
          <a:schemeClr val="lt1"/>
        </a:fontRef>
      </dsp:style>
      <dsp:txBody>
        <a:bodyPr vert="horz" wrap="square" lIns="84010" tIns="28003" rIns="28003" bIns="28003"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en-US" altLang="zh-CN">
              <a:latin typeface="方正大黑体_GBK" panose="02010600010101010101" charset="-122"/>
              <a:ea typeface="方正大黑体_GBK" panose="02010600010101010101" charset="-122"/>
              <a:cs typeface="方正大黑体_GBK" panose="02010600010101010101" charset="-122"/>
            </a:rPr>
            <a:t>06</a:t>
          </a:r>
          <a:endParaRPr lang="en-US" altLang="zh-CN">
            <a:latin typeface="方正大黑体_GBK" panose="02010600010101010101" charset="-122"/>
            <a:ea typeface="方正大黑体_GBK" panose="02010600010101010101" charset="-122"/>
            <a:cs typeface="方正大黑体_GBK" panose="02010600010101010101" charset="-122"/>
          </a:endParaRPr>
        </a:p>
        <a:p>
          <a:pPr lvl="0">
            <a:lnSpc>
              <a:spcPct val="100000"/>
            </a:lnSpc>
            <a:spcBef>
              <a:spcPct val="0"/>
            </a:spcBef>
            <a:spcAft>
              <a:spcPct val="35000"/>
            </a:spcAft>
          </a:pPr>
          <a:r>
            <a:rPr lang="zh-CN" altLang="en-US">
              <a:latin typeface="方正大黑体_GBK" panose="02010600010101010101" charset="-122"/>
              <a:ea typeface="方正大黑体_GBK" panose="02010600010101010101" charset="-122"/>
              <a:cs typeface="方正大黑体_GBK" panose="02010600010101010101" charset="-122"/>
            </a:rPr>
            <a:t>促进智能化社会到来</a:t>
          </a:r>
          <a:endParaRPr lang="zh-CN" altLang="en-US">
            <a:latin typeface="方正大黑体_GBK" panose="02010600010101010101" charset="-122"/>
            <a:ea typeface="方正大黑体_GBK" panose="02010600010101010101" charset="-122"/>
            <a:cs typeface="方正大黑体_GBK" panose="02010600010101010101" charset="-122"/>
          </a:endParaRPr>
        </a:p>
      </dsp:txBody>
      <dsp:txXfrm>
        <a:off x="5225143" y="2128656"/>
        <a:ext cx="2902857" cy="116114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8BA5D-82C1-D74E-98AF-3BF4F9ADDC1F}"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632DA-A7C3-2347-8051-A4EE97E94607}"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9" name="矩形 28"/>
          <p:cNvSpPr/>
          <p:nvPr userDrawn="1"/>
        </p:nvSpPr>
        <p:spPr>
          <a:xfrm flipV="1">
            <a:off x="1083077" y="1981118"/>
            <a:ext cx="10149221" cy="95945"/>
          </a:xfrm>
          <a:prstGeom prst="rect">
            <a:avLst/>
          </a:prstGeom>
          <a:gradFill>
            <a:gsLst>
              <a:gs pos="43000">
                <a:srgbClr val="B983E1"/>
              </a:gs>
              <a:gs pos="100000">
                <a:srgbClr val="17050A"/>
              </a:gs>
              <a:gs pos="0">
                <a:srgbClr val="00A8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userDrawn="1"/>
        </p:nvGrpSpPr>
        <p:grpSpPr>
          <a:xfrm>
            <a:off x="1083077" y="1392923"/>
            <a:ext cx="2316071" cy="1446550"/>
            <a:chOff x="3221860" y="1907278"/>
            <a:chExt cx="2316071" cy="1446550"/>
          </a:xfrm>
        </p:grpSpPr>
        <p:sp>
          <p:nvSpPr>
            <p:cNvPr id="31" name="文本框 30"/>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2" name="文本框 31"/>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grpSp>
        <p:nvGrpSpPr>
          <p:cNvPr id="33" name="组合 32"/>
          <p:cNvGrpSpPr/>
          <p:nvPr userDrawn="1"/>
        </p:nvGrpSpPr>
        <p:grpSpPr>
          <a:xfrm>
            <a:off x="3005863" y="1289780"/>
            <a:ext cx="8397721" cy="1549693"/>
            <a:chOff x="1508112" y="2935045"/>
            <a:chExt cx="8397721" cy="1549693"/>
          </a:xfrm>
        </p:grpSpPr>
        <p:sp>
          <p:nvSpPr>
            <p:cNvPr id="34" name="文本框 33"/>
            <p:cNvSpPr txBox="1"/>
            <p:nvPr/>
          </p:nvSpPr>
          <p:spPr>
            <a:xfrm>
              <a:off x="3348263" y="2935045"/>
              <a:ext cx="929599"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rPr>
                <a:t>+</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endParaRPr>
            </a:p>
          </p:txBody>
        </p:sp>
        <p:sp>
          <p:nvSpPr>
            <p:cNvPr id="35" name="文本框 34"/>
            <p:cNvSpPr txBox="1"/>
            <p:nvPr/>
          </p:nvSpPr>
          <p:spPr>
            <a:xfrm>
              <a:off x="509303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开</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6" name="文本框 35"/>
            <p:cNvSpPr txBox="1"/>
            <p:nvPr/>
          </p:nvSpPr>
          <p:spPr>
            <a:xfrm>
              <a:off x="5957860"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发</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7" name="文本框 36"/>
            <p:cNvSpPr txBox="1"/>
            <p:nvPr/>
          </p:nvSpPr>
          <p:spPr>
            <a:xfrm>
              <a:off x="677669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者</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8" name="文本框 37"/>
            <p:cNvSpPr txBox="1"/>
            <p:nvPr/>
          </p:nvSpPr>
          <p:spPr>
            <a:xfrm>
              <a:off x="7570912"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大</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9" name="文本框 38"/>
            <p:cNvSpPr txBox="1"/>
            <p:nvPr/>
          </p:nvSpPr>
          <p:spPr>
            <a:xfrm>
              <a:off x="8447969"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赛</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nvGrpSpPr>
            <p:cNvPr id="40" name="组合 39"/>
            <p:cNvGrpSpPr/>
            <p:nvPr/>
          </p:nvGrpSpPr>
          <p:grpSpPr>
            <a:xfrm>
              <a:off x="1508112" y="3038188"/>
              <a:ext cx="1994660" cy="1446550"/>
              <a:chOff x="1490018" y="4162664"/>
              <a:chExt cx="1994660" cy="1446550"/>
            </a:xfrm>
          </p:grpSpPr>
          <p:sp>
            <p:nvSpPr>
              <p:cNvPr id="44" name="文本框 43"/>
              <p:cNvSpPr txBox="1"/>
              <p:nvPr/>
            </p:nvSpPr>
            <p:spPr>
              <a:xfrm>
                <a:off x="1490018"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R</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5" name="文本框 44"/>
              <p:cNvSpPr txBox="1"/>
              <p:nvPr/>
            </p:nvSpPr>
            <p:spPr>
              <a:xfrm>
                <a:off x="2055316"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P</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6" name="文本框 45"/>
              <p:cNvSpPr txBox="1"/>
              <p:nvPr/>
            </p:nvSpPr>
            <p:spPr>
              <a:xfrm>
                <a:off x="2528214"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1" name="组合 40"/>
            <p:cNvGrpSpPr/>
            <p:nvPr/>
          </p:nvGrpSpPr>
          <p:grpSpPr>
            <a:xfrm>
              <a:off x="3953483" y="3038188"/>
              <a:ext cx="1657791" cy="1446550"/>
              <a:chOff x="4007931" y="4826644"/>
              <a:chExt cx="1657791" cy="1446550"/>
            </a:xfrm>
          </p:grpSpPr>
          <p:sp>
            <p:nvSpPr>
              <p:cNvPr id="42" name="文本框 41"/>
              <p:cNvSpPr txBox="1"/>
              <p:nvPr/>
            </p:nvSpPr>
            <p:spPr>
              <a:xfrm>
                <a:off x="4007931"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3" name="文本框 42"/>
              <p:cNvSpPr txBox="1"/>
              <p:nvPr/>
            </p:nvSpPr>
            <p:spPr>
              <a:xfrm>
                <a:off x="4689770"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I</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sp>
        <p:nvSpPr>
          <p:cNvPr id="47" name="文本框 46"/>
          <p:cNvSpPr txBox="1"/>
          <p:nvPr userDrawn="1"/>
        </p:nvSpPr>
        <p:spPr>
          <a:xfrm>
            <a:off x="4432464" y="3668573"/>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智创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探索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应用</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48" name="图片 47"/>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pic>
        <p:nvPicPr>
          <p:cNvPr id="49" name="图片 48"/>
          <p:cNvPicPr>
            <a:picLocks noChangeAspect="1"/>
          </p:cNvPicPr>
          <p:nvPr userDrawn="1"/>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6506"/>
          <a:stretch>
            <a:fillRect/>
          </a:stretch>
        </p:blipFill>
        <p:spPr>
          <a:xfrm rot="5400000">
            <a:off x="7579447" y="3019739"/>
            <a:ext cx="672156" cy="1058624"/>
          </a:xfrm>
          <a:prstGeom prst="rect">
            <a:avLst/>
          </a:prstGeom>
        </p:spPr>
      </p:pic>
      <p:sp>
        <p:nvSpPr>
          <p:cNvPr id="50" name="文本框 49"/>
          <p:cNvSpPr txBox="1"/>
          <p:nvPr userDrawn="1"/>
        </p:nvSpPr>
        <p:spPr>
          <a:xfrm>
            <a:off x="2395708" y="2673824"/>
            <a:ext cx="7494359" cy="584775"/>
          </a:xfrm>
          <a:prstGeom prst="rect">
            <a:avLst/>
          </a:prstGeom>
          <a:noFill/>
        </p:spPr>
        <p:txBody>
          <a:bodyPr wrap="none" rtlCol="0">
            <a:spAutoFit/>
          </a:bodyPr>
          <a:lstStyle/>
          <a:p>
            <a:r>
              <a:rPr lang="en-US" altLang="zh-CN" sz="3200" dirty="0">
                <a:solidFill>
                  <a:schemeClr val="bg1"/>
                </a:solidFill>
                <a:latin typeface="Ebrima" panose="02000000000000000000" pitchFamily="2" charset="0"/>
                <a:ea typeface="Ebrima" panose="02000000000000000000" pitchFamily="2" charset="0"/>
                <a:cs typeface="Ebrima" panose="02000000000000000000" pitchFamily="2" charset="0"/>
              </a:rPr>
              <a:t>CHINA RPA+AI DEVELOPER CHALLENGE</a:t>
            </a:r>
            <a:endParaRPr lang="zh-CN" altLang="en-US" sz="3200" dirty="0">
              <a:solidFill>
                <a:schemeClr val="bg1"/>
              </a:solidFill>
              <a:latin typeface="Ebrima" panose="02000000000000000000" pitchFamily="2" charset="0"/>
              <a:ea typeface="微软雅黑" panose="020B0503020204020204" pitchFamily="34" charset="-122"/>
              <a:cs typeface="Ebrima" panose="02000000000000000000" pitchFamily="2"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E46046-C7FE-4B04-806F-A48B4A20A731}" type="slidenum">
              <a:rPr lang="zh-CN" altLang="en-US" smtClean="0"/>
            </a:fld>
            <a:endParaRPr lang="zh-CN" altLang="en-US"/>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4" y="-57111"/>
            <a:ext cx="12353453" cy="6948000"/>
          </a:xfrm>
          <a:prstGeom prst="rect">
            <a:avLst/>
          </a:prstGeom>
        </p:spPr>
      </p:pic>
      <p:grpSp>
        <p:nvGrpSpPr>
          <p:cNvPr id="11" name="组合 10"/>
          <p:cNvGrpSpPr/>
          <p:nvPr userDrawn="1"/>
        </p:nvGrpSpPr>
        <p:grpSpPr>
          <a:xfrm>
            <a:off x="10486256" y="-38067"/>
            <a:ext cx="2245394" cy="1015326"/>
            <a:chOff x="10476631" y="29308"/>
            <a:chExt cx="2245394" cy="1015326"/>
          </a:xfrm>
        </p:grpSpPr>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6631" y="29308"/>
              <a:ext cx="1724994" cy="787133"/>
            </a:xfrm>
            <a:prstGeom prst="rect">
              <a:avLst/>
            </a:prstGeom>
          </p:spPr>
        </p:pic>
        <p:sp>
          <p:nvSpPr>
            <p:cNvPr id="13" name="文本框 12"/>
            <p:cNvSpPr txBox="1"/>
            <p:nvPr userDrawn="1"/>
          </p:nvSpPr>
          <p:spPr>
            <a:xfrm>
              <a:off x="10579602" y="767635"/>
              <a:ext cx="2142423" cy="276999"/>
            </a:xfrm>
            <a:prstGeom prst="rect">
              <a:avLst/>
            </a:prstGeom>
            <a:noFill/>
          </p:spPr>
          <p:txBody>
            <a:bodyPr wrap="square" rtlCol="0">
              <a:spAutoFit/>
            </a:bodyPr>
            <a:lstStyle/>
            <a:p>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 创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探 索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应 用</a:t>
              </a:r>
              <a:endPar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294" y="2499927"/>
            <a:ext cx="4814036" cy="2339406"/>
          </a:xfrm>
          <a:prstGeom prst="rect">
            <a:avLst/>
          </a:prstGeom>
        </p:spPr>
      </p:pic>
      <p:sp>
        <p:nvSpPr>
          <p:cNvPr id="12" name="文本框 11"/>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智创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探索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应用</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4.png"/><Relationship Id="rId12" Type="http://schemas.openxmlformats.org/officeDocument/2006/relationships/image" Target="../media/image6.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fld>
            <a:endParaRPr lang="zh-CN" altLang="en-US"/>
          </a:p>
        </p:txBody>
      </p:sp>
      <p:pic>
        <p:nvPicPr>
          <p:cNvPr id="7" name="图片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276" y="-42332"/>
            <a:ext cx="12355200" cy="6992698"/>
          </a:xfrm>
          <a:prstGeom prst="rect">
            <a:avLst/>
          </a:prstGeom>
        </p:spPr>
      </p:pic>
      <p:grpSp>
        <p:nvGrpSpPr>
          <p:cNvPr id="13" name="组合 12"/>
          <p:cNvGrpSpPr/>
          <p:nvPr userDrawn="1"/>
        </p:nvGrpSpPr>
        <p:grpSpPr>
          <a:xfrm>
            <a:off x="10486256" y="-38067"/>
            <a:ext cx="2245394" cy="1015326"/>
            <a:chOff x="10476631" y="29308"/>
            <a:chExt cx="2245394" cy="1015326"/>
          </a:xfrm>
        </p:grpSpPr>
        <p:pic>
          <p:nvPicPr>
            <p:cNvPr id="11" name="图片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76631" y="29308"/>
              <a:ext cx="1724994" cy="787133"/>
            </a:xfrm>
            <a:prstGeom prst="rect">
              <a:avLst/>
            </a:prstGeom>
          </p:spPr>
        </p:pic>
        <p:sp>
          <p:nvSpPr>
            <p:cNvPr id="12" name="文本框 11"/>
            <p:cNvSpPr txBox="1"/>
            <p:nvPr userDrawn="1"/>
          </p:nvSpPr>
          <p:spPr>
            <a:xfrm>
              <a:off x="10579602" y="767635"/>
              <a:ext cx="2142423" cy="276999"/>
            </a:xfrm>
            <a:prstGeom prst="rect">
              <a:avLst/>
            </a:prstGeom>
            <a:noFill/>
          </p:spPr>
          <p:txBody>
            <a:bodyPr wrap="square" rtlCol="0">
              <a:spAutoFit/>
            </a:bodyPr>
            <a:lstStyle/>
            <a:p>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 创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探 索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应 用</a:t>
              </a:r>
              <a:endPar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fld>
            <a:endParaRPr lang="zh-CN" altLang="en-US"/>
          </a:p>
        </p:txBody>
      </p:sp>
      <p:pic>
        <p:nvPicPr>
          <p:cNvPr id="7" name="图片 6"/>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0275" y="-42332"/>
            <a:ext cx="12276225" cy="6948000"/>
          </a:xfrm>
          <a:prstGeom prst="rect">
            <a:avLst/>
          </a:prstGeom>
        </p:spPr>
      </p:pic>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3" name="图片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3295" y="2576929"/>
            <a:ext cx="4814036" cy="2339406"/>
          </a:xfrm>
          <a:prstGeom prst="rect">
            <a:avLst/>
          </a:prstGeom>
        </p:spPr>
      </p:pic>
      <p:sp>
        <p:nvSpPr>
          <p:cNvPr id="14" name="文本框 13"/>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智创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探索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应用</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16" name="直线连接符 15"/>
          <p:cNvCxnSpPr/>
          <p:nvPr userDrawn="1"/>
        </p:nvCxnSpPr>
        <p:spPr>
          <a:xfrm>
            <a:off x="6092789" y="2974206"/>
            <a:ext cx="0" cy="856649"/>
          </a:xfrm>
          <a:prstGeom prst="line">
            <a:avLst/>
          </a:prstGeom>
          <a:ln w="12700">
            <a:solidFill>
              <a:srgbClr val="B484E2"/>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svg"/><Relationship Id="rId3" Type="http://schemas.openxmlformats.org/officeDocument/2006/relationships/image" Target="../media/image14.png"/><Relationship Id="rId2" Type="http://schemas.openxmlformats.org/officeDocument/2006/relationships/image" Target="../media/image1.sv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5.svg"/><Relationship Id="rId7" Type="http://schemas.openxmlformats.org/officeDocument/2006/relationships/image" Target="../media/image19.png"/><Relationship Id="rId6" Type="http://schemas.openxmlformats.org/officeDocument/2006/relationships/image" Target="../media/image4.svg"/><Relationship Id="rId5" Type="http://schemas.openxmlformats.org/officeDocument/2006/relationships/image" Target="../media/image18.png"/><Relationship Id="rId4" Type="http://schemas.openxmlformats.org/officeDocument/2006/relationships/image" Target="../media/image3.svg"/><Relationship Id="rId3" Type="http://schemas.openxmlformats.org/officeDocument/2006/relationships/image" Target="../media/image17.png"/><Relationship Id="rId24" Type="http://schemas.openxmlformats.org/officeDocument/2006/relationships/slideLayout" Target="../slideLayouts/slideLayout7.xml"/><Relationship Id="rId23" Type="http://schemas.openxmlformats.org/officeDocument/2006/relationships/image" Target="../media/image12.svg"/><Relationship Id="rId22" Type="http://schemas.openxmlformats.org/officeDocument/2006/relationships/image" Target="../media/image27.png"/><Relationship Id="rId21" Type="http://schemas.openxmlformats.org/officeDocument/2006/relationships/image" Target="../media/image11.svg"/><Relationship Id="rId20" Type="http://schemas.openxmlformats.org/officeDocument/2006/relationships/image" Target="../media/image26.png"/><Relationship Id="rId2" Type="http://schemas.openxmlformats.org/officeDocument/2006/relationships/image" Target="../media/image16.png"/><Relationship Id="rId19" Type="http://schemas.openxmlformats.org/officeDocument/2006/relationships/image" Target="../media/image10.svg"/><Relationship Id="rId18" Type="http://schemas.openxmlformats.org/officeDocument/2006/relationships/image" Target="../media/image25.png"/><Relationship Id="rId17" Type="http://schemas.openxmlformats.org/officeDocument/2006/relationships/image" Target="../media/image9.svg"/><Relationship Id="rId16" Type="http://schemas.openxmlformats.org/officeDocument/2006/relationships/image" Target="../media/image24.png"/><Relationship Id="rId15" Type="http://schemas.openxmlformats.org/officeDocument/2006/relationships/image" Target="../media/image8.svg"/><Relationship Id="rId14" Type="http://schemas.openxmlformats.org/officeDocument/2006/relationships/image" Target="../media/image23.png"/><Relationship Id="rId13" Type="http://schemas.openxmlformats.org/officeDocument/2006/relationships/image" Target="../media/image22.png"/><Relationship Id="rId12" Type="http://schemas.openxmlformats.org/officeDocument/2006/relationships/image" Target="../media/image7.svg"/><Relationship Id="rId11" Type="http://schemas.openxmlformats.org/officeDocument/2006/relationships/image" Target="../media/image21.png"/><Relationship Id="rId10" Type="http://schemas.openxmlformats.org/officeDocument/2006/relationships/image" Target="../media/image6.sv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2" Type="http://schemas.openxmlformats.org/officeDocument/2006/relationships/slideLayout" Target="../slideLayouts/slideLayout7.xml"/><Relationship Id="rId11" Type="http://schemas.openxmlformats.org/officeDocument/2006/relationships/image" Target="../media/image28.jpeg"/><Relationship Id="rId10" Type="http://schemas.microsoft.com/office/2007/relationships/diagramDrawing" Target="../diagrams/drawing2.xml"/><Relationship Id="rId1"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占位符 2"/>
          <p:cNvSpPr txBox="1"/>
          <p:nvPr/>
        </p:nvSpPr>
        <p:spPr>
          <a:xfrm>
            <a:off x="4242435" y="4488815"/>
            <a:ext cx="3905885" cy="1850390"/>
          </a:xfrm>
          <a:prstGeom prst="rect">
            <a:avLst/>
          </a:prstGeom>
          <a:solidFill>
            <a:srgbClr val="759BFF">
              <a:alpha val="10000"/>
            </a:srgbClr>
          </a:solidFill>
          <a:ln>
            <a:noFill/>
          </a:ln>
        </p:spPr>
        <p:txBody>
          <a:bodyPr anchor="ctr" anchorCtr="1">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alpha val="9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sz="3200" dirty="0">
                <a:solidFill>
                  <a:schemeClr val="accent4">
                    <a:lumMod val="60000"/>
                    <a:lumOff val="40000"/>
                    <a:alpha val="90000"/>
                  </a:schemeClr>
                </a:solidFill>
                <a:uFillTx/>
                <a:latin typeface="华文行楷" panose="02010800040101010101" charset="-122"/>
                <a:ea typeface="华文行楷" panose="02010800040101010101" charset="-122"/>
                <a:cs typeface="华文行楷" panose="02010800040101010101" charset="-122"/>
              </a:rPr>
              <a:t>基于状态机的文献精准检索并大批量下载--以知网为例</a:t>
            </a:r>
            <a:endParaRPr kumimoji="1" sz="3200" dirty="0">
              <a:solidFill>
                <a:schemeClr val="accent4">
                  <a:lumMod val="60000"/>
                  <a:lumOff val="40000"/>
                  <a:alpha val="90000"/>
                </a:schemeClr>
              </a:solidFill>
              <a:uFillTx/>
              <a:latin typeface="华文行楷" panose="02010800040101010101" charset="-122"/>
              <a:ea typeface="华文行楷" panose="02010800040101010101" charset="-122"/>
              <a:cs typeface="华文行楷" panose="02010800040101010101" charset="-122"/>
            </a:endParaRPr>
          </a:p>
        </p:txBody>
      </p:sp>
      <p:grpSp>
        <p:nvGrpSpPr>
          <p:cNvPr id="32" name="组合 31"/>
          <p:cNvGrpSpPr/>
          <p:nvPr/>
        </p:nvGrpSpPr>
        <p:grpSpPr>
          <a:xfrm>
            <a:off x="1083077" y="1392923"/>
            <a:ext cx="2316071" cy="1446550"/>
            <a:chOff x="3221860" y="1907278"/>
            <a:chExt cx="2316071" cy="1446550"/>
          </a:xfrm>
        </p:grpSpPr>
        <p:sp>
          <p:nvSpPr>
            <p:cNvPr id="35" name="文本框 34"/>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6" name="文本框 35"/>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pic>
        <p:nvPicPr>
          <p:cNvPr id="58" name="图片 57"/>
          <p:cNvPicPr>
            <a:picLocks noChangeAspect="1"/>
          </p:cNvPicPr>
          <p:nvPr/>
        </p:nvPicPr>
        <p:blipFill>
          <a:blip r:embed="rId1"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833246" y="840264"/>
            <a:ext cx="963174" cy="963174"/>
          </a:xfrm>
          <a:prstGeom prst="rect">
            <a:avLst/>
          </a:prstGeom>
        </p:spPr>
      </p:pic>
      <p:pic>
        <p:nvPicPr>
          <p:cNvPr id="59" name="图片 58"/>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36506"/>
          <a:stretch>
            <a:fillRect/>
          </a:stretch>
        </p:blipFill>
        <p:spPr>
          <a:xfrm rot="5400000">
            <a:off x="1077608" y="506641"/>
            <a:ext cx="507902" cy="799929"/>
          </a:xfrm>
          <a:prstGeom prst="rect">
            <a:avLst/>
          </a:prstGeom>
        </p:spPr>
      </p:pic>
      <p:pic>
        <p:nvPicPr>
          <p:cNvPr id="60" name="图片 59"/>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6506"/>
          <a:stretch>
            <a:fillRect/>
          </a:stretch>
        </p:blipFill>
        <p:spPr>
          <a:xfrm rot="5400000">
            <a:off x="9081309" y="87943"/>
            <a:ext cx="672156" cy="1058624"/>
          </a:xfrm>
          <a:prstGeom prst="rect">
            <a:avLst/>
          </a:prstGeom>
        </p:spPr>
      </p:pic>
      <p:pic>
        <p:nvPicPr>
          <p:cNvPr id="61" name="图片 60"/>
          <p:cNvPicPr>
            <a:picLocks noChangeAspect="1"/>
          </p:cNvPicPr>
          <p:nvPr/>
        </p:nvPicPr>
        <p:blipFill rotWithShape="1">
          <a:blip r:embed="rId4"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0" y="1079500"/>
            <a:ext cx="12192000" cy="14009"/>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文本占位符 8"/>
          <p:cNvSpPr txBox="1"/>
          <p:nvPr/>
        </p:nvSpPr>
        <p:spPr>
          <a:xfrm>
            <a:off x="835319" y="1815096"/>
            <a:ext cx="6251934" cy="4801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gradFill flip="none" rotWithShape="1">
                  <a:gsLst>
                    <a:gs pos="0">
                      <a:srgbClr val="01A8FF"/>
                    </a:gs>
                    <a:gs pos="47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参赛作品 </a:t>
            </a: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entries</a:t>
            </a:r>
            <a:r>
              <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a:t>
            </a: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 </a:t>
            </a:r>
            <a:endPar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占位符 9"/>
          <p:cNvSpPr txBox="1"/>
          <p:nvPr/>
        </p:nvSpPr>
        <p:spPr>
          <a:xfrm>
            <a:off x="835318" y="2742188"/>
            <a:ext cx="6613445" cy="338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队伍名称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Name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明日之星</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队伍成员</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Member</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：农达庆  李彬彬  唐婷 王悦 何建林 赵梦晗</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队伍口号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Slogan</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东西南北中，好生活向前冲！</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所在单位和部门</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专业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Enterprise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桂林理工大学商学院</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会计学专业</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作品应用场景 </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sym typeface="+mn-ea"/>
              </a:rPr>
              <a:t>办公应用、教育培训等</a:t>
            </a:r>
            <a:endPar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作品应用项目</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：自动查找、检索并大批量下载特定要求的文档</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None/>
            </a:pPr>
            <a:endPar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占位符 1"/>
          <p:cNvSpPr txBox="1"/>
          <p:nvPr/>
        </p:nvSpPr>
        <p:spPr>
          <a:xfrm>
            <a:off x="4140365" y="490680"/>
            <a:ext cx="4062101" cy="48014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zh-CN" altLang="en-US" sz="2400" b="1" dirty="0">
                <a:solidFill>
                  <a:schemeClr val="bg1"/>
                </a:solidFill>
                <a:latin typeface="微软雅黑" panose="020B0503020204020204" pitchFamily="34" charset="-122"/>
                <a:ea typeface="微软雅黑" panose="020B0503020204020204" pitchFamily="34" charset="-122"/>
              </a:rPr>
              <a:t>作品信息 </a:t>
            </a:r>
            <a:r>
              <a:rPr kumimoji="1"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App Information</a:t>
            </a:r>
            <a:endParaRPr kumimoji="1"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 name="图片 1" descr="%{~019GBB~{VXMIA)801YTI"/>
          <p:cNvPicPr>
            <a:picLocks noChangeAspect="1"/>
          </p:cNvPicPr>
          <p:nvPr/>
        </p:nvPicPr>
        <p:blipFill>
          <a:blip r:embed="rId1"/>
          <a:srcRect l="-9288" r="4632"/>
          <a:stretch>
            <a:fillRect/>
          </a:stretch>
        </p:blipFill>
        <p:spPr>
          <a:xfrm>
            <a:off x="6739890" y="2154555"/>
            <a:ext cx="5452110" cy="30613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9790"/>
            <a:ext cx="12192000" cy="3048000"/>
          </a:xfrm>
          <a:prstGeom prst="rect">
            <a:avLst/>
          </a:prstGeom>
        </p:spPr>
      </p:pic>
      <p:sp>
        <p:nvSpPr>
          <p:cNvPr id="6" name="文本框 5"/>
          <p:cNvSpPr txBox="1"/>
          <p:nvPr/>
        </p:nvSpPr>
        <p:spPr>
          <a:xfrm>
            <a:off x="1254574" y="5325175"/>
            <a:ext cx="1300851" cy="398780"/>
          </a:xfrm>
          <a:prstGeom prst="rect">
            <a:avLst/>
          </a:prstGeom>
          <a:noFill/>
        </p:spPr>
        <p:txBody>
          <a:bodyPr wrap="square" rtlCol="0">
            <a:spAutoFit/>
          </a:bodyPr>
          <a:lstStyle/>
          <a:p>
            <a:pPr algn="dist"/>
            <a:r>
              <a:rPr lang="zh-CN" altLang="en-US" sz="2000" dirty="0">
                <a:solidFill>
                  <a:schemeClr val="bg1"/>
                </a:solidFill>
                <a:uFillTx/>
                <a:latin typeface="+中文标题" charset="0"/>
                <a:ea typeface="+mj-ea"/>
              </a:rPr>
              <a:t>需求分析</a:t>
            </a:r>
            <a:endParaRPr lang="zh-CN" altLang="en-US" sz="2000" dirty="0">
              <a:solidFill>
                <a:schemeClr val="bg1"/>
              </a:solidFill>
              <a:uFillTx/>
              <a:latin typeface="+中文标题" charset="0"/>
              <a:ea typeface="+mj-ea"/>
            </a:endParaRPr>
          </a:p>
        </p:txBody>
      </p:sp>
      <p:sp>
        <p:nvSpPr>
          <p:cNvPr id="11" name="文本框 10"/>
          <p:cNvSpPr txBox="1"/>
          <p:nvPr/>
        </p:nvSpPr>
        <p:spPr>
          <a:xfrm>
            <a:off x="1461994" y="4986621"/>
            <a:ext cx="886012" cy="307777"/>
          </a:xfrm>
          <a:prstGeom prst="rect">
            <a:avLst/>
          </a:prstGeom>
          <a:noFill/>
        </p:spPr>
        <p:txBody>
          <a:bodyPr wrap="none" rtlCol="0">
            <a:spAutoFit/>
          </a:bodyPr>
          <a:lstStyle/>
          <a:p>
            <a:pPr algn="ct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PART 01</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496060" y="3998854"/>
            <a:ext cx="817880" cy="817880"/>
            <a:chOff x="1788160" y="4226560"/>
            <a:chExt cx="817880" cy="817880"/>
          </a:xfrm>
        </p:grpSpPr>
        <p:sp>
          <p:nvSpPr>
            <p:cNvPr id="10" name="流程图: 接点 9"/>
            <p:cNvSpPr/>
            <p:nvPr/>
          </p:nvSpPr>
          <p:spPr>
            <a:xfrm>
              <a:off x="1788160" y="4226560"/>
              <a:ext cx="817880" cy="817880"/>
            </a:xfrm>
            <a:prstGeom prst="flowChartConnector">
              <a:avLst/>
            </a:prstGeom>
            <a:solidFill>
              <a:srgbClr val="00346B"/>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143"/>
            <p:cNvSpPr>
              <a:spLocks noEditPoints="1"/>
            </p:cNvSpPr>
            <p:nvPr/>
          </p:nvSpPr>
          <p:spPr bwMode="auto">
            <a:xfrm flipV="1">
              <a:off x="1953482" y="4389768"/>
              <a:ext cx="487238" cy="491464"/>
            </a:xfrm>
            <a:custGeom>
              <a:avLst/>
              <a:gdLst>
                <a:gd name="T0" fmla="*/ 104 w 161"/>
                <a:gd name="T1" fmla="*/ 99 h 161"/>
                <a:gd name="T2" fmla="*/ 95 w 161"/>
                <a:gd name="T3" fmla="*/ 78 h 161"/>
                <a:gd name="T4" fmla="*/ 79 w 161"/>
                <a:gd name="T5" fmla="*/ 58 h 161"/>
                <a:gd name="T6" fmla="*/ 49 w 161"/>
                <a:gd name="T7" fmla="*/ 62 h 161"/>
                <a:gd name="T8" fmla="*/ 25 w 161"/>
                <a:gd name="T9" fmla="*/ 66 h 161"/>
                <a:gd name="T10" fmla="*/ 5 w 161"/>
                <a:gd name="T11" fmla="*/ 82 h 161"/>
                <a:gd name="T12" fmla="*/ 9 w 161"/>
                <a:gd name="T13" fmla="*/ 112 h 161"/>
                <a:gd name="T14" fmla="*/ 13 w 161"/>
                <a:gd name="T15" fmla="*/ 136 h 161"/>
                <a:gd name="T16" fmla="*/ 29 w 161"/>
                <a:gd name="T17" fmla="*/ 156 h 161"/>
                <a:gd name="T18" fmla="*/ 49 w 161"/>
                <a:gd name="T19" fmla="*/ 152 h 161"/>
                <a:gd name="T20" fmla="*/ 79 w 161"/>
                <a:gd name="T21" fmla="*/ 156 h 161"/>
                <a:gd name="T22" fmla="*/ 95 w 161"/>
                <a:gd name="T23" fmla="*/ 136 h 161"/>
                <a:gd name="T24" fmla="*/ 96 w 161"/>
                <a:gd name="T25" fmla="*/ 129 h 161"/>
                <a:gd name="T26" fmla="*/ 75 w 161"/>
                <a:gd name="T27" fmla="*/ 144 h 161"/>
                <a:gd name="T28" fmla="*/ 59 w 161"/>
                <a:gd name="T29" fmla="*/ 144 h 161"/>
                <a:gd name="T30" fmla="*/ 32 w 161"/>
                <a:gd name="T31" fmla="*/ 149 h 161"/>
                <a:gd name="T32" fmla="*/ 17 w 161"/>
                <a:gd name="T33" fmla="*/ 128 h 161"/>
                <a:gd name="T34" fmla="*/ 17 w 161"/>
                <a:gd name="T35" fmla="*/ 112 h 161"/>
                <a:gd name="T36" fmla="*/ 12 w 161"/>
                <a:gd name="T37" fmla="*/ 85 h 161"/>
                <a:gd name="T38" fmla="*/ 33 w 161"/>
                <a:gd name="T39" fmla="*/ 70 h 161"/>
                <a:gd name="T40" fmla="*/ 49 w 161"/>
                <a:gd name="T41" fmla="*/ 70 h 161"/>
                <a:gd name="T42" fmla="*/ 76 w 161"/>
                <a:gd name="T43" fmla="*/ 65 h 161"/>
                <a:gd name="T44" fmla="*/ 91 w 161"/>
                <a:gd name="T45" fmla="*/ 86 h 161"/>
                <a:gd name="T46" fmla="*/ 91 w 161"/>
                <a:gd name="T47" fmla="*/ 102 h 161"/>
                <a:gd name="T48" fmla="*/ 96 w 161"/>
                <a:gd name="T49" fmla="*/ 129 h 161"/>
                <a:gd name="T50" fmla="*/ 31 w 161"/>
                <a:gd name="T51" fmla="*/ 116 h 161"/>
                <a:gd name="T52" fmla="*/ 77 w 161"/>
                <a:gd name="T53" fmla="*/ 98 h 161"/>
                <a:gd name="T54" fmla="*/ 47 w 161"/>
                <a:gd name="T55" fmla="*/ 91 h 161"/>
                <a:gd name="T56" fmla="*/ 156 w 161"/>
                <a:gd name="T57" fmla="*/ 32 h 161"/>
                <a:gd name="T58" fmla="*/ 152 w 161"/>
                <a:gd name="T59" fmla="*/ 14 h 161"/>
                <a:gd name="T60" fmla="*/ 130 w 161"/>
                <a:gd name="T61" fmla="*/ 9 h 161"/>
                <a:gd name="T62" fmla="*/ 111 w 161"/>
                <a:gd name="T63" fmla="*/ 5 h 161"/>
                <a:gd name="T64" fmla="*/ 94 w 161"/>
                <a:gd name="T65" fmla="*/ 9 h 161"/>
                <a:gd name="T66" fmla="*/ 88 w 161"/>
                <a:gd name="T67" fmla="*/ 31 h 161"/>
                <a:gd name="T68" fmla="*/ 85 w 161"/>
                <a:gd name="T69" fmla="*/ 50 h 161"/>
                <a:gd name="T70" fmla="*/ 89 w 161"/>
                <a:gd name="T71" fmla="*/ 67 h 161"/>
                <a:gd name="T72" fmla="*/ 111 w 161"/>
                <a:gd name="T73" fmla="*/ 73 h 161"/>
                <a:gd name="T74" fmla="*/ 129 w 161"/>
                <a:gd name="T75" fmla="*/ 76 h 161"/>
                <a:gd name="T76" fmla="*/ 147 w 161"/>
                <a:gd name="T77" fmla="*/ 72 h 161"/>
                <a:gd name="T78" fmla="*/ 152 w 161"/>
                <a:gd name="T79" fmla="*/ 50 h 161"/>
                <a:gd name="T80" fmla="*/ 156 w 161"/>
                <a:gd name="T81" fmla="*/ 32 h 161"/>
                <a:gd name="T82" fmla="*/ 144 w 161"/>
                <a:gd name="T83" fmla="*/ 54 h 161"/>
                <a:gd name="T84" fmla="*/ 140 w 161"/>
                <a:gd name="T85" fmla="*/ 64 h 161"/>
                <a:gd name="T86" fmla="*/ 123 w 161"/>
                <a:gd name="T87" fmla="*/ 74 h 161"/>
                <a:gd name="T88" fmla="*/ 107 w 161"/>
                <a:gd name="T89" fmla="*/ 64 h 161"/>
                <a:gd name="T90" fmla="*/ 97 w 161"/>
                <a:gd name="T91" fmla="*/ 60 h 161"/>
                <a:gd name="T92" fmla="*/ 87 w 161"/>
                <a:gd name="T93" fmla="*/ 43 h 161"/>
                <a:gd name="T94" fmla="*/ 97 w 161"/>
                <a:gd name="T95" fmla="*/ 28 h 161"/>
                <a:gd name="T96" fmla="*/ 101 w 161"/>
                <a:gd name="T97" fmla="*/ 17 h 161"/>
                <a:gd name="T98" fmla="*/ 118 w 161"/>
                <a:gd name="T99" fmla="*/ 7 h 161"/>
                <a:gd name="T100" fmla="*/ 133 w 161"/>
                <a:gd name="T101" fmla="*/ 17 h 161"/>
                <a:gd name="T102" fmla="*/ 144 w 161"/>
                <a:gd name="T103" fmla="*/ 21 h 161"/>
                <a:gd name="T104" fmla="*/ 154 w 161"/>
                <a:gd name="T105" fmla="*/ 38 h 161"/>
                <a:gd name="T106" fmla="*/ 120 w 161"/>
                <a:gd name="T107" fmla="*/ 55 h 161"/>
                <a:gd name="T108" fmla="*/ 112 w 161"/>
                <a:gd name="T109" fmla="*/ 4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 h="161">
                  <a:moveTo>
                    <a:pt x="104" y="115"/>
                  </a:moveTo>
                  <a:cubicBezTo>
                    <a:pt x="102" y="114"/>
                    <a:pt x="100" y="113"/>
                    <a:pt x="99" y="112"/>
                  </a:cubicBezTo>
                  <a:cubicBezTo>
                    <a:pt x="99" y="109"/>
                    <a:pt x="99" y="105"/>
                    <a:pt x="99" y="102"/>
                  </a:cubicBezTo>
                  <a:cubicBezTo>
                    <a:pt x="100" y="101"/>
                    <a:pt x="102" y="100"/>
                    <a:pt x="104" y="99"/>
                  </a:cubicBezTo>
                  <a:cubicBezTo>
                    <a:pt x="107" y="97"/>
                    <a:pt x="108" y="94"/>
                    <a:pt x="106" y="90"/>
                  </a:cubicBezTo>
                  <a:cubicBezTo>
                    <a:pt x="106" y="90"/>
                    <a:pt x="106" y="90"/>
                    <a:pt x="106" y="90"/>
                  </a:cubicBezTo>
                  <a:cubicBezTo>
                    <a:pt x="103" y="82"/>
                    <a:pt x="103" y="82"/>
                    <a:pt x="103" y="82"/>
                  </a:cubicBezTo>
                  <a:cubicBezTo>
                    <a:pt x="102" y="79"/>
                    <a:pt x="98" y="77"/>
                    <a:pt x="95" y="78"/>
                  </a:cubicBezTo>
                  <a:cubicBezTo>
                    <a:pt x="93" y="78"/>
                    <a:pt x="91" y="79"/>
                    <a:pt x="89" y="79"/>
                  </a:cubicBezTo>
                  <a:cubicBezTo>
                    <a:pt x="87" y="76"/>
                    <a:pt x="85" y="74"/>
                    <a:pt x="82" y="72"/>
                  </a:cubicBezTo>
                  <a:cubicBezTo>
                    <a:pt x="82" y="70"/>
                    <a:pt x="83" y="68"/>
                    <a:pt x="83" y="66"/>
                  </a:cubicBezTo>
                  <a:cubicBezTo>
                    <a:pt x="84" y="63"/>
                    <a:pt x="82" y="59"/>
                    <a:pt x="79" y="58"/>
                  </a:cubicBezTo>
                  <a:cubicBezTo>
                    <a:pt x="71" y="55"/>
                    <a:pt x="71" y="55"/>
                    <a:pt x="71" y="55"/>
                  </a:cubicBezTo>
                  <a:cubicBezTo>
                    <a:pt x="67" y="53"/>
                    <a:pt x="64" y="54"/>
                    <a:pt x="62" y="57"/>
                  </a:cubicBezTo>
                  <a:cubicBezTo>
                    <a:pt x="61" y="59"/>
                    <a:pt x="60" y="61"/>
                    <a:pt x="59" y="62"/>
                  </a:cubicBezTo>
                  <a:cubicBezTo>
                    <a:pt x="56" y="62"/>
                    <a:pt x="52" y="62"/>
                    <a:pt x="49" y="62"/>
                  </a:cubicBezTo>
                  <a:cubicBezTo>
                    <a:pt x="48" y="61"/>
                    <a:pt x="47" y="59"/>
                    <a:pt x="46" y="57"/>
                  </a:cubicBezTo>
                  <a:cubicBezTo>
                    <a:pt x="44" y="54"/>
                    <a:pt x="41" y="53"/>
                    <a:pt x="37" y="55"/>
                  </a:cubicBezTo>
                  <a:cubicBezTo>
                    <a:pt x="29" y="58"/>
                    <a:pt x="29" y="58"/>
                    <a:pt x="29" y="58"/>
                  </a:cubicBezTo>
                  <a:cubicBezTo>
                    <a:pt x="26" y="59"/>
                    <a:pt x="24" y="63"/>
                    <a:pt x="25" y="66"/>
                  </a:cubicBezTo>
                  <a:cubicBezTo>
                    <a:pt x="25" y="68"/>
                    <a:pt x="26" y="70"/>
                    <a:pt x="26" y="72"/>
                  </a:cubicBezTo>
                  <a:cubicBezTo>
                    <a:pt x="23" y="74"/>
                    <a:pt x="21" y="76"/>
                    <a:pt x="19" y="79"/>
                  </a:cubicBezTo>
                  <a:cubicBezTo>
                    <a:pt x="17" y="79"/>
                    <a:pt x="15" y="78"/>
                    <a:pt x="13" y="78"/>
                  </a:cubicBezTo>
                  <a:cubicBezTo>
                    <a:pt x="10" y="77"/>
                    <a:pt x="6" y="79"/>
                    <a:pt x="5" y="82"/>
                  </a:cubicBezTo>
                  <a:cubicBezTo>
                    <a:pt x="2" y="90"/>
                    <a:pt x="2" y="90"/>
                    <a:pt x="2" y="90"/>
                  </a:cubicBezTo>
                  <a:cubicBezTo>
                    <a:pt x="0" y="94"/>
                    <a:pt x="1" y="97"/>
                    <a:pt x="4" y="99"/>
                  </a:cubicBezTo>
                  <a:cubicBezTo>
                    <a:pt x="6" y="100"/>
                    <a:pt x="8" y="101"/>
                    <a:pt x="9" y="102"/>
                  </a:cubicBezTo>
                  <a:cubicBezTo>
                    <a:pt x="9" y="105"/>
                    <a:pt x="9" y="109"/>
                    <a:pt x="9" y="112"/>
                  </a:cubicBezTo>
                  <a:cubicBezTo>
                    <a:pt x="8" y="113"/>
                    <a:pt x="6" y="114"/>
                    <a:pt x="4" y="115"/>
                  </a:cubicBezTo>
                  <a:cubicBezTo>
                    <a:pt x="1" y="117"/>
                    <a:pt x="0" y="120"/>
                    <a:pt x="2" y="124"/>
                  </a:cubicBezTo>
                  <a:cubicBezTo>
                    <a:pt x="5" y="132"/>
                    <a:pt x="5" y="132"/>
                    <a:pt x="5" y="132"/>
                  </a:cubicBezTo>
                  <a:cubicBezTo>
                    <a:pt x="6" y="135"/>
                    <a:pt x="10" y="137"/>
                    <a:pt x="13" y="136"/>
                  </a:cubicBezTo>
                  <a:cubicBezTo>
                    <a:pt x="15" y="136"/>
                    <a:pt x="17" y="135"/>
                    <a:pt x="19" y="135"/>
                  </a:cubicBezTo>
                  <a:cubicBezTo>
                    <a:pt x="21" y="138"/>
                    <a:pt x="23" y="140"/>
                    <a:pt x="26" y="142"/>
                  </a:cubicBezTo>
                  <a:cubicBezTo>
                    <a:pt x="26" y="144"/>
                    <a:pt x="25" y="146"/>
                    <a:pt x="25" y="148"/>
                  </a:cubicBezTo>
                  <a:cubicBezTo>
                    <a:pt x="24" y="151"/>
                    <a:pt x="26" y="155"/>
                    <a:pt x="29" y="156"/>
                  </a:cubicBezTo>
                  <a:cubicBezTo>
                    <a:pt x="37" y="159"/>
                    <a:pt x="37" y="159"/>
                    <a:pt x="37" y="159"/>
                  </a:cubicBezTo>
                  <a:cubicBezTo>
                    <a:pt x="38" y="160"/>
                    <a:pt x="39" y="160"/>
                    <a:pt x="40" y="160"/>
                  </a:cubicBezTo>
                  <a:cubicBezTo>
                    <a:pt x="42" y="160"/>
                    <a:pt x="45" y="159"/>
                    <a:pt x="46" y="157"/>
                  </a:cubicBezTo>
                  <a:cubicBezTo>
                    <a:pt x="47" y="155"/>
                    <a:pt x="48" y="153"/>
                    <a:pt x="49" y="152"/>
                  </a:cubicBezTo>
                  <a:cubicBezTo>
                    <a:pt x="52" y="152"/>
                    <a:pt x="56" y="152"/>
                    <a:pt x="59" y="152"/>
                  </a:cubicBezTo>
                  <a:cubicBezTo>
                    <a:pt x="60" y="153"/>
                    <a:pt x="61" y="155"/>
                    <a:pt x="62" y="157"/>
                  </a:cubicBezTo>
                  <a:cubicBezTo>
                    <a:pt x="64" y="160"/>
                    <a:pt x="67" y="161"/>
                    <a:pt x="71" y="159"/>
                  </a:cubicBezTo>
                  <a:cubicBezTo>
                    <a:pt x="79" y="156"/>
                    <a:pt x="79" y="156"/>
                    <a:pt x="79" y="156"/>
                  </a:cubicBezTo>
                  <a:cubicBezTo>
                    <a:pt x="82" y="155"/>
                    <a:pt x="84" y="151"/>
                    <a:pt x="83" y="148"/>
                  </a:cubicBezTo>
                  <a:cubicBezTo>
                    <a:pt x="83" y="146"/>
                    <a:pt x="82" y="144"/>
                    <a:pt x="82" y="142"/>
                  </a:cubicBezTo>
                  <a:cubicBezTo>
                    <a:pt x="85" y="140"/>
                    <a:pt x="87" y="138"/>
                    <a:pt x="89" y="135"/>
                  </a:cubicBezTo>
                  <a:cubicBezTo>
                    <a:pt x="91" y="135"/>
                    <a:pt x="93" y="136"/>
                    <a:pt x="95" y="136"/>
                  </a:cubicBezTo>
                  <a:cubicBezTo>
                    <a:pt x="98" y="137"/>
                    <a:pt x="102" y="135"/>
                    <a:pt x="103" y="132"/>
                  </a:cubicBezTo>
                  <a:cubicBezTo>
                    <a:pt x="106" y="124"/>
                    <a:pt x="106" y="124"/>
                    <a:pt x="106" y="124"/>
                  </a:cubicBezTo>
                  <a:cubicBezTo>
                    <a:pt x="108" y="120"/>
                    <a:pt x="107" y="117"/>
                    <a:pt x="104" y="115"/>
                  </a:cubicBezTo>
                  <a:close/>
                  <a:moveTo>
                    <a:pt x="96" y="129"/>
                  </a:moveTo>
                  <a:cubicBezTo>
                    <a:pt x="95" y="129"/>
                    <a:pt x="93" y="128"/>
                    <a:pt x="91" y="128"/>
                  </a:cubicBezTo>
                  <a:cubicBezTo>
                    <a:pt x="88" y="127"/>
                    <a:pt x="85" y="128"/>
                    <a:pt x="84" y="130"/>
                  </a:cubicBezTo>
                  <a:cubicBezTo>
                    <a:pt x="82" y="133"/>
                    <a:pt x="80" y="135"/>
                    <a:pt x="77" y="137"/>
                  </a:cubicBezTo>
                  <a:cubicBezTo>
                    <a:pt x="75" y="138"/>
                    <a:pt x="74" y="141"/>
                    <a:pt x="75" y="144"/>
                  </a:cubicBezTo>
                  <a:cubicBezTo>
                    <a:pt x="75" y="146"/>
                    <a:pt x="76" y="148"/>
                    <a:pt x="76" y="149"/>
                  </a:cubicBezTo>
                  <a:cubicBezTo>
                    <a:pt x="68" y="153"/>
                    <a:pt x="68" y="153"/>
                    <a:pt x="68" y="153"/>
                  </a:cubicBezTo>
                  <a:cubicBezTo>
                    <a:pt x="67" y="151"/>
                    <a:pt x="66" y="149"/>
                    <a:pt x="65" y="148"/>
                  </a:cubicBezTo>
                  <a:cubicBezTo>
                    <a:pt x="64" y="145"/>
                    <a:pt x="61" y="144"/>
                    <a:pt x="59" y="144"/>
                  </a:cubicBezTo>
                  <a:cubicBezTo>
                    <a:pt x="56" y="145"/>
                    <a:pt x="52" y="145"/>
                    <a:pt x="49" y="144"/>
                  </a:cubicBezTo>
                  <a:cubicBezTo>
                    <a:pt x="47" y="144"/>
                    <a:pt x="44" y="145"/>
                    <a:pt x="43" y="148"/>
                  </a:cubicBezTo>
                  <a:cubicBezTo>
                    <a:pt x="42" y="149"/>
                    <a:pt x="41" y="151"/>
                    <a:pt x="40" y="153"/>
                  </a:cubicBezTo>
                  <a:cubicBezTo>
                    <a:pt x="32" y="149"/>
                    <a:pt x="32" y="149"/>
                    <a:pt x="32" y="149"/>
                  </a:cubicBezTo>
                  <a:cubicBezTo>
                    <a:pt x="32" y="148"/>
                    <a:pt x="33" y="146"/>
                    <a:pt x="33" y="144"/>
                  </a:cubicBezTo>
                  <a:cubicBezTo>
                    <a:pt x="34" y="141"/>
                    <a:pt x="33" y="138"/>
                    <a:pt x="31" y="137"/>
                  </a:cubicBezTo>
                  <a:cubicBezTo>
                    <a:pt x="28" y="135"/>
                    <a:pt x="26" y="133"/>
                    <a:pt x="24" y="130"/>
                  </a:cubicBezTo>
                  <a:cubicBezTo>
                    <a:pt x="23" y="128"/>
                    <a:pt x="20" y="127"/>
                    <a:pt x="17" y="128"/>
                  </a:cubicBezTo>
                  <a:cubicBezTo>
                    <a:pt x="15" y="128"/>
                    <a:pt x="13" y="129"/>
                    <a:pt x="12" y="129"/>
                  </a:cubicBezTo>
                  <a:cubicBezTo>
                    <a:pt x="8" y="121"/>
                    <a:pt x="8" y="121"/>
                    <a:pt x="8" y="121"/>
                  </a:cubicBezTo>
                  <a:cubicBezTo>
                    <a:pt x="10" y="120"/>
                    <a:pt x="12" y="119"/>
                    <a:pt x="13" y="118"/>
                  </a:cubicBezTo>
                  <a:cubicBezTo>
                    <a:pt x="16" y="117"/>
                    <a:pt x="17" y="114"/>
                    <a:pt x="17" y="112"/>
                  </a:cubicBezTo>
                  <a:cubicBezTo>
                    <a:pt x="16" y="109"/>
                    <a:pt x="16" y="105"/>
                    <a:pt x="17" y="102"/>
                  </a:cubicBezTo>
                  <a:cubicBezTo>
                    <a:pt x="17" y="100"/>
                    <a:pt x="16" y="97"/>
                    <a:pt x="13" y="96"/>
                  </a:cubicBezTo>
                  <a:cubicBezTo>
                    <a:pt x="12" y="95"/>
                    <a:pt x="10" y="94"/>
                    <a:pt x="8" y="93"/>
                  </a:cubicBezTo>
                  <a:cubicBezTo>
                    <a:pt x="12" y="85"/>
                    <a:pt x="12" y="85"/>
                    <a:pt x="12" y="85"/>
                  </a:cubicBezTo>
                  <a:cubicBezTo>
                    <a:pt x="13" y="85"/>
                    <a:pt x="15" y="86"/>
                    <a:pt x="17" y="86"/>
                  </a:cubicBezTo>
                  <a:cubicBezTo>
                    <a:pt x="20" y="87"/>
                    <a:pt x="23" y="86"/>
                    <a:pt x="24" y="84"/>
                  </a:cubicBezTo>
                  <a:cubicBezTo>
                    <a:pt x="26" y="81"/>
                    <a:pt x="28" y="79"/>
                    <a:pt x="31" y="77"/>
                  </a:cubicBezTo>
                  <a:cubicBezTo>
                    <a:pt x="33" y="76"/>
                    <a:pt x="34" y="73"/>
                    <a:pt x="33" y="70"/>
                  </a:cubicBezTo>
                  <a:cubicBezTo>
                    <a:pt x="33" y="68"/>
                    <a:pt x="32" y="66"/>
                    <a:pt x="32" y="65"/>
                  </a:cubicBezTo>
                  <a:cubicBezTo>
                    <a:pt x="40" y="61"/>
                    <a:pt x="40" y="61"/>
                    <a:pt x="40" y="61"/>
                  </a:cubicBezTo>
                  <a:cubicBezTo>
                    <a:pt x="41" y="63"/>
                    <a:pt x="42" y="65"/>
                    <a:pt x="43" y="66"/>
                  </a:cubicBezTo>
                  <a:cubicBezTo>
                    <a:pt x="44" y="69"/>
                    <a:pt x="47" y="70"/>
                    <a:pt x="49" y="70"/>
                  </a:cubicBezTo>
                  <a:cubicBezTo>
                    <a:pt x="52" y="69"/>
                    <a:pt x="56" y="69"/>
                    <a:pt x="59" y="70"/>
                  </a:cubicBezTo>
                  <a:cubicBezTo>
                    <a:pt x="61" y="70"/>
                    <a:pt x="64" y="69"/>
                    <a:pt x="65" y="66"/>
                  </a:cubicBezTo>
                  <a:cubicBezTo>
                    <a:pt x="66" y="65"/>
                    <a:pt x="67" y="63"/>
                    <a:pt x="68" y="61"/>
                  </a:cubicBezTo>
                  <a:cubicBezTo>
                    <a:pt x="76" y="65"/>
                    <a:pt x="76" y="65"/>
                    <a:pt x="76" y="65"/>
                  </a:cubicBezTo>
                  <a:cubicBezTo>
                    <a:pt x="76" y="66"/>
                    <a:pt x="75" y="68"/>
                    <a:pt x="75" y="70"/>
                  </a:cubicBezTo>
                  <a:cubicBezTo>
                    <a:pt x="74" y="73"/>
                    <a:pt x="75" y="76"/>
                    <a:pt x="77" y="77"/>
                  </a:cubicBezTo>
                  <a:cubicBezTo>
                    <a:pt x="80" y="79"/>
                    <a:pt x="82" y="81"/>
                    <a:pt x="84" y="84"/>
                  </a:cubicBezTo>
                  <a:cubicBezTo>
                    <a:pt x="85" y="86"/>
                    <a:pt x="88" y="87"/>
                    <a:pt x="91" y="86"/>
                  </a:cubicBezTo>
                  <a:cubicBezTo>
                    <a:pt x="93" y="86"/>
                    <a:pt x="95" y="85"/>
                    <a:pt x="96" y="85"/>
                  </a:cubicBezTo>
                  <a:cubicBezTo>
                    <a:pt x="100" y="93"/>
                    <a:pt x="100" y="93"/>
                    <a:pt x="100" y="93"/>
                  </a:cubicBezTo>
                  <a:cubicBezTo>
                    <a:pt x="98" y="94"/>
                    <a:pt x="96" y="95"/>
                    <a:pt x="95" y="96"/>
                  </a:cubicBezTo>
                  <a:cubicBezTo>
                    <a:pt x="92" y="97"/>
                    <a:pt x="91" y="100"/>
                    <a:pt x="91" y="102"/>
                  </a:cubicBezTo>
                  <a:cubicBezTo>
                    <a:pt x="92" y="105"/>
                    <a:pt x="92" y="109"/>
                    <a:pt x="91" y="112"/>
                  </a:cubicBezTo>
                  <a:cubicBezTo>
                    <a:pt x="91" y="114"/>
                    <a:pt x="92" y="117"/>
                    <a:pt x="95" y="118"/>
                  </a:cubicBezTo>
                  <a:cubicBezTo>
                    <a:pt x="96" y="119"/>
                    <a:pt x="98" y="120"/>
                    <a:pt x="100" y="121"/>
                  </a:cubicBezTo>
                  <a:lnTo>
                    <a:pt x="96" y="129"/>
                  </a:lnTo>
                  <a:close/>
                  <a:moveTo>
                    <a:pt x="77" y="98"/>
                  </a:moveTo>
                  <a:cubicBezTo>
                    <a:pt x="77" y="98"/>
                    <a:pt x="77" y="98"/>
                    <a:pt x="77" y="98"/>
                  </a:cubicBezTo>
                  <a:cubicBezTo>
                    <a:pt x="71" y="85"/>
                    <a:pt x="57" y="79"/>
                    <a:pt x="45" y="84"/>
                  </a:cubicBezTo>
                  <a:cubicBezTo>
                    <a:pt x="32" y="90"/>
                    <a:pt x="26" y="104"/>
                    <a:pt x="31" y="116"/>
                  </a:cubicBezTo>
                  <a:cubicBezTo>
                    <a:pt x="34" y="122"/>
                    <a:pt x="39" y="127"/>
                    <a:pt x="45" y="130"/>
                  </a:cubicBezTo>
                  <a:cubicBezTo>
                    <a:pt x="48" y="131"/>
                    <a:pt x="51" y="131"/>
                    <a:pt x="54" y="131"/>
                  </a:cubicBezTo>
                  <a:cubicBezTo>
                    <a:pt x="57" y="131"/>
                    <a:pt x="60" y="131"/>
                    <a:pt x="63" y="130"/>
                  </a:cubicBezTo>
                  <a:cubicBezTo>
                    <a:pt x="76" y="124"/>
                    <a:pt x="82" y="110"/>
                    <a:pt x="77" y="98"/>
                  </a:cubicBezTo>
                  <a:close/>
                  <a:moveTo>
                    <a:pt x="61" y="123"/>
                  </a:moveTo>
                  <a:cubicBezTo>
                    <a:pt x="56" y="125"/>
                    <a:pt x="52" y="125"/>
                    <a:pt x="47" y="123"/>
                  </a:cubicBezTo>
                  <a:cubicBezTo>
                    <a:pt x="43" y="121"/>
                    <a:pt x="40" y="118"/>
                    <a:pt x="38" y="114"/>
                  </a:cubicBezTo>
                  <a:cubicBezTo>
                    <a:pt x="34" y="105"/>
                    <a:pt x="39" y="95"/>
                    <a:pt x="47" y="91"/>
                  </a:cubicBezTo>
                  <a:cubicBezTo>
                    <a:pt x="50" y="90"/>
                    <a:pt x="52" y="90"/>
                    <a:pt x="54" y="90"/>
                  </a:cubicBezTo>
                  <a:cubicBezTo>
                    <a:pt x="61" y="90"/>
                    <a:pt x="67" y="94"/>
                    <a:pt x="70" y="100"/>
                  </a:cubicBezTo>
                  <a:cubicBezTo>
                    <a:pt x="74" y="109"/>
                    <a:pt x="69" y="119"/>
                    <a:pt x="61" y="123"/>
                  </a:cubicBezTo>
                  <a:close/>
                  <a:moveTo>
                    <a:pt x="156" y="32"/>
                  </a:moveTo>
                  <a:cubicBezTo>
                    <a:pt x="155" y="31"/>
                    <a:pt x="154" y="31"/>
                    <a:pt x="152" y="31"/>
                  </a:cubicBezTo>
                  <a:cubicBezTo>
                    <a:pt x="152" y="29"/>
                    <a:pt x="151" y="27"/>
                    <a:pt x="150" y="25"/>
                  </a:cubicBezTo>
                  <a:cubicBezTo>
                    <a:pt x="151" y="24"/>
                    <a:pt x="151" y="23"/>
                    <a:pt x="152" y="22"/>
                  </a:cubicBezTo>
                  <a:cubicBezTo>
                    <a:pt x="154" y="20"/>
                    <a:pt x="154" y="16"/>
                    <a:pt x="152" y="14"/>
                  </a:cubicBezTo>
                  <a:cubicBezTo>
                    <a:pt x="147" y="9"/>
                    <a:pt x="147" y="9"/>
                    <a:pt x="147" y="9"/>
                  </a:cubicBezTo>
                  <a:cubicBezTo>
                    <a:pt x="145" y="7"/>
                    <a:pt x="141" y="7"/>
                    <a:pt x="139" y="9"/>
                  </a:cubicBezTo>
                  <a:cubicBezTo>
                    <a:pt x="138" y="10"/>
                    <a:pt x="137" y="10"/>
                    <a:pt x="136" y="11"/>
                  </a:cubicBezTo>
                  <a:cubicBezTo>
                    <a:pt x="134" y="10"/>
                    <a:pt x="132" y="9"/>
                    <a:pt x="130" y="9"/>
                  </a:cubicBezTo>
                  <a:cubicBezTo>
                    <a:pt x="130" y="7"/>
                    <a:pt x="130" y="6"/>
                    <a:pt x="129" y="5"/>
                  </a:cubicBezTo>
                  <a:cubicBezTo>
                    <a:pt x="129" y="2"/>
                    <a:pt x="127" y="0"/>
                    <a:pt x="124" y="0"/>
                  </a:cubicBezTo>
                  <a:cubicBezTo>
                    <a:pt x="117" y="0"/>
                    <a:pt x="117" y="0"/>
                    <a:pt x="117" y="0"/>
                  </a:cubicBezTo>
                  <a:cubicBezTo>
                    <a:pt x="114" y="0"/>
                    <a:pt x="112" y="2"/>
                    <a:pt x="111" y="5"/>
                  </a:cubicBezTo>
                  <a:cubicBezTo>
                    <a:pt x="111" y="6"/>
                    <a:pt x="111" y="7"/>
                    <a:pt x="111" y="9"/>
                  </a:cubicBezTo>
                  <a:cubicBezTo>
                    <a:pt x="109" y="9"/>
                    <a:pt x="106" y="10"/>
                    <a:pt x="105" y="11"/>
                  </a:cubicBezTo>
                  <a:cubicBezTo>
                    <a:pt x="103" y="10"/>
                    <a:pt x="102" y="10"/>
                    <a:pt x="101" y="9"/>
                  </a:cubicBezTo>
                  <a:cubicBezTo>
                    <a:pt x="99" y="7"/>
                    <a:pt x="96" y="7"/>
                    <a:pt x="94" y="9"/>
                  </a:cubicBezTo>
                  <a:cubicBezTo>
                    <a:pt x="89" y="14"/>
                    <a:pt x="89" y="14"/>
                    <a:pt x="89" y="14"/>
                  </a:cubicBezTo>
                  <a:cubicBezTo>
                    <a:pt x="87" y="16"/>
                    <a:pt x="87" y="20"/>
                    <a:pt x="89" y="22"/>
                  </a:cubicBezTo>
                  <a:cubicBezTo>
                    <a:pt x="89" y="23"/>
                    <a:pt x="90" y="24"/>
                    <a:pt x="91" y="25"/>
                  </a:cubicBezTo>
                  <a:cubicBezTo>
                    <a:pt x="90" y="27"/>
                    <a:pt x="89" y="29"/>
                    <a:pt x="88" y="31"/>
                  </a:cubicBezTo>
                  <a:cubicBezTo>
                    <a:pt x="87" y="31"/>
                    <a:pt x="86" y="31"/>
                    <a:pt x="85" y="32"/>
                  </a:cubicBezTo>
                  <a:cubicBezTo>
                    <a:pt x="82" y="32"/>
                    <a:pt x="80" y="34"/>
                    <a:pt x="80" y="37"/>
                  </a:cubicBezTo>
                  <a:cubicBezTo>
                    <a:pt x="80" y="44"/>
                    <a:pt x="80" y="44"/>
                    <a:pt x="80" y="44"/>
                  </a:cubicBezTo>
                  <a:cubicBezTo>
                    <a:pt x="80" y="47"/>
                    <a:pt x="82" y="49"/>
                    <a:pt x="85" y="50"/>
                  </a:cubicBezTo>
                  <a:cubicBezTo>
                    <a:pt x="86" y="50"/>
                    <a:pt x="87" y="50"/>
                    <a:pt x="88" y="50"/>
                  </a:cubicBezTo>
                  <a:cubicBezTo>
                    <a:pt x="89" y="52"/>
                    <a:pt x="90" y="55"/>
                    <a:pt x="91" y="56"/>
                  </a:cubicBezTo>
                  <a:cubicBezTo>
                    <a:pt x="90" y="58"/>
                    <a:pt x="89" y="59"/>
                    <a:pt x="89" y="60"/>
                  </a:cubicBezTo>
                  <a:cubicBezTo>
                    <a:pt x="87" y="62"/>
                    <a:pt x="87" y="65"/>
                    <a:pt x="89" y="67"/>
                  </a:cubicBezTo>
                  <a:cubicBezTo>
                    <a:pt x="94" y="72"/>
                    <a:pt x="94" y="72"/>
                    <a:pt x="94" y="72"/>
                  </a:cubicBezTo>
                  <a:cubicBezTo>
                    <a:pt x="96" y="74"/>
                    <a:pt x="99" y="74"/>
                    <a:pt x="101" y="72"/>
                  </a:cubicBezTo>
                  <a:cubicBezTo>
                    <a:pt x="102" y="72"/>
                    <a:pt x="103" y="71"/>
                    <a:pt x="105" y="70"/>
                  </a:cubicBezTo>
                  <a:cubicBezTo>
                    <a:pt x="106" y="71"/>
                    <a:pt x="109" y="72"/>
                    <a:pt x="111" y="73"/>
                  </a:cubicBezTo>
                  <a:cubicBezTo>
                    <a:pt x="111" y="74"/>
                    <a:pt x="111" y="75"/>
                    <a:pt x="111" y="76"/>
                  </a:cubicBezTo>
                  <a:cubicBezTo>
                    <a:pt x="112" y="79"/>
                    <a:pt x="114" y="81"/>
                    <a:pt x="117" y="81"/>
                  </a:cubicBezTo>
                  <a:cubicBezTo>
                    <a:pt x="124" y="81"/>
                    <a:pt x="124" y="81"/>
                    <a:pt x="124" y="81"/>
                  </a:cubicBezTo>
                  <a:cubicBezTo>
                    <a:pt x="127" y="81"/>
                    <a:pt x="129" y="79"/>
                    <a:pt x="129" y="76"/>
                  </a:cubicBezTo>
                  <a:cubicBezTo>
                    <a:pt x="130" y="75"/>
                    <a:pt x="130" y="74"/>
                    <a:pt x="130" y="73"/>
                  </a:cubicBezTo>
                  <a:cubicBezTo>
                    <a:pt x="132" y="72"/>
                    <a:pt x="134" y="71"/>
                    <a:pt x="136" y="70"/>
                  </a:cubicBezTo>
                  <a:cubicBezTo>
                    <a:pt x="137" y="71"/>
                    <a:pt x="138" y="72"/>
                    <a:pt x="139" y="72"/>
                  </a:cubicBezTo>
                  <a:cubicBezTo>
                    <a:pt x="141" y="74"/>
                    <a:pt x="145" y="74"/>
                    <a:pt x="147" y="72"/>
                  </a:cubicBezTo>
                  <a:cubicBezTo>
                    <a:pt x="152" y="67"/>
                    <a:pt x="152" y="67"/>
                    <a:pt x="152" y="67"/>
                  </a:cubicBezTo>
                  <a:cubicBezTo>
                    <a:pt x="154" y="65"/>
                    <a:pt x="154" y="62"/>
                    <a:pt x="152" y="60"/>
                  </a:cubicBezTo>
                  <a:cubicBezTo>
                    <a:pt x="151" y="59"/>
                    <a:pt x="151" y="58"/>
                    <a:pt x="150" y="56"/>
                  </a:cubicBezTo>
                  <a:cubicBezTo>
                    <a:pt x="151" y="55"/>
                    <a:pt x="152" y="52"/>
                    <a:pt x="152" y="50"/>
                  </a:cubicBezTo>
                  <a:cubicBezTo>
                    <a:pt x="154" y="50"/>
                    <a:pt x="155" y="50"/>
                    <a:pt x="156" y="50"/>
                  </a:cubicBezTo>
                  <a:cubicBezTo>
                    <a:pt x="159" y="49"/>
                    <a:pt x="161" y="47"/>
                    <a:pt x="161" y="44"/>
                  </a:cubicBezTo>
                  <a:cubicBezTo>
                    <a:pt x="161" y="37"/>
                    <a:pt x="161" y="37"/>
                    <a:pt x="161" y="37"/>
                  </a:cubicBezTo>
                  <a:cubicBezTo>
                    <a:pt x="161" y="34"/>
                    <a:pt x="159" y="32"/>
                    <a:pt x="156" y="32"/>
                  </a:cubicBezTo>
                  <a:close/>
                  <a:moveTo>
                    <a:pt x="154" y="43"/>
                  </a:moveTo>
                  <a:cubicBezTo>
                    <a:pt x="153" y="43"/>
                    <a:pt x="152" y="43"/>
                    <a:pt x="151" y="44"/>
                  </a:cubicBezTo>
                  <a:cubicBezTo>
                    <a:pt x="149" y="44"/>
                    <a:pt x="147" y="46"/>
                    <a:pt x="146" y="48"/>
                  </a:cubicBezTo>
                  <a:cubicBezTo>
                    <a:pt x="145" y="50"/>
                    <a:pt x="145" y="52"/>
                    <a:pt x="144" y="54"/>
                  </a:cubicBezTo>
                  <a:cubicBezTo>
                    <a:pt x="142" y="56"/>
                    <a:pt x="143" y="58"/>
                    <a:pt x="144" y="60"/>
                  </a:cubicBezTo>
                  <a:cubicBezTo>
                    <a:pt x="145" y="61"/>
                    <a:pt x="145" y="62"/>
                    <a:pt x="146" y="63"/>
                  </a:cubicBezTo>
                  <a:cubicBezTo>
                    <a:pt x="143" y="66"/>
                    <a:pt x="143" y="66"/>
                    <a:pt x="143" y="66"/>
                  </a:cubicBezTo>
                  <a:cubicBezTo>
                    <a:pt x="142" y="66"/>
                    <a:pt x="141" y="65"/>
                    <a:pt x="140" y="64"/>
                  </a:cubicBezTo>
                  <a:cubicBezTo>
                    <a:pt x="138" y="63"/>
                    <a:pt x="135" y="63"/>
                    <a:pt x="133" y="64"/>
                  </a:cubicBezTo>
                  <a:cubicBezTo>
                    <a:pt x="132" y="65"/>
                    <a:pt x="130" y="66"/>
                    <a:pt x="127" y="66"/>
                  </a:cubicBezTo>
                  <a:cubicBezTo>
                    <a:pt x="125" y="67"/>
                    <a:pt x="124" y="69"/>
                    <a:pt x="123" y="71"/>
                  </a:cubicBezTo>
                  <a:cubicBezTo>
                    <a:pt x="123" y="72"/>
                    <a:pt x="123" y="73"/>
                    <a:pt x="123" y="74"/>
                  </a:cubicBezTo>
                  <a:cubicBezTo>
                    <a:pt x="118" y="74"/>
                    <a:pt x="118" y="74"/>
                    <a:pt x="118" y="74"/>
                  </a:cubicBezTo>
                  <a:cubicBezTo>
                    <a:pt x="118" y="73"/>
                    <a:pt x="118" y="72"/>
                    <a:pt x="117" y="71"/>
                  </a:cubicBezTo>
                  <a:cubicBezTo>
                    <a:pt x="117" y="69"/>
                    <a:pt x="115" y="67"/>
                    <a:pt x="113" y="66"/>
                  </a:cubicBezTo>
                  <a:cubicBezTo>
                    <a:pt x="111" y="66"/>
                    <a:pt x="109" y="65"/>
                    <a:pt x="107" y="64"/>
                  </a:cubicBezTo>
                  <a:cubicBezTo>
                    <a:pt x="105" y="63"/>
                    <a:pt x="103" y="63"/>
                    <a:pt x="101" y="64"/>
                  </a:cubicBezTo>
                  <a:cubicBezTo>
                    <a:pt x="100" y="65"/>
                    <a:pt x="99" y="66"/>
                    <a:pt x="98" y="66"/>
                  </a:cubicBezTo>
                  <a:cubicBezTo>
                    <a:pt x="95" y="63"/>
                    <a:pt x="95" y="63"/>
                    <a:pt x="95" y="63"/>
                  </a:cubicBezTo>
                  <a:cubicBezTo>
                    <a:pt x="95" y="62"/>
                    <a:pt x="96" y="61"/>
                    <a:pt x="97" y="60"/>
                  </a:cubicBezTo>
                  <a:cubicBezTo>
                    <a:pt x="98" y="58"/>
                    <a:pt x="98" y="56"/>
                    <a:pt x="97" y="54"/>
                  </a:cubicBezTo>
                  <a:cubicBezTo>
                    <a:pt x="96" y="52"/>
                    <a:pt x="95" y="50"/>
                    <a:pt x="95" y="48"/>
                  </a:cubicBezTo>
                  <a:cubicBezTo>
                    <a:pt x="94" y="46"/>
                    <a:pt x="92" y="44"/>
                    <a:pt x="90" y="44"/>
                  </a:cubicBezTo>
                  <a:cubicBezTo>
                    <a:pt x="89" y="43"/>
                    <a:pt x="88" y="43"/>
                    <a:pt x="87" y="43"/>
                  </a:cubicBezTo>
                  <a:cubicBezTo>
                    <a:pt x="87" y="38"/>
                    <a:pt x="87" y="38"/>
                    <a:pt x="87" y="38"/>
                  </a:cubicBezTo>
                  <a:cubicBezTo>
                    <a:pt x="88" y="38"/>
                    <a:pt x="89" y="38"/>
                    <a:pt x="90" y="38"/>
                  </a:cubicBezTo>
                  <a:cubicBezTo>
                    <a:pt x="92" y="37"/>
                    <a:pt x="94" y="36"/>
                    <a:pt x="95" y="34"/>
                  </a:cubicBezTo>
                  <a:cubicBezTo>
                    <a:pt x="95" y="31"/>
                    <a:pt x="96" y="29"/>
                    <a:pt x="97" y="28"/>
                  </a:cubicBezTo>
                  <a:cubicBezTo>
                    <a:pt x="98" y="26"/>
                    <a:pt x="98" y="23"/>
                    <a:pt x="97" y="21"/>
                  </a:cubicBezTo>
                  <a:cubicBezTo>
                    <a:pt x="96" y="20"/>
                    <a:pt x="95" y="19"/>
                    <a:pt x="95" y="19"/>
                  </a:cubicBezTo>
                  <a:cubicBezTo>
                    <a:pt x="98" y="15"/>
                    <a:pt x="98" y="15"/>
                    <a:pt x="98" y="15"/>
                  </a:cubicBezTo>
                  <a:cubicBezTo>
                    <a:pt x="99" y="16"/>
                    <a:pt x="100" y="16"/>
                    <a:pt x="101" y="17"/>
                  </a:cubicBezTo>
                  <a:cubicBezTo>
                    <a:pt x="103" y="18"/>
                    <a:pt x="105" y="19"/>
                    <a:pt x="107" y="17"/>
                  </a:cubicBezTo>
                  <a:cubicBezTo>
                    <a:pt x="109" y="16"/>
                    <a:pt x="111" y="16"/>
                    <a:pt x="113" y="15"/>
                  </a:cubicBezTo>
                  <a:cubicBezTo>
                    <a:pt x="115" y="14"/>
                    <a:pt x="117" y="12"/>
                    <a:pt x="117" y="10"/>
                  </a:cubicBezTo>
                  <a:cubicBezTo>
                    <a:pt x="118" y="9"/>
                    <a:pt x="118" y="8"/>
                    <a:pt x="118" y="7"/>
                  </a:cubicBezTo>
                  <a:cubicBezTo>
                    <a:pt x="123" y="7"/>
                    <a:pt x="123" y="7"/>
                    <a:pt x="123" y="7"/>
                  </a:cubicBezTo>
                  <a:cubicBezTo>
                    <a:pt x="123" y="8"/>
                    <a:pt x="123" y="9"/>
                    <a:pt x="123" y="10"/>
                  </a:cubicBezTo>
                  <a:cubicBezTo>
                    <a:pt x="124" y="12"/>
                    <a:pt x="125" y="14"/>
                    <a:pt x="127" y="15"/>
                  </a:cubicBezTo>
                  <a:cubicBezTo>
                    <a:pt x="130" y="16"/>
                    <a:pt x="132" y="16"/>
                    <a:pt x="133" y="17"/>
                  </a:cubicBezTo>
                  <a:cubicBezTo>
                    <a:pt x="135" y="19"/>
                    <a:pt x="138" y="18"/>
                    <a:pt x="140" y="17"/>
                  </a:cubicBezTo>
                  <a:cubicBezTo>
                    <a:pt x="141" y="16"/>
                    <a:pt x="142" y="16"/>
                    <a:pt x="143" y="15"/>
                  </a:cubicBezTo>
                  <a:cubicBezTo>
                    <a:pt x="146" y="19"/>
                    <a:pt x="146" y="19"/>
                    <a:pt x="146" y="19"/>
                  </a:cubicBezTo>
                  <a:cubicBezTo>
                    <a:pt x="145" y="19"/>
                    <a:pt x="145" y="20"/>
                    <a:pt x="144" y="21"/>
                  </a:cubicBezTo>
                  <a:cubicBezTo>
                    <a:pt x="143" y="23"/>
                    <a:pt x="142" y="26"/>
                    <a:pt x="144" y="28"/>
                  </a:cubicBezTo>
                  <a:cubicBezTo>
                    <a:pt x="145" y="29"/>
                    <a:pt x="145" y="31"/>
                    <a:pt x="146" y="34"/>
                  </a:cubicBezTo>
                  <a:cubicBezTo>
                    <a:pt x="147" y="36"/>
                    <a:pt x="149" y="37"/>
                    <a:pt x="151" y="38"/>
                  </a:cubicBezTo>
                  <a:cubicBezTo>
                    <a:pt x="152" y="38"/>
                    <a:pt x="153" y="38"/>
                    <a:pt x="154" y="38"/>
                  </a:cubicBezTo>
                  <a:lnTo>
                    <a:pt x="154" y="43"/>
                  </a:lnTo>
                  <a:close/>
                  <a:moveTo>
                    <a:pt x="120" y="26"/>
                  </a:moveTo>
                  <a:cubicBezTo>
                    <a:pt x="112" y="26"/>
                    <a:pt x="106" y="33"/>
                    <a:pt x="106" y="41"/>
                  </a:cubicBezTo>
                  <a:cubicBezTo>
                    <a:pt x="106" y="49"/>
                    <a:pt x="112" y="55"/>
                    <a:pt x="120" y="55"/>
                  </a:cubicBezTo>
                  <a:cubicBezTo>
                    <a:pt x="128" y="55"/>
                    <a:pt x="135" y="49"/>
                    <a:pt x="135" y="41"/>
                  </a:cubicBezTo>
                  <a:cubicBezTo>
                    <a:pt x="135" y="33"/>
                    <a:pt x="128" y="26"/>
                    <a:pt x="120" y="26"/>
                  </a:cubicBezTo>
                  <a:close/>
                  <a:moveTo>
                    <a:pt x="120" y="49"/>
                  </a:moveTo>
                  <a:cubicBezTo>
                    <a:pt x="116" y="49"/>
                    <a:pt x="112" y="45"/>
                    <a:pt x="112" y="41"/>
                  </a:cubicBezTo>
                  <a:cubicBezTo>
                    <a:pt x="112" y="36"/>
                    <a:pt x="116" y="33"/>
                    <a:pt x="120" y="33"/>
                  </a:cubicBezTo>
                  <a:cubicBezTo>
                    <a:pt x="125" y="33"/>
                    <a:pt x="128" y="36"/>
                    <a:pt x="128" y="41"/>
                  </a:cubicBezTo>
                  <a:cubicBezTo>
                    <a:pt x="128" y="45"/>
                    <a:pt x="125" y="49"/>
                    <a:pt x="120" y="49"/>
                  </a:cubicBezTo>
                  <a:close/>
                </a:path>
              </a:pathLst>
            </a:custGeom>
            <a:solidFill>
              <a:schemeClr val="bg1">
                <a:lumMod val="95000"/>
              </a:schemeClr>
            </a:solidFill>
            <a:ln>
              <a:solidFill>
                <a:schemeClr val="tx1">
                  <a:lumMod val="85000"/>
                  <a:lumOff val="15000"/>
                </a:schemeClr>
              </a:solidFill>
            </a:ln>
          </p:spPr>
          <p:txBody>
            <a:bodyPr vert="horz" wrap="square" lIns="91440" tIns="45720" rIns="91440" bIns="45720" numCol="1" anchor="t" anchorCtr="0" compatLnSpc="1"/>
            <a:lstStyle/>
            <a:p>
              <a:endParaRPr lang="en-US"/>
            </a:p>
          </p:txBody>
        </p:sp>
      </p:grpSp>
      <p:cxnSp>
        <p:nvCxnSpPr>
          <p:cNvPr id="15" name="直接连接符 14"/>
          <p:cNvCxnSpPr/>
          <p:nvPr/>
        </p:nvCxnSpPr>
        <p:spPr>
          <a:xfrm>
            <a:off x="3219383" y="4159961"/>
            <a:ext cx="0" cy="1404219"/>
          </a:xfrm>
          <a:prstGeom prst="line">
            <a:avLst/>
          </a:prstGeom>
          <a:ln w="12700" cap="sq">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9636575" y="5325175"/>
            <a:ext cx="1300851" cy="398780"/>
          </a:xfrm>
          <a:prstGeom prst="rect">
            <a:avLst/>
          </a:prstGeom>
          <a:noFill/>
        </p:spPr>
        <p:txBody>
          <a:bodyPr wrap="square" rtlCol="0">
            <a:spAutoFit/>
          </a:bodyPr>
          <a:lstStyle/>
          <a:p>
            <a:pPr algn="dist"/>
            <a:r>
              <a:rPr lang="zh-CN" altLang="en-US" sz="2000" dirty="0">
                <a:solidFill>
                  <a:schemeClr val="bg1"/>
                </a:solidFill>
                <a:uFillTx/>
                <a:latin typeface="+中文标题" charset="0"/>
                <a:ea typeface="+mj-ea"/>
              </a:rPr>
              <a:t>方案价值</a:t>
            </a:r>
            <a:endParaRPr lang="zh-CN" altLang="en-US" sz="2000" dirty="0">
              <a:solidFill>
                <a:schemeClr val="tx1">
                  <a:lumMod val="85000"/>
                  <a:lumOff val="15000"/>
                </a:schemeClr>
              </a:solidFill>
              <a:latin typeface="+mj-ea"/>
              <a:ea typeface="+mj-ea"/>
            </a:endParaRPr>
          </a:p>
        </p:txBody>
      </p:sp>
      <p:sp>
        <p:nvSpPr>
          <p:cNvPr id="21" name="文本框 20"/>
          <p:cNvSpPr txBox="1"/>
          <p:nvPr/>
        </p:nvSpPr>
        <p:spPr>
          <a:xfrm>
            <a:off x="9843995" y="4986621"/>
            <a:ext cx="886012" cy="307777"/>
          </a:xfrm>
          <a:prstGeom prst="rect">
            <a:avLst/>
          </a:prstGeom>
          <a:noFill/>
        </p:spPr>
        <p:txBody>
          <a:bodyPr wrap="none" rtlCol="0">
            <a:spAutoFit/>
          </a:bodyPr>
          <a:lstStyle/>
          <a:p>
            <a:pPr algn="ct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PART 04</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流程图: 接点 22"/>
          <p:cNvSpPr/>
          <p:nvPr/>
        </p:nvSpPr>
        <p:spPr>
          <a:xfrm>
            <a:off x="9878061" y="3998854"/>
            <a:ext cx="817880" cy="817880"/>
          </a:xfrm>
          <a:prstGeom prst="flowChartConnector">
            <a:avLst/>
          </a:prstGeom>
          <a:solidFill>
            <a:srgbClr val="003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4048760" y="5325110"/>
            <a:ext cx="1583055" cy="706755"/>
          </a:xfrm>
          <a:prstGeom prst="rect">
            <a:avLst/>
          </a:prstGeom>
          <a:noFill/>
        </p:spPr>
        <p:txBody>
          <a:bodyPr wrap="square" rtlCol="0">
            <a:spAutoFit/>
          </a:bodyPr>
          <a:lstStyle/>
          <a:p>
            <a:pPr algn="dist">
              <a:buClrTx/>
              <a:buSzTx/>
              <a:buFontTx/>
            </a:pPr>
            <a:r>
              <a:rPr lang="zh-CN" altLang="en-US" sz="2000" dirty="0">
                <a:solidFill>
                  <a:schemeClr val="bg1"/>
                </a:solidFill>
                <a:uFillTx/>
                <a:latin typeface="+中文标题" charset="0"/>
                <a:ea typeface="+mj-ea"/>
              </a:rPr>
              <a:t>项目架构与方案介绍</a:t>
            </a:r>
            <a:endParaRPr lang="zh-CN" altLang="en-US" sz="2000" dirty="0">
              <a:solidFill>
                <a:schemeClr val="bg1"/>
              </a:solidFill>
              <a:uFillTx/>
              <a:latin typeface="+中文标题" charset="0"/>
              <a:ea typeface="+mj-ea"/>
            </a:endParaRPr>
          </a:p>
        </p:txBody>
      </p:sp>
      <p:sp>
        <p:nvSpPr>
          <p:cNvPr id="33" name="文本框 32"/>
          <p:cNvSpPr txBox="1"/>
          <p:nvPr/>
        </p:nvSpPr>
        <p:spPr>
          <a:xfrm>
            <a:off x="4255994" y="4986621"/>
            <a:ext cx="886012" cy="307777"/>
          </a:xfrm>
          <a:prstGeom prst="rect">
            <a:avLst/>
          </a:prstGeom>
          <a:noFill/>
        </p:spPr>
        <p:txBody>
          <a:bodyPr wrap="none" rtlCol="0">
            <a:spAutoFit/>
          </a:bodyPr>
          <a:lstStyle/>
          <a:p>
            <a:pPr algn="ct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PART 02</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5" name="流程图: 接点 34"/>
          <p:cNvSpPr/>
          <p:nvPr/>
        </p:nvSpPr>
        <p:spPr>
          <a:xfrm>
            <a:off x="4290060" y="3998854"/>
            <a:ext cx="817880" cy="817880"/>
          </a:xfrm>
          <a:prstGeom prst="flowChartConnector">
            <a:avLst/>
          </a:prstGeom>
          <a:solidFill>
            <a:srgbClr val="003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p:cNvSpPr txBox="1"/>
          <p:nvPr/>
        </p:nvSpPr>
        <p:spPr>
          <a:xfrm>
            <a:off x="6842760" y="5325110"/>
            <a:ext cx="1482090" cy="398780"/>
          </a:xfrm>
          <a:prstGeom prst="rect">
            <a:avLst/>
          </a:prstGeom>
          <a:noFill/>
        </p:spPr>
        <p:txBody>
          <a:bodyPr wrap="square" rtlCol="0">
            <a:spAutoFit/>
          </a:bodyPr>
          <a:lstStyle/>
          <a:p>
            <a:pPr algn="dist"/>
            <a:r>
              <a:rPr lang="zh-CN" altLang="en-US" sz="2000" dirty="0">
                <a:solidFill>
                  <a:schemeClr val="bg1"/>
                </a:solidFill>
                <a:uFillTx/>
                <a:latin typeface="+中文标题" charset="0"/>
                <a:ea typeface="+mj-ea"/>
              </a:rPr>
              <a:t>执行流程图</a:t>
            </a:r>
            <a:endParaRPr lang="zh-CN" altLang="en-US" sz="2000" dirty="0">
              <a:solidFill>
                <a:schemeClr val="tx1">
                  <a:lumMod val="85000"/>
                  <a:lumOff val="15000"/>
                </a:schemeClr>
              </a:solidFill>
              <a:latin typeface="+mj-ea"/>
              <a:ea typeface="+mj-ea"/>
            </a:endParaRPr>
          </a:p>
        </p:txBody>
      </p:sp>
      <p:sp>
        <p:nvSpPr>
          <p:cNvPr id="39" name="文本框 38"/>
          <p:cNvSpPr txBox="1"/>
          <p:nvPr/>
        </p:nvSpPr>
        <p:spPr>
          <a:xfrm>
            <a:off x="7049994" y="4986621"/>
            <a:ext cx="886012" cy="307777"/>
          </a:xfrm>
          <a:prstGeom prst="rect">
            <a:avLst/>
          </a:prstGeom>
          <a:noFill/>
        </p:spPr>
        <p:txBody>
          <a:bodyPr wrap="none" rtlCol="0">
            <a:spAutoFit/>
          </a:bodyPr>
          <a:lstStyle/>
          <a:p>
            <a:pPr algn="ct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PART 03</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1" name="流程图: 接点 40"/>
          <p:cNvSpPr/>
          <p:nvPr/>
        </p:nvSpPr>
        <p:spPr>
          <a:xfrm>
            <a:off x="7084060" y="3998854"/>
            <a:ext cx="817880" cy="817880"/>
          </a:xfrm>
          <a:prstGeom prst="flowChartConnector">
            <a:avLst/>
          </a:prstGeom>
          <a:solidFill>
            <a:srgbClr val="003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p:nvPr/>
        </p:nvCxnSpPr>
        <p:spPr>
          <a:xfrm>
            <a:off x="8959783" y="4159961"/>
            <a:ext cx="0" cy="1404219"/>
          </a:xfrm>
          <a:prstGeom prst="line">
            <a:avLst/>
          </a:prstGeom>
          <a:ln w="12700" cap="sq">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6089583" y="4159961"/>
            <a:ext cx="0" cy="1404219"/>
          </a:xfrm>
          <a:prstGeom prst="line">
            <a:avLst/>
          </a:prstGeom>
          <a:ln w="12700" cap="sq">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790400" y="673347"/>
            <a:ext cx="1252056" cy="706755"/>
          </a:xfrm>
          <a:prstGeom prst="rect">
            <a:avLst/>
          </a:prstGeom>
          <a:noFill/>
        </p:spPr>
        <p:txBody>
          <a:bodyPr wrap="square" rtlCol="0">
            <a:spAutoFit/>
          </a:bodyPr>
          <a:lstStyle/>
          <a:p>
            <a:pPr algn="dist"/>
            <a:r>
              <a:rPr lang="zh-CN" altLang="en-US" sz="4000" dirty="0">
                <a:solidFill>
                  <a:schemeClr val="tx1">
                    <a:lumMod val="85000"/>
                    <a:lumOff val="15000"/>
                  </a:schemeClr>
                </a:solidFill>
                <a:uFillTx/>
                <a:latin typeface="+中文标题" charset="0"/>
                <a:ea typeface="+mj-ea"/>
              </a:rPr>
              <a:t>目录</a:t>
            </a:r>
            <a:endParaRPr lang="zh-CN" altLang="en-US" sz="4000" dirty="0">
              <a:solidFill>
                <a:schemeClr val="tx1">
                  <a:lumMod val="85000"/>
                  <a:lumOff val="15000"/>
                </a:schemeClr>
              </a:solidFill>
              <a:uFillTx/>
              <a:latin typeface="+中文标题" charset="0"/>
              <a:ea typeface="+mj-ea"/>
            </a:endParaRPr>
          </a:p>
        </p:txBody>
      </p:sp>
      <p:sp>
        <p:nvSpPr>
          <p:cNvPr id="46" name="文本框 45"/>
          <p:cNvSpPr txBox="1"/>
          <p:nvPr/>
        </p:nvSpPr>
        <p:spPr>
          <a:xfrm>
            <a:off x="790400" y="1371977"/>
            <a:ext cx="2006118" cy="523220"/>
          </a:xfrm>
          <a:prstGeom prst="rect">
            <a:avLst/>
          </a:prstGeom>
          <a:noFill/>
        </p:spPr>
        <p:txBody>
          <a:bodyPr wrap="square" rtlCol="0">
            <a:spAutoFit/>
          </a:bodyPr>
          <a:lstStyle/>
          <a:p>
            <a:pPr algn="dist"/>
            <a:r>
              <a:rPr lang="en-US" altLang="zh-CN" sz="2800" dirty="0">
                <a:solidFill>
                  <a:schemeClr val="bg1"/>
                </a:solidFill>
              </a:rPr>
              <a:t>CONTENTS</a:t>
            </a:r>
            <a:endParaRPr lang="zh-CN" altLang="en-US" sz="2800" dirty="0">
              <a:solidFill>
                <a:schemeClr val="bg1"/>
              </a:solidFill>
            </a:endParaRPr>
          </a:p>
        </p:txBody>
      </p:sp>
      <p:sp>
        <p:nvSpPr>
          <p:cNvPr id="29" name="Freeform 132"/>
          <p:cNvSpPr>
            <a:spLocks noEditPoints="1"/>
          </p:cNvSpPr>
          <p:nvPr/>
        </p:nvSpPr>
        <p:spPr bwMode="auto">
          <a:xfrm>
            <a:off x="4419600" y="4124371"/>
            <a:ext cx="558798" cy="563672"/>
          </a:xfrm>
          <a:custGeom>
            <a:avLst/>
            <a:gdLst>
              <a:gd name="T0" fmla="*/ 0 w 160"/>
              <a:gd name="T1" fmla="*/ 80 h 160"/>
              <a:gd name="T2" fmla="*/ 160 w 160"/>
              <a:gd name="T3" fmla="*/ 80 h 160"/>
              <a:gd name="T4" fmla="*/ 150 w 160"/>
              <a:gd name="T5" fmla="*/ 60 h 160"/>
              <a:gd name="T6" fmla="*/ 142 w 160"/>
              <a:gd name="T7" fmla="*/ 69 h 160"/>
              <a:gd name="T8" fmla="*/ 125 w 160"/>
              <a:gd name="T9" fmla="*/ 68 h 160"/>
              <a:gd name="T10" fmla="*/ 126 w 160"/>
              <a:gd name="T11" fmla="*/ 81 h 160"/>
              <a:gd name="T12" fmla="*/ 113 w 160"/>
              <a:gd name="T13" fmla="*/ 79 h 160"/>
              <a:gd name="T14" fmla="*/ 104 w 160"/>
              <a:gd name="T15" fmla="*/ 95 h 160"/>
              <a:gd name="T16" fmla="*/ 100 w 160"/>
              <a:gd name="T17" fmla="*/ 115 h 160"/>
              <a:gd name="T18" fmla="*/ 89 w 160"/>
              <a:gd name="T19" fmla="*/ 141 h 160"/>
              <a:gd name="T20" fmla="*/ 76 w 160"/>
              <a:gd name="T21" fmla="*/ 115 h 160"/>
              <a:gd name="T22" fmla="*/ 49 w 160"/>
              <a:gd name="T23" fmla="*/ 96 h 160"/>
              <a:gd name="T24" fmla="*/ 62 w 160"/>
              <a:gd name="T25" fmla="*/ 74 h 160"/>
              <a:gd name="T26" fmla="*/ 91 w 160"/>
              <a:gd name="T27" fmla="*/ 81 h 160"/>
              <a:gd name="T28" fmla="*/ 108 w 160"/>
              <a:gd name="T29" fmla="*/ 62 h 160"/>
              <a:gd name="T30" fmla="*/ 73 w 160"/>
              <a:gd name="T31" fmla="*/ 56 h 160"/>
              <a:gd name="T32" fmla="*/ 82 w 160"/>
              <a:gd name="T33" fmla="*/ 53 h 160"/>
              <a:gd name="T34" fmla="*/ 111 w 160"/>
              <a:gd name="T35" fmla="*/ 40 h 160"/>
              <a:gd name="T36" fmla="*/ 70 w 160"/>
              <a:gd name="T37" fmla="*/ 12 h 160"/>
              <a:gd name="T38" fmla="*/ 90 w 160"/>
              <a:gd name="T39" fmla="*/ 9 h 160"/>
              <a:gd name="T40" fmla="*/ 64 w 160"/>
              <a:gd name="T41" fmla="*/ 30 h 160"/>
              <a:gd name="T42" fmla="*/ 32 w 160"/>
              <a:gd name="T43" fmla="*/ 36 h 160"/>
              <a:gd name="T44" fmla="*/ 9 w 160"/>
              <a:gd name="T45" fmla="*/ 62 h 160"/>
              <a:gd name="T46" fmla="*/ 11 w 160"/>
              <a:gd name="T47" fmla="*/ 104 h 160"/>
              <a:gd name="T48" fmla="*/ 28 w 160"/>
              <a:gd name="T49" fmla="*/ 120 h 160"/>
              <a:gd name="T50" fmla="*/ 43 w 160"/>
              <a:gd name="T51" fmla="*/ 143 h 160"/>
              <a:gd name="T52" fmla="*/ 23 w 160"/>
              <a:gd name="T53" fmla="*/ 101 h 160"/>
              <a:gd name="T54" fmla="*/ 7 w 160"/>
              <a:gd name="T55" fmla="*/ 78 h 160"/>
              <a:gd name="T56" fmla="*/ 39 w 160"/>
              <a:gd name="T57" fmla="*/ 36 h 160"/>
              <a:gd name="T58" fmla="*/ 63 w 160"/>
              <a:gd name="T59" fmla="*/ 14 h 160"/>
              <a:gd name="T60" fmla="*/ 64 w 160"/>
              <a:gd name="T61" fmla="*/ 37 h 160"/>
              <a:gd name="T62" fmla="*/ 92 w 160"/>
              <a:gd name="T63" fmla="*/ 15 h 160"/>
              <a:gd name="T64" fmla="*/ 111 w 160"/>
              <a:gd name="T65" fmla="*/ 33 h 160"/>
              <a:gd name="T66" fmla="*/ 80 w 160"/>
              <a:gd name="T67" fmla="*/ 46 h 160"/>
              <a:gd name="T68" fmla="*/ 69 w 160"/>
              <a:gd name="T69" fmla="*/ 62 h 160"/>
              <a:gd name="T70" fmla="*/ 102 w 160"/>
              <a:gd name="T71" fmla="*/ 67 h 160"/>
              <a:gd name="T72" fmla="*/ 76 w 160"/>
              <a:gd name="T73" fmla="*/ 73 h 160"/>
              <a:gd name="T74" fmla="*/ 44 w 160"/>
              <a:gd name="T75" fmla="*/ 82 h 160"/>
              <a:gd name="T76" fmla="*/ 56 w 160"/>
              <a:gd name="T77" fmla="*/ 116 h 160"/>
              <a:gd name="T78" fmla="*/ 75 w 160"/>
              <a:gd name="T79" fmla="*/ 139 h 160"/>
              <a:gd name="T80" fmla="*/ 94 w 160"/>
              <a:gd name="T81" fmla="*/ 146 h 160"/>
              <a:gd name="T82" fmla="*/ 107 w 160"/>
              <a:gd name="T83" fmla="*/ 115 h 160"/>
              <a:gd name="T84" fmla="*/ 109 w 160"/>
              <a:gd name="T85" fmla="*/ 90 h 160"/>
              <a:gd name="T86" fmla="*/ 118 w 160"/>
              <a:gd name="T87" fmla="*/ 91 h 160"/>
              <a:gd name="T88" fmla="*/ 128 w 160"/>
              <a:gd name="T89" fmla="*/ 75 h 160"/>
              <a:gd name="T90" fmla="*/ 128 w 160"/>
              <a:gd name="T91" fmla="*/ 74 h 160"/>
              <a:gd name="T92" fmla="*/ 144 w 160"/>
              <a:gd name="T93" fmla="*/ 76 h 160"/>
              <a:gd name="T94" fmla="*/ 152 w 160"/>
              <a:gd name="T95" fmla="*/ 6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160">
                <a:moveTo>
                  <a:pt x="137" y="23"/>
                </a:moveTo>
                <a:cubicBezTo>
                  <a:pt x="121" y="8"/>
                  <a:pt x="101" y="0"/>
                  <a:pt x="80" y="0"/>
                </a:cubicBezTo>
                <a:cubicBezTo>
                  <a:pt x="59" y="0"/>
                  <a:pt x="39" y="8"/>
                  <a:pt x="23" y="23"/>
                </a:cubicBezTo>
                <a:cubicBezTo>
                  <a:pt x="8" y="39"/>
                  <a:pt x="0" y="59"/>
                  <a:pt x="0" y="80"/>
                </a:cubicBezTo>
                <a:cubicBezTo>
                  <a:pt x="0" y="101"/>
                  <a:pt x="8" y="121"/>
                  <a:pt x="23" y="137"/>
                </a:cubicBezTo>
                <a:cubicBezTo>
                  <a:pt x="39" y="152"/>
                  <a:pt x="59" y="160"/>
                  <a:pt x="80" y="160"/>
                </a:cubicBezTo>
                <a:cubicBezTo>
                  <a:pt x="101" y="160"/>
                  <a:pt x="121" y="152"/>
                  <a:pt x="137" y="137"/>
                </a:cubicBezTo>
                <a:cubicBezTo>
                  <a:pt x="152" y="121"/>
                  <a:pt x="160" y="101"/>
                  <a:pt x="160" y="80"/>
                </a:cubicBezTo>
                <a:cubicBezTo>
                  <a:pt x="160" y="59"/>
                  <a:pt x="152" y="39"/>
                  <a:pt x="137" y="23"/>
                </a:cubicBezTo>
                <a:close/>
                <a:moveTo>
                  <a:pt x="117" y="34"/>
                </a:moveTo>
                <a:cubicBezTo>
                  <a:pt x="121" y="20"/>
                  <a:pt x="121" y="20"/>
                  <a:pt x="121" y="20"/>
                </a:cubicBezTo>
                <a:cubicBezTo>
                  <a:pt x="135" y="29"/>
                  <a:pt x="146" y="44"/>
                  <a:pt x="150" y="60"/>
                </a:cubicBezTo>
                <a:cubicBezTo>
                  <a:pt x="148" y="61"/>
                  <a:pt x="148" y="61"/>
                  <a:pt x="148" y="61"/>
                </a:cubicBezTo>
                <a:cubicBezTo>
                  <a:pt x="146" y="61"/>
                  <a:pt x="143" y="63"/>
                  <a:pt x="143" y="66"/>
                </a:cubicBezTo>
                <a:cubicBezTo>
                  <a:pt x="142" y="69"/>
                  <a:pt x="142" y="69"/>
                  <a:pt x="142" y="69"/>
                </a:cubicBezTo>
                <a:cubicBezTo>
                  <a:pt x="142" y="69"/>
                  <a:pt x="142" y="69"/>
                  <a:pt x="142" y="69"/>
                </a:cubicBezTo>
                <a:cubicBezTo>
                  <a:pt x="142" y="69"/>
                  <a:pt x="142" y="69"/>
                  <a:pt x="142" y="69"/>
                </a:cubicBezTo>
                <a:cubicBezTo>
                  <a:pt x="138" y="66"/>
                  <a:pt x="138" y="66"/>
                  <a:pt x="138" y="66"/>
                </a:cubicBezTo>
                <a:cubicBezTo>
                  <a:pt x="135" y="64"/>
                  <a:pt x="132" y="64"/>
                  <a:pt x="130" y="65"/>
                </a:cubicBezTo>
                <a:cubicBezTo>
                  <a:pt x="125" y="68"/>
                  <a:pt x="125" y="68"/>
                  <a:pt x="125" y="68"/>
                </a:cubicBezTo>
                <a:cubicBezTo>
                  <a:pt x="122" y="69"/>
                  <a:pt x="121" y="72"/>
                  <a:pt x="121" y="75"/>
                </a:cubicBezTo>
                <a:cubicBezTo>
                  <a:pt x="121" y="78"/>
                  <a:pt x="123" y="80"/>
                  <a:pt x="125" y="81"/>
                </a:cubicBezTo>
                <a:cubicBezTo>
                  <a:pt x="126" y="81"/>
                  <a:pt x="126" y="81"/>
                  <a:pt x="126" y="81"/>
                </a:cubicBezTo>
                <a:cubicBezTo>
                  <a:pt x="126" y="81"/>
                  <a:pt x="126" y="81"/>
                  <a:pt x="126" y="81"/>
                </a:cubicBezTo>
                <a:cubicBezTo>
                  <a:pt x="126" y="81"/>
                  <a:pt x="126" y="81"/>
                  <a:pt x="126" y="81"/>
                </a:cubicBezTo>
                <a:cubicBezTo>
                  <a:pt x="122" y="85"/>
                  <a:pt x="122" y="85"/>
                  <a:pt x="122" y="85"/>
                </a:cubicBezTo>
                <a:cubicBezTo>
                  <a:pt x="122" y="85"/>
                  <a:pt x="122" y="85"/>
                  <a:pt x="122" y="85"/>
                </a:cubicBezTo>
                <a:cubicBezTo>
                  <a:pt x="113" y="79"/>
                  <a:pt x="113" y="79"/>
                  <a:pt x="113" y="79"/>
                </a:cubicBezTo>
                <a:cubicBezTo>
                  <a:pt x="111" y="78"/>
                  <a:pt x="109" y="78"/>
                  <a:pt x="106" y="79"/>
                </a:cubicBezTo>
                <a:cubicBezTo>
                  <a:pt x="104" y="80"/>
                  <a:pt x="103" y="82"/>
                  <a:pt x="102" y="84"/>
                </a:cubicBezTo>
                <a:cubicBezTo>
                  <a:pt x="102" y="89"/>
                  <a:pt x="102" y="89"/>
                  <a:pt x="102" y="89"/>
                </a:cubicBezTo>
                <a:cubicBezTo>
                  <a:pt x="101" y="91"/>
                  <a:pt x="102" y="93"/>
                  <a:pt x="104" y="95"/>
                </a:cubicBezTo>
                <a:cubicBezTo>
                  <a:pt x="108" y="99"/>
                  <a:pt x="108" y="99"/>
                  <a:pt x="108" y="99"/>
                </a:cubicBezTo>
                <a:cubicBezTo>
                  <a:pt x="108" y="99"/>
                  <a:pt x="108" y="99"/>
                  <a:pt x="108" y="100"/>
                </a:cubicBezTo>
                <a:cubicBezTo>
                  <a:pt x="101" y="111"/>
                  <a:pt x="101" y="111"/>
                  <a:pt x="101" y="111"/>
                </a:cubicBezTo>
                <a:cubicBezTo>
                  <a:pt x="100" y="112"/>
                  <a:pt x="100" y="113"/>
                  <a:pt x="100" y="115"/>
                </a:cubicBezTo>
                <a:cubicBezTo>
                  <a:pt x="99" y="131"/>
                  <a:pt x="99" y="131"/>
                  <a:pt x="99" y="131"/>
                </a:cubicBezTo>
                <a:cubicBezTo>
                  <a:pt x="99" y="131"/>
                  <a:pt x="99" y="131"/>
                  <a:pt x="99" y="131"/>
                </a:cubicBezTo>
                <a:cubicBezTo>
                  <a:pt x="89" y="141"/>
                  <a:pt x="89" y="141"/>
                  <a:pt x="89" y="141"/>
                </a:cubicBezTo>
                <a:cubicBezTo>
                  <a:pt x="89" y="141"/>
                  <a:pt x="89" y="141"/>
                  <a:pt x="89" y="141"/>
                </a:cubicBezTo>
                <a:cubicBezTo>
                  <a:pt x="82" y="137"/>
                  <a:pt x="82" y="137"/>
                  <a:pt x="82" y="137"/>
                </a:cubicBezTo>
                <a:cubicBezTo>
                  <a:pt x="82" y="137"/>
                  <a:pt x="82" y="137"/>
                  <a:pt x="82" y="137"/>
                </a:cubicBezTo>
                <a:cubicBezTo>
                  <a:pt x="82" y="137"/>
                  <a:pt x="79" y="123"/>
                  <a:pt x="79" y="123"/>
                </a:cubicBezTo>
                <a:cubicBezTo>
                  <a:pt x="76" y="115"/>
                  <a:pt x="76" y="115"/>
                  <a:pt x="76" y="115"/>
                </a:cubicBezTo>
                <a:cubicBezTo>
                  <a:pt x="75" y="112"/>
                  <a:pt x="73" y="110"/>
                  <a:pt x="70" y="110"/>
                </a:cubicBezTo>
                <a:cubicBezTo>
                  <a:pt x="57" y="109"/>
                  <a:pt x="57" y="109"/>
                  <a:pt x="57" y="109"/>
                </a:cubicBezTo>
                <a:cubicBezTo>
                  <a:pt x="56" y="109"/>
                  <a:pt x="56" y="109"/>
                  <a:pt x="56" y="109"/>
                </a:cubicBezTo>
                <a:cubicBezTo>
                  <a:pt x="49" y="96"/>
                  <a:pt x="49" y="96"/>
                  <a:pt x="49" y="96"/>
                </a:cubicBezTo>
                <a:cubicBezTo>
                  <a:pt x="49" y="96"/>
                  <a:pt x="49" y="96"/>
                  <a:pt x="49" y="96"/>
                </a:cubicBezTo>
                <a:cubicBezTo>
                  <a:pt x="51" y="83"/>
                  <a:pt x="51" y="83"/>
                  <a:pt x="51" y="83"/>
                </a:cubicBezTo>
                <a:cubicBezTo>
                  <a:pt x="51" y="83"/>
                  <a:pt x="51" y="83"/>
                  <a:pt x="51" y="83"/>
                </a:cubicBezTo>
                <a:cubicBezTo>
                  <a:pt x="62" y="74"/>
                  <a:pt x="62" y="74"/>
                  <a:pt x="62" y="74"/>
                </a:cubicBezTo>
                <a:cubicBezTo>
                  <a:pt x="62" y="74"/>
                  <a:pt x="62" y="74"/>
                  <a:pt x="62" y="74"/>
                </a:cubicBezTo>
                <a:cubicBezTo>
                  <a:pt x="74" y="79"/>
                  <a:pt x="74" y="79"/>
                  <a:pt x="74" y="79"/>
                </a:cubicBezTo>
                <a:cubicBezTo>
                  <a:pt x="74" y="79"/>
                  <a:pt x="75" y="80"/>
                  <a:pt x="76" y="80"/>
                </a:cubicBezTo>
                <a:cubicBezTo>
                  <a:pt x="91" y="81"/>
                  <a:pt x="91" y="81"/>
                  <a:pt x="91" y="81"/>
                </a:cubicBezTo>
                <a:cubicBezTo>
                  <a:pt x="93" y="81"/>
                  <a:pt x="95" y="81"/>
                  <a:pt x="96" y="80"/>
                </a:cubicBezTo>
                <a:cubicBezTo>
                  <a:pt x="107" y="73"/>
                  <a:pt x="107" y="73"/>
                  <a:pt x="107" y="73"/>
                </a:cubicBezTo>
                <a:cubicBezTo>
                  <a:pt x="109" y="71"/>
                  <a:pt x="110" y="67"/>
                  <a:pt x="109" y="64"/>
                </a:cubicBezTo>
                <a:cubicBezTo>
                  <a:pt x="108" y="62"/>
                  <a:pt x="108" y="62"/>
                  <a:pt x="108" y="62"/>
                </a:cubicBezTo>
                <a:cubicBezTo>
                  <a:pt x="107" y="59"/>
                  <a:pt x="104" y="58"/>
                  <a:pt x="102" y="57"/>
                </a:cubicBezTo>
                <a:cubicBezTo>
                  <a:pt x="73" y="56"/>
                  <a:pt x="73" y="56"/>
                  <a:pt x="73" y="56"/>
                </a:cubicBezTo>
                <a:cubicBezTo>
                  <a:pt x="73" y="56"/>
                  <a:pt x="73" y="56"/>
                  <a:pt x="73" y="56"/>
                </a:cubicBezTo>
                <a:cubicBezTo>
                  <a:pt x="73" y="56"/>
                  <a:pt x="73" y="56"/>
                  <a:pt x="73" y="56"/>
                </a:cubicBezTo>
                <a:cubicBezTo>
                  <a:pt x="73" y="56"/>
                  <a:pt x="73" y="56"/>
                  <a:pt x="73" y="56"/>
                </a:cubicBezTo>
                <a:cubicBezTo>
                  <a:pt x="73" y="56"/>
                  <a:pt x="73" y="56"/>
                  <a:pt x="73" y="56"/>
                </a:cubicBezTo>
                <a:cubicBezTo>
                  <a:pt x="73" y="56"/>
                  <a:pt x="73" y="56"/>
                  <a:pt x="73" y="56"/>
                </a:cubicBezTo>
                <a:cubicBezTo>
                  <a:pt x="82" y="53"/>
                  <a:pt x="82" y="53"/>
                  <a:pt x="82" y="53"/>
                </a:cubicBezTo>
                <a:cubicBezTo>
                  <a:pt x="83" y="53"/>
                  <a:pt x="84" y="52"/>
                  <a:pt x="85" y="52"/>
                </a:cubicBezTo>
                <a:cubicBezTo>
                  <a:pt x="95" y="42"/>
                  <a:pt x="95" y="42"/>
                  <a:pt x="95" y="42"/>
                </a:cubicBezTo>
                <a:cubicBezTo>
                  <a:pt x="95" y="42"/>
                  <a:pt x="95" y="42"/>
                  <a:pt x="95" y="42"/>
                </a:cubicBezTo>
                <a:cubicBezTo>
                  <a:pt x="111" y="40"/>
                  <a:pt x="111" y="40"/>
                  <a:pt x="111" y="40"/>
                </a:cubicBezTo>
                <a:cubicBezTo>
                  <a:pt x="114" y="40"/>
                  <a:pt x="117" y="37"/>
                  <a:pt x="117" y="34"/>
                </a:cubicBezTo>
                <a:close/>
                <a:moveTo>
                  <a:pt x="63" y="29"/>
                </a:moveTo>
                <a:cubicBezTo>
                  <a:pt x="69" y="17"/>
                  <a:pt x="69" y="17"/>
                  <a:pt x="69" y="17"/>
                </a:cubicBezTo>
                <a:cubicBezTo>
                  <a:pt x="70" y="16"/>
                  <a:pt x="71" y="14"/>
                  <a:pt x="70" y="12"/>
                </a:cubicBezTo>
                <a:cubicBezTo>
                  <a:pt x="69" y="8"/>
                  <a:pt x="69" y="8"/>
                  <a:pt x="69" y="8"/>
                </a:cubicBezTo>
                <a:cubicBezTo>
                  <a:pt x="73" y="7"/>
                  <a:pt x="76" y="7"/>
                  <a:pt x="80" y="7"/>
                </a:cubicBezTo>
                <a:cubicBezTo>
                  <a:pt x="84" y="7"/>
                  <a:pt x="87" y="7"/>
                  <a:pt x="91" y="8"/>
                </a:cubicBezTo>
                <a:cubicBezTo>
                  <a:pt x="91" y="8"/>
                  <a:pt x="90" y="9"/>
                  <a:pt x="90" y="9"/>
                </a:cubicBezTo>
                <a:cubicBezTo>
                  <a:pt x="81" y="12"/>
                  <a:pt x="81" y="12"/>
                  <a:pt x="81" y="12"/>
                </a:cubicBezTo>
                <a:cubicBezTo>
                  <a:pt x="80" y="13"/>
                  <a:pt x="79" y="14"/>
                  <a:pt x="78" y="15"/>
                </a:cubicBezTo>
                <a:cubicBezTo>
                  <a:pt x="65" y="30"/>
                  <a:pt x="65" y="30"/>
                  <a:pt x="65" y="30"/>
                </a:cubicBezTo>
                <a:cubicBezTo>
                  <a:pt x="65" y="30"/>
                  <a:pt x="65" y="30"/>
                  <a:pt x="64" y="30"/>
                </a:cubicBezTo>
                <a:cubicBezTo>
                  <a:pt x="64" y="30"/>
                  <a:pt x="64" y="30"/>
                  <a:pt x="63" y="30"/>
                </a:cubicBezTo>
                <a:cubicBezTo>
                  <a:pt x="63" y="29"/>
                  <a:pt x="63" y="29"/>
                  <a:pt x="63" y="29"/>
                </a:cubicBezTo>
                <a:close/>
                <a:moveTo>
                  <a:pt x="32" y="25"/>
                </a:moveTo>
                <a:cubicBezTo>
                  <a:pt x="32" y="36"/>
                  <a:pt x="32" y="36"/>
                  <a:pt x="32" y="36"/>
                </a:cubicBezTo>
                <a:cubicBezTo>
                  <a:pt x="32" y="39"/>
                  <a:pt x="31" y="41"/>
                  <a:pt x="28" y="43"/>
                </a:cubicBezTo>
                <a:cubicBezTo>
                  <a:pt x="21" y="48"/>
                  <a:pt x="21" y="48"/>
                  <a:pt x="21" y="48"/>
                </a:cubicBezTo>
                <a:cubicBezTo>
                  <a:pt x="19" y="49"/>
                  <a:pt x="17" y="51"/>
                  <a:pt x="16" y="52"/>
                </a:cubicBezTo>
                <a:cubicBezTo>
                  <a:pt x="9" y="62"/>
                  <a:pt x="9" y="62"/>
                  <a:pt x="9" y="62"/>
                </a:cubicBezTo>
                <a:cubicBezTo>
                  <a:pt x="13" y="48"/>
                  <a:pt x="21" y="35"/>
                  <a:pt x="32" y="25"/>
                </a:cubicBezTo>
                <a:close/>
                <a:moveTo>
                  <a:pt x="37" y="130"/>
                </a:moveTo>
                <a:cubicBezTo>
                  <a:pt x="36" y="138"/>
                  <a:pt x="36" y="138"/>
                  <a:pt x="36" y="138"/>
                </a:cubicBezTo>
                <a:cubicBezTo>
                  <a:pt x="25" y="129"/>
                  <a:pt x="16" y="117"/>
                  <a:pt x="11" y="104"/>
                </a:cubicBezTo>
                <a:cubicBezTo>
                  <a:pt x="16" y="104"/>
                  <a:pt x="16" y="104"/>
                  <a:pt x="16" y="104"/>
                </a:cubicBezTo>
                <a:cubicBezTo>
                  <a:pt x="16" y="104"/>
                  <a:pt x="17" y="104"/>
                  <a:pt x="17" y="104"/>
                </a:cubicBezTo>
                <a:cubicBezTo>
                  <a:pt x="26" y="119"/>
                  <a:pt x="26" y="119"/>
                  <a:pt x="26" y="119"/>
                </a:cubicBezTo>
                <a:cubicBezTo>
                  <a:pt x="26" y="119"/>
                  <a:pt x="27" y="120"/>
                  <a:pt x="28" y="120"/>
                </a:cubicBezTo>
                <a:cubicBezTo>
                  <a:pt x="36" y="128"/>
                  <a:pt x="36" y="128"/>
                  <a:pt x="36" y="128"/>
                </a:cubicBezTo>
                <a:cubicBezTo>
                  <a:pt x="37" y="129"/>
                  <a:pt x="37" y="129"/>
                  <a:pt x="37" y="130"/>
                </a:cubicBezTo>
                <a:close/>
                <a:moveTo>
                  <a:pt x="80" y="153"/>
                </a:moveTo>
                <a:cubicBezTo>
                  <a:pt x="66" y="153"/>
                  <a:pt x="54" y="149"/>
                  <a:pt x="43" y="143"/>
                </a:cubicBezTo>
                <a:cubicBezTo>
                  <a:pt x="44" y="131"/>
                  <a:pt x="44" y="131"/>
                  <a:pt x="44" y="131"/>
                </a:cubicBezTo>
                <a:cubicBezTo>
                  <a:pt x="44" y="128"/>
                  <a:pt x="43" y="125"/>
                  <a:pt x="41" y="123"/>
                </a:cubicBezTo>
                <a:cubicBezTo>
                  <a:pt x="41" y="123"/>
                  <a:pt x="32" y="115"/>
                  <a:pt x="32" y="115"/>
                </a:cubicBezTo>
                <a:cubicBezTo>
                  <a:pt x="23" y="101"/>
                  <a:pt x="23" y="101"/>
                  <a:pt x="23" y="101"/>
                </a:cubicBezTo>
                <a:cubicBezTo>
                  <a:pt x="21" y="98"/>
                  <a:pt x="19" y="97"/>
                  <a:pt x="16" y="97"/>
                </a:cubicBezTo>
                <a:cubicBezTo>
                  <a:pt x="9" y="97"/>
                  <a:pt x="9" y="97"/>
                  <a:pt x="9" y="97"/>
                </a:cubicBezTo>
                <a:cubicBezTo>
                  <a:pt x="8" y="91"/>
                  <a:pt x="7" y="86"/>
                  <a:pt x="7" y="80"/>
                </a:cubicBezTo>
                <a:cubicBezTo>
                  <a:pt x="7" y="79"/>
                  <a:pt x="7" y="79"/>
                  <a:pt x="7" y="78"/>
                </a:cubicBezTo>
                <a:cubicBezTo>
                  <a:pt x="22" y="56"/>
                  <a:pt x="22" y="56"/>
                  <a:pt x="22" y="56"/>
                </a:cubicBezTo>
                <a:cubicBezTo>
                  <a:pt x="23" y="55"/>
                  <a:pt x="24" y="54"/>
                  <a:pt x="25" y="54"/>
                </a:cubicBezTo>
                <a:cubicBezTo>
                  <a:pt x="32" y="49"/>
                  <a:pt x="32" y="49"/>
                  <a:pt x="32" y="49"/>
                </a:cubicBezTo>
                <a:cubicBezTo>
                  <a:pt x="37" y="46"/>
                  <a:pt x="39" y="41"/>
                  <a:pt x="39" y="36"/>
                </a:cubicBezTo>
                <a:cubicBezTo>
                  <a:pt x="39" y="19"/>
                  <a:pt x="39" y="19"/>
                  <a:pt x="39" y="19"/>
                </a:cubicBezTo>
                <a:cubicBezTo>
                  <a:pt x="46" y="15"/>
                  <a:pt x="54" y="11"/>
                  <a:pt x="62" y="9"/>
                </a:cubicBezTo>
                <a:cubicBezTo>
                  <a:pt x="63" y="13"/>
                  <a:pt x="63" y="13"/>
                  <a:pt x="63" y="13"/>
                </a:cubicBezTo>
                <a:cubicBezTo>
                  <a:pt x="63" y="13"/>
                  <a:pt x="63" y="14"/>
                  <a:pt x="63" y="14"/>
                </a:cubicBezTo>
                <a:cubicBezTo>
                  <a:pt x="57" y="25"/>
                  <a:pt x="57" y="25"/>
                  <a:pt x="57" y="25"/>
                </a:cubicBezTo>
                <a:cubicBezTo>
                  <a:pt x="57" y="26"/>
                  <a:pt x="56" y="28"/>
                  <a:pt x="56" y="28"/>
                </a:cubicBezTo>
                <a:cubicBezTo>
                  <a:pt x="56" y="30"/>
                  <a:pt x="56" y="33"/>
                  <a:pt x="58" y="35"/>
                </a:cubicBezTo>
                <a:cubicBezTo>
                  <a:pt x="60" y="36"/>
                  <a:pt x="62" y="37"/>
                  <a:pt x="64" y="37"/>
                </a:cubicBezTo>
                <a:cubicBezTo>
                  <a:pt x="64" y="37"/>
                  <a:pt x="68" y="38"/>
                  <a:pt x="70" y="35"/>
                </a:cubicBezTo>
                <a:cubicBezTo>
                  <a:pt x="84" y="19"/>
                  <a:pt x="84" y="19"/>
                  <a:pt x="84" y="19"/>
                </a:cubicBezTo>
                <a:cubicBezTo>
                  <a:pt x="84" y="19"/>
                  <a:pt x="84" y="19"/>
                  <a:pt x="84" y="19"/>
                </a:cubicBezTo>
                <a:cubicBezTo>
                  <a:pt x="92" y="15"/>
                  <a:pt x="92" y="15"/>
                  <a:pt x="92" y="15"/>
                </a:cubicBezTo>
                <a:cubicBezTo>
                  <a:pt x="94" y="15"/>
                  <a:pt x="95" y="14"/>
                  <a:pt x="96" y="13"/>
                </a:cubicBezTo>
                <a:cubicBezTo>
                  <a:pt x="99" y="10"/>
                  <a:pt x="99" y="10"/>
                  <a:pt x="99" y="10"/>
                </a:cubicBezTo>
                <a:cubicBezTo>
                  <a:pt x="104" y="11"/>
                  <a:pt x="110" y="13"/>
                  <a:pt x="115" y="16"/>
                </a:cubicBezTo>
                <a:cubicBezTo>
                  <a:pt x="115" y="16"/>
                  <a:pt x="111" y="33"/>
                  <a:pt x="111" y="33"/>
                </a:cubicBezTo>
                <a:cubicBezTo>
                  <a:pt x="111" y="33"/>
                  <a:pt x="111" y="33"/>
                  <a:pt x="110" y="33"/>
                </a:cubicBezTo>
                <a:cubicBezTo>
                  <a:pt x="95" y="34"/>
                  <a:pt x="95" y="34"/>
                  <a:pt x="95" y="34"/>
                </a:cubicBezTo>
                <a:cubicBezTo>
                  <a:pt x="93" y="35"/>
                  <a:pt x="91" y="35"/>
                  <a:pt x="90" y="36"/>
                </a:cubicBezTo>
                <a:cubicBezTo>
                  <a:pt x="80" y="46"/>
                  <a:pt x="80" y="46"/>
                  <a:pt x="80" y="46"/>
                </a:cubicBezTo>
                <a:cubicBezTo>
                  <a:pt x="80" y="46"/>
                  <a:pt x="80" y="46"/>
                  <a:pt x="80" y="46"/>
                </a:cubicBezTo>
                <a:cubicBezTo>
                  <a:pt x="71" y="49"/>
                  <a:pt x="71" y="49"/>
                  <a:pt x="71" y="49"/>
                </a:cubicBezTo>
                <a:cubicBezTo>
                  <a:pt x="68" y="50"/>
                  <a:pt x="66" y="52"/>
                  <a:pt x="66" y="55"/>
                </a:cubicBezTo>
                <a:cubicBezTo>
                  <a:pt x="65" y="58"/>
                  <a:pt x="67" y="61"/>
                  <a:pt x="69" y="62"/>
                </a:cubicBezTo>
                <a:cubicBezTo>
                  <a:pt x="70" y="63"/>
                  <a:pt x="71" y="63"/>
                  <a:pt x="72" y="63"/>
                </a:cubicBezTo>
                <a:cubicBezTo>
                  <a:pt x="101" y="65"/>
                  <a:pt x="101" y="65"/>
                  <a:pt x="101" y="65"/>
                </a:cubicBezTo>
                <a:cubicBezTo>
                  <a:pt x="101" y="65"/>
                  <a:pt x="101" y="65"/>
                  <a:pt x="101" y="65"/>
                </a:cubicBezTo>
                <a:cubicBezTo>
                  <a:pt x="102" y="67"/>
                  <a:pt x="102" y="67"/>
                  <a:pt x="102" y="67"/>
                </a:cubicBezTo>
                <a:cubicBezTo>
                  <a:pt x="102" y="67"/>
                  <a:pt x="102" y="67"/>
                  <a:pt x="102" y="67"/>
                </a:cubicBezTo>
                <a:cubicBezTo>
                  <a:pt x="92" y="74"/>
                  <a:pt x="92" y="74"/>
                  <a:pt x="92" y="74"/>
                </a:cubicBezTo>
                <a:cubicBezTo>
                  <a:pt x="92" y="74"/>
                  <a:pt x="92" y="74"/>
                  <a:pt x="92" y="74"/>
                </a:cubicBezTo>
                <a:cubicBezTo>
                  <a:pt x="76" y="73"/>
                  <a:pt x="76" y="73"/>
                  <a:pt x="76" y="73"/>
                </a:cubicBezTo>
                <a:cubicBezTo>
                  <a:pt x="65" y="68"/>
                  <a:pt x="65" y="68"/>
                  <a:pt x="65" y="68"/>
                </a:cubicBezTo>
                <a:cubicBezTo>
                  <a:pt x="63" y="67"/>
                  <a:pt x="60" y="67"/>
                  <a:pt x="58" y="69"/>
                </a:cubicBezTo>
                <a:cubicBezTo>
                  <a:pt x="47" y="77"/>
                  <a:pt x="47" y="77"/>
                  <a:pt x="47" y="77"/>
                </a:cubicBezTo>
                <a:cubicBezTo>
                  <a:pt x="45" y="79"/>
                  <a:pt x="44" y="80"/>
                  <a:pt x="44" y="82"/>
                </a:cubicBezTo>
                <a:cubicBezTo>
                  <a:pt x="42" y="95"/>
                  <a:pt x="42" y="95"/>
                  <a:pt x="42" y="95"/>
                </a:cubicBezTo>
                <a:cubicBezTo>
                  <a:pt x="42" y="96"/>
                  <a:pt x="42" y="98"/>
                  <a:pt x="43" y="99"/>
                </a:cubicBezTo>
                <a:cubicBezTo>
                  <a:pt x="50" y="112"/>
                  <a:pt x="50" y="112"/>
                  <a:pt x="50" y="112"/>
                </a:cubicBezTo>
                <a:cubicBezTo>
                  <a:pt x="51" y="114"/>
                  <a:pt x="54" y="116"/>
                  <a:pt x="56" y="116"/>
                </a:cubicBezTo>
                <a:cubicBezTo>
                  <a:pt x="69" y="117"/>
                  <a:pt x="69" y="117"/>
                  <a:pt x="69" y="117"/>
                </a:cubicBezTo>
                <a:cubicBezTo>
                  <a:pt x="69" y="117"/>
                  <a:pt x="69" y="117"/>
                  <a:pt x="69" y="117"/>
                </a:cubicBezTo>
                <a:cubicBezTo>
                  <a:pt x="72" y="125"/>
                  <a:pt x="72" y="125"/>
                  <a:pt x="72" y="125"/>
                </a:cubicBezTo>
                <a:cubicBezTo>
                  <a:pt x="75" y="139"/>
                  <a:pt x="75" y="139"/>
                  <a:pt x="75" y="139"/>
                </a:cubicBezTo>
                <a:cubicBezTo>
                  <a:pt x="76" y="141"/>
                  <a:pt x="77" y="142"/>
                  <a:pt x="79" y="144"/>
                </a:cubicBezTo>
                <a:cubicBezTo>
                  <a:pt x="85" y="147"/>
                  <a:pt x="85" y="147"/>
                  <a:pt x="85" y="147"/>
                </a:cubicBezTo>
                <a:cubicBezTo>
                  <a:pt x="86" y="148"/>
                  <a:pt x="88" y="148"/>
                  <a:pt x="89" y="148"/>
                </a:cubicBezTo>
                <a:cubicBezTo>
                  <a:pt x="91" y="148"/>
                  <a:pt x="92" y="148"/>
                  <a:pt x="94" y="146"/>
                </a:cubicBezTo>
                <a:cubicBezTo>
                  <a:pt x="104" y="136"/>
                  <a:pt x="104" y="136"/>
                  <a:pt x="104" y="136"/>
                </a:cubicBezTo>
                <a:cubicBezTo>
                  <a:pt x="105" y="135"/>
                  <a:pt x="106" y="133"/>
                  <a:pt x="106" y="131"/>
                </a:cubicBezTo>
                <a:cubicBezTo>
                  <a:pt x="107" y="115"/>
                  <a:pt x="107" y="115"/>
                  <a:pt x="107" y="115"/>
                </a:cubicBezTo>
                <a:cubicBezTo>
                  <a:pt x="107" y="115"/>
                  <a:pt x="107" y="115"/>
                  <a:pt x="107" y="115"/>
                </a:cubicBezTo>
                <a:cubicBezTo>
                  <a:pt x="114" y="103"/>
                  <a:pt x="114" y="103"/>
                  <a:pt x="114" y="103"/>
                </a:cubicBezTo>
                <a:cubicBezTo>
                  <a:pt x="116" y="100"/>
                  <a:pt x="116" y="97"/>
                  <a:pt x="113" y="94"/>
                </a:cubicBezTo>
                <a:cubicBezTo>
                  <a:pt x="109" y="90"/>
                  <a:pt x="109" y="90"/>
                  <a:pt x="109" y="90"/>
                </a:cubicBezTo>
                <a:cubicBezTo>
                  <a:pt x="109" y="90"/>
                  <a:pt x="109" y="90"/>
                  <a:pt x="109" y="90"/>
                </a:cubicBezTo>
                <a:cubicBezTo>
                  <a:pt x="109" y="86"/>
                  <a:pt x="109" y="86"/>
                  <a:pt x="109" y="86"/>
                </a:cubicBezTo>
                <a:cubicBezTo>
                  <a:pt x="109" y="85"/>
                  <a:pt x="109" y="85"/>
                  <a:pt x="109" y="85"/>
                </a:cubicBezTo>
                <a:cubicBezTo>
                  <a:pt x="109" y="85"/>
                  <a:pt x="109" y="85"/>
                  <a:pt x="109" y="85"/>
                </a:cubicBezTo>
                <a:cubicBezTo>
                  <a:pt x="118" y="91"/>
                  <a:pt x="118" y="91"/>
                  <a:pt x="118" y="91"/>
                </a:cubicBezTo>
                <a:cubicBezTo>
                  <a:pt x="121" y="93"/>
                  <a:pt x="125" y="93"/>
                  <a:pt x="128" y="90"/>
                </a:cubicBezTo>
                <a:cubicBezTo>
                  <a:pt x="131" y="86"/>
                  <a:pt x="131" y="86"/>
                  <a:pt x="131" y="86"/>
                </a:cubicBezTo>
                <a:cubicBezTo>
                  <a:pt x="133" y="84"/>
                  <a:pt x="133" y="82"/>
                  <a:pt x="133" y="80"/>
                </a:cubicBezTo>
                <a:cubicBezTo>
                  <a:pt x="132" y="77"/>
                  <a:pt x="130" y="75"/>
                  <a:pt x="128" y="75"/>
                </a:cubicBezTo>
                <a:cubicBezTo>
                  <a:pt x="128" y="74"/>
                  <a:pt x="128" y="74"/>
                  <a:pt x="128" y="74"/>
                </a:cubicBezTo>
                <a:cubicBezTo>
                  <a:pt x="128" y="74"/>
                  <a:pt x="128" y="74"/>
                  <a:pt x="128" y="74"/>
                </a:cubicBezTo>
                <a:cubicBezTo>
                  <a:pt x="128" y="74"/>
                  <a:pt x="128" y="74"/>
                  <a:pt x="128" y="74"/>
                </a:cubicBezTo>
                <a:cubicBezTo>
                  <a:pt x="128" y="74"/>
                  <a:pt x="128" y="74"/>
                  <a:pt x="128" y="74"/>
                </a:cubicBezTo>
                <a:cubicBezTo>
                  <a:pt x="133" y="72"/>
                  <a:pt x="133" y="72"/>
                  <a:pt x="133" y="72"/>
                </a:cubicBezTo>
                <a:cubicBezTo>
                  <a:pt x="133" y="71"/>
                  <a:pt x="133" y="71"/>
                  <a:pt x="133" y="72"/>
                </a:cubicBezTo>
                <a:cubicBezTo>
                  <a:pt x="138" y="75"/>
                  <a:pt x="138" y="75"/>
                  <a:pt x="138" y="75"/>
                </a:cubicBezTo>
                <a:cubicBezTo>
                  <a:pt x="140" y="76"/>
                  <a:pt x="142" y="77"/>
                  <a:pt x="144" y="76"/>
                </a:cubicBezTo>
                <a:cubicBezTo>
                  <a:pt x="147" y="75"/>
                  <a:pt x="148" y="73"/>
                  <a:pt x="149" y="71"/>
                </a:cubicBezTo>
                <a:cubicBezTo>
                  <a:pt x="150" y="68"/>
                  <a:pt x="150" y="68"/>
                  <a:pt x="150" y="68"/>
                </a:cubicBezTo>
                <a:cubicBezTo>
                  <a:pt x="150" y="68"/>
                  <a:pt x="150" y="68"/>
                  <a:pt x="150" y="68"/>
                </a:cubicBezTo>
                <a:cubicBezTo>
                  <a:pt x="152" y="67"/>
                  <a:pt x="152" y="67"/>
                  <a:pt x="152" y="67"/>
                </a:cubicBezTo>
                <a:cubicBezTo>
                  <a:pt x="153" y="71"/>
                  <a:pt x="153" y="76"/>
                  <a:pt x="153" y="80"/>
                </a:cubicBezTo>
                <a:cubicBezTo>
                  <a:pt x="153" y="120"/>
                  <a:pt x="120" y="153"/>
                  <a:pt x="80" y="153"/>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nvGrpSpPr>
          <p:cNvPr id="30" name="组合 29"/>
          <p:cNvGrpSpPr/>
          <p:nvPr/>
        </p:nvGrpSpPr>
        <p:grpSpPr>
          <a:xfrm>
            <a:off x="10057667" y="4160876"/>
            <a:ext cx="472952" cy="486988"/>
            <a:chOff x="3449638" y="2233613"/>
            <a:chExt cx="534988" cy="550863"/>
          </a:xfrm>
          <a:solidFill>
            <a:schemeClr val="bg1"/>
          </a:solidFill>
        </p:grpSpPr>
        <p:sp>
          <p:nvSpPr>
            <p:cNvPr id="31" name="Freeform 57"/>
            <p:cNvSpPr>
              <a:spLocks noEditPoints="1"/>
            </p:cNvSpPr>
            <p:nvPr/>
          </p:nvSpPr>
          <p:spPr bwMode="auto">
            <a:xfrm>
              <a:off x="3449638" y="2233613"/>
              <a:ext cx="430213" cy="550863"/>
            </a:xfrm>
            <a:custGeom>
              <a:avLst/>
              <a:gdLst>
                <a:gd name="T0" fmla="*/ 122 w 126"/>
                <a:gd name="T1" fmla="*/ 24 h 160"/>
                <a:gd name="T2" fmla="*/ 126 w 126"/>
                <a:gd name="T3" fmla="*/ 21 h 160"/>
                <a:gd name="T4" fmla="*/ 126 w 126"/>
                <a:gd name="T5" fmla="*/ 8 h 160"/>
                <a:gd name="T6" fmla="*/ 118 w 126"/>
                <a:gd name="T7" fmla="*/ 0 h 160"/>
                <a:gd name="T8" fmla="*/ 36 w 126"/>
                <a:gd name="T9" fmla="*/ 0 h 160"/>
                <a:gd name="T10" fmla="*/ 33 w 126"/>
                <a:gd name="T11" fmla="*/ 1 h 160"/>
                <a:gd name="T12" fmla="*/ 1 w 126"/>
                <a:gd name="T13" fmla="*/ 33 h 160"/>
                <a:gd name="T14" fmla="*/ 0 w 126"/>
                <a:gd name="T15" fmla="*/ 36 h 160"/>
                <a:gd name="T16" fmla="*/ 0 w 126"/>
                <a:gd name="T17" fmla="*/ 152 h 160"/>
                <a:gd name="T18" fmla="*/ 8 w 126"/>
                <a:gd name="T19" fmla="*/ 160 h 160"/>
                <a:gd name="T20" fmla="*/ 118 w 126"/>
                <a:gd name="T21" fmla="*/ 160 h 160"/>
                <a:gd name="T22" fmla="*/ 126 w 126"/>
                <a:gd name="T23" fmla="*/ 152 h 160"/>
                <a:gd name="T24" fmla="*/ 126 w 126"/>
                <a:gd name="T25" fmla="*/ 93 h 160"/>
                <a:gd name="T26" fmla="*/ 122 w 126"/>
                <a:gd name="T27" fmla="*/ 89 h 160"/>
                <a:gd name="T28" fmla="*/ 118 w 126"/>
                <a:gd name="T29" fmla="*/ 93 h 160"/>
                <a:gd name="T30" fmla="*/ 118 w 126"/>
                <a:gd name="T31" fmla="*/ 152 h 160"/>
                <a:gd name="T32" fmla="*/ 118 w 126"/>
                <a:gd name="T33" fmla="*/ 152 h 160"/>
                <a:gd name="T34" fmla="*/ 8 w 126"/>
                <a:gd name="T35" fmla="*/ 152 h 160"/>
                <a:gd name="T36" fmla="*/ 8 w 126"/>
                <a:gd name="T37" fmla="*/ 152 h 160"/>
                <a:gd name="T38" fmla="*/ 8 w 126"/>
                <a:gd name="T39" fmla="*/ 40 h 160"/>
                <a:gd name="T40" fmla="*/ 31 w 126"/>
                <a:gd name="T41" fmla="*/ 40 h 160"/>
                <a:gd name="T42" fmla="*/ 40 w 126"/>
                <a:gd name="T43" fmla="*/ 31 h 160"/>
                <a:gd name="T44" fmla="*/ 40 w 126"/>
                <a:gd name="T45" fmla="*/ 8 h 160"/>
                <a:gd name="T46" fmla="*/ 118 w 126"/>
                <a:gd name="T47" fmla="*/ 8 h 160"/>
                <a:gd name="T48" fmla="*/ 118 w 126"/>
                <a:gd name="T49" fmla="*/ 8 h 160"/>
                <a:gd name="T50" fmla="*/ 118 w 126"/>
                <a:gd name="T51" fmla="*/ 21 h 160"/>
                <a:gd name="T52" fmla="*/ 122 w 126"/>
                <a:gd name="T53" fmla="*/ 24 h 160"/>
                <a:gd name="T54" fmla="*/ 32 w 126"/>
                <a:gd name="T55" fmla="*/ 31 h 160"/>
                <a:gd name="T56" fmla="*/ 31 w 126"/>
                <a:gd name="T57" fmla="*/ 32 h 160"/>
                <a:gd name="T58" fmla="*/ 13 w 126"/>
                <a:gd name="T59" fmla="*/ 32 h 160"/>
                <a:gd name="T60" fmla="*/ 32 w 126"/>
                <a:gd name="T61" fmla="*/ 13 h 160"/>
                <a:gd name="T62" fmla="*/ 32 w 126"/>
                <a:gd name="T63" fmla="*/ 3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6" h="160">
                  <a:moveTo>
                    <a:pt x="122" y="24"/>
                  </a:moveTo>
                  <a:cubicBezTo>
                    <a:pt x="124" y="24"/>
                    <a:pt x="126" y="23"/>
                    <a:pt x="126" y="21"/>
                  </a:cubicBezTo>
                  <a:cubicBezTo>
                    <a:pt x="126" y="8"/>
                    <a:pt x="126" y="8"/>
                    <a:pt x="126" y="8"/>
                  </a:cubicBezTo>
                  <a:cubicBezTo>
                    <a:pt x="126" y="4"/>
                    <a:pt x="122" y="0"/>
                    <a:pt x="118" y="0"/>
                  </a:cubicBezTo>
                  <a:cubicBezTo>
                    <a:pt x="36" y="0"/>
                    <a:pt x="36" y="0"/>
                    <a:pt x="36" y="0"/>
                  </a:cubicBezTo>
                  <a:cubicBezTo>
                    <a:pt x="35" y="0"/>
                    <a:pt x="34" y="0"/>
                    <a:pt x="33" y="1"/>
                  </a:cubicBezTo>
                  <a:cubicBezTo>
                    <a:pt x="1" y="33"/>
                    <a:pt x="1" y="33"/>
                    <a:pt x="1" y="33"/>
                  </a:cubicBezTo>
                  <a:cubicBezTo>
                    <a:pt x="0" y="34"/>
                    <a:pt x="0" y="35"/>
                    <a:pt x="0" y="36"/>
                  </a:cubicBezTo>
                  <a:cubicBezTo>
                    <a:pt x="0" y="152"/>
                    <a:pt x="0" y="152"/>
                    <a:pt x="0" y="152"/>
                  </a:cubicBezTo>
                  <a:cubicBezTo>
                    <a:pt x="0" y="156"/>
                    <a:pt x="4" y="160"/>
                    <a:pt x="8" y="160"/>
                  </a:cubicBezTo>
                  <a:cubicBezTo>
                    <a:pt x="118" y="160"/>
                    <a:pt x="118" y="160"/>
                    <a:pt x="118" y="160"/>
                  </a:cubicBezTo>
                  <a:cubicBezTo>
                    <a:pt x="122" y="160"/>
                    <a:pt x="126" y="156"/>
                    <a:pt x="126" y="152"/>
                  </a:cubicBezTo>
                  <a:cubicBezTo>
                    <a:pt x="126" y="93"/>
                    <a:pt x="126" y="93"/>
                    <a:pt x="126" y="93"/>
                  </a:cubicBezTo>
                  <a:cubicBezTo>
                    <a:pt x="126" y="90"/>
                    <a:pt x="124" y="89"/>
                    <a:pt x="122" y="89"/>
                  </a:cubicBezTo>
                  <a:cubicBezTo>
                    <a:pt x="120" y="89"/>
                    <a:pt x="118" y="90"/>
                    <a:pt x="118" y="93"/>
                  </a:cubicBezTo>
                  <a:cubicBezTo>
                    <a:pt x="118" y="152"/>
                    <a:pt x="118" y="152"/>
                    <a:pt x="118" y="152"/>
                  </a:cubicBezTo>
                  <a:cubicBezTo>
                    <a:pt x="118" y="152"/>
                    <a:pt x="118" y="152"/>
                    <a:pt x="118" y="152"/>
                  </a:cubicBezTo>
                  <a:cubicBezTo>
                    <a:pt x="8" y="152"/>
                    <a:pt x="8" y="152"/>
                    <a:pt x="8" y="152"/>
                  </a:cubicBezTo>
                  <a:cubicBezTo>
                    <a:pt x="8" y="152"/>
                    <a:pt x="8" y="152"/>
                    <a:pt x="8" y="152"/>
                  </a:cubicBezTo>
                  <a:cubicBezTo>
                    <a:pt x="8" y="40"/>
                    <a:pt x="8" y="40"/>
                    <a:pt x="8" y="40"/>
                  </a:cubicBezTo>
                  <a:cubicBezTo>
                    <a:pt x="31" y="40"/>
                    <a:pt x="31" y="40"/>
                    <a:pt x="31" y="40"/>
                  </a:cubicBezTo>
                  <a:cubicBezTo>
                    <a:pt x="36" y="40"/>
                    <a:pt x="40" y="36"/>
                    <a:pt x="40" y="31"/>
                  </a:cubicBezTo>
                  <a:cubicBezTo>
                    <a:pt x="40" y="8"/>
                    <a:pt x="40" y="8"/>
                    <a:pt x="40" y="8"/>
                  </a:cubicBezTo>
                  <a:cubicBezTo>
                    <a:pt x="118" y="8"/>
                    <a:pt x="118" y="8"/>
                    <a:pt x="118" y="8"/>
                  </a:cubicBezTo>
                  <a:cubicBezTo>
                    <a:pt x="118" y="8"/>
                    <a:pt x="118" y="8"/>
                    <a:pt x="118" y="8"/>
                  </a:cubicBezTo>
                  <a:cubicBezTo>
                    <a:pt x="118" y="21"/>
                    <a:pt x="118" y="21"/>
                    <a:pt x="118" y="21"/>
                  </a:cubicBezTo>
                  <a:cubicBezTo>
                    <a:pt x="118" y="23"/>
                    <a:pt x="120" y="24"/>
                    <a:pt x="122" y="24"/>
                  </a:cubicBezTo>
                  <a:close/>
                  <a:moveTo>
                    <a:pt x="32" y="31"/>
                  </a:moveTo>
                  <a:cubicBezTo>
                    <a:pt x="32" y="32"/>
                    <a:pt x="32" y="32"/>
                    <a:pt x="31" y="32"/>
                  </a:cubicBezTo>
                  <a:cubicBezTo>
                    <a:pt x="13" y="32"/>
                    <a:pt x="13" y="32"/>
                    <a:pt x="13" y="32"/>
                  </a:cubicBezTo>
                  <a:cubicBezTo>
                    <a:pt x="32" y="13"/>
                    <a:pt x="32" y="13"/>
                    <a:pt x="32" y="13"/>
                  </a:cubicBezTo>
                  <a:lnTo>
                    <a:pt x="32"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 name="Freeform 58"/>
            <p:cNvSpPr>
              <a:spLocks noEditPoints="1"/>
            </p:cNvSpPr>
            <p:nvPr/>
          </p:nvSpPr>
          <p:spPr bwMode="auto">
            <a:xfrm>
              <a:off x="3538538" y="2309813"/>
              <a:ext cx="446088" cy="381000"/>
            </a:xfrm>
            <a:custGeom>
              <a:avLst/>
              <a:gdLst>
                <a:gd name="T0" fmla="*/ 126 w 131"/>
                <a:gd name="T1" fmla="*/ 9 h 111"/>
                <a:gd name="T2" fmla="*/ 121 w 131"/>
                <a:gd name="T3" fmla="*/ 5 h 111"/>
                <a:gd name="T4" fmla="*/ 103 w 131"/>
                <a:gd name="T5" fmla="*/ 5 h 111"/>
                <a:gd name="T6" fmla="*/ 67 w 131"/>
                <a:gd name="T7" fmla="*/ 41 h 111"/>
                <a:gd name="T8" fmla="*/ 4 w 131"/>
                <a:gd name="T9" fmla="*/ 41 h 111"/>
                <a:gd name="T10" fmla="*/ 0 w 131"/>
                <a:gd name="T11" fmla="*/ 45 h 111"/>
                <a:gd name="T12" fmla="*/ 4 w 131"/>
                <a:gd name="T13" fmla="*/ 49 h 111"/>
                <a:gd name="T14" fmla="*/ 59 w 131"/>
                <a:gd name="T15" fmla="*/ 49 h 111"/>
                <a:gd name="T16" fmla="*/ 36 w 131"/>
                <a:gd name="T17" fmla="*/ 72 h 111"/>
                <a:gd name="T18" fmla="*/ 4 w 131"/>
                <a:gd name="T19" fmla="*/ 72 h 111"/>
                <a:gd name="T20" fmla="*/ 0 w 131"/>
                <a:gd name="T21" fmla="*/ 76 h 111"/>
                <a:gd name="T22" fmla="*/ 4 w 131"/>
                <a:gd name="T23" fmla="*/ 80 h 111"/>
                <a:gd name="T24" fmla="*/ 28 w 131"/>
                <a:gd name="T25" fmla="*/ 80 h 111"/>
                <a:gd name="T26" fmla="*/ 28 w 131"/>
                <a:gd name="T27" fmla="*/ 80 h 111"/>
                <a:gd name="T28" fmla="*/ 27 w 131"/>
                <a:gd name="T29" fmla="*/ 81 h 111"/>
                <a:gd name="T30" fmla="*/ 21 w 131"/>
                <a:gd name="T31" fmla="*/ 103 h 111"/>
                <a:gd name="T32" fmla="*/ 4 w 131"/>
                <a:gd name="T33" fmla="*/ 103 h 111"/>
                <a:gd name="T34" fmla="*/ 0 w 131"/>
                <a:gd name="T35" fmla="*/ 107 h 111"/>
                <a:gd name="T36" fmla="*/ 4 w 131"/>
                <a:gd name="T37" fmla="*/ 111 h 111"/>
                <a:gd name="T38" fmla="*/ 24 w 131"/>
                <a:gd name="T39" fmla="*/ 111 h 111"/>
                <a:gd name="T40" fmla="*/ 25 w 131"/>
                <a:gd name="T41" fmla="*/ 110 h 111"/>
                <a:gd name="T42" fmla="*/ 49 w 131"/>
                <a:gd name="T43" fmla="*/ 104 h 111"/>
                <a:gd name="T44" fmla="*/ 51 w 131"/>
                <a:gd name="T45" fmla="*/ 103 h 111"/>
                <a:gd name="T46" fmla="*/ 126 w 131"/>
                <a:gd name="T47" fmla="*/ 28 h 111"/>
                <a:gd name="T48" fmla="*/ 126 w 131"/>
                <a:gd name="T49" fmla="*/ 9 h 111"/>
                <a:gd name="T50" fmla="*/ 30 w 131"/>
                <a:gd name="T51" fmla="*/ 101 h 111"/>
                <a:gd name="T52" fmla="*/ 33 w 131"/>
                <a:gd name="T53" fmla="*/ 90 h 111"/>
                <a:gd name="T54" fmla="*/ 41 w 131"/>
                <a:gd name="T55" fmla="*/ 98 h 111"/>
                <a:gd name="T56" fmla="*/ 30 w 131"/>
                <a:gd name="T57" fmla="*/ 101 h 111"/>
                <a:gd name="T58" fmla="*/ 48 w 131"/>
                <a:gd name="T59" fmla="*/ 94 h 111"/>
                <a:gd name="T60" fmla="*/ 36 w 131"/>
                <a:gd name="T61" fmla="*/ 82 h 111"/>
                <a:gd name="T62" fmla="*/ 98 w 131"/>
                <a:gd name="T63" fmla="*/ 21 h 111"/>
                <a:gd name="T64" fmla="*/ 110 w 131"/>
                <a:gd name="T65" fmla="*/ 33 h 111"/>
                <a:gd name="T66" fmla="*/ 48 w 131"/>
                <a:gd name="T67" fmla="*/ 94 h 111"/>
                <a:gd name="T68" fmla="*/ 120 w 131"/>
                <a:gd name="T69" fmla="*/ 22 h 111"/>
                <a:gd name="T70" fmla="*/ 116 w 131"/>
                <a:gd name="T71" fmla="*/ 27 h 111"/>
                <a:gd name="T72" fmla="*/ 103 w 131"/>
                <a:gd name="T73" fmla="*/ 15 h 111"/>
                <a:gd name="T74" fmla="*/ 108 w 131"/>
                <a:gd name="T75" fmla="*/ 10 h 111"/>
                <a:gd name="T76" fmla="*/ 116 w 131"/>
                <a:gd name="T77" fmla="*/ 10 h 111"/>
                <a:gd name="T78" fmla="*/ 120 w 131"/>
                <a:gd name="T79" fmla="*/ 15 h 111"/>
                <a:gd name="T80" fmla="*/ 120 w 131"/>
                <a:gd name="T81" fmla="*/ 2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 h="111">
                  <a:moveTo>
                    <a:pt x="126" y="9"/>
                  </a:moveTo>
                  <a:cubicBezTo>
                    <a:pt x="121" y="5"/>
                    <a:pt x="121" y="5"/>
                    <a:pt x="121" y="5"/>
                  </a:cubicBezTo>
                  <a:cubicBezTo>
                    <a:pt x="116" y="0"/>
                    <a:pt x="108" y="0"/>
                    <a:pt x="103" y="5"/>
                  </a:cubicBezTo>
                  <a:cubicBezTo>
                    <a:pt x="67" y="41"/>
                    <a:pt x="67" y="41"/>
                    <a:pt x="67" y="41"/>
                  </a:cubicBezTo>
                  <a:cubicBezTo>
                    <a:pt x="4" y="41"/>
                    <a:pt x="4" y="41"/>
                    <a:pt x="4" y="41"/>
                  </a:cubicBezTo>
                  <a:cubicBezTo>
                    <a:pt x="2" y="41"/>
                    <a:pt x="0" y="43"/>
                    <a:pt x="0" y="45"/>
                  </a:cubicBezTo>
                  <a:cubicBezTo>
                    <a:pt x="0" y="47"/>
                    <a:pt x="2" y="49"/>
                    <a:pt x="4" y="49"/>
                  </a:cubicBezTo>
                  <a:cubicBezTo>
                    <a:pt x="59" y="49"/>
                    <a:pt x="59" y="49"/>
                    <a:pt x="59" y="49"/>
                  </a:cubicBezTo>
                  <a:cubicBezTo>
                    <a:pt x="36" y="72"/>
                    <a:pt x="36" y="72"/>
                    <a:pt x="36" y="72"/>
                  </a:cubicBezTo>
                  <a:cubicBezTo>
                    <a:pt x="4" y="72"/>
                    <a:pt x="4" y="72"/>
                    <a:pt x="4" y="72"/>
                  </a:cubicBezTo>
                  <a:cubicBezTo>
                    <a:pt x="2" y="72"/>
                    <a:pt x="0" y="74"/>
                    <a:pt x="0" y="76"/>
                  </a:cubicBezTo>
                  <a:cubicBezTo>
                    <a:pt x="0" y="78"/>
                    <a:pt x="2" y="80"/>
                    <a:pt x="4" y="80"/>
                  </a:cubicBezTo>
                  <a:cubicBezTo>
                    <a:pt x="28" y="80"/>
                    <a:pt x="28" y="80"/>
                    <a:pt x="28" y="80"/>
                  </a:cubicBezTo>
                  <a:cubicBezTo>
                    <a:pt x="28" y="80"/>
                    <a:pt x="28" y="80"/>
                    <a:pt x="28" y="80"/>
                  </a:cubicBezTo>
                  <a:cubicBezTo>
                    <a:pt x="28" y="80"/>
                    <a:pt x="27" y="81"/>
                    <a:pt x="27" y="81"/>
                  </a:cubicBezTo>
                  <a:cubicBezTo>
                    <a:pt x="21" y="103"/>
                    <a:pt x="21" y="103"/>
                    <a:pt x="21" y="103"/>
                  </a:cubicBezTo>
                  <a:cubicBezTo>
                    <a:pt x="4" y="103"/>
                    <a:pt x="4" y="103"/>
                    <a:pt x="4" y="103"/>
                  </a:cubicBezTo>
                  <a:cubicBezTo>
                    <a:pt x="2" y="103"/>
                    <a:pt x="0" y="105"/>
                    <a:pt x="0" y="107"/>
                  </a:cubicBezTo>
                  <a:cubicBezTo>
                    <a:pt x="0" y="109"/>
                    <a:pt x="2" y="111"/>
                    <a:pt x="4" y="111"/>
                  </a:cubicBezTo>
                  <a:cubicBezTo>
                    <a:pt x="24" y="111"/>
                    <a:pt x="24" y="111"/>
                    <a:pt x="24" y="111"/>
                  </a:cubicBezTo>
                  <a:cubicBezTo>
                    <a:pt x="24" y="111"/>
                    <a:pt x="25" y="110"/>
                    <a:pt x="25" y="110"/>
                  </a:cubicBezTo>
                  <a:cubicBezTo>
                    <a:pt x="25" y="110"/>
                    <a:pt x="49" y="104"/>
                    <a:pt x="49" y="104"/>
                  </a:cubicBezTo>
                  <a:cubicBezTo>
                    <a:pt x="50" y="103"/>
                    <a:pt x="51" y="103"/>
                    <a:pt x="51" y="103"/>
                  </a:cubicBezTo>
                  <a:cubicBezTo>
                    <a:pt x="126" y="28"/>
                    <a:pt x="126" y="28"/>
                    <a:pt x="126" y="28"/>
                  </a:cubicBezTo>
                  <a:cubicBezTo>
                    <a:pt x="131" y="23"/>
                    <a:pt x="131" y="14"/>
                    <a:pt x="126" y="9"/>
                  </a:cubicBezTo>
                  <a:close/>
                  <a:moveTo>
                    <a:pt x="30" y="101"/>
                  </a:moveTo>
                  <a:cubicBezTo>
                    <a:pt x="33" y="90"/>
                    <a:pt x="33" y="90"/>
                    <a:pt x="33" y="90"/>
                  </a:cubicBezTo>
                  <a:cubicBezTo>
                    <a:pt x="41" y="98"/>
                    <a:pt x="41" y="98"/>
                    <a:pt x="41" y="98"/>
                  </a:cubicBezTo>
                  <a:lnTo>
                    <a:pt x="30" y="101"/>
                  </a:lnTo>
                  <a:close/>
                  <a:moveTo>
                    <a:pt x="48" y="94"/>
                  </a:moveTo>
                  <a:cubicBezTo>
                    <a:pt x="36" y="82"/>
                    <a:pt x="36" y="82"/>
                    <a:pt x="36" y="82"/>
                  </a:cubicBezTo>
                  <a:cubicBezTo>
                    <a:pt x="98" y="21"/>
                    <a:pt x="98" y="21"/>
                    <a:pt x="98" y="21"/>
                  </a:cubicBezTo>
                  <a:cubicBezTo>
                    <a:pt x="110" y="33"/>
                    <a:pt x="110" y="33"/>
                    <a:pt x="110" y="33"/>
                  </a:cubicBezTo>
                  <a:lnTo>
                    <a:pt x="48" y="94"/>
                  </a:lnTo>
                  <a:close/>
                  <a:moveTo>
                    <a:pt x="120" y="22"/>
                  </a:moveTo>
                  <a:cubicBezTo>
                    <a:pt x="116" y="27"/>
                    <a:pt x="116" y="27"/>
                    <a:pt x="116" y="27"/>
                  </a:cubicBezTo>
                  <a:cubicBezTo>
                    <a:pt x="103" y="15"/>
                    <a:pt x="103" y="15"/>
                    <a:pt x="103" y="15"/>
                  </a:cubicBezTo>
                  <a:cubicBezTo>
                    <a:pt x="108" y="10"/>
                    <a:pt x="108" y="10"/>
                    <a:pt x="108" y="10"/>
                  </a:cubicBezTo>
                  <a:cubicBezTo>
                    <a:pt x="110" y="8"/>
                    <a:pt x="114" y="8"/>
                    <a:pt x="116" y="10"/>
                  </a:cubicBezTo>
                  <a:cubicBezTo>
                    <a:pt x="120" y="15"/>
                    <a:pt x="120" y="15"/>
                    <a:pt x="120" y="15"/>
                  </a:cubicBezTo>
                  <a:cubicBezTo>
                    <a:pt x="122" y="17"/>
                    <a:pt x="122" y="20"/>
                    <a:pt x="12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48" name="Freeform 142"/>
          <p:cNvSpPr>
            <a:spLocks noEditPoints="1"/>
          </p:cNvSpPr>
          <p:nvPr/>
        </p:nvSpPr>
        <p:spPr bwMode="auto">
          <a:xfrm>
            <a:off x="7246938" y="4198365"/>
            <a:ext cx="492122" cy="412010"/>
          </a:xfrm>
          <a:custGeom>
            <a:avLst/>
            <a:gdLst>
              <a:gd name="T0" fmla="*/ 57 w 160"/>
              <a:gd name="T1" fmla="*/ 14 h 133"/>
              <a:gd name="T2" fmla="*/ 47 w 160"/>
              <a:gd name="T3" fmla="*/ 0 h 133"/>
              <a:gd name="T4" fmla="*/ 20 w 160"/>
              <a:gd name="T5" fmla="*/ 10 h 133"/>
              <a:gd name="T6" fmla="*/ 4 w 160"/>
              <a:gd name="T7" fmla="*/ 14 h 133"/>
              <a:gd name="T8" fmla="*/ 4 w 160"/>
              <a:gd name="T9" fmla="*/ 23 h 133"/>
              <a:gd name="T10" fmla="*/ 20 w 160"/>
              <a:gd name="T11" fmla="*/ 26 h 133"/>
              <a:gd name="T12" fmla="*/ 47 w 160"/>
              <a:gd name="T13" fmla="*/ 37 h 133"/>
              <a:gd name="T14" fmla="*/ 57 w 160"/>
              <a:gd name="T15" fmla="*/ 23 h 133"/>
              <a:gd name="T16" fmla="*/ 160 w 160"/>
              <a:gd name="T17" fmla="*/ 18 h 133"/>
              <a:gd name="T18" fmla="*/ 49 w 160"/>
              <a:gd name="T19" fmla="*/ 26 h 133"/>
              <a:gd name="T20" fmla="*/ 31 w 160"/>
              <a:gd name="T21" fmla="*/ 29 h 133"/>
              <a:gd name="T22" fmla="*/ 29 w 160"/>
              <a:gd name="T23" fmla="*/ 10 h 133"/>
              <a:gd name="T24" fmla="*/ 47 w 160"/>
              <a:gd name="T25" fmla="*/ 8 h 133"/>
              <a:gd name="T26" fmla="*/ 49 w 160"/>
              <a:gd name="T27" fmla="*/ 26 h 133"/>
              <a:gd name="T28" fmla="*/ 140 w 160"/>
              <a:gd name="T29" fmla="*/ 60 h 133"/>
              <a:gd name="T30" fmla="*/ 129 w 160"/>
              <a:gd name="T31" fmla="*/ 46 h 133"/>
              <a:gd name="T32" fmla="*/ 103 w 160"/>
              <a:gd name="T33" fmla="*/ 57 h 133"/>
              <a:gd name="T34" fmla="*/ 4 w 160"/>
              <a:gd name="T35" fmla="*/ 60 h 133"/>
              <a:gd name="T36" fmla="*/ 4 w 160"/>
              <a:gd name="T37" fmla="*/ 69 h 133"/>
              <a:gd name="T38" fmla="*/ 103 w 160"/>
              <a:gd name="T39" fmla="*/ 73 h 133"/>
              <a:gd name="T40" fmla="*/ 129 w 160"/>
              <a:gd name="T41" fmla="*/ 83 h 133"/>
              <a:gd name="T42" fmla="*/ 140 w 160"/>
              <a:gd name="T43" fmla="*/ 69 h 133"/>
              <a:gd name="T44" fmla="*/ 160 w 160"/>
              <a:gd name="T45" fmla="*/ 65 h 133"/>
              <a:gd name="T46" fmla="*/ 131 w 160"/>
              <a:gd name="T47" fmla="*/ 73 h 133"/>
              <a:gd name="T48" fmla="*/ 113 w 160"/>
              <a:gd name="T49" fmla="*/ 75 h 133"/>
              <a:gd name="T50" fmla="*/ 111 w 160"/>
              <a:gd name="T51" fmla="*/ 57 h 133"/>
              <a:gd name="T52" fmla="*/ 129 w 160"/>
              <a:gd name="T53" fmla="*/ 55 h 133"/>
              <a:gd name="T54" fmla="*/ 131 w 160"/>
              <a:gd name="T55" fmla="*/ 73 h 133"/>
              <a:gd name="T56" fmla="*/ 86 w 160"/>
              <a:gd name="T57" fmla="*/ 110 h 133"/>
              <a:gd name="T58" fmla="*/ 76 w 160"/>
              <a:gd name="T59" fmla="*/ 96 h 133"/>
              <a:gd name="T60" fmla="*/ 50 w 160"/>
              <a:gd name="T61" fmla="*/ 106 h 133"/>
              <a:gd name="T62" fmla="*/ 4 w 160"/>
              <a:gd name="T63" fmla="*/ 110 h 133"/>
              <a:gd name="T64" fmla="*/ 4 w 160"/>
              <a:gd name="T65" fmla="*/ 118 h 133"/>
              <a:gd name="T66" fmla="*/ 50 w 160"/>
              <a:gd name="T67" fmla="*/ 122 h 133"/>
              <a:gd name="T68" fmla="*/ 76 w 160"/>
              <a:gd name="T69" fmla="*/ 133 h 133"/>
              <a:gd name="T70" fmla="*/ 86 w 160"/>
              <a:gd name="T71" fmla="*/ 118 h 133"/>
              <a:gd name="T72" fmla="*/ 160 w 160"/>
              <a:gd name="T73" fmla="*/ 114 h 133"/>
              <a:gd name="T74" fmla="*/ 78 w 160"/>
              <a:gd name="T75" fmla="*/ 122 h 133"/>
              <a:gd name="T76" fmla="*/ 60 w 160"/>
              <a:gd name="T77" fmla="*/ 124 h 133"/>
              <a:gd name="T78" fmla="*/ 58 w 160"/>
              <a:gd name="T79" fmla="*/ 106 h 133"/>
              <a:gd name="T80" fmla="*/ 76 w 160"/>
              <a:gd name="T81" fmla="*/ 104 h 133"/>
              <a:gd name="T82" fmla="*/ 78 w 160"/>
              <a:gd name="T83" fmla="*/ 1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33">
                <a:moveTo>
                  <a:pt x="156" y="14"/>
                </a:moveTo>
                <a:cubicBezTo>
                  <a:pt x="57" y="14"/>
                  <a:pt x="57" y="14"/>
                  <a:pt x="57" y="14"/>
                </a:cubicBezTo>
                <a:cubicBezTo>
                  <a:pt x="57" y="10"/>
                  <a:pt x="57" y="10"/>
                  <a:pt x="57" y="10"/>
                </a:cubicBezTo>
                <a:cubicBezTo>
                  <a:pt x="57" y="5"/>
                  <a:pt x="53" y="0"/>
                  <a:pt x="47" y="0"/>
                </a:cubicBezTo>
                <a:cubicBezTo>
                  <a:pt x="31" y="0"/>
                  <a:pt x="31" y="0"/>
                  <a:pt x="31" y="0"/>
                </a:cubicBezTo>
                <a:cubicBezTo>
                  <a:pt x="25" y="0"/>
                  <a:pt x="20" y="5"/>
                  <a:pt x="20" y="10"/>
                </a:cubicBezTo>
                <a:cubicBezTo>
                  <a:pt x="20" y="14"/>
                  <a:pt x="20" y="14"/>
                  <a:pt x="20" y="14"/>
                </a:cubicBezTo>
                <a:cubicBezTo>
                  <a:pt x="4" y="14"/>
                  <a:pt x="4" y="14"/>
                  <a:pt x="4" y="14"/>
                </a:cubicBezTo>
                <a:cubicBezTo>
                  <a:pt x="2" y="14"/>
                  <a:pt x="0" y="16"/>
                  <a:pt x="0" y="18"/>
                </a:cubicBezTo>
                <a:cubicBezTo>
                  <a:pt x="0" y="21"/>
                  <a:pt x="2" y="23"/>
                  <a:pt x="4" y="23"/>
                </a:cubicBezTo>
                <a:cubicBezTo>
                  <a:pt x="20" y="23"/>
                  <a:pt x="20" y="23"/>
                  <a:pt x="20" y="23"/>
                </a:cubicBezTo>
                <a:cubicBezTo>
                  <a:pt x="20" y="26"/>
                  <a:pt x="20" y="26"/>
                  <a:pt x="20" y="26"/>
                </a:cubicBezTo>
                <a:cubicBezTo>
                  <a:pt x="20" y="32"/>
                  <a:pt x="25" y="37"/>
                  <a:pt x="31" y="37"/>
                </a:cubicBezTo>
                <a:cubicBezTo>
                  <a:pt x="47" y="37"/>
                  <a:pt x="47" y="37"/>
                  <a:pt x="47" y="37"/>
                </a:cubicBezTo>
                <a:cubicBezTo>
                  <a:pt x="53" y="37"/>
                  <a:pt x="57" y="32"/>
                  <a:pt x="57" y="26"/>
                </a:cubicBezTo>
                <a:cubicBezTo>
                  <a:pt x="57" y="23"/>
                  <a:pt x="57" y="23"/>
                  <a:pt x="57" y="23"/>
                </a:cubicBezTo>
                <a:cubicBezTo>
                  <a:pt x="156" y="23"/>
                  <a:pt x="156" y="23"/>
                  <a:pt x="156" y="23"/>
                </a:cubicBezTo>
                <a:cubicBezTo>
                  <a:pt x="158" y="23"/>
                  <a:pt x="160" y="21"/>
                  <a:pt x="160" y="18"/>
                </a:cubicBezTo>
                <a:cubicBezTo>
                  <a:pt x="160" y="16"/>
                  <a:pt x="158" y="14"/>
                  <a:pt x="156" y="14"/>
                </a:cubicBezTo>
                <a:close/>
                <a:moveTo>
                  <a:pt x="49" y="26"/>
                </a:moveTo>
                <a:cubicBezTo>
                  <a:pt x="49" y="28"/>
                  <a:pt x="48" y="29"/>
                  <a:pt x="47" y="29"/>
                </a:cubicBezTo>
                <a:cubicBezTo>
                  <a:pt x="31" y="29"/>
                  <a:pt x="31" y="29"/>
                  <a:pt x="31" y="29"/>
                </a:cubicBezTo>
                <a:cubicBezTo>
                  <a:pt x="30" y="29"/>
                  <a:pt x="29" y="28"/>
                  <a:pt x="29" y="26"/>
                </a:cubicBezTo>
                <a:cubicBezTo>
                  <a:pt x="29" y="10"/>
                  <a:pt x="29" y="10"/>
                  <a:pt x="29" y="10"/>
                </a:cubicBezTo>
                <a:cubicBezTo>
                  <a:pt x="29" y="9"/>
                  <a:pt x="30" y="8"/>
                  <a:pt x="31" y="8"/>
                </a:cubicBezTo>
                <a:cubicBezTo>
                  <a:pt x="47" y="8"/>
                  <a:pt x="47" y="8"/>
                  <a:pt x="47" y="8"/>
                </a:cubicBezTo>
                <a:cubicBezTo>
                  <a:pt x="48" y="8"/>
                  <a:pt x="49" y="9"/>
                  <a:pt x="49" y="10"/>
                </a:cubicBezTo>
                <a:lnTo>
                  <a:pt x="49" y="26"/>
                </a:lnTo>
                <a:close/>
                <a:moveTo>
                  <a:pt x="156" y="60"/>
                </a:moveTo>
                <a:cubicBezTo>
                  <a:pt x="140" y="60"/>
                  <a:pt x="140" y="60"/>
                  <a:pt x="140" y="60"/>
                </a:cubicBezTo>
                <a:cubicBezTo>
                  <a:pt x="140" y="57"/>
                  <a:pt x="140" y="57"/>
                  <a:pt x="140" y="57"/>
                </a:cubicBezTo>
                <a:cubicBezTo>
                  <a:pt x="140" y="51"/>
                  <a:pt x="135" y="46"/>
                  <a:pt x="129" y="46"/>
                </a:cubicBezTo>
                <a:cubicBezTo>
                  <a:pt x="113" y="46"/>
                  <a:pt x="113" y="46"/>
                  <a:pt x="113" y="46"/>
                </a:cubicBezTo>
                <a:cubicBezTo>
                  <a:pt x="107" y="46"/>
                  <a:pt x="103" y="51"/>
                  <a:pt x="103" y="57"/>
                </a:cubicBezTo>
                <a:cubicBezTo>
                  <a:pt x="103" y="60"/>
                  <a:pt x="103" y="60"/>
                  <a:pt x="103" y="60"/>
                </a:cubicBezTo>
                <a:cubicBezTo>
                  <a:pt x="4" y="60"/>
                  <a:pt x="4" y="60"/>
                  <a:pt x="4" y="60"/>
                </a:cubicBezTo>
                <a:cubicBezTo>
                  <a:pt x="2" y="60"/>
                  <a:pt x="0" y="62"/>
                  <a:pt x="0" y="65"/>
                </a:cubicBezTo>
                <a:cubicBezTo>
                  <a:pt x="0" y="67"/>
                  <a:pt x="2" y="69"/>
                  <a:pt x="4" y="69"/>
                </a:cubicBezTo>
                <a:cubicBezTo>
                  <a:pt x="103" y="69"/>
                  <a:pt x="103" y="69"/>
                  <a:pt x="103" y="69"/>
                </a:cubicBezTo>
                <a:cubicBezTo>
                  <a:pt x="103" y="73"/>
                  <a:pt x="103" y="73"/>
                  <a:pt x="103" y="73"/>
                </a:cubicBezTo>
                <a:cubicBezTo>
                  <a:pt x="103" y="78"/>
                  <a:pt x="107" y="83"/>
                  <a:pt x="113" y="83"/>
                </a:cubicBezTo>
                <a:cubicBezTo>
                  <a:pt x="129" y="83"/>
                  <a:pt x="129" y="83"/>
                  <a:pt x="129" y="83"/>
                </a:cubicBezTo>
                <a:cubicBezTo>
                  <a:pt x="135" y="83"/>
                  <a:pt x="140" y="78"/>
                  <a:pt x="140" y="73"/>
                </a:cubicBezTo>
                <a:cubicBezTo>
                  <a:pt x="140" y="69"/>
                  <a:pt x="140" y="69"/>
                  <a:pt x="140" y="69"/>
                </a:cubicBezTo>
                <a:cubicBezTo>
                  <a:pt x="156" y="69"/>
                  <a:pt x="156" y="69"/>
                  <a:pt x="156" y="69"/>
                </a:cubicBezTo>
                <a:cubicBezTo>
                  <a:pt x="158" y="69"/>
                  <a:pt x="160" y="67"/>
                  <a:pt x="160" y="65"/>
                </a:cubicBezTo>
                <a:cubicBezTo>
                  <a:pt x="160" y="62"/>
                  <a:pt x="158" y="60"/>
                  <a:pt x="156" y="60"/>
                </a:cubicBezTo>
                <a:close/>
                <a:moveTo>
                  <a:pt x="131" y="73"/>
                </a:moveTo>
                <a:cubicBezTo>
                  <a:pt x="131" y="74"/>
                  <a:pt x="130" y="75"/>
                  <a:pt x="129" y="75"/>
                </a:cubicBezTo>
                <a:cubicBezTo>
                  <a:pt x="113" y="75"/>
                  <a:pt x="113" y="75"/>
                  <a:pt x="113" y="75"/>
                </a:cubicBezTo>
                <a:cubicBezTo>
                  <a:pt x="112" y="75"/>
                  <a:pt x="111" y="74"/>
                  <a:pt x="111" y="73"/>
                </a:cubicBezTo>
                <a:cubicBezTo>
                  <a:pt x="111" y="57"/>
                  <a:pt x="111" y="57"/>
                  <a:pt x="111" y="57"/>
                </a:cubicBezTo>
                <a:cubicBezTo>
                  <a:pt x="111" y="55"/>
                  <a:pt x="112" y="55"/>
                  <a:pt x="113" y="55"/>
                </a:cubicBezTo>
                <a:cubicBezTo>
                  <a:pt x="129" y="55"/>
                  <a:pt x="129" y="55"/>
                  <a:pt x="129" y="55"/>
                </a:cubicBezTo>
                <a:cubicBezTo>
                  <a:pt x="130" y="55"/>
                  <a:pt x="131" y="55"/>
                  <a:pt x="131" y="57"/>
                </a:cubicBezTo>
                <a:lnTo>
                  <a:pt x="131" y="73"/>
                </a:lnTo>
                <a:close/>
                <a:moveTo>
                  <a:pt x="156" y="110"/>
                </a:moveTo>
                <a:cubicBezTo>
                  <a:pt x="86" y="110"/>
                  <a:pt x="86" y="110"/>
                  <a:pt x="86" y="110"/>
                </a:cubicBezTo>
                <a:cubicBezTo>
                  <a:pt x="86" y="106"/>
                  <a:pt x="86" y="106"/>
                  <a:pt x="86" y="106"/>
                </a:cubicBezTo>
                <a:cubicBezTo>
                  <a:pt x="86" y="100"/>
                  <a:pt x="82" y="96"/>
                  <a:pt x="76" y="96"/>
                </a:cubicBezTo>
                <a:cubicBezTo>
                  <a:pt x="60" y="96"/>
                  <a:pt x="60" y="96"/>
                  <a:pt x="60" y="96"/>
                </a:cubicBezTo>
                <a:cubicBezTo>
                  <a:pt x="54" y="96"/>
                  <a:pt x="50" y="100"/>
                  <a:pt x="50" y="106"/>
                </a:cubicBezTo>
                <a:cubicBezTo>
                  <a:pt x="50" y="110"/>
                  <a:pt x="50" y="110"/>
                  <a:pt x="50" y="110"/>
                </a:cubicBezTo>
                <a:cubicBezTo>
                  <a:pt x="4" y="110"/>
                  <a:pt x="4" y="110"/>
                  <a:pt x="4" y="110"/>
                </a:cubicBezTo>
                <a:cubicBezTo>
                  <a:pt x="2" y="110"/>
                  <a:pt x="0" y="112"/>
                  <a:pt x="0" y="114"/>
                </a:cubicBezTo>
                <a:cubicBezTo>
                  <a:pt x="0" y="117"/>
                  <a:pt x="2" y="118"/>
                  <a:pt x="4" y="118"/>
                </a:cubicBezTo>
                <a:cubicBezTo>
                  <a:pt x="50" y="118"/>
                  <a:pt x="50" y="118"/>
                  <a:pt x="50" y="118"/>
                </a:cubicBezTo>
                <a:cubicBezTo>
                  <a:pt x="50" y="122"/>
                  <a:pt x="50" y="122"/>
                  <a:pt x="50" y="122"/>
                </a:cubicBezTo>
                <a:cubicBezTo>
                  <a:pt x="50" y="128"/>
                  <a:pt x="54" y="133"/>
                  <a:pt x="60" y="133"/>
                </a:cubicBezTo>
                <a:cubicBezTo>
                  <a:pt x="76" y="133"/>
                  <a:pt x="76" y="133"/>
                  <a:pt x="76" y="133"/>
                </a:cubicBezTo>
                <a:cubicBezTo>
                  <a:pt x="82" y="133"/>
                  <a:pt x="86" y="128"/>
                  <a:pt x="86" y="122"/>
                </a:cubicBezTo>
                <a:cubicBezTo>
                  <a:pt x="86" y="118"/>
                  <a:pt x="86" y="118"/>
                  <a:pt x="86" y="118"/>
                </a:cubicBezTo>
                <a:cubicBezTo>
                  <a:pt x="156" y="118"/>
                  <a:pt x="156" y="118"/>
                  <a:pt x="156" y="118"/>
                </a:cubicBezTo>
                <a:cubicBezTo>
                  <a:pt x="158" y="118"/>
                  <a:pt x="160" y="117"/>
                  <a:pt x="160" y="114"/>
                </a:cubicBezTo>
                <a:cubicBezTo>
                  <a:pt x="160" y="112"/>
                  <a:pt x="158" y="110"/>
                  <a:pt x="156" y="110"/>
                </a:cubicBezTo>
                <a:close/>
                <a:moveTo>
                  <a:pt x="78" y="122"/>
                </a:moveTo>
                <a:cubicBezTo>
                  <a:pt x="78" y="123"/>
                  <a:pt x="77" y="124"/>
                  <a:pt x="76" y="124"/>
                </a:cubicBezTo>
                <a:cubicBezTo>
                  <a:pt x="60" y="124"/>
                  <a:pt x="60" y="124"/>
                  <a:pt x="60" y="124"/>
                </a:cubicBezTo>
                <a:cubicBezTo>
                  <a:pt x="59" y="124"/>
                  <a:pt x="58" y="123"/>
                  <a:pt x="58" y="122"/>
                </a:cubicBezTo>
                <a:cubicBezTo>
                  <a:pt x="58" y="106"/>
                  <a:pt x="58" y="106"/>
                  <a:pt x="58" y="106"/>
                </a:cubicBezTo>
                <a:cubicBezTo>
                  <a:pt x="58" y="105"/>
                  <a:pt x="59" y="104"/>
                  <a:pt x="60" y="104"/>
                </a:cubicBezTo>
                <a:cubicBezTo>
                  <a:pt x="76" y="104"/>
                  <a:pt x="76" y="104"/>
                  <a:pt x="76" y="104"/>
                </a:cubicBezTo>
                <a:cubicBezTo>
                  <a:pt x="77" y="104"/>
                  <a:pt x="78" y="105"/>
                  <a:pt x="78" y="106"/>
                </a:cubicBezTo>
                <a:lnTo>
                  <a:pt x="78" y="122"/>
                </a:lnTo>
                <a:close/>
              </a:path>
            </a:pathLst>
          </a:custGeom>
          <a:solidFill>
            <a:schemeClr val="bg1"/>
          </a:solidFill>
          <a:ln>
            <a:noFill/>
          </a:ln>
        </p:spPr>
        <p:txBody>
          <a:bodyPr vert="horz" wrap="square" lIns="91440" tIns="45720" rIns="91440" bIns="45720" numCol="1" anchor="t" anchorCtr="0" compatLnSpc="1"/>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92168" y="157490"/>
            <a:ext cx="8288083" cy="922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sz="3600" b="1" dirty="0">
                <a:solidFill>
                  <a:schemeClr val="bg1"/>
                </a:solidFill>
                <a:latin typeface="华文行楷" panose="02010800040101010101" charset="-122"/>
                <a:ea typeface="华文行楷" panose="02010800040101010101" charset="-122"/>
              </a:rPr>
              <a:t>一、</a:t>
            </a:r>
            <a:r>
              <a:rPr lang="zh-CN" sz="3600" b="1" dirty="0">
                <a:solidFill>
                  <a:schemeClr val="bg1"/>
                </a:solidFill>
                <a:latin typeface="华文行楷" panose="02010800040101010101" charset="-122"/>
                <a:ea typeface="华文行楷" panose="02010800040101010101" charset="-122"/>
              </a:rPr>
              <a:t>需求分析</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            Requirement analysis</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灯片编号占位符 3"/>
          <p:cNvSpPr txBox="1"/>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mtClean="0"/>
            </a:fld>
            <a:endParaRPr lang="zh-CN" altLang="en-US" dirty="0"/>
          </a:p>
        </p:txBody>
      </p:sp>
      <p:sp>
        <p:nvSpPr>
          <p:cNvPr id="31" name="矩形 30"/>
          <p:cNvSpPr/>
          <p:nvPr/>
        </p:nvSpPr>
        <p:spPr>
          <a:xfrm>
            <a:off x="458639" y="1701356"/>
            <a:ext cx="4940844" cy="4154170"/>
          </a:xfrm>
          <a:prstGeom prst="rect">
            <a:avLst/>
          </a:prstGeom>
        </p:spPr>
        <p:txBody>
          <a:bodyPr wrap="square">
            <a:spAutoFit/>
          </a:bodyPr>
          <a:lstStyle/>
          <a:p>
            <a:pPr indent="360045" fontAlgn="auto"/>
            <a:r>
              <a:rPr lang="en-US" sz="2400" dirty="0">
                <a:solidFill>
                  <a:schemeClr val="bg1"/>
                </a:solidFill>
                <a:latin typeface="微软雅黑" panose="020B0503020204020204" pitchFamily="34" charset="-122"/>
                <a:ea typeface="微软雅黑" panose="020B0503020204020204" pitchFamily="34" charset="-122"/>
                <a:sym typeface="+mn-ea"/>
              </a:rPr>
              <a:t>  </a:t>
            </a:r>
            <a:r>
              <a:rPr sz="2400" dirty="0">
                <a:solidFill>
                  <a:schemeClr val="bg1"/>
                </a:solidFill>
                <a:latin typeface="华文行楷" panose="02010800040101010101" charset="-122"/>
                <a:ea typeface="华文行楷" panose="02010800040101010101" charset="-122"/>
                <a:cs typeface="华文行楷" panose="02010800040101010101" charset="-122"/>
                <a:sym typeface="+mn-ea"/>
              </a:rPr>
              <a:t>在高速发展的信息时代，信息检索以及相关文件的下载在日常生活中发挥着越来越重要的作用，特别是针对大学生群体而言，在毕业季的论文撰写过程中，需要大量的文献检索以及下载工作。</a:t>
            </a:r>
            <a:r>
              <a:rPr sz="2400" dirty="0">
                <a:solidFill>
                  <a:schemeClr val="bg1"/>
                </a:solidFill>
                <a:latin typeface="华文行楷" panose="02010800040101010101" charset="-122"/>
                <a:ea typeface="华文行楷" panose="02010800040101010101" charset="-122"/>
                <a:cs typeface="华文行楷" panose="02010800040101010101" charset="-122"/>
              </a:rPr>
              <a:t>整个过程非常的</a:t>
            </a:r>
            <a:r>
              <a:rPr lang="zh-CN" sz="2400" dirty="0">
                <a:solidFill>
                  <a:schemeClr val="bg1"/>
                </a:solidFill>
                <a:latin typeface="华文行楷" panose="02010800040101010101" charset="-122"/>
                <a:ea typeface="华文行楷" panose="02010800040101010101" charset="-122"/>
                <a:cs typeface="华文行楷" panose="02010800040101010101" charset="-122"/>
              </a:rPr>
              <a:t>枯燥</a:t>
            </a:r>
            <a:r>
              <a:rPr sz="2400" dirty="0">
                <a:solidFill>
                  <a:schemeClr val="bg1"/>
                </a:solidFill>
                <a:latin typeface="华文行楷" panose="02010800040101010101" charset="-122"/>
                <a:ea typeface="华文行楷" panose="02010800040101010101" charset="-122"/>
                <a:cs typeface="华文行楷" panose="02010800040101010101" charset="-122"/>
              </a:rPr>
              <a:t>繁琐，</a:t>
            </a:r>
            <a:r>
              <a:rPr lang="zh-CN" sz="2400" dirty="0">
                <a:solidFill>
                  <a:schemeClr val="bg1"/>
                </a:solidFill>
                <a:latin typeface="华文行楷" panose="02010800040101010101" charset="-122"/>
                <a:ea typeface="华文行楷" panose="02010800040101010101" charset="-122"/>
                <a:cs typeface="华文行楷" panose="02010800040101010101" charset="-122"/>
              </a:rPr>
              <a:t>且</a:t>
            </a:r>
            <a:r>
              <a:rPr sz="2400" dirty="0">
                <a:solidFill>
                  <a:schemeClr val="bg1"/>
                </a:solidFill>
                <a:latin typeface="华文行楷" panose="02010800040101010101" charset="-122"/>
                <a:ea typeface="华文行楷" panose="02010800040101010101" charset="-122"/>
                <a:cs typeface="华文行楷" panose="02010800040101010101" charset="-122"/>
              </a:rPr>
              <a:t>时间利用效率低</a:t>
            </a:r>
            <a:r>
              <a:rPr lang="zh-CN" sz="2400" dirty="0">
                <a:solidFill>
                  <a:schemeClr val="bg1"/>
                </a:solidFill>
                <a:latin typeface="华文行楷" panose="02010800040101010101" charset="-122"/>
                <a:ea typeface="华文行楷" panose="02010800040101010101" charset="-122"/>
                <a:cs typeface="华文行楷" panose="02010800040101010101" charset="-122"/>
              </a:rPr>
              <a:t>下</a:t>
            </a:r>
            <a:r>
              <a:rPr sz="2400" dirty="0">
                <a:solidFill>
                  <a:schemeClr val="bg1"/>
                </a:solidFill>
                <a:latin typeface="华文行楷" panose="02010800040101010101" charset="-122"/>
                <a:ea typeface="华文行楷" panose="02010800040101010101" charset="-122"/>
                <a:cs typeface="华文行楷" panose="02010800040101010101" charset="-122"/>
              </a:rPr>
              <a:t>。如果</a:t>
            </a:r>
            <a:r>
              <a:rPr lang="zh-CN" sz="2400" dirty="0">
                <a:solidFill>
                  <a:schemeClr val="bg1"/>
                </a:solidFill>
                <a:latin typeface="华文行楷" panose="02010800040101010101" charset="-122"/>
                <a:ea typeface="华文行楷" panose="02010800040101010101" charset="-122"/>
                <a:cs typeface="华文行楷" panose="02010800040101010101" charset="-122"/>
              </a:rPr>
              <a:t>我们能够利用</a:t>
            </a:r>
            <a:r>
              <a:rPr lang="en-US" sz="2400" dirty="0">
                <a:solidFill>
                  <a:schemeClr val="bg1"/>
                </a:solidFill>
                <a:latin typeface="华文行楷" panose="02010800040101010101" charset="-122"/>
                <a:ea typeface="华文行楷" panose="02010800040101010101" charset="-122"/>
                <a:cs typeface="华文行楷" panose="02010800040101010101" charset="-122"/>
              </a:rPr>
              <a:t>RPA</a:t>
            </a:r>
            <a:r>
              <a:rPr lang="zh-CN" sz="2400" dirty="0">
                <a:solidFill>
                  <a:schemeClr val="bg1"/>
                </a:solidFill>
                <a:latin typeface="华文行楷" panose="02010800040101010101" charset="-122"/>
                <a:ea typeface="华文行楷" panose="02010800040101010101" charset="-122"/>
                <a:cs typeface="华文行楷" panose="02010800040101010101" charset="-122"/>
              </a:rPr>
              <a:t>财务机器人</a:t>
            </a:r>
            <a:r>
              <a:rPr sz="2400" dirty="0">
                <a:solidFill>
                  <a:schemeClr val="bg1"/>
                </a:solidFill>
                <a:latin typeface="华文行楷" panose="02010800040101010101" charset="-122"/>
                <a:ea typeface="华文行楷" panose="02010800040101010101" charset="-122"/>
                <a:cs typeface="华文行楷" panose="02010800040101010101" charset="-122"/>
              </a:rPr>
              <a:t>来处理</a:t>
            </a:r>
            <a:r>
              <a:rPr lang="zh-CN" sz="2400" dirty="0">
                <a:solidFill>
                  <a:schemeClr val="bg1"/>
                </a:solidFill>
                <a:latin typeface="华文行楷" panose="02010800040101010101" charset="-122"/>
                <a:ea typeface="华文行楷" panose="02010800040101010101" charset="-122"/>
                <a:cs typeface="华文行楷" panose="02010800040101010101" charset="-122"/>
              </a:rPr>
              <a:t>整个</a:t>
            </a:r>
            <a:r>
              <a:rPr sz="2400" dirty="0">
                <a:solidFill>
                  <a:schemeClr val="bg1"/>
                </a:solidFill>
                <a:latin typeface="华文行楷" panose="02010800040101010101" charset="-122"/>
                <a:ea typeface="华文行楷" panose="02010800040101010101" charset="-122"/>
                <a:cs typeface="华文行楷" panose="02010800040101010101" charset="-122"/>
              </a:rPr>
              <a:t>过程，就可以</a:t>
            </a:r>
            <a:r>
              <a:rPr lang="zh-CN" sz="2400" dirty="0">
                <a:solidFill>
                  <a:schemeClr val="bg1"/>
                </a:solidFill>
                <a:latin typeface="华文行楷" panose="02010800040101010101" charset="-122"/>
                <a:ea typeface="华文行楷" panose="02010800040101010101" charset="-122"/>
                <a:cs typeface="华文行楷" panose="02010800040101010101" charset="-122"/>
              </a:rPr>
              <a:t>实现文件的自动化下载，</a:t>
            </a:r>
            <a:r>
              <a:rPr sz="2400" dirty="0">
                <a:solidFill>
                  <a:schemeClr val="bg1"/>
                </a:solidFill>
                <a:latin typeface="华文行楷" panose="02010800040101010101" charset="-122"/>
                <a:ea typeface="华文行楷" panose="02010800040101010101" charset="-122"/>
                <a:cs typeface="华文行楷" panose="02010800040101010101" charset="-122"/>
              </a:rPr>
              <a:t>从而提高我们的时间利用</a:t>
            </a:r>
            <a:r>
              <a:rPr lang="zh-CN" sz="2400" dirty="0">
                <a:solidFill>
                  <a:schemeClr val="bg1"/>
                </a:solidFill>
                <a:latin typeface="华文行楷" panose="02010800040101010101" charset="-122"/>
                <a:ea typeface="华文行楷" panose="02010800040101010101" charset="-122"/>
                <a:cs typeface="华文行楷" panose="02010800040101010101" charset="-122"/>
              </a:rPr>
              <a:t>与</a:t>
            </a:r>
            <a:r>
              <a:rPr sz="2400" dirty="0">
                <a:solidFill>
                  <a:schemeClr val="bg1"/>
                </a:solidFill>
                <a:latin typeface="华文行楷" panose="02010800040101010101" charset="-122"/>
                <a:ea typeface="华文行楷" panose="02010800040101010101" charset="-122"/>
                <a:cs typeface="华文行楷" panose="02010800040101010101" charset="-122"/>
              </a:rPr>
              <a:t>工作效率</a:t>
            </a:r>
            <a:r>
              <a:rPr sz="2400" dirty="0">
                <a:solidFill>
                  <a:schemeClr val="bg1"/>
                </a:solidFill>
                <a:latin typeface="微软雅黑" panose="020B0503020204020204" pitchFamily="34" charset="-122"/>
                <a:ea typeface="微软雅黑" panose="020B0503020204020204" pitchFamily="34" charset="-122"/>
              </a:rPr>
              <a:t>。</a:t>
            </a:r>
            <a:endParaRPr sz="2400" dirty="0">
              <a:solidFill>
                <a:schemeClr val="bg1"/>
              </a:solidFill>
              <a:latin typeface="微软雅黑" panose="020B0503020204020204" pitchFamily="34" charset="-122"/>
              <a:ea typeface="微软雅黑" panose="020B0503020204020204" pitchFamily="34" charset="-122"/>
            </a:endParaRPr>
          </a:p>
        </p:txBody>
      </p:sp>
      <p:pic>
        <p:nvPicPr>
          <p:cNvPr id="5" name="图片 4" descr="摄图网_500522903_科技创意商务（非企业商用）"/>
          <p:cNvPicPr>
            <a:picLocks noChangeAspect="1"/>
          </p:cNvPicPr>
          <p:nvPr/>
        </p:nvPicPr>
        <p:blipFill>
          <a:blip r:embed="rId1"/>
          <a:stretch>
            <a:fillRect/>
          </a:stretch>
        </p:blipFill>
        <p:spPr>
          <a:xfrm>
            <a:off x="5474970" y="1420495"/>
            <a:ext cx="6232525" cy="4708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92498" y="285760"/>
            <a:ext cx="8288083" cy="922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dirty="0">
                <a:solidFill>
                  <a:schemeClr val="bg1"/>
                </a:solidFill>
                <a:latin typeface="华文行楷" panose="02010800040101010101" charset="-122"/>
                <a:ea typeface="华文行楷" panose="02010800040101010101" charset="-122"/>
              </a:rPr>
              <a:t>二、</a:t>
            </a:r>
            <a:r>
              <a:rPr lang="zh-CN" sz="3600" b="1" dirty="0">
                <a:solidFill>
                  <a:schemeClr val="bg1"/>
                </a:solidFill>
                <a:latin typeface="华文行楷" panose="02010800040101010101" charset="-122"/>
                <a:ea typeface="华文行楷" panose="02010800040101010101" charset="-122"/>
              </a:rPr>
              <a:t>项目架构与方案介绍</a:t>
            </a:r>
            <a:endParaRPr lang="en-US" altLang="zh-CN" sz="2400" b="1" dirty="0">
              <a:solidFill>
                <a:schemeClr val="bg1"/>
              </a:solidFill>
              <a:latin typeface="华文行楷" panose="02010800040101010101" charset="-122"/>
              <a:ea typeface="华文行楷" panose="02010800040101010101"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sym typeface="+mn-ea"/>
              </a:rPr>
              <a:t>Product Architecture and Solution Introduction</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灯片编号占位符 3"/>
          <p:cNvSpPr txBox="1"/>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mtClean="0"/>
            </a:fld>
            <a:endParaRPr lang="zh-CN" altLang="en-US" dirty="0"/>
          </a:p>
        </p:txBody>
      </p:sp>
      <p:pic>
        <p:nvPicPr>
          <p:cNvPr id="5" name="图形 4" descr="笔记本电脑"/>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04137" y="1862941"/>
            <a:ext cx="914400" cy="914400"/>
          </a:xfrm>
          <a:prstGeom prst="rect">
            <a:avLst/>
          </a:prstGeom>
        </p:spPr>
      </p:pic>
      <p:sp>
        <p:nvSpPr>
          <p:cNvPr id="6" name="文本框 5"/>
          <p:cNvSpPr txBox="1"/>
          <p:nvPr/>
        </p:nvSpPr>
        <p:spPr>
          <a:xfrm>
            <a:off x="941473" y="2707763"/>
            <a:ext cx="1171254" cy="646331"/>
          </a:xfrm>
          <a:prstGeom prst="rect">
            <a:avLst/>
          </a:prstGeom>
          <a:noFill/>
        </p:spPr>
        <p:txBody>
          <a:bodyPr wrap="square" rtlCol="0">
            <a:spAutoFit/>
          </a:bodyPr>
          <a:lstStyle/>
          <a:p>
            <a:r>
              <a:rPr lang="zh-CN" altLang="en-US" dirty="0">
                <a:solidFill>
                  <a:schemeClr val="bg1"/>
                </a:solidFill>
              </a:rPr>
              <a:t>输入特定检索条件</a:t>
            </a:r>
            <a:endParaRPr lang="zh-CN" altLang="en-US" dirty="0">
              <a:solidFill>
                <a:schemeClr val="bg1"/>
              </a:solidFill>
            </a:endParaRPr>
          </a:p>
        </p:txBody>
      </p:sp>
      <p:pic>
        <p:nvPicPr>
          <p:cNvPr id="8" name="图形 7" descr="Internet"/>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8746" y="1852439"/>
            <a:ext cx="914400" cy="914400"/>
          </a:xfrm>
          <a:prstGeom prst="rect">
            <a:avLst/>
          </a:prstGeom>
        </p:spPr>
      </p:pic>
      <p:sp>
        <p:nvSpPr>
          <p:cNvPr id="10" name="文本框 9"/>
          <p:cNvSpPr txBox="1"/>
          <p:nvPr/>
        </p:nvSpPr>
        <p:spPr>
          <a:xfrm>
            <a:off x="2597649" y="2845942"/>
            <a:ext cx="1715784" cy="369332"/>
          </a:xfrm>
          <a:prstGeom prst="rect">
            <a:avLst/>
          </a:prstGeom>
          <a:noFill/>
        </p:spPr>
        <p:txBody>
          <a:bodyPr wrap="square" rtlCol="0">
            <a:spAutoFit/>
          </a:bodyPr>
          <a:lstStyle/>
          <a:p>
            <a:r>
              <a:rPr lang="zh-CN" altLang="en-US" dirty="0">
                <a:solidFill>
                  <a:schemeClr val="bg1"/>
                </a:solidFill>
              </a:rPr>
              <a:t>账号登录</a:t>
            </a:r>
            <a:endParaRPr lang="zh-CN" altLang="en-US" dirty="0">
              <a:solidFill>
                <a:schemeClr val="bg1"/>
              </a:solidFill>
            </a:endParaRPr>
          </a:p>
        </p:txBody>
      </p:sp>
      <p:sp>
        <p:nvSpPr>
          <p:cNvPr id="19" name="流程图: 决策 18"/>
          <p:cNvSpPr/>
          <p:nvPr/>
        </p:nvSpPr>
        <p:spPr>
          <a:xfrm>
            <a:off x="4313433" y="1990191"/>
            <a:ext cx="1349339" cy="717572"/>
          </a:xfrm>
          <a:prstGeom prst="flowChartDecisi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4651623" y="2061432"/>
            <a:ext cx="672958" cy="646331"/>
          </a:xfrm>
          <a:prstGeom prst="rect">
            <a:avLst/>
          </a:prstGeom>
          <a:noFill/>
        </p:spPr>
        <p:txBody>
          <a:bodyPr wrap="square" rtlCol="0">
            <a:spAutoFit/>
          </a:bodyPr>
          <a:lstStyle/>
          <a:p>
            <a:r>
              <a:rPr lang="zh-CN" altLang="en-US" dirty="0">
                <a:solidFill>
                  <a:schemeClr val="bg1"/>
                </a:solidFill>
              </a:rPr>
              <a:t>登录成功</a:t>
            </a:r>
            <a:endParaRPr lang="zh-CN" altLang="en-US" dirty="0">
              <a:solidFill>
                <a:schemeClr val="bg1"/>
              </a:solidFill>
            </a:endParaRPr>
          </a:p>
        </p:txBody>
      </p:sp>
      <p:cxnSp>
        <p:nvCxnSpPr>
          <p:cNvPr id="22" name="直接连接符 21"/>
          <p:cNvCxnSpPr/>
          <p:nvPr/>
        </p:nvCxnSpPr>
        <p:spPr>
          <a:xfrm>
            <a:off x="3553146" y="2348977"/>
            <a:ext cx="7602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19" idx="3"/>
          </p:cNvCxnSpPr>
          <p:nvPr/>
        </p:nvCxnSpPr>
        <p:spPr>
          <a:xfrm>
            <a:off x="5662772" y="2348977"/>
            <a:ext cx="109762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836545" y="1981711"/>
            <a:ext cx="1006866" cy="646331"/>
          </a:xfrm>
          <a:prstGeom prst="rect">
            <a:avLst/>
          </a:prstGeom>
          <a:noFill/>
        </p:spPr>
        <p:txBody>
          <a:bodyPr wrap="square" rtlCol="0">
            <a:spAutoFit/>
          </a:bodyPr>
          <a:lstStyle/>
          <a:p>
            <a:r>
              <a:rPr lang="zh-CN" altLang="en-US" dirty="0">
                <a:solidFill>
                  <a:schemeClr val="bg1"/>
                </a:solidFill>
              </a:rPr>
              <a:t>获取总页数</a:t>
            </a:r>
            <a:endParaRPr lang="zh-CN" altLang="en-US" dirty="0">
              <a:solidFill>
                <a:schemeClr val="bg1"/>
              </a:solidFill>
            </a:endParaRPr>
          </a:p>
        </p:txBody>
      </p:sp>
      <p:cxnSp>
        <p:nvCxnSpPr>
          <p:cNvPr id="31" name="直接箭头连接符 30"/>
          <p:cNvCxnSpPr/>
          <p:nvPr/>
        </p:nvCxnSpPr>
        <p:spPr>
          <a:xfrm>
            <a:off x="7767263" y="2348977"/>
            <a:ext cx="10539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圆角 31"/>
          <p:cNvSpPr/>
          <p:nvPr/>
        </p:nvSpPr>
        <p:spPr>
          <a:xfrm>
            <a:off x="8867497" y="1961753"/>
            <a:ext cx="1567625" cy="79050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9198931" y="2008286"/>
            <a:ext cx="1011148" cy="646331"/>
          </a:xfrm>
          <a:prstGeom prst="rect">
            <a:avLst/>
          </a:prstGeom>
          <a:noFill/>
        </p:spPr>
        <p:txBody>
          <a:bodyPr wrap="square" rtlCol="0">
            <a:spAutoFit/>
          </a:bodyPr>
          <a:lstStyle/>
          <a:p>
            <a:r>
              <a:rPr lang="zh-CN" altLang="en-US" dirty="0">
                <a:solidFill>
                  <a:schemeClr val="bg1"/>
                </a:solidFill>
              </a:rPr>
              <a:t>批量下载文件</a:t>
            </a:r>
            <a:endParaRPr lang="zh-CN" altLang="en-US" dirty="0">
              <a:solidFill>
                <a:schemeClr val="bg1"/>
              </a:solidFill>
            </a:endParaRPr>
          </a:p>
        </p:txBody>
      </p:sp>
      <p:cxnSp>
        <p:nvCxnSpPr>
          <p:cNvPr id="35" name="直接箭头连接符 34"/>
          <p:cNvCxnSpPr/>
          <p:nvPr/>
        </p:nvCxnSpPr>
        <p:spPr>
          <a:xfrm>
            <a:off x="9651308" y="2759133"/>
            <a:ext cx="0" cy="4061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圆角 35"/>
          <p:cNvSpPr/>
          <p:nvPr/>
        </p:nvSpPr>
        <p:spPr>
          <a:xfrm>
            <a:off x="8854246" y="4113918"/>
            <a:ext cx="1551407" cy="77131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9080906" y="4228654"/>
            <a:ext cx="1097624" cy="645160"/>
          </a:xfrm>
          <a:prstGeom prst="rect">
            <a:avLst/>
          </a:prstGeom>
          <a:noFill/>
        </p:spPr>
        <p:txBody>
          <a:bodyPr wrap="square" rtlCol="0">
            <a:spAutoFit/>
          </a:bodyPr>
          <a:lstStyle/>
          <a:p>
            <a:r>
              <a:rPr lang="en-US" altLang="zh-CN" dirty="0">
                <a:solidFill>
                  <a:schemeClr val="bg1"/>
                </a:solidFill>
              </a:rPr>
              <a:t>Python</a:t>
            </a:r>
            <a:r>
              <a:rPr lang="zh-CN" altLang="en-US" dirty="0">
                <a:solidFill>
                  <a:schemeClr val="bg1"/>
                </a:solidFill>
              </a:rPr>
              <a:t>文件归档</a:t>
            </a:r>
            <a:endParaRPr lang="zh-CN" altLang="en-US" dirty="0">
              <a:solidFill>
                <a:schemeClr val="bg1"/>
              </a:solidFill>
            </a:endParaRPr>
          </a:p>
        </p:txBody>
      </p:sp>
      <p:sp>
        <p:nvSpPr>
          <p:cNvPr id="38" name="矩形: 圆角 37"/>
          <p:cNvSpPr/>
          <p:nvPr/>
        </p:nvSpPr>
        <p:spPr>
          <a:xfrm>
            <a:off x="8867495" y="5382692"/>
            <a:ext cx="1627188" cy="85243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8976639" y="5532139"/>
            <a:ext cx="1349339" cy="646331"/>
          </a:xfrm>
          <a:prstGeom prst="rect">
            <a:avLst/>
          </a:prstGeom>
          <a:noFill/>
        </p:spPr>
        <p:txBody>
          <a:bodyPr wrap="square" rtlCol="0">
            <a:spAutoFit/>
          </a:bodyPr>
          <a:lstStyle/>
          <a:p>
            <a:r>
              <a:rPr lang="zh-CN" altLang="en-US" dirty="0">
                <a:solidFill>
                  <a:schemeClr val="bg1"/>
                </a:solidFill>
              </a:rPr>
              <a:t>创建压缩包存放文件</a:t>
            </a:r>
            <a:endParaRPr lang="zh-CN" altLang="en-US" dirty="0">
              <a:solidFill>
                <a:schemeClr val="bg1"/>
              </a:solidFill>
            </a:endParaRPr>
          </a:p>
        </p:txBody>
      </p:sp>
      <p:sp>
        <p:nvSpPr>
          <p:cNvPr id="40" name="矩形: 圆角 39"/>
          <p:cNvSpPr/>
          <p:nvPr/>
        </p:nvSpPr>
        <p:spPr>
          <a:xfrm>
            <a:off x="6696625" y="5472042"/>
            <a:ext cx="1097624" cy="78345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6696625" y="5670638"/>
            <a:ext cx="1252998" cy="369332"/>
          </a:xfrm>
          <a:prstGeom prst="rect">
            <a:avLst/>
          </a:prstGeom>
          <a:noFill/>
        </p:spPr>
        <p:txBody>
          <a:bodyPr wrap="square" rtlCol="0">
            <a:spAutoFit/>
          </a:bodyPr>
          <a:lstStyle/>
          <a:p>
            <a:r>
              <a:rPr lang="zh-CN" altLang="en-US" dirty="0">
                <a:solidFill>
                  <a:schemeClr val="bg1"/>
                </a:solidFill>
              </a:rPr>
              <a:t>发送邮箱</a:t>
            </a:r>
            <a:endParaRPr lang="zh-CN" altLang="en-US" dirty="0">
              <a:solidFill>
                <a:schemeClr val="bg1"/>
              </a:solidFill>
            </a:endParaRPr>
          </a:p>
        </p:txBody>
      </p:sp>
      <p:cxnSp>
        <p:nvCxnSpPr>
          <p:cNvPr id="47" name="直接箭头连接符 46"/>
          <p:cNvCxnSpPr>
            <a:stCxn id="36" idx="2"/>
            <a:endCxn id="38" idx="0"/>
          </p:cNvCxnSpPr>
          <p:nvPr/>
        </p:nvCxnSpPr>
        <p:spPr>
          <a:xfrm>
            <a:off x="9629950" y="4885228"/>
            <a:ext cx="0" cy="4974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a:stCxn id="38" idx="1"/>
            <a:endCxn id="40" idx="3"/>
          </p:cNvCxnSpPr>
          <p:nvPr/>
        </p:nvCxnSpPr>
        <p:spPr>
          <a:xfrm flipH="1">
            <a:off x="7794249" y="5808911"/>
            <a:ext cx="107324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H="1">
            <a:off x="5623381" y="5872238"/>
            <a:ext cx="107324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流程图: 决策 51"/>
          <p:cNvSpPr/>
          <p:nvPr/>
        </p:nvSpPr>
        <p:spPr>
          <a:xfrm>
            <a:off x="4274040" y="5503097"/>
            <a:ext cx="1349339" cy="780019"/>
          </a:xfrm>
          <a:prstGeom prst="flowChartDecisi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p:cNvSpPr txBox="1"/>
          <p:nvPr/>
        </p:nvSpPr>
        <p:spPr>
          <a:xfrm>
            <a:off x="4436539" y="5634184"/>
            <a:ext cx="1736332" cy="369332"/>
          </a:xfrm>
          <a:prstGeom prst="rect">
            <a:avLst/>
          </a:prstGeom>
          <a:noFill/>
        </p:spPr>
        <p:txBody>
          <a:bodyPr wrap="square" rtlCol="0">
            <a:spAutoFit/>
          </a:bodyPr>
          <a:lstStyle/>
          <a:p>
            <a:r>
              <a:rPr lang="zh-CN" altLang="en-US" dirty="0">
                <a:solidFill>
                  <a:schemeClr val="bg1"/>
                </a:solidFill>
              </a:rPr>
              <a:t>发送成功</a:t>
            </a:r>
            <a:endParaRPr lang="zh-CN" altLang="en-US" dirty="0">
              <a:solidFill>
                <a:schemeClr val="bg1"/>
              </a:solidFill>
            </a:endParaRPr>
          </a:p>
        </p:txBody>
      </p:sp>
      <p:cxnSp>
        <p:nvCxnSpPr>
          <p:cNvPr id="55" name="直接箭头连接符 54"/>
          <p:cNvCxnSpPr/>
          <p:nvPr/>
        </p:nvCxnSpPr>
        <p:spPr>
          <a:xfrm flipH="1">
            <a:off x="2776084" y="5893106"/>
            <a:ext cx="14752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矩形: 圆角 56"/>
          <p:cNvSpPr/>
          <p:nvPr/>
        </p:nvSpPr>
        <p:spPr>
          <a:xfrm>
            <a:off x="6717994" y="1946864"/>
            <a:ext cx="1076255" cy="69947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箭头连接符 67"/>
          <p:cNvCxnSpPr>
            <a:stCxn id="52" idx="0"/>
          </p:cNvCxnSpPr>
          <p:nvPr/>
        </p:nvCxnSpPr>
        <p:spPr>
          <a:xfrm flipH="1" flipV="1">
            <a:off x="4948709" y="4804093"/>
            <a:ext cx="1" cy="6990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矩形: 圆角 68"/>
          <p:cNvSpPr/>
          <p:nvPr/>
        </p:nvSpPr>
        <p:spPr>
          <a:xfrm>
            <a:off x="4274038" y="4309630"/>
            <a:ext cx="1551407" cy="6339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圆角 69"/>
          <p:cNvSpPr/>
          <p:nvPr/>
        </p:nvSpPr>
        <p:spPr>
          <a:xfrm>
            <a:off x="4313434" y="4135840"/>
            <a:ext cx="1349338" cy="64633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p:cNvSpPr txBox="1"/>
          <p:nvPr/>
        </p:nvSpPr>
        <p:spPr>
          <a:xfrm>
            <a:off x="4409198" y="4113918"/>
            <a:ext cx="1551407" cy="646331"/>
          </a:xfrm>
          <a:prstGeom prst="rect">
            <a:avLst/>
          </a:prstGeom>
          <a:noFill/>
        </p:spPr>
        <p:txBody>
          <a:bodyPr wrap="square" rtlCol="0">
            <a:spAutoFit/>
          </a:bodyPr>
          <a:lstStyle/>
          <a:p>
            <a:r>
              <a:rPr lang="zh-CN" altLang="en-US" dirty="0">
                <a:solidFill>
                  <a:schemeClr val="bg1"/>
                </a:solidFill>
              </a:rPr>
              <a:t>管理员收到反馈信息</a:t>
            </a:r>
            <a:endParaRPr lang="zh-CN" altLang="en-US" dirty="0">
              <a:solidFill>
                <a:schemeClr val="bg1"/>
              </a:solidFill>
            </a:endParaRPr>
          </a:p>
        </p:txBody>
      </p:sp>
      <p:cxnSp>
        <p:nvCxnSpPr>
          <p:cNvPr id="74" name="直接连接符 73"/>
          <p:cNvCxnSpPr>
            <a:stCxn id="70" idx="1"/>
          </p:cNvCxnSpPr>
          <p:nvPr/>
        </p:nvCxnSpPr>
        <p:spPr>
          <a:xfrm flipH="1" flipV="1">
            <a:off x="2417853" y="4439307"/>
            <a:ext cx="1895581" cy="19699"/>
          </a:xfrm>
          <a:prstGeom prst="line">
            <a:avLst/>
          </a:prstGeom>
          <a:ln w="38100"/>
        </p:spPr>
        <p:style>
          <a:lnRef idx="1">
            <a:schemeClr val="dk1"/>
          </a:lnRef>
          <a:fillRef idx="0">
            <a:schemeClr val="dk1"/>
          </a:fillRef>
          <a:effectRef idx="0">
            <a:schemeClr val="dk1"/>
          </a:effectRef>
          <a:fontRef idx="minor">
            <a:schemeClr val="tx1"/>
          </a:fontRef>
        </p:style>
      </p:cxnSp>
      <p:cxnSp>
        <p:nvCxnSpPr>
          <p:cNvPr id="76" name="直接箭头连接符 75"/>
          <p:cNvCxnSpPr>
            <a:endCxn id="164" idx="0"/>
          </p:cNvCxnSpPr>
          <p:nvPr/>
        </p:nvCxnSpPr>
        <p:spPr>
          <a:xfrm flipH="1">
            <a:off x="2398084" y="4437083"/>
            <a:ext cx="0" cy="11320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a:off x="4930336" y="3423348"/>
            <a:ext cx="532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矩形: 圆角 109"/>
          <p:cNvSpPr/>
          <p:nvPr/>
        </p:nvSpPr>
        <p:spPr>
          <a:xfrm>
            <a:off x="5506948" y="3239983"/>
            <a:ext cx="916109" cy="41026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文本框 110"/>
          <p:cNvSpPr txBox="1"/>
          <p:nvPr/>
        </p:nvSpPr>
        <p:spPr>
          <a:xfrm>
            <a:off x="5380552" y="3225518"/>
            <a:ext cx="1252239" cy="369332"/>
          </a:xfrm>
          <a:prstGeom prst="rect">
            <a:avLst/>
          </a:prstGeom>
          <a:noFill/>
        </p:spPr>
        <p:txBody>
          <a:bodyPr wrap="square" rtlCol="0">
            <a:spAutoFit/>
          </a:bodyPr>
          <a:lstStyle/>
          <a:p>
            <a:r>
              <a:rPr lang="zh-CN" altLang="en-US" dirty="0">
                <a:solidFill>
                  <a:schemeClr val="bg1"/>
                </a:solidFill>
              </a:rPr>
              <a:t>人工干预</a:t>
            </a:r>
            <a:endParaRPr lang="zh-CN" altLang="en-US" dirty="0">
              <a:solidFill>
                <a:schemeClr val="bg1"/>
              </a:solidFill>
            </a:endParaRPr>
          </a:p>
        </p:txBody>
      </p:sp>
      <p:cxnSp>
        <p:nvCxnSpPr>
          <p:cNvPr id="115" name="直接连接符 114"/>
          <p:cNvCxnSpPr>
            <a:stCxn id="19" idx="2"/>
          </p:cNvCxnSpPr>
          <p:nvPr/>
        </p:nvCxnSpPr>
        <p:spPr>
          <a:xfrm flipH="1">
            <a:off x="4948709" y="2707763"/>
            <a:ext cx="0" cy="7373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6417708" y="3394988"/>
            <a:ext cx="7742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p:nvPr/>
        </p:nvCxnSpPr>
        <p:spPr>
          <a:xfrm flipV="1">
            <a:off x="7183497" y="2617754"/>
            <a:ext cx="0" cy="8055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流程图: 决策 130"/>
          <p:cNvSpPr/>
          <p:nvPr/>
        </p:nvSpPr>
        <p:spPr>
          <a:xfrm>
            <a:off x="9003829" y="3131421"/>
            <a:ext cx="1252239" cy="569483"/>
          </a:xfrm>
          <a:prstGeom prst="flowChartDecisi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34" name="直接箭头连接符 133"/>
          <p:cNvCxnSpPr>
            <a:stCxn id="131" idx="2"/>
            <a:endCxn id="36" idx="0"/>
          </p:cNvCxnSpPr>
          <p:nvPr/>
        </p:nvCxnSpPr>
        <p:spPr>
          <a:xfrm>
            <a:off x="9629949" y="3700904"/>
            <a:ext cx="1" cy="4130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7" name="文本框 136"/>
          <p:cNvSpPr txBox="1"/>
          <p:nvPr/>
        </p:nvSpPr>
        <p:spPr>
          <a:xfrm>
            <a:off x="9345479" y="3144458"/>
            <a:ext cx="611658" cy="584775"/>
          </a:xfrm>
          <a:prstGeom prst="rect">
            <a:avLst/>
          </a:prstGeom>
          <a:noFill/>
        </p:spPr>
        <p:txBody>
          <a:bodyPr wrap="square" rtlCol="0">
            <a:spAutoFit/>
          </a:bodyPr>
          <a:lstStyle/>
          <a:p>
            <a:r>
              <a:rPr lang="zh-CN" altLang="en-US" sz="1600" dirty="0">
                <a:solidFill>
                  <a:schemeClr val="bg1"/>
                </a:solidFill>
              </a:rPr>
              <a:t>加载成功</a:t>
            </a:r>
            <a:endParaRPr lang="zh-CN" altLang="en-US" sz="1600" dirty="0">
              <a:solidFill>
                <a:schemeClr val="bg1"/>
              </a:solidFill>
            </a:endParaRPr>
          </a:p>
        </p:txBody>
      </p:sp>
      <p:cxnSp>
        <p:nvCxnSpPr>
          <p:cNvPr id="138" name="直接连接符 137"/>
          <p:cNvCxnSpPr/>
          <p:nvPr/>
        </p:nvCxnSpPr>
        <p:spPr>
          <a:xfrm flipH="1" flipV="1">
            <a:off x="7866319" y="3423348"/>
            <a:ext cx="114748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9" name="直接箭头连接符 138"/>
          <p:cNvCxnSpPr/>
          <p:nvPr/>
        </p:nvCxnSpPr>
        <p:spPr>
          <a:xfrm>
            <a:off x="7856349" y="4551115"/>
            <a:ext cx="102084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7856349" y="3416162"/>
            <a:ext cx="0" cy="2847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矩形: 圆角 145"/>
          <p:cNvSpPr/>
          <p:nvPr/>
        </p:nvSpPr>
        <p:spPr>
          <a:xfrm>
            <a:off x="7287895" y="3702050"/>
            <a:ext cx="1147445" cy="52641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文本框 146"/>
          <p:cNvSpPr txBox="1"/>
          <p:nvPr/>
        </p:nvSpPr>
        <p:spPr>
          <a:xfrm>
            <a:off x="7306945" y="3673475"/>
            <a:ext cx="1109980" cy="583565"/>
          </a:xfrm>
          <a:prstGeom prst="rect">
            <a:avLst/>
          </a:prstGeom>
          <a:noFill/>
        </p:spPr>
        <p:txBody>
          <a:bodyPr wrap="square" rtlCol="0">
            <a:spAutoFit/>
          </a:bodyPr>
          <a:lstStyle/>
          <a:p>
            <a:r>
              <a:rPr lang="zh-CN" altLang="en-US" sz="1600" dirty="0">
                <a:solidFill>
                  <a:schemeClr val="bg1"/>
                </a:solidFill>
              </a:rPr>
              <a:t>发送热键刷新页面</a:t>
            </a:r>
            <a:endParaRPr lang="zh-CN" altLang="en-US" sz="1600" dirty="0">
              <a:solidFill>
                <a:schemeClr val="bg1"/>
              </a:solidFill>
            </a:endParaRPr>
          </a:p>
        </p:txBody>
      </p:sp>
      <p:cxnSp>
        <p:nvCxnSpPr>
          <p:cNvPr id="152" name="直接连接符 151"/>
          <p:cNvCxnSpPr/>
          <p:nvPr/>
        </p:nvCxnSpPr>
        <p:spPr>
          <a:xfrm>
            <a:off x="7856349" y="4191335"/>
            <a:ext cx="9970" cy="3597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流程图: 接点 163"/>
          <p:cNvSpPr/>
          <p:nvPr/>
        </p:nvSpPr>
        <p:spPr>
          <a:xfrm>
            <a:off x="2020084" y="5569152"/>
            <a:ext cx="756000" cy="7560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文本框 164"/>
          <p:cNvSpPr txBox="1"/>
          <p:nvPr/>
        </p:nvSpPr>
        <p:spPr>
          <a:xfrm>
            <a:off x="2129885" y="5716990"/>
            <a:ext cx="1147478" cy="369332"/>
          </a:xfrm>
          <a:prstGeom prst="rect">
            <a:avLst/>
          </a:prstGeom>
          <a:noFill/>
        </p:spPr>
        <p:txBody>
          <a:bodyPr wrap="square" rtlCol="0">
            <a:spAutoFit/>
          </a:bodyPr>
          <a:lstStyle/>
          <a:p>
            <a:r>
              <a:rPr lang="en-US" altLang="zh-CN" dirty="0">
                <a:solidFill>
                  <a:schemeClr val="bg1"/>
                </a:solidFill>
              </a:rPr>
              <a:t>End</a:t>
            </a:r>
            <a:endParaRPr lang="zh-CN" altLang="en-US" dirty="0">
              <a:solidFill>
                <a:schemeClr val="bg1"/>
              </a:solidFill>
            </a:endParaRPr>
          </a:p>
        </p:txBody>
      </p:sp>
      <p:sp>
        <p:nvSpPr>
          <p:cNvPr id="168" name="流程图: 接点 167"/>
          <p:cNvSpPr/>
          <p:nvPr/>
        </p:nvSpPr>
        <p:spPr>
          <a:xfrm>
            <a:off x="1108012" y="3864877"/>
            <a:ext cx="756000" cy="7560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文本框 168"/>
          <p:cNvSpPr txBox="1"/>
          <p:nvPr/>
        </p:nvSpPr>
        <p:spPr>
          <a:xfrm>
            <a:off x="1156488" y="4019459"/>
            <a:ext cx="1044535" cy="369332"/>
          </a:xfrm>
          <a:prstGeom prst="rect">
            <a:avLst/>
          </a:prstGeom>
          <a:noFill/>
        </p:spPr>
        <p:txBody>
          <a:bodyPr wrap="square" rtlCol="0">
            <a:spAutoFit/>
          </a:bodyPr>
          <a:lstStyle/>
          <a:p>
            <a:r>
              <a:rPr lang="en-US" altLang="zh-CN" dirty="0">
                <a:solidFill>
                  <a:schemeClr val="bg1"/>
                </a:solidFill>
              </a:rPr>
              <a:t>Start</a:t>
            </a:r>
            <a:endParaRPr lang="zh-CN" altLang="en-US" dirty="0">
              <a:solidFill>
                <a:schemeClr val="bg1"/>
              </a:solidFill>
            </a:endParaRPr>
          </a:p>
        </p:txBody>
      </p:sp>
      <p:cxnSp>
        <p:nvCxnSpPr>
          <p:cNvPr id="170" name="直接箭头连接符 169"/>
          <p:cNvCxnSpPr/>
          <p:nvPr/>
        </p:nvCxnSpPr>
        <p:spPr>
          <a:xfrm flipV="1">
            <a:off x="1448666" y="3251188"/>
            <a:ext cx="0" cy="6177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直接箭头连接符 171"/>
          <p:cNvCxnSpPr/>
          <p:nvPr/>
        </p:nvCxnSpPr>
        <p:spPr>
          <a:xfrm>
            <a:off x="1886602" y="2348977"/>
            <a:ext cx="675995" cy="12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文本框 173"/>
          <p:cNvSpPr txBox="1"/>
          <p:nvPr/>
        </p:nvSpPr>
        <p:spPr>
          <a:xfrm>
            <a:off x="4715687" y="2876298"/>
            <a:ext cx="425541" cy="369332"/>
          </a:xfrm>
          <a:prstGeom prst="rect">
            <a:avLst/>
          </a:prstGeom>
          <a:noFill/>
        </p:spPr>
        <p:txBody>
          <a:bodyPr wrap="square" rtlCol="0">
            <a:spAutoFit/>
          </a:bodyPr>
          <a:lstStyle/>
          <a:p>
            <a:r>
              <a:rPr lang="zh-CN" altLang="en-US" dirty="0">
                <a:solidFill>
                  <a:schemeClr val="bg1"/>
                </a:solidFill>
              </a:rPr>
              <a:t>否</a:t>
            </a:r>
            <a:endParaRPr lang="zh-CN" altLang="en-US" dirty="0">
              <a:solidFill>
                <a:schemeClr val="bg1"/>
              </a:solidFill>
            </a:endParaRPr>
          </a:p>
        </p:txBody>
      </p:sp>
      <p:sp>
        <p:nvSpPr>
          <p:cNvPr id="175" name="文本框 174"/>
          <p:cNvSpPr txBox="1"/>
          <p:nvPr/>
        </p:nvSpPr>
        <p:spPr>
          <a:xfrm>
            <a:off x="5865865" y="2148515"/>
            <a:ext cx="754936" cy="369332"/>
          </a:xfrm>
          <a:prstGeom prst="rect">
            <a:avLst/>
          </a:prstGeom>
          <a:noFill/>
        </p:spPr>
        <p:txBody>
          <a:bodyPr wrap="square" rtlCol="0">
            <a:spAutoFit/>
          </a:bodyPr>
          <a:lstStyle/>
          <a:p>
            <a:r>
              <a:rPr lang="zh-CN" altLang="en-US" dirty="0">
                <a:solidFill>
                  <a:schemeClr val="bg1"/>
                </a:solidFill>
              </a:rPr>
              <a:t>是</a:t>
            </a:r>
            <a:endParaRPr lang="zh-CN" altLang="en-US" dirty="0">
              <a:solidFill>
                <a:schemeClr val="bg1"/>
              </a:solidFill>
            </a:endParaRPr>
          </a:p>
        </p:txBody>
      </p:sp>
      <p:sp>
        <p:nvSpPr>
          <p:cNvPr id="176" name="文本框 175"/>
          <p:cNvSpPr txBox="1"/>
          <p:nvPr/>
        </p:nvSpPr>
        <p:spPr>
          <a:xfrm>
            <a:off x="9427733" y="3665685"/>
            <a:ext cx="754936" cy="369332"/>
          </a:xfrm>
          <a:prstGeom prst="rect">
            <a:avLst/>
          </a:prstGeom>
          <a:noFill/>
        </p:spPr>
        <p:txBody>
          <a:bodyPr wrap="square" rtlCol="0">
            <a:spAutoFit/>
          </a:bodyPr>
          <a:lstStyle/>
          <a:p>
            <a:r>
              <a:rPr lang="zh-CN" altLang="en-US" dirty="0">
                <a:solidFill>
                  <a:schemeClr val="bg1"/>
                </a:solidFill>
              </a:rPr>
              <a:t>是</a:t>
            </a:r>
            <a:endParaRPr lang="zh-CN" altLang="en-US" dirty="0">
              <a:solidFill>
                <a:schemeClr val="bg1"/>
              </a:solidFill>
            </a:endParaRPr>
          </a:p>
        </p:txBody>
      </p:sp>
      <p:sp>
        <p:nvSpPr>
          <p:cNvPr id="181" name="文本框 180"/>
          <p:cNvSpPr txBox="1"/>
          <p:nvPr/>
        </p:nvSpPr>
        <p:spPr>
          <a:xfrm>
            <a:off x="8148404" y="3205782"/>
            <a:ext cx="774202" cy="369332"/>
          </a:xfrm>
          <a:prstGeom prst="rect">
            <a:avLst/>
          </a:prstGeom>
          <a:noFill/>
        </p:spPr>
        <p:txBody>
          <a:bodyPr wrap="square" rtlCol="0">
            <a:spAutoFit/>
          </a:bodyPr>
          <a:lstStyle/>
          <a:p>
            <a:r>
              <a:rPr lang="zh-CN" altLang="en-US" dirty="0">
                <a:solidFill>
                  <a:schemeClr val="bg1"/>
                </a:solidFill>
              </a:rPr>
              <a:t>否</a:t>
            </a:r>
            <a:endParaRPr lang="zh-CN" altLang="en-US" dirty="0">
              <a:solidFill>
                <a:schemeClr val="bg1"/>
              </a:solidFill>
            </a:endParaRPr>
          </a:p>
        </p:txBody>
      </p:sp>
      <p:sp>
        <p:nvSpPr>
          <p:cNvPr id="184" name="文本框 183"/>
          <p:cNvSpPr txBox="1"/>
          <p:nvPr/>
        </p:nvSpPr>
        <p:spPr>
          <a:xfrm>
            <a:off x="3249563" y="5683039"/>
            <a:ext cx="754936" cy="369332"/>
          </a:xfrm>
          <a:prstGeom prst="rect">
            <a:avLst/>
          </a:prstGeom>
          <a:noFill/>
        </p:spPr>
        <p:txBody>
          <a:bodyPr wrap="square" rtlCol="0">
            <a:spAutoFit/>
          </a:bodyPr>
          <a:lstStyle/>
          <a:p>
            <a:r>
              <a:rPr lang="zh-CN" altLang="en-US" dirty="0">
                <a:solidFill>
                  <a:schemeClr val="bg1"/>
                </a:solidFill>
              </a:rPr>
              <a:t>是</a:t>
            </a:r>
            <a:endParaRPr lang="zh-CN" altLang="en-US" dirty="0">
              <a:solidFill>
                <a:schemeClr val="bg1"/>
              </a:solidFill>
            </a:endParaRPr>
          </a:p>
        </p:txBody>
      </p:sp>
      <p:sp>
        <p:nvSpPr>
          <p:cNvPr id="185" name="文本框 184"/>
          <p:cNvSpPr txBox="1"/>
          <p:nvPr/>
        </p:nvSpPr>
        <p:spPr>
          <a:xfrm>
            <a:off x="4735938" y="4968929"/>
            <a:ext cx="425541" cy="369332"/>
          </a:xfrm>
          <a:prstGeom prst="rect">
            <a:avLst/>
          </a:prstGeom>
          <a:noFill/>
        </p:spPr>
        <p:txBody>
          <a:bodyPr wrap="square" rtlCol="0">
            <a:spAutoFit/>
          </a:bodyPr>
          <a:lstStyle/>
          <a:p>
            <a:r>
              <a:rPr lang="zh-CN" altLang="en-US" dirty="0">
                <a:solidFill>
                  <a:schemeClr val="bg1"/>
                </a:solidFill>
              </a:rPr>
              <a:t>否</a:t>
            </a:r>
            <a:endParaRPr lang="zh-CN" altLang="en-US"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84243" y="285760"/>
            <a:ext cx="8288083" cy="922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sz="3600" b="1" dirty="0">
                <a:solidFill>
                  <a:schemeClr val="bg1"/>
                </a:solidFill>
                <a:latin typeface="华文行楷" panose="02010800040101010101" charset="-122"/>
                <a:ea typeface="华文行楷" panose="02010800040101010101" charset="-122"/>
              </a:rPr>
              <a:t>三、执行流程图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726441" y="1750545"/>
            <a:ext cx="428625" cy="202755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solidFill>
                  <a:schemeClr val="bg1"/>
                </a:solidFill>
                <a:latin typeface="微软雅黑" panose="020B0503020204020204" pitchFamily="34" charset="-122"/>
                <a:ea typeface="微软雅黑" panose="020B0503020204020204" pitchFamily="34" charset="-122"/>
                <a:sym typeface="+mn-ea"/>
              </a:rPr>
              <a:t>数字化生产力部署前</a:t>
            </a:r>
            <a:endParaRPr kumimoji="1" lang="zh-CN" altLang="en-US" sz="1200" b="1" dirty="0">
              <a:latin typeface="PingFang SC" panose="020B0400000000000000" pitchFamily="34" charset="-122"/>
              <a:ea typeface="PingFang SC" panose="020B0400000000000000" pitchFamily="34" charset="-122"/>
            </a:endParaRPr>
          </a:p>
        </p:txBody>
      </p:sp>
      <p:sp>
        <p:nvSpPr>
          <p:cNvPr id="10" name="矩形 9"/>
          <p:cNvSpPr/>
          <p:nvPr/>
        </p:nvSpPr>
        <p:spPr>
          <a:xfrm>
            <a:off x="726441" y="4327375"/>
            <a:ext cx="428625" cy="2027555"/>
          </a:xfrm>
          <a:prstGeom prst="rect">
            <a:avLst/>
          </a:prstGeom>
          <a:solidFill>
            <a:srgbClr val="00A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dirty="0">
                <a:solidFill>
                  <a:schemeClr val="bg1"/>
                </a:solidFill>
                <a:latin typeface="微软雅黑" panose="020B0503020204020204" pitchFamily="34" charset="-122"/>
                <a:ea typeface="微软雅黑" panose="020B0503020204020204" pitchFamily="34" charset="-122"/>
                <a:sym typeface="+mn-ea"/>
              </a:rPr>
              <a:t>数字化生产力部署后</a:t>
            </a:r>
            <a:endParaRPr kumimoji="1" lang="zh-CN" altLang="en-US" sz="1200" b="1" dirty="0">
              <a:latin typeface="PingFang SC" panose="020B0400000000000000" pitchFamily="34" charset="-122"/>
              <a:ea typeface="PingFang SC" panose="020B0400000000000000" pitchFamily="34" charset="-122"/>
            </a:endParaRPr>
          </a:p>
        </p:txBody>
      </p:sp>
      <p:sp>
        <p:nvSpPr>
          <p:cNvPr id="12" name="文本框 11"/>
          <p:cNvSpPr txBox="1"/>
          <p:nvPr/>
        </p:nvSpPr>
        <p:spPr>
          <a:xfrm>
            <a:off x="3463754" y="4165460"/>
            <a:ext cx="5264383" cy="307777"/>
          </a:xfrm>
          <a:prstGeom prst="rect">
            <a:avLst/>
          </a:prstGeom>
          <a:noFill/>
        </p:spPr>
        <p:txBody>
          <a:bodyPr wrap="square" rtlCol="0">
            <a:spAutoFit/>
          </a:bodyPr>
          <a:lstStyle/>
          <a:p>
            <a:pPr algn="ctr"/>
            <a:r>
              <a:rPr kumimoji="1" lang="zh-CN" altLang="en-US" sz="1400" b="1">
                <a:solidFill>
                  <a:srgbClr val="04AF59"/>
                </a:solidFill>
                <a:latin typeface="微软雅黑" panose="020B0503020204020204" pitchFamily="34" charset="-122"/>
                <a:ea typeface="微软雅黑" panose="020B0503020204020204" pitchFamily="34" charset="-122"/>
              </a:rPr>
              <a:t>机器人自动完成登录系统、新建商品信息等业务流程</a:t>
            </a:r>
            <a:endParaRPr kumimoji="1" lang="zh-CN" altLang="en-US" sz="1400" b="1" dirty="0">
              <a:solidFill>
                <a:srgbClr val="04AF59"/>
              </a:solidFill>
              <a:latin typeface="微软雅黑" panose="020B0503020204020204" pitchFamily="34" charset="-122"/>
              <a:ea typeface="微软雅黑" panose="020B0503020204020204" pitchFamily="34" charset="-122"/>
            </a:endParaRPr>
          </a:p>
        </p:txBody>
      </p:sp>
      <p:pic>
        <p:nvPicPr>
          <p:cNvPr id="13" name="图片 12" descr="ibot"/>
          <p:cNvPicPr>
            <a:picLocks noChangeAspect="1"/>
          </p:cNvPicPr>
          <p:nvPr/>
        </p:nvPicPr>
        <p:blipFill>
          <a:blip r:embed="rId1" cstate="print"/>
          <a:stretch>
            <a:fillRect/>
          </a:stretch>
        </p:blipFill>
        <p:spPr>
          <a:xfrm>
            <a:off x="2588649" y="4771515"/>
            <a:ext cx="565150" cy="565150"/>
          </a:xfrm>
          <a:prstGeom prst="rect">
            <a:avLst/>
          </a:prstGeom>
        </p:spPr>
      </p:pic>
      <p:pic>
        <p:nvPicPr>
          <p:cNvPr id="14" name="图片 13" descr="人 (2)"/>
          <p:cNvPicPr>
            <a:picLocks noChangeAspect="1"/>
          </p:cNvPicPr>
          <p:nvPr/>
        </p:nvPicPr>
        <p:blipFill>
          <a:blip r:embed="rId2" cstate="print">
            <a:biLevel thresh="25000"/>
          </a:blip>
          <a:stretch>
            <a:fillRect/>
          </a:stretch>
        </p:blipFill>
        <p:spPr>
          <a:xfrm>
            <a:off x="2156482" y="2536999"/>
            <a:ext cx="607596" cy="607596"/>
          </a:xfrm>
          <a:prstGeom prst="rect">
            <a:avLst/>
          </a:prstGeom>
        </p:spPr>
      </p:pic>
      <p:pic>
        <p:nvPicPr>
          <p:cNvPr id="15" name="图片 14" descr="人 (2)"/>
          <p:cNvPicPr>
            <a:picLocks noChangeAspect="1"/>
          </p:cNvPicPr>
          <p:nvPr/>
        </p:nvPicPr>
        <p:blipFill>
          <a:blip r:embed="rId2" cstate="print">
            <a:biLevel thresh="25000"/>
          </a:blip>
          <a:stretch>
            <a:fillRect/>
          </a:stretch>
        </p:blipFill>
        <p:spPr>
          <a:xfrm>
            <a:off x="3744155" y="2537090"/>
            <a:ext cx="607596" cy="607596"/>
          </a:xfrm>
          <a:prstGeom prst="rect">
            <a:avLst/>
          </a:prstGeom>
        </p:spPr>
      </p:pic>
      <p:pic>
        <p:nvPicPr>
          <p:cNvPr id="17" name="图形 16" descr="Internet"/>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72588" y="2639054"/>
            <a:ext cx="403296" cy="403296"/>
          </a:xfrm>
          <a:prstGeom prst="rect">
            <a:avLst/>
          </a:prstGeom>
        </p:spPr>
      </p:pic>
      <p:pic>
        <p:nvPicPr>
          <p:cNvPr id="18" name="图形 17" descr="月历"/>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70957" y="2579770"/>
            <a:ext cx="405396" cy="405396"/>
          </a:xfrm>
          <a:prstGeom prst="rect">
            <a:avLst/>
          </a:prstGeom>
        </p:spPr>
      </p:pic>
      <p:pic>
        <p:nvPicPr>
          <p:cNvPr id="19" name="图片 18" descr="人 (2)"/>
          <p:cNvPicPr>
            <a:picLocks noChangeAspect="1"/>
          </p:cNvPicPr>
          <p:nvPr/>
        </p:nvPicPr>
        <p:blipFill>
          <a:blip r:embed="rId2" cstate="print">
            <a:biLevel thresh="25000"/>
          </a:blip>
          <a:stretch>
            <a:fillRect/>
          </a:stretch>
        </p:blipFill>
        <p:spPr>
          <a:xfrm>
            <a:off x="5137874" y="2536569"/>
            <a:ext cx="607596" cy="607596"/>
          </a:xfrm>
          <a:prstGeom prst="rect">
            <a:avLst/>
          </a:prstGeom>
        </p:spPr>
      </p:pic>
      <p:pic>
        <p:nvPicPr>
          <p:cNvPr id="20" name="图形 19" descr="统计信息 RT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38047" y="2536596"/>
            <a:ext cx="307778" cy="307777"/>
          </a:xfrm>
          <a:prstGeom prst="rect">
            <a:avLst/>
          </a:prstGeom>
        </p:spPr>
      </p:pic>
      <p:pic>
        <p:nvPicPr>
          <p:cNvPr id="21" name="图片 20" descr="人 (2)"/>
          <p:cNvPicPr>
            <a:picLocks noChangeAspect="1"/>
          </p:cNvPicPr>
          <p:nvPr/>
        </p:nvPicPr>
        <p:blipFill>
          <a:blip r:embed="rId2" cstate="print">
            <a:biLevel thresh="25000"/>
          </a:blip>
          <a:stretch>
            <a:fillRect/>
          </a:stretch>
        </p:blipFill>
        <p:spPr>
          <a:xfrm>
            <a:off x="6597392" y="2558750"/>
            <a:ext cx="607596" cy="607596"/>
          </a:xfrm>
          <a:prstGeom prst="rect">
            <a:avLst/>
          </a:prstGeom>
        </p:spPr>
      </p:pic>
      <p:pic>
        <p:nvPicPr>
          <p:cNvPr id="22" name="图形 21" descr="列表"/>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66281" y="2580317"/>
            <a:ext cx="335200" cy="335200"/>
          </a:xfrm>
          <a:prstGeom prst="rect">
            <a:avLst/>
          </a:prstGeom>
        </p:spPr>
      </p:pic>
      <p:pic>
        <p:nvPicPr>
          <p:cNvPr id="23" name="图片 22" descr="人 (2)"/>
          <p:cNvPicPr>
            <a:picLocks noChangeAspect="1"/>
          </p:cNvPicPr>
          <p:nvPr/>
        </p:nvPicPr>
        <p:blipFill>
          <a:blip r:embed="rId2" cstate="print">
            <a:biLevel thresh="25000"/>
          </a:blip>
          <a:stretch>
            <a:fillRect/>
          </a:stretch>
        </p:blipFill>
        <p:spPr>
          <a:xfrm>
            <a:off x="8291212" y="2580245"/>
            <a:ext cx="607596" cy="607596"/>
          </a:xfrm>
          <a:prstGeom prst="rect">
            <a:avLst/>
          </a:prstGeom>
        </p:spPr>
      </p:pic>
      <p:sp>
        <p:nvSpPr>
          <p:cNvPr id="30" name="文本框 29"/>
          <p:cNvSpPr txBox="1"/>
          <p:nvPr/>
        </p:nvSpPr>
        <p:spPr>
          <a:xfrm>
            <a:off x="7960003" y="3283784"/>
            <a:ext cx="1270907" cy="275590"/>
          </a:xfrm>
          <a:prstGeom prst="rect">
            <a:avLst/>
          </a:prstGeom>
          <a:noFill/>
        </p:spPr>
        <p:txBody>
          <a:bodyPr wrap="square" rtlCol="0">
            <a:spAutoFit/>
          </a:bodyPr>
          <a:lstStyle/>
          <a:p>
            <a:pPr algn="ctr"/>
            <a:r>
              <a:rPr kumimoji="1" lang="zh-CN" altLang="en-US" sz="1200">
                <a:solidFill>
                  <a:schemeClr val="bg1"/>
                </a:solidFill>
                <a:latin typeface="微软雅黑" panose="020B0503020204020204" pitchFamily="34" charset="-122"/>
                <a:ea typeface="微软雅黑" panose="020B0503020204020204" pitchFamily="34" charset="-122"/>
              </a:rPr>
              <a:t>保存到本地</a:t>
            </a:r>
            <a:endParaRPr kumimoji="1"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6366722" y="3243837"/>
            <a:ext cx="1113892" cy="275590"/>
          </a:xfrm>
          <a:prstGeom prst="rect">
            <a:avLst/>
          </a:prstGeom>
          <a:noFill/>
        </p:spPr>
        <p:txBody>
          <a:bodyPr wrap="square" rtlCol="0">
            <a:spAutoFit/>
          </a:bodyPr>
          <a:lstStyle/>
          <a:p>
            <a:pPr algn="ctr"/>
            <a:r>
              <a:rPr kumimoji="1" lang="zh-CN" altLang="en-US" sz="1200">
                <a:solidFill>
                  <a:schemeClr val="bg1"/>
                </a:solidFill>
                <a:latin typeface="微软雅黑" panose="020B0503020204020204" pitchFamily="34" charset="-122"/>
                <a:ea typeface="微软雅黑" panose="020B0503020204020204" pitchFamily="34" charset="-122"/>
              </a:rPr>
              <a:t>手动下载文档</a:t>
            </a:r>
            <a:endParaRPr kumimoji="1" lang="zh-CN" altLang="en-US" sz="1200">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4909970" y="3166977"/>
            <a:ext cx="1113892" cy="460375"/>
          </a:xfrm>
          <a:prstGeom prst="rect">
            <a:avLst/>
          </a:prstGeom>
          <a:noFill/>
        </p:spPr>
        <p:txBody>
          <a:bodyPr wrap="square" rtlCol="0">
            <a:spAutoFit/>
          </a:bodyPr>
          <a:lstStyle/>
          <a:p>
            <a:pPr algn="ctr"/>
            <a:r>
              <a:rPr kumimoji="1" lang="zh-CN" altLang="en-US" sz="1200">
                <a:solidFill>
                  <a:schemeClr val="bg1"/>
                </a:solidFill>
                <a:latin typeface="微软雅黑" panose="020B0503020204020204" pitchFamily="34" charset="-122"/>
                <a:ea typeface="微软雅黑" panose="020B0503020204020204" pitchFamily="34" charset="-122"/>
              </a:rPr>
              <a:t>根据</a:t>
            </a:r>
            <a:r>
              <a:rPr kumimoji="1" lang="zh-CN" sz="1200">
                <a:solidFill>
                  <a:schemeClr val="bg1"/>
                </a:solidFill>
                <a:latin typeface="微软雅黑" panose="020B0503020204020204" pitchFamily="34" charset="-122"/>
                <a:ea typeface="微软雅黑" panose="020B0503020204020204" pitchFamily="34" charset="-122"/>
              </a:rPr>
              <a:t>条件手动筛选所需文档</a:t>
            </a:r>
            <a:endParaRPr kumimoji="1" lang="zh-CN" sz="1200" dirty="0">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3491230" y="3166745"/>
            <a:ext cx="1125220" cy="460375"/>
          </a:xfrm>
          <a:prstGeom prst="rect">
            <a:avLst/>
          </a:prstGeom>
          <a:noFill/>
        </p:spPr>
        <p:txBody>
          <a:bodyPr wrap="square" rtlCol="0">
            <a:spAutoFit/>
          </a:bodyPr>
          <a:lstStyle/>
          <a:p>
            <a:pPr algn="ctr"/>
            <a:r>
              <a:rPr kumimoji="1" lang="zh-CN" altLang="en-US" sz="1200">
                <a:solidFill>
                  <a:schemeClr val="bg1"/>
                </a:solidFill>
                <a:latin typeface="微软雅黑" panose="020B0503020204020204" pitchFamily="34" charset="-122"/>
                <a:ea typeface="微软雅黑" panose="020B0503020204020204" pitchFamily="34" charset="-122"/>
                <a:sym typeface="+mn-ea"/>
              </a:rPr>
              <a:t>输入特定检索条件</a:t>
            </a:r>
            <a:endParaRPr kumimoji="1" lang="zh-CN" altLang="en-US" sz="1200" dirty="0">
              <a:solidFill>
                <a:schemeClr val="bg1"/>
              </a:solidFill>
              <a:latin typeface="微软雅黑" panose="020B0503020204020204" pitchFamily="34" charset="-122"/>
              <a:ea typeface="微软雅黑" panose="020B0503020204020204" pitchFamily="34" charset="-122"/>
              <a:sym typeface="+mn-ea"/>
            </a:endParaRPr>
          </a:p>
        </p:txBody>
      </p:sp>
      <p:pic>
        <p:nvPicPr>
          <p:cNvPr id="34" name="图形 33" descr="目标受众"/>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36404" y="2494864"/>
            <a:ext cx="349732" cy="349732"/>
          </a:xfrm>
          <a:prstGeom prst="rect">
            <a:avLst/>
          </a:prstGeom>
        </p:spPr>
      </p:pic>
      <p:sp>
        <p:nvSpPr>
          <p:cNvPr id="35" name="箭头: 右 90"/>
          <p:cNvSpPr/>
          <p:nvPr/>
        </p:nvSpPr>
        <p:spPr>
          <a:xfrm>
            <a:off x="5850593" y="2889558"/>
            <a:ext cx="490433" cy="152772"/>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chemeClr val="bg1"/>
              </a:solidFill>
            </a:endParaRPr>
          </a:p>
        </p:txBody>
      </p:sp>
      <p:sp>
        <p:nvSpPr>
          <p:cNvPr id="36" name="箭头: 右 91"/>
          <p:cNvSpPr/>
          <p:nvPr/>
        </p:nvSpPr>
        <p:spPr>
          <a:xfrm>
            <a:off x="4419548" y="2865208"/>
            <a:ext cx="490433" cy="171976"/>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chemeClr val="bg1"/>
              </a:solidFill>
            </a:endParaRPr>
          </a:p>
        </p:txBody>
      </p:sp>
      <p:sp>
        <p:nvSpPr>
          <p:cNvPr id="37" name="箭头: 右 92"/>
          <p:cNvSpPr/>
          <p:nvPr/>
        </p:nvSpPr>
        <p:spPr>
          <a:xfrm>
            <a:off x="2764242" y="2870164"/>
            <a:ext cx="490433" cy="171976"/>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chemeClr val="bg1"/>
              </a:solidFill>
            </a:endParaRPr>
          </a:p>
        </p:txBody>
      </p:sp>
      <p:pic>
        <p:nvPicPr>
          <p:cNvPr id="40" name="图片 39" descr="文件 (4)"/>
          <p:cNvPicPr>
            <a:picLocks noChangeAspect="1"/>
          </p:cNvPicPr>
          <p:nvPr/>
        </p:nvPicPr>
        <p:blipFill>
          <a:blip r:embed="rId13" cstate="print"/>
          <a:stretch>
            <a:fillRect/>
          </a:stretch>
        </p:blipFill>
        <p:spPr>
          <a:xfrm>
            <a:off x="2297004" y="4959208"/>
            <a:ext cx="326154" cy="326154"/>
          </a:xfrm>
          <a:prstGeom prst="rect">
            <a:avLst/>
          </a:prstGeom>
        </p:spPr>
      </p:pic>
      <p:pic>
        <p:nvPicPr>
          <p:cNvPr id="41" name="图形 40" descr="月历"/>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21430" y="4781354"/>
            <a:ext cx="340931" cy="340931"/>
          </a:xfrm>
          <a:prstGeom prst="rect">
            <a:avLst/>
          </a:prstGeom>
        </p:spPr>
      </p:pic>
      <p:pic>
        <p:nvPicPr>
          <p:cNvPr id="42" name="图片 41" descr="ibot"/>
          <p:cNvPicPr>
            <a:picLocks noChangeAspect="1"/>
          </p:cNvPicPr>
          <p:nvPr/>
        </p:nvPicPr>
        <p:blipFill>
          <a:blip r:embed="rId1" cstate="print"/>
          <a:stretch>
            <a:fillRect/>
          </a:stretch>
        </p:blipFill>
        <p:spPr>
          <a:xfrm>
            <a:off x="3854472" y="4763102"/>
            <a:ext cx="565151" cy="565151"/>
          </a:xfrm>
          <a:prstGeom prst="rect">
            <a:avLst/>
          </a:prstGeom>
        </p:spPr>
      </p:pic>
      <p:pic>
        <p:nvPicPr>
          <p:cNvPr id="43" name="图形 42" descr="Internet"/>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35372" y="4867352"/>
            <a:ext cx="403296" cy="403296"/>
          </a:xfrm>
          <a:prstGeom prst="rect">
            <a:avLst/>
          </a:prstGeom>
        </p:spPr>
      </p:pic>
      <p:pic>
        <p:nvPicPr>
          <p:cNvPr id="44" name="图片 43" descr="ibot"/>
          <p:cNvPicPr>
            <a:picLocks noChangeAspect="1"/>
          </p:cNvPicPr>
          <p:nvPr/>
        </p:nvPicPr>
        <p:blipFill>
          <a:blip r:embed="rId1" cstate="print"/>
          <a:stretch>
            <a:fillRect/>
          </a:stretch>
        </p:blipFill>
        <p:spPr>
          <a:xfrm>
            <a:off x="5120316" y="4769529"/>
            <a:ext cx="565151" cy="565151"/>
          </a:xfrm>
          <a:prstGeom prst="rect">
            <a:avLst/>
          </a:prstGeom>
        </p:spPr>
      </p:pic>
      <p:pic>
        <p:nvPicPr>
          <p:cNvPr id="45" name="图形 44" descr="复选标记"/>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16536" y="4947796"/>
            <a:ext cx="349732" cy="349732"/>
          </a:xfrm>
          <a:prstGeom prst="rect">
            <a:avLst/>
          </a:prstGeom>
        </p:spPr>
      </p:pic>
      <p:pic>
        <p:nvPicPr>
          <p:cNvPr id="46" name="图片 45" descr="ibot"/>
          <p:cNvPicPr>
            <a:picLocks noChangeAspect="1"/>
          </p:cNvPicPr>
          <p:nvPr/>
        </p:nvPicPr>
        <p:blipFill>
          <a:blip r:embed="rId1" cstate="print"/>
          <a:stretch>
            <a:fillRect/>
          </a:stretch>
        </p:blipFill>
        <p:spPr>
          <a:xfrm>
            <a:off x="6464888" y="4769528"/>
            <a:ext cx="565151" cy="565151"/>
          </a:xfrm>
          <a:prstGeom prst="rect">
            <a:avLst/>
          </a:prstGeom>
        </p:spPr>
      </p:pic>
      <p:pic>
        <p:nvPicPr>
          <p:cNvPr id="47" name="图形 46" descr="智能手机"/>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644773" y="4894436"/>
            <a:ext cx="384997" cy="384997"/>
          </a:xfrm>
          <a:prstGeom prst="rect">
            <a:avLst/>
          </a:prstGeom>
        </p:spPr>
      </p:pic>
      <p:pic>
        <p:nvPicPr>
          <p:cNvPr id="48" name="图片 47" descr="ibot"/>
          <p:cNvPicPr>
            <a:picLocks noChangeAspect="1"/>
          </p:cNvPicPr>
          <p:nvPr/>
        </p:nvPicPr>
        <p:blipFill>
          <a:blip r:embed="rId1" cstate="print"/>
          <a:stretch>
            <a:fillRect/>
          </a:stretch>
        </p:blipFill>
        <p:spPr>
          <a:xfrm>
            <a:off x="7928415" y="4763101"/>
            <a:ext cx="565151" cy="565151"/>
          </a:xfrm>
          <a:prstGeom prst="rect">
            <a:avLst/>
          </a:prstGeom>
        </p:spPr>
      </p:pic>
      <p:sp>
        <p:nvSpPr>
          <p:cNvPr id="49" name="文本框 48"/>
          <p:cNvSpPr txBox="1"/>
          <p:nvPr/>
        </p:nvSpPr>
        <p:spPr>
          <a:xfrm>
            <a:off x="2257603" y="5442345"/>
            <a:ext cx="1113892" cy="275590"/>
          </a:xfrm>
          <a:prstGeom prst="rect">
            <a:avLst/>
          </a:prstGeom>
          <a:noFill/>
        </p:spPr>
        <p:txBody>
          <a:bodyPr wrap="square" rtlCol="0">
            <a:spAutoFit/>
          </a:bodyPr>
          <a:lstStyle/>
          <a:p>
            <a:pPr algn="ctr"/>
            <a:r>
              <a:rPr kumimoji="1" lang="zh-CN" altLang="en-US" sz="1200">
                <a:solidFill>
                  <a:srgbClr val="00AE57"/>
                </a:solidFill>
                <a:latin typeface="微软雅黑" panose="020B0503020204020204" pitchFamily="34" charset="-122"/>
                <a:ea typeface="微软雅黑" panose="020B0503020204020204" pitchFamily="34" charset="-122"/>
              </a:rPr>
              <a:t>登录特定网站</a:t>
            </a:r>
            <a:endParaRPr kumimoji="1" lang="zh-CN" altLang="en-US" sz="1200">
              <a:solidFill>
                <a:srgbClr val="00AE57"/>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3490926" y="5387984"/>
            <a:ext cx="1113892" cy="460375"/>
          </a:xfrm>
          <a:prstGeom prst="rect">
            <a:avLst/>
          </a:prstGeom>
          <a:noFill/>
        </p:spPr>
        <p:txBody>
          <a:bodyPr wrap="square" rtlCol="0">
            <a:spAutoFit/>
          </a:bodyPr>
          <a:lstStyle/>
          <a:p>
            <a:r>
              <a:rPr kumimoji="1" lang="zh-CN" sz="1200">
                <a:solidFill>
                  <a:srgbClr val="03AF58"/>
                </a:solidFill>
                <a:latin typeface="微软雅黑" panose="020B0503020204020204" pitchFamily="34" charset="-122"/>
                <a:ea typeface="微软雅黑" panose="020B0503020204020204" pitchFamily="34" charset="-122"/>
              </a:rPr>
              <a:t>输入特定检索</a:t>
            </a:r>
            <a:r>
              <a:rPr kumimoji="1" lang="zh-CN" altLang="en-US" sz="1200">
                <a:solidFill>
                  <a:srgbClr val="03AF58"/>
                </a:solidFill>
                <a:latin typeface="微软雅黑" panose="020B0503020204020204" pitchFamily="34" charset="-122"/>
                <a:ea typeface="微软雅黑" panose="020B0503020204020204" pitchFamily="34" charset="-122"/>
              </a:rPr>
              <a:t>条件</a:t>
            </a:r>
            <a:endParaRPr kumimoji="1" lang="zh-CN" altLang="en-US" sz="1200" dirty="0">
              <a:solidFill>
                <a:srgbClr val="03AF58"/>
              </a:solidFill>
              <a:latin typeface="微软雅黑" panose="020B0503020204020204" pitchFamily="34" charset="-122"/>
              <a:ea typeface="微软雅黑" panose="020B0503020204020204" pitchFamily="34" charset="-122"/>
            </a:endParaRPr>
          </a:p>
        </p:txBody>
      </p:sp>
      <p:pic>
        <p:nvPicPr>
          <p:cNvPr id="51" name="图形 50" descr="列表"/>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631867" y="5064568"/>
            <a:ext cx="335200" cy="335200"/>
          </a:xfrm>
          <a:prstGeom prst="rect">
            <a:avLst/>
          </a:prstGeom>
        </p:spPr>
      </p:pic>
      <p:sp>
        <p:nvSpPr>
          <p:cNvPr id="52" name="文本框 51"/>
          <p:cNvSpPr txBox="1"/>
          <p:nvPr/>
        </p:nvSpPr>
        <p:spPr>
          <a:xfrm>
            <a:off x="4736696" y="5363432"/>
            <a:ext cx="1113892" cy="460375"/>
          </a:xfrm>
          <a:prstGeom prst="rect">
            <a:avLst/>
          </a:prstGeom>
          <a:noFill/>
        </p:spPr>
        <p:txBody>
          <a:bodyPr wrap="square" rtlCol="0">
            <a:spAutoFit/>
          </a:bodyPr>
          <a:lstStyle/>
          <a:p>
            <a:pPr algn="ctr"/>
            <a:r>
              <a:rPr kumimoji="1" lang="zh-CN" altLang="en-US" sz="1200">
                <a:solidFill>
                  <a:srgbClr val="00AE57"/>
                </a:solidFill>
                <a:latin typeface="微软雅黑" panose="020B0503020204020204" pitchFamily="34" charset="-122"/>
                <a:ea typeface="微软雅黑" panose="020B0503020204020204" pitchFamily="34" charset="-122"/>
              </a:rPr>
              <a:t>自动检索所需文档</a:t>
            </a:r>
            <a:endParaRPr kumimoji="1" lang="zh-CN" altLang="en-US" sz="1200" dirty="0">
              <a:solidFill>
                <a:srgbClr val="00AE57"/>
              </a:solidFill>
              <a:latin typeface="微软雅黑" panose="020B0503020204020204" pitchFamily="34" charset="-122"/>
              <a:ea typeface="微软雅黑" panose="020B0503020204020204" pitchFamily="34" charset="-122"/>
            </a:endParaRPr>
          </a:p>
        </p:txBody>
      </p:sp>
      <p:sp>
        <p:nvSpPr>
          <p:cNvPr id="53" name="文本框 52"/>
          <p:cNvSpPr txBox="1"/>
          <p:nvPr/>
        </p:nvSpPr>
        <p:spPr>
          <a:xfrm>
            <a:off x="6037652" y="5379366"/>
            <a:ext cx="1362429" cy="460375"/>
          </a:xfrm>
          <a:prstGeom prst="rect">
            <a:avLst/>
          </a:prstGeom>
          <a:noFill/>
        </p:spPr>
        <p:txBody>
          <a:bodyPr wrap="square" rtlCol="0">
            <a:spAutoFit/>
          </a:bodyPr>
          <a:lstStyle/>
          <a:p>
            <a:pPr algn="ctr"/>
            <a:r>
              <a:rPr kumimoji="1" lang="zh-CN" altLang="en-US" sz="1200">
                <a:solidFill>
                  <a:srgbClr val="00AE57"/>
                </a:solidFill>
                <a:latin typeface="微软雅黑" panose="020B0503020204020204" pitchFamily="34" charset="-122"/>
                <a:ea typeface="微软雅黑" panose="020B0503020204020204" pitchFamily="34" charset="-122"/>
              </a:rPr>
              <a:t>自动下载符合要求的文档</a:t>
            </a:r>
            <a:endParaRPr kumimoji="1" lang="zh-CN" altLang="en-US" sz="1200" dirty="0">
              <a:solidFill>
                <a:srgbClr val="00AE57"/>
              </a:solidFill>
              <a:latin typeface="微软雅黑" panose="020B0503020204020204" pitchFamily="34" charset="-122"/>
              <a:ea typeface="微软雅黑" panose="020B0503020204020204" pitchFamily="34" charset="-122"/>
            </a:endParaRPr>
          </a:p>
        </p:txBody>
      </p:sp>
      <p:sp>
        <p:nvSpPr>
          <p:cNvPr id="54" name="文本框 53"/>
          <p:cNvSpPr txBox="1"/>
          <p:nvPr/>
        </p:nvSpPr>
        <p:spPr>
          <a:xfrm>
            <a:off x="7625363" y="5379366"/>
            <a:ext cx="1113892" cy="645160"/>
          </a:xfrm>
          <a:prstGeom prst="rect">
            <a:avLst/>
          </a:prstGeom>
          <a:noFill/>
        </p:spPr>
        <p:txBody>
          <a:bodyPr wrap="square" rtlCol="0">
            <a:spAutoFit/>
          </a:bodyPr>
          <a:lstStyle/>
          <a:p>
            <a:pPr algn="ctr"/>
            <a:r>
              <a:rPr kumimoji="1" lang="zh-CN" altLang="en-US" sz="1200">
                <a:solidFill>
                  <a:srgbClr val="00AE57"/>
                </a:solidFill>
                <a:latin typeface="微软雅黑" panose="020B0503020204020204" pitchFamily="34" charset="-122"/>
                <a:ea typeface="微软雅黑" panose="020B0503020204020204" pitchFamily="34" charset="-122"/>
              </a:rPr>
              <a:t>将所下载文档自动归类到特定文件夹</a:t>
            </a:r>
            <a:endParaRPr kumimoji="1" lang="zh-CN" altLang="en-US" sz="1200" dirty="0">
              <a:solidFill>
                <a:srgbClr val="00AE57"/>
              </a:solidFill>
              <a:latin typeface="微软雅黑" panose="020B0503020204020204" pitchFamily="34" charset="-122"/>
              <a:ea typeface="微软雅黑" panose="020B0503020204020204" pitchFamily="34" charset="-122"/>
            </a:endParaRPr>
          </a:p>
        </p:txBody>
      </p:sp>
      <p:sp>
        <p:nvSpPr>
          <p:cNvPr id="55" name="箭头: 右 119"/>
          <p:cNvSpPr/>
          <p:nvPr/>
        </p:nvSpPr>
        <p:spPr>
          <a:xfrm>
            <a:off x="7205434" y="5093358"/>
            <a:ext cx="424066" cy="138864"/>
          </a:xfrm>
          <a:prstGeom prst="rightArrow">
            <a:avLst/>
          </a:prstGeom>
          <a:solidFill>
            <a:srgbClr val="00B05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56" name="箭头: 右 120"/>
          <p:cNvSpPr/>
          <p:nvPr/>
        </p:nvSpPr>
        <p:spPr>
          <a:xfrm>
            <a:off x="5745666" y="5134783"/>
            <a:ext cx="424066" cy="138864"/>
          </a:xfrm>
          <a:prstGeom prst="rightArrow">
            <a:avLst/>
          </a:prstGeom>
          <a:solidFill>
            <a:srgbClr val="00B05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57" name="箭头: 右 121"/>
          <p:cNvSpPr/>
          <p:nvPr/>
        </p:nvSpPr>
        <p:spPr>
          <a:xfrm>
            <a:off x="4429992" y="5078944"/>
            <a:ext cx="424066" cy="138864"/>
          </a:xfrm>
          <a:prstGeom prst="rightArrow">
            <a:avLst/>
          </a:prstGeom>
          <a:solidFill>
            <a:srgbClr val="00B05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58" name="箭头: 右 122"/>
          <p:cNvSpPr/>
          <p:nvPr/>
        </p:nvSpPr>
        <p:spPr>
          <a:xfrm>
            <a:off x="3164896" y="5089714"/>
            <a:ext cx="424066" cy="138864"/>
          </a:xfrm>
          <a:prstGeom prst="rightArrow">
            <a:avLst/>
          </a:prstGeom>
          <a:solidFill>
            <a:srgbClr val="00B05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63" name="矩形: 圆角 89"/>
          <p:cNvSpPr/>
          <p:nvPr/>
        </p:nvSpPr>
        <p:spPr>
          <a:xfrm>
            <a:off x="9556637" y="4804830"/>
            <a:ext cx="1735430" cy="882908"/>
          </a:xfrm>
          <a:prstGeom prst="roundRect">
            <a:avLst/>
          </a:prstGeom>
          <a:solidFill>
            <a:srgbClr val="00AE57"/>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a:solidFill>
                  <a:schemeClr val="bg1"/>
                </a:solidFill>
                <a:effectLst>
                  <a:outerShdw blurRad="38100" dist="38100" dir="2700000" algn="tl">
                    <a:srgbClr val="000000">
                      <a:alpha val="43137"/>
                    </a:srgbClr>
                  </a:outerShdw>
                </a:effectLst>
              </a:rPr>
              <a:t>46</a:t>
            </a:r>
            <a:r>
              <a:rPr lang="zh-CN" altLang="en-US" sz="2000">
                <a:solidFill>
                  <a:schemeClr val="bg1"/>
                </a:solidFill>
                <a:effectLst>
                  <a:outerShdw blurRad="38100" dist="38100" dir="2700000" algn="tl">
                    <a:srgbClr val="000000">
                      <a:alpha val="43137"/>
                    </a:srgbClr>
                  </a:outerShdw>
                </a:effectLst>
              </a:rPr>
              <a:t>秒</a:t>
            </a:r>
            <a:r>
              <a:rPr lang="en-US" altLang="zh-CN" sz="2000">
                <a:solidFill>
                  <a:schemeClr val="bg1"/>
                </a:solidFill>
                <a:effectLst>
                  <a:outerShdw blurRad="38100" dist="38100" dir="2700000" algn="tl">
                    <a:srgbClr val="000000">
                      <a:alpha val="43137"/>
                    </a:srgbClr>
                  </a:outerShdw>
                </a:effectLst>
              </a:rPr>
              <a:t>/</a:t>
            </a:r>
            <a:r>
              <a:rPr lang="zh-CN" altLang="en-US" sz="2000">
                <a:solidFill>
                  <a:schemeClr val="bg1"/>
                </a:solidFill>
                <a:effectLst>
                  <a:outerShdw blurRad="38100" dist="38100" dir="2700000" algn="tl">
                    <a:srgbClr val="000000">
                      <a:alpha val="43137"/>
                    </a:srgbClr>
                  </a:outerShdw>
                </a:effectLst>
              </a:rPr>
              <a:t>份方案</a:t>
            </a:r>
            <a:endParaRPr lang="zh-CN" altLang="en-US" sz="2000">
              <a:solidFill>
                <a:schemeClr val="bg1"/>
              </a:solidFill>
              <a:effectLst>
                <a:outerShdw blurRad="38100" dist="38100" dir="2700000" algn="tl">
                  <a:srgbClr val="000000">
                    <a:alpha val="43137"/>
                  </a:srgbClr>
                </a:outerShdw>
              </a:effectLst>
            </a:endParaRPr>
          </a:p>
          <a:p>
            <a:pPr algn="ctr"/>
            <a:endParaRPr lang="en-US" altLang="zh-CN" sz="1100" dirty="0"/>
          </a:p>
        </p:txBody>
      </p:sp>
      <p:sp>
        <p:nvSpPr>
          <p:cNvPr id="64" name="矩形: 圆角 90"/>
          <p:cNvSpPr/>
          <p:nvPr/>
        </p:nvSpPr>
        <p:spPr>
          <a:xfrm>
            <a:off x="9483931" y="2698347"/>
            <a:ext cx="1808638" cy="790807"/>
          </a:xfrm>
          <a:prstGeom prst="round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2000">
                <a:solidFill>
                  <a:schemeClr val="bg1"/>
                </a:solidFill>
                <a:effectLst>
                  <a:outerShdw blurRad="38100" dist="38100" dir="2700000" algn="tl">
                    <a:srgbClr val="000000">
                      <a:alpha val="43137"/>
                    </a:srgbClr>
                  </a:outerShdw>
                </a:effectLst>
              </a:rPr>
              <a:t>56min/</a:t>
            </a:r>
            <a:r>
              <a:rPr lang="zh-CN" altLang="en-US" sz="2000">
                <a:solidFill>
                  <a:schemeClr val="bg1"/>
                </a:solidFill>
                <a:effectLst>
                  <a:outerShdw blurRad="38100" dist="38100" dir="2700000" algn="tl">
                    <a:srgbClr val="000000">
                      <a:alpha val="43137"/>
                    </a:srgbClr>
                  </a:outerShdw>
                </a:effectLst>
              </a:rPr>
              <a:t>份</a:t>
            </a:r>
            <a:r>
              <a:rPr lang="zh-CN" altLang="en-US" sz="2000">
                <a:solidFill>
                  <a:schemeClr val="bg1"/>
                </a:solidFill>
                <a:effectLst>
                  <a:outerShdw blurRad="38100" dist="38100" dir="2700000" algn="tl">
                    <a:srgbClr val="000000">
                      <a:alpha val="43137"/>
                    </a:srgbClr>
                  </a:outerShdw>
                </a:effectLst>
              </a:rPr>
              <a:t>方案</a:t>
            </a:r>
            <a:endParaRPr lang="zh-CN" altLang="en-US" sz="2000">
              <a:solidFill>
                <a:schemeClr val="bg1"/>
              </a:solidFill>
              <a:effectLst>
                <a:outerShdw blurRad="38100" dist="38100" dir="2700000" algn="tl">
                  <a:srgbClr val="000000">
                    <a:alpha val="43137"/>
                  </a:srgbClr>
                </a:outerShdw>
              </a:effectLst>
            </a:endParaRPr>
          </a:p>
          <a:p>
            <a:pPr algn="ctr"/>
            <a:endParaRPr lang="zh-CN" altLang="en-US" sz="900" dirty="0"/>
          </a:p>
        </p:txBody>
      </p:sp>
      <p:sp>
        <p:nvSpPr>
          <p:cNvPr id="7" name="文本框 6"/>
          <p:cNvSpPr txBox="1"/>
          <p:nvPr/>
        </p:nvSpPr>
        <p:spPr>
          <a:xfrm>
            <a:off x="1946275" y="3253105"/>
            <a:ext cx="1207770" cy="275590"/>
          </a:xfrm>
          <a:prstGeom prst="rect">
            <a:avLst/>
          </a:prstGeom>
          <a:noFill/>
        </p:spPr>
        <p:txBody>
          <a:bodyPr wrap="square" rtlCol="0">
            <a:spAutoFit/>
          </a:bodyPr>
          <a:p>
            <a:r>
              <a:rPr kumimoji="1" lang="zh-CN" altLang="en-US" sz="1200">
                <a:solidFill>
                  <a:schemeClr val="bg1"/>
                </a:solidFill>
                <a:latin typeface="微软雅黑" panose="020B0503020204020204" pitchFamily="34" charset="-122"/>
                <a:ea typeface="微软雅黑" panose="020B0503020204020204" pitchFamily="34" charset="-122"/>
              </a:rPr>
              <a:t>登录特定网站</a:t>
            </a:r>
            <a:endParaRPr kumimoji="1" lang="zh-CN" altLang="en-US" sz="1200">
              <a:solidFill>
                <a:schemeClr val="bg1"/>
              </a:solidFill>
              <a:latin typeface="微软雅黑" panose="020B0503020204020204" pitchFamily="34" charset="-122"/>
              <a:ea typeface="微软雅黑" panose="020B0503020204020204" pitchFamily="34" charset="-122"/>
            </a:endParaRPr>
          </a:p>
        </p:txBody>
      </p:sp>
      <p:sp>
        <p:nvSpPr>
          <p:cNvPr id="71" name="箭头: 右 90"/>
          <p:cNvSpPr/>
          <p:nvPr/>
        </p:nvSpPr>
        <p:spPr>
          <a:xfrm>
            <a:off x="7400290" y="2915285"/>
            <a:ext cx="490220" cy="180340"/>
          </a:xfrm>
          <a:prstGeom prst="rightArrow">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92498" y="291458"/>
            <a:ext cx="5692665" cy="7372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sz="3600" b="1" dirty="0">
                <a:solidFill>
                  <a:schemeClr val="bg1"/>
                </a:solidFill>
                <a:latin typeface="华文行楷" panose="02010800040101010101" charset="-122"/>
                <a:ea typeface="华文行楷" panose="02010800040101010101" charset="-122"/>
              </a:rPr>
              <a:t>四、方案价值与收益</a:t>
            </a:r>
            <a:endParaRPr lang="en-US" altLang="zh-CN" sz="2400" b="1" dirty="0">
              <a:solidFill>
                <a:schemeClr val="bg1"/>
              </a:solidFill>
              <a:latin typeface="微软雅黑" panose="020B0503020204020204" pitchFamily="34" charset="-122"/>
              <a:ea typeface="微软雅黑" panose="020B0503020204020204" pitchFamily="34" charset="-122"/>
            </a:endParaRPr>
          </a:p>
          <a:p>
            <a:pPr marR="0" lvl="0" indent="0" fontAlgn="auto">
              <a:lnSpc>
                <a:spcPct val="100000"/>
              </a:lnSpc>
              <a:spcBef>
                <a:spcPts val="0"/>
              </a:spcBef>
              <a:spcAft>
                <a:spcPts val="0"/>
              </a:spcAft>
              <a:buClrTx/>
              <a:buSzTx/>
              <a:buFontTx/>
              <a:buNone/>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Value and Revenue</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文本框 4"/>
          <p:cNvSpPr txBox="1"/>
          <p:nvPr/>
        </p:nvSpPr>
        <p:spPr>
          <a:xfrm>
            <a:off x="360540" y="1510916"/>
            <a:ext cx="3653110" cy="583565"/>
          </a:xfrm>
          <a:prstGeom prst="rect">
            <a:avLst/>
          </a:prstGeom>
          <a:noFill/>
        </p:spPr>
        <p:txBody>
          <a:bodyPr wrap="square" rtlCol="0">
            <a:spAutoFit/>
          </a:bodyPr>
          <a:lstStyle/>
          <a:p>
            <a:pPr>
              <a:defRPr/>
            </a:pPr>
            <a:r>
              <a:rPr lang="zh-CN" altLang="en-US" sz="3200" b="1" dirty="0">
                <a:solidFill>
                  <a:schemeClr val="bg1"/>
                </a:solidFill>
                <a:latin typeface="微软雅黑" panose="020B0503020204020204" pitchFamily="34" charset="-122"/>
                <a:ea typeface="微软雅黑" panose="020B0503020204020204" pitchFamily="34" charset="-122"/>
                <a:sym typeface="+mn-ea"/>
              </a:rPr>
              <a:t>项目收益统计</a:t>
            </a:r>
            <a:r>
              <a:rPr lang="zh-CN" altLang="en-US" sz="3200" b="1" dirty="0">
                <a:solidFill>
                  <a:schemeClr val="bg1"/>
                </a:solidFill>
                <a:latin typeface="微软雅黑" panose="020B0503020204020204" pitchFamily="34" charset="-122"/>
                <a:ea typeface="微软雅黑" panose="020B0503020204020204" pitchFamily="34" charset="-122"/>
              </a:rPr>
              <a:t>：</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aphicFrame>
        <p:nvGraphicFramePr>
          <p:cNvPr id="7" name="图示 6"/>
          <p:cNvGraphicFramePr/>
          <p:nvPr/>
        </p:nvGraphicFramePr>
        <p:xfrm>
          <a:off x="71120" y="930275"/>
          <a:ext cx="8128000" cy="541845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12" name="图示 11"/>
          <p:cNvGraphicFramePr/>
          <p:nvPr/>
        </p:nvGraphicFramePr>
        <p:xfrm>
          <a:off x="1235710" y="2663825"/>
          <a:ext cx="8128000" cy="54184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图片 12" descr="&amp;pky8854411526&amp;"/>
          <p:cNvPicPr>
            <a:picLocks noChangeAspect="1"/>
          </p:cNvPicPr>
          <p:nvPr/>
        </p:nvPicPr>
        <p:blipFill>
          <a:blip r:embed="rId11"/>
          <a:srcRect l="6599" t="-855" r="-6599" b="855"/>
          <a:stretch>
            <a:fillRect/>
          </a:stretch>
        </p:blipFill>
        <p:spPr>
          <a:xfrm>
            <a:off x="8199120" y="1117600"/>
            <a:ext cx="4426585" cy="34899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8919980020&amp;"/>
          <p:cNvPicPr>
            <a:picLocks noChangeAspect="1"/>
          </p:cNvPicPr>
          <p:nvPr/>
        </p:nvPicPr>
        <p:blipFill>
          <a:blip r:embed="rId1"/>
          <a:srcRect l="32035" t="10436" r="3837"/>
          <a:stretch>
            <a:fillRect/>
          </a:stretch>
        </p:blipFill>
        <p:spPr>
          <a:xfrm>
            <a:off x="6508750" y="1050290"/>
            <a:ext cx="5857240" cy="5770880"/>
          </a:xfrm>
          <a:prstGeom prst="rect">
            <a:avLst/>
          </a:prstGeom>
        </p:spPr>
      </p:pic>
      <p:sp>
        <p:nvSpPr>
          <p:cNvPr id="4" name="文本框 3"/>
          <p:cNvSpPr txBox="1"/>
          <p:nvPr/>
        </p:nvSpPr>
        <p:spPr>
          <a:xfrm>
            <a:off x="1106170" y="4580890"/>
            <a:ext cx="5089525" cy="1106805"/>
          </a:xfrm>
          <a:prstGeom prst="rect">
            <a:avLst/>
          </a:prstGeom>
          <a:noFill/>
        </p:spPr>
        <p:txBody>
          <a:bodyPr wrap="square" rtlCol="0">
            <a:spAutoFit/>
            <a:scene3d>
              <a:camera prst="orthographicFront"/>
              <a:lightRig rig="threePt" dir="t"/>
            </a:scene3d>
          </a:bodyPr>
          <a:p>
            <a:r>
              <a:rPr lang="en-US" altLang="zh-CN" sz="6600">
                <a:ln w="22225">
                  <a:solidFill>
                    <a:schemeClr val="accent2"/>
                  </a:solidFill>
                  <a:prstDash val="solid"/>
                </a:ln>
                <a:gradFill>
                  <a:gsLst>
                    <a:gs pos="0">
                      <a:srgbClr val="7B32B2"/>
                    </a:gs>
                    <a:gs pos="100000">
                      <a:srgbClr val="401A5D"/>
                    </a:gs>
                  </a:gsLst>
                  <a:lin scaled="0"/>
                </a:gradFill>
                <a:effectLst/>
                <a:uFillTx/>
                <a:latin typeface="Malgun Gothic Semilight" panose="020B0502040204020203" charset="-122"/>
                <a:ea typeface="Malgun Gothic Semilight" panose="020B0502040204020203" charset="-122"/>
              </a:rPr>
              <a:t>Thank you!</a:t>
            </a:r>
            <a:endParaRPr lang="en-US" altLang="zh-CN" sz="6600">
              <a:ln w="22225">
                <a:solidFill>
                  <a:schemeClr val="accent2"/>
                </a:solidFill>
                <a:prstDash val="solid"/>
              </a:ln>
              <a:gradFill>
                <a:gsLst>
                  <a:gs pos="0">
                    <a:srgbClr val="7B32B2"/>
                  </a:gs>
                  <a:gs pos="100000">
                    <a:srgbClr val="401A5D"/>
                  </a:gs>
                </a:gsLst>
                <a:lin scaled="0"/>
              </a:gradFill>
              <a:effectLst/>
              <a:uFillTx/>
              <a:latin typeface="Malgun Gothic Semilight" panose="020B0502040204020203" charset="-122"/>
              <a:ea typeface="Malgun Gothic Semilight" panose="020B0502040204020203" charset="-122"/>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869</Words>
  <Application>WPS 演示</Application>
  <PresentationFormat>宽屏</PresentationFormat>
  <Paragraphs>135</Paragraphs>
  <Slides>8</Slides>
  <Notes>0</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8</vt:i4>
      </vt:variant>
    </vt:vector>
  </HeadingPairs>
  <TitlesOfParts>
    <vt:vector size="30" baseType="lpstr">
      <vt:lpstr>Arial</vt:lpstr>
      <vt:lpstr>宋体</vt:lpstr>
      <vt:lpstr>Wingdings</vt:lpstr>
      <vt:lpstr>微软雅黑</vt:lpstr>
      <vt:lpstr>华文仿宋</vt:lpstr>
      <vt:lpstr>创艺简标宋</vt:lpstr>
      <vt:lpstr>方正舒体</vt:lpstr>
      <vt:lpstr>方正粗黑宋简体</vt:lpstr>
      <vt:lpstr>Arial Unicode MS</vt:lpstr>
      <vt:lpstr>Ebrima</vt:lpstr>
      <vt:lpstr>华文行楷</vt:lpstr>
      <vt:lpstr>+中文标题</vt:lpstr>
      <vt:lpstr>Segoe Print</vt:lpstr>
      <vt:lpstr>PingFang SC</vt:lpstr>
      <vt:lpstr>方正大黑体_GBK</vt:lpstr>
      <vt:lpstr>Malgun Gothic Semilight</vt:lpstr>
      <vt:lpstr>Calibri</vt:lpstr>
      <vt:lpstr>Arial Unicode MS</vt:lpstr>
      <vt:lpstr>Calibri Light</vt:lpstr>
      <vt:lpstr>等线</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墨菲洛克</cp:lastModifiedBy>
  <cp:revision>181</cp:revision>
  <dcterms:created xsi:type="dcterms:W3CDTF">2021-03-03T08:16:00Z</dcterms:created>
  <dcterms:modified xsi:type="dcterms:W3CDTF">2021-06-25T05:05:59Z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2052-11.1.0.9192</vt:lpwstr>
  </property>
</Properties>
</file>