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sldIdLst>
    <p:sldId id="256" r:id="rId4"/>
    <p:sldId id="257" r:id="rId5"/>
    <p:sldId id="258" r:id="rId6"/>
    <p:sldId id="272" r:id="rId7"/>
    <p:sldId id="267" r:id="rId8"/>
    <p:sldId id="268" r:id="rId9"/>
    <p:sldId id="274" r:id="rId10"/>
    <p:sldId id="263" r:id="rId11"/>
    <p:sldId id="273" r:id="rId12"/>
    <p:sldId id="266" r:id="rId13"/>
    <p:sldId id="264" r:id="rId14"/>
    <p:sldId id="271" r:id="rId15"/>
    <p:sldId id="260" r:id="rId16"/>
    <p:sldId id="265" r:id="rId17"/>
    <p:sldId id="26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8FF"/>
    <a:srgbClr val="47A1FF"/>
    <a:srgbClr val="B484E2"/>
    <a:srgbClr val="705661"/>
    <a:srgbClr val="D460FF"/>
    <a:srgbClr val="34334B"/>
    <a:srgbClr val="6D5562"/>
    <a:srgbClr val="1A070E"/>
    <a:srgbClr val="725760"/>
    <a:srgbClr val="261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0"/>
    <p:restoredTop sz="94676"/>
  </p:normalViewPr>
  <p:slideViewPr>
    <p:cSldViewPr snapToGrid="0">
      <p:cViewPr varScale="1">
        <p:scale>
          <a:sx n="84" d="100"/>
          <a:sy n="84" d="100"/>
        </p:scale>
        <p:origin x="-90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image" Target="../media/image7.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18.png"/><Relationship Id="rId7" Type="http://schemas.openxmlformats.org/officeDocument/2006/relationships/image" Target="../media/image2.svg"/><Relationship Id="rId6" Type="http://schemas.openxmlformats.org/officeDocument/2006/relationships/image" Target="../media/image17.png"/><Relationship Id="rId5" Type="http://schemas.openxmlformats.org/officeDocument/2006/relationships/image" Target="../media/image1.svg"/><Relationship Id="rId4" Type="http://schemas.openxmlformats.org/officeDocument/2006/relationships/image" Target="../media/image16.png"/><Relationship Id="rId3" Type="http://schemas.openxmlformats.org/officeDocument/2006/relationships/image" Target="../media/image15.png"/><Relationship Id="rId25" Type="http://schemas.openxmlformats.org/officeDocument/2006/relationships/slideLayout" Target="../slideLayouts/slideLayout7.xml"/><Relationship Id="rId24" Type="http://schemas.openxmlformats.org/officeDocument/2006/relationships/image" Target="../media/image10.svg"/><Relationship Id="rId23" Type="http://schemas.openxmlformats.org/officeDocument/2006/relationships/image" Target="../media/image26.png"/><Relationship Id="rId22" Type="http://schemas.openxmlformats.org/officeDocument/2006/relationships/image" Target="../media/image9.svg"/><Relationship Id="rId21" Type="http://schemas.openxmlformats.org/officeDocument/2006/relationships/image" Target="../media/image25.png"/><Relationship Id="rId20" Type="http://schemas.openxmlformats.org/officeDocument/2006/relationships/image" Target="../media/image8.svg"/><Relationship Id="rId2" Type="http://schemas.openxmlformats.org/officeDocument/2006/relationships/image" Target="../media/image14.png"/><Relationship Id="rId19" Type="http://schemas.openxmlformats.org/officeDocument/2006/relationships/image" Target="../media/image24.png"/><Relationship Id="rId18" Type="http://schemas.openxmlformats.org/officeDocument/2006/relationships/image" Target="../media/image7.svg"/><Relationship Id="rId17" Type="http://schemas.openxmlformats.org/officeDocument/2006/relationships/image" Target="../media/image23.png"/><Relationship Id="rId16" Type="http://schemas.openxmlformats.org/officeDocument/2006/relationships/image" Target="../media/image22.png"/><Relationship Id="rId15" Type="http://schemas.openxmlformats.org/officeDocument/2006/relationships/image" Target="../media/image6.svg"/><Relationship Id="rId14" Type="http://schemas.openxmlformats.org/officeDocument/2006/relationships/image" Target="../media/image21.png"/><Relationship Id="rId13" Type="http://schemas.openxmlformats.org/officeDocument/2006/relationships/image" Target="../media/image5.svg"/><Relationship Id="rId12" Type="http://schemas.openxmlformats.org/officeDocument/2006/relationships/image" Target="../media/image20.png"/><Relationship Id="rId11" Type="http://schemas.openxmlformats.org/officeDocument/2006/relationships/image" Target="../media/image4.svg"/><Relationship Id="rId10" Type="http://schemas.openxmlformats.org/officeDocument/2006/relationships/image" Target="../media/image19.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3.svg"/><Relationship Id="rId7" Type="http://schemas.openxmlformats.org/officeDocument/2006/relationships/image" Target="../media/image18.png"/><Relationship Id="rId6" Type="http://schemas.openxmlformats.org/officeDocument/2006/relationships/image" Target="../media/image2.svg"/><Relationship Id="rId5" Type="http://schemas.openxmlformats.org/officeDocument/2006/relationships/image" Target="../media/image17.png"/><Relationship Id="rId4" Type="http://schemas.openxmlformats.org/officeDocument/2006/relationships/image" Target="../media/image1.svg"/><Relationship Id="rId3" Type="http://schemas.openxmlformats.org/officeDocument/2006/relationships/image" Target="../media/image16.png"/><Relationship Id="rId2" Type="http://schemas.openxmlformats.org/officeDocument/2006/relationships/image" Target="../media/image14.png"/><Relationship Id="rId19" Type="http://schemas.openxmlformats.org/officeDocument/2006/relationships/slideLayout" Target="../slideLayouts/slideLayout7.xml"/><Relationship Id="rId18" Type="http://schemas.openxmlformats.org/officeDocument/2006/relationships/image" Target="../media/image8.svg"/><Relationship Id="rId17" Type="http://schemas.openxmlformats.org/officeDocument/2006/relationships/image" Target="../media/image24.png"/><Relationship Id="rId16" Type="http://schemas.openxmlformats.org/officeDocument/2006/relationships/image" Target="../media/image9.svg"/><Relationship Id="rId15" Type="http://schemas.openxmlformats.org/officeDocument/2006/relationships/image" Target="../media/image25.png"/><Relationship Id="rId14" Type="http://schemas.openxmlformats.org/officeDocument/2006/relationships/image" Target="../media/image7.svg"/><Relationship Id="rId13" Type="http://schemas.openxmlformats.org/officeDocument/2006/relationships/image" Target="../media/image23.png"/><Relationship Id="rId12" Type="http://schemas.openxmlformats.org/officeDocument/2006/relationships/image" Target="../media/image6.svg"/><Relationship Id="rId11" Type="http://schemas.openxmlformats.org/officeDocument/2006/relationships/image" Target="../media/image21.png"/><Relationship Id="rId10" Type="http://schemas.openxmlformats.org/officeDocument/2006/relationships/image" Target="../media/image4.sv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2776855" y="5156835"/>
            <a:ext cx="7341870" cy="581025"/>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kumimoji="1" lang="zh-CN" altLang="en-US" sz="3600" b="1" dirty="0">
              <a:solidFill>
                <a:schemeClr val="bg1">
                  <a:alpha val="90000"/>
                </a:schemeClr>
              </a:solidFill>
            </a:endParaRPr>
          </a:p>
          <a:p>
            <a:pPr algn="ctr"/>
            <a:r>
              <a:rPr kumimoji="1" lang="zh-CN" altLang="en-US" sz="4800" b="1" dirty="0">
                <a:solidFill>
                  <a:schemeClr val="bg1">
                    <a:alpha val="90000"/>
                  </a:schemeClr>
                </a:solidFill>
              </a:rPr>
              <a:t>基于实时处理机制下的对公开户效率提升机器人</a:t>
            </a:r>
            <a:endParaRPr kumimoji="1" lang="zh-CN" altLang="en-US" sz="4800" b="1" dirty="0">
              <a:solidFill>
                <a:schemeClr val="bg1">
                  <a:alpha val="90000"/>
                </a:schemeClr>
              </a:solidFill>
            </a:endParaRPr>
          </a:p>
        </p:txBody>
      </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60" name="图片 59"/>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3"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
        <p:nvSpPr>
          <p:cNvPr id="3" name="文本框 2"/>
          <p:cNvSpPr txBox="1"/>
          <p:nvPr/>
        </p:nvSpPr>
        <p:spPr>
          <a:xfrm>
            <a:off x="4504690" y="4142105"/>
            <a:ext cx="4192270" cy="101473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zh-CN" altLang="en-US" sz="6000" b="1">
                <a:solidFill>
                  <a:schemeClr val="bg1"/>
                </a:solidFill>
                <a:effectLst/>
                <a:latin typeface="+mj-ea"/>
                <a:ea typeface="+mj-ea"/>
              </a:rPr>
              <a:t>苏州银行</a:t>
            </a:r>
            <a:endParaRPr lang="zh-CN" altLang="en-US" sz="6000" b="1">
              <a:solidFill>
                <a:schemeClr val="bg1"/>
              </a:solidFill>
              <a:effectLst/>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p:nvPr/>
        </p:nvSpPr>
        <p:spPr>
          <a:xfrm>
            <a:off x="4080211" y="470522"/>
            <a:ext cx="3965428"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rPr>
              <a:t>对公开户效率优化流程</a:t>
            </a:r>
            <a:endParaRPr lang="en-US" sz="2400" dirty="0">
              <a:solidFill>
                <a:schemeClr val="bg1"/>
              </a:solidFill>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2" name="椭圆 91"/>
          <p:cNvSpPr/>
          <p:nvPr/>
        </p:nvSpPr>
        <p:spPr>
          <a:xfrm>
            <a:off x="233174" y="3690351"/>
            <a:ext cx="732040" cy="397093"/>
          </a:xfrm>
          <a:prstGeom prst="ellipse">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bg1"/>
                </a:solidFill>
                <a:latin typeface="微软雅黑" panose="020B0503020204020204" pitchFamily="34" charset="-122"/>
                <a:ea typeface="微软雅黑" panose="020B0503020204020204" pitchFamily="34" charset="-122"/>
              </a:rPr>
              <a:t>开始</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93" name="直接箭头连接符 92"/>
          <p:cNvCxnSpPr>
            <a:endCxn id="96" idx="1"/>
          </p:cNvCxnSpPr>
          <p:nvPr/>
        </p:nvCxnSpPr>
        <p:spPr>
          <a:xfrm>
            <a:off x="965214" y="3878179"/>
            <a:ext cx="375308" cy="1127"/>
          </a:xfrm>
          <a:prstGeom prst="straightConnector1">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sp>
        <p:nvSpPr>
          <p:cNvPr id="94" name="流程图: 过程 93"/>
          <p:cNvSpPr/>
          <p:nvPr/>
        </p:nvSpPr>
        <p:spPr>
          <a:xfrm>
            <a:off x="4309251" y="2622911"/>
            <a:ext cx="1304159" cy="454931"/>
          </a:xfrm>
          <a:prstGeom prst="flowChartProcess">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bg1"/>
                </a:solidFill>
                <a:latin typeface="微软雅黑" panose="020B0503020204020204" pitchFamily="34" charset="-122"/>
                <a:ea typeface="微软雅黑" panose="020B0503020204020204" pitchFamily="34" charset="-122"/>
              </a:rPr>
              <a:t>基本户开户预审</a:t>
            </a:r>
            <a:r>
              <a:rPr lang="zh-CN" altLang="en-US" sz="1100" b="1" dirty="0" smtClean="0">
                <a:solidFill>
                  <a:schemeClr val="bg1"/>
                </a:solidFill>
                <a:latin typeface="微软雅黑" panose="020B0503020204020204" pitchFamily="34" charset="-122"/>
                <a:ea typeface="微软雅黑" panose="020B0503020204020204" pitchFamily="34" charset="-122"/>
              </a:rPr>
              <a:t>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95" name="流程图: 过程 94"/>
          <p:cNvSpPr/>
          <p:nvPr/>
        </p:nvSpPr>
        <p:spPr>
          <a:xfrm>
            <a:off x="4309250" y="4678779"/>
            <a:ext cx="1485290" cy="454931"/>
          </a:xfrm>
          <a:prstGeom prst="flowChartProcess">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非基本户开户预审核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96" name="菱形 95"/>
          <p:cNvSpPr/>
          <p:nvPr/>
        </p:nvSpPr>
        <p:spPr>
          <a:xfrm>
            <a:off x="1340522" y="3452605"/>
            <a:ext cx="2113478" cy="853402"/>
          </a:xfrm>
          <a:prstGeom prst="diamond">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该业务的性质为基本户或者非基本户？</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97" name="直接连接符 96"/>
          <p:cNvCxnSpPr>
            <a:stCxn id="96" idx="3"/>
          </p:cNvCxnSpPr>
          <p:nvPr/>
        </p:nvCxnSpPr>
        <p:spPr>
          <a:xfrm flipV="1">
            <a:off x="3454000" y="3869362"/>
            <a:ext cx="335559" cy="9944"/>
          </a:xfrm>
          <a:prstGeom prst="line">
            <a:avLst/>
          </a:prstGeom>
          <a:ln>
            <a:solidFill>
              <a:srgbClr val="47A1FF"/>
            </a:solidFill>
          </a:ln>
        </p:spPr>
        <p:style>
          <a:lnRef idx="1">
            <a:schemeClr val="accent1"/>
          </a:lnRef>
          <a:fillRef idx="0">
            <a:schemeClr val="accent1"/>
          </a:fillRef>
          <a:effectRef idx="0">
            <a:schemeClr val="accent1"/>
          </a:effectRef>
          <a:fontRef idx="minor">
            <a:schemeClr val="tx1"/>
          </a:fontRef>
        </p:style>
      </p:cxnSp>
      <p:cxnSp>
        <p:nvCxnSpPr>
          <p:cNvPr id="98" name="肘形连接符 97"/>
          <p:cNvCxnSpPr>
            <a:endCxn id="95" idx="1"/>
          </p:cNvCxnSpPr>
          <p:nvPr/>
        </p:nvCxnSpPr>
        <p:spPr>
          <a:xfrm rot="16200000" flipH="1">
            <a:off x="3449169" y="4046164"/>
            <a:ext cx="1200474" cy="519688"/>
          </a:xfrm>
          <a:prstGeom prst="bentConnector2">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cxnSp>
        <p:nvCxnSpPr>
          <p:cNvPr id="99" name="肘形连接符 98"/>
          <p:cNvCxnSpPr>
            <a:endCxn id="94" idx="1"/>
          </p:cNvCxnSpPr>
          <p:nvPr/>
        </p:nvCxnSpPr>
        <p:spPr>
          <a:xfrm rot="5400000" flipH="1" flipV="1">
            <a:off x="3390794" y="3249142"/>
            <a:ext cx="1317221" cy="519693"/>
          </a:xfrm>
          <a:prstGeom prst="bentConnector2">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sp>
        <p:nvSpPr>
          <p:cNvPr id="100" name="TextBox 99"/>
          <p:cNvSpPr txBox="1"/>
          <p:nvPr/>
        </p:nvSpPr>
        <p:spPr>
          <a:xfrm>
            <a:off x="3453999" y="3114235"/>
            <a:ext cx="335559" cy="600164"/>
          </a:xfrm>
          <a:prstGeom prst="rect">
            <a:avLst/>
          </a:prstGeom>
          <a:noFill/>
          <a:ln>
            <a:solidFill>
              <a:srgbClr val="47A1FF"/>
            </a:solidFill>
          </a:ln>
        </p:spPr>
        <p:txBody>
          <a:bodyPr wrap="square" rtlCol="0">
            <a:spAutoFit/>
          </a:bodyPr>
          <a:lstStyle/>
          <a:p>
            <a:r>
              <a:rPr lang="zh-CN" altLang="en-US" sz="1100" b="1" dirty="0" smtClean="0">
                <a:solidFill>
                  <a:schemeClr val="bg1"/>
                </a:solidFill>
                <a:latin typeface="微软雅黑" panose="020B0503020204020204" pitchFamily="34" charset="-122"/>
                <a:ea typeface="微软雅黑" panose="020B0503020204020204" pitchFamily="34" charset="-122"/>
              </a:rPr>
              <a:t>基本户</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3454003" y="4067908"/>
            <a:ext cx="335559" cy="769441"/>
          </a:xfrm>
          <a:prstGeom prst="rect">
            <a:avLst/>
          </a:prstGeom>
          <a:noFill/>
          <a:ln>
            <a:solidFill>
              <a:srgbClr val="47A1FF"/>
            </a:solidFill>
          </a:ln>
        </p:spPr>
        <p:txBody>
          <a:bodyPr wrap="square" rtlCol="0">
            <a:spAutoFit/>
          </a:bodyPr>
          <a:lstStyle/>
          <a:p>
            <a:r>
              <a:rPr lang="zh-CN" altLang="en-US" sz="1100" b="1" dirty="0" smtClean="0">
                <a:solidFill>
                  <a:schemeClr val="bg1"/>
                </a:solidFill>
                <a:latin typeface="微软雅黑" panose="020B0503020204020204" pitchFamily="34" charset="-122"/>
                <a:ea typeface="微软雅黑" panose="020B0503020204020204" pitchFamily="34" charset="-122"/>
              </a:rPr>
              <a:t>非</a:t>
            </a:r>
            <a:endParaRPr lang="en-US" altLang="zh-CN" sz="1100" b="1" dirty="0" smtClean="0">
              <a:solidFill>
                <a:schemeClr val="bg1"/>
              </a:solidFill>
              <a:latin typeface="微软雅黑" panose="020B0503020204020204" pitchFamily="34" charset="-122"/>
              <a:ea typeface="微软雅黑" panose="020B0503020204020204" pitchFamily="34" charset="-122"/>
            </a:endParaRPr>
          </a:p>
          <a:p>
            <a:r>
              <a:rPr lang="zh-CN" altLang="en-US" sz="1100" b="1" dirty="0" smtClean="0">
                <a:solidFill>
                  <a:schemeClr val="bg1"/>
                </a:solidFill>
                <a:latin typeface="微软雅黑" panose="020B0503020204020204" pitchFamily="34" charset="-122"/>
                <a:ea typeface="微软雅黑" panose="020B0503020204020204" pitchFamily="34" charset="-122"/>
              </a:rPr>
              <a:t>基本户</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102" name="直接连接符 101"/>
          <p:cNvCxnSpPr/>
          <p:nvPr/>
        </p:nvCxnSpPr>
        <p:spPr>
          <a:xfrm flipV="1">
            <a:off x="7522255" y="2850376"/>
            <a:ext cx="372881" cy="3321"/>
          </a:xfrm>
          <a:prstGeom prst="line">
            <a:avLst/>
          </a:prstGeom>
          <a:ln>
            <a:solidFill>
              <a:srgbClr val="47A1FF"/>
            </a:solidFill>
          </a:ln>
        </p:spPr>
        <p:style>
          <a:lnRef idx="1">
            <a:schemeClr val="accent1"/>
          </a:lnRef>
          <a:fillRef idx="0">
            <a:schemeClr val="accent1"/>
          </a:fillRef>
          <a:effectRef idx="0">
            <a:schemeClr val="accent1"/>
          </a:effectRef>
          <a:fontRef idx="minor">
            <a:schemeClr val="tx1"/>
          </a:fontRef>
        </p:style>
      </p:cxnSp>
      <p:cxnSp>
        <p:nvCxnSpPr>
          <p:cNvPr id="103" name="肘形连接符 102"/>
          <p:cNvCxnSpPr>
            <a:endCxn id="110" idx="2"/>
          </p:cNvCxnSpPr>
          <p:nvPr/>
        </p:nvCxnSpPr>
        <p:spPr>
          <a:xfrm>
            <a:off x="7895136" y="2842247"/>
            <a:ext cx="2499253" cy="665070"/>
          </a:xfrm>
          <a:prstGeom prst="bentConnector3">
            <a:avLst>
              <a:gd name="adj1" fmla="val -13"/>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cxnSp>
        <p:nvCxnSpPr>
          <p:cNvPr id="104" name="肘形连接符 103"/>
          <p:cNvCxnSpPr>
            <a:endCxn id="121" idx="1"/>
          </p:cNvCxnSpPr>
          <p:nvPr/>
        </p:nvCxnSpPr>
        <p:spPr>
          <a:xfrm rot="5400000" flipH="1" flipV="1">
            <a:off x="7762367" y="2194574"/>
            <a:ext cx="780443" cy="514903"/>
          </a:xfrm>
          <a:prstGeom prst="bentConnector2">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sp>
        <p:nvSpPr>
          <p:cNvPr id="105" name="TextBox 104"/>
          <p:cNvSpPr txBox="1"/>
          <p:nvPr/>
        </p:nvSpPr>
        <p:spPr>
          <a:xfrm>
            <a:off x="7909515" y="2119540"/>
            <a:ext cx="581392" cy="263503"/>
          </a:xfrm>
          <a:prstGeom prst="rect">
            <a:avLst/>
          </a:prstGeom>
          <a:noFill/>
          <a:ln>
            <a:solidFill>
              <a:srgbClr val="47A1FF"/>
            </a:solidFill>
          </a:ln>
        </p:spPr>
        <p:txBody>
          <a:bodyPr wrap="square" rtlCol="0">
            <a:spAutoFit/>
          </a:bodyPr>
          <a:lstStyle/>
          <a:p>
            <a:r>
              <a:rPr lang="zh-CN" altLang="en-US" sz="1100" b="1" dirty="0" smtClean="0">
                <a:solidFill>
                  <a:schemeClr val="bg1"/>
                </a:solidFill>
                <a:latin typeface="微软雅黑" panose="020B0503020204020204" pitchFamily="34" charset="-122"/>
                <a:ea typeface="微软雅黑" panose="020B0503020204020204" pitchFamily="34" charset="-122"/>
              </a:rPr>
              <a:t>通过</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875470" y="3178302"/>
            <a:ext cx="713023" cy="261610"/>
          </a:xfrm>
          <a:prstGeom prst="rect">
            <a:avLst/>
          </a:prstGeom>
          <a:noFill/>
          <a:ln>
            <a:solidFill>
              <a:srgbClr val="47A1FF"/>
            </a:solidFill>
          </a:ln>
        </p:spPr>
        <p:txBody>
          <a:bodyPr wrap="square" rtlCol="0">
            <a:spAutoFit/>
          </a:bodyPr>
          <a:lstStyle/>
          <a:p>
            <a:r>
              <a:rPr lang="zh-CN" altLang="en-US" sz="1100" b="1" dirty="0" smtClean="0">
                <a:solidFill>
                  <a:schemeClr val="bg1"/>
                </a:solidFill>
                <a:latin typeface="微软雅黑" panose="020B0503020204020204" pitchFamily="34" charset="-122"/>
                <a:ea typeface="微软雅黑" panose="020B0503020204020204" pitchFamily="34" charset="-122"/>
              </a:rPr>
              <a:t>不通过</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07" name="菱形 106"/>
          <p:cNvSpPr/>
          <p:nvPr/>
        </p:nvSpPr>
        <p:spPr>
          <a:xfrm>
            <a:off x="6007323" y="2527352"/>
            <a:ext cx="1514932" cy="650950"/>
          </a:xfrm>
          <a:prstGeom prst="diamond">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是否通过预审核？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108" name="直接箭头连接符 107"/>
          <p:cNvCxnSpPr>
            <a:stCxn id="94" idx="3"/>
            <a:endCxn id="107" idx="1"/>
          </p:cNvCxnSpPr>
          <p:nvPr/>
        </p:nvCxnSpPr>
        <p:spPr>
          <a:xfrm>
            <a:off x="5613410" y="2850377"/>
            <a:ext cx="393913" cy="2450"/>
          </a:xfrm>
          <a:prstGeom prst="straightConnector1">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cxnSp>
        <p:nvCxnSpPr>
          <p:cNvPr id="109" name="直接箭头连接符 108"/>
          <p:cNvCxnSpPr>
            <a:stCxn id="95" idx="3"/>
            <a:endCxn id="118" idx="1"/>
          </p:cNvCxnSpPr>
          <p:nvPr/>
        </p:nvCxnSpPr>
        <p:spPr>
          <a:xfrm flipV="1">
            <a:off x="5794540" y="4902060"/>
            <a:ext cx="432295" cy="4185"/>
          </a:xfrm>
          <a:prstGeom prst="straightConnector1">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sp>
        <p:nvSpPr>
          <p:cNvPr id="110" name="椭圆 109"/>
          <p:cNvSpPr/>
          <p:nvPr/>
        </p:nvSpPr>
        <p:spPr>
          <a:xfrm>
            <a:off x="10394389" y="3301786"/>
            <a:ext cx="841756" cy="411061"/>
          </a:xfrm>
          <a:prstGeom prst="ellipse">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bg1"/>
                </a:solidFill>
                <a:latin typeface="微软雅黑" panose="020B0503020204020204" pitchFamily="34" charset="-122"/>
                <a:ea typeface="微软雅黑" panose="020B0503020204020204" pitchFamily="34" charset="-122"/>
              </a:rPr>
              <a:t>结束</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111" name="肘形连接符 110"/>
          <p:cNvCxnSpPr>
            <a:stCxn id="121" idx="3"/>
            <a:endCxn id="122" idx="0"/>
          </p:cNvCxnSpPr>
          <p:nvPr/>
        </p:nvCxnSpPr>
        <p:spPr>
          <a:xfrm>
            <a:off x="10334364" y="2061803"/>
            <a:ext cx="484554" cy="390222"/>
          </a:xfrm>
          <a:prstGeom prst="bentConnector2">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sp>
        <p:nvSpPr>
          <p:cNvPr id="112" name="流程图: 过程 111"/>
          <p:cNvSpPr/>
          <p:nvPr/>
        </p:nvSpPr>
        <p:spPr>
          <a:xfrm>
            <a:off x="9287289" y="4116274"/>
            <a:ext cx="1531629" cy="460310"/>
          </a:xfrm>
          <a:prstGeom prst="flowChartProcess">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柜员手动开立一般户</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113" name="直接连接符 112"/>
          <p:cNvCxnSpPr/>
          <p:nvPr/>
        </p:nvCxnSpPr>
        <p:spPr>
          <a:xfrm>
            <a:off x="8329515" y="4898317"/>
            <a:ext cx="395190" cy="6947"/>
          </a:xfrm>
          <a:prstGeom prst="line">
            <a:avLst/>
          </a:prstGeom>
          <a:ln>
            <a:solidFill>
              <a:srgbClr val="47A1FF"/>
            </a:solidFill>
          </a:ln>
        </p:spPr>
        <p:style>
          <a:lnRef idx="1">
            <a:schemeClr val="accent1"/>
          </a:lnRef>
          <a:fillRef idx="0">
            <a:schemeClr val="accent1"/>
          </a:fillRef>
          <a:effectRef idx="0">
            <a:schemeClr val="accent1"/>
          </a:effectRef>
          <a:fontRef idx="minor">
            <a:schemeClr val="tx1"/>
          </a:fontRef>
        </p:style>
      </p:cxnSp>
      <p:cxnSp>
        <p:nvCxnSpPr>
          <p:cNvPr id="114" name="肘形连接符 113"/>
          <p:cNvCxnSpPr>
            <a:endCxn id="119" idx="2"/>
          </p:cNvCxnSpPr>
          <p:nvPr/>
        </p:nvCxnSpPr>
        <p:spPr>
          <a:xfrm>
            <a:off x="8724705" y="4896729"/>
            <a:ext cx="1867777" cy="541577"/>
          </a:xfrm>
          <a:prstGeom prst="bentConnector3">
            <a:avLst>
              <a:gd name="adj1" fmla="val -304"/>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cxnSp>
        <p:nvCxnSpPr>
          <p:cNvPr id="115" name="肘形连接符 114"/>
          <p:cNvCxnSpPr>
            <a:endCxn id="112" idx="1"/>
          </p:cNvCxnSpPr>
          <p:nvPr/>
        </p:nvCxnSpPr>
        <p:spPr>
          <a:xfrm flipV="1">
            <a:off x="8724707" y="4346429"/>
            <a:ext cx="562582" cy="559816"/>
          </a:xfrm>
          <a:prstGeom prst="bentConnector3">
            <a:avLst>
              <a:gd name="adj1" fmla="val -699"/>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sp>
        <p:nvSpPr>
          <p:cNvPr id="116" name="TextBox 115"/>
          <p:cNvSpPr txBox="1"/>
          <p:nvPr/>
        </p:nvSpPr>
        <p:spPr>
          <a:xfrm>
            <a:off x="8746217" y="4077598"/>
            <a:ext cx="581392" cy="263503"/>
          </a:xfrm>
          <a:prstGeom prst="rect">
            <a:avLst/>
          </a:prstGeom>
          <a:noFill/>
          <a:ln>
            <a:solidFill>
              <a:srgbClr val="47A1FF"/>
            </a:solidFill>
          </a:ln>
        </p:spPr>
        <p:txBody>
          <a:bodyPr wrap="square" rtlCol="0">
            <a:spAutoFit/>
          </a:bodyPr>
          <a:lstStyle/>
          <a:p>
            <a:r>
              <a:rPr lang="zh-CN" altLang="en-US" sz="1100" b="1" dirty="0" smtClean="0">
                <a:solidFill>
                  <a:schemeClr val="bg1"/>
                </a:solidFill>
                <a:latin typeface="微软雅黑" panose="020B0503020204020204" pitchFamily="34" charset="-122"/>
                <a:ea typeface="微软雅黑" panose="020B0503020204020204" pitchFamily="34" charset="-122"/>
              </a:rPr>
              <a:t>通过</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9327609" y="5096730"/>
            <a:ext cx="713023" cy="261610"/>
          </a:xfrm>
          <a:prstGeom prst="rect">
            <a:avLst/>
          </a:prstGeom>
          <a:noFill/>
          <a:ln>
            <a:solidFill>
              <a:srgbClr val="47A1FF"/>
            </a:solidFill>
          </a:ln>
        </p:spPr>
        <p:txBody>
          <a:bodyPr wrap="square" rtlCol="0">
            <a:spAutoFit/>
          </a:bodyPr>
          <a:lstStyle/>
          <a:p>
            <a:r>
              <a:rPr lang="zh-CN" altLang="en-US" sz="1100" b="1" dirty="0" smtClean="0">
                <a:solidFill>
                  <a:schemeClr val="bg1"/>
                </a:solidFill>
                <a:latin typeface="微软雅黑" panose="020B0503020204020204" pitchFamily="34" charset="-122"/>
                <a:ea typeface="微软雅黑" panose="020B0503020204020204" pitchFamily="34" charset="-122"/>
              </a:rPr>
              <a:t>不通过</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18" name="菱形 117"/>
          <p:cNvSpPr/>
          <p:nvPr/>
        </p:nvSpPr>
        <p:spPr>
          <a:xfrm>
            <a:off x="6226835" y="4576584"/>
            <a:ext cx="2102680" cy="650951"/>
          </a:xfrm>
          <a:prstGeom prst="diamond">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柜员判断是否通过预审核？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19" name="椭圆 118"/>
          <p:cNvSpPr/>
          <p:nvPr/>
        </p:nvSpPr>
        <p:spPr>
          <a:xfrm>
            <a:off x="10592482" y="5232775"/>
            <a:ext cx="841756" cy="411061"/>
          </a:xfrm>
          <a:prstGeom prst="ellipse">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bg1"/>
                </a:solidFill>
                <a:latin typeface="微软雅黑" panose="020B0503020204020204" pitchFamily="34" charset="-122"/>
                <a:ea typeface="微软雅黑" panose="020B0503020204020204" pitchFamily="34" charset="-122"/>
              </a:rPr>
              <a:t>结束</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120" name="肘形连接符 119"/>
          <p:cNvCxnSpPr>
            <a:stCxn id="112" idx="3"/>
            <a:endCxn id="119" idx="0"/>
          </p:cNvCxnSpPr>
          <p:nvPr/>
        </p:nvCxnSpPr>
        <p:spPr>
          <a:xfrm>
            <a:off x="10818918" y="4346429"/>
            <a:ext cx="194442" cy="886346"/>
          </a:xfrm>
          <a:prstGeom prst="bentConnector2">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sp>
        <p:nvSpPr>
          <p:cNvPr id="121" name="流程图: 过程 120"/>
          <p:cNvSpPr/>
          <p:nvPr/>
        </p:nvSpPr>
        <p:spPr>
          <a:xfrm>
            <a:off x="8410040" y="1846812"/>
            <a:ext cx="1924324" cy="429982"/>
          </a:xfrm>
          <a:prstGeom prst="flowChartProcess">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柜员手动在本行开立基本户</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22" name="流程图: 过程 121"/>
          <p:cNvSpPr/>
          <p:nvPr/>
        </p:nvSpPr>
        <p:spPr>
          <a:xfrm>
            <a:off x="9856756" y="2452025"/>
            <a:ext cx="1924324" cy="429982"/>
          </a:xfrm>
          <a:prstGeom prst="flowChartProcess">
            <a:avLst/>
          </a:prstGeom>
          <a:noFill/>
          <a:ln>
            <a:solidFill>
              <a:srgbClr val="47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bg1"/>
                </a:solidFill>
                <a:latin typeface="微软雅黑" panose="020B0503020204020204" pitchFamily="34" charset="-122"/>
                <a:ea typeface="微软雅黑" panose="020B0503020204020204" pitchFamily="34" charset="-122"/>
              </a:rPr>
              <a:t>人</a:t>
            </a:r>
            <a:r>
              <a:rPr lang="zh-CN" altLang="en-US" sz="1100" b="1" dirty="0" smtClean="0">
                <a:solidFill>
                  <a:schemeClr val="bg1"/>
                </a:solidFill>
                <a:latin typeface="微软雅黑" panose="020B0503020204020204" pitchFamily="34" charset="-122"/>
                <a:ea typeface="微软雅黑" panose="020B0503020204020204" pitchFamily="34" charset="-122"/>
              </a:rPr>
              <a:t>行账户管理系统自动备案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123" name="直接箭头连接符 122"/>
          <p:cNvCxnSpPr>
            <a:stCxn id="122" idx="2"/>
            <a:endCxn id="110" idx="0"/>
          </p:cNvCxnSpPr>
          <p:nvPr/>
        </p:nvCxnSpPr>
        <p:spPr>
          <a:xfrm flipH="1">
            <a:off x="10815267" y="2882007"/>
            <a:ext cx="3651" cy="419779"/>
          </a:xfrm>
          <a:prstGeom prst="straightConnector1">
            <a:avLst/>
          </a:prstGeom>
          <a:ln>
            <a:solidFill>
              <a:srgbClr val="47A1FF"/>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337024" y="1674674"/>
            <a:ext cx="7398179" cy="347787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sz="2000" dirty="0">
                <a:solidFill>
                  <a:schemeClr val="bg1"/>
                </a:solidFill>
                <a:latin typeface="微软雅黑" panose="020B0503020204020204" pitchFamily="34" charset="-122"/>
                <a:ea typeface="微软雅黑" panose="020B0503020204020204" pitchFamily="34" charset="-122"/>
              </a:rPr>
              <a:t>机器人自动化流程定时调度管理</a:t>
            </a:r>
            <a:endParaRPr kumimoji="1" lang="zh-CN" altLang="en-US"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2000" dirty="0" smtClean="0">
                <a:solidFill>
                  <a:schemeClr val="bg1"/>
                </a:solidFill>
                <a:latin typeface="微软雅黑" panose="020B0503020204020204" pitchFamily="34" charset="-122"/>
                <a:ea typeface="微软雅黑" panose="020B0503020204020204" pitchFamily="34" charset="-122"/>
              </a:rPr>
              <a:t>集中式</a:t>
            </a:r>
            <a:r>
              <a:rPr kumimoji="1" lang="zh-CN" altLang="en-US" sz="2000" dirty="0">
                <a:solidFill>
                  <a:schemeClr val="bg1"/>
                </a:solidFill>
                <a:latin typeface="微软雅黑" panose="020B0503020204020204" pitchFamily="34" charset="-122"/>
                <a:ea typeface="微软雅黑" panose="020B0503020204020204" pitchFamily="34" charset="-122"/>
              </a:rPr>
              <a:t>机器人监控仪表盘</a:t>
            </a:r>
            <a:endParaRPr kumimoji="1" lang="zh-CN" altLang="en-US"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2000" dirty="0" smtClean="0">
                <a:solidFill>
                  <a:schemeClr val="bg1"/>
                </a:solidFill>
                <a:latin typeface="微软雅黑" panose="020B0503020204020204" pitchFamily="34" charset="-122"/>
                <a:ea typeface="微软雅黑" panose="020B0503020204020204" pitchFamily="34" charset="-122"/>
              </a:rPr>
              <a:t>携带</a:t>
            </a:r>
            <a:r>
              <a:rPr kumimoji="1" lang="zh-CN" altLang="en-US" sz="2000" dirty="0">
                <a:solidFill>
                  <a:schemeClr val="bg1"/>
                </a:solidFill>
                <a:latin typeface="微软雅黑" panose="020B0503020204020204" pitchFamily="34" charset="-122"/>
                <a:ea typeface="微软雅黑" panose="020B0503020204020204" pitchFamily="34" charset="-122"/>
              </a:rPr>
              <a:t>版本管理的集中式流程</a:t>
            </a:r>
            <a:r>
              <a:rPr kumimoji="1" lang="zh-CN" altLang="en-US" sz="2000" dirty="0" smtClean="0">
                <a:solidFill>
                  <a:schemeClr val="bg1"/>
                </a:solidFill>
                <a:latin typeface="微软雅黑" panose="020B0503020204020204" pitchFamily="34" charset="-122"/>
                <a:ea typeface="微软雅黑" panose="020B0503020204020204" pitchFamily="34" charset="-122"/>
              </a:rPr>
              <a:t>部署</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2000" dirty="0">
                <a:solidFill>
                  <a:schemeClr val="bg1"/>
                </a:solidFill>
                <a:latin typeface="微软雅黑" panose="020B0503020204020204" pitchFamily="34" charset="-122"/>
                <a:ea typeface="微软雅黑" panose="020B0503020204020204" pitchFamily="34" charset="-122"/>
              </a:rPr>
              <a:t>加密存储用户凭证、环境变量</a:t>
            </a:r>
            <a:endParaRPr kumimoji="1" lang="zh-CN" altLang="en-US"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2000" dirty="0">
                <a:solidFill>
                  <a:schemeClr val="bg1"/>
                </a:solidFill>
                <a:latin typeface="微软雅黑" panose="020B0503020204020204" pitchFamily="34" charset="-122"/>
                <a:ea typeface="微软雅黑" panose="020B0503020204020204" pitchFamily="34" charset="-122"/>
              </a:rPr>
              <a:t>集中式</a:t>
            </a:r>
            <a:r>
              <a:rPr kumimoji="1" lang="zh-CN" altLang="en-US" sz="2000" dirty="0" smtClean="0">
                <a:solidFill>
                  <a:schemeClr val="bg1"/>
                </a:solidFill>
                <a:latin typeface="微软雅黑" panose="020B0503020204020204" pitchFamily="34" charset="-122"/>
                <a:ea typeface="微软雅黑" panose="020B0503020204020204" pitchFamily="34" charset="-122"/>
              </a:rPr>
              <a:t>日志与审计存储</a:t>
            </a:r>
            <a:endParaRPr kumimoji="1" lang="zh-CN" altLang="en-US"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2000" dirty="0">
                <a:solidFill>
                  <a:schemeClr val="bg1"/>
                </a:solidFill>
                <a:latin typeface="微软雅黑" panose="020B0503020204020204" pitchFamily="34" charset="-122"/>
                <a:ea typeface="微软雅黑" panose="020B0503020204020204" pitchFamily="34" charset="-122"/>
              </a:rPr>
              <a:t>集中存储的流程异常截屏</a:t>
            </a:r>
            <a:endParaRPr kumimoji="1" lang="zh-CN" altLang="en-US"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2000" dirty="0">
                <a:solidFill>
                  <a:schemeClr val="bg1"/>
                </a:solidFill>
                <a:latin typeface="微软雅黑" panose="020B0503020204020204" pitchFamily="34" charset="-122"/>
                <a:ea typeface="微软雅黑" panose="020B0503020204020204" pitchFamily="34" charset="-122"/>
              </a:rPr>
              <a:t>访问权限隔离</a:t>
            </a:r>
            <a:r>
              <a:rPr kumimoji="1" lang="zh-CN" altLang="en-US" sz="2000" dirty="0" smtClean="0">
                <a:solidFill>
                  <a:schemeClr val="bg1"/>
                </a:solidFill>
                <a:latin typeface="微软雅黑" panose="020B0503020204020204" pitchFamily="34" charset="-122"/>
                <a:ea typeface="微软雅黑" panose="020B0503020204020204" pitchFamily="34" charset="-122"/>
              </a:rPr>
              <a:t>的</a:t>
            </a:r>
            <a:r>
              <a:rPr kumimoji="1" lang="zh-CN" altLang="en-US" sz="2000" dirty="0">
                <a:solidFill>
                  <a:schemeClr val="bg1"/>
                </a:solidFill>
                <a:latin typeface="微软雅黑" panose="020B0503020204020204" pitchFamily="34" charset="-122"/>
                <a:ea typeface="微软雅黑" panose="020B0503020204020204" pitchFamily="34" charset="-122"/>
              </a:rPr>
              <a:t>用户管理（可实现跨部门隔离的机器人管理）</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2000" dirty="0">
                <a:solidFill>
                  <a:schemeClr val="bg1"/>
                </a:solidFill>
                <a:latin typeface="微软雅黑" panose="020B0503020204020204" pitchFamily="34" charset="-122"/>
                <a:ea typeface="微软雅黑" panose="020B0503020204020204" pitchFamily="34" charset="-122"/>
              </a:rPr>
              <a:t>工作</a:t>
            </a:r>
            <a:r>
              <a:rPr kumimoji="1" lang="zh-CN" altLang="en-US" sz="2000" dirty="0" smtClean="0">
                <a:solidFill>
                  <a:schemeClr val="bg1"/>
                </a:solidFill>
                <a:latin typeface="微软雅黑" panose="020B0503020204020204" pitchFamily="34" charset="-122"/>
                <a:ea typeface="微软雅黑" panose="020B0503020204020204" pitchFamily="34" charset="-122"/>
              </a:rPr>
              <a:t>队列设计与机制管理</a:t>
            </a:r>
            <a:endParaRPr kumimoji="1" lang="zh-CN" altLang="en-US"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2000" dirty="0" smtClean="0">
                <a:solidFill>
                  <a:schemeClr val="bg1"/>
                </a:solidFill>
                <a:latin typeface="微软雅黑" panose="020B0503020204020204" pitchFamily="34" charset="-122"/>
                <a:ea typeface="微软雅黑" panose="020B0503020204020204" pitchFamily="34" charset="-122"/>
              </a:rPr>
              <a:t>异常发生时实时警报提醒</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sz="2000" dirty="0">
                <a:solidFill>
                  <a:schemeClr val="bg1"/>
                </a:solidFill>
                <a:latin typeface="微软雅黑" panose="020B0503020204020204" pitchFamily="34" charset="-122"/>
                <a:ea typeface="微软雅黑" panose="020B0503020204020204" pitchFamily="34" charset="-122"/>
              </a:rPr>
              <a:t>API</a:t>
            </a:r>
            <a:r>
              <a:rPr kumimoji="1" lang="zh-CN" altLang="en-US" sz="2000" dirty="0" smtClean="0">
                <a:solidFill>
                  <a:schemeClr val="bg1"/>
                </a:solidFill>
                <a:latin typeface="微软雅黑" panose="020B0503020204020204" pitchFamily="34" charset="-122"/>
                <a:ea typeface="微软雅黑" panose="020B0503020204020204" pitchFamily="34" charset="-122"/>
              </a:rPr>
              <a:t>接口提供</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sz="2000" dirty="0" smtClean="0">
                <a:solidFill>
                  <a:schemeClr val="bg1"/>
                </a:solidFill>
                <a:latin typeface="微软雅黑" panose="020B0503020204020204" pitchFamily="34" charset="-122"/>
                <a:ea typeface="微软雅黑" panose="020B0503020204020204" pitchFamily="34" charset="-122"/>
              </a:rPr>
              <a:t>……</a:t>
            </a:r>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3"/>
          <p:cNvSpPr txBox="1"/>
          <p:nvPr/>
        </p:nvSpPr>
        <p:spPr>
          <a:xfrm>
            <a:off x="897409" y="1634848"/>
            <a:ext cx="10590079" cy="226215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kumimoji="1" lang="zh-CN" altLang="en-US" sz="2000" dirty="0" smtClean="0">
                <a:solidFill>
                  <a:schemeClr val="bg1"/>
                </a:solidFill>
                <a:latin typeface="微软雅黑" panose="020B0503020204020204" pitchFamily="34" charset="-122"/>
                <a:ea typeface="微软雅黑" panose="020B0503020204020204" pitchFamily="34" charset="-122"/>
              </a:rPr>
              <a:t>传输模式：</a:t>
            </a:r>
            <a:r>
              <a:rPr kumimoji="1" lang="en-US" altLang="zh-CN" sz="2000" dirty="0" smtClean="0">
                <a:solidFill>
                  <a:schemeClr val="bg1"/>
                </a:solidFill>
                <a:latin typeface="微软雅黑" panose="020B0503020204020204" pitchFamily="34" charset="-122"/>
                <a:ea typeface="微软雅黑" panose="020B0503020204020204" pitchFamily="34" charset="-122"/>
              </a:rPr>
              <a:t>ESB</a:t>
            </a:r>
            <a:r>
              <a:rPr kumimoji="1" lang="zh-CN" altLang="en-US" sz="2000" dirty="0" smtClean="0">
                <a:solidFill>
                  <a:schemeClr val="bg1"/>
                </a:solidFill>
                <a:latin typeface="微软雅黑" panose="020B0503020204020204" pitchFamily="34" charset="-122"/>
                <a:ea typeface="微软雅黑" panose="020B0503020204020204" pitchFamily="34" charset="-122"/>
              </a:rPr>
              <a:t>接口、</a:t>
            </a:r>
            <a:r>
              <a:rPr kumimoji="1" lang="en-US" altLang="zh-CN" sz="2000" dirty="0" smtClean="0">
                <a:solidFill>
                  <a:schemeClr val="bg1"/>
                </a:solidFill>
                <a:latin typeface="微软雅黑" panose="020B0503020204020204" pitchFamily="34" charset="-122"/>
                <a:ea typeface="微软雅黑" panose="020B0503020204020204" pitchFamily="34" charset="-122"/>
              </a:rPr>
              <a:t>GTP</a:t>
            </a:r>
            <a:r>
              <a:rPr kumimoji="1" lang="zh-CN" altLang="en-US" sz="2000" dirty="0" smtClean="0">
                <a:solidFill>
                  <a:schemeClr val="bg1"/>
                </a:solidFill>
                <a:latin typeface="微软雅黑" panose="020B0503020204020204" pitchFamily="34" charset="-122"/>
                <a:ea typeface="微软雅黑" panose="020B0503020204020204" pitchFamily="34" charset="-122"/>
              </a:rPr>
              <a:t>文件传输系统</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kumimoji="1" lang="en-US" altLang="zh-CN" sz="2000" dirty="0">
                <a:solidFill>
                  <a:schemeClr val="bg1"/>
                </a:solidFill>
                <a:latin typeface="微软雅黑" panose="020B0503020204020204" pitchFamily="34" charset="-122"/>
                <a:ea typeface="微软雅黑" panose="020B0503020204020204" pitchFamily="34" charset="-122"/>
              </a:rPr>
              <a:t> </a:t>
            </a:r>
            <a:r>
              <a:rPr kumimoji="1" lang="en-US" altLang="zh-CN" sz="2000" dirty="0" smtClean="0">
                <a:solidFill>
                  <a:schemeClr val="bg1"/>
                </a:solidFill>
                <a:latin typeface="微软雅黑" panose="020B0503020204020204" pitchFamily="34" charset="-122"/>
                <a:ea typeface="微软雅黑" panose="020B0503020204020204" pitchFamily="34" charset="-122"/>
              </a:rPr>
              <a:t>                    </a:t>
            </a:r>
            <a:r>
              <a:rPr kumimoji="1" lang="zh-CN" altLang="en-US" dirty="0" smtClean="0">
                <a:solidFill>
                  <a:schemeClr val="bg1"/>
                </a:solidFill>
                <a:latin typeface="微软雅黑" panose="020B0503020204020204" pitchFamily="34" charset="-122"/>
                <a:ea typeface="微软雅黑" panose="020B0503020204020204" pitchFamily="34" charset="-122"/>
              </a:rPr>
              <a:t>柜面人员在柜面系统中输入业务相关的信息后，会由</a:t>
            </a:r>
            <a:r>
              <a:rPr kumimoji="1" lang="en-US" altLang="zh-CN" dirty="0" smtClean="0">
                <a:solidFill>
                  <a:schemeClr val="bg1"/>
                </a:solidFill>
                <a:latin typeface="微软雅黑" panose="020B0503020204020204" pitchFamily="34" charset="-122"/>
                <a:ea typeface="微软雅黑" panose="020B0503020204020204" pitchFamily="34" charset="-122"/>
              </a:rPr>
              <a:t>ESB</a:t>
            </a:r>
            <a:r>
              <a:rPr kumimoji="1" lang="zh-CN" altLang="en-US" dirty="0" smtClean="0">
                <a:solidFill>
                  <a:schemeClr val="bg1"/>
                </a:solidFill>
                <a:latin typeface="微软雅黑" panose="020B0503020204020204" pitchFamily="34" charset="-122"/>
                <a:ea typeface="微软雅黑" panose="020B0503020204020204" pitchFamily="34" charset="-122"/>
              </a:rPr>
              <a:t>接口或者</a:t>
            </a:r>
            <a:r>
              <a:rPr kumimoji="1" lang="en-US" altLang="zh-CN" dirty="0" smtClean="0">
                <a:solidFill>
                  <a:schemeClr val="bg1"/>
                </a:solidFill>
                <a:latin typeface="微软雅黑" panose="020B0503020204020204" pitchFamily="34" charset="-122"/>
                <a:ea typeface="微软雅黑" panose="020B0503020204020204" pitchFamily="34" charset="-122"/>
              </a:rPr>
              <a:t>GTP</a:t>
            </a:r>
            <a:r>
              <a:rPr kumimoji="1" lang="zh-CN" altLang="en-US" dirty="0" smtClean="0">
                <a:solidFill>
                  <a:schemeClr val="bg1"/>
                </a:solidFill>
                <a:latin typeface="微软雅黑" panose="020B0503020204020204" pitchFamily="34" charset="-122"/>
                <a:ea typeface="微软雅黑" panose="020B0503020204020204" pitchFamily="34" charset="-122"/>
              </a:rPr>
              <a:t>文件传输系统</a:t>
            </a:r>
            <a:br>
              <a:rPr kumimoji="1" lang="en-US" altLang="zh-CN" dirty="0">
                <a:solidFill>
                  <a:schemeClr val="bg1"/>
                </a:solidFill>
                <a:latin typeface="微软雅黑" panose="020B0503020204020204" pitchFamily="34" charset="-122"/>
                <a:ea typeface="微软雅黑" panose="020B0503020204020204" pitchFamily="34" charset="-122"/>
              </a:rPr>
            </a:br>
            <a:r>
              <a:rPr kumimoji="1" lang="en-US" altLang="zh-CN" dirty="0" smtClean="0">
                <a:solidFill>
                  <a:schemeClr val="bg1"/>
                </a:solidFill>
                <a:latin typeface="微软雅黑" panose="020B0503020204020204" pitchFamily="34" charset="-122"/>
                <a:ea typeface="微软雅黑" panose="020B0503020204020204" pitchFamily="34" charset="-122"/>
              </a:rPr>
              <a:t>     </a:t>
            </a:r>
            <a:r>
              <a:rPr kumimoji="1" lang="zh-CN" altLang="en-US" dirty="0" smtClean="0">
                <a:solidFill>
                  <a:schemeClr val="bg1"/>
                </a:solidFill>
                <a:latin typeface="微软雅黑" panose="020B0503020204020204" pitchFamily="34" charset="-122"/>
                <a:ea typeface="微软雅黑" panose="020B0503020204020204" pitchFamily="34" charset="-122"/>
              </a:rPr>
              <a:t>将开户预审核信息传递至机器人处，机器人通过数据读取以及网页操作后，将结果字段整理成报</a:t>
            </a:r>
            <a:br>
              <a:rPr kumimoji="1" lang="en-US" altLang="zh-CN" dirty="0" smtClean="0">
                <a:solidFill>
                  <a:schemeClr val="bg1"/>
                </a:solidFill>
                <a:latin typeface="微软雅黑" panose="020B0503020204020204" pitchFamily="34" charset="-122"/>
                <a:ea typeface="微软雅黑" panose="020B0503020204020204" pitchFamily="34" charset="-122"/>
              </a:rPr>
            </a:br>
            <a:r>
              <a:rPr kumimoji="1" lang="en-US" altLang="zh-CN" dirty="0" smtClean="0">
                <a:solidFill>
                  <a:schemeClr val="bg1"/>
                </a:solidFill>
                <a:latin typeface="微软雅黑" panose="020B0503020204020204" pitchFamily="34" charset="-122"/>
                <a:ea typeface="微软雅黑" panose="020B0503020204020204" pitchFamily="34" charset="-122"/>
              </a:rPr>
              <a:t>     </a:t>
            </a:r>
            <a:r>
              <a:rPr kumimoji="1" lang="zh-CN" altLang="en-US" dirty="0" smtClean="0">
                <a:solidFill>
                  <a:schemeClr val="bg1"/>
                </a:solidFill>
                <a:latin typeface="微软雅黑" panose="020B0503020204020204" pitchFamily="34" charset="-122"/>
                <a:ea typeface="微软雅黑" panose="020B0503020204020204" pitchFamily="34" charset="-122"/>
              </a:rPr>
              <a:t>文通过</a:t>
            </a:r>
            <a:r>
              <a:rPr kumimoji="1" lang="en-US" altLang="zh-CN" dirty="0" smtClean="0">
                <a:solidFill>
                  <a:schemeClr val="bg1"/>
                </a:solidFill>
                <a:latin typeface="微软雅黑" panose="020B0503020204020204" pitchFamily="34" charset="-122"/>
                <a:ea typeface="微软雅黑" panose="020B0503020204020204" pitchFamily="34" charset="-122"/>
              </a:rPr>
              <a:t>ESB</a:t>
            </a:r>
            <a:r>
              <a:rPr kumimoji="1" lang="zh-CN" altLang="en-US" dirty="0" smtClean="0">
                <a:solidFill>
                  <a:schemeClr val="bg1"/>
                </a:solidFill>
                <a:latin typeface="微软雅黑" panose="020B0503020204020204" pitchFamily="34" charset="-122"/>
                <a:ea typeface="微软雅黑" panose="020B0503020204020204" pitchFamily="34" charset="-122"/>
              </a:rPr>
              <a:t>接口响应，结果文件则为</a:t>
            </a:r>
            <a:r>
              <a:rPr kumimoji="1" lang="en-US" altLang="zh-CN" dirty="0" smtClean="0">
                <a:solidFill>
                  <a:schemeClr val="bg1"/>
                </a:solidFill>
                <a:latin typeface="微软雅黑" panose="020B0503020204020204" pitchFamily="34" charset="-122"/>
                <a:ea typeface="微软雅黑" panose="020B0503020204020204" pitchFamily="34" charset="-122"/>
              </a:rPr>
              <a:t>GTP</a:t>
            </a:r>
            <a:r>
              <a:rPr kumimoji="1" lang="zh-CN" altLang="en-US" dirty="0" smtClean="0">
                <a:solidFill>
                  <a:schemeClr val="bg1"/>
                </a:solidFill>
                <a:latin typeface="微软雅黑" panose="020B0503020204020204" pitchFamily="34" charset="-122"/>
                <a:ea typeface="微软雅黑" panose="020B0503020204020204" pitchFamily="34" charset="-122"/>
              </a:rPr>
              <a:t>文件传输系统推送至柜面，由柜面系统完成统一展示</a:t>
            </a:r>
            <a:r>
              <a:rPr kumimoji="1" lang="zh-CN" altLang="en-US" dirty="0">
                <a:solidFill>
                  <a:schemeClr val="bg1"/>
                </a:solidFill>
                <a:latin typeface="微软雅黑" panose="020B0503020204020204" pitchFamily="34" charset="-122"/>
                <a:ea typeface="微软雅黑" panose="020B0503020204020204" pitchFamily="34" charset="-122"/>
              </a:rPr>
              <a:t>和</a:t>
            </a:r>
            <a:r>
              <a:rPr kumimoji="1" lang="zh-CN" altLang="en-US" dirty="0" smtClean="0">
                <a:solidFill>
                  <a:schemeClr val="bg1"/>
                </a:solidFill>
                <a:latin typeface="微软雅黑" panose="020B0503020204020204" pitchFamily="34" charset="-122"/>
                <a:ea typeface="微软雅黑" panose="020B0503020204020204" pitchFamily="34" charset="-122"/>
              </a:rPr>
              <a:t>下</a:t>
            </a:r>
            <a:br>
              <a:rPr kumimoji="1" lang="en-US" altLang="zh-CN" dirty="0" smtClean="0">
                <a:solidFill>
                  <a:schemeClr val="bg1"/>
                </a:solidFill>
                <a:latin typeface="微软雅黑" panose="020B0503020204020204" pitchFamily="34" charset="-122"/>
                <a:ea typeface="微软雅黑" panose="020B0503020204020204" pitchFamily="34" charset="-122"/>
              </a:rPr>
            </a:br>
            <a:r>
              <a:rPr kumimoji="1" lang="en-US" altLang="zh-CN" dirty="0" smtClean="0">
                <a:solidFill>
                  <a:schemeClr val="bg1"/>
                </a:solidFill>
                <a:latin typeface="微软雅黑" panose="020B0503020204020204" pitchFamily="34" charset="-122"/>
                <a:ea typeface="微软雅黑" panose="020B0503020204020204" pitchFamily="34" charset="-122"/>
              </a:rPr>
              <a:t>     </a:t>
            </a:r>
            <a:r>
              <a:rPr kumimoji="1" lang="zh-CN" altLang="en-US" dirty="0" smtClean="0">
                <a:solidFill>
                  <a:schemeClr val="bg1"/>
                </a:solidFill>
                <a:latin typeface="微软雅黑" panose="020B0503020204020204" pitchFamily="34" charset="-122"/>
                <a:ea typeface="微软雅黑" panose="020B0503020204020204" pitchFamily="34" charset="-122"/>
              </a:rPr>
              <a:t>载，达到实时返回的效果。</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3"/>
          <p:cNvSpPr txBox="1"/>
          <p:nvPr/>
        </p:nvSpPr>
        <p:spPr>
          <a:xfrm>
            <a:off x="897409" y="4196339"/>
            <a:ext cx="10235962" cy="18466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sz="2000" dirty="0" smtClean="0">
                <a:solidFill>
                  <a:schemeClr val="bg1"/>
                </a:solidFill>
                <a:latin typeface="微软雅黑" panose="020B0503020204020204" pitchFamily="34" charset="-122"/>
                <a:ea typeface="微软雅黑" panose="020B0503020204020204" pitchFamily="34" charset="-122"/>
              </a:rPr>
              <a:t>执行模式：任务队列</a:t>
            </a:r>
            <a:r>
              <a:rPr kumimoji="1" lang="en-US" altLang="zh-CN" sz="2000" dirty="0" smtClean="0">
                <a:solidFill>
                  <a:schemeClr val="bg1"/>
                </a:solidFill>
                <a:latin typeface="微软雅黑" panose="020B0503020204020204" pitchFamily="34" charset="-122"/>
                <a:ea typeface="微软雅黑" panose="020B0503020204020204" pitchFamily="34" charset="-122"/>
              </a:rPr>
              <a:t>                    </a:t>
            </a:r>
            <a:br>
              <a:rPr kumimoji="1" lang="en-US" altLang="zh-CN" sz="2000" dirty="0" smtClean="0">
                <a:solidFill>
                  <a:schemeClr val="bg1"/>
                </a:solidFill>
                <a:latin typeface="微软雅黑" panose="020B0503020204020204" pitchFamily="34" charset="-122"/>
                <a:ea typeface="微软雅黑" panose="020B0503020204020204" pitchFamily="34" charset="-122"/>
              </a:rPr>
            </a:br>
            <a:r>
              <a:rPr kumimoji="1" lang="en-US" altLang="zh-CN" sz="2000" dirty="0" smtClean="0">
                <a:solidFill>
                  <a:schemeClr val="bg1"/>
                </a:solidFill>
                <a:latin typeface="微软雅黑" panose="020B0503020204020204" pitchFamily="34" charset="-122"/>
                <a:ea typeface="微软雅黑" panose="020B0503020204020204" pitchFamily="34" charset="-122"/>
              </a:rPr>
              <a:t>                 </a:t>
            </a:r>
            <a:r>
              <a:rPr kumimoji="1" lang="zh-CN" altLang="en-US" dirty="0" smtClean="0">
                <a:solidFill>
                  <a:schemeClr val="bg1"/>
                </a:solidFill>
                <a:latin typeface="微软雅黑" panose="020B0503020204020204" pitchFamily="34" charset="-122"/>
                <a:ea typeface="微软雅黑" panose="020B0503020204020204" pitchFamily="34" charset="-122"/>
              </a:rPr>
              <a:t>针对每日对公开户业务量较多的情况，为了防止业务遗漏，故加入任务队列处理模</a:t>
            </a:r>
            <a:br>
              <a:rPr kumimoji="1" lang="en-US" altLang="zh-CN" dirty="0" smtClean="0">
                <a:solidFill>
                  <a:schemeClr val="bg1"/>
                </a:solidFill>
                <a:latin typeface="微软雅黑" panose="020B0503020204020204" pitchFamily="34" charset="-122"/>
                <a:ea typeface="微软雅黑" panose="020B0503020204020204" pitchFamily="34" charset="-122"/>
              </a:rPr>
            </a:br>
            <a:r>
              <a:rPr kumimoji="1" lang="zh-CN" altLang="en-US" dirty="0">
                <a:solidFill>
                  <a:schemeClr val="bg1"/>
                </a:solidFill>
                <a:latin typeface="微软雅黑" panose="020B0503020204020204" pitchFamily="34" charset="-122"/>
                <a:ea typeface="微软雅黑" panose="020B0503020204020204" pitchFamily="34" charset="-122"/>
              </a:rPr>
              <a:t>式</a:t>
            </a:r>
            <a:r>
              <a:rPr kumimoji="1" lang="zh-CN" altLang="en-US" dirty="0" smtClean="0">
                <a:solidFill>
                  <a:schemeClr val="bg1"/>
                </a:solidFill>
                <a:latin typeface="微软雅黑" panose="020B0503020204020204" pitchFamily="34" charset="-122"/>
                <a:ea typeface="微软雅黑" panose="020B0503020204020204" pitchFamily="34" charset="-122"/>
              </a:rPr>
              <a:t>，无论是通过</a:t>
            </a:r>
            <a:r>
              <a:rPr kumimoji="1" lang="en-US" altLang="zh-CN" dirty="0" smtClean="0">
                <a:solidFill>
                  <a:schemeClr val="bg1"/>
                </a:solidFill>
                <a:latin typeface="微软雅黑" panose="020B0503020204020204" pitchFamily="34" charset="-122"/>
                <a:ea typeface="微软雅黑" panose="020B0503020204020204" pitchFamily="34" charset="-122"/>
              </a:rPr>
              <a:t>ESB</a:t>
            </a:r>
            <a:r>
              <a:rPr kumimoji="1" lang="zh-CN" altLang="en-US" dirty="0" smtClean="0">
                <a:solidFill>
                  <a:schemeClr val="bg1"/>
                </a:solidFill>
                <a:latin typeface="微软雅黑" panose="020B0503020204020204" pitchFamily="34" charset="-122"/>
                <a:ea typeface="微软雅黑" panose="020B0503020204020204" pitchFamily="34" charset="-122"/>
              </a:rPr>
              <a:t>接口请求或者</a:t>
            </a:r>
            <a:r>
              <a:rPr kumimoji="1" lang="en-US" altLang="zh-CN" dirty="0" smtClean="0">
                <a:solidFill>
                  <a:schemeClr val="bg1"/>
                </a:solidFill>
                <a:latin typeface="微软雅黑" panose="020B0503020204020204" pitchFamily="34" charset="-122"/>
                <a:ea typeface="微软雅黑" panose="020B0503020204020204" pitchFamily="34" charset="-122"/>
              </a:rPr>
              <a:t>GTP</a:t>
            </a:r>
            <a:r>
              <a:rPr kumimoji="1" lang="zh-CN" altLang="en-US" dirty="0" smtClean="0">
                <a:solidFill>
                  <a:schemeClr val="bg1"/>
                </a:solidFill>
                <a:latin typeface="微软雅黑" panose="020B0503020204020204" pitchFamily="34" charset="-122"/>
                <a:ea typeface="微软雅黑" panose="020B0503020204020204" pitchFamily="34" charset="-122"/>
              </a:rPr>
              <a:t>文件传输系统目录巡检触发的业务，都将作为工作项统一</a:t>
            </a:r>
            <a:br>
              <a:rPr kumimoji="1" lang="en-US" altLang="zh-CN" dirty="0" smtClean="0">
                <a:solidFill>
                  <a:schemeClr val="bg1"/>
                </a:solidFill>
                <a:latin typeface="微软雅黑" panose="020B0503020204020204" pitchFamily="34" charset="-122"/>
                <a:ea typeface="微软雅黑" panose="020B0503020204020204" pitchFamily="34" charset="-122"/>
              </a:rPr>
            </a:br>
            <a:r>
              <a:rPr kumimoji="1" lang="zh-CN" altLang="en-US" dirty="0" smtClean="0">
                <a:solidFill>
                  <a:schemeClr val="bg1"/>
                </a:solidFill>
                <a:latin typeface="微软雅黑" panose="020B0503020204020204" pitchFamily="34" charset="-122"/>
                <a:ea typeface="微软雅黑" panose="020B0503020204020204" pitchFamily="34" charset="-122"/>
              </a:rPr>
              <a:t>提交至队列中，引用不同业务对应流程来进行处理，形成完整的排队以及异常重试机制。</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552715" y="2384854"/>
            <a:ext cx="10307195" cy="3416320"/>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目前全行</a:t>
            </a:r>
            <a:r>
              <a:rPr lang="en-US" altLang="zh-CN"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115</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个</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网点全面推广了</a:t>
            </a:r>
            <a:r>
              <a:rPr lang="en-US" altLang="zh-CN"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RPA</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机器人技术，自动触发黑名单查询、人行信息预审查询、开户信息备案等工作均由</a:t>
            </a:r>
            <a:r>
              <a:rPr lang="en-US" altLang="zh-CN"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个机器人轻松搞定。在无需柜员操作的同时，开户预审及备案时间由之前的</a:t>
            </a:r>
            <a:r>
              <a:rPr lang="en-US" altLang="zh-CN"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8</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分钟降至现在的</a:t>
            </a:r>
            <a:r>
              <a:rPr lang="en-US" altLang="zh-CN"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分钟</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，信息准确率达</a:t>
            </a:r>
            <a:r>
              <a:rPr lang="en-US" altLang="zh-CN"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100%</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；日均自动备案成功开立基本存款账户</a:t>
            </a:r>
            <a:r>
              <a:rPr lang="en-US" altLang="zh-CN"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50 - 100</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户</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，系统运行准确度达</a:t>
            </a:r>
            <a:r>
              <a:rPr lang="en-US" altLang="zh-CN"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100%</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。经估算，每年能够节省业务办理时间</a:t>
            </a:r>
            <a:r>
              <a:rPr lang="en-US" altLang="zh-CN"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3000</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小时</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，约合人力成本</a:t>
            </a:r>
            <a:r>
              <a:rPr lang="en-US" altLang="zh-CN"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52</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万元</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3653110" cy="400110"/>
          </a:xfrm>
          <a:prstGeom prst="rect">
            <a:avLst/>
          </a:prstGeom>
          <a:noFill/>
        </p:spPr>
        <p:txBody>
          <a:bodyPr wrap="square" rtlCol="0">
            <a:spAutoFit/>
          </a:bodyPr>
          <a:lstStyle/>
          <a:p>
            <a:pPr>
              <a:defRPr/>
            </a:pP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项目</a:t>
            </a:r>
            <a:r>
              <a:rPr lang="zh-CN" altLang="en-US" sz="2000" b="1" dirty="0">
                <a:solidFill>
                  <a:schemeClr val="bg1"/>
                </a:solidFill>
                <a:latin typeface="微软雅黑" panose="020B0503020204020204" pitchFamily="34" charset="-122"/>
                <a:ea typeface="微软雅黑" panose="020B0503020204020204" pitchFamily="34" charset="-122"/>
                <a:sym typeface="+mn-ea"/>
              </a:rPr>
              <a:t>收益统计</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649694" y="2330260"/>
            <a:ext cx="10670937" cy="1753235"/>
          </a:xfrm>
          <a:prstGeom prst="rect">
            <a:avLst/>
          </a:prstGeom>
          <a:noFill/>
        </p:spPr>
        <p:txBody>
          <a:bodyPr wrap="square" rtlCol="0">
            <a:spAutoFit/>
          </a:bodyPr>
          <a:lstStyle/>
          <a:p>
            <a:pP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对公开户人行预审及报备流程不仅数据录入准确率达到了</a:t>
            </a:r>
            <a:r>
              <a:rPr lang="en-US" altLang="zh-CN"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100%</a:t>
            </a:r>
            <a:r>
              <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，同时报备效率也提升了一倍，缩短了开户等待时间，提升了柜面业务的办理质量，提高了苏州银行的客户满意度</a:t>
            </a:r>
            <a:r>
              <a:rPr lang="zh-CN" altLang="en-US" sz="24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。同业可在对公开户方面借鉴我行的经验。</a:t>
            </a:r>
            <a:endParaRPr lang="zh-CN" altLang="en-US" sz="2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2382659" cy="400110"/>
          </a:xfrm>
          <a:prstGeom prst="rect">
            <a:avLst/>
          </a:prstGeom>
          <a:noFill/>
        </p:spPr>
        <p:txBody>
          <a:bodyPr wrap="square" rtlCol="0">
            <a:spAutoFit/>
          </a:bodyPr>
          <a:lstStyle/>
          <a:p>
            <a:pPr>
              <a:defRPr/>
            </a:pP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推广</a:t>
            </a:r>
            <a:r>
              <a:rPr lang="zh-CN" altLang="en-US" sz="2000" b="1" dirty="0">
                <a:solidFill>
                  <a:schemeClr val="bg1"/>
                </a:solidFill>
                <a:latin typeface="微软雅黑" panose="020B0503020204020204" pitchFamily="34" charset="-122"/>
                <a:ea typeface="微软雅黑" panose="020B0503020204020204" pitchFamily="34" charset="-122"/>
                <a:sym typeface="+mn-ea"/>
              </a:rPr>
              <a:t>价值</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smtClean="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：对公开户效率优化流程</a:t>
            </a:r>
            <a:r>
              <a:rPr kumimoji="1" lang="en-US" altLang="zh-CN" dirty="0"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小苏智能</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：郑佳乐、唐敏、赵硕、时容容、汪颖洁</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苏州银行股份有限公司科技部</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对公</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开户</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4958143" y="268710"/>
            <a:ext cx="2995757" cy="646331"/>
          </a:xfrm>
          <a:prstGeom prst="rect">
            <a:avLst/>
          </a:prstGeom>
          <a:noFill/>
        </p:spPr>
        <p:txBody>
          <a:bodyPr wrap="square" rtlCol="0">
            <a:spAutoFit/>
          </a:bodyPr>
          <a:lstStyle/>
          <a:p>
            <a:pPr>
              <a:lnSpc>
                <a:spcPct val="150000"/>
              </a:lnSpc>
              <a:defRPr/>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对公开户业务</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背景</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1003043" y="1825412"/>
            <a:ext cx="3761669" cy="3970318"/>
          </a:xfrm>
          <a:prstGeom prst="rect">
            <a:avLst/>
          </a:prstGeom>
        </p:spPr>
        <p:txBody>
          <a:bodyPr wrap="squar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苏州银行高</a:t>
            </a:r>
            <a:r>
              <a:rPr lang="zh-CN" altLang="en-US" dirty="0">
                <a:solidFill>
                  <a:schemeClr val="bg1"/>
                </a:solidFill>
                <a:latin typeface="微软雅黑" panose="020B0503020204020204" pitchFamily="34" charset="-122"/>
                <a:ea typeface="微软雅黑" panose="020B0503020204020204" pitchFamily="34" charset="-122"/>
              </a:rPr>
              <a:t>柜柜员在处理对公开户业务中，存在频繁登录人民币</a:t>
            </a:r>
            <a:r>
              <a:rPr lang="zh-CN" altLang="en-US" dirty="0" smtClean="0">
                <a:solidFill>
                  <a:schemeClr val="bg1"/>
                </a:solidFill>
                <a:latin typeface="微软雅黑" panose="020B0503020204020204" pitchFamily="34" charset="-122"/>
                <a:ea typeface="微软雅黑" panose="020B0503020204020204" pitchFamily="34" charset="-122"/>
              </a:rPr>
              <a:t>结算账户管理系统</a:t>
            </a:r>
            <a:r>
              <a:rPr lang="zh-CN" altLang="en-US" dirty="0">
                <a:solidFill>
                  <a:schemeClr val="bg1"/>
                </a:solidFill>
                <a:latin typeface="微软雅黑" panose="020B0503020204020204" pitchFamily="34" charset="-122"/>
                <a:ea typeface="微软雅黑" panose="020B0503020204020204" pitchFamily="34" charset="-122"/>
              </a:rPr>
              <a:t>进行开户资格预审（非基本户、基本户）、基本户开户信息报备等操作，重复且</a:t>
            </a:r>
            <a:r>
              <a:rPr lang="zh-CN" altLang="en-US" dirty="0" smtClean="0">
                <a:solidFill>
                  <a:schemeClr val="bg1"/>
                </a:solidFill>
                <a:latin typeface="微软雅黑" panose="020B0503020204020204" pitchFamily="34" charset="-122"/>
                <a:ea typeface="微软雅黑" panose="020B0503020204020204" pitchFamily="34" charset="-122"/>
              </a:rPr>
              <a:t>繁琐。</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             长时间</a:t>
            </a:r>
            <a:r>
              <a:rPr lang="zh-CN" altLang="en-US" dirty="0">
                <a:solidFill>
                  <a:schemeClr val="bg1"/>
                </a:solidFill>
                <a:latin typeface="微软雅黑" panose="020B0503020204020204" pitchFamily="34" charset="-122"/>
                <a:ea typeface="微软雅黑" panose="020B0503020204020204" pitchFamily="34" charset="-122"/>
              </a:rPr>
              <a:t>的人工核查</a:t>
            </a:r>
            <a:r>
              <a:rPr lang="zh-CN" altLang="en-US" dirty="0" smtClean="0">
                <a:solidFill>
                  <a:schemeClr val="bg1"/>
                </a:solidFill>
                <a:latin typeface="微软雅黑" panose="020B0503020204020204" pitchFamily="34" charset="-122"/>
                <a:ea typeface="微软雅黑" panose="020B0503020204020204" pitchFamily="34" charset="-122"/>
              </a:rPr>
              <a:t>和机械性的填报操作，</a:t>
            </a:r>
            <a:r>
              <a:rPr lang="zh-CN" altLang="en-US" dirty="0">
                <a:solidFill>
                  <a:schemeClr val="bg1"/>
                </a:solidFill>
                <a:latin typeface="微软雅黑" panose="020B0503020204020204" pitchFamily="34" charset="-122"/>
                <a:ea typeface="微软雅黑" panose="020B0503020204020204" pitchFamily="34" charset="-122"/>
              </a:rPr>
              <a:t>不仅让人状态疲惫，而且难以保证结果数据的准确性</a:t>
            </a:r>
            <a:r>
              <a:rPr lang="zh-CN" altLang="en-US" dirty="0" smtClean="0">
                <a:solidFill>
                  <a:schemeClr val="bg1"/>
                </a:solidFill>
                <a:latin typeface="微软雅黑" panose="020B0503020204020204" pitchFamily="34" charset="-122"/>
                <a:ea typeface="微软雅黑" panose="020B0503020204020204" pitchFamily="34" charset="-122"/>
              </a:rPr>
              <a:t>，也</a:t>
            </a:r>
            <a:r>
              <a:rPr lang="zh-CN" altLang="en-US" dirty="0">
                <a:solidFill>
                  <a:schemeClr val="bg1"/>
                </a:solidFill>
                <a:latin typeface="微软雅黑" panose="020B0503020204020204" pitchFamily="34" charset="-122"/>
                <a:ea typeface="微软雅黑" panose="020B0503020204020204" pitchFamily="34" charset="-122"/>
              </a:rPr>
              <a:t>会</a:t>
            </a:r>
            <a:r>
              <a:rPr lang="zh-CN" altLang="en-US" dirty="0" smtClean="0">
                <a:solidFill>
                  <a:schemeClr val="bg1"/>
                </a:solidFill>
                <a:latin typeface="微软雅黑" panose="020B0503020204020204" pitchFamily="34" charset="-122"/>
                <a:ea typeface="微软雅黑" panose="020B0503020204020204" pitchFamily="34" charset="-122"/>
              </a:rPr>
              <a:t>对柜面人员</a:t>
            </a:r>
            <a:r>
              <a:rPr lang="zh-CN" altLang="en-US" dirty="0">
                <a:solidFill>
                  <a:schemeClr val="bg1"/>
                </a:solidFill>
                <a:latin typeface="微软雅黑" panose="020B0503020204020204" pitchFamily="34" charset="-122"/>
                <a:ea typeface="微软雅黑" panose="020B0503020204020204" pitchFamily="34" charset="-122"/>
              </a:rPr>
              <a:t>造成一定的心理压力</a:t>
            </a:r>
            <a:r>
              <a:rPr lang="zh-CN" altLang="en-US" dirty="0" smtClean="0">
                <a:solidFill>
                  <a:schemeClr val="bg1"/>
                </a:solidFill>
                <a:latin typeface="微软雅黑" panose="020B0503020204020204" pitchFamily="34" charset="-122"/>
                <a:ea typeface="微软雅黑" panose="020B0503020204020204" pitchFamily="34" charset="-122"/>
              </a:rPr>
              <a:t>。</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    在这样的环境下，急需</a:t>
            </a:r>
            <a:r>
              <a:rPr lang="zh-CN" altLang="en-US" dirty="0">
                <a:solidFill>
                  <a:schemeClr val="bg1"/>
                </a:solidFill>
                <a:latin typeface="微软雅黑" panose="020B0503020204020204" pitchFamily="34" charset="-122"/>
                <a:ea typeface="微软雅黑" panose="020B0503020204020204" pitchFamily="34" charset="-122"/>
              </a:rPr>
              <a:t>使用数字化方式提高对公开户效率，节省柜员精力和时间</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	</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2" name="0f4157a8-cc53-4451-b641-b93f4ec538e9"/>
          <p:cNvGrpSpPr>
            <a:grpSpLocks noChangeAspect="1"/>
          </p:cNvGrpSpPr>
          <p:nvPr/>
        </p:nvGrpSpPr>
        <p:grpSpPr>
          <a:xfrm>
            <a:off x="6065968" y="2639624"/>
            <a:ext cx="5183068" cy="2433538"/>
            <a:chOff x="1158667" y="1611796"/>
            <a:chExt cx="9749793" cy="4577690"/>
          </a:xfrm>
        </p:grpSpPr>
        <p:grpSp>
          <p:nvGrpSpPr>
            <p:cNvPr id="33" name="组合 32"/>
            <p:cNvGrpSpPr/>
            <p:nvPr/>
          </p:nvGrpSpPr>
          <p:grpSpPr>
            <a:xfrm>
              <a:off x="1756205" y="3433997"/>
              <a:ext cx="1550389" cy="1550389"/>
              <a:chOff x="910665" y="3301620"/>
              <a:chExt cx="2034816" cy="2034816"/>
            </a:xfrm>
          </p:grpSpPr>
          <p:sp>
            <p:nvSpPr>
              <p:cNvPr id="61"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4" name="组合 33"/>
            <p:cNvGrpSpPr/>
            <p:nvPr/>
          </p:nvGrpSpPr>
          <p:grpSpPr>
            <a:xfrm>
              <a:off x="6509291" y="3433997"/>
              <a:ext cx="1550389" cy="1550389"/>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5" name="组合 34"/>
            <p:cNvGrpSpPr/>
            <p:nvPr/>
          </p:nvGrpSpPr>
          <p:grpSpPr>
            <a:xfrm>
              <a:off x="4129961" y="1937206"/>
              <a:ext cx="1550389" cy="1550389"/>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6" name="组合 35"/>
            <p:cNvGrpSpPr/>
            <p:nvPr/>
          </p:nvGrpSpPr>
          <p:grpSpPr>
            <a:xfrm>
              <a:off x="8895729" y="1937206"/>
              <a:ext cx="1550389" cy="1550389"/>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7"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39"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0"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1"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3"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44" name="组合 43"/>
            <p:cNvGrpSpPr/>
            <p:nvPr/>
          </p:nvGrpSpPr>
          <p:grpSpPr>
            <a:xfrm>
              <a:off x="3554204" y="4170623"/>
              <a:ext cx="7354256" cy="2018863"/>
              <a:chOff x="1467193" y="5083299"/>
              <a:chExt cx="7354256" cy="2018863"/>
            </a:xfrm>
          </p:grpSpPr>
          <p:sp>
            <p:nvSpPr>
              <p:cNvPr id="51" name="îŝḷîḓé-文本框 23"/>
              <p:cNvSpPr txBox="1"/>
              <p:nvPr/>
            </p:nvSpPr>
            <p:spPr>
              <a:xfrm>
                <a:off x="6196193" y="5712609"/>
                <a:ext cx="2625256" cy="1389552"/>
              </a:xfrm>
              <a:prstGeom prst="rect">
                <a:avLst/>
              </a:prstGeom>
              <a:noFill/>
            </p:spPr>
            <p:txBody>
              <a:bodyPr wrap="square" lIns="0" tIns="0" rIns="0" bIns="0" anchor="ctr" anchorCtr="1">
                <a:noAutofit/>
              </a:bodyPr>
              <a:lstStyle/>
              <a:p>
                <a:pPr algn="just">
                  <a:lnSpc>
                    <a:spcPct val="120000"/>
                  </a:lnSpc>
                  <a:spcBef>
                    <a:spcPct val="0"/>
                  </a:spcBef>
                </a:pPr>
                <a:r>
                  <a:rPr lang="zh-CN" altLang="en-US" sz="1000" dirty="0" smtClean="0">
                    <a:solidFill>
                      <a:schemeClr val="bg1"/>
                    </a:solidFill>
                    <a:latin typeface="Arial" panose="020B0604020202020204"/>
                    <a:ea typeface="微软雅黑" panose="020B0503020204020204" pitchFamily="34" charset="-122"/>
                    <a:cs typeface="+mn-ea"/>
                    <a:sym typeface="Arial" panose="020B0604020202020204"/>
                  </a:rPr>
                  <a:t>成功开户后，还需要在人行账户管理系统上进行备案，基本户备案时打印出客户信息和密码凭证交由现场的客户。</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2" name="îŝḷîḓé-Rectangle 26"/>
              <p:cNvSpPr/>
              <p:nvPr/>
            </p:nvSpPr>
            <p:spPr>
              <a:xfrm>
                <a:off x="6498331" y="5083299"/>
                <a:ext cx="2020976" cy="325411"/>
              </a:xfrm>
              <a:prstGeom prst="rect">
                <a:avLst/>
              </a:prstGeom>
            </p:spPr>
            <p:txBody>
              <a:bodyPr wrap="none" lIns="0" tIns="0" rIns="0" bIns="0" anchor="ctr" anchorCtr="1">
                <a:noAutofit/>
              </a:bodyPr>
              <a:lstStyle/>
              <a:p>
                <a:pPr lvl="0" algn="ctr" defTabSz="914400">
                  <a:spcBef>
                    <a:spcPct val="0"/>
                  </a:spcBef>
                  <a:defRPr/>
                </a:pP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人行账户管理系统备案</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3" name="îŝḷîḓé-文本框 25"/>
              <p:cNvSpPr txBox="1"/>
              <p:nvPr/>
            </p:nvSpPr>
            <p:spPr>
              <a:xfrm>
                <a:off x="1467193" y="5712609"/>
                <a:ext cx="2759816" cy="1389553"/>
              </a:xfrm>
              <a:prstGeom prst="rect">
                <a:avLst/>
              </a:prstGeom>
              <a:noFill/>
            </p:spPr>
            <p:txBody>
              <a:bodyPr wrap="square" lIns="0" tIns="0" rIns="0" bIns="0" anchor="ctr" anchorCtr="1">
                <a:noAutofit/>
              </a:bodyPr>
              <a:lstStyle/>
              <a:p>
                <a:pPr algn="just">
                  <a:lnSpc>
                    <a:spcPct val="120000"/>
                  </a:lnSpc>
                  <a:spcBef>
                    <a:spcPct val="0"/>
                  </a:spcBef>
                </a:pPr>
                <a:r>
                  <a:rPr lang="zh-CN" altLang="en-US" sz="1000" dirty="0" smtClean="0">
                    <a:solidFill>
                      <a:schemeClr val="bg1"/>
                    </a:solidFill>
                    <a:latin typeface="Arial" panose="020B0604020202020204"/>
                    <a:ea typeface="微软雅黑" panose="020B0503020204020204" pitchFamily="34" charset="-122"/>
                    <a:cs typeface="+mn-ea"/>
                    <a:sym typeface="Arial" panose="020B0604020202020204"/>
                  </a:rPr>
                  <a:t>填写相应的客户信息，观察人行系统提示的校验信息，判断该客户是否通过开户预审核。</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4" name="îŝḷîḓé-Rectangle 28"/>
              <p:cNvSpPr/>
              <p:nvPr/>
            </p:nvSpPr>
            <p:spPr>
              <a:xfrm>
                <a:off x="1780881" y="5180920"/>
                <a:ext cx="2020976" cy="325409"/>
              </a:xfrm>
              <a:prstGeom prst="rect">
                <a:avLst/>
              </a:prstGeom>
            </p:spPr>
            <p:txBody>
              <a:bodyPr wrap="none" lIns="0" tIns="0" rIns="0" bIns="0" anchor="ctr" anchorCtr="1">
                <a:noAutofit/>
              </a:bodyPr>
              <a:lstStyle/>
              <a:p>
                <a:pPr lvl="0" algn="ctr" defTabSz="914400">
                  <a:spcBef>
                    <a:spcPct val="0"/>
                  </a:spcBef>
                  <a:defRPr/>
                </a:pP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填写客户信息并审核</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5" name="组合 44"/>
            <p:cNvGrpSpPr/>
            <p:nvPr/>
          </p:nvGrpSpPr>
          <p:grpSpPr>
            <a:xfrm>
              <a:off x="6555128" y="1611796"/>
              <a:ext cx="2133585" cy="1194853"/>
              <a:chOff x="8783661" y="738557"/>
              <a:chExt cx="2133585" cy="1194853"/>
            </a:xfrm>
          </p:grpSpPr>
          <p:sp>
            <p:nvSpPr>
              <p:cNvPr id="49" name="îŝḷîḓé-文本框 27"/>
              <p:cNvSpPr txBox="1"/>
              <p:nvPr/>
            </p:nvSpPr>
            <p:spPr>
              <a:xfrm>
                <a:off x="8783661" y="1306764"/>
                <a:ext cx="2133585" cy="626646"/>
              </a:xfrm>
              <a:prstGeom prst="rect">
                <a:avLst/>
              </a:prstGeom>
              <a:noFill/>
            </p:spPr>
            <p:txBody>
              <a:bodyPr wrap="square" lIns="0" tIns="0" rIns="0" bIns="0" anchor="ctr" anchorCtr="1">
                <a:noAutofit/>
              </a:bodyPr>
              <a:lstStyle/>
              <a:p>
                <a:pPr algn="just">
                  <a:lnSpc>
                    <a:spcPct val="120000"/>
                  </a:lnSpc>
                  <a:spcBef>
                    <a:spcPct val="0"/>
                  </a:spcBef>
                </a:pPr>
                <a:r>
                  <a:rPr lang="zh-CN" altLang="en-US" sz="1000" dirty="0" smtClean="0">
                    <a:solidFill>
                      <a:schemeClr val="bg1"/>
                    </a:solidFill>
                    <a:latin typeface="Arial" panose="020B0604020202020204"/>
                    <a:ea typeface="微软雅黑" panose="020B0503020204020204" pitchFamily="34" charset="-122"/>
                    <a:cs typeface="+mn-ea"/>
                    <a:sym typeface="Arial" panose="020B0604020202020204"/>
                  </a:rPr>
                  <a:t>具备开户资格的基本户需要在本行系统内完成开户操作。</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0" name="îŝḷîḓé-Rectangle 24"/>
              <p:cNvSpPr/>
              <p:nvPr/>
            </p:nvSpPr>
            <p:spPr>
              <a:xfrm>
                <a:off x="8792903" y="738557"/>
                <a:ext cx="2020976" cy="325411"/>
              </a:xfrm>
              <a:prstGeom prst="rect">
                <a:avLst/>
              </a:prstGeom>
            </p:spPr>
            <p:txBody>
              <a:bodyPr wrap="none" lIns="0" tIns="0" rIns="0" bIns="0" anchor="ctr" anchorCtr="1">
                <a:noAutofit/>
              </a:bodyPr>
              <a:lstStyle/>
              <a:p>
                <a:pPr lvl="0" algn="ctr" defTabSz="914400">
                  <a:spcBef>
                    <a:spcPct val="0"/>
                  </a:spcBef>
                  <a:defRPr/>
                </a:pP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开户</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6" name="组合 45"/>
            <p:cNvGrpSpPr/>
            <p:nvPr/>
          </p:nvGrpSpPr>
          <p:grpSpPr>
            <a:xfrm>
              <a:off x="1158667" y="1684248"/>
              <a:ext cx="2756962" cy="1473527"/>
              <a:chOff x="3387200" y="811009"/>
              <a:chExt cx="2756962" cy="1473527"/>
            </a:xfrm>
          </p:grpSpPr>
          <p:sp>
            <p:nvSpPr>
              <p:cNvPr id="47" name="îŝḷîḓé-文本框 29"/>
              <p:cNvSpPr txBox="1"/>
              <p:nvPr/>
            </p:nvSpPr>
            <p:spPr>
              <a:xfrm>
                <a:off x="3387200" y="1306765"/>
                <a:ext cx="2756962" cy="977771"/>
              </a:xfrm>
              <a:prstGeom prst="rect">
                <a:avLst/>
              </a:prstGeom>
              <a:noFill/>
            </p:spPr>
            <p:txBody>
              <a:bodyPr wrap="square" lIns="0" tIns="0" rIns="0" bIns="0" anchor="ctr" anchorCtr="1">
                <a:noAutofit/>
              </a:bodyPr>
              <a:lstStyle/>
              <a:p>
                <a:pPr algn="just">
                  <a:lnSpc>
                    <a:spcPct val="120000"/>
                  </a:lnSpc>
                  <a:spcBef>
                    <a:spcPct val="0"/>
                  </a:spcBef>
                </a:pPr>
                <a:r>
                  <a:rPr lang="zh-CN" altLang="en-US" sz="1000" dirty="0" smtClean="0">
                    <a:solidFill>
                      <a:schemeClr val="bg1"/>
                    </a:solidFill>
                    <a:latin typeface="Arial" panose="020B0604020202020204"/>
                    <a:ea typeface="微软雅黑" panose="020B0503020204020204" pitchFamily="34" charset="-122"/>
                    <a:cs typeface="+mn-ea"/>
                    <a:sym typeface="Arial" panose="020B0604020202020204"/>
                  </a:rPr>
                  <a:t>登录人行账户管理系统</a:t>
                </a:r>
                <a:r>
                  <a:rPr lang="en-US" altLang="zh-CN" sz="1000" dirty="0" smtClean="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smtClean="0">
                    <a:solidFill>
                      <a:schemeClr val="bg1"/>
                    </a:solidFill>
                    <a:latin typeface="Arial" panose="020B0604020202020204"/>
                    <a:ea typeface="微软雅黑" panose="020B0503020204020204" pitchFamily="34" charset="-122"/>
                    <a:cs typeface="+mn-ea"/>
                    <a:sym typeface="Arial" panose="020B0604020202020204"/>
                  </a:rPr>
                  <a:t>根据客户需求的不同业务类型，进入不同的操作界面。</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8" name="îŝḷîḓé-Rectangle 22"/>
              <p:cNvSpPr/>
              <p:nvPr/>
            </p:nvSpPr>
            <p:spPr>
              <a:xfrm>
                <a:off x="3617878" y="811009"/>
                <a:ext cx="2020976" cy="325411"/>
              </a:xfrm>
              <a:prstGeom prst="rect">
                <a:avLst/>
              </a:prstGeom>
            </p:spPr>
            <p:txBody>
              <a:bodyPr wrap="none" lIns="0" tIns="0" rIns="0" bIns="0" anchor="ctr" anchorCtr="1">
                <a:noAutofit/>
              </a:bodyPr>
              <a:lstStyle/>
              <a:p>
                <a:pPr lvl="0" algn="ctr" defTabSz="914400">
                  <a:spcBef>
                    <a:spcPct val="0"/>
                  </a:spcBef>
                  <a:defRPr/>
                </a:pP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进入人行账户管理系统</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8238088" y="4728015"/>
            <a:ext cx="3721002" cy="346656"/>
          </a:xfrm>
          <a:prstGeom prst="rect">
            <a:avLst/>
          </a:prstGeom>
          <a:noFill/>
        </p:spPr>
        <p:txBody>
          <a:bodyPr wrap="none" lIns="0" tIns="0" rIns="0" bIns="0" anchor="ctr">
            <a:normAutofit/>
          </a:bodyPr>
          <a:lstStyle/>
          <a:p>
            <a:pPr lvl="0"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数据量大</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292498" y="4698793"/>
            <a:ext cx="3721002" cy="346656"/>
          </a:xfrm>
          <a:prstGeom prst="rect">
            <a:avLst/>
          </a:prstGeom>
          <a:noFill/>
        </p:spPr>
        <p:txBody>
          <a:bodyPr wrap="none" lIns="0" tIns="0" rIns="0" bIns="0" anchor="ctr">
            <a:normAutofit/>
          </a:bodyPr>
          <a:lstStyle/>
          <a:p>
            <a:pPr lvl="0" algn="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效率低</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4084282" y="1335209"/>
            <a:ext cx="3721002" cy="346656"/>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重复性高</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4573201" y="2894627"/>
            <a:ext cx="3047594" cy="3154441"/>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4" name="矩形 103"/>
          <p:cNvSpPr/>
          <p:nvPr/>
        </p:nvSpPr>
        <p:spPr>
          <a:xfrm>
            <a:off x="1249529" y="5074671"/>
            <a:ext cx="2964662" cy="1384995"/>
          </a:xfrm>
          <a:prstGeom prst="rect">
            <a:avLst/>
          </a:prstGeom>
        </p:spPr>
        <p:txBody>
          <a:bodyPr wrap="square">
            <a:spAutoFit/>
          </a:bodyPr>
          <a:lstStyle/>
          <a:p>
            <a:pPr algn="just">
              <a:lnSpc>
                <a:spcPct val="150000"/>
              </a:lnSpc>
            </a:pP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开户预审核、人行账户管理系统备案时填报的数据以及人行校验信息需要人工核实，耗时长还会导致等待在现场的客户产生不悦情绪。</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8179629" y="5135440"/>
            <a:ext cx="3299290" cy="1384995"/>
          </a:xfrm>
          <a:prstGeom prst="rect">
            <a:avLst/>
          </a:prstGeom>
        </p:spPr>
        <p:txBody>
          <a:bodyPr wrap="square">
            <a:spAutoFit/>
          </a:bodyPr>
          <a:lstStyle/>
          <a:p>
            <a:pPr>
              <a:lnSpc>
                <a:spcPct val="150000"/>
              </a:lnSpc>
            </a:pP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每天每个支行开户量较多，每个开户报备过程所需要在网页上填写的信息多达几十个字段，单个字段内容最长可达到几百个字符。</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4484233" y="1703117"/>
            <a:ext cx="2915919" cy="1061829"/>
          </a:xfrm>
          <a:prstGeom prst="rect">
            <a:avLst/>
          </a:prstGeom>
        </p:spPr>
        <p:txBody>
          <a:bodyPr wrap="square">
            <a:spAutoFit/>
          </a:bodyPr>
          <a:lstStyle/>
          <a:p>
            <a:pPr algn="just">
              <a:lnSpc>
                <a:spcPct val="150000"/>
              </a:lnSpc>
            </a:pP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已经在本行开户系统中填写过的客户信息还需要再次填报至人行账户管理系统进行报备。</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7" name="文本框 106"/>
          <p:cNvSpPr txBox="1"/>
          <p:nvPr/>
        </p:nvSpPr>
        <p:spPr>
          <a:xfrm>
            <a:off x="4961128" y="285759"/>
            <a:ext cx="2996230" cy="646331"/>
          </a:xfrm>
          <a:prstGeom prst="rect">
            <a:avLst/>
          </a:prstGeom>
          <a:noFill/>
        </p:spPr>
        <p:txBody>
          <a:bodyPr wrap="square" rtlCol="0">
            <a:spAutoFit/>
          </a:bodyPr>
          <a:lstStyle/>
          <a:p>
            <a:pPr>
              <a:lnSpc>
                <a:spcPct val="150000"/>
              </a:lnSpc>
              <a:defRPr/>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对公开户流程</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痛点</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4493895" y="453223"/>
            <a:ext cx="8780713"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latin typeface="微软雅黑" panose="020B0503020204020204" pitchFamily="34" charset="-122"/>
                <a:ea typeface="微软雅黑" panose="020B0503020204020204" pitchFamily="34" charset="-122"/>
                <a:cs typeface="+mn-cs"/>
              </a:rPr>
              <a:t>对公开户效率优化上线</a:t>
            </a:r>
            <a:r>
              <a:rPr lang="zh-CN" altLang="en-US" sz="2000" dirty="0">
                <a:solidFill>
                  <a:schemeClr val="bg1"/>
                </a:solidFill>
                <a:latin typeface="微软雅黑" panose="020B0503020204020204" pitchFamily="34" charset="-122"/>
                <a:ea typeface="微软雅黑" panose="020B0503020204020204" pitchFamily="34" charset="-122"/>
                <a:cs typeface="+mn-cs"/>
              </a:rPr>
              <a:t>流程</a:t>
            </a:r>
            <a:endParaRPr lang="zh-CN" altLang="en-US" sz="2000" dirty="0">
              <a:solidFill>
                <a:schemeClr val="bg1"/>
              </a:solidFill>
              <a:latin typeface="微软雅黑" panose="020B0503020204020204" pitchFamily="34" charset="-122"/>
              <a:ea typeface="微软雅黑" panose="020B0503020204020204" pitchFamily="34" charset="-122"/>
              <a:cs typeface="+mn-cs"/>
            </a:endParaRPr>
          </a:p>
        </p:txBody>
      </p:sp>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79" name="AutoShape 2" descr="image2019-4-17_18-40-1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03900" y="3341077"/>
            <a:ext cx="5888100" cy="3448334"/>
          </a:xfrm>
          <a:prstGeom prst="rect">
            <a:avLst/>
          </a:prstGeom>
          <a:noFill/>
          <a:ln w="9525">
            <a:solidFill>
              <a:schemeClr val="tx1"/>
            </a:solidFill>
            <a:miter lim="800000"/>
            <a:headEnd/>
            <a:tailEnd/>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7" y="1239867"/>
            <a:ext cx="6234129" cy="2822157"/>
          </a:xfrm>
          <a:prstGeom prst="rect">
            <a:avLst/>
          </a:prstGeom>
          <a:noFill/>
          <a:ln w="9525">
            <a:solidFill>
              <a:srgbClr val="01A8FF"/>
            </a:solidFill>
            <a:miter lim="800000"/>
            <a:headEnd/>
            <a:tailEnd/>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p:cNvSpPr txBox="1"/>
          <p:nvPr/>
        </p:nvSpPr>
        <p:spPr>
          <a:xfrm>
            <a:off x="4852232" y="419426"/>
            <a:ext cx="8516219"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dirty="0" err="1" smtClean="0">
                <a:solidFill>
                  <a:schemeClr val="bg1"/>
                </a:solidFill>
                <a:latin typeface="微软雅黑" panose="020B0503020204020204" pitchFamily="34" charset="-122"/>
                <a:ea typeface="微软雅黑" panose="020B0503020204020204" pitchFamily="34" charset="-122"/>
                <a:cs typeface="+mn-cs"/>
                <a:sym typeface="+mn-ea"/>
              </a:rPr>
              <a:t>UiPath</a:t>
            </a:r>
            <a:r>
              <a:rPr lang="zh-CN" altLang="en-US" sz="2000" dirty="0" smtClean="0">
                <a:solidFill>
                  <a:schemeClr val="bg1"/>
                </a:solidFill>
                <a:latin typeface="微软雅黑" panose="020B0503020204020204" pitchFamily="34" charset="-122"/>
                <a:ea typeface="微软雅黑" panose="020B0503020204020204" pitchFamily="34" charset="-122"/>
                <a:cs typeface="+mn-cs"/>
              </a:rPr>
              <a:t>架构</a:t>
            </a:r>
            <a:r>
              <a:rPr lang="zh-CN" altLang="en-US" sz="2000" dirty="0">
                <a:solidFill>
                  <a:schemeClr val="bg1"/>
                </a:solidFill>
                <a:latin typeface="微软雅黑" panose="020B0503020204020204" pitchFamily="34" charset="-122"/>
                <a:ea typeface="微软雅黑" panose="020B0503020204020204" pitchFamily="34" charset="-122"/>
                <a:cs typeface="+mn-cs"/>
              </a:rPr>
              <a:t>部署</a:t>
            </a:r>
            <a:endParaRPr lang="zh-CN" altLang="en-US" sz="2000" dirty="0">
              <a:solidFill>
                <a:schemeClr val="bg1"/>
              </a:solidFill>
              <a:latin typeface="微软雅黑" panose="020B0503020204020204" pitchFamily="34" charset="-122"/>
              <a:ea typeface="微软雅黑" panose="020B0503020204020204" pitchFamily="34" charset="-122"/>
              <a:cs typeface="+mn-cs"/>
            </a:endParaRPr>
          </a:p>
        </p:txBody>
      </p:sp>
      <p:pic>
        <p:nvPicPr>
          <p:cNvPr id="91" name="图片 90"/>
          <p:cNvPicPr>
            <a:picLocks noChangeAspect="1"/>
          </p:cNvPicPr>
          <p:nvPr/>
        </p:nvPicPr>
        <p:blipFill>
          <a:blip r:embed="rId1"/>
          <a:stretch>
            <a:fillRect/>
          </a:stretch>
        </p:blipFill>
        <p:spPr>
          <a:xfrm>
            <a:off x="1631576" y="1588199"/>
            <a:ext cx="8691705" cy="5010953"/>
          </a:xfrm>
          <a:prstGeom prst="rect">
            <a:avLst/>
          </a:prstGeom>
        </p:spPr>
      </p:pic>
      <p:sp>
        <p:nvSpPr>
          <p:cNvPr id="92" name="文本框 7"/>
          <p:cNvSpPr txBox="1"/>
          <p:nvPr/>
        </p:nvSpPr>
        <p:spPr>
          <a:xfrm>
            <a:off x="1806939" y="4743031"/>
            <a:ext cx="3550972"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smtClean="0">
                <a:solidFill>
                  <a:srgbClr val="0070C0"/>
                </a:solidFill>
                <a:latin typeface="宋体" panose="02010600030101010101" pitchFamily="2" charset="-122"/>
                <a:ea typeface="宋体" panose="02010600030101010101" pitchFamily="2" charset="-122"/>
              </a:rPr>
              <a:t>Studio</a:t>
            </a:r>
            <a:r>
              <a:rPr lang="zh-CN" altLang="en-US" sz="1600" dirty="0" smtClean="0">
                <a:solidFill>
                  <a:srgbClr val="0070C0"/>
                </a:solidFill>
                <a:latin typeface="宋体" panose="02010600030101010101" pitchFamily="2" charset="-122"/>
                <a:ea typeface="宋体" panose="02010600030101010101" pitchFamily="2" charset="-122"/>
              </a:rPr>
              <a:t>编辑器向管理平台发布流程</a:t>
            </a:r>
            <a:endParaRPr lang="en-US" altLang="zh-CN" sz="1600" dirty="0" smtClean="0">
              <a:solidFill>
                <a:srgbClr val="0070C0"/>
              </a:solidFill>
              <a:latin typeface="宋体" panose="02010600030101010101" pitchFamily="2" charset="-122"/>
              <a:ea typeface="宋体" panose="02010600030101010101" pitchFamily="2" charset="-122"/>
            </a:endParaRPr>
          </a:p>
        </p:txBody>
      </p:sp>
      <p:sp>
        <p:nvSpPr>
          <p:cNvPr id="93" name="文本框 8"/>
          <p:cNvSpPr txBox="1"/>
          <p:nvPr/>
        </p:nvSpPr>
        <p:spPr>
          <a:xfrm>
            <a:off x="8542957" y="1808728"/>
            <a:ext cx="1704313" cy="830997"/>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rgbClr val="0070C0"/>
                </a:solidFill>
                <a:latin typeface="宋体" panose="02010600030101010101" pitchFamily="2" charset="-122"/>
                <a:ea typeface="宋体" panose="02010600030101010101" pitchFamily="2" charset="-122"/>
              </a:rPr>
              <a:t>管理平台控制</a:t>
            </a:r>
            <a:br>
              <a:rPr lang="en-US" altLang="zh-CN" sz="1600" dirty="0" smtClean="0">
                <a:solidFill>
                  <a:srgbClr val="0070C0"/>
                </a:solidFill>
                <a:latin typeface="宋体" panose="02010600030101010101" pitchFamily="2" charset="-122"/>
                <a:ea typeface="宋体" panose="02010600030101010101" pitchFamily="2" charset="-122"/>
              </a:rPr>
            </a:br>
            <a:r>
              <a:rPr lang="zh-CN" altLang="en-US" sz="1600" dirty="0" smtClean="0">
                <a:solidFill>
                  <a:srgbClr val="0070C0"/>
                </a:solidFill>
                <a:latin typeface="宋体" panose="02010600030101010101" pitchFamily="2" charset="-122"/>
                <a:ea typeface="宋体" panose="02010600030101010101" pitchFamily="2" charset="-122"/>
              </a:rPr>
              <a:t>后台机器人执</a:t>
            </a:r>
            <a:br>
              <a:rPr lang="en-US" altLang="zh-CN" sz="1600" dirty="0" smtClean="0">
                <a:solidFill>
                  <a:srgbClr val="0070C0"/>
                </a:solidFill>
                <a:latin typeface="宋体" panose="02010600030101010101" pitchFamily="2" charset="-122"/>
                <a:ea typeface="宋体" panose="02010600030101010101" pitchFamily="2" charset="-122"/>
              </a:rPr>
            </a:br>
            <a:r>
              <a:rPr lang="zh-CN" altLang="en-US" sz="1600" dirty="0" smtClean="0">
                <a:solidFill>
                  <a:srgbClr val="0070C0"/>
                </a:solidFill>
                <a:latin typeface="宋体" panose="02010600030101010101" pitchFamily="2" charset="-122"/>
                <a:ea typeface="宋体" panose="02010600030101010101" pitchFamily="2" charset="-122"/>
              </a:rPr>
              <a:t>行流程</a:t>
            </a:r>
            <a:endParaRPr lang="en-US" altLang="zh-CN" sz="1600" dirty="0" smtClean="0">
              <a:solidFill>
                <a:srgbClr val="0070C0"/>
              </a:solidFill>
              <a:latin typeface="宋体" panose="02010600030101010101" pitchFamily="2" charset="-122"/>
              <a:ea typeface="宋体" panose="02010600030101010101" pitchFamily="2" charset="-122"/>
            </a:endParaRPr>
          </a:p>
        </p:txBody>
      </p:sp>
      <p:sp>
        <p:nvSpPr>
          <p:cNvPr id="94" name="文本框 9"/>
          <p:cNvSpPr txBox="1"/>
          <p:nvPr/>
        </p:nvSpPr>
        <p:spPr>
          <a:xfrm>
            <a:off x="8542957" y="5449994"/>
            <a:ext cx="1704313" cy="830997"/>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rgbClr val="0070C0"/>
                </a:solidFill>
                <a:latin typeface="宋体" panose="02010600030101010101" pitchFamily="2" charset="-122"/>
                <a:ea typeface="宋体" panose="02010600030101010101" pitchFamily="2" charset="-122"/>
              </a:rPr>
              <a:t>管理平台监视</a:t>
            </a:r>
            <a:br>
              <a:rPr lang="en-US" altLang="zh-CN" sz="1600" dirty="0" smtClean="0">
                <a:solidFill>
                  <a:srgbClr val="0070C0"/>
                </a:solidFill>
                <a:latin typeface="宋体" panose="02010600030101010101" pitchFamily="2" charset="-122"/>
                <a:ea typeface="宋体" panose="02010600030101010101" pitchFamily="2" charset="-122"/>
              </a:rPr>
            </a:br>
            <a:r>
              <a:rPr lang="zh-CN" altLang="en-US" sz="1600" dirty="0" smtClean="0">
                <a:solidFill>
                  <a:srgbClr val="0070C0"/>
                </a:solidFill>
                <a:latin typeface="宋体" panose="02010600030101010101" pitchFamily="2" charset="-122"/>
                <a:ea typeface="宋体" panose="02010600030101010101" pitchFamily="2" charset="-122"/>
              </a:rPr>
              <a:t>前台机器人执</a:t>
            </a:r>
            <a:br>
              <a:rPr lang="en-US" altLang="zh-CN" sz="1600" dirty="0" smtClean="0">
                <a:solidFill>
                  <a:srgbClr val="0070C0"/>
                </a:solidFill>
                <a:latin typeface="宋体" panose="02010600030101010101" pitchFamily="2" charset="-122"/>
                <a:ea typeface="宋体" panose="02010600030101010101" pitchFamily="2" charset="-122"/>
              </a:rPr>
            </a:br>
            <a:r>
              <a:rPr lang="zh-CN" altLang="en-US" sz="1600" dirty="0" smtClean="0">
                <a:solidFill>
                  <a:srgbClr val="0070C0"/>
                </a:solidFill>
                <a:latin typeface="宋体" panose="02010600030101010101" pitchFamily="2" charset="-122"/>
                <a:ea typeface="宋体" panose="02010600030101010101" pitchFamily="2" charset="-122"/>
              </a:rPr>
              <a:t>行流程</a:t>
            </a:r>
            <a:endParaRPr lang="en-US" altLang="zh-CN" sz="1600" dirty="0" smtClean="0">
              <a:solidFill>
                <a:srgbClr val="0070C0"/>
              </a:solidFill>
              <a:latin typeface="宋体" panose="02010600030101010101" pitchFamily="2" charset="-122"/>
              <a:ea typeface="宋体" panose="02010600030101010101" pitchFamily="2" charset="-122"/>
            </a:endParaRPr>
          </a:p>
        </p:txBody>
      </p:sp>
      <p:sp>
        <p:nvSpPr>
          <p:cNvPr id="95" name="文本框 10"/>
          <p:cNvSpPr txBox="1"/>
          <p:nvPr/>
        </p:nvSpPr>
        <p:spPr>
          <a:xfrm>
            <a:off x="1806939" y="2054950"/>
            <a:ext cx="3448380"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rgbClr val="0070C0"/>
                </a:solidFill>
                <a:latin typeface="宋体" panose="02010600030101010101" pitchFamily="2" charset="-122"/>
                <a:ea typeface="宋体" panose="02010600030101010101" pitchFamily="2" charset="-122"/>
              </a:rPr>
              <a:t>管理平台接受第三方应用</a:t>
            </a:r>
            <a:r>
              <a:rPr lang="en-US" altLang="zh-CN" sz="1600" dirty="0" smtClean="0">
                <a:solidFill>
                  <a:srgbClr val="0070C0"/>
                </a:solidFill>
                <a:latin typeface="宋体" panose="02010600030101010101" pitchFamily="2" charset="-122"/>
                <a:ea typeface="宋体" panose="02010600030101010101" pitchFamily="2" charset="-122"/>
              </a:rPr>
              <a:t>API</a:t>
            </a:r>
            <a:r>
              <a:rPr lang="zh-CN" altLang="en-US" sz="1600" dirty="0" smtClean="0">
                <a:solidFill>
                  <a:srgbClr val="0070C0"/>
                </a:solidFill>
                <a:latin typeface="宋体" panose="02010600030101010101" pitchFamily="2" charset="-122"/>
                <a:ea typeface="宋体" panose="02010600030101010101" pitchFamily="2" charset="-122"/>
              </a:rPr>
              <a:t>调用</a:t>
            </a:r>
            <a:endParaRPr lang="en-US" altLang="zh-CN" sz="1600" dirty="0" smtClean="0">
              <a:solidFill>
                <a:srgbClr val="0070C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000"/>
                                        <p:tgtEl>
                                          <p:spTgt spid="92"/>
                                        </p:tgtEl>
                                      </p:cBhvr>
                                    </p:animEffect>
                                    <p:anim calcmode="lin" valueType="num">
                                      <p:cBhvr>
                                        <p:cTn id="8" dur="2000" fill="hold"/>
                                        <p:tgtEl>
                                          <p:spTgt spid="92"/>
                                        </p:tgtEl>
                                        <p:attrNameLst>
                                          <p:attrName>ppt_w</p:attrName>
                                        </p:attrNameLst>
                                      </p:cBhvr>
                                      <p:tavLst>
                                        <p:tav tm="0" fmla="#ppt_w*sin(2.5*pi*$)">
                                          <p:val>
                                            <p:fltVal val="0"/>
                                          </p:val>
                                        </p:tav>
                                        <p:tav tm="100000">
                                          <p:val>
                                            <p:fltVal val="1"/>
                                          </p:val>
                                        </p:tav>
                                      </p:tavLst>
                                    </p:anim>
                                    <p:anim calcmode="lin" valueType="num">
                                      <p:cBhvr>
                                        <p:cTn id="9" dur="2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2000"/>
                                        <p:tgtEl>
                                          <p:spTgt spid="93"/>
                                        </p:tgtEl>
                                      </p:cBhvr>
                                    </p:animEffect>
                                    <p:anim calcmode="lin" valueType="num">
                                      <p:cBhvr>
                                        <p:cTn id="15" dur="2000" fill="hold"/>
                                        <p:tgtEl>
                                          <p:spTgt spid="93"/>
                                        </p:tgtEl>
                                        <p:attrNameLst>
                                          <p:attrName>ppt_w</p:attrName>
                                        </p:attrNameLst>
                                      </p:cBhvr>
                                      <p:tavLst>
                                        <p:tav tm="0" fmla="#ppt_w*sin(2.5*pi*$)">
                                          <p:val>
                                            <p:fltVal val="0"/>
                                          </p:val>
                                        </p:tav>
                                        <p:tav tm="100000">
                                          <p:val>
                                            <p:fltVal val="1"/>
                                          </p:val>
                                        </p:tav>
                                      </p:tavLst>
                                    </p:anim>
                                    <p:anim calcmode="lin" valueType="num">
                                      <p:cBhvr>
                                        <p:cTn id="16" dur="200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2000"/>
                                        <p:tgtEl>
                                          <p:spTgt spid="94"/>
                                        </p:tgtEl>
                                      </p:cBhvr>
                                    </p:animEffect>
                                    <p:anim calcmode="lin" valueType="num">
                                      <p:cBhvr>
                                        <p:cTn id="22" dur="2000" fill="hold"/>
                                        <p:tgtEl>
                                          <p:spTgt spid="94"/>
                                        </p:tgtEl>
                                        <p:attrNameLst>
                                          <p:attrName>ppt_w</p:attrName>
                                        </p:attrNameLst>
                                      </p:cBhvr>
                                      <p:tavLst>
                                        <p:tav tm="0" fmla="#ppt_w*sin(2.5*pi*$)">
                                          <p:val>
                                            <p:fltVal val="0"/>
                                          </p:val>
                                        </p:tav>
                                        <p:tav tm="100000">
                                          <p:val>
                                            <p:fltVal val="1"/>
                                          </p:val>
                                        </p:tav>
                                      </p:tavLst>
                                    </p:anim>
                                    <p:anim calcmode="lin" valueType="num">
                                      <p:cBhvr>
                                        <p:cTn id="23" dur="2000" fill="hold"/>
                                        <p:tgtEl>
                                          <p:spTgt spid="9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wipe(down)">
                                      <p:cBhvr>
                                        <p:cTn id="28" dur="580">
                                          <p:stCondLst>
                                            <p:cond delay="0"/>
                                          </p:stCondLst>
                                        </p:cTn>
                                        <p:tgtEl>
                                          <p:spTgt spid="95"/>
                                        </p:tgtEl>
                                      </p:cBhvr>
                                    </p:animEffect>
                                    <p:anim calcmode="lin" valueType="num">
                                      <p:cBhvr>
                                        <p:cTn id="29"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34" dur="26">
                                          <p:stCondLst>
                                            <p:cond delay="650"/>
                                          </p:stCondLst>
                                        </p:cTn>
                                        <p:tgtEl>
                                          <p:spTgt spid="95"/>
                                        </p:tgtEl>
                                      </p:cBhvr>
                                      <p:to x="100000" y="60000"/>
                                    </p:animScale>
                                    <p:animScale>
                                      <p:cBhvr>
                                        <p:cTn id="35" dur="166" decel="50000">
                                          <p:stCondLst>
                                            <p:cond delay="676"/>
                                          </p:stCondLst>
                                        </p:cTn>
                                        <p:tgtEl>
                                          <p:spTgt spid="95"/>
                                        </p:tgtEl>
                                      </p:cBhvr>
                                      <p:to x="100000" y="100000"/>
                                    </p:animScale>
                                    <p:animScale>
                                      <p:cBhvr>
                                        <p:cTn id="36" dur="26">
                                          <p:stCondLst>
                                            <p:cond delay="1312"/>
                                          </p:stCondLst>
                                        </p:cTn>
                                        <p:tgtEl>
                                          <p:spTgt spid="95"/>
                                        </p:tgtEl>
                                      </p:cBhvr>
                                      <p:to x="100000" y="80000"/>
                                    </p:animScale>
                                    <p:animScale>
                                      <p:cBhvr>
                                        <p:cTn id="37" dur="166" decel="50000">
                                          <p:stCondLst>
                                            <p:cond delay="1338"/>
                                          </p:stCondLst>
                                        </p:cTn>
                                        <p:tgtEl>
                                          <p:spTgt spid="95"/>
                                        </p:tgtEl>
                                      </p:cBhvr>
                                      <p:to x="100000" y="100000"/>
                                    </p:animScale>
                                    <p:animScale>
                                      <p:cBhvr>
                                        <p:cTn id="38" dur="26">
                                          <p:stCondLst>
                                            <p:cond delay="1642"/>
                                          </p:stCondLst>
                                        </p:cTn>
                                        <p:tgtEl>
                                          <p:spTgt spid="95"/>
                                        </p:tgtEl>
                                      </p:cBhvr>
                                      <p:to x="100000" y="90000"/>
                                    </p:animScale>
                                    <p:animScale>
                                      <p:cBhvr>
                                        <p:cTn id="39" dur="166" decel="50000">
                                          <p:stCondLst>
                                            <p:cond delay="1668"/>
                                          </p:stCondLst>
                                        </p:cTn>
                                        <p:tgtEl>
                                          <p:spTgt spid="95"/>
                                        </p:tgtEl>
                                      </p:cBhvr>
                                      <p:to x="100000" y="100000"/>
                                    </p:animScale>
                                    <p:animScale>
                                      <p:cBhvr>
                                        <p:cTn id="40" dur="26">
                                          <p:stCondLst>
                                            <p:cond delay="1808"/>
                                          </p:stCondLst>
                                        </p:cTn>
                                        <p:tgtEl>
                                          <p:spTgt spid="95"/>
                                        </p:tgtEl>
                                      </p:cBhvr>
                                      <p:to x="100000" y="95000"/>
                                    </p:animScale>
                                    <p:animScale>
                                      <p:cBhvr>
                                        <p:cTn id="41" dur="166" decel="50000">
                                          <p:stCondLst>
                                            <p:cond delay="1834"/>
                                          </p:stCondLst>
                                        </p:cTn>
                                        <p:tgtEl>
                                          <p:spTgt spid="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p:cNvSpPr txBox="1"/>
          <p:nvPr/>
        </p:nvSpPr>
        <p:spPr>
          <a:xfrm>
            <a:off x="4852232" y="419426"/>
            <a:ext cx="8516219"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和信</a:t>
            </a:r>
            <a:r>
              <a:rPr lang="zh-CN" altLang="en-US" sz="2000" dirty="0" smtClean="0">
                <a:solidFill>
                  <a:schemeClr val="bg1"/>
                </a:solidFill>
                <a:latin typeface="微软雅黑" panose="020B0503020204020204" pitchFamily="34" charset="-122"/>
                <a:ea typeface="微软雅黑" panose="020B0503020204020204" pitchFamily="34" charset="-122"/>
                <a:cs typeface="+mn-cs"/>
              </a:rPr>
              <a:t>架构</a:t>
            </a:r>
            <a:r>
              <a:rPr lang="zh-CN" altLang="en-US" sz="2000" dirty="0">
                <a:solidFill>
                  <a:schemeClr val="bg1"/>
                </a:solidFill>
                <a:latin typeface="微软雅黑" panose="020B0503020204020204" pitchFamily="34" charset="-122"/>
                <a:ea typeface="微软雅黑" panose="020B0503020204020204" pitchFamily="34" charset="-122"/>
                <a:cs typeface="+mn-cs"/>
              </a:rPr>
              <a:t>部署</a:t>
            </a:r>
            <a:endParaRPr lang="zh-CN" altLang="en-US" sz="2000" dirty="0">
              <a:solidFill>
                <a:schemeClr val="bg1"/>
              </a:solidFill>
              <a:latin typeface="微软雅黑" panose="020B0503020204020204" pitchFamily="34" charset="-122"/>
              <a:ea typeface="微软雅黑" panose="020B0503020204020204" pitchFamily="34" charset="-122"/>
              <a:cs typeface="+mn-cs"/>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8323" y="1600198"/>
            <a:ext cx="8454645" cy="490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762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50419" y="4165460"/>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pitchFamily="34" charset="-122"/>
                <a:ea typeface="微软雅黑" panose="020B0503020204020204" pitchFamily="34" charset="-122"/>
              </a:rPr>
              <a:t>机器人自动完成登录系统</a:t>
            </a:r>
            <a:r>
              <a:rPr kumimoji="1" lang="zh-CN" altLang="en-US" sz="1400" b="1" dirty="0" smtClean="0">
                <a:solidFill>
                  <a:srgbClr val="04AF59"/>
                </a:solidFill>
                <a:latin typeface="微软雅黑" panose="020B0503020204020204" pitchFamily="34" charset="-122"/>
                <a:ea typeface="微软雅黑" panose="020B0503020204020204" pitchFamily="34" charset="-122"/>
              </a:rPr>
              <a:t>、客户信息填报、文件生成等</a:t>
            </a:r>
            <a:r>
              <a:rPr kumimoji="1" lang="zh-CN" altLang="en-US" sz="1400" b="1" dirty="0">
                <a:solidFill>
                  <a:srgbClr val="04AF59"/>
                </a:solidFill>
                <a:latin typeface="微软雅黑" panose="020B0503020204020204" pitchFamily="34" charset="-122"/>
                <a:ea typeface="微软雅黑" panose="020B0503020204020204" pitchFamily="34" charset="-122"/>
              </a:rPr>
              <a:t>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3942918" y="4682794"/>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3731917" y="1653049"/>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5486595" y="1667110"/>
            <a:ext cx="607596" cy="607596"/>
          </a:xfrm>
          <a:prstGeom prst="rect">
            <a:avLst/>
          </a:prstGeom>
        </p:spPr>
      </p:pic>
      <p:pic>
        <p:nvPicPr>
          <p:cNvPr id="16" name="图片 15" descr="文件 (3)"/>
          <p:cNvPicPr>
            <a:picLocks noChangeAspect="1"/>
          </p:cNvPicPr>
          <p:nvPr/>
        </p:nvPicPr>
        <p:blipFill>
          <a:blip r:embed="rId3"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9933" y="1767169"/>
            <a:ext cx="403296" cy="403296"/>
          </a:xfrm>
          <a:prstGeom prst="rect">
            <a:avLst/>
          </a:prstGeom>
        </p:spPr>
      </p:pic>
      <p:pic>
        <p:nvPicPr>
          <p:cNvPr id="18" name="图形 17" descr="月历"/>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4362" y="1768210"/>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6997789" y="1640554"/>
            <a:ext cx="607596" cy="607596"/>
          </a:xfrm>
          <a:prstGeom prst="rect">
            <a:avLst/>
          </a:prstGeom>
        </p:spPr>
      </p:pic>
      <p:pic>
        <p:nvPicPr>
          <p:cNvPr id="20" name="图形 19" descr="统计信息 RTL"/>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3202" y="1794251"/>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8351897" y="1651940"/>
            <a:ext cx="607596" cy="607596"/>
          </a:xfrm>
          <a:prstGeom prst="rect">
            <a:avLst/>
          </a:prstGeom>
        </p:spPr>
      </p:pic>
      <p:pic>
        <p:nvPicPr>
          <p:cNvPr id="22" name="图形 21" descr="列表"/>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3171" y="1746532"/>
            <a:ext cx="335200" cy="335200"/>
          </a:xfrm>
          <a:prstGeom prst="rect">
            <a:avLst/>
          </a:prstGeom>
        </p:spPr>
      </p:pic>
      <p:pic>
        <p:nvPicPr>
          <p:cNvPr id="23" name="图片 22" descr="人 (2)"/>
          <p:cNvPicPr>
            <a:picLocks noChangeAspect="1"/>
          </p:cNvPicPr>
          <p:nvPr/>
        </p:nvPicPr>
        <p:blipFill>
          <a:blip r:embed="rId2" cstate="print">
            <a:biLevel thresh="25000"/>
          </a:blip>
          <a:stretch>
            <a:fillRect/>
          </a:stretch>
        </p:blipFill>
        <p:spPr>
          <a:xfrm>
            <a:off x="8332487" y="3037445"/>
            <a:ext cx="607596" cy="607596"/>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2" cstate="print">
            <a:biLevel thresh="25000"/>
          </a:blip>
          <a:stretch>
            <a:fillRect/>
          </a:stretch>
        </p:blipFill>
        <p:spPr>
          <a:xfrm>
            <a:off x="3744074" y="2991984"/>
            <a:ext cx="607596" cy="607596"/>
          </a:xfrm>
          <a:prstGeom prst="rect">
            <a:avLst/>
          </a:prstGeom>
        </p:spPr>
      </p:pic>
      <p:pic>
        <p:nvPicPr>
          <p:cNvPr id="26" name="图形 25" descr="复选标记"/>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60756" y="3007736"/>
            <a:ext cx="349732" cy="349732"/>
          </a:xfrm>
          <a:prstGeom prst="rect">
            <a:avLst/>
          </a:prstGeom>
        </p:spPr>
      </p:pic>
      <p:sp>
        <p:nvSpPr>
          <p:cNvPr id="27" name="文本框 26"/>
          <p:cNvSpPr txBox="1"/>
          <p:nvPr/>
        </p:nvSpPr>
        <p:spPr>
          <a:xfrm>
            <a:off x="3293118" y="2348134"/>
            <a:ext cx="1657642" cy="246221"/>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登录人行账户管理系统</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371495" y="3681484"/>
            <a:ext cx="1263151"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打印出客户信息和密码凭证交由客户</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477054" y="3725173"/>
            <a:ext cx="1482860" cy="246221"/>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登录人行账户管理系统</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928415" y="3740808"/>
            <a:ext cx="148949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填写通过开户预审核的客户信息进行开户</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090747" y="2284322"/>
            <a:ext cx="111389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登录苏州银行开户系统</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614372" y="2291282"/>
            <a:ext cx="136404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根据人行校验信息判断是否具备开户资格</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50293" y="2310569"/>
            <a:ext cx="111389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填报客户开户预审核信息</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34" name="图形 33" descr="目标受众"/>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38639" y="2985084"/>
            <a:ext cx="349732" cy="349732"/>
          </a:xfrm>
          <a:prstGeom prst="rect">
            <a:avLst/>
          </a:prstGeom>
        </p:spPr>
      </p:pic>
      <p:sp>
        <p:nvSpPr>
          <p:cNvPr id="35" name="箭头: 右 90"/>
          <p:cNvSpPr/>
          <p:nvPr/>
        </p:nvSpPr>
        <p:spPr>
          <a:xfrm>
            <a:off x="7690188" y="2037358"/>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050473"/>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059239"/>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72279" y="2640427"/>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6" cstate="print"/>
          <a:stretch>
            <a:fillRect/>
          </a:stretch>
        </p:blipFill>
        <p:spPr>
          <a:xfrm>
            <a:off x="7586107" y="4855773"/>
            <a:ext cx="326154" cy="326154"/>
          </a:xfrm>
          <a:prstGeom prst="rect">
            <a:avLst/>
          </a:prstGeom>
        </p:spPr>
      </p:pic>
      <p:pic>
        <p:nvPicPr>
          <p:cNvPr id="41" name="图形 40" descr="月历"/>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975699" y="4692633"/>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5208741" y="4674381"/>
            <a:ext cx="565151" cy="565151"/>
          </a:xfrm>
          <a:prstGeom prst="rect">
            <a:avLst/>
          </a:prstGeom>
        </p:spPr>
      </p:pic>
      <p:pic>
        <p:nvPicPr>
          <p:cNvPr id="43" name="图形 42" descr="Internet"/>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189641" y="4778631"/>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6474585" y="4680808"/>
            <a:ext cx="565151" cy="565151"/>
          </a:xfrm>
          <a:prstGeom prst="rect">
            <a:avLst/>
          </a:prstGeom>
        </p:spPr>
      </p:pic>
      <p:pic>
        <p:nvPicPr>
          <p:cNvPr id="46" name="图片 45" descr="ibot"/>
          <p:cNvPicPr>
            <a:picLocks noChangeAspect="1"/>
          </p:cNvPicPr>
          <p:nvPr/>
        </p:nvPicPr>
        <p:blipFill>
          <a:blip r:embed="rId1" cstate="print"/>
          <a:stretch>
            <a:fillRect/>
          </a:stretch>
        </p:blipFill>
        <p:spPr>
          <a:xfrm>
            <a:off x="7819157" y="4680807"/>
            <a:ext cx="565151" cy="565151"/>
          </a:xfrm>
          <a:prstGeom prst="rect">
            <a:avLst/>
          </a:prstGeom>
        </p:spPr>
      </p:pic>
      <p:sp>
        <p:nvSpPr>
          <p:cNvPr id="49" name="文本框 48"/>
          <p:cNvSpPr txBox="1"/>
          <p:nvPr/>
        </p:nvSpPr>
        <p:spPr>
          <a:xfrm>
            <a:off x="3611872" y="5353624"/>
            <a:ext cx="1113892" cy="400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pitchFamily="34" charset="-122"/>
                <a:ea typeface="微软雅黑" panose="020B0503020204020204" pitchFamily="34" charset="-122"/>
              </a:rPr>
              <a:t>登录人行账户管理系统</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845195" y="5299262"/>
            <a:ext cx="1245770" cy="553998"/>
          </a:xfrm>
          <a:prstGeom prst="rect">
            <a:avLst/>
          </a:prstGeom>
          <a:noFill/>
        </p:spPr>
        <p:txBody>
          <a:bodyPr wrap="square" rtlCol="0">
            <a:spAutoFit/>
          </a:bodyPr>
          <a:lstStyle/>
          <a:p>
            <a:r>
              <a:rPr kumimoji="1" lang="zh-CN" altLang="en-US" sz="1000" dirty="0" smtClean="0">
                <a:solidFill>
                  <a:srgbClr val="03AF58"/>
                </a:solidFill>
                <a:latin typeface="微软雅黑" panose="020B0503020204020204" pitchFamily="34" charset="-122"/>
                <a:ea typeface="微软雅黑" panose="020B0503020204020204" pitchFamily="34" charset="-122"/>
              </a:rPr>
              <a:t>填报信息，根据人行校验信息生成不同的预审核结果</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986136" y="4975847"/>
            <a:ext cx="335200" cy="335200"/>
          </a:xfrm>
          <a:prstGeom prst="rect">
            <a:avLst/>
          </a:prstGeom>
        </p:spPr>
      </p:pic>
      <p:sp>
        <p:nvSpPr>
          <p:cNvPr id="52" name="文本框 51"/>
          <p:cNvSpPr txBox="1"/>
          <p:nvPr/>
        </p:nvSpPr>
        <p:spPr>
          <a:xfrm>
            <a:off x="6090965" y="5274711"/>
            <a:ext cx="1113892" cy="400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pitchFamily="34" charset="-122"/>
                <a:ea typeface="微软雅黑" panose="020B0503020204020204" pitchFamily="34" charset="-122"/>
              </a:rPr>
              <a:t>登录人行账户管理系统</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391921" y="5290645"/>
            <a:ext cx="1362429" cy="400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pitchFamily="34" charset="-122"/>
                <a:ea typeface="微软雅黑" panose="020B0503020204020204" pitchFamily="34" charset="-122"/>
              </a:rPr>
              <a:t>填报信息</a:t>
            </a:r>
            <a:r>
              <a:rPr kumimoji="1" lang="zh-CN" altLang="en-US" sz="1000" dirty="0">
                <a:solidFill>
                  <a:srgbClr val="00AE57"/>
                </a:solidFill>
                <a:latin typeface="微软雅黑" panose="020B0503020204020204" pitchFamily="34" charset="-122"/>
                <a:ea typeface="微软雅黑" panose="020B0503020204020204" pitchFamily="34" charset="-122"/>
              </a:rPr>
              <a:t>，生成客户信息和密码</a:t>
            </a:r>
            <a:r>
              <a:rPr kumimoji="1" lang="zh-CN" altLang="en-US" sz="1000" dirty="0" smtClean="0">
                <a:solidFill>
                  <a:srgbClr val="00AE57"/>
                </a:solidFill>
                <a:latin typeface="微软雅黑" panose="020B0503020204020204" pitchFamily="34" charset="-122"/>
                <a:ea typeface="微软雅黑" panose="020B0503020204020204" pitchFamily="34" charset="-122"/>
              </a:rPr>
              <a:t>凭证文件</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6" name="箭头: 右 120"/>
          <p:cNvSpPr/>
          <p:nvPr/>
        </p:nvSpPr>
        <p:spPr>
          <a:xfrm>
            <a:off x="7099935" y="5046062"/>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5784261" y="499022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4519165" y="500099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2min/</a:t>
            </a:r>
            <a:r>
              <a:rPr lang="zh-CN" altLang="en-US" sz="2000" dirty="0" smtClean="0">
                <a:solidFill>
                  <a:schemeClr val="bg1"/>
                </a:solidFill>
                <a:effectLst>
                  <a:outerShdw blurRad="38100" dist="38100" dir="2700000" algn="tl">
                    <a:srgbClr val="000000">
                      <a:alpha val="43137"/>
                    </a:srgbClr>
                  </a:outerShdw>
                </a:effectLst>
              </a:rPr>
              <a:t>笔业务</a:t>
            </a: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15min/</a:t>
            </a:r>
            <a:r>
              <a:rPr lang="zh-CN" altLang="en-US" sz="2000" dirty="0" smtClean="0">
                <a:solidFill>
                  <a:schemeClr val="bg1"/>
                </a:solidFill>
                <a:effectLst>
                  <a:outerShdw blurRad="38100" dist="38100" dir="2700000" algn="tl">
                    <a:srgbClr val="000000">
                      <a:alpha val="43137"/>
                    </a:srgbClr>
                  </a:outerShdw>
                </a:effectLst>
              </a:rPr>
              <a:t>笔业务</a:t>
            </a:r>
            <a:endParaRPr lang="zh-CN" altLang="en-US" sz="900" dirty="0"/>
          </a:p>
        </p:txBody>
      </p:sp>
      <p:pic>
        <p:nvPicPr>
          <p:cNvPr id="65" name="图片 64" descr="人 (2)"/>
          <p:cNvPicPr>
            <a:picLocks noChangeAspect="1"/>
          </p:cNvPicPr>
          <p:nvPr/>
        </p:nvPicPr>
        <p:blipFill>
          <a:blip r:embed="rId2" cstate="print">
            <a:biLevel thresh="25000"/>
          </a:blip>
          <a:stretch>
            <a:fillRect/>
          </a:stretch>
        </p:blipFill>
        <p:spPr>
          <a:xfrm>
            <a:off x="5432680" y="3001650"/>
            <a:ext cx="607596" cy="607596"/>
          </a:xfrm>
          <a:prstGeom prst="rect">
            <a:avLst/>
          </a:prstGeom>
        </p:spPr>
      </p:pic>
      <p:pic>
        <p:nvPicPr>
          <p:cNvPr id="66" name="图形 65" descr="研究"/>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225192" y="2950228"/>
            <a:ext cx="365809" cy="365809"/>
          </a:xfrm>
          <a:prstGeom prst="rect">
            <a:avLst/>
          </a:prstGeom>
        </p:spPr>
      </p:pic>
      <p:sp>
        <p:nvSpPr>
          <p:cNvPr id="67" name="文本框 66"/>
          <p:cNvSpPr txBox="1"/>
          <p:nvPr/>
        </p:nvSpPr>
        <p:spPr>
          <a:xfrm>
            <a:off x="4950760" y="3723415"/>
            <a:ext cx="1377494"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填写通过开户预审核的客户</a:t>
            </a:r>
            <a:r>
              <a:rPr kumimoji="1" lang="zh-CN" altLang="en-US" sz="1000" dirty="0" smtClean="0">
                <a:solidFill>
                  <a:schemeClr val="bg1"/>
                </a:solidFill>
                <a:latin typeface="微软雅黑" panose="020B0503020204020204" pitchFamily="34" charset="-122"/>
                <a:ea typeface="微软雅黑" panose="020B0503020204020204" pitchFamily="34" charset="-122"/>
              </a:rPr>
              <a:t>信息完成备案</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8" name="箭头: 左 94"/>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p:cNvSpPr txBox="1"/>
          <p:nvPr/>
        </p:nvSpPr>
        <p:spPr>
          <a:xfrm>
            <a:off x="4205462" y="443930"/>
            <a:ext cx="4591744"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rPr>
              <a:t>基本户开户预审核流程</a:t>
            </a:r>
            <a:r>
              <a:rPr lang="zh-CN" altLang="en-US" sz="2400" dirty="0">
                <a:solidFill>
                  <a:schemeClr val="bg1"/>
                </a:solidFill>
              </a:rPr>
              <a:t>对比</a:t>
            </a:r>
            <a:endParaRPr lang="en-US" sz="2400" dirty="0">
              <a:solidFill>
                <a:schemeClr val="bg1"/>
              </a:solidFill>
            </a:endParaRPr>
          </a:p>
        </p:txBody>
      </p:sp>
      <p:pic>
        <p:nvPicPr>
          <p:cNvPr id="70" name="图形 42" descr="Internet"/>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611872" y="4832338"/>
            <a:ext cx="403296" cy="4032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762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32369" y="4165459"/>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pitchFamily="34" charset="-122"/>
                <a:ea typeface="微软雅黑" panose="020B0503020204020204" pitchFamily="34" charset="-122"/>
              </a:rPr>
              <a:t>机器人自动完成登录系统</a:t>
            </a:r>
            <a:r>
              <a:rPr kumimoji="1" lang="zh-CN" altLang="en-US" sz="1400" b="1" dirty="0" smtClean="0">
                <a:solidFill>
                  <a:srgbClr val="04AF59"/>
                </a:solidFill>
                <a:latin typeface="微软雅黑" panose="020B0503020204020204" pitchFamily="34" charset="-122"/>
                <a:ea typeface="微软雅黑" panose="020B0503020204020204" pitchFamily="34" charset="-122"/>
              </a:rPr>
              <a:t>、客户信息填报、结果生成等</a:t>
            </a:r>
            <a:r>
              <a:rPr kumimoji="1" lang="zh-CN" altLang="en-US" sz="1400" b="1" dirty="0">
                <a:solidFill>
                  <a:srgbClr val="04AF59"/>
                </a:solidFill>
                <a:latin typeface="微软雅黑" panose="020B0503020204020204" pitchFamily="34" charset="-122"/>
                <a:ea typeface="微软雅黑" panose="020B0503020204020204" pitchFamily="34" charset="-122"/>
              </a:rPr>
              <a:t>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4883476" y="4666159"/>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2605217" y="2460041"/>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4359895" y="2474102"/>
            <a:ext cx="607596" cy="607596"/>
          </a:xfrm>
          <a:prstGeom prst="rect">
            <a:avLst/>
          </a:prstGeom>
        </p:spPr>
      </p:pic>
      <p:pic>
        <p:nvPicPr>
          <p:cNvPr id="17" name="图形 16" descr="Internet"/>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3233" y="2574161"/>
            <a:ext cx="403296" cy="403296"/>
          </a:xfrm>
          <a:prstGeom prst="rect">
            <a:avLst/>
          </a:prstGeom>
        </p:spPr>
      </p:pic>
      <p:pic>
        <p:nvPicPr>
          <p:cNvPr id="18" name="图形 17" descr="月历"/>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7662" y="2575202"/>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5871089" y="2447546"/>
            <a:ext cx="607596" cy="607596"/>
          </a:xfrm>
          <a:prstGeom prst="rect">
            <a:avLst/>
          </a:prstGeom>
        </p:spPr>
      </p:pic>
      <p:pic>
        <p:nvPicPr>
          <p:cNvPr id="20" name="图形 19" descr="统计信息 RTL"/>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6502" y="2601243"/>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7225197" y="2458932"/>
            <a:ext cx="607596" cy="607596"/>
          </a:xfrm>
          <a:prstGeom prst="rect">
            <a:avLst/>
          </a:prstGeom>
        </p:spPr>
      </p:pic>
      <p:pic>
        <p:nvPicPr>
          <p:cNvPr id="22" name="图形 21" descr="列表"/>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26471" y="2553524"/>
            <a:ext cx="335200" cy="335200"/>
          </a:xfrm>
          <a:prstGeom prst="rect">
            <a:avLst/>
          </a:prstGeom>
        </p:spPr>
      </p:pic>
      <p:pic>
        <p:nvPicPr>
          <p:cNvPr id="23" name="图片 22" descr="人 (2)"/>
          <p:cNvPicPr>
            <a:picLocks noChangeAspect="1"/>
          </p:cNvPicPr>
          <p:nvPr/>
        </p:nvPicPr>
        <p:blipFill>
          <a:blip r:embed="rId2" cstate="print">
            <a:biLevel thresh="25000"/>
          </a:blip>
          <a:stretch>
            <a:fillRect/>
          </a:stretch>
        </p:blipFill>
        <p:spPr>
          <a:xfrm>
            <a:off x="8398441" y="2483718"/>
            <a:ext cx="607596" cy="607596"/>
          </a:xfrm>
          <a:prstGeom prst="rect">
            <a:avLst/>
          </a:prstGeom>
        </p:spPr>
      </p:pic>
      <p:sp>
        <p:nvSpPr>
          <p:cNvPr id="27" name="文本框 26"/>
          <p:cNvSpPr txBox="1"/>
          <p:nvPr/>
        </p:nvSpPr>
        <p:spPr>
          <a:xfrm>
            <a:off x="2166418" y="3155126"/>
            <a:ext cx="1657642" cy="246221"/>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登录人行账户管理系统</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025685" y="3098274"/>
            <a:ext cx="148949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填写通过开户预审核的客户信息进行开户</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964047" y="309131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登录人行账户管理系统</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487672" y="3098274"/>
            <a:ext cx="136404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根据人行校验信息判断是否具备开户资格</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123593" y="3117561"/>
            <a:ext cx="111389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pitchFamily="34" charset="-122"/>
                <a:ea typeface="微软雅黑" panose="020B0503020204020204" pitchFamily="34" charset="-122"/>
              </a:rPr>
              <a:t>填报客户开户预审核信息</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34" name="图形 33" descr="目标受众"/>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04593" y="2431357"/>
            <a:ext cx="349732" cy="349732"/>
          </a:xfrm>
          <a:prstGeom prst="rect">
            <a:avLst/>
          </a:prstGeom>
        </p:spPr>
      </p:pic>
      <p:sp>
        <p:nvSpPr>
          <p:cNvPr id="35" name="箭头: 右 90"/>
          <p:cNvSpPr/>
          <p:nvPr/>
        </p:nvSpPr>
        <p:spPr>
          <a:xfrm>
            <a:off x="6563488" y="2844350"/>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5105138" y="2857465"/>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3333627" y="2866231"/>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41" name="图形 40" descr="月历"/>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16257" y="4675998"/>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6149299" y="4657746"/>
            <a:ext cx="565151" cy="565151"/>
          </a:xfrm>
          <a:prstGeom prst="rect">
            <a:avLst/>
          </a:prstGeom>
        </p:spPr>
      </p:pic>
      <p:sp>
        <p:nvSpPr>
          <p:cNvPr id="49" name="文本框 48"/>
          <p:cNvSpPr txBox="1"/>
          <p:nvPr/>
        </p:nvSpPr>
        <p:spPr>
          <a:xfrm>
            <a:off x="4552430" y="5336989"/>
            <a:ext cx="1113892" cy="400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pitchFamily="34" charset="-122"/>
                <a:ea typeface="微软雅黑" panose="020B0503020204020204" pitchFamily="34" charset="-122"/>
              </a:rPr>
              <a:t>登录人行账户管理系统</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5785753" y="5282627"/>
            <a:ext cx="1245770" cy="553998"/>
          </a:xfrm>
          <a:prstGeom prst="rect">
            <a:avLst/>
          </a:prstGeom>
          <a:noFill/>
        </p:spPr>
        <p:txBody>
          <a:bodyPr wrap="square" rtlCol="0">
            <a:spAutoFit/>
          </a:bodyPr>
          <a:lstStyle/>
          <a:p>
            <a:r>
              <a:rPr kumimoji="1" lang="zh-CN" altLang="en-US" sz="1000" dirty="0" smtClean="0">
                <a:solidFill>
                  <a:srgbClr val="03AF58"/>
                </a:solidFill>
                <a:latin typeface="微软雅黑" panose="020B0503020204020204" pitchFamily="34" charset="-122"/>
                <a:ea typeface="微软雅黑" panose="020B0503020204020204" pitchFamily="34" charset="-122"/>
              </a:rPr>
              <a:t>填报信息，根据人行校验信息生成不同的预审核结果</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26694" y="4959212"/>
            <a:ext cx="335200" cy="335200"/>
          </a:xfrm>
          <a:prstGeom prst="rect">
            <a:avLst/>
          </a:prstGeom>
        </p:spPr>
      </p:pic>
      <p:sp>
        <p:nvSpPr>
          <p:cNvPr id="58" name="箭头: 右 122"/>
          <p:cNvSpPr/>
          <p:nvPr/>
        </p:nvSpPr>
        <p:spPr>
          <a:xfrm>
            <a:off x="5459723" y="4984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1min/</a:t>
            </a:r>
            <a:r>
              <a:rPr lang="zh-CN" altLang="en-US" sz="2000" dirty="0" smtClean="0">
                <a:solidFill>
                  <a:schemeClr val="bg1"/>
                </a:solidFill>
                <a:effectLst>
                  <a:outerShdw blurRad="38100" dist="38100" dir="2700000" algn="tl">
                    <a:srgbClr val="000000">
                      <a:alpha val="43137"/>
                    </a:srgbClr>
                  </a:outerShdw>
                </a:effectLst>
              </a:rPr>
              <a:t>笔业务</a:t>
            </a: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10min/</a:t>
            </a:r>
            <a:r>
              <a:rPr lang="zh-CN" altLang="en-US" sz="2000" dirty="0" smtClean="0">
                <a:solidFill>
                  <a:schemeClr val="bg1"/>
                </a:solidFill>
                <a:effectLst>
                  <a:outerShdw blurRad="38100" dist="38100" dir="2700000" algn="tl">
                    <a:srgbClr val="000000">
                      <a:alpha val="43137"/>
                    </a:srgbClr>
                  </a:outerShdw>
                </a:effectLst>
              </a:rPr>
              <a:t>笔业务</a:t>
            </a:r>
            <a:endParaRPr lang="zh-CN" altLang="en-US" sz="900" dirty="0"/>
          </a:p>
        </p:txBody>
      </p:sp>
      <p:sp>
        <p:nvSpPr>
          <p:cNvPr id="69" name="Title 2"/>
          <p:cNvSpPr txBox="1"/>
          <p:nvPr/>
        </p:nvSpPr>
        <p:spPr>
          <a:xfrm>
            <a:off x="4205462" y="443930"/>
            <a:ext cx="4591744"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smtClean="0">
                <a:solidFill>
                  <a:schemeClr val="bg1"/>
                </a:solidFill>
              </a:rPr>
              <a:t>非基本户开户预审核流程</a:t>
            </a:r>
            <a:r>
              <a:rPr lang="zh-CN" altLang="en-US" sz="2400" dirty="0">
                <a:solidFill>
                  <a:schemeClr val="bg1"/>
                </a:solidFill>
              </a:rPr>
              <a:t>对比</a:t>
            </a:r>
            <a:endParaRPr lang="en-US" sz="2400" dirty="0">
              <a:solidFill>
                <a:schemeClr val="bg1"/>
              </a:solidFill>
            </a:endParaRPr>
          </a:p>
        </p:txBody>
      </p:sp>
      <p:pic>
        <p:nvPicPr>
          <p:cNvPr id="70" name="图形 42" descr="Internet"/>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52430" y="4815703"/>
            <a:ext cx="403296" cy="403296"/>
          </a:xfrm>
          <a:prstGeom prst="rect">
            <a:avLst/>
          </a:prstGeom>
        </p:spPr>
      </p:pic>
      <p:sp>
        <p:nvSpPr>
          <p:cNvPr id="59" name="箭头: 右 90"/>
          <p:cNvSpPr/>
          <p:nvPr/>
        </p:nvSpPr>
        <p:spPr>
          <a:xfrm>
            <a:off x="7873572" y="2849839"/>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Tree>
  </p:cSld>
  <p:clrMapOvr>
    <a:masterClrMapping/>
  </p:clrMapOvr>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2621</Words>
  <Application>WPS 演示</Application>
  <PresentationFormat>自定义</PresentationFormat>
  <Paragraphs>240</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15</vt:i4>
      </vt:variant>
    </vt:vector>
  </HeadingPairs>
  <TitlesOfParts>
    <vt:vector size="32"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PingFang SC</vt:lpstr>
      <vt:lpstr>Calibri</vt:lpstr>
      <vt:lpstr>Calibri Light</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对方正在输入中...</cp:lastModifiedBy>
  <cp:revision>198</cp:revision>
  <dcterms:created xsi:type="dcterms:W3CDTF">2021-03-03T08:16:00Z</dcterms:created>
  <dcterms:modified xsi:type="dcterms:W3CDTF">2021-06-25T07:50:34Z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5C285580EEA243DBACFE0EFAACFF3E3D</vt:lpwstr>
  </property>
  <property fmtid="{D5CDD505-2E9C-101B-9397-08002B2CF9AE}" pid="3" name="KSOProductBuildVer">
    <vt:lpwstr>2052-11.1.0.10577</vt:lpwstr>
  </property>
</Properties>
</file>