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72" r:id="rId6"/>
    <p:sldId id="268" r:id="rId7"/>
    <p:sldId id="273" r:id="rId8"/>
    <p:sldId id="263" r:id="rId9"/>
    <p:sldId id="266" r:id="rId10"/>
    <p:sldId id="264" r:id="rId11"/>
    <p:sldId id="275" r:id="rId12"/>
    <p:sldId id="260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8"/>
    <p:restoredTop sz="94675"/>
  </p:normalViewPr>
  <p:slideViewPr>
    <p:cSldViewPr snapToGrid="0">
      <p:cViewPr varScale="1">
        <p:scale>
          <a:sx n="95" d="100"/>
          <a:sy n="95" d="100"/>
        </p:scale>
        <p:origin x="-8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请输入作品名称</a:t>
            </a:r>
            <a:r>
              <a:rPr kumimoji="1" lang="en-US" altLang="zh-CN" dirty="0"/>
              <a:t>…</a:t>
            </a:r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652258" y="1459521"/>
            <a:ext cx="10643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采用热备方式，主备机双活，系统设置备机地址与端口时通知所有的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秒发送心跳包到主服务器，连续三次不通所有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将自动连接到备服务器，无需人工干涉。主备服务区间的数据可以设置计划任务自动同步。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D7F438-0FAD-E24D-86E7-9E5C3FEB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8" y="2724951"/>
            <a:ext cx="7962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9DE612-7C06-3A4E-A51D-8621597342EA}"/>
              </a:ext>
            </a:extLst>
          </p:cNvPr>
          <p:cNvSpPr/>
          <p:nvPr/>
        </p:nvSpPr>
        <p:spPr>
          <a:xfrm>
            <a:off x="1522612" y="2429655"/>
            <a:ext cx="7849987" cy="300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机器人来执行该流程，用自动化替代了人工，每天只需要查收数据，并判断是否需要处理即可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、相较于原先的每天需要一个人在固定时间花费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30</a:t>
            </a:r>
            <a:r>
              <a:rPr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min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来完成，现在只需要每天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min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就可以完成。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、与此同时，将员工从这些重复低效率的工作中解放出来，投入到更有价值的工作中去</a:t>
            </a:r>
            <a:endParaRPr lang="zh-CN" alt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快乐星球队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：葛骁倩、王帅、刘源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认真工作、快乐生活、科技支撑、创新赋能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昆山农商银行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信息技术部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：银行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：外汇监测查询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外汇监测查询需求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国际业务部每日需要对外汇的信息进行定时的监测，队友异常的数据需要及时处理，每日需要有单独的人员来负责查询外管平台上的数据，工作简单却耗时。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457200"/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在调查中我们发现，因每日其他工作耽搁，人员没办法释放出来进行该项数据的监测，数据没办法及时处理也会面临着无法及时发现、暴露问题的风险。</a:t>
            </a:r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:a16="http://schemas.microsoft.com/office/drawing/2014/main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99" y="1818640"/>
            <a:ext cx="4652999" cy="1991931"/>
            <a:chOff x="1693430" y="1679590"/>
            <a:chExt cx="8752688" cy="374699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3554203" y="4268244"/>
              <a:ext cx="6891915" cy="1158337"/>
              <a:chOff x="1467192" y="5180920"/>
              <a:chExt cx="6891915" cy="1158337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将数据发送到指定邮箱，完成数据监测</a:t>
                </a: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发送邮件</a:t>
                </a: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467193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根据预先设定好的监测数据，进行查询</a:t>
                </a: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查询数据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将前一步骤的数据进行统计汇总</a:t>
                </a: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汇总数据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1693430" y="1679590"/>
              <a:ext cx="2063710" cy="1558603"/>
              <a:chOff x="3921963" y="806351"/>
              <a:chExt cx="2063710" cy="1558603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64699" y="1738308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打开外管局网站，输入用户名、密码，识别图片二维码进行登录</a:t>
                </a:r>
                <a:endParaRPr lang="en-US" altLang="zh-CN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登录外管局网站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时效性高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每天人工都要登录网站进行查询多个数据并记录、耗时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每天查询到数据需要进行处理，如果不能实时进行查询，会导致数据不能及时得到处理，从而导致风险。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84233" y="1876429"/>
            <a:ext cx="2915919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、国际业务部需要每天定时登录网站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178293" y="272117"/>
            <a:ext cx="4733722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外汇监测查询需求</a:t>
            </a: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外汇监测需求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架构部署</a:t>
            </a:r>
          </a:p>
        </p:txBody>
      </p: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5B81AAE3-0035-3245-8B78-89CD299AD800}"/>
              </a:ext>
            </a:extLst>
          </p:cNvPr>
          <p:cNvSpPr/>
          <p:nvPr/>
        </p:nvSpPr>
        <p:spPr>
          <a:xfrm>
            <a:off x="350726" y="1313130"/>
            <a:ext cx="833327" cy="6519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dirty="0">
                <a:latin typeface="+mn-ea"/>
              </a:rPr>
              <a:t>资源</a:t>
            </a:r>
          </a:p>
        </p:txBody>
      </p:sp>
      <p:sp>
        <p:nvSpPr>
          <p:cNvPr id="91" name="圆角矩形 90">
            <a:extLst>
              <a:ext uri="{FF2B5EF4-FFF2-40B4-BE49-F238E27FC236}">
                <a16:creationId xmlns:a16="http://schemas.microsoft.com/office/drawing/2014/main" id="{465F89EF-43A2-C540-AEE2-3CE79FDD845B}"/>
              </a:ext>
            </a:extLst>
          </p:cNvPr>
          <p:cNvSpPr/>
          <p:nvPr/>
        </p:nvSpPr>
        <p:spPr>
          <a:xfrm>
            <a:off x="370591" y="2674422"/>
            <a:ext cx="833327" cy="8497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latin typeface="+mn-ea"/>
              </a:rPr>
              <a:t>Agent</a:t>
            </a:r>
            <a:endParaRPr lang="zh-CN" altLang="en-US" sz="1300" dirty="0">
              <a:latin typeface="+mn-ea"/>
            </a:endParaRPr>
          </a:p>
        </p:txBody>
      </p:sp>
      <p:sp>
        <p:nvSpPr>
          <p:cNvPr id="92" name="圆角矩形 91">
            <a:extLst>
              <a:ext uri="{FF2B5EF4-FFF2-40B4-BE49-F238E27FC236}">
                <a16:creationId xmlns:a16="http://schemas.microsoft.com/office/drawing/2014/main" id="{F3BD3233-28B8-5C47-90BD-3A51533A8FAA}"/>
              </a:ext>
            </a:extLst>
          </p:cNvPr>
          <p:cNvSpPr/>
          <p:nvPr/>
        </p:nvSpPr>
        <p:spPr>
          <a:xfrm>
            <a:off x="353163" y="4239209"/>
            <a:ext cx="833327" cy="9738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latin typeface="+mn-ea"/>
              </a:rPr>
              <a:t>Server</a:t>
            </a:r>
            <a:endParaRPr lang="zh-CN" altLang="en-US" sz="1300" dirty="0">
              <a:latin typeface="+mn-ea"/>
            </a:endParaRPr>
          </a:p>
        </p:txBody>
      </p:sp>
      <p:sp>
        <p:nvSpPr>
          <p:cNvPr id="93" name="圆角矩形 92">
            <a:extLst>
              <a:ext uri="{FF2B5EF4-FFF2-40B4-BE49-F238E27FC236}">
                <a16:creationId xmlns:a16="http://schemas.microsoft.com/office/drawing/2014/main" id="{450D66B3-2D4D-6249-9200-8E7F441F6368}"/>
              </a:ext>
            </a:extLst>
          </p:cNvPr>
          <p:cNvSpPr/>
          <p:nvPr/>
        </p:nvSpPr>
        <p:spPr>
          <a:xfrm>
            <a:off x="393700" y="6167601"/>
            <a:ext cx="833327" cy="5357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latin typeface="+mn-ea"/>
              </a:rPr>
              <a:t>Control</a:t>
            </a:r>
            <a:endParaRPr lang="zh-CN" altLang="en-US" sz="1300" dirty="0">
              <a:latin typeface="+mn-ea"/>
            </a:endParaRPr>
          </a:p>
        </p:txBody>
      </p:sp>
      <p:sp>
        <p:nvSpPr>
          <p:cNvPr id="94" name="圆角矩形 93">
            <a:extLst>
              <a:ext uri="{FF2B5EF4-FFF2-40B4-BE49-F238E27FC236}">
                <a16:creationId xmlns:a16="http://schemas.microsoft.com/office/drawing/2014/main" id="{AF1B46FF-856F-EE4E-B5E2-077DAE7C9830}"/>
              </a:ext>
            </a:extLst>
          </p:cNvPr>
          <p:cNvSpPr/>
          <p:nvPr/>
        </p:nvSpPr>
        <p:spPr>
          <a:xfrm>
            <a:off x="1395216" y="1313130"/>
            <a:ext cx="833327" cy="654677"/>
          </a:xfrm>
          <a:prstGeom prst="roundRect">
            <a:avLst/>
          </a:prstGeom>
          <a:gradFill flip="none" rotWithShape="1">
            <a:gsLst>
              <a:gs pos="0">
                <a:srgbClr val="EE7AC7">
                  <a:tint val="66000"/>
                  <a:satMod val="160000"/>
                </a:srgbClr>
              </a:gs>
              <a:gs pos="50000">
                <a:srgbClr val="EE7AC7">
                  <a:tint val="44500"/>
                  <a:satMod val="160000"/>
                </a:srgbClr>
              </a:gs>
              <a:gs pos="100000">
                <a:srgbClr val="EE7AC7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DB092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资源</a:t>
            </a:r>
          </a:p>
        </p:txBody>
      </p:sp>
      <p:sp>
        <p:nvSpPr>
          <p:cNvPr id="95" name="圆角矩形 94">
            <a:extLst>
              <a:ext uri="{FF2B5EF4-FFF2-40B4-BE49-F238E27FC236}">
                <a16:creationId xmlns:a16="http://schemas.microsoft.com/office/drawing/2014/main" id="{C0DC12E6-8C91-F74D-AE08-753F0862CA92}"/>
              </a:ext>
            </a:extLst>
          </p:cNvPr>
          <p:cNvSpPr/>
          <p:nvPr/>
        </p:nvSpPr>
        <p:spPr>
          <a:xfrm>
            <a:off x="1424811" y="2664423"/>
            <a:ext cx="833327" cy="859719"/>
          </a:xfrm>
          <a:prstGeom prst="roundRect">
            <a:avLst/>
          </a:prstGeom>
          <a:gradFill flip="none" rotWithShape="1">
            <a:gsLst>
              <a:gs pos="0">
                <a:srgbClr val="EE7AC7">
                  <a:tint val="66000"/>
                  <a:satMod val="160000"/>
                </a:srgbClr>
              </a:gs>
              <a:gs pos="50000">
                <a:srgbClr val="EE7AC7">
                  <a:tint val="44500"/>
                  <a:satMod val="160000"/>
                </a:srgbClr>
              </a:gs>
              <a:gs pos="100000">
                <a:srgbClr val="EE7AC7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代理服务器</a:t>
            </a:r>
          </a:p>
        </p:txBody>
      </p:sp>
      <p:sp>
        <p:nvSpPr>
          <p:cNvPr id="96" name="圆角矩形 95">
            <a:extLst>
              <a:ext uri="{FF2B5EF4-FFF2-40B4-BE49-F238E27FC236}">
                <a16:creationId xmlns:a16="http://schemas.microsoft.com/office/drawing/2014/main" id="{C4DADAEB-50EF-9E4D-B14C-FB0198C1EC11}"/>
              </a:ext>
            </a:extLst>
          </p:cNvPr>
          <p:cNvSpPr/>
          <p:nvPr/>
        </p:nvSpPr>
        <p:spPr>
          <a:xfrm>
            <a:off x="1424811" y="6179868"/>
            <a:ext cx="833327" cy="523442"/>
          </a:xfrm>
          <a:prstGeom prst="roundRect">
            <a:avLst/>
          </a:prstGeom>
          <a:gradFill flip="none" rotWithShape="1">
            <a:gsLst>
              <a:gs pos="0">
                <a:srgbClr val="EE7AC7">
                  <a:tint val="66000"/>
                  <a:satMod val="160000"/>
                </a:srgbClr>
              </a:gs>
              <a:gs pos="50000">
                <a:srgbClr val="EE7AC7">
                  <a:tint val="44500"/>
                  <a:satMod val="160000"/>
                </a:srgbClr>
              </a:gs>
              <a:gs pos="100000">
                <a:srgbClr val="EE7AC7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DB092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操作展示层</a:t>
            </a:r>
          </a:p>
        </p:txBody>
      </p:sp>
      <p:sp>
        <p:nvSpPr>
          <p:cNvPr id="97" name="圆角矩形 96">
            <a:extLst>
              <a:ext uri="{FF2B5EF4-FFF2-40B4-BE49-F238E27FC236}">
                <a16:creationId xmlns:a16="http://schemas.microsoft.com/office/drawing/2014/main" id="{B7087C76-7BCC-CE40-8541-B583D771DBD3}"/>
              </a:ext>
            </a:extLst>
          </p:cNvPr>
          <p:cNvSpPr/>
          <p:nvPr/>
        </p:nvSpPr>
        <p:spPr>
          <a:xfrm>
            <a:off x="1424811" y="4239209"/>
            <a:ext cx="833328" cy="973860"/>
          </a:xfrm>
          <a:prstGeom prst="roundRect">
            <a:avLst/>
          </a:prstGeom>
          <a:gradFill flip="none" rotWithShape="1">
            <a:gsLst>
              <a:gs pos="0">
                <a:srgbClr val="EE7AC7">
                  <a:tint val="66000"/>
                  <a:satMod val="160000"/>
                </a:srgbClr>
              </a:gs>
              <a:gs pos="50000">
                <a:srgbClr val="EE7AC7">
                  <a:tint val="44500"/>
                  <a:satMod val="160000"/>
                </a:srgbClr>
              </a:gs>
              <a:gs pos="100000">
                <a:srgbClr val="EE7AC7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DB092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系统服务层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1BBAC1F4-5186-FA45-9679-2D8871EB481D}"/>
              </a:ext>
            </a:extLst>
          </p:cNvPr>
          <p:cNvSpPr/>
          <p:nvPr/>
        </p:nvSpPr>
        <p:spPr>
          <a:xfrm>
            <a:off x="2455922" y="6132819"/>
            <a:ext cx="8594437" cy="5810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A66B9995-BAB9-1442-B0FC-C3877E5432D0}"/>
              </a:ext>
            </a:extLst>
          </p:cNvPr>
          <p:cNvSpPr/>
          <p:nvPr/>
        </p:nvSpPr>
        <p:spPr>
          <a:xfrm>
            <a:off x="2712351" y="6262271"/>
            <a:ext cx="1337438" cy="3472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报表分析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E18F2D4-FEB3-424B-86FF-B5EFC9BD01A7}"/>
              </a:ext>
            </a:extLst>
          </p:cNvPr>
          <p:cNvSpPr/>
          <p:nvPr/>
        </p:nvSpPr>
        <p:spPr>
          <a:xfrm>
            <a:off x="4380933" y="6243652"/>
            <a:ext cx="1337438" cy="3472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流程操作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56593DDB-3F26-674E-904C-173E187BB7DB}"/>
              </a:ext>
            </a:extLst>
          </p:cNvPr>
          <p:cNvSpPr/>
          <p:nvPr/>
        </p:nvSpPr>
        <p:spPr>
          <a:xfrm>
            <a:off x="6036281" y="6243651"/>
            <a:ext cx="1337438" cy="3472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指标监控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9BFA6DB8-76E3-CD42-B1AB-CE16A91DF592}"/>
              </a:ext>
            </a:extLst>
          </p:cNvPr>
          <p:cNvSpPr/>
          <p:nvPr/>
        </p:nvSpPr>
        <p:spPr>
          <a:xfrm>
            <a:off x="7715646" y="6220839"/>
            <a:ext cx="1337438" cy="3472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权限管理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C4420480-FA4C-9948-AB84-9EA1A68A9F1C}"/>
              </a:ext>
            </a:extLst>
          </p:cNvPr>
          <p:cNvSpPr/>
          <p:nvPr/>
        </p:nvSpPr>
        <p:spPr>
          <a:xfrm>
            <a:off x="9412260" y="6243650"/>
            <a:ext cx="1337438" cy="3472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灾备切换</a:t>
            </a:r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66687C05-3BC9-0A49-8736-C795CCFAB265}"/>
              </a:ext>
            </a:extLst>
          </p:cNvPr>
          <p:cNvSpPr/>
          <p:nvPr/>
        </p:nvSpPr>
        <p:spPr>
          <a:xfrm>
            <a:off x="2455922" y="1313130"/>
            <a:ext cx="8576394" cy="661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圆角矩形 104">
            <a:extLst>
              <a:ext uri="{FF2B5EF4-FFF2-40B4-BE49-F238E27FC236}">
                <a16:creationId xmlns:a16="http://schemas.microsoft.com/office/drawing/2014/main" id="{884F0673-E133-9A4B-962A-FD004169FDA6}"/>
              </a:ext>
            </a:extLst>
          </p:cNvPr>
          <p:cNvSpPr/>
          <p:nvPr/>
        </p:nvSpPr>
        <p:spPr>
          <a:xfrm>
            <a:off x="2407782" y="2674421"/>
            <a:ext cx="8594436" cy="8554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772954FD-CF71-AC4E-80F1-C8D7CB28908B}"/>
              </a:ext>
            </a:extLst>
          </p:cNvPr>
          <p:cNvSpPr/>
          <p:nvPr/>
        </p:nvSpPr>
        <p:spPr>
          <a:xfrm>
            <a:off x="2473962" y="4197479"/>
            <a:ext cx="8558353" cy="1044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2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圆角矩形 106">
            <a:extLst>
              <a:ext uri="{FF2B5EF4-FFF2-40B4-BE49-F238E27FC236}">
                <a16:creationId xmlns:a16="http://schemas.microsoft.com/office/drawing/2014/main" id="{ED20734F-BDAA-DF44-ACBB-D507EA66F24C}"/>
              </a:ext>
            </a:extLst>
          </p:cNvPr>
          <p:cNvSpPr/>
          <p:nvPr/>
        </p:nvSpPr>
        <p:spPr>
          <a:xfrm>
            <a:off x="2492006" y="5611110"/>
            <a:ext cx="8558353" cy="1905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局域网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(Sock)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上箭头 107">
            <a:extLst>
              <a:ext uri="{FF2B5EF4-FFF2-40B4-BE49-F238E27FC236}">
                <a16:creationId xmlns:a16="http://schemas.microsoft.com/office/drawing/2014/main" id="{1646A06B-A887-F344-A7CF-F447EC4E6980}"/>
              </a:ext>
            </a:extLst>
          </p:cNvPr>
          <p:cNvSpPr/>
          <p:nvPr/>
        </p:nvSpPr>
        <p:spPr>
          <a:xfrm>
            <a:off x="6167421" y="5240208"/>
            <a:ext cx="318100" cy="337557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9" name="上箭头 108">
            <a:extLst>
              <a:ext uri="{FF2B5EF4-FFF2-40B4-BE49-F238E27FC236}">
                <a16:creationId xmlns:a16="http://schemas.microsoft.com/office/drawing/2014/main" id="{F8ADC6F4-FDF3-2048-BB0D-030778272FA3}"/>
              </a:ext>
            </a:extLst>
          </p:cNvPr>
          <p:cNvSpPr/>
          <p:nvPr/>
        </p:nvSpPr>
        <p:spPr>
          <a:xfrm rot="10800000">
            <a:off x="6176729" y="5783131"/>
            <a:ext cx="318100" cy="337557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0" name="圆角矩形 109">
            <a:extLst>
              <a:ext uri="{FF2B5EF4-FFF2-40B4-BE49-F238E27FC236}">
                <a16:creationId xmlns:a16="http://schemas.microsoft.com/office/drawing/2014/main" id="{54F1493F-2966-6D4C-A625-7F16FEC054AF}"/>
              </a:ext>
            </a:extLst>
          </p:cNvPr>
          <p:cNvSpPr/>
          <p:nvPr/>
        </p:nvSpPr>
        <p:spPr>
          <a:xfrm>
            <a:off x="2473963" y="3797310"/>
            <a:ext cx="8558353" cy="1905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局域网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(Sock)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上箭头 110">
            <a:extLst>
              <a:ext uri="{FF2B5EF4-FFF2-40B4-BE49-F238E27FC236}">
                <a16:creationId xmlns:a16="http://schemas.microsoft.com/office/drawing/2014/main" id="{04E8C944-764F-4F47-BFDC-509843143F8D}"/>
              </a:ext>
            </a:extLst>
          </p:cNvPr>
          <p:cNvSpPr/>
          <p:nvPr/>
        </p:nvSpPr>
        <p:spPr>
          <a:xfrm>
            <a:off x="6138445" y="3545302"/>
            <a:ext cx="318100" cy="24888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2" name="上箭头 111">
            <a:extLst>
              <a:ext uri="{FF2B5EF4-FFF2-40B4-BE49-F238E27FC236}">
                <a16:creationId xmlns:a16="http://schemas.microsoft.com/office/drawing/2014/main" id="{3AF8ACA9-FF01-4C40-9C71-3DD7A4705CE6}"/>
              </a:ext>
            </a:extLst>
          </p:cNvPr>
          <p:cNvSpPr/>
          <p:nvPr/>
        </p:nvSpPr>
        <p:spPr>
          <a:xfrm rot="10800000">
            <a:off x="6148330" y="3993204"/>
            <a:ext cx="318100" cy="27707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3" name="圆角矩形 112">
            <a:extLst>
              <a:ext uri="{FF2B5EF4-FFF2-40B4-BE49-F238E27FC236}">
                <a16:creationId xmlns:a16="http://schemas.microsoft.com/office/drawing/2014/main" id="{3FA3468B-68C4-9041-BFFD-79FA04E4B9D1}"/>
              </a:ext>
            </a:extLst>
          </p:cNvPr>
          <p:cNvSpPr/>
          <p:nvPr/>
        </p:nvSpPr>
        <p:spPr>
          <a:xfrm>
            <a:off x="2456586" y="2209664"/>
            <a:ext cx="8558353" cy="1905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局域网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(Sock)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上箭头 113">
            <a:extLst>
              <a:ext uri="{FF2B5EF4-FFF2-40B4-BE49-F238E27FC236}">
                <a16:creationId xmlns:a16="http://schemas.microsoft.com/office/drawing/2014/main" id="{6553F17F-2A2B-B244-9015-56B863C3E72C}"/>
              </a:ext>
            </a:extLst>
          </p:cNvPr>
          <p:cNvSpPr/>
          <p:nvPr/>
        </p:nvSpPr>
        <p:spPr>
          <a:xfrm>
            <a:off x="6148330" y="1965073"/>
            <a:ext cx="318100" cy="24459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5" name="上箭头 114">
            <a:extLst>
              <a:ext uri="{FF2B5EF4-FFF2-40B4-BE49-F238E27FC236}">
                <a16:creationId xmlns:a16="http://schemas.microsoft.com/office/drawing/2014/main" id="{C4815458-B224-934A-88F3-79F8BFC71A5C}"/>
              </a:ext>
            </a:extLst>
          </p:cNvPr>
          <p:cNvSpPr/>
          <p:nvPr/>
        </p:nvSpPr>
        <p:spPr>
          <a:xfrm rot="10800000">
            <a:off x="6157257" y="2396755"/>
            <a:ext cx="318100" cy="27001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989748E6-B791-BC4F-9B3F-40A4E8E8BF96}"/>
              </a:ext>
            </a:extLst>
          </p:cNvPr>
          <p:cNvSpPr/>
          <p:nvPr/>
        </p:nvSpPr>
        <p:spPr>
          <a:xfrm>
            <a:off x="3046733" y="4435499"/>
            <a:ext cx="297152" cy="237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7" name="上弧形箭头 41">
            <a:extLst>
              <a:ext uri="{FF2B5EF4-FFF2-40B4-BE49-F238E27FC236}">
                <a16:creationId xmlns:a16="http://schemas.microsoft.com/office/drawing/2014/main" id="{71088348-A50A-8949-A6D9-8244E995A87D}"/>
              </a:ext>
            </a:extLst>
          </p:cNvPr>
          <p:cNvSpPr/>
          <p:nvPr/>
        </p:nvSpPr>
        <p:spPr>
          <a:xfrm rot="16200000">
            <a:off x="2757117" y="4400458"/>
            <a:ext cx="479155" cy="262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8" name="上弧形箭头 43">
            <a:extLst>
              <a:ext uri="{FF2B5EF4-FFF2-40B4-BE49-F238E27FC236}">
                <a16:creationId xmlns:a16="http://schemas.microsoft.com/office/drawing/2014/main" id="{B08E2CC1-4780-864C-8FB8-14D17A47A2D9}"/>
              </a:ext>
            </a:extLst>
          </p:cNvPr>
          <p:cNvSpPr/>
          <p:nvPr/>
        </p:nvSpPr>
        <p:spPr>
          <a:xfrm rot="5400000">
            <a:off x="3173012" y="4426975"/>
            <a:ext cx="479154" cy="2627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左右箭头 118">
            <a:extLst>
              <a:ext uri="{FF2B5EF4-FFF2-40B4-BE49-F238E27FC236}">
                <a16:creationId xmlns:a16="http://schemas.microsoft.com/office/drawing/2014/main" id="{D7A0C117-35E5-9E40-92F4-DD4E3C901E3F}"/>
              </a:ext>
            </a:extLst>
          </p:cNvPr>
          <p:cNvSpPr/>
          <p:nvPr/>
        </p:nvSpPr>
        <p:spPr>
          <a:xfrm>
            <a:off x="3697117" y="4435499"/>
            <a:ext cx="599820" cy="287473"/>
          </a:xfrm>
          <a:prstGeom prst="leftRightArrow">
            <a:avLst/>
          </a:prstGeom>
          <a:solidFill>
            <a:srgbClr val="F2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0" name="图片 119">
            <a:extLst>
              <a:ext uri="{FF2B5EF4-FFF2-40B4-BE49-F238E27FC236}">
                <a16:creationId xmlns:a16="http://schemas.microsoft.com/office/drawing/2014/main" id="{E20C2E75-807F-D345-BD90-69F5F66E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10" y="1358571"/>
            <a:ext cx="478557" cy="366687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5236FC41-2EE9-4247-BD33-EA058DE0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58" y="1358740"/>
            <a:ext cx="478557" cy="366687"/>
          </a:xfrm>
          <a:prstGeom prst="rect">
            <a:avLst/>
          </a:prstGeom>
        </p:spPr>
      </p:pic>
      <p:pic>
        <p:nvPicPr>
          <p:cNvPr id="122" name="图片 121">
            <a:extLst>
              <a:ext uri="{FF2B5EF4-FFF2-40B4-BE49-F238E27FC236}">
                <a16:creationId xmlns:a16="http://schemas.microsoft.com/office/drawing/2014/main" id="{91F6F1CD-90E4-FD47-9C49-CF4FCCEB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840" y="1411495"/>
            <a:ext cx="478557" cy="366687"/>
          </a:xfrm>
          <a:prstGeom prst="rect">
            <a:avLst/>
          </a:prstGeom>
        </p:spPr>
      </p:pic>
      <p:pic>
        <p:nvPicPr>
          <p:cNvPr id="123" name="图片 122">
            <a:extLst>
              <a:ext uri="{FF2B5EF4-FFF2-40B4-BE49-F238E27FC236}">
                <a16:creationId xmlns:a16="http://schemas.microsoft.com/office/drawing/2014/main" id="{23409EDA-91C8-4741-92A7-6C7BCD829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31" y="1388461"/>
            <a:ext cx="386264" cy="336966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48F99138-31BB-2C4B-A871-EDEFB8068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656" y="1404558"/>
            <a:ext cx="386264" cy="336966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67D65021-C3CC-4945-ACD1-AA808689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753" y="1425960"/>
            <a:ext cx="386264" cy="336966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6EB80EBD-A7CF-E342-BBA3-D31CA54A9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891" y="2689247"/>
            <a:ext cx="415894" cy="421109"/>
          </a:xfrm>
          <a:prstGeom prst="rect">
            <a:avLst/>
          </a:prstGeom>
        </p:spPr>
      </p:pic>
      <p:sp>
        <p:nvSpPr>
          <p:cNvPr id="127" name="矩形 126">
            <a:extLst>
              <a:ext uri="{FF2B5EF4-FFF2-40B4-BE49-F238E27FC236}">
                <a16:creationId xmlns:a16="http://schemas.microsoft.com/office/drawing/2014/main" id="{E27EE1EE-174F-5640-AE37-DFE46B4B01B4}"/>
              </a:ext>
            </a:extLst>
          </p:cNvPr>
          <p:cNvSpPr/>
          <p:nvPr/>
        </p:nvSpPr>
        <p:spPr>
          <a:xfrm>
            <a:off x="3281221" y="3173972"/>
            <a:ext cx="331416" cy="11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上箭头 127">
            <a:extLst>
              <a:ext uri="{FF2B5EF4-FFF2-40B4-BE49-F238E27FC236}">
                <a16:creationId xmlns:a16="http://schemas.microsoft.com/office/drawing/2014/main" id="{56016606-D0C8-354E-A06E-7A95D9F38662}"/>
              </a:ext>
            </a:extLst>
          </p:cNvPr>
          <p:cNvSpPr/>
          <p:nvPr/>
        </p:nvSpPr>
        <p:spPr>
          <a:xfrm>
            <a:off x="3366497" y="3298858"/>
            <a:ext cx="160864" cy="111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2FBE8BDE-9B21-284D-AD07-BF743D25E84E}"/>
              </a:ext>
            </a:extLst>
          </p:cNvPr>
          <p:cNvSpPr/>
          <p:nvPr/>
        </p:nvSpPr>
        <p:spPr>
          <a:xfrm>
            <a:off x="3694761" y="2804138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脚本引擎</a:t>
            </a: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6351A94C-A478-A940-B1D5-E38887314267}"/>
              </a:ext>
            </a:extLst>
          </p:cNvPr>
          <p:cNvSpPr/>
          <p:nvPr/>
        </p:nvSpPr>
        <p:spPr>
          <a:xfrm>
            <a:off x="3694761" y="3080890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Agent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1" name="左右箭头 130">
            <a:extLst>
              <a:ext uri="{FF2B5EF4-FFF2-40B4-BE49-F238E27FC236}">
                <a16:creationId xmlns:a16="http://schemas.microsoft.com/office/drawing/2014/main" id="{338FE3D1-9B49-C942-83B5-39C28FB503E3}"/>
              </a:ext>
            </a:extLst>
          </p:cNvPr>
          <p:cNvSpPr/>
          <p:nvPr/>
        </p:nvSpPr>
        <p:spPr>
          <a:xfrm rot="5400000">
            <a:off x="3370673" y="3032791"/>
            <a:ext cx="152511" cy="121919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>
            <a:extLst>
              <a:ext uri="{FF2B5EF4-FFF2-40B4-BE49-F238E27FC236}">
                <a16:creationId xmlns:a16="http://schemas.microsoft.com/office/drawing/2014/main" id="{09CE6D2C-C626-C34B-AD30-63EFD05C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651" y="2689246"/>
            <a:ext cx="415894" cy="397383"/>
          </a:xfrm>
          <a:prstGeom prst="rect">
            <a:avLst/>
          </a:prstGeom>
        </p:spPr>
      </p:pic>
      <p:sp>
        <p:nvSpPr>
          <p:cNvPr id="133" name="矩形 132">
            <a:extLst>
              <a:ext uri="{FF2B5EF4-FFF2-40B4-BE49-F238E27FC236}">
                <a16:creationId xmlns:a16="http://schemas.microsoft.com/office/drawing/2014/main" id="{1E0C6B6F-76C3-774D-A3D6-A6B123A83459}"/>
              </a:ext>
            </a:extLst>
          </p:cNvPr>
          <p:cNvSpPr/>
          <p:nvPr/>
        </p:nvSpPr>
        <p:spPr>
          <a:xfrm>
            <a:off x="6071981" y="3150245"/>
            <a:ext cx="331416" cy="11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上箭头 133">
            <a:extLst>
              <a:ext uri="{FF2B5EF4-FFF2-40B4-BE49-F238E27FC236}">
                <a16:creationId xmlns:a16="http://schemas.microsoft.com/office/drawing/2014/main" id="{6759C341-5176-F046-87D8-E78C9CF97251}"/>
              </a:ext>
            </a:extLst>
          </p:cNvPr>
          <p:cNvSpPr/>
          <p:nvPr/>
        </p:nvSpPr>
        <p:spPr>
          <a:xfrm>
            <a:off x="6157257" y="3275131"/>
            <a:ext cx="160864" cy="111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1A11C576-4A29-914A-A555-0B461370B2CF}"/>
              </a:ext>
            </a:extLst>
          </p:cNvPr>
          <p:cNvSpPr/>
          <p:nvPr/>
        </p:nvSpPr>
        <p:spPr>
          <a:xfrm>
            <a:off x="6485521" y="2780411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脚本引擎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8E6FC21C-97A3-DA41-8AC9-0723B92CABDF}"/>
              </a:ext>
            </a:extLst>
          </p:cNvPr>
          <p:cNvSpPr/>
          <p:nvPr/>
        </p:nvSpPr>
        <p:spPr>
          <a:xfrm>
            <a:off x="6485521" y="3057163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Agent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左右箭头 136">
            <a:extLst>
              <a:ext uri="{FF2B5EF4-FFF2-40B4-BE49-F238E27FC236}">
                <a16:creationId xmlns:a16="http://schemas.microsoft.com/office/drawing/2014/main" id="{E2AC08D8-235B-0241-A847-91178E4AF7B5}"/>
              </a:ext>
            </a:extLst>
          </p:cNvPr>
          <p:cNvSpPr/>
          <p:nvPr/>
        </p:nvSpPr>
        <p:spPr>
          <a:xfrm rot="5400000">
            <a:off x="6161433" y="3009064"/>
            <a:ext cx="152511" cy="121919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8" name="图片 137">
            <a:extLst>
              <a:ext uri="{FF2B5EF4-FFF2-40B4-BE49-F238E27FC236}">
                <a16:creationId xmlns:a16="http://schemas.microsoft.com/office/drawing/2014/main" id="{915E77FC-4ABE-A14F-AF7C-1C3325E2C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026" y="2682940"/>
            <a:ext cx="415894" cy="411347"/>
          </a:xfrm>
          <a:prstGeom prst="rect">
            <a:avLst/>
          </a:prstGeom>
        </p:spPr>
      </p:pic>
      <p:sp>
        <p:nvSpPr>
          <p:cNvPr id="139" name="矩形 138">
            <a:extLst>
              <a:ext uri="{FF2B5EF4-FFF2-40B4-BE49-F238E27FC236}">
                <a16:creationId xmlns:a16="http://schemas.microsoft.com/office/drawing/2014/main" id="{6E7643EA-25DF-764B-9C24-EE68555833DE}"/>
              </a:ext>
            </a:extLst>
          </p:cNvPr>
          <p:cNvSpPr/>
          <p:nvPr/>
        </p:nvSpPr>
        <p:spPr>
          <a:xfrm>
            <a:off x="8711356" y="3157903"/>
            <a:ext cx="331416" cy="11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上箭头 139">
            <a:extLst>
              <a:ext uri="{FF2B5EF4-FFF2-40B4-BE49-F238E27FC236}">
                <a16:creationId xmlns:a16="http://schemas.microsoft.com/office/drawing/2014/main" id="{1E912021-D274-F441-9F78-1C4F0693BA3F}"/>
              </a:ext>
            </a:extLst>
          </p:cNvPr>
          <p:cNvSpPr/>
          <p:nvPr/>
        </p:nvSpPr>
        <p:spPr>
          <a:xfrm>
            <a:off x="8796632" y="3282789"/>
            <a:ext cx="160864" cy="111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E6B58636-33D9-E54E-9302-84FDBB760A50}"/>
              </a:ext>
            </a:extLst>
          </p:cNvPr>
          <p:cNvSpPr/>
          <p:nvPr/>
        </p:nvSpPr>
        <p:spPr>
          <a:xfrm>
            <a:off x="9124896" y="2788069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脚本引擎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7861D5C3-28E1-F447-BDF4-89AC79587BB9}"/>
              </a:ext>
            </a:extLst>
          </p:cNvPr>
          <p:cNvSpPr/>
          <p:nvPr/>
        </p:nvSpPr>
        <p:spPr>
          <a:xfrm>
            <a:off x="9124896" y="3064821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Agent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43" name="左右箭头 142">
            <a:extLst>
              <a:ext uri="{FF2B5EF4-FFF2-40B4-BE49-F238E27FC236}">
                <a16:creationId xmlns:a16="http://schemas.microsoft.com/office/drawing/2014/main" id="{8794E473-B06E-3742-B7CB-74BD0E11BFB4}"/>
              </a:ext>
            </a:extLst>
          </p:cNvPr>
          <p:cNvSpPr/>
          <p:nvPr/>
        </p:nvSpPr>
        <p:spPr>
          <a:xfrm rot="5400000">
            <a:off x="8800808" y="3016722"/>
            <a:ext cx="152511" cy="121919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4" name="图片 143">
            <a:extLst>
              <a:ext uri="{FF2B5EF4-FFF2-40B4-BE49-F238E27FC236}">
                <a16:creationId xmlns:a16="http://schemas.microsoft.com/office/drawing/2014/main" id="{5DF6B73E-B510-5749-9EDB-163CE48A4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84" y="4289275"/>
            <a:ext cx="568395" cy="595786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6230C87F-7CFA-1945-87EC-1AEBC063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01" y="4313834"/>
            <a:ext cx="568395" cy="595786"/>
          </a:xfrm>
          <a:prstGeom prst="rect">
            <a:avLst/>
          </a:prstGeom>
        </p:spPr>
      </p:pic>
      <p:pic>
        <p:nvPicPr>
          <p:cNvPr id="146" name="图片 145">
            <a:extLst>
              <a:ext uri="{FF2B5EF4-FFF2-40B4-BE49-F238E27FC236}">
                <a16:creationId xmlns:a16="http://schemas.microsoft.com/office/drawing/2014/main" id="{B2428DBB-C3ED-9045-8FA5-A638C4CFF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81" y="4290029"/>
            <a:ext cx="568395" cy="595786"/>
          </a:xfrm>
          <a:prstGeom prst="rect">
            <a:avLst/>
          </a:prstGeom>
        </p:spPr>
      </p:pic>
      <p:pic>
        <p:nvPicPr>
          <p:cNvPr id="147" name="图片 146">
            <a:extLst>
              <a:ext uri="{FF2B5EF4-FFF2-40B4-BE49-F238E27FC236}">
                <a16:creationId xmlns:a16="http://schemas.microsoft.com/office/drawing/2014/main" id="{791D571B-B053-FD46-BBB3-A52EA8DA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58" y="4301882"/>
            <a:ext cx="568395" cy="595786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548303E3-B553-BC4E-BB38-407F0F43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216" y="4385783"/>
            <a:ext cx="528482" cy="431332"/>
          </a:xfrm>
          <a:prstGeom prst="rect">
            <a:avLst/>
          </a:prstGeom>
        </p:spPr>
      </p:pic>
      <p:sp>
        <p:nvSpPr>
          <p:cNvPr id="149" name="左右箭头 148">
            <a:extLst>
              <a:ext uri="{FF2B5EF4-FFF2-40B4-BE49-F238E27FC236}">
                <a16:creationId xmlns:a16="http://schemas.microsoft.com/office/drawing/2014/main" id="{20B64727-3D5A-5847-9777-0C42091C551D}"/>
              </a:ext>
            </a:extLst>
          </p:cNvPr>
          <p:cNvSpPr/>
          <p:nvPr/>
        </p:nvSpPr>
        <p:spPr>
          <a:xfrm>
            <a:off x="7441946" y="4472899"/>
            <a:ext cx="828952" cy="287473"/>
          </a:xfrm>
          <a:prstGeom prst="leftRightArrow">
            <a:avLst/>
          </a:prstGeom>
          <a:solidFill>
            <a:srgbClr val="F2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左右箭头 149">
            <a:extLst>
              <a:ext uri="{FF2B5EF4-FFF2-40B4-BE49-F238E27FC236}">
                <a16:creationId xmlns:a16="http://schemas.microsoft.com/office/drawing/2014/main" id="{99B95B0E-42F2-F34E-9114-F4F734F24ECD}"/>
              </a:ext>
            </a:extLst>
          </p:cNvPr>
          <p:cNvSpPr/>
          <p:nvPr/>
        </p:nvSpPr>
        <p:spPr>
          <a:xfrm>
            <a:off x="9184144" y="4461228"/>
            <a:ext cx="880812" cy="287473"/>
          </a:xfrm>
          <a:prstGeom prst="leftRightArrow">
            <a:avLst/>
          </a:prstGeom>
          <a:solidFill>
            <a:srgbClr val="F2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9CD1C27C-C5B9-FA4C-B91A-4C78B70D89A7}"/>
              </a:ext>
            </a:extLst>
          </p:cNvPr>
          <p:cNvSpPr/>
          <p:nvPr/>
        </p:nvSpPr>
        <p:spPr>
          <a:xfrm>
            <a:off x="2747782" y="4905887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调度引擎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082D665F-3E07-5A41-966A-4DBDA0B0BA48}"/>
              </a:ext>
            </a:extLst>
          </p:cNvPr>
          <p:cNvSpPr/>
          <p:nvPr/>
        </p:nvSpPr>
        <p:spPr>
          <a:xfrm>
            <a:off x="4440379" y="4967032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流程引擎</a:t>
            </a: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D099890-13EC-D146-80B3-B6FBF8B2089D}"/>
              </a:ext>
            </a:extLst>
          </p:cNvPr>
          <p:cNvSpPr/>
          <p:nvPr/>
        </p:nvSpPr>
        <p:spPr>
          <a:xfrm>
            <a:off x="5608065" y="4991913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报表引擎</a:t>
            </a: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ECADDE35-446F-6C47-A7BF-A97D138DEC9E}"/>
              </a:ext>
            </a:extLst>
          </p:cNvPr>
          <p:cNvSpPr/>
          <p:nvPr/>
        </p:nvSpPr>
        <p:spPr>
          <a:xfrm>
            <a:off x="6646959" y="4978365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运算引擎</a:t>
            </a: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9669B530-3F8D-9548-9A41-DFBCD4516AD4}"/>
              </a:ext>
            </a:extLst>
          </p:cNvPr>
          <p:cNvSpPr/>
          <p:nvPr/>
        </p:nvSpPr>
        <p:spPr>
          <a:xfrm>
            <a:off x="8339556" y="4969027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数据库引擎</a:t>
            </a:r>
          </a:p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2B429D81-DE2C-5141-AE63-111094987825}"/>
              </a:ext>
            </a:extLst>
          </p:cNvPr>
          <p:cNvSpPr/>
          <p:nvPr/>
        </p:nvSpPr>
        <p:spPr>
          <a:xfrm>
            <a:off x="10130429" y="4905887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内存库</a:t>
            </a: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8C35FFB2-9791-1848-8260-92D96C45BFD3}"/>
              </a:ext>
            </a:extLst>
          </p:cNvPr>
          <p:cNvSpPr/>
          <p:nvPr/>
        </p:nvSpPr>
        <p:spPr>
          <a:xfrm>
            <a:off x="3064925" y="1767986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</a:rPr>
              <a:t>应用系统</a:t>
            </a: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4AA79D80-4D78-5640-A735-586A2D196C6E}"/>
              </a:ext>
            </a:extLst>
          </p:cNvPr>
          <p:cNvSpPr/>
          <p:nvPr/>
        </p:nvSpPr>
        <p:spPr>
          <a:xfrm>
            <a:off x="7274573" y="1766262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DB2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6793F32D-3012-B44F-9323-D1F4CB9C7110}"/>
              </a:ext>
            </a:extLst>
          </p:cNvPr>
          <p:cNvSpPr/>
          <p:nvPr/>
        </p:nvSpPr>
        <p:spPr>
          <a:xfrm>
            <a:off x="4343608" y="1773392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Linux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7EEFB03E-D848-D849-AC83-6F02782187F0}"/>
              </a:ext>
            </a:extLst>
          </p:cNvPr>
          <p:cNvSpPr/>
          <p:nvPr/>
        </p:nvSpPr>
        <p:spPr>
          <a:xfrm>
            <a:off x="5864468" y="1776005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AIX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8DDEABCD-D1BB-D749-9A97-2021AB92B06D}"/>
              </a:ext>
            </a:extLst>
          </p:cNvPr>
          <p:cNvSpPr/>
          <p:nvPr/>
        </p:nvSpPr>
        <p:spPr>
          <a:xfrm>
            <a:off x="8582995" y="1764872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Oracle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A8BFDFF8-AEB2-6245-9559-3C6BCE567FDA}"/>
              </a:ext>
            </a:extLst>
          </p:cNvPr>
          <p:cNvSpPr/>
          <p:nvPr/>
        </p:nvSpPr>
        <p:spPr>
          <a:xfrm>
            <a:off x="9725857" y="1769124"/>
            <a:ext cx="710056" cy="21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Informix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3" name="上箭头 162">
            <a:extLst>
              <a:ext uri="{FF2B5EF4-FFF2-40B4-BE49-F238E27FC236}">
                <a16:creationId xmlns:a16="http://schemas.microsoft.com/office/drawing/2014/main" id="{764037BC-0AB5-FB49-B986-240D51FEB75C}"/>
              </a:ext>
            </a:extLst>
          </p:cNvPr>
          <p:cNvSpPr/>
          <p:nvPr/>
        </p:nvSpPr>
        <p:spPr>
          <a:xfrm>
            <a:off x="3209261" y="1953064"/>
            <a:ext cx="318100" cy="24459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4" name="上箭头 163">
            <a:extLst>
              <a:ext uri="{FF2B5EF4-FFF2-40B4-BE49-F238E27FC236}">
                <a16:creationId xmlns:a16="http://schemas.microsoft.com/office/drawing/2014/main" id="{7AC0012F-4A59-DB47-8E9E-CB05913D4447}"/>
              </a:ext>
            </a:extLst>
          </p:cNvPr>
          <p:cNvSpPr/>
          <p:nvPr/>
        </p:nvSpPr>
        <p:spPr>
          <a:xfrm>
            <a:off x="4516092" y="1951292"/>
            <a:ext cx="318100" cy="24459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5" name="上箭头 164">
            <a:extLst>
              <a:ext uri="{FF2B5EF4-FFF2-40B4-BE49-F238E27FC236}">
                <a16:creationId xmlns:a16="http://schemas.microsoft.com/office/drawing/2014/main" id="{4430E801-A311-F34B-A089-7D4BDEE60761}"/>
              </a:ext>
            </a:extLst>
          </p:cNvPr>
          <p:cNvSpPr/>
          <p:nvPr/>
        </p:nvSpPr>
        <p:spPr>
          <a:xfrm>
            <a:off x="8747761" y="1959008"/>
            <a:ext cx="318100" cy="24459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6" name="上箭头 165">
            <a:extLst>
              <a:ext uri="{FF2B5EF4-FFF2-40B4-BE49-F238E27FC236}">
                <a16:creationId xmlns:a16="http://schemas.microsoft.com/office/drawing/2014/main" id="{50C774B5-BC65-D14F-8101-D5DC99BCEE08}"/>
              </a:ext>
            </a:extLst>
          </p:cNvPr>
          <p:cNvSpPr/>
          <p:nvPr/>
        </p:nvSpPr>
        <p:spPr>
          <a:xfrm>
            <a:off x="7496706" y="1964742"/>
            <a:ext cx="318100" cy="24459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7" name="上箭头 166">
            <a:extLst>
              <a:ext uri="{FF2B5EF4-FFF2-40B4-BE49-F238E27FC236}">
                <a16:creationId xmlns:a16="http://schemas.microsoft.com/office/drawing/2014/main" id="{4F9A9CCF-C75A-8946-A80F-E6F8DDD4C93F}"/>
              </a:ext>
            </a:extLst>
          </p:cNvPr>
          <p:cNvSpPr/>
          <p:nvPr/>
        </p:nvSpPr>
        <p:spPr>
          <a:xfrm>
            <a:off x="9895531" y="1952168"/>
            <a:ext cx="318100" cy="24459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外汇监测查询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物理架构</a:t>
            </a:r>
          </a:p>
        </p:txBody>
      </p:sp>
      <p:sp>
        <p:nvSpPr>
          <p:cNvPr id="91" name="Rectangle 2">
            <a:extLst>
              <a:ext uri="{FF2B5EF4-FFF2-40B4-BE49-F238E27FC236}">
                <a16:creationId xmlns:a16="http://schemas.microsoft.com/office/drawing/2014/main" id="{938DCF3F-C634-374F-9B92-DF30B167C8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86455" y="876299"/>
            <a:ext cx="112674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2" name="对象 91">
            <a:extLst>
              <a:ext uri="{FF2B5EF4-FFF2-40B4-BE49-F238E27FC236}">
                <a16:creationId xmlns:a16="http://schemas.microsoft.com/office/drawing/2014/main" id="{95062426-66FD-9841-B584-998873F1F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030814"/>
              </p:ext>
            </p:extLst>
          </p:nvPr>
        </p:nvGraphicFramePr>
        <p:xfrm>
          <a:off x="1986455" y="1329922"/>
          <a:ext cx="7956198" cy="552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icObj Class" r:id="rId3" imgW="7819048" imgH="5982535" progId="Picture.PicObj.1">
                  <p:embed/>
                </p:oleObj>
              </mc:Choice>
              <mc:Fallback>
                <p:oleObj name="PicObj Class" r:id="rId3" imgW="7819048" imgH="5982535" progId="Picture.PicObj.1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455" y="1329922"/>
                        <a:ext cx="7956198" cy="5528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文本框 92">
            <a:extLst>
              <a:ext uri="{FF2B5EF4-FFF2-40B4-BE49-F238E27FC236}">
                <a16:creationId xmlns:a16="http://schemas.microsoft.com/office/drawing/2014/main" id="{02A538E5-6BB4-3243-9C67-5938167D9158}"/>
              </a:ext>
            </a:extLst>
          </p:cNvPr>
          <p:cNvSpPr txBox="1"/>
          <p:nvPr/>
        </p:nvSpPr>
        <p:spPr>
          <a:xfrm>
            <a:off x="4919241" y="312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884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机器人自动完成登录外观系统、查询数据、发送数据等业务流程</a:t>
            </a:r>
          </a:p>
        </p:txBody>
      </p:sp>
      <p:pic>
        <p:nvPicPr>
          <p:cNvPr id="13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>
            <a:extLst>
              <a:ext uri="{FF2B5EF4-FFF2-40B4-BE49-F238E27FC236}">
                <a16:creationId xmlns:a16="http://schemas.microsoft.com/office/drawing/2014/main" id="{C534BB7A-5AB3-9447-B081-AF65F88DE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7033680" y="3051910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8472" y="2995539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293118" y="2418649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登录外管局网站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73BD7-466F-854A-A306-F3BBF7CE9EBD}"/>
              </a:ext>
            </a:extLst>
          </p:cNvPr>
          <p:cNvSpPr txBox="1"/>
          <p:nvPr/>
        </p:nvSpPr>
        <p:spPr>
          <a:xfrm>
            <a:off x="6688702" y="3725173"/>
            <a:ext cx="1271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邮件发送完成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7972703" y="3736539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发送监测数据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90747" y="235483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汇总查询的数据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726705" y="236179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查询监测数据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250293" y="2381084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输入用户名、密码、验证码</a:t>
            </a:r>
            <a:endParaRPr kumimoji="1"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形 33" descr="目标受众">
            <a:extLst>
              <a:ext uri="{FF2B5EF4-FFF2-40B4-BE49-F238E27FC236}">
                <a16:creationId xmlns:a16="http://schemas.microsoft.com/office/drawing/2014/main" id="{2F9A929D-77C1-5747-BE42-F33DEFB2FE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>
            <a:extLst>
              <a:ext uri="{FF2B5EF4-FFF2-40B4-BE49-F238E27FC236}">
                <a16:creationId xmlns:a16="http://schemas.microsoft.com/office/drawing/2014/main" id="{EE5DFFF6-B007-4940-ABF9-613D9E2EEE92}"/>
              </a:ext>
            </a:extLst>
          </p:cNvPr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>
            <a:extLst>
              <a:ext uri="{FF2B5EF4-FFF2-40B4-BE49-F238E27FC236}">
                <a16:creationId xmlns:a16="http://schemas.microsoft.com/office/drawing/2014/main" id="{D926075C-450A-D64E-8CE8-FB2413E6AC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>
            <a:extLst>
              <a:ext uri="{FF2B5EF4-FFF2-40B4-BE49-F238E27FC236}">
                <a16:creationId xmlns:a16="http://schemas.microsoft.com/office/drawing/2014/main" id="{D9FC3DCE-4C34-0348-9F57-40EDC5A02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>
            <a:extLst>
              <a:ext uri="{FF2B5EF4-FFF2-40B4-BE49-F238E27FC236}">
                <a16:creationId xmlns:a16="http://schemas.microsoft.com/office/drawing/2014/main" id="{9B2FA4AE-4900-EE4C-804D-5C9862B10AB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>
            <a:extLst>
              <a:ext uri="{FF2B5EF4-FFF2-40B4-BE49-F238E27FC236}">
                <a16:creationId xmlns:a16="http://schemas.microsoft.com/office/drawing/2014/main" id="{69992CDE-7000-3D46-9C23-1F81A47564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2257603" y="544234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登录外观系统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3490926" y="5387984"/>
            <a:ext cx="111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自动输入用户名、密码，识别图片验证码</a:t>
            </a:r>
          </a:p>
        </p:txBody>
      </p:sp>
      <p:pic>
        <p:nvPicPr>
          <p:cNvPr id="5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4736696" y="5363432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登录成功、进行数据查询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/>
        </p:nvSpPr>
        <p:spPr>
          <a:xfrm>
            <a:off x="6037652" y="5379366"/>
            <a:ext cx="1362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统计汇总数据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3610CD2-0143-5742-8813-3B9DFA7BE54C}"/>
              </a:ext>
            </a:extLst>
          </p:cNvPr>
          <p:cNvSpPr txBox="1"/>
          <p:nvPr/>
        </p:nvSpPr>
        <p:spPr>
          <a:xfrm>
            <a:off x="7625363" y="5379366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登录邮箱</a:t>
            </a:r>
          </a:p>
        </p:txBody>
      </p:sp>
      <p:sp>
        <p:nvSpPr>
          <p:cNvPr id="55" name="箭头: 右 119">
            <a:extLst>
              <a:ext uri="{FF2B5EF4-FFF2-40B4-BE49-F238E27FC236}">
                <a16:creationId xmlns:a16="http://schemas.microsoft.com/office/drawing/2014/main" id="{2A18C9AA-FEE8-C54A-A2F9-BD3740C93238}"/>
              </a:ext>
            </a:extLst>
          </p:cNvPr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>
            <a:extLst>
              <a:ext uri="{FF2B5EF4-FFF2-40B4-BE49-F238E27FC236}">
                <a16:creationId xmlns:a16="http://schemas.microsoft.com/office/drawing/2014/main" id="{F6A92F14-521B-8F43-811F-304DFD6315D7}"/>
              </a:ext>
            </a:extLst>
          </p:cNvPr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ibot">
            <a:extLst>
              <a:ext uri="{FF2B5EF4-FFF2-40B4-BE49-F238E27FC236}">
                <a16:creationId xmlns:a16="http://schemas.microsoft.com/office/drawing/2014/main" id="{D830A3BC-A26F-5D4C-AA2E-7395543E1C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BE1683EC-58D1-B843-8351-7245264AF6B1}"/>
              </a:ext>
            </a:extLst>
          </p:cNvPr>
          <p:cNvSpPr txBox="1"/>
          <p:nvPr/>
        </p:nvSpPr>
        <p:spPr>
          <a:xfrm>
            <a:off x="8797206" y="5370423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数据发送完成</a:t>
            </a:r>
          </a:p>
        </p:txBody>
      </p: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</a:p>
          <a:p>
            <a:pPr algn="ctr"/>
            <a:endParaRPr lang="en-US" altLang="zh-CN" sz="1100" dirty="0"/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</a:p>
          <a:p>
            <a:pPr algn="ctr"/>
            <a:endParaRPr lang="zh-CN" altLang="en-US" sz="900" dirty="0"/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外汇监测查询自动化前后流程耗时对比</a:t>
            </a:r>
            <a:endParaRPr lang="en-US" altLang="zh-CN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42CB9F9-8033-8A4B-8AAC-15FC08168D5F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11180652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外汇监测查询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直接连接符 2">
            <a:extLst>
              <a:ext uri="{FF2B5EF4-FFF2-40B4-BE49-F238E27FC236}">
                <a16:creationId xmlns:a16="http://schemas.microsoft.com/office/drawing/2014/main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6E814893-9BF2-F842-A536-CEE3066BA944}"/>
              </a:ext>
            </a:extLst>
          </p:cNvPr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25866787-0AA3-0540-88CA-B09CEC64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16" y="1407665"/>
            <a:ext cx="8530922" cy="47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369870" y="1674674"/>
            <a:ext cx="103412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异常监控与恢复机制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流程执行过程中出现异常情况会通知相应的业务人员和业务人员，可以进行人工干预执行。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机器人运行保障制度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机器人流程归属于业务部门，业务部门对于流程有监督反馈职责；科技部门属于后台运维，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对于业务部门没有办法执行的问题进行技术干预。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流程安全设计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机器人都进行了内外网隔离，业务数据都在行内网络传输，对于需要复核的业务数据，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会由业务人员人工干预复核之后再执行。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日志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审计相关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项目执行的全过程都进行了截图和文字的记录，日志统一存放在流程执行的对应电脑日志文件夹中，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使用日期命名，对于执行的结果都保存在流程相对应的文件夹下。安全、日志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审计相关设计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870</Words>
  <Application>Microsoft Macintosh PowerPoint</Application>
  <PresentationFormat>宽屏</PresentationFormat>
  <Paragraphs>129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等线</vt:lpstr>
      <vt:lpstr>方正粗黑宋简体</vt:lpstr>
      <vt:lpstr>华文仿宋</vt:lpstr>
      <vt:lpstr>宋体</vt:lpstr>
      <vt:lpstr>Microsoft YaHei</vt:lpstr>
      <vt:lpstr>Microsoft YaHei</vt:lpstr>
      <vt:lpstr>Arial Unicode MS</vt:lpstr>
      <vt:lpstr>PingFang SC</vt:lpstr>
      <vt:lpstr>Arial</vt:lpstr>
      <vt:lpstr>Calibri</vt:lpstr>
      <vt:lpstr>Calibri Light</vt:lpstr>
      <vt:lpstr>Ebrima</vt:lpstr>
      <vt:lpstr>Office 主题</vt:lpstr>
      <vt:lpstr>1_Office 主题</vt:lpstr>
      <vt:lpstr>PicObj Class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shirley Ge</cp:lastModifiedBy>
  <cp:revision>183</cp:revision>
  <dcterms:created xsi:type="dcterms:W3CDTF">2021-03-03T08:16:49Z</dcterms:created>
  <dcterms:modified xsi:type="dcterms:W3CDTF">2021-06-25T08:08:43Z</dcterms:modified>
</cp:coreProperties>
</file>