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56" r:id="rId4"/>
    <p:sldId id="257" r:id="rId5"/>
    <p:sldId id="258" r:id="rId7"/>
    <p:sldId id="270" r:id="rId8"/>
    <p:sldId id="269" r:id="rId9"/>
    <p:sldId id="268" r:id="rId10"/>
    <p:sldId id="260" r:id="rId11"/>
    <p:sldId id="26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4E2"/>
    <a:srgbClr val="705661"/>
    <a:srgbClr val="D460FF"/>
    <a:srgbClr val="01A8FF"/>
    <a:srgbClr val="34334B"/>
    <a:srgbClr val="6D5562"/>
    <a:srgbClr val="1A070E"/>
    <a:srgbClr val="725760"/>
    <a:srgbClr val="26101D"/>
    <a:srgbClr val="47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7169" autoAdjust="0"/>
  </p:normalViewPr>
  <p:slideViewPr>
    <p:cSldViewPr snapToGrid="0">
      <p:cViewPr varScale="1">
        <p:scale>
          <a:sx n="80" d="100"/>
          <a:sy n="80" d="100"/>
        </p:scale>
        <p:origin x="6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7147C-2BF6-4789-8DC4-E09004AA91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4E91C-A872-429A-983A-6A80513E912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4E91C-A872-429A-983A-6A80513E912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/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/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/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4" y="-57111"/>
            <a:ext cx="12353453" cy="6948000"/>
          </a:xfrm>
          <a:prstGeom prst="rect">
            <a:avLst/>
          </a:prstGeom>
        </p:spPr>
      </p:pic>
      <p:grpSp>
        <p:nvGrpSpPr>
          <p:cNvPr id="11" name="组合 10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2" name="图片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png"/><Relationship Id="rId12" Type="http://schemas.openxmlformats.org/officeDocument/2006/relationships/image" Target="../media/image7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6" y="-42332"/>
            <a:ext cx="12355200" cy="6992698"/>
          </a:xfrm>
          <a:prstGeom prst="rect">
            <a:avLst/>
          </a:prstGeom>
        </p:spPr>
      </p:pic>
      <p:grpSp>
        <p:nvGrpSpPr>
          <p:cNvPr id="13" name="组合 12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智 创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探 索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应 用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智创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探索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线连接符 15"/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4.xml"/><Relationship Id="rId14" Type="http://schemas.openxmlformats.org/officeDocument/2006/relationships/tags" Target="../tags/tag23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e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/>
          <p:cNvSpPr txBox="1"/>
          <p:nvPr/>
        </p:nvSpPr>
        <p:spPr>
          <a:xfrm>
            <a:off x="4426082" y="4880903"/>
            <a:ext cx="3381856" cy="580723"/>
          </a:xfrm>
          <a:prstGeom prst="rect">
            <a:avLst/>
          </a:prstGeom>
          <a:solidFill>
            <a:srgbClr val="759BFF">
              <a:alpha val="10000"/>
            </a:srgbClr>
          </a:solidFill>
          <a:ln>
            <a:noFill/>
          </a:ln>
        </p:spPr>
        <p:txBody>
          <a:bodyPr anchor="ctr" anchorCtr="1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CN" altLang="en-US" dirty="0"/>
              <a:t>多平台商品信息对比</a:t>
            </a:r>
            <a:endParaRPr kumimoji="1" lang="en-US" altLang="zh-CN" dirty="0"/>
          </a:p>
          <a:p>
            <a:pPr algn="ctr"/>
            <a:r>
              <a:rPr kumimoji="1" lang="en-US" altLang="zh-CN" sz="700" dirty="0"/>
              <a:t>Please enter the name of the APP….</a:t>
            </a:r>
            <a:endParaRPr kumimoji="1" lang="zh-CN" altLang="en-US" sz="700" dirty="0"/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1079500"/>
            <a:ext cx="12192000" cy="14009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8"/>
          <p:cNvSpPr txBox="1"/>
          <p:nvPr/>
        </p:nvSpPr>
        <p:spPr>
          <a:xfrm>
            <a:off x="790234" y="1623961"/>
            <a:ext cx="6251934" cy="480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 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entries</a:t>
            </a:r>
            <a:r>
              <a:rPr kumimoji="1" lang="zh-CN" altLang="en-US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kumimoji="1" lang="zh-CN" altLang="en-US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占位符 9"/>
          <p:cNvSpPr txBox="1"/>
          <p:nvPr/>
        </p:nvSpPr>
        <p:spPr>
          <a:xfrm>
            <a:off x="789940" y="2223135"/>
            <a:ext cx="6376670" cy="3381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AI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深信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：游章国、陈学帆、黄燕华、蔡伟捷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		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张纯婷、丰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 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宇、吴梓彬、郑文婷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Slogan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RAP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让一切更简便！！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深圳信息职业信息学院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：电商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：多平台商品信息对比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其它介绍等</a:t>
            </a:r>
            <a:endParaRPr lang="en-US" altLang="zh-CN" sz="1600" b="1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占位符 1"/>
          <p:cNvSpPr txBox="1"/>
          <p:nvPr/>
        </p:nvSpPr>
        <p:spPr>
          <a:xfrm>
            <a:off x="4140365" y="490680"/>
            <a:ext cx="4062101" cy="480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</a:t>
            </a:r>
            <a:r>
              <a:rPr kumimoji="1"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App Information</a:t>
            </a:r>
            <a:endParaRPr kumimoji="1"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425690" y="2002790"/>
            <a:ext cx="3976370" cy="372173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solidFill>
              <a:srgbClr val="01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302023" y="285760"/>
            <a:ext cx="828808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93" name="组合 92"/>
          <p:cNvGrpSpPr/>
          <p:nvPr>
            <p:custDataLst>
              <p:tags r:id="rId1"/>
            </p:custDataLst>
          </p:nvPr>
        </p:nvGrpSpPr>
        <p:grpSpPr>
          <a:xfrm>
            <a:off x="914400" y="1900555"/>
            <a:ext cx="10617200" cy="3319780"/>
            <a:chOff x="1411" y="2878"/>
            <a:chExt cx="16720" cy="5228"/>
          </a:xfrm>
        </p:grpSpPr>
        <p:sp>
          <p:nvSpPr>
            <p:cNvPr id="94" name="圆角矩形 93"/>
            <p:cNvSpPr/>
            <p:nvPr>
              <p:custDataLst>
                <p:tags r:id="rId2"/>
              </p:custDataLst>
            </p:nvPr>
          </p:nvSpPr>
          <p:spPr>
            <a:xfrm>
              <a:off x="1411" y="2878"/>
              <a:ext cx="16720" cy="5229"/>
            </a:xfrm>
            <a:prstGeom prst="roundRect">
              <a:avLst>
                <a:gd name="adj" fmla="val 6553"/>
              </a:avLst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5" name="组合 94"/>
            <p:cNvGrpSpPr/>
            <p:nvPr>
              <p:custDataLst>
                <p:tags r:id="rId3"/>
              </p:custDataLst>
            </p:nvPr>
          </p:nvGrpSpPr>
          <p:grpSpPr>
            <a:xfrm>
              <a:off x="2147" y="7789"/>
              <a:ext cx="15244" cy="80"/>
              <a:chOff x="3554730" y="4312126"/>
              <a:chExt cx="5080000" cy="50800"/>
            </a:xfrm>
          </p:grpSpPr>
          <p:cxnSp>
            <p:nvCxnSpPr>
              <p:cNvPr id="96" name="直接连接符 95"/>
              <p:cNvCxnSpPr/>
              <p:nvPr>
                <p:custDataLst>
                  <p:tags r:id="rId4"/>
                </p:custDataLst>
              </p:nvPr>
            </p:nvCxnSpPr>
            <p:spPr>
              <a:xfrm>
                <a:off x="3554730" y="4337685"/>
                <a:ext cx="5080000" cy="0"/>
              </a:xfrm>
              <a:prstGeom prst="line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矩形: 圆角 8"/>
              <p:cNvSpPr/>
              <p:nvPr>
                <p:custDataLst>
                  <p:tags r:id="rId5"/>
                </p:custDataLst>
              </p:nvPr>
            </p:nvSpPr>
            <p:spPr>
              <a:xfrm flipV="1">
                <a:off x="5462904" y="4312126"/>
                <a:ext cx="1265555" cy="508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8" name="组合 97"/>
            <p:cNvGrpSpPr/>
            <p:nvPr>
              <p:custDataLst>
                <p:tags r:id="rId6"/>
              </p:custDataLst>
            </p:nvPr>
          </p:nvGrpSpPr>
          <p:grpSpPr>
            <a:xfrm>
              <a:off x="2147" y="3151"/>
              <a:ext cx="15244" cy="80"/>
              <a:chOff x="3554730" y="2156460"/>
              <a:chExt cx="5080000" cy="50800"/>
            </a:xfrm>
          </p:grpSpPr>
          <p:cxnSp>
            <p:nvCxnSpPr>
              <p:cNvPr id="99" name="直接连接符 98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3554730" y="2181860"/>
                <a:ext cx="5080000" cy="0"/>
              </a:xfrm>
              <a:prstGeom prst="line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矩形: 圆角 9"/>
              <p:cNvSpPr/>
              <p:nvPr>
                <p:custDataLst>
                  <p:tags r:id="rId8"/>
                </p:custDataLst>
              </p:nvPr>
            </p:nvSpPr>
            <p:spPr>
              <a:xfrm flipV="1">
                <a:off x="5462904" y="2156460"/>
                <a:ext cx="1265555" cy="508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01" name="文本框 100"/>
          <p:cNvSpPr txBox="1"/>
          <p:nvPr>
            <p:custDataLst>
              <p:tags r:id="rId9"/>
            </p:custDataLst>
          </p:nvPr>
        </p:nvSpPr>
        <p:spPr>
          <a:xfrm>
            <a:off x="1381760" y="2391410"/>
            <a:ext cx="9679939" cy="2338705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 rtlCol="0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30000"/>
              </a:lnSpc>
              <a:spcBef>
                <a:spcPts val="845"/>
              </a:spcBef>
              <a:spcAft>
                <a:spcPts val="0"/>
              </a:spcAft>
              <a:buSzPct val="100000"/>
              <a:buNone/>
            </a:pPr>
            <a:r>
              <a:rPr lang="zh-CN" altLang="en-US" sz="1800" spc="182" dirty="0">
                <a:ln w="3175">
                  <a:noFill/>
                  <a:prstDash val="dash"/>
                </a:ln>
                <a:solidFill>
                  <a:schemeClr val="bg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业主方需要获取天猫、苏宁易购、淘宝、唯品会的店铺评论评分与销量来制作报表，但是人力只能通过打字来获取信息，由于需求量大且只能手打，导致整个过程即枯燥效率又低。</a:t>
            </a:r>
            <a:endParaRPr lang="zh-CN" altLang="en-US" sz="1800" spc="182" dirty="0">
              <a:ln w="3175">
                <a:noFill/>
                <a:prstDash val="dash"/>
              </a:ln>
              <a:solidFill>
                <a:schemeClr val="bg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lvl="0" indent="0" algn="l" fontAlgn="auto">
              <a:lnSpc>
                <a:spcPct val="130000"/>
              </a:lnSpc>
              <a:spcBef>
                <a:spcPts val="845"/>
              </a:spcBef>
              <a:spcAft>
                <a:spcPts val="0"/>
              </a:spcAft>
              <a:buSzPct val="100000"/>
              <a:buNone/>
            </a:pPr>
            <a:r>
              <a:rPr lang="zh-CN" altLang="en-US" sz="1800" spc="182" dirty="0">
                <a:ln w="3175">
                  <a:noFill/>
                  <a:prstDash val="dash"/>
                </a:ln>
                <a:solidFill>
                  <a:schemeClr val="bg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在电商营销行业，数据统计和分析必不可少。搜索产品信息，需要统计各店铺口碑评分与销量等信息，花费大量时间。企业需要的数据量更是几百万上千万，还要监控对手，如此庞大的数据早以超过了人类能够处理的层度，人力物力消耗巨大。</a:t>
            </a:r>
            <a:endParaRPr lang="zh-CN" altLang="en-US" sz="1800" spc="182" dirty="0">
              <a:ln w="3175">
                <a:noFill/>
                <a:prstDash val="dash"/>
              </a:ln>
              <a:solidFill>
                <a:schemeClr val="bg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735" y="304165"/>
            <a:ext cx="654685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设计意义与创新性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Design Significance and Technological Innovation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1" name="Title 6"/>
          <p:cNvSpPr txBox="1"/>
          <p:nvPr>
            <p:custDataLst>
              <p:tags r:id="rId1"/>
            </p:custDataLst>
          </p:nvPr>
        </p:nvSpPr>
        <p:spPr>
          <a:xfrm>
            <a:off x="2040890" y="2263140"/>
            <a:ext cx="8444230" cy="2226310"/>
          </a:xfrm>
          <a:prstGeom prst="rect">
            <a:avLst/>
          </a:prstGeom>
          <a:noFill/>
        </p:spPr>
        <p:txBody>
          <a:bodyPr wrap="square" lIns="101600" tIns="0" rIns="82550" bIns="0" rtlCol="0" anchor="t" anchorCtr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251460" lvl="0" indent="-25146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u"/>
            </a:pPr>
            <a:r>
              <a:rPr lang="zh-CN" altLang="en-US" sz="2400" spc="160" dirty="0">
                <a:solidFill>
                  <a:schemeClr val="bg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可以帮助电商平台收集多平台商品数据进行分析，减少人力成本。</a:t>
            </a:r>
            <a:endParaRPr lang="zh-CN" altLang="en-US" sz="2400" spc="160" dirty="0">
              <a:solidFill>
                <a:schemeClr val="bg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51460" lvl="0" indent="-25146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u"/>
            </a:pPr>
            <a:r>
              <a:rPr lang="zh-CN" altLang="en-US" sz="2400" spc="160" dirty="0">
                <a:solidFill>
                  <a:schemeClr val="bg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可以帮助消费者快速查询筛选预期商品，减少时间成本。</a:t>
            </a:r>
            <a:endParaRPr lang="zh-CN" altLang="en-US" sz="2400" spc="160" dirty="0">
              <a:solidFill>
                <a:schemeClr val="bg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51460" lvl="0" indent="-251460" algn="l" fontAlgn="ctr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charset="0"/>
              <a:buChar char="u"/>
            </a:pPr>
            <a:r>
              <a:rPr lang="zh-CN" altLang="en-US" sz="2400" spc="160" dirty="0">
                <a:solidFill>
                  <a:schemeClr val="bg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可以跨平台收集商品数据，提高效益。</a:t>
            </a:r>
            <a:endParaRPr lang="zh-CN" altLang="en-US" sz="2400" spc="160" dirty="0">
              <a:solidFill>
                <a:schemeClr val="bg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92" name="组合 191"/>
          <p:cNvGrpSpPr/>
          <p:nvPr>
            <p:custDataLst>
              <p:tags r:id="rId2"/>
            </p:custDataLst>
          </p:nvPr>
        </p:nvGrpSpPr>
        <p:grpSpPr>
          <a:xfrm>
            <a:off x="1529715" y="1953895"/>
            <a:ext cx="9215120" cy="2984500"/>
            <a:chOff x="2359" y="2507"/>
            <a:chExt cx="11058" cy="2949"/>
          </a:xfrm>
        </p:grpSpPr>
        <p:sp>
          <p:nvSpPr>
            <p:cNvPr id="193" name="圆角矩形 192"/>
            <p:cNvSpPr/>
            <p:nvPr>
              <p:custDataLst>
                <p:tags r:id="rId3"/>
              </p:custDataLst>
            </p:nvPr>
          </p:nvSpPr>
          <p:spPr>
            <a:xfrm>
              <a:off x="2542" y="2715"/>
              <a:ext cx="10678" cy="2551"/>
            </a:xfrm>
            <a:prstGeom prst="roundRect">
              <a:avLst>
                <a:gd name="adj" fmla="val 0"/>
              </a:avLst>
            </a:prstGeom>
            <a:noFill/>
            <a:ln w="15875" cmpd="sng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4" name="组合 193"/>
            <p:cNvGrpSpPr/>
            <p:nvPr>
              <p:custDataLst>
                <p:tags r:id="rId4"/>
              </p:custDataLst>
            </p:nvPr>
          </p:nvGrpSpPr>
          <p:grpSpPr>
            <a:xfrm>
              <a:off x="2359" y="2507"/>
              <a:ext cx="716" cy="400"/>
              <a:chOff x="6137" y="3704"/>
              <a:chExt cx="716" cy="400"/>
            </a:xfrm>
          </p:grpSpPr>
          <p:sp>
            <p:nvSpPr>
              <p:cNvPr id="195" name="菱形 194"/>
              <p:cNvSpPr/>
              <p:nvPr>
                <p:custDataLst>
                  <p:tags r:id="rId5"/>
                </p:custDataLst>
              </p:nvPr>
            </p:nvSpPr>
            <p:spPr>
              <a:xfrm>
                <a:off x="6137" y="3704"/>
                <a:ext cx="400" cy="400"/>
              </a:xfrm>
              <a:prstGeom prst="diamond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6" name="菱形 195"/>
              <p:cNvSpPr/>
              <p:nvPr>
                <p:custDataLst>
                  <p:tags r:id="rId6"/>
                </p:custDataLst>
              </p:nvPr>
            </p:nvSpPr>
            <p:spPr>
              <a:xfrm>
                <a:off x="6453" y="3704"/>
                <a:ext cx="400" cy="400"/>
              </a:xfrm>
              <a:prstGeom prst="diamon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7" name="组合 196"/>
            <p:cNvGrpSpPr/>
            <p:nvPr>
              <p:custDataLst>
                <p:tags r:id="rId7"/>
              </p:custDataLst>
            </p:nvPr>
          </p:nvGrpSpPr>
          <p:grpSpPr>
            <a:xfrm>
              <a:off x="2359" y="5056"/>
              <a:ext cx="716" cy="400"/>
              <a:chOff x="6137" y="3704"/>
              <a:chExt cx="716" cy="400"/>
            </a:xfrm>
          </p:grpSpPr>
          <p:sp>
            <p:nvSpPr>
              <p:cNvPr id="198" name="菱形 197"/>
              <p:cNvSpPr/>
              <p:nvPr>
                <p:custDataLst>
                  <p:tags r:id="rId8"/>
                </p:custDataLst>
              </p:nvPr>
            </p:nvSpPr>
            <p:spPr>
              <a:xfrm>
                <a:off x="6137" y="3704"/>
                <a:ext cx="400" cy="400"/>
              </a:xfrm>
              <a:prstGeom prst="diamond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9" name="菱形 198"/>
              <p:cNvSpPr/>
              <p:nvPr>
                <p:custDataLst>
                  <p:tags r:id="rId9"/>
                </p:custDataLst>
              </p:nvPr>
            </p:nvSpPr>
            <p:spPr>
              <a:xfrm>
                <a:off x="6453" y="3704"/>
                <a:ext cx="400" cy="400"/>
              </a:xfrm>
              <a:prstGeom prst="diamon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0" name="组合 199"/>
            <p:cNvGrpSpPr/>
            <p:nvPr>
              <p:custDataLst>
                <p:tags r:id="rId10"/>
              </p:custDataLst>
            </p:nvPr>
          </p:nvGrpSpPr>
          <p:grpSpPr>
            <a:xfrm flipH="1">
              <a:off x="12701" y="5056"/>
              <a:ext cx="716" cy="400"/>
              <a:chOff x="6137" y="3704"/>
              <a:chExt cx="716" cy="400"/>
            </a:xfrm>
          </p:grpSpPr>
          <p:sp>
            <p:nvSpPr>
              <p:cNvPr id="201" name="菱形 200"/>
              <p:cNvSpPr/>
              <p:nvPr>
                <p:custDataLst>
                  <p:tags r:id="rId11"/>
                </p:custDataLst>
              </p:nvPr>
            </p:nvSpPr>
            <p:spPr>
              <a:xfrm>
                <a:off x="6137" y="3704"/>
                <a:ext cx="400" cy="400"/>
              </a:xfrm>
              <a:prstGeom prst="diamond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2" name="菱形 201"/>
              <p:cNvSpPr/>
              <p:nvPr>
                <p:custDataLst>
                  <p:tags r:id="rId12"/>
                </p:custDataLst>
              </p:nvPr>
            </p:nvSpPr>
            <p:spPr>
              <a:xfrm>
                <a:off x="6453" y="3704"/>
                <a:ext cx="400" cy="400"/>
              </a:xfrm>
              <a:prstGeom prst="diamon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3" name="组合 202"/>
            <p:cNvGrpSpPr/>
            <p:nvPr>
              <p:custDataLst>
                <p:tags r:id="rId13"/>
              </p:custDataLst>
            </p:nvPr>
          </p:nvGrpSpPr>
          <p:grpSpPr>
            <a:xfrm flipH="1">
              <a:off x="12701" y="2528"/>
              <a:ext cx="716" cy="400"/>
              <a:chOff x="6137" y="3704"/>
              <a:chExt cx="716" cy="400"/>
            </a:xfrm>
          </p:grpSpPr>
          <p:sp>
            <p:nvSpPr>
              <p:cNvPr id="204" name="菱形 203"/>
              <p:cNvSpPr/>
              <p:nvPr>
                <p:custDataLst>
                  <p:tags r:id="rId14"/>
                </p:custDataLst>
              </p:nvPr>
            </p:nvSpPr>
            <p:spPr>
              <a:xfrm>
                <a:off x="6137" y="3704"/>
                <a:ext cx="400" cy="400"/>
              </a:xfrm>
              <a:prstGeom prst="diamond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5" name="菱形 204"/>
              <p:cNvSpPr/>
              <p:nvPr>
                <p:custDataLst>
                  <p:tags r:id="rId15"/>
                </p:custDataLst>
              </p:nvPr>
            </p:nvSpPr>
            <p:spPr>
              <a:xfrm>
                <a:off x="6453" y="3704"/>
                <a:ext cx="400" cy="400"/>
              </a:xfrm>
              <a:prstGeom prst="diamon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流程建设方案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Process Construction Scheme</a:t>
            </a:r>
            <a:endParaRPr lang="en-US" altLang="zh-CN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30" name="图片 29" descr="未标题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55925" y="1238885"/>
            <a:ext cx="6459855" cy="53689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执行流程图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Execution Flow Chart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53050" y="5297170"/>
            <a:ext cx="16414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dirty="0">
                <a:solidFill>
                  <a:schemeClr val="bg1"/>
                </a:solidFill>
              </a:rPr>
              <a:t>示意图</a:t>
            </a:r>
            <a:endParaRPr kumimoji="1" lang="zh-CN" alt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2600" y="2284730"/>
          <a:ext cx="11383010" cy="2288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0" name="" r:id="rId1" imgW="25448895" imgH="4778375" progId="Visio.Drawing.15">
                  <p:embed/>
                </p:oleObj>
              </mc:Choice>
              <mc:Fallback>
                <p:oleObj name="" r:id="rId1" imgW="25448895" imgH="4778375" progId="Visio.Drawing.15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2600" y="2284730"/>
                        <a:ext cx="11383010" cy="2288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10029" y="127752"/>
            <a:ext cx="569266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6798" y="2455942"/>
            <a:ext cx="63104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240" algn="l"/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75618" y="1621452"/>
            <a:ext cx="10263412" cy="4362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95">
              <a:lnSpc>
                <a:spcPct val="150000"/>
              </a:lnSpc>
            </a:pP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1）</a:t>
            </a:r>
            <a:r>
              <a:rPr lang="zh-CN" altLang="en-US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解决</a:t>
            </a: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对商品价格对比需求</a:t>
            </a:r>
            <a:endParaRPr lang="en-US" altLang="zh-CN" sz="17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52095" indent="323850">
              <a:lnSpc>
                <a:spcPct val="150000"/>
              </a:lnSpc>
            </a:pP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网购时多个电商平台的相同商品存在不同价格，当需要对比同一商品时，本软件通过rpa工具收集各个平台的商品信息，通过ai技术和设计好的网页进行分析展示</a:t>
            </a:r>
            <a:r>
              <a:rPr lang="zh-CN" altLang="en-US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700" kern="1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52095">
              <a:lnSpc>
                <a:spcPct val="150000"/>
              </a:lnSpc>
            </a:pP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2）</a:t>
            </a:r>
            <a:r>
              <a:rPr lang="zh-CN" altLang="en-US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解决</a:t>
            </a: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了解商品评论趋势需求</a:t>
            </a:r>
            <a:endParaRPr lang="en-US" altLang="zh-CN" sz="1700" kern="100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52095" indent="323850">
              <a:lnSpc>
                <a:spcPct val="150000"/>
              </a:lnSpc>
            </a:pP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本软件通过爬取该商品的相关评论并对评价内容语意进行分析，给用户提供该商品</a:t>
            </a:r>
            <a:r>
              <a:rPr lang="zh-CN" altLang="en-US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真实</a:t>
            </a: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的总评价趋势。</a:t>
            </a:r>
            <a:endParaRPr lang="zh-CN" altLang="zh-CN" sz="1700" kern="1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52095">
              <a:lnSpc>
                <a:spcPct val="150000"/>
              </a:lnSpc>
            </a:pP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3）</a:t>
            </a:r>
            <a:r>
              <a:rPr lang="zh-CN" altLang="en-US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解决</a:t>
            </a: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了解店铺性质需求</a:t>
            </a:r>
            <a:endParaRPr lang="en-US" altLang="zh-CN" sz="17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52095" indent="323850">
              <a:lnSpc>
                <a:spcPct val="150000"/>
              </a:lnSpc>
            </a:pP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通过对店铺性质进行分类，提供官方店筛选操作</a:t>
            </a:r>
            <a:r>
              <a:rPr lang="zh-CN" altLang="en-US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700" kern="1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52095">
              <a:lnSpc>
                <a:spcPct val="150000"/>
              </a:lnSpc>
            </a:pP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4）</a:t>
            </a:r>
            <a:r>
              <a:rPr lang="zh-CN" altLang="en-US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解决</a:t>
            </a: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了解商品详细信息需求</a:t>
            </a:r>
            <a:endParaRPr lang="en-US" altLang="zh-CN" sz="17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52095" indent="323850">
              <a:lnSpc>
                <a:spcPct val="150000"/>
              </a:lnSpc>
            </a:pP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</a:t>
            </a:r>
            <a:r>
              <a:rPr lang="en-US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RPA</a:t>
            </a: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工具，提供用户通过点击商品图片去往商品链接页面的操作，查看商品更多详情。</a:t>
            </a:r>
            <a:endParaRPr lang="zh-CN" altLang="zh-CN" sz="1700" kern="1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52095" algn="l">
              <a:lnSpc>
                <a:spcPct val="150000"/>
              </a:lnSpc>
            </a:pPr>
            <a:r>
              <a:rPr lang="zh-CN" altLang="zh-CN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5）本软件不仅提供上述现成的数据分析功能，对于有更多需求或具有较强Excel数据分析能力的用户我们提供了数据导出功能，用户可直接通过对表格中商品数据信息进行筛选</a:t>
            </a:r>
            <a:r>
              <a:rPr lang="zh-CN" altLang="en-US" sz="1700" kern="1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700" kern="1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>
            <p:custDataLst>
              <p:tags r:id="rId1"/>
            </p:custDataLst>
          </p:nvPr>
        </p:nvGrpSpPr>
        <p:grpSpPr>
          <a:xfrm>
            <a:off x="510029" y="1009815"/>
            <a:ext cx="10853710" cy="5542059"/>
            <a:chOff x="1411" y="2878"/>
            <a:chExt cx="16720" cy="5229"/>
          </a:xfrm>
        </p:grpSpPr>
        <p:sp>
          <p:nvSpPr>
            <p:cNvPr id="8" name="圆角矩形 93"/>
            <p:cNvSpPr/>
            <p:nvPr>
              <p:custDataLst>
                <p:tags r:id="rId2"/>
              </p:custDataLst>
            </p:nvPr>
          </p:nvSpPr>
          <p:spPr>
            <a:xfrm>
              <a:off x="1411" y="2878"/>
              <a:ext cx="16720" cy="5229"/>
            </a:xfrm>
            <a:prstGeom prst="roundRect">
              <a:avLst>
                <a:gd name="adj" fmla="val 6553"/>
              </a:avLst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9" name="组合 8"/>
            <p:cNvGrpSpPr/>
            <p:nvPr>
              <p:custDataLst>
                <p:tags r:id="rId3"/>
              </p:custDataLst>
            </p:nvPr>
          </p:nvGrpSpPr>
          <p:grpSpPr>
            <a:xfrm>
              <a:off x="2147" y="7789"/>
              <a:ext cx="15244" cy="80"/>
              <a:chOff x="3554730" y="4312126"/>
              <a:chExt cx="5080000" cy="50800"/>
            </a:xfrm>
          </p:grpSpPr>
          <p:cxnSp>
            <p:nvCxnSpPr>
              <p:cNvPr id="13" name="直接连接符 12"/>
              <p:cNvCxnSpPr/>
              <p:nvPr>
                <p:custDataLst>
                  <p:tags r:id="rId4"/>
                </p:custDataLst>
              </p:nvPr>
            </p:nvCxnSpPr>
            <p:spPr>
              <a:xfrm>
                <a:off x="3554730" y="4337685"/>
                <a:ext cx="5080000" cy="0"/>
              </a:xfrm>
              <a:prstGeom prst="line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矩形: 圆角 8"/>
              <p:cNvSpPr/>
              <p:nvPr>
                <p:custDataLst>
                  <p:tags r:id="rId5"/>
                </p:custDataLst>
              </p:nvPr>
            </p:nvSpPr>
            <p:spPr>
              <a:xfrm flipV="1">
                <a:off x="5462904" y="4312126"/>
                <a:ext cx="1265555" cy="508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" name="组合 9"/>
            <p:cNvGrpSpPr/>
            <p:nvPr>
              <p:custDataLst>
                <p:tags r:id="rId6"/>
              </p:custDataLst>
            </p:nvPr>
          </p:nvGrpSpPr>
          <p:grpSpPr>
            <a:xfrm>
              <a:off x="2147" y="3148"/>
              <a:ext cx="15244" cy="80"/>
              <a:chOff x="3554730" y="2154580"/>
              <a:chExt cx="5080000" cy="50800"/>
            </a:xfrm>
          </p:grpSpPr>
          <p:cxnSp>
            <p:nvCxnSpPr>
              <p:cNvPr id="11" name="直接连接符 10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3554730" y="2181860"/>
                <a:ext cx="5080000" cy="0"/>
              </a:xfrm>
              <a:prstGeom prst="line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矩形: 圆角 9"/>
              <p:cNvSpPr/>
              <p:nvPr>
                <p:custDataLst>
                  <p:tags r:id="rId8"/>
                </p:custDataLst>
              </p:nvPr>
            </p:nvSpPr>
            <p:spPr>
              <a:xfrm flipV="1">
                <a:off x="5462904" y="2154580"/>
                <a:ext cx="1265555" cy="50800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EXTBOXSTYLE_GUID" val="{446bd498-651f-45f0-ad72-793d2774b8ab}"/>
</p:tagLst>
</file>

<file path=ppt/tags/tag10.xml><?xml version="1.0" encoding="utf-8"?>
<p:tagLst xmlns:p="http://schemas.openxmlformats.org/presentationml/2006/main">
  <p:tag name="KSO_WM_UNIT_TEXTBOXSTYLE_SHAPETYPE" val="0"/>
  <p:tag name="KSO_WM_UNIT_TEXTBOXSTYLE_TEMPLATETYPE" val="1"/>
  <p:tag name="KSO_WM_UNIT_PRESET_TEXT" val="点击此处添加正文，文字是您思想的提炼，为了演示发布的良好效果，请言简意赅的阐述您的观点。&#10;您的正文已经经简明扼要，字字珠玑，但信息却千丝万缕、错综复杂，需要用更多。"/>
  <p:tag name="KSO_WM_UNIT_NOCLEAR" val="1"/>
  <p:tag name="KSO_WM_UNIT_VALUE" val="6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947_92*f*1"/>
  <p:tag name="KSO_WM_TEMPLATE_CATEGORY" val="mixed"/>
  <p:tag name="KSO_WM_TEMPLATE_INDEX" val="20201947"/>
  <p:tag name="KSO_WM_UNIT_LAYERLEVEL" val="1"/>
  <p:tag name="KSO_WM_TAG_VERSION" val="1.0"/>
  <p:tag name="KSO_WM_BEAUTIFY_FLAG" val="#wm#"/>
  <p:tag name="KSO_WM_UNIT_TEXTBOXSTYLE_GUID" val="{27a1d665-bc37-4d3f-a819-46e97bd8fbdb}"/>
  <p:tag name="KSO_WM_UNIT_TEXTBOXSTYLE_TEMPLATEID" val="3132664"/>
  <p:tag name="KSO_WM_UNIT_TEXTBOXSTYLE_TYPE" val="8"/>
</p:tagLst>
</file>

<file path=ppt/tags/tag11.xml><?xml version="1.0" encoding="utf-8"?>
<p:tagLst xmlns:p="http://schemas.openxmlformats.org/presentationml/2006/main">
  <p:tag name="KSO_WM_UNIT_TEXTBOXSTYLE_GUID" val="{bce9bf4b-14e1-4941-a8ba-6fd433c90c2b}"/>
</p:tagLst>
</file>

<file path=ppt/tags/tag12.xml><?xml version="1.0" encoding="utf-8"?>
<p:tagLst xmlns:p="http://schemas.openxmlformats.org/presentationml/2006/main">
  <p:tag name="KSO_WM_UNIT_TEXTBOXSTYLE_SHAPETYPE" val="1"/>
  <p:tag name="KSO_WM_UNIT_TEXTBOXSTYLE_ADJUSTLEFT" val="0_-30.14999"/>
  <p:tag name="KSO_WM_UNIT_TEXTBOXSTYLE_ADJUSTTOP" val="0_-20.3"/>
  <p:tag name="KSO_WM_UNIT_TEXTBOXSTYLE_ADJUSTWIDTH" val="100_60.30002"/>
  <p:tag name="KSO_WM_UNIT_TEXTBOXSTYLE_ADJUSTHEIGTH" val="100_40.59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941_43*i*1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bce9bf4b-14e1-4941-a8ba-6fd433c90c2b}"/>
</p:tagLst>
</file>

<file path=ppt/tags/tag13.xml><?xml version="1.0" encoding="utf-8"?>
<p:tagLst xmlns:p="http://schemas.openxmlformats.org/presentationml/2006/main">
  <p:tag name="KSO_WM_UNIT_TEXTBOXSTYLE_SHAPETYPE" val="1"/>
  <p:tag name="KSO_WM_UNIT_TEXTBOXSTYLE_ADJUSTLEFT" val="0_-39.29999"/>
  <p:tag name="KSO_WM_UNIT_TEXTBOXSTYLE_ADJUSTTOP" val="0_-30.7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941_43*i*2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bce9bf4b-14e1-4941-a8ba-6fd433c90c2b}"/>
</p:tagLst>
</file>

<file path=ppt/tags/tag14.xml><?xml version="1.0" encoding="utf-8"?>
<p:tagLst xmlns:p="http://schemas.openxmlformats.org/presentationml/2006/main">
  <p:tag name="KSO_WM_UNIT_TEXTBOXSTYLE_SHAPETYPE" val="1"/>
  <p:tag name="KSO_WM_UNIT_TEXTBOXSTYLE_ADJUSTLEFT" val="0_-39.29999"/>
  <p:tag name="KSO_WM_UNIT_TEXTBOXSTYLE_ADJUSTTOP" val="0_-30.7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mixed20201941_43*i*3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TEXTBOXSTYLE_SHAPETYPE" val="1"/>
  <p:tag name="KSO_WM_UNIT_TEXTBOXSTYLE_ADJUSTLEFT" val="0_-23.49998"/>
  <p:tag name="KSO_WM_UNIT_TEXTBOXSTYLE_ADJUSTTOP" val="0_-30.7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mixed20201941_43*i*4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TEXTBOXSTYLE_SHAPETYPE" val="1"/>
  <p:tag name="KSO_WM_UNIT_TEXTBOXSTYLE_ADJUSTLEFT" val="0_-39.29999"/>
  <p:tag name="KSO_WM_UNIT_TEXTBOXSTYLE_ADJUSTTOP" val="100_9.799988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mixed20201941_43*i*5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bce9bf4b-14e1-4941-a8ba-6fd433c90c2b}"/>
</p:tagLst>
</file>

<file path=ppt/tags/tag17.xml><?xml version="1.0" encoding="utf-8"?>
<p:tagLst xmlns:p="http://schemas.openxmlformats.org/presentationml/2006/main">
  <p:tag name="KSO_WM_UNIT_TEXTBOXSTYLE_SHAPETYPE" val="1"/>
  <p:tag name="KSO_WM_UNIT_TEXTBOXSTYLE_ADJUSTLEFT" val="0_-39.29999"/>
  <p:tag name="KSO_WM_UNIT_TEXTBOXSTYLE_ADJUSTTOP" val="100_9.799988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mixed20201941_43*i*6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TEXTBOXSTYLE_SHAPETYPE" val="1"/>
  <p:tag name="KSO_WM_UNIT_TEXTBOXSTYLE_ADJUSTLEFT" val="0_-23.49998"/>
  <p:tag name="KSO_WM_UNIT_TEXTBOXSTYLE_ADJUSTTOP" val="100_9.799988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mixed20201941_43*i*7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TEXTBOXSTYLE_SHAPETYPE" val="1"/>
  <p:tag name="KSO_WM_UNIT_TEXTBOXSTYLE_ADJUSTLEFT" val="100_4.200012"/>
  <p:tag name="KSO_WM_UNIT_TEXTBOXSTYLE_ADJUSTTOP" val="100_9.799988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mixed20201941_43*i*8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bce9bf4b-14e1-4941-a8ba-6fd433c90c2b}"/>
</p:tagLst>
</file>

<file path=ppt/tags/tag2.xml><?xml version="1.0" encoding="utf-8"?>
<p:tagLst xmlns:p="http://schemas.openxmlformats.org/presentationml/2006/main">
  <p:tag name="KSO_WM_UNIT_TEXTBOXSTYLE_SHAPETYPE" val="1"/>
  <p:tag name="KSO_WM_UNIT_TEXTBOXSTYLE_ADJUSTLEFT" val="0_-36.79999"/>
  <p:tag name="KSO_WM_UNIT_TEXTBOXSTYLE_ADJUSTTOP" val="0_-38.65001"/>
  <p:tag name="KSO_WM_UNIT_TEXTBOXSTYLE_ADJUSTWIDTH" val="100_73.79999"/>
  <p:tag name="KSO_WM_UNIT_TEXTBOXSTYLE_ADJUSTHEIGTH" val="100_77.3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941_12*i*1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446bd498-651f-45f0-ad72-793d2774b8ab}"/>
</p:tagLst>
</file>

<file path=ppt/tags/tag20.xml><?xml version="1.0" encoding="utf-8"?>
<p:tagLst xmlns:p="http://schemas.openxmlformats.org/presentationml/2006/main">
  <p:tag name="KSO_WM_UNIT_TEXTBOXSTYLE_SHAPETYPE" val="1"/>
  <p:tag name="KSO_WM_UNIT_TEXTBOXSTYLE_ADJUSTLEFT" val="100_20"/>
  <p:tag name="KSO_WM_UNIT_TEXTBOXSTYLE_ADJUSTTOP" val="100_9.799988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mixed20201941_43*i*9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TEXTBOXSTYLE_SHAPETYPE" val="1"/>
  <p:tag name="KSO_WM_UNIT_TEXTBOXSTYLE_ADJUSTLEFT" val="100_4.200012"/>
  <p:tag name="KSO_WM_UNIT_TEXTBOXSTYLE_ADJUSTTOP" val="100_9.799988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0"/>
  <p:tag name="KSO_WM_UNIT_ID" val="mixed20201941_43*i*10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TEXTBOXSTYLE_SHAPETYPE" val="1"/>
  <p:tag name="KSO_WM_UNIT_TEXTBOXSTYLE_ADJUSTLEFT" val="100_4.200012"/>
  <p:tag name="KSO_WM_UNIT_TEXTBOXSTYLE_ADJUSTTOP" val="0_-29.64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1"/>
  <p:tag name="KSO_WM_UNIT_ID" val="mixed20201941_43*i*11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bce9bf4b-14e1-4941-a8ba-6fd433c90c2b}"/>
</p:tagLst>
</file>

<file path=ppt/tags/tag23.xml><?xml version="1.0" encoding="utf-8"?>
<p:tagLst xmlns:p="http://schemas.openxmlformats.org/presentationml/2006/main">
  <p:tag name="KSO_WM_UNIT_TEXTBOXSTYLE_SHAPETYPE" val="1"/>
  <p:tag name="KSO_WM_UNIT_TEXTBOXSTYLE_ADJUSTLEFT" val="100_20"/>
  <p:tag name="KSO_WM_UNIT_TEXTBOXSTYLE_ADJUSTTOP" val="0_-29.64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2"/>
  <p:tag name="KSO_WM_UNIT_ID" val="mixed20201941_43*i*12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TEXTBOXSTYLE_SHAPETYPE" val="1"/>
  <p:tag name="KSO_WM_UNIT_TEXTBOXSTYLE_ADJUSTLEFT" val="100_4.200012"/>
  <p:tag name="KSO_WM_UNIT_TEXTBOXSTYLE_ADJUSTTOP" val="0_-29.64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3"/>
  <p:tag name="KSO_WM_UNIT_ID" val="mixed20201941_43*i*13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TEXTBOXSTYLE_GUID" val="{446bd498-651f-45f0-ad72-793d2774b8ab}"/>
</p:tagLst>
</file>

<file path=ppt/tags/tag26.xml><?xml version="1.0" encoding="utf-8"?>
<p:tagLst xmlns:p="http://schemas.openxmlformats.org/presentationml/2006/main">
  <p:tag name="KSO_WM_UNIT_TEXTBOXSTYLE_SHAPETYPE" val="1"/>
  <p:tag name="KSO_WM_UNIT_TEXTBOXSTYLE_ADJUSTLEFT" val="0_-36.79999"/>
  <p:tag name="KSO_WM_UNIT_TEXTBOXSTYLE_ADJUSTTOP" val="0_-38.65001"/>
  <p:tag name="KSO_WM_UNIT_TEXTBOXSTYLE_ADJUSTWIDTH" val="100_73.79999"/>
  <p:tag name="KSO_WM_UNIT_TEXTBOXSTYLE_ADJUSTHEIGTH" val="100_77.3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941_12*i*1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446bd498-651f-45f0-ad72-793d2774b8ab}"/>
</p:tagLst>
</file>

<file path=ppt/tags/tag27.xml><?xml version="1.0" encoding="utf-8"?>
<p:tagLst xmlns:p="http://schemas.openxmlformats.org/presentationml/2006/main">
  <p:tag name="KSO_WM_UNIT_TEXTBOXSTYLE_SHAPETYPE" val="1"/>
  <p:tag name="KSO_WM_UNIT_TEXTBOXSTYLE_ADJUSTLEFT" val="0_0"/>
  <p:tag name="KSO_WM_UNIT_TEXTBOXSTYLE_ADJUSTTOP" val="100_22.73747"/>
  <p:tag name="KSO_WM_UNIT_TEXTBOXSTYLE_ADJUSTWIDTH" val="100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941_12*i*2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446bd498-651f-45f0-ad72-793d2774b8ab}"/>
</p:tagLst>
</file>

<file path=ppt/tags/tag28.xml><?xml version="1.0" encoding="utf-8"?>
<p:tagLst xmlns:p="http://schemas.openxmlformats.org/presentationml/2006/main">
  <p:tag name="KSO_WM_UNIT_TEXTBOXSTYLE_SHAPETYPE" val="1"/>
  <p:tag name="KSO_WM_UNIT_TEXTBOXSTYLE_ADJUSTLEFT" val="50_-200"/>
  <p:tag name="KSO_WM_UNIT_TEXTBOXSTYLE_ADJUSTTOP" val="100_24.74998"/>
  <p:tag name="KSO_WM_UNIT_TEXTBOXSTYLE_ADJUSTWIDTH" val="100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mixed20201941_12*i*3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TEXTBOXSTYLE_SHAPETYPE" val="1"/>
  <p:tag name="KSO_WM_UNIT_TEXTBOXSTYLE_ADJUSTLEFT" val="50_-49.75006"/>
  <p:tag name="KSO_WM_UNIT_TEXTBOXSTYLE_ADJUSTTOP" val="100_22.73747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mixed20201941_12*i*4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TEXTBOXSTYLE_SHAPETYPE" val="1"/>
  <p:tag name="KSO_WM_UNIT_TEXTBOXSTYLE_ADJUSTLEFT" val="0_0"/>
  <p:tag name="KSO_WM_UNIT_TEXTBOXSTYLE_ADJUSTTOP" val="100_22.73747"/>
  <p:tag name="KSO_WM_UNIT_TEXTBOXSTYLE_ADJUSTWIDTH" val="100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941_12*i*2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446bd498-651f-45f0-ad72-793d2774b8ab}"/>
</p:tagLst>
</file>

<file path=ppt/tags/tag30.xml><?xml version="1.0" encoding="utf-8"?>
<p:tagLst xmlns:p="http://schemas.openxmlformats.org/presentationml/2006/main">
  <p:tag name="KSO_WM_UNIT_TEXTBOXSTYLE_SHAPETYPE" val="1"/>
  <p:tag name="KSO_WM_UNIT_TEXTBOXSTYLE_ADJUSTLEFT" val="0_0"/>
  <p:tag name="KSO_WM_UNIT_TEXTBOXSTYLE_ADJUSTTOP" val="0_-25"/>
  <p:tag name="KSO_WM_UNIT_TEXTBOXSTYLE_ADJUSTWIDTH" val="100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mixed20201941_12*i*5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446bd498-651f-45f0-ad72-793d2774b8ab}"/>
</p:tagLst>
</file>

<file path=ppt/tags/tag31.xml><?xml version="1.0" encoding="utf-8"?>
<p:tagLst xmlns:p="http://schemas.openxmlformats.org/presentationml/2006/main">
  <p:tag name="KSO_WM_UNIT_TEXTBOXSTYLE_SHAPETYPE" val="1"/>
  <p:tag name="KSO_WM_UNIT_TEXTBOXSTYLE_ADJUSTLEFT" val="50_-200"/>
  <p:tag name="KSO_WM_UNIT_TEXTBOXSTYLE_ADJUSTTOP" val="0_-23"/>
  <p:tag name="KSO_WM_UNIT_TEXTBOXSTYLE_ADJUSTWIDTH" val="100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mixed20201941_12*i*6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TEXTBOXSTYLE_SHAPETYPE" val="1"/>
  <p:tag name="KSO_WM_UNIT_TEXTBOXSTYLE_ADJUSTLEFT" val="50_-49.75006"/>
  <p:tag name="KSO_WM_UNIT_TEXTBOXSTYLE_ADJUSTTOP" val="0_-25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mixed20201941_12*i*7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TEXTBOXSTYLE_SHAPETYPE" val="1"/>
  <p:tag name="KSO_WM_UNIT_TEXTBOXSTYLE_ADJUSTLEFT" val="50_-200"/>
  <p:tag name="KSO_WM_UNIT_TEXTBOXSTYLE_ADJUSTTOP" val="100_24.74998"/>
  <p:tag name="KSO_WM_UNIT_TEXTBOXSTYLE_ADJUSTWIDTH" val="100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mixed20201941_12*i*3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TEXTBOXSTYLE_SHAPETYPE" val="1"/>
  <p:tag name="KSO_WM_UNIT_TEXTBOXSTYLE_ADJUSTLEFT" val="50_-49.75006"/>
  <p:tag name="KSO_WM_UNIT_TEXTBOXSTYLE_ADJUSTTOP" val="100_22.73747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mixed20201941_12*i*4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TEXTBOXSTYLE_SHAPETYPE" val="1"/>
  <p:tag name="KSO_WM_UNIT_TEXTBOXSTYLE_ADJUSTLEFT" val="0_0"/>
  <p:tag name="KSO_WM_UNIT_TEXTBOXSTYLE_ADJUSTTOP" val="0_-25"/>
  <p:tag name="KSO_WM_UNIT_TEXTBOXSTYLE_ADJUSTWIDTH" val="100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mixed20201941_12*i*5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446bd498-651f-45f0-ad72-793d2774b8ab}"/>
</p:tagLst>
</file>

<file path=ppt/tags/tag7.xml><?xml version="1.0" encoding="utf-8"?>
<p:tagLst xmlns:p="http://schemas.openxmlformats.org/presentationml/2006/main">
  <p:tag name="KSO_WM_UNIT_TEXTBOXSTYLE_SHAPETYPE" val="1"/>
  <p:tag name="KSO_WM_UNIT_TEXTBOXSTYLE_ADJUSTLEFT" val="50_-200"/>
  <p:tag name="KSO_WM_UNIT_TEXTBOXSTYLE_ADJUSTTOP" val="0_-23"/>
  <p:tag name="KSO_WM_UNIT_TEXTBOXSTYLE_ADJUSTWIDTH" val="100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mixed20201941_12*i*6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TEXTBOXSTYLE_SHAPETYPE" val="1"/>
  <p:tag name="KSO_WM_UNIT_TEXTBOXSTYLE_ADJUSTLEFT" val="50_-49.75006"/>
  <p:tag name="KSO_WM_UNIT_TEXTBOXSTYLE_ADJUSTTOP" val="0_-25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mixed20201941_12*i*7"/>
  <p:tag name="KSO_WM_TEMPLATE_CATEGORY" val="mixed"/>
  <p:tag name="KSO_WM_TEMPLATE_INDEX" val="20201941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TEXTBOXSTYLE_SHAPETYPE" val="0"/>
  <p:tag name="KSO_WM_UNIT_TEXTBOXSTYLE_TEMPLATETYPE" val="1"/>
  <p:tag name="KSO_WM_UNIT_PRESET_TEXT" val="点击此处添加正文，文字是您思想的提炼，为了演示发布的良好效果，请言简意赅的阐述您的观点。&#10;您的正文已经经简明扼要，字字珠玑，但信息却千丝万缕、错综复杂，需要用更多的文字来表述；但请您尽可能提炼思想的精髓。"/>
  <p:tag name="KSO_WM_UNIT_NOCLEAR" val="1"/>
  <p:tag name="KSO_WM_UNIT_VALUE" val="5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941_12*f*1"/>
  <p:tag name="KSO_WM_TEMPLATE_CATEGORY" val="mixed"/>
  <p:tag name="KSO_WM_TEMPLATE_INDEX" val="20201941"/>
  <p:tag name="KSO_WM_UNIT_LAYERLEVEL" val="1"/>
  <p:tag name="KSO_WM_TAG_VERSION" val="1.0"/>
  <p:tag name="KSO_WM_BEAUTIFY_FLAG" val="#wm#"/>
  <p:tag name="KSO_WM_UNIT_TEXTBOXSTYLE_GUID" val="{446bd498-651f-45f0-ad72-793d2774b8ab}"/>
  <p:tag name="KSO_WM_UNIT_TEXTBOXSTYLE_TEMPLATEID" val="3135202"/>
  <p:tag name="KSO_WM_UNIT_TEXTBOXSTYLE_TYPE" val="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1006</Words>
  <Application>WPS 演示</Application>
  <PresentationFormat>宽屏</PresentationFormat>
  <Paragraphs>55</Paragraphs>
  <Slides>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华文仿宋</vt:lpstr>
      <vt:lpstr>仿宋</vt:lpstr>
      <vt:lpstr>创艺简标宋</vt:lpstr>
      <vt:lpstr>方正粗黑宋简体</vt:lpstr>
      <vt:lpstr>Arial Unicode MS</vt:lpstr>
      <vt:lpstr>Ebrima</vt:lpstr>
      <vt:lpstr>Segoe UI</vt:lpstr>
      <vt:lpstr>Wingdings</vt:lpstr>
      <vt:lpstr>Times New Roman</vt:lpstr>
      <vt:lpstr>Calibri</vt:lpstr>
      <vt:lpstr>黑体</vt:lpstr>
      <vt:lpstr>Arial Unicode MS</vt:lpstr>
      <vt:lpstr>Calibri Light</vt:lpstr>
      <vt:lpstr>等线</vt:lpstr>
      <vt:lpstr>Office 主题</vt:lpstr>
      <vt:lpstr>1_Office 主题</vt:lpstr>
      <vt:lpstr>Visio.Drawing.15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梵高的左耳</cp:lastModifiedBy>
  <cp:revision>127</cp:revision>
  <dcterms:created xsi:type="dcterms:W3CDTF">2021-03-03T08:16:00Z</dcterms:created>
  <dcterms:modified xsi:type="dcterms:W3CDTF">2021-06-25T08:12:18Z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SaveFontToCloudKey">
    <vt:lpwstr>258132207_btnclosed</vt:lpwstr>
  </property>
  <property fmtid="{D5CDD505-2E9C-101B-9397-08002B2CF9AE}" pid="3" name="ICV">
    <vt:lpwstr>365FF667CC464F539236A86CF1ECF7D1</vt:lpwstr>
  </property>
  <property fmtid="{D5CDD505-2E9C-101B-9397-08002B2CF9AE}" pid="4" name="KSOProductBuildVer">
    <vt:lpwstr>2052-11.1.0.10577</vt:lpwstr>
  </property>
</Properties>
</file>