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256" r:id="rId4"/>
    <p:sldId id="257" r:id="rId5"/>
    <p:sldId id="298" r:id="rId7"/>
    <p:sldId id="268" r:id="rId8"/>
    <p:sldId id="287" r:id="rId9"/>
    <p:sldId id="269" r:id="rId10"/>
    <p:sldId id="292" r:id="rId11"/>
    <p:sldId id="270" r:id="rId12"/>
    <p:sldId id="271" r:id="rId13"/>
    <p:sldId id="272" r:id="rId14"/>
    <p:sldId id="280" r:id="rId15"/>
    <p:sldId id="273" r:id="rId16"/>
    <p:sldId id="262"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84E2"/>
    <a:srgbClr val="705661"/>
    <a:srgbClr val="D460FF"/>
    <a:srgbClr val="01A8FF"/>
    <a:srgbClr val="34334B"/>
    <a:srgbClr val="6D5562"/>
    <a:srgbClr val="1A070E"/>
    <a:srgbClr val="725760"/>
    <a:srgbClr val="26101D"/>
    <a:srgbClr val="47A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baseline="0" dirty="0">
                <a:solidFill>
                  <a:schemeClr val="bg1"/>
                </a:solidFill>
                <a:latin typeface="微軟正黑體" panose="020B0604030504040204" pitchFamily="34" charset="-120"/>
                <a:ea typeface="微軟正黑體" panose="020B0604030504040204" pitchFamily="34" charset="-120"/>
              </a:rPr>
              <a:t>效率低：数据转录作业上午</a:t>
            </a:r>
            <a:r>
              <a:rPr lang="en-US" altLang="zh-CN" baseline="0" dirty="0">
                <a:solidFill>
                  <a:schemeClr val="bg1"/>
                </a:solidFill>
                <a:latin typeface="微軟正黑體" panose="020B0604030504040204" pitchFamily="34" charset="-120"/>
                <a:ea typeface="微軟正黑體" panose="020B0604030504040204" pitchFamily="34" charset="-120"/>
              </a:rPr>
              <a:t>2</a:t>
            </a:r>
            <a:r>
              <a:rPr lang="zh-CN" altLang="en-US" baseline="0" dirty="0">
                <a:solidFill>
                  <a:schemeClr val="bg1"/>
                </a:solidFill>
                <a:latin typeface="微軟正黑體" panose="020B0604030504040204" pitchFamily="34" charset="-120"/>
                <a:ea typeface="微軟正黑體" panose="020B0604030504040204" pitchFamily="34" charset="-120"/>
              </a:rPr>
              <a:t>小时，其他时间需频繁关注邮件内容，并及时操作。</a:t>
            </a:r>
            <a:endParaRPr lang="en-US" altLang="zh-CN" baseline="0" dirty="0">
              <a:solidFill>
                <a:schemeClr val="bg1"/>
              </a:solidFill>
              <a:latin typeface="微軟正黑體" panose="020B0604030504040204" pitchFamily="34" charset="-120"/>
              <a:ea typeface="微軟正黑體" panose="020B0604030504040204" pitchFamily="34" charset="-120"/>
            </a:endParaRPr>
          </a:p>
          <a:p>
            <a:endParaRPr lang="en-US" altLang="zh-CN" baseline="0" dirty="0">
              <a:solidFill>
                <a:schemeClr val="bg1"/>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0"/>
          </p:nvPr>
        </p:nvSpPr>
        <p:spPr/>
        <p:txBody>
          <a:bodyPr/>
          <a:lstStyle/>
          <a:p>
            <a:fld id="{F839FA23-A751-4197-B3C0-060BB29EEA98}" type="slidenum">
              <a:rPr lang="zh-TW" altLang="en-US" smtClean="0"/>
            </a:fld>
            <a:endParaRPr lang="zh-TW"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9" name="矩形 28"/>
          <p:cNvSpPr/>
          <p:nvPr userDrawn="1"/>
        </p:nvSpPr>
        <p:spPr>
          <a:xfrm flipV="1">
            <a:off x="1083077" y="1981118"/>
            <a:ext cx="10149221" cy="95945"/>
          </a:xfrm>
          <a:prstGeom prst="rect">
            <a:avLst/>
          </a:prstGeom>
          <a:gradFill>
            <a:gsLst>
              <a:gs pos="43000">
                <a:srgbClr val="B983E1"/>
              </a:gs>
              <a:gs pos="100000">
                <a:srgbClr val="17050A"/>
              </a:gs>
              <a:gs pos="0">
                <a:srgbClr val="00A8FF"/>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userDrawn="1"/>
        </p:nvGrpSpPr>
        <p:grpSpPr>
          <a:xfrm>
            <a:off x="1083077" y="1392923"/>
            <a:ext cx="2316071" cy="1446550"/>
            <a:chOff x="3221860" y="1907278"/>
            <a:chExt cx="2316071" cy="1446550"/>
          </a:xfrm>
        </p:grpSpPr>
        <p:sp>
          <p:nvSpPr>
            <p:cNvPr id="31" name="文本框 30"/>
            <p:cNvSpPr txBox="1"/>
            <p:nvPr/>
          </p:nvSpPr>
          <p:spPr>
            <a:xfrm>
              <a:off x="3221860" y="1907278"/>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中</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2" name="文本框 31"/>
            <p:cNvSpPr txBox="1"/>
            <p:nvPr/>
          </p:nvSpPr>
          <p:spPr>
            <a:xfrm>
              <a:off x="4080067" y="1907278"/>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国</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grpSp>
      <p:grpSp>
        <p:nvGrpSpPr>
          <p:cNvPr id="33" name="组合 32"/>
          <p:cNvGrpSpPr/>
          <p:nvPr userDrawn="1"/>
        </p:nvGrpSpPr>
        <p:grpSpPr>
          <a:xfrm>
            <a:off x="3005863" y="1289780"/>
            <a:ext cx="8397721" cy="1549693"/>
            <a:chOff x="1508112" y="2935045"/>
            <a:chExt cx="8397721" cy="1549693"/>
          </a:xfrm>
        </p:grpSpPr>
        <p:sp>
          <p:nvSpPr>
            <p:cNvPr id="34" name="文本框 33"/>
            <p:cNvSpPr txBox="1"/>
            <p:nvPr/>
          </p:nvSpPr>
          <p:spPr>
            <a:xfrm>
              <a:off x="3348263" y="2935045"/>
              <a:ext cx="929599"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方正粗黑宋简体" panose="02000000000000000000" pitchFamily="2" charset="-122"/>
                  <a:ea typeface="方正粗黑宋简体" panose="02000000000000000000" pitchFamily="2" charset="-122"/>
                </a:rPr>
                <a:t>+</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方正粗黑宋简体" panose="02000000000000000000" pitchFamily="2" charset="-122"/>
                <a:ea typeface="方正粗黑宋简体" panose="02000000000000000000" pitchFamily="2" charset="-122"/>
              </a:endParaRPr>
            </a:p>
          </p:txBody>
        </p:sp>
        <p:sp>
          <p:nvSpPr>
            <p:cNvPr id="35" name="文本框 34"/>
            <p:cNvSpPr txBox="1"/>
            <p:nvPr/>
          </p:nvSpPr>
          <p:spPr>
            <a:xfrm>
              <a:off x="5093031" y="2953697"/>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开</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6" name="文本框 35"/>
            <p:cNvSpPr txBox="1"/>
            <p:nvPr/>
          </p:nvSpPr>
          <p:spPr>
            <a:xfrm>
              <a:off x="5957860" y="2953697"/>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发</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7" name="文本框 36"/>
            <p:cNvSpPr txBox="1"/>
            <p:nvPr/>
          </p:nvSpPr>
          <p:spPr>
            <a:xfrm>
              <a:off x="6776691" y="2953697"/>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者</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8" name="文本框 37"/>
            <p:cNvSpPr txBox="1"/>
            <p:nvPr/>
          </p:nvSpPr>
          <p:spPr>
            <a:xfrm>
              <a:off x="7570912" y="2953697"/>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大</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9" name="文本框 38"/>
            <p:cNvSpPr txBox="1"/>
            <p:nvPr/>
          </p:nvSpPr>
          <p:spPr>
            <a:xfrm>
              <a:off x="8447969" y="2953697"/>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赛</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grpSp>
          <p:nvGrpSpPr>
            <p:cNvPr id="40" name="组合 39"/>
            <p:cNvGrpSpPr/>
            <p:nvPr/>
          </p:nvGrpSpPr>
          <p:grpSpPr>
            <a:xfrm>
              <a:off x="1508112" y="3038188"/>
              <a:ext cx="1994660" cy="1446550"/>
              <a:chOff x="1490018" y="4162664"/>
              <a:chExt cx="1994660" cy="1446550"/>
            </a:xfrm>
          </p:grpSpPr>
          <p:sp>
            <p:nvSpPr>
              <p:cNvPr id="44" name="文本框 43"/>
              <p:cNvSpPr txBox="1"/>
              <p:nvPr/>
            </p:nvSpPr>
            <p:spPr>
              <a:xfrm>
                <a:off x="1490018" y="4162664"/>
                <a:ext cx="956464"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rPr>
                  <a:t>R</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5" name="文本框 44"/>
              <p:cNvSpPr txBox="1"/>
              <p:nvPr/>
            </p:nvSpPr>
            <p:spPr>
              <a:xfrm>
                <a:off x="2055316" y="4162664"/>
                <a:ext cx="956464"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rPr>
                  <a:t>P</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6" name="文本框 45"/>
              <p:cNvSpPr txBox="1"/>
              <p:nvPr/>
            </p:nvSpPr>
            <p:spPr>
              <a:xfrm>
                <a:off x="2528214" y="4162664"/>
                <a:ext cx="956464"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rPr>
                  <a:t>A</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nvGrpSpPr>
            <p:cNvPr id="41" name="组合 40"/>
            <p:cNvGrpSpPr/>
            <p:nvPr/>
          </p:nvGrpSpPr>
          <p:grpSpPr>
            <a:xfrm>
              <a:off x="3953483" y="3038188"/>
              <a:ext cx="1657791" cy="1446550"/>
              <a:chOff x="4007931" y="4826644"/>
              <a:chExt cx="1657791" cy="1446550"/>
            </a:xfrm>
          </p:grpSpPr>
          <p:sp>
            <p:nvSpPr>
              <p:cNvPr id="42" name="文本框 41"/>
              <p:cNvSpPr txBox="1"/>
              <p:nvPr/>
            </p:nvSpPr>
            <p:spPr>
              <a:xfrm>
                <a:off x="4007931" y="4826644"/>
                <a:ext cx="975952"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rPr>
                  <a:t>A</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43" name="文本框 42"/>
              <p:cNvSpPr txBox="1"/>
              <p:nvPr/>
            </p:nvSpPr>
            <p:spPr>
              <a:xfrm>
                <a:off x="4689770" y="4826644"/>
                <a:ext cx="975952" cy="1446550"/>
              </a:xfrm>
              <a:prstGeom prst="rect">
                <a:avLst/>
              </a:prstGeom>
              <a:noFill/>
            </p:spPr>
            <p:txBody>
              <a:bodyPr wrap="square" rtlCol="0">
                <a:spAutoFit/>
              </a:bodyPr>
              <a:lstStyle/>
              <a:p>
                <a:r>
                  <a:rPr lang="en-US" altLang="zh-CN"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rPr>
                  <a:t>I</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grpSp>
      <p:sp>
        <p:nvSpPr>
          <p:cNvPr id="47" name="文本框 46"/>
          <p:cNvSpPr txBox="1"/>
          <p:nvPr userDrawn="1"/>
        </p:nvSpPr>
        <p:spPr>
          <a:xfrm>
            <a:off x="4432464" y="3668573"/>
            <a:ext cx="3904479" cy="584775"/>
          </a:xfrm>
          <a:prstGeom prst="rect">
            <a:avLst/>
          </a:prstGeom>
          <a:noFill/>
        </p:spPr>
        <p:txBody>
          <a:bodyPr wrap="square" rtlCol="0">
            <a:spAutoFit/>
          </a:bodyPr>
          <a:lstStyle/>
          <a:p>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智创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探索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应用</a:t>
            </a:r>
            <a:endPar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48" name="图片 47"/>
          <p:cNvPicPr>
            <a:picLocks noChangeAspect="1"/>
          </p:cNvPicPr>
          <p:nvPr userDrawn="1"/>
        </p:nvPicPr>
        <p:blipFill rotWithShape="1">
          <a:blip r:embed="rId2" cstate="print">
            <a:extLst>
              <a:ext uri="{28A0092B-C50C-407E-A947-70E740481C1C}">
                <a14:useLocalDpi xmlns:a14="http://schemas.microsoft.com/office/drawing/2010/main" val="0"/>
              </a:ext>
            </a:extLst>
          </a:blip>
          <a:srcRect l="36506"/>
          <a:stretch>
            <a:fillRect/>
          </a:stretch>
        </p:blipFill>
        <p:spPr>
          <a:xfrm rot="5400000">
            <a:off x="4615214" y="1275122"/>
            <a:ext cx="384548" cy="605651"/>
          </a:xfrm>
          <a:prstGeom prst="rect">
            <a:avLst/>
          </a:prstGeom>
        </p:spPr>
      </p:pic>
      <p:pic>
        <p:nvPicPr>
          <p:cNvPr id="49" name="图片 48"/>
          <p:cNvPicPr>
            <a:picLocks noChangeAspect="1"/>
          </p:cNvPicPr>
          <p:nvPr userDrawn="1"/>
        </p:nvPicPr>
        <p:blipFill rotWithShape="1">
          <a:blip r:embed="rId3" cstate="print">
            <a:duotone>
              <a:prstClr val="black"/>
              <a:schemeClr val="accent4">
                <a:tint val="45000"/>
                <a:satMod val="400000"/>
              </a:schemeClr>
            </a:duotone>
            <a:extLst>
              <a:ext uri="{28A0092B-C50C-407E-A947-70E740481C1C}">
                <a14:useLocalDpi xmlns:a14="http://schemas.microsoft.com/office/drawing/2010/main" val="0"/>
              </a:ext>
            </a:extLst>
          </a:blip>
          <a:srcRect l="36506"/>
          <a:stretch>
            <a:fillRect/>
          </a:stretch>
        </p:blipFill>
        <p:spPr>
          <a:xfrm rot="5400000">
            <a:off x="7579447" y="3019739"/>
            <a:ext cx="672156" cy="1058624"/>
          </a:xfrm>
          <a:prstGeom prst="rect">
            <a:avLst/>
          </a:prstGeom>
        </p:spPr>
      </p:pic>
      <p:sp>
        <p:nvSpPr>
          <p:cNvPr id="50" name="文本框 49"/>
          <p:cNvSpPr txBox="1"/>
          <p:nvPr userDrawn="1"/>
        </p:nvSpPr>
        <p:spPr>
          <a:xfrm>
            <a:off x="2395708" y="2673824"/>
            <a:ext cx="7494359" cy="584775"/>
          </a:xfrm>
          <a:prstGeom prst="rect">
            <a:avLst/>
          </a:prstGeom>
          <a:noFill/>
        </p:spPr>
        <p:txBody>
          <a:bodyPr wrap="none" rtlCol="0">
            <a:spAutoFit/>
          </a:bodyPr>
          <a:lstStyle/>
          <a:p>
            <a:r>
              <a:rPr lang="en-US" altLang="zh-CN" sz="3200" dirty="0">
                <a:solidFill>
                  <a:schemeClr val="bg1"/>
                </a:solidFill>
                <a:latin typeface="Ebrima" panose="02000000000000000000" pitchFamily="2" charset="0"/>
                <a:ea typeface="Ebrima" panose="02000000000000000000" pitchFamily="2" charset="0"/>
                <a:cs typeface="Ebrima" panose="02000000000000000000" pitchFamily="2" charset="0"/>
              </a:rPr>
              <a:t>CHINA RPA+AI DEVELOPER CHALLENGE</a:t>
            </a:r>
            <a:endParaRPr lang="zh-CN" altLang="en-US" sz="3200" dirty="0">
              <a:solidFill>
                <a:schemeClr val="bg1"/>
              </a:solidFill>
              <a:latin typeface="Ebrima" panose="02000000000000000000" pitchFamily="2" charset="0"/>
              <a:ea typeface="微软雅黑" panose="020B0503020204020204" pitchFamily="34" charset="-122"/>
              <a:cs typeface="Ebrima" panose="02000000000000000000" pitchFamily="2"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8E46046-C7FE-4B04-806F-A48B4A20A731}" type="slidenum">
              <a:rPr lang="zh-CN" altLang="en-US" smtClean="0"/>
            </a:fld>
            <a:endParaRPr lang="zh-CN" altLang="en-US"/>
          </a:p>
        </p:txBody>
      </p:sp>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4" y="-57111"/>
            <a:ext cx="12353453" cy="6948000"/>
          </a:xfrm>
          <a:prstGeom prst="rect">
            <a:avLst/>
          </a:prstGeom>
        </p:spPr>
      </p:pic>
      <p:grpSp>
        <p:nvGrpSpPr>
          <p:cNvPr id="11" name="组合 10"/>
          <p:cNvGrpSpPr/>
          <p:nvPr userDrawn="1"/>
        </p:nvGrpSpPr>
        <p:grpSpPr>
          <a:xfrm>
            <a:off x="10486256" y="-38067"/>
            <a:ext cx="2245394" cy="1015326"/>
            <a:chOff x="10476631" y="29308"/>
            <a:chExt cx="2245394" cy="1015326"/>
          </a:xfrm>
        </p:grpSpPr>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6631" y="29308"/>
              <a:ext cx="1724994" cy="787133"/>
            </a:xfrm>
            <a:prstGeom prst="rect">
              <a:avLst/>
            </a:prstGeom>
          </p:spPr>
        </p:pic>
        <p:sp>
          <p:nvSpPr>
            <p:cNvPr id="13" name="文本框 12"/>
            <p:cNvSpPr txBox="1"/>
            <p:nvPr userDrawn="1"/>
          </p:nvSpPr>
          <p:spPr>
            <a:xfrm>
              <a:off x="10579602" y="767635"/>
              <a:ext cx="2142423" cy="276999"/>
            </a:xfrm>
            <a:prstGeom prst="rect">
              <a:avLst/>
            </a:prstGeom>
            <a:noFill/>
          </p:spPr>
          <p:txBody>
            <a:bodyPr wrap="square" rtlCol="0">
              <a:spAutoFit/>
            </a:bodyPr>
            <a:lstStyle/>
            <a:p>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 创 </a:t>
              </a:r>
              <a:r>
                <a:rPr lang="en-US" altLang="zh-CN"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探 索 </a:t>
              </a:r>
              <a:r>
                <a:rPr lang="en-US" altLang="zh-CN"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应 用</a:t>
              </a:r>
              <a:endPar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6812" y="1752261"/>
            <a:ext cx="4201895" cy="1917369"/>
          </a:xfrm>
          <a:prstGeom prst="rect">
            <a:avLst/>
          </a:prstGeom>
        </p:spPr>
      </p:pic>
      <p:pic>
        <p:nvPicPr>
          <p:cNvPr id="10" name="图片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56294" y="2499927"/>
            <a:ext cx="4814036" cy="2339406"/>
          </a:xfrm>
          <a:prstGeom prst="rect">
            <a:avLst/>
          </a:prstGeom>
        </p:spPr>
      </p:pic>
      <p:sp>
        <p:nvSpPr>
          <p:cNvPr id="12" name="文本框 11"/>
          <p:cNvSpPr txBox="1"/>
          <p:nvPr userDrawn="1"/>
        </p:nvSpPr>
        <p:spPr>
          <a:xfrm>
            <a:off x="1731229" y="3669630"/>
            <a:ext cx="3904479" cy="584775"/>
          </a:xfrm>
          <a:prstGeom prst="rect">
            <a:avLst/>
          </a:prstGeom>
          <a:noFill/>
        </p:spPr>
        <p:txBody>
          <a:bodyPr wrap="square" rtlCol="0">
            <a:spAutoFit/>
          </a:bodyPr>
          <a:lstStyle/>
          <a:p>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智创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探索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应用</a:t>
            </a:r>
            <a:endPar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295FEE9-3369-4D2B-8668-FFFB4CA86DE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E46046-C7FE-4B04-806F-A48B4A20A731}"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4.png"/><Relationship Id="rId12" Type="http://schemas.openxmlformats.org/officeDocument/2006/relationships/image" Target="../media/image7.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95FEE9-3369-4D2B-8668-FFFB4CA86DE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46046-C7FE-4B04-806F-A48B4A20A731}" type="slidenum">
              <a:rPr lang="zh-CN" altLang="en-US" smtClean="0"/>
            </a:fld>
            <a:endParaRPr lang="zh-CN" altLang="en-US"/>
          </a:p>
        </p:txBody>
      </p:sp>
      <p:pic>
        <p:nvPicPr>
          <p:cNvPr id="7" name="图片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276" y="-42332"/>
            <a:ext cx="12355200" cy="6992698"/>
          </a:xfrm>
          <a:prstGeom prst="rect">
            <a:avLst/>
          </a:prstGeom>
        </p:spPr>
      </p:pic>
      <p:grpSp>
        <p:nvGrpSpPr>
          <p:cNvPr id="13" name="组合 12"/>
          <p:cNvGrpSpPr/>
          <p:nvPr userDrawn="1"/>
        </p:nvGrpSpPr>
        <p:grpSpPr>
          <a:xfrm>
            <a:off x="10486256" y="-38067"/>
            <a:ext cx="2245394" cy="1015326"/>
            <a:chOff x="10476631" y="29308"/>
            <a:chExt cx="2245394" cy="1015326"/>
          </a:xfrm>
        </p:grpSpPr>
        <p:pic>
          <p:nvPicPr>
            <p:cNvPr id="11" name="图片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76631" y="29308"/>
              <a:ext cx="1724994" cy="787133"/>
            </a:xfrm>
            <a:prstGeom prst="rect">
              <a:avLst/>
            </a:prstGeom>
          </p:spPr>
        </p:pic>
        <p:sp>
          <p:nvSpPr>
            <p:cNvPr id="12" name="文本框 11"/>
            <p:cNvSpPr txBox="1"/>
            <p:nvPr userDrawn="1"/>
          </p:nvSpPr>
          <p:spPr>
            <a:xfrm>
              <a:off x="10579602" y="767635"/>
              <a:ext cx="2142423" cy="276999"/>
            </a:xfrm>
            <a:prstGeom prst="rect">
              <a:avLst/>
            </a:prstGeom>
            <a:noFill/>
          </p:spPr>
          <p:txBody>
            <a:bodyPr wrap="square" rtlCol="0">
              <a:spAutoFit/>
            </a:bodyPr>
            <a:lstStyle/>
            <a:p>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 创 </a:t>
              </a:r>
              <a:r>
                <a:rPr lang="en-US" altLang="zh-CN"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探 索 </a:t>
              </a:r>
              <a:r>
                <a:rPr lang="en-US" altLang="zh-CN"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应 用</a:t>
              </a:r>
              <a:endParaRPr lang="zh-CN" altLang="en-US" sz="1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95FEE9-3369-4D2B-8668-FFFB4CA86DE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46046-C7FE-4B04-806F-A48B4A20A731}" type="slidenum">
              <a:rPr lang="zh-CN" altLang="en-US" smtClean="0"/>
            </a:fld>
            <a:endParaRPr lang="zh-CN" altLang="en-US"/>
          </a:p>
        </p:txBody>
      </p:sp>
      <p:pic>
        <p:nvPicPr>
          <p:cNvPr id="7" name="图片 6"/>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10275" y="-42332"/>
            <a:ext cx="12276225" cy="6948000"/>
          </a:xfrm>
          <a:prstGeom prst="rect">
            <a:avLst/>
          </a:prstGeom>
        </p:spPr>
      </p:pic>
      <p:pic>
        <p:nvPicPr>
          <p:cNvPr id="10" name="图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6812" y="1752261"/>
            <a:ext cx="4201895" cy="1917369"/>
          </a:xfrm>
          <a:prstGeom prst="rect">
            <a:avLst/>
          </a:prstGeom>
        </p:spPr>
      </p:pic>
      <p:pic>
        <p:nvPicPr>
          <p:cNvPr id="13" name="图片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33295" y="2576929"/>
            <a:ext cx="4814036" cy="2339406"/>
          </a:xfrm>
          <a:prstGeom prst="rect">
            <a:avLst/>
          </a:prstGeom>
        </p:spPr>
      </p:pic>
      <p:sp>
        <p:nvSpPr>
          <p:cNvPr id="14" name="文本框 13"/>
          <p:cNvSpPr txBox="1"/>
          <p:nvPr userDrawn="1"/>
        </p:nvSpPr>
        <p:spPr>
          <a:xfrm>
            <a:off x="1731229" y="3669630"/>
            <a:ext cx="3904479" cy="584775"/>
          </a:xfrm>
          <a:prstGeom prst="rect">
            <a:avLst/>
          </a:prstGeom>
          <a:noFill/>
        </p:spPr>
        <p:txBody>
          <a:bodyPr wrap="square" rtlCol="0">
            <a:spAutoFit/>
          </a:bodyPr>
          <a:lstStyle/>
          <a:p>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智创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探索 </a:t>
            </a:r>
            <a:r>
              <a:rPr lang="en-US" altLang="zh-CN"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 </a:t>
            </a:r>
            <a:r>
              <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应用</a:t>
            </a:r>
            <a:endParaRPr lang="zh-CN" altLang="en-US" sz="3200" dirty="0">
              <a:gradFill>
                <a:gsLst>
                  <a:gs pos="0">
                    <a:srgbClr val="01A8FF"/>
                  </a:gs>
                  <a:gs pos="100000">
                    <a:srgbClr val="D460FF"/>
                  </a:gs>
                </a:gsLst>
                <a:lin ang="2700000" scaled="1"/>
              </a:gra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cxnSp>
        <p:nvCxnSpPr>
          <p:cNvPr id="16" name="直线连接符 15"/>
          <p:cNvCxnSpPr/>
          <p:nvPr userDrawn="1"/>
        </p:nvCxnSpPr>
        <p:spPr>
          <a:xfrm>
            <a:off x="6092789" y="2974206"/>
            <a:ext cx="0" cy="856649"/>
          </a:xfrm>
          <a:prstGeom prst="line">
            <a:avLst/>
          </a:prstGeom>
          <a:ln w="12700">
            <a:solidFill>
              <a:srgbClr val="B484E2"/>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image" Target="../media/image8.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3.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6" Type="http://schemas.openxmlformats.org/officeDocument/2006/relationships/notesSlide" Target="../notesSlides/notesSlide2.xml"/><Relationship Id="rId25" Type="http://schemas.openxmlformats.org/officeDocument/2006/relationships/slideLayout" Target="../slideLayouts/slideLayout7.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4" Type="http://schemas.openxmlformats.org/officeDocument/2006/relationships/slideLayout" Target="../slideLayouts/slideLayout7.xml"/><Relationship Id="rId23" Type="http://schemas.openxmlformats.org/officeDocument/2006/relationships/tags" Target="../tags/tag47.xml"/><Relationship Id="rId22" Type="http://schemas.openxmlformats.org/officeDocument/2006/relationships/tags" Target="../tags/tag46.xml"/><Relationship Id="rId21" Type="http://schemas.openxmlformats.org/officeDocument/2006/relationships/tags" Target="../tags/tag45.xml"/><Relationship Id="rId20" Type="http://schemas.openxmlformats.org/officeDocument/2006/relationships/tags" Target="../tags/tag44.xml"/><Relationship Id="rId2" Type="http://schemas.openxmlformats.org/officeDocument/2006/relationships/tags" Target="../tags/tag26.xml"/><Relationship Id="rId19" Type="http://schemas.openxmlformats.org/officeDocument/2006/relationships/tags" Target="../tags/tag43.xml"/><Relationship Id="rId18" Type="http://schemas.openxmlformats.org/officeDocument/2006/relationships/tags" Target="../tags/tag42.xml"/><Relationship Id="rId17" Type="http://schemas.openxmlformats.org/officeDocument/2006/relationships/tags" Target="../tags/tag41.xml"/><Relationship Id="rId16" Type="http://schemas.openxmlformats.org/officeDocument/2006/relationships/tags" Target="../tags/tag40.xml"/><Relationship Id="rId15" Type="http://schemas.openxmlformats.org/officeDocument/2006/relationships/tags" Target="../tags/tag39.xml"/><Relationship Id="rId14" Type="http://schemas.openxmlformats.org/officeDocument/2006/relationships/tags" Target="../tags/tag38.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tags" Target="../tags/tag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21.png"/><Relationship Id="rId7" Type="http://schemas.openxmlformats.org/officeDocument/2006/relationships/image" Target="../media/image1.sv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2" Type="http://schemas.openxmlformats.org/officeDocument/2006/relationships/slideLayout" Target="../slideLayouts/slideLayout7.xml"/><Relationship Id="rId11" Type="http://schemas.openxmlformats.org/officeDocument/2006/relationships/image" Target="../media/image3.svg"/><Relationship Id="rId10" Type="http://schemas.openxmlformats.org/officeDocument/2006/relationships/image" Target="../media/image22.pn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30.jpeg"/><Relationship Id="rId7" Type="http://schemas.openxmlformats.org/officeDocument/2006/relationships/image" Target="../media/image29.jpeg"/><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占位符 2"/>
          <p:cNvSpPr txBox="1"/>
          <p:nvPr/>
        </p:nvSpPr>
        <p:spPr>
          <a:xfrm>
            <a:off x="4426082" y="4880903"/>
            <a:ext cx="3381856" cy="580723"/>
          </a:xfrm>
          <a:prstGeom prst="rect">
            <a:avLst/>
          </a:prstGeom>
          <a:solidFill>
            <a:srgbClr val="759BFF">
              <a:alpha val="10000"/>
            </a:srgbClr>
          </a:solidFill>
          <a:ln>
            <a:noFill/>
          </a:ln>
        </p:spPr>
        <p:txBody>
          <a:bodyPr anchor="ctr" anchorCtr="1">
            <a:normAutofit/>
          </a:bodyPr>
          <a:lstStyle>
            <a:lvl1pPr marL="0" indent="0" algn="l" defTabSz="914400" rtl="0" eaLnBrk="1" latinLnBrk="0" hangingPunct="1">
              <a:lnSpc>
                <a:spcPct val="90000"/>
              </a:lnSpc>
              <a:spcBef>
                <a:spcPts val="1000"/>
              </a:spcBef>
              <a:buFont typeface="Arial" panose="020B0604020202090204" pitchFamily="34" charset="0"/>
              <a:buNone/>
              <a:defRPr sz="1800" kern="1200">
                <a:solidFill>
                  <a:schemeClr val="bg1">
                    <a:alpha val="9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gn="ctr"/>
            <a:r>
              <a:rPr kumimoji="1" lang="zh-CN" altLang="en-US" dirty="0"/>
              <a:t>智能客服</a:t>
            </a:r>
            <a:endParaRPr kumimoji="1" lang="zh-CN" altLang="en-US" sz="700" dirty="0"/>
          </a:p>
        </p:txBody>
      </p:sp>
      <p:grpSp>
        <p:nvGrpSpPr>
          <p:cNvPr id="32" name="组合 31"/>
          <p:cNvGrpSpPr/>
          <p:nvPr/>
        </p:nvGrpSpPr>
        <p:grpSpPr>
          <a:xfrm>
            <a:off x="1083077" y="1392923"/>
            <a:ext cx="2316071" cy="1446550"/>
            <a:chOff x="3221860" y="1907278"/>
            <a:chExt cx="2316071" cy="1446550"/>
          </a:xfrm>
        </p:grpSpPr>
        <p:sp>
          <p:nvSpPr>
            <p:cNvPr id="35" name="文本框 34"/>
            <p:cNvSpPr txBox="1"/>
            <p:nvPr/>
          </p:nvSpPr>
          <p:spPr>
            <a:xfrm>
              <a:off x="3221860" y="1907278"/>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中</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sp>
          <p:nvSpPr>
            <p:cNvPr id="36" name="文本框 35"/>
            <p:cNvSpPr txBox="1"/>
            <p:nvPr/>
          </p:nvSpPr>
          <p:spPr>
            <a:xfrm>
              <a:off x="4080067" y="1907278"/>
              <a:ext cx="1457864" cy="1446550"/>
            </a:xfrm>
            <a:prstGeom prst="rect">
              <a:avLst/>
            </a:prstGeom>
            <a:noFill/>
          </p:spPr>
          <p:txBody>
            <a:bodyPr wrap="square" rtlCol="0">
              <a:spAutoFit/>
            </a:bodyPr>
            <a:lstStyle/>
            <a:p>
              <a:r>
                <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rPr>
                <a:t>国</a:t>
              </a:r>
              <a:endParaRPr lang="zh-CN" altLang="en-US" sz="8800" b="1" dirty="0">
                <a:gradFill flip="none" rotWithShape="1">
                  <a:gsLst>
                    <a:gs pos="100000">
                      <a:schemeClr val="tx1">
                        <a:lumMod val="95000"/>
                        <a:lumOff val="5000"/>
                        <a:alpha val="0"/>
                      </a:schemeClr>
                    </a:gs>
                    <a:gs pos="39000">
                      <a:schemeClr val="bg1"/>
                    </a:gs>
                    <a:gs pos="0">
                      <a:schemeClr val="bg1"/>
                    </a:gs>
                  </a:gsLst>
                  <a:lin ang="0" scaled="1"/>
                  <a:tileRect/>
                </a:gradFill>
                <a:latin typeface="华文仿宋" panose="02010600040101010101" pitchFamily="2" charset="-122"/>
                <a:ea typeface="创艺简标宋" pitchFamily="2" charset="-122"/>
              </a:endParaRPr>
            </a:p>
          </p:txBody>
        </p:sp>
      </p:grpSp>
      <p:pic>
        <p:nvPicPr>
          <p:cNvPr id="58" name="图片 57"/>
          <p:cNvPicPr>
            <a:picLocks noChangeAspect="1"/>
          </p:cNvPicPr>
          <p:nvPr/>
        </p:nvPicPr>
        <p:blipFill>
          <a:blip r:embed="rId1"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0833246" y="840264"/>
            <a:ext cx="963174" cy="963174"/>
          </a:xfrm>
          <a:prstGeom prst="rect">
            <a:avLst/>
          </a:prstGeom>
        </p:spPr>
      </p:pic>
      <p:pic>
        <p:nvPicPr>
          <p:cNvPr id="59" name="图片 58"/>
          <p:cNvPicPr>
            <a:picLocks noChangeAspect="1"/>
          </p:cNvPicPr>
          <p:nvPr/>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36506"/>
          <a:stretch>
            <a:fillRect/>
          </a:stretch>
        </p:blipFill>
        <p:spPr>
          <a:xfrm rot="5400000">
            <a:off x="1077608" y="506641"/>
            <a:ext cx="507902" cy="799929"/>
          </a:xfrm>
          <a:prstGeom prst="rect">
            <a:avLst/>
          </a:prstGeom>
        </p:spPr>
      </p:pic>
      <p:pic>
        <p:nvPicPr>
          <p:cNvPr id="60" name="图片 59"/>
          <p:cNvPicPr>
            <a:picLocks noChangeAspect="1"/>
          </p:cNvPicPr>
          <p:nvPr/>
        </p:nvPicPr>
        <p:blipFill rotWithShape="1">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l="36506"/>
          <a:stretch>
            <a:fillRect/>
          </a:stretch>
        </p:blipFill>
        <p:spPr>
          <a:xfrm rot="5400000">
            <a:off x="9081309" y="87943"/>
            <a:ext cx="672156" cy="1058624"/>
          </a:xfrm>
          <a:prstGeom prst="rect">
            <a:avLst/>
          </a:prstGeom>
        </p:spPr>
      </p:pic>
      <p:pic>
        <p:nvPicPr>
          <p:cNvPr id="61" name="图片 60"/>
          <p:cNvPicPr>
            <a:picLocks noChangeAspect="1"/>
          </p:cNvPicPr>
          <p:nvPr/>
        </p:nvPicPr>
        <p:blipFill rotWithShape="1">
          <a:blip r:embed="rId4" cstate="print">
            <a:extLst>
              <a:ext uri="{28A0092B-C50C-407E-A947-70E740481C1C}">
                <a14:useLocalDpi xmlns:a14="http://schemas.microsoft.com/office/drawing/2010/main" val="0"/>
              </a:ext>
            </a:extLst>
          </a:blip>
          <a:srcRect l="36506"/>
          <a:stretch>
            <a:fillRect/>
          </a:stretch>
        </p:blipFill>
        <p:spPr>
          <a:xfrm rot="5400000">
            <a:off x="4615214" y="1275122"/>
            <a:ext cx="384548" cy="6056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2499" y="304158"/>
            <a:ext cx="553564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模式和技术创新性</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Mode and Technological Innovation</a:t>
            </a:r>
            <a:endParaRPr 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pic>
        <p:nvPicPr>
          <p:cNvPr id="2" name="图片 1"/>
          <p:cNvPicPr>
            <a:picLocks noChangeAspect="1"/>
          </p:cNvPicPr>
          <p:nvPr/>
        </p:nvPicPr>
        <p:blipFill>
          <a:blip r:embed="rId1"/>
          <a:stretch>
            <a:fillRect/>
          </a:stretch>
        </p:blipFill>
        <p:spPr>
          <a:xfrm>
            <a:off x="292735" y="1866265"/>
            <a:ext cx="3184525" cy="1830070"/>
          </a:xfrm>
          <a:prstGeom prst="rect">
            <a:avLst/>
          </a:prstGeom>
        </p:spPr>
      </p:pic>
      <p:sp>
        <p:nvSpPr>
          <p:cNvPr id="35" name="文本框 34"/>
          <p:cNvSpPr txBox="1"/>
          <p:nvPr/>
        </p:nvSpPr>
        <p:spPr>
          <a:xfrm>
            <a:off x="602615" y="1464945"/>
            <a:ext cx="2245995" cy="30670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①可视化多伦会话模型</a:t>
            </a:r>
            <a:endParaRPr kumimoji="0" lang="zh-CN" altLang="en-US" sz="1400" b="1" i="0" u="none" strike="noStrike" kern="0" cap="none" spc="2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pic>
        <p:nvPicPr>
          <p:cNvPr id="184" name="图片 183"/>
          <p:cNvPicPr>
            <a:picLocks noChangeAspect="1"/>
          </p:cNvPicPr>
          <p:nvPr/>
        </p:nvPicPr>
        <p:blipFill>
          <a:blip r:embed="rId2"/>
          <a:stretch>
            <a:fillRect/>
          </a:stretch>
        </p:blipFill>
        <p:spPr>
          <a:xfrm>
            <a:off x="3877945" y="4476115"/>
            <a:ext cx="3420745" cy="2075815"/>
          </a:xfrm>
          <a:prstGeom prst="rect">
            <a:avLst/>
          </a:prstGeom>
        </p:spPr>
      </p:pic>
      <p:pic>
        <p:nvPicPr>
          <p:cNvPr id="185" name="图片 184"/>
          <p:cNvPicPr>
            <a:picLocks noChangeAspect="1"/>
          </p:cNvPicPr>
          <p:nvPr/>
        </p:nvPicPr>
        <p:blipFill>
          <a:blip r:embed="rId3"/>
          <a:stretch>
            <a:fillRect/>
          </a:stretch>
        </p:blipFill>
        <p:spPr>
          <a:xfrm>
            <a:off x="3860800" y="1866900"/>
            <a:ext cx="3440430" cy="1824990"/>
          </a:xfrm>
          <a:prstGeom prst="rect">
            <a:avLst/>
          </a:prstGeom>
        </p:spPr>
      </p:pic>
      <p:sp>
        <p:nvSpPr>
          <p:cNvPr id="186" name="文本框 185"/>
          <p:cNvSpPr txBox="1"/>
          <p:nvPr/>
        </p:nvSpPr>
        <p:spPr>
          <a:xfrm>
            <a:off x="4311015" y="1464945"/>
            <a:ext cx="2495550" cy="30670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②静默坐席</a:t>
            </a:r>
            <a:r>
              <a:rPr lang="en-US" altLang="zh-CN" sz="1400" b="1" kern="0" spc="200" dirty="0">
                <a:solidFill>
                  <a:schemeClr val="bg1"/>
                </a:solidFill>
              </a:rPr>
              <a:t>&amp;</a:t>
            </a:r>
            <a:r>
              <a:rPr lang="zh-CN" altLang="en-US" sz="1400" b="1" kern="0" spc="200" dirty="0">
                <a:solidFill>
                  <a:schemeClr val="bg1"/>
                </a:solidFill>
              </a:rPr>
              <a:t>人机协作</a:t>
            </a:r>
            <a:endParaRPr lang="zh-CN" altLang="en-US" sz="1400" b="1" kern="0" spc="200" dirty="0">
              <a:solidFill>
                <a:schemeClr val="bg1"/>
              </a:solidFill>
            </a:endParaRPr>
          </a:p>
        </p:txBody>
      </p:sp>
      <p:sp>
        <p:nvSpPr>
          <p:cNvPr id="187" name="文本框 186"/>
          <p:cNvSpPr txBox="1"/>
          <p:nvPr/>
        </p:nvSpPr>
        <p:spPr>
          <a:xfrm>
            <a:off x="603250" y="4097655"/>
            <a:ext cx="2495550" cy="30670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③智能防骚扰机制</a:t>
            </a:r>
            <a:endParaRPr lang="zh-CN" altLang="en-US" sz="1400" b="1" kern="0" spc="200" dirty="0">
              <a:solidFill>
                <a:schemeClr val="bg1"/>
              </a:solidFill>
            </a:endParaRPr>
          </a:p>
        </p:txBody>
      </p:sp>
      <p:sp>
        <p:nvSpPr>
          <p:cNvPr id="188" name="文本框 187"/>
          <p:cNvSpPr txBox="1"/>
          <p:nvPr/>
        </p:nvSpPr>
        <p:spPr>
          <a:xfrm>
            <a:off x="4036695" y="4097655"/>
            <a:ext cx="3138170" cy="30670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④催收场景下一客多号外呼模式</a:t>
            </a:r>
            <a:endParaRPr lang="zh-CN" altLang="en-US" sz="1400" b="1" kern="0" spc="200" dirty="0">
              <a:solidFill>
                <a:schemeClr val="bg1"/>
              </a:solidFill>
            </a:endParaRPr>
          </a:p>
        </p:txBody>
      </p:sp>
      <p:pic>
        <p:nvPicPr>
          <p:cNvPr id="189" name="图片 188"/>
          <p:cNvPicPr>
            <a:picLocks noChangeAspect="1"/>
          </p:cNvPicPr>
          <p:nvPr/>
        </p:nvPicPr>
        <p:blipFill>
          <a:blip r:embed="rId4"/>
          <a:stretch>
            <a:fillRect/>
          </a:stretch>
        </p:blipFill>
        <p:spPr>
          <a:xfrm>
            <a:off x="292735" y="4472940"/>
            <a:ext cx="3184525" cy="2078355"/>
          </a:xfrm>
          <a:prstGeom prst="rect">
            <a:avLst/>
          </a:prstGeom>
        </p:spPr>
      </p:pic>
      <p:sp>
        <p:nvSpPr>
          <p:cNvPr id="190" name="文本框 189"/>
          <p:cNvSpPr txBox="1"/>
          <p:nvPr/>
        </p:nvSpPr>
        <p:spPr>
          <a:xfrm>
            <a:off x="7699375" y="2458720"/>
            <a:ext cx="4258310" cy="2584450"/>
          </a:xfrm>
          <a:prstGeom prst="rect">
            <a:avLst/>
          </a:prstGeom>
          <a:noFill/>
          <a:ln>
            <a:noFill/>
            <a:prstDash val="dash"/>
          </a:ln>
        </p:spPr>
        <p:txBody>
          <a:bodyPr wrap="square" anchor="t">
            <a:spAutoFit/>
          </a:bodyPr>
          <a:lstStyle/>
          <a:p>
            <a:pPr lvl="0" algn="l">
              <a:lnSpc>
                <a:spcPct val="150000"/>
              </a:lnSpc>
              <a:spcBef>
                <a:spcPts val="0"/>
              </a:spcBef>
              <a:spcAft>
                <a:spcPts val="0"/>
              </a:spcAft>
              <a:buClrTx/>
              <a:buSzTx/>
              <a:buFontTx/>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机器人智能外呼系统是基于真实的业务场景需求进行设计，力图通过自动化的软件流程，简化人工操作的流程。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a:lnSpc>
                <a:spcPct val="150000"/>
              </a:lnSpc>
              <a:spcBef>
                <a:spcPts val="0"/>
              </a:spcBef>
              <a:spcAft>
                <a:spcPts val="0"/>
              </a:spcAft>
              <a:buClrTx/>
              <a:buSzTx/>
              <a:buFontTx/>
            </a:pP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a:lnSpc>
                <a:spcPct val="150000"/>
              </a:lnSpc>
              <a:spcBef>
                <a:spcPts val="0"/>
              </a:spcBef>
              <a:spcAft>
                <a:spcPts val="0"/>
              </a:spcAft>
              <a:buClrTx/>
              <a:buSzTx/>
              <a:buFontTx/>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同时，通过创新性的机制设计，来满足客户在复杂生产环境里的业务需求。</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292735" y="1775460"/>
            <a:ext cx="11384915" cy="3553460"/>
          </a:xfrm>
          <a:prstGeom prst="rect">
            <a:avLst/>
          </a:prstGeom>
          <a:noFill/>
        </p:spPr>
        <p:txBody>
          <a:bodyPr wrap="square" rtlCol="0">
            <a:spAutoFit/>
          </a:bodyPr>
          <a:lstStyle/>
          <a:p>
            <a:pPr marL="285750" indent="-285750">
              <a:lnSpc>
                <a:spcPct val="150000"/>
              </a:lnSpc>
              <a:buFont typeface="Arial" panose="020B0604020202090204" pitchFamily="34" charset="0"/>
              <a:buChar char="•"/>
            </a:pPr>
            <a:r>
              <a:rPr kumimoji="1" lang="zh-CN" altLang="en-US" b="1" dirty="0">
                <a:solidFill>
                  <a:schemeClr val="bg1"/>
                </a:solidFill>
                <a:latin typeface="微软雅黑" charset="0"/>
                <a:ea typeface="微软雅黑" charset="0"/>
                <a:cs typeface="微软雅黑" charset="0"/>
              </a:rPr>
              <a:t>效率提升</a:t>
            </a:r>
            <a:endParaRPr kumimoji="1" lang="en-US" altLang="zh-CN" b="1" dirty="0">
              <a:solidFill>
                <a:schemeClr val="bg1"/>
              </a:solidFill>
              <a:latin typeface="微软雅黑" charset="0"/>
              <a:ea typeface="微软雅黑" charset="0"/>
              <a:cs typeface="微软雅黑" charset="0"/>
            </a:endParaRPr>
          </a:p>
          <a:p>
            <a:pPr>
              <a:lnSpc>
                <a:spcPct val="150000"/>
              </a:lnSpc>
            </a:pPr>
            <a:r>
              <a:rPr kumimoji="1" lang="zh-CN" altLang="en-US" dirty="0">
                <a:solidFill>
                  <a:schemeClr val="bg1"/>
                </a:solidFill>
                <a:latin typeface="微软雅黑" charset="0"/>
                <a:ea typeface="微软雅黑" charset="0"/>
                <a:cs typeface="微软雅黑" charset="0"/>
              </a:rPr>
              <a:t>    可全天不间断工作，工作容忍度高，峰值处理能力强。</a:t>
            </a:r>
            <a:endParaRPr kumimoji="1" lang="en-US" altLang="zh-CN" dirty="0">
              <a:solidFill>
                <a:schemeClr val="bg1"/>
              </a:solidFill>
              <a:latin typeface="微软雅黑" charset="0"/>
              <a:ea typeface="微软雅黑" charset="0"/>
              <a:cs typeface="微软雅黑" charset="0"/>
            </a:endParaRPr>
          </a:p>
          <a:p>
            <a:endParaRPr kumimoji="1" lang="en-US" altLang="zh-CN" dirty="0">
              <a:solidFill>
                <a:schemeClr val="bg1"/>
              </a:solidFill>
              <a:latin typeface="微软雅黑" charset="0"/>
              <a:ea typeface="微软雅黑" charset="0"/>
              <a:cs typeface="微软雅黑" charset="0"/>
            </a:endParaRPr>
          </a:p>
          <a:p>
            <a:endParaRPr kumimoji="1" lang="en-US" altLang="zh-CN" b="1" dirty="0">
              <a:solidFill>
                <a:schemeClr val="bg1"/>
              </a:solidFill>
              <a:latin typeface="微软雅黑" charset="0"/>
              <a:ea typeface="微软雅黑" charset="0"/>
              <a:cs typeface="微软雅黑" charset="0"/>
            </a:endParaRPr>
          </a:p>
          <a:p>
            <a:pPr marL="285750" indent="-285750">
              <a:lnSpc>
                <a:spcPct val="150000"/>
              </a:lnSpc>
              <a:buFont typeface="Arial" panose="020B0604020202090204" pitchFamily="34" charset="0"/>
              <a:buChar char="•"/>
            </a:pPr>
            <a:r>
              <a:rPr kumimoji="1" lang="zh-CN" altLang="en-US" b="1" dirty="0">
                <a:solidFill>
                  <a:schemeClr val="bg1"/>
                </a:solidFill>
                <a:latin typeface="微软雅黑" charset="0"/>
                <a:ea typeface="微软雅黑" charset="0"/>
                <a:cs typeface="微软雅黑" charset="0"/>
              </a:rPr>
              <a:t>成本节约</a:t>
            </a:r>
            <a:endParaRPr kumimoji="1" lang="en-US" altLang="zh-CN" b="1" dirty="0">
              <a:solidFill>
                <a:schemeClr val="bg1"/>
              </a:solidFill>
              <a:latin typeface="微软雅黑" charset="0"/>
              <a:ea typeface="微软雅黑" charset="0"/>
              <a:cs typeface="微软雅黑" charset="0"/>
            </a:endParaRPr>
          </a:p>
          <a:p>
            <a:pPr algn="just">
              <a:lnSpc>
                <a:spcPct val="150000"/>
              </a:lnSpc>
            </a:pPr>
            <a:r>
              <a:rPr kumimoji="1" lang="zh-CN" altLang="en-US" dirty="0">
                <a:solidFill>
                  <a:schemeClr val="bg1"/>
                </a:solidFill>
                <a:latin typeface="微软雅黑" charset="0"/>
                <a:ea typeface="微软雅黑" charset="0"/>
                <a:cs typeface="微软雅黑" charset="0"/>
              </a:rPr>
              <a:t>    减少了人力资本的投入，创建和维护机器人的平均成本比雇佣一位全职员工的平均成本要低很多。</a:t>
            </a:r>
            <a:endParaRPr lang="zh-CN" altLang="en-US" dirty="0">
              <a:solidFill>
                <a:schemeClr val="tx1">
                  <a:lumMod val="50000"/>
                  <a:lumOff val="50000"/>
                </a:schemeClr>
              </a:solidFill>
              <a:latin typeface="微软雅黑" charset="0"/>
              <a:ea typeface="微软雅黑" charset="0"/>
              <a:cs typeface="微软雅黑" charset="0"/>
              <a:sym typeface="+mn-ea"/>
            </a:endParaRPr>
          </a:p>
          <a:p>
            <a:pPr algn="just">
              <a:lnSpc>
                <a:spcPct val="150000"/>
              </a:lnSpc>
            </a:pPr>
            <a:endParaRPr kumimoji="1" lang="en-US" altLang="zh-CN" dirty="0">
              <a:solidFill>
                <a:schemeClr val="bg1"/>
              </a:solidFill>
              <a:latin typeface="微软雅黑" charset="0"/>
              <a:ea typeface="微软雅黑" charset="0"/>
              <a:cs typeface="微软雅黑" charset="0"/>
            </a:endParaRPr>
          </a:p>
          <a:p>
            <a:pPr marL="285750" indent="-285750">
              <a:lnSpc>
                <a:spcPct val="150000"/>
              </a:lnSpc>
              <a:buFont typeface="Arial" panose="020B0604020202090204" pitchFamily="34" charset="0"/>
              <a:buChar char="•"/>
            </a:pPr>
            <a:r>
              <a:rPr kumimoji="1" lang="zh-CN" altLang="en-US" b="1" dirty="0">
                <a:solidFill>
                  <a:schemeClr val="bg1"/>
                </a:solidFill>
                <a:latin typeface="微软雅黑" charset="0"/>
                <a:ea typeface="微软雅黑" charset="0"/>
                <a:cs typeface="微软雅黑" charset="0"/>
              </a:rPr>
              <a:t>价值增值</a:t>
            </a:r>
            <a:endParaRPr kumimoji="1" lang="en-US" altLang="zh-CN" b="1" dirty="0">
              <a:solidFill>
                <a:schemeClr val="bg1"/>
              </a:solidFill>
              <a:latin typeface="微软雅黑" charset="0"/>
              <a:ea typeface="微软雅黑" charset="0"/>
              <a:cs typeface="微软雅黑" charset="0"/>
            </a:endParaRPr>
          </a:p>
          <a:p>
            <a:pPr>
              <a:lnSpc>
                <a:spcPct val="150000"/>
              </a:lnSpc>
            </a:pPr>
            <a:r>
              <a:rPr kumimoji="1" lang="zh-CN" altLang="en-US" dirty="0">
                <a:solidFill>
                  <a:schemeClr val="bg1"/>
                </a:solidFill>
                <a:latin typeface="微软雅黑" charset="0"/>
                <a:ea typeface="微软雅黑" charset="0"/>
                <a:cs typeface="微软雅黑" charset="0"/>
              </a:rPr>
              <a:t>    改变传统客服部门的人员结构，释放大量人员转型去做高附加值的创新型工作。</a:t>
            </a:r>
            <a:endParaRPr kumimoji="1" lang="en-US" altLang="zh-CN" dirty="0">
              <a:solidFill>
                <a:schemeClr val="bg1"/>
              </a:solidFill>
              <a:latin typeface="微软雅黑" charset="0"/>
              <a:ea typeface="微软雅黑" charset="0"/>
              <a:cs typeface="微软雅黑" charset="0"/>
            </a:endParaRPr>
          </a:p>
        </p:txBody>
      </p:sp>
      <p:sp>
        <p:nvSpPr>
          <p:cNvPr id="2" name="文本框 1"/>
          <p:cNvSpPr txBox="1"/>
          <p:nvPr/>
        </p:nvSpPr>
        <p:spPr>
          <a:xfrm>
            <a:off x="292498" y="291458"/>
            <a:ext cx="569266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方案价值与收益</a:t>
            </a:r>
            <a:endParaRPr lang="en-US" altLang="zh-CN" sz="2400" b="1" dirty="0">
              <a:solidFill>
                <a:schemeClr val="bg1"/>
              </a:solidFill>
              <a:latin typeface="微软雅黑" panose="020B0503020204020204" pitchFamily="34" charset="-122"/>
              <a:ea typeface="微软雅黑" panose="020B0503020204020204" pitchFamily="34" charset="-122"/>
            </a:endParaRPr>
          </a:p>
          <a:p>
            <a:pPr marR="0" lvl="0" indent="0" fontAlgn="auto">
              <a:lnSpc>
                <a:spcPct val="100000"/>
              </a:lnSpc>
              <a:spcBef>
                <a:spcPts val="0"/>
              </a:spcBef>
              <a:spcAft>
                <a:spcPts val="0"/>
              </a:spcAft>
              <a:buClrTx/>
              <a:buSzTx/>
              <a:buFontTx/>
              <a:buNone/>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Solution Value and Revenue</a:t>
            </a:r>
            <a:endParaRPr 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sp>
        <p:nvSpPr>
          <p:cNvPr id="4" name="文本框 3"/>
          <p:cNvSpPr txBox="1"/>
          <p:nvPr/>
        </p:nvSpPr>
        <p:spPr>
          <a:xfrm>
            <a:off x="292735" y="1325880"/>
            <a:ext cx="3667760" cy="368300"/>
          </a:xfrm>
          <a:prstGeom prst="rect">
            <a:avLst/>
          </a:prstGeom>
          <a:noFill/>
        </p:spPr>
        <p:txBody>
          <a:bodyPr wrap="square" rtlCol="0">
            <a:spAutoFit/>
          </a:bodyPr>
          <a:lstStyle/>
          <a:p>
            <a:r>
              <a:rPr kumimoji="1" lang="en-US" altLang="zh-CN" b="1" dirty="0">
                <a:solidFill>
                  <a:schemeClr val="bg1"/>
                </a:solidFill>
                <a:latin typeface="Microsoft YaHei" panose="020B0503020204020204" pitchFamily="34" charset="-122"/>
                <a:ea typeface="Microsoft YaHei" panose="020B0503020204020204" pitchFamily="34" charset="-122"/>
              </a:rPr>
              <a:t>RPA</a:t>
            </a:r>
            <a:r>
              <a:rPr kumimoji="1" lang="zh-CN" altLang="en-US" b="1" dirty="0">
                <a:solidFill>
                  <a:schemeClr val="bg1"/>
                </a:solidFill>
                <a:latin typeface="Microsoft YaHei" panose="020B0503020204020204" pitchFamily="34" charset="-122"/>
                <a:ea typeface="Microsoft YaHei" panose="020B0503020204020204" pitchFamily="34" charset="-122"/>
              </a:rPr>
              <a:t>带来的增值价值以及优势：</a:t>
            </a:r>
            <a:endParaRPr kumimoji="1" lang="en-US" altLang="zh-CN" dirty="0">
              <a:solidFill>
                <a:schemeClr val="bg1"/>
              </a:solidFill>
              <a:latin typeface="Microsoft YaHei" panose="020B0503020204020204" pitchFamily="34" charset="-122"/>
              <a:ea typeface="Microsoft YaHei"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292498" y="291458"/>
            <a:ext cx="569266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方案价值与收益</a:t>
            </a:r>
            <a:endParaRPr lang="en-US" altLang="zh-CN" sz="2400" b="1" dirty="0">
              <a:solidFill>
                <a:schemeClr val="bg1"/>
              </a:solidFill>
              <a:latin typeface="微软雅黑" panose="020B0503020204020204" pitchFamily="34" charset="-122"/>
              <a:ea typeface="微软雅黑" panose="020B0503020204020204" pitchFamily="34" charset="-122"/>
            </a:endParaRPr>
          </a:p>
          <a:p>
            <a:pPr marR="0" lvl="0" indent="0" fontAlgn="auto">
              <a:lnSpc>
                <a:spcPct val="100000"/>
              </a:lnSpc>
              <a:spcBef>
                <a:spcPts val="0"/>
              </a:spcBef>
              <a:spcAft>
                <a:spcPts val="0"/>
              </a:spcAft>
              <a:buClrTx/>
              <a:buSzTx/>
              <a:buFontTx/>
              <a:buNone/>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Solution Value and Revenue</a:t>
            </a:r>
            <a:endParaRPr 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sp>
        <p:nvSpPr>
          <p:cNvPr id="20" name="MH_SubTitle_1"/>
          <p:cNvSpPr/>
          <p:nvPr>
            <p:custDataLst>
              <p:tags r:id="rId1"/>
            </p:custDataLst>
          </p:nvPr>
        </p:nvSpPr>
        <p:spPr>
          <a:xfrm>
            <a:off x="1129030" y="2123440"/>
            <a:ext cx="1015365" cy="463550"/>
          </a:xfrm>
          <a:prstGeom prst="rect">
            <a:avLst/>
          </a:prstGeom>
        </p:spPr>
        <p:txBody>
          <a:bodyPr anchor="ctr"/>
          <a:lstStyle>
            <a:lvl1pPr>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gn="just">
              <a:lnSpc>
                <a:spcPct val="150000"/>
              </a:lnSpc>
            </a:pPr>
            <a:r>
              <a:rPr lang="zh-CN" altLang="en-US" sz="1600" b="1" dirty="0">
                <a:solidFill>
                  <a:srgbClr val="01A8FF"/>
                </a:solidFill>
                <a:latin typeface="微软雅黑" panose="020B0503020204020204" pitchFamily="34" charset="-122"/>
                <a:ea typeface="微软雅黑" panose="020B0503020204020204" pitchFamily="34" charset="-122"/>
                <a:cs typeface="+mn-ea"/>
              </a:rPr>
              <a:t>需求分析</a:t>
            </a:r>
            <a:endParaRPr lang="zh-CN" altLang="en-US" sz="1600" b="1" dirty="0">
              <a:solidFill>
                <a:srgbClr val="01A8FF"/>
              </a:solidFill>
              <a:latin typeface="微软雅黑" panose="020B0503020204020204" pitchFamily="34" charset="-122"/>
              <a:ea typeface="微软雅黑" panose="020B0503020204020204" pitchFamily="34" charset="-122"/>
              <a:cs typeface="+mn-ea"/>
            </a:endParaRPr>
          </a:p>
        </p:txBody>
      </p:sp>
      <p:sp>
        <p:nvSpPr>
          <p:cNvPr id="4" name="MH_SubTitle_1"/>
          <p:cNvSpPr/>
          <p:nvPr>
            <p:custDataLst>
              <p:tags r:id="rId2"/>
            </p:custDataLst>
          </p:nvPr>
        </p:nvSpPr>
        <p:spPr>
          <a:xfrm>
            <a:off x="1129030" y="4904740"/>
            <a:ext cx="1015365" cy="463550"/>
          </a:xfrm>
          <a:prstGeom prst="rect">
            <a:avLst/>
          </a:prstGeom>
        </p:spPr>
        <p:txBody>
          <a:bodyPr anchor="ctr"/>
          <a:lstStyle>
            <a:lvl1pPr>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gn="just">
              <a:lnSpc>
                <a:spcPct val="150000"/>
              </a:lnSpc>
            </a:pPr>
            <a:r>
              <a:rPr lang="zh-CN" altLang="en-US" sz="1600" b="1" dirty="0">
                <a:solidFill>
                  <a:srgbClr val="01A8FF"/>
                </a:solidFill>
                <a:latin typeface="微软雅黑" panose="020B0503020204020204" pitchFamily="34" charset="-122"/>
                <a:ea typeface="微软雅黑" panose="020B0503020204020204" pitchFamily="34" charset="-122"/>
                <a:cs typeface="+mn-ea"/>
              </a:rPr>
              <a:t>实施效果</a:t>
            </a:r>
            <a:endParaRPr lang="zh-CN" altLang="en-US" sz="1600" b="1" dirty="0">
              <a:solidFill>
                <a:srgbClr val="01A8FF"/>
              </a:solidFill>
              <a:latin typeface="微软雅黑" panose="020B0503020204020204" pitchFamily="34" charset="-122"/>
              <a:ea typeface="微软雅黑" panose="020B0503020204020204" pitchFamily="34" charset="-122"/>
              <a:cs typeface="+mn-ea"/>
            </a:endParaRPr>
          </a:p>
        </p:txBody>
      </p:sp>
      <p:sp>
        <p:nvSpPr>
          <p:cNvPr id="5" name="MH_SubTitle_1"/>
          <p:cNvSpPr/>
          <p:nvPr>
            <p:custDataLst>
              <p:tags r:id="rId3"/>
            </p:custDataLst>
          </p:nvPr>
        </p:nvSpPr>
        <p:spPr>
          <a:xfrm>
            <a:off x="1129030" y="3437890"/>
            <a:ext cx="1015365" cy="463550"/>
          </a:xfrm>
          <a:prstGeom prst="rect">
            <a:avLst/>
          </a:prstGeom>
        </p:spPr>
        <p:txBody>
          <a:bodyPr anchor="ctr"/>
          <a:lstStyle>
            <a:lvl1pPr>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algn="just">
              <a:lnSpc>
                <a:spcPct val="150000"/>
              </a:lnSpc>
            </a:pPr>
            <a:r>
              <a:rPr lang="zh-CN" altLang="en-US" sz="1600" b="1" dirty="0">
                <a:solidFill>
                  <a:srgbClr val="01A8FF"/>
                </a:solidFill>
                <a:latin typeface="微软雅黑" panose="020B0503020204020204" pitchFamily="34" charset="-122"/>
                <a:ea typeface="微软雅黑" panose="020B0503020204020204" pitchFamily="34" charset="-122"/>
                <a:cs typeface="+mn-ea"/>
              </a:rPr>
              <a:t>解决方案</a:t>
            </a:r>
            <a:endParaRPr lang="zh-CN" altLang="en-US" sz="1600" b="1" dirty="0">
              <a:solidFill>
                <a:srgbClr val="01A8FF"/>
              </a:solidFill>
              <a:latin typeface="微软雅黑" panose="020B0503020204020204" pitchFamily="34" charset="-122"/>
              <a:ea typeface="微软雅黑" panose="020B0503020204020204" pitchFamily="34" charset="-122"/>
              <a:cs typeface="+mn-ea"/>
            </a:endParaRPr>
          </a:p>
        </p:txBody>
      </p:sp>
      <p:sp>
        <p:nvSpPr>
          <p:cNvPr id="9" name="圆角矩形 4"/>
          <p:cNvSpPr/>
          <p:nvPr/>
        </p:nvSpPr>
        <p:spPr>
          <a:xfrm>
            <a:off x="2771140" y="2123440"/>
            <a:ext cx="8986520" cy="1062990"/>
          </a:xfrm>
          <a:prstGeom prst="roundRect">
            <a:avLst>
              <a:gd name="adj" fmla="val 0"/>
            </a:avLst>
          </a:prstGeom>
          <a:solidFill>
            <a:srgbClr val="F2F2F2"/>
          </a:solidFill>
          <a:ln w="12700" cap="flat" cmpd="sng" algn="ctr">
            <a:noFill/>
            <a:prstDash val="solid"/>
          </a:ln>
          <a:effectLst/>
        </p:spPr>
        <p:txBody>
          <a:bodyPr lIns="85317" tIns="42658" rIns="85317" bIns="42658" rtlCol="0" anchor="ctr"/>
          <a:lstStyle/>
          <a:p>
            <a:pPr marR="0" lvl="0" indent="0" defTabSz="986155" eaLnBrk="1" fontAlgn="base" latinLnBrk="0" hangingPunct="1">
              <a:lnSpc>
                <a:spcPct val="150000"/>
              </a:lnSpc>
              <a:spcBef>
                <a:spcPct val="0"/>
              </a:spcBef>
              <a:spcAft>
                <a:spcPct val="0"/>
              </a:spcAft>
              <a:buClrTx/>
              <a:buSzTx/>
              <a:buFont typeface="Wingdings" panose="05000000000000000000" pitchFamily="2" charset="2"/>
              <a:buNone/>
              <a:defRPr/>
            </a:pPr>
            <a:r>
              <a:rPr lang="zh-CN" altLang="en-US" sz="1200" kern="100" dirty="0">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503050405090304" pitchFamily="18" charset="0"/>
              </a:rPr>
              <a:t>随着银行业务部门营销服务、催收服务、服务监督、关怀服务等外呼业务需求越来越强烈。现有手工管理外呼名单、手工记录外呼结果的方式存在较大的信息泄露风险，实现外呼的标准化管理的需求越来越迫切。同时，随着名单量的增加，提高外呼效率也是必然趋势。在此项目中具体的业务场景包括：</a:t>
            </a:r>
            <a:r>
              <a:rPr lang="zh-CN" altLang="en-US" sz="1200" b="1" kern="0" dirty="0">
                <a:solidFill>
                  <a:srgbClr val="4372C4"/>
                </a:solidFill>
                <a:latin typeface="微软雅黑" panose="020B0503020204020204" pitchFamily="34" charset="-122"/>
                <a:ea typeface="微软雅黑" panose="020B0503020204020204" pitchFamily="34" charset="-122"/>
                <a:sym typeface="+mn-ea"/>
              </a:rPr>
              <a:t>工单自动流转、基于智能外呼相关的其他业务场景。</a:t>
            </a:r>
            <a:endParaRPr lang="zh-CN" altLang="en-US" sz="1200" b="1" kern="0" dirty="0">
              <a:solidFill>
                <a:srgbClr val="4372C4"/>
              </a:solidFill>
              <a:effectLst/>
              <a:latin typeface="微软雅黑" panose="020B0503020204020204" pitchFamily="34" charset="-122"/>
              <a:ea typeface="微软雅黑" panose="020B0503020204020204" pitchFamily="34" charset="-122"/>
              <a:cs typeface="Times New Roman" panose="02020503050405090304" pitchFamily="18" charset="0"/>
              <a:sym typeface="+mn-ea"/>
            </a:endParaRPr>
          </a:p>
        </p:txBody>
      </p:sp>
      <p:sp>
        <p:nvSpPr>
          <p:cNvPr id="2" name="圆角矩形 39"/>
          <p:cNvSpPr/>
          <p:nvPr/>
        </p:nvSpPr>
        <p:spPr>
          <a:xfrm>
            <a:off x="2771140" y="3437890"/>
            <a:ext cx="8986520" cy="1224915"/>
          </a:xfrm>
          <a:prstGeom prst="roundRect">
            <a:avLst>
              <a:gd name="adj" fmla="val 0"/>
            </a:avLst>
          </a:prstGeom>
          <a:solidFill>
            <a:srgbClr val="FFFFFF">
              <a:lumMod val="95000"/>
            </a:srgbClr>
          </a:solidFill>
          <a:ln w="12700" cap="flat" cmpd="sng" algn="ctr">
            <a:noFill/>
            <a:prstDash val="solid"/>
          </a:ln>
          <a:effectLst/>
        </p:spPr>
        <p:txBody>
          <a:bodyPr lIns="85317" tIns="42658" rIns="85317" bIns="42658" rtlCol="0" anchor="ctr" anchorCtr="0"/>
          <a:lstStyle/>
          <a:p>
            <a:pPr marL="285750" indent="-285750" defTabSz="986155" fontAlgn="base">
              <a:lnSpc>
                <a:spcPct val="150000"/>
              </a:lnSpc>
              <a:spcBef>
                <a:spcPct val="0"/>
              </a:spcBef>
              <a:spcAft>
                <a:spcPct val="0"/>
              </a:spcAft>
              <a:buFont typeface="Wingdings" panose="05000000000000000000" charset="0"/>
              <a:buChar char=""/>
              <a:defRPr/>
            </a:pPr>
            <a:r>
              <a:rPr lang="zh-CN" altLang="en-US" sz="1200" dirty="0">
                <a:latin typeface="微软雅黑" panose="020B0503020204020204" pitchFamily="34" charset="-122"/>
                <a:ea typeface="微软雅黑" panose="020B0503020204020204" pitchFamily="34" charset="-122"/>
              </a:rPr>
              <a:t>在原有的客服系统的基础上集成机器人中枢、智能外呼等相关智能化功能模块；</a:t>
            </a:r>
            <a:endParaRPr lang="en-US" altLang="zh-CN" sz="1200" dirty="0">
              <a:latin typeface="微软雅黑" panose="020B0503020204020204" pitchFamily="34" charset="-122"/>
              <a:ea typeface="微软雅黑" panose="020B0503020204020204" pitchFamily="34" charset="-122"/>
            </a:endParaRPr>
          </a:p>
          <a:p>
            <a:pPr marL="285750" indent="-285750" algn="l" defTabSz="986155" fontAlgn="base">
              <a:lnSpc>
                <a:spcPct val="150000"/>
              </a:lnSpc>
              <a:spcBef>
                <a:spcPct val="0"/>
              </a:spcBef>
              <a:spcAft>
                <a:spcPct val="0"/>
              </a:spcAft>
              <a:buFont typeface="Wingdings" panose="05000000000000000000" charset="0"/>
              <a:buChar char=""/>
              <a:defRPr/>
            </a:pPr>
            <a:r>
              <a:rPr lang="zh-CN" altLang="en-US" sz="1200" dirty="0">
                <a:latin typeface="微软雅黑" panose="020B0503020204020204" pitchFamily="34" charset="-122"/>
                <a:ea typeface="微软雅黑" panose="020B0503020204020204" pitchFamily="34" charset="-122"/>
              </a:rPr>
              <a:t>利用完备的工单流转系统，丰富的话术语料资源而搭建起工单自动流转和智能外呼系统，并通过自动批量化进行电话外呼，完成了工单处理、客户回访等场景的外呼任务，大大提高了原有客服系统的运营效率；</a:t>
            </a:r>
            <a:endParaRPr lang="zh-CN" altLang="en-US" sz="1200" dirty="0">
              <a:latin typeface="微软雅黑" panose="020B0503020204020204" pitchFamily="34" charset="-122"/>
              <a:ea typeface="微软雅黑" panose="020B0503020204020204" pitchFamily="34" charset="-122"/>
            </a:endParaRPr>
          </a:p>
        </p:txBody>
      </p:sp>
      <p:sp>
        <p:nvSpPr>
          <p:cNvPr id="7" name="圆角矩形 4"/>
          <p:cNvSpPr/>
          <p:nvPr/>
        </p:nvSpPr>
        <p:spPr>
          <a:xfrm>
            <a:off x="2771140" y="4904740"/>
            <a:ext cx="8986520" cy="463550"/>
          </a:xfrm>
          <a:prstGeom prst="roundRect">
            <a:avLst>
              <a:gd name="adj" fmla="val 0"/>
            </a:avLst>
          </a:prstGeom>
          <a:solidFill>
            <a:srgbClr val="F2F2F2"/>
          </a:solidFill>
          <a:ln w="12700" cap="flat" cmpd="sng" algn="ctr">
            <a:noFill/>
            <a:prstDash val="solid"/>
          </a:ln>
          <a:effectLst/>
        </p:spPr>
        <p:txBody>
          <a:bodyPr lIns="85317" tIns="42658" rIns="85317" bIns="42658" rtlCol="0" anchor="ctr"/>
          <a:lstStyle/>
          <a:p>
            <a:pPr marR="0" lvl="0" indent="0" defTabSz="986155" eaLnBrk="1" fontAlgn="base" latinLnBrk="0" hangingPunct="1">
              <a:lnSpc>
                <a:spcPct val="150000"/>
              </a:lnSpc>
              <a:spcBef>
                <a:spcPct val="0"/>
              </a:spcBef>
              <a:spcAft>
                <a:spcPct val="0"/>
              </a:spcAft>
              <a:buClrTx/>
              <a:buSzTx/>
              <a:buFont typeface="Wingdings" panose="05000000000000000000" pitchFamily="2" charset="2"/>
              <a:buNone/>
              <a:defRPr/>
            </a:pPr>
            <a:r>
              <a:rPr lang="zh-CN" altLang="en-US" sz="1200" dirty="0">
                <a:latin typeface="微软雅黑" panose="020B0503020204020204" pitchFamily="34" charset="-122"/>
                <a:ea typeface="微软雅黑" panose="020B0503020204020204" pitchFamily="34" charset="-122"/>
                <a:sym typeface="+mn-ea"/>
              </a:rPr>
              <a:t>此项目已经实施半年，为客服中心节约了</a:t>
            </a:r>
            <a:r>
              <a:rPr lang="en-US" altLang="zh-CN" sz="1200" dirty="0">
                <a:latin typeface="微软雅黑" panose="020B0503020204020204" pitchFamily="34" charset="-122"/>
                <a:ea typeface="微软雅黑" panose="020B0503020204020204" pitchFamily="34" charset="-122"/>
                <a:sym typeface="+mn-ea"/>
              </a:rPr>
              <a:t>1000</a:t>
            </a:r>
            <a:r>
              <a:rPr lang="zh-CN" altLang="en-US" sz="1200" dirty="0">
                <a:latin typeface="微软雅黑" panose="020B0503020204020204" pitchFamily="34" charset="-122"/>
                <a:ea typeface="微软雅黑" panose="020B0503020204020204" pitchFamily="34" charset="-122"/>
                <a:sym typeface="+mn-ea"/>
              </a:rPr>
              <a:t>多万成本。在实施运营的过程中，智能客服的工作效率平均约是人工客服的</a:t>
            </a:r>
            <a:r>
              <a:rPr lang="en-US" altLang="zh-CN" sz="1200" dirty="0">
                <a:latin typeface="微软雅黑" panose="020B0503020204020204" pitchFamily="34" charset="-122"/>
                <a:ea typeface="微软雅黑" panose="020B0503020204020204" pitchFamily="34" charset="-122"/>
                <a:sym typeface="+mn-ea"/>
              </a:rPr>
              <a:t>6</a:t>
            </a:r>
            <a:r>
              <a:rPr lang="zh-CN" altLang="en-US" sz="1200" dirty="0">
                <a:latin typeface="微软雅黑" panose="020B0503020204020204" pitchFamily="34" charset="-122"/>
                <a:ea typeface="微软雅黑" panose="020B0503020204020204" pitchFamily="34" charset="-122"/>
                <a:sym typeface="+mn-ea"/>
              </a:rPr>
              <a:t>倍。</a:t>
            </a:r>
            <a:endParaRPr lang="en-US" altLang="zh-CN" sz="1200" dirty="0">
              <a:latin typeface="微软雅黑" panose="020B0503020204020204" pitchFamily="34" charset="-122"/>
              <a:ea typeface="微软雅黑" panose="020B0503020204020204" pitchFamily="34" charset="-122"/>
              <a:sym typeface="+mn-ea"/>
            </a:endParaRPr>
          </a:p>
        </p:txBody>
      </p:sp>
      <p:graphicFrame>
        <p:nvGraphicFramePr>
          <p:cNvPr id="8" name="表格 7"/>
          <p:cNvGraphicFramePr/>
          <p:nvPr>
            <p:custDataLst>
              <p:tags r:id="rId4"/>
            </p:custDataLst>
          </p:nvPr>
        </p:nvGraphicFramePr>
        <p:xfrm>
          <a:off x="3377565" y="5878195"/>
          <a:ext cx="7471410" cy="977265"/>
        </p:xfrm>
        <a:graphic>
          <a:graphicData uri="http://schemas.openxmlformats.org/drawingml/2006/table">
            <a:tbl>
              <a:tblPr firstRow="1">
                <a:tableStyleId>{0E3FDE45-AF77-4B5C-9715-49D594BDF05E}</a:tableStyleId>
              </a:tblPr>
              <a:tblGrid>
                <a:gridCol w="2490470"/>
                <a:gridCol w="2490470"/>
                <a:gridCol w="2490470"/>
              </a:tblGrid>
              <a:tr h="474980">
                <a:tc>
                  <a:txBody>
                    <a:bodyPr/>
                    <a:lstStyle/>
                    <a:p>
                      <a:pPr algn="ctr">
                        <a:buNone/>
                      </a:pPr>
                      <a:r>
                        <a:rPr lang="zh-CN" altLang="en-US" sz="1600" b="0">
                          <a:solidFill>
                            <a:srgbClr val="01A8FF"/>
                          </a:solidFill>
                          <a:latin typeface="微软雅黑" charset="0"/>
                          <a:ea typeface="微软雅黑" charset="0"/>
                          <a:sym typeface="+mn-ea"/>
                        </a:rPr>
                        <a:t>半年运营结果</a:t>
                      </a:r>
                      <a:endParaRPr lang="zh-CN" altLang="en-US" sz="1600" b="0">
                        <a:solidFill>
                          <a:srgbClr val="01A8FF"/>
                        </a:solidFill>
                        <a:latin typeface="微软雅黑" charset="0"/>
                        <a:ea typeface="微软雅黑" charset="0"/>
                        <a:sym typeface="+mn-ea"/>
                      </a:endParaRPr>
                    </a:p>
                  </a:txBody>
                  <a:tcPr anchor="ctr">
                    <a:noFill/>
                  </a:tcPr>
                </a:tc>
                <a:tc>
                  <a:txBody>
                    <a:bodyPr/>
                    <a:lstStyle/>
                    <a:p>
                      <a:pPr algn="ctr">
                        <a:buNone/>
                      </a:pPr>
                      <a:r>
                        <a:rPr lang="zh-CN" altLang="en-US" sz="1600" b="0">
                          <a:solidFill>
                            <a:srgbClr val="01A8FF"/>
                          </a:solidFill>
                          <a:latin typeface="微软雅黑" charset="0"/>
                          <a:ea typeface="微软雅黑" charset="0"/>
                        </a:rPr>
                        <a:t>机器人客服</a:t>
                      </a:r>
                      <a:endParaRPr lang="zh-CN" altLang="en-US" sz="1600" b="0">
                        <a:solidFill>
                          <a:srgbClr val="01A8FF"/>
                        </a:solidFill>
                        <a:latin typeface="微软雅黑" charset="0"/>
                        <a:ea typeface="微软雅黑" charset="0"/>
                      </a:endParaRPr>
                    </a:p>
                  </a:txBody>
                  <a:tcPr anchor="ctr">
                    <a:noFill/>
                  </a:tcPr>
                </a:tc>
                <a:tc>
                  <a:txBody>
                    <a:bodyPr/>
                    <a:lstStyle/>
                    <a:p>
                      <a:pPr algn="ctr">
                        <a:buNone/>
                      </a:pPr>
                      <a:r>
                        <a:rPr lang="zh-CN" altLang="en-US" sz="1600" b="0">
                          <a:solidFill>
                            <a:srgbClr val="01A8FF"/>
                          </a:solidFill>
                          <a:latin typeface="微软雅黑" charset="0"/>
                          <a:ea typeface="微软雅黑" charset="0"/>
                        </a:rPr>
                        <a:t>人工客服</a:t>
                      </a:r>
                      <a:endParaRPr lang="zh-CN" altLang="en-US" sz="1600" b="0">
                        <a:solidFill>
                          <a:srgbClr val="01A8FF"/>
                        </a:solidFill>
                        <a:latin typeface="微软雅黑" charset="0"/>
                        <a:ea typeface="微软雅黑" charset="0"/>
                      </a:endParaRPr>
                    </a:p>
                  </a:txBody>
                  <a:tcPr anchor="ctr">
                    <a:noFill/>
                  </a:tcPr>
                </a:tc>
              </a:tr>
              <a:tr h="502285">
                <a:tc>
                  <a:txBody>
                    <a:bodyPr/>
                    <a:lstStyle/>
                    <a:p>
                      <a:pPr algn="ctr">
                        <a:buNone/>
                      </a:pPr>
                      <a:r>
                        <a:rPr lang="zh-CN" altLang="en-US" sz="1600" b="0">
                          <a:solidFill>
                            <a:srgbClr val="01A8FF"/>
                          </a:solidFill>
                          <a:latin typeface="微软雅黑" charset="0"/>
                          <a:ea typeface="微软雅黑" charset="0"/>
                        </a:rPr>
                        <a:t>工作效率</a:t>
                      </a:r>
                      <a:endParaRPr lang="zh-CN" altLang="en-US" sz="1600" b="0">
                        <a:solidFill>
                          <a:srgbClr val="01A8FF"/>
                        </a:solidFill>
                        <a:latin typeface="微软雅黑" charset="0"/>
                        <a:ea typeface="微软雅黑" charset="0"/>
                      </a:endParaRPr>
                    </a:p>
                  </a:txBody>
                  <a:tcPr anchor="ctr">
                    <a:noFill/>
                  </a:tcPr>
                </a:tc>
                <a:tc>
                  <a:txBody>
                    <a:bodyPr/>
                    <a:lstStyle/>
                    <a:p>
                      <a:pPr algn="ctr">
                        <a:buNone/>
                      </a:pPr>
                      <a:r>
                        <a:rPr lang="en-US" altLang="zh-CN" sz="1600">
                          <a:solidFill>
                            <a:schemeClr val="bg1"/>
                          </a:solidFill>
                          <a:latin typeface="微软雅黑" charset="0"/>
                          <a:ea typeface="微软雅黑" charset="0"/>
                        </a:rPr>
                        <a:t>1200</a:t>
                      </a:r>
                      <a:r>
                        <a:rPr lang="zh-CN" altLang="en-US" sz="1600">
                          <a:solidFill>
                            <a:schemeClr val="bg1"/>
                          </a:solidFill>
                          <a:latin typeface="微软雅黑" charset="0"/>
                          <a:ea typeface="微软雅黑" charset="0"/>
                        </a:rPr>
                        <a:t>通</a:t>
                      </a:r>
                      <a:r>
                        <a:rPr lang="en-US" altLang="zh-CN" sz="1600">
                          <a:solidFill>
                            <a:schemeClr val="bg1"/>
                          </a:solidFill>
                          <a:latin typeface="微软雅黑" charset="0"/>
                          <a:ea typeface="微软雅黑" charset="0"/>
                        </a:rPr>
                        <a:t>/</a:t>
                      </a:r>
                      <a:r>
                        <a:rPr lang="zh-CN" altLang="en-US" sz="1600">
                          <a:solidFill>
                            <a:schemeClr val="bg1"/>
                          </a:solidFill>
                          <a:latin typeface="微软雅黑" charset="0"/>
                          <a:ea typeface="微软雅黑" charset="0"/>
                        </a:rPr>
                        <a:t>天</a:t>
                      </a:r>
                      <a:endParaRPr lang="zh-CN" altLang="en-US" sz="1600">
                        <a:solidFill>
                          <a:schemeClr val="bg1"/>
                        </a:solidFill>
                        <a:latin typeface="微软雅黑" charset="0"/>
                        <a:ea typeface="微软雅黑" charset="0"/>
                      </a:endParaRPr>
                    </a:p>
                  </a:txBody>
                  <a:tcPr anchor="ctr">
                    <a:noFill/>
                  </a:tcPr>
                </a:tc>
                <a:tc>
                  <a:txBody>
                    <a:bodyPr/>
                    <a:lstStyle/>
                    <a:p>
                      <a:pPr algn="ctr">
                        <a:buNone/>
                      </a:pPr>
                      <a:r>
                        <a:rPr lang="en-US" altLang="zh-CN" sz="1600">
                          <a:solidFill>
                            <a:schemeClr val="bg1"/>
                          </a:solidFill>
                          <a:latin typeface="微软雅黑" charset="0"/>
                          <a:ea typeface="微软雅黑" charset="0"/>
                        </a:rPr>
                        <a:t>200</a:t>
                      </a:r>
                      <a:r>
                        <a:rPr lang="zh-CN" altLang="en-US" sz="1600">
                          <a:solidFill>
                            <a:schemeClr val="bg1"/>
                          </a:solidFill>
                          <a:latin typeface="微软雅黑" charset="0"/>
                          <a:ea typeface="微软雅黑" charset="0"/>
                        </a:rPr>
                        <a:t>通</a:t>
                      </a:r>
                      <a:r>
                        <a:rPr lang="en-US" altLang="zh-CN" sz="1600">
                          <a:solidFill>
                            <a:schemeClr val="bg1"/>
                          </a:solidFill>
                          <a:latin typeface="微软雅黑" charset="0"/>
                          <a:ea typeface="微软雅黑" charset="0"/>
                        </a:rPr>
                        <a:t>/</a:t>
                      </a:r>
                      <a:r>
                        <a:rPr lang="zh-CN" altLang="en-US" sz="1600">
                          <a:solidFill>
                            <a:schemeClr val="bg1"/>
                          </a:solidFill>
                          <a:latin typeface="微软雅黑" charset="0"/>
                          <a:ea typeface="微软雅黑" charset="0"/>
                        </a:rPr>
                        <a:t>天</a:t>
                      </a:r>
                      <a:endParaRPr lang="zh-CN" altLang="en-US" sz="1600">
                        <a:solidFill>
                          <a:schemeClr val="bg1"/>
                        </a:solidFill>
                        <a:latin typeface="微软雅黑" charset="0"/>
                        <a:ea typeface="微软雅黑" charset="0"/>
                      </a:endParaRPr>
                    </a:p>
                  </a:txBody>
                  <a:tcPr anchor="ctr">
                    <a:noFill/>
                  </a:tcPr>
                </a:tc>
              </a:tr>
            </a:tbl>
          </a:graphicData>
        </a:graphic>
      </p:graphicFrame>
      <p:sp>
        <p:nvSpPr>
          <p:cNvPr id="84" name="文本框 83"/>
          <p:cNvSpPr txBox="1"/>
          <p:nvPr/>
        </p:nvSpPr>
        <p:spPr>
          <a:xfrm>
            <a:off x="483393" y="1424305"/>
            <a:ext cx="5311140" cy="429895"/>
          </a:xfrm>
          <a:prstGeom prst="rect">
            <a:avLst/>
          </a:prstGeom>
          <a:noFill/>
          <a:ln>
            <a:noFill/>
          </a:ln>
        </p:spPr>
        <p:txBody>
          <a:bodyPr wrap="square" anchor="t">
            <a:spAutoFit/>
          </a:bodyPr>
          <a:lstStyle/>
          <a:p>
            <a:pPr indent="0" algn="ctr">
              <a:lnSpc>
                <a:spcPct val="100000"/>
              </a:lnSpc>
              <a:buFont typeface="Wingdings" panose="05000000000000000000" charset="0"/>
              <a:buNone/>
            </a:pPr>
            <a:r>
              <a:rPr lang="zh-CN" altLang="en-US" sz="2200" b="1" dirty="0">
                <a:solidFill>
                  <a:schemeClr val="bg1"/>
                </a:solidFill>
                <a:sym typeface="+mn-ea"/>
              </a:rPr>
              <a:t>某国有银行信用卡中心智能客服项目</a:t>
            </a:r>
            <a:endParaRPr lang="zh-CN" altLang="en-US" sz="22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0" y="1079500"/>
            <a:ext cx="12192000" cy="14009"/>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7" name="文本占位符 8"/>
          <p:cNvSpPr txBox="1"/>
          <p:nvPr/>
        </p:nvSpPr>
        <p:spPr>
          <a:xfrm>
            <a:off x="835319" y="1815096"/>
            <a:ext cx="6251934" cy="4801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Font typeface="Arial" panose="020B0604020202090204" pitchFamily="34" charset="0"/>
              <a:buNone/>
            </a:pPr>
            <a:r>
              <a:rPr lang="zh-CN" altLang="en-US" dirty="0">
                <a:gradFill flip="none" rotWithShape="1">
                  <a:gsLst>
                    <a:gs pos="0">
                      <a:srgbClr val="01A8FF"/>
                    </a:gs>
                    <a:gs pos="47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参赛作品 </a:t>
            </a:r>
            <a:r>
              <a:rPr kumimoji="1" lang="en-US" altLang="zh-CN" dirty="0">
                <a:solidFill>
                  <a:schemeClr val="bg1">
                    <a:alpha val="80000"/>
                  </a:schemeClr>
                </a:solidFill>
                <a:latin typeface="微软雅黑" panose="020B0503020204020204" pitchFamily="34" charset="-122"/>
                <a:ea typeface="微软雅黑" panose="020B0503020204020204" pitchFamily="34" charset="-122"/>
                <a:cs typeface="Arial" panose="020B0604020202090204" pitchFamily="34" charset="0"/>
              </a:rPr>
              <a:t>entries</a:t>
            </a:r>
            <a:r>
              <a:rPr kumimoji="1" lang="zh-CN" altLang="en-US" dirty="0">
                <a:solidFill>
                  <a:schemeClr val="bg1">
                    <a:alpha val="80000"/>
                  </a:schemeClr>
                </a:solidFill>
                <a:latin typeface="微软雅黑" panose="020B0503020204020204" pitchFamily="34" charset="-122"/>
                <a:ea typeface="微软雅黑" panose="020B0503020204020204" pitchFamily="34" charset="-122"/>
                <a:cs typeface="Arial" panose="020B0604020202090204" pitchFamily="34" charset="0"/>
              </a:rPr>
              <a:t>：智能客服</a:t>
            </a:r>
            <a:r>
              <a:rPr kumimoji="1" lang="en-US" altLang="zh-CN" dirty="0">
                <a:solidFill>
                  <a:schemeClr val="bg1">
                    <a:alpha val="80000"/>
                  </a:schemeClr>
                </a:solidFill>
                <a:latin typeface="微软雅黑" panose="020B0503020204020204" pitchFamily="34" charset="-122"/>
                <a:ea typeface="微软雅黑" panose="020B0503020204020204" pitchFamily="34" charset="-122"/>
                <a:cs typeface="Arial" panose="020B0604020202090204" pitchFamily="34" charset="0"/>
              </a:rPr>
              <a:t> </a:t>
            </a:r>
            <a:endParaRPr kumimoji="1" lang="zh-CN" altLang="en-US" dirty="0">
              <a:solidFill>
                <a:schemeClr val="bg1">
                  <a:alpha val="80000"/>
                </a:schemeClr>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8" name="文本占位符 9"/>
          <p:cNvSpPr txBox="1"/>
          <p:nvPr/>
        </p:nvSpPr>
        <p:spPr>
          <a:xfrm>
            <a:off x="835318" y="2742188"/>
            <a:ext cx="6613445" cy="33812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defTabSz="1218565">
              <a:lnSpc>
                <a:spcPct val="200000"/>
              </a:lnSpc>
              <a:spcBef>
                <a:spcPts val="0"/>
              </a:spcBef>
              <a:buFont typeface="Arial" panose="020B0604020202090204" pitchFamily="34" charset="0"/>
              <a:buNone/>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队伍名称 </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Team Name</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 </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开拓队</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a:p>
            <a:pPr marL="0" indent="0" defTabSz="1218565">
              <a:lnSpc>
                <a:spcPct val="200000"/>
              </a:lnSpc>
              <a:spcBef>
                <a:spcPts val="0"/>
              </a:spcBef>
              <a:buFont typeface="Arial" panose="020B0604020202090204" pitchFamily="34" charset="0"/>
              <a:buNone/>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队伍成员</a:t>
            </a:r>
            <a:r>
              <a:rPr lang="en-US" altLang="zh-CN"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 </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Team Member</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：姜凯、范文珺、唐斌、魏家春</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a:p>
            <a:pPr marL="0" indent="0" defTabSz="1218565">
              <a:lnSpc>
                <a:spcPct val="200000"/>
              </a:lnSpc>
              <a:spcBef>
                <a:spcPts val="0"/>
              </a:spcBef>
              <a:buNone/>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队伍口号 </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Team Slogan</a:t>
            </a:r>
            <a:r>
              <a:rPr lang="zh-CN" altLang="en-US" sz="160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 智能开拓，机器客服</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a:p>
            <a:pPr marL="0" indent="0" defTabSz="1218565">
              <a:lnSpc>
                <a:spcPct val="200000"/>
              </a:lnSpc>
              <a:spcBef>
                <a:spcPts val="0"/>
              </a:spcBef>
              <a:buFont typeface="Arial" panose="020B0604020202090204" pitchFamily="34" charset="0"/>
              <a:buNone/>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所在单位和部门</a:t>
            </a:r>
            <a:r>
              <a:rPr lang="en-US" altLang="zh-CN"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a:t>
            </a: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专业 </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Enterprise</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 </a:t>
            </a:r>
            <a:r>
              <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中电金信</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a:p>
            <a:pPr defTabSz="1218565">
              <a:lnSpc>
                <a:spcPct val="200000"/>
              </a:lnSpc>
              <a:spcBef>
                <a:spcPts val="0"/>
              </a:spcBef>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作品应用场景 </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：银行客服系统</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a:p>
            <a:pPr defTabSz="1218565">
              <a:lnSpc>
                <a:spcPct val="200000"/>
              </a:lnSpc>
              <a:spcBef>
                <a:spcPts val="0"/>
              </a:spcBef>
            </a:pPr>
            <a:r>
              <a:rPr lang="zh-CN" altLang="en-US" sz="1600" b="1"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作品应用项目</a:t>
            </a:r>
            <a:r>
              <a:rPr lang="zh-CN" altLang="en-US"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rPr>
              <a:t>：银行业务操作</a:t>
            </a:r>
            <a:endParaRPr lang="en-US" altLang="zh-CN" sz="1600" dirty="0">
              <a:solidFill>
                <a:schemeClr val="bg1">
                  <a:alpha val="85000"/>
                </a:schemeClr>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10" name="文本占位符 1"/>
          <p:cNvSpPr txBox="1"/>
          <p:nvPr/>
        </p:nvSpPr>
        <p:spPr>
          <a:xfrm>
            <a:off x="4140365" y="490680"/>
            <a:ext cx="4062101" cy="48014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Font typeface="Arial" panose="020B0604020202090204" pitchFamily="34" charset="0"/>
              <a:buNone/>
            </a:pPr>
            <a:r>
              <a:rPr kumimoji="1" lang="zh-CN" altLang="en-US" sz="2400" b="1" dirty="0">
                <a:solidFill>
                  <a:schemeClr val="bg1"/>
                </a:solidFill>
                <a:latin typeface="微软雅黑" panose="020B0503020204020204" pitchFamily="34" charset="-122"/>
                <a:ea typeface="微软雅黑" panose="020B0503020204020204" pitchFamily="34" charset="-122"/>
              </a:rPr>
              <a:t>作品信息 </a:t>
            </a:r>
            <a:r>
              <a:rPr kumimoji="1" lang="en-US" altLang="zh-CN" sz="2400"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App Information</a:t>
            </a:r>
            <a:endParaRPr kumimoji="1" lang="zh-CN" altLang="en-US" sz="2400" dirty="0">
              <a:solidFill>
                <a:schemeClr val="bg1"/>
              </a:solidFill>
              <a:latin typeface="微软雅黑" panose="020B0503020204020204" pitchFamily="34" charset="-122"/>
              <a:ea typeface="微软雅黑" panose="020B0503020204020204" pitchFamily="34" charset="-122"/>
              <a:cs typeface="Arial" panose="020B0604020202090204" pitchFamily="34" charset="0"/>
            </a:endParaRPr>
          </a:p>
        </p:txBody>
      </p:sp>
      <p:sp>
        <p:nvSpPr>
          <p:cNvPr id="11" name="矩形 10"/>
          <p:cNvSpPr/>
          <p:nvPr/>
        </p:nvSpPr>
        <p:spPr>
          <a:xfrm>
            <a:off x="8382000" y="1993900"/>
            <a:ext cx="2921000" cy="3594100"/>
          </a:xfrm>
          <a:prstGeom prst="rect">
            <a:avLst/>
          </a:prstGeom>
          <a:solidFill>
            <a:srgbClr val="34334B"/>
          </a:solidFill>
          <a:ln>
            <a:solidFill>
              <a:srgbClr val="01A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参赛团队</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个人照片</a:t>
            </a:r>
            <a:endParaRPr lang="en-US" altLang="zh-CN" dirty="0">
              <a:latin typeface="微软雅黑" panose="020B0503020204020204" pitchFamily="34" charset="-122"/>
              <a:ea typeface="微软雅黑" panose="020B0503020204020204" pitchFamily="34" charset="-122"/>
            </a:endParaRPr>
          </a:p>
          <a:p>
            <a:pPr algn="ctr"/>
            <a:r>
              <a:rPr lang="en-US" altLang="zh-CN" dirty="0">
                <a:latin typeface="微软雅黑" panose="020B0503020204020204" pitchFamily="34" charset="-122"/>
                <a:ea typeface="微软雅黑" panose="020B0503020204020204" pitchFamily="34" charset="-122"/>
              </a:rPr>
              <a:t>Photo</a:t>
            </a:r>
            <a:endParaRPr lang="zh-CN" altLang="en-US" dirty="0">
              <a:latin typeface="微软雅黑" panose="020B0503020204020204" pitchFamily="34" charset="-122"/>
              <a:ea typeface="微软雅黑" panose="020B0503020204020204" pitchFamily="34" charset="-122"/>
            </a:endParaRPr>
          </a:p>
        </p:txBody>
      </p:sp>
      <p:pic>
        <p:nvPicPr>
          <p:cNvPr id="4" name="图片 3" descr="中电金信Logo"/>
          <p:cNvPicPr>
            <a:picLocks noChangeAspect="1"/>
          </p:cNvPicPr>
          <p:nvPr/>
        </p:nvPicPr>
        <p:blipFill>
          <a:blip r:embed="rId1"/>
          <a:srcRect l="55107" t="9276" r="6799" b="39337"/>
          <a:stretch>
            <a:fillRect/>
          </a:stretch>
        </p:blipFill>
        <p:spPr>
          <a:xfrm>
            <a:off x="8479790" y="2757805"/>
            <a:ext cx="2725420" cy="20669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21" name="文本占位符 8"/>
          <p:cNvSpPr txBox="1"/>
          <p:nvPr/>
        </p:nvSpPr>
        <p:spPr>
          <a:xfrm>
            <a:off x="427355" y="1118235"/>
            <a:ext cx="11673840" cy="989330"/>
          </a:xfrm>
          <a:prstGeom prst="rect">
            <a:avLst/>
          </a:prstGeom>
        </p:spPr>
        <p:txBody>
          <a:bodyPr vert="horz"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90204" pitchFamily="34" charset="0"/>
              <a:buNone/>
            </a:pPr>
            <a:r>
              <a:rPr lang="zh-CN" altLang="en-US" sz="2000" b="1" dirty="0">
                <a:solidFill>
                  <a:schemeClr val="bg1"/>
                </a:solidFill>
                <a:latin typeface="微軟正黑體" panose="020B0604030504040204" pitchFamily="34" charset="-120"/>
                <a:ea typeface="微軟正黑體" panose="020B0604030504040204" pitchFamily="34" charset="-120"/>
                <a:cs typeface="Arial" panose="020B0604020202090204" pitchFamily="34" charset="0"/>
              </a:rPr>
              <a:t>业务痛点：</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在传统的客服中心里，每天都会有大量的</a:t>
            </a:r>
            <a:r>
              <a:rPr 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客服人员处理工单，进行工单回访，拨打电话。该业务作业量大，作业过程制式化，长此以往，便会出现</a:t>
            </a: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员工工作压力较大，操作不规范、效率低下等问题。同时从运营管理方面来看，也存在着员工的培养难度高，运营成本大等问题。</a:t>
            </a:r>
            <a:endParaRPr kumimoji="1" lang="zh-CN" altLang="en-US" sz="1600" b="1" dirty="0">
              <a:solidFill>
                <a:schemeClr val="bg1"/>
              </a:solidFill>
              <a:latin typeface="微軟正黑體" panose="020B0604030504040204" pitchFamily="34" charset="-120"/>
              <a:ea typeface="微軟正黑體" panose="020B0604030504040204" pitchFamily="34" charset="-120"/>
              <a:cs typeface="Arial" panose="020B0604020202090204" pitchFamily="34" charset="0"/>
            </a:endParaRPr>
          </a:p>
        </p:txBody>
      </p:sp>
      <p:sp>
        <p:nvSpPr>
          <p:cNvPr id="4" name="文本框 3"/>
          <p:cNvSpPr txBox="1"/>
          <p:nvPr/>
        </p:nvSpPr>
        <p:spPr>
          <a:xfrm>
            <a:off x="292498" y="285760"/>
            <a:ext cx="82880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需求分析</a:t>
            </a:r>
            <a:r>
              <a:rPr lang="en-US" altLang="zh-CN" sz="2400" b="1" dirty="0">
                <a:solidFill>
                  <a:schemeClr val="bg1"/>
                </a:solidFill>
                <a:latin typeface="微软雅黑" panose="020B0503020204020204" pitchFamily="34" charset="-122"/>
                <a:ea typeface="微软雅黑" panose="020B0503020204020204" pitchFamily="34" charset="-122"/>
              </a:rPr>
              <a:t>&amp;</a:t>
            </a:r>
            <a:r>
              <a:rPr lang="zh-CN" altLang="en-US" sz="2400" b="1" dirty="0">
                <a:solidFill>
                  <a:schemeClr val="bg1"/>
                </a:solidFill>
                <a:latin typeface="微软雅黑" panose="020B0503020204020204" pitchFamily="34" charset="-122"/>
                <a:ea typeface="微软雅黑" panose="020B0503020204020204" pitchFamily="34" charset="-122"/>
              </a:rPr>
              <a:t>背景介绍</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Requirement analysis</a:t>
            </a:r>
            <a:endParaRPr lang="en-US" altLang="zh-CN" b="1"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sp>
        <p:nvSpPr>
          <p:cNvPr id="2" name="任意多边形 36"/>
          <p:cNvSpPr/>
          <p:nvPr>
            <p:custDataLst>
              <p:tags r:id="rId1"/>
            </p:custDataLst>
          </p:nvPr>
        </p:nvSpPr>
        <p:spPr bwMode="auto">
          <a:xfrm>
            <a:off x="3901930" y="3742280"/>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69A35B">
              <a:lumMod val="75000"/>
            </a:srgbClr>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47" name="任意多边形 37"/>
          <p:cNvSpPr/>
          <p:nvPr>
            <p:custDataLst>
              <p:tags r:id="rId2"/>
            </p:custDataLst>
          </p:nvPr>
        </p:nvSpPr>
        <p:spPr bwMode="auto">
          <a:xfrm>
            <a:off x="3770133" y="3718977"/>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69A35B"/>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62" name="任意多边形 36"/>
          <p:cNvSpPr/>
          <p:nvPr>
            <p:custDataLst>
              <p:tags r:id="rId3"/>
            </p:custDataLst>
          </p:nvPr>
        </p:nvSpPr>
        <p:spPr bwMode="auto">
          <a:xfrm>
            <a:off x="6924697" y="3722004"/>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3498DB">
              <a:lumMod val="75000"/>
            </a:srgbClr>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63" name="任意多边形 37"/>
          <p:cNvSpPr/>
          <p:nvPr>
            <p:custDataLst>
              <p:tags r:id="rId4"/>
            </p:custDataLst>
          </p:nvPr>
        </p:nvSpPr>
        <p:spPr bwMode="auto">
          <a:xfrm>
            <a:off x="6782762" y="3718977"/>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3498DB"/>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66" name="任意多边形 36"/>
          <p:cNvSpPr/>
          <p:nvPr>
            <p:custDataLst>
              <p:tags r:id="rId5"/>
            </p:custDataLst>
          </p:nvPr>
        </p:nvSpPr>
        <p:spPr bwMode="auto">
          <a:xfrm>
            <a:off x="5412419" y="5224144"/>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1AA3AA">
              <a:lumMod val="75000"/>
            </a:srgbClr>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67" name="任意多边形 37"/>
          <p:cNvSpPr/>
          <p:nvPr>
            <p:custDataLst>
              <p:tags r:id="rId6"/>
            </p:custDataLst>
          </p:nvPr>
        </p:nvSpPr>
        <p:spPr bwMode="auto">
          <a:xfrm>
            <a:off x="5276447" y="5225292"/>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1AA3AA"/>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69" name="任意多边形: 形状 68"/>
          <p:cNvSpPr/>
          <p:nvPr>
            <p:custDataLst>
              <p:tags r:id="rId7"/>
            </p:custDataLst>
          </p:nvPr>
        </p:nvSpPr>
        <p:spPr>
          <a:xfrm rot="2174348">
            <a:off x="4817571" y="3009420"/>
            <a:ext cx="135930" cy="820332"/>
          </a:xfrm>
          <a:custGeom>
            <a:avLst/>
            <a:gdLst>
              <a:gd name="connsiteX0" fmla="*/ 192643 w 192643"/>
              <a:gd name="connsiteY0" fmla="*/ 0 h 1056904"/>
              <a:gd name="connsiteX1" fmla="*/ 26389 w 192643"/>
              <a:gd name="connsiteY1" fmla="*/ 546265 h 1056904"/>
              <a:gd name="connsiteX2" fmla="*/ 2638 w 192643"/>
              <a:gd name="connsiteY2" fmla="*/ 1056904 h 1056904"/>
            </a:gdLst>
            <a:ahLst/>
            <a:cxnLst>
              <a:cxn ang="0">
                <a:pos x="connsiteX0" y="connsiteY0"/>
              </a:cxn>
              <a:cxn ang="0">
                <a:pos x="connsiteX1" y="connsiteY1"/>
              </a:cxn>
              <a:cxn ang="0">
                <a:pos x="connsiteX2" y="connsiteY2"/>
              </a:cxn>
            </a:cxnLst>
            <a:rect l="l" t="t" r="r" b="b"/>
            <a:pathLst>
              <a:path w="192643" h="1056904">
                <a:moveTo>
                  <a:pt x="192643" y="0"/>
                </a:moveTo>
                <a:cubicBezTo>
                  <a:pt x="125349" y="185057"/>
                  <a:pt x="58056" y="370114"/>
                  <a:pt x="26389" y="546265"/>
                </a:cubicBezTo>
                <a:cubicBezTo>
                  <a:pt x="-5278" y="722416"/>
                  <a:pt x="-1320" y="889660"/>
                  <a:pt x="2638" y="1056904"/>
                </a:cubicBezTo>
              </a:path>
            </a:pathLst>
          </a:custGeom>
          <a:noFill/>
          <a:ln w="38100">
            <a:solidFill>
              <a:schemeClr val="bg1"/>
            </a:solidFill>
            <a:headEnd type="triangle"/>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0" name="任意多边形: 形状 69"/>
          <p:cNvSpPr/>
          <p:nvPr>
            <p:custDataLst>
              <p:tags r:id="rId8"/>
            </p:custDataLst>
          </p:nvPr>
        </p:nvSpPr>
        <p:spPr>
          <a:xfrm rot="12824278">
            <a:off x="6722438" y="4841015"/>
            <a:ext cx="135930" cy="820332"/>
          </a:xfrm>
          <a:custGeom>
            <a:avLst/>
            <a:gdLst>
              <a:gd name="connsiteX0" fmla="*/ 192643 w 192643"/>
              <a:gd name="connsiteY0" fmla="*/ 0 h 1056904"/>
              <a:gd name="connsiteX1" fmla="*/ 26389 w 192643"/>
              <a:gd name="connsiteY1" fmla="*/ 546265 h 1056904"/>
              <a:gd name="connsiteX2" fmla="*/ 2638 w 192643"/>
              <a:gd name="connsiteY2" fmla="*/ 1056904 h 1056904"/>
            </a:gdLst>
            <a:ahLst/>
            <a:cxnLst>
              <a:cxn ang="0">
                <a:pos x="connsiteX0" y="connsiteY0"/>
              </a:cxn>
              <a:cxn ang="0">
                <a:pos x="connsiteX1" y="connsiteY1"/>
              </a:cxn>
              <a:cxn ang="0">
                <a:pos x="connsiteX2" y="connsiteY2"/>
              </a:cxn>
            </a:cxnLst>
            <a:rect l="l" t="t" r="r" b="b"/>
            <a:pathLst>
              <a:path w="192643" h="1056904">
                <a:moveTo>
                  <a:pt x="192643" y="0"/>
                </a:moveTo>
                <a:cubicBezTo>
                  <a:pt x="125349" y="185057"/>
                  <a:pt x="58056" y="370114"/>
                  <a:pt x="26389" y="546265"/>
                </a:cubicBezTo>
                <a:cubicBezTo>
                  <a:pt x="-5278" y="722416"/>
                  <a:pt x="-1320" y="889660"/>
                  <a:pt x="2638" y="1056904"/>
                </a:cubicBezTo>
              </a:path>
            </a:pathLst>
          </a:custGeom>
          <a:noFill/>
          <a:ln w="38100">
            <a:solidFill>
              <a:schemeClr val="bg1"/>
            </a:solidFill>
            <a:headEnd type="triangle"/>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3" name="任意多边形: 形状 82"/>
          <p:cNvSpPr/>
          <p:nvPr>
            <p:custDataLst>
              <p:tags r:id="rId9"/>
            </p:custDataLst>
          </p:nvPr>
        </p:nvSpPr>
        <p:spPr>
          <a:xfrm rot="18199748">
            <a:off x="4950357" y="4825223"/>
            <a:ext cx="135930" cy="820332"/>
          </a:xfrm>
          <a:custGeom>
            <a:avLst/>
            <a:gdLst>
              <a:gd name="connsiteX0" fmla="*/ 192643 w 192643"/>
              <a:gd name="connsiteY0" fmla="*/ 0 h 1056904"/>
              <a:gd name="connsiteX1" fmla="*/ 26389 w 192643"/>
              <a:gd name="connsiteY1" fmla="*/ 546265 h 1056904"/>
              <a:gd name="connsiteX2" fmla="*/ 2638 w 192643"/>
              <a:gd name="connsiteY2" fmla="*/ 1056904 h 1056904"/>
            </a:gdLst>
            <a:ahLst/>
            <a:cxnLst>
              <a:cxn ang="0">
                <a:pos x="connsiteX0" y="connsiteY0"/>
              </a:cxn>
              <a:cxn ang="0">
                <a:pos x="connsiteX1" y="connsiteY1"/>
              </a:cxn>
              <a:cxn ang="0">
                <a:pos x="connsiteX2" y="connsiteY2"/>
              </a:cxn>
            </a:cxnLst>
            <a:rect l="l" t="t" r="r" b="b"/>
            <a:pathLst>
              <a:path w="192643" h="1056904">
                <a:moveTo>
                  <a:pt x="192643" y="0"/>
                </a:moveTo>
                <a:cubicBezTo>
                  <a:pt x="125349" y="185057"/>
                  <a:pt x="58056" y="370114"/>
                  <a:pt x="26389" y="546265"/>
                </a:cubicBezTo>
                <a:cubicBezTo>
                  <a:pt x="-5278" y="722416"/>
                  <a:pt x="-1320" y="889660"/>
                  <a:pt x="2638" y="1056904"/>
                </a:cubicBezTo>
              </a:path>
            </a:pathLst>
          </a:custGeom>
          <a:noFill/>
          <a:ln w="38100">
            <a:solidFill>
              <a:schemeClr val="bg1"/>
            </a:solidFill>
            <a:headEnd type="triangle"/>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4" name="任意多边形: 形状 83"/>
          <p:cNvSpPr/>
          <p:nvPr>
            <p:custDataLst>
              <p:tags r:id="rId10"/>
            </p:custDataLst>
          </p:nvPr>
        </p:nvSpPr>
        <p:spPr>
          <a:xfrm rot="7576894">
            <a:off x="6672753" y="3033743"/>
            <a:ext cx="135930" cy="820332"/>
          </a:xfrm>
          <a:custGeom>
            <a:avLst/>
            <a:gdLst>
              <a:gd name="connsiteX0" fmla="*/ 192643 w 192643"/>
              <a:gd name="connsiteY0" fmla="*/ 0 h 1056904"/>
              <a:gd name="connsiteX1" fmla="*/ 26389 w 192643"/>
              <a:gd name="connsiteY1" fmla="*/ 546265 h 1056904"/>
              <a:gd name="connsiteX2" fmla="*/ 2638 w 192643"/>
              <a:gd name="connsiteY2" fmla="*/ 1056904 h 1056904"/>
            </a:gdLst>
            <a:ahLst/>
            <a:cxnLst>
              <a:cxn ang="0">
                <a:pos x="connsiteX0" y="connsiteY0"/>
              </a:cxn>
              <a:cxn ang="0">
                <a:pos x="connsiteX1" y="connsiteY1"/>
              </a:cxn>
              <a:cxn ang="0">
                <a:pos x="connsiteX2" y="connsiteY2"/>
              </a:cxn>
            </a:cxnLst>
            <a:rect l="l" t="t" r="r" b="b"/>
            <a:pathLst>
              <a:path w="192643" h="1056904">
                <a:moveTo>
                  <a:pt x="192643" y="0"/>
                </a:moveTo>
                <a:cubicBezTo>
                  <a:pt x="125349" y="185057"/>
                  <a:pt x="58056" y="370114"/>
                  <a:pt x="26389" y="546265"/>
                </a:cubicBezTo>
                <a:cubicBezTo>
                  <a:pt x="-5278" y="722416"/>
                  <a:pt x="-1320" y="889660"/>
                  <a:pt x="2638" y="1056904"/>
                </a:cubicBezTo>
              </a:path>
            </a:pathLst>
          </a:custGeom>
          <a:noFill/>
          <a:ln w="38100">
            <a:solidFill>
              <a:schemeClr val="bg1"/>
            </a:solidFill>
            <a:headEnd type="triangle"/>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5" name="任意多边形: 形状 84"/>
          <p:cNvSpPr/>
          <p:nvPr>
            <p:custDataLst>
              <p:tags r:id="rId11"/>
            </p:custDataLst>
          </p:nvPr>
        </p:nvSpPr>
        <p:spPr>
          <a:xfrm>
            <a:off x="4201625" y="4137163"/>
            <a:ext cx="295719" cy="322334"/>
          </a:xfrm>
          <a:custGeom>
            <a:avLst/>
            <a:gdLst>
              <a:gd name="connsiteX0" fmla="*/ 40563 w 381000"/>
              <a:gd name="connsiteY0" fmla="*/ 0 h 415290"/>
              <a:gd name="connsiteX1" fmla="*/ 340437 w 381000"/>
              <a:gd name="connsiteY1" fmla="*/ 0 h 415290"/>
              <a:gd name="connsiteX2" fmla="*/ 381000 w 381000"/>
              <a:gd name="connsiteY2" fmla="*/ 40579 h 415290"/>
              <a:gd name="connsiteX3" fmla="*/ 340437 w 381000"/>
              <a:gd name="connsiteY3" fmla="*/ 81157 h 415290"/>
              <a:gd name="connsiteX4" fmla="*/ 333194 w 381000"/>
              <a:gd name="connsiteY4" fmla="*/ 81157 h 415290"/>
              <a:gd name="connsiteX5" fmla="*/ 333194 w 381000"/>
              <a:gd name="connsiteY5" fmla="*/ 117388 h 415290"/>
              <a:gd name="connsiteX6" fmla="*/ 379069 w 381000"/>
              <a:gd name="connsiteY6" fmla="*/ 175841 h 415290"/>
              <a:gd name="connsiteX7" fmla="*/ 332228 w 381000"/>
              <a:gd name="connsiteY7" fmla="*/ 234776 h 415290"/>
              <a:gd name="connsiteX8" fmla="*/ 318225 w 381000"/>
              <a:gd name="connsiteY8" fmla="*/ 244438 h 415290"/>
              <a:gd name="connsiteX9" fmla="*/ 304221 w 381000"/>
              <a:gd name="connsiteY9" fmla="*/ 229462 h 415290"/>
              <a:gd name="connsiteX10" fmla="*/ 304221 w 381000"/>
              <a:gd name="connsiteY10" fmla="*/ 222216 h 415290"/>
              <a:gd name="connsiteX11" fmla="*/ 308567 w 381000"/>
              <a:gd name="connsiteY11" fmla="*/ 211588 h 415290"/>
              <a:gd name="connsiteX12" fmla="*/ 319190 w 381000"/>
              <a:gd name="connsiteY12" fmla="*/ 207724 h 415290"/>
              <a:gd name="connsiteX13" fmla="*/ 350095 w 381000"/>
              <a:gd name="connsiteY13" fmla="*/ 176324 h 415290"/>
              <a:gd name="connsiteX14" fmla="*/ 319673 w 381000"/>
              <a:gd name="connsiteY14" fmla="*/ 144924 h 415290"/>
              <a:gd name="connsiteX15" fmla="*/ 309050 w 381000"/>
              <a:gd name="connsiteY15" fmla="*/ 141059 h 415290"/>
              <a:gd name="connsiteX16" fmla="*/ 304704 w 381000"/>
              <a:gd name="connsiteY16" fmla="*/ 130431 h 415290"/>
              <a:gd name="connsiteX17" fmla="*/ 304704 w 381000"/>
              <a:gd name="connsiteY17" fmla="*/ 66665 h 415290"/>
              <a:gd name="connsiteX18" fmla="*/ 319190 w 381000"/>
              <a:gd name="connsiteY18" fmla="*/ 52173 h 415290"/>
              <a:gd name="connsiteX19" fmla="*/ 340920 w 381000"/>
              <a:gd name="connsiteY19" fmla="*/ 52173 h 415290"/>
              <a:gd name="connsiteX20" fmla="*/ 352510 w 381000"/>
              <a:gd name="connsiteY20" fmla="*/ 40579 h 415290"/>
              <a:gd name="connsiteX21" fmla="*/ 340920 w 381000"/>
              <a:gd name="connsiteY21" fmla="*/ 28985 h 415290"/>
              <a:gd name="connsiteX22" fmla="*/ 40563 w 381000"/>
              <a:gd name="connsiteY22" fmla="*/ 28985 h 415290"/>
              <a:gd name="connsiteX23" fmla="*/ 28974 w 381000"/>
              <a:gd name="connsiteY23" fmla="*/ 40579 h 415290"/>
              <a:gd name="connsiteX24" fmla="*/ 40563 w 381000"/>
              <a:gd name="connsiteY24" fmla="*/ 52173 h 415290"/>
              <a:gd name="connsiteX25" fmla="*/ 62293 w 381000"/>
              <a:gd name="connsiteY25" fmla="*/ 52173 h 415290"/>
              <a:gd name="connsiteX26" fmla="*/ 76780 w 381000"/>
              <a:gd name="connsiteY26" fmla="*/ 66665 h 415290"/>
              <a:gd name="connsiteX27" fmla="*/ 76780 w 381000"/>
              <a:gd name="connsiteY27" fmla="*/ 130431 h 415290"/>
              <a:gd name="connsiteX28" fmla="*/ 62776 w 381000"/>
              <a:gd name="connsiteY28" fmla="*/ 144924 h 415290"/>
              <a:gd name="connsiteX29" fmla="*/ 31871 w 381000"/>
              <a:gd name="connsiteY29" fmla="*/ 176324 h 415290"/>
              <a:gd name="connsiteX30" fmla="*/ 62776 w 381000"/>
              <a:gd name="connsiteY30" fmla="*/ 207724 h 415290"/>
              <a:gd name="connsiteX31" fmla="*/ 76780 w 381000"/>
              <a:gd name="connsiteY31" fmla="*/ 222216 h 415290"/>
              <a:gd name="connsiteX32" fmla="*/ 76780 w 381000"/>
              <a:gd name="connsiteY32" fmla="*/ 225115 h 415290"/>
              <a:gd name="connsiteX33" fmla="*/ 190742 w 381000"/>
              <a:gd name="connsiteY33" fmla="*/ 330426 h 415290"/>
              <a:gd name="connsiteX34" fmla="*/ 294080 w 381000"/>
              <a:gd name="connsiteY34" fmla="*/ 271490 h 415290"/>
              <a:gd name="connsiteX35" fmla="*/ 313396 w 381000"/>
              <a:gd name="connsiteY35" fmla="*/ 265210 h 415290"/>
              <a:gd name="connsiteX36" fmla="*/ 319673 w 381000"/>
              <a:gd name="connsiteY36" fmla="*/ 284533 h 415290"/>
              <a:gd name="connsiteX37" fmla="*/ 231531 w 381000"/>
              <a:gd name="connsiteY37" fmla="*/ 354164 h 415290"/>
              <a:gd name="connsiteX38" fmla="*/ 204470 w 381000"/>
              <a:gd name="connsiteY38" fmla="*/ 357645 h 415290"/>
              <a:gd name="connsiteX39" fmla="*/ 204470 w 381000"/>
              <a:gd name="connsiteY39" fmla="*/ 386080 h 415290"/>
              <a:gd name="connsiteX40" fmla="*/ 364612 w 381000"/>
              <a:gd name="connsiteY40" fmla="*/ 386080 h 415290"/>
              <a:gd name="connsiteX41" fmla="*/ 379095 w 381000"/>
              <a:gd name="connsiteY41" fmla="*/ 400685 h 415290"/>
              <a:gd name="connsiteX42" fmla="*/ 364612 w 381000"/>
              <a:gd name="connsiteY42" fmla="*/ 415290 h 415290"/>
              <a:gd name="connsiteX43" fmla="*/ 17023 w 381000"/>
              <a:gd name="connsiteY43" fmla="*/ 415290 h 415290"/>
              <a:gd name="connsiteX44" fmla="*/ 2540 w 381000"/>
              <a:gd name="connsiteY44" fmla="*/ 400685 h 415290"/>
              <a:gd name="connsiteX45" fmla="*/ 17023 w 381000"/>
              <a:gd name="connsiteY45" fmla="*/ 386080 h 415290"/>
              <a:gd name="connsiteX46" fmla="*/ 175260 w 381000"/>
              <a:gd name="connsiteY46" fmla="*/ 386080 h 415290"/>
              <a:gd name="connsiteX47" fmla="*/ 175260 w 381000"/>
              <a:gd name="connsiteY47" fmla="*/ 356738 h 415290"/>
              <a:gd name="connsiteX48" fmla="*/ 136160 w 381000"/>
              <a:gd name="connsiteY48" fmla="*/ 349990 h 415290"/>
              <a:gd name="connsiteX49" fmla="*/ 48289 w 381000"/>
              <a:gd name="connsiteY49" fmla="*/ 234776 h 415290"/>
              <a:gd name="connsiteX50" fmla="*/ 2898 w 381000"/>
              <a:gd name="connsiteY50" fmla="*/ 176324 h 415290"/>
              <a:gd name="connsiteX51" fmla="*/ 47806 w 381000"/>
              <a:gd name="connsiteY51" fmla="*/ 117871 h 415290"/>
              <a:gd name="connsiteX52" fmla="*/ 47806 w 381000"/>
              <a:gd name="connsiteY52" fmla="*/ 81157 h 415290"/>
              <a:gd name="connsiteX53" fmla="*/ 40563 w 381000"/>
              <a:gd name="connsiteY53" fmla="*/ 81157 h 415290"/>
              <a:gd name="connsiteX54" fmla="*/ 0 w 381000"/>
              <a:gd name="connsiteY54" fmla="*/ 40579 h 415290"/>
              <a:gd name="connsiteX55" fmla="*/ 40563 w 381000"/>
              <a:gd name="connsiteY55" fmla="*/ 0 h 41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81000" h="415290">
                <a:moveTo>
                  <a:pt x="40563" y="0"/>
                </a:moveTo>
                <a:lnTo>
                  <a:pt x="340437" y="0"/>
                </a:lnTo>
                <a:cubicBezTo>
                  <a:pt x="362650" y="0"/>
                  <a:pt x="381000" y="18357"/>
                  <a:pt x="381000" y="40579"/>
                </a:cubicBezTo>
                <a:cubicBezTo>
                  <a:pt x="381000" y="62800"/>
                  <a:pt x="362650" y="81157"/>
                  <a:pt x="340437" y="81157"/>
                </a:cubicBezTo>
                <a:lnTo>
                  <a:pt x="333194" y="81157"/>
                </a:lnTo>
                <a:lnTo>
                  <a:pt x="333194" y="117388"/>
                </a:lnTo>
                <a:cubicBezTo>
                  <a:pt x="359753" y="123668"/>
                  <a:pt x="379069" y="147822"/>
                  <a:pt x="379069" y="175841"/>
                </a:cubicBezTo>
                <a:cubicBezTo>
                  <a:pt x="379069" y="204342"/>
                  <a:pt x="358787" y="228496"/>
                  <a:pt x="332228" y="234776"/>
                </a:cubicBezTo>
                <a:cubicBezTo>
                  <a:pt x="330297" y="240573"/>
                  <a:pt x="324502" y="244438"/>
                  <a:pt x="318225" y="244438"/>
                </a:cubicBezTo>
                <a:cubicBezTo>
                  <a:pt x="310015" y="243955"/>
                  <a:pt x="304221" y="237192"/>
                  <a:pt x="304221" y="229462"/>
                </a:cubicBezTo>
                <a:lnTo>
                  <a:pt x="304221" y="222216"/>
                </a:lnTo>
                <a:cubicBezTo>
                  <a:pt x="304221" y="218351"/>
                  <a:pt x="305669" y="214487"/>
                  <a:pt x="308567" y="211588"/>
                </a:cubicBezTo>
                <a:cubicBezTo>
                  <a:pt x="311464" y="208690"/>
                  <a:pt x="315327" y="207724"/>
                  <a:pt x="319190" y="207724"/>
                </a:cubicBezTo>
                <a:cubicBezTo>
                  <a:pt x="336574" y="207724"/>
                  <a:pt x="350095" y="193714"/>
                  <a:pt x="350095" y="176324"/>
                </a:cubicBezTo>
                <a:cubicBezTo>
                  <a:pt x="350095" y="158933"/>
                  <a:pt x="336574" y="144924"/>
                  <a:pt x="319673" y="144924"/>
                </a:cubicBezTo>
                <a:cubicBezTo>
                  <a:pt x="315810" y="144924"/>
                  <a:pt x="311947" y="143474"/>
                  <a:pt x="309050" y="141059"/>
                </a:cubicBezTo>
                <a:cubicBezTo>
                  <a:pt x="306152" y="138161"/>
                  <a:pt x="304704" y="134779"/>
                  <a:pt x="304704" y="130431"/>
                </a:cubicBezTo>
                <a:lnTo>
                  <a:pt x="304704" y="66665"/>
                </a:lnTo>
                <a:cubicBezTo>
                  <a:pt x="304704" y="58453"/>
                  <a:pt x="310981" y="52173"/>
                  <a:pt x="319190" y="52173"/>
                </a:cubicBezTo>
                <a:lnTo>
                  <a:pt x="340920" y="52173"/>
                </a:lnTo>
                <a:cubicBezTo>
                  <a:pt x="347198" y="52173"/>
                  <a:pt x="352510" y="46859"/>
                  <a:pt x="352510" y="40579"/>
                </a:cubicBezTo>
                <a:cubicBezTo>
                  <a:pt x="352510" y="34299"/>
                  <a:pt x="347198" y="28985"/>
                  <a:pt x="340920" y="28985"/>
                </a:cubicBezTo>
                <a:lnTo>
                  <a:pt x="40563" y="28985"/>
                </a:lnTo>
                <a:cubicBezTo>
                  <a:pt x="34285" y="28985"/>
                  <a:pt x="28974" y="34299"/>
                  <a:pt x="28974" y="40579"/>
                </a:cubicBezTo>
                <a:cubicBezTo>
                  <a:pt x="28974" y="46859"/>
                  <a:pt x="34285" y="52173"/>
                  <a:pt x="40563" y="52173"/>
                </a:cubicBezTo>
                <a:lnTo>
                  <a:pt x="62293" y="52173"/>
                </a:lnTo>
                <a:cubicBezTo>
                  <a:pt x="70502" y="52173"/>
                  <a:pt x="76780" y="58453"/>
                  <a:pt x="76780" y="66665"/>
                </a:cubicBezTo>
                <a:lnTo>
                  <a:pt x="76780" y="130431"/>
                </a:lnTo>
                <a:cubicBezTo>
                  <a:pt x="76780" y="138161"/>
                  <a:pt x="70502" y="144924"/>
                  <a:pt x="62776" y="144924"/>
                </a:cubicBezTo>
                <a:cubicBezTo>
                  <a:pt x="45875" y="145407"/>
                  <a:pt x="31871" y="159416"/>
                  <a:pt x="31871" y="176324"/>
                </a:cubicBezTo>
                <a:cubicBezTo>
                  <a:pt x="31871" y="193231"/>
                  <a:pt x="45875" y="207241"/>
                  <a:pt x="62776" y="207724"/>
                </a:cubicBezTo>
                <a:cubicBezTo>
                  <a:pt x="70502" y="207724"/>
                  <a:pt x="76780" y="214487"/>
                  <a:pt x="76780" y="222216"/>
                </a:cubicBezTo>
                <a:lnTo>
                  <a:pt x="76780" y="225115"/>
                </a:lnTo>
                <a:cubicBezTo>
                  <a:pt x="76780" y="285016"/>
                  <a:pt x="126034" y="330426"/>
                  <a:pt x="190742" y="330426"/>
                </a:cubicBezTo>
                <a:cubicBezTo>
                  <a:pt x="236133" y="330426"/>
                  <a:pt x="275730" y="307721"/>
                  <a:pt x="294080" y="271490"/>
                </a:cubicBezTo>
                <a:cubicBezTo>
                  <a:pt x="297460" y="264244"/>
                  <a:pt x="306152" y="261345"/>
                  <a:pt x="313396" y="265210"/>
                </a:cubicBezTo>
                <a:cubicBezTo>
                  <a:pt x="320639" y="268592"/>
                  <a:pt x="323536" y="277287"/>
                  <a:pt x="319673" y="284533"/>
                </a:cubicBezTo>
                <a:cubicBezTo>
                  <a:pt x="302651" y="318953"/>
                  <a:pt x="270418" y="343861"/>
                  <a:pt x="231531" y="354164"/>
                </a:cubicBezTo>
                <a:lnTo>
                  <a:pt x="204470" y="357645"/>
                </a:lnTo>
                <a:lnTo>
                  <a:pt x="204470" y="386080"/>
                </a:lnTo>
                <a:lnTo>
                  <a:pt x="364612" y="386080"/>
                </a:lnTo>
                <a:cubicBezTo>
                  <a:pt x="372819" y="386080"/>
                  <a:pt x="379095" y="392409"/>
                  <a:pt x="379095" y="400685"/>
                </a:cubicBezTo>
                <a:cubicBezTo>
                  <a:pt x="379095" y="408961"/>
                  <a:pt x="372819" y="415290"/>
                  <a:pt x="364612" y="415290"/>
                </a:cubicBezTo>
                <a:lnTo>
                  <a:pt x="17023" y="415290"/>
                </a:lnTo>
                <a:cubicBezTo>
                  <a:pt x="8816" y="415290"/>
                  <a:pt x="2540" y="408961"/>
                  <a:pt x="2540" y="400685"/>
                </a:cubicBezTo>
                <a:cubicBezTo>
                  <a:pt x="2540" y="392409"/>
                  <a:pt x="8816" y="386080"/>
                  <a:pt x="17023" y="386080"/>
                </a:cubicBezTo>
                <a:lnTo>
                  <a:pt x="175260" y="386080"/>
                </a:lnTo>
                <a:lnTo>
                  <a:pt x="175260" y="356738"/>
                </a:lnTo>
                <a:lnTo>
                  <a:pt x="136160" y="349990"/>
                </a:lnTo>
                <a:cubicBezTo>
                  <a:pt x="86226" y="331694"/>
                  <a:pt x="51911" y="288398"/>
                  <a:pt x="48289" y="234776"/>
                </a:cubicBezTo>
                <a:cubicBezTo>
                  <a:pt x="22213" y="228013"/>
                  <a:pt x="2898" y="204342"/>
                  <a:pt x="2898" y="176324"/>
                </a:cubicBezTo>
                <a:cubicBezTo>
                  <a:pt x="2898" y="148305"/>
                  <a:pt x="22213" y="124634"/>
                  <a:pt x="47806" y="117871"/>
                </a:cubicBezTo>
                <a:lnTo>
                  <a:pt x="47806" y="81157"/>
                </a:lnTo>
                <a:lnTo>
                  <a:pt x="40563" y="81157"/>
                </a:lnTo>
                <a:cubicBezTo>
                  <a:pt x="18350" y="81157"/>
                  <a:pt x="0" y="62800"/>
                  <a:pt x="0" y="40579"/>
                </a:cubicBezTo>
                <a:cubicBezTo>
                  <a:pt x="0" y="18357"/>
                  <a:pt x="18350" y="0"/>
                  <a:pt x="40563" y="0"/>
                </a:cubicBezTo>
                <a:close/>
              </a:path>
            </a:pathLst>
          </a:custGeom>
          <a:solidFill>
            <a:sysClr val="window" lastClr="FFFFFF"/>
          </a:solidFill>
          <a:ln w="12700" cap="flat" cmpd="sng" algn="ctr">
            <a:noFill/>
            <a:prstDash val="solid"/>
            <a:miter lim="800000"/>
          </a:ln>
          <a:effectLst/>
          <a:extLst>
            <a:ext uri="{91240B29-F687-4F45-9708-019B960494DF}">
              <a14:hiddenLine xmlns:a14="http://schemas.microsoft.com/office/drawing/2010/main" w="12700">
                <a:solidFill>
                  <a:srgbClr val="1F74AD">
                    <a:shade val="50000"/>
                  </a:srgbClr>
                </a:solidFill>
                <a:prstDash val="solid"/>
                <a:miter lim="800000"/>
                <a:headEnd/>
                <a:tailEnd/>
              </a14:hiddenLine>
            </a:ext>
          </a:extLst>
        </p:spPr>
        <p:style>
          <a:lnRef idx="2">
            <a:srgbClr val="1F74AD">
              <a:shade val="50000"/>
            </a:srgbClr>
          </a:lnRef>
          <a:fillRef idx="1">
            <a:srgbClr val="1F74AD"/>
          </a:fillRef>
          <a:effectRef idx="0">
            <a:srgbClr val="1F74AD"/>
          </a:effectRef>
          <a:fontRef idx="minor">
            <a:sysClr val="window" lastClr="FFFFFF"/>
          </a:fontRef>
        </p:style>
        <p:txBody>
          <a:bodyPr wrap="square" rtlCol="0" anchor="ctr">
            <a:noAutofit/>
          </a:bodyPr>
          <a:lstStyle/>
          <a:p>
            <a:pPr algn="ctr"/>
            <a:endParaRPr lang="zh-CN" altLang="en-US"/>
          </a:p>
        </p:txBody>
      </p:sp>
      <p:sp>
        <p:nvSpPr>
          <p:cNvPr id="86" name="PA_ImportSvg_636766911470554120"/>
          <p:cNvSpPr/>
          <p:nvPr>
            <p:custDataLst>
              <p:tags r:id="rId12"/>
            </p:custDataLst>
          </p:nvPr>
        </p:nvSpPr>
        <p:spPr>
          <a:xfrm>
            <a:off x="5700263" y="5631162"/>
            <a:ext cx="311072" cy="346964"/>
          </a:xfrm>
          <a:custGeom>
            <a:avLst/>
            <a:gdLst/>
            <a:ahLst/>
            <a:cxnLst/>
            <a:rect l="l" t="t" r="r" b="b"/>
            <a:pathLst>
              <a:path w="10566400" h="11785601">
                <a:moveTo>
                  <a:pt x="9753600" y="11785602"/>
                </a:moveTo>
                <a:lnTo>
                  <a:pt x="812800" y="11785602"/>
                </a:lnTo>
                <a:cubicBezTo>
                  <a:pt x="364134" y="11785602"/>
                  <a:pt x="0" y="11421468"/>
                  <a:pt x="0" y="10972802"/>
                </a:cubicBezTo>
                <a:lnTo>
                  <a:pt x="0" y="2032002"/>
                </a:lnTo>
                <a:cubicBezTo>
                  <a:pt x="0" y="1582929"/>
                  <a:pt x="364134" y="1219202"/>
                  <a:pt x="812800" y="1219202"/>
                </a:cubicBezTo>
                <a:lnTo>
                  <a:pt x="1625600" y="1219202"/>
                </a:lnTo>
                <a:lnTo>
                  <a:pt x="1625600" y="1625602"/>
                </a:lnTo>
                <a:cubicBezTo>
                  <a:pt x="1625600" y="2299007"/>
                  <a:pt x="2171396" y="2844802"/>
                  <a:pt x="2844800" y="2844802"/>
                </a:cubicBezTo>
                <a:cubicBezTo>
                  <a:pt x="3517798" y="2844802"/>
                  <a:pt x="4064000" y="2299006"/>
                  <a:pt x="4064000" y="1625602"/>
                </a:cubicBezTo>
                <a:lnTo>
                  <a:pt x="4064000" y="1219202"/>
                </a:lnTo>
                <a:lnTo>
                  <a:pt x="6502400" y="1219202"/>
                </a:lnTo>
                <a:lnTo>
                  <a:pt x="6502400" y="1625602"/>
                </a:lnTo>
                <a:cubicBezTo>
                  <a:pt x="6502400" y="2299007"/>
                  <a:pt x="7048602" y="2844802"/>
                  <a:pt x="7721600" y="2844802"/>
                </a:cubicBezTo>
                <a:cubicBezTo>
                  <a:pt x="8394598" y="2844802"/>
                  <a:pt x="8940800" y="2299006"/>
                  <a:pt x="8940800" y="1625602"/>
                </a:cubicBezTo>
                <a:lnTo>
                  <a:pt x="8940800" y="1219202"/>
                </a:lnTo>
                <a:lnTo>
                  <a:pt x="9753600" y="1219202"/>
                </a:lnTo>
                <a:cubicBezTo>
                  <a:pt x="10202266" y="1219202"/>
                  <a:pt x="10566400" y="1582931"/>
                  <a:pt x="10566400" y="2032002"/>
                </a:cubicBezTo>
                <a:lnTo>
                  <a:pt x="10566400" y="10972802"/>
                </a:lnTo>
                <a:cubicBezTo>
                  <a:pt x="10566400" y="11421468"/>
                  <a:pt x="10202266" y="11785602"/>
                  <a:pt x="9753600" y="11785602"/>
                </a:cubicBezTo>
                <a:close/>
                <a:moveTo>
                  <a:pt x="9753600" y="4064002"/>
                </a:moveTo>
                <a:lnTo>
                  <a:pt x="812800" y="4064002"/>
                </a:lnTo>
                <a:lnTo>
                  <a:pt x="812800" y="10972802"/>
                </a:lnTo>
                <a:lnTo>
                  <a:pt x="9753600" y="10972802"/>
                </a:lnTo>
                <a:close/>
                <a:moveTo>
                  <a:pt x="2844800" y="6096002"/>
                </a:moveTo>
                <a:lnTo>
                  <a:pt x="1625600" y="6096002"/>
                </a:lnTo>
                <a:lnTo>
                  <a:pt x="1625600" y="4876802"/>
                </a:lnTo>
                <a:lnTo>
                  <a:pt x="2844800" y="4876802"/>
                </a:lnTo>
                <a:close/>
                <a:moveTo>
                  <a:pt x="2844800" y="8128002"/>
                </a:moveTo>
                <a:lnTo>
                  <a:pt x="1625600" y="8128002"/>
                </a:lnTo>
                <a:lnTo>
                  <a:pt x="1625600" y="6908802"/>
                </a:lnTo>
                <a:lnTo>
                  <a:pt x="2844800" y="6908802"/>
                </a:lnTo>
                <a:close/>
                <a:moveTo>
                  <a:pt x="2844800" y="10160002"/>
                </a:moveTo>
                <a:lnTo>
                  <a:pt x="1625600" y="10160002"/>
                </a:lnTo>
                <a:lnTo>
                  <a:pt x="1625600" y="8940802"/>
                </a:lnTo>
                <a:lnTo>
                  <a:pt x="2844800" y="8940802"/>
                </a:lnTo>
                <a:close/>
                <a:moveTo>
                  <a:pt x="4876800" y="6096002"/>
                </a:moveTo>
                <a:lnTo>
                  <a:pt x="3657600" y="6096002"/>
                </a:lnTo>
                <a:lnTo>
                  <a:pt x="3657600" y="4876802"/>
                </a:lnTo>
                <a:lnTo>
                  <a:pt x="4876800" y="4876802"/>
                </a:lnTo>
                <a:close/>
                <a:moveTo>
                  <a:pt x="4876800" y="8128002"/>
                </a:moveTo>
                <a:lnTo>
                  <a:pt x="3657600" y="8128002"/>
                </a:lnTo>
                <a:lnTo>
                  <a:pt x="3657600" y="6908802"/>
                </a:lnTo>
                <a:lnTo>
                  <a:pt x="4876800" y="6908802"/>
                </a:lnTo>
                <a:close/>
                <a:moveTo>
                  <a:pt x="4876800" y="10160002"/>
                </a:moveTo>
                <a:lnTo>
                  <a:pt x="3657600" y="10160002"/>
                </a:lnTo>
                <a:lnTo>
                  <a:pt x="3657600" y="8940802"/>
                </a:lnTo>
                <a:lnTo>
                  <a:pt x="4876800" y="8940802"/>
                </a:lnTo>
                <a:close/>
                <a:moveTo>
                  <a:pt x="6908800" y="6096002"/>
                </a:moveTo>
                <a:lnTo>
                  <a:pt x="5689600" y="6096002"/>
                </a:lnTo>
                <a:lnTo>
                  <a:pt x="5689600" y="4876802"/>
                </a:lnTo>
                <a:lnTo>
                  <a:pt x="6908800" y="4876802"/>
                </a:lnTo>
                <a:close/>
                <a:moveTo>
                  <a:pt x="6908800" y="8128002"/>
                </a:moveTo>
                <a:lnTo>
                  <a:pt x="5689600" y="8128002"/>
                </a:lnTo>
                <a:lnTo>
                  <a:pt x="5689600" y="6908802"/>
                </a:lnTo>
                <a:lnTo>
                  <a:pt x="6908800" y="6908802"/>
                </a:lnTo>
                <a:close/>
                <a:moveTo>
                  <a:pt x="6908800" y="10160002"/>
                </a:moveTo>
                <a:lnTo>
                  <a:pt x="5689600" y="10160002"/>
                </a:lnTo>
                <a:lnTo>
                  <a:pt x="5689600" y="8940802"/>
                </a:lnTo>
                <a:lnTo>
                  <a:pt x="6908800" y="8940802"/>
                </a:lnTo>
                <a:close/>
                <a:moveTo>
                  <a:pt x="8940800" y="6096002"/>
                </a:moveTo>
                <a:lnTo>
                  <a:pt x="7721600" y="6096002"/>
                </a:lnTo>
                <a:lnTo>
                  <a:pt x="7721600" y="4876802"/>
                </a:lnTo>
                <a:lnTo>
                  <a:pt x="8940800" y="4876802"/>
                </a:lnTo>
                <a:close/>
                <a:moveTo>
                  <a:pt x="8940800" y="8128002"/>
                </a:moveTo>
                <a:lnTo>
                  <a:pt x="7721600" y="8128002"/>
                </a:lnTo>
                <a:lnTo>
                  <a:pt x="7721600" y="6908802"/>
                </a:lnTo>
                <a:lnTo>
                  <a:pt x="8940800" y="6908802"/>
                </a:lnTo>
                <a:close/>
                <a:moveTo>
                  <a:pt x="8940800" y="10160002"/>
                </a:moveTo>
                <a:lnTo>
                  <a:pt x="7721600" y="10160002"/>
                </a:lnTo>
                <a:lnTo>
                  <a:pt x="7721600" y="8940802"/>
                </a:lnTo>
                <a:lnTo>
                  <a:pt x="8940800" y="8940802"/>
                </a:lnTo>
                <a:close/>
                <a:moveTo>
                  <a:pt x="7709002" y="2438402"/>
                </a:moveTo>
                <a:cubicBezTo>
                  <a:pt x="7266839" y="2438402"/>
                  <a:pt x="6908800" y="2079957"/>
                  <a:pt x="6908800" y="1638200"/>
                </a:cubicBezTo>
                <a:lnTo>
                  <a:pt x="6908800" y="800203"/>
                </a:lnTo>
                <a:cubicBezTo>
                  <a:pt x="6908800" y="358040"/>
                  <a:pt x="7266839" y="1"/>
                  <a:pt x="7709002" y="1"/>
                </a:cubicBezTo>
                <a:cubicBezTo>
                  <a:pt x="8151165" y="1"/>
                  <a:pt x="8509205" y="358040"/>
                  <a:pt x="8509205" y="800203"/>
                </a:cubicBezTo>
                <a:lnTo>
                  <a:pt x="8509205" y="1638200"/>
                </a:lnTo>
                <a:cubicBezTo>
                  <a:pt x="8509205" y="2079957"/>
                  <a:pt x="8151165" y="2438402"/>
                  <a:pt x="7709002" y="2438402"/>
                </a:cubicBezTo>
                <a:close/>
                <a:moveTo>
                  <a:pt x="2832202" y="2438402"/>
                </a:moveTo>
                <a:cubicBezTo>
                  <a:pt x="2390039" y="2438402"/>
                  <a:pt x="2032000" y="2079957"/>
                  <a:pt x="2032000" y="1638200"/>
                </a:cubicBezTo>
                <a:lnTo>
                  <a:pt x="2032000" y="800203"/>
                </a:lnTo>
                <a:cubicBezTo>
                  <a:pt x="2032000" y="358040"/>
                  <a:pt x="2390039" y="1"/>
                  <a:pt x="2832202" y="1"/>
                </a:cubicBezTo>
                <a:cubicBezTo>
                  <a:pt x="3274366" y="1"/>
                  <a:pt x="3632405" y="358040"/>
                  <a:pt x="3632405" y="800203"/>
                </a:cubicBezTo>
                <a:lnTo>
                  <a:pt x="3632405" y="1638200"/>
                </a:lnTo>
                <a:cubicBezTo>
                  <a:pt x="3632405" y="2079957"/>
                  <a:pt x="3273960" y="2438402"/>
                  <a:pt x="2832202" y="2438402"/>
                </a:cubicBezTo>
                <a:close/>
              </a:path>
            </a:pathLst>
          </a:custGeom>
          <a:solidFill>
            <a:sysClr val="window" lastClr="FFFFFF"/>
          </a:solidFill>
          <a:ln w="12700" cap="flat" cmpd="sng" algn="ctr">
            <a:noFill/>
            <a:prstDash val="solid"/>
            <a:miter lim="800000"/>
          </a:ln>
          <a:effectLst/>
        </p:spPr>
        <p:style>
          <a:lnRef idx="2">
            <a:srgbClr val="1F74AD">
              <a:shade val="50000"/>
            </a:srgbClr>
          </a:lnRef>
          <a:fillRef idx="1">
            <a:srgbClr val="1F74AD"/>
          </a:fillRef>
          <a:effectRef idx="0">
            <a:srgbClr val="1F74AD"/>
          </a:effectRef>
          <a:fontRef idx="minor">
            <a:sysClr val="window" lastClr="FFFFFF"/>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1pPr>
            <a:lvl2pPr marL="4572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2pPr>
            <a:lvl3pPr marL="9144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3pPr>
            <a:lvl4pPr marL="13716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4pPr>
            <a:lvl5pPr marL="18288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5pPr>
            <a:lvl6pPr marL="22860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6pPr>
            <a:lvl7pPr marL="27432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7pPr>
            <a:lvl8pPr marL="32004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8pPr>
            <a:lvl9pPr marL="3657600" algn="l" defTabSz="914400" rtl="0" eaLnBrk="1" latinLnBrk="0" hangingPunct="1">
              <a:defRPr sz="1800" kern="1200">
                <a:solidFill>
                  <a:sysClr val="window" lastClr="FFFFFF"/>
                </a:solidFill>
                <a:latin typeface="Arial" panose="020B0604020202090204" pitchFamily="34" charset="0"/>
                <a:ea typeface="微软雅黑" panose="020B0503020204020204" pitchFamily="34" charset="-122"/>
                <a:cs typeface="+mn-ea"/>
              </a:defRPr>
            </a:lvl9pPr>
          </a:lstStyle>
          <a:p>
            <a:pPr algn="ctr"/>
            <a:endParaRPr lang="zh-CN" altLang="en-US"/>
          </a:p>
        </p:txBody>
      </p:sp>
      <p:sp>
        <p:nvSpPr>
          <p:cNvPr id="87" name="任意多边形 11"/>
          <p:cNvSpPr/>
          <p:nvPr>
            <p:custDataLst>
              <p:tags r:id="rId13"/>
            </p:custDataLst>
          </p:nvPr>
        </p:nvSpPr>
        <p:spPr bwMode="auto">
          <a:xfrm>
            <a:off x="7206578" y="4130993"/>
            <a:ext cx="311071" cy="334672"/>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ysClr val="window" lastClr="FFFFFF"/>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88" name="任意多边形 36"/>
          <p:cNvSpPr/>
          <p:nvPr>
            <p:custDataLst>
              <p:tags r:id="rId14"/>
            </p:custDataLst>
          </p:nvPr>
        </p:nvSpPr>
        <p:spPr bwMode="auto">
          <a:xfrm>
            <a:off x="5398022" y="2206681"/>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1F74AD">
              <a:lumMod val="75000"/>
            </a:srgbClr>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89" name="任意多边形 37"/>
          <p:cNvSpPr/>
          <p:nvPr>
            <p:custDataLst>
              <p:tags r:id="rId15"/>
            </p:custDataLst>
          </p:nvPr>
        </p:nvSpPr>
        <p:spPr bwMode="auto">
          <a:xfrm>
            <a:off x="5257280" y="2203654"/>
            <a:ext cx="1158703" cy="1158705"/>
          </a:xfrm>
          <a:custGeom>
            <a:avLst/>
            <a:gdLst/>
            <a:ahLst/>
            <a:cxnLst>
              <a:cxn ang="0">
                <a:pos x="432" y="906"/>
              </a:cxn>
              <a:cxn ang="0">
                <a:pos x="490" y="906"/>
              </a:cxn>
              <a:cxn ang="0">
                <a:pos x="906" y="490"/>
              </a:cxn>
              <a:cxn ang="0">
                <a:pos x="906" y="432"/>
              </a:cxn>
              <a:cxn ang="0">
                <a:pos x="490" y="16"/>
              </a:cxn>
              <a:cxn ang="0">
                <a:pos x="432" y="16"/>
              </a:cxn>
              <a:cxn ang="0">
                <a:pos x="16" y="432"/>
              </a:cxn>
              <a:cxn ang="0">
                <a:pos x="16" y="490"/>
              </a:cxn>
              <a:cxn ang="0">
                <a:pos x="432" y="906"/>
              </a:cxn>
            </a:cxnLst>
            <a:rect l="0" t="0" r="r" b="b"/>
            <a:pathLst>
              <a:path w="922" h="922">
                <a:moveTo>
                  <a:pt x="432" y="906"/>
                </a:moveTo>
                <a:cubicBezTo>
                  <a:pt x="448" y="922"/>
                  <a:pt x="474" y="922"/>
                  <a:pt x="490" y="906"/>
                </a:cubicBezTo>
                <a:cubicBezTo>
                  <a:pt x="906" y="490"/>
                  <a:pt x="906" y="490"/>
                  <a:pt x="906" y="490"/>
                </a:cubicBezTo>
                <a:cubicBezTo>
                  <a:pt x="922" y="474"/>
                  <a:pt x="922" y="448"/>
                  <a:pt x="906" y="432"/>
                </a:cubicBezTo>
                <a:cubicBezTo>
                  <a:pt x="490" y="16"/>
                  <a:pt x="490" y="16"/>
                  <a:pt x="490" y="16"/>
                </a:cubicBezTo>
                <a:cubicBezTo>
                  <a:pt x="474" y="0"/>
                  <a:pt x="448" y="0"/>
                  <a:pt x="432" y="16"/>
                </a:cubicBezTo>
                <a:cubicBezTo>
                  <a:pt x="16" y="432"/>
                  <a:pt x="16" y="432"/>
                  <a:pt x="16" y="432"/>
                </a:cubicBezTo>
                <a:cubicBezTo>
                  <a:pt x="0" y="448"/>
                  <a:pt x="0" y="474"/>
                  <a:pt x="16" y="490"/>
                </a:cubicBezTo>
                <a:lnTo>
                  <a:pt x="432" y="906"/>
                </a:lnTo>
                <a:close/>
              </a:path>
            </a:pathLst>
          </a:custGeom>
          <a:solidFill>
            <a:srgbClr val="1F74AD"/>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90" name="任意多边形 10"/>
          <p:cNvSpPr/>
          <p:nvPr>
            <p:custDataLst>
              <p:tags r:id="rId16"/>
            </p:custDataLst>
          </p:nvPr>
        </p:nvSpPr>
        <p:spPr bwMode="auto">
          <a:xfrm>
            <a:off x="5730740" y="2597221"/>
            <a:ext cx="252336" cy="371570"/>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ysClr val="window" lastClr="FFFFFF"/>
          </a:solidFill>
          <a:ln w="9525">
            <a:noFill/>
            <a:round/>
          </a:ln>
        </p:spPr>
        <p:txBody>
          <a:bodyPr anchor="ctr"/>
          <a:lstStyle/>
          <a:p>
            <a:pPr algn="ctr">
              <a:lnSpc>
                <a:spcPct val="120000"/>
              </a:lnSpc>
            </a:pPr>
            <a:endParaRPr>
              <a:latin typeface="微软雅黑" panose="020B0503020204020204" pitchFamily="34" charset="-122"/>
              <a:ea typeface="微软雅黑" panose="020B0503020204020204" pitchFamily="34" charset="-122"/>
            </a:endParaRPr>
          </a:p>
        </p:txBody>
      </p:sp>
      <p:sp>
        <p:nvSpPr>
          <p:cNvPr id="91" name="文本框 90"/>
          <p:cNvSpPr txBox="1"/>
          <p:nvPr>
            <p:custDataLst>
              <p:tags r:id="rId17"/>
            </p:custDataLst>
          </p:nvPr>
        </p:nvSpPr>
        <p:spPr bwMode="auto">
          <a:xfrm>
            <a:off x="1946017" y="2297370"/>
            <a:ext cx="2538734" cy="382868"/>
          </a:xfrm>
          <a:prstGeom prst="rect">
            <a:avLst/>
          </a:prstGeom>
          <a:noFill/>
        </p:spPr>
        <p:txBody>
          <a:bodyPr wrap="square" lIns="90000" tIns="46800" rIns="90000" bIns="0" anchor="b">
            <a:normAutofit/>
          </a:bodyPr>
          <a:lstStyle/>
          <a:p>
            <a:pPr algn="r" latinLnBrk="0">
              <a:lnSpc>
                <a:spcPct val="120000"/>
              </a:lnSpc>
            </a:pPr>
            <a:r>
              <a:rPr lang="zh-CN" altLang="en-US" sz="1900" b="1" spc="300" dirty="0">
                <a:solidFill>
                  <a:srgbClr val="1F74AD">
                    <a:lumMod val="100000"/>
                  </a:srgbClr>
                </a:solidFill>
                <a:effectLst/>
                <a:latin typeface="微软雅黑" panose="020B0503020204020204" pitchFamily="34" charset="-122"/>
                <a:ea typeface="微软雅黑" panose="020B0503020204020204" pitchFamily="34" charset="-122"/>
                <a:cs typeface="+mn-ea"/>
              </a:rPr>
              <a:t>流程繁琐</a:t>
            </a:r>
            <a:endParaRPr lang="zh-CN" altLang="en-US" sz="1900" b="1" spc="300" dirty="0">
              <a:solidFill>
                <a:srgbClr val="1F74AD">
                  <a:lumMod val="100000"/>
                </a:srgbClr>
              </a:solidFill>
              <a:effectLst/>
              <a:latin typeface="微软雅黑" panose="020B0503020204020204" pitchFamily="34" charset="-122"/>
              <a:ea typeface="微软雅黑" panose="020B0503020204020204" pitchFamily="34" charset="-122"/>
              <a:cs typeface="+mn-ea"/>
            </a:endParaRPr>
          </a:p>
        </p:txBody>
      </p:sp>
      <p:sp>
        <p:nvSpPr>
          <p:cNvPr id="92" name="文本框 91"/>
          <p:cNvSpPr txBox="1"/>
          <p:nvPr>
            <p:custDataLst>
              <p:tags r:id="rId18"/>
            </p:custDataLst>
          </p:nvPr>
        </p:nvSpPr>
        <p:spPr bwMode="auto">
          <a:xfrm>
            <a:off x="1946275" y="2827020"/>
            <a:ext cx="2256155" cy="1090930"/>
          </a:xfrm>
          <a:prstGeom prst="rect">
            <a:avLst/>
          </a:prstGeom>
          <a:noFill/>
        </p:spPr>
        <p:txBody>
          <a:bodyPr wrap="square" lIns="90000" tIns="0" rIns="90000" bIns="46800">
            <a:normAutofit/>
          </a:bodyPr>
          <a:lstStyle/>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•工单审批流程繁琐；</a:t>
            </a:r>
            <a:endParaRPr lang="zh-CN" altLang="en-US" sz="1200" dirty="0">
              <a:solidFill>
                <a:schemeClr val="bg1"/>
              </a:solidFill>
              <a:latin typeface="微软雅黑" charset="0"/>
              <a:ea typeface="微软雅黑" charset="0"/>
              <a:cs typeface="微软雅黑" charset="0"/>
              <a:sym typeface="Lato" panose="020F0502020204030203" charset="0"/>
            </a:endParaRPr>
          </a:p>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•业务耗费工时长；</a:t>
            </a:r>
            <a:endParaRPr lang="zh-CN" altLang="en-US" sz="1200" dirty="0">
              <a:solidFill>
                <a:schemeClr val="bg1"/>
              </a:solidFill>
              <a:latin typeface="微软雅黑" charset="0"/>
              <a:ea typeface="微软雅黑" charset="0"/>
              <a:cs typeface="微软雅黑" charset="0"/>
              <a:sym typeface="Lato" panose="020F0502020204030203" charset="0"/>
            </a:endParaRPr>
          </a:p>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•业务流程进度无法实时获取。</a:t>
            </a:r>
            <a:endParaRPr lang="zh-CN" altLang="en-US" sz="1200" dirty="0">
              <a:solidFill>
                <a:schemeClr val="bg1"/>
              </a:solidFill>
              <a:latin typeface="微軟正黑體" panose="020B0604030504040204" pitchFamily="34" charset="-120"/>
              <a:ea typeface="微軟正黑體" panose="020B0604030504040204" pitchFamily="34" charset="-120"/>
              <a:cs typeface="Arial Unicode MS" panose="020B0604020202020204" pitchFamily="34" charset="-122"/>
              <a:sym typeface="Lato" panose="020F0502020204030203" charset="0"/>
            </a:endParaRPr>
          </a:p>
          <a:p>
            <a:pPr algn="r" latinLnBrk="0">
              <a:lnSpc>
                <a:spcPct val="120000"/>
              </a:lnSpc>
            </a:pPr>
            <a:endParaRPr lang="zh-CN" altLang="en-US" sz="1200" b="0" spc="150" dirty="0">
              <a:solidFill>
                <a:srgbClr val="000000">
                  <a:lumMod val="85000"/>
                  <a:lumOff val="15000"/>
                </a:srgbClr>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 name="文本框 92"/>
          <p:cNvSpPr txBox="1"/>
          <p:nvPr>
            <p:custDataLst>
              <p:tags r:id="rId19"/>
            </p:custDataLst>
          </p:nvPr>
        </p:nvSpPr>
        <p:spPr bwMode="auto">
          <a:xfrm>
            <a:off x="1404516" y="4480073"/>
            <a:ext cx="2539330" cy="384657"/>
          </a:xfrm>
          <a:prstGeom prst="rect">
            <a:avLst/>
          </a:prstGeom>
          <a:noFill/>
        </p:spPr>
        <p:txBody>
          <a:bodyPr wrap="square" lIns="90000" tIns="46800" rIns="90000" bIns="0" anchor="b">
            <a:normAutofit/>
          </a:bodyPr>
          <a:lstStyle/>
          <a:p>
            <a:pPr algn="r" latinLnBrk="0">
              <a:lnSpc>
                <a:spcPct val="120000"/>
              </a:lnSpc>
            </a:pPr>
            <a:r>
              <a:rPr lang="zh-CN" altLang="en-US" sz="1900" b="1" spc="300" dirty="0">
                <a:solidFill>
                  <a:srgbClr val="69A35B"/>
                </a:solidFill>
                <a:effectLst/>
                <a:latin typeface="微软雅黑" panose="020B0503020204020204" pitchFamily="34" charset="-122"/>
                <a:ea typeface="微软雅黑" panose="020B0503020204020204" pitchFamily="34" charset="-122"/>
                <a:cs typeface="+mn-ea"/>
              </a:rPr>
              <a:t>员工满意度</a:t>
            </a:r>
            <a:endParaRPr lang="zh-CN" altLang="en-US" sz="1900" b="1" spc="300" dirty="0">
              <a:solidFill>
                <a:srgbClr val="69A35B"/>
              </a:solidFill>
              <a:effectLst/>
              <a:latin typeface="微软雅黑" panose="020B0503020204020204" pitchFamily="34" charset="-122"/>
              <a:ea typeface="微软雅黑" panose="020B0503020204020204" pitchFamily="34" charset="-122"/>
              <a:cs typeface="+mn-ea"/>
            </a:endParaRPr>
          </a:p>
        </p:txBody>
      </p:sp>
      <p:sp>
        <p:nvSpPr>
          <p:cNvPr id="94" name="文本框 93"/>
          <p:cNvSpPr txBox="1"/>
          <p:nvPr>
            <p:custDataLst>
              <p:tags r:id="rId20"/>
            </p:custDataLst>
          </p:nvPr>
        </p:nvSpPr>
        <p:spPr bwMode="auto">
          <a:xfrm>
            <a:off x="1216660" y="5020381"/>
            <a:ext cx="3470259" cy="1039468"/>
          </a:xfrm>
          <a:prstGeom prst="rect">
            <a:avLst/>
          </a:prstGeom>
          <a:noFill/>
        </p:spPr>
        <p:txBody>
          <a:bodyPr wrap="square" lIns="90000" tIns="0" rIns="90000" bIns="46800">
            <a:normAutofit/>
          </a:bodyPr>
          <a:lstStyle/>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•节假日后易造成工作积压；</a:t>
            </a:r>
            <a:endParaRPr lang="en-US" altLang="zh-CN" sz="1200" dirty="0">
              <a:solidFill>
                <a:schemeClr val="bg1"/>
              </a:solidFill>
              <a:latin typeface="微软雅黑" charset="0"/>
              <a:ea typeface="微软雅黑" charset="0"/>
              <a:cs typeface="微软雅黑" charset="0"/>
              <a:sym typeface="Lato" panose="020F0502020204030203" charset="0"/>
            </a:endParaRPr>
          </a:p>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•作业时间节点要求高，机械重复作业，易疲劳。</a:t>
            </a:r>
            <a:endParaRPr lang="en-US" altLang="zh-CN" sz="1200" dirty="0">
              <a:solidFill>
                <a:schemeClr val="bg1"/>
              </a:solidFill>
              <a:latin typeface="微软雅黑" charset="0"/>
              <a:ea typeface="微软雅黑" charset="0"/>
              <a:cs typeface="微软雅黑" charset="0"/>
              <a:sym typeface="Lato" panose="020F0502020204030203" charset="0"/>
            </a:endParaRPr>
          </a:p>
          <a:p>
            <a:pPr indent="0">
              <a:lnSpc>
                <a:spcPct val="150000"/>
              </a:lnSpc>
              <a:spcBef>
                <a:spcPts val="600"/>
              </a:spcBef>
              <a:buFont typeface="Arial" panose="020B0604020202090204" pitchFamily="34" charset="0"/>
              <a:buNone/>
            </a:pPr>
            <a:r>
              <a:rPr lang="zh-CN" altLang="en-US" sz="1200" dirty="0">
                <a:solidFill>
                  <a:schemeClr val="bg1"/>
                </a:solidFill>
                <a:latin typeface="微软雅黑" charset="0"/>
                <a:ea typeface="微软雅黑" charset="0"/>
                <a:cs typeface="微软雅黑" charset="0"/>
                <a:sym typeface="Lato" panose="020F0502020204030203" charset="0"/>
              </a:rPr>
              <a:t>•新旧员工交替，学习成本高。</a:t>
            </a:r>
            <a:endParaRPr lang="zh-CN" altLang="en-US" sz="1200" dirty="0">
              <a:solidFill>
                <a:schemeClr val="bg1"/>
              </a:solidFill>
              <a:latin typeface="微軟正黑體" panose="020B0604030504040204" pitchFamily="34" charset="-120"/>
              <a:ea typeface="微軟正黑體" panose="020B0604030504040204" pitchFamily="34" charset="-120"/>
              <a:cs typeface="Arial Unicode MS" panose="020B0604020202020204" pitchFamily="34" charset="-122"/>
              <a:sym typeface="+mn-lt"/>
            </a:endParaRPr>
          </a:p>
          <a:p>
            <a:pPr algn="r" latinLnBrk="0">
              <a:lnSpc>
                <a:spcPct val="120000"/>
              </a:lnSpc>
            </a:pPr>
            <a:endParaRPr lang="zh-CN" altLang="en-US" sz="1200" b="0" spc="150">
              <a:solidFill>
                <a:srgbClr val="000000">
                  <a:lumMod val="85000"/>
                  <a:lumOff val="15000"/>
                </a:srgbClr>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7" name="文本框 96"/>
          <p:cNvSpPr txBox="1"/>
          <p:nvPr>
            <p:custDataLst>
              <p:tags r:id="rId21"/>
            </p:custDataLst>
          </p:nvPr>
        </p:nvSpPr>
        <p:spPr bwMode="auto">
          <a:xfrm>
            <a:off x="7941293" y="2586011"/>
            <a:ext cx="2538734" cy="382868"/>
          </a:xfrm>
          <a:prstGeom prst="rect">
            <a:avLst/>
          </a:prstGeom>
          <a:noFill/>
        </p:spPr>
        <p:txBody>
          <a:bodyPr wrap="square" lIns="90000" tIns="46800" rIns="90000" bIns="0" anchor="b">
            <a:normAutofit/>
          </a:bodyPr>
          <a:lstStyle/>
          <a:p>
            <a:pPr latinLnBrk="0">
              <a:lnSpc>
                <a:spcPct val="120000"/>
              </a:lnSpc>
            </a:pPr>
            <a:r>
              <a:rPr lang="zh-CN" altLang="en-US" sz="1900" b="1" spc="300" dirty="0">
                <a:solidFill>
                  <a:srgbClr val="3498DB"/>
                </a:solidFill>
                <a:effectLst/>
                <a:latin typeface="微软雅黑" panose="020B0503020204020204" pitchFamily="34" charset="-122"/>
                <a:ea typeface="微软雅黑" panose="020B0503020204020204" pitchFamily="34" charset="-122"/>
                <a:cs typeface="+mn-ea"/>
              </a:rPr>
              <a:t>低效率</a:t>
            </a:r>
            <a:endParaRPr lang="zh-CN" altLang="en-US" sz="1900" b="1" spc="300" dirty="0">
              <a:solidFill>
                <a:srgbClr val="3498DB"/>
              </a:solidFill>
              <a:effectLst/>
              <a:latin typeface="微软雅黑" panose="020B0503020204020204" pitchFamily="34" charset="-122"/>
              <a:ea typeface="微软雅黑" panose="020B0503020204020204" pitchFamily="34" charset="-122"/>
              <a:cs typeface="+mn-ea"/>
            </a:endParaRPr>
          </a:p>
        </p:txBody>
      </p:sp>
      <p:sp>
        <p:nvSpPr>
          <p:cNvPr id="98" name="文本框 97"/>
          <p:cNvSpPr txBox="1"/>
          <p:nvPr>
            <p:custDataLst>
              <p:tags r:id="rId22"/>
            </p:custDataLst>
          </p:nvPr>
        </p:nvSpPr>
        <p:spPr bwMode="auto">
          <a:xfrm>
            <a:off x="7941293" y="3048792"/>
            <a:ext cx="2560800" cy="958362"/>
          </a:xfrm>
          <a:prstGeom prst="rect">
            <a:avLst/>
          </a:prstGeom>
          <a:noFill/>
        </p:spPr>
        <p:txBody>
          <a:bodyPr wrap="square" lIns="90000" tIns="0" rIns="90000" bIns="46800">
            <a:normAutofit/>
          </a:bodyPr>
          <a:lstStyle/>
          <a:p>
            <a:pPr indent="0" algn="just">
              <a:lnSpc>
                <a:spcPct val="150000"/>
              </a:lnSpc>
              <a:spcBef>
                <a:spcPts val="600"/>
              </a:spcBef>
              <a:buFont typeface="Arial" panose="020B0604020202090204" pitchFamily="34" charset="0"/>
              <a:buNone/>
              <a:defRPr/>
            </a:pPr>
            <a:r>
              <a:rPr lang="zh-CN" altLang="en-US" sz="1200" kern="0" dirty="0">
                <a:solidFill>
                  <a:schemeClr val="bg1"/>
                </a:solidFill>
                <a:latin typeface="微软雅黑" charset="0"/>
                <a:ea typeface="微软雅黑" charset="0"/>
                <a:cs typeface="微软雅黑" charset="0"/>
                <a:sym typeface="+mn-ea"/>
              </a:rPr>
              <a:t>•专人专岗，业务各环节制约过多，效率低下；</a:t>
            </a:r>
            <a:endParaRPr lang="zh-CN" altLang="en-US" sz="1200" kern="0" dirty="0">
              <a:solidFill>
                <a:schemeClr val="bg1"/>
              </a:solidFill>
              <a:latin typeface="微软雅黑" charset="0"/>
              <a:ea typeface="微软雅黑" charset="0"/>
              <a:cs typeface="微软雅黑" charset="0"/>
            </a:endParaRPr>
          </a:p>
          <a:p>
            <a:pPr indent="0" algn="just">
              <a:lnSpc>
                <a:spcPct val="150000"/>
              </a:lnSpc>
              <a:spcBef>
                <a:spcPts val="600"/>
              </a:spcBef>
              <a:buFont typeface="Arial" panose="020B0604020202090204" pitchFamily="34" charset="0"/>
              <a:buNone/>
              <a:defRPr/>
            </a:pPr>
            <a:r>
              <a:rPr lang="zh-CN" altLang="en-US" sz="1200" kern="0" dirty="0">
                <a:solidFill>
                  <a:schemeClr val="bg1"/>
                </a:solidFill>
                <a:latin typeface="微软雅黑" charset="0"/>
                <a:ea typeface="微软雅黑" charset="0"/>
                <a:cs typeface="微软雅黑" charset="0"/>
                <a:sym typeface="+mn-ea"/>
              </a:rPr>
              <a:t>•员工出勤、情绪等影响作业。</a:t>
            </a:r>
            <a:endParaRPr lang="zh-CN" altLang="en-US" sz="1200" b="0" spc="150" dirty="0">
              <a:solidFill>
                <a:srgbClr val="000000">
                  <a:lumMod val="85000"/>
                  <a:lumOff val="15000"/>
                </a:srgbClr>
              </a:solidFill>
              <a:effectLst/>
              <a:latin typeface="微软雅黑" charset="0"/>
              <a:ea typeface="微软雅黑" charset="0"/>
              <a:cs typeface="微软雅黑" charset="0"/>
            </a:endParaRPr>
          </a:p>
        </p:txBody>
      </p:sp>
      <p:sp>
        <p:nvSpPr>
          <p:cNvPr id="99" name="文本框 98"/>
          <p:cNvSpPr txBox="1"/>
          <p:nvPr>
            <p:custDataLst>
              <p:tags r:id="rId23"/>
            </p:custDataLst>
          </p:nvPr>
        </p:nvSpPr>
        <p:spPr bwMode="auto">
          <a:xfrm>
            <a:off x="8156582" y="4700132"/>
            <a:ext cx="2539330" cy="384657"/>
          </a:xfrm>
          <a:prstGeom prst="rect">
            <a:avLst/>
          </a:prstGeom>
          <a:noFill/>
        </p:spPr>
        <p:txBody>
          <a:bodyPr wrap="square" lIns="90000" tIns="46800" rIns="90000" bIns="0" anchor="b">
            <a:normAutofit/>
          </a:bodyPr>
          <a:lstStyle/>
          <a:p>
            <a:pPr latinLnBrk="0">
              <a:lnSpc>
                <a:spcPct val="120000"/>
              </a:lnSpc>
            </a:pPr>
            <a:r>
              <a:rPr lang="zh-CN" altLang="en-US" sz="1900" b="1" spc="300" dirty="0">
                <a:solidFill>
                  <a:srgbClr val="1AA3AA"/>
                </a:solidFill>
                <a:effectLst/>
                <a:latin typeface="微软雅黑" panose="020B0503020204020204" pitchFamily="34" charset="-122"/>
                <a:ea typeface="微软雅黑" panose="020B0503020204020204" pitchFamily="34" charset="-122"/>
                <a:cs typeface="+mn-ea"/>
              </a:rPr>
              <a:t>重复作业</a:t>
            </a:r>
            <a:endParaRPr lang="zh-CN" altLang="en-US" sz="1900" b="1" spc="300" dirty="0">
              <a:solidFill>
                <a:srgbClr val="1AA3AA"/>
              </a:solidFill>
              <a:effectLst/>
              <a:latin typeface="微软雅黑" panose="020B0503020204020204" pitchFamily="34" charset="-122"/>
              <a:ea typeface="微软雅黑" panose="020B0503020204020204" pitchFamily="34" charset="-122"/>
              <a:cs typeface="+mn-ea"/>
            </a:endParaRPr>
          </a:p>
        </p:txBody>
      </p:sp>
      <p:sp>
        <p:nvSpPr>
          <p:cNvPr id="100" name="文本框 99"/>
          <p:cNvSpPr txBox="1"/>
          <p:nvPr>
            <p:custDataLst>
              <p:tags r:id="rId24"/>
            </p:custDataLst>
          </p:nvPr>
        </p:nvSpPr>
        <p:spPr bwMode="auto">
          <a:xfrm>
            <a:off x="8082632" y="5280993"/>
            <a:ext cx="2965733" cy="697749"/>
          </a:xfrm>
          <a:prstGeom prst="rect">
            <a:avLst/>
          </a:prstGeom>
          <a:noFill/>
        </p:spPr>
        <p:txBody>
          <a:bodyPr wrap="square" lIns="90000" tIns="0" rIns="90000" bIns="46800">
            <a:normAutofit/>
          </a:bodyPr>
          <a:lstStyle/>
          <a:p>
            <a:pPr marL="171450" indent="-171450" algn="l">
              <a:lnSpc>
                <a:spcPct val="150000"/>
              </a:lnSpc>
              <a:spcBef>
                <a:spcPts val="600"/>
              </a:spcBef>
              <a:buFont typeface="Arial" panose="020B0604020202090204" pitchFamily="34" charset="0"/>
              <a:buChar char="•"/>
            </a:pPr>
            <a:r>
              <a:rPr lang="zh-CN" altLang="en-US" sz="1200" dirty="0">
                <a:solidFill>
                  <a:schemeClr val="bg1"/>
                </a:solidFill>
                <a:latin typeface="微软雅黑" charset="0"/>
                <a:ea typeface="微软雅黑" charset="0"/>
                <a:cs typeface="微软雅黑" charset="0"/>
                <a:sym typeface="+mn-lt"/>
              </a:rPr>
              <a:t>客户信息等要素手填易填错、易遗漏；</a:t>
            </a:r>
            <a:endParaRPr lang="en-US" altLang="zh-CN" sz="1200" dirty="0">
              <a:solidFill>
                <a:schemeClr val="bg1"/>
              </a:solidFill>
              <a:latin typeface="微软雅黑" charset="0"/>
              <a:ea typeface="微软雅黑" charset="0"/>
              <a:cs typeface="微软雅黑" charset="0"/>
              <a:sym typeface="+mn-lt"/>
            </a:endParaRPr>
          </a:p>
          <a:p>
            <a:pPr marL="171450" indent="-171450" algn="l">
              <a:lnSpc>
                <a:spcPct val="150000"/>
              </a:lnSpc>
              <a:spcBef>
                <a:spcPts val="600"/>
              </a:spcBef>
              <a:buFont typeface="Arial" panose="020B0604020202090204" pitchFamily="34" charset="0"/>
              <a:buChar char="•"/>
            </a:pPr>
            <a:r>
              <a:rPr lang="zh-CN" altLang="en-US" sz="1200" dirty="0">
                <a:solidFill>
                  <a:schemeClr val="bg1"/>
                </a:solidFill>
                <a:latin typeface="微软雅黑" charset="0"/>
                <a:ea typeface="微软雅黑" charset="0"/>
                <a:cs typeface="微软雅黑" charset="0"/>
                <a:sym typeface="+mn-lt"/>
              </a:rPr>
              <a:t>电话回访等重复作业，耗费大量人力。</a:t>
            </a:r>
            <a:endParaRPr lang="zh-CN" altLang="en-US" sz="1200" b="0" spc="150">
              <a:solidFill>
                <a:srgbClr val="000000">
                  <a:lumMod val="85000"/>
                  <a:lumOff val="15000"/>
                </a:srgbClr>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292498" y="310525"/>
            <a:ext cx="82880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需求分析</a:t>
            </a:r>
            <a:r>
              <a:rPr lang="en-US" altLang="zh-CN" sz="2400" b="1" dirty="0">
                <a:solidFill>
                  <a:schemeClr val="bg1"/>
                </a:solidFill>
                <a:latin typeface="微软雅黑" panose="020B0503020204020204" pitchFamily="34" charset="-122"/>
                <a:ea typeface="微软雅黑" panose="020B0503020204020204" pitchFamily="34" charset="-122"/>
              </a:rPr>
              <a:t>&amp;</a:t>
            </a:r>
            <a:r>
              <a:rPr lang="zh-CN" altLang="en-US" sz="2400" b="1" dirty="0">
                <a:solidFill>
                  <a:schemeClr val="bg1"/>
                </a:solidFill>
                <a:latin typeface="微软雅黑" panose="020B0503020204020204" pitchFamily="34" charset="-122"/>
                <a:ea typeface="微软雅黑" panose="020B0503020204020204" pitchFamily="34" charset="-122"/>
              </a:rPr>
              <a:t>背景介绍</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Requirement analysis</a:t>
            </a:r>
            <a:endParaRPr lang="en-US" altLang="zh-CN" b="1"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grpSp>
        <p:nvGrpSpPr>
          <p:cNvPr id="8" name="组合 7"/>
          <p:cNvGrpSpPr/>
          <p:nvPr/>
        </p:nvGrpSpPr>
        <p:grpSpPr>
          <a:xfrm>
            <a:off x="570865" y="2282190"/>
            <a:ext cx="11356340" cy="3703012"/>
            <a:chOff x="1773" y="3026"/>
            <a:chExt cx="16346" cy="5831"/>
          </a:xfrm>
        </p:grpSpPr>
        <p:grpSp>
          <p:nvGrpSpPr>
            <p:cNvPr id="2" name="组合 1"/>
            <p:cNvGrpSpPr/>
            <p:nvPr/>
          </p:nvGrpSpPr>
          <p:grpSpPr>
            <a:xfrm>
              <a:off x="1773" y="6714"/>
              <a:ext cx="6421" cy="1643"/>
              <a:chOff x="1125795" y="4263179"/>
              <a:chExt cx="4077335" cy="1043182"/>
            </a:xfrm>
          </p:grpSpPr>
          <p:sp>
            <p:nvSpPr>
              <p:cNvPr id="27" name="文本框 26"/>
              <p:cNvSpPr txBox="1"/>
              <p:nvPr/>
            </p:nvSpPr>
            <p:spPr>
              <a:xfrm>
                <a:off x="1695545" y="4263179"/>
                <a:ext cx="1783080" cy="368273"/>
              </a:xfrm>
              <a:prstGeom prst="rect">
                <a:avLst/>
              </a:prstGeom>
              <a:noFill/>
            </p:spPr>
            <p:txBody>
              <a:bodyPr wrap="square" rtlCol="0">
                <a:spAutoFit/>
              </a:bodyPr>
              <a:lstStyle/>
              <a:p>
                <a:pPr algn="ctr"/>
                <a:r>
                  <a:rPr lang="zh-CN" altLang="en-US" dirty="0">
                    <a:solidFill>
                      <a:srgbClr val="47A1FF"/>
                    </a:solidFill>
                    <a:latin typeface="微软雅黑" panose="020B0503020204020204" pitchFamily="34" charset="-122"/>
                    <a:ea typeface="微软雅黑" panose="020B0503020204020204" pitchFamily="34" charset="-122"/>
                  </a:rPr>
                  <a:t>较低的运营成本</a:t>
                </a:r>
                <a:endParaRPr lang="zh-CN" altLang="en-US" dirty="0">
                  <a:solidFill>
                    <a:srgbClr val="47A1FF"/>
                  </a:solidFill>
                  <a:latin typeface="微软雅黑" panose="020B0503020204020204" pitchFamily="34" charset="-122"/>
                  <a:ea typeface="微软雅黑" panose="020B0503020204020204" pitchFamily="34" charset="-122"/>
                </a:endParaRPr>
              </a:p>
            </p:txBody>
          </p:sp>
          <p:sp>
            <p:nvSpPr>
              <p:cNvPr id="28" name="矩形 27"/>
              <p:cNvSpPr/>
              <p:nvPr/>
            </p:nvSpPr>
            <p:spPr>
              <a:xfrm>
                <a:off x="1696660" y="4569249"/>
                <a:ext cx="3506470" cy="737112"/>
              </a:xfrm>
              <a:prstGeom prst="rect">
                <a:avLst/>
              </a:prstGeom>
            </p:spPr>
            <p:txBody>
              <a:bodyPr wrap="square">
                <a:spAutoFit/>
              </a:bodyPr>
              <a:lstStyle/>
              <a:p>
                <a:pP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和机器人坐席相比，人工坐席的工资福利支出以及管理和培训支出，要远高于机器人坐席。</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nvGrpSpPr>
              <p:cNvPr id="29" name="组合 28"/>
              <p:cNvGrpSpPr/>
              <p:nvPr/>
            </p:nvGrpSpPr>
            <p:grpSpPr>
              <a:xfrm>
                <a:off x="1125795" y="4270133"/>
                <a:ext cx="452512" cy="369848"/>
                <a:chOff x="-14080795" y="-5582878"/>
                <a:chExt cx="6579843" cy="5377843"/>
              </a:xfrm>
              <a:solidFill>
                <a:srgbClr val="0052CC"/>
              </a:solidFill>
            </p:grpSpPr>
            <p:sp>
              <p:nvSpPr>
                <p:cNvPr id="30" name="任意多边形: 形状 29"/>
                <p:cNvSpPr/>
                <p:nvPr/>
              </p:nvSpPr>
              <p:spPr>
                <a:xfrm>
                  <a:off x="-12964834" y="-5573284"/>
                  <a:ext cx="1987170" cy="1240753"/>
                </a:xfrm>
                <a:custGeom>
                  <a:avLst/>
                  <a:gdLst/>
                  <a:ahLst/>
                  <a:cxnLst/>
                  <a:rect l="0" t="0" r="0" b="0"/>
                  <a:pathLst>
                    <a:path w="1987170" h="1240753">
                      <a:moveTo>
                        <a:pt x="1624767" y="27801"/>
                      </a:moveTo>
                      <a:cubicBezTo>
                        <a:pt x="1409846" y="66130"/>
                        <a:pt x="1244798" y="110573"/>
                        <a:pt x="1107738" y="167024"/>
                      </a:cubicBezTo>
                      <a:cubicBezTo>
                        <a:pt x="1046892" y="192084"/>
                        <a:pt x="929734" y="237376"/>
                        <a:pt x="847388" y="267672"/>
                      </a:cubicBezTo>
                      <a:cubicBezTo>
                        <a:pt x="697183" y="322933"/>
                        <a:pt x="533274" y="407000"/>
                        <a:pt x="367467" y="513816"/>
                      </a:cubicBezTo>
                      <a:cubicBezTo>
                        <a:pt x="280742" y="569686"/>
                        <a:pt x="93630" y="723143"/>
                        <a:pt x="31189" y="789609"/>
                      </a:cubicBezTo>
                      <a:lnTo>
                        <a:pt x="0" y="822807"/>
                      </a:lnTo>
                      <a:lnTo>
                        <a:pt x="196434" y="1018976"/>
                      </a:lnTo>
                      <a:cubicBezTo>
                        <a:pt x="304472" y="1126869"/>
                        <a:pt x="405679" y="1221276"/>
                        <a:pt x="421338" y="1228769"/>
                      </a:cubicBezTo>
                      <a:cubicBezTo>
                        <a:pt x="446379" y="1240752"/>
                        <a:pt x="457851" y="1234867"/>
                        <a:pt x="516588" y="1179905"/>
                      </a:cubicBezTo>
                      <a:cubicBezTo>
                        <a:pt x="602525" y="1099489"/>
                        <a:pt x="731502" y="1017880"/>
                        <a:pt x="875680" y="952694"/>
                      </a:cubicBezTo>
                      <a:cubicBezTo>
                        <a:pt x="938662" y="924219"/>
                        <a:pt x="1041532" y="875234"/>
                        <a:pt x="1104280" y="843838"/>
                      </a:cubicBezTo>
                      <a:cubicBezTo>
                        <a:pt x="1296155" y="747835"/>
                        <a:pt x="1543031" y="677831"/>
                        <a:pt x="1866067" y="627825"/>
                      </a:cubicBezTo>
                      <a:lnTo>
                        <a:pt x="1967667" y="612098"/>
                      </a:lnTo>
                      <a:lnTo>
                        <a:pt x="1987169" y="8848"/>
                      </a:lnTo>
                      <a:lnTo>
                        <a:pt x="1888518" y="3603"/>
                      </a:lnTo>
                      <a:cubicBezTo>
                        <a:pt x="1820767" y="0"/>
                        <a:pt x="1738153" y="7580"/>
                        <a:pt x="1624767" y="278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31" name="任意多边形: 形状 30"/>
                <p:cNvSpPr/>
                <p:nvPr/>
              </p:nvSpPr>
              <p:spPr>
                <a:xfrm>
                  <a:off x="-10597118" y="-5582878"/>
                  <a:ext cx="2019420" cy="1246757"/>
                </a:xfrm>
                <a:custGeom>
                  <a:avLst/>
                  <a:gdLst/>
                  <a:ahLst/>
                  <a:cxnLst/>
                  <a:rect l="0" t="0" r="0" b="0"/>
                  <a:pathLst>
                    <a:path w="2019420" h="1246757">
                      <a:moveTo>
                        <a:pt x="0" y="18442"/>
                      </a:moveTo>
                      <a:lnTo>
                        <a:pt x="0" y="637606"/>
                      </a:lnTo>
                      <a:lnTo>
                        <a:pt x="117475" y="646811"/>
                      </a:lnTo>
                      <a:cubicBezTo>
                        <a:pt x="521424" y="678466"/>
                        <a:pt x="1079463" y="904677"/>
                        <a:pt x="1440766" y="1183233"/>
                      </a:cubicBezTo>
                      <a:cubicBezTo>
                        <a:pt x="1489284" y="1220640"/>
                        <a:pt x="1533303" y="1246756"/>
                        <a:pt x="1538584" y="1241269"/>
                      </a:cubicBezTo>
                      <a:cubicBezTo>
                        <a:pt x="1589013" y="1188880"/>
                        <a:pt x="1828039" y="973610"/>
                        <a:pt x="1903820" y="912334"/>
                      </a:cubicBezTo>
                      <a:cubicBezTo>
                        <a:pt x="2016375" y="821323"/>
                        <a:pt x="2019419" y="834281"/>
                        <a:pt x="1855384" y="706193"/>
                      </a:cubicBezTo>
                      <a:cubicBezTo>
                        <a:pt x="1569998" y="483347"/>
                        <a:pt x="1199933" y="280273"/>
                        <a:pt x="915246" y="190288"/>
                      </a:cubicBezTo>
                      <a:cubicBezTo>
                        <a:pt x="517832" y="64672"/>
                        <a:pt x="212163" y="0"/>
                        <a:pt x="73025" y="1209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32" name="任意多边形: 形状 31"/>
                <p:cNvSpPr/>
                <p:nvPr/>
              </p:nvSpPr>
              <p:spPr>
                <a:xfrm>
                  <a:off x="-14080795" y="-4481787"/>
                  <a:ext cx="1273878" cy="1968437"/>
                </a:xfrm>
                <a:custGeom>
                  <a:avLst/>
                  <a:gdLst/>
                  <a:ahLst/>
                  <a:cxnLst/>
                  <a:rect l="0" t="0" r="0" b="0"/>
                  <a:pathLst>
                    <a:path w="1273878" h="1968437">
                      <a:moveTo>
                        <a:pt x="776417" y="31929"/>
                      </a:moveTo>
                      <a:cubicBezTo>
                        <a:pt x="729177" y="68474"/>
                        <a:pt x="581721" y="259025"/>
                        <a:pt x="484158" y="409601"/>
                      </a:cubicBezTo>
                      <a:cubicBezTo>
                        <a:pt x="388991" y="556480"/>
                        <a:pt x="288357" y="756685"/>
                        <a:pt x="234449" y="906385"/>
                      </a:cubicBezTo>
                      <a:cubicBezTo>
                        <a:pt x="206486" y="984036"/>
                        <a:pt x="160867" y="1109766"/>
                        <a:pt x="133074" y="1185785"/>
                      </a:cubicBezTo>
                      <a:cubicBezTo>
                        <a:pt x="47860" y="1418859"/>
                        <a:pt x="0" y="1676911"/>
                        <a:pt x="10278" y="1847876"/>
                      </a:cubicBezTo>
                      <a:lnTo>
                        <a:pt x="16577" y="1952651"/>
                      </a:lnTo>
                      <a:lnTo>
                        <a:pt x="319822" y="1952651"/>
                      </a:lnTo>
                      <a:cubicBezTo>
                        <a:pt x="666638" y="1952651"/>
                        <a:pt x="629940" y="1968436"/>
                        <a:pt x="644611" y="1812951"/>
                      </a:cubicBezTo>
                      <a:cubicBezTo>
                        <a:pt x="657508" y="1676271"/>
                        <a:pt x="686381" y="1543047"/>
                        <a:pt x="729679" y="1420440"/>
                      </a:cubicBezTo>
                      <a:cubicBezTo>
                        <a:pt x="750415" y="1361722"/>
                        <a:pt x="784955" y="1258852"/>
                        <a:pt x="806435" y="1191840"/>
                      </a:cubicBezTo>
                      <a:cubicBezTo>
                        <a:pt x="827915" y="1124829"/>
                        <a:pt x="865505" y="1038615"/>
                        <a:pt x="889967" y="1000254"/>
                      </a:cubicBezTo>
                      <a:cubicBezTo>
                        <a:pt x="914429" y="961894"/>
                        <a:pt x="957533" y="884741"/>
                        <a:pt x="985753" y="828804"/>
                      </a:cubicBezTo>
                      <a:cubicBezTo>
                        <a:pt x="1048012" y="705398"/>
                        <a:pt x="1117484" y="609029"/>
                        <a:pt x="1206801" y="522176"/>
                      </a:cubicBezTo>
                      <a:cubicBezTo>
                        <a:pt x="1243693" y="486303"/>
                        <a:pt x="1273877" y="451946"/>
                        <a:pt x="1273877" y="445828"/>
                      </a:cubicBezTo>
                      <a:cubicBezTo>
                        <a:pt x="1273877" y="435415"/>
                        <a:pt x="884624" y="45361"/>
                        <a:pt x="841245" y="12306"/>
                      </a:cubicBezTo>
                      <a:cubicBezTo>
                        <a:pt x="825096" y="0"/>
                        <a:pt x="812927" y="3683"/>
                        <a:pt x="776417" y="319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33" name="任意多边形: 形状 32"/>
                <p:cNvSpPr/>
                <p:nvPr/>
              </p:nvSpPr>
              <p:spPr>
                <a:xfrm>
                  <a:off x="-8780554" y="-4479314"/>
                  <a:ext cx="1279602" cy="1949815"/>
                </a:xfrm>
                <a:custGeom>
                  <a:avLst/>
                  <a:gdLst/>
                  <a:ahLst/>
                  <a:cxnLst/>
                  <a:rect l="0" t="0" r="0" b="0"/>
                  <a:pathLst>
                    <a:path w="1279602" h="1949815">
                      <a:moveTo>
                        <a:pt x="224223" y="217960"/>
                      </a:moveTo>
                      <a:cubicBezTo>
                        <a:pt x="25350" y="412137"/>
                        <a:pt x="0" y="441414"/>
                        <a:pt x="11741" y="463353"/>
                      </a:cubicBezTo>
                      <a:cubicBezTo>
                        <a:pt x="19073" y="477054"/>
                        <a:pt x="30757" y="491776"/>
                        <a:pt x="37704" y="496070"/>
                      </a:cubicBezTo>
                      <a:cubicBezTo>
                        <a:pt x="87740" y="526994"/>
                        <a:pt x="340171" y="919861"/>
                        <a:pt x="396701" y="1054789"/>
                      </a:cubicBezTo>
                      <a:cubicBezTo>
                        <a:pt x="530826" y="1374924"/>
                        <a:pt x="550960" y="1442367"/>
                        <a:pt x="590073" y="1702528"/>
                      </a:cubicBezTo>
                      <a:cubicBezTo>
                        <a:pt x="601624" y="1779363"/>
                        <a:pt x="614925" y="1862230"/>
                        <a:pt x="619631" y="1886678"/>
                      </a:cubicBezTo>
                      <a:lnTo>
                        <a:pt x="628186" y="1931128"/>
                      </a:lnTo>
                      <a:lnTo>
                        <a:pt x="942823" y="1940880"/>
                      </a:lnTo>
                      <a:cubicBezTo>
                        <a:pt x="1231102" y="1949814"/>
                        <a:pt x="1258144" y="1948845"/>
                        <a:pt x="1265640" y="1929312"/>
                      </a:cubicBezTo>
                      <a:cubicBezTo>
                        <a:pt x="1279601" y="1892930"/>
                        <a:pt x="1247144" y="1642694"/>
                        <a:pt x="1205459" y="1465344"/>
                      </a:cubicBezTo>
                      <a:cubicBezTo>
                        <a:pt x="1183585" y="1372275"/>
                        <a:pt x="1138325" y="1213261"/>
                        <a:pt x="1104881" y="1111978"/>
                      </a:cubicBezTo>
                      <a:cubicBezTo>
                        <a:pt x="1049780" y="945105"/>
                        <a:pt x="1017848" y="866060"/>
                        <a:pt x="935572" y="692878"/>
                      </a:cubicBezTo>
                      <a:cubicBezTo>
                        <a:pt x="897056" y="611806"/>
                        <a:pt x="727307" y="327888"/>
                        <a:pt x="681204" y="267428"/>
                      </a:cubicBezTo>
                      <a:cubicBezTo>
                        <a:pt x="562447" y="111688"/>
                        <a:pt x="477522" y="8025"/>
                        <a:pt x="464642" y="3083"/>
                      </a:cubicBezTo>
                      <a:cubicBezTo>
                        <a:pt x="456610" y="0"/>
                        <a:pt x="348421" y="96695"/>
                        <a:pt x="224223" y="2179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34" name="任意多边形: 形状 33"/>
                <p:cNvSpPr/>
                <p:nvPr/>
              </p:nvSpPr>
              <p:spPr>
                <a:xfrm>
                  <a:off x="-11415161" y="-3886829"/>
                  <a:ext cx="2176944" cy="2157794"/>
                </a:xfrm>
                <a:custGeom>
                  <a:avLst/>
                  <a:gdLst/>
                  <a:ahLst/>
                  <a:cxnLst/>
                  <a:rect l="0" t="0" r="0" b="0"/>
                  <a:pathLst>
                    <a:path w="2176944" h="2157794">
                      <a:moveTo>
                        <a:pt x="1230793" y="461685"/>
                      </a:moveTo>
                      <a:lnTo>
                        <a:pt x="760893" y="924863"/>
                      </a:lnTo>
                      <a:lnTo>
                        <a:pt x="671993" y="917875"/>
                      </a:lnTo>
                      <a:cubicBezTo>
                        <a:pt x="575596" y="910297"/>
                        <a:pt x="491387" y="929755"/>
                        <a:pt x="325728" y="997882"/>
                      </a:cubicBezTo>
                      <a:cubicBezTo>
                        <a:pt x="254172" y="1027310"/>
                        <a:pt x="228582" y="1046821"/>
                        <a:pt x="169149" y="1117263"/>
                      </a:cubicBezTo>
                      <a:cubicBezTo>
                        <a:pt x="130075" y="1163576"/>
                        <a:pt x="76031" y="1243762"/>
                        <a:pt x="49051" y="1295455"/>
                      </a:cubicBezTo>
                      <a:cubicBezTo>
                        <a:pt x="711" y="1388074"/>
                        <a:pt x="0" y="1391479"/>
                        <a:pt x="233" y="1529143"/>
                      </a:cubicBezTo>
                      <a:cubicBezTo>
                        <a:pt x="437" y="1650355"/>
                        <a:pt x="4811" y="1679210"/>
                        <a:pt x="33278" y="1747175"/>
                      </a:cubicBezTo>
                      <a:cubicBezTo>
                        <a:pt x="141930" y="2006582"/>
                        <a:pt x="362271" y="2157793"/>
                        <a:pt x="631619" y="2157793"/>
                      </a:cubicBezTo>
                      <a:cubicBezTo>
                        <a:pt x="824504" y="2157793"/>
                        <a:pt x="1014031" y="2071059"/>
                        <a:pt x="1098444" y="1944158"/>
                      </a:cubicBezTo>
                      <a:cubicBezTo>
                        <a:pt x="1120181" y="1911480"/>
                        <a:pt x="1157285" y="1859050"/>
                        <a:pt x="1180896" y="1827647"/>
                      </a:cubicBezTo>
                      <a:cubicBezTo>
                        <a:pt x="1253720" y="1730795"/>
                        <a:pt x="1273100" y="1597185"/>
                        <a:pt x="1237571" y="1436928"/>
                      </a:cubicBezTo>
                      <a:cubicBezTo>
                        <a:pt x="1227149" y="1389921"/>
                        <a:pt x="1229318" y="1377409"/>
                        <a:pt x="1254083" y="1341678"/>
                      </a:cubicBezTo>
                      <a:cubicBezTo>
                        <a:pt x="1289160" y="1291066"/>
                        <a:pt x="1883214" y="718231"/>
                        <a:pt x="2053118" y="571182"/>
                      </a:cubicBezTo>
                      <a:cubicBezTo>
                        <a:pt x="2121222" y="512240"/>
                        <a:pt x="2176943" y="457566"/>
                        <a:pt x="2176943" y="449685"/>
                      </a:cubicBezTo>
                      <a:cubicBezTo>
                        <a:pt x="2176943" y="433515"/>
                        <a:pt x="1736867" y="6971"/>
                        <a:pt x="1714874" y="1825"/>
                      </a:cubicBezTo>
                      <a:cubicBezTo>
                        <a:pt x="1707074" y="0"/>
                        <a:pt x="1489238" y="206937"/>
                        <a:pt x="1230793" y="46168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微软雅黑" panose="020B0503020204020204" pitchFamily="34" charset="-122"/>
                    <a:ea typeface="微软雅黑" panose="020B0503020204020204" pitchFamily="34" charset="-122"/>
                  </a:endParaRPr>
                </a:p>
              </p:txBody>
            </p:sp>
            <p:sp>
              <p:nvSpPr>
                <p:cNvPr id="35" name="任意多边形: 形状 34"/>
                <p:cNvSpPr/>
                <p:nvPr/>
              </p:nvSpPr>
              <p:spPr>
                <a:xfrm>
                  <a:off x="-8781912" y="-2148136"/>
                  <a:ext cx="1274700" cy="1943101"/>
                </a:xfrm>
                <a:custGeom>
                  <a:avLst/>
                  <a:gdLst/>
                  <a:ahLst/>
                  <a:cxnLst/>
                  <a:rect l="0" t="0" r="0" b="0"/>
                  <a:pathLst>
                    <a:path w="1274700" h="1943101">
                      <a:moveTo>
                        <a:pt x="624850" y="22225"/>
                      </a:moveTo>
                      <a:cubicBezTo>
                        <a:pt x="617145" y="34449"/>
                        <a:pt x="613621" y="67637"/>
                        <a:pt x="617018" y="95975"/>
                      </a:cubicBezTo>
                      <a:cubicBezTo>
                        <a:pt x="620794" y="127475"/>
                        <a:pt x="611157" y="196578"/>
                        <a:pt x="592222" y="273775"/>
                      </a:cubicBezTo>
                      <a:cubicBezTo>
                        <a:pt x="575187" y="343226"/>
                        <a:pt x="549722" y="452131"/>
                        <a:pt x="535632" y="515785"/>
                      </a:cubicBezTo>
                      <a:cubicBezTo>
                        <a:pt x="521542" y="579440"/>
                        <a:pt x="489286" y="673737"/>
                        <a:pt x="463952" y="725335"/>
                      </a:cubicBezTo>
                      <a:cubicBezTo>
                        <a:pt x="308286" y="1042376"/>
                        <a:pt x="296372" y="1062874"/>
                        <a:pt x="84976" y="1377369"/>
                      </a:cubicBezTo>
                      <a:lnTo>
                        <a:pt x="0" y="1503789"/>
                      </a:lnTo>
                      <a:lnTo>
                        <a:pt x="219386" y="1723444"/>
                      </a:lnTo>
                      <a:cubicBezTo>
                        <a:pt x="340049" y="1844255"/>
                        <a:pt x="444888" y="1943100"/>
                        <a:pt x="452362" y="1943100"/>
                      </a:cubicBezTo>
                      <a:cubicBezTo>
                        <a:pt x="459836" y="1943100"/>
                        <a:pt x="488927" y="1910239"/>
                        <a:pt x="517009" y="1870075"/>
                      </a:cubicBezTo>
                      <a:cubicBezTo>
                        <a:pt x="545091" y="1829911"/>
                        <a:pt x="605947" y="1752589"/>
                        <a:pt x="652245" y="1698248"/>
                      </a:cubicBezTo>
                      <a:cubicBezTo>
                        <a:pt x="762632" y="1568684"/>
                        <a:pt x="862455" y="1405615"/>
                        <a:pt x="939549" y="1228911"/>
                      </a:cubicBezTo>
                      <a:cubicBezTo>
                        <a:pt x="973878" y="1150227"/>
                        <a:pt x="1022437" y="1044349"/>
                        <a:pt x="1047458" y="993625"/>
                      </a:cubicBezTo>
                      <a:cubicBezTo>
                        <a:pt x="1090454" y="906464"/>
                        <a:pt x="1127548" y="784492"/>
                        <a:pt x="1181631" y="552450"/>
                      </a:cubicBezTo>
                      <a:cubicBezTo>
                        <a:pt x="1194655" y="496570"/>
                        <a:pt x="1217317" y="400226"/>
                        <a:pt x="1231990" y="338352"/>
                      </a:cubicBezTo>
                      <a:cubicBezTo>
                        <a:pt x="1246662" y="276478"/>
                        <a:pt x="1262274" y="175037"/>
                        <a:pt x="1266683" y="112927"/>
                      </a:cubicBezTo>
                      <a:lnTo>
                        <a:pt x="1274699" y="0"/>
                      </a:lnTo>
                      <a:lnTo>
                        <a:pt x="956778" y="0"/>
                      </a:lnTo>
                      <a:cubicBezTo>
                        <a:pt x="667800" y="0"/>
                        <a:pt x="637582" y="2023"/>
                        <a:pt x="624850" y="2222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grpSp>
        </p:grpSp>
        <p:cxnSp>
          <p:nvCxnSpPr>
            <p:cNvPr id="36" name="直接连接符 35"/>
            <p:cNvCxnSpPr/>
            <p:nvPr/>
          </p:nvCxnSpPr>
          <p:spPr>
            <a:xfrm>
              <a:off x="3562" y="5952"/>
              <a:ext cx="10571"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H="1" flipV="1">
              <a:off x="9130" y="3400"/>
              <a:ext cx="20" cy="511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10526" y="6446"/>
              <a:ext cx="7592" cy="2411"/>
              <a:chOff x="6683753" y="4093429"/>
              <a:chExt cx="4820920" cy="1530809"/>
            </a:xfrm>
          </p:grpSpPr>
          <p:sp>
            <p:nvSpPr>
              <p:cNvPr id="39" name="文本框 38"/>
              <p:cNvSpPr txBox="1"/>
              <p:nvPr/>
            </p:nvSpPr>
            <p:spPr>
              <a:xfrm>
                <a:off x="7105335" y="4257990"/>
                <a:ext cx="2468880" cy="368273"/>
              </a:xfrm>
              <a:prstGeom prst="rect">
                <a:avLst/>
              </a:prstGeom>
              <a:noFill/>
            </p:spPr>
            <p:txBody>
              <a:bodyPr wrap="square" rtlCol="0">
                <a:spAutoFit/>
              </a:bodyPr>
              <a:lstStyle/>
              <a:p>
                <a:pPr algn="ctr"/>
                <a:r>
                  <a:rPr lang="zh-CN" altLang="en-US" dirty="0">
                    <a:solidFill>
                      <a:srgbClr val="47A1FF"/>
                    </a:solidFill>
                    <a:latin typeface="微软雅黑" panose="020B0503020204020204" pitchFamily="34" charset="-122"/>
                    <a:ea typeface="微软雅黑" panose="020B0503020204020204" pitchFamily="34" charset="-122"/>
                  </a:rPr>
                  <a:t>数字化管理与客户画像</a:t>
                </a:r>
                <a:endParaRPr lang="zh-CN" altLang="en-US" dirty="0">
                  <a:solidFill>
                    <a:srgbClr val="47A1FF"/>
                  </a:solidFill>
                  <a:latin typeface="微软雅黑" panose="020B0503020204020204" pitchFamily="34" charset="-122"/>
                  <a:ea typeface="微软雅黑" panose="020B0503020204020204" pitchFamily="34" charset="-122"/>
                </a:endParaRPr>
              </a:p>
            </p:txBody>
          </p:sp>
          <p:sp>
            <p:nvSpPr>
              <p:cNvPr id="40" name="矩形 39"/>
              <p:cNvSpPr/>
              <p:nvPr/>
            </p:nvSpPr>
            <p:spPr>
              <a:xfrm>
                <a:off x="7141588" y="4563964"/>
                <a:ext cx="4363085" cy="1060274"/>
              </a:xfrm>
              <a:prstGeom prst="rect">
                <a:avLst/>
              </a:prstGeom>
            </p:spPr>
            <p:txBody>
              <a:bodyPr wrap="square">
                <a:spAutoFit/>
              </a:bodyPr>
              <a:lstStyle/>
              <a:p>
                <a:pP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当客户命中了既定规则时，</a:t>
                </a:r>
                <a:r>
                  <a:rPr lang="en-US" altLang="zh-CN" sz="1400" dirty="0">
                    <a:solidFill>
                      <a:schemeClr val="bg1"/>
                    </a:solidFill>
                    <a:latin typeface="微软雅黑" panose="020B0503020204020204" pitchFamily="34" charset="-122"/>
                    <a:ea typeface="微软雅黑" panose="020B0503020204020204" pitchFamily="34" charset="-122"/>
                  </a:rPr>
                  <a:t>AI</a:t>
                </a:r>
                <a:r>
                  <a:rPr lang="zh-CN" altLang="en-US" sz="1400" dirty="0">
                    <a:solidFill>
                      <a:schemeClr val="bg1"/>
                    </a:solidFill>
                    <a:latin typeface="微软雅黑" panose="020B0503020204020204" pitchFamily="34" charset="-122"/>
                    <a:ea typeface="微软雅黑" panose="020B0503020204020204" pitchFamily="34" charset="-122"/>
                  </a:rPr>
                  <a:t>机器人将自动进行分类和统计，方便人工进一步跟进，提高转化效率，同时通过交互数据的统计，实现对客户画像进行分析。</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nvGrpSpPr>
              <p:cNvPr id="41" name="组合 40"/>
              <p:cNvGrpSpPr/>
              <p:nvPr/>
            </p:nvGrpSpPr>
            <p:grpSpPr>
              <a:xfrm>
                <a:off x="6683753" y="4093429"/>
                <a:ext cx="485079" cy="514515"/>
                <a:chOff x="-8405943" y="-12023635"/>
                <a:chExt cx="11156951" cy="11833966"/>
              </a:xfrm>
              <a:solidFill>
                <a:srgbClr val="0052CC"/>
              </a:solidFill>
            </p:grpSpPr>
            <p:sp>
              <p:nvSpPr>
                <p:cNvPr id="42" name="任意多边形: 形状 41"/>
                <p:cNvSpPr/>
                <p:nvPr/>
              </p:nvSpPr>
              <p:spPr>
                <a:xfrm>
                  <a:off x="-3614652" y="-12023635"/>
                  <a:ext cx="1600439" cy="1491959"/>
                </a:xfrm>
                <a:custGeom>
                  <a:avLst/>
                  <a:gdLst/>
                  <a:ahLst/>
                  <a:cxnLst/>
                  <a:rect l="0" t="0" r="0" b="0"/>
                  <a:pathLst>
                    <a:path w="1600439" h="1491959">
                      <a:moveTo>
                        <a:pt x="536359" y="21484"/>
                      </a:moveTo>
                      <a:cubicBezTo>
                        <a:pt x="454577" y="47889"/>
                        <a:pt x="365535" y="102089"/>
                        <a:pt x="239641" y="202094"/>
                      </a:cubicBezTo>
                      <a:cubicBezTo>
                        <a:pt x="166922" y="259860"/>
                        <a:pt x="141787" y="289455"/>
                        <a:pt x="112469" y="351834"/>
                      </a:cubicBezTo>
                      <a:cubicBezTo>
                        <a:pt x="92372" y="394594"/>
                        <a:pt x="58845" y="465250"/>
                        <a:pt x="37964" y="508847"/>
                      </a:cubicBezTo>
                      <a:cubicBezTo>
                        <a:pt x="2917" y="582025"/>
                        <a:pt x="0" y="598848"/>
                        <a:pt x="0" y="727815"/>
                      </a:cubicBezTo>
                      <a:cubicBezTo>
                        <a:pt x="0" y="853949"/>
                        <a:pt x="3686" y="876446"/>
                        <a:pt x="37964" y="959483"/>
                      </a:cubicBezTo>
                      <a:cubicBezTo>
                        <a:pt x="99142" y="1107685"/>
                        <a:pt x="143628" y="1176148"/>
                        <a:pt x="234324" y="1261675"/>
                      </a:cubicBezTo>
                      <a:cubicBezTo>
                        <a:pt x="369959" y="1389581"/>
                        <a:pt x="630282" y="1491958"/>
                        <a:pt x="781664" y="1476927"/>
                      </a:cubicBezTo>
                      <a:cubicBezTo>
                        <a:pt x="1031515" y="1452120"/>
                        <a:pt x="1155820" y="1404785"/>
                        <a:pt x="1284866" y="1285311"/>
                      </a:cubicBezTo>
                      <a:cubicBezTo>
                        <a:pt x="1543714" y="1045663"/>
                        <a:pt x="1600438" y="704030"/>
                        <a:pt x="1434365" y="384915"/>
                      </a:cubicBezTo>
                      <a:cubicBezTo>
                        <a:pt x="1383102" y="286413"/>
                        <a:pt x="1227230" y="130890"/>
                        <a:pt x="1126909" y="78148"/>
                      </a:cubicBezTo>
                      <a:cubicBezTo>
                        <a:pt x="1026593" y="25409"/>
                        <a:pt x="957903" y="11417"/>
                        <a:pt x="765829" y="4598"/>
                      </a:cubicBezTo>
                      <a:cubicBezTo>
                        <a:pt x="636325" y="0"/>
                        <a:pt x="593030" y="3186"/>
                        <a:pt x="536359" y="2148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3" name="任意多边形: 形状 42"/>
                <p:cNvSpPr/>
                <p:nvPr/>
              </p:nvSpPr>
              <p:spPr>
                <a:xfrm>
                  <a:off x="-258893" y="-10942267"/>
                  <a:ext cx="1907114" cy="1882334"/>
                </a:xfrm>
                <a:custGeom>
                  <a:avLst/>
                  <a:gdLst/>
                  <a:ahLst/>
                  <a:cxnLst/>
                  <a:rect l="0" t="0" r="0" b="0"/>
                  <a:pathLst>
                    <a:path w="1907114" h="1882334">
                      <a:moveTo>
                        <a:pt x="812800" y="20665"/>
                      </a:moveTo>
                      <a:cubicBezTo>
                        <a:pt x="767397" y="25749"/>
                        <a:pt x="698818" y="39467"/>
                        <a:pt x="660400" y="51150"/>
                      </a:cubicBezTo>
                      <a:cubicBezTo>
                        <a:pt x="437151" y="119041"/>
                        <a:pt x="112721" y="412428"/>
                        <a:pt x="59403" y="594643"/>
                      </a:cubicBezTo>
                      <a:cubicBezTo>
                        <a:pt x="9054" y="766708"/>
                        <a:pt x="0" y="819728"/>
                        <a:pt x="0" y="942484"/>
                      </a:cubicBezTo>
                      <a:cubicBezTo>
                        <a:pt x="0" y="1221638"/>
                        <a:pt x="72295" y="1401907"/>
                        <a:pt x="259931" y="1590629"/>
                      </a:cubicBezTo>
                      <a:cubicBezTo>
                        <a:pt x="357073" y="1688332"/>
                        <a:pt x="393136" y="1715077"/>
                        <a:pt x="495300" y="1765179"/>
                      </a:cubicBezTo>
                      <a:cubicBezTo>
                        <a:pt x="641515" y="1836885"/>
                        <a:pt x="732206" y="1861697"/>
                        <a:pt x="882650" y="1871156"/>
                      </a:cubicBezTo>
                      <a:cubicBezTo>
                        <a:pt x="1060431" y="1882333"/>
                        <a:pt x="1213067" y="1858595"/>
                        <a:pt x="1316968" y="1803612"/>
                      </a:cubicBezTo>
                      <a:cubicBezTo>
                        <a:pt x="1501435" y="1705994"/>
                        <a:pt x="1645769" y="1595449"/>
                        <a:pt x="1697837" y="1511905"/>
                      </a:cubicBezTo>
                      <a:cubicBezTo>
                        <a:pt x="1719109" y="1477773"/>
                        <a:pt x="1754894" y="1424508"/>
                        <a:pt x="1777358" y="1393538"/>
                      </a:cubicBezTo>
                      <a:cubicBezTo>
                        <a:pt x="1799823" y="1362568"/>
                        <a:pt x="1826001" y="1305418"/>
                        <a:pt x="1835532" y="1266538"/>
                      </a:cubicBezTo>
                      <a:cubicBezTo>
                        <a:pt x="1845063" y="1227658"/>
                        <a:pt x="1865355" y="1150343"/>
                        <a:pt x="1880626" y="1094728"/>
                      </a:cubicBezTo>
                      <a:cubicBezTo>
                        <a:pt x="1905936" y="1002552"/>
                        <a:pt x="1907113" y="984017"/>
                        <a:pt x="1893927" y="885178"/>
                      </a:cubicBezTo>
                      <a:cubicBezTo>
                        <a:pt x="1862635" y="650614"/>
                        <a:pt x="1824129" y="546602"/>
                        <a:pt x="1717506" y="408631"/>
                      </a:cubicBezTo>
                      <a:cubicBezTo>
                        <a:pt x="1608007" y="266937"/>
                        <a:pt x="1511123" y="189698"/>
                        <a:pt x="1336116" y="104570"/>
                      </a:cubicBezTo>
                      <a:cubicBezTo>
                        <a:pt x="1182004" y="29607"/>
                        <a:pt x="997345" y="0"/>
                        <a:pt x="812800" y="20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4" name="任意多边形: 形状 43"/>
                <p:cNvSpPr/>
                <p:nvPr/>
              </p:nvSpPr>
              <p:spPr>
                <a:xfrm>
                  <a:off x="-6997398" y="-10575749"/>
                  <a:ext cx="1560430" cy="1526765"/>
                </a:xfrm>
                <a:custGeom>
                  <a:avLst/>
                  <a:gdLst/>
                  <a:ahLst/>
                  <a:cxnLst/>
                  <a:rect l="0" t="0" r="0" b="0"/>
                  <a:pathLst>
                    <a:path w="1560430" h="1526765">
                      <a:moveTo>
                        <a:pt x="604406" y="21901"/>
                      </a:moveTo>
                      <a:cubicBezTo>
                        <a:pt x="433373" y="78355"/>
                        <a:pt x="333921" y="150404"/>
                        <a:pt x="216636" y="302825"/>
                      </a:cubicBezTo>
                      <a:cubicBezTo>
                        <a:pt x="57532" y="509593"/>
                        <a:pt x="0" y="794204"/>
                        <a:pt x="77546" y="990908"/>
                      </a:cubicBezTo>
                      <a:cubicBezTo>
                        <a:pt x="194831" y="1288416"/>
                        <a:pt x="458142" y="1491371"/>
                        <a:pt x="759939" y="1516883"/>
                      </a:cubicBezTo>
                      <a:cubicBezTo>
                        <a:pt x="876838" y="1526764"/>
                        <a:pt x="973757" y="1503473"/>
                        <a:pt x="1125106" y="1429127"/>
                      </a:cubicBezTo>
                      <a:cubicBezTo>
                        <a:pt x="1333767" y="1326628"/>
                        <a:pt x="1506548" y="1106367"/>
                        <a:pt x="1545799" y="892829"/>
                      </a:cubicBezTo>
                      <a:cubicBezTo>
                        <a:pt x="1560429" y="813234"/>
                        <a:pt x="1553858" y="652629"/>
                        <a:pt x="1532118" y="558470"/>
                      </a:cubicBezTo>
                      <a:cubicBezTo>
                        <a:pt x="1481079" y="337412"/>
                        <a:pt x="1218991" y="71549"/>
                        <a:pt x="1005326" y="24090"/>
                      </a:cubicBezTo>
                      <a:cubicBezTo>
                        <a:pt x="970879" y="16439"/>
                        <a:pt x="882297" y="7629"/>
                        <a:pt x="808476" y="4512"/>
                      </a:cubicBezTo>
                      <a:cubicBezTo>
                        <a:pt x="701618" y="0"/>
                        <a:pt x="660017" y="3545"/>
                        <a:pt x="604406" y="219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5" name="任意多边形: 形状 44"/>
                <p:cNvSpPr/>
                <p:nvPr/>
              </p:nvSpPr>
              <p:spPr>
                <a:xfrm>
                  <a:off x="-4722529" y="-7609786"/>
                  <a:ext cx="3733254" cy="3728013"/>
                </a:xfrm>
                <a:custGeom>
                  <a:avLst/>
                  <a:gdLst/>
                  <a:ahLst/>
                  <a:cxnLst/>
                  <a:rect l="0" t="0" r="0" b="0"/>
                  <a:pathLst>
                    <a:path w="3733254" h="3728013">
                      <a:moveTo>
                        <a:pt x="1618836" y="22573"/>
                      </a:moveTo>
                      <a:cubicBezTo>
                        <a:pt x="1205242" y="84907"/>
                        <a:pt x="860903" y="252217"/>
                        <a:pt x="560682" y="536716"/>
                      </a:cubicBezTo>
                      <a:cubicBezTo>
                        <a:pt x="383599" y="704526"/>
                        <a:pt x="202038" y="996125"/>
                        <a:pt x="102053" y="1273306"/>
                      </a:cubicBezTo>
                      <a:cubicBezTo>
                        <a:pt x="2839" y="1548353"/>
                        <a:pt x="679" y="1560757"/>
                        <a:pt x="323" y="1857516"/>
                      </a:cubicBezTo>
                      <a:cubicBezTo>
                        <a:pt x="0" y="2126524"/>
                        <a:pt x="591" y="2132643"/>
                        <a:pt x="40190" y="2270826"/>
                      </a:cubicBezTo>
                      <a:cubicBezTo>
                        <a:pt x="95474" y="2463738"/>
                        <a:pt x="133935" y="2561973"/>
                        <a:pt x="216071" y="2720056"/>
                      </a:cubicBezTo>
                      <a:cubicBezTo>
                        <a:pt x="386907" y="3048858"/>
                        <a:pt x="679588" y="3331897"/>
                        <a:pt x="1028286" y="3505517"/>
                      </a:cubicBezTo>
                      <a:cubicBezTo>
                        <a:pt x="1271576" y="3626652"/>
                        <a:pt x="1347189" y="3649050"/>
                        <a:pt x="1686914" y="3700614"/>
                      </a:cubicBezTo>
                      <a:cubicBezTo>
                        <a:pt x="1860129" y="3726905"/>
                        <a:pt x="1888120" y="3728012"/>
                        <a:pt x="2027444" y="3714083"/>
                      </a:cubicBezTo>
                      <a:cubicBezTo>
                        <a:pt x="2228062" y="3694024"/>
                        <a:pt x="2420991" y="3638270"/>
                        <a:pt x="2700761" y="3519503"/>
                      </a:cubicBezTo>
                      <a:cubicBezTo>
                        <a:pt x="2868371" y="3448349"/>
                        <a:pt x="2972438" y="3371830"/>
                        <a:pt x="3182051" y="3165616"/>
                      </a:cubicBezTo>
                      <a:cubicBezTo>
                        <a:pt x="3506005" y="2846915"/>
                        <a:pt x="3605405" y="2667844"/>
                        <a:pt x="3703725" y="2225816"/>
                      </a:cubicBezTo>
                      <a:cubicBezTo>
                        <a:pt x="3729523" y="2109833"/>
                        <a:pt x="3733253" y="2060212"/>
                        <a:pt x="3732365" y="1844816"/>
                      </a:cubicBezTo>
                      <a:cubicBezTo>
                        <a:pt x="3731451" y="1622999"/>
                        <a:pt x="3727906" y="1583256"/>
                        <a:pt x="3698377" y="1463816"/>
                      </a:cubicBezTo>
                      <a:cubicBezTo>
                        <a:pt x="3631131" y="1191814"/>
                        <a:pt x="3538436" y="986705"/>
                        <a:pt x="3391667" y="785152"/>
                      </a:cubicBezTo>
                      <a:cubicBezTo>
                        <a:pt x="3285521" y="639386"/>
                        <a:pt x="3090817" y="447200"/>
                        <a:pt x="2950351" y="349546"/>
                      </a:cubicBezTo>
                      <a:cubicBezTo>
                        <a:pt x="2732252" y="197918"/>
                        <a:pt x="2451195" y="78427"/>
                        <a:pt x="2209386" y="34523"/>
                      </a:cubicBezTo>
                      <a:cubicBezTo>
                        <a:pt x="2050678" y="5708"/>
                        <a:pt x="1768611" y="0"/>
                        <a:pt x="1618836" y="2257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6" name="任意多边形: 形状 45"/>
                <p:cNvSpPr/>
                <p:nvPr/>
              </p:nvSpPr>
              <p:spPr>
                <a:xfrm>
                  <a:off x="1558338" y="-7603423"/>
                  <a:ext cx="1192670" cy="1147368"/>
                </a:xfrm>
                <a:custGeom>
                  <a:avLst/>
                  <a:gdLst/>
                  <a:ahLst/>
                  <a:cxnLst/>
                  <a:rect l="0" t="0" r="0" b="0"/>
                  <a:pathLst>
                    <a:path w="1192670" h="1147368">
                      <a:moveTo>
                        <a:pt x="466330" y="27611"/>
                      </a:moveTo>
                      <a:cubicBezTo>
                        <a:pt x="243303" y="116617"/>
                        <a:pt x="156383" y="184523"/>
                        <a:pt x="116937" y="300578"/>
                      </a:cubicBezTo>
                      <a:cubicBezTo>
                        <a:pt x="106473" y="331364"/>
                        <a:pt x="86350" y="382800"/>
                        <a:pt x="72220" y="414878"/>
                      </a:cubicBezTo>
                      <a:cubicBezTo>
                        <a:pt x="0" y="578822"/>
                        <a:pt x="70565" y="838214"/>
                        <a:pt x="228684" y="990037"/>
                      </a:cubicBezTo>
                      <a:cubicBezTo>
                        <a:pt x="351175" y="1107650"/>
                        <a:pt x="484756" y="1147367"/>
                        <a:pt x="709016" y="1132852"/>
                      </a:cubicBezTo>
                      <a:cubicBezTo>
                        <a:pt x="875716" y="1122063"/>
                        <a:pt x="1041639" y="1015002"/>
                        <a:pt x="1105477" y="877036"/>
                      </a:cubicBezTo>
                      <a:cubicBezTo>
                        <a:pt x="1187287" y="700229"/>
                        <a:pt x="1192669" y="682040"/>
                        <a:pt x="1192669" y="582327"/>
                      </a:cubicBezTo>
                      <a:cubicBezTo>
                        <a:pt x="1192669" y="474108"/>
                        <a:pt x="1165530" y="379724"/>
                        <a:pt x="1102264" y="267917"/>
                      </a:cubicBezTo>
                      <a:cubicBezTo>
                        <a:pt x="1018649" y="120146"/>
                        <a:pt x="833150" y="19734"/>
                        <a:pt x="615094" y="4208"/>
                      </a:cubicBezTo>
                      <a:cubicBezTo>
                        <a:pt x="556006" y="0"/>
                        <a:pt x="522184" y="5321"/>
                        <a:pt x="466330" y="276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7" name="任意多边形: 形状 46"/>
                <p:cNvSpPr/>
                <p:nvPr/>
              </p:nvSpPr>
              <p:spPr>
                <a:xfrm>
                  <a:off x="-8405943" y="-7268475"/>
                  <a:ext cx="1136651" cy="1236596"/>
                </a:xfrm>
                <a:custGeom>
                  <a:avLst/>
                  <a:gdLst/>
                  <a:ahLst/>
                  <a:cxnLst/>
                  <a:rect l="0" t="0" r="0" b="0"/>
                  <a:pathLst>
                    <a:path w="1136651" h="1236596">
                      <a:moveTo>
                        <a:pt x="434143" y="30687"/>
                      </a:moveTo>
                      <a:cubicBezTo>
                        <a:pt x="260272" y="86628"/>
                        <a:pt x="95094" y="212449"/>
                        <a:pt x="34505" y="335105"/>
                      </a:cubicBezTo>
                      <a:cubicBezTo>
                        <a:pt x="2118" y="400667"/>
                        <a:pt x="0" y="415481"/>
                        <a:pt x="0" y="576405"/>
                      </a:cubicBezTo>
                      <a:lnTo>
                        <a:pt x="0" y="747855"/>
                      </a:lnTo>
                      <a:lnTo>
                        <a:pt x="49118" y="839420"/>
                      </a:lnTo>
                      <a:cubicBezTo>
                        <a:pt x="202742" y="1125809"/>
                        <a:pt x="540232" y="1236595"/>
                        <a:pt x="827791" y="1095030"/>
                      </a:cubicBezTo>
                      <a:cubicBezTo>
                        <a:pt x="915819" y="1051693"/>
                        <a:pt x="1028826" y="942687"/>
                        <a:pt x="1070588" y="860827"/>
                      </a:cubicBezTo>
                      <a:cubicBezTo>
                        <a:pt x="1105559" y="792277"/>
                        <a:pt x="1136650" y="668312"/>
                        <a:pt x="1136650" y="597422"/>
                      </a:cubicBezTo>
                      <a:cubicBezTo>
                        <a:pt x="1136650" y="461799"/>
                        <a:pt x="1060130" y="282791"/>
                        <a:pt x="959350" y="182652"/>
                      </a:cubicBezTo>
                      <a:cubicBezTo>
                        <a:pt x="879255" y="103067"/>
                        <a:pt x="809123" y="65181"/>
                        <a:pt x="676661" y="29943"/>
                      </a:cubicBezTo>
                      <a:cubicBezTo>
                        <a:pt x="564104" y="0"/>
                        <a:pt x="529189" y="107"/>
                        <a:pt x="434143" y="306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8" name="任意多边形: 形状 47"/>
                <p:cNvSpPr/>
                <p:nvPr/>
              </p:nvSpPr>
              <p:spPr>
                <a:xfrm>
                  <a:off x="-6957699" y="-4279407"/>
                  <a:ext cx="796846" cy="787460"/>
                </a:xfrm>
                <a:custGeom>
                  <a:avLst/>
                  <a:gdLst/>
                  <a:ahLst/>
                  <a:cxnLst/>
                  <a:rect l="0" t="0" r="0" b="0"/>
                  <a:pathLst>
                    <a:path w="796846" h="787460">
                      <a:moveTo>
                        <a:pt x="295802" y="19185"/>
                      </a:moveTo>
                      <a:cubicBezTo>
                        <a:pt x="186151" y="60541"/>
                        <a:pt x="102543" y="123143"/>
                        <a:pt x="33782" y="215370"/>
                      </a:cubicBezTo>
                      <a:cubicBezTo>
                        <a:pt x="3786" y="255604"/>
                        <a:pt x="0" y="272082"/>
                        <a:pt x="22" y="362287"/>
                      </a:cubicBezTo>
                      <a:cubicBezTo>
                        <a:pt x="44" y="447423"/>
                        <a:pt x="5463" y="474177"/>
                        <a:pt x="33462" y="527387"/>
                      </a:cubicBezTo>
                      <a:cubicBezTo>
                        <a:pt x="127348" y="705804"/>
                        <a:pt x="293127" y="787459"/>
                        <a:pt x="486842" y="750699"/>
                      </a:cubicBezTo>
                      <a:cubicBezTo>
                        <a:pt x="674836" y="715024"/>
                        <a:pt x="772018" y="592568"/>
                        <a:pt x="790638" y="367894"/>
                      </a:cubicBezTo>
                      <a:cubicBezTo>
                        <a:pt x="796845" y="292991"/>
                        <a:pt x="793847" y="277815"/>
                        <a:pt x="760866" y="217219"/>
                      </a:cubicBezTo>
                      <a:cubicBezTo>
                        <a:pt x="721471" y="144838"/>
                        <a:pt x="634894" y="65988"/>
                        <a:pt x="567578" y="41180"/>
                      </a:cubicBezTo>
                      <a:cubicBezTo>
                        <a:pt x="486553" y="11322"/>
                        <a:pt x="346668" y="0"/>
                        <a:pt x="295802" y="191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49" name="任意多边形: 形状 48"/>
                <p:cNvSpPr/>
                <p:nvPr/>
              </p:nvSpPr>
              <p:spPr>
                <a:xfrm>
                  <a:off x="493323" y="-4279318"/>
                  <a:ext cx="787360" cy="776597"/>
                </a:xfrm>
                <a:custGeom>
                  <a:avLst/>
                  <a:gdLst/>
                  <a:ahLst/>
                  <a:cxnLst/>
                  <a:rect l="0" t="0" r="0" b="0"/>
                  <a:pathLst>
                    <a:path w="787360" h="776597">
                      <a:moveTo>
                        <a:pt x="268831" y="17690"/>
                      </a:moveTo>
                      <a:cubicBezTo>
                        <a:pt x="79934" y="94636"/>
                        <a:pt x="0" y="217323"/>
                        <a:pt x="12443" y="411208"/>
                      </a:cubicBezTo>
                      <a:cubicBezTo>
                        <a:pt x="23407" y="582057"/>
                        <a:pt x="127101" y="714218"/>
                        <a:pt x="283378" y="756520"/>
                      </a:cubicBezTo>
                      <a:cubicBezTo>
                        <a:pt x="353500" y="775501"/>
                        <a:pt x="376083" y="776596"/>
                        <a:pt x="433299" y="763791"/>
                      </a:cubicBezTo>
                      <a:cubicBezTo>
                        <a:pt x="470350" y="755500"/>
                        <a:pt x="520232" y="734054"/>
                        <a:pt x="544149" y="716134"/>
                      </a:cubicBezTo>
                      <a:cubicBezTo>
                        <a:pt x="568066" y="698213"/>
                        <a:pt x="611235" y="666481"/>
                        <a:pt x="640080" y="645616"/>
                      </a:cubicBezTo>
                      <a:cubicBezTo>
                        <a:pt x="745503" y="569361"/>
                        <a:pt x="787359" y="344457"/>
                        <a:pt x="720868" y="211523"/>
                      </a:cubicBezTo>
                      <a:cubicBezTo>
                        <a:pt x="687599" y="145007"/>
                        <a:pt x="600485" y="65830"/>
                        <a:pt x="533356" y="41091"/>
                      </a:cubicBezTo>
                      <a:cubicBezTo>
                        <a:pt x="456468" y="12757"/>
                        <a:pt x="312261" y="0"/>
                        <a:pt x="268831" y="1769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50" name="任意多边形: 形状 49"/>
                <p:cNvSpPr/>
                <p:nvPr/>
              </p:nvSpPr>
              <p:spPr>
                <a:xfrm>
                  <a:off x="-5977805" y="-3414846"/>
                  <a:ext cx="6430113" cy="3225177"/>
                </a:xfrm>
                <a:custGeom>
                  <a:avLst/>
                  <a:gdLst/>
                  <a:ahLst/>
                  <a:cxnLst/>
                  <a:rect l="0" t="0" r="0" b="0"/>
                  <a:pathLst>
                    <a:path w="6430113" h="3225177">
                      <a:moveTo>
                        <a:pt x="2970521" y="18606"/>
                      </a:moveTo>
                      <a:cubicBezTo>
                        <a:pt x="2901308" y="28147"/>
                        <a:pt x="2781293" y="42425"/>
                        <a:pt x="2703821" y="50333"/>
                      </a:cubicBezTo>
                      <a:cubicBezTo>
                        <a:pt x="2486862" y="72480"/>
                        <a:pt x="2216287" y="145191"/>
                        <a:pt x="2042172" y="228136"/>
                      </a:cubicBezTo>
                      <a:cubicBezTo>
                        <a:pt x="1986243" y="254779"/>
                        <a:pt x="1890072" y="300306"/>
                        <a:pt x="1828458" y="329308"/>
                      </a:cubicBezTo>
                      <a:cubicBezTo>
                        <a:pt x="1543428" y="463469"/>
                        <a:pt x="1452350" y="514967"/>
                        <a:pt x="1337571" y="606864"/>
                      </a:cubicBezTo>
                      <a:cubicBezTo>
                        <a:pt x="1271301" y="659923"/>
                        <a:pt x="1168431" y="740033"/>
                        <a:pt x="1108971" y="784888"/>
                      </a:cubicBezTo>
                      <a:cubicBezTo>
                        <a:pt x="738783" y="1064148"/>
                        <a:pt x="342145" y="1631246"/>
                        <a:pt x="201476" y="2082389"/>
                      </a:cubicBezTo>
                      <a:cubicBezTo>
                        <a:pt x="178571" y="2155849"/>
                        <a:pt x="142444" y="2264434"/>
                        <a:pt x="121193" y="2323689"/>
                      </a:cubicBezTo>
                      <a:cubicBezTo>
                        <a:pt x="52501" y="2515229"/>
                        <a:pt x="27791" y="2676065"/>
                        <a:pt x="8500" y="3057222"/>
                      </a:cubicBezTo>
                      <a:lnTo>
                        <a:pt x="0" y="3225176"/>
                      </a:lnTo>
                      <a:lnTo>
                        <a:pt x="6430112" y="3225176"/>
                      </a:lnTo>
                      <a:lnTo>
                        <a:pt x="6423726" y="3095001"/>
                      </a:lnTo>
                      <a:cubicBezTo>
                        <a:pt x="6397165" y="2553553"/>
                        <a:pt x="6307602" y="2211815"/>
                        <a:pt x="6067367" y="1735272"/>
                      </a:cubicBezTo>
                      <a:cubicBezTo>
                        <a:pt x="5819675" y="1243939"/>
                        <a:pt x="5378499" y="770357"/>
                        <a:pt x="4893412" y="475085"/>
                      </a:cubicBezTo>
                      <a:cubicBezTo>
                        <a:pt x="4516425" y="245614"/>
                        <a:pt x="4023375" y="76119"/>
                        <a:pt x="3585312" y="25402"/>
                      </a:cubicBezTo>
                      <a:cubicBezTo>
                        <a:pt x="3393393" y="3182"/>
                        <a:pt x="3105491" y="0"/>
                        <a:pt x="2970521" y="1860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grpSp>
        </p:grpSp>
        <p:grpSp>
          <p:nvGrpSpPr>
            <p:cNvPr id="6" name="组合 5"/>
            <p:cNvGrpSpPr/>
            <p:nvPr/>
          </p:nvGrpSpPr>
          <p:grpSpPr>
            <a:xfrm>
              <a:off x="10360" y="3026"/>
              <a:ext cx="7759" cy="2490"/>
              <a:chOff x="6578465" y="1921499"/>
              <a:chExt cx="4926965" cy="1580976"/>
            </a:xfrm>
          </p:grpSpPr>
          <p:sp>
            <p:nvSpPr>
              <p:cNvPr id="52" name="文本框 51"/>
              <p:cNvSpPr txBox="1"/>
              <p:nvPr/>
            </p:nvSpPr>
            <p:spPr>
              <a:xfrm>
                <a:off x="7086777" y="2124872"/>
                <a:ext cx="1783080" cy="368273"/>
              </a:xfrm>
              <a:prstGeom prst="rect">
                <a:avLst/>
              </a:prstGeom>
              <a:noFill/>
            </p:spPr>
            <p:txBody>
              <a:bodyPr wrap="square" rtlCol="0">
                <a:spAutoFit/>
              </a:bodyPr>
              <a:lstStyle/>
              <a:p>
                <a:pPr algn="ctr"/>
                <a:r>
                  <a:rPr lang="zh-CN" altLang="en-US" dirty="0">
                    <a:solidFill>
                      <a:srgbClr val="47A1FF"/>
                    </a:solidFill>
                    <a:latin typeface="微软雅黑" panose="020B0503020204020204" pitchFamily="34" charset="-122"/>
                    <a:ea typeface="微软雅黑" panose="020B0503020204020204" pitchFamily="34" charset="-122"/>
                  </a:rPr>
                  <a:t>较高的工作效率</a:t>
                </a:r>
                <a:endParaRPr lang="zh-CN" altLang="en-US" dirty="0">
                  <a:solidFill>
                    <a:srgbClr val="47A1FF"/>
                  </a:solidFill>
                  <a:latin typeface="微软雅黑" panose="020B0503020204020204" pitchFamily="34" charset="-122"/>
                  <a:ea typeface="微软雅黑" panose="020B0503020204020204" pitchFamily="34" charset="-122"/>
                </a:endParaRPr>
              </a:p>
            </p:txBody>
          </p:sp>
          <p:sp>
            <p:nvSpPr>
              <p:cNvPr id="53" name="矩形 52"/>
              <p:cNvSpPr/>
              <p:nvPr/>
            </p:nvSpPr>
            <p:spPr>
              <a:xfrm>
                <a:off x="7140440" y="2442199"/>
                <a:ext cx="4364990" cy="1060276"/>
              </a:xfrm>
              <a:prstGeom prst="rect">
                <a:avLst/>
              </a:prstGeom>
            </p:spPr>
            <p:txBody>
              <a:bodyPr wrap="square">
                <a:spAutoFit/>
              </a:bodyPr>
              <a:lstStyle/>
              <a:p>
                <a:pP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工单自动流转不再受限于不同部门之间的作业情况，自动电话回访提升了电话业务员的工作效率，部门整体效率提升明显。</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nvGrpSpPr>
              <p:cNvPr id="54" name="图形 58"/>
              <p:cNvGrpSpPr/>
              <p:nvPr/>
            </p:nvGrpSpPr>
            <p:grpSpPr>
              <a:xfrm>
                <a:off x="6578465" y="1921499"/>
                <a:ext cx="625215" cy="625215"/>
                <a:chOff x="8616350" y="17429"/>
                <a:chExt cx="1905000" cy="1905000"/>
              </a:xfrm>
            </p:grpSpPr>
            <p:sp>
              <p:nvSpPr>
                <p:cNvPr id="55" name="任意多边形: 形状 54"/>
                <p:cNvSpPr/>
                <p:nvPr/>
              </p:nvSpPr>
              <p:spPr>
                <a:xfrm>
                  <a:off x="9153993" y="594138"/>
                  <a:ext cx="1086443" cy="749721"/>
                </a:xfrm>
                <a:custGeom>
                  <a:avLst/>
                  <a:gdLst>
                    <a:gd name="connsiteX0" fmla="*/ 976880 w 1086443"/>
                    <a:gd name="connsiteY0" fmla="*/ 20363 h 749721"/>
                    <a:gd name="connsiteX1" fmla="*/ 1068911 w 1086443"/>
                    <a:gd name="connsiteY1" fmla="*/ 23996 h 749721"/>
                    <a:gd name="connsiteX2" fmla="*/ 1066562 w 1086443"/>
                    <a:gd name="connsiteY2" fmla="*/ 130018 h 749721"/>
                    <a:gd name="connsiteX3" fmla="*/ 1065780 w 1086443"/>
                    <a:gd name="connsiteY3" fmla="*/ 130877 h 749721"/>
                    <a:gd name="connsiteX4" fmla="*/ 701611 w 1086443"/>
                    <a:gd name="connsiteY4" fmla="*/ 526014 h 749721"/>
                    <a:gd name="connsiteX5" fmla="*/ 622213 w 1086443"/>
                    <a:gd name="connsiteY5" fmla="*/ 534562 h 749721"/>
                    <a:gd name="connsiteX6" fmla="*/ 621458 w 1086443"/>
                    <a:gd name="connsiteY6" fmla="*/ 533995 h 749721"/>
                    <a:gd name="connsiteX7" fmla="*/ 400431 w 1086443"/>
                    <a:gd name="connsiteY7" fmla="*/ 365680 h 749721"/>
                    <a:gd name="connsiteX8" fmla="*/ 112836 w 1086443"/>
                    <a:gd name="connsiteY8" fmla="*/ 725546 h 749721"/>
                    <a:gd name="connsiteX9" fmla="*/ 21612 w 1086443"/>
                    <a:gd name="connsiteY9" fmla="*/ 730370 h 749721"/>
                    <a:gd name="connsiteX10" fmla="*/ 20817 w 1086443"/>
                    <a:gd name="connsiteY10" fmla="*/ 729525 h 749721"/>
                    <a:gd name="connsiteX11" fmla="*/ 16663 w 1086443"/>
                    <a:gd name="connsiteY11" fmla="*/ 623580 h 749721"/>
                    <a:gd name="connsiteX12" fmla="*/ 17389 w 1086443"/>
                    <a:gd name="connsiteY12" fmla="*/ 622658 h 749721"/>
                    <a:gd name="connsiteX13" fmla="*/ 342407 w 1086443"/>
                    <a:gd name="connsiteY13" fmla="*/ 215968 h 749721"/>
                    <a:gd name="connsiteX14" fmla="*/ 425034 w 1086443"/>
                    <a:gd name="connsiteY14" fmla="*/ 203574 h 749721"/>
                    <a:gd name="connsiteX15" fmla="*/ 425834 w 1086443"/>
                    <a:gd name="connsiteY15" fmla="*/ 204173 h 749721"/>
                    <a:gd name="connsiteX16" fmla="*/ 650085 w 1086443"/>
                    <a:gd name="connsiteY16" fmla="*/ 374942 h 749721"/>
                    <a:gd name="connsiteX17" fmla="*/ 976880 w 1086443"/>
                    <a:gd name="connsiteY17" fmla="*/ 20363 h 74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6443" h="749721">
                      <a:moveTo>
                        <a:pt x="976880" y="20363"/>
                      </a:moveTo>
                      <a:cubicBezTo>
                        <a:pt x="1003157" y="-8149"/>
                        <a:pt x="1044360" y="-6521"/>
                        <a:pt x="1068911" y="23996"/>
                      </a:cubicBezTo>
                      <a:cubicBezTo>
                        <a:pt x="1093213" y="54209"/>
                        <a:pt x="1092084" y="101411"/>
                        <a:pt x="1066562" y="130018"/>
                      </a:cubicBezTo>
                      <a:lnTo>
                        <a:pt x="1065780" y="130877"/>
                      </a:lnTo>
                      <a:lnTo>
                        <a:pt x="701611" y="526014"/>
                      </a:lnTo>
                      <a:cubicBezTo>
                        <a:pt x="679893" y="549579"/>
                        <a:pt x="647226" y="553045"/>
                        <a:pt x="622213" y="534562"/>
                      </a:cubicBezTo>
                      <a:lnTo>
                        <a:pt x="621458" y="533995"/>
                      </a:lnTo>
                      <a:lnTo>
                        <a:pt x="400431" y="365680"/>
                      </a:lnTo>
                      <a:lnTo>
                        <a:pt x="112836" y="725546"/>
                      </a:lnTo>
                      <a:cubicBezTo>
                        <a:pt x="88618" y="755849"/>
                        <a:pt x="47997" y="757898"/>
                        <a:pt x="21612" y="730370"/>
                      </a:cubicBezTo>
                      <a:lnTo>
                        <a:pt x="20817" y="729525"/>
                      </a:lnTo>
                      <a:cubicBezTo>
                        <a:pt x="-5276" y="701399"/>
                        <a:pt x="-7042" y="654222"/>
                        <a:pt x="16663" y="623580"/>
                      </a:cubicBezTo>
                      <a:lnTo>
                        <a:pt x="17389" y="622658"/>
                      </a:lnTo>
                      <a:lnTo>
                        <a:pt x="342407" y="215968"/>
                      </a:lnTo>
                      <a:cubicBezTo>
                        <a:pt x="363801" y="189199"/>
                        <a:pt x="398567" y="184048"/>
                        <a:pt x="425034" y="203574"/>
                      </a:cubicBezTo>
                      <a:lnTo>
                        <a:pt x="425834" y="204173"/>
                      </a:lnTo>
                      <a:lnTo>
                        <a:pt x="650085" y="374942"/>
                      </a:lnTo>
                      <a:lnTo>
                        <a:pt x="976880" y="20363"/>
                      </a:lnTo>
                      <a:close/>
                    </a:path>
                  </a:pathLst>
                </a:custGeom>
                <a:solidFill>
                  <a:schemeClr val="bg1"/>
                </a:solidFill>
                <a:ln w="1860" cap="flat">
                  <a:solidFill>
                    <a:schemeClr val="bg1"/>
                  </a:solidFill>
                  <a:prstDash val="solid"/>
                  <a:miter/>
                </a:ln>
              </p:spPr>
              <p:txBody>
                <a:bodyPr rtlCol="0" anchor="ctr"/>
                <a:lstStyle/>
                <a:p>
                  <a:endParaRPr lang="zh-CN" altLang="en-US" sz="2000">
                    <a:latin typeface="微软雅黑" panose="020B0503020204020204" pitchFamily="34" charset="-122"/>
                    <a:ea typeface="微软雅黑" panose="020B0503020204020204" pitchFamily="34" charset="-122"/>
                  </a:endParaRPr>
                </a:p>
              </p:txBody>
            </p:sp>
            <p:sp>
              <p:nvSpPr>
                <p:cNvPr id="56" name="任意多边形: 形状 55"/>
                <p:cNvSpPr/>
                <p:nvPr/>
              </p:nvSpPr>
              <p:spPr>
                <a:xfrm>
                  <a:off x="8860986" y="409963"/>
                  <a:ext cx="1380380" cy="1233413"/>
                </a:xfrm>
                <a:custGeom>
                  <a:avLst/>
                  <a:gdLst>
                    <a:gd name="connsiteX0" fmla="*/ 65112 w 1380380"/>
                    <a:gd name="connsiteY0" fmla="*/ 0 h 1233413"/>
                    <a:gd name="connsiteX1" fmla="*/ 130215 w 1380380"/>
                    <a:gd name="connsiteY1" fmla="*/ 64035 h 1233413"/>
                    <a:gd name="connsiteX2" fmla="*/ 130225 w 1380380"/>
                    <a:gd name="connsiteY2" fmla="*/ 65112 h 1233413"/>
                    <a:gd name="connsiteX3" fmla="*/ 130225 w 1380380"/>
                    <a:gd name="connsiteY3" fmla="*/ 1103189 h 1233413"/>
                    <a:gd name="connsiteX4" fmla="*/ 1315269 w 1380380"/>
                    <a:gd name="connsiteY4" fmla="*/ 1103189 h 1233413"/>
                    <a:gd name="connsiteX5" fmla="*/ 1380381 w 1380380"/>
                    <a:gd name="connsiteY5" fmla="*/ 1167224 h 1233413"/>
                    <a:gd name="connsiteX6" fmla="*/ 1380381 w 1380380"/>
                    <a:gd name="connsiteY6" fmla="*/ 1168301 h 1233413"/>
                    <a:gd name="connsiteX7" fmla="*/ 1316346 w 1380380"/>
                    <a:gd name="connsiteY7" fmla="*/ 1233413 h 1233413"/>
                    <a:gd name="connsiteX8" fmla="*/ 65112 w 1380380"/>
                    <a:gd name="connsiteY8" fmla="*/ 1233413 h 1233413"/>
                    <a:gd name="connsiteX9" fmla="*/ 0 w 1380380"/>
                    <a:gd name="connsiteY9" fmla="*/ 1169378 h 1233413"/>
                    <a:gd name="connsiteX10" fmla="*/ 0 w 1380380"/>
                    <a:gd name="connsiteY10" fmla="*/ 65112 h 1233413"/>
                    <a:gd name="connsiteX11" fmla="*/ 65112 w 1380380"/>
                    <a:gd name="connsiteY11" fmla="*/ 0 h 123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80380" h="1233413">
                      <a:moveTo>
                        <a:pt x="65112" y="0"/>
                      </a:moveTo>
                      <a:cubicBezTo>
                        <a:pt x="100714" y="0"/>
                        <a:pt x="129640" y="28571"/>
                        <a:pt x="130215" y="64035"/>
                      </a:cubicBezTo>
                      <a:lnTo>
                        <a:pt x="130225" y="65112"/>
                      </a:lnTo>
                      <a:lnTo>
                        <a:pt x="130225" y="1103189"/>
                      </a:lnTo>
                      <a:lnTo>
                        <a:pt x="1315269" y="1103189"/>
                      </a:lnTo>
                      <a:cubicBezTo>
                        <a:pt x="1350870" y="1103189"/>
                        <a:pt x="1379797" y="1131760"/>
                        <a:pt x="1380381" y="1167224"/>
                      </a:cubicBezTo>
                      <a:lnTo>
                        <a:pt x="1380381" y="1168301"/>
                      </a:lnTo>
                      <a:cubicBezTo>
                        <a:pt x="1380381" y="1203902"/>
                        <a:pt x="1351810" y="1232829"/>
                        <a:pt x="1316346" y="1233413"/>
                      </a:cubicBezTo>
                      <a:lnTo>
                        <a:pt x="65112" y="1233413"/>
                      </a:lnTo>
                      <a:cubicBezTo>
                        <a:pt x="29511" y="1233413"/>
                        <a:pt x="584" y="1204842"/>
                        <a:pt x="0" y="1169378"/>
                      </a:cubicBezTo>
                      <a:lnTo>
                        <a:pt x="0" y="65112"/>
                      </a:lnTo>
                      <a:cubicBezTo>
                        <a:pt x="0" y="29152"/>
                        <a:pt x="29152" y="0"/>
                        <a:pt x="65112" y="0"/>
                      </a:cubicBezTo>
                      <a:close/>
                    </a:path>
                  </a:pathLst>
                </a:custGeom>
                <a:solidFill>
                  <a:srgbClr val="0052CC"/>
                </a:solidFill>
                <a:ln w="1860" cap="flat">
                  <a:noFill/>
                  <a:prstDash val="solid"/>
                  <a:miter/>
                </a:ln>
              </p:spPr>
              <p:txBody>
                <a:bodyPr rtlCol="0" anchor="ctr"/>
                <a:lstStyle/>
                <a:p>
                  <a:endParaRPr lang="zh-CN" altLang="en-US" sz="2000">
                    <a:latin typeface="微软雅黑" panose="020B0503020204020204" pitchFamily="34" charset="-122"/>
                    <a:ea typeface="微软雅黑" panose="020B0503020204020204" pitchFamily="34" charset="-122"/>
                  </a:endParaRPr>
                </a:p>
              </p:txBody>
            </p:sp>
          </p:grpSp>
        </p:grpSp>
        <p:grpSp>
          <p:nvGrpSpPr>
            <p:cNvPr id="7" name="组合 6"/>
            <p:cNvGrpSpPr/>
            <p:nvPr/>
          </p:nvGrpSpPr>
          <p:grpSpPr>
            <a:xfrm>
              <a:off x="1773" y="3204"/>
              <a:ext cx="6422" cy="2289"/>
              <a:chOff x="1125794" y="2034662"/>
              <a:chExt cx="4077970" cy="1453336"/>
            </a:xfrm>
          </p:grpSpPr>
          <p:sp>
            <p:nvSpPr>
              <p:cNvPr id="58" name="文本框 57"/>
              <p:cNvSpPr txBox="1"/>
              <p:nvPr/>
            </p:nvSpPr>
            <p:spPr>
              <a:xfrm>
                <a:off x="1671361" y="2121642"/>
                <a:ext cx="1482899" cy="368238"/>
              </a:xfrm>
              <a:prstGeom prst="rect">
                <a:avLst/>
              </a:prstGeom>
              <a:noFill/>
            </p:spPr>
            <p:txBody>
              <a:bodyPr wrap="square" rtlCol="0">
                <a:spAutoFit/>
              </a:bodyPr>
              <a:lstStyle/>
              <a:p>
                <a:pPr algn="ctr"/>
                <a:r>
                  <a:rPr lang="zh-CN" altLang="en-US" dirty="0">
                    <a:solidFill>
                      <a:srgbClr val="47A1FF"/>
                    </a:solidFill>
                    <a:latin typeface="微软雅黑" panose="020B0503020204020204" pitchFamily="34" charset="-122"/>
                    <a:ea typeface="微软雅黑" panose="020B0503020204020204" pitchFamily="34" charset="-122"/>
                  </a:rPr>
                  <a:t>规范化作业</a:t>
                </a:r>
                <a:endParaRPr lang="zh-CN" altLang="en-US" dirty="0">
                  <a:solidFill>
                    <a:srgbClr val="47A1FF"/>
                  </a:solidFill>
                  <a:latin typeface="微软雅黑" panose="020B0503020204020204" pitchFamily="34" charset="-122"/>
                  <a:ea typeface="微软雅黑" panose="020B0503020204020204" pitchFamily="34" charset="-122"/>
                </a:endParaRPr>
              </a:p>
            </p:txBody>
          </p:sp>
          <p:sp>
            <p:nvSpPr>
              <p:cNvPr id="59" name="矩形 58"/>
              <p:cNvSpPr/>
              <p:nvPr/>
            </p:nvSpPr>
            <p:spPr>
              <a:xfrm>
                <a:off x="1672529" y="2427727"/>
                <a:ext cx="3531235" cy="1060271"/>
              </a:xfrm>
              <a:prstGeom prst="rect">
                <a:avLst/>
              </a:prstGeom>
            </p:spPr>
            <p:txBody>
              <a:bodyPr wrap="square">
                <a:spAutoFit/>
              </a:bodyPr>
              <a:lstStyle/>
              <a:p>
                <a:pP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人工坐席的工作质量较大程度上受员工的情绪状态影响，不规范的行销用户往往会招致客户的投诉，为公司带来损失。</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1125794" y="2034662"/>
                <a:ext cx="425210" cy="490654"/>
                <a:chOff x="7841383" y="747361"/>
                <a:chExt cx="722224" cy="807213"/>
              </a:xfrm>
            </p:grpSpPr>
            <p:sp>
              <p:nvSpPr>
                <p:cNvPr id="61" name="图形 70"/>
                <p:cNvSpPr/>
                <p:nvPr/>
              </p:nvSpPr>
              <p:spPr>
                <a:xfrm>
                  <a:off x="7841383" y="747361"/>
                  <a:ext cx="722224" cy="807213"/>
                </a:xfrm>
                <a:custGeom>
                  <a:avLst/>
                  <a:gdLst>
                    <a:gd name="connsiteX0" fmla="*/ 560783 w 722225"/>
                    <a:gd name="connsiteY0" fmla="*/ 53245 h 807213"/>
                    <a:gd name="connsiteX1" fmla="*/ 722226 w 722225"/>
                    <a:gd name="connsiteY1" fmla="*/ 103760 h 807213"/>
                    <a:gd name="connsiteX2" fmla="*/ 722226 w 722225"/>
                    <a:gd name="connsiteY2" fmla="*/ 380909 h 807213"/>
                    <a:gd name="connsiteX3" fmla="*/ 600717 w 722225"/>
                    <a:gd name="connsiteY3" fmla="*/ 670345 h 807213"/>
                    <a:gd name="connsiteX4" fmla="*/ 361113 w 722225"/>
                    <a:gd name="connsiteY4" fmla="*/ 807213 h 807213"/>
                    <a:gd name="connsiteX5" fmla="*/ 121509 w 722225"/>
                    <a:gd name="connsiteY5" fmla="*/ 670345 h 807213"/>
                    <a:gd name="connsiteX6" fmla="*/ 0 w 722225"/>
                    <a:gd name="connsiteY6" fmla="*/ 380909 h 807213"/>
                    <a:gd name="connsiteX7" fmla="*/ 0 w 722225"/>
                    <a:gd name="connsiteY7" fmla="*/ 103760 h 807213"/>
                    <a:gd name="connsiteX8" fmla="*/ 161443 w 722225"/>
                    <a:gd name="connsiteY8" fmla="*/ 53245 h 807213"/>
                    <a:gd name="connsiteX9" fmla="*/ 361113 w 722225"/>
                    <a:gd name="connsiteY9" fmla="*/ 0 h 807213"/>
                    <a:gd name="connsiteX10" fmla="*/ 560783 w 722225"/>
                    <a:gd name="connsiteY10" fmla="*/ 53245 h 807213"/>
                    <a:gd name="connsiteX11" fmla="*/ 332101 w 722225"/>
                    <a:gd name="connsiteY11" fmla="*/ 259059 h 807213"/>
                    <a:gd name="connsiteX12" fmla="*/ 341316 w 722225"/>
                    <a:gd name="connsiteY12" fmla="*/ 455316 h 807213"/>
                    <a:gd name="connsiteX13" fmla="*/ 345754 w 722225"/>
                    <a:gd name="connsiteY13" fmla="*/ 459753 h 807213"/>
                    <a:gd name="connsiteX14" fmla="*/ 376813 w 722225"/>
                    <a:gd name="connsiteY14" fmla="*/ 459753 h 807213"/>
                    <a:gd name="connsiteX15" fmla="*/ 381250 w 722225"/>
                    <a:gd name="connsiteY15" fmla="*/ 455316 h 807213"/>
                    <a:gd name="connsiteX16" fmla="*/ 390466 w 722225"/>
                    <a:gd name="connsiteY16" fmla="*/ 259059 h 807213"/>
                    <a:gd name="connsiteX17" fmla="*/ 382274 w 722225"/>
                    <a:gd name="connsiteY17" fmla="*/ 250868 h 807213"/>
                    <a:gd name="connsiteX18" fmla="*/ 340292 w 722225"/>
                    <a:gd name="connsiteY18" fmla="*/ 250868 h 807213"/>
                    <a:gd name="connsiteX19" fmla="*/ 332101 w 722225"/>
                    <a:gd name="connsiteY19" fmla="*/ 259059 h 807213"/>
                    <a:gd name="connsiteX20" fmla="*/ 382274 w 722225"/>
                    <a:gd name="connsiteY20" fmla="*/ 547813 h 807213"/>
                    <a:gd name="connsiteX21" fmla="*/ 390466 w 722225"/>
                    <a:gd name="connsiteY21" fmla="*/ 526310 h 807213"/>
                    <a:gd name="connsiteX22" fmla="*/ 382274 w 722225"/>
                    <a:gd name="connsiteY22" fmla="*/ 505490 h 807213"/>
                    <a:gd name="connsiteX23" fmla="*/ 361454 w 722225"/>
                    <a:gd name="connsiteY23" fmla="*/ 497298 h 807213"/>
                    <a:gd name="connsiteX24" fmla="*/ 340634 w 722225"/>
                    <a:gd name="connsiteY24" fmla="*/ 505490 h 807213"/>
                    <a:gd name="connsiteX25" fmla="*/ 332442 w 722225"/>
                    <a:gd name="connsiteY25" fmla="*/ 526310 h 807213"/>
                    <a:gd name="connsiteX26" fmla="*/ 340634 w 722225"/>
                    <a:gd name="connsiteY26" fmla="*/ 547813 h 807213"/>
                    <a:gd name="connsiteX27" fmla="*/ 361454 w 722225"/>
                    <a:gd name="connsiteY27" fmla="*/ 556346 h 807213"/>
                    <a:gd name="connsiteX28" fmla="*/ 382274 w 722225"/>
                    <a:gd name="connsiteY28" fmla="*/ 547813 h 80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2225" h="807213">
                      <a:moveTo>
                        <a:pt x="560783" y="53245"/>
                      </a:moveTo>
                      <a:cubicBezTo>
                        <a:pt x="619148" y="70994"/>
                        <a:pt x="673076" y="88060"/>
                        <a:pt x="722226" y="103760"/>
                      </a:cubicBezTo>
                      <a:lnTo>
                        <a:pt x="722226" y="380909"/>
                      </a:lnTo>
                      <a:cubicBezTo>
                        <a:pt x="716764" y="503783"/>
                        <a:pt x="676148" y="600376"/>
                        <a:pt x="600717" y="670345"/>
                      </a:cubicBezTo>
                      <a:cubicBezTo>
                        <a:pt x="525286" y="740315"/>
                        <a:pt x="445418" y="786052"/>
                        <a:pt x="361113" y="807213"/>
                      </a:cubicBezTo>
                      <a:cubicBezTo>
                        <a:pt x="276808" y="786052"/>
                        <a:pt x="196940" y="740315"/>
                        <a:pt x="121509" y="670345"/>
                      </a:cubicBezTo>
                      <a:cubicBezTo>
                        <a:pt x="46078" y="600376"/>
                        <a:pt x="5461" y="503783"/>
                        <a:pt x="0" y="380909"/>
                      </a:cubicBezTo>
                      <a:lnTo>
                        <a:pt x="0" y="103760"/>
                      </a:lnTo>
                      <a:cubicBezTo>
                        <a:pt x="49150" y="88060"/>
                        <a:pt x="102736" y="71335"/>
                        <a:pt x="161443" y="53245"/>
                      </a:cubicBezTo>
                      <a:cubicBezTo>
                        <a:pt x="220149" y="35156"/>
                        <a:pt x="286364" y="17748"/>
                        <a:pt x="361113" y="0"/>
                      </a:cubicBezTo>
                      <a:cubicBezTo>
                        <a:pt x="435861" y="17748"/>
                        <a:pt x="502418" y="35497"/>
                        <a:pt x="560783" y="53245"/>
                      </a:cubicBezTo>
                      <a:close/>
                      <a:moveTo>
                        <a:pt x="332101" y="259059"/>
                      </a:moveTo>
                      <a:lnTo>
                        <a:pt x="341316" y="455316"/>
                      </a:lnTo>
                      <a:cubicBezTo>
                        <a:pt x="341999" y="457705"/>
                        <a:pt x="343364" y="459412"/>
                        <a:pt x="345754" y="459753"/>
                      </a:cubicBezTo>
                      <a:lnTo>
                        <a:pt x="376813" y="459753"/>
                      </a:lnTo>
                      <a:cubicBezTo>
                        <a:pt x="379203" y="459071"/>
                        <a:pt x="380909" y="457705"/>
                        <a:pt x="381250" y="455316"/>
                      </a:cubicBezTo>
                      <a:lnTo>
                        <a:pt x="390466" y="259059"/>
                      </a:lnTo>
                      <a:cubicBezTo>
                        <a:pt x="390466" y="254281"/>
                        <a:pt x="387735" y="251550"/>
                        <a:pt x="382274" y="250868"/>
                      </a:cubicBezTo>
                      <a:lnTo>
                        <a:pt x="340292" y="250868"/>
                      </a:lnTo>
                      <a:cubicBezTo>
                        <a:pt x="334831" y="251550"/>
                        <a:pt x="332101" y="254281"/>
                        <a:pt x="332101" y="259059"/>
                      </a:cubicBezTo>
                      <a:close/>
                      <a:moveTo>
                        <a:pt x="382274" y="547813"/>
                      </a:moveTo>
                      <a:cubicBezTo>
                        <a:pt x="387735" y="542010"/>
                        <a:pt x="390466" y="534843"/>
                        <a:pt x="390466" y="526310"/>
                      </a:cubicBezTo>
                      <a:cubicBezTo>
                        <a:pt x="390466" y="517777"/>
                        <a:pt x="387735" y="510951"/>
                        <a:pt x="382274" y="505490"/>
                      </a:cubicBezTo>
                      <a:cubicBezTo>
                        <a:pt x="376813" y="500029"/>
                        <a:pt x="369987" y="497298"/>
                        <a:pt x="361454" y="497298"/>
                      </a:cubicBezTo>
                      <a:cubicBezTo>
                        <a:pt x="352921" y="497298"/>
                        <a:pt x="346095" y="500029"/>
                        <a:pt x="340634" y="505490"/>
                      </a:cubicBezTo>
                      <a:cubicBezTo>
                        <a:pt x="335173" y="510951"/>
                        <a:pt x="332442" y="517777"/>
                        <a:pt x="332442" y="526310"/>
                      </a:cubicBezTo>
                      <a:cubicBezTo>
                        <a:pt x="332442" y="534843"/>
                        <a:pt x="335173" y="542010"/>
                        <a:pt x="340634" y="547813"/>
                      </a:cubicBezTo>
                      <a:cubicBezTo>
                        <a:pt x="346095" y="553615"/>
                        <a:pt x="352921" y="556346"/>
                        <a:pt x="361454" y="556346"/>
                      </a:cubicBezTo>
                      <a:cubicBezTo>
                        <a:pt x="369646" y="556346"/>
                        <a:pt x="376472" y="553615"/>
                        <a:pt x="382274" y="547813"/>
                      </a:cubicBezTo>
                      <a:close/>
                    </a:path>
                  </a:pathLst>
                </a:custGeom>
                <a:solidFill>
                  <a:srgbClr val="0052CC"/>
                </a:solidFill>
                <a:ln w="939" cap="flat">
                  <a:noFill/>
                  <a:prstDash val="solid"/>
                  <a:miter/>
                </a:ln>
              </p:spPr>
              <p:txBody>
                <a:bodyPr rtlCol="0" anchor="ctr"/>
                <a:lstStyle/>
                <a:p>
                  <a:endParaRPr lang="zh-CN" altLang="en-US" sz="2000" dirty="0">
                    <a:latin typeface="微软雅黑" panose="020B0503020204020204" pitchFamily="34" charset="-122"/>
                    <a:ea typeface="微软雅黑" panose="020B0503020204020204" pitchFamily="34" charset="-122"/>
                  </a:endParaRPr>
                </a:p>
              </p:txBody>
            </p:sp>
            <p:sp>
              <p:nvSpPr>
                <p:cNvPr id="62" name="矩形: 圆角 73"/>
                <p:cNvSpPr/>
                <p:nvPr/>
              </p:nvSpPr>
              <p:spPr>
                <a:xfrm>
                  <a:off x="8153884" y="988350"/>
                  <a:ext cx="102427" cy="225138"/>
                </a:xfrm>
                <a:custGeom>
                  <a:avLst/>
                  <a:gdLst>
                    <a:gd name="connsiteX0" fmla="*/ 0 w 109011"/>
                    <a:gd name="connsiteY0" fmla="*/ 33409 h 189294"/>
                    <a:gd name="connsiteX1" fmla="*/ 33409 w 109011"/>
                    <a:gd name="connsiteY1" fmla="*/ 0 h 189294"/>
                    <a:gd name="connsiteX2" fmla="*/ 75602 w 109011"/>
                    <a:gd name="connsiteY2" fmla="*/ 0 h 189294"/>
                    <a:gd name="connsiteX3" fmla="*/ 109011 w 109011"/>
                    <a:gd name="connsiteY3" fmla="*/ 33409 h 189294"/>
                    <a:gd name="connsiteX4" fmla="*/ 109011 w 109011"/>
                    <a:gd name="connsiteY4" fmla="*/ 155885 h 189294"/>
                    <a:gd name="connsiteX5" fmla="*/ 75602 w 109011"/>
                    <a:gd name="connsiteY5" fmla="*/ 189294 h 189294"/>
                    <a:gd name="connsiteX6" fmla="*/ 33409 w 109011"/>
                    <a:gd name="connsiteY6" fmla="*/ 189294 h 189294"/>
                    <a:gd name="connsiteX7" fmla="*/ 0 w 109011"/>
                    <a:gd name="connsiteY7" fmla="*/ 155885 h 189294"/>
                    <a:gd name="connsiteX8" fmla="*/ 0 w 109011"/>
                    <a:gd name="connsiteY8" fmla="*/ 33409 h 189294"/>
                    <a:gd name="connsiteX0-1" fmla="*/ 2603 w 111614"/>
                    <a:gd name="connsiteY0-2" fmla="*/ 33409 h 189294"/>
                    <a:gd name="connsiteX1-3" fmla="*/ 11247 w 111614"/>
                    <a:gd name="connsiteY1-4" fmla="*/ 0 h 189294"/>
                    <a:gd name="connsiteX2-5" fmla="*/ 78205 w 111614"/>
                    <a:gd name="connsiteY2-6" fmla="*/ 0 h 189294"/>
                    <a:gd name="connsiteX3-7" fmla="*/ 111614 w 111614"/>
                    <a:gd name="connsiteY3-8" fmla="*/ 33409 h 189294"/>
                    <a:gd name="connsiteX4-9" fmla="*/ 111614 w 111614"/>
                    <a:gd name="connsiteY4-10" fmla="*/ 155885 h 189294"/>
                    <a:gd name="connsiteX5-11" fmla="*/ 78205 w 111614"/>
                    <a:gd name="connsiteY5-12" fmla="*/ 189294 h 189294"/>
                    <a:gd name="connsiteX6-13" fmla="*/ 36012 w 111614"/>
                    <a:gd name="connsiteY6-14" fmla="*/ 189294 h 189294"/>
                    <a:gd name="connsiteX7-15" fmla="*/ 2603 w 111614"/>
                    <a:gd name="connsiteY7-16" fmla="*/ 155885 h 189294"/>
                    <a:gd name="connsiteX8-17" fmla="*/ 2603 w 111614"/>
                    <a:gd name="connsiteY8-18" fmla="*/ 33409 h 189294"/>
                    <a:gd name="connsiteX0-19" fmla="*/ 2603 w 113368"/>
                    <a:gd name="connsiteY0-20" fmla="*/ 39946 h 195831"/>
                    <a:gd name="connsiteX1-21" fmla="*/ 11247 w 113368"/>
                    <a:gd name="connsiteY1-22" fmla="*/ 6537 h 195831"/>
                    <a:gd name="connsiteX2-23" fmla="*/ 101230 w 113368"/>
                    <a:gd name="connsiteY2-24" fmla="*/ 0 h 195831"/>
                    <a:gd name="connsiteX3-25" fmla="*/ 111614 w 113368"/>
                    <a:gd name="connsiteY3-26" fmla="*/ 39946 h 195831"/>
                    <a:gd name="connsiteX4-27" fmla="*/ 111614 w 113368"/>
                    <a:gd name="connsiteY4-28" fmla="*/ 162422 h 195831"/>
                    <a:gd name="connsiteX5-29" fmla="*/ 78205 w 113368"/>
                    <a:gd name="connsiteY5-30" fmla="*/ 195831 h 195831"/>
                    <a:gd name="connsiteX6-31" fmla="*/ 36012 w 113368"/>
                    <a:gd name="connsiteY6-32" fmla="*/ 195831 h 195831"/>
                    <a:gd name="connsiteX7-33" fmla="*/ 2603 w 113368"/>
                    <a:gd name="connsiteY7-34" fmla="*/ 162422 h 195831"/>
                    <a:gd name="connsiteX8-35" fmla="*/ 2603 w 113368"/>
                    <a:gd name="connsiteY8-36" fmla="*/ 39946 h 195831"/>
                    <a:gd name="connsiteX0-37" fmla="*/ 2603 w 112119"/>
                    <a:gd name="connsiteY0-38" fmla="*/ 33409 h 189294"/>
                    <a:gd name="connsiteX1-39" fmla="*/ 11247 w 112119"/>
                    <a:gd name="connsiteY1-40" fmla="*/ 0 h 189294"/>
                    <a:gd name="connsiteX2-41" fmla="*/ 97745 w 112119"/>
                    <a:gd name="connsiteY2-42" fmla="*/ 12440 h 189294"/>
                    <a:gd name="connsiteX3-43" fmla="*/ 111614 w 112119"/>
                    <a:gd name="connsiteY3-44" fmla="*/ 33409 h 189294"/>
                    <a:gd name="connsiteX4-45" fmla="*/ 111614 w 112119"/>
                    <a:gd name="connsiteY4-46" fmla="*/ 155885 h 189294"/>
                    <a:gd name="connsiteX5-47" fmla="*/ 78205 w 112119"/>
                    <a:gd name="connsiteY5-48" fmla="*/ 189294 h 189294"/>
                    <a:gd name="connsiteX6-49" fmla="*/ 36012 w 112119"/>
                    <a:gd name="connsiteY6-50" fmla="*/ 189294 h 189294"/>
                    <a:gd name="connsiteX7-51" fmla="*/ 2603 w 112119"/>
                    <a:gd name="connsiteY7-52" fmla="*/ 155885 h 189294"/>
                    <a:gd name="connsiteX8-53" fmla="*/ 2603 w 112119"/>
                    <a:gd name="connsiteY8-54" fmla="*/ 33409 h 189294"/>
                    <a:gd name="connsiteX0-55" fmla="*/ 2603 w 112117"/>
                    <a:gd name="connsiteY0-56" fmla="*/ 33409 h 189294"/>
                    <a:gd name="connsiteX1-57" fmla="*/ 11247 w 112117"/>
                    <a:gd name="connsiteY1-58" fmla="*/ 0 h 189294"/>
                    <a:gd name="connsiteX2-59" fmla="*/ 97745 w 112117"/>
                    <a:gd name="connsiteY2-60" fmla="*/ 10331 h 189294"/>
                    <a:gd name="connsiteX3-61" fmla="*/ 111614 w 112117"/>
                    <a:gd name="connsiteY3-62" fmla="*/ 33409 h 189294"/>
                    <a:gd name="connsiteX4-63" fmla="*/ 111614 w 112117"/>
                    <a:gd name="connsiteY4-64" fmla="*/ 155885 h 189294"/>
                    <a:gd name="connsiteX5-65" fmla="*/ 78205 w 112117"/>
                    <a:gd name="connsiteY5-66" fmla="*/ 189294 h 189294"/>
                    <a:gd name="connsiteX6-67" fmla="*/ 36012 w 112117"/>
                    <a:gd name="connsiteY6-68" fmla="*/ 189294 h 189294"/>
                    <a:gd name="connsiteX7-69" fmla="*/ 2603 w 112117"/>
                    <a:gd name="connsiteY7-70" fmla="*/ 155885 h 189294"/>
                    <a:gd name="connsiteX8-71" fmla="*/ 2603 w 112117"/>
                    <a:gd name="connsiteY8-72" fmla="*/ 33409 h 189294"/>
                    <a:gd name="connsiteX0-73" fmla="*/ 2603 w 112119"/>
                    <a:gd name="connsiteY0-74" fmla="*/ 33409 h 189294"/>
                    <a:gd name="connsiteX1-75" fmla="*/ 11247 w 112119"/>
                    <a:gd name="connsiteY1-76" fmla="*/ 0 h 189294"/>
                    <a:gd name="connsiteX2-77" fmla="*/ 97745 w 112119"/>
                    <a:gd name="connsiteY2-78" fmla="*/ 1897 h 189294"/>
                    <a:gd name="connsiteX3-79" fmla="*/ 111614 w 112119"/>
                    <a:gd name="connsiteY3-80" fmla="*/ 33409 h 189294"/>
                    <a:gd name="connsiteX4-81" fmla="*/ 111614 w 112119"/>
                    <a:gd name="connsiteY4-82" fmla="*/ 155885 h 189294"/>
                    <a:gd name="connsiteX5-83" fmla="*/ 78205 w 112119"/>
                    <a:gd name="connsiteY5-84" fmla="*/ 189294 h 189294"/>
                    <a:gd name="connsiteX6-85" fmla="*/ 36012 w 112119"/>
                    <a:gd name="connsiteY6-86" fmla="*/ 189294 h 189294"/>
                    <a:gd name="connsiteX7-87" fmla="*/ 2603 w 112119"/>
                    <a:gd name="connsiteY7-88" fmla="*/ 155885 h 189294"/>
                    <a:gd name="connsiteX8-89" fmla="*/ 2603 w 112119"/>
                    <a:gd name="connsiteY8-90" fmla="*/ 33409 h 189294"/>
                    <a:gd name="connsiteX0-91" fmla="*/ 2603 w 112117"/>
                    <a:gd name="connsiteY0-92" fmla="*/ 33409 h 189294"/>
                    <a:gd name="connsiteX1-93" fmla="*/ 11247 w 112117"/>
                    <a:gd name="connsiteY1-94" fmla="*/ 0 h 189294"/>
                    <a:gd name="connsiteX2-95" fmla="*/ 97745 w 112117"/>
                    <a:gd name="connsiteY2-96" fmla="*/ 1897 h 189294"/>
                    <a:gd name="connsiteX3-97" fmla="*/ 111614 w 112117"/>
                    <a:gd name="connsiteY3-98" fmla="*/ 33409 h 189294"/>
                    <a:gd name="connsiteX4-99" fmla="*/ 111614 w 112117"/>
                    <a:gd name="connsiteY4-100" fmla="*/ 155885 h 189294"/>
                    <a:gd name="connsiteX5-101" fmla="*/ 78205 w 112117"/>
                    <a:gd name="connsiteY5-102" fmla="*/ 189294 h 189294"/>
                    <a:gd name="connsiteX6-103" fmla="*/ 36012 w 112117"/>
                    <a:gd name="connsiteY6-104" fmla="*/ 189294 h 189294"/>
                    <a:gd name="connsiteX7-105" fmla="*/ 13057 w 112117"/>
                    <a:gd name="connsiteY7-106" fmla="*/ 149237 h 189294"/>
                    <a:gd name="connsiteX8-107" fmla="*/ 2603 w 112117"/>
                    <a:gd name="connsiteY8-108" fmla="*/ 33409 h 189294"/>
                    <a:gd name="connsiteX0-109" fmla="*/ 2603 w 112119"/>
                    <a:gd name="connsiteY0-110" fmla="*/ 33409 h 189294"/>
                    <a:gd name="connsiteX1-111" fmla="*/ 11247 w 112119"/>
                    <a:gd name="connsiteY1-112" fmla="*/ 0 h 189294"/>
                    <a:gd name="connsiteX2-113" fmla="*/ 97745 w 112119"/>
                    <a:gd name="connsiteY2-114" fmla="*/ 1897 h 189294"/>
                    <a:gd name="connsiteX3-115" fmla="*/ 111614 w 112119"/>
                    <a:gd name="connsiteY3-116" fmla="*/ 33409 h 189294"/>
                    <a:gd name="connsiteX4-117" fmla="*/ 101160 w 112119"/>
                    <a:gd name="connsiteY4-118" fmla="*/ 147575 h 189294"/>
                    <a:gd name="connsiteX5-119" fmla="*/ 78205 w 112119"/>
                    <a:gd name="connsiteY5-120" fmla="*/ 189294 h 189294"/>
                    <a:gd name="connsiteX6-121" fmla="*/ 36012 w 112119"/>
                    <a:gd name="connsiteY6-122" fmla="*/ 189294 h 189294"/>
                    <a:gd name="connsiteX7-123" fmla="*/ 13057 w 112119"/>
                    <a:gd name="connsiteY7-124" fmla="*/ 149237 h 189294"/>
                    <a:gd name="connsiteX8-125" fmla="*/ 2603 w 112119"/>
                    <a:gd name="connsiteY8-126" fmla="*/ 33409 h 1892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12119" h="189294">
                      <a:moveTo>
                        <a:pt x="2603" y="33409"/>
                      </a:moveTo>
                      <a:cubicBezTo>
                        <a:pt x="2603" y="14958"/>
                        <a:pt x="-7204" y="0"/>
                        <a:pt x="11247" y="0"/>
                      </a:cubicBezTo>
                      <a:lnTo>
                        <a:pt x="97745" y="1897"/>
                      </a:lnTo>
                      <a:cubicBezTo>
                        <a:pt x="116196" y="1897"/>
                        <a:pt x="111614" y="14958"/>
                        <a:pt x="111614" y="33409"/>
                      </a:cubicBezTo>
                      <a:lnTo>
                        <a:pt x="101160" y="147575"/>
                      </a:lnTo>
                      <a:cubicBezTo>
                        <a:pt x="101160" y="166026"/>
                        <a:pt x="96656" y="189294"/>
                        <a:pt x="78205" y="189294"/>
                      </a:cubicBezTo>
                      <a:lnTo>
                        <a:pt x="36012" y="189294"/>
                      </a:lnTo>
                      <a:cubicBezTo>
                        <a:pt x="17561" y="189294"/>
                        <a:pt x="13057" y="167688"/>
                        <a:pt x="13057" y="149237"/>
                      </a:cubicBezTo>
                      <a:lnTo>
                        <a:pt x="2603" y="33409"/>
                      </a:lnTo>
                      <a:close/>
                    </a:path>
                  </a:pathLst>
                </a:cu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63" name="椭圆 62"/>
                <p:cNvSpPr/>
                <p:nvPr/>
              </p:nvSpPr>
              <p:spPr>
                <a:xfrm>
                  <a:off x="8160416" y="1234546"/>
                  <a:ext cx="86186" cy="86186"/>
                </a:xfrm>
                <a:prstGeom prst="ellipse">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grpSp>
        </p:grpSp>
      </p:grpSp>
      <p:sp>
        <p:nvSpPr>
          <p:cNvPr id="74" name="文本框 73"/>
          <p:cNvSpPr txBox="1"/>
          <p:nvPr/>
        </p:nvSpPr>
        <p:spPr>
          <a:xfrm>
            <a:off x="292735" y="1329055"/>
            <a:ext cx="10751820" cy="506730"/>
          </a:xfrm>
          <a:prstGeom prst="rect">
            <a:avLst/>
          </a:prstGeom>
          <a:noFill/>
          <a:ln>
            <a:noFill/>
            <a:prstDash val="dash"/>
          </a:ln>
        </p:spPr>
        <p:txBody>
          <a:bodyPr wrap="square" anchor="t">
            <a:spAutoFit/>
          </a:bodyPr>
          <a:lstStyle/>
          <a:p>
            <a:pPr lvl="0" algn="l">
              <a:lnSpc>
                <a:spcPct val="150000"/>
              </a:lnSpc>
              <a:spcBef>
                <a:spcPts val="0"/>
              </a:spcBef>
              <a:spcAft>
                <a:spcPts val="0"/>
              </a:spcAft>
              <a:buClrTx/>
              <a:buSzTx/>
              <a:buFontTx/>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通过</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RPA</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实现自动工单流转</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自动电话回访功能后，与人工客服相比，机器作业则有着不可比拟的优势：</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73860" y="1304290"/>
            <a:ext cx="10377805" cy="645160"/>
          </a:xfrm>
          <a:prstGeom prst="rect">
            <a:avLst/>
          </a:prstGeom>
          <a:noFill/>
        </p:spPr>
        <p:txBody>
          <a:bodyPr wrap="square" rtlCol="0">
            <a:spAutoFit/>
          </a:bodyPr>
          <a:lstStyle/>
          <a:p>
            <a:r>
              <a:rPr lang="zh-CN" altLang="en-US" dirty="0">
                <a:solidFill>
                  <a:schemeClr val="bg1"/>
                </a:solidFill>
                <a:latin typeface="Microsoft JhengHei" panose="020B0604030504040204" pitchFamily="34" charset="-120"/>
                <a:ea typeface="Microsoft JhengHei" panose="020B0604030504040204" pitchFamily="34" charset="-120"/>
                <a:sym typeface="+mn-ea"/>
              </a:rPr>
              <a:t>业务方需要获取用户数据列表、工单数据列表，将这些信息导入系统内应用</a:t>
            </a:r>
            <a:r>
              <a:rPr lang="en-US" altLang="zh-CN" dirty="0">
                <a:solidFill>
                  <a:schemeClr val="bg1"/>
                </a:solidFill>
                <a:latin typeface="Microsoft JhengHei" panose="020B0604030504040204" pitchFamily="34" charset="-120"/>
                <a:ea typeface="Microsoft JhengHei" panose="020B0604030504040204" pitchFamily="34" charset="-120"/>
                <a:sym typeface="+mn-ea"/>
              </a:rPr>
              <a:t>RPA</a:t>
            </a:r>
            <a:r>
              <a:rPr lang="zh-CN" altLang="en-US" dirty="0">
                <a:solidFill>
                  <a:schemeClr val="bg1"/>
                </a:solidFill>
                <a:latin typeface="Microsoft JhengHei" panose="020B0604030504040204" pitchFamily="34" charset="-120"/>
                <a:ea typeface="Microsoft JhengHei" panose="020B0604030504040204" pitchFamily="34" charset="-120"/>
                <a:sym typeface="+mn-ea"/>
              </a:rPr>
              <a:t>进行工单自动流程，并进行回访，最后导出回访结果。</a:t>
            </a:r>
            <a:endParaRPr lang="zh-CN" altLang="en-US"/>
          </a:p>
        </p:txBody>
      </p:sp>
      <p:sp>
        <p:nvSpPr>
          <p:cNvPr id="82" name="文本占位符 8"/>
          <p:cNvSpPr txBox="1"/>
          <p:nvPr/>
        </p:nvSpPr>
        <p:spPr>
          <a:xfrm>
            <a:off x="292735" y="1304290"/>
            <a:ext cx="1298575" cy="4800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buFont typeface="Arial" panose="020B0604020202090204" pitchFamily="34" charset="0"/>
              <a:buNone/>
            </a:pPr>
            <a:r>
              <a:rPr lang="zh-CN" altLang="en-US" sz="2000" b="1" dirty="0">
                <a:solidFill>
                  <a:schemeClr val="bg1"/>
                </a:solidFill>
                <a:latin typeface="微软雅黑" panose="020B0503020204020204" pitchFamily="34" charset="-122"/>
                <a:ea typeface="微软雅黑" panose="020B0503020204020204" pitchFamily="34" charset="-122"/>
                <a:cs typeface="Arial" panose="020B0604020202090204" pitchFamily="34" charset="0"/>
              </a:rPr>
              <a:t>作业分析：</a:t>
            </a:r>
            <a:endParaRPr kumimoji="1" lang="zh-CN" altLang="en-US" sz="2000" b="1" dirty="0">
              <a:solidFill>
                <a:schemeClr val="bg1"/>
              </a:solidFill>
              <a:latin typeface="微软雅黑" panose="020B0503020204020204" pitchFamily="34" charset="-122"/>
              <a:ea typeface="微软雅黑" panose="020B0503020204020204" pitchFamily="34" charset="-122"/>
              <a:cs typeface="Arial" panose="020B0604020202090204" pitchFamily="34" charset="0"/>
            </a:endParaRPr>
          </a:p>
        </p:txBody>
      </p:sp>
      <p:cxnSp>
        <p:nvCxnSpPr>
          <p:cNvPr id="4" name="直接连接符 3"/>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2498" y="285760"/>
            <a:ext cx="82880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需求分析</a:t>
            </a:r>
            <a:r>
              <a:rPr lang="en-US" altLang="zh-CN" sz="2400" b="1" dirty="0">
                <a:solidFill>
                  <a:schemeClr val="bg1"/>
                </a:solidFill>
                <a:latin typeface="微软雅黑" panose="020B0503020204020204" pitchFamily="34" charset="-122"/>
                <a:ea typeface="微软雅黑" panose="020B0503020204020204" pitchFamily="34" charset="-122"/>
              </a:rPr>
              <a:t>&amp;</a:t>
            </a:r>
            <a:r>
              <a:rPr lang="zh-CN" altLang="en-US" sz="2400" b="1" dirty="0">
                <a:solidFill>
                  <a:schemeClr val="bg1"/>
                </a:solidFill>
                <a:latin typeface="微软雅黑" panose="020B0503020204020204" pitchFamily="34" charset="-122"/>
                <a:ea typeface="微软雅黑" panose="020B0503020204020204" pitchFamily="34" charset="-122"/>
              </a:rPr>
              <a:t>背景介绍</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Requirement analysis</a:t>
            </a:r>
            <a:endParaRPr lang="en-US" altLang="zh-CN" b="1"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p:txBody>
      </p:sp>
      <p:cxnSp>
        <p:nvCxnSpPr>
          <p:cNvPr id="6" name="直接连接符 5"/>
          <p:cNvCxnSpPr/>
          <p:nvPr>
            <p:custDataLst>
              <p:tags r:id="rId1"/>
            </p:custDataLst>
          </p:nvPr>
        </p:nvCxnSpPr>
        <p:spPr>
          <a:xfrm>
            <a:off x="5681980" y="2088515"/>
            <a:ext cx="635" cy="4471670"/>
          </a:xfrm>
          <a:prstGeom prst="line">
            <a:avLst/>
          </a:prstGeom>
        </p:spPr>
        <p:style>
          <a:lnRef idx="1">
            <a:srgbClr val="1D6DC2"/>
          </a:lnRef>
          <a:fillRef idx="0">
            <a:srgbClr val="1D6DC2"/>
          </a:fillRef>
          <a:effectRef idx="0">
            <a:srgbClr val="1D6DC2"/>
          </a:effectRef>
          <a:fontRef idx="minor">
            <a:srgbClr val="000000"/>
          </a:fontRef>
        </p:style>
      </p:cxnSp>
      <p:cxnSp>
        <p:nvCxnSpPr>
          <p:cNvPr id="7" name="直接连接符 6"/>
          <p:cNvCxnSpPr/>
          <p:nvPr>
            <p:custDataLst>
              <p:tags r:id="rId2"/>
            </p:custDataLst>
          </p:nvPr>
        </p:nvCxnSpPr>
        <p:spPr>
          <a:xfrm flipH="1">
            <a:off x="5784850" y="2088515"/>
            <a:ext cx="2540" cy="4485005"/>
          </a:xfrm>
          <a:prstGeom prst="line">
            <a:avLst/>
          </a:prstGeom>
        </p:spPr>
        <p:style>
          <a:lnRef idx="1">
            <a:srgbClr val="1D6DC2"/>
          </a:lnRef>
          <a:fillRef idx="0">
            <a:srgbClr val="1D6DC2"/>
          </a:fillRef>
          <a:effectRef idx="0">
            <a:srgbClr val="1D6DC2"/>
          </a:effectRef>
          <a:fontRef idx="minor">
            <a:srgbClr val="000000"/>
          </a:fontRef>
        </p:style>
      </p:cxnSp>
      <p:sp>
        <p:nvSpPr>
          <p:cNvPr id="10" name="任意多边形 9"/>
          <p:cNvSpPr/>
          <p:nvPr>
            <p:custDataLst>
              <p:tags r:id="rId3"/>
            </p:custDataLst>
          </p:nvPr>
        </p:nvSpPr>
        <p:spPr>
          <a:xfrm rot="16200000">
            <a:off x="5753575" y="2283842"/>
            <a:ext cx="278045" cy="42143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11" name="同心圆 10"/>
          <p:cNvSpPr/>
          <p:nvPr>
            <p:custDataLst>
              <p:tags r:id="rId4"/>
            </p:custDataLst>
          </p:nvPr>
        </p:nvSpPr>
        <p:spPr>
          <a:xfrm>
            <a:off x="6208672" y="2331733"/>
            <a:ext cx="325651" cy="325651"/>
          </a:xfrm>
          <a:prstGeom prst="donut">
            <a:avLst>
              <a:gd name="adj" fmla="val 13118"/>
            </a:avLst>
          </a:prstGeom>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40000" lnSpcReduction="20000"/>
          </a:bodyPr>
          <a:lstStyle/>
          <a:p>
            <a:pPr algn="ctr">
              <a:lnSpc>
                <a:spcPct val="140000"/>
              </a:lnSpc>
            </a:pPr>
            <a:endParaRPr lang="zh-CN" altLang="en-US">
              <a:solidFill>
                <a:srgbClr val="000000"/>
              </a:solidFill>
              <a:latin typeface="Arial" panose="020B0604020202090204" pitchFamily="34" charset="0"/>
              <a:ea typeface="微软雅黑" panose="020B0503020204020204" pitchFamily="34" charset="-122"/>
              <a:sym typeface="Arial" panose="020B0604020202090204" pitchFamily="34" charset="0"/>
            </a:endParaRPr>
          </a:p>
        </p:txBody>
      </p:sp>
      <p:sp>
        <p:nvSpPr>
          <p:cNvPr id="12" name="椭圆 11"/>
          <p:cNvSpPr/>
          <p:nvPr>
            <p:custDataLst>
              <p:tags r:id="rId5"/>
            </p:custDataLst>
          </p:nvPr>
        </p:nvSpPr>
        <p:spPr>
          <a:xfrm>
            <a:off x="6285295" y="2408356"/>
            <a:ext cx="172403" cy="172403"/>
          </a:xfrm>
          <a:prstGeom prst="ellipse">
            <a:avLst/>
          </a:prstGeom>
          <a:solidFill>
            <a:srgbClr val="FFFFFF">
              <a:lumMod val="85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25000" lnSpcReduction="20000"/>
          </a:bodyPr>
          <a:lstStyle/>
          <a:p>
            <a:pPr algn="ctr">
              <a:lnSpc>
                <a:spcPct val="14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13" name="任意多边形 12"/>
          <p:cNvSpPr/>
          <p:nvPr>
            <p:custDataLst>
              <p:tags r:id="rId6"/>
            </p:custDataLst>
          </p:nvPr>
        </p:nvSpPr>
        <p:spPr>
          <a:xfrm rot="5400000" flipH="1">
            <a:off x="5437499" y="3122145"/>
            <a:ext cx="278045" cy="42143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solidFill>
            <a:srgbClr val="0088D5"/>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14" name="同心圆 13"/>
          <p:cNvSpPr/>
          <p:nvPr>
            <p:custDataLst>
              <p:tags r:id="rId7"/>
            </p:custDataLst>
          </p:nvPr>
        </p:nvSpPr>
        <p:spPr>
          <a:xfrm>
            <a:off x="4908553" y="3170036"/>
            <a:ext cx="325651" cy="325651"/>
          </a:xfrm>
          <a:prstGeom prst="donut">
            <a:avLst>
              <a:gd name="adj" fmla="val 13118"/>
            </a:avLst>
          </a:prstGeom>
          <a:solidFill>
            <a:srgbClr val="0088D5"/>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40000" lnSpcReduction="20000"/>
          </a:bodyPr>
          <a:lstStyle/>
          <a:p>
            <a:pPr algn="ctr">
              <a:lnSpc>
                <a:spcPct val="140000"/>
              </a:lnSpc>
            </a:pPr>
            <a:endParaRPr lang="zh-CN" altLang="en-US">
              <a:solidFill>
                <a:srgbClr val="000000"/>
              </a:solidFill>
              <a:latin typeface="Arial" panose="020B0604020202090204" pitchFamily="34" charset="0"/>
              <a:ea typeface="微软雅黑" panose="020B0503020204020204" pitchFamily="34" charset="-122"/>
              <a:sym typeface="Arial" panose="020B0604020202090204" pitchFamily="34" charset="0"/>
            </a:endParaRPr>
          </a:p>
        </p:txBody>
      </p:sp>
      <p:sp>
        <p:nvSpPr>
          <p:cNvPr id="15" name="椭圆 14"/>
          <p:cNvSpPr/>
          <p:nvPr>
            <p:custDataLst>
              <p:tags r:id="rId8"/>
            </p:custDataLst>
          </p:nvPr>
        </p:nvSpPr>
        <p:spPr>
          <a:xfrm>
            <a:off x="4985176" y="3246659"/>
            <a:ext cx="172403" cy="172403"/>
          </a:xfrm>
          <a:prstGeom prst="ellipse">
            <a:avLst/>
          </a:prstGeom>
          <a:solidFill>
            <a:srgbClr val="FFFFFF">
              <a:lumMod val="85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25000" lnSpcReduction="20000"/>
          </a:bodyPr>
          <a:lstStyle/>
          <a:p>
            <a:pPr algn="ctr">
              <a:lnSpc>
                <a:spcPct val="14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21" name="任意多边形 20"/>
          <p:cNvSpPr/>
          <p:nvPr>
            <p:custDataLst>
              <p:tags r:id="rId9"/>
            </p:custDataLst>
          </p:nvPr>
        </p:nvSpPr>
        <p:spPr>
          <a:xfrm rot="16200000">
            <a:off x="5753575" y="3960448"/>
            <a:ext cx="278045" cy="42143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solidFill>
            <a:srgbClr val="009ECA"/>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16" name="同心圆 15"/>
          <p:cNvSpPr/>
          <p:nvPr>
            <p:custDataLst>
              <p:tags r:id="rId10"/>
            </p:custDataLst>
          </p:nvPr>
        </p:nvSpPr>
        <p:spPr>
          <a:xfrm>
            <a:off x="6208672" y="4008339"/>
            <a:ext cx="325651" cy="325651"/>
          </a:xfrm>
          <a:prstGeom prst="donut">
            <a:avLst>
              <a:gd name="adj" fmla="val 13118"/>
            </a:avLst>
          </a:prstGeom>
          <a:solidFill>
            <a:srgbClr val="009ECA"/>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40000" lnSpcReduction="20000"/>
          </a:bodyPr>
          <a:lstStyle/>
          <a:p>
            <a:pPr algn="ctr">
              <a:lnSpc>
                <a:spcPct val="140000"/>
              </a:lnSpc>
            </a:pPr>
            <a:endParaRPr lang="zh-CN" altLang="en-US">
              <a:solidFill>
                <a:srgbClr val="000000"/>
              </a:solidFill>
              <a:latin typeface="Arial" panose="020B0604020202090204" pitchFamily="34" charset="0"/>
              <a:ea typeface="微软雅黑" panose="020B0503020204020204" pitchFamily="34" charset="-122"/>
              <a:sym typeface="Arial" panose="020B0604020202090204" pitchFamily="34" charset="0"/>
            </a:endParaRPr>
          </a:p>
        </p:txBody>
      </p:sp>
      <p:sp>
        <p:nvSpPr>
          <p:cNvPr id="22" name="椭圆 21"/>
          <p:cNvSpPr/>
          <p:nvPr>
            <p:custDataLst>
              <p:tags r:id="rId11"/>
            </p:custDataLst>
          </p:nvPr>
        </p:nvSpPr>
        <p:spPr>
          <a:xfrm>
            <a:off x="6285295" y="4084962"/>
            <a:ext cx="172403" cy="172403"/>
          </a:xfrm>
          <a:prstGeom prst="ellipse">
            <a:avLst/>
          </a:prstGeom>
          <a:solidFill>
            <a:srgbClr val="FFFFFF">
              <a:lumMod val="85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25000" lnSpcReduction="20000"/>
          </a:bodyPr>
          <a:lstStyle/>
          <a:p>
            <a:pPr algn="ctr">
              <a:lnSpc>
                <a:spcPct val="14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28" name="任意多边形 27"/>
          <p:cNvSpPr/>
          <p:nvPr>
            <p:custDataLst>
              <p:tags r:id="rId12"/>
            </p:custDataLst>
          </p:nvPr>
        </p:nvSpPr>
        <p:spPr>
          <a:xfrm rot="5400000" flipH="1">
            <a:off x="5437499" y="4798751"/>
            <a:ext cx="278045" cy="42143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solidFill>
            <a:srgbClr val="00AFA2"/>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23" name="同心圆 22"/>
          <p:cNvSpPr/>
          <p:nvPr>
            <p:custDataLst>
              <p:tags r:id="rId13"/>
            </p:custDataLst>
          </p:nvPr>
        </p:nvSpPr>
        <p:spPr>
          <a:xfrm>
            <a:off x="4908553" y="4846642"/>
            <a:ext cx="325651" cy="325651"/>
          </a:xfrm>
          <a:prstGeom prst="donut">
            <a:avLst>
              <a:gd name="adj" fmla="val 13118"/>
            </a:avLst>
          </a:prstGeom>
          <a:solidFill>
            <a:srgbClr val="00AFA2"/>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40000" lnSpcReduction="20000"/>
          </a:bodyPr>
          <a:lstStyle/>
          <a:p>
            <a:pPr algn="ctr">
              <a:lnSpc>
                <a:spcPct val="140000"/>
              </a:lnSpc>
            </a:pPr>
            <a:endParaRPr lang="zh-CN" altLang="en-US">
              <a:solidFill>
                <a:srgbClr val="000000"/>
              </a:solidFill>
              <a:latin typeface="Arial" panose="020B0604020202090204" pitchFamily="34" charset="0"/>
              <a:ea typeface="微软雅黑" panose="020B0503020204020204" pitchFamily="34" charset="-122"/>
              <a:sym typeface="Arial" panose="020B0604020202090204" pitchFamily="34" charset="0"/>
            </a:endParaRPr>
          </a:p>
        </p:txBody>
      </p:sp>
      <p:sp>
        <p:nvSpPr>
          <p:cNvPr id="32" name="椭圆 31"/>
          <p:cNvSpPr/>
          <p:nvPr>
            <p:custDataLst>
              <p:tags r:id="rId14"/>
            </p:custDataLst>
          </p:nvPr>
        </p:nvSpPr>
        <p:spPr>
          <a:xfrm>
            <a:off x="4985176" y="4923265"/>
            <a:ext cx="172403" cy="172403"/>
          </a:xfrm>
          <a:prstGeom prst="ellipse">
            <a:avLst/>
          </a:prstGeom>
          <a:solidFill>
            <a:srgbClr val="FFFFFF">
              <a:lumMod val="85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25000" lnSpcReduction="20000"/>
          </a:bodyPr>
          <a:lstStyle/>
          <a:p>
            <a:pPr algn="ctr">
              <a:lnSpc>
                <a:spcPct val="14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34" name="任意多边形 33"/>
          <p:cNvSpPr/>
          <p:nvPr>
            <p:custDataLst>
              <p:tags r:id="rId15"/>
            </p:custDataLst>
          </p:nvPr>
        </p:nvSpPr>
        <p:spPr>
          <a:xfrm rot="16200000">
            <a:off x="5753575" y="5637054"/>
            <a:ext cx="278045" cy="421433"/>
          </a:xfrm>
          <a:custGeom>
            <a:avLst/>
            <a:gdLst>
              <a:gd name="connsiteX0" fmla="*/ 0 w 423836"/>
              <a:gd name="connsiteY0" fmla="*/ 0 h 436034"/>
              <a:gd name="connsiteX1" fmla="*/ 423836 w 423836"/>
              <a:gd name="connsiteY1" fmla="*/ 0 h 436034"/>
              <a:gd name="connsiteX2" fmla="*/ 411707 w 423836"/>
              <a:gd name="connsiteY2" fmla="*/ 17342 h 436034"/>
              <a:gd name="connsiteX3" fmla="*/ 211918 w 423836"/>
              <a:gd name="connsiteY3" fmla="*/ 436034 h 436034"/>
              <a:gd name="connsiteX4" fmla="*/ 12129 w 423836"/>
              <a:gd name="connsiteY4" fmla="*/ 17342 h 436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36" h="436034">
                <a:moveTo>
                  <a:pt x="0" y="0"/>
                </a:moveTo>
                <a:lnTo>
                  <a:pt x="423836" y="0"/>
                </a:lnTo>
                <a:lnTo>
                  <a:pt x="411707" y="17342"/>
                </a:lnTo>
                <a:cubicBezTo>
                  <a:pt x="332943" y="144741"/>
                  <a:pt x="266347" y="284306"/>
                  <a:pt x="211918" y="436034"/>
                </a:cubicBezTo>
                <a:cubicBezTo>
                  <a:pt x="157490" y="284306"/>
                  <a:pt x="90893" y="144741"/>
                  <a:pt x="12129" y="17342"/>
                </a:cubicBezTo>
                <a:close/>
              </a:path>
            </a:pathLst>
          </a:custGeom>
          <a:solidFill>
            <a:srgbClr val="00BC68"/>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a:bodyPr>
          <a:lstStyle/>
          <a:p>
            <a:pPr algn="ctr">
              <a:lnSpc>
                <a:spcPct val="12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37" name="同心圆 36"/>
          <p:cNvSpPr/>
          <p:nvPr>
            <p:custDataLst>
              <p:tags r:id="rId16"/>
            </p:custDataLst>
          </p:nvPr>
        </p:nvSpPr>
        <p:spPr>
          <a:xfrm>
            <a:off x="6208672" y="5684945"/>
            <a:ext cx="325651" cy="325651"/>
          </a:xfrm>
          <a:prstGeom prst="donut">
            <a:avLst>
              <a:gd name="adj" fmla="val 13118"/>
            </a:avLst>
          </a:prstGeom>
          <a:solidFill>
            <a:srgbClr val="00BC68"/>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40000" lnSpcReduction="20000"/>
          </a:bodyPr>
          <a:lstStyle/>
          <a:p>
            <a:pPr algn="ctr">
              <a:lnSpc>
                <a:spcPct val="140000"/>
              </a:lnSpc>
            </a:pPr>
            <a:endParaRPr lang="zh-CN" altLang="en-US">
              <a:solidFill>
                <a:srgbClr val="000000"/>
              </a:solidFill>
              <a:latin typeface="Arial" panose="020B0604020202090204" pitchFamily="34" charset="0"/>
              <a:ea typeface="微软雅黑" panose="020B0503020204020204" pitchFamily="34" charset="-122"/>
              <a:sym typeface="Arial" panose="020B0604020202090204" pitchFamily="34" charset="0"/>
            </a:endParaRPr>
          </a:p>
        </p:txBody>
      </p:sp>
      <p:sp>
        <p:nvSpPr>
          <p:cNvPr id="38" name="椭圆 37"/>
          <p:cNvSpPr/>
          <p:nvPr>
            <p:custDataLst>
              <p:tags r:id="rId17"/>
            </p:custDataLst>
          </p:nvPr>
        </p:nvSpPr>
        <p:spPr>
          <a:xfrm>
            <a:off x="6285295" y="5761568"/>
            <a:ext cx="172403" cy="172403"/>
          </a:xfrm>
          <a:prstGeom prst="ellipse">
            <a:avLst/>
          </a:prstGeom>
          <a:solidFill>
            <a:srgbClr val="FFFFFF">
              <a:lumMod val="85000"/>
            </a:srgbClr>
          </a:solidFill>
          <a:ln>
            <a:noFill/>
          </a:ln>
        </p:spPr>
        <p:style>
          <a:lnRef idx="2">
            <a:srgbClr val="1D6DC2">
              <a:shade val="50000"/>
            </a:srgbClr>
          </a:lnRef>
          <a:fillRef idx="1">
            <a:srgbClr val="1D6DC2"/>
          </a:fillRef>
          <a:effectRef idx="0">
            <a:srgbClr val="1D6DC2"/>
          </a:effectRef>
          <a:fontRef idx="minor">
            <a:srgbClr val="FFFFFF"/>
          </a:fontRef>
        </p:style>
        <p:txBody>
          <a:bodyPr rtlCol="0" anchor="ctr">
            <a:normAutofit fontScale="25000" lnSpcReduction="20000"/>
          </a:bodyPr>
          <a:lstStyle/>
          <a:p>
            <a:pPr algn="ctr">
              <a:lnSpc>
                <a:spcPct val="140000"/>
              </a:lnSpc>
            </a:pPr>
            <a:endParaRPr lang="zh-CN" altLang="en-US">
              <a:latin typeface="Arial" panose="020B0604020202090204" pitchFamily="34" charset="0"/>
              <a:ea typeface="微软雅黑" panose="020B0503020204020204" pitchFamily="34" charset="-122"/>
              <a:sym typeface="Arial" panose="020B0604020202090204" pitchFamily="34" charset="0"/>
            </a:endParaRPr>
          </a:p>
        </p:txBody>
      </p:sp>
      <p:sp>
        <p:nvSpPr>
          <p:cNvPr id="46" name="文本框 45"/>
          <p:cNvSpPr txBox="1"/>
          <p:nvPr>
            <p:custDataLst>
              <p:tags r:id="rId18"/>
            </p:custDataLst>
          </p:nvPr>
        </p:nvSpPr>
        <p:spPr>
          <a:xfrm>
            <a:off x="6645275" y="2111375"/>
            <a:ext cx="2387600" cy="766445"/>
          </a:xfrm>
          <a:prstGeom prst="rect">
            <a:avLst/>
          </a:prstGeom>
          <a:noFill/>
        </p:spPr>
        <p:txBody>
          <a:bodyPr wrap="square" lIns="90000" tIns="46800" rIns="90000" bIns="46800" anchor="ctr" anchorCtr="0">
            <a:normAutofit/>
          </a:bodyPr>
          <a:lstStyle>
            <a:defPPr>
              <a:defRPr lang="zh-CN"/>
            </a:defPPr>
            <a:lvl1pPr marL="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1pPr>
            <a:lvl2pPr marL="457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2pPr>
            <a:lvl3pPr marL="914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3pPr>
            <a:lvl4pPr marL="1371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4pPr>
            <a:lvl5pPr marL="18288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5pPr>
            <a:lvl6pPr marL="22860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6pPr>
            <a:lvl7pPr marL="2743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7pPr>
            <a:lvl8pPr marL="3200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8pPr>
            <a:lvl9pPr marL="3657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9pPr>
          </a:lstStyle>
          <a:p>
            <a:pPr>
              <a:lnSpc>
                <a:spcPct val="120000"/>
              </a:lnSpc>
            </a:pPr>
            <a:r>
              <a:rPr lang="zh-CN" altLang="en-US" sz="1400" spc="150">
                <a:solidFill>
                  <a:schemeClr val="bg1"/>
                </a:solidFill>
                <a:sym typeface="Arial" panose="020B0604020202090204" pitchFamily="34" charset="0"/>
              </a:rPr>
              <a:t>获取用户数据列表、工单数据列表</a:t>
            </a:r>
            <a:endParaRPr lang="zh-CN" altLang="en-US" sz="1400" spc="150">
              <a:solidFill>
                <a:schemeClr val="bg1"/>
              </a:solidFill>
              <a:sym typeface="Arial" panose="020B0604020202090204" pitchFamily="34" charset="0"/>
            </a:endParaRPr>
          </a:p>
        </p:txBody>
      </p:sp>
      <p:sp>
        <p:nvSpPr>
          <p:cNvPr id="24" name="文本框 23"/>
          <p:cNvSpPr txBox="1"/>
          <p:nvPr>
            <p:custDataLst>
              <p:tags r:id="rId19"/>
            </p:custDataLst>
          </p:nvPr>
        </p:nvSpPr>
        <p:spPr>
          <a:xfrm>
            <a:off x="6645087" y="3787839"/>
            <a:ext cx="2907600" cy="766648"/>
          </a:xfrm>
          <a:prstGeom prst="rect">
            <a:avLst/>
          </a:prstGeom>
          <a:noFill/>
        </p:spPr>
        <p:txBody>
          <a:bodyPr wrap="square" lIns="90000" tIns="46800" rIns="90000" bIns="46800" anchor="ctr" anchorCtr="0">
            <a:normAutofit/>
          </a:bodyPr>
          <a:lstStyle>
            <a:defPPr>
              <a:defRPr lang="zh-CN"/>
            </a:defPPr>
            <a:lvl1pPr marL="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1pPr>
            <a:lvl2pPr marL="457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2pPr>
            <a:lvl3pPr marL="914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3pPr>
            <a:lvl4pPr marL="1371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4pPr>
            <a:lvl5pPr marL="18288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5pPr>
            <a:lvl6pPr marL="22860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6pPr>
            <a:lvl7pPr marL="2743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7pPr>
            <a:lvl8pPr marL="3200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8pPr>
            <a:lvl9pPr marL="3657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9pPr>
          </a:lstStyle>
          <a:p>
            <a:pPr>
              <a:lnSpc>
                <a:spcPct val="120000"/>
              </a:lnSpc>
              <a:tabLst>
                <a:tab pos="227965" algn="l"/>
              </a:tabLst>
              <a:defRPr/>
            </a:pPr>
            <a:r>
              <a:rPr lang="zh-CN" altLang="en-US" sz="1400" spc="150">
                <a:solidFill>
                  <a:schemeClr val="bg1"/>
                </a:solidFill>
                <a:sym typeface="Arial" panose="020B0604020202090204" pitchFamily="34" charset="0"/>
              </a:rPr>
              <a:t>生成待回访名单</a:t>
            </a:r>
            <a:endParaRPr lang="zh-CN" altLang="en-US" sz="1400" spc="150">
              <a:solidFill>
                <a:schemeClr val="bg1"/>
              </a:solidFill>
              <a:sym typeface="Arial" panose="020B0604020202090204" pitchFamily="34" charset="0"/>
            </a:endParaRPr>
          </a:p>
        </p:txBody>
      </p:sp>
      <p:sp>
        <p:nvSpPr>
          <p:cNvPr id="29" name="文本框 28"/>
          <p:cNvSpPr txBox="1"/>
          <p:nvPr>
            <p:custDataLst>
              <p:tags r:id="rId20"/>
            </p:custDataLst>
          </p:nvPr>
        </p:nvSpPr>
        <p:spPr>
          <a:xfrm>
            <a:off x="6645087" y="5464445"/>
            <a:ext cx="2907600" cy="766648"/>
          </a:xfrm>
          <a:prstGeom prst="rect">
            <a:avLst/>
          </a:prstGeom>
          <a:noFill/>
        </p:spPr>
        <p:txBody>
          <a:bodyPr wrap="square" lIns="90000" tIns="46800" rIns="90000" bIns="46800" anchor="ctr" anchorCtr="0">
            <a:normAutofit/>
          </a:bodyPr>
          <a:lstStyle>
            <a:defPPr>
              <a:defRPr lang="zh-CN"/>
            </a:defPPr>
            <a:lvl1pPr marL="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1pPr>
            <a:lvl2pPr marL="457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2pPr>
            <a:lvl3pPr marL="914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3pPr>
            <a:lvl4pPr marL="1371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4pPr>
            <a:lvl5pPr marL="18288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5pPr>
            <a:lvl6pPr marL="22860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6pPr>
            <a:lvl7pPr marL="2743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7pPr>
            <a:lvl8pPr marL="3200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8pPr>
            <a:lvl9pPr marL="3657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9pPr>
          </a:lstStyle>
          <a:p>
            <a:pPr algn="l">
              <a:lnSpc>
                <a:spcPct val="120000"/>
              </a:lnSpc>
            </a:pPr>
            <a:r>
              <a:rPr lang="zh-CN" altLang="en-US" sz="1400" spc="300">
                <a:solidFill>
                  <a:schemeClr val="bg1"/>
                </a:solidFill>
                <a:sym typeface="Arial" panose="020B0604020202090204" pitchFamily="34" charset="0"/>
              </a:rPr>
              <a:t>导出回访结果</a:t>
            </a:r>
            <a:endParaRPr lang="zh-CN" altLang="en-US" sz="1400" spc="300">
              <a:solidFill>
                <a:schemeClr val="bg1"/>
              </a:solidFill>
              <a:sym typeface="Arial" panose="020B0604020202090204" pitchFamily="34" charset="0"/>
            </a:endParaRPr>
          </a:p>
        </p:txBody>
      </p:sp>
      <p:sp>
        <p:nvSpPr>
          <p:cNvPr id="49" name="文本框 48"/>
          <p:cNvSpPr txBox="1"/>
          <p:nvPr>
            <p:custDataLst>
              <p:tags r:id="rId21"/>
            </p:custDataLst>
          </p:nvPr>
        </p:nvSpPr>
        <p:spPr>
          <a:xfrm>
            <a:off x="1896363" y="2949536"/>
            <a:ext cx="2907600" cy="766648"/>
          </a:xfrm>
          <a:prstGeom prst="rect">
            <a:avLst/>
          </a:prstGeom>
          <a:noFill/>
        </p:spPr>
        <p:txBody>
          <a:bodyPr wrap="square" lIns="90000" tIns="46800" rIns="90000" bIns="46800" anchor="ctr" anchorCtr="0">
            <a:normAutofit/>
          </a:bodyPr>
          <a:lstStyle>
            <a:defPPr>
              <a:defRPr lang="zh-CN"/>
            </a:defPPr>
            <a:lvl1pPr marL="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1pPr>
            <a:lvl2pPr marL="457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2pPr>
            <a:lvl3pPr marL="914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3pPr>
            <a:lvl4pPr marL="1371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4pPr>
            <a:lvl5pPr marL="18288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5pPr>
            <a:lvl6pPr marL="22860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6pPr>
            <a:lvl7pPr marL="2743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7pPr>
            <a:lvl8pPr marL="3200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8pPr>
            <a:lvl9pPr marL="3657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9pPr>
          </a:lstStyle>
          <a:p>
            <a:pPr algn="r">
              <a:lnSpc>
                <a:spcPct val="120000"/>
              </a:lnSpc>
            </a:pPr>
            <a:r>
              <a:rPr lang="en-US" altLang="zh-CN" sz="1400" spc="150">
                <a:solidFill>
                  <a:schemeClr val="bg1"/>
                </a:solidFill>
                <a:sym typeface="Arial" panose="020B0604020202090204" pitchFamily="34" charset="0"/>
              </a:rPr>
              <a:t>RPA</a:t>
            </a:r>
            <a:r>
              <a:rPr lang="zh-CN" altLang="en-US" sz="1400" spc="150">
                <a:solidFill>
                  <a:schemeClr val="bg1"/>
                </a:solidFill>
                <a:sym typeface="Arial" panose="020B0604020202090204" pitchFamily="34" charset="0"/>
              </a:rPr>
              <a:t>工单自动流转</a:t>
            </a:r>
            <a:endParaRPr lang="zh-CN" altLang="en-US" sz="1400" spc="150">
              <a:solidFill>
                <a:schemeClr val="bg1"/>
              </a:solidFill>
              <a:sym typeface="Arial" panose="020B0604020202090204" pitchFamily="34" charset="0"/>
            </a:endParaRPr>
          </a:p>
        </p:txBody>
      </p:sp>
      <p:sp>
        <p:nvSpPr>
          <p:cNvPr id="50" name="文本框 49"/>
          <p:cNvSpPr txBox="1"/>
          <p:nvPr>
            <p:custDataLst>
              <p:tags r:id="rId22"/>
            </p:custDataLst>
          </p:nvPr>
        </p:nvSpPr>
        <p:spPr>
          <a:xfrm>
            <a:off x="1896363" y="4626142"/>
            <a:ext cx="2907600" cy="766648"/>
          </a:xfrm>
          <a:prstGeom prst="rect">
            <a:avLst/>
          </a:prstGeom>
          <a:noFill/>
        </p:spPr>
        <p:txBody>
          <a:bodyPr wrap="square" lIns="90000" tIns="46800" rIns="90000" bIns="46800" anchor="ctr" anchorCtr="0">
            <a:normAutofit/>
          </a:bodyPr>
          <a:lstStyle>
            <a:defPPr>
              <a:defRPr lang="zh-CN"/>
            </a:defPPr>
            <a:lvl1pPr marL="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1pPr>
            <a:lvl2pPr marL="457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2pPr>
            <a:lvl3pPr marL="914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3pPr>
            <a:lvl4pPr marL="1371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4pPr>
            <a:lvl5pPr marL="18288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5pPr>
            <a:lvl6pPr marL="22860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6pPr>
            <a:lvl7pPr marL="27432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7pPr>
            <a:lvl8pPr marL="32004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8pPr>
            <a:lvl9pPr marL="3657600" algn="l" defTabSz="913765" rtl="0" eaLnBrk="1" latinLnBrk="0" hangingPunct="1">
              <a:defRPr sz="1800" kern="1200">
                <a:solidFill>
                  <a:srgbClr val="000000"/>
                </a:solidFill>
                <a:latin typeface="Arial" panose="020B0604020202090204" pitchFamily="34" charset="0"/>
                <a:ea typeface="微软雅黑" panose="020B0503020204020204" pitchFamily="34" charset="-122"/>
                <a:cs typeface="+mn-ea"/>
              </a:defRPr>
            </a:lvl9pPr>
          </a:lstStyle>
          <a:p>
            <a:pPr algn="r">
              <a:lnSpc>
                <a:spcPct val="120000"/>
              </a:lnSpc>
            </a:pPr>
            <a:r>
              <a:rPr lang="en-US" altLang="zh-CN" sz="1400" spc="300">
                <a:solidFill>
                  <a:schemeClr val="bg1"/>
                </a:solidFill>
                <a:cs typeface="+mn-ea"/>
                <a:sym typeface="Arial" panose="020B0604020202090204" pitchFamily="34" charset="0"/>
              </a:rPr>
              <a:t>RPA</a:t>
            </a:r>
            <a:r>
              <a:rPr lang="zh-CN" altLang="en-US" sz="1400" spc="300">
                <a:solidFill>
                  <a:schemeClr val="bg1"/>
                </a:solidFill>
                <a:cs typeface="+mn-ea"/>
                <a:sym typeface="Arial" panose="020B0604020202090204" pitchFamily="34" charset="0"/>
              </a:rPr>
              <a:t>自动回访</a:t>
            </a:r>
            <a:endParaRPr lang="zh-CN" altLang="en-US" sz="1400" spc="300">
              <a:solidFill>
                <a:schemeClr val="bg1"/>
              </a:solidFill>
              <a:cs typeface="+mn-ea"/>
              <a:sym typeface="Arial" panose="020B0604020202090204" pitchFamily="34" charset="0"/>
            </a:endParaRPr>
          </a:p>
        </p:txBody>
      </p:sp>
    </p:spTree>
    <p:custDataLst>
      <p:tags r:id="rId23"/>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2498" y="285760"/>
            <a:ext cx="8288083"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流程建设方案</a:t>
            </a:r>
            <a:endParaRPr lang="en-US" altLang="zh-CN" sz="2400" b="1" dirty="0">
              <a:solidFill>
                <a:schemeClr val="bg1"/>
              </a:solidFill>
              <a:latin typeface="微软雅黑" panose="020B0503020204020204" pitchFamily="34" charset="-122"/>
              <a:ea typeface="微软雅黑" panose="020B0503020204020204" pitchFamily="34" charset="-122"/>
            </a:endParaRPr>
          </a:p>
          <a:p>
            <a:pPr>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Solution Introduction</a:t>
            </a:r>
            <a:endParaRPr lang="zh-CN" alt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endParaRPr>
          </a:p>
          <a:p>
            <a:endParaRPr lang="en-US" sz="1400" b="1"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2808605" y="5480685"/>
            <a:ext cx="7696835" cy="85598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2818765" y="4043680"/>
            <a:ext cx="7696835" cy="1337945"/>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823210" y="3030220"/>
            <a:ext cx="7696835" cy="9144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2818765" y="1619885"/>
            <a:ext cx="7696835" cy="131699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1281430" y="2087245"/>
            <a:ext cx="1202055" cy="337185"/>
          </a:xfrm>
          <a:prstGeom prst="rect">
            <a:avLst/>
          </a:prstGeom>
          <a:noFill/>
        </p:spPr>
        <p:txBody>
          <a:bodyPr wrap="non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客户业务层</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1281430" y="3306445"/>
            <a:ext cx="1202055" cy="337185"/>
          </a:xfrm>
          <a:prstGeom prst="rect">
            <a:avLst/>
          </a:prstGeom>
          <a:noFill/>
        </p:spPr>
        <p:txBody>
          <a:bodyPr wrap="non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产品功能层</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1271270" y="4551045"/>
            <a:ext cx="1202055" cy="337185"/>
          </a:xfrm>
          <a:prstGeom prst="rect">
            <a:avLst/>
          </a:prstGeom>
          <a:noFill/>
        </p:spPr>
        <p:txBody>
          <a:bodyPr wrap="non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核心能力层</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1476375" y="5724525"/>
            <a:ext cx="794385" cy="337185"/>
          </a:xfrm>
          <a:prstGeom prst="rect">
            <a:avLst/>
          </a:prstGeom>
          <a:noFill/>
        </p:spPr>
        <p:txBody>
          <a:bodyPr wrap="none" rtlCol="0">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数据层</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bwMode="auto">
          <a:xfrm>
            <a:off x="3016885" y="1819275"/>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信用卡分期营销</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31" name="矩形 30"/>
          <p:cNvSpPr/>
          <p:nvPr/>
        </p:nvSpPr>
        <p:spPr bwMode="auto">
          <a:xfrm>
            <a:off x="5000625" y="1819275"/>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账单催缴</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44" name="矩形 43"/>
          <p:cNvSpPr/>
          <p:nvPr/>
        </p:nvSpPr>
        <p:spPr bwMode="auto">
          <a:xfrm>
            <a:off x="3025775" y="2299970"/>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lstStyle/>
          <a:p>
            <a:pPr lvl="0" algn="ctr" defTabSz="739775" fontAlgn="base">
              <a:spcBef>
                <a:spcPct val="0"/>
              </a:spcBef>
              <a:spcAft>
                <a:spcPct val="0"/>
              </a:spcAft>
              <a:defRPr/>
            </a:pPr>
            <a:r>
              <a:rPr lang="zh-CN" altLang="en-US" sz="1100" kern="0" spc="200" dirty="0">
                <a:solidFill>
                  <a:srgbClr val="FFFFFF"/>
                </a:solidFill>
                <a:latin typeface="微软雅黑" panose="020B0503020204020204" pitchFamily="34" charset="-122"/>
                <a:ea typeface="微软雅黑" panose="020B0503020204020204" pitchFamily="34" charset="-122"/>
              </a:rPr>
              <a:t>活动</a:t>
            </a:r>
            <a:r>
              <a:rPr lang="en-US" altLang="zh-CN" sz="1100" kern="0" spc="200" dirty="0">
                <a:solidFill>
                  <a:srgbClr val="FFFFFF"/>
                </a:solidFill>
                <a:latin typeface="微软雅黑" panose="020B0503020204020204" pitchFamily="34" charset="-122"/>
                <a:ea typeface="微软雅黑" panose="020B0503020204020204" pitchFamily="34" charset="-122"/>
              </a:rPr>
              <a:t>/</a:t>
            </a:r>
            <a:r>
              <a:rPr lang="zh-CN" altLang="en-US" sz="1100" kern="0" spc="200" dirty="0">
                <a:solidFill>
                  <a:srgbClr val="FFFFFF"/>
                </a:solidFill>
                <a:latin typeface="微软雅黑" panose="020B0503020204020204" pitchFamily="34" charset="-122"/>
                <a:ea typeface="微软雅黑" panose="020B0503020204020204" pitchFamily="34" charset="-122"/>
              </a:rPr>
              <a:t>用卡权益告知</a:t>
            </a:r>
            <a:endParaRPr lang="zh-CN" altLang="en-US" sz="1100" kern="0" spc="200" dirty="0">
              <a:solidFill>
                <a:srgbClr val="FFFFFF"/>
              </a:solidFill>
              <a:latin typeface="微软雅黑" panose="020B0503020204020204" pitchFamily="34" charset="-122"/>
              <a:ea typeface="微软雅黑" panose="020B0503020204020204" pitchFamily="34" charset="-122"/>
            </a:endParaRPr>
          </a:p>
        </p:txBody>
      </p:sp>
      <p:sp>
        <p:nvSpPr>
          <p:cNvPr id="45" name="矩形 44"/>
          <p:cNvSpPr/>
          <p:nvPr/>
        </p:nvSpPr>
        <p:spPr bwMode="auto">
          <a:xfrm>
            <a:off x="8994140" y="2299970"/>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问卷调查</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47" name="矩形 46"/>
          <p:cNvSpPr/>
          <p:nvPr/>
        </p:nvSpPr>
        <p:spPr bwMode="auto">
          <a:xfrm>
            <a:off x="6985000" y="1819275"/>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客户回访</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51" name="矩形 50"/>
          <p:cNvSpPr/>
          <p:nvPr/>
        </p:nvSpPr>
        <p:spPr bwMode="auto">
          <a:xfrm>
            <a:off x="7004685" y="2301875"/>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满意度调研</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53" name="矩形 52"/>
          <p:cNvSpPr/>
          <p:nvPr/>
        </p:nvSpPr>
        <p:spPr bwMode="auto">
          <a:xfrm>
            <a:off x="8968740" y="1833880"/>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信用卡推广</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54" name="矩形 53"/>
          <p:cNvSpPr/>
          <p:nvPr/>
        </p:nvSpPr>
        <p:spPr bwMode="auto">
          <a:xfrm>
            <a:off x="5015230" y="2299970"/>
            <a:ext cx="1385570" cy="357505"/>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信息核实</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55" name="矩形 54"/>
          <p:cNvSpPr/>
          <p:nvPr/>
        </p:nvSpPr>
        <p:spPr bwMode="auto">
          <a:xfrm>
            <a:off x="3025775" y="3239770"/>
            <a:ext cx="7328535" cy="5181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RPA</a:t>
            </a: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系统、客服管理系统</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grpSp>
        <p:nvGrpSpPr>
          <p:cNvPr id="56" name="组合 55"/>
          <p:cNvGrpSpPr/>
          <p:nvPr/>
        </p:nvGrpSpPr>
        <p:grpSpPr>
          <a:xfrm>
            <a:off x="2969260" y="4166235"/>
            <a:ext cx="3744595" cy="1035050"/>
            <a:chOff x="2655848" y="4572000"/>
            <a:chExt cx="3744952" cy="1034562"/>
          </a:xfrm>
        </p:grpSpPr>
        <p:sp>
          <p:nvSpPr>
            <p:cNvPr id="57" name="矩形 56"/>
            <p:cNvSpPr/>
            <p:nvPr/>
          </p:nvSpPr>
          <p:spPr bwMode="auto">
            <a:xfrm>
              <a:off x="2712662" y="5129242"/>
              <a:ext cx="623206"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lstStyle/>
            <a:p>
              <a:pPr lvl="0" algn="ctr" defTabSz="739775" fontAlgn="base">
                <a:spcBef>
                  <a:spcPct val="0"/>
                </a:spcBef>
                <a:spcAft>
                  <a:spcPct val="0"/>
                </a:spcAft>
                <a:defRPr/>
              </a:pPr>
              <a:r>
                <a:rPr lang="en-US" altLang="zh-CN" sz="1100" kern="0" spc="200" dirty="0">
                  <a:solidFill>
                    <a:srgbClr val="FFFFFF"/>
                  </a:solidFill>
                  <a:latin typeface="微软雅黑" panose="020B0503020204020204" pitchFamily="34" charset="-122"/>
                  <a:ea typeface="微软雅黑" panose="020B0503020204020204" pitchFamily="34" charset="-122"/>
                </a:rPr>
                <a:t>CTI</a:t>
              </a:r>
              <a:endParaRPr lang="zh-CN" altLang="en-US" sz="1100" kern="0" spc="200" dirty="0">
                <a:solidFill>
                  <a:srgbClr val="FFFFFF"/>
                </a:solidFill>
                <a:latin typeface="微软雅黑" panose="020B0503020204020204" pitchFamily="34" charset="-122"/>
                <a:ea typeface="微软雅黑" panose="020B0503020204020204" pitchFamily="34" charset="-122"/>
              </a:endParaRPr>
            </a:p>
          </p:txBody>
        </p:sp>
        <p:sp>
          <p:nvSpPr>
            <p:cNvPr id="58" name="矩形 57"/>
            <p:cNvSpPr/>
            <p:nvPr/>
          </p:nvSpPr>
          <p:spPr bwMode="auto">
            <a:xfrm>
              <a:off x="3423988" y="5129242"/>
              <a:ext cx="1210588"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交换机&amp;网关</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59" name="矩形 58"/>
            <p:cNvSpPr/>
            <p:nvPr/>
          </p:nvSpPr>
          <p:spPr bwMode="auto">
            <a:xfrm>
              <a:off x="4722696" y="5129242"/>
              <a:ext cx="919499"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录音系统</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62" name="矩形 61"/>
            <p:cNvSpPr/>
            <p:nvPr/>
          </p:nvSpPr>
          <p:spPr bwMode="auto">
            <a:xfrm>
              <a:off x="5730315" y="5129242"/>
              <a:ext cx="623206"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IVR</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65" name="文本框 64"/>
            <p:cNvSpPr txBox="1"/>
            <p:nvPr/>
          </p:nvSpPr>
          <p:spPr>
            <a:xfrm>
              <a:off x="4077307" y="4722962"/>
              <a:ext cx="494077" cy="275460"/>
            </a:xfrm>
            <a:prstGeom prst="rect">
              <a:avLst/>
            </a:prstGeom>
            <a:noFill/>
            <a:ln>
              <a:noFill/>
            </a:ln>
          </p:spPr>
          <p:txBody>
            <a:bodyPr wrap="none" rtlCol="0">
              <a:spAutoFit/>
            </a:bodyPr>
            <a:lstStyle/>
            <a:p>
              <a:r>
                <a:rPr lang="en-US" altLang="zh-CN" sz="1200" b="1" dirty="0">
                  <a:solidFill>
                    <a:srgbClr val="01379C"/>
                  </a:solidFill>
                  <a:latin typeface="微软雅黑" panose="020B0503020204020204" pitchFamily="34" charset="-122"/>
                  <a:ea typeface="微软雅黑" panose="020B0503020204020204" pitchFamily="34" charset="-122"/>
                </a:rPr>
                <a:t>RPA</a:t>
              </a:r>
              <a:endParaRPr lang="en-US" altLang="zh-CN" sz="1200" b="1" dirty="0">
                <a:solidFill>
                  <a:srgbClr val="01379C"/>
                </a:solidFill>
                <a:latin typeface="微软雅黑" panose="020B0503020204020204" pitchFamily="34" charset="-122"/>
                <a:ea typeface="微软雅黑" panose="020B0503020204020204" pitchFamily="34" charset="-122"/>
              </a:endParaRPr>
            </a:p>
          </p:txBody>
        </p:sp>
        <p:sp>
          <p:nvSpPr>
            <p:cNvPr id="68" name="矩形: 圆角 84"/>
            <p:cNvSpPr/>
            <p:nvPr/>
          </p:nvSpPr>
          <p:spPr>
            <a:xfrm>
              <a:off x="2655848" y="4572000"/>
              <a:ext cx="3744952" cy="1034562"/>
            </a:xfrm>
            <a:prstGeom prst="roundRect">
              <a:avLst/>
            </a:prstGeom>
            <a:noFill/>
            <a:ln>
              <a:solidFill>
                <a:srgbClr val="01379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0" name="组合 69"/>
          <p:cNvGrpSpPr/>
          <p:nvPr/>
        </p:nvGrpSpPr>
        <p:grpSpPr>
          <a:xfrm>
            <a:off x="6802120" y="4166235"/>
            <a:ext cx="3552825" cy="1035050"/>
            <a:chOff x="6488920" y="4577078"/>
            <a:chExt cx="3552547" cy="1034562"/>
          </a:xfrm>
        </p:grpSpPr>
        <p:sp>
          <p:nvSpPr>
            <p:cNvPr id="87" name="矩形 86"/>
            <p:cNvSpPr/>
            <p:nvPr/>
          </p:nvSpPr>
          <p:spPr bwMode="auto">
            <a:xfrm>
              <a:off x="6576325" y="5129242"/>
              <a:ext cx="623206"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ASR</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89" name="矩形 88"/>
            <p:cNvSpPr/>
            <p:nvPr/>
          </p:nvSpPr>
          <p:spPr bwMode="auto">
            <a:xfrm>
              <a:off x="7271367" y="5129242"/>
              <a:ext cx="623206"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TTS</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91" name="矩形 90"/>
            <p:cNvSpPr/>
            <p:nvPr/>
          </p:nvSpPr>
          <p:spPr bwMode="auto">
            <a:xfrm>
              <a:off x="8009070" y="5124939"/>
              <a:ext cx="623206"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NLP</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93" name="矩形 92"/>
            <p:cNvSpPr/>
            <p:nvPr/>
          </p:nvSpPr>
          <p:spPr bwMode="auto">
            <a:xfrm>
              <a:off x="8746772" y="5108061"/>
              <a:ext cx="1184627" cy="338555"/>
            </a:xfrm>
            <a:prstGeom prst="rect">
              <a:avLst/>
            </a:prstGeom>
            <a:solidFill>
              <a:srgbClr val="879398"/>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en-US" altLang="zh-CN" sz="1100" kern="0" spc="200" dirty="0">
                  <a:solidFill>
                    <a:srgbClr val="FFFFFF"/>
                  </a:solidFill>
                  <a:latin typeface="微软雅黑" panose="020B0503020204020204" pitchFamily="34" charset="-122"/>
                  <a:ea typeface="微软雅黑" panose="020B0503020204020204" pitchFamily="34" charset="-122"/>
                  <a:sym typeface="+mn-ea"/>
                </a:rPr>
                <a:t>语义决策系统</a:t>
              </a:r>
              <a:endParaRPr lang="en-US" altLang="zh-CN"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74" name="矩形: 圆角 96"/>
            <p:cNvSpPr/>
            <p:nvPr/>
          </p:nvSpPr>
          <p:spPr>
            <a:xfrm>
              <a:off x="6488920" y="4577078"/>
              <a:ext cx="3552547" cy="1034562"/>
            </a:xfrm>
            <a:prstGeom prst="roundRect">
              <a:avLst/>
            </a:prstGeom>
            <a:noFill/>
            <a:ln>
              <a:solidFill>
                <a:srgbClr val="01379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文本框 78"/>
            <p:cNvSpPr txBox="1"/>
            <p:nvPr/>
          </p:nvSpPr>
          <p:spPr>
            <a:xfrm>
              <a:off x="8076696" y="4728040"/>
              <a:ext cx="330174" cy="275460"/>
            </a:xfrm>
            <a:prstGeom prst="rect">
              <a:avLst/>
            </a:prstGeom>
            <a:noFill/>
            <a:ln>
              <a:solidFill>
                <a:srgbClr val="000000">
                  <a:alpha val="0"/>
                </a:srgbClr>
              </a:solidFill>
            </a:ln>
          </p:spPr>
          <p:txBody>
            <a:bodyPr wrap="none" rtlCol="0">
              <a:spAutoFit/>
            </a:bodyPr>
            <a:lstStyle/>
            <a:p>
              <a:r>
                <a:rPr lang="en-US" altLang="zh-CN" sz="1200" b="1" dirty="0">
                  <a:solidFill>
                    <a:srgbClr val="01379C"/>
                  </a:solidFill>
                  <a:latin typeface="微软雅黑" panose="020B0503020204020204" pitchFamily="34" charset="-122"/>
                  <a:ea typeface="微软雅黑" panose="020B0503020204020204" pitchFamily="34" charset="-122"/>
                </a:rPr>
                <a:t>AI</a:t>
              </a:r>
              <a:endParaRPr lang="en-US" altLang="zh-CN" sz="1200" b="1" dirty="0">
                <a:solidFill>
                  <a:srgbClr val="01379C"/>
                </a:solidFill>
                <a:latin typeface="微软雅黑" panose="020B0503020204020204" pitchFamily="34" charset="-122"/>
                <a:ea typeface="微软雅黑" panose="020B0503020204020204" pitchFamily="34" charset="-122"/>
              </a:endParaRPr>
            </a:p>
          </p:txBody>
        </p:sp>
      </p:grpSp>
      <p:sp>
        <p:nvSpPr>
          <p:cNvPr id="88" name="矩形 87"/>
          <p:cNvSpPr/>
          <p:nvPr/>
        </p:nvSpPr>
        <p:spPr bwMode="auto">
          <a:xfrm>
            <a:off x="2969260" y="5637530"/>
            <a:ext cx="1278890" cy="5435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话单数据</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90" name="矩形 89"/>
          <p:cNvSpPr/>
          <p:nvPr/>
        </p:nvSpPr>
        <p:spPr bwMode="auto">
          <a:xfrm>
            <a:off x="4497070" y="5637530"/>
            <a:ext cx="1278890" cy="5435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录音数据</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92" name="矩形 91"/>
          <p:cNvSpPr/>
          <p:nvPr/>
        </p:nvSpPr>
        <p:spPr bwMode="auto">
          <a:xfrm>
            <a:off x="6024880" y="5637530"/>
            <a:ext cx="1278890" cy="5435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客户数据</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125" name="矩形 124"/>
          <p:cNvSpPr/>
          <p:nvPr/>
        </p:nvSpPr>
        <p:spPr bwMode="auto">
          <a:xfrm>
            <a:off x="7552690" y="5637530"/>
            <a:ext cx="1278890" cy="5435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监控数据</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
        <p:nvSpPr>
          <p:cNvPr id="126" name="矩形 125"/>
          <p:cNvSpPr/>
          <p:nvPr/>
        </p:nvSpPr>
        <p:spPr bwMode="auto">
          <a:xfrm>
            <a:off x="9080500" y="5637530"/>
            <a:ext cx="1278890" cy="543560"/>
          </a:xfrm>
          <a:prstGeom prst="rect">
            <a:avLst/>
          </a:prstGeom>
          <a:solidFill>
            <a:srgbClr val="778495">
              <a:alpha val="67000"/>
            </a:srgbClr>
          </a:solid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txBody>
          <a:bodyPr vert="horz" wrap="square" lIns="91440" tIns="45720" rIns="91440" bIns="45720" numCol="1" rtlCol="0" anchor="ctr" anchorCtr="0" compatLnSpc="1">
            <a:noAutofit/>
          </a:bodyPr>
          <a:lstStyle/>
          <a:p>
            <a:pPr lvl="0" algn="ctr" defTabSz="739775" fontAlgn="base">
              <a:defRPr/>
            </a:pPr>
            <a:r>
              <a:rPr lang="zh-CN" altLang="en-US" sz="1100" kern="0" spc="200" dirty="0">
                <a:solidFill>
                  <a:srgbClr val="FFFFFF"/>
                </a:solidFill>
                <a:latin typeface="微软雅黑" panose="020B0503020204020204" pitchFamily="34" charset="-122"/>
                <a:ea typeface="微软雅黑" panose="020B0503020204020204" pitchFamily="34" charset="-122"/>
                <a:sym typeface="+mn-ea"/>
              </a:rPr>
              <a:t>流程文件</a:t>
            </a:r>
            <a:endParaRPr lang="zh-CN" altLang="en-US" sz="1100" kern="0" spc="200" dirty="0">
              <a:solidFill>
                <a:srgbClr val="FFFFFF"/>
              </a:solidFill>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2763520" y="4350385"/>
            <a:ext cx="1080135" cy="1268095"/>
            <a:chOff x="6430340" y="1681627"/>
            <a:chExt cx="1080135" cy="1268212"/>
          </a:xfrm>
        </p:grpSpPr>
        <p:sp>
          <p:nvSpPr>
            <p:cNvPr id="86" name="圆角矩形 85"/>
            <p:cNvSpPr/>
            <p:nvPr/>
          </p:nvSpPr>
          <p:spPr>
            <a:xfrm>
              <a:off x="6430340" y="1681627"/>
              <a:ext cx="1080135" cy="1268212"/>
            </a:xfrm>
            <a:prstGeom prst="roundRect">
              <a:avLst>
                <a:gd name="adj" fmla="val 6451"/>
              </a:avLst>
            </a:prstGeom>
            <a:solidFill>
              <a:srgbClr val="E6F4F7"/>
            </a:solidFill>
            <a:ln w="1905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87" name="文本框 8"/>
            <p:cNvSpPr txBox="1"/>
            <p:nvPr/>
          </p:nvSpPr>
          <p:spPr>
            <a:xfrm>
              <a:off x="6430340" y="2331622"/>
              <a:ext cx="1046090" cy="522018"/>
            </a:xfrm>
            <a:prstGeom prst="rect">
              <a:avLst/>
            </a:prstGeom>
            <a:noFill/>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ct val="100000"/>
                </a:lnSpc>
                <a:buClrTx/>
                <a:buSzTx/>
                <a:buFontTx/>
              </a:pPr>
              <a:r>
                <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导入获取</a:t>
              </a:r>
              <a:endPar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ctr">
                <a:lnSpc>
                  <a:spcPct val="100000"/>
                </a:lnSpc>
                <a:buClrTx/>
                <a:buSzTx/>
                <a:buFontTx/>
              </a:pPr>
              <a:r>
                <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工单</a:t>
              </a:r>
              <a:r>
                <a:rPr lang="zh-CN" altLang="en-US"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数据</a:t>
              </a:r>
              <a:endPar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8" name="图片 1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720363" y="1790625"/>
              <a:ext cx="432000" cy="432000"/>
            </a:xfrm>
            <a:prstGeom prst="rect">
              <a:avLst/>
            </a:prstGeom>
          </p:spPr>
        </p:pic>
      </p:grpSp>
      <p:grpSp>
        <p:nvGrpSpPr>
          <p:cNvPr id="33" name="组合 32"/>
          <p:cNvGrpSpPr/>
          <p:nvPr/>
        </p:nvGrpSpPr>
        <p:grpSpPr>
          <a:xfrm>
            <a:off x="5429250" y="4308475"/>
            <a:ext cx="1094105" cy="1268095"/>
            <a:chOff x="8006003" y="1681627"/>
            <a:chExt cx="1093885" cy="1268212"/>
          </a:xfrm>
        </p:grpSpPr>
        <p:sp>
          <p:nvSpPr>
            <p:cNvPr id="98" name="圆角矩形 97"/>
            <p:cNvSpPr/>
            <p:nvPr/>
          </p:nvSpPr>
          <p:spPr>
            <a:xfrm>
              <a:off x="8006003" y="1681627"/>
              <a:ext cx="1080135" cy="1268212"/>
            </a:xfrm>
            <a:prstGeom prst="roundRect">
              <a:avLst>
                <a:gd name="adj" fmla="val 6451"/>
              </a:avLst>
            </a:prstGeom>
            <a:solidFill>
              <a:srgbClr val="E6F4F7"/>
            </a:solidFill>
            <a:ln w="1905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99" name="文本框 15"/>
            <p:cNvSpPr txBox="1"/>
            <p:nvPr/>
          </p:nvSpPr>
          <p:spPr>
            <a:xfrm>
              <a:off x="8029658" y="2331622"/>
              <a:ext cx="1070230" cy="522018"/>
            </a:xfrm>
            <a:prstGeom prst="rect">
              <a:avLst/>
            </a:prstGeom>
            <a:noFill/>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ct val="100000"/>
                </a:lnSpc>
                <a:buClrTx/>
                <a:buSzTx/>
                <a:buFontTx/>
              </a:pPr>
              <a:r>
                <a:rPr lang="en-US"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RPA</a:t>
              </a:r>
              <a:r>
                <a:rPr lang="zh-CN" altLang="en-US"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自动流转</a:t>
              </a:r>
              <a:endParaRPr lang="zh-CN" altLang="en-US"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9" name="图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070" y="1768625"/>
              <a:ext cx="468000" cy="468000"/>
            </a:xfrm>
            <a:prstGeom prst="rect">
              <a:avLst/>
            </a:prstGeom>
          </p:spPr>
        </p:pic>
      </p:grpSp>
      <p:grpSp>
        <p:nvGrpSpPr>
          <p:cNvPr id="40" name="组合 39"/>
          <p:cNvGrpSpPr/>
          <p:nvPr/>
        </p:nvGrpSpPr>
        <p:grpSpPr>
          <a:xfrm>
            <a:off x="5429250" y="2089785"/>
            <a:ext cx="1094105" cy="1268095"/>
            <a:chOff x="9581666" y="1681627"/>
            <a:chExt cx="1093885" cy="1268212"/>
          </a:xfrm>
        </p:grpSpPr>
        <p:sp>
          <p:nvSpPr>
            <p:cNvPr id="100" name="圆角矩形 99"/>
            <p:cNvSpPr/>
            <p:nvPr/>
          </p:nvSpPr>
          <p:spPr>
            <a:xfrm>
              <a:off x="9581666" y="1681627"/>
              <a:ext cx="1080135" cy="1268212"/>
            </a:xfrm>
            <a:prstGeom prst="roundRect">
              <a:avLst>
                <a:gd name="adj" fmla="val 6451"/>
              </a:avLst>
            </a:prstGeom>
            <a:solidFill>
              <a:srgbClr val="E6F4F7"/>
            </a:solidFill>
            <a:ln w="1905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101" name="文本框 15"/>
            <p:cNvSpPr txBox="1"/>
            <p:nvPr/>
          </p:nvSpPr>
          <p:spPr>
            <a:xfrm>
              <a:off x="9605321" y="2331622"/>
              <a:ext cx="1070230" cy="522018"/>
            </a:xfrm>
            <a:prstGeom prst="rect">
              <a:avLst/>
            </a:prstGeom>
            <a:noFill/>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ct val="100000"/>
                </a:lnSpc>
                <a:buClrTx/>
                <a:buSzTx/>
                <a:buFontTx/>
              </a:pPr>
              <a:r>
                <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人工审批工单流转</a:t>
              </a:r>
              <a:endPar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pic>
        <p:nvPicPr>
          <p:cNvPr id="41" name="图片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320" y="2161540"/>
            <a:ext cx="467995" cy="467995"/>
          </a:xfrm>
          <a:prstGeom prst="rect">
            <a:avLst/>
          </a:prstGeom>
        </p:spPr>
      </p:pic>
      <p:grpSp>
        <p:nvGrpSpPr>
          <p:cNvPr id="27" name="组合 26"/>
          <p:cNvGrpSpPr/>
          <p:nvPr/>
        </p:nvGrpSpPr>
        <p:grpSpPr>
          <a:xfrm>
            <a:off x="7816850" y="3026410"/>
            <a:ext cx="1093470" cy="1267460"/>
            <a:chOff x="15583" y="6180"/>
            <a:chExt cx="1722" cy="1996"/>
          </a:xfrm>
        </p:grpSpPr>
        <p:grpSp>
          <p:nvGrpSpPr>
            <p:cNvPr id="106" name="组合 105"/>
            <p:cNvGrpSpPr/>
            <p:nvPr/>
          </p:nvGrpSpPr>
          <p:grpSpPr>
            <a:xfrm>
              <a:off x="15583" y="6180"/>
              <a:ext cx="1723" cy="1997"/>
              <a:chOff x="10051455" y="1681627"/>
              <a:chExt cx="1093885" cy="1268212"/>
            </a:xfrm>
          </p:grpSpPr>
          <p:sp>
            <p:nvSpPr>
              <p:cNvPr id="107" name="圆角矩形 106"/>
              <p:cNvSpPr/>
              <p:nvPr/>
            </p:nvSpPr>
            <p:spPr>
              <a:xfrm>
                <a:off x="10051455" y="1681627"/>
                <a:ext cx="1080135" cy="1268212"/>
              </a:xfrm>
              <a:prstGeom prst="roundRect">
                <a:avLst>
                  <a:gd name="adj" fmla="val 6451"/>
                </a:avLst>
              </a:prstGeom>
              <a:solidFill>
                <a:srgbClr val="E6F4F7"/>
              </a:solidFill>
              <a:ln w="1905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108" name="文本框 15"/>
              <p:cNvSpPr txBox="1"/>
              <p:nvPr/>
            </p:nvSpPr>
            <p:spPr>
              <a:xfrm>
                <a:off x="10075110" y="2331622"/>
                <a:ext cx="1070230" cy="522018"/>
              </a:xfrm>
              <a:prstGeom prst="rect">
                <a:avLst/>
              </a:prstGeom>
              <a:noFill/>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ct val="100000"/>
                  </a:lnSpc>
                  <a:buClrTx/>
                  <a:buSzTx/>
                  <a:buFontTx/>
                </a:pPr>
                <a:r>
                  <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自动创建</a:t>
                </a:r>
                <a:endPar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ctr">
                  <a:lnSpc>
                    <a:spcPct val="100000"/>
                  </a:lnSpc>
                  <a:buClrTx/>
                  <a:buSzTx/>
                  <a:buFontTx/>
                </a:pPr>
                <a:r>
                  <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回访任务</a:t>
                </a:r>
                <a:endParaRPr lang="zh-CN" alt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pic>
          <p:nvPicPr>
            <p:cNvPr id="43" name="图片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23" y="6352"/>
              <a:ext cx="680" cy="680"/>
            </a:xfrm>
            <a:prstGeom prst="rect">
              <a:avLst/>
            </a:prstGeom>
          </p:spPr>
        </p:pic>
      </p:grpSp>
      <p:sp>
        <p:nvSpPr>
          <p:cNvPr id="44" name="右箭头 43"/>
          <p:cNvSpPr/>
          <p:nvPr/>
        </p:nvSpPr>
        <p:spPr>
          <a:xfrm>
            <a:off x="4375785" y="4678680"/>
            <a:ext cx="265430" cy="280035"/>
          </a:xfrm>
          <a:prstGeom prst="rightArrow">
            <a:avLst/>
          </a:prstGeom>
          <a:solidFill>
            <a:srgbClr val="4BACC6"/>
          </a:solidFill>
          <a:ln>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右箭头 109"/>
          <p:cNvSpPr/>
          <p:nvPr/>
        </p:nvSpPr>
        <p:spPr>
          <a:xfrm rot="1500000">
            <a:off x="6828790" y="2629535"/>
            <a:ext cx="265430" cy="280035"/>
          </a:xfrm>
          <a:prstGeom prst="rightArrow">
            <a:avLst/>
          </a:prstGeom>
          <a:solidFill>
            <a:srgbClr val="4BACC6"/>
          </a:solidFill>
          <a:ln>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1" name="右箭头 110"/>
          <p:cNvSpPr/>
          <p:nvPr/>
        </p:nvSpPr>
        <p:spPr>
          <a:xfrm rot="20700000">
            <a:off x="6828790" y="4489450"/>
            <a:ext cx="265430" cy="280035"/>
          </a:xfrm>
          <a:prstGeom prst="rightArrow">
            <a:avLst/>
          </a:prstGeom>
          <a:solidFill>
            <a:srgbClr val="4BACC6"/>
          </a:solidFill>
          <a:ln>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292498" y="285760"/>
            <a:ext cx="82880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执行流程图</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Execution Flow Chart</a:t>
            </a:r>
            <a:endParaRPr lang="en-US" sz="1400" b="1" dirty="0">
              <a:solidFill>
                <a:schemeClr val="bg1"/>
              </a:solidFill>
              <a:latin typeface="微软雅黑" panose="020B0503020204020204" pitchFamily="34" charset="-122"/>
              <a:ea typeface="微软雅黑" panose="020B0503020204020204" pitchFamily="34" charset="-122"/>
            </a:endParaRPr>
          </a:p>
        </p:txBody>
      </p:sp>
      <p:sp>
        <p:nvSpPr>
          <p:cNvPr id="22" name="文本占位符 8"/>
          <p:cNvSpPr txBox="1"/>
          <p:nvPr/>
        </p:nvSpPr>
        <p:spPr>
          <a:xfrm>
            <a:off x="401320" y="1224280"/>
            <a:ext cx="2986405" cy="5086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90204" pitchFamily="34" charset="0"/>
              <a:buNone/>
            </a:pPr>
            <a:r>
              <a:rPr kumimoji="1" lang="zh-CN" altLang="en-US" sz="1600" b="1" dirty="0">
                <a:solidFill>
                  <a:schemeClr val="bg1"/>
                </a:solidFill>
                <a:latin typeface="微软雅黑" charset="0"/>
                <a:ea typeface="微软雅黑" charset="0"/>
                <a:cs typeface="Arial" panose="020B0604020202090204" pitchFamily="34" charset="0"/>
              </a:rPr>
              <a:t>工单流程：</a:t>
            </a:r>
            <a:endParaRPr kumimoji="1" lang="zh-CN" altLang="en-US" sz="1600" b="1" dirty="0">
              <a:solidFill>
                <a:schemeClr val="bg1"/>
              </a:solidFill>
              <a:latin typeface="微软雅黑" charset="0"/>
              <a:ea typeface="微软雅黑" charset="0"/>
              <a:cs typeface="Arial" panose="020B0604020202090204" pitchFamily="34" charset="0"/>
            </a:endParaRPr>
          </a:p>
        </p:txBody>
      </p:sp>
      <p:grpSp>
        <p:nvGrpSpPr>
          <p:cNvPr id="28" name="组合 27"/>
          <p:cNvGrpSpPr/>
          <p:nvPr/>
        </p:nvGrpSpPr>
        <p:grpSpPr>
          <a:xfrm>
            <a:off x="2763520" y="2098040"/>
            <a:ext cx="1080135" cy="1268095"/>
            <a:chOff x="6430340" y="1681627"/>
            <a:chExt cx="1080135" cy="1268212"/>
          </a:xfrm>
        </p:grpSpPr>
        <p:sp>
          <p:nvSpPr>
            <p:cNvPr id="29" name="圆角矩形 28"/>
            <p:cNvSpPr/>
            <p:nvPr/>
          </p:nvSpPr>
          <p:spPr>
            <a:xfrm>
              <a:off x="6430340" y="1681627"/>
              <a:ext cx="1080135" cy="1268212"/>
            </a:xfrm>
            <a:prstGeom prst="roundRect">
              <a:avLst>
                <a:gd name="adj" fmla="val 6451"/>
              </a:avLst>
            </a:prstGeom>
            <a:solidFill>
              <a:srgbClr val="E6F4F7"/>
            </a:solidFill>
            <a:ln w="19050">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30" name="文本框 8"/>
            <p:cNvSpPr txBox="1"/>
            <p:nvPr/>
          </p:nvSpPr>
          <p:spPr>
            <a:xfrm>
              <a:off x="6430340" y="2331622"/>
              <a:ext cx="1046090" cy="522018"/>
            </a:xfrm>
            <a:prstGeom prst="rect">
              <a:avLst/>
            </a:prstGeom>
            <a:noFill/>
            <a:ln>
              <a:noFill/>
            </a:ln>
          </p:spPr>
          <p:txBody>
            <a:bodyPr wrap="square"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ct val="100000"/>
                </a:lnSpc>
                <a:buClrTx/>
                <a:buSzTx/>
                <a:buFontTx/>
              </a:pPr>
              <a:r>
                <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坐席填写</a:t>
              </a:r>
              <a:endPar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ctr">
                <a:lnSpc>
                  <a:spcPct val="100000"/>
                </a:lnSpc>
                <a:buClrTx/>
                <a:buSzTx/>
                <a:buFontTx/>
              </a:pPr>
              <a:r>
                <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工单</a:t>
              </a:r>
              <a:r>
                <a:rPr lang="zh-CN" altLang="en-US"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rPr>
                <a:t>数据</a:t>
              </a:r>
              <a:endParaRPr lang="zh-CN" sz="1400" b="1" dirty="0">
                <a:solidFill>
                  <a:srgbClr val="4BACC6"/>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1" name="图片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720363" y="1790625"/>
              <a:ext cx="432000" cy="432000"/>
            </a:xfrm>
            <a:prstGeom prst="rect">
              <a:avLst/>
            </a:prstGeom>
          </p:spPr>
        </p:pic>
      </p:grpSp>
      <p:sp>
        <p:nvSpPr>
          <p:cNvPr id="37" name="右箭头 36"/>
          <p:cNvSpPr/>
          <p:nvPr/>
        </p:nvSpPr>
        <p:spPr>
          <a:xfrm>
            <a:off x="4375785" y="2629535"/>
            <a:ext cx="265430" cy="280035"/>
          </a:xfrm>
          <a:prstGeom prst="rightArrow">
            <a:avLst/>
          </a:prstGeom>
          <a:solidFill>
            <a:srgbClr val="4BACC6"/>
          </a:solidFill>
          <a:ln>
            <a:solidFill>
              <a:srgbClr val="4B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2498" y="285760"/>
            <a:ext cx="828808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a:solidFill>
                  <a:schemeClr val="bg1"/>
                </a:solidFill>
                <a:latin typeface="微软雅黑" panose="020B0503020204020204" pitchFamily="34" charset="-122"/>
                <a:ea typeface="微软雅黑" panose="020B0503020204020204" pitchFamily="34" charset="-122"/>
              </a:rPr>
              <a:t>执行流程图</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Execution Flow Chart</a:t>
            </a:r>
            <a:endParaRPr lang="en-US" sz="14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396240" y="1363345"/>
            <a:ext cx="11590020" cy="4698365"/>
            <a:chOff x="624" y="2147"/>
            <a:chExt cx="18252" cy="7399"/>
          </a:xfrm>
        </p:grpSpPr>
        <p:cxnSp>
          <p:nvCxnSpPr>
            <p:cNvPr id="22" name="直接连接符 21"/>
            <p:cNvCxnSpPr/>
            <p:nvPr/>
          </p:nvCxnSpPr>
          <p:spPr>
            <a:xfrm>
              <a:off x="5260" y="8802"/>
              <a:ext cx="0" cy="494"/>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a:off x="7292" y="3171"/>
              <a:ext cx="2349" cy="809"/>
              <a:chOff x="5372008" y="1721987"/>
              <a:chExt cx="1491348" cy="513280"/>
            </a:xfrm>
          </p:grpSpPr>
          <p:grpSp>
            <p:nvGrpSpPr>
              <p:cNvPr id="119" name="组合 118"/>
              <p:cNvGrpSpPr/>
              <p:nvPr/>
            </p:nvGrpSpPr>
            <p:grpSpPr>
              <a:xfrm>
                <a:off x="5372008" y="1887684"/>
                <a:ext cx="1491348" cy="165482"/>
                <a:chOff x="2467269" y="2047147"/>
                <a:chExt cx="1491348" cy="165482"/>
              </a:xfrm>
            </p:grpSpPr>
            <p:cxnSp>
              <p:nvCxnSpPr>
                <p:cNvPr id="122" name="直接连接符 121"/>
                <p:cNvCxnSpPr/>
                <p:nvPr/>
              </p:nvCxnSpPr>
              <p:spPr>
                <a:xfrm>
                  <a:off x="2600718" y="2129888"/>
                  <a:ext cx="1188300" cy="0"/>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等腰三角形 122"/>
                <p:cNvSpPr/>
                <p:nvPr/>
              </p:nvSpPr>
              <p:spPr>
                <a:xfrm rot="5400000">
                  <a:off x="378059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24" name="等腰三角形 123"/>
                <p:cNvSpPr/>
                <p:nvPr/>
              </p:nvSpPr>
              <p:spPr>
                <a:xfrm rot="16200000" flipH="1">
                  <a:off x="247981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100" dirty="0">
                    <a:solidFill>
                      <a:schemeClr val="bg1"/>
                    </a:solidFill>
                    <a:latin typeface="微软雅黑" panose="020B0503020204020204" pitchFamily="34" charset="-122"/>
                    <a:ea typeface="微软雅黑" panose="020B0503020204020204" pitchFamily="34" charset="-122"/>
                    <a:sym typeface="+mn-ea"/>
                  </a:endParaRPr>
                </a:p>
              </p:txBody>
            </p:sp>
          </p:grpSp>
          <p:sp>
            <p:nvSpPr>
              <p:cNvPr id="120" name="文本框 119"/>
              <p:cNvSpPr txBox="1"/>
              <p:nvPr/>
            </p:nvSpPr>
            <p:spPr>
              <a:xfrm>
                <a:off x="5861190" y="1721987"/>
                <a:ext cx="466710" cy="261561"/>
              </a:xfrm>
              <a:prstGeom prst="rect">
                <a:avLst/>
              </a:prstGeom>
              <a:noFill/>
            </p:spPr>
            <p:txBody>
              <a:bodyPr wrap="non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呼出</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21" name="文本框 120"/>
              <p:cNvSpPr txBox="1"/>
              <p:nvPr/>
            </p:nvSpPr>
            <p:spPr>
              <a:xfrm>
                <a:off x="5655249" y="1973706"/>
                <a:ext cx="840990" cy="261561"/>
              </a:xfrm>
              <a:prstGeom prst="rect">
                <a:avLst/>
              </a:prstGeom>
              <a:noFill/>
            </p:spPr>
            <p:txBody>
              <a:bodyPr wrap="squar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  人机互动</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sp>
          <p:nvSpPr>
            <p:cNvPr id="24" name="矩形: 圆角 23"/>
            <p:cNvSpPr/>
            <p:nvPr/>
          </p:nvSpPr>
          <p:spPr>
            <a:xfrm>
              <a:off x="6074" y="2720"/>
              <a:ext cx="3658" cy="5109"/>
            </a:xfrm>
            <a:prstGeom prst="roundRect">
              <a:avLst>
                <a:gd name="adj" fmla="val 7014"/>
              </a:avLst>
            </a:prstGeom>
            <a:noFill/>
            <a:ln w="19050">
              <a:solidFill>
                <a:schemeClr val="bg1">
                  <a:alpha val="1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bg1"/>
                </a:solidFill>
              </a:endParaRPr>
            </a:p>
          </p:txBody>
        </p:sp>
        <p:grpSp>
          <p:nvGrpSpPr>
            <p:cNvPr id="25" name="组合 24"/>
            <p:cNvGrpSpPr/>
            <p:nvPr/>
          </p:nvGrpSpPr>
          <p:grpSpPr>
            <a:xfrm>
              <a:off x="7292" y="4856"/>
              <a:ext cx="2349" cy="855"/>
              <a:chOff x="5372008" y="1698458"/>
              <a:chExt cx="1491348" cy="542800"/>
            </a:xfrm>
          </p:grpSpPr>
          <p:grpSp>
            <p:nvGrpSpPr>
              <p:cNvPr id="113" name="组合 112"/>
              <p:cNvGrpSpPr/>
              <p:nvPr/>
            </p:nvGrpSpPr>
            <p:grpSpPr>
              <a:xfrm>
                <a:off x="5372008" y="1887684"/>
                <a:ext cx="1491348" cy="165482"/>
                <a:chOff x="2467269" y="2047147"/>
                <a:chExt cx="1491348" cy="165482"/>
              </a:xfrm>
            </p:grpSpPr>
            <p:cxnSp>
              <p:nvCxnSpPr>
                <p:cNvPr id="116" name="直接连接符 115"/>
                <p:cNvCxnSpPr/>
                <p:nvPr/>
              </p:nvCxnSpPr>
              <p:spPr>
                <a:xfrm>
                  <a:off x="2600718" y="2129888"/>
                  <a:ext cx="1188300" cy="0"/>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7" name="等腰三角形 116"/>
                <p:cNvSpPr/>
                <p:nvPr/>
              </p:nvSpPr>
              <p:spPr>
                <a:xfrm rot="5400000">
                  <a:off x="378059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18" name="等腰三角形 117"/>
                <p:cNvSpPr/>
                <p:nvPr/>
              </p:nvSpPr>
              <p:spPr>
                <a:xfrm rot="16200000" flipH="1">
                  <a:off x="247981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100" dirty="0">
                    <a:solidFill>
                      <a:schemeClr val="bg1"/>
                    </a:solidFill>
                    <a:latin typeface="微软雅黑" panose="020B0503020204020204" pitchFamily="34" charset="-122"/>
                    <a:ea typeface="微软雅黑" panose="020B0503020204020204" pitchFamily="34" charset="-122"/>
                    <a:sym typeface="+mn-ea"/>
                  </a:endParaRPr>
                </a:p>
              </p:txBody>
            </p:sp>
          </p:grpSp>
          <p:sp>
            <p:nvSpPr>
              <p:cNvPr id="114" name="文本框 113"/>
              <p:cNvSpPr txBox="1"/>
              <p:nvPr/>
            </p:nvSpPr>
            <p:spPr>
              <a:xfrm>
                <a:off x="5861190" y="1698458"/>
                <a:ext cx="466710" cy="261559"/>
              </a:xfrm>
              <a:prstGeom prst="rect">
                <a:avLst/>
              </a:prstGeom>
              <a:noFill/>
            </p:spPr>
            <p:txBody>
              <a:bodyPr wrap="non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呼出</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15" name="文本框 114"/>
              <p:cNvSpPr txBox="1"/>
              <p:nvPr/>
            </p:nvSpPr>
            <p:spPr>
              <a:xfrm>
                <a:off x="5664110" y="1979699"/>
                <a:ext cx="832130" cy="261559"/>
              </a:xfrm>
              <a:prstGeom prst="rect">
                <a:avLst/>
              </a:prstGeom>
              <a:noFill/>
            </p:spPr>
            <p:txBody>
              <a:bodyPr wrap="non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  人机互动</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7292" y="6556"/>
              <a:ext cx="2349" cy="878"/>
              <a:chOff x="5372008" y="1684102"/>
              <a:chExt cx="1491348" cy="557861"/>
            </a:xfrm>
          </p:grpSpPr>
          <p:grpSp>
            <p:nvGrpSpPr>
              <p:cNvPr id="107" name="组合 106"/>
              <p:cNvGrpSpPr/>
              <p:nvPr/>
            </p:nvGrpSpPr>
            <p:grpSpPr>
              <a:xfrm>
                <a:off x="5372008" y="1887684"/>
                <a:ext cx="1491348" cy="165482"/>
                <a:chOff x="2467269" y="2047147"/>
                <a:chExt cx="1491348" cy="165482"/>
              </a:xfrm>
            </p:grpSpPr>
            <p:cxnSp>
              <p:nvCxnSpPr>
                <p:cNvPr id="110" name="直接连接符 109"/>
                <p:cNvCxnSpPr/>
                <p:nvPr/>
              </p:nvCxnSpPr>
              <p:spPr>
                <a:xfrm>
                  <a:off x="2600718" y="2129888"/>
                  <a:ext cx="1188300" cy="0"/>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1" name="等腰三角形 110"/>
                <p:cNvSpPr/>
                <p:nvPr/>
              </p:nvSpPr>
              <p:spPr>
                <a:xfrm rot="5400000">
                  <a:off x="378059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12" name="等腰三角形 111"/>
                <p:cNvSpPr/>
                <p:nvPr/>
              </p:nvSpPr>
              <p:spPr>
                <a:xfrm rot="16200000" flipH="1">
                  <a:off x="2479812" y="2034604"/>
                  <a:ext cx="165482" cy="190568"/>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sp>
            <p:nvSpPr>
              <p:cNvPr id="108" name="文本框 107"/>
              <p:cNvSpPr txBox="1"/>
              <p:nvPr/>
            </p:nvSpPr>
            <p:spPr>
              <a:xfrm>
                <a:off x="5866252" y="1684102"/>
                <a:ext cx="466710" cy="261621"/>
              </a:xfrm>
              <a:prstGeom prst="rect">
                <a:avLst/>
              </a:prstGeom>
              <a:noFill/>
            </p:spPr>
            <p:txBody>
              <a:bodyPr wrap="non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呼出</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109" name="文本框 108"/>
              <p:cNvSpPr txBox="1"/>
              <p:nvPr/>
            </p:nvSpPr>
            <p:spPr>
              <a:xfrm>
                <a:off x="5617177" y="1980342"/>
                <a:ext cx="1076143" cy="261621"/>
              </a:xfrm>
              <a:prstGeom prst="rect">
                <a:avLst/>
              </a:prstGeom>
              <a:noFill/>
            </p:spPr>
            <p:txBody>
              <a:bodyPr wrap="squar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  人机互动</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pic>
          <p:nvPicPr>
            <p:cNvPr id="30" name="图形 360"/>
            <p:cNvPicPr>
              <a:picLocks noChangeAspect="1"/>
            </p:cNvPicPr>
            <p:nvPr/>
          </p:nvPicPr>
          <p:blipFill>
            <a:blip r:embed="rId1"/>
            <a:stretch>
              <a:fillRect/>
            </a:stretch>
          </p:blipFill>
          <p:spPr>
            <a:xfrm>
              <a:off x="11385" y="2814"/>
              <a:ext cx="600" cy="1491"/>
            </a:xfrm>
            <a:prstGeom prst="rect">
              <a:avLst/>
            </a:prstGeom>
            <a:effectLst>
              <a:outerShdw blurRad="63500" sx="101000" sy="101000" algn="ctr" rotWithShape="0">
                <a:prstClr val="black">
                  <a:alpha val="30000"/>
                </a:prstClr>
              </a:outerShdw>
            </a:effectLst>
          </p:spPr>
        </p:pic>
        <p:pic>
          <p:nvPicPr>
            <p:cNvPr id="32" name="图形 362"/>
            <p:cNvPicPr>
              <a:picLocks noChangeAspect="1"/>
            </p:cNvPicPr>
            <p:nvPr/>
          </p:nvPicPr>
          <p:blipFill>
            <a:blip r:embed="rId2"/>
            <a:stretch>
              <a:fillRect/>
            </a:stretch>
          </p:blipFill>
          <p:spPr>
            <a:xfrm>
              <a:off x="10115" y="2814"/>
              <a:ext cx="438" cy="1491"/>
            </a:xfrm>
            <a:prstGeom prst="rect">
              <a:avLst/>
            </a:prstGeom>
            <a:effectLst>
              <a:outerShdw blurRad="63500" sx="101000" sy="101000" algn="ctr" rotWithShape="0">
                <a:prstClr val="black">
                  <a:alpha val="30000"/>
                </a:prstClr>
              </a:outerShdw>
            </a:effectLst>
          </p:spPr>
        </p:pic>
        <p:pic>
          <p:nvPicPr>
            <p:cNvPr id="33" name="图形 363"/>
            <p:cNvPicPr>
              <a:picLocks noChangeAspect="1"/>
            </p:cNvPicPr>
            <p:nvPr/>
          </p:nvPicPr>
          <p:blipFill>
            <a:blip r:embed="rId2"/>
            <a:stretch>
              <a:fillRect/>
            </a:stretch>
          </p:blipFill>
          <p:spPr>
            <a:xfrm>
              <a:off x="10750" y="2814"/>
              <a:ext cx="438" cy="1491"/>
            </a:xfrm>
            <a:prstGeom prst="rect">
              <a:avLst/>
            </a:prstGeom>
            <a:effectLst>
              <a:outerShdw blurRad="63500" sx="101000" sy="101000" algn="ctr" rotWithShape="0">
                <a:prstClr val="black">
                  <a:alpha val="30000"/>
                </a:prstClr>
              </a:outerShdw>
            </a:effectLst>
          </p:spPr>
        </p:pic>
        <p:pic>
          <p:nvPicPr>
            <p:cNvPr id="34" name="图形 364"/>
            <p:cNvPicPr>
              <a:picLocks noChangeAspect="1"/>
            </p:cNvPicPr>
            <p:nvPr/>
          </p:nvPicPr>
          <p:blipFill>
            <a:blip r:embed="rId2"/>
            <a:stretch>
              <a:fillRect/>
            </a:stretch>
          </p:blipFill>
          <p:spPr>
            <a:xfrm>
              <a:off x="12181" y="2814"/>
              <a:ext cx="438" cy="1491"/>
            </a:xfrm>
            <a:prstGeom prst="rect">
              <a:avLst/>
            </a:prstGeom>
            <a:effectLst>
              <a:outerShdw blurRad="63500" sx="101000" sy="101000" algn="ctr" rotWithShape="0">
                <a:prstClr val="black">
                  <a:alpha val="30000"/>
                </a:prstClr>
              </a:outerShdw>
            </a:effectLst>
          </p:spPr>
        </p:pic>
        <p:pic>
          <p:nvPicPr>
            <p:cNvPr id="35" name="图形 365"/>
            <p:cNvPicPr>
              <a:picLocks noChangeAspect="1"/>
            </p:cNvPicPr>
            <p:nvPr/>
          </p:nvPicPr>
          <p:blipFill>
            <a:blip r:embed="rId1"/>
            <a:stretch>
              <a:fillRect/>
            </a:stretch>
          </p:blipFill>
          <p:spPr>
            <a:xfrm>
              <a:off x="10115" y="4517"/>
              <a:ext cx="600" cy="1491"/>
            </a:xfrm>
            <a:prstGeom prst="rect">
              <a:avLst/>
            </a:prstGeom>
            <a:effectLst>
              <a:outerShdw blurRad="63500" sx="101000" sy="101000" algn="ctr" rotWithShape="0">
                <a:prstClr val="black">
                  <a:alpha val="30000"/>
                </a:prstClr>
              </a:outerShdw>
            </a:effectLst>
          </p:spPr>
        </p:pic>
        <p:pic>
          <p:nvPicPr>
            <p:cNvPr id="36" name="图形 366"/>
            <p:cNvPicPr>
              <a:picLocks noChangeAspect="1"/>
            </p:cNvPicPr>
            <p:nvPr/>
          </p:nvPicPr>
          <p:blipFill>
            <a:blip r:embed="rId2"/>
            <a:stretch>
              <a:fillRect/>
            </a:stretch>
          </p:blipFill>
          <p:spPr>
            <a:xfrm>
              <a:off x="11545" y="4517"/>
              <a:ext cx="438" cy="1491"/>
            </a:xfrm>
            <a:prstGeom prst="rect">
              <a:avLst/>
            </a:prstGeom>
            <a:effectLst>
              <a:outerShdw blurRad="63500" sx="101000" sy="101000" algn="ctr" rotWithShape="0">
                <a:prstClr val="black">
                  <a:alpha val="30000"/>
                </a:prstClr>
              </a:outerShdw>
            </a:effectLst>
          </p:spPr>
        </p:pic>
        <p:pic>
          <p:nvPicPr>
            <p:cNvPr id="37" name="图形 367"/>
            <p:cNvPicPr>
              <a:picLocks noChangeAspect="1"/>
            </p:cNvPicPr>
            <p:nvPr/>
          </p:nvPicPr>
          <p:blipFill>
            <a:blip r:embed="rId2"/>
            <a:stretch>
              <a:fillRect/>
            </a:stretch>
          </p:blipFill>
          <p:spPr>
            <a:xfrm>
              <a:off x="10914" y="4517"/>
              <a:ext cx="438" cy="1491"/>
            </a:xfrm>
            <a:prstGeom prst="rect">
              <a:avLst/>
            </a:prstGeom>
            <a:effectLst>
              <a:outerShdw blurRad="63500" sx="101000" sy="101000" algn="ctr" rotWithShape="0">
                <a:prstClr val="black">
                  <a:alpha val="30000"/>
                </a:prstClr>
              </a:outerShdw>
            </a:effectLst>
          </p:spPr>
        </p:pic>
        <p:pic>
          <p:nvPicPr>
            <p:cNvPr id="38" name="图形 368"/>
            <p:cNvPicPr>
              <a:picLocks noChangeAspect="1"/>
            </p:cNvPicPr>
            <p:nvPr/>
          </p:nvPicPr>
          <p:blipFill>
            <a:blip r:embed="rId2"/>
            <a:stretch>
              <a:fillRect/>
            </a:stretch>
          </p:blipFill>
          <p:spPr>
            <a:xfrm>
              <a:off x="12181" y="4517"/>
              <a:ext cx="438" cy="1491"/>
            </a:xfrm>
            <a:prstGeom prst="rect">
              <a:avLst/>
            </a:prstGeom>
            <a:effectLst>
              <a:outerShdw blurRad="63500" sx="101000" sy="101000" algn="ctr" rotWithShape="0">
                <a:prstClr val="black">
                  <a:alpha val="30000"/>
                </a:prstClr>
              </a:outerShdw>
            </a:effectLst>
          </p:spPr>
        </p:pic>
        <p:pic>
          <p:nvPicPr>
            <p:cNvPr id="39" name="图形 377"/>
            <p:cNvPicPr>
              <a:picLocks noChangeAspect="1"/>
            </p:cNvPicPr>
            <p:nvPr/>
          </p:nvPicPr>
          <p:blipFill>
            <a:blip r:embed="rId1"/>
            <a:stretch>
              <a:fillRect/>
            </a:stretch>
          </p:blipFill>
          <p:spPr>
            <a:xfrm>
              <a:off x="12019" y="6237"/>
              <a:ext cx="600" cy="1491"/>
            </a:xfrm>
            <a:prstGeom prst="rect">
              <a:avLst/>
            </a:prstGeom>
            <a:effectLst>
              <a:outerShdw blurRad="63500" sx="101000" sy="101000" algn="ctr" rotWithShape="0">
                <a:prstClr val="black">
                  <a:alpha val="30000"/>
                </a:prstClr>
              </a:outerShdw>
            </a:effectLst>
          </p:spPr>
        </p:pic>
        <p:pic>
          <p:nvPicPr>
            <p:cNvPr id="40" name="图形 378"/>
            <p:cNvPicPr>
              <a:picLocks noChangeAspect="1"/>
            </p:cNvPicPr>
            <p:nvPr/>
          </p:nvPicPr>
          <p:blipFill>
            <a:blip r:embed="rId2"/>
            <a:stretch>
              <a:fillRect/>
            </a:stretch>
          </p:blipFill>
          <p:spPr>
            <a:xfrm>
              <a:off x="10115" y="6237"/>
              <a:ext cx="438" cy="1491"/>
            </a:xfrm>
            <a:prstGeom prst="rect">
              <a:avLst/>
            </a:prstGeom>
            <a:effectLst>
              <a:outerShdw blurRad="63500" sx="101000" sy="101000" algn="ctr" rotWithShape="0">
                <a:prstClr val="black">
                  <a:alpha val="30000"/>
                </a:prstClr>
              </a:outerShdw>
            </a:effectLst>
          </p:spPr>
        </p:pic>
        <p:pic>
          <p:nvPicPr>
            <p:cNvPr id="41" name="图形 379"/>
            <p:cNvPicPr>
              <a:picLocks noChangeAspect="1"/>
            </p:cNvPicPr>
            <p:nvPr/>
          </p:nvPicPr>
          <p:blipFill>
            <a:blip r:embed="rId2"/>
            <a:stretch>
              <a:fillRect/>
            </a:stretch>
          </p:blipFill>
          <p:spPr>
            <a:xfrm>
              <a:off x="10805" y="6237"/>
              <a:ext cx="438" cy="1491"/>
            </a:xfrm>
            <a:prstGeom prst="rect">
              <a:avLst/>
            </a:prstGeom>
            <a:effectLst>
              <a:outerShdw blurRad="63500" sx="101000" sy="101000" algn="ctr" rotWithShape="0">
                <a:prstClr val="black">
                  <a:alpha val="30000"/>
                </a:prstClr>
              </a:outerShdw>
            </a:effectLst>
          </p:spPr>
        </p:pic>
        <p:pic>
          <p:nvPicPr>
            <p:cNvPr id="42" name="图形 380"/>
            <p:cNvPicPr>
              <a:picLocks noChangeAspect="1"/>
            </p:cNvPicPr>
            <p:nvPr/>
          </p:nvPicPr>
          <p:blipFill>
            <a:blip r:embed="rId2"/>
            <a:stretch>
              <a:fillRect/>
            </a:stretch>
          </p:blipFill>
          <p:spPr>
            <a:xfrm>
              <a:off x="11495" y="6237"/>
              <a:ext cx="438" cy="1491"/>
            </a:xfrm>
            <a:prstGeom prst="rect">
              <a:avLst/>
            </a:prstGeom>
            <a:effectLst>
              <a:outerShdw blurRad="63500" sx="101000" sy="101000" algn="ctr" rotWithShape="0">
                <a:prstClr val="black">
                  <a:alpha val="30000"/>
                </a:prstClr>
              </a:outerShdw>
            </a:effectLst>
          </p:spPr>
        </p:pic>
        <p:pic>
          <p:nvPicPr>
            <p:cNvPr id="43" name="图形 384"/>
            <p:cNvPicPr>
              <a:picLocks noChangeAspect="1"/>
            </p:cNvPicPr>
            <p:nvPr/>
          </p:nvPicPr>
          <p:blipFill>
            <a:blip r:embed="rId1"/>
            <a:stretch>
              <a:fillRect/>
            </a:stretch>
          </p:blipFill>
          <p:spPr>
            <a:xfrm>
              <a:off x="14947" y="6222"/>
              <a:ext cx="600" cy="1491"/>
            </a:xfrm>
            <a:prstGeom prst="rect">
              <a:avLst/>
            </a:prstGeom>
            <a:effectLst>
              <a:outerShdw blurRad="63500" sx="101000" sy="101000" algn="ctr" rotWithShape="0">
                <a:prstClr val="black">
                  <a:alpha val="30000"/>
                </a:prstClr>
              </a:outerShdw>
            </a:effectLst>
          </p:spPr>
        </p:pic>
        <p:pic>
          <p:nvPicPr>
            <p:cNvPr id="46" name="图形 385"/>
            <p:cNvPicPr>
              <a:picLocks noChangeAspect="1"/>
            </p:cNvPicPr>
            <p:nvPr/>
          </p:nvPicPr>
          <p:blipFill>
            <a:blip r:embed="rId1"/>
            <a:stretch>
              <a:fillRect/>
            </a:stretch>
          </p:blipFill>
          <p:spPr>
            <a:xfrm>
              <a:off x="14947" y="4454"/>
              <a:ext cx="600" cy="1491"/>
            </a:xfrm>
            <a:prstGeom prst="rect">
              <a:avLst/>
            </a:prstGeom>
            <a:effectLst>
              <a:outerShdw blurRad="63500" sx="101000" sy="101000" algn="ctr" rotWithShape="0">
                <a:prstClr val="black">
                  <a:alpha val="30000"/>
                </a:prstClr>
              </a:outerShdw>
            </a:effectLst>
          </p:spPr>
        </p:pic>
        <p:pic>
          <p:nvPicPr>
            <p:cNvPr id="48" name="图形 386"/>
            <p:cNvPicPr>
              <a:picLocks noChangeAspect="1"/>
            </p:cNvPicPr>
            <p:nvPr/>
          </p:nvPicPr>
          <p:blipFill>
            <a:blip r:embed="rId1"/>
            <a:stretch>
              <a:fillRect/>
            </a:stretch>
          </p:blipFill>
          <p:spPr>
            <a:xfrm>
              <a:off x="14947" y="2790"/>
              <a:ext cx="600" cy="1491"/>
            </a:xfrm>
            <a:prstGeom prst="rect">
              <a:avLst/>
            </a:prstGeom>
            <a:effectLst>
              <a:outerShdw blurRad="63500" sx="101000" sy="101000" algn="ctr" rotWithShape="0">
                <a:prstClr val="black">
                  <a:alpha val="30000"/>
                </a:prstClr>
              </a:outerShdw>
            </a:effectLst>
          </p:spPr>
        </p:pic>
        <p:grpSp>
          <p:nvGrpSpPr>
            <p:cNvPr id="49" name="组合 48"/>
            <p:cNvGrpSpPr/>
            <p:nvPr/>
          </p:nvGrpSpPr>
          <p:grpSpPr>
            <a:xfrm>
              <a:off x="12989" y="5254"/>
              <a:ext cx="1465" cy="141"/>
              <a:chOff x="3028070" y="2047147"/>
              <a:chExt cx="930547" cy="165482"/>
            </a:xfrm>
            <a:solidFill>
              <a:schemeClr val="bg1"/>
            </a:solidFill>
          </p:grpSpPr>
          <p:cxnSp>
            <p:nvCxnSpPr>
              <p:cNvPr id="105" name="直接连接符 104"/>
              <p:cNvCxnSpPr/>
              <p:nvPr/>
            </p:nvCxnSpPr>
            <p:spPr>
              <a:xfrm>
                <a:off x="3028070" y="2129887"/>
                <a:ext cx="760948" cy="0"/>
              </a:xfrm>
              <a:prstGeom prst="line">
                <a:avLst/>
              </a:prstGeom>
              <a:grpFill/>
              <a:ln w="158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06" name="等腰三角形 105"/>
              <p:cNvSpPr/>
              <p:nvPr/>
            </p:nvSpPr>
            <p:spPr>
              <a:xfrm rot="5400000">
                <a:off x="3780592" y="2034604"/>
                <a:ext cx="165482" cy="190568"/>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sp>
          <p:nvSpPr>
            <p:cNvPr id="50" name="文本框 49"/>
            <p:cNvSpPr txBox="1"/>
            <p:nvPr/>
          </p:nvSpPr>
          <p:spPr>
            <a:xfrm>
              <a:off x="13148" y="4809"/>
              <a:ext cx="1186" cy="945"/>
            </a:xfrm>
            <a:prstGeom prst="rect">
              <a:avLst/>
            </a:prstGeom>
            <a:noFill/>
          </p:spPr>
          <p:txBody>
            <a:bodyPr wrap="squar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筛选标注</a:t>
              </a:r>
              <a:r>
                <a:rPr lang="en-US" altLang="zh-CN" sz="1100" dirty="0">
                  <a:solidFill>
                    <a:schemeClr val="bg1"/>
                  </a:solidFill>
                  <a:latin typeface="微软雅黑" panose="020B0503020204020204" pitchFamily="34" charset="-122"/>
                  <a:ea typeface="微软雅黑" panose="020B0503020204020204" pitchFamily="34" charset="-122"/>
                </a:rPr>
                <a:t>  </a:t>
              </a:r>
              <a:endParaRPr lang="en-US" altLang="zh-CN" sz="1100" dirty="0">
                <a:solidFill>
                  <a:schemeClr val="bg1"/>
                </a:solidFill>
                <a:latin typeface="微软雅黑" panose="020B0503020204020204" pitchFamily="34" charset="-122"/>
                <a:ea typeface="微软雅黑" panose="020B0503020204020204" pitchFamily="34" charset="-122"/>
              </a:endParaRPr>
            </a:p>
            <a:p>
              <a:endParaRPr lang="en-US" altLang="zh-CN" sz="1100" dirty="0">
                <a:solidFill>
                  <a:schemeClr val="bg1"/>
                </a:solidFill>
                <a:latin typeface="微软雅黑" panose="020B0503020204020204" pitchFamily="34" charset="-122"/>
                <a:ea typeface="微软雅黑" panose="020B0503020204020204" pitchFamily="34" charset="-122"/>
              </a:endParaRPr>
            </a:p>
            <a:p>
              <a:r>
                <a:rPr lang="zh-CN" altLang="en-US" sz="1100" dirty="0">
                  <a:solidFill>
                    <a:schemeClr val="bg1"/>
                  </a:solidFill>
                  <a:latin typeface="微软雅黑" panose="020B0503020204020204" pitchFamily="34" charset="-122"/>
                  <a:ea typeface="微软雅黑" panose="020B0503020204020204" pitchFamily="34" charset="-122"/>
                </a:rPr>
                <a:t>意向客户</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10914" y="2147"/>
              <a:ext cx="735" cy="410"/>
            </a:xfrm>
            <a:prstGeom prst="rect">
              <a:avLst/>
            </a:prstGeom>
            <a:noFill/>
          </p:spPr>
          <p:txBody>
            <a:bodyPr wrap="square" rtlCol="0">
              <a:spAutoFit/>
            </a:bodyPr>
            <a:lstStyle/>
            <a:p>
              <a:r>
                <a:rPr lang="zh-CN" altLang="en-US" sz="1100" dirty="0">
                  <a:solidFill>
                    <a:schemeClr val="bg1"/>
                  </a:solidFill>
                  <a:latin typeface="微软雅黑" panose="020B0503020204020204" pitchFamily="34" charset="-122"/>
                  <a:ea typeface="微软雅黑" panose="020B0503020204020204" pitchFamily="34" charset="-122"/>
                </a:rPr>
                <a:t>客户</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15939" y="5159"/>
              <a:ext cx="1366" cy="261"/>
              <a:chOff x="3091343" y="2047147"/>
              <a:chExt cx="867277" cy="165482"/>
            </a:xfrm>
          </p:grpSpPr>
          <p:cxnSp>
            <p:nvCxnSpPr>
              <p:cNvPr id="103" name="直接连接符 102"/>
              <p:cNvCxnSpPr/>
              <p:nvPr/>
            </p:nvCxnSpPr>
            <p:spPr>
              <a:xfrm>
                <a:off x="3091343" y="2129888"/>
                <a:ext cx="69767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等腰三角形 103"/>
              <p:cNvSpPr/>
              <p:nvPr/>
            </p:nvSpPr>
            <p:spPr>
              <a:xfrm rot="5400000">
                <a:off x="3780595" y="2034604"/>
                <a:ext cx="165482" cy="19056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grpSp>
          <p:nvGrpSpPr>
            <p:cNvPr id="61" name="组合 60"/>
            <p:cNvGrpSpPr/>
            <p:nvPr/>
          </p:nvGrpSpPr>
          <p:grpSpPr>
            <a:xfrm>
              <a:off x="2756" y="3729"/>
              <a:ext cx="3555" cy="3080"/>
              <a:chOff x="2492054" y="2075559"/>
              <a:chExt cx="2257366" cy="1955796"/>
            </a:xfrm>
            <a:solidFill>
              <a:schemeClr val="bg1"/>
            </a:solidFill>
          </p:grpSpPr>
          <p:grpSp>
            <p:nvGrpSpPr>
              <p:cNvPr id="94" name="组合 93"/>
              <p:cNvGrpSpPr/>
              <p:nvPr/>
            </p:nvGrpSpPr>
            <p:grpSpPr>
              <a:xfrm>
                <a:off x="2492054" y="2972719"/>
                <a:ext cx="2019927" cy="165482"/>
                <a:chOff x="1938690" y="2047147"/>
                <a:chExt cx="2019927" cy="165482"/>
              </a:xfrm>
              <a:grpFill/>
            </p:grpSpPr>
            <p:cxnSp>
              <p:nvCxnSpPr>
                <p:cNvPr id="101" name="直接连接符 100"/>
                <p:cNvCxnSpPr/>
                <p:nvPr/>
              </p:nvCxnSpPr>
              <p:spPr>
                <a:xfrm flipV="1">
                  <a:off x="1938690" y="2129889"/>
                  <a:ext cx="1850328" cy="1580"/>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2" name="等腰三角形 101"/>
                <p:cNvSpPr/>
                <p:nvPr/>
              </p:nvSpPr>
              <p:spPr>
                <a:xfrm rot="5400000">
                  <a:off x="3780592" y="2034604"/>
                  <a:ext cx="165482" cy="190568"/>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100" dirty="0">
                    <a:solidFill>
                      <a:schemeClr val="bg1"/>
                    </a:solidFill>
                    <a:latin typeface="微软雅黑" panose="020B0503020204020204" pitchFamily="34" charset="-122"/>
                    <a:ea typeface="微软雅黑" panose="020B0503020204020204" pitchFamily="34" charset="-122"/>
                    <a:sym typeface="+mn-ea"/>
                  </a:endParaRPr>
                </a:p>
              </p:txBody>
            </p:sp>
          </p:grpSp>
          <p:grpSp>
            <p:nvGrpSpPr>
              <p:cNvPr id="95" name="组合 94"/>
              <p:cNvGrpSpPr/>
              <p:nvPr/>
            </p:nvGrpSpPr>
            <p:grpSpPr>
              <a:xfrm rot="19500000">
                <a:off x="3710327" y="2075559"/>
                <a:ext cx="1039093" cy="873854"/>
                <a:chOff x="2919524" y="1855745"/>
                <a:chExt cx="1039093" cy="873854"/>
              </a:xfrm>
              <a:grpFill/>
            </p:grpSpPr>
            <p:cxnSp>
              <p:nvCxnSpPr>
                <p:cNvPr id="99" name="直接连接符 98"/>
                <p:cNvCxnSpPr/>
                <p:nvPr/>
              </p:nvCxnSpPr>
              <p:spPr>
                <a:xfrm rot="2100000" flipV="1">
                  <a:off x="2919524" y="1855745"/>
                  <a:ext cx="680409" cy="873854"/>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0" name="等腰三角形 99"/>
                <p:cNvSpPr/>
                <p:nvPr/>
              </p:nvSpPr>
              <p:spPr>
                <a:xfrm rot="5400000">
                  <a:off x="3780592" y="2034604"/>
                  <a:ext cx="165482" cy="190568"/>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grpSp>
            <p:nvGrpSpPr>
              <p:cNvPr id="96" name="组合 95"/>
              <p:cNvGrpSpPr/>
              <p:nvPr/>
            </p:nvGrpSpPr>
            <p:grpSpPr>
              <a:xfrm rot="2100000" flipV="1">
                <a:off x="3710381" y="3159727"/>
                <a:ext cx="1038456" cy="871628"/>
                <a:chOff x="2920161" y="1855946"/>
                <a:chExt cx="1038456" cy="871628"/>
              </a:xfrm>
              <a:grpFill/>
            </p:grpSpPr>
            <p:cxnSp>
              <p:nvCxnSpPr>
                <p:cNvPr id="97" name="直接连接符 96"/>
                <p:cNvCxnSpPr/>
                <p:nvPr/>
              </p:nvCxnSpPr>
              <p:spPr>
                <a:xfrm rot="2100000" flipV="1">
                  <a:off x="2920161" y="1855946"/>
                  <a:ext cx="680409" cy="871628"/>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等腰三角形 97"/>
                <p:cNvSpPr/>
                <p:nvPr/>
              </p:nvSpPr>
              <p:spPr>
                <a:xfrm rot="5400000">
                  <a:off x="3780592" y="2034604"/>
                  <a:ext cx="165482" cy="190568"/>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100" dirty="0">
                    <a:solidFill>
                      <a:schemeClr val="bg1"/>
                    </a:solidFill>
                    <a:latin typeface="微软雅黑" panose="020B0503020204020204" pitchFamily="34" charset="-122"/>
                    <a:ea typeface="微软雅黑" panose="020B0503020204020204" pitchFamily="34" charset="-122"/>
                    <a:sym typeface="+mn-ea"/>
                  </a:endParaRPr>
                </a:p>
              </p:txBody>
            </p:sp>
          </p:grpSp>
        </p:grpSp>
        <p:sp>
          <p:nvSpPr>
            <p:cNvPr id="63" name="文本框 62"/>
            <p:cNvSpPr txBox="1"/>
            <p:nvPr/>
          </p:nvSpPr>
          <p:spPr>
            <a:xfrm>
              <a:off x="3223" y="4801"/>
              <a:ext cx="1179" cy="448"/>
            </a:xfrm>
            <a:prstGeom prst="rect">
              <a:avLst/>
            </a:prstGeom>
            <a:noFill/>
          </p:spPr>
          <p:txBody>
            <a:bodyPr wrap="none" rtlCol="0">
              <a:spAutoFit/>
            </a:bodyPr>
            <a:lstStyle/>
            <a:p>
              <a:pPr>
                <a:lnSpc>
                  <a:spcPct val="125000"/>
                </a:lnSpc>
              </a:pPr>
              <a:r>
                <a:rPr lang="zh-CN" altLang="en-US" sz="1100" dirty="0">
                  <a:solidFill>
                    <a:schemeClr val="bg1"/>
                  </a:solidFill>
                  <a:latin typeface="微软雅黑" panose="020B0503020204020204" pitchFamily="34" charset="-122"/>
                  <a:ea typeface="微软雅黑" panose="020B0503020204020204" pitchFamily="34" charset="-122"/>
                </a:rPr>
                <a:t>数据导入</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66" name="文本框 65"/>
            <p:cNvSpPr txBox="1"/>
            <p:nvPr/>
          </p:nvSpPr>
          <p:spPr>
            <a:xfrm>
              <a:off x="3132" y="7962"/>
              <a:ext cx="4378" cy="679"/>
            </a:xfrm>
            <a:prstGeom prst="rect">
              <a:avLst/>
            </a:prstGeom>
            <a:noFill/>
          </p:spPr>
          <p:txBody>
            <a:bodyPr wrap="square" rtlCol="0">
              <a:spAutoFit/>
            </a:bodyPr>
            <a:lstStyle/>
            <a:p>
              <a:pPr algn="ctr"/>
              <a:r>
                <a:rPr lang="zh-CN" altLang="en-US" sz="1100" dirty="0">
                  <a:solidFill>
                    <a:schemeClr val="bg1"/>
                  </a:solidFill>
                  <a:latin typeface="微软雅黑" panose="020B0503020204020204" pitchFamily="34" charset="-122"/>
                  <a:ea typeface="微软雅黑" panose="020B0503020204020204" pitchFamily="34" charset="-122"/>
                </a:rPr>
                <a:t>在需要人工介入的场景，人工可及时介入，比如复杂的业务办理</a:t>
              </a:r>
              <a:endParaRPr lang="zh-CN" altLang="en-US" sz="1100" dirty="0">
                <a:solidFill>
                  <a:schemeClr val="bg1"/>
                </a:solidFill>
                <a:latin typeface="微软雅黑" panose="020B0503020204020204" pitchFamily="34" charset="-122"/>
                <a:ea typeface="微软雅黑" panose="020B0503020204020204" pitchFamily="34" charset="-122"/>
              </a:endParaRPr>
            </a:p>
          </p:txBody>
        </p:sp>
        <p:cxnSp>
          <p:nvCxnSpPr>
            <p:cNvPr id="69" name="直接连接符 68"/>
            <p:cNvCxnSpPr/>
            <p:nvPr/>
          </p:nvCxnSpPr>
          <p:spPr>
            <a:xfrm flipV="1">
              <a:off x="8128" y="7843"/>
              <a:ext cx="0" cy="972"/>
            </a:xfrm>
            <a:prstGeom prst="line">
              <a:avLst/>
            </a:prstGeom>
            <a:solidFill>
              <a:schemeClr val="bg1"/>
            </a:solid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矩形: 圆角 550"/>
            <p:cNvSpPr/>
            <p:nvPr/>
          </p:nvSpPr>
          <p:spPr>
            <a:xfrm>
              <a:off x="10023" y="2720"/>
              <a:ext cx="2688" cy="5109"/>
            </a:xfrm>
            <a:prstGeom prst="roundRect">
              <a:avLst>
                <a:gd name="adj" fmla="val 7014"/>
              </a:avLst>
            </a:prstGeom>
            <a:noFill/>
            <a:ln w="19050">
              <a:solidFill>
                <a:schemeClr val="bg1">
                  <a:alpha val="1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bg1"/>
                </a:solidFill>
              </a:endParaRPr>
            </a:p>
          </p:txBody>
        </p:sp>
        <p:cxnSp>
          <p:nvCxnSpPr>
            <p:cNvPr id="72" name="直接连接符 71"/>
            <p:cNvCxnSpPr/>
            <p:nvPr/>
          </p:nvCxnSpPr>
          <p:spPr>
            <a:xfrm>
              <a:off x="5239" y="9296"/>
              <a:ext cx="3404"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a:endCxn id="75" idx="3"/>
            </p:cNvCxnSpPr>
            <p:nvPr/>
          </p:nvCxnSpPr>
          <p:spPr>
            <a:xfrm flipV="1">
              <a:off x="8643" y="8060"/>
              <a:ext cx="1303" cy="1236"/>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75" name="等腰三角形 74"/>
            <p:cNvSpPr/>
            <p:nvPr/>
          </p:nvSpPr>
          <p:spPr>
            <a:xfrm rot="2659061">
              <a:off x="9920" y="7803"/>
              <a:ext cx="261" cy="3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chemeClr val="bg1"/>
                </a:solidFill>
                <a:latin typeface="微软雅黑" panose="020B0503020204020204" pitchFamily="34" charset="-122"/>
                <a:ea typeface="微软雅黑" panose="020B0503020204020204" pitchFamily="34" charset="-122"/>
              </a:endParaRPr>
            </a:p>
          </p:txBody>
        </p:sp>
        <p:pic>
          <p:nvPicPr>
            <p:cNvPr id="76" name="图形 3"/>
            <p:cNvPicPr>
              <a:picLocks noChangeAspect="1"/>
            </p:cNvPicPr>
            <p:nvPr/>
          </p:nvPicPr>
          <p:blipFill>
            <a:blip r:embed="rId3"/>
            <a:stretch>
              <a:fillRect/>
            </a:stretch>
          </p:blipFill>
          <p:spPr>
            <a:xfrm>
              <a:off x="6258" y="2952"/>
              <a:ext cx="981" cy="1273"/>
            </a:xfrm>
            <a:prstGeom prst="rect">
              <a:avLst/>
            </a:prstGeom>
            <a:effectLst>
              <a:outerShdw blurRad="63500" sx="101000" sy="101000" algn="ctr" rotWithShape="0">
                <a:prstClr val="black">
                  <a:alpha val="50000"/>
                </a:prstClr>
              </a:outerShdw>
            </a:effectLst>
          </p:spPr>
        </p:pic>
        <p:pic>
          <p:nvPicPr>
            <p:cNvPr id="77" name="图形 4"/>
            <p:cNvPicPr>
              <a:picLocks noChangeAspect="1"/>
            </p:cNvPicPr>
            <p:nvPr/>
          </p:nvPicPr>
          <p:blipFill>
            <a:blip r:embed="rId4"/>
            <a:stretch>
              <a:fillRect/>
            </a:stretch>
          </p:blipFill>
          <p:spPr>
            <a:xfrm>
              <a:off x="6144" y="6203"/>
              <a:ext cx="1210" cy="1331"/>
            </a:xfrm>
            <a:prstGeom prst="rect">
              <a:avLst/>
            </a:prstGeom>
            <a:effectLst>
              <a:outerShdw blurRad="63500" sx="101000" sy="101000" algn="ctr" rotWithShape="0">
                <a:prstClr val="black">
                  <a:alpha val="50000"/>
                </a:prstClr>
              </a:outerShdw>
            </a:effectLst>
          </p:spPr>
        </p:pic>
        <p:pic>
          <p:nvPicPr>
            <p:cNvPr id="78" name="图形 6"/>
            <p:cNvPicPr>
              <a:picLocks noChangeAspect="1"/>
            </p:cNvPicPr>
            <p:nvPr/>
          </p:nvPicPr>
          <p:blipFill>
            <a:blip r:embed="rId5"/>
            <a:stretch>
              <a:fillRect/>
            </a:stretch>
          </p:blipFill>
          <p:spPr>
            <a:xfrm>
              <a:off x="6241" y="4570"/>
              <a:ext cx="981" cy="1269"/>
            </a:xfrm>
            <a:prstGeom prst="rect">
              <a:avLst/>
            </a:prstGeom>
            <a:effectLst>
              <a:outerShdw blurRad="63500" sx="101000" sy="101000" algn="ctr" rotWithShape="0">
                <a:prstClr val="black">
                  <a:alpha val="50000"/>
                </a:prstClr>
              </a:outerShdw>
            </a:effectLst>
          </p:spPr>
        </p:pic>
        <p:grpSp>
          <p:nvGrpSpPr>
            <p:cNvPr id="80" name="组合 79"/>
            <p:cNvGrpSpPr/>
            <p:nvPr/>
          </p:nvGrpSpPr>
          <p:grpSpPr>
            <a:xfrm>
              <a:off x="17454" y="4842"/>
              <a:ext cx="1422" cy="1380"/>
              <a:chOff x="10615109" y="2609215"/>
              <a:chExt cx="902811" cy="876102"/>
            </a:xfrm>
          </p:grpSpPr>
          <p:sp>
            <p:nvSpPr>
              <p:cNvPr id="85" name="文本框 84"/>
              <p:cNvSpPr txBox="1"/>
              <p:nvPr/>
            </p:nvSpPr>
            <p:spPr>
              <a:xfrm>
                <a:off x="10615109" y="3177540"/>
                <a:ext cx="902811" cy="307777"/>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任务完成</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6" name="图形 8"/>
              <p:cNvSpPr/>
              <p:nvPr/>
            </p:nvSpPr>
            <p:spPr>
              <a:xfrm>
                <a:off x="10781400" y="2609215"/>
                <a:ext cx="542819" cy="542819"/>
              </a:xfrm>
              <a:custGeom>
                <a:avLst/>
                <a:gdLst>
                  <a:gd name="connsiteX0" fmla="*/ 326020 w 652039"/>
                  <a:gd name="connsiteY0" fmla="*/ 0 h 652039"/>
                  <a:gd name="connsiteX1" fmla="*/ 0 w 652039"/>
                  <a:gd name="connsiteY1" fmla="*/ 326020 h 652039"/>
                  <a:gd name="connsiteX2" fmla="*/ 326020 w 652039"/>
                  <a:gd name="connsiteY2" fmla="*/ 652040 h 652039"/>
                  <a:gd name="connsiteX3" fmla="*/ 652040 w 652039"/>
                  <a:gd name="connsiteY3" fmla="*/ 326020 h 652039"/>
                  <a:gd name="connsiteX4" fmla="*/ 326020 w 652039"/>
                  <a:gd name="connsiteY4" fmla="*/ 0 h 652039"/>
                  <a:gd name="connsiteX5" fmla="*/ 508449 w 652039"/>
                  <a:gd name="connsiteY5" fmla="*/ 263511 h 652039"/>
                  <a:gd name="connsiteX6" fmla="*/ 296436 w 652039"/>
                  <a:gd name="connsiteY6" fmla="*/ 480858 h 652039"/>
                  <a:gd name="connsiteX7" fmla="*/ 277163 w 652039"/>
                  <a:gd name="connsiteY7" fmla="*/ 489030 h 652039"/>
                  <a:gd name="connsiteX8" fmla="*/ 277016 w 652039"/>
                  <a:gd name="connsiteY8" fmla="*/ 489030 h 652039"/>
                  <a:gd name="connsiteX9" fmla="*/ 257808 w 652039"/>
                  <a:gd name="connsiteY9" fmla="*/ 481070 h 652039"/>
                  <a:gd name="connsiteX10" fmla="*/ 143802 w 652039"/>
                  <a:gd name="connsiteY10" fmla="*/ 367090 h 652039"/>
                  <a:gd name="connsiteX11" fmla="*/ 143802 w 652039"/>
                  <a:gd name="connsiteY11" fmla="*/ 328674 h 652039"/>
                  <a:gd name="connsiteX12" fmla="*/ 182218 w 652039"/>
                  <a:gd name="connsiteY12" fmla="*/ 328674 h 652039"/>
                  <a:gd name="connsiteX13" fmla="*/ 276804 w 652039"/>
                  <a:gd name="connsiteY13" fmla="*/ 423231 h 652039"/>
                  <a:gd name="connsiteX14" fmla="*/ 469609 w 652039"/>
                  <a:gd name="connsiteY14" fmla="*/ 225519 h 652039"/>
                  <a:gd name="connsiteX15" fmla="*/ 508025 w 652039"/>
                  <a:gd name="connsiteY15" fmla="*/ 225095 h 652039"/>
                  <a:gd name="connsiteX16" fmla="*/ 508449 w 652039"/>
                  <a:gd name="connsiteY16" fmla="*/ 263511 h 65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2039" h="652039">
                    <a:moveTo>
                      <a:pt x="326020" y="0"/>
                    </a:moveTo>
                    <a:cubicBezTo>
                      <a:pt x="146255" y="0"/>
                      <a:pt x="0" y="146255"/>
                      <a:pt x="0" y="326020"/>
                    </a:cubicBezTo>
                    <a:cubicBezTo>
                      <a:pt x="0" y="505784"/>
                      <a:pt x="146255" y="652040"/>
                      <a:pt x="326020" y="652040"/>
                    </a:cubicBezTo>
                    <a:cubicBezTo>
                      <a:pt x="505784" y="652040"/>
                      <a:pt x="652040" y="505784"/>
                      <a:pt x="652040" y="326020"/>
                    </a:cubicBezTo>
                    <a:cubicBezTo>
                      <a:pt x="652040" y="146255"/>
                      <a:pt x="505784" y="0"/>
                      <a:pt x="326020" y="0"/>
                    </a:cubicBezTo>
                    <a:close/>
                    <a:moveTo>
                      <a:pt x="508449" y="263511"/>
                    </a:moveTo>
                    <a:lnTo>
                      <a:pt x="296436" y="480858"/>
                    </a:lnTo>
                    <a:cubicBezTo>
                      <a:pt x="291369" y="486044"/>
                      <a:pt x="284419" y="488989"/>
                      <a:pt x="277163" y="489030"/>
                    </a:cubicBezTo>
                    <a:lnTo>
                      <a:pt x="277016" y="489030"/>
                    </a:lnTo>
                    <a:cubicBezTo>
                      <a:pt x="269814" y="489030"/>
                      <a:pt x="262902" y="486164"/>
                      <a:pt x="257808" y="481070"/>
                    </a:cubicBezTo>
                    <a:lnTo>
                      <a:pt x="143802" y="367090"/>
                    </a:lnTo>
                    <a:cubicBezTo>
                      <a:pt x="133187" y="356492"/>
                      <a:pt x="133187" y="339286"/>
                      <a:pt x="143802" y="328674"/>
                    </a:cubicBezTo>
                    <a:cubicBezTo>
                      <a:pt x="154414" y="318060"/>
                      <a:pt x="171606" y="318060"/>
                      <a:pt x="182218" y="328674"/>
                    </a:cubicBezTo>
                    <a:lnTo>
                      <a:pt x="276804" y="423231"/>
                    </a:lnTo>
                    <a:lnTo>
                      <a:pt x="469609" y="225519"/>
                    </a:lnTo>
                    <a:cubicBezTo>
                      <a:pt x="480115" y="214801"/>
                      <a:pt x="497335" y="214600"/>
                      <a:pt x="508025" y="225095"/>
                    </a:cubicBezTo>
                    <a:cubicBezTo>
                      <a:pt x="518757" y="235588"/>
                      <a:pt x="518945" y="252793"/>
                      <a:pt x="508449" y="263511"/>
                    </a:cubicBezTo>
                    <a:close/>
                  </a:path>
                </a:pathLst>
              </a:custGeom>
              <a:solidFill>
                <a:schemeClr val="bg1"/>
              </a:solidFill>
              <a:ln w="642" cap="flat">
                <a:noFill/>
                <a:prstDash val="solid"/>
                <a:miter/>
              </a:ln>
            </p:spPr>
            <p:txBody>
              <a:bodyPr rtlCol="0" anchor="ctr"/>
              <a:lstStyle/>
              <a:p>
                <a:endParaRPr lang="zh-CN" altLang="en-US" sz="1400">
                  <a:solidFill>
                    <a:schemeClr val="bg1"/>
                  </a:solidFill>
                </a:endParaRPr>
              </a:p>
            </p:txBody>
          </p:sp>
        </p:grpSp>
        <p:grpSp>
          <p:nvGrpSpPr>
            <p:cNvPr id="8" name="组合 7"/>
            <p:cNvGrpSpPr/>
            <p:nvPr/>
          </p:nvGrpSpPr>
          <p:grpSpPr>
            <a:xfrm>
              <a:off x="925" y="3052"/>
              <a:ext cx="1139" cy="1995"/>
              <a:chOff x="966490" y="2481524"/>
              <a:chExt cx="723275" cy="1266683"/>
            </a:xfrm>
          </p:grpSpPr>
          <p:sp>
            <p:nvSpPr>
              <p:cNvPr id="64" name="文本框 63"/>
              <p:cNvSpPr txBox="1"/>
              <p:nvPr/>
            </p:nvSpPr>
            <p:spPr>
              <a:xfrm>
                <a:off x="966490" y="3440430"/>
                <a:ext cx="723275" cy="307777"/>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管理员</a:t>
                </a:r>
                <a:endParaRPr lang="zh-CN" altLang="en-US" sz="1400" dirty="0">
                  <a:solidFill>
                    <a:schemeClr val="bg1"/>
                  </a:solidFill>
                  <a:latin typeface="微软雅黑" panose="020B0503020204020204" pitchFamily="34" charset="-122"/>
                  <a:ea typeface="微软雅黑" panose="020B0503020204020204" pitchFamily="34" charset="-122"/>
                </a:endParaRPr>
              </a:p>
            </p:txBody>
          </p:sp>
          <p:pic>
            <p:nvPicPr>
              <p:cNvPr id="81" name="图形 80"/>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2091" y="2481524"/>
                <a:ext cx="420739" cy="946663"/>
              </a:xfrm>
              <a:prstGeom prst="rect">
                <a:avLst/>
              </a:prstGeom>
            </p:spPr>
          </p:pic>
        </p:grpSp>
        <p:grpSp>
          <p:nvGrpSpPr>
            <p:cNvPr id="82" name="组合 81"/>
            <p:cNvGrpSpPr/>
            <p:nvPr/>
          </p:nvGrpSpPr>
          <p:grpSpPr>
            <a:xfrm>
              <a:off x="874" y="8162"/>
              <a:ext cx="1120" cy="1384"/>
              <a:chOff x="1010465" y="4323024"/>
              <a:chExt cx="851235" cy="1051096"/>
            </a:xfrm>
          </p:grpSpPr>
          <p:pic>
            <p:nvPicPr>
              <p:cNvPr id="83" name="图形 8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0465" y="4323024"/>
                <a:ext cx="851235" cy="851234"/>
              </a:xfrm>
              <a:prstGeom prst="rect">
                <a:avLst/>
              </a:prstGeom>
            </p:spPr>
          </p:pic>
          <p:sp>
            <p:nvSpPr>
              <p:cNvPr id="84" name="文本框 83"/>
              <p:cNvSpPr txBox="1"/>
              <p:nvPr/>
            </p:nvSpPr>
            <p:spPr>
              <a:xfrm>
                <a:off x="1119110" y="5060483"/>
                <a:ext cx="557577" cy="313637"/>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坐席</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grpSp>
          <p:nvGrpSpPr>
            <p:cNvPr id="4" name="组合 3"/>
            <p:cNvGrpSpPr/>
            <p:nvPr/>
          </p:nvGrpSpPr>
          <p:grpSpPr>
            <a:xfrm>
              <a:off x="2053" y="8670"/>
              <a:ext cx="6083" cy="261"/>
              <a:chOff x="1849646" y="4872792"/>
              <a:chExt cx="3700889" cy="165475"/>
            </a:xfrm>
            <a:solidFill>
              <a:schemeClr val="bg1"/>
            </a:solidFill>
          </p:grpSpPr>
          <p:cxnSp>
            <p:nvCxnSpPr>
              <p:cNvPr id="67" name="直接连接符 66"/>
              <p:cNvCxnSpPr/>
              <p:nvPr/>
            </p:nvCxnSpPr>
            <p:spPr>
              <a:xfrm flipV="1">
                <a:off x="2034540" y="4954270"/>
                <a:ext cx="3515995" cy="6350"/>
              </a:xfrm>
              <a:prstGeom prst="line">
                <a:avLst/>
              </a:prstGeom>
              <a:grp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等腰三角形 5"/>
              <p:cNvSpPr/>
              <p:nvPr/>
            </p:nvSpPr>
            <p:spPr>
              <a:xfrm rot="16200000" flipH="1">
                <a:off x="1862209" y="4860229"/>
                <a:ext cx="165475" cy="190602"/>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7" name="文本框 6"/>
            <p:cNvSpPr txBox="1"/>
            <p:nvPr/>
          </p:nvSpPr>
          <p:spPr>
            <a:xfrm>
              <a:off x="3177" y="5285"/>
              <a:ext cx="1180" cy="448"/>
            </a:xfrm>
            <a:prstGeom prst="rect">
              <a:avLst/>
            </a:prstGeom>
            <a:noFill/>
          </p:spPr>
          <p:txBody>
            <a:bodyPr wrap="none" rtlCol="0">
              <a:spAutoFit/>
            </a:bodyPr>
            <a:lstStyle/>
            <a:p>
              <a:pPr>
                <a:lnSpc>
                  <a:spcPct val="125000"/>
                </a:lnSpc>
              </a:pPr>
              <a:r>
                <a:rPr lang="zh-CN" altLang="en-US" sz="1100" dirty="0">
                  <a:solidFill>
                    <a:schemeClr val="bg1"/>
                  </a:solidFill>
                  <a:latin typeface="微软雅黑" panose="020B0503020204020204" pitchFamily="34" charset="-122"/>
                  <a:ea typeface="微软雅黑" panose="020B0503020204020204" pitchFamily="34" charset="-122"/>
                </a:rPr>
                <a:t>任务创建</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624" y="5898"/>
              <a:ext cx="1422" cy="1594"/>
              <a:chOff x="801158" y="3177540"/>
              <a:chExt cx="902811" cy="1012026"/>
            </a:xfrm>
          </p:grpSpPr>
          <p:pic>
            <p:nvPicPr>
              <p:cNvPr id="16" name="图形 15"/>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7291" y="3177540"/>
                <a:ext cx="710546" cy="710546"/>
              </a:xfrm>
              <a:prstGeom prst="rect">
                <a:avLst/>
              </a:prstGeom>
            </p:spPr>
          </p:pic>
          <p:sp>
            <p:nvSpPr>
              <p:cNvPr id="20" name="文本框 19"/>
              <p:cNvSpPr txBox="1"/>
              <p:nvPr/>
            </p:nvSpPr>
            <p:spPr>
              <a:xfrm>
                <a:off x="801158" y="3852551"/>
                <a:ext cx="902811" cy="337015"/>
              </a:xfrm>
              <a:prstGeom prst="rect">
                <a:avLst/>
              </a:prstGeom>
              <a:noFill/>
            </p:spPr>
            <p:txBody>
              <a:bodyPr wrap="none" rtlCol="0">
                <a:spAutoFit/>
              </a:bodyPr>
              <a:lstStyle/>
              <a:p>
                <a:pPr>
                  <a:lnSpc>
                    <a:spcPct val="125000"/>
                  </a:lnSpc>
                </a:pPr>
                <a:r>
                  <a:rPr lang="zh-CN" altLang="en-US" sz="1400" dirty="0">
                    <a:solidFill>
                      <a:schemeClr val="bg1"/>
                    </a:solidFill>
                    <a:latin typeface="微软雅黑" panose="020B0503020204020204" pitchFamily="34" charset="-122"/>
                    <a:ea typeface="微软雅黑" panose="020B0503020204020204" pitchFamily="34" charset="-122"/>
                  </a:rPr>
                  <a:t>业务系统</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cxnSp>
          <p:nvCxnSpPr>
            <p:cNvPr id="128" name="直接连接符 127"/>
            <p:cNvCxnSpPr/>
            <p:nvPr/>
          </p:nvCxnSpPr>
          <p:spPr>
            <a:xfrm flipV="1">
              <a:off x="1998" y="5274"/>
              <a:ext cx="770" cy="1247"/>
            </a:xfrm>
            <a:prstGeom prst="line">
              <a:avLst/>
            </a:prstGeom>
            <a:solidFill>
              <a:schemeClr val="bg1"/>
            </a:solidFill>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a:off x="2013" y="3929"/>
              <a:ext cx="755" cy="1345"/>
            </a:xfrm>
            <a:prstGeom prst="line">
              <a:avLst/>
            </a:prstGeom>
            <a:solidFill>
              <a:schemeClr val="bg1"/>
            </a:solidFill>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32" name="文本框 131"/>
            <p:cNvSpPr txBox="1"/>
            <p:nvPr/>
          </p:nvSpPr>
          <p:spPr>
            <a:xfrm rot="18186145">
              <a:off x="2114" y="5881"/>
              <a:ext cx="649" cy="449"/>
            </a:xfrm>
            <a:prstGeom prst="rect">
              <a:avLst/>
            </a:prstGeom>
            <a:noFill/>
          </p:spPr>
          <p:txBody>
            <a:bodyPr wrap="none" rtlCol="0">
              <a:spAutoFit/>
            </a:bodyPr>
            <a:lstStyle/>
            <a:p>
              <a:pPr>
                <a:lnSpc>
                  <a:spcPct val="125000"/>
                </a:lnSpc>
              </a:pPr>
              <a:r>
                <a:rPr lang="en-US" altLang="zh-CN" sz="1100" dirty="0">
                  <a:solidFill>
                    <a:schemeClr val="bg1"/>
                  </a:solidFill>
                  <a:latin typeface="微软雅黑" panose="020B0503020204020204" pitchFamily="34" charset="-122"/>
                  <a:ea typeface="微软雅黑" panose="020B0503020204020204" pitchFamily="34" charset="-122"/>
                </a:rPr>
                <a:t>API</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
          <p:nvSpPr>
            <p:cNvPr id="134" name="文本框 133"/>
            <p:cNvSpPr txBox="1"/>
            <p:nvPr/>
          </p:nvSpPr>
          <p:spPr>
            <a:xfrm rot="3680377">
              <a:off x="2081" y="4100"/>
              <a:ext cx="736" cy="448"/>
            </a:xfrm>
            <a:prstGeom prst="rect">
              <a:avLst/>
            </a:prstGeom>
            <a:noFill/>
          </p:spPr>
          <p:txBody>
            <a:bodyPr wrap="none" rtlCol="0">
              <a:spAutoFit/>
            </a:bodyPr>
            <a:lstStyle/>
            <a:p>
              <a:pPr>
                <a:lnSpc>
                  <a:spcPct val="125000"/>
                </a:lnSpc>
              </a:pPr>
              <a:r>
                <a:rPr lang="zh-CN" altLang="en-US" sz="1100" dirty="0">
                  <a:solidFill>
                    <a:schemeClr val="bg1"/>
                  </a:solidFill>
                  <a:latin typeface="微软雅黑" panose="020B0503020204020204" pitchFamily="34" charset="-122"/>
                  <a:ea typeface="微软雅黑" panose="020B0503020204020204" pitchFamily="34" charset="-122"/>
                </a:rPr>
                <a:t>手动</a:t>
              </a:r>
              <a:endParaRPr lang="zh-CN" altLang="en-US" sz="1100" dirty="0">
                <a:solidFill>
                  <a:schemeClr val="bg1"/>
                </a:solidFill>
                <a:latin typeface="微软雅黑" panose="020B0503020204020204" pitchFamily="34" charset="-122"/>
                <a:ea typeface="微软雅黑" panose="020B0503020204020204" pitchFamily="34" charset="-122"/>
              </a:endParaRPr>
            </a:p>
          </p:txBody>
        </p:sp>
        <p:sp>
          <p:nvSpPr>
            <p:cNvPr id="9" name="矩形: 圆角 3"/>
            <p:cNvSpPr/>
            <p:nvPr/>
          </p:nvSpPr>
          <p:spPr>
            <a:xfrm>
              <a:off x="14712" y="2685"/>
              <a:ext cx="993" cy="5109"/>
            </a:xfrm>
            <a:prstGeom prst="roundRect">
              <a:avLst>
                <a:gd name="adj" fmla="val 7014"/>
              </a:avLst>
            </a:prstGeom>
            <a:noFill/>
            <a:ln w="19050">
              <a:solidFill>
                <a:schemeClr val="bg1">
                  <a:alpha val="1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solidFill>
                  <a:schemeClr val="bg1"/>
                </a:solidFill>
              </a:endParaRPr>
            </a:p>
          </p:txBody>
        </p:sp>
        <p:sp>
          <p:nvSpPr>
            <p:cNvPr id="11" name="文本框 10"/>
            <p:cNvSpPr txBox="1"/>
            <p:nvPr/>
          </p:nvSpPr>
          <p:spPr>
            <a:xfrm>
              <a:off x="7239" y="2147"/>
              <a:ext cx="1489" cy="410"/>
            </a:xfrm>
            <a:prstGeom prst="rect">
              <a:avLst/>
            </a:prstGeom>
            <a:noFill/>
          </p:spPr>
          <p:txBody>
            <a:bodyPr wrap="square" rtlCol="0">
              <a:spAutoFit/>
            </a:bodyPr>
            <a:lstStyle/>
            <a:p>
              <a:r>
                <a:rPr lang="en-US" altLang="zh-CN" sz="1100" dirty="0">
                  <a:solidFill>
                    <a:schemeClr val="bg1"/>
                  </a:solidFill>
                  <a:latin typeface="微软雅黑" panose="020B0503020204020204" pitchFamily="34" charset="-122"/>
                  <a:ea typeface="微软雅黑" panose="020B0503020204020204" pitchFamily="34" charset="-122"/>
                </a:rPr>
                <a:t>RPA</a:t>
              </a:r>
              <a:r>
                <a:rPr lang="zh-CN" altLang="en-US" sz="1100" dirty="0">
                  <a:solidFill>
                    <a:schemeClr val="bg1"/>
                  </a:solidFill>
                  <a:latin typeface="微软雅黑" panose="020B0503020204020204" pitchFamily="34" charset="-122"/>
                  <a:ea typeface="微软雅黑" panose="020B0503020204020204" pitchFamily="34" charset="-122"/>
                </a:rPr>
                <a:t>机器人</a:t>
              </a:r>
              <a:endParaRPr lang="zh-CN" altLang="en-US" sz="1100" dirty="0">
                <a:solidFill>
                  <a:schemeClr val="bg1"/>
                </a:solidFill>
                <a:latin typeface="微软雅黑" panose="020B0503020204020204" pitchFamily="34" charset="-122"/>
                <a:ea typeface="微软雅黑" panose="020B0503020204020204" pitchFamily="34" charset="-122"/>
              </a:endParaRPr>
            </a:p>
          </p:txBody>
        </p:sp>
      </p:grpSp>
      <p:sp>
        <p:nvSpPr>
          <p:cNvPr id="12" name="文本占位符 8"/>
          <p:cNvSpPr txBox="1"/>
          <p:nvPr/>
        </p:nvSpPr>
        <p:spPr>
          <a:xfrm>
            <a:off x="401320" y="1224280"/>
            <a:ext cx="2986405" cy="5086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90204" pitchFamily="34" charset="0"/>
              <a:buNone/>
            </a:pPr>
            <a:r>
              <a:rPr kumimoji="1" lang="zh-CN" altLang="en-US" sz="1600" b="1" dirty="0">
                <a:solidFill>
                  <a:schemeClr val="bg1"/>
                </a:solidFill>
                <a:latin typeface="微软雅黑" charset="0"/>
                <a:ea typeface="微软雅黑" charset="0"/>
                <a:cs typeface="Arial" panose="020B0604020202090204" pitchFamily="34" charset="0"/>
              </a:rPr>
              <a:t>外呼流程：</a:t>
            </a:r>
            <a:endParaRPr kumimoji="1" lang="zh-CN" altLang="en-US" sz="1600" b="1" dirty="0">
              <a:solidFill>
                <a:schemeClr val="bg1"/>
              </a:solidFill>
              <a:latin typeface="微软雅黑" charset="0"/>
              <a:ea typeface="微软雅黑" charset="0"/>
              <a:cs typeface="Arial" panose="020B060402020209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flipV="1">
            <a:off x="-1" y="1079500"/>
            <a:ext cx="12192001" cy="38100"/>
          </a:xfrm>
          <a:prstGeom prst="line">
            <a:avLst/>
          </a:prstGeom>
          <a:ln w="15875">
            <a:gradFill>
              <a:gsLst>
                <a:gs pos="27500">
                  <a:srgbClr val="01A8FF"/>
                </a:gs>
                <a:gs pos="0">
                  <a:schemeClr val="bg1"/>
                </a:gs>
                <a:gs pos="55000">
                  <a:srgbClr val="B484E2"/>
                </a:gs>
                <a:gs pos="100000">
                  <a:srgbClr val="1A070E"/>
                </a:gs>
              </a:gsLst>
              <a:lin ang="5400000" scaled="1"/>
            </a:gra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2498" y="285760"/>
            <a:ext cx="8288083" cy="738664"/>
          </a:xfrm>
          <a:prstGeom prst="rect">
            <a:avLst/>
          </a:prstGeom>
          <a:noFill/>
        </p:spPr>
        <p:txBody>
          <a:bodyPr wrap="square" rtlCol="0">
            <a:spAutoFit/>
          </a:bodyPr>
          <a:lstStyle/>
          <a:p>
            <a:pPr lvl="0">
              <a:defRPr/>
            </a:pPr>
            <a:r>
              <a:rPr lang="zh-CN" altLang="en-US" sz="2400" b="1" dirty="0">
                <a:solidFill>
                  <a:schemeClr val="bg1"/>
                </a:solidFill>
                <a:latin typeface="微软雅黑" panose="020B0503020204020204" pitchFamily="34" charset="-122"/>
                <a:ea typeface="微软雅黑" panose="020B0503020204020204" pitchFamily="34" charset="-122"/>
              </a:rPr>
              <a:t>流程</a:t>
            </a:r>
            <a:r>
              <a:rPr lang="en-US" altLang="zh-CN" sz="2400" b="1" dirty="0">
                <a:solidFill>
                  <a:schemeClr val="bg1"/>
                </a:solidFill>
                <a:latin typeface="微软雅黑" panose="020B0503020204020204" pitchFamily="34" charset="-122"/>
                <a:ea typeface="微软雅黑" panose="020B0503020204020204" pitchFamily="34" charset="-122"/>
              </a:rPr>
              <a:t>&amp;</a:t>
            </a:r>
            <a:r>
              <a:rPr lang="zh-CN" altLang="en-US" sz="2400" b="1" dirty="0">
                <a:solidFill>
                  <a:schemeClr val="bg1"/>
                </a:solidFill>
                <a:latin typeface="微软雅黑" panose="020B0503020204020204" pitchFamily="34" charset="-122"/>
                <a:ea typeface="微软雅黑" panose="020B0503020204020204" pitchFamily="34" charset="-122"/>
              </a:rPr>
              <a:t>机器人监控、管理说明</a:t>
            </a:r>
            <a:endParaRPr lang="en-US" altLang="zh-CN" sz="2400" b="1" dirty="0">
              <a:solidFill>
                <a:schemeClr val="bg1"/>
              </a:solidFill>
              <a:latin typeface="微软雅黑" panose="020B0503020204020204" pitchFamily="34" charset="-122"/>
              <a:ea typeface="微软雅黑" panose="020B0503020204020204" pitchFamily="34" charset="-122"/>
            </a:endParaRPr>
          </a:p>
          <a:p>
            <a:pPr lvl="0">
              <a:defRPr/>
            </a:pPr>
            <a:r>
              <a:rPr lang="en-US" altLang="zh-CN" dirty="0" err="1">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Process&amp;Robot</a:t>
            </a:r>
            <a:r>
              <a:rPr lang="zh-CN" alt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 </a:t>
            </a: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Orchestrator</a:t>
            </a:r>
            <a:r>
              <a:rPr lang="zh-CN" alt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 </a:t>
            </a: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and</a:t>
            </a:r>
            <a:r>
              <a:rPr lang="zh-CN" altLang="en-US"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 </a:t>
            </a:r>
            <a:r>
              <a:rPr lang="en-US" altLang="zh-CN" dirty="0">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M</a:t>
            </a:r>
            <a:r>
              <a:rPr lang="en-GB" altLang="zh-CN" dirty="0" err="1">
                <a:gradFill flip="none" rotWithShape="1">
                  <a:gsLst>
                    <a:gs pos="0">
                      <a:srgbClr val="01A8FF"/>
                    </a:gs>
                    <a:gs pos="59000">
                      <a:srgbClr val="B484E2"/>
                    </a:gs>
                    <a:gs pos="100000">
                      <a:srgbClr val="1A070E"/>
                    </a:gs>
                  </a:gsLst>
                  <a:lin ang="0" scaled="1"/>
                  <a:tileRect/>
                </a:gradFill>
                <a:latin typeface="微软雅黑" panose="020B0503020204020204" pitchFamily="34" charset="-122"/>
                <a:ea typeface="微软雅黑" panose="020B0503020204020204" pitchFamily="34" charset="-122"/>
                <a:cs typeface="Arial" panose="020B0604020202090204" pitchFamily="34" charset="0"/>
              </a:rPr>
              <a:t>anagement</a:t>
            </a:r>
            <a:endParaRPr lang="en-US" sz="1400" b="1" dirty="0">
              <a:solidFill>
                <a:schemeClr val="bg1"/>
              </a:solidFill>
              <a:latin typeface="微软雅黑" panose="020B0503020204020204" pitchFamily="34" charset="-122"/>
              <a:ea typeface="微软雅黑" panose="020B0503020204020204" pitchFamily="34" charset="-122"/>
            </a:endParaRPr>
          </a:p>
        </p:txBody>
      </p:sp>
      <p:sp>
        <p:nvSpPr>
          <p:cNvPr id="39" name="矩形: 圆角 38"/>
          <p:cNvSpPr/>
          <p:nvPr/>
        </p:nvSpPr>
        <p:spPr>
          <a:xfrm>
            <a:off x="3246755" y="2398395"/>
            <a:ext cx="2717800" cy="3521710"/>
          </a:xfrm>
          <a:prstGeom prst="roundRect">
            <a:avLst>
              <a:gd name="adj" fmla="val 4517"/>
            </a:avLst>
          </a:prstGeom>
          <a:noFill/>
          <a:ln w="12700" cmpd="sng">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文本框 34"/>
          <p:cNvSpPr txBox="1"/>
          <p:nvPr/>
        </p:nvSpPr>
        <p:spPr>
          <a:xfrm>
            <a:off x="443230" y="1734185"/>
            <a:ext cx="1915795" cy="30670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①创建工单并流转</a:t>
            </a:r>
            <a:endParaRPr lang="zh-CN" altLang="en-US" sz="1400" b="1" kern="0" spc="200" dirty="0">
              <a:solidFill>
                <a:schemeClr val="bg1"/>
              </a:solidFill>
            </a:endParaRPr>
          </a:p>
        </p:txBody>
      </p:sp>
      <p:sp>
        <p:nvSpPr>
          <p:cNvPr id="12" name="文本框 11"/>
          <p:cNvSpPr txBox="1"/>
          <p:nvPr/>
        </p:nvSpPr>
        <p:spPr>
          <a:xfrm>
            <a:off x="3577590" y="1626235"/>
            <a:ext cx="1915795" cy="521970"/>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kumimoji="0" lang="zh-CN" altLang="en-US" sz="1400" b="1" i="0" u="none" strike="noStrike" kern="0" cap="none" spc="2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②导入回访数据并创建外呼任务</a:t>
            </a:r>
            <a:endParaRPr kumimoji="0" lang="zh-CN" altLang="en-US" sz="1400" b="1" i="0" u="none" strike="noStrike" kern="0" cap="none" spc="2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6577965" y="1734185"/>
            <a:ext cx="1915795" cy="30797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③回收话单</a:t>
            </a:r>
            <a:endParaRPr kumimoji="0" lang="zh-CN" altLang="en-US" sz="1400" b="1" i="0" u="none" strike="noStrike" kern="0" cap="none" spc="2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nvSpPr>
        <p:spPr>
          <a:xfrm>
            <a:off x="9616440" y="1725930"/>
            <a:ext cx="1915795" cy="307975"/>
          </a:xfrm>
          <a:prstGeom prst="rect">
            <a:avLst/>
          </a:prstGeom>
          <a:noFill/>
        </p:spPr>
        <p:txBody>
          <a:bodyPr wrap="square" rtlCol="0">
            <a:spAutoFit/>
          </a:bodyPr>
          <a:lstStyle>
            <a:defPPr>
              <a:defRPr lang="zh-CN"/>
            </a:defPPr>
            <a:lvl1pPr marL="285750" indent="-144145" defTabSz="739775">
              <a:lnSpc>
                <a:spcPts val="2000"/>
              </a:lnSpc>
              <a:buFont typeface="Arial" panose="020B0604020202090204" pitchFamily="34" charset="0"/>
              <a:buChar char="•"/>
              <a:defRPr sz="1200">
                <a:latin typeface="微软雅黑" panose="020B0503020204020204" pitchFamily="34" charset="-122"/>
                <a:ea typeface="微软雅黑" panose="020B0503020204020204" pitchFamily="34" charset="-122"/>
              </a:defRPr>
            </a:lvl1pPr>
          </a:lstStyle>
          <a:p>
            <a:pPr marL="0" marR="0" lvl="0" indent="0" algn="ctr" defTabSz="739775" rtl="0" eaLnBrk="1" fontAlgn="base" latinLnBrk="0" hangingPunct="1">
              <a:lnSpc>
                <a:spcPct val="100000"/>
              </a:lnSpc>
              <a:spcBef>
                <a:spcPct val="0"/>
              </a:spcBef>
              <a:spcAft>
                <a:spcPct val="0"/>
              </a:spcAft>
              <a:buClrTx/>
              <a:buSzTx/>
              <a:buFont typeface="Arial" panose="020B0604020202090204" pitchFamily="34" charset="0"/>
              <a:buNone/>
              <a:defRPr/>
            </a:pPr>
            <a:r>
              <a:rPr lang="zh-CN" altLang="en-US" sz="1400" b="1" kern="0" spc="200" dirty="0">
                <a:solidFill>
                  <a:schemeClr val="bg1"/>
                </a:solidFill>
              </a:rPr>
              <a:t>④报表分析</a:t>
            </a:r>
            <a:endParaRPr kumimoji="0" lang="zh-CN" altLang="en-US" sz="1400" b="1" i="0" u="none" strike="noStrike" kern="0" cap="none" spc="20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pic>
        <p:nvPicPr>
          <p:cNvPr id="25" name="图片 24"/>
          <p:cNvPicPr>
            <a:picLocks noChangeAspect="1"/>
          </p:cNvPicPr>
          <p:nvPr/>
        </p:nvPicPr>
        <p:blipFill>
          <a:blip r:embed="rId1"/>
          <a:stretch>
            <a:fillRect/>
          </a:stretch>
        </p:blipFill>
        <p:spPr>
          <a:xfrm>
            <a:off x="3588385" y="2430145"/>
            <a:ext cx="2096770" cy="1527175"/>
          </a:xfrm>
          <a:prstGeom prst="rect">
            <a:avLst/>
          </a:prstGeom>
        </p:spPr>
      </p:pic>
      <p:pic>
        <p:nvPicPr>
          <p:cNvPr id="37" name="图片 36"/>
          <p:cNvPicPr>
            <a:picLocks noChangeAspect="1"/>
          </p:cNvPicPr>
          <p:nvPr/>
        </p:nvPicPr>
        <p:blipFill>
          <a:blip r:embed="rId2"/>
          <a:stretch>
            <a:fillRect/>
          </a:stretch>
        </p:blipFill>
        <p:spPr>
          <a:xfrm>
            <a:off x="3557270" y="4016375"/>
            <a:ext cx="2128520" cy="1844675"/>
          </a:xfrm>
          <a:prstGeom prst="rect">
            <a:avLst/>
          </a:prstGeom>
        </p:spPr>
      </p:pic>
      <p:pic>
        <p:nvPicPr>
          <p:cNvPr id="42" name="图片 41"/>
          <p:cNvPicPr>
            <a:picLocks noChangeAspect="1"/>
          </p:cNvPicPr>
          <p:nvPr/>
        </p:nvPicPr>
        <p:blipFill>
          <a:blip r:embed="rId3"/>
          <a:stretch>
            <a:fillRect/>
          </a:stretch>
        </p:blipFill>
        <p:spPr>
          <a:xfrm>
            <a:off x="6368415" y="2730500"/>
            <a:ext cx="2465070" cy="3037205"/>
          </a:xfrm>
          <a:prstGeom prst="rect">
            <a:avLst/>
          </a:prstGeom>
        </p:spPr>
      </p:pic>
      <p:sp>
        <p:nvSpPr>
          <p:cNvPr id="46" name="矩形: 圆角 45"/>
          <p:cNvSpPr/>
          <p:nvPr/>
        </p:nvSpPr>
        <p:spPr>
          <a:xfrm>
            <a:off x="6269355" y="2399030"/>
            <a:ext cx="2717800" cy="3521710"/>
          </a:xfrm>
          <a:prstGeom prst="roundRect">
            <a:avLst>
              <a:gd name="adj" fmla="val 4517"/>
            </a:avLst>
          </a:prstGeom>
          <a:noFill/>
          <a:ln w="12700" cmpd="sng">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49" name="图片 48"/>
          <p:cNvPicPr>
            <a:picLocks noChangeAspect="1"/>
          </p:cNvPicPr>
          <p:nvPr/>
        </p:nvPicPr>
        <p:blipFill>
          <a:blip r:embed="rId4"/>
          <a:stretch>
            <a:fillRect/>
          </a:stretch>
        </p:blipFill>
        <p:spPr>
          <a:xfrm>
            <a:off x="9358630" y="2730500"/>
            <a:ext cx="2508250" cy="749300"/>
          </a:xfrm>
          <a:prstGeom prst="rect">
            <a:avLst/>
          </a:prstGeom>
        </p:spPr>
      </p:pic>
      <p:pic>
        <p:nvPicPr>
          <p:cNvPr id="50" name="图片 49"/>
          <p:cNvPicPr>
            <a:picLocks noChangeAspect="1"/>
          </p:cNvPicPr>
          <p:nvPr/>
        </p:nvPicPr>
        <p:blipFill>
          <a:blip r:embed="rId5"/>
          <a:stretch>
            <a:fillRect/>
          </a:stretch>
        </p:blipFill>
        <p:spPr>
          <a:xfrm>
            <a:off x="9358630" y="3676015"/>
            <a:ext cx="2508250" cy="904875"/>
          </a:xfrm>
          <a:prstGeom prst="rect">
            <a:avLst/>
          </a:prstGeom>
        </p:spPr>
      </p:pic>
      <p:pic>
        <p:nvPicPr>
          <p:cNvPr id="51" name="图片 50"/>
          <p:cNvPicPr>
            <a:picLocks noChangeAspect="1"/>
          </p:cNvPicPr>
          <p:nvPr/>
        </p:nvPicPr>
        <p:blipFill>
          <a:blip r:embed="rId6"/>
          <a:stretch>
            <a:fillRect/>
          </a:stretch>
        </p:blipFill>
        <p:spPr>
          <a:xfrm>
            <a:off x="9358630" y="4829810"/>
            <a:ext cx="2508250" cy="722630"/>
          </a:xfrm>
          <a:prstGeom prst="rect">
            <a:avLst/>
          </a:prstGeom>
        </p:spPr>
      </p:pic>
      <p:sp>
        <p:nvSpPr>
          <p:cNvPr id="53" name="矩形: 圆角 52"/>
          <p:cNvSpPr/>
          <p:nvPr/>
        </p:nvSpPr>
        <p:spPr>
          <a:xfrm>
            <a:off x="9292590" y="2398395"/>
            <a:ext cx="2717800" cy="3521710"/>
          </a:xfrm>
          <a:prstGeom prst="roundRect">
            <a:avLst>
              <a:gd name="adj" fmla="val 4517"/>
            </a:avLst>
          </a:prstGeom>
          <a:noFill/>
          <a:ln w="12700" cmpd="sng">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20" name="组合 19"/>
          <p:cNvGrpSpPr/>
          <p:nvPr/>
        </p:nvGrpSpPr>
        <p:grpSpPr>
          <a:xfrm>
            <a:off x="157480" y="2398395"/>
            <a:ext cx="2717800" cy="3521710"/>
            <a:chOff x="114300" y="2882900"/>
            <a:chExt cx="2717800" cy="3521714"/>
          </a:xfrm>
        </p:grpSpPr>
        <p:pic>
          <p:nvPicPr>
            <p:cNvPr id="17" name="图片 16" descr="/Users/fanwenjun/Desktop/自动填单.jpeg自动填单"/>
            <p:cNvPicPr>
              <a:picLocks noChangeAspect="1"/>
            </p:cNvPicPr>
            <p:nvPr/>
          </p:nvPicPr>
          <p:blipFill>
            <a:blip r:embed="rId7"/>
            <a:srcRect b="26030"/>
            <a:stretch>
              <a:fillRect/>
            </a:stretch>
          </p:blipFill>
          <p:spPr>
            <a:xfrm>
              <a:off x="250190" y="3010535"/>
              <a:ext cx="2459355" cy="1584962"/>
            </a:xfrm>
            <a:prstGeom prst="rect">
              <a:avLst/>
            </a:prstGeom>
          </p:spPr>
        </p:pic>
        <p:sp>
          <p:nvSpPr>
            <p:cNvPr id="18" name="矩形: 圆角 17"/>
            <p:cNvSpPr/>
            <p:nvPr/>
          </p:nvSpPr>
          <p:spPr>
            <a:xfrm>
              <a:off x="114300" y="2882900"/>
              <a:ext cx="2717800" cy="3521714"/>
            </a:xfrm>
            <a:prstGeom prst="roundRect">
              <a:avLst>
                <a:gd name="adj" fmla="val 4517"/>
              </a:avLst>
            </a:prstGeom>
            <a:noFill/>
            <a:ln w="12700" cmpd="sng">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6" name="右箭头 5"/>
          <p:cNvSpPr/>
          <p:nvPr/>
        </p:nvSpPr>
        <p:spPr>
          <a:xfrm>
            <a:off x="2752725" y="3866515"/>
            <a:ext cx="637540" cy="523240"/>
          </a:xfrm>
          <a:prstGeom prst="rightArrow">
            <a:avLst/>
          </a:prstGeom>
          <a:gradFill>
            <a:gsLst>
              <a:gs pos="43000">
                <a:srgbClr val="83ACF1">
                  <a:alpha val="100000"/>
                </a:srgbClr>
              </a:gs>
              <a:gs pos="13000">
                <a:srgbClr val="DFEAFB">
                  <a:alpha val="64000"/>
                </a:srgbClr>
              </a:gs>
              <a:gs pos="69000">
                <a:srgbClr val="47A1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 name="右箭头 6"/>
          <p:cNvSpPr/>
          <p:nvPr/>
        </p:nvSpPr>
        <p:spPr>
          <a:xfrm>
            <a:off x="5798185" y="3897630"/>
            <a:ext cx="637540" cy="523240"/>
          </a:xfrm>
          <a:prstGeom prst="rightArrow">
            <a:avLst/>
          </a:prstGeom>
          <a:gradFill>
            <a:gsLst>
              <a:gs pos="43000">
                <a:srgbClr val="83ACF1">
                  <a:alpha val="100000"/>
                </a:srgbClr>
              </a:gs>
              <a:gs pos="13000">
                <a:srgbClr val="DFEAFB">
                  <a:alpha val="64000"/>
                </a:srgbClr>
              </a:gs>
              <a:gs pos="69000">
                <a:srgbClr val="47A1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右箭头 9"/>
          <p:cNvSpPr/>
          <p:nvPr/>
        </p:nvSpPr>
        <p:spPr>
          <a:xfrm>
            <a:off x="8843645" y="3893185"/>
            <a:ext cx="637540" cy="523240"/>
          </a:xfrm>
          <a:prstGeom prst="rightArrow">
            <a:avLst/>
          </a:prstGeom>
          <a:gradFill>
            <a:gsLst>
              <a:gs pos="43000">
                <a:srgbClr val="83ACF1">
                  <a:alpha val="100000"/>
                </a:srgbClr>
              </a:gs>
              <a:gs pos="13000">
                <a:srgbClr val="DFEAFB">
                  <a:alpha val="64000"/>
                </a:srgbClr>
              </a:gs>
              <a:gs pos="69000">
                <a:srgbClr val="47A1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8" name="图片 7" descr="/Users/fanwenjun/Desktop/审批.jpeg审批"/>
          <p:cNvPicPr>
            <a:picLocks noChangeAspect="1"/>
          </p:cNvPicPr>
          <p:nvPr/>
        </p:nvPicPr>
        <p:blipFill>
          <a:blip r:embed="rId8"/>
          <a:srcRect/>
          <a:stretch>
            <a:fillRect/>
          </a:stretch>
        </p:blipFill>
        <p:spPr>
          <a:xfrm>
            <a:off x="280670" y="4218305"/>
            <a:ext cx="2459355" cy="1617345"/>
          </a:xfrm>
          <a:prstGeom prst="rect">
            <a:avLst/>
          </a:prstGeom>
        </p:spPr>
      </p:pic>
    </p:spTree>
  </p:cSld>
  <p:clrMapOvr>
    <a:masterClrMapping/>
  </p:clrMapOvr>
</p:sld>
</file>

<file path=ppt/tags/tag1.xml><?xml version="1.0" encoding="utf-8"?>
<p:tagLst xmlns:p="http://schemas.openxmlformats.org/presentationml/2006/main">
  <p:tag name="KSO_WM_TAG_VERSION" val="1.0"/>
  <p:tag name="KSO_WM_TEMPLATE_CATEGORY" val="diagram"/>
  <p:tag name="KSO_WM_TEMPLATE_INDEX" val="20188463"/>
  <p:tag name="KSO_WM_UNIT_ID" val="diagram20188463_2*q_h_i*1_4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7"/>
  <p:tag name="KSO_WM_UNIT_COLOR_SCHEME_PARENT_PAGE" val="0_3"/>
  <p:tag name="KSO_WM_DIAGRAM_GROUP_CODE" val="q1-1"/>
  <p:tag name="KSO_WM_UNIT_TYPE" val="q_h_i"/>
  <p:tag name="KSO_WM_UNIT_INDEX" val="1_4_1"/>
  <p:tag name="KSO_WM_UNIT_FILL_FORE_SCHEMECOLOR_INDEX" val="8"/>
  <p:tag name="KSO_WM_UNIT_FILL_TYPE" val="1"/>
  <p:tag name="KSO_WM_UNIT_TEXT_FILL_FORE_SCHEMECOLOR_INDEX" val="13"/>
  <p:tag name="KSO_WM_UNIT_TEXT_FILL_TYPE" val="1"/>
  <p:tag name="KSO_WM_UNIT_USESOURCEFORMAT_APPLY"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i*1_2_3"/>
  <p:tag name="KSO_WM_TEMPLATE_CATEGORY" val="diagram"/>
  <p:tag name="KSO_WM_TEMPLATE_INDEX" val="20188463"/>
  <p:tag name="KSO_WM_UNIT_LAYERLEVEL" val="1_1_1"/>
  <p:tag name="KSO_WM_TAG_VERSION" val="1.0"/>
  <p:tag name="KSO_WM_BEAUTIFY_FLAG" val="#wm#"/>
  <p:tag name="KSO_WM_DIAGRAM_GROUP_CODE" val="q1-1"/>
  <p:tag name="KSO_WM_UNIT_TYPE" val="q_h_i"/>
  <p:tag name="KSO_WM_UNIT_INDEX" val="1_2_3"/>
  <p:tag name="KSO_WM_UNIT_LINE_FORE_SCHEMECOLOR_INDEX" val="13"/>
  <p:tag name="KSO_WM_UNIT_LINE_FILL_TYPE" val="2"/>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x*1_4_1"/>
  <p:tag name="KSO_WM_TEMPLATE_CATEGORY" val="diagram"/>
  <p:tag name="KSO_WM_TEMPLATE_INDEX" val="20188463"/>
  <p:tag name="KSO_WM_UNIT_LAYERLEVEL" val="1_1_1"/>
  <p:tag name="KSO_WM_TAG_VERSION" val="1.0"/>
  <p:tag name="KSO_WM_BEAUTIFY_FLAG" val="#wm#"/>
  <p:tag name="KSO_WM_UNIT_COLOR_SCHEME_SHAPE_ID" val="43"/>
  <p:tag name="KSO_WM_UNIT_COLOR_SCHEME_PARENT_PAGE" val="0_3"/>
  <p:tag name="KSO_WM_UNIT_VALUE" val="95*87"/>
  <p:tag name="KSO_WM_DIAGRAM_GROUP_CODE" val="q1-1"/>
  <p:tag name="KSO_WM_UNIT_TYPE" val="q_h_x"/>
  <p:tag name="KSO_WM_UNIT_INDEX" val="1_4_1"/>
  <p:tag name="KSO_WM_UNIT_FILL_FORE_SCHEMECOLOR_INDEX" val="14"/>
  <p:tag name="KSO_WM_UNIT_FILL_TYPE" val="1"/>
  <p:tag name="KSO_WM_UNIT_TEXT_FILL_FORE_SCHEMECOLOR_INDEX" val="2"/>
  <p:tag name="KSO_WM_UNIT_TEXT_FILL_TYPE" val="1"/>
  <p:tag name="KSO_WM_UNIT_USESOURCEFORMAT_APPLY"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x*1_3_1"/>
  <p:tag name="KSO_WM_TEMPLATE_CATEGORY" val="diagram"/>
  <p:tag name="KSO_WM_TEMPLATE_INDEX" val="20188463"/>
  <p:tag name="KSO_WM_UNIT_LAYERLEVEL" val="1_1_1"/>
  <p:tag name="KSO_WM_TAG_VERSION" val="1.0"/>
  <p:tag name="KSO_WM_BEAUTIFY_FLAG" val="#wm#"/>
  <p:tag name="KSO_WM_UNIT_COLOR_SCHEME_SHAPE_ID" val="76"/>
  <p:tag name="KSO_WM_UNIT_COLOR_SCHEME_PARENT_PAGE" val="0_3"/>
  <p:tag name="KSO_WM_UNIT_VALUE" val="103*92"/>
  <p:tag name="KSO_WM_DIAGRAM_GROUP_CODE" val="q1-1"/>
  <p:tag name="KSO_WM_UNIT_TYPE" val="q_h_x"/>
  <p:tag name="KSO_WM_UNIT_INDEX" val="1_3_1"/>
  <p:tag name="KSO_WM_UNIT_FILL_FORE_SCHEMECOLOR_INDEX" val="14"/>
  <p:tag name="KSO_WM_UNIT_FILL_TYPE" val="1"/>
  <p:tag name="KSO_WM_UNIT_TEXT_FILL_FORE_SCHEMECOLOR_INDEX" val="2"/>
  <p:tag name="KSO_WM_UNIT_TEXT_FILL_TYPE" val="1"/>
  <p:tag name="KSO_WM_UNIT_USESOURCEFORMAT_APPLY" val="1"/>
</p:tagLst>
</file>

<file path=ppt/tags/tag13.xml><?xml version="1.0" encoding="utf-8"?>
<p:tagLst xmlns:p="http://schemas.openxmlformats.org/presentationml/2006/main">
  <p:tag name="KSO_WM_TAG_VERSION" val="1.0"/>
  <p:tag name="KSO_WM_TEMPLATE_CATEGORY" val="diagram"/>
  <p:tag name="KSO_WM_TEMPLATE_INDEX" val="20188463"/>
  <p:tag name="KSO_WM_UNIT_ID" val="diagram20188463_2*q_h_x*1_2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12"/>
  <p:tag name="KSO_WM_UNIT_COLOR_SCHEME_PARENT_PAGE" val="0_3"/>
  <p:tag name="KSO_WM_UNIT_VALUE" val="99*92"/>
  <p:tag name="KSO_WM_DIAGRAM_GROUP_CODE" val="q1-1"/>
  <p:tag name="KSO_WM_UNIT_TYPE" val="q_h_x"/>
  <p:tag name="KSO_WM_UNIT_INDEX" val="1_2_1"/>
  <p:tag name="KSO_WM_UNIT_FILL_FORE_SCHEMECOLOR_INDEX" val="14"/>
  <p:tag name="KSO_WM_UNIT_FILL_TYPE" val="1"/>
  <p:tag name="KSO_WM_UNIT_TEXT_FILL_FORE_SCHEMECOLOR_INDEX" val="13"/>
  <p:tag name="KSO_WM_UNIT_TEXT_FILL_TYPE" val="1"/>
  <p:tag name="KSO_WM_UNIT_USESOURCEFORMAT_APPLY" val="1"/>
</p:tagLst>
</file>

<file path=ppt/tags/tag14.xml><?xml version="1.0" encoding="utf-8"?>
<p:tagLst xmlns:p="http://schemas.openxmlformats.org/presentationml/2006/main">
  <p:tag name="KSO_WM_TAG_VERSION" val="1.0"/>
  <p:tag name="KSO_WM_TEMPLATE_CATEGORY" val="diagram"/>
  <p:tag name="KSO_WM_TEMPLATE_INDEX" val="20188463"/>
  <p:tag name="KSO_WM_UNIT_ID" val="diagram20188463_2*q_h_i*1_1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7"/>
  <p:tag name="KSO_WM_UNIT_COLOR_SCHEME_PARENT_PAGE" val="0_3"/>
  <p:tag name="KSO_WM_DIAGRAM_GROUP_CODE" val="q1-1"/>
  <p:tag name="KSO_WM_UNIT_TYPE" val="q_h_i"/>
  <p:tag name="KSO_WM_UNIT_INDEX" val="1_1_1"/>
  <p:tag name="KSO_WM_UNIT_FILL_FORE_SCHEMECOLOR_INDEX" val="5"/>
  <p:tag name="KSO_WM_UNIT_FILL_TYPE" val="1"/>
  <p:tag name="KSO_WM_UNIT_TEXT_FILL_FORE_SCHEMECOLOR_INDEX" val="13"/>
  <p:tag name="KSO_WM_UNIT_TEXT_FILL_TYPE" val="1"/>
  <p:tag name="KSO_WM_UNIT_USESOURCEFORMAT_APPLY" val="1"/>
</p:tagLst>
</file>

<file path=ppt/tags/tag15.xml><?xml version="1.0" encoding="utf-8"?>
<p:tagLst xmlns:p="http://schemas.openxmlformats.org/presentationml/2006/main">
  <p:tag name="KSO_WM_TAG_VERSION" val="1.0"/>
  <p:tag name="KSO_WM_TEMPLATE_CATEGORY" val="diagram"/>
  <p:tag name="KSO_WM_TEMPLATE_INDEX" val="20188463"/>
  <p:tag name="KSO_WM_UNIT_ID" val="diagram20188463_2*q_h_i*1_1_2"/>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8"/>
  <p:tag name="KSO_WM_UNIT_COLOR_SCHEME_PARENT_PAGE" val="0_3"/>
  <p:tag name="KSO_WM_DIAGRAM_GROUP_CODE" val="q1-1"/>
  <p:tag name="KSO_WM_UNIT_TYPE" val="q_h_i"/>
  <p:tag name="KSO_WM_UNIT_INDEX" val="1_1_2"/>
  <p:tag name="KSO_WM_UNIT_FILL_FORE_SCHEMECOLOR_INDEX" val="5"/>
  <p:tag name="KSO_WM_UNIT_FILL_TYPE" val="1"/>
  <p:tag name="KSO_WM_UNIT_TEXT_FILL_FORE_SCHEMECOLOR_INDEX" val="13"/>
  <p:tag name="KSO_WM_UNIT_TEXT_FILL_TYPE" val="1"/>
  <p:tag name="KSO_WM_UNIT_USESOURCEFORMAT_APPLY" val="1"/>
</p:tagLst>
</file>

<file path=ppt/tags/tag16.xml><?xml version="1.0" encoding="utf-8"?>
<p:tagLst xmlns:p="http://schemas.openxmlformats.org/presentationml/2006/main">
  <p:tag name="KSO_WM_TAG_VERSION" val="1.0"/>
  <p:tag name="KSO_WM_TEMPLATE_CATEGORY" val="diagram"/>
  <p:tag name="KSO_WM_TEMPLATE_INDEX" val="20188463"/>
  <p:tag name="KSO_WM_UNIT_ID" val="diagram20188463_2*q_h_x*1_1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11"/>
  <p:tag name="KSO_WM_UNIT_COLOR_SCHEME_PARENT_PAGE" val="0_3"/>
  <p:tag name="KSO_WM_UNIT_VALUE" val="110*75"/>
  <p:tag name="KSO_WM_DIAGRAM_GROUP_CODE" val="q1-1"/>
  <p:tag name="KSO_WM_UNIT_TYPE" val="q_h_x"/>
  <p:tag name="KSO_WM_UNIT_INDEX" val="1_1_1"/>
  <p:tag name="KSO_WM_UNIT_FILL_FORE_SCHEMECOLOR_INDEX" val="14"/>
  <p:tag name="KSO_WM_UNIT_FILL_TYPE" val="1"/>
  <p:tag name="KSO_WM_UNIT_TEXT_FILL_FORE_SCHEMECOLOR_INDEX" val="13"/>
  <p:tag name="KSO_WM_UNIT_TEXT_FILL_TYPE" val="1"/>
  <p:tag name="KSO_WM_UNIT_USESOURCEFORMAT_APPLY" val="1"/>
</p:tagLst>
</file>

<file path=ppt/tags/tag17.xml><?xml version="1.0" encoding="utf-8"?>
<p:tagLst xmlns:p="http://schemas.openxmlformats.org/presentationml/2006/main">
  <p:tag name="KSO_WM_TAG_VERSION" val="1.0"/>
  <p:tag name="KSO_WM_TEMPLATE_CATEGORY" val="diagram"/>
  <p:tag name="KSO_WM_TEMPLATE_INDEX" val="20188463"/>
  <p:tag name="KSO_WM_UNIT_ID" val="diagram20188463_2*q_h_a*1_1_1"/>
  <p:tag name="KSO_WM_UNIT_LAYERLEVEL" val="1_1_1"/>
  <p:tag name="KSO_WM_UNIT_HIGHLIGHT" val="0"/>
  <p:tag name="KSO_WM_UNIT_COMPATIBLE" val="0"/>
  <p:tag name="KSO_WM_BEAUTIFY_FLAG" val="#wm#"/>
  <p:tag name="KSO_WM_UNIT_ISCONTENTSTITLE" val="0"/>
  <p:tag name="KSO_WM_UNIT_DIAGRAM_ISNUMVISUAL" val="0"/>
  <p:tag name="KSO_WM_UNIT_DIAGRAM_ISREFERUNIT" val="0"/>
  <p:tag name="KSO_WM_UNIT_COLOR_SCHEME_SHAPE_ID" val="27"/>
  <p:tag name="KSO_WM_UNIT_COLOR_SCHEME_PARENT_PAGE" val="0_3"/>
  <p:tag name="KSO_WM_UNIT_NOCLEAR" val="0"/>
  <p:tag name="KSO_WM_UNIT_PRESET_TEXT" val="添加标题"/>
  <p:tag name="KSO_WM_UNIT_VALUE" val="11"/>
  <p:tag name="KSO_WM_DIAGRAM_GROUP_CODE" val="q1-1"/>
  <p:tag name="KSO_WM_UNIT_TYPE" val="q_h_a"/>
  <p:tag name="KSO_WM_UNIT_INDEX" val="1_1_1"/>
  <p:tag name="KSO_WM_UNIT_TEXT_FILL_FORE_SCHEMECOLOR_INDEX" val="5"/>
  <p:tag name="KSO_WM_UNIT_TEXT_FILL_TYPE" val="1"/>
  <p:tag name="KSO_WM_UNIT_USESOURCEFORMAT_APPLY" val="1"/>
</p:tagLst>
</file>

<file path=ppt/tags/tag18.xml><?xml version="1.0" encoding="utf-8"?>
<p:tagLst xmlns:p="http://schemas.openxmlformats.org/presentationml/2006/main">
  <p:tag name="KSO_WM_TAG_VERSION" val="1.0"/>
  <p:tag name="KSO_WM_TEMPLATE_CATEGORY" val="diagram"/>
  <p:tag name="KSO_WM_TEMPLATE_INDEX" val="20188463"/>
  <p:tag name="KSO_WM_UNIT_ID" val="diagram20188463_2*q_h_f*1_1_1"/>
  <p:tag name="KSO_WM_UNIT_LAYERLEVEL" val="1_1_1"/>
  <p:tag name="KSO_WM_UNIT_HIGHLIGHT" val="0"/>
  <p:tag name="KSO_WM_UNIT_COMPATIBLE" val="0"/>
  <p:tag name="KSO_WM_BEAUTIFY_FLAG" val="#wm#"/>
  <p:tag name="KSO_WM_UNIT_DIAGRAM_ISNUMVISUAL" val="0"/>
  <p:tag name="KSO_WM_UNIT_DIAGRAM_ISREFERUNIT" val="0"/>
  <p:tag name="KSO_WM_UNIT_COLOR_SCHEME_SHAPE_ID" val="28"/>
  <p:tag name="KSO_WM_UNIT_COLOR_SCHEME_PARENT_PAGE" val="0_3"/>
  <p:tag name="KSO_WM_UNIT_NOCLEAR" val="0"/>
  <p:tag name="KSO_WM_UNIT_PRESET_TEXT" val="单击此处添加文本具体内容，简明扼要的阐述您的观点。"/>
  <p:tag name="KSO_WM_UNIT_VALUE" val="32"/>
  <p:tag name="KSO_WM_DIAGRAM_GROUP_CODE" val="q1-1"/>
  <p:tag name="KSO_WM_UNIT_TYPE" val="q_h_f"/>
  <p:tag name="KSO_WM_UNIT_INDEX" val="1_1_1"/>
  <p:tag name="KSO_WM_UNIT_TEXT_FILL_FORE_SCHEMECOLOR_INDEX" val="13"/>
  <p:tag name="KSO_WM_UNIT_TEXT_FILL_TYPE" val="1"/>
  <p:tag name="KSO_WM_UNIT_USESOURCEFORMAT_APPLY" val="1"/>
</p:tagLst>
</file>

<file path=ppt/tags/tag19.xml><?xml version="1.0" encoding="utf-8"?>
<p:tagLst xmlns:p="http://schemas.openxmlformats.org/presentationml/2006/main">
  <p:tag name="KSO_WM_TAG_VERSION" val="1.0"/>
  <p:tag name="KSO_WM_TEMPLATE_CATEGORY" val="diagram"/>
  <p:tag name="KSO_WM_TEMPLATE_INDEX" val="20188463"/>
  <p:tag name="KSO_WM_UNIT_ID" val="diagram20188463_2*q_h_a*1_4_1"/>
  <p:tag name="KSO_WM_UNIT_LAYERLEVEL" val="1_1_1"/>
  <p:tag name="KSO_WM_UNIT_HIGHLIGHT" val="0"/>
  <p:tag name="KSO_WM_UNIT_COMPATIBLE" val="0"/>
  <p:tag name="KSO_WM_BEAUTIFY_FLAG" val="#wm#"/>
  <p:tag name="KSO_WM_UNIT_ISCONTENTSTITLE" val="0"/>
  <p:tag name="KSO_WM_UNIT_DIAGRAM_ISNUMVISUAL" val="0"/>
  <p:tag name="KSO_WM_UNIT_DIAGRAM_ISREFERUNIT" val="0"/>
  <p:tag name="KSO_WM_UNIT_COLOR_SCHEME_SHAPE_ID" val="23"/>
  <p:tag name="KSO_WM_UNIT_COLOR_SCHEME_PARENT_PAGE" val="0_3"/>
  <p:tag name="KSO_WM_UNIT_NOCLEAR" val="0"/>
  <p:tag name="KSO_WM_UNIT_PRESET_TEXT" val="添加标题"/>
  <p:tag name="KSO_WM_UNIT_VALUE" val="11"/>
  <p:tag name="KSO_WM_DIAGRAM_GROUP_CODE" val="q1-1"/>
  <p:tag name="KSO_WM_UNIT_TYPE" val="q_h_a"/>
  <p:tag name="KSO_WM_UNIT_INDEX" val="1_4_1"/>
  <p:tag name="KSO_WM_UNIT_TEXT_FILL_FORE_SCHEMECOLOR_INDEX" val="8"/>
  <p:tag name="KSO_WM_UNIT_TEXT_FILL_TYPE" val="1"/>
  <p:tag name="KSO_WM_UNIT_USESOURCEFORMAT_APPLY" val="1"/>
</p:tagLst>
</file>

<file path=ppt/tags/tag2.xml><?xml version="1.0" encoding="utf-8"?>
<p:tagLst xmlns:p="http://schemas.openxmlformats.org/presentationml/2006/main">
  <p:tag name="KSO_WM_TAG_VERSION" val="1.0"/>
  <p:tag name="KSO_WM_TEMPLATE_CATEGORY" val="diagram"/>
  <p:tag name="KSO_WM_TEMPLATE_INDEX" val="20188463"/>
  <p:tag name="KSO_WM_UNIT_ID" val="diagram20188463_2*q_h_i*1_4_2"/>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8"/>
  <p:tag name="KSO_WM_UNIT_COLOR_SCHEME_PARENT_PAGE" val="0_3"/>
  <p:tag name="KSO_WM_DIAGRAM_GROUP_CODE" val="q1-1"/>
  <p:tag name="KSO_WM_UNIT_TYPE" val="q_h_i"/>
  <p:tag name="KSO_WM_UNIT_INDEX" val="1_4_2"/>
  <p:tag name="KSO_WM_UNIT_FILL_FORE_SCHEMECOLOR_INDEX" val="8"/>
  <p:tag name="KSO_WM_UNIT_FILL_TYPE" val="1"/>
  <p:tag name="KSO_WM_UNIT_TEXT_FILL_FORE_SCHEMECOLOR_INDEX" val="13"/>
  <p:tag name="KSO_WM_UNIT_TEXT_FILL_TYPE" val="1"/>
  <p:tag name="KSO_WM_UNIT_USESOURCEFORMAT_APPLY" val="1"/>
</p:tagLst>
</file>

<file path=ppt/tags/tag20.xml><?xml version="1.0" encoding="utf-8"?>
<p:tagLst xmlns:p="http://schemas.openxmlformats.org/presentationml/2006/main">
  <p:tag name="KSO_WM_TAG_VERSION" val="1.0"/>
  <p:tag name="KSO_WM_TEMPLATE_CATEGORY" val="diagram"/>
  <p:tag name="KSO_WM_TEMPLATE_INDEX" val="20188463"/>
  <p:tag name="KSO_WM_UNIT_ID" val="diagram20188463_2*q_h_f*1_4_1"/>
  <p:tag name="KSO_WM_UNIT_LAYERLEVEL" val="1_1_1"/>
  <p:tag name="KSO_WM_UNIT_HIGHLIGHT" val="0"/>
  <p:tag name="KSO_WM_UNIT_COMPATIBLE" val="0"/>
  <p:tag name="KSO_WM_BEAUTIFY_FLAG" val="#wm#"/>
  <p:tag name="KSO_WM_UNIT_DIAGRAM_ISNUMVISUAL" val="0"/>
  <p:tag name="KSO_WM_UNIT_DIAGRAM_ISREFERUNIT" val="0"/>
  <p:tag name="KSO_WM_UNIT_COLOR_SCHEME_SHAPE_ID" val="24"/>
  <p:tag name="KSO_WM_UNIT_COLOR_SCHEME_PARENT_PAGE" val="0_3"/>
  <p:tag name="KSO_WM_UNIT_NOCLEAR" val="0"/>
  <p:tag name="KSO_WM_UNIT_PRESET_TEXT" val="单击此处添加文本具体内容，简明扼要的阐述您的观点。"/>
  <p:tag name="KSO_WM_UNIT_VALUE" val="32"/>
  <p:tag name="KSO_WM_DIAGRAM_GROUP_CODE" val="q1-1"/>
  <p:tag name="KSO_WM_UNIT_TYPE" val="q_h_f"/>
  <p:tag name="KSO_WM_UNIT_INDEX" val="1_4_1"/>
  <p:tag name="KSO_WM_UNIT_TEXT_FILL_FORE_SCHEMECOLOR_INDEX" val="13"/>
  <p:tag name="KSO_WM_UNIT_TEXT_FILL_TYPE" val="1"/>
  <p:tag name="KSO_WM_UNIT_USESOURCEFORMAT_APPLY" val="1"/>
</p:tagLst>
</file>

<file path=ppt/tags/tag21.xml><?xml version="1.0" encoding="utf-8"?>
<p:tagLst xmlns:p="http://schemas.openxmlformats.org/presentationml/2006/main">
  <p:tag name="KSO_WM_TAG_VERSION" val="1.0"/>
  <p:tag name="KSO_WM_TEMPLATE_CATEGORY" val="diagram"/>
  <p:tag name="KSO_WM_TEMPLATE_INDEX" val="20188463"/>
  <p:tag name="KSO_WM_UNIT_ID" val="diagram20188463_2*q_h_a*1_2_1"/>
  <p:tag name="KSO_WM_UNIT_LAYERLEVEL" val="1_1_1"/>
  <p:tag name="KSO_WM_UNIT_HIGHLIGHT" val="0"/>
  <p:tag name="KSO_WM_UNIT_COMPATIBLE" val="0"/>
  <p:tag name="KSO_WM_BEAUTIFY_FLAG" val="#wm#"/>
  <p:tag name="KSO_WM_UNIT_ISCONTENTSTITLE" val="0"/>
  <p:tag name="KSO_WM_UNIT_DIAGRAM_ISNUMVISUAL" val="0"/>
  <p:tag name="KSO_WM_UNIT_DIAGRAM_ISREFERUNIT" val="0"/>
  <p:tag name="KSO_WM_UNIT_COLOR_SCHEME_SHAPE_ID" val="27"/>
  <p:tag name="KSO_WM_UNIT_COLOR_SCHEME_PARENT_PAGE" val="0_3"/>
  <p:tag name="KSO_WM_UNIT_NOCLEAR" val="0"/>
  <p:tag name="KSO_WM_UNIT_PRESET_TEXT" val="添加标题"/>
  <p:tag name="KSO_WM_UNIT_VALUE" val="11"/>
  <p:tag name="KSO_WM_DIAGRAM_GROUP_CODE" val="q1-1"/>
  <p:tag name="KSO_WM_UNIT_TYPE" val="q_h_a"/>
  <p:tag name="KSO_WM_UNIT_INDEX" val="1_2_1"/>
  <p:tag name="KSO_WM_UNIT_TEXT_FILL_FORE_SCHEMECOLOR_INDEX" val="6"/>
  <p:tag name="KSO_WM_UNIT_TEXT_FILL_TYPE" val="1"/>
  <p:tag name="KSO_WM_UNIT_USESOURCEFORMAT_APPLY" val="1"/>
</p:tagLst>
</file>

<file path=ppt/tags/tag22.xml><?xml version="1.0" encoding="utf-8"?>
<p:tagLst xmlns:p="http://schemas.openxmlformats.org/presentationml/2006/main">
  <p:tag name="KSO_WM_TAG_VERSION" val="1.0"/>
  <p:tag name="KSO_WM_TEMPLATE_CATEGORY" val="diagram"/>
  <p:tag name="KSO_WM_TEMPLATE_INDEX" val="20188463"/>
  <p:tag name="KSO_WM_UNIT_ID" val="diagram20188463_2*q_h_f*1_2_1"/>
  <p:tag name="KSO_WM_UNIT_LAYERLEVEL" val="1_1_1"/>
  <p:tag name="KSO_WM_UNIT_HIGHLIGHT" val="0"/>
  <p:tag name="KSO_WM_UNIT_COMPATIBLE" val="0"/>
  <p:tag name="KSO_WM_BEAUTIFY_FLAG" val="#wm#"/>
  <p:tag name="KSO_WM_UNIT_DIAGRAM_ISNUMVISUAL" val="0"/>
  <p:tag name="KSO_WM_UNIT_DIAGRAM_ISREFERUNIT" val="0"/>
  <p:tag name="KSO_WM_UNIT_COLOR_SCHEME_SHAPE_ID" val="28"/>
  <p:tag name="KSO_WM_UNIT_COLOR_SCHEME_PARENT_PAGE" val="0_3"/>
  <p:tag name="KSO_WM_UNIT_NOCLEAR" val="0"/>
  <p:tag name="KSO_WM_UNIT_PRESET_TEXT" val="单击此处添加文本具体内容，简明扼要的阐述您的观点。"/>
  <p:tag name="KSO_WM_UNIT_VALUE" val="32"/>
  <p:tag name="KSO_WM_DIAGRAM_GROUP_CODE" val="q1-1"/>
  <p:tag name="KSO_WM_UNIT_TYPE" val="q_h_f"/>
  <p:tag name="KSO_WM_UNIT_INDEX" val="1_2_1"/>
  <p:tag name="KSO_WM_UNIT_TEXT_FILL_FORE_SCHEMECOLOR_INDEX" val="13"/>
  <p:tag name="KSO_WM_UNIT_TEXT_FILL_TYPE" val="1"/>
  <p:tag name="KSO_WM_UNIT_USESOURCEFORMAT_APPLY" val="1"/>
</p:tagLst>
</file>

<file path=ppt/tags/tag23.xml><?xml version="1.0" encoding="utf-8"?>
<p:tagLst xmlns:p="http://schemas.openxmlformats.org/presentationml/2006/main">
  <p:tag name="KSO_WM_TAG_VERSION" val="1.0"/>
  <p:tag name="KSO_WM_TEMPLATE_CATEGORY" val="diagram"/>
  <p:tag name="KSO_WM_TEMPLATE_INDEX" val="20188463"/>
  <p:tag name="KSO_WM_UNIT_ID" val="diagram20188463_2*q_h_a*1_3_1"/>
  <p:tag name="KSO_WM_UNIT_LAYERLEVEL" val="1_1_1"/>
  <p:tag name="KSO_WM_UNIT_HIGHLIGHT" val="0"/>
  <p:tag name="KSO_WM_UNIT_COMPATIBLE" val="0"/>
  <p:tag name="KSO_WM_BEAUTIFY_FLAG" val="#wm#"/>
  <p:tag name="KSO_WM_UNIT_ISCONTENTSTITLE" val="0"/>
  <p:tag name="KSO_WM_UNIT_DIAGRAM_ISNUMVISUAL" val="0"/>
  <p:tag name="KSO_WM_UNIT_DIAGRAM_ISREFERUNIT" val="0"/>
  <p:tag name="KSO_WM_UNIT_COLOR_SCHEME_SHAPE_ID" val="23"/>
  <p:tag name="KSO_WM_UNIT_COLOR_SCHEME_PARENT_PAGE" val="0_3"/>
  <p:tag name="KSO_WM_UNIT_NOCLEAR" val="0"/>
  <p:tag name="KSO_WM_UNIT_PRESET_TEXT" val="添加标题"/>
  <p:tag name="KSO_WM_UNIT_VALUE" val="11"/>
  <p:tag name="KSO_WM_DIAGRAM_GROUP_CODE" val="q1-1"/>
  <p:tag name="KSO_WM_UNIT_TYPE" val="q_h_a"/>
  <p:tag name="KSO_WM_UNIT_INDEX" val="1_3_1"/>
  <p:tag name="KSO_WM_UNIT_TEXT_FILL_FORE_SCHEMECOLOR_INDEX" val="7"/>
  <p:tag name="KSO_WM_UNIT_TEXT_FILL_TYPE" val="1"/>
  <p:tag name="KSO_WM_UNIT_USESOURCEFORMAT_APPLY" val="1"/>
</p:tagLst>
</file>

<file path=ppt/tags/tag24.xml><?xml version="1.0" encoding="utf-8"?>
<p:tagLst xmlns:p="http://schemas.openxmlformats.org/presentationml/2006/main">
  <p:tag name="KSO_WM_TAG_VERSION" val="1.0"/>
  <p:tag name="KSO_WM_TEMPLATE_CATEGORY" val="diagram"/>
  <p:tag name="KSO_WM_TEMPLATE_INDEX" val="20188463"/>
  <p:tag name="KSO_WM_UNIT_ID" val="diagram20188463_2*q_h_f*1_3_1"/>
  <p:tag name="KSO_WM_UNIT_LAYERLEVEL" val="1_1_1"/>
  <p:tag name="KSO_WM_UNIT_HIGHLIGHT" val="0"/>
  <p:tag name="KSO_WM_UNIT_COMPATIBLE" val="0"/>
  <p:tag name="KSO_WM_BEAUTIFY_FLAG" val="#wm#"/>
  <p:tag name="KSO_WM_UNIT_DIAGRAM_ISNUMVISUAL" val="0"/>
  <p:tag name="KSO_WM_UNIT_DIAGRAM_ISREFERUNIT" val="0"/>
  <p:tag name="KSO_WM_UNIT_COLOR_SCHEME_SHAPE_ID" val="24"/>
  <p:tag name="KSO_WM_UNIT_COLOR_SCHEME_PARENT_PAGE" val="0_3"/>
  <p:tag name="KSO_WM_UNIT_NOCLEAR" val="0"/>
  <p:tag name="KSO_WM_UNIT_PRESET_TEXT" val="单击此处添加文本具体内容，简明扼要的阐述您的观点。"/>
  <p:tag name="KSO_WM_UNIT_VALUE" val="32"/>
  <p:tag name="KSO_WM_DIAGRAM_GROUP_CODE" val="q1-1"/>
  <p:tag name="KSO_WM_UNIT_TYPE" val="q_h_f"/>
  <p:tag name="KSO_WM_UNIT_INDEX" val="1_3_1"/>
  <p:tag name="KSO_WM_UNIT_TEXT_FILL_FORE_SCHEMECOLOR_INDEX" val="13"/>
  <p:tag name="KSO_WM_UNIT_TEXT_FILL_TYPE" val="1"/>
  <p:tag name="KSO_WM_UNIT_USESOURCEFORMAT_APPLY"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2"/>
  <p:tag name="KSO_WM_UNIT_ID" val="diagram160083_5*m_i*1_2"/>
  <p:tag name="KSO_WM_TEMPLATE_CATEGORY" val="diagram"/>
  <p:tag name="KSO_WM_TEMPLATE_INDEX" val="160083"/>
  <p:tag name="KSO_WM_UNIT_LAYERLEVEL" val="1_1"/>
  <p:tag name="KSO_WM_TAG_VERSION" val="1.0"/>
  <p:tag name="KSO_WM_BEAUTIFY_FLAG" val="#wm#"/>
  <p:tag name="KSO_WM_UNIT_LINE_FORE_SCHEMECOLOR_INDEX" val="5"/>
  <p:tag name="KSO_WM_UNIT_LINE_FILL_TYPE" val="2"/>
  <p:tag name="KSO_WM_UNIT_USESOURCEFORMAT_APPLY"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160083_5*m_i*1_1"/>
  <p:tag name="KSO_WM_TEMPLATE_CATEGORY" val="diagram"/>
  <p:tag name="KSO_WM_TEMPLATE_INDEX" val="160083"/>
  <p:tag name="KSO_WM_UNIT_LAYERLEVEL" val="1_1"/>
  <p:tag name="KSO_WM_TAG_VERSION" val="1.0"/>
  <p:tag name="KSO_WM_BEAUTIFY_FLAG" val="#wm#"/>
  <p:tag name="KSO_WM_UNIT_LINE_FORE_SCHEMECOLOR_INDEX" val="5"/>
  <p:tag name="KSO_WM_UNIT_LINE_FILL_TYPE" val="2"/>
  <p:tag name="KSO_WM_UNIT_USESOURCEFORMAT_APPLY"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160083_5*m_h_i*1_1_1"/>
  <p:tag name="KSO_WM_TEMPLATE_CATEGORY" val="diagram"/>
  <p:tag name="KSO_WM_TEMPLATE_INDEX" val="160083"/>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160083_5*m_h_i*1_1_2"/>
  <p:tag name="KSO_WM_TEMPLATE_CATEGORY" val="diagram"/>
  <p:tag name="KSO_WM_TEMPLATE_INDEX" val="160083"/>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160083_5*m_h_i*1_1_3"/>
  <p:tag name="KSO_WM_TEMPLATE_CATEGORY" val="diagram"/>
  <p:tag name="KSO_WM_TEMPLATE_INDEX" val="160083"/>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3.xml><?xml version="1.0" encoding="utf-8"?>
<p:tagLst xmlns:p="http://schemas.openxmlformats.org/presentationml/2006/main">
  <p:tag name="KSO_WM_TAG_VERSION" val="1.0"/>
  <p:tag name="KSO_WM_TEMPLATE_CATEGORY" val="diagram"/>
  <p:tag name="KSO_WM_TEMPLATE_INDEX" val="20188463"/>
  <p:tag name="KSO_WM_UNIT_ID" val="diagram20188463_2*q_h_i*1_2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7"/>
  <p:tag name="KSO_WM_UNIT_COLOR_SCHEME_PARENT_PAGE" val="0_3"/>
  <p:tag name="KSO_WM_DIAGRAM_GROUP_CODE" val="q1-1"/>
  <p:tag name="KSO_WM_UNIT_TYPE" val="q_h_i"/>
  <p:tag name="KSO_WM_UNIT_INDEX" val="1_2_1"/>
  <p:tag name="KSO_WM_UNIT_FILL_FORE_SCHEMECOLOR_INDEX" val="6"/>
  <p:tag name="KSO_WM_UNIT_FILL_TYPE" val="1"/>
  <p:tag name="KSO_WM_UNIT_TEXT_FILL_FORE_SCHEMECOLOR_INDEX" val="13"/>
  <p:tag name="KSO_WM_UNIT_TEXT_FILL_TYPE" val="1"/>
  <p:tag name="KSO_WM_UNIT_USESOURCEFORMAT_APPLY"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160083_5*m_h_i*1_2_1"/>
  <p:tag name="KSO_WM_TEMPLATE_CATEGORY" val="diagram"/>
  <p:tag name="KSO_WM_TEMPLATE_INDEX" val="160083"/>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160083_5*m_h_i*1_2_2"/>
  <p:tag name="KSO_WM_TEMPLATE_CATEGORY" val="diagram"/>
  <p:tag name="KSO_WM_TEMPLATE_INDEX" val="160083"/>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160083_5*m_h_i*1_2_3"/>
  <p:tag name="KSO_WM_TEMPLATE_CATEGORY" val="diagram"/>
  <p:tag name="KSO_WM_TEMPLATE_INDEX" val="160083"/>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160083_5*m_h_i*1_3_3"/>
  <p:tag name="KSO_WM_TEMPLATE_CATEGORY" val="diagram"/>
  <p:tag name="KSO_WM_TEMPLATE_INDEX" val="160083"/>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160083_5*m_h_i*1_3_1"/>
  <p:tag name="KSO_WM_TEMPLATE_CATEGORY" val="diagram"/>
  <p:tag name="KSO_WM_TEMPLATE_INDEX" val="160083"/>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 name="KSO_WM_UNIT_USESOURCEFORMAT_APPLY"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160083_5*m_h_i*1_3_2"/>
  <p:tag name="KSO_WM_TEMPLATE_CATEGORY" val="diagram"/>
  <p:tag name="KSO_WM_TEMPLATE_INDEX" val="160083"/>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160083_5*m_h_i*1_4_1"/>
  <p:tag name="KSO_WM_TEMPLATE_CATEGORY" val="diagram"/>
  <p:tag name="KSO_WM_TEMPLATE_INDEX" val="160083"/>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160083_5*m_h_i*1_4_2"/>
  <p:tag name="KSO_WM_TEMPLATE_CATEGORY" val="diagram"/>
  <p:tag name="KSO_WM_TEMPLATE_INDEX" val="160083"/>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 name="KSO_WM_UNIT_USESOURCEFORMAT_APPLY"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160083_5*m_h_i*1_4_3"/>
  <p:tag name="KSO_WM_TEMPLATE_CATEGORY" val="diagram"/>
  <p:tag name="KSO_WM_TEMPLATE_INDEX" val="160083"/>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1"/>
  <p:tag name="KSO_WM_UNIT_ID" val="diagram160083_5*m_h_i*1_5_1"/>
  <p:tag name="KSO_WM_TEMPLATE_CATEGORY" val="diagram"/>
  <p:tag name="KSO_WM_TEMPLATE_INDEX" val="160083"/>
  <p:tag name="KSO_WM_UNIT_LAYERLEVEL" val="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4.xml><?xml version="1.0" encoding="utf-8"?>
<p:tagLst xmlns:p="http://schemas.openxmlformats.org/presentationml/2006/main">
  <p:tag name="KSO_WM_TAG_VERSION" val="1.0"/>
  <p:tag name="KSO_WM_TEMPLATE_CATEGORY" val="diagram"/>
  <p:tag name="KSO_WM_TEMPLATE_INDEX" val="20188463"/>
  <p:tag name="KSO_WM_UNIT_ID" val="diagram20188463_2*q_h_i*1_2_2"/>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8"/>
  <p:tag name="KSO_WM_UNIT_COLOR_SCHEME_PARENT_PAGE" val="0_3"/>
  <p:tag name="KSO_WM_DIAGRAM_GROUP_CODE" val="q1-1"/>
  <p:tag name="KSO_WM_UNIT_TYPE" val="q_h_i"/>
  <p:tag name="KSO_WM_UNIT_INDEX" val="1_2_2"/>
  <p:tag name="KSO_WM_UNIT_FILL_FORE_SCHEMECOLOR_INDEX" val="6"/>
  <p:tag name="KSO_WM_UNIT_FILL_TYPE" val="1"/>
  <p:tag name="KSO_WM_UNIT_TEXT_FILL_FORE_SCHEMECOLOR_INDEX" val="13"/>
  <p:tag name="KSO_WM_UNIT_TEXT_FILL_TYPE" val="1"/>
  <p:tag name="KSO_WM_UNIT_USESOURCEFORMAT_APPLY"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2"/>
  <p:tag name="KSO_WM_UNIT_ID" val="diagram160083_5*m_h_i*1_5_2"/>
  <p:tag name="KSO_WM_TEMPLATE_CATEGORY" val="diagram"/>
  <p:tag name="KSO_WM_TEMPLATE_INDEX" val="160083"/>
  <p:tag name="KSO_WM_UNIT_LAYERLEVEL" val="1_1_1"/>
  <p:tag name="KSO_WM_TAG_VERSION" val="1.0"/>
  <p:tag name="KSO_WM_BEAUTIFY_FLAG" val="#wm#"/>
  <p:tag name="KSO_WM_UNIT_FILL_FORE_SCHEMECOLOR_INDEX" val="9"/>
  <p:tag name="KSO_WM_UNIT_FILL_TYPE" val="1"/>
  <p:tag name="KSO_WM_UNIT_TEXT_FILL_FORE_SCHEMECOLOR_INDEX" val="13"/>
  <p:tag name="KSO_WM_UNIT_TEXT_FILL_TYPE" val="1"/>
  <p:tag name="KSO_WM_UNIT_USESOURCEFORMAT_APPLY"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3"/>
  <p:tag name="KSO_WM_UNIT_ID" val="diagram160083_5*m_h_i*1_5_3"/>
  <p:tag name="KSO_WM_TEMPLATE_CATEGORY" val="diagram"/>
  <p:tag name="KSO_WM_TEMPLATE_INDEX" val="160083"/>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42.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160083_5*m_h_f*1_1_1"/>
  <p:tag name="KSO_WM_TEMPLATE_CATEGORY" val="diagram"/>
  <p:tag name="KSO_WM_TEMPLATE_INDEX" val="160083"/>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1"/>
</p:tagLst>
</file>

<file path=ppt/tags/tag4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160083_5*m_h_f*1_3_1"/>
  <p:tag name="KSO_WM_TEMPLATE_CATEGORY" val="diagram"/>
  <p:tag name="KSO_WM_TEMPLATE_INDEX" val="160083"/>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1"/>
</p:tagLst>
</file>

<file path=ppt/tags/tag4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5_1"/>
  <p:tag name="KSO_WM_UNIT_ID" val="diagram160083_5*m_h_f*1_5_1"/>
  <p:tag name="KSO_WM_TEMPLATE_CATEGORY" val="diagram"/>
  <p:tag name="KSO_WM_TEMPLATE_INDEX" val="160083"/>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1"/>
</p:tagLst>
</file>

<file path=ppt/tags/tag4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160083_5*m_h_f*1_2_1"/>
  <p:tag name="KSO_WM_TEMPLATE_CATEGORY" val="diagram"/>
  <p:tag name="KSO_WM_TEMPLATE_INDEX" val="160083"/>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1"/>
</p:tagLst>
</file>

<file path=ppt/tags/tag4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160083_5*m_h_f*1_4_1"/>
  <p:tag name="KSO_WM_TEMPLATE_CATEGORY" val="diagram"/>
  <p:tag name="KSO_WM_TEMPLATE_INDEX" val="160083"/>
  <p:tag name="KSO_WM_UNIT_LAYERLEVEL" val="1_1_1"/>
  <p:tag name="KSO_WM_TAG_VERSION" val="1.0"/>
  <p:tag name="KSO_WM_BEAUTIFY_FLAG" val="#wm#"/>
  <p:tag name="KSO_WM_UNIT_PRESET_TEXT" val="单击此处添加文本具体内容，简明扼要的阐述您的观点。"/>
  <p:tag name="KSO_WM_UNIT_TEXT_FILL_FORE_SCHEMECOLOR_INDEX" val="13"/>
  <p:tag name="KSO_WM_UNIT_TEXT_FILL_TYPE" val="1"/>
  <p:tag name="KSO_WM_UNIT_USESOURCEFORMAT_APPLY" val="1"/>
</p:tagLst>
</file>

<file path=ppt/tags/tag47.xml><?xml version="1.0" encoding="utf-8"?>
<p:tagLst xmlns:p="http://schemas.openxmlformats.org/presentationml/2006/main">
  <p:tag name="KSO_WM_SLIDE_ID" val="diagram20187762_3"/>
  <p:tag name="KSO_WM_TEMPLATE_SUBCATEGORY" val="0"/>
  <p:tag name="KSO_WM_TEMPLATE_MASTER_TYPE" val="0"/>
  <p:tag name="KSO_WM_TEMPLATE_COLOR_TYPE" val="1"/>
  <p:tag name="KSO_WM_SLIDE_TYPE" val="text"/>
  <p:tag name="KSO_WM_SLIDE_SUBTYPE" val="diag"/>
  <p:tag name="KSO_WM_SLIDE_ITEM_CNT" val="4"/>
  <p:tag name="KSO_WM_SLIDE_INDEX" val="3"/>
  <p:tag name="KSO_WM_SLIDE_SIZE" val="885.177*460.277"/>
  <p:tag name="KSO_WM_SLIDE_POSITION" val="52.75*38.8362"/>
  <p:tag name="KSO_WM_DIAGRAM_GROUP_CODE" val="m1-1"/>
  <p:tag name="KSO_WM_SLIDE_DIAGTYPE" val="m"/>
  <p:tag name="KSO_WM_TAG_VERSION" val="1.0"/>
  <p:tag name="KSO_WM_BEAUTIFY_FLAG" val="#wm#"/>
  <p:tag name="KSO_WM_TEMPLATE_CATEGORY" val="diagram"/>
  <p:tag name="KSO_WM_TEMPLATE_INDEX" val="20187762"/>
  <p:tag name="KSO_WM_SLIDE_LAYOUT" val="m"/>
  <p:tag name="KSO_WM_SLIDE_LAYOUT_CNT" val="1"/>
</p:tagLst>
</file>

<file path=ppt/tags/tag48.xml><?xml version="1.0" encoding="utf-8"?>
<p:tagLst xmlns:p="http://schemas.openxmlformats.org/presentationml/2006/main">
  <p:tag name="MH" val="20190924145631"/>
  <p:tag name="MH_LIBRARY" val="GRAPHIC"/>
  <p:tag name="MH_TYPE" val="SubTitle"/>
  <p:tag name="MH_ORDER" val="1"/>
</p:tagLst>
</file>

<file path=ppt/tags/tag49.xml><?xml version="1.0" encoding="utf-8"?>
<p:tagLst xmlns:p="http://schemas.openxmlformats.org/presentationml/2006/main">
  <p:tag name="MH" val="20190924145631"/>
  <p:tag name="MH_LIBRARY" val="GRAPHIC"/>
  <p:tag name="MH_TYPE" val="SubTitle"/>
  <p:tag name="MH_ORDER" val="1"/>
</p:tagLst>
</file>

<file path=ppt/tags/tag5.xml><?xml version="1.0" encoding="utf-8"?>
<p:tagLst xmlns:p="http://schemas.openxmlformats.org/presentationml/2006/main">
  <p:tag name="KSO_WM_TAG_VERSION" val="1.0"/>
  <p:tag name="KSO_WM_TEMPLATE_CATEGORY" val="diagram"/>
  <p:tag name="KSO_WM_TEMPLATE_INDEX" val="20188463"/>
  <p:tag name="KSO_WM_UNIT_ID" val="diagram20188463_2*q_h_i*1_3_1"/>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7"/>
  <p:tag name="KSO_WM_UNIT_COLOR_SCHEME_PARENT_PAGE" val="0_3"/>
  <p:tag name="KSO_WM_DIAGRAM_GROUP_CODE" val="q1-1"/>
  <p:tag name="KSO_WM_UNIT_TYPE" val="q_h_i"/>
  <p:tag name="KSO_WM_UNIT_INDEX" val="1_3_1"/>
  <p:tag name="KSO_WM_UNIT_FILL_FORE_SCHEMECOLOR_INDEX" val="7"/>
  <p:tag name="KSO_WM_UNIT_FILL_TYPE" val="1"/>
  <p:tag name="KSO_WM_UNIT_TEXT_FILL_FORE_SCHEMECOLOR_INDEX" val="13"/>
  <p:tag name="KSO_WM_UNIT_TEXT_FILL_TYPE" val="1"/>
  <p:tag name="KSO_WM_UNIT_USESOURCEFORMAT_APPLY" val="1"/>
</p:tagLst>
</file>

<file path=ppt/tags/tag50.xml><?xml version="1.0" encoding="utf-8"?>
<p:tagLst xmlns:p="http://schemas.openxmlformats.org/presentationml/2006/main">
  <p:tag name="MH" val="20190924145631"/>
  <p:tag name="MH_LIBRARY" val="GRAPHIC"/>
  <p:tag name="MH_TYPE" val="SubTitle"/>
  <p:tag name="MH_ORDER" val="1"/>
</p:tagLst>
</file>

<file path=ppt/tags/tag51.xml><?xml version="1.0" encoding="utf-8"?>
<p:tagLst xmlns:p="http://schemas.openxmlformats.org/presentationml/2006/main">
  <p:tag name="KSO_WM_UNIT_TABLE_BEAUTIFY" val="smartTable{e87fc76b-ae82-40a4-b640-6f6aa7f0f0d0}"/>
</p:tagLst>
</file>

<file path=ppt/tags/tag6.xml><?xml version="1.0" encoding="utf-8"?>
<p:tagLst xmlns:p="http://schemas.openxmlformats.org/presentationml/2006/main">
  <p:tag name="KSO_WM_TAG_VERSION" val="1.0"/>
  <p:tag name="KSO_WM_TEMPLATE_CATEGORY" val="diagram"/>
  <p:tag name="KSO_WM_TEMPLATE_INDEX" val="20188463"/>
  <p:tag name="KSO_WM_UNIT_ID" val="diagram20188463_2*q_h_i*1_3_2"/>
  <p:tag name="KSO_WM_UNIT_LAYERLEVEL" val="1_1_1"/>
  <p:tag name="KSO_WM_BEAUTIFY_FLAG" val="#wm#"/>
  <p:tag name="KSO_WM_UNIT_HIGHLIGHT" val="0"/>
  <p:tag name="KSO_WM_UNIT_COMPATIBLE" val="0"/>
  <p:tag name="KSO_WM_UNIT_DIAGRAM_ISNUMVISUAL" val="0"/>
  <p:tag name="KSO_WM_UNIT_DIAGRAM_ISREFERUNIT" val="0"/>
  <p:tag name="KSO_WM_UNIT_COLOR_SCHEME_SHAPE_ID" val="38"/>
  <p:tag name="KSO_WM_UNIT_COLOR_SCHEME_PARENT_PAGE" val="0_3"/>
  <p:tag name="KSO_WM_DIAGRAM_GROUP_CODE" val="q1-1"/>
  <p:tag name="KSO_WM_UNIT_TYPE" val="q_h_i"/>
  <p:tag name="KSO_WM_UNIT_INDEX" val="1_3_2"/>
  <p:tag name="KSO_WM_UNIT_FILL_FORE_SCHEMECOLOR_INDEX" val="7"/>
  <p:tag name="KSO_WM_UNIT_FILL_TYPE" val="1"/>
  <p:tag name="KSO_WM_UNIT_TEXT_FILL_FORE_SCHEMECOLOR_INDEX" val="13"/>
  <p:tag name="KSO_WM_UNIT_TEXT_FILL_TYPE" val="1"/>
  <p:tag name="KSO_WM_UNIT_USESOURCEFORMAT_APPLY"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i*1_1_3"/>
  <p:tag name="KSO_WM_TEMPLATE_CATEGORY" val="diagram"/>
  <p:tag name="KSO_WM_TEMPLATE_INDEX" val="20188463"/>
  <p:tag name="KSO_WM_UNIT_LAYERLEVEL" val="1_1_1"/>
  <p:tag name="KSO_WM_TAG_VERSION" val="1.0"/>
  <p:tag name="KSO_WM_BEAUTIFY_FLAG" val="#wm#"/>
  <p:tag name="KSO_WM_DIAGRAM_GROUP_CODE" val="q1-1"/>
  <p:tag name="KSO_WM_UNIT_TYPE" val="q_h_i"/>
  <p:tag name="KSO_WM_UNIT_INDEX" val="1_1_3"/>
  <p:tag name="KSO_WM_UNIT_LINE_FORE_SCHEMECOLOR_INDEX" val="13"/>
  <p:tag name="KSO_WM_UNIT_LINE_FILL_TYPE" val="2"/>
  <p:tag name="KSO_WM_UNIT_TEXT_FILL_FORE_SCHEMECOLOR_INDEX" val="2"/>
  <p:tag name="KSO_WM_UNIT_TEXT_FILL_TYPE" val="1"/>
  <p:tag name="KSO_WM_UNIT_USESOURCEFORMAT_APPLY"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i*1_3_3"/>
  <p:tag name="KSO_WM_TEMPLATE_CATEGORY" val="diagram"/>
  <p:tag name="KSO_WM_TEMPLATE_INDEX" val="20188463"/>
  <p:tag name="KSO_WM_UNIT_LAYERLEVEL" val="1_1_1"/>
  <p:tag name="KSO_WM_TAG_VERSION" val="1.0"/>
  <p:tag name="KSO_WM_BEAUTIFY_FLAG" val="#wm#"/>
  <p:tag name="KSO_WM_DIAGRAM_GROUP_CODE" val="q1-1"/>
  <p:tag name="KSO_WM_UNIT_TYPE" val="q_h_i"/>
  <p:tag name="KSO_WM_UNIT_INDEX" val="1_3_3"/>
  <p:tag name="KSO_WM_UNIT_LINE_FORE_SCHEMECOLOR_INDEX" val="13"/>
  <p:tag name="KSO_WM_UNIT_LINE_FILL_TYPE" val="2"/>
  <p:tag name="KSO_WM_UNIT_TEXT_FILL_FORE_SCHEMECOLOR_INDEX" val="2"/>
  <p:tag name="KSO_WM_UNIT_TEXT_FILL_TYPE" val="1"/>
  <p:tag name="KSO_WM_UNIT_USESOURCEFORMAT_APPLY"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188463_2*q_h_i*1_4_3"/>
  <p:tag name="KSO_WM_TEMPLATE_CATEGORY" val="diagram"/>
  <p:tag name="KSO_WM_TEMPLATE_INDEX" val="20188463"/>
  <p:tag name="KSO_WM_UNIT_LAYERLEVEL" val="1_1_1"/>
  <p:tag name="KSO_WM_TAG_VERSION" val="1.0"/>
  <p:tag name="KSO_WM_BEAUTIFY_FLAG" val="#wm#"/>
  <p:tag name="KSO_WM_DIAGRAM_GROUP_CODE" val="q1-1"/>
  <p:tag name="KSO_WM_UNIT_TYPE" val="q_h_i"/>
  <p:tag name="KSO_WM_UNIT_INDEX" val="1_4_3"/>
  <p:tag name="KSO_WM_UNIT_LINE_FORE_SCHEMECOLOR_INDEX" val="13"/>
  <p:tag name="KSO_WM_UNIT_LINE_FILL_TYPE" val="2"/>
  <p:tag name="KSO_WM_UNIT_TEXT_FILL_FORE_SCHEMECOLOR_INDEX" val="2"/>
  <p:tag name="KSO_WM_UNIT_TEXT_FILL_TYPE" val="1"/>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2177</Words>
  <Application>WPS 演示</Application>
  <PresentationFormat>宽屏</PresentationFormat>
  <Paragraphs>279</Paragraphs>
  <Slides>13</Slides>
  <Notes>2</Notes>
  <HiddenSlides>0</HiddenSlides>
  <MMClips>0</MMClips>
  <ScaleCrop>false</ScaleCrop>
  <HeadingPairs>
    <vt:vector size="6" baseType="variant">
      <vt:variant>
        <vt:lpstr>已用的字体</vt:lpstr>
      </vt:variant>
      <vt:variant>
        <vt:i4>27</vt:i4>
      </vt:variant>
      <vt:variant>
        <vt:lpstr>主题</vt:lpstr>
      </vt:variant>
      <vt:variant>
        <vt:i4>2</vt:i4>
      </vt:variant>
      <vt:variant>
        <vt:lpstr>幻灯片标题</vt:lpstr>
      </vt:variant>
      <vt:variant>
        <vt:i4>13</vt:i4>
      </vt:variant>
    </vt:vector>
  </HeadingPairs>
  <TitlesOfParts>
    <vt:vector size="42" baseType="lpstr">
      <vt:lpstr>Arial</vt:lpstr>
      <vt:lpstr>方正书宋_GBK</vt:lpstr>
      <vt:lpstr>Wingdings</vt:lpstr>
      <vt:lpstr>微软雅黑</vt:lpstr>
      <vt:lpstr>汉仪旗黑</vt:lpstr>
      <vt:lpstr>华文仿宋</vt:lpstr>
      <vt:lpstr>华文宋体</vt:lpstr>
      <vt:lpstr>创艺简标宋</vt:lpstr>
      <vt:lpstr>方正粗黑宋简体</vt:lpstr>
      <vt:lpstr>Arial Unicode MS</vt:lpstr>
      <vt:lpstr>Ebrima</vt:lpstr>
      <vt:lpstr>微軟正黑體</vt:lpstr>
      <vt:lpstr>苹方-简</vt:lpstr>
      <vt:lpstr>微软雅黑</vt:lpstr>
      <vt:lpstr>Lato</vt:lpstr>
      <vt:lpstr>Microsoft JhengHei</vt:lpstr>
      <vt:lpstr>汉仪中简黑简</vt:lpstr>
      <vt:lpstr>Microsoft YaHei</vt:lpstr>
      <vt:lpstr>等线</vt:lpstr>
      <vt:lpstr>Times New Roman</vt:lpstr>
      <vt:lpstr>Wingdings</vt:lpstr>
      <vt:lpstr>Calibri</vt:lpstr>
      <vt:lpstr>Verdana</vt:lpstr>
      <vt:lpstr>宋体</vt:lpstr>
      <vt:lpstr>汉仪书宋二KW</vt:lpstr>
      <vt:lpstr>Calibri Light</vt:lpstr>
      <vt:lpstr>汉仪中等线KW</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fanwenjun</cp:lastModifiedBy>
  <cp:revision>108</cp:revision>
  <dcterms:created xsi:type="dcterms:W3CDTF">2021-06-25T08:04:31Z</dcterms:created>
  <dcterms:modified xsi:type="dcterms:W3CDTF">2021-06-25T08:04:31Z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2052-3.3.0.5120</vt:lpwstr>
  </property>
</Properties>
</file>