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65" r:id="rId5"/>
    <p:sldId id="259" r:id="rId6"/>
    <p:sldId id="263" r:id="rId7"/>
    <p:sldId id="264" r:id="rId8"/>
    <p:sldId id="261" r:id="rId9"/>
    <p:sldId id="266" r:id="rId10"/>
    <p:sldId id="260" r:id="rId11"/>
    <p:sldId id="262" r:id="rId1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91">
          <p15:clr>
            <a:srgbClr val="A4A3A4"/>
          </p15:clr>
        </p15:guide>
        <p15:guide id="2" pos="385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4C"/>
    <a:srgbClr val="428BCE"/>
    <a:srgbClr val="005A9E"/>
    <a:srgbClr val="255D8F"/>
    <a:srgbClr val="0C1F32"/>
    <a:srgbClr val="906CC0"/>
    <a:srgbClr val="FFC611"/>
    <a:srgbClr val="1D476D"/>
    <a:srgbClr val="B484E2"/>
    <a:srgbClr val="6772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80" d="100"/>
          <a:sy n="80" d="100"/>
        </p:scale>
        <p:origin x="534" y="84"/>
      </p:cViewPr>
      <p:guideLst>
        <p:guide orient="horz" pos="2191"/>
        <p:guide pos="38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6E45A4F9-CA35-4E46-9D5B-B57881F8F965}" type="doc">
      <dgm:prSet loTypeId="urn:microsoft.com/office/officeart/2005/8/layout/hProcess4#1" loCatId="process" qsTypeId="urn:microsoft.com/office/officeart/2005/8/quickstyle/simple4#1" qsCatId="simple" csTypeId="urn:microsoft.com/office/officeart/2005/8/colors/colorful1#1" csCatId="colorful" phldr="1"/>
      <dgm:spPr/>
      <dgm:t>
        <a:bodyPr/>
        <a:lstStyle/>
        <a:p>
          <a:endParaRPr lang="en-US" altLang="zh-CN"/>
        </a:p>
      </dgm:t>
    </dgm:pt>
    <dgm:pt modelId="{8432BD97-374B-46EA-954C-E7DF46A31028}">
      <dgm:prSet phldrT="[Text]" phldr="0" custT="1"/>
      <dgm:spPr/>
      <dgm:t>
        <a:bodyPr vert="horz" wrap="square"/>
        <a:lstStyle/>
        <a:p>
          <a:pPr>
            <a:lnSpc>
              <a:spcPct val="50000"/>
            </a:lnSpc>
            <a:spcBef>
              <a:spcPct val="0"/>
            </a:spcBef>
            <a:spcAft>
              <a:spcPct val="35000"/>
            </a:spcAft>
          </a:pPr>
          <a:r>
            <a:rPr lang="zh-CN" altLang="en-US" sz="1200" b="1" dirty="0">
              <a:latin typeface="Calibri" panose="020F0502020204030204" pitchFamily="34" charset="0"/>
              <a:cs typeface="Calibri" panose="020F0502020204030204" pitchFamily="34" charset="0"/>
            </a:rPr>
            <a:t>输入</a:t>
          </a:r>
          <a:endParaRPr lang="en-US" altLang="zh-CN" sz="1200" b="1" dirty="0">
            <a:latin typeface="Calibri" panose="020F0502020204030204" pitchFamily="34" charset="0"/>
            <a:cs typeface="Calibri" panose="020F0502020204030204" pitchFamily="34" charset="0"/>
          </a:endParaRPr>
        </a:p>
        <a:p>
          <a:pPr>
            <a:lnSpc>
              <a:spcPct val="50000"/>
            </a:lnSpc>
            <a:spcBef>
              <a:spcPct val="0"/>
            </a:spcBef>
            <a:spcAft>
              <a:spcPct val="35000"/>
            </a:spcAft>
          </a:pPr>
          <a:r>
            <a:rPr lang="en-US" altLang="zh-CN" sz="1200" b="1" dirty="0">
              <a:latin typeface="Calibri" panose="020F0502020204030204" pitchFamily="34" charset="0"/>
              <a:cs typeface="Calibri" panose="020F0502020204030204" pitchFamily="34" charset="0"/>
            </a:rPr>
            <a:t>Input</a:t>
          </a:r>
        </a:p>
      </dgm:t>
    </dgm:pt>
    <dgm:pt modelId="{D04A2D9A-FD53-4898-99EC-9F0698D90D17}" type="parTrans" cxnId="{0E744FA7-3CAF-4EAD-B41C-B14666DB3B66}">
      <dgm:prSet/>
      <dgm:spPr/>
      <dgm:t>
        <a:bodyPr/>
        <a:lstStyle/>
        <a:p>
          <a:endParaRPr lang="en-US" altLang="zh-CN"/>
        </a:p>
      </dgm:t>
    </dgm:pt>
    <dgm:pt modelId="{8B59AAD7-FA25-451A-A060-A649D4B6A052}" type="sibTrans" cxnId="{0E744FA7-3CAF-4EAD-B41C-B14666DB3B66}">
      <dgm:prSet/>
      <dgm:spPr/>
      <dgm:t>
        <a:bodyPr/>
        <a:lstStyle/>
        <a:p>
          <a:endParaRPr lang="en-US" altLang="zh-CN"/>
        </a:p>
      </dgm:t>
    </dgm:pt>
    <dgm:pt modelId="{5A59BA6C-055D-4624-B4E9-9809DED01109}">
      <dgm:prSet phldrT="[Text]" phldr="0" custT="1"/>
      <dgm:spPr/>
      <dgm:t>
        <a:bodyPr vert="horz" wrap="square"/>
        <a:lstStyle/>
        <a:p>
          <a:pPr>
            <a:lnSpc>
              <a:spcPct val="100000"/>
            </a:lnSpc>
            <a:spcBef>
              <a:spcPct val="0"/>
            </a:spcBef>
            <a:spcAft>
              <a:spcPct val="15000"/>
            </a:spcAft>
          </a:pPr>
          <a:endParaRPr lang="en-US" altLang="zh-CN" sz="1000" dirty="0"/>
        </a:p>
      </dgm:t>
    </dgm:pt>
    <dgm:pt modelId="{AFDD30EA-7DBF-4204-916F-CD2316576F77}" type="parTrans" cxnId="{51D0C112-BEEB-441B-A903-FE2B7291E0FC}">
      <dgm:prSet/>
      <dgm:spPr/>
      <dgm:t>
        <a:bodyPr/>
        <a:lstStyle/>
        <a:p>
          <a:endParaRPr lang="en-US" altLang="zh-CN"/>
        </a:p>
      </dgm:t>
    </dgm:pt>
    <dgm:pt modelId="{CB142156-6A25-4C22-A380-165F9E4AD2BF}" type="sibTrans" cxnId="{51D0C112-BEEB-441B-A903-FE2B7291E0FC}">
      <dgm:prSet/>
      <dgm:spPr/>
      <dgm:t>
        <a:bodyPr/>
        <a:lstStyle/>
        <a:p>
          <a:endParaRPr lang="en-US" altLang="zh-CN"/>
        </a:p>
      </dgm:t>
    </dgm:pt>
    <dgm:pt modelId="{ED99BCF9-8092-4C8C-B246-A4885FAD890B}">
      <dgm:prSet phldrT="[Text]" phldr="0" custT="1"/>
      <dgm:spPr/>
      <dgm:t>
        <a:bodyPr vert="horz" wrap="square"/>
        <a:lstStyle/>
        <a:p>
          <a:pPr>
            <a:lnSpc>
              <a:spcPct val="50000"/>
            </a:lnSpc>
            <a:spcBef>
              <a:spcPct val="0"/>
            </a:spcBef>
            <a:spcAft>
              <a:spcPct val="35000"/>
            </a:spcAft>
          </a:pPr>
          <a:r>
            <a:rPr lang="en-US" altLang="zh-CN" sz="1200" b="1" dirty="0">
              <a:latin typeface="Calibri" panose="020F0502020204030204" pitchFamily="34" charset="0"/>
              <a:cs typeface="Calibri" panose="020F0502020204030204" pitchFamily="34" charset="0"/>
            </a:rPr>
            <a:t>Automation</a:t>
          </a:r>
        </a:p>
        <a:p>
          <a:pPr>
            <a:lnSpc>
              <a:spcPct val="50000"/>
            </a:lnSpc>
            <a:spcBef>
              <a:spcPct val="0"/>
            </a:spcBef>
            <a:spcAft>
              <a:spcPct val="35000"/>
            </a:spcAft>
          </a:pPr>
          <a:r>
            <a:rPr lang="zh-CN" altLang="en-US" sz="1200" b="1" dirty="0">
              <a:latin typeface="Calibri" panose="020F0502020204030204" pitchFamily="34" charset="0"/>
              <a:cs typeface="Calibri" panose="020F0502020204030204" pitchFamily="34" charset="0"/>
            </a:rPr>
            <a:t>自动化</a:t>
          </a:r>
          <a:endParaRPr lang="en-US" altLang="zh-CN" sz="1200" b="1" dirty="0">
            <a:latin typeface="Calibri" panose="020F0502020204030204" pitchFamily="34" charset="0"/>
            <a:cs typeface="Calibri" panose="020F0502020204030204" pitchFamily="34" charset="0"/>
          </a:endParaRPr>
        </a:p>
      </dgm:t>
    </dgm:pt>
    <dgm:pt modelId="{96266338-9959-4FF5-8427-484005D29D5D}" type="parTrans" cxnId="{2238C020-BCFD-4CBC-B96C-BE7A33423B7B}">
      <dgm:prSet/>
      <dgm:spPr/>
      <dgm:t>
        <a:bodyPr/>
        <a:lstStyle/>
        <a:p>
          <a:endParaRPr lang="en-US" altLang="zh-CN"/>
        </a:p>
      </dgm:t>
    </dgm:pt>
    <dgm:pt modelId="{76FC41EE-F417-461B-91FB-884D8B7B669C}" type="sibTrans" cxnId="{2238C020-BCFD-4CBC-B96C-BE7A33423B7B}">
      <dgm:prSet/>
      <dgm:spPr/>
      <dgm:t>
        <a:bodyPr/>
        <a:lstStyle/>
        <a:p>
          <a:endParaRPr lang="en-US" altLang="zh-CN"/>
        </a:p>
      </dgm:t>
    </dgm:pt>
    <dgm:pt modelId="{B8A9B6AC-87CE-4257-B66C-10FFCD030575}">
      <dgm:prSet phldrT="[Text]" phldr="0" custT="1"/>
      <dgm:spPr/>
      <dgm:t>
        <a:bodyPr vert="horz" wrap="square"/>
        <a:lstStyle/>
        <a:p>
          <a:pPr>
            <a:lnSpc>
              <a:spcPct val="100000"/>
            </a:lnSpc>
            <a:spcBef>
              <a:spcPct val="0"/>
            </a:spcBef>
            <a:spcAft>
              <a:spcPct val="15000"/>
            </a:spcAft>
          </a:pPr>
          <a:endParaRPr lang="en-US" altLang="zh-CN" sz="1000" dirty="0"/>
        </a:p>
      </dgm:t>
    </dgm:pt>
    <dgm:pt modelId="{00AB575D-D8D7-4C7F-9C6F-A23E7625F080}" type="parTrans" cxnId="{39FC37DE-FCA7-4317-A928-34481E4A8B5A}">
      <dgm:prSet/>
      <dgm:spPr/>
      <dgm:t>
        <a:bodyPr/>
        <a:lstStyle/>
        <a:p>
          <a:endParaRPr lang="en-US" altLang="zh-CN"/>
        </a:p>
      </dgm:t>
    </dgm:pt>
    <dgm:pt modelId="{F9F22E87-83EE-4081-B994-86557D2FDE83}" type="sibTrans" cxnId="{39FC37DE-FCA7-4317-A928-34481E4A8B5A}">
      <dgm:prSet/>
      <dgm:spPr/>
      <dgm:t>
        <a:bodyPr/>
        <a:lstStyle/>
        <a:p>
          <a:endParaRPr lang="en-US" altLang="zh-CN"/>
        </a:p>
      </dgm:t>
    </dgm:pt>
    <dgm:pt modelId="{058DD82E-0C23-462D-BBC1-D21EDFB1D325}">
      <dgm:prSet phldrT="[Text]" phldr="0" custT="1"/>
      <dgm:spPr/>
      <dgm:t>
        <a:bodyPr vert="horz" wrap="square"/>
        <a:lstStyle/>
        <a:p>
          <a:pPr>
            <a:lnSpc>
              <a:spcPct val="50000"/>
            </a:lnSpc>
            <a:spcBef>
              <a:spcPct val="0"/>
            </a:spcBef>
            <a:spcAft>
              <a:spcPct val="35000"/>
            </a:spcAft>
          </a:pPr>
          <a:r>
            <a:rPr lang="zh-CN" altLang="en-US" sz="1200" b="1" dirty="0">
              <a:latin typeface="Calibri" panose="020F0502020204030204" pitchFamily="34" charset="0"/>
              <a:cs typeface="Calibri" panose="020F0502020204030204" pitchFamily="34" charset="0"/>
            </a:rPr>
            <a:t>输出</a:t>
          </a:r>
          <a:endParaRPr lang="en-US" altLang="zh-CN" sz="1200" b="1" dirty="0">
            <a:latin typeface="Calibri" panose="020F0502020204030204" pitchFamily="34" charset="0"/>
            <a:cs typeface="Calibri" panose="020F0502020204030204" pitchFamily="34" charset="0"/>
          </a:endParaRPr>
        </a:p>
        <a:p>
          <a:pPr>
            <a:lnSpc>
              <a:spcPct val="50000"/>
            </a:lnSpc>
            <a:spcBef>
              <a:spcPct val="0"/>
            </a:spcBef>
            <a:spcAft>
              <a:spcPct val="35000"/>
            </a:spcAft>
          </a:pPr>
          <a:r>
            <a:rPr lang="en-US" altLang="zh-CN" sz="1200" b="1" dirty="0">
              <a:latin typeface="Calibri" panose="020F0502020204030204" pitchFamily="34" charset="0"/>
              <a:cs typeface="Calibri" panose="020F0502020204030204" pitchFamily="34" charset="0"/>
            </a:rPr>
            <a:t>Outpu</a:t>
          </a:r>
          <a:r>
            <a:rPr lang="en-US" altLang="zh-CN" sz="1000" b="1" dirty="0">
              <a:latin typeface="Calibri" panose="020F0502020204030204" pitchFamily="34" charset="0"/>
              <a:cs typeface="Calibri" panose="020F0502020204030204" pitchFamily="34" charset="0"/>
            </a:rPr>
            <a:t>t</a:t>
          </a:r>
        </a:p>
      </dgm:t>
    </dgm:pt>
    <dgm:pt modelId="{F40C2686-F4B4-446E-99A0-879D31959E3B}" type="parTrans" cxnId="{F2D02CE5-3CC1-4542-AB8C-6902BB56D669}">
      <dgm:prSet/>
      <dgm:spPr/>
      <dgm:t>
        <a:bodyPr/>
        <a:lstStyle/>
        <a:p>
          <a:endParaRPr lang="en-US" altLang="zh-CN"/>
        </a:p>
      </dgm:t>
    </dgm:pt>
    <dgm:pt modelId="{924C2748-FC24-4198-9612-D7FF2D345B4A}" type="sibTrans" cxnId="{F2D02CE5-3CC1-4542-AB8C-6902BB56D669}">
      <dgm:prSet/>
      <dgm:spPr/>
      <dgm:t>
        <a:bodyPr/>
        <a:lstStyle/>
        <a:p>
          <a:endParaRPr lang="en-US" altLang="zh-CN"/>
        </a:p>
      </dgm:t>
    </dgm:pt>
    <dgm:pt modelId="{C72E6AF5-3820-41F7-A7E9-9743A21C6ADB}">
      <dgm:prSet phldrT="[Text]" phldr="0" custT="1"/>
      <dgm:spPr/>
      <dgm:t>
        <a:bodyPr vert="horz" wrap="square"/>
        <a:lstStyle/>
        <a:p>
          <a:pPr>
            <a:lnSpc>
              <a:spcPct val="100000"/>
            </a:lnSpc>
            <a:spcBef>
              <a:spcPct val="0"/>
            </a:spcBef>
            <a:spcAft>
              <a:spcPct val="15000"/>
            </a:spcAft>
          </a:pPr>
          <a:endParaRPr lang="en-US" altLang="zh-CN" sz="1000" dirty="0"/>
        </a:p>
      </dgm:t>
    </dgm:pt>
    <dgm:pt modelId="{1ABEDE60-FBE2-4EEF-BCDC-4884CFC92DBD}" type="parTrans" cxnId="{F69261E7-320C-45F1-AC40-73B3F6C8A170}">
      <dgm:prSet/>
      <dgm:spPr/>
      <dgm:t>
        <a:bodyPr/>
        <a:lstStyle/>
        <a:p>
          <a:endParaRPr lang="en-US" altLang="zh-CN"/>
        </a:p>
      </dgm:t>
    </dgm:pt>
    <dgm:pt modelId="{B768E0BB-D5F9-4334-8EE7-DA3A15A4A8A9}" type="sibTrans" cxnId="{F69261E7-320C-45F1-AC40-73B3F6C8A170}">
      <dgm:prSet/>
      <dgm:spPr/>
      <dgm:t>
        <a:bodyPr/>
        <a:lstStyle/>
        <a:p>
          <a:endParaRPr lang="en-US" altLang="zh-CN"/>
        </a:p>
      </dgm:t>
    </dgm:pt>
    <dgm:pt modelId="{FD53CC58-25F8-42B0-B355-F2A4C0D852A4}" type="pres">
      <dgm:prSet presAssocID="{6E45A4F9-CA35-4E46-9D5B-B57881F8F965}" presName="Name0" presStyleCnt="0">
        <dgm:presLayoutVars>
          <dgm:dir/>
          <dgm:animLvl val="lvl"/>
          <dgm:resizeHandles val="exact"/>
        </dgm:presLayoutVars>
      </dgm:prSet>
      <dgm:spPr/>
    </dgm:pt>
    <dgm:pt modelId="{B766C359-4B97-4F37-9E0D-EBC08F708A7F}" type="pres">
      <dgm:prSet presAssocID="{6E45A4F9-CA35-4E46-9D5B-B57881F8F965}" presName="tSp" presStyleCnt="0"/>
      <dgm:spPr/>
    </dgm:pt>
    <dgm:pt modelId="{055F62EE-F901-4840-A994-69744812BAEB}" type="pres">
      <dgm:prSet presAssocID="{6E45A4F9-CA35-4E46-9D5B-B57881F8F965}" presName="bSp" presStyleCnt="0"/>
      <dgm:spPr/>
    </dgm:pt>
    <dgm:pt modelId="{3D6100DB-F456-4696-A917-4A3336EDE297}" type="pres">
      <dgm:prSet presAssocID="{6E45A4F9-CA35-4E46-9D5B-B57881F8F965}" presName="process" presStyleCnt="0"/>
      <dgm:spPr/>
    </dgm:pt>
    <dgm:pt modelId="{7E26AA4D-C8AD-4EDD-874F-454DA421456D}" type="pres">
      <dgm:prSet presAssocID="{8432BD97-374B-46EA-954C-E7DF46A31028}" presName="composite1" presStyleCnt="0"/>
      <dgm:spPr/>
    </dgm:pt>
    <dgm:pt modelId="{61DF404F-BC11-45A8-B735-2A9D1EDE4423}" type="pres">
      <dgm:prSet presAssocID="{8432BD97-374B-46EA-954C-E7DF46A31028}" presName="dummyNode1" presStyleLbl="node1" presStyleIdx="0" presStyleCnt="3"/>
      <dgm:spPr/>
    </dgm:pt>
    <dgm:pt modelId="{D7ED9E8F-DEF8-487F-934A-44C2B5CA4D39}" type="pres">
      <dgm:prSet presAssocID="{8432BD97-374B-46EA-954C-E7DF46A31028}" presName="childNode1" presStyleLbl="bgAcc1" presStyleIdx="0" presStyleCnt="3" custScaleX="154512" custLinFactNeighborX="-50327" custLinFactNeighborY="-911">
        <dgm:presLayoutVars>
          <dgm:bulletEnabled val="1"/>
        </dgm:presLayoutVars>
      </dgm:prSet>
      <dgm:spPr/>
    </dgm:pt>
    <dgm:pt modelId="{3C66444E-20D7-46BB-A250-6A8413E9261D}" type="pres">
      <dgm:prSet presAssocID="{8432BD97-374B-46EA-954C-E7DF46A31028}" presName="childNode1tx" presStyleLbl="bgAcc1" presStyleIdx="0" presStyleCnt="3">
        <dgm:presLayoutVars>
          <dgm:bulletEnabled val="1"/>
        </dgm:presLayoutVars>
      </dgm:prSet>
      <dgm:spPr/>
    </dgm:pt>
    <dgm:pt modelId="{923E2DA3-76E6-4BBA-BD10-2A61F1B5DF46}" type="pres">
      <dgm:prSet presAssocID="{8432BD97-374B-46EA-954C-E7DF46A31028}" presName="parentNode1" presStyleLbl="node1" presStyleIdx="0" presStyleCnt="3" custLinFactNeighborX="-23799">
        <dgm:presLayoutVars>
          <dgm:chMax val="1"/>
          <dgm:bulletEnabled val="1"/>
        </dgm:presLayoutVars>
      </dgm:prSet>
      <dgm:spPr/>
    </dgm:pt>
    <dgm:pt modelId="{018A863E-C31D-4AC2-8A84-3A3CA2053AC5}" type="pres">
      <dgm:prSet presAssocID="{8432BD97-374B-46EA-954C-E7DF46A31028}" presName="connSite1" presStyleCnt="0"/>
      <dgm:spPr/>
    </dgm:pt>
    <dgm:pt modelId="{DA7F7611-A2D9-4D08-99BF-B8C3F7374252}" type="pres">
      <dgm:prSet presAssocID="{8B59AAD7-FA25-451A-A060-A649D4B6A052}" presName="Name9" presStyleLbl="sibTrans2D1" presStyleIdx="0" presStyleCnt="2" custAng="21209915"/>
      <dgm:spPr/>
    </dgm:pt>
    <dgm:pt modelId="{C442DED5-56A3-48BC-AABC-5D20AFAF538A}" type="pres">
      <dgm:prSet presAssocID="{ED99BCF9-8092-4C8C-B246-A4885FAD890B}" presName="composite2" presStyleCnt="0"/>
      <dgm:spPr/>
    </dgm:pt>
    <dgm:pt modelId="{C62D7F13-8396-49C8-982C-AAD8FFB67E51}" type="pres">
      <dgm:prSet presAssocID="{ED99BCF9-8092-4C8C-B246-A4885FAD890B}" presName="dummyNode2" presStyleLbl="node1" presStyleIdx="0" presStyleCnt="3"/>
      <dgm:spPr/>
    </dgm:pt>
    <dgm:pt modelId="{F0AA31BF-E4B5-4131-945B-4A58E6F9ED0C}" type="pres">
      <dgm:prSet presAssocID="{ED99BCF9-8092-4C8C-B246-A4885FAD890B}" presName="childNode2" presStyleLbl="bgAcc1" presStyleIdx="1" presStyleCnt="3" custScaleX="148585">
        <dgm:presLayoutVars>
          <dgm:bulletEnabled val="1"/>
        </dgm:presLayoutVars>
      </dgm:prSet>
      <dgm:spPr/>
    </dgm:pt>
    <dgm:pt modelId="{EBA664F6-F2EB-44AF-AF25-092905387100}" type="pres">
      <dgm:prSet presAssocID="{ED99BCF9-8092-4C8C-B246-A4885FAD890B}" presName="childNode2tx" presStyleLbl="bgAcc1" presStyleIdx="1" presStyleCnt="3">
        <dgm:presLayoutVars>
          <dgm:bulletEnabled val="1"/>
        </dgm:presLayoutVars>
      </dgm:prSet>
      <dgm:spPr/>
    </dgm:pt>
    <dgm:pt modelId="{99C4C3A2-467E-4178-A9BF-93DF4434C8A6}" type="pres">
      <dgm:prSet presAssocID="{ED99BCF9-8092-4C8C-B246-A4885FAD890B}" presName="parentNode2" presStyleLbl="node1" presStyleIdx="1" presStyleCnt="3" custLinFactNeighborX="29576" custLinFactNeighborY="2744">
        <dgm:presLayoutVars>
          <dgm:chMax val="0"/>
          <dgm:bulletEnabled val="1"/>
        </dgm:presLayoutVars>
      </dgm:prSet>
      <dgm:spPr/>
    </dgm:pt>
    <dgm:pt modelId="{1A63090D-A62F-435A-ACF0-B811102A16F4}" type="pres">
      <dgm:prSet presAssocID="{ED99BCF9-8092-4C8C-B246-A4885FAD890B}" presName="connSite2" presStyleCnt="0"/>
      <dgm:spPr/>
    </dgm:pt>
    <dgm:pt modelId="{24C40375-14E9-49F2-873D-AB1E684F21AC}" type="pres">
      <dgm:prSet presAssocID="{76FC41EE-F417-461B-91FB-884D8B7B669C}" presName="Name18" presStyleLbl="sibTrans2D1" presStyleIdx="1" presStyleCnt="2" custAng="442834" custLinFactNeighborX="-5279" custLinFactNeighborY="833"/>
      <dgm:spPr/>
    </dgm:pt>
    <dgm:pt modelId="{BD2CA2DE-66A5-400B-9A4F-2C08CE9DC3F7}" type="pres">
      <dgm:prSet presAssocID="{058DD82E-0C23-462D-BBC1-D21EDFB1D325}" presName="composite1" presStyleCnt="0"/>
      <dgm:spPr/>
    </dgm:pt>
    <dgm:pt modelId="{A965638E-96CB-4890-905F-48B964964E5B}" type="pres">
      <dgm:prSet presAssocID="{058DD82E-0C23-462D-BBC1-D21EDFB1D325}" presName="dummyNode1" presStyleLbl="node1" presStyleIdx="1" presStyleCnt="3"/>
      <dgm:spPr/>
    </dgm:pt>
    <dgm:pt modelId="{C8FC3F55-B420-4254-B546-EE172843C2DA}" type="pres">
      <dgm:prSet presAssocID="{058DD82E-0C23-462D-BBC1-D21EDFB1D325}" presName="childNode1" presStyleLbl="bgAcc1" presStyleIdx="2" presStyleCnt="3" custScaleX="140847" custLinFactNeighborX="46572">
        <dgm:presLayoutVars>
          <dgm:bulletEnabled val="1"/>
        </dgm:presLayoutVars>
      </dgm:prSet>
      <dgm:spPr/>
    </dgm:pt>
    <dgm:pt modelId="{E9F6977B-58CA-42CD-A1EF-62418F64B2EC}" type="pres">
      <dgm:prSet presAssocID="{058DD82E-0C23-462D-BBC1-D21EDFB1D325}" presName="childNode1tx" presStyleLbl="bgAcc1" presStyleIdx="2" presStyleCnt="3">
        <dgm:presLayoutVars>
          <dgm:bulletEnabled val="1"/>
        </dgm:presLayoutVars>
      </dgm:prSet>
      <dgm:spPr/>
    </dgm:pt>
    <dgm:pt modelId="{DC24C988-1165-4085-BF68-B19A00512BCC}" type="pres">
      <dgm:prSet presAssocID="{058DD82E-0C23-462D-BBC1-D21EDFB1D325}" presName="parentNode1" presStyleLbl="node1" presStyleIdx="2" presStyleCnt="3" custLinFactNeighborX="78303" custLinFactNeighborY="2479">
        <dgm:presLayoutVars>
          <dgm:chMax val="1"/>
          <dgm:bulletEnabled val="1"/>
        </dgm:presLayoutVars>
      </dgm:prSet>
      <dgm:spPr/>
    </dgm:pt>
    <dgm:pt modelId="{69DFB45C-B1DB-43B8-B1DE-E574D914B3E8}" type="pres">
      <dgm:prSet presAssocID="{058DD82E-0C23-462D-BBC1-D21EDFB1D325}" presName="connSite1" presStyleCnt="0"/>
      <dgm:spPr/>
    </dgm:pt>
  </dgm:ptLst>
  <dgm:cxnLst>
    <dgm:cxn modelId="{51D0C112-BEEB-441B-A903-FE2B7291E0FC}" srcId="{8432BD97-374B-46EA-954C-E7DF46A31028}" destId="{5A59BA6C-055D-4624-B4E9-9809DED01109}" srcOrd="0" destOrd="0" parTransId="{AFDD30EA-7DBF-4204-916F-CD2316576F77}" sibTransId="{CB142156-6A25-4C22-A380-165F9E4AD2BF}"/>
    <dgm:cxn modelId="{3CDE5114-E7EC-4DF3-8CA8-69B07B67ED34}" type="presOf" srcId="{8432BD97-374B-46EA-954C-E7DF46A31028}" destId="{923E2DA3-76E6-4BBA-BD10-2A61F1B5DF46}" srcOrd="0" destOrd="0" presId="urn:microsoft.com/office/officeart/2005/8/layout/hProcess4#1"/>
    <dgm:cxn modelId="{2238C020-BCFD-4CBC-B96C-BE7A33423B7B}" srcId="{6E45A4F9-CA35-4E46-9D5B-B57881F8F965}" destId="{ED99BCF9-8092-4C8C-B246-A4885FAD890B}" srcOrd="1" destOrd="0" parTransId="{96266338-9959-4FF5-8427-484005D29D5D}" sibTransId="{76FC41EE-F417-461B-91FB-884D8B7B669C}"/>
    <dgm:cxn modelId="{CF744160-D089-424F-A6D6-B94568412D44}" type="presOf" srcId="{C72E6AF5-3820-41F7-A7E9-9743A21C6ADB}" destId="{E9F6977B-58CA-42CD-A1EF-62418F64B2EC}" srcOrd="1" destOrd="0" presId="urn:microsoft.com/office/officeart/2005/8/layout/hProcess4#1"/>
    <dgm:cxn modelId="{21F17E61-AA8A-4A8D-8D66-05C56A61D4DD}" type="presOf" srcId="{C72E6AF5-3820-41F7-A7E9-9743A21C6ADB}" destId="{C8FC3F55-B420-4254-B546-EE172843C2DA}" srcOrd="0" destOrd="0" presId="urn:microsoft.com/office/officeart/2005/8/layout/hProcess4#1"/>
    <dgm:cxn modelId="{E12DA250-C998-40CB-B1FE-2080DDCB05F3}" type="presOf" srcId="{058DD82E-0C23-462D-BBC1-D21EDFB1D325}" destId="{DC24C988-1165-4085-BF68-B19A00512BCC}" srcOrd="0" destOrd="0" presId="urn:microsoft.com/office/officeart/2005/8/layout/hProcess4#1"/>
    <dgm:cxn modelId="{46B72771-5137-42CC-B65A-29FB3EFFE212}" type="presOf" srcId="{8B59AAD7-FA25-451A-A060-A649D4B6A052}" destId="{DA7F7611-A2D9-4D08-99BF-B8C3F7374252}" srcOrd="0" destOrd="0" presId="urn:microsoft.com/office/officeart/2005/8/layout/hProcess4#1"/>
    <dgm:cxn modelId="{40771E72-5BF4-40AB-A46C-6AB63D35E549}" type="presOf" srcId="{76FC41EE-F417-461B-91FB-884D8B7B669C}" destId="{24C40375-14E9-49F2-873D-AB1E684F21AC}" srcOrd="0" destOrd="0" presId="urn:microsoft.com/office/officeart/2005/8/layout/hProcess4#1"/>
    <dgm:cxn modelId="{1965DC7E-9E67-4614-9787-B06AC7E73C04}" type="presOf" srcId="{B8A9B6AC-87CE-4257-B66C-10FFCD030575}" destId="{F0AA31BF-E4B5-4131-945B-4A58E6F9ED0C}" srcOrd="0" destOrd="0" presId="urn:microsoft.com/office/officeart/2005/8/layout/hProcess4#1"/>
    <dgm:cxn modelId="{6055F180-42A2-483A-957C-8EC5405617A9}" type="presOf" srcId="{6E45A4F9-CA35-4E46-9D5B-B57881F8F965}" destId="{FD53CC58-25F8-42B0-B355-F2A4C0D852A4}" srcOrd="0" destOrd="0" presId="urn:microsoft.com/office/officeart/2005/8/layout/hProcess4#1"/>
    <dgm:cxn modelId="{70BA3983-E1E2-434E-BB1F-8D35B5CAEA09}" type="presOf" srcId="{5A59BA6C-055D-4624-B4E9-9809DED01109}" destId="{D7ED9E8F-DEF8-487F-934A-44C2B5CA4D39}" srcOrd="0" destOrd="0" presId="urn:microsoft.com/office/officeart/2005/8/layout/hProcess4#1"/>
    <dgm:cxn modelId="{0E744FA7-3CAF-4EAD-B41C-B14666DB3B66}" srcId="{6E45A4F9-CA35-4E46-9D5B-B57881F8F965}" destId="{8432BD97-374B-46EA-954C-E7DF46A31028}" srcOrd="0" destOrd="0" parTransId="{D04A2D9A-FD53-4898-99EC-9F0698D90D17}" sibTransId="{8B59AAD7-FA25-451A-A060-A649D4B6A052}"/>
    <dgm:cxn modelId="{D195E7D9-E818-4898-B438-0CD31BA27FCA}" type="presOf" srcId="{ED99BCF9-8092-4C8C-B246-A4885FAD890B}" destId="{99C4C3A2-467E-4178-A9BF-93DF4434C8A6}" srcOrd="0" destOrd="0" presId="urn:microsoft.com/office/officeart/2005/8/layout/hProcess4#1"/>
    <dgm:cxn modelId="{C65190DC-D564-464A-92E9-911F59F80998}" type="presOf" srcId="{B8A9B6AC-87CE-4257-B66C-10FFCD030575}" destId="{EBA664F6-F2EB-44AF-AF25-092905387100}" srcOrd="1" destOrd="0" presId="urn:microsoft.com/office/officeart/2005/8/layout/hProcess4#1"/>
    <dgm:cxn modelId="{39FC37DE-FCA7-4317-A928-34481E4A8B5A}" srcId="{ED99BCF9-8092-4C8C-B246-A4885FAD890B}" destId="{B8A9B6AC-87CE-4257-B66C-10FFCD030575}" srcOrd="0" destOrd="0" parTransId="{00AB575D-D8D7-4C7F-9C6F-A23E7625F080}" sibTransId="{F9F22E87-83EE-4081-B994-86557D2FDE83}"/>
    <dgm:cxn modelId="{4C1248E3-3C58-443B-9F38-02754F602412}" type="presOf" srcId="{5A59BA6C-055D-4624-B4E9-9809DED01109}" destId="{3C66444E-20D7-46BB-A250-6A8413E9261D}" srcOrd="1" destOrd="0" presId="urn:microsoft.com/office/officeart/2005/8/layout/hProcess4#1"/>
    <dgm:cxn modelId="{F2D02CE5-3CC1-4542-AB8C-6902BB56D669}" srcId="{6E45A4F9-CA35-4E46-9D5B-B57881F8F965}" destId="{058DD82E-0C23-462D-BBC1-D21EDFB1D325}" srcOrd="2" destOrd="0" parTransId="{F40C2686-F4B4-446E-99A0-879D31959E3B}" sibTransId="{924C2748-FC24-4198-9612-D7FF2D345B4A}"/>
    <dgm:cxn modelId="{F69261E7-320C-45F1-AC40-73B3F6C8A170}" srcId="{058DD82E-0C23-462D-BBC1-D21EDFB1D325}" destId="{C72E6AF5-3820-41F7-A7E9-9743A21C6ADB}" srcOrd="0" destOrd="0" parTransId="{1ABEDE60-FBE2-4EEF-BCDC-4884CFC92DBD}" sibTransId="{B768E0BB-D5F9-4334-8EE7-DA3A15A4A8A9}"/>
    <dgm:cxn modelId="{8AC1C1D1-8512-498D-9615-9B9183817B01}" type="presParOf" srcId="{FD53CC58-25F8-42B0-B355-F2A4C0D852A4}" destId="{B766C359-4B97-4F37-9E0D-EBC08F708A7F}" srcOrd="0" destOrd="0" presId="urn:microsoft.com/office/officeart/2005/8/layout/hProcess4#1"/>
    <dgm:cxn modelId="{956F250C-D2F0-4BD9-B1BD-9D3E07286634}" type="presParOf" srcId="{FD53CC58-25F8-42B0-B355-F2A4C0D852A4}" destId="{055F62EE-F901-4840-A994-69744812BAEB}" srcOrd="1" destOrd="0" presId="urn:microsoft.com/office/officeart/2005/8/layout/hProcess4#1"/>
    <dgm:cxn modelId="{6547827A-A8AA-4960-BC14-D3A853E5E1A8}" type="presParOf" srcId="{FD53CC58-25F8-42B0-B355-F2A4C0D852A4}" destId="{3D6100DB-F456-4696-A917-4A3336EDE297}" srcOrd="2" destOrd="0" presId="urn:microsoft.com/office/officeart/2005/8/layout/hProcess4#1"/>
    <dgm:cxn modelId="{3084F0C7-4D8A-4924-990C-6382F70222D4}" type="presParOf" srcId="{3D6100DB-F456-4696-A917-4A3336EDE297}" destId="{7E26AA4D-C8AD-4EDD-874F-454DA421456D}" srcOrd="0" destOrd="0" presId="urn:microsoft.com/office/officeart/2005/8/layout/hProcess4#1"/>
    <dgm:cxn modelId="{DF62A8C7-975A-4AF1-87B6-49555777E895}" type="presParOf" srcId="{7E26AA4D-C8AD-4EDD-874F-454DA421456D}" destId="{61DF404F-BC11-45A8-B735-2A9D1EDE4423}" srcOrd="0" destOrd="0" presId="urn:microsoft.com/office/officeart/2005/8/layout/hProcess4#1"/>
    <dgm:cxn modelId="{51CB181F-DAED-45B8-9425-D530C037DD36}" type="presParOf" srcId="{7E26AA4D-C8AD-4EDD-874F-454DA421456D}" destId="{D7ED9E8F-DEF8-487F-934A-44C2B5CA4D39}" srcOrd="1" destOrd="0" presId="urn:microsoft.com/office/officeart/2005/8/layout/hProcess4#1"/>
    <dgm:cxn modelId="{C5C62613-2DD3-4D7C-ACD0-C30C6816E469}" type="presParOf" srcId="{7E26AA4D-C8AD-4EDD-874F-454DA421456D}" destId="{3C66444E-20D7-46BB-A250-6A8413E9261D}" srcOrd="2" destOrd="0" presId="urn:microsoft.com/office/officeart/2005/8/layout/hProcess4#1"/>
    <dgm:cxn modelId="{9DE8360A-18CD-4E00-A982-7980C1E690B5}" type="presParOf" srcId="{7E26AA4D-C8AD-4EDD-874F-454DA421456D}" destId="{923E2DA3-76E6-4BBA-BD10-2A61F1B5DF46}" srcOrd="3" destOrd="0" presId="urn:microsoft.com/office/officeart/2005/8/layout/hProcess4#1"/>
    <dgm:cxn modelId="{61DB476B-0DD7-4F77-B6E0-369CCA5C17D4}" type="presParOf" srcId="{7E26AA4D-C8AD-4EDD-874F-454DA421456D}" destId="{018A863E-C31D-4AC2-8A84-3A3CA2053AC5}" srcOrd="4" destOrd="0" presId="urn:microsoft.com/office/officeart/2005/8/layout/hProcess4#1"/>
    <dgm:cxn modelId="{0EFFC4D6-D63A-4772-89C1-9FA1A3562F22}" type="presParOf" srcId="{3D6100DB-F456-4696-A917-4A3336EDE297}" destId="{DA7F7611-A2D9-4D08-99BF-B8C3F7374252}" srcOrd="1" destOrd="0" presId="urn:microsoft.com/office/officeart/2005/8/layout/hProcess4#1"/>
    <dgm:cxn modelId="{89AA0FF7-FE20-4C91-943A-D8496B51771A}" type="presParOf" srcId="{3D6100DB-F456-4696-A917-4A3336EDE297}" destId="{C442DED5-56A3-48BC-AABC-5D20AFAF538A}" srcOrd="2" destOrd="0" presId="urn:microsoft.com/office/officeart/2005/8/layout/hProcess4#1"/>
    <dgm:cxn modelId="{67D5EA38-C663-4480-9F77-F907828E9D37}" type="presParOf" srcId="{C442DED5-56A3-48BC-AABC-5D20AFAF538A}" destId="{C62D7F13-8396-49C8-982C-AAD8FFB67E51}" srcOrd="0" destOrd="0" presId="urn:microsoft.com/office/officeart/2005/8/layout/hProcess4#1"/>
    <dgm:cxn modelId="{0CC1C1D5-05AF-4682-9DDE-9C9DDFC1537A}" type="presParOf" srcId="{C442DED5-56A3-48BC-AABC-5D20AFAF538A}" destId="{F0AA31BF-E4B5-4131-945B-4A58E6F9ED0C}" srcOrd="1" destOrd="0" presId="urn:microsoft.com/office/officeart/2005/8/layout/hProcess4#1"/>
    <dgm:cxn modelId="{282B87A5-7C33-493A-A129-304F2F7A9CF8}" type="presParOf" srcId="{C442DED5-56A3-48BC-AABC-5D20AFAF538A}" destId="{EBA664F6-F2EB-44AF-AF25-092905387100}" srcOrd="2" destOrd="0" presId="urn:microsoft.com/office/officeart/2005/8/layout/hProcess4#1"/>
    <dgm:cxn modelId="{05A04E3E-9766-4031-9DBF-71F8D91AF2F1}" type="presParOf" srcId="{C442DED5-56A3-48BC-AABC-5D20AFAF538A}" destId="{99C4C3A2-467E-4178-A9BF-93DF4434C8A6}" srcOrd="3" destOrd="0" presId="urn:microsoft.com/office/officeart/2005/8/layout/hProcess4#1"/>
    <dgm:cxn modelId="{A03FA694-3254-4140-8E04-CCBF21A39574}" type="presParOf" srcId="{C442DED5-56A3-48BC-AABC-5D20AFAF538A}" destId="{1A63090D-A62F-435A-ACF0-B811102A16F4}" srcOrd="4" destOrd="0" presId="urn:microsoft.com/office/officeart/2005/8/layout/hProcess4#1"/>
    <dgm:cxn modelId="{9670BF99-5D09-48B3-AE4D-2B4E6728E456}" type="presParOf" srcId="{3D6100DB-F456-4696-A917-4A3336EDE297}" destId="{24C40375-14E9-49F2-873D-AB1E684F21AC}" srcOrd="3" destOrd="0" presId="urn:microsoft.com/office/officeart/2005/8/layout/hProcess4#1"/>
    <dgm:cxn modelId="{5D1D49FE-78CF-40DA-84F0-FF58F7420F21}" type="presParOf" srcId="{3D6100DB-F456-4696-A917-4A3336EDE297}" destId="{BD2CA2DE-66A5-400B-9A4F-2C08CE9DC3F7}" srcOrd="4" destOrd="0" presId="urn:microsoft.com/office/officeart/2005/8/layout/hProcess4#1"/>
    <dgm:cxn modelId="{879062BD-580A-4F73-A63C-5314880AFCB4}" type="presParOf" srcId="{BD2CA2DE-66A5-400B-9A4F-2C08CE9DC3F7}" destId="{A965638E-96CB-4890-905F-48B964964E5B}" srcOrd="0" destOrd="0" presId="urn:microsoft.com/office/officeart/2005/8/layout/hProcess4#1"/>
    <dgm:cxn modelId="{AF30E3FA-2683-4164-A5C0-982BD74EFA9B}" type="presParOf" srcId="{BD2CA2DE-66A5-400B-9A4F-2C08CE9DC3F7}" destId="{C8FC3F55-B420-4254-B546-EE172843C2DA}" srcOrd="1" destOrd="0" presId="urn:microsoft.com/office/officeart/2005/8/layout/hProcess4#1"/>
    <dgm:cxn modelId="{54A296DC-AB90-4860-845E-0F356DBC05BD}" type="presParOf" srcId="{BD2CA2DE-66A5-400B-9A4F-2C08CE9DC3F7}" destId="{E9F6977B-58CA-42CD-A1EF-62418F64B2EC}" srcOrd="2" destOrd="0" presId="urn:microsoft.com/office/officeart/2005/8/layout/hProcess4#1"/>
    <dgm:cxn modelId="{8C9E2857-49BC-48F0-999E-1A10BCE0F563}" type="presParOf" srcId="{BD2CA2DE-66A5-400B-9A4F-2C08CE9DC3F7}" destId="{DC24C988-1165-4085-BF68-B19A00512BCC}" srcOrd="3" destOrd="0" presId="urn:microsoft.com/office/officeart/2005/8/layout/hProcess4#1"/>
    <dgm:cxn modelId="{F9342E05-3212-4675-92BB-C7B4681E43FF}" type="presParOf" srcId="{BD2CA2DE-66A5-400B-9A4F-2C08CE9DC3F7}" destId="{69DFB45C-B1DB-43B8-B1DE-E574D914B3E8}" srcOrd="4" destOrd="0" presId="urn:microsoft.com/office/officeart/2005/8/layout/hProcess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CF8F9-5D7E-437C-8608-F397038A41C4}" type="doc">
      <dgm:prSet loTypeId="urn:microsoft.com/office/officeart/2005/8/layout/hierarchy3#1" loCatId="list" qsTypeId="urn:microsoft.com/office/officeart/2005/8/quickstyle/simple1#3" qsCatId="simple" csTypeId="urn:microsoft.com/office/officeart/2005/8/colors/colorful1#2" csCatId="colorful" phldr="1"/>
      <dgm:spPr/>
      <dgm:t>
        <a:bodyPr/>
        <a:lstStyle/>
        <a:p>
          <a:endParaRPr lang="en-US" altLang="zh-CN"/>
        </a:p>
      </dgm:t>
    </dgm:pt>
    <dgm:pt modelId="{E053E25D-4EBE-4C79-8614-6F9C596E7D87}">
      <dgm:prSet phldrT="[Text]" phldr="0" custT="1"/>
      <dgm:spPr/>
      <dgm:t>
        <a:bodyPr vert="horz" wrap="square"/>
        <a:lstStyle/>
        <a:p>
          <a:pPr algn="l">
            <a:lnSpc>
              <a:spcPct val="100000"/>
            </a:lnSpc>
            <a:spcBef>
              <a:spcPct val="0"/>
            </a:spcBef>
            <a:spcAft>
              <a:spcPct val="35000"/>
            </a:spcAft>
          </a:pPr>
          <a:r>
            <a:rPr lang="zh-CN" alt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客户每日通过</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APP</a:t>
          </a:r>
          <a:r>
            <a:rPr lang="zh-CN" alt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注册的信息将会通过系统生成一份信息列表文件和身份证图片文件并保存到相关文件夹。</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 </a:t>
          </a:r>
        </a:p>
        <a:p>
          <a:pPr algn="l">
            <a:lnSpc>
              <a:spcPct val="100000"/>
            </a:lnSpc>
            <a:spcBef>
              <a:spcPct val="0"/>
            </a:spcBef>
            <a:spcAft>
              <a:spcPct val="35000"/>
            </a:spcAft>
          </a:pP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Register in the app, and the software backstage will generate a report contains ID copy in some specified time daily.</a:t>
          </a:r>
        </a:p>
      </dgm:t>
    </dgm:pt>
    <dgm:pt modelId="{EF7A20AB-C8CA-4679-9B4B-CC54EC5314BF}" type="parTrans" cxnId="{BF7B3F59-3EE9-43B6-8101-B3ACCE407888}">
      <dgm:prSet/>
      <dgm:spPr/>
      <dgm:t>
        <a:bodyPr/>
        <a:lstStyle/>
        <a:p>
          <a:endParaRPr lang="en-US" altLang="zh-CN"/>
        </a:p>
      </dgm:t>
    </dgm:pt>
    <dgm:pt modelId="{B76829FE-A81F-4EC9-BCBC-79CE6F33288E}" type="sibTrans" cxnId="{BF7B3F59-3EE9-43B6-8101-B3ACCE407888}">
      <dgm:prSet/>
      <dgm:spPr/>
      <dgm:t>
        <a:bodyPr/>
        <a:lstStyle/>
        <a:p>
          <a:endParaRPr lang="en-US" altLang="zh-CN"/>
        </a:p>
      </dgm:t>
    </dgm:pt>
    <dgm:pt modelId="{796296F3-09C5-4443-AF94-D167C3BA0111}">
      <dgm:prSet phldrT="[Text]" phldr="0" custT="1"/>
      <dgm:spPr/>
      <dgm:t>
        <a:bodyPr vert="horz" wrap="square"/>
        <a:lstStyle/>
        <a:p>
          <a:pPr algn="l">
            <a:lnSpc>
              <a:spcPct val="100000"/>
            </a:lnSpc>
            <a:spcBef>
              <a:spcPct val="0"/>
            </a:spcBef>
            <a:spcAft>
              <a:spcPct val="35000"/>
            </a:spcAft>
          </a:pPr>
          <a:r>
            <a:rPr 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机器人</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A</a:t>
          </a:r>
          <a:r>
            <a:rPr 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将</a:t>
          </a:r>
          <a:r>
            <a:rPr lang="zh-CN" alt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提取图片并调用云</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AI</a:t>
          </a:r>
          <a:r>
            <a:rPr lang="zh-CN" alt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后台接口，然后</a:t>
          </a:r>
          <a:r>
            <a:rPr 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利用OCR进行识别，分类整理，并保存到专用文件夹。</a:t>
          </a:r>
          <a:r>
            <a:rPr 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机器人</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B</a:t>
          </a:r>
          <a:r>
            <a:rPr 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用客人的HKID在系统中输入，确认是否满</a:t>
          </a:r>
          <a:r>
            <a:rPr lang="zh-CN" alt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足年龄标准</a:t>
          </a:r>
          <a:r>
            <a:rPr 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，并验证与银行记录是否匹配，筛选出有问题的资料。</a:t>
          </a:r>
          <a:endPar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algn="l">
            <a:lnSpc>
              <a:spcPct val="100000"/>
            </a:lnSpc>
            <a:spcBef>
              <a:spcPct val="0"/>
            </a:spcBef>
            <a:spcAft>
              <a:spcPct val="35000"/>
            </a:spcAft>
          </a:pP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 </a:t>
          </a:r>
          <a:r>
            <a:rPr lang="en-US" sz="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The robot will extract the picture and call the  Cloud AI interface, then use OCR to identify, then</a:t>
          </a:r>
          <a:r>
            <a:rPr lang="en-GB"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 read the information in excel file and input the required data in bank system to validate the data if match with bank record.</a:t>
          </a:r>
          <a:r>
            <a:rPr lang="en-US" altLang="zh-CN" sz="1200" dirty="0">
              <a:solidFill>
                <a:schemeClr val="tx1"/>
              </a:solidFill>
              <a:latin typeface="Calibri" panose="020F0502020204030204" pitchFamily="34" charset="0"/>
              <a:ea typeface="微软雅黑" panose="020B0503020204020204" pitchFamily="34" charset="-122"/>
              <a:cs typeface="Calibri" panose="020F0502020204030204" pitchFamily="34" charset="0"/>
            </a:rPr>
            <a:t> </a:t>
          </a:r>
        </a:p>
      </dgm:t>
    </dgm:pt>
    <dgm:pt modelId="{A215E056-84D9-4D07-9765-63770B71D8CE}" type="parTrans" cxnId="{1E11C4B2-0EE2-49FB-B9AD-60B621A9C164}">
      <dgm:prSet/>
      <dgm:spPr/>
      <dgm:t>
        <a:bodyPr/>
        <a:lstStyle/>
        <a:p>
          <a:endParaRPr lang="en-US" altLang="zh-CN"/>
        </a:p>
      </dgm:t>
    </dgm:pt>
    <dgm:pt modelId="{8BF87B2E-7CD0-4D54-8F34-18AB1A906C52}" type="sibTrans" cxnId="{1E11C4B2-0EE2-49FB-B9AD-60B621A9C164}">
      <dgm:prSet/>
      <dgm:spPr/>
      <dgm:t>
        <a:bodyPr/>
        <a:lstStyle/>
        <a:p>
          <a:endParaRPr lang="en-US" altLang="zh-CN"/>
        </a:p>
      </dgm:t>
    </dgm:pt>
    <dgm:pt modelId="{40BDBDE0-0629-4BDB-A5F7-03557906A43A}">
      <dgm:prSet phldrT="[Text]" phldr="0" custT="1"/>
      <dgm:spPr/>
      <dgm:t>
        <a:bodyPr vert="horz" wrap="square"/>
        <a:lstStyle/>
        <a:p>
          <a:pPr algn="l">
            <a:lnSpc>
              <a:spcPct val="100000"/>
            </a:lnSpc>
            <a:spcBef>
              <a:spcPct val="0"/>
            </a:spcBef>
            <a:spcAft>
              <a:spcPct val="35000"/>
            </a:spcAft>
          </a:pPr>
          <a:r>
            <a:rPr lang="zh-CN" sz="1400" dirty="0">
              <a:solidFill>
                <a:schemeClr val="tx1"/>
              </a:solidFill>
              <a:latin typeface="Calibri" panose="020F0502020204030204" pitchFamily="34" charset="0"/>
              <a:ea typeface="微软雅黑" panose="020B0503020204020204" pitchFamily="34" charset="-122"/>
              <a:cs typeface="Calibri" panose="020F0502020204030204" pitchFamily="34" charset="0"/>
            </a:rPr>
            <a:t>完成所有案例后，机器人将会生成一份完整的报告，包括信息是否配对等，并发送给部门金融专员作下一步行动 </a:t>
          </a:r>
          <a:r>
            <a:rPr lang="en-US" altLang="zh-CN" sz="1400" dirty="0">
              <a:solidFill>
                <a:schemeClr val="tx1"/>
              </a:solidFill>
              <a:latin typeface="Calibri" panose="020F0502020204030204" pitchFamily="34" charset="0"/>
              <a:ea typeface="微软雅黑" panose="020B0503020204020204" pitchFamily="34" charset="-122"/>
              <a:cs typeface="Calibri" panose="020F0502020204030204" pitchFamily="34" charset="0"/>
            </a:rPr>
            <a:t>,</a:t>
          </a:r>
          <a:r>
            <a:rPr lang="zh-CN" altLang="en-US" sz="1400" dirty="0">
              <a:solidFill>
                <a:schemeClr val="tx1"/>
              </a:solidFill>
              <a:latin typeface="Calibri" panose="020F0502020204030204" pitchFamily="34" charset="0"/>
              <a:ea typeface="微软雅黑" panose="020B0503020204020204" pitchFamily="34" charset="-122"/>
              <a:cs typeface="Calibri" panose="020F0502020204030204" pitchFamily="34" charset="0"/>
            </a:rPr>
            <a:t>和生成客户画像</a:t>
          </a:r>
          <a:r>
            <a:rPr lang="en-US" altLang="zh-CN" sz="1400" dirty="0">
              <a:solidFill>
                <a:schemeClr val="tx1"/>
              </a:solidFill>
              <a:latin typeface="Calibri" panose="020F0502020204030204" pitchFamily="34" charset="0"/>
              <a:ea typeface="微软雅黑" panose="020B0503020204020204" pitchFamily="34" charset="-122"/>
              <a:cs typeface="Calibri" panose="020F0502020204030204" pitchFamily="34" charset="0"/>
            </a:rPr>
            <a:t>.</a:t>
          </a:r>
        </a:p>
        <a:p>
          <a:pPr algn="l">
            <a:lnSpc>
              <a:spcPct val="100000"/>
            </a:lnSpc>
            <a:spcBef>
              <a:spcPct val="0"/>
            </a:spcBef>
            <a:spcAft>
              <a:spcPct val="35000"/>
            </a:spcAft>
          </a:pPr>
          <a:r>
            <a:rPr lang="en-US" altLang="zh-CN" sz="1400" dirty="0">
              <a:solidFill>
                <a:schemeClr val="tx1"/>
              </a:solidFill>
              <a:latin typeface="Calibri" panose="020F0502020204030204" pitchFamily="34" charset="0"/>
              <a:cs typeface="Calibri" panose="020F0502020204030204" pitchFamily="34" charset="0"/>
            </a:rPr>
            <a:t>After finishing all the tasks, the robots will generate the MI report, the manual then help to take the follow-up action refer the report.</a:t>
          </a:r>
        </a:p>
      </dgm:t>
    </dgm:pt>
    <dgm:pt modelId="{E22FB783-6CE9-4230-9C1B-E7989F8AF19E}" type="parTrans" cxnId="{24ED6300-4917-451B-970D-469C9339CF3B}">
      <dgm:prSet/>
      <dgm:spPr/>
      <dgm:t>
        <a:bodyPr/>
        <a:lstStyle/>
        <a:p>
          <a:endParaRPr lang="en-US" altLang="zh-CN"/>
        </a:p>
      </dgm:t>
    </dgm:pt>
    <dgm:pt modelId="{B6344310-777A-42F7-94E0-9807E95B072D}" type="sibTrans" cxnId="{24ED6300-4917-451B-970D-469C9339CF3B}">
      <dgm:prSet/>
      <dgm:spPr/>
      <dgm:t>
        <a:bodyPr/>
        <a:lstStyle/>
        <a:p>
          <a:endParaRPr lang="en-US" altLang="zh-CN"/>
        </a:p>
      </dgm:t>
    </dgm:pt>
    <dgm:pt modelId="{7E15A01E-704F-43AC-9968-7F344E44A592}" type="pres">
      <dgm:prSet presAssocID="{DC6CF8F9-5D7E-437C-8608-F397038A41C4}" presName="diagram" presStyleCnt="0">
        <dgm:presLayoutVars>
          <dgm:chPref val="1"/>
          <dgm:dir/>
          <dgm:animOne val="branch"/>
          <dgm:animLvl val="lvl"/>
          <dgm:resizeHandles/>
        </dgm:presLayoutVars>
      </dgm:prSet>
      <dgm:spPr/>
    </dgm:pt>
    <dgm:pt modelId="{28B1C541-25F4-41E5-841C-DB676C2499CA}" type="pres">
      <dgm:prSet presAssocID="{E053E25D-4EBE-4C79-8614-6F9C596E7D87}" presName="root" presStyleCnt="0"/>
      <dgm:spPr/>
    </dgm:pt>
    <dgm:pt modelId="{B84D895A-EC5B-4F27-8896-69066EF69B28}" type="pres">
      <dgm:prSet presAssocID="{E053E25D-4EBE-4C79-8614-6F9C596E7D87}" presName="rootComposite" presStyleCnt="0"/>
      <dgm:spPr/>
    </dgm:pt>
    <dgm:pt modelId="{F04BA552-D3C6-4E59-AD93-C7F89C53848B}" type="pres">
      <dgm:prSet presAssocID="{E053E25D-4EBE-4C79-8614-6F9C596E7D87}" presName="rootText" presStyleLbl="node1" presStyleIdx="0" presStyleCnt="3" custScaleY="215129"/>
      <dgm:spPr/>
    </dgm:pt>
    <dgm:pt modelId="{DBD14739-58BE-4F18-8FCF-6A2D8E532F1F}" type="pres">
      <dgm:prSet presAssocID="{E053E25D-4EBE-4C79-8614-6F9C596E7D87}" presName="rootConnector" presStyleLbl="node1" presStyleIdx="0" presStyleCnt="3"/>
      <dgm:spPr/>
    </dgm:pt>
    <dgm:pt modelId="{93BC20F6-A1BD-44F7-986F-111BE26AE0EB}" type="pres">
      <dgm:prSet presAssocID="{E053E25D-4EBE-4C79-8614-6F9C596E7D87}" presName="childShape" presStyleCnt="0"/>
      <dgm:spPr/>
    </dgm:pt>
    <dgm:pt modelId="{2B63CFF9-3917-4496-8E84-80CC1A7ED1BF}" type="pres">
      <dgm:prSet presAssocID="{796296F3-09C5-4443-AF94-D167C3BA0111}" presName="root" presStyleCnt="0"/>
      <dgm:spPr/>
    </dgm:pt>
    <dgm:pt modelId="{8C88E478-24D7-4BB7-9EA1-FB1AF17C1592}" type="pres">
      <dgm:prSet presAssocID="{796296F3-09C5-4443-AF94-D167C3BA0111}" presName="rootComposite" presStyleCnt="0"/>
      <dgm:spPr/>
    </dgm:pt>
    <dgm:pt modelId="{3B9952FA-82EF-4319-A8DD-AF5EB9BAA56A}" type="pres">
      <dgm:prSet presAssocID="{796296F3-09C5-4443-AF94-D167C3BA0111}" presName="rootText" presStyleLbl="node1" presStyleIdx="1" presStyleCnt="3" custScaleY="215129" custLinFactNeighborY="707"/>
      <dgm:spPr/>
    </dgm:pt>
    <dgm:pt modelId="{1AC71DF7-FAFC-4FF4-81F2-B4E4CA88AA6A}" type="pres">
      <dgm:prSet presAssocID="{796296F3-09C5-4443-AF94-D167C3BA0111}" presName="rootConnector" presStyleLbl="node1" presStyleIdx="1" presStyleCnt="3"/>
      <dgm:spPr/>
    </dgm:pt>
    <dgm:pt modelId="{8065070B-8480-4C03-8E1F-EA24D2EC892A}" type="pres">
      <dgm:prSet presAssocID="{796296F3-09C5-4443-AF94-D167C3BA0111}" presName="childShape" presStyleCnt="0"/>
      <dgm:spPr/>
    </dgm:pt>
    <dgm:pt modelId="{90FF7A72-D944-40BD-A1D4-351F123701F6}" type="pres">
      <dgm:prSet presAssocID="{40BDBDE0-0629-4BDB-A5F7-03557906A43A}" presName="root" presStyleCnt="0"/>
      <dgm:spPr/>
    </dgm:pt>
    <dgm:pt modelId="{F3FBC4C4-803D-4476-8574-47BD10E7A5A2}" type="pres">
      <dgm:prSet presAssocID="{40BDBDE0-0629-4BDB-A5F7-03557906A43A}" presName="rootComposite" presStyleCnt="0"/>
      <dgm:spPr/>
    </dgm:pt>
    <dgm:pt modelId="{04FE8F6D-2EF7-4CD9-8683-DE336CC22C86}" type="pres">
      <dgm:prSet presAssocID="{40BDBDE0-0629-4BDB-A5F7-03557906A43A}" presName="rootText" presStyleLbl="node1" presStyleIdx="2" presStyleCnt="3" custScaleY="215129"/>
      <dgm:spPr/>
    </dgm:pt>
    <dgm:pt modelId="{39BA69BB-0595-4045-BD60-DC654C040A73}" type="pres">
      <dgm:prSet presAssocID="{40BDBDE0-0629-4BDB-A5F7-03557906A43A}" presName="rootConnector" presStyleLbl="node1" presStyleIdx="2" presStyleCnt="3"/>
      <dgm:spPr/>
    </dgm:pt>
    <dgm:pt modelId="{91F772AE-8AEC-488E-BF14-AC84E5709ECE}" type="pres">
      <dgm:prSet presAssocID="{40BDBDE0-0629-4BDB-A5F7-03557906A43A}" presName="childShape" presStyleCnt="0"/>
      <dgm:spPr/>
    </dgm:pt>
  </dgm:ptLst>
  <dgm:cxnLst>
    <dgm:cxn modelId="{24ED6300-4917-451B-970D-469C9339CF3B}" srcId="{DC6CF8F9-5D7E-437C-8608-F397038A41C4}" destId="{40BDBDE0-0629-4BDB-A5F7-03557906A43A}" srcOrd="2" destOrd="0" parTransId="{E22FB783-6CE9-4230-9C1B-E7989F8AF19E}" sibTransId="{B6344310-777A-42F7-94E0-9807E95B072D}"/>
    <dgm:cxn modelId="{5E96EC01-7700-4CC3-8D3C-2F0C870B1B0F}" type="presOf" srcId="{796296F3-09C5-4443-AF94-D167C3BA0111}" destId="{8C88E478-24D7-4BB7-9EA1-FB1AF17C1592}" srcOrd="0" destOrd="0" presId="urn:microsoft.com/office/officeart/2005/8/layout/hierarchy3#1"/>
    <dgm:cxn modelId="{2529AD1A-0E09-401D-AA5E-84128E05269A}" type="presOf" srcId="{40BDBDE0-0629-4BDB-A5F7-03557906A43A}" destId="{F3FBC4C4-803D-4476-8574-47BD10E7A5A2}" srcOrd="0" destOrd="0" presId="urn:microsoft.com/office/officeart/2005/8/layout/hierarchy3#1"/>
    <dgm:cxn modelId="{6A146F21-9DD3-40CD-AEAE-BFBAF50BDB32}" type="presOf" srcId="{796296F3-09C5-4443-AF94-D167C3BA0111}" destId="{1AC71DF7-FAFC-4FF4-81F2-B4E4CA88AA6A}" srcOrd="2" destOrd="0" presId="urn:microsoft.com/office/officeart/2005/8/layout/hierarchy3#1"/>
    <dgm:cxn modelId="{D052F622-52D8-40D3-AE72-FF20B6F91EB2}" type="presOf" srcId="{E053E25D-4EBE-4C79-8614-6F9C596E7D87}" destId="{F04BA552-D3C6-4E59-AD93-C7F89C53848B}" srcOrd="1" destOrd="0" presId="urn:microsoft.com/office/officeart/2005/8/layout/hierarchy3#1"/>
    <dgm:cxn modelId="{9E060441-90D8-4904-91FC-006E2B14CD16}" type="presOf" srcId="{DC6CF8F9-5D7E-437C-8608-F397038A41C4}" destId="{7E15A01E-704F-43AC-9968-7F344E44A592}" srcOrd="0" destOrd="0" presId="urn:microsoft.com/office/officeart/2005/8/layout/hierarchy3#1"/>
    <dgm:cxn modelId="{53783656-AE66-4555-9BE0-957DBE4088F1}" type="presOf" srcId="{796296F3-09C5-4443-AF94-D167C3BA0111}" destId="{3B9952FA-82EF-4319-A8DD-AF5EB9BAA56A}" srcOrd="1" destOrd="0" presId="urn:microsoft.com/office/officeart/2005/8/layout/hierarchy3#1"/>
    <dgm:cxn modelId="{A6D16257-0589-4E40-B91D-CDB0FCDE2327}" type="presOf" srcId="{40BDBDE0-0629-4BDB-A5F7-03557906A43A}" destId="{04FE8F6D-2EF7-4CD9-8683-DE336CC22C86}" srcOrd="1" destOrd="0" presId="urn:microsoft.com/office/officeart/2005/8/layout/hierarchy3#1"/>
    <dgm:cxn modelId="{6366FD57-9408-49FF-97DA-67209303DEE9}" type="presOf" srcId="{E053E25D-4EBE-4C79-8614-6F9C596E7D87}" destId="{B84D895A-EC5B-4F27-8896-69066EF69B28}" srcOrd="0" destOrd="0" presId="urn:microsoft.com/office/officeart/2005/8/layout/hierarchy3#1"/>
    <dgm:cxn modelId="{BF7B3F59-3EE9-43B6-8101-B3ACCE407888}" srcId="{DC6CF8F9-5D7E-437C-8608-F397038A41C4}" destId="{E053E25D-4EBE-4C79-8614-6F9C596E7D87}" srcOrd="0" destOrd="0" parTransId="{EF7A20AB-C8CA-4679-9B4B-CC54EC5314BF}" sibTransId="{B76829FE-A81F-4EC9-BCBC-79CE6F33288E}"/>
    <dgm:cxn modelId="{080B8789-2557-4F8E-AAE2-FA0443D4CC87}" type="presOf" srcId="{40BDBDE0-0629-4BDB-A5F7-03557906A43A}" destId="{39BA69BB-0595-4045-BD60-DC654C040A73}" srcOrd="2" destOrd="0" presId="urn:microsoft.com/office/officeart/2005/8/layout/hierarchy3#1"/>
    <dgm:cxn modelId="{1E11C4B2-0EE2-49FB-B9AD-60B621A9C164}" srcId="{DC6CF8F9-5D7E-437C-8608-F397038A41C4}" destId="{796296F3-09C5-4443-AF94-D167C3BA0111}" srcOrd="1" destOrd="0" parTransId="{A215E056-84D9-4D07-9765-63770B71D8CE}" sibTransId="{8BF87B2E-7CD0-4D54-8F34-18AB1A906C52}"/>
    <dgm:cxn modelId="{501EC7EE-9C3B-4261-82E0-E348E3447EDC}" type="presOf" srcId="{E053E25D-4EBE-4C79-8614-6F9C596E7D87}" destId="{DBD14739-58BE-4F18-8FCF-6A2D8E532F1F}" srcOrd="2" destOrd="0" presId="urn:microsoft.com/office/officeart/2005/8/layout/hierarchy3#1"/>
    <dgm:cxn modelId="{049CD1D7-EAFB-450E-937F-07E710EF3C1C}" type="presParOf" srcId="{7E15A01E-704F-43AC-9968-7F344E44A592}" destId="{28B1C541-25F4-41E5-841C-DB676C2499CA}" srcOrd="0" destOrd="0" presId="urn:microsoft.com/office/officeart/2005/8/layout/hierarchy3#1"/>
    <dgm:cxn modelId="{8D3C86EE-CD8E-42F2-A28F-E9E97618C819}" type="presParOf" srcId="{28B1C541-25F4-41E5-841C-DB676C2499CA}" destId="{B84D895A-EC5B-4F27-8896-69066EF69B28}" srcOrd="0" destOrd="0" presId="urn:microsoft.com/office/officeart/2005/8/layout/hierarchy3#1"/>
    <dgm:cxn modelId="{D74277F1-16E8-45A4-98AA-29C8ED5DEB0E}" type="presParOf" srcId="{B84D895A-EC5B-4F27-8896-69066EF69B28}" destId="{F04BA552-D3C6-4E59-AD93-C7F89C53848B}" srcOrd="0" destOrd="0" presId="urn:microsoft.com/office/officeart/2005/8/layout/hierarchy3#1"/>
    <dgm:cxn modelId="{7EEA4B67-91D5-476C-A8EC-3C47201E998D}" type="presParOf" srcId="{B84D895A-EC5B-4F27-8896-69066EF69B28}" destId="{DBD14739-58BE-4F18-8FCF-6A2D8E532F1F}" srcOrd="1" destOrd="0" presId="urn:microsoft.com/office/officeart/2005/8/layout/hierarchy3#1"/>
    <dgm:cxn modelId="{7F709054-6999-4099-96E5-BA97FC7ABA28}" type="presParOf" srcId="{28B1C541-25F4-41E5-841C-DB676C2499CA}" destId="{93BC20F6-A1BD-44F7-986F-111BE26AE0EB}" srcOrd="1" destOrd="0" presId="urn:microsoft.com/office/officeart/2005/8/layout/hierarchy3#1"/>
    <dgm:cxn modelId="{78237F89-307B-46F2-8CAD-66822312424B}" type="presParOf" srcId="{7E15A01E-704F-43AC-9968-7F344E44A592}" destId="{2B63CFF9-3917-4496-8E84-80CC1A7ED1BF}" srcOrd="1" destOrd="0" presId="urn:microsoft.com/office/officeart/2005/8/layout/hierarchy3#1"/>
    <dgm:cxn modelId="{45F5CCF2-F1D9-4043-A1F4-8B9A75582D11}" type="presParOf" srcId="{2B63CFF9-3917-4496-8E84-80CC1A7ED1BF}" destId="{8C88E478-24D7-4BB7-9EA1-FB1AF17C1592}" srcOrd="0" destOrd="0" presId="urn:microsoft.com/office/officeart/2005/8/layout/hierarchy3#1"/>
    <dgm:cxn modelId="{CAA1D960-D6E6-480D-882C-E41D5EE7E15B}" type="presParOf" srcId="{8C88E478-24D7-4BB7-9EA1-FB1AF17C1592}" destId="{3B9952FA-82EF-4319-A8DD-AF5EB9BAA56A}" srcOrd="0" destOrd="0" presId="urn:microsoft.com/office/officeart/2005/8/layout/hierarchy3#1"/>
    <dgm:cxn modelId="{A1BD70CB-C9F6-4B67-9494-746CD4FCC7E3}" type="presParOf" srcId="{8C88E478-24D7-4BB7-9EA1-FB1AF17C1592}" destId="{1AC71DF7-FAFC-4FF4-81F2-B4E4CA88AA6A}" srcOrd="1" destOrd="0" presId="urn:microsoft.com/office/officeart/2005/8/layout/hierarchy3#1"/>
    <dgm:cxn modelId="{5034C1EF-7AA0-43EF-B0ED-B9084D348268}" type="presParOf" srcId="{2B63CFF9-3917-4496-8E84-80CC1A7ED1BF}" destId="{8065070B-8480-4C03-8E1F-EA24D2EC892A}" srcOrd="1" destOrd="0" presId="urn:microsoft.com/office/officeart/2005/8/layout/hierarchy3#1"/>
    <dgm:cxn modelId="{62A73A83-FD34-4369-8F4F-DBE46350B373}" type="presParOf" srcId="{7E15A01E-704F-43AC-9968-7F344E44A592}" destId="{90FF7A72-D944-40BD-A1D4-351F123701F6}" srcOrd="2" destOrd="0" presId="urn:microsoft.com/office/officeart/2005/8/layout/hierarchy3#1"/>
    <dgm:cxn modelId="{0F9EC8D3-AECB-46F2-9086-8D52E676F96D}" type="presParOf" srcId="{90FF7A72-D944-40BD-A1D4-351F123701F6}" destId="{F3FBC4C4-803D-4476-8574-47BD10E7A5A2}" srcOrd="0" destOrd="0" presId="urn:microsoft.com/office/officeart/2005/8/layout/hierarchy3#1"/>
    <dgm:cxn modelId="{BDEBB639-5A57-4EFA-9799-507801E729FC}" type="presParOf" srcId="{F3FBC4C4-803D-4476-8574-47BD10E7A5A2}" destId="{04FE8F6D-2EF7-4CD9-8683-DE336CC22C86}" srcOrd="0" destOrd="0" presId="urn:microsoft.com/office/officeart/2005/8/layout/hierarchy3#1"/>
    <dgm:cxn modelId="{A8D514DD-3E95-43E4-BF10-DE590E7E0738}" type="presParOf" srcId="{F3FBC4C4-803D-4476-8574-47BD10E7A5A2}" destId="{39BA69BB-0595-4045-BD60-DC654C040A73}" srcOrd="1" destOrd="0" presId="urn:microsoft.com/office/officeart/2005/8/layout/hierarchy3#1"/>
    <dgm:cxn modelId="{C334905D-CB7A-4B5F-8F02-D25A49088070}" type="presParOf" srcId="{90FF7A72-D944-40BD-A1D4-351F123701F6}" destId="{91F772AE-8AEC-488E-BF14-AC84E5709ECE}" srcOrd="1" destOrd="0" presId="urn:microsoft.com/office/officeart/2005/8/layout/hierarchy3#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8F3807-138D-447B-8675-F6CBAB2BE6E4}" type="doc">
      <dgm:prSet loTypeId="urn:microsoft.com/office/officeart/2005/8/layout/process5#1" loCatId="process" qsTypeId="urn:microsoft.com/office/officeart/2005/8/quickstyle/simple1#1" qsCatId="simple" csTypeId="urn:microsoft.com/office/officeart/2005/8/colors/accent1_2#1" csCatId="accent1" phldr="1"/>
      <dgm:spPr/>
      <dgm:t>
        <a:bodyPr/>
        <a:lstStyle/>
        <a:p>
          <a:endParaRPr lang="en-US" altLang="zh-CN"/>
        </a:p>
      </dgm:t>
    </dgm:pt>
    <dgm:pt modelId="{A101F1D9-7666-405C-A57C-76AE7AD450BE}" type="pres">
      <dgm:prSet presAssocID="{D38F3807-138D-447B-8675-F6CBAB2BE6E4}" presName="diagram" presStyleCnt="0">
        <dgm:presLayoutVars>
          <dgm:dir/>
          <dgm:resizeHandles val="exact"/>
        </dgm:presLayoutVars>
      </dgm:prSet>
      <dgm:spPr/>
    </dgm:pt>
  </dgm:ptLst>
  <dgm:cxnLst>
    <dgm:cxn modelId="{1B2D58FE-7D59-431D-8C01-5E161B4DC070}" type="presOf" srcId="{D38F3807-138D-447B-8675-F6CBAB2BE6E4}" destId="{A101F1D9-7666-405C-A57C-76AE7AD450BE}" srcOrd="0" destOrd="0" presId="urn:microsoft.com/office/officeart/2005/8/layout/process5#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8F3807-138D-447B-8675-F6CBAB2BE6E4}" type="doc">
      <dgm:prSet loTypeId="urn:microsoft.com/office/officeart/2005/8/layout/process5#2" loCatId="process" qsTypeId="urn:microsoft.com/office/officeart/2005/8/quickstyle/simple1#2" qsCatId="simple" csTypeId="urn:microsoft.com/office/officeart/2005/8/colors/accent1_2#2" csCatId="accent1" phldr="1"/>
      <dgm:spPr/>
      <dgm:t>
        <a:bodyPr/>
        <a:lstStyle/>
        <a:p>
          <a:endParaRPr lang="en-US" altLang="zh-CN"/>
        </a:p>
      </dgm:t>
    </dgm:pt>
    <dgm:pt modelId="{A101F1D9-7666-405C-A57C-76AE7AD450BE}" type="pres">
      <dgm:prSet presAssocID="{D38F3807-138D-447B-8675-F6CBAB2BE6E4}" presName="diagram" presStyleCnt="0">
        <dgm:presLayoutVars>
          <dgm:dir/>
          <dgm:resizeHandles val="exact"/>
        </dgm:presLayoutVars>
      </dgm:prSet>
      <dgm:spPr/>
    </dgm:pt>
  </dgm:ptLst>
  <dgm:cxnLst>
    <dgm:cxn modelId="{1B2D58FE-7D59-431D-8C01-5E161B4DC070}" type="presOf" srcId="{D38F3807-138D-447B-8675-F6CBAB2BE6E4}" destId="{A101F1D9-7666-405C-A57C-76AE7AD450BE}" srcOrd="0" destOrd="0" presId="urn:microsoft.com/office/officeart/2005/8/layout/process5#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5FE9CAF-408D-4357-B46D-F92A774EF785}" type="doc">
      <dgm:prSet loTypeId="urn:microsoft.com/office/officeart/2005/8/layout/hProcess7#1" loCatId="list" qsTypeId="urn:microsoft.com/office/officeart/2005/8/quickstyle/3d4#1" qsCatId="3D" csTypeId="urn:microsoft.com/office/officeart/2005/8/colors/accent0_3#1" csCatId="mainScheme" phldr="1"/>
      <dgm:spPr/>
      <dgm:t>
        <a:bodyPr/>
        <a:lstStyle/>
        <a:p>
          <a:endParaRPr lang="en-US" altLang="zh-CN"/>
        </a:p>
      </dgm:t>
    </dgm:pt>
    <dgm:pt modelId="{CAFE2161-3D87-4C00-AEE8-2C7EF9BD08D4}">
      <dgm:prSet phldrT="[Text]"/>
      <dgm:spPr>
        <a:solidFill>
          <a:srgbClr val="00B0F0">
            <a:alpha val="0"/>
          </a:srgbClr>
        </a:solidFill>
      </dgm:spPr>
      <dgm:t>
        <a:bodyPr/>
        <a:lstStyle/>
        <a:p>
          <a:r>
            <a:rPr lang="zh-CN" altLang="en-US" b="1" dirty="0"/>
            <a:t>政府 </a:t>
          </a:r>
          <a:r>
            <a:rPr lang="en-US" altLang="zh-CN" b="1" dirty="0"/>
            <a:t>Government</a:t>
          </a:r>
        </a:p>
      </dgm:t>
    </dgm:pt>
    <dgm:pt modelId="{EADFCE60-D6F8-4B82-BE6B-4440D09D0513}" type="parTrans" cxnId="{40ED577E-135C-4435-8A05-CCC38F991757}">
      <dgm:prSet/>
      <dgm:spPr/>
      <dgm:t>
        <a:bodyPr/>
        <a:lstStyle/>
        <a:p>
          <a:endParaRPr lang="en-US" altLang="zh-CN"/>
        </a:p>
      </dgm:t>
    </dgm:pt>
    <dgm:pt modelId="{03E87470-E4B8-4D82-8F4D-B8664D7437B2}" type="sibTrans" cxnId="{40ED577E-135C-4435-8A05-CCC38F991757}">
      <dgm:prSet/>
      <dgm:spPr/>
      <dgm:t>
        <a:bodyPr/>
        <a:lstStyle/>
        <a:p>
          <a:endParaRPr lang="en-US" altLang="zh-CN"/>
        </a:p>
      </dgm:t>
    </dgm:pt>
    <dgm:pt modelId="{086B65EA-CF2F-4DB1-B4AC-95EDF6EA2FA6}">
      <dgm:prSet phldrT="[Text]" custT="1"/>
      <dgm:spPr/>
      <dgm:t>
        <a:bodyPr/>
        <a:lstStyle/>
        <a:p>
          <a:r>
            <a:rPr lang="zh-CN" altLang="en-US" sz="1600" dirty="0">
              <a:latin typeface="微软雅黑" panose="020B0503020204020204" pitchFamily="34" charset="-122"/>
              <a:ea typeface="微软雅黑" panose="020B0503020204020204" pitchFamily="34" charset="-122"/>
            </a:rPr>
            <a:t>对政府来说，这次的任务能极大地配合政府的救济方案，对提高社会稳定性和福利带来正面的影响；</a:t>
          </a:r>
          <a:endParaRPr lang="en-US" altLang="zh-CN" sz="1600" dirty="0"/>
        </a:p>
      </dgm:t>
    </dgm:pt>
    <dgm:pt modelId="{43503231-13DB-4DBF-994F-24B0B5F13148}" type="parTrans" cxnId="{11F42398-DDEE-4A8B-9A30-62DE828BA182}">
      <dgm:prSet/>
      <dgm:spPr/>
      <dgm:t>
        <a:bodyPr/>
        <a:lstStyle/>
        <a:p>
          <a:endParaRPr lang="en-US" altLang="zh-CN"/>
        </a:p>
      </dgm:t>
    </dgm:pt>
    <dgm:pt modelId="{C7FB46E0-72A0-4DD5-8CB2-34C42C1CEE93}" type="sibTrans" cxnId="{11F42398-DDEE-4A8B-9A30-62DE828BA182}">
      <dgm:prSet/>
      <dgm:spPr/>
      <dgm:t>
        <a:bodyPr/>
        <a:lstStyle/>
        <a:p>
          <a:endParaRPr lang="en-US" altLang="zh-CN"/>
        </a:p>
      </dgm:t>
    </dgm:pt>
    <dgm:pt modelId="{A619B905-49C3-4752-9FB4-4E2CBC02018D}">
      <dgm:prSet phldrT="[Text]"/>
      <dgm:spPr>
        <a:solidFill>
          <a:srgbClr val="0C1F32"/>
        </a:solidFill>
      </dgm:spPr>
      <dgm:t>
        <a:bodyPr/>
        <a:lstStyle/>
        <a:p>
          <a:r>
            <a:rPr lang="zh-CN" altLang="en-US" b="1" dirty="0"/>
            <a:t>居民 </a:t>
          </a:r>
          <a:r>
            <a:rPr lang="en-US" altLang="zh-CN" b="1" dirty="0"/>
            <a:t>Resident</a:t>
          </a:r>
        </a:p>
      </dgm:t>
    </dgm:pt>
    <dgm:pt modelId="{E09E4B43-1054-43D8-9419-75B8761C4E2D}" type="parTrans" cxnId="{617A88CA-4330-4963-8F7D-F3119077CCDD}">
      <dgm:prSet/>
      <dgm:spPr/>
      <dgm:t>
        <a:bodyPr/>
        <a:lstStyle/>
        <a:p>
          <a:endParaRPr lang="en-US" altLang="zh-CN"/>
        </a:p>
      </dgm:t>
    </dgm:pt>
    <dgm:pt modelId="{4CAA0F9E-86BD-4022-826C-4BF012708800}" type="sibTrans" cxnId="{617A88CA-4330-4963-8F7D-F3119077CCDD}">
      <dgm:prSet/>
      <dgm:spPr/>
      <dgm:t>
        <a:bodyPr/>
        <a:lstStyle/>
        <a:p>
          <a:endParaRPr lang="en-US" altLang="zh-CN"/>
        </a:p>
      </dgm:t>
    </dgm:pt>
    <dgm:pt modelId="{9321127F-102D-43F9-A716-2DC3C9A56029}">
      <dgm:prSet phldrT="[Text]" custT="1"/>
      <dgm:spPr/>
      <dgm:t>
        <a:bodyPr/>
        <a:lstStyle/>
        <a:p>
          <a:r>
            <a:rPr lang="zh-CN" altLang="en-US" sz="1600" dirty="0">
              <a:latin typeface="微软雅黑" panose="020B0503020204020204" pitchFamily="34" charset="-122"/>
              <a:ea typeface="微软雅黑" panose="020B0503020204020204" pitchFamily="34" charset="-122"/>
            </a:rPr>
            <a:t>极大地提升了新开通用户的资料审核速度，能令用户更快注册开通</a:t>
          </a:r>
          <a:r>
            <a:rPr lang="en-US" altLang="zh-CN" sz="1600" dirty="0">
              <a:latin typeface="微软雅黑" panose="020B0503020204020204" pitchFamily="34" charset="-122"/>
              <a:ea typeface="微软雅黑" panose="020B0503020204020204" pitchFamily="34" charset="-122"/>
            </a:rPr>
            <a:t>APP</a:t>
          </a:r>
          <a:r>
            <a:rPr lang="zh-CN" altLang="en-US" sz="1600" dirty="0">
              <a:latin typeface="微软雅黑" panose="020B0503020204020204" pitchFamily="34" charset="-122"/>
              <a:ea typeface="微软雅黑" panose="020B0503020204020204" pitchFamily="34" charset="-122"/>
            </a:rPr>
            <a:t>帐户，同时能提升用户体验和对企业的好感；</a:t>
          </a:r>
          <a:endParaRPr lang="en-US" altLang="zh-CN" sz="1600" dirty="0"/>
        </a:p>
      </dgm:t>
    </dgm:pt>
    <dgm:pt modelId="{E713A44B-9EAA-491A-8313-4FD6967289D3}" type="parTrans" cxnId="{8721D8C7-2514-4F86-9DCB-52BFAF731469}">
      <dgm:prSet/>
      <dgm:spPr/>
      <dgm:t>
        <a:bodyPr/>
        <a:lstStyle/>
        <a:p>
          <a:endParaRPr lang="en-US" altLang="zh-CN"/>
        </a:p>
      </dgm:t>
    </dgm:pt>
    <dgm:pt modelId="{967BCACA-6CE4-499C-B9DF-5EA93A34F745}" type="sibTrans" cxnId="{8721D8C7-2514-4F86-9DCB-52BFAF731469}">
      <dgm:prSet/>
      <dgm:spPr/>
      <dgm:t>
        <a:bodyPr/>
        <a:lstStyle/>
        <a:p>
          <a:endParaRPr lang="en-US" altLang="zh-CN"/>
        </a:p>
      </dgm:t>
    </dgm:pt>
    <dgm:pt modelId="{D280AE32-7528-47AA-8B90-0FFC03E93D17}">
      <dgm:prSet phldrT="[Text]"/>
      <dgm:spPr>
        <a:solidFill>
          <a:srgbClr val="255D8F"/>
        </a:solidFill>
      </dgm:spPr>
      <dgm:t>
        <a:bodyPr/>
        <a:lstStyle/>
        <a:p>
          <a:r>
            <a:rPr lang="zh-CN" altLang="en-US" b="1" dirty="0"/>
            <a:t>企业 </a:t>
          </a:r>
          <a:r>
            <a:rPr lang="en-US" altLang="zh-CN" b="1" dirty="0"/>
            <a:t>Enterprise</a:t>
          </a:r>
        </a:p>
      </dgm:t>
    </dgm:pt>
    <dgm:pt modelId="{7B30F8DA-970D-4C3F-97C0-870902550C7A}" type="parTrans" cxnId="{45E9F7A1-94FD-4FBD-84D5-B1C86D5805EB}">
      <dgm:prSet/>
      <dgm:spPr/>
      <dgm:t>
        <a:bodyPr/>
        <a:lstStyle/>
        <a:p>
          <a:endParaRPr lang="en-US" altLang="zh-CN"/>
        </a:p>
      </dgm:t>
    </dgm:pt>
    <dgm:pt modelId="{8CB0D29B-0206-484E-9376-750745DA0A6C}" type="sibTrans" cxnId="{45E9F7A1-94FD-4FBD-84D5-B1C86D5805EB}">
      <dgm:prSet/>
      <dgm:spPr/>
      <dgm:t>
        <a:bodyPr/>
        <a:lstStyle/>
        <a:p>
          <a:endParaRPr lang="en-US" altLang="zh-CN"/>
        </a:p>
      </dgm:t>
    </dgm:pt>
    <dgm:pt modelId="{85290F28-6146-40C6-9E8F-3072C1B1411D}">
      <dgm:prSet phldrT="[Text]" custT="1"/>
      <dgm:spPr/>
      <dgm:t>
        <a:bodyPr/>
        <a:lstStyle/>
        <a:p>
          <a:r>
            <a:rPr lang="zh-CN" altLang="en-US" sz="1200" dirty="0">
              <a:latin typeface="微软雅黑" panose="020B0503020204020204" pitchFamily="34" charset="-122"/>
              <a:ea typeface="微软雅黑" panose="020B0503020204020204" pitchFamily="34" charset="-122"/>
            </a:rPr>
            <a:t>一方面，机器人的处理速度比人手更快更智能，能应对快速新增开通用户的需要，提高资料审核和减低用户开通时间；</a:t>
          </a:r>
          <a:endParaRPr lang="en-US" altLang="zh-CN" sz="1200" dirty="0"/>
        </a:p>
      </dgm:t>
    </dgm:pt>
    <dgm:pt modelId="{B388A581-7DFA-4E7F-8B02-81FD01DA50FB}" type="parTrans" cxnId="{B881921B-920D-4971-A01F-11E6839B5F3C}">
      <dgm:prSet/>
      <dgm:spPr/>
      <dgm:t>
        <a:bodyPr/>
        <a:lstStyle/>
        <a:p>
          <a:endParaRPr lang="en-US" altLang="zh-CN"/>
        </a:p>
      </dgm:t>
    </dgm:pt>
    <dgm:pt modelId="{56C35F6E-A791-41EE-BDEB-2A0A74ED728F}" type="sibTrans" cxnId="{B881921B-920D-4971-A01F-11E6839B5F3C}">
      <dgm:prSet/>
      <dgm:spPr/>
      <dgm:t>
        <a:bodyPr/>
        <a:lstStyle/>
        <a:p>
          <a:endParaRPr lang="en-US" altLang="zh-CN"/>
        </a:p>
      </dgm:t>
    </dgm:pt>
    <dgm:pt modelId="{3F19D0DB-8212-4B8E-A4FB-37F1C360FE6D}">
      <dgm:prSet phldrT="[Text]" custT="1"/>
      <dgm:spPr/>
      <dgm:t>
        <a:bodyPr/>
        <a:lstStyle/>
        <a:p>
          <a:r>
            <a:rPr lang="zh-CN" altLang="en-US" sz="1200" dirty="0">
              <a:latin typeface="微软雅黑" panose="020B0503020204020204" pitchFamily="34" charset="-122"/>
              <a:ea typeface="微软雅黑" panose="020B0503020204020204" pitchFamily="34" charset="-122"/>
            </a:rPr>
            <a:t>另一方面，通过机器代替人手，能降低错误的风险，同时避免了因为大量新增客户而需要加班的需求。</a:t>
          </a:r>
          <a:endParaRPr lang="en-US" altLang="zh-CN" sz="1200" dirty="0"/>
        </a:p>
      </dgm:t>
    </dgm:pt>
    <dgm:pt modelId="{EACA8C55-13E0-4037-8925-4639D23FD2A2}" type="parTrans" cxnId="{9F9A8045-01F3-41FA-B13E-20A81CC1B898}">
      <dgm:prSet/>
      <dgm:spPr/>
      <dgm:t>
        <a:bodyPr/>
        <a:lstStyle/>
        <a:p>
          <a:endParaRPr lang="en-US" altLang="zh-CN"/>
        </a:p>
      </dgm:t>
    </dgm:pt>
    <dgm:pt modelId="{CBD2D4AA-F11C-402C-89EB-2E5FC908A896}" type="sibTrans" cxnId="{9F9A8045-01F3-41FA-B13E-20A81CC1B898}">
      <dgm:prSet/>
      <dgm:spPr/>
      <dgm:t>
        <a:bodyPr/>
        <a:lstStyle/>
        <a:p>
          <a:endParaRPr lang="en-US" altLang="zh-CN"/>
        </a:p>
      </dgm:t>
    </dgm:pt>
    <dgm:pt modelId="{54613A65-332D-4C82-81AF-B20AE3C0883A}">
      <dgm:prSet phldrT="[Text]" custT="1"/>
      <dgm:spPr/>
      <dgm:t>
        <a:bodyPr/>
        <a:lstStyle/>
        <a:p>
          <a:r>
            <a:rPr lang="en-US" sz="1600" dirty="0"/>
            <a:t>For the government, this task can greatly cooperate with the government's relief plan and have a positive impact on improving social stability and welfare;</a:t>
          </a:r>
          <a:endParaRPr lang="en-US" altLang="zh-CN" sz="1600" dirty="0"/>
        </a:p>
      </dgm:t>
    </dgm:pt>
    <dgm:pt modelId="{AE15EC8D-3181-4CC1-8AB3-14A4D237A9DB}" type="parTrans" cxnId="{E97C35B8-768B-4342-964B-9B28DDC037B0}">
      <dgm:prSet/>
      <dgm:spPr/>
      <dgm:t>
        <a:bodyPr/>
        <a:lstStyle/>
        <a:p>
          <a:endParaRPr lang="en-US" altLang="zh-CN"/>
        </a:p>
      </dgm:t>
    </dgm:pt>
    <dgm:pt modelId="{5E0D4378-3E70-40D0-9D43-4C8BA98481B9}" type="sibTrans" cxnId="{E97C35B8-768B-4342-964B-9B28DDC037B0}">
      <dgm:prSet/>
      <dgm:spPr/>
      <dgm:t>
        <a:bodyPr/>
        <a:lstStyle/>
        <a:p>
          <a:endParaRPr lang="en-US" altLang="zh-CN"/>
        </a:p>
      </dgm:t>
    </dgm:pt>
    <dgm:pt modelId="{611B2C1D-BCD3-4DFB-9908-1384F52A3DBC}">
      <dgm:prSet phldrT="[Text]" custT="1"/>
      <dgm:spPr/>
      <dgm:t>
        <a:bodyPr/>
        <a:lstStyle/>
        <a:p>
          <a:endParaRPr lang="en-US" altLang="zh-CN" sz="1600" dirty="0"/>
        </a:p>
      </dgm:t>
    </dgm:pt>
    <dgm:pt modelId="{A9F394F0-A5BF-4B84-84EC-60EC883B57A0}" type="parTrans" cxnId="{EEB50680-3E52-41E4-A763-8559BB041C3B}">
      <dgm:prSet/>
      <dgm:spPr/>
      <dgm:t>
        <a:bodyPr/>
        <a:lstStyle/>
        <a:p>
          <a:endParaRPr lang="en-US" altLang="zh-CN"/>
        </a:p>
      </dgm:t>
    </dgm:pt>
    <dgm:pt modelId="{EC736D1C-58BB-497C-9A13-AA6968BCD7C0}" type="sibTrans" cxnId="{EEB50680-3E52-41E4-A763-8559BB041C3B}">
      <dgm:prSet/>
      <dgm:spPr/>
      <dgm:t>
        <a:bodyPr/>
        <a:lstStyle/>
        <a:p>
          <a:endParaRPr lang="en-US" altLang="zh-CN"/>
        </a:p>
      </dgm:t>
    </dgm:pt>
    <dgm:pt modelId="{2D3B2306-2C57-4786-9B05-229019EFFB62}">
      <dgm:prSet phldrT="[Text]" custT="1"/>
      <dgm:spPr/>
      <dgm:t>
        <a:bodyPr/>
        <a:lstStyle/>
        <a:p>
          <a:r>
            <a:rPr lang="en-US" sz="1600" dirty="0"/>
            <a:t>Greatly improve the data review speed of newly opened users, enable users to register and open APP accounts faster, and at the same time improve user experience and goodwill towards the company;</a:t>
          </a:r>
          <a:endParaRPr lang="en-US" altLang="zh-CN" sz="1600" dirty="0"/>
        </a:p>
      </dgm:t>
    </dgm:pt>
    <dgm:pt modelId="{53EC0D78-C8F5-454C-B9B8-E3ABD36AB5C9}" type="parTrans" cxnId="{1492B7B7-EE35-4EC3-A377-085ABE9A4F5A}">
      <dgm:prSet/>
      <dgm:spPr/>
      <dgm:t>
        <a:bodyPr/>
        <a:lstStyle/>
        <a:p>
          <a:endParaRPr lang="en-US" altLang="zh-CN"/>
        </a:p>
      </dgm:t>
    </dgm:pt>
    <dgm:pt modelId="{32FF9C09-DD99-4F76-A5C0-33572598C0BF}" type="sibTrans" cxnId="{1492B7B7-EE35-4EC3-A377-085ABE9A4F5A}">
      <dgm:prSet/>
      <dgm:spPr/>
      <dgm:t>
        <a:bodyPr/>
        <a:lstStyle/>
        <a:p>
          <a:endParaRPr lang="en-US" altLang="zh-CN"/>
        </a:p>
      </dgm:t>
    </dgm:pt>
    <dgm:pt modelId="{A8649501-555A-49A3-A328-098D75F00A7F}">
      <dgm:prSet phldrT="[Text]" custT="1"/>
      <dgm:spPr/>
      <dgm:t>
        <a:bodyPr/>
        <a:lstStyle/>
        <a:p>
          <a:r>
            <a:rPr lang="en-US" sz="1200" dirty="0"/>
            <a:t>On the one hand, the robot's processing speed is faster and more intelligent than human hands, which can respond to the needs of rapidly adding new users, reduce the review time for customer.</a:t>
          </a:r>
          <a:endParaRPr lang="en-US" altLang="zh-CN" sz="1200" dirty="0"/>
        </a:p>
      </dgm:t>
    </dgm:pt>
    <dgm:pt modelId="{8C9DBEC2-8007-40BE-87F7-544E62828F81}" type="parTrans" cxnId="{1E1AA9F6-A738-4E87-ABEF-820ECE0AF443}">
      <dgm:prSet/>
      <dgm:spPr/>
      <dgm:t>
        <a:bodyPr/>
        <a:lstStyle/>
        <a:p>
          <a:endParaRPr lang="en-US" altLang="zh-CN"/>
        </a:p>
      </dgm:t>
    </dgm:pt>
    <dgm:pt modelId="{E09D5F20-DBD2-43EE-8A0A-88EE9A2E3BBC}" type="sibTrans" cxnId="{1E1AA9F6-A738-4E87-ABEF-820ECE0AF443}">
      <dgm:prSet/>
      <dgm:spPr/>
      <dgm:t>
        <a:bodyPr/>
        <a:lstStyle/>
        <a:p>
          <a:endParaRPr lang="en-US" altLang="zh-CN"/>
        </a:p>
      </dgm:t>
    </dgm:pt>
    <dgm:pt modelId="{B9AFBE59-C0A1-4616-B25F-76320F4681D8}">
      <dgm:prSet phldrT="[Text]" custT="1"/>
      <dgm:spPr/>
      <dgm:t>
        <a:bodyPr/>
        <a:lstStyle/>
        <a:p>
          <a:r>
            <a:rPr lang="en-US" sz="1200" dirty="0"/>
            <a:t>On the other hand, replacing human hands with machines can reduce the risk of errors and avoid the need to work overtime due to a large number of new customers.</a:t>
          </a:r>
          <a:endParaRPr lang="en-US" altLang="zh-CN" sz="1200" dirty="0"/>
        </a:p>
      </dgm:t>
    </dgm:pt>
    <dgm:pt modelId="{0BD2D517-3B67-4C95-BA4B-F890B5960507}" type="parTrans" cxnId="{530B4563-81FD-44AE-8EA8-106DF81D2A36}">
      <dgm:prSet/>
      <dgm:spPr/>
      <dgm:t>
        <a:bodyPr/>
        <a:lstStyle/>
        <a:p>
          <a:endParaRPr lang="en-US" altLang="zh-CN"/>
        </a:p>
      </dgm:t>
    </dgm:pt>
    <dgm:pt modelId="{5B77DDF8-C079-4633-98BA-242782C5F255}" type="sibTrans" cxnId="{530B4563-81FD-44AE-8EA8-106DF81D2A36}">
      <dgm:prSet/>
      <dgm:spPr/>
      <dgm:t>
        <a:bodyPr/>
        <a:lstStyle/>
        <a:p>
          <a:endParaRPr lang="en-US" altLang="zh-CN"/>
        </a:p>
      </dgm:t>
    </dgm:pt>
    <dgm:pt modelId="{C11F2E1A-7BBD-4750-B878-22DEE811C3D2}" type="pres">
      <dgm:prSet presAssocID="{65FE9CAF-408D-4357-B46D-F92A774EF785}" presName="Name0" presStyleCnt="0">
        <dgm:presLayoutVars>
          <dgm:dir/>
          <dgm:animLvl val="lvl"/>
          <dgm:resizeHandles val="exact"/>
        </dgm:presLayoutVars>
      </dgm:prSet>
      <dgm:spPr/>
    </dgm:pt>
    <dgm:pt modelId="{19CA966B-6A9D-4BDC-8D74-263ACFBF9197}" type="pres">
      <dgm:prSet presAssocID="{CAFE2161-3D87-4C00-AEE8-2C7EF9BD08D4}" presName="compositeNode" presStyleCnt="0">
        <dgm:presLayoutVars>
          <dgm:bulletEnabled val="1"/>
        </dgm:presLayoutVars>
      </dgm:prSet>
      <dgm:spPr/>
    </dgm:pt>
    <dgm:pt modelId="{13721891-9FDF-4C29-896C-E2D92C8063DB}" type="pres">
      <dgm:prSet presAssocID="{CAFE2161-3D87-4C00-AEE8-2C7EF9BD08D4}" presName="bgRect" presStyleLbl="node1" presStyleIdx="0" presStyleCnt="3" custLinFactNeighborX="-346"/>
      <dgm:spPr/>
    </dgm:pt>
    <dgm:pt modelId="{9588E9A8-FA65-4018-B07F-A18EB8BE7541}" type="pres">
      <dgm:prSet presAssocID="{CAFE2161-3D87-4C00-AEE8-2C7EF9BD08D4}" presName="parentNode" presStyleLbl="node1" presStyleIdx="0" presStyleCnt="3">
        <dgm:presLayoutVars>
          <dgm:chMax val="0"/>
          <dgm:bulletEnabled val="1"/>
        </dgm:presLayoutVars>
      </dgm:prSet>
      <dgm:spPr/>
    </dgm:pt>
    <dgm:pt modelId="{F09C5189-5941-4BEF-903D-4D3BC22A1FC5}" type="pres">
      <dgm:prSet presAssocID="{CAFE2161-3D87-4C00-AEE8-2C7EF9BD08D4}" presName="childNode" presStyleLbl="node1" presStyleIdx="0" presStyleCnt="3">
        <dgm:presLayoutVars>
          <dgm:bulletEnabled val="1"/>
        </dgm:presLayoutVars>
      </dgm:prSet>
      <dgm:spPr/>
    </dgm:pt>
    <dgm:pt modelId="{108D8F00-758B-416A-AFB7-7C4B1C6CBA25}" type="pres">
      <dgm:prSet presAssocID="{03E87470-E4B8-4D82-8F4D-B8664D7437B2}" presName="hSp" presStyleCnt="0"/>
      <dgm:spPr/>
    </dgm:pt>
    <dgm:pt modelId="{26F2B677-B6A2-4F24-9914-42BDBB526DCD}" type="pres">
      <dgm:prSet presAssocID="{03E87470-E4B8-4D82-8F4D-B8664D7437B2}" presName="vProcSp" presStyleCnt="0"/>
      <dgm:spPr/>
    </dgm:pt>
    <dgm:pt modelId="{F13C31A6-7CCB-41B5-8421-364A476D7497}" type="pres">
      <dgm:prSet presAssocID="{03E87470-E4B8-4D82-8F4D-B8664D7437B2}" presName="vSp1" presStyleCnt="0"/>
      <dgm:spPr/>
    </dgm:pt>
    <dgm:pt modelId="{4671CF7D-36A4-4A51-83EE-DAD315672C0D}" type="pres">
      <dgm:prSet presAssocID="{03E87470-E4B8-4D82-8F4D-B8664D7437B2}" presName="simulatedConn" presStyleLbl="solidFgAcc1" presStyleIdx="0" presStyleCnt="2"/>
      <dgm:spPr/>
    </dgm:pt>
    <dgm:pt modelId="{76239250-4257-4D18-89B0-471C3CC9C997}" type="pres">
      <dgm:prSet presAssocID="{03E87470-E4B8-4D82-8F4D-B8664D7437B2}" presName="vSp2" presStyleCnt="0"/>
      <dgm:spPr/>
    </dgm:pt>
    <dgm:pt modelId="{43CC4176-50AA-4196-BC9D-D5B20647E748}" type="pres">
      <dgm:prSet presAssocID="{03E87470-E4B8-4D82-8F4D-B8664D7437B2}" presName="sibTrans" presStyleCnt="0"/>
      <dgm:spPr/>
    </dgm:pt>
    <dgm:pt modelId="{047FF948-87BE-4FDD-994A-3626EE573D55}" type="pres">
      <dgm:prSet presAssocID="{A619B905-49C3-4752-9FB4-4E2CBC02018D}" presName="compositeNode" presStyleCnt="0">
        <dgm:presLayoutVars>
          <dgm:bulletEnabled val="1"/>
        </dgm:presLayoutVars>
      </dgm:prSet>
      <dgm:spPr/>
    </dgm:pt>
    <dgm:pt modelId="{6396E40C-8C48-4BB5-994D-17C06306B5D2}" type="pres">
      <dgm:prSet presAssocID="{A619B905-49C3-4752-9FB4-4E2CBC02018D}" presName="bgRect" presStyleLbl="node1" presStyleIdx="1" presStyleCnt="3"/>
      <dgm:spPr/>
    </dgm:pt>
    <dgm:pt modelId="{E6FAA6F4-226E-4A10-B8F9-D7A2131A6921}" type="pres">
      <dgm:prSet presAssocID="{A619B905-49C3-4752-9FB4-4E2CBC02018D}" presName="parentNode" presStyleLbl="node1" presStyleIdx="1" presStyleCnt="3">
        <dgm:presLayoutVars>
          <dgm:chMax val="0"/>
          <dgm:bulletEnabled val="1"/>
        </dgm:presLayoutVars>
      </dgm:prSet>
      <dgm:spPr/>
    </dgm:pt>
    <dgm:pt modelId="{CD895BCE-6E21-4C61-AD1F-AA923DA9EB9C}" type="pres">
      <dgm:prSet presAssocID="{A619B905-49C3-4752-9FB4-4E2CBC02018D}" presName="childNode" presStyleLbl="node1" presStyleIdx="1" presStyleCnt="3">
        <dgm:presLayoutVars>
          <dgm:bulletEnabled val="1"/>
        </dgm:presLayoutVars>
      </dgm:prSet>
      <dgm:spPr/>
    </dgm:pt>
    <dgm:pt modelId="{50D5B88A-BF4C-41D4-9FBF-F77419847B11}" type="pres">
      <dgm:prSet presAssocID="{4CAA0F9E-86BD-4022-826C-4BF012708800}" presName="hSp" presStyleCnt="0"/>
      <dgm:spPr/>
    </dgm:pt>
    <dgm:pt modelId="{8907BCBB-8ED0-46EE-88FA-756DE78F3BF7}" type="pres">
      <dgm:prSet presAssocID="{4CAA0F9E-86BD-4022-826C-4BF012708800}" presName="vProcSp" presStyleCnt="0"/>
      <dgm:spPr/>
    </dgm:pt>
    <dgm:pt modelId="{28B732AB-BAB9-4400-A8D6-9FCF59F89AAD}" type="pres">
      <dgm:prSet presAssocID="{4CAA0F9E-86BD-4022-826C-4BF012708800}" presName="vSp1" presStyleCnt="0"/>
      <dgm:spPr/>
    </dgm:pt>
    <dgm:pt modelId="{A2A2623D-35C9-478D-96E6-7674D5EB3BC1}" type="pres">
      <dgm:prSet presAssocID="{4CAA0F9E-86BD-4022-826C-4BF012708800}" presName="simulatedConn" presStyleLbl="solidFgAcc1" presStyleIdx="1" presStyleCnt="2"/>
      <dgm:spPr/>
    </dgm:pt>
    <dgm:pt modelId="{3986FEFA-CB2E-4F41-AB4E-F2F30E16D595}" type="pres">
      <dgm:prSet presAssocID="{4CAA0F9E-86BD-4022-826C-4BF012708800}" presName="vSp2" presStyleCnt="0"/>
      <dgm:spPr/>
    </dgm:pt>
    <dgm:pt modelId="{1D2E62E1-C577-436E-9ABA-3A16659F9E53}" type="pres">
      <dgm:prSet presAssocID="{4CAA0F9E-86BD-4022-826C-4BF012708800}" presName="sibTrans" presStyleCnt="0"/>
      <dgm:spPr/>
    </dgm:pt>
    <dgm:pt modelId="{AF123029-5DED-4771-978D-CA77AA05F8A6}" type="pres">
      <dgm:prSet presAssocID="{D280AE32-7528-47AA-8B90-0FFC03E93D17}" presName="compositeNode" presStyleCnt="0">
        <dgm:presLayoutVars>
          <dgm:bulletEnabled val="1"/>
        </dgm:presLayoutVars>
      </dgm:prSet>
      <dgm:spPr/>
    </dgm:pt>
    <dgm:pt modelId="{6BBDE4C6-1918-4AAA-B271-1DD17BF27C46}" type="pres">
      <dgm:prSet presAssocID="{D280AE32-7528-47AA-8B90-0FFC03E93D17}" presName="bgRect" presStyleLbl="node1" presStyleIdx="2" presStyleCnt="3"/>
      <dgm:spPr/>
    </dgm:pt>
    <dgm:pt modelId="{3F503705-7F61-46B8-A9A9-E1D9178C3411}" type="pres">
      <dgm:prSet presAssocID="{D280AE32-7528-47AA-8B90-0FFC03E93D17}" presName="parentNode" presStyleLbl="node1" presStyleIdx="2" presStyleCnt="3">
        <dgm:presLayoutVars>
          <dgm:chMax val="0"/>
          <dgm:bulletEnabled val="1"/>
        </dgm:presLayoutVars>
      </dgm:prSet>
      <dgm:spPr/>
    </dgm:pt>
    <dgm:pt modelId="{E4AB0D2C-DCB9-47F4-81FB-8118D5466EBD}" type="pres">
      <dgm:prSet presAssocID="{D280AE32-7528-47AA-8B90-0FFC03E93D17}" presName="childNode" presStyleLbl="node1" presStyleIdx="2" presStyleCnt="3">
        <dgm:presLayoutVars>
          <dgm:bulletEnabled val="1"/>
        </dgm:presLayoutVars>
      </dgm:prSet>
      <dgm:spPr/>
    </dgm:pt>
  </dgm:ptLst>
  <dgm:cxnLst>
    <dgm:cxn modelId="{6CEC890F-34AA-4FEF-AA56-83A7E032C0D8}" type="presOf" srcId="{A8649501-555A-49A3-A328-098D75F00A7F}" destId="{E4AB0D2C-DCB9-47F4-81FB-8118D5466EBD}" srcOrd="0" destOrd="2" presId="urn:microsoft.com/office/officeart/2005/8/layout/hProcess7#1"/>
    <dgm:cxn modelId="{B881921B-920D-4971-A01F-11E6839B5F3C}" srcId="{D280AE32-7528-47AA-8B90-0FFC03E93D17}" destId="{85290F28-6146-40C6-9E8F-3072C1B1411D}" srcOrd="0" destOrd="0" parTransId="{B388A581-7DFA-4E7F-8B02-81FD01DA50FB}" sibTransId="{56C35F6E-A791-41EE-BDEB-2A0A74ED728F}"/>
    <dgm:cxn modelId="{9B1FFA2E-DB7C-42CE-83CB-ADDB11F2B6B5}" type="presOf" srcId="{A619B905-49C3-4752-9FB4-4E2CBC02018D}" destId="{E6FAA6F4-226E-4A10-B8F9-D7A2131A6921}" srcOrd="1" destOrd="0" presId="urn:microsoft.com/office/officeart/2005/8/layout/hProcess7#1"/>
    <dgm:cxn modelId="{7DC00231-A359-4602-94A8-F053BBD66485}" type="presOf" srcId="{611B2C1D-BCD3-4DFB-9908-1384F52A3DBC}" destId="{CD895BCE-6E21-4C61-AD1F-AA923DA9EB9C}" srcOrd="0" destOrd="2" presId="urn:microsoft.com/office/officeart/2005/8/layout/hProcess7#1"/>
    <dgm:cxn modelId="{38131634-3927-4A88-9547-3828CE060B0F}" type="presOf" srcId="{D280AE32-7528-47AA-8B90-0FFC03E93D17}" destId="{3F503705-7F61-46B8-A9A9-E1D9178C3411}" srcOrd="1" destOrd="0" presId="urn:microsoft.com/office/officeart/2005/8/layout/hProcess7#1"/>
    <dgm:cxn modelId="{5592193F-78EA-46E7-A532-51AC9BEB6B9B}" type="presOf" srcId="{3F19D0DB-8212-4B8E-A4FB-37F1C360FE6D}" destId="{E4AB0D2C-DCB9-47F4-81FB-8118D5466EBD}" srcOrd="0" destOrd="1" presId="urn:microsoft.com/office/officeart/2005/8/layout/hProcess7#1"/>
    <dgm:cxn modelId="{67015B5E-3B78-471E-9DD2-D1737115FD40}" type="presOf" srcId="{54613A65-332D-4C82-81AF-B20AE3C0883A}" destId="{F09C5189-5941-4BEF-903D-4D3BC22A1FC5}" srcOrd="0" destOrd="1" presId="urn:microsoft.com/office/officeart/2005/8/layout/hProcess7#1"/>
    <dgm:cxn modelId="{83FBA841-D3E1-4AFB-9222-FA27B5744BCD}" type="presOf" srcId="{65FE9CAF-408D-4357-B46D-F92A774EF785}" destId="{C11F2E1A-7BBD-4750-B878-22DEE811C3D2}" srcOrd="0" destOrd="0" presId="urn:microsoft.com/office/officeart/2005/8/layout/hProcess7#1"/>
    <dgm:cxn modelId="{2E633042-F134-442F-A8E0-0EA318478CA4}" type="presOf" srcId="{CAFE2161-3D87-4C00-AEE8-2C7EF9BD08D4}" destId="{13721891-9FDF-4C29-896C-E2D92C8063DB}" srcOrd="0" destOrd="0" presId="urn:microsoft.com/office/officeart/2005/8/layout/hProcess7#1"/>
    <dgm:cxn modelId="{5AC0F042-4FAA-46DA-A282-20AE3AB179A8}" type="presOf" srcId="{9321127F-102D-43F9-A716-2DC3C9A56029}" destId="{CD895BCE-6E21-4C61-AD1F-AA923DA9EB9C}" srcOrd="0" destOrd="0" presId="urn:microsoft.com/office/officeart/2005/8/layout/hProcess7#1"/>
    <dgm:cxn modelId="{530B4563-81FD-44AE-8EA8-106DF81D2A36}" srcId="{D280AE32-7528-47AA-8B90-0FFC03E93D17}" destId="{B9AFBE59-C0A1-4616-B25F-76320F4681D8}" srcOrd="3" destOrd="0" parTransId="{0BD2D517-3B67-4C95-BA4B-F890B5960507}" sibTransId="{5B77DDF8-C079-4633-98BA-242782C5F255}"/>
    <dgm:cxn modelId="{9F9A8045-01F3-41FA-B13E-20A81CC1B898}" srcId="{D280AE32-7528-47AA-8B90-0FFC03E93D17}" destId="{3F19D0DB-8212-4B8E-A4FB-37F1C360FE6D}" srcOrd="1" destOrd="0" parTransId="{EACA8C55-13E0-4037-8925-4639D23FD2A2}" sibTransId="{CBD2D4AA-F11C-402C-89EB-2E5FC908A896}"/>
    <dgm:cxn modelId="{682C606E-F207-4F25-BD2B-A8020287F5F1}" type="presOf" srcId="{D280AE32-7528-47AA-8B90-0FFC03E93D17}" destId="{6BBDE4C6-1918-4AAA-B271-1DD17BF27C46}" srcOrd="0" destOrd="0" presId="urn:microsoft.com/office/officeart/2005/8/layout/hProcess7#1"/>
    <dgm:cxn modelId="{7B20D570-FAC7-40C1-8BF3-409871C1FA3F}" type="presOf" srcId="{85290F28-6146-40C6-9E8F-3072C1B1411D}" destId="{E4AB0D2C-DCB9-47F4-81FB-8118D5466EBD}" srcOrd="0" destOrd="0" presId="urn:microsoft.com/office/officeart/2005/8/layout/hProcess7#1"/>
    <dgm:cxn modelId="{40ED577E-135C-4435-8A05-CCC38F991757}" srcId="{65FE9CAF-408D-4357-B46D-F92A774EF785}" destId="{CAFE2161-3D87-4C00-AEE8-2C7EF9BD08D4}" srcOrd="0" destOrd="0" parTransId="{EADFCE60-D6F8-4B82-BE6B-4440D09D0513}" sibTransId="{03E87470-E4B8-4D82-8F4D-B8664D7437B2}"/>
    <dgm:cxn modelId="{EEB50680-3E52-41E4-A763-8559BB041C3B}" srcId="{A619B905-49C3-4752-9FB4-4E2CBC02018D}" destId="{611B2C1D-BCD3-4DFB-9908-1384F52A3DBC}" srcOrd="2" destOrd="0" parTransId="{A9F394F0-A5BF-4B84-84EC-60EC883B57A0}" sibTransId="{EC736D1C-58BB-497C-9A13-AA6968BCD7C0}"/>
    <dgm:cxn modelId="{95658E86-1BCE-4C0D-8BFA-87E380A8FCA5}" type="presOf" srcId="{2D3B2306-2C57-4786-9B05-229019EFFB62}" destId="{CD895BCE-6E21-4C61-AD1F-AA923DA9EB9C}" srcOrd="0" destOrd="1" presId="urn:microsoft.com/office/officeart/2005/8/layout/hProcess7#1"/>
    <dgm:cxn modelId="{11F42398-DDEE-4A8B-9A30-62DE828BA182}" srcId="{CAFE2161-3D87-4C00-AEE8-2C7EF9BD08D4}" destId="{086B65EA-CF2F-4DB1-B4AC-95EDF6EA2FA6}" srcOrd="0" destOrd="0" parTransId="{43503231-13DB-4DBF-994F-24B0B5F13148}" sibTransId="{C7FB46E0-72A0-4DD5-8CB2-34C42C1CEE93}"/>
    <dgm:cxn modelId="{45E9F7A1-94FD-4FBD-84D5-B1C86D5805EB}" srcId="{65FE9CAF-408D-4357-B46D-F92A774EF785}" destId="{D280AE32-7528-47AA-8B90-0FFC03E93D17}" srcOrd="2" destOrd="0" parTransId="{7B30F8DA-970D-4C3F-97C0-870902550C7A}" sibTransId="{8CB0D29B-0206-484E-9376-750745DA0A6C}"/>
    <dgm:cxn modelId="{E53166AF-6205-47A1-8EEF-24368A4D1FB6}" type="presOf" srcId="{086B65EA-CF2F-4DB1-B4AC-95EDF6EA2FA6}" destId="{F09C5189-5941-4BEF-903D-4D3BC22A1FC5}" srcOrd="0" destOrd="0" presId="urn:microsoft.com/office/officeart/2005/8/layout/hProcess7#1"/>
    <dgm:cxn modelId="{1492B7B7-EE35-4EC3-A377-085ABE9A4F5A}" srcId="{A619B905-49C3-4752-9FB4-4E2CBC02018D}" destId="{2D3B2306-2C57-4786-9B05-229019EFFB62}" srcOrd="1" destOrd="0" parTransId="{53EC0D78-C8F5-454C-B9B8-E3ABD36AB5C9}" sibTransId="{32FF9C09-DD99-4F76-A5C0-33572598C0BF}"/>
    <dgm:cxn modelId="{E97C35B8-768B-4342-964B-9B28DDC037B0}" srcId="{CAFE2161-3D87-4C00-AEE8-2C7EF9BD08D4}" destId="{54613A65-332D-4C82-81AF-B20AE3C0883A}" srcOrd="1" destOrd="0" parTransId="{AE15EC8D-3181-4CC1-8AB3-14A4D237A9DB}" sibTransId="{5E0D4378-3E70-40D0-9D43-4C8BA98481B9}"/>
    <dgm:cxn modelId="{8721D8C7-2514-4F86-9DCB-52BFAF731469}" srcId="{A619B905-49C3-4752-9FB4-4E2CBC02018D}" destId="{9321127F-102D-43F9-A716-2DC3C9A56029}" srcOrd="0" destOrd="0" parTransId="{E713A44B-9EAA-491A-8313-4FD6967289D3}" sibTransId="{967BCACA-6CE4-499C-B9DF-5EA93A34F745}"/>
    <dgm:cxn modelId="{CD3DBCC8-C6B1-4B67-BC3A-4DEB334DD311}" type="presOf" srcId="{A619B905-49C3-4752-9FB4-4E2CBC02018D}" destId="{6396E40C-8C48-4BB5-994D-17C06306B5D2}" srcOrd="0" destOrd="0" presId="urn:microsoft.com/office/officeart/2005/8/layout/hProcess7#1"/>
    <dgm:cxn modelId="{617A88CA-4330-4963-8F7D-F3119077CCDD}" srcId="{65FE9CAF-408D-4357-B46D-F92A774EF785}" destId="{A619B905-49C3-4752-9FB4-4E2CBC02018D}" srcOrd="1" destOrd="0" parTransId="{E09E4B43-1054-43D8-9419-75B8761C4E2D}" sibTransId="{4CAA0F9E-86BD-4022-826C-4BF012708800}"/>
    <dgm:cxn modelId="{13772BD0-661C-4809-9B08-1E61A08C345E}" type="presOf" srcId="{B9AFBE59-C0A1-4616-B25F-76320F4681D8}" destId="{E4AB0D2C-DCB9-47F4-81FB-8118D5466EBD}" srcOrd="0" destOrd="3" presId="urn:microsoft.com/office/officeart/2005/8/layout/hProcess7#1"/>
    <dgm:cxn modelId="{E94000D4-28FC-4BB1-A47B-F3576A684153}" type="presOf" srcId="{CAFE2161-3D87-4C00-AEE8-2C7EF9BD08D4}" destId="{9588E9A8-FA65-4018-B07F-A18EB8BE7541}" srcOrd="1" destOrd="0" presId="urn:microsoft.com/office/officeart/2005/8/layout/hProcess7#1"/>
    <dgm:cxn modelId="{1E1AA9F6-A738-4E87-ABEF-820ECE0AF443}" srcId="{D280AE32-7528-47AA-8B90-0FFC03E93D17}" destId="{A8649501-555A-49A3-A328-098D75F00A7F}" srcOrd="2" destOrd="0" parTransId="{8C9DBEC2-8007-40BE-87F7-544E62828F81}" sibTransId="{E09D5F20-DBD2-43EE-8A0A-88EE9A2E3BBC}"/>
    <dgm:cxn modelId="{BC9744DB-A88E-445C-A63E-2F02B4D900A3}" type="presParOf" srcId="{C11F2E1A-7BBD-4750-B878-22DEE811C3D2}" destId="{19CA966B-6A9D-4BDC-8D74-263ACFBF9197}" srcOrd="0" destOrd="0" presId="urn:microsoft.com/office/officeart/2005/8/layout/hProcess7#1"/>
    <dgm:cxn modelId="{27DAB8FA-AA07-410F-BE5B-C71AE2C3DE84}" type="presParOf" srcId="{19CA966B-6A9D-4BDC-8D74-263ACFBF9197}" destId="{13721891-9FDF-4C29-896C-E2D92C8063DB}" srcOrd="0" destOrd="0" presId="urn:microsoft.com/office/officeart/2005/8/layout/hProcess7#1"/>
    <dgm:cxn modelId="{DA6226D3-8D97-4EA1-8A0A-A4FA4A0B48B8}" type="presParOf" srcId="{19CA966B-6A9D-4BDC-8D74-263ACFBF9197}" destId="{9588E9A8-FA65-4018-B07F-A18EB8BE7541}" srcOrd="1" destOrd="0" presId="urn:microsoft.com/office/officeart/2005/8/layout/hProcess7#1"/>
    <dgm:cxn modelId="{A78D9560-56C5-4D9A-ACA1-6A44DEAA841B}" type="presParOf" srcId="{19CA966B-6A9D-4BDC-8D74-263ACFBF9197}" destId="{F09C5189-5941-4BEF-903D-4D3BC22A1FC5}" srcOrd="2" destOrd="0" presId="urn:microsoft.com/office/officeart/2005/8/layout/hProcess7#1"/>
    <dgm:cxn modelId="{4AE61417-9B0A-4F81-8CFA-7B671F187009}" type="presParOf" srcId="{C11F2E1A-7BBD-4750-B878-22DEE811C3D2}" destId="{108D8F00-758B-416A-AFB7-7C4B1C6CBA25}" srcOrd="1" destOrd="0" presId="urn:microsoft.com/office/officeart/2005/8/layout/hProcess7#1"/>
    <dgm:cxn modelId="{06C5D474-D23F-4092-9445-DBF6D4704CBA}" type="presParOf" srcId="{C11F2E1A-7BBD-4750-B878-22DEE811C3D2}" destId="{26F2B677-B6A2-4F24-9914-42BDBB526DCD}" srcOrd="2" destOrd="0" presId="urn:microsoft.com/office/officeart/2005/8/layout/hProcess7#1"/>
    <dgm:cxn modelId="{B34E1CD2-A81A-4C07-8DDC-B791663A99FB}" type="presParOf" srcId="{26F2B677-B6A2-4F24-9914-42BDBB526DCD}" destId="{F13C31A6-7CCB-41B5-8421-364A476D7497}" srcOrd="0" destOrd="0" presId="urn:microsoft.com/office/officeart/2005/8/layout/hProcess7#1"/>
    <dgm:cxn modelId="{E1B2EB73-19F1-4680-B944-DD34E58910C7}" type="presParOf" srcId="{26F2B677-B6A2-4F24-9914-42BDBB526DCD}" destId="{4671CF7D-36A4-4A51-83EE-DAD315672C0D}" srcOrd="1" destOrd="0" presId="urn:microsoft.com/office/officeart/2005/8/layout/hProcess7#1"/>
    <dgm:cxn modelId="{E00CF389-F219-48F1-BB4D-00CC2C569255}" type="presParOf" srcId="{26F2B677-B6A2-4F24-9914-42BDBB526DCD}" destId="{76239250-4257-4D18-89B0-471C3CC9C997}" srcOrd="2" destOrd="0" presId="urn:microsoft.com/office/officeart/2005/8/layout/hProcess7#1"/>
    <dgm:cxn modelId="{2127DF17-8FC7-4B7A-B10C-0205B7C2806B}" type="presParOf" srcId="{C11F2E1A-7BBD-4750-B878-22DEE811C3D2}" destId="{43CC4176-50AA-4196-BC9D-D5B20647E748}" srcOrd="3" destOrd="0" presId="urn:microsoft.com/office/officeart/2005/8/layout/hProcess7#1"/>
    <dgm:cxn modelId="{44EB2E72-8506-4C8D-89FC-EBF699489D17}" type="presParOf" srcId="{C11F2E1A-7BBD-4750-B878-22DEE811C3D2}" destId="{047FF948-87BE-4FDD-994A-3626EE573D55}" srcOrd="4" destOrd="0" presId="urn:microsoft.com/office/officeart/2005/8/layout/hProcess7#1"/>
    <dgm:cxn modelId="{F86E3975-43B5-44D5-B5E3-5734B72025BE}" type="presParOf" srcId="{047FF948-87BE-4FDD-994A-3626EE573D55}" destId="{6396E40C-8C48-4BB5-994D-17C06306B5D2}" srcOrd="0" destOrd="0" presId="urn:microsoft.com/office/officeart/2005/8/layout/hProcess7#1"/>
    <dgm:cxn modelId="{5842F3EE-657B-4047-9AE7-45DD0EB0DA0B}" type="presParOf" srcId="{047FF948-87BE-4FDD-994A-3626EE573D55}" destId="{E6FAA6F4-226E-4A10-B8F9-D7A2131A6921}" srcOrd="1" destOrd="0" presId="urn:microsoft.com/office/officeart/2005/8/layout/hProcess7#1"/>
    <dgm:cxn modelId="{B92C0217-7B99-4E00-8C73-EB6AC34F43C7}" type="presParOf" srcId="{047FF948-87BE-4FDD-994A-3626EE573D55}" destId="{CD895BCE-6E21-4C61-AD1F-AA923DA9EB9C}" srcOrd="2" destOrd="0" presId="urn:microsoft.com/office/officeart/2005/8/layout/hProcess7#1"/>
    <dgm:cxn modelId="{4CAD3C30-E023-407C-986A-FAA60BDDBA22}" type="presParOf" srcId="{C11F2E1A-7BBD-4750-B878-22DEE811C3D2}" destId="{50D5B88A-BF4C-41D4-9FBF-F77419847B11}" srcOrd="5" destOrd="0" presId="urn:microsoft.com/office/officeart/2005/8/layout/hProcess7#1"/>
    <dgm:cxn modelId="{E1982316-936B-472E-8DCD-4AF4911E596D}" type="presParOf" srcId="{C11F2E1A-7BBD-4750-B878-22DEE811C3D2}" destId="{8907BCBB-8ED0-46EE-88FA-756DE78F3BF7}" srcOrd="6" destOrd="0" presId="urn:microsoft.com/office/officeart/2005/8/layout/hProcess7#1"/>
    <dgm:cxn modelId="{812574D7-A8CD-41E8-B447-96F110F82305}" type="presParOf" srcId="{8907BCBB-8ED0-46EE-88FA-756DE78F3BF7}" destId="{28B732AB-BAB9-4400-A8D6-9FCF59F89AAD}" srcOrd="0" destOrd="0" presId="urn:microsoft.com/office/officeart/2005/8/layout/hProcess7#1"/>
    <dgm:cxn modelId="{C7E0E8E0-2ABA-4639-8FF2-A06056B2EBC1}" type="presParOf" srcId="{8907BCBB-8ED0-46EE-88FA-756DE78F3BF7}" destId="{A2A2623D-35C9-478D-96E6-7674D5EB3BC1}" srcOrd="1" destOrd="0" presId="urn:microsoft.com/office/officeart/2005/8/layout/hProcess7#1"/>
    <dgm:cxn modelId="{3E7E38D8-4948-4BB8-A40B-AC261777CF0A}" type="presParOf" srcId="{8907BCBB-8ED0-46EE-88FA-756DE78F3BF7}" destId="{3986FEFA-CB2E-4F41-AB4E-F2F30E16D595}" srcOrd="2" destOrd="0" presId="urn:microsoft.com/office/officeart/2005/8/layout/hProcess7#1"/>
    <dgm:cxn modelId="{A120B682-A559-44D1-9995-C2AB09C4B210}" type="presParOf" srcId="{C11F2E1A-7BBD-4750-B878-22DEE811C3D2}" destId="{1D2E62E1-C577-436E-9ABA-3A16659F9E53}" srcOrd="7" destOrd="0" presId="urn:microsoft.com/office/officeart/2005/8/layout/hProcess7#1"/>
    <dgm:cxn modelId="{988BD65F-FCBB-433E-9DA0-C1B881B2362C}" type="presParOf" srcId="{C11F2E1A-7BBD-4750-B878-22DEE811C3D2}" destId="{AF123029-5DED-4771-978D-CA77AA05F8A6}" srcOrd="8" destOrd="0" presId="urn:microsoft.com/office/officeart/2005/8/layout/hProcess7#1"/>
    <dgm:cxn modelId="{2F7E5C62-BE7F-480E-A292-78CD15C8612A}" type="presParOf" srcId="{AF123029-5DED-4771-978D-CA77AA05F8A6}" destId="{6BBDE4C6-1918-4AAA-B271-1DD17BF27C46}" srcOrd="0" destOrd="0" presId="urn:microsoft.com/office/officeart/2005/8/layout/hProcess7#1"/>
    <dgm:cxn modelId="{C5D7EEF2-AF6E-4DC4-BC59-AD542D2268E9}" type="presParOf" srcId="{AF123029-5DED-4771-978D-CA77AA05F8A6}" destId="{3F503705-7F61-46B8-A9A9-E1D9178C3411}" srcOrd="1" destOrd="0" presId="urn:microsoft.com/office/officeart/2005/8/layout/hProcess7#1"/>
    <dgm:cxn modelId="{0F5C2025-09AC-4A2A-9D6A-98E3EB976474}" type="presParOf" srcId="{AF123029-5DED-4771-978D-CA77AA05F8A6}" destId="{E4AB0D2C-DCB9-47F4-81FB-8118D5466EBD}" srcOrd="2" destOrd="0" presId="urn:microsoft.com/office/officeart/2005/8/layout/hProcess7#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D9E8F-DEF8-487F-934A-44C2B5CA4D39}">
      <dsp:nvSpPr>
        <dsp:cNvPr id="0" name=""/>
        <dsp:cNvSpPr/>
      </dsp:nvSpPr>
      <dsp:spPr>
        <a:xfrm>
          <a:off x="3989274" y="523846"/>
          <a:ext cx="1919325" cy="1024542"/>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00000"/>
            </a:lnSpc>
            <a:spcBef>
              <a:spcPct val="0"/>
            </a:spcBef>
            <a:spcAft>
              <a:spcPct val="15000"/>
            </a:spcAft>
            <a:buChar char="•"/>
          </a:pPr>
          <a:endParaRPr lang="en-US" altLang="zh-CN" sz="1000" kern="1200" dirty="0"/>
        </a:p>
      </dsp:txBody>
      <dsp:txXfrm>
        <a:off x="4012852" y="547424"/>
        <a:ext cx="1872169" cy="757842"/>
      </dsp:txXfrm>
    </dsp:sp>
    <dsp:sp modelId="{DA7F7611-A2D9-4D08-99BF-B8C3F7374252}">
      <dsp:nvSpPr>
        <dsp:cNvPr id="0" name=""/>
        <dsp:cNvSpPr/>
      </dsp:nvSpPr>
      <dsp:spPr>
        <a:xfrm rot="21209915">
          <a:off x="5145386" y="-546303"/>
          <a:ext cx="3234116" cy="3234116"/>
        </a:xfrm>
        <a:prstGeom prst="leftCircularArrow">
          <a:avLst>
            <a:gd name="adj1" fmla="val 5319"/>
            <a:gd name="adj2" fmla="val 689993"/>
            <a:gd name="adj3" fmla="val 2465503"/>
            <a:gd name="adj4" fmla="val 9024489"/>
            <a:gd name="adj5" fmla="val 6205"/>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23E2DA3-76E6-4BBA-BD10-2A61F1B5DF46}">
      <dsp:nvSpPr>
        <dsp:cNvPr id="0" name=""/>
        <dsp:cNvSpPr/>
      </dsp:nvSpPr>
      <dsp:spPr>
        <a:xfrm>
          <a:off x="4966260" y="1338178"/>
          <a:ext cx="1104164" cy="439089"/>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50000"/>
            </a:lnSpc>
            <a:spcBef>
              <a:spcPct val="0"/>
            </a:spcBef>
            <a:spcAft>
              <a:spcPct val="35000"/>
            </a:spcAft>
            <a:buNone/>
          </a:pPr>
          <a:r>
            <a:rPr lang="zh-CN" altLang="en-US" sz="1200" b="1" kern="1200" dirty="0">
              <a:latin typeface="Calibri" panose="020F0502020204030204" pitchFamily="34" charset="0"/>
              <a:cs typeface="Calibri" panose="020F0502020204030204" pitchFamily="34" charset="0"/>
            </a:rPr>
            <a:t>输入</a:t>
          </a:r>
          <a:endParaRPr lang="en-US" altLang="zh-CN" sz="1200" b="1" kern="1200" dirty="0">
            <a:latin typeface="Calibri" panose="020F0502020204030204" pitchFamily="34" charset="0"/>
            <a:cs typeface="Calibri" panose="020F0502020204030204" pitchFamily="34" charset="0"/>
          </a:endParaRPr>
        </a:p>
        <a:p>
          <a:pPr marL="0" lvl="0" indent="0" algn="ctr" defTabSz="533400">
            <a:lnSpc>
              <a:spcPct val="50000"/>
            </a:lnSpc>
            <a:spcBef>
              <a:spcPct val="0"/>
            </a:spcBef>
            <a:spcAft>
              <a:spcPct val="35000"/>
            </a:spcAft>
            <a:buNone/>
          </a:pPr>
          <a:r>
            <a:rPr lang="en-US" altLang="zh-CN" sz="1200" b="1" kern="1200" dirty="0">
              <a:latin typeface="Calibri" panose="020F0502020204030204" pitchFamily="34" charset="0"/>
              <a:cs typeface="Calibri" panose="020F0502020204030204" pitchFamily="34" charset="0"/>
            </a:rPr>
            <a:t>Input</a:t>
          </a:r>
        </a:p>
      </dsp:txBody>
      <dsp:txXfrm>
        <a:off x="4979120" y="1351038"/>
        <a:ext cx="1078444" cy="413369"/>
      </dsp:txXfrm>
    </dsp:sp>
    <dsp:sp modelId="{F0AA31BF-E4B5-4131-945B-4A58E6F9ED0C}">
      <dsp:nvSpPr>
        <dsp:cNvPr id="0" name=""/>
        <dsp:cNvSpPr/>
      </dsp:nvSpPr>
      <dsp:spPr>
        <a:xfrm>
          <a:off x="7352835" y="533180"/>
          <a:ext cx="1845700" cy="1024542"/>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00000"/>
            </a:lnSpc>
            <a:spcBef>
              <a:spcPct val="0"/>
            </a:spcBef>
            <a:spcAft>
              <a:spcPct val="15000"/>
            </a:spcAft>
            <a:buChar char="•"/>
          </a:pPr>
          <a:endParaRPr lang="en-US" altLang="zh-CN" sz="1000" kern="1200" dirty="0"/>
        </a:p>
      </dsp:txBody>
      <dsp:txXfrm>
        <a:off x="7376413" y="776303"/>
        <a:ext cx="1798544" cy="757842"/>
      </dsp:txXfrm>
    </dsp:sp>
    <dsp:sp modelId="{24C40375-14E9-49F2-873D-AB1E684F21AC}">
      <dsp:nvSpPr>
        <dsp:cNvPr id="0" name=""/>
        <dsp:cNvSpPr/>
      </dsp:nvSpPr>
      <dsp:spPr>
        <a:xfrm rot="442834">
          <a:off x="8263260" y="-575869"/>
          <a:ext cx="3282806" cy="3282806"/>
        </a:xfrm>
        <a:prstGeom prst="circularArrow">
          <a:avLst>
            <a:gd name="adj1" fmla="val 5240"/>
            <a:gd name="adj2" fmla="val 678410"/>
            <a:gd name="adj3" fmla="val 19129711"/>
            <a:gd name="adj4" fmla="val 12559143"/>
            <a:gd name="adj5" fmla="val 6113"/>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9C4C3A2-467E-4178-A9BF-93DF4434C8A6}">
      <dsp:nvSpPr>
        <dsp:cNvPr id="0" name=""/>
        <dsp:cNvSpPr/>
      </dsp:nvSpPr>
      <dsp:spPr>
        <a:xfrm>
          <a:off x="8257202" y="325684"/>
          <a:ext cx="1104164" cy="43908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50000"/>
            </a:lnSpc>
            <a:spcBef>
              <a:spcPct val="0"/>
            </a:spcBef>
            <a:spcAft>
              <a:spcPct val="35000"/>
            </a:spcAft>
            <a:buNone/>
          </a:pPr>
          <a:r>
            <a:rPr lang="en-US" altLang="zh-CN" sz="1200" b="1" kern="1200" dirty="0">
              <a:latin typeface="Calibri" panose="020F0502020204030204" pitchFamily="34" charset="0"/>
              <a:cs typeface="Calibri" panose="020F0502020204030204" pitchFamily="34" charset="0"/>
            </a:rPr>
            <a:t>Automation</a:t>
          </a:r>
        </a:p>
        <a:p>
          <a:pPr marL="0" lvl="0" indent="0" algn="ctr" defTabSz="533400">
            <a:lnSpc>
              <a:spcPct val="50000"/>
            </a:lnSpc>
            <a:spcBef>
              <a:spcPct val="0"/>
            </a:spcBef>
            <a:spcAft>
              <a:spcPct val="35000"/>
            </a:spcAft>
            <a:buNone/>
          </a:pPr>
          <a:r>
            <a:rPr lang="zh-CN" altLang="en-US" sz="1200" b="1" kern="1200" dirty="0">
              <a:latin typeface="Calibri" panose="020F0502020204030204" pitchFamily="34" charset="0"/>
              <a:cs typeface="Calibri" panose="020F0502020204030204" pitchFamily="34" charset="0"/>
            </a:rPr>
            <a:t>自动化</a:t>
          </a:r>
          <a:endParaRPr lang="en-US" altLang="zh-CN" sz="1200" b="1" kern="1200" dirty="0">
            <a:latin typeface="Calibri" panose="020F0502020204030204" pitchFamily="34" charset="0"/>
            <a:cs typeface="Calibri" panose="020F0502020204030204" pitchFamily="34" charset="0"/>
          </a:endParaRPr>
        </a:p>
      </dsp:txBody>
      <dsp:txXfrm>
        <a:off x="8270062" y="338544"/>
        <a:ext cx="1078444" cy="413369"/>
      </dsp:txXfrm>
    </dsp:sp>
    <dsp:sp modelId="{C8FC3F55-B420-4254-B546-EE172843C2DA}">
      <dsp:nvSpPr>
        <dsp:cNvPr id="0" name=""/>
        <dsp:cNvSpPr/>
      </dsp:nvSpPr>
      <dsp:spPr>
        <a:xfrm>
          <a:off x="10596128" y="533180"/>
          <a:ext cx="1749580" cy="102454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l" defTabSz="444500">
            <a:lnSpc>
              <a:spcPct val="100000"/>
            </a:lnSpc>
            <a:spcBef>
              <a:spcPct val="0"/>
            </a:spcBef>
            <a:spcAft>
              <a:spcPct val="15000"/>
            </a:spcAft>
            <a:buChar char="•"/>
          </a:pPr>
          <a:endParaRPr lang="en-US" altLang="zh-CN" sz="1000" kern="1200" dirty="0"/>
        </a:p>
      </dsp:txBody>
      <dsp:txXfrm>
        <a:off x="10619706" y="556758"/>
        <a:ext cx="1702424" cy="757842"/>
      </dsp:txXfrm>
    </dsp:sp>
    <dsp:sp modelId="{DC24C988-1165-4085-BF68-B19A00512BCC}">
      <dsp:nvSpPr>
        <dsp:cNvPr id="0" name=""/>
        <dsp:cNvSpPr/>
      </dsp:nvSpPr>
      <dsp:spPr>
        <a:xfrm>
          <a:off x="11411950" y="1349063"/>
          <a:ext cx="1104164" cy="43908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50000"/>
            </a:lnSpc>
            <a:spcBef>
              <a:spcPct val="0"/>
            </a:spcBef>
            <a:spcAft>
              <a:spcPct val="35000"/>
            </a:spcAft>
            <a:buNone/>
          </a:pPr>
          <a:r>
            <a:rPr lang="zh-CN" altLang="en-US" sz="1200" b="1" kern="1200" dirty="0">
              <a:latin typeface="Calibri" panose="020F0502020204030204" pitchFamily="34" charset="0"/>
              <a:cs typeface="Calibri" panose="020F0502020204030204" pitchFamily="34" charset="0"/>
            </a:rPr>
            <a:t>输出</a:t>
          </a:r>
          <a:endParaRPr lang="en-US" altLang="zh-CN" sz="1200" b="1" kern="1200" dirty="0">
            <a:latin typeface="Calibri" panose="020F0502020204030204" pitchFamily="34" charset="0"/>
            <a:cs typeface="Calibri" panose="020F0502020204030204" pitchFamily="34" charset="0"/>
          </a:endParaRPr>
        </a:p>
        <a:p>
          <a:pPr marL="0" lvl="0" indent="0" algn="ctr" defTabSz="533400">
            <a:lnSpc>
              <a:spcPct val="50000"/>
            </a:lnSpc>
            <a:spcBef>
              <a:spcPct val="0"/>
            </a:spcBef>
            <a:spcAft>
              <a:spcPct val="35000"/>
            </a:spcAft>
            <a:buNone/>
          </a:pPr>
          <a:r>
            <a:rPr lang="en-US" altLang="zh-CN" sz="1200" b="1" kern="1200" dirty="0">
              <a:latin typeface="Calibri" panose="020F0502020204030204" pitchFamily="34" charset="0"/>
              <a:cs typeface="Calibri" panose="020F0502020204030204" pitchFamily="34" charset="0"/>
            </a:rPr>
            <a:t>Outpu</a:t>
          </a:r>
          <a:r>
            <a:rPr lang="en-US" altLang="zh-CN" sz="1000" b="1" kern="1200" dirty="0">
              <a:latin typeface="Calibri" panose="020F0502020204030204" pitchFamily="34" charset="0"/>
              <a:cs typeface="Calibri" panose="020F0502020204030204" pitchFamily="34" charset="0"/>
            </a:rPr>
            <a:t>t</a:t>
          </a:r>
        </a:p>
      </dsp:txBody>
      <dsp:txXfrm>
        <a:off x="11424810" y="1361923"/>
        <a:ext cx="1078444" cy="413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BA552-D3C6-4E59-AD93-C7F89C53848B}">
      <dsp:nvSpPr>
        <dsp:cNvPr id="0" name=""/>
        <dsp:cNvSpPr/>
      </dsp:nvSpPr>
      <dsp:spPr>
        <a:xfrm>
          <a:off x="779462" y="178"/>
          <a:ext cx="2689279" cy="289270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l" defTabSz="533400">
            <a:lnSpc>
              <a:spcPct val="100000"/>
            </a:lnSpc>
            <a:spcBef>
              <a:spcPct val="0"/>
            </a:spcBef>
            <a:spcAft>
              <a:spcPct val="35000"/>
            </a:spcAft>
            <a:buNone/>
          </a:pPr>
          <a:r>
            <a:rPr lang="zh-CN" altLang="en-US"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客户每日通过</a:t>
          </a: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APP</a:t>
          </a:r>
          <a:r>
            <a:rPr lang="zh-CN" altLang="en-US"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注册的信息将会通过系统生成一份信息列表文件和身份证图片文件并保存到相关文件夹。</a:t>
          </a: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 </a:t>
          </a:r>
        </a:p>
        <a:p>
          <a:pPr marL="0" lvl="0" indent="0" algn="l" defTabSz="533400">
            <a:lnSpc>
              <a:spcPct val="100000"/>
            </a:lnSpc>
            <a:spcBef>
              <a:spcPct val="0"/>
            </a:spcBef>
            <a:spcAft>
              <a:spcPct val="35000"/>
            </a:spcAft>
            <a:buNone/>
          </a:pP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Register in the app, and the software backstage will generate a report contains ID copy in some specified time daily.</a:t>
          </a:r>
        </a:p>
      </dsp:txBody>
      <dsp:txXfrm>
        <a:off x="858228" y="78944"/>
        <a:ext cx="2531747" cy="2735177"/>
      </dsp:txXfrm>
    </dsp:sp>
    <dsp:sp modelId="{3B9952FA-82EF-4319-A8DD-AF5EB9BAA56A}">
      <dsp:nvSpPr>
        <dsp:cNvPr id="0" name=""/>
        <dsp:cNvSpPr/>
      </dsp:nvSpPr>
      <dsp:spPr>
        <a:xfrm>
          <a:off x="4141061" y="356"/>
          <a:ext cx="2689279" cy="2892709"/>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l" defTabSz="533400">
            <a:lnSpc>
              <a:spcPct val="100000"/>
            </a:lnSpc>
            <a:spcBef>
              <a:spcPct val="0"/>
            </a:spcBef>
            <a:spcAft>
              <a:spcPct val="35000"/>
            </a:spcAft>
            <a:buNone/>
          </a:pPr>
          <a:r>
            <a:rPr 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机器人</a:t>
          </a: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A</a:t>
          </a:r>
          <a:r>
            <a:rPr 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将</a:t>
          </a:r>
          <a:r>
            <a:rPr lang="zh-CN" altLang="en-US"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提取图片并调用云</a:t>
          </a: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AI</a:t>
          </a:r>
          <a:r>
            <a:rPr lang="zh-CN" altLang="en-US"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后台接口，然后</a:t>
          </a:r>
          <a:r>
            <a:rPr 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利用OCR进行识别，分类整理，并保存到专用文件夹。</a:t>
          </a:r>
          <a:r>
            <a:rPr 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机器人</a:t>
          </a: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B</a:t>
          </a:r>
          <a:r>
            <a:rPr 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用客人的HKID在系统中输入，确认是否满</a:t>
          </a:r>
          <a:r>
            <a:rPr lang="zh-CN" altLang="en-US"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足年龄标准</a:t>
          </a:r>
          <a:r>
            <a:rPr 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，并验证与银行记录是否匹配，筛选出有问题的资料。</a:t>
          </a:r>
          <a:endPar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endParaRPr>
        </a:p>
        <a:p>
          <a:pPr marL="0" lvl="0" indent="0" algn="l" defTabSz="533400">
            <a:lnSpc>
              <a:spcPct val="100000"/>
            </a:lnSpc>
            <a:spcBef>
              <a:spcPct val="0"/>
            </a:spcBef>
            <a:spcAft>
              <a:spcPct val="35000"/>
            </a:spcAft>
            <a:buNone/>
          </a:pP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 </a:t>
          </a:r>
          <a:r>
            <a:rPr lang="en-US"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sym typeface="+mn-ea"/>
            </a:rPr>
            <a:t>The robot will extract the picture and call the  Cloud AI interface, then use OCR to identify, then</a:t>
          </a:r>
          <a:r>
            <a:rPr lang="en-GB"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 read the information in excel file and input the required data in bank system to validate the data if match with bank record.</a:t>
          </a:r>
          <a:r>
            <a:rPr lang="en-US" altLang="zh-CN" sz="12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 </a:t>
          </a:r>
        </a:p>
      </dsp:txBody>
      <dsp:txXfrm>
        <a:off x="4219827" y="79122"/>
        <a:ext cx="2531747" cy="2735177"/>
      </dsp:txXfrm>
    </dsp:sp>
    <dsp:sp modelId="{04FE8F6D-2EF7-4CD9-8683-DE336CC22C86}">
      <dsp:nvSpPr>
        <dsp:cNvPr id="0" name=""/>
        <dsp:cNvSpPr/>
      </dsp:nvSpPr>
      <dsp:spPr>
        <a:xfrm>
          <a:off x="7502660" y="178"/>
          <a:ext cx="2689279" cy="2892709"/>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l" defTabSz="622300">
            <a:lnSpc>
              <a:spcPct val="100000"/>
            </a:lnSpc>
            <a:spcBef>
              <a:spcPct val="0"/>
            </a:spcBef>
            <a:spcAft>
              <a:spcPct val="35000"/>
            </a:spcAft>
            <a:buNone/>
          </a:pPr>
          <a:r>
            <a:rPr lang="zh-CN" sz="14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完成所有案例后，机器人将会生成一份完整的报告，包括信息是否配对等，并发送给部门金融专员作下一步行动 </a:t>
          </a:r>
          <a:r>
            <a:rPr lang="en-US" altLang="zh-CN" sz="14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a:t>
          </a:r>
          <a:r>
            <a:rPr lang="zh-CN" altLang="en-US" sz="14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和生成客户画像</a:t>
          </a:r>
          <a:r>
            <a:rPr lang="en-US" altLang="zh-CN" sz="1400" kern="1200" dirty="0">
              <a:solidFill>
                <a:schemeClr val="tx1"/>
              </a:solidFill>
              <a:latin typeface="Calibri" panose="020F0502020204030204" pitchFamily="34" charset="0"/>
              <a:ea typeface="微软雅黑" panose="020B0503020204020204" pitchFamily="34" charset="-122"/>
              <a:cs typeface="Calibri" panose="020F0502020204030204" pitchFamily="34" charset="0"/>
            </a:rPr>
            <a:t>.</a:t>
          </a:r>
        </a:p>
        <a:p>
          <a:pPr marL="0" lvl="0" indent="0" algn="l" defTabSz="622300">
            <a:lnSpc>
              <a:spcPct val="100000"/>
            </a:lnSpc>
            <a:spcBef>
              <a:spcPct val="0"/>
            </a:spcBef>
            <a:spcAft>
              <a:spcPct val="35000"/>
            </a:spcAft>
            <a:buNone/>
          </a:pPr>
          <a:r>
            <a:rPr lang="en-US" altLang="zh-CN" sz="1400" kern="1200" dirty="0">
              <a:solidFill>
                <a:schemeClr val="tx1"/>
              </a:solidFill>
              <a:latin typeface="Calibri" panose="020F0502020204030204" pitchFamily="34" charset="0"/>
              <a:cs typeface="Calibri" panose="020F0502020204030204" pitchFamily="34" charset="0"/>
            </a:rPr>
            <a:t>After finishing all the tasks, the robots will generate the MI report, the manual then help to take the follow-up action refer the report.</a:t>
          </a:r>
        </a:p>
      </dsp:txBody>
      <dsp:txXfrm>
        <a:off x="7581426" y="78944"/>
        <a:ext cx="2531747" cy="27351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21891-9FDF-4C29-896C-E2D92C8063DB}">
      <dsp:nvSpPr>
        <dsp:cNvPr id="0" name=""/>
        <dsp:cNvSpPr/>
      </dsp:nvSpPr>
      <dsp:spPr>
        <a:xfrm>
          <a:off x="0" y="320827"/>
          <a:ext cx="3368955" cy="4042746"/>
        </a:xfrm>
        <a:prstGeom prst="roundRect">
          <a:avLst>
            <a:gd name="adj" fmla="val 5000"/>
          </a:avLst>
        </a:prstGeom>
        <a:solidFill>
          <a:srgbClr val="00B0F0">
            <a:alpha val="0"/>
          </a:srgb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zh-CN" altLang="en-US" sz="3100" b="1" kern="1200" dirty="0"/>
            <a:t>政府 </a:t>
          </a:r>
          <a:r>
            <a:rPr lang="en-US" altLang="zh-CN" sz="3100" b="1" kern="1200" dirty="0"/>
            <a:t>Government</a:t>
          </a:r>
        </a:p>
      </dsp:txBody>
      <dsp:txXfrm rot="16200000">
        <a:off x="-1320630" y="1641458"/>
        <a:ext cx="3315052" cy="673791"/>
      </dsp:txXfrm>
    </dsp:sp>
    <dsp:sp modelId="{F09C5189-5941-4BEF-903D-4D3BC22A1FC5}">
      <dsp:nvSpPr>
        <dsp:cNvPr id="0" name=""/>
        <dsp:cNvSpPr/>
      </dsp:nvSpPr>
      <dsp:spPr>
        <a:xfrm>
          <a:off x="673791" y="320827"/>
          <a:ext cx="2509871" cy="4042746"/>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对政府来说，这次的任务能极大地配合政府的救济方案，对提高社会稳定性和福利带来正面的影响；</a:t>
          </a:r>
          <a:endParaRPr lang="en-US" altLang="zh-CN" sz="1600" kern="1200" dirty="0"/>
        </a:p>
        <a:p>
          <a:pPr marL="0" lvl="0" indent="0" algn="l" defTabSz="711200">
            <a:lnSpc>
              <a:spcPct val="90000"/>
            </a:lnSpc>
            <a:spcBef>
              <a:spcPct val="0"/>
            </a:spcBef>
            <a:spcAft>
              <a:spcPct val="35000"/>
            </a:spcAft>
            <a:buNone/>
          </a:pPr>
          <a:r>
            <a:rPr lang="en-US" sz="1600" kern="1200" dirty="0"/>
            <a:t>For the government, this task can greatly cooperate with the government's relief plan and have a positive impact on improving social stability and welfare;</a:t>
          </a:r>
          <a:endParaRPr lang="en-US" altLang="zh-CN" sz="1600" kern="1200" dirty="0"/>
        </a:p>
      </dsp:txBody>
      <dsp:txXfrm>
        <a:off x="673791" y="320827"/>
        <a:ext cx="2509871" cy="4042746"/>
      </dsp:txXfrm>
    </dsp:sp>
    <dsp:sp modelId="{6396E40C-8C48-4BB5-994D-17C06306B5D2}">
      <dsp:nvSpPr>
        <dsp:cNvPr id="0" name=""/>
        <dsp:cNvSpPr/>
      </dsp:nvSpPr>
      <dsp:spPr>
        <a:xfrm>
          <a:off x="3487651" y="320827"/>
          <a:ext cx="3368955" cy="4042746"/>
        </a:xfrm>
        <a:prstGeom prst="roundRect">
          <a:avLst>
            <a:gd name="adj" fmla="val 5000"/>
          </a:avLst>
        </a:prstGeom>
        <a:solidFill>
          <a:srgbClr val="0C1F32"/>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zh-CN" altLang="en-US" sz="3100" b="1" kern="1200" dirty="0"/>
            <a:t>居民 </a:t>
          </a:r>
          <a:r>
            <a:rPr lang="en-US" altLang="zh-CN" sz="3100" b="1" kern="1200" dirty="0"/>
            <a:t>Resident</a:t>
          </a:r>
        </a:p>
      </dsp:txBody>
      <dsp:txXfrm rot="16200000">
        <a:off x="2167021" y="1641458"/>
        <a:ext cx="3315052" cy="673791"/>
      </dsp:txXfrm>
    </dsp:sp>
    <dsp:sp modelId="{4671CF7D-36A4-4A51-83EE-DAD315672C0D}">
      <dsp:nvSpPr>
        <dsp:cNvPr id="0" name=""/>
        <dsp:cNvSpPr/>
      </dsp:nvSpPr>
      <dsp:spPr>
        <a:xfrm rot="5400000">
          <a:off x="3207565" y="3532349"/>
          <a:ext cx="593861" cy="505343"/>
        </a:xfrm>
        <a:prstGeom prst="flowChartExtra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D895BCE-6E21-4C61-AD1F-AA923DA9EB9C}">
      <dsp:nvSpPr>
        <dsp:cNvPr id="0" name=""/>
        <dsp:cNvSpPr/>
      </dsp:nvSpPr>
      <dsp:spPr>
        <a:xfrm>
          <a:off x="4161442" y="320827"/>
          <a:ext cx="2509871" cy="4042746"/>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zh-CN" altLang="en-US" sz="1600" kern="1200" dirty="0">
              <a:latin typeface="微软雅黑" panose="020B0503020204020204" pitchFamily="34" charset="-122"/>
              <a:ea typeface="微软雅黑" panose="020B0503020204020204" pitchFamily="34" charset="-122"/>
            </a:rPr>
            <a:t>极大地提升了新开通用户的资料审核速度，能令用户更快注册开通</a:t>
          </a:r>
          <a:r>
            <a:rPr lang="en-US" altLang="zh-CN" sz="1600" kern="1200" dirty="0">
              <a:latin typeface="微软雅黑" panose="020B0503020204020204" pitchFamily="34" charset="-122"/>
              <a:ea typeface="微软雅黑" panose="020B0503020204020204" pitchFamily="34" charset="-122"/>
            </a:rPr>
            <a:t>APP</a:t>
          </a:r>
          <a:r>
            <a:rPr lang="zh-CN" altLang="en-US" sz="1600" kern="1200" dirty="0">
              <a:latin typeface="微软雅黑" panose="020B0503020204020204" pitchFamily="34" charset="-122"/>
              <a:ea typeface="微软雅黑" panose="020B0503020204020204" pitchFamily="34" charset="-122"/>
            </a:rPr>
            <a:t>帐户，同时能提升用户体验和对企业的好感；</a:t>
          </a:r>
          <a:endParaRPr lang="en-US" altLang="zh-CN" sz="1600" kern="1200" dirty="0"/>
        </a:p>
        <a:p>
          <a:pPr marL="0" lvl="0" indent="0" algn="l" defTabSz="711200">
            <a:lnSpc>
              <a:spcPct val="90000"/>
            </a:lnSpc>
            <a:spcBef>
              <a:spcPct val="0"/>
            </a:spcBef>
            <a:spcAft>
              <a:spcPct val="35000"/>
            </a:spcAft>
            <a:buNone/>
          </a:pPr>
          <a:r>
            <a:rPr lang="en-US" sz="1600" kern="1200" dirty="0"/>
            <a:t>Greatly improve the data review speed of newly opened users, enable users to register and open APP accounts faster, and at the same time improve user experience and goodwill towards the company;</a:t>
          </a:r>
          <a:endParaRPr lang="en-US" altLang="zh-CN" sz="1600" kern="1200" dirty="0"/>
        </a:p>
        <a:p>
          <a:pPr marL="0" lvl="0" indent="0" algn="l" defTabSz="711200">
            <a:lnSpc>
              <a:spcPct val="90000"/>
            </a:lnSpc>
            <a:spcBef>
              <a:spcPct val="0"/>
            </a:spcBef>
            <a:spcAft>
              <a:spcPct val="35000"/>
            </a:spcAft>
            <a:buNone/>
          </a:pPr>
          <a:endParaRPr lang="en-US" altLang="zh-CN" sz="1600" kern="1200" dirty="0"/>
        </a:p>
      </dsp:txBody>
      <dsp:txXfrm>
        <a:off x="4161442" y="320827"/>
        <a:ext cx="2509871" cy="4042746"/>
      </dsp:txXfrm>
    </dsp:sp>
    <dsp:sp modelId="{6BBDE4C6-1918-4AAA-B271-1DD17BF27C46}">
      <dsp:nvSpPr>
        <dsp:cNvPr id="0" name=""/>
        <dsp:cNvSpPr/>
      </dsp:nvSpPr>
      <dsp:spPr>
        <a:xfrm>
          <a:off x="6974520" y="320827"/>
          <a:ext cx="3368955" cy="4042746"/>
        </a:xfrm>
        <a:prstGeom prst="roundRect">
          <a:avLst>
            <a:gd name="adj" fmla="val 5000"/>
          </a:avLst>
        </a:prstGeom>
        <a:solidFill>
          <a:srgbClr val="255D8F"/>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0" tIns="106299" rIns="137795" bIns="0" numCol="1" spcCol="1270" anchor="t" anchorCtr="0">
          <a:noAutofit/>
        </a:bodyPr>
        <a:lstStyle/>
        <a:p>
          <a:pPr marL="0" lvl="0" indent="0" algn="r" defTabSz="1377950">
            <a:lnSpc>
              <a:spcPct val="90000"/>
            </a:lnSpc>
            <a:spcBef>
              <a:spcPct val="0"/>
            </a:spcBef>
            <a:spcAft>
              <a:spcPct val="35000"/>
            </a:spcAft>
            <a:buNone/>
          </a:pPr>
          <a:r>
            <a:rPr lang="zh-CN" altLang="en-US" sz="3100" b="1" kern="1200" dirty="0"/>
            <a:t>企业 </a:t>
          </a:r>
          <a:r>
            <a:rPr lang="en-US" altLang="zh-CN" sz="3100" b="1" kern="1200" dirty="0"/>
            <a:t>Enterprise</a:t>
          </a:r>
        </a:p>
      </dsp:txBody>
      <dsp:txXfrm rot="16200000">
        <a:off x="5653890" y="1641458"/>
        <a:ext cx="3315052" cy="673791"/>
      </dsp:txXfrm>
    </dsp:sp>
    <dsp:sp modelId="{A2A2623D-35C9-478D-96E6-7674D5EB3BC1}">
      <dsp:nvSpPr>
        <dsp:cNvPr id="0" name=""/>
        <dsp:cNvSpPr/>
      </dsp:nvSpPr>
      <dsp:spPr>
        <a:xfrm rot="5400000">
          <a:off x="6694434" y="3532349"/>
          <a:ext cx="593861" cy="505343"/>
        </a:xfrm>
        <a:prstGeom prst="flowChartExtract">
          <a:avLst/>
        </a:prstGeom>
        <a:solidFill>
          <a:schemeClr val="lt2">
            <a:hueOff val="0"/>
            <a:satOff val="0"/>
            <a:lumOff val="0"/>
            <a:alphaOff val="0"/>
          </a:schemeClr>
        </a:solidFill>
        <a:ln w="6350" cap="flat" cmpd="sng" algn="ctr">
          <a:solidFill>
            <a:schemeClr val="dk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E4AB0D2C-DCB9-47F4-81FB-8118D5466EBD}">
      <dsp:nvSpPr>
        <dsp:cNvPr id="0" name=""/>
        <dsp:cNvSpPr/>
      </dsp:nvSpPr>
      <dsp:spPr>
        <a:xfrm>
          <a:off x="7648311" y="320827"/>
          <a:ext cx="2509871" cy="4042746"/>
        </a:xfrm>
        <a:prstGeom prst="rect">
          <a:avLst/>
        </a:prstGeom>
        <a:noFill/>
        <a:ln>
          <a:noFill/>
        </a:ln>
        <a:effectLst/>
        <a:scene3d>
          <a:camera prst="orthographicFront"/>
          <a:lightRig rig="chilly" dir="t"/>
        </a:scene3d>
        <a:sp3d/>
      </dsp:spPr>
      <dsp:style>
        <a:lnRef idx="0">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marL="0" lvl="0" indent="0" algn="l"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一方面，机器人的处理速度比人手更快更智能，能应对快速新增开通用户的需要，提高资料审核和减低用户开通时间；</a:t>
          </a:r>
          <a:endParaRPr lang="en-US" altLang="zh-CN" sz="1200" kern="1200" dirty="0"/>
        </a:p>
        <a:p>
          <a:pPr marL="0" lvl="0" indent="0" algn="l" defTabSz="533400">
            <a:lnSpc>
              <a:spcPct val="90000"/>
            </a:lnSpc>
            <a:spcBef>
              <a:spcPct val="0"/>
            </a:spcBef>
            <a:spcAft>
              <a:spcPct val="35000"/>
            </a:spcAft>
            <a:buNone/>
          </a:pPr>
          <a:r>
            <a:rPr lang="zh-CN" altLang="en-US" sz="1200" kern="1200" dirty="0">
              <a:latin typeface="微软雅黑" panose="020B0503020204020204" pitchFamily="34" charset="-122"/>
              <a:ea typeface="微软雅黑" panose="020B0503020204020204" pitchFamily="34" charset="-122"/>
            </a:rPr>
            <a:t>另一方面，通过机器代替人手，能降低错误的风险，同时避免了因为大量新增客户而需要加班的需求。</a:t>
          </a:r>
          <a:endParaRPr lang="en-US" altLang="zh-CN" sz="1200" kern="1200" dirty="0"/>
        </a:p>
        <a:p>
          <a:pPr marL="0" lvl="0" indent="0" algn="l" defTabSz="533400">
            <a:lnSpc>
              <a:spcPct val="90000"/>
            </a:lnSpc>
            <a:spcBef>
              <a:spcPct val="0"/>
            </a:spcBef>
            <a:spcAft>
              <a:spcPct val="35000"/>
            </a:spcAft>
            <a:buNone/>
          </a:pPr>
          <a:r>
            <a:rPr lang="en-US" sz="1200" kern="1200" dirty="0"/>
            <a:t>On the one hand, the robot's processing speed is faster and more intelligent than human hands, which can respond to the needs of rapidly adding new users, reduce the review time for customer.</a:t>
          </a:r>
          <a:endParaRPr lang="en-US" altLang="zh-CN" sz="1200" kern="1200" dirty="0"/>
        </a:p>
        <a:p>
          <a:pPr marL="0" lvl="0" indent="0" algn="l" defTabSz="533400">
            <a:lnSpc>
              <a:spcPct val="90000"/>
            </a:lnSpc>
            <a:spcBef>
              <a:spcPct val="0"/>
            </a:spcBef>
            <a:spcAft>
              <a:spcPct val="35000"/>
            </a:spcAft>
            <a:buNone/>
          </a:pPr>
          <a:r>
            <a:rPr lang="en-US" sz="1200" kern="1200" dirty="0"/>
            <a:t>On the other hand, replacing human hands with machines can reduce the risk of errors and avoid the need to work overtime due to a large number of new customers.</a:t>
          </a:r>
          <a:endParaRPr lang="en-US" altLang="zh-CN" sz="1200" kern="1200" dirty="0"/>
        </a:p>
      </dsp:txBody>
      <dsp:txXfrm>
        <a:off x="7648311" y="320827"/>
        <a:ext cx="2509871" cy="404274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1">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1">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linDir" val="fromT"/>
              <dgm:param type="chAlign" val="l"/>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srcNode" val="rootConnector"/>
                        <dgm:param type="dim" val="1D"/>
                        <dgm:param type="endSty" val="noArr"/>
                        <dgm:param type="connRout" val="bend"/>
                        <dgm:param type="begPts" val="bCtr"/>
                        <dgm:param type="endPts" val="midL"/>
                      </dgm:alg>
                    </dgm:if>
                    <dgm:else name="Name16">
                      <dgm:alg type="conn">
                        <dgm:param type="srcNode" val="rootConnector"/>
                        <dgm:param type="dim" val="1D"/>
                        <dgm:param type="endSty" val="noArr"/>
                        <dgm:param type="connRout" val="bend"/>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1">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2">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bkpt" val="endCnv"/>
          <dgm:param type="contDir" val="revDir"/>
          <dgm:param type="grDir" val="tL"/>
          <dgm:param type="flowDir" val="row"/>
        </dgm:alg>
      </dgm:if>
      <dgm:else name="Name2">
        <dgm:alg type="snake">
          <dgm:param type="bkpt" val="endCnv"/>
          <dgm:param type="contDir" val="revDir"/>
          <dgm:param type="grDir" val="tR"/>
          <dgm:param type="flowDir" val="row"/>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parTxLTRAlign" val="r"/>
                <dgm:param type="parTxRTLAlign" val="r"/>
                <dgm:param type="txAnchorVert" val="t"/>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parTxLTRAlign" val="l"/>
                <dgm:param type="parTxRTLAlign" val="l"/>
                <dgm:param type="txAnchorVert" val="t"/>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1">
  <dgm:title val=""/>
  <dgm:desc val=""/>
  <dgm:catLst>
    <dgm:cat type="simple" pri="104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CN"/>
              <a:t>Click to edit Master title style</a:t>
            </a:r>
            <a:endParaRPr lang="zh-CN"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CN"/>
              <a:t>Click to edit Master title style</a:t>
            </a:r>
            <a:endParaRPr lang="zh-CN"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Edit Master text styles</a:t>
            </a:r>
          </a:p>
        </p:txBody>
      </p:sp>
      <p:sp>
        <p:nvSpPr>
          <p:cNvPr id="4" name="Date Placeholder 3"/>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Date Placeholder 4"/>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CN"/>
              <a:t>Click to edit Master title style</a:t>
            </a:r>
            <a:endParaRPr lang="zh-CN"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Date Placeholder 6"/>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Date Placeholder 2"/>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zh-CN"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Edit Master text styles</a:t>
            </a:r>
          </a:p>
        </p:txBody>
      </p:sp>
      <p:sp>
        <p:nvSpPr>
          <p:cNvPr id="5" name="Date Placeholder 4"/>
          <p:cNvSpPr>
            <a:spLocks noGrp="1"/>
          </p:cNvSpPr>
          <p:nvPr>
            <p:ph type="dt" sz="half" idx="10"/>
          </p:nvPr>
        </p:nvSpPr>
        <p:spPr/>
        <p:txBody>
          <a:bodyPr/>
          <a:lstStyle/>
          <a:p>
            <a:fld id="{0295FEE9-3369-4D2B-8668-FFFB4CA86DEA}" type="datetimeFigureOut">
              <a:rPr lang="zh-CN" altLang="en-US" smtClean="0"/>
              <a:t>2021/6/25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8E46046-C7FE-4B04-806F-A48B4A20A73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42000">
              <a:srgbClr val="0070C0"/>
            </a:gs>
            <a:gs pos="100000">
              <a:srgbClr val="6772C5"/>
            </a:gs>
            <a:gs pos="62000">
              <a:srgbClr val="428BCE"/>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CN"/>
              <a:t>Click to edit Master title style</a:t>
            </a:r>
            <a:endParaRPr lang="zh-CN"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2021/6/25</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sp>
        <p:nvSpPr>
          <p:cNvPr id="7" name="MSIPCMContentMarking" descr="{&quot;HashCode&quot;:-805422396,&quot;Placement&quot;:&quot;Footer&quot;,&quot;Top&quot;:519.343,&quot;Left&quot;:454.760162,&quot;SlideWidth&quot;:960,&quot;SlideHeight&quot;:540}"/>
          <p:cNvSpPr txBox="1"/>
          <p:nvPr userDrawn="1"/>
        </p:nvSpPr>
        <p:spPr>
          <a:xfrm>
            <a:off x="5775454" y="6595656"/>
            <a:ext cx="641091" cy="262344"/>
          </a:xfrm>
          <a:prstGeom prst="rect">
            <a:avLst/>
          </a:prstGeom>
          <a:noFill/>
        </p:spPr>
        <p:txBody>
          <a:bodyPr vert="horz" wrap="square" lIns="0" tIns="0" rIns="0" bIns="0" rtlCol="0" anchor="ctr" anchorCtr="1">
            <a:spAutoFit/>
          </a:bodyPr>
          <a:lstStyle/>
          <a:p>
            <a:pPr algn="ctr">
              <a:spcBef>
                <a:spcPts val="0"/>
              </a:spcBef>
              <a:spcAft>
                <a:spcPts val="0"/>
              </a:spcAft>
            </a:pPr>
            <a:r>
              <a:rPr lang="en-US" altLang="zh-CN" sz="1000">
                <a:solidFill>
                  <a:srgbClr val="000000"/>
                </a:solidFill>
                <a:latin typeface="Calibri" panose="020F0502020204030204" pitchFamily="34" charset="0"/>
              </a:rPr>
              <a:t>PUBLIC</a:t>
            </a:r>
            <a:endParaRPr lang="zh-CN" altLang="en-US" sz="1000">
              <a:solidFill>
                <a:srgbClr val="000000"/>
              </a:solidFill>
              <a:latin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6.png"/><Relationship Id="rId7" Type="http://schemas.openxmlformats.org/officeDocument/2006/relationships/diagramQuickStyle" Target="../diagrams/quickStyle5.xml"/><Relationship Id="rId2"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17.png"/><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矩形 50"/>
          <p:cNvSpPr/>
          <p:nvPr/>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占位符 2"/>
          <p:cNvSpPr txBox="1"/>
          <p:nvPr/>
        </p:nvSpPr>
        <p:spPr>
          <a:xfrm>
            <a:off x="7304968" y="5388433"/>
            <a:ext cx="4438620" cy="1186542"/>
          </a:xfrm>
          <a:prstGeom prst="rect">
            <a:avLst/>
          </a:prstGeom>
          <a:solidFill>
            <a:schemeClr val="tx1">
              <a:alpha val="0"/>
            </a:schemeClr>
          </a:solidFill>
          <a:ln>
            <a:noFill/>
          </a:ln>
        </p:spPr>
        <p:txBody>
          <a:bodyPr anchor="ctr" anchorCtr="1">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b="1" dirty="0"/>
              <a:t>手机银行钱包应用程序自动审核流程</a:t>
            </a:r>
            <a:endParaRPr kumimoji="1" lang="en-US" altLang="zh-CN" sz="2000" b="1" dirty="0"/>
          </a:p>
          <a:p>
            <a:pPr algn="ctr"/>
            <a:r>
              <a:rPr kumimoji="1" lang="en-US" altLang="zh-CN" sz="1400" b="1" dirty="0"/>
              <a:t>Mobile wallet APP Account Opening and Verification</a:t>
            </a:r>
            <a:endParaRPr kumimoji="1" lang="zh-CN" altLang="en-US" sz="1400" b="1"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7" name="组合 36"/>
          <p:cNvGrpSpPr/>
          <p:nvPr/>
        </p:nvGrpSpPr>
        <p:grpSpPr>
          <a:xfrm>
            <a:off x="3005863" y="1289780"/>
            <a:ext cx="8397721" cy="1549693"/>
            <a:chOff x="1508112" y="2935045"/>
            <a:chExt cx="8397721" cy="1549693"/>
          </a:xfrm>
        </p:grpSpPr>
        <p:sp>
          <p:nvSpPr>
            <p:cNvPr id="38" name="文本框 37"/>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9" name="文本框 38"/>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40" name="文本框 39"/>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41" name="文本框 40"/>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42" name="文本框 41"/>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43" name="文本框 42"/>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4" name="组合 43"/>
            <p:cNvGrpSpPr/>
            <p:nvPr/>
          </p:nvGrpSpPr>
          <p:grpSpPr>
            <a:xfrm>
              <a:off x="1508112" y="3038188"/>
              <a:ext cx="1994660" cy="1446550"/>
              <a:chOff x="1490018" y="4162664"/>
              <a:chExt cx="1994660" cy="1446550"/>
            </a:xfrm>
          </p:grpSpPr>
          <p:sp>
            <p:nvSpPr>
              <p:cNvPr id="48" name="文本框 47"/>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9" name="文本框 48"/>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50" name="文本框 49"/>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5" name="组合 44"/>
            <p:cNvGrpSpPr/>
            <p:nvPr/>
          </p:nvGrpSpPr>
          <p:grpSpPr>
            <a:xfrm>
              <a:off x="3953483" y="3038188"/>
              <a:ext cx="1657791" cy="1446550"/>
              <a:chOff x="4007931" y="4826644"/>
              <a:chExt cx="1657791" cy="1446550"/>
            </a:xfrm>
          </p:grpSpPr>
          <p:sp>
            <p:nvSpPr>
              <p:cNvPr id="46" name="文本框 45"/>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7" name="文本框 46"/>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pic>
        <p:nvPicPr>
          <p:cNvPr id="58" name="图片 57"/>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4" cstate="print">
            <a:duotone>
              <a:prstClr val="black"/>
              <a:schemeClr val="tx2">
                <a:tint val="45000"/>
                <a:satMod val="400000"/>
              </a:schemeClr>
            </a:duotone>
            <a:extLst>
              <a:ext uri="{28A0092B-C50C-407E-A947-70E740481C1C}">
                <a14:useLocalDpi xmlns:a14="http://schemas.microsoft.com/office/drawing/2010/main" val="0"/>
              </a:ext>
            </a:extLst>
          </a:blip>
          <a:srcRect l="36506"/>
          <a:stretch>
            <a:fillRect/>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a:fillRect/>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6" cstate="print">
            <a:extLst>
              <a:ext uri="{28A0092B-C50C-407E-A947-70E740481C1C}">
                <a14:useLocalDpi xmlns:a14="http://schemas.microsoft.com/office/drawing/2010/main" val="0"/>
              </a:ext>
            </a:extLst>
          </a:blip>
          <a:srcRect l="36506"/>
          <a:stretch>
            <a:fillRect/>
          </a:stretch>
        </p:blipFill>
        <p:spPr>
          <a:xfrm rot="5400000">
            <a:off x="4615214" y="1275122"/>
            <a:ext cx="384548" cy="605651"/>
          </a:xfrm>
          <a:prstGeom prst="rect">
            <a:avLst/>
          </a:prstGeom>
        </p:spPr>
      </p:pic>
      <p:pic>
        <p:nvPicPr>
          <p:cNvPr id="62" name="图片 61"/>
          <p:cNvPicPr>
            <a:picLocks noChangeAspect="1"/>
          </p:cNvPicPr>
          <p:nvPr/>
        </p:nvPicPr>
        <p:blipFill rotWithShape="1">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a:fillRect/>
          </a:stretch>
        </p:blipFill>
        <p:spPr>
          <a:xfrm rot="5400000">
            <a:off x="7579447" y="3019739"/>
            <a:ext cx="672156" cy="1058624"/>
          </a:xfrm>
          <a:prstGeom prst="rect">
            <a:avLst/>
          </a:prstGeom>
        </p:spPr>
      </p:pic>
      <p:sp>
        <p:nvSpPr>
          <p:cNvPr id="3" name="文本框 2"/>
          <p:cNvSpPr txBox="1"/>
          <p:nvPr/>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
        <p:nvSpPr>
          <p:cNvPr id="2" name="Rounded Rectangle 1"/>
          <p:cNvSpPr/>
          <p:nvPr/>
        </p:nvSpPr>
        <p:spPr>
          <a:xfrm>
            <a:off x="4350511" y="3855360"/>
            <a:ext cx="3513120" cy="597223"/>
          </a:xfrm>
          <a:prstGeom prst="round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
        <p:nvSpPr>
          <p:cNvPr id="4" name="TextBox 3"/>
          <p:cNvSpPr txBox="1"/>
          <p:nvPr/>
        </p:nvSpPr>
        <p:spPr>
          <a:xfrm>
            <a:off x="7549891" y="6436475"/>
            <a:ext cx="3948773" cy="276999"/>
          </a:xfrm>
          <a:prstGeom prst="rect">
            <a:avLst/>
          </a:prstGeom>
          <a:noFill/>
        </p:spPr>
        <p:txBody>
          <a:bodyPr wrap="none" rtlCol="0">
            <a:spAutoFit/>
          </a:bodyPr>
          <a:lstStyle/>
          <a:p>
            <a:r>
              <a:rPr lang="en-US" sz="1200" dirty="0">
                <a:solidFill>
                  <a:schemeClr val="bg1"/>
                </a:solidFill>
                <a:latin typeface="Arial" panose="020B0604020202020204" pitchFamily="34" charset="0"/>
                <a:cs typeface="Arial" panose="020B0604020202020204" pitchFamily="34" charset="0"/>
              </a:rPr>
              <a:t>This PPT only can be used for CN RPA+AI Competition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348133" y="207338"/>
            <a:ext cx="3495731" cy="800219"/>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方案价值与收益</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marR="0" lvl="0" indent="0" algn="dist" fontAlgn="auto">
              <a:lnSpc>
                <a:spcPct val="100000"/>
              </a:lnSpc>
              <a:spcBef>
                <a:spcPts val="0"/>
              </a:spcBef>
              <a:spcAft>
                <a:spcPts val="0"/>
              </a:spcAft>
              <a:buClrTx/>
              <a:buSzTx/>
              <a:buFontTx/>
              <a:buNone/>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0722" y="1189543"/>
            <a:ext cx="1323295" cy="116566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preferRelativeResize="0"/>
          <p:nvPr/>
        </p:nvPicPr>
        <p:blipFill>
          <a:blip r:embed="rId3">
            <a:extLst>
              <a:ext uri="{28A0092B-C50C-407E-A947-70E740481C1C}">
                <a14:useLocalDpi xmlns:a14="http://schemas.microsoft.com/office/drawing/2010/main" val="0"/>
              </a:ext>
            </a:extLst>
          </a:blip>
          <a:stretch>
            <a:fillRect/>
          </a:stretch>
        </p:blipFill>
        <p:spPr>
          <a:xfrm>
            <a:off x="5424684" y="1171296"/>
            <a:ext cx="1324800" cy="116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preferRelativeResize="0"/>
          <p:nvPr/>
        </p:nvPicPr>
        <p:blipFill>
          <a:blip r:embed="rId4">
            <a:extLst>
              <a:ext uri="{28A0092B-C50C-407E-A947-70E740481C1C}">
                <a14:useLocalDpi xmlns:a14="http://schemas.microsoft.com/office/drawing/2010/main" val="0"/>
              </a:ext>
            </a:extLst>
          </a:blip>
          <a:stretch>
            <a:fillRect/>
          </a:stretch>
        </p:blipFill>
        <p:spPr>
          <a:xfrm>
            <a:off x="8923542" y="1171797"/>
            <a:ext cx="1324800" cy="1166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圆角矩形 1"/>
          <p:cNvSpPr/>
          <p:nvPr/>
        </p:nvSpPr>
        <p:spPr>
          <a:xfrm>
            <a:off x="1068705" y="2426970"/>
            <a:ext cx="3004185" cy="4084955"/>
          </a:xfrm>
          <a:prstGeom prst="roundRect">
            <a:avLst>
              <a:gd name="adj" fmla="val 139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9" name="Diagram 8"/>
          <p:cNvGraphicFramePr/>
          <p:nvPr/>
        </p:nvGraphicFramePr>
        <p:xfrm>
          <a:off x="923868" y="2173598"/>
          <a:ext cx="10344259" cy="468440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4"/>
          <p:cNvSpPr txBox="1"/>
          <p:nvPr/>
        </p:nvSpPr>
        <p:spPr>
          <a:xfrm>
            <a:off x="10511349" y="6596390"/>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6460" y="4706151"/>
            <a:ext cx="4428081" cy="2151849"/>
          </a:xfrm>
          <a:prstGeom prst="rect">
            <a:avLst/>
          </a:prstGeom>
        </p:spPr>
      </p:pic>
      <p:sp>
        <p:nvSpPr>
          <p:cNvPr id="3" name="TextBox 4"/>
          <p:cNvSpPr txBox="1"/>
          <p:nvPr/>
        </p:nvSpPr>
        <p:spPr>
          <a:xfrm>
            <a:off x="10493113" y="6470886"/>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p:cNvSpPr txBox="1"/>
          <p:nvPr/>
        </p:nvSpPr>
        <p:spPr>
          <a:xfrm>
            <a:off x="478702" y="1225952"/>
            <a:ext cx="6251934" cy="480145"/>
          </a:xfrm>
          <a:prstGeom prst="rect">
            <a:avLst/>
          </a:prstGeom>
        </p:spPr>
        <p:txBody>
          <a:bodyPr vert="horz" lIns="91440" tIns="45720" rIns="91440" bIns="45720" rtlCol="0">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b="1"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a:t>
            </a: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p:cNvSpPr txBox="1"/>
          <p:nvPr/>
        </p:nvSpPr>
        <p:spPr>
          <a:xfrm>
            <a:off x="478702" y="1993900"/>
            <a:ext cx="6937081" cy="330427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200">
              <a:lnSpc>
                <a:spcPct val="200000"/>
              </a:lnSpc>
              <a:spcBef>
                <a:spcPts val="0"/>
              </a:spcBef>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团队名称 </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Team Name</a:t>
            </a:r>
            <a:r>
              <a:rPr lang="zh-CN" altLang="en-US"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a:t>
            </a:r>
            <a:r>
              <a:rPr lang="zh-CN" altLang="en-US" sz="18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鷹雲 </a:t>
            </a:r>
            <a:r>
              <a:rPr lang="en-US" altLang="zh-CN" sz="1800" dirty="0" err="1">
                <a:solidFill>
                  <a:schemeClr val="bg1"/>
                </a:solidFill>
                <a:latin typeface="Segoe UI" panose="020B0502040204020203" pitchFamily="34" charset="0"/>
                <a:ea typeface="微软雅黑" panose="020B0503020204020204" pitchFamily="34" charset="-122"/>
                <a:cs typeface="Segoe UI" panose="020B0502040204020203" pitchFamily="34" charset="0"/>
              </a:rPr>
              <a:t>Falcom</a:t>
            </a:r>
            <a:endPar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pPr marL="0" indent="0" defTabSz="1219200">
              <a:lnSpc>
                <a:spcPct val="200000"/>
              </a:lnSpc>
              <a:spcBef>
                <a:spcPts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团队成员</a:t>
            </a:r>
            <a:r>
              <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Team Member</a:t>
            </a:r>
            <a:r>
              <a:rPr lang="zh-CN" altLang="en-US"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a:t>
            </a:r>
            <a:r>
              <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rPr>
              <a:t>Steven,Jayden; Wing; Allesandro; Juno; Andy; Fred</a:t>
            </a:r>
          </a:p>
          <a:p>
            <a:pPr marL="0" indent="0" defTabSz="1219200">
              <a:lnSpc>
                <a:spcPct val="200000"/>
              </a:lnSpc>
              <a:spcBef>
                <a:spcPts val="0"/>
              </a:spcBef>
              <a:buFont typeface="Arial" panose="020B0604020202020204" pitchFamily="34" charset="0"/>
              <a:buNone/>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所在企业部门 </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Enterprise</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rPr>
              <a:t>Bank </a:t>
            </a:r>
            <a:r>
              <a:rPr lang="zh-CN" altLang="en-US" sz="1800" dirty="0">
                <a:solidFill>
                  <a:schemeClr val="bg1"/>
                </a:solidFill>
                <a:latin typeface="Segoe UI" panose="020B0502040204020203" pitchFamily="34" charset="0"/>
                <a:ea typeface="微软雅黑" panose="020B0503020204020204" pitchFamily="34" charset="-122"/>
                <a:cs typeface="Segoe UI" panose="020B0502040204020203" pitchFamily="34" charset="0"/>
              </a:rPr>
              <a:t>银行</a:t>
            </a:r>
            <a:endPar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pPr defTabSz="1219200">
              <a:lnSpc>
                <a:spcPct val="200000"/>
              </a:lnSpc>
              <a:spcBef>
                <a:spcPts val="0"/>
              </a:spcBef>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Solution Senaro</a:t>
            </a:r>
            <a:r>
              <a:rPr lang="zh-CN" altLang="en-US"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a:t>
            </a:r>
            <a:r>
              <a:rPr lang="zh-CN" altLang="en-US" sz="1800" dirty="0">
                <a:solidFill>
                  <a:schemeClr val="bg1"/>
                </a:solidFill>
                <a:latin typeface="Segoe UI" panose="020B0502040204020203" pitchFamily="34" charset="0"/>
                <a:ea typeface="微软雅黑" panose="020B0503020204020204" pitchFamily="34" charset="-122"/>
                <a:cs typeface="Segoe UI" panose="020B0502040204020203" pitchFamily="34" charset="0"/>
              </a:rPr>
              <a:t>银行开户</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rPr>
              <a:t>Account openning</a:t>
            </a:r>
            <a:endParaRPr lang="zh-CN" altLang="en-US" sz="1800"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pPr defTabSz="1219200">
              <a:lnSpc>
                <a:spcPct val="200000"/>
              </a:lnSpc>
              <a:spcBef>
                <a:spcPts val="0"/>
              </a:spcBef>
            </a:pP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作品应用主要项目 </a:t>
            </a:r>
            <a:r>
              <a:rPr lang="en-US" altLang="zh-CN"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Projects</a:t>
            </a:r>
            <a:r>
              <a:rPr lang="en-US" altLang="zh-CN"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 </a:t>
            </a:r>
            <a:r>
              <a:rPr lang="zh-CN" altLang="en-US" sz="1800" b="1" dirty="0">
                <a:solidFill>
                  <a:schemeClr val="bg1"/>
                </a:solidFill>
                <a:latin typeface="Segoe UI" panose="020B0502040204020203" pitchFamily="34" charset="0"/>
                <a:ea typeface="微软雅黑" panose="020B0503020204020204" pitchFamily="34" charset="-122"/>
                <a:cs typeface="Segoe UI" panose="020B0502040204020203" pitchFamily="34" charset="0"/>
              </a:rPr>
              <a:t>：电子钱包开户验证</a:t>
            </a:r>
            <a:r>
              <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sym typeface="+mn-ea"/>
              </a:rPr>
              <a:t>Mobile wallet APP Account Opening and Verification</a:t>
            </a:r>
            <a:endParaRPr lang="en-US" altLang="zh-CN" sz="1800" dirty="0">
              <a:solidFill>
                <a:schemeClr val="bg1"/>
              </a:solidFill>
              <a:latin typeface="Segoe UI" panose="020B0502040204020203" pitchFamily="34" charset="0"/>
              <a:ea typeface="微软雅黑" panose="020B0503020204020204" pitchFamily="34" charset="-122"/>
              <a:cs typeface="Segoe UI" panose="020B0502040204020203" pitchFamily="34" charset="0"/>
            </a:endParaRPr>
          </a:p>
          <a:p>
            <a:pPr defTabSz="1219200">
              <a:lnSpc>
                <a:spcPct val="200000"/>
              </a:lnSpc>
              <a:spcBef>
                <a:spcPts val="0"/>
              </a:spcBef>
            </a:pPr>
            <a:endParaRPr lang="en-US" altLang="zh-CN" sz="18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defTabSz="1219200">
              <a:lnSpc>
                <a:spcPct val="200000"/>
              </a:lnSpc>
              <a:spcBef>
                <a:spcPts val="0"/>
              </a:spcBef>
            </a:pPr>
            <a:endParaRPr lang="en-US" altLang="zh-CN" sz="1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p:cNvSpPr txBox="1"/>
          <p:nvPr/>
        </p:nvSpPr>
        <p:spPr>
          <a:xfrm>
            <a:off x="5003882" y="116811"/>
            <a:ext cx="2184235" cy="830246"/>
          </a:xfrm>
          <a:prstGeom prst="rect">
            <a:avLst/>
          </a:prstGeom>
          <a:no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dist">
              <a:buFont typeface="Arial" panose="020B0604020202020204" pitchFamily="34" charset="0"/>
              <a:buNone/>
              <a:defRPr/>
            </a:pPr>
            <a:r>
              <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作品信息 </a:t>
            </a:r>
            <a:endPar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marL="0" indent="0" algn="dist">
              <a:buFont typeface="Arial" panose="020B0604020202020204" pitchFamily="34" charset="0"/>
              <a:buNone/>
              <a:defRPr/>
            </a:pPr>
            <a:r>
              <a:rPr lang="en-US" altLang="zh-CN" sz="1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App Information</a:t>
            </a:r>
            <a:endParaRPr lang="zh-CN" altLang="en-US" sz="1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2"/>
          <a:stretch>
            <a:fillRect/>
          </a:stretch>
        </p:blipFill>
        <p:spPr>
          <a:xfrm>
            <a:off x="8382000" y="2011641"/>
            <a:ext cx="2921000" cy="3576359"/>
          </a:xfrm>
          <a:prstGeom prst="rect">
            <a:avLst/>
          </a:prstGeom>
        </p:spPr>
      </p:pic>
      <p:sp>
        <p:nvSpPr>
          <p:cNvPr id="9" name="TextBox 4"/>
          <p:cNvSpPr txBox="1"/>
          <p:nvPr/>
        </p:nvSpPr>
        <p:spPr>
          <a:xfrm>
            <a:off x="10368422" y="6596390"/>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827105" y="149233"/>
            <a:ext cx="2537787" cy="800219"/>
          </a:xfrm>
          <a:prstGeom prst="rect">
            <a:avLst/>
          </a:prstGeom>
          <a:noFill/>
        </p:spPr>
        <p:txBody>
          <a:bodyPr wrap="square" rtlCol="0">
            <a:spAutoFit/>
          </a:bodyPr>
          <a:lstStyle/>
          <a:p>
            <a:pPr algn="dist">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需求分析</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marL="0" marR="0" lvl="0" indent="0" algn="dist" defTabSz="914400" rtl="0" eaLnBrk="1" fontAlgn="auto" latinLnBrk="0" hangingPunct="1">
              <a:lnSpc>
                <a:spcPct val="100000"/>
              </a:lnSpc>
              <a:spcBef>
                <a:spcPts val="0"/>
              </a:spcBef>
              <a:spcAft>
                <a:spcPts val="0"/>
              </a:spcAft>
              <a:buClrTx/>
              <a:buSzTx/>
              <a:buFontTx/>
              <a:buNone/>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1"/>
          <p:cNvSpPr txBox="1"/>
          <p:nvPr/>
        </p:nvSpPr>
        <p:spPr>
          <a:xfrm>
            <a:off x="865630" y="1248013"/>
            <a:ext cx="10460736" cy="4939030"/>
          </a:xfrm>
          <a:prstGeom prst="rect">
            <a:avLst/>
          </a:prstGeom>
          <a:noFill/>
        </p:spPr>
        <p:txBody>
          <a:bodyPr wrap="square" rtlCol="0">
            <a:spAutoFit/>
          </a:bodyPr>
          <a:lstStyle/>
          <a:p>
            <a:pPr lvl="0" eaLnBrk="0" fontAlgn="base" hangingPunct="0">
              <a:lnSpc>
                <a:spcPct val="150000"/>
              </a:lnSpc>
              <a:spcBef>
                <a:spcPct val="0"/>
              </a:spcBef>
              <a:spcAft>
                <a:spcPct val="0"/>
              </a:spcAft>
            </a:pP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政府针对近期经济状况，计划提出电子消费券的救济计划</a:t>
            </a: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，因此银行内部计划利用一个新的手机数字钱包应用程序以配合相关方案。</a:t>
            </a: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根据相关业务部门预计，</a:t>
            </a:r>
            <a:r>
              <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6</a:t>
            </a: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月至</a:t>
            </a:r>
            <a:r>
              <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8</a:t>
            </a: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月之间，</a:t>
            </a: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该手机应用程序</a:t>
            </a: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帐户的开通数量将激增，</a:t>
            </a: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开通的帐户</a:t>
            </a: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数量将从目前的每月</a:t>
            </a:r>
            <a:r>
              <a:rPr lang="zh-CN" altLang="en-US" sz="1500" dirty="0">
                <a:solidFill>
                  <a:schemeClr val="bg1"/>
                </a:solidFill>
                <a:latin typeface="Arial" panose="020B0604020202020204" pitchFamily="34" charset="0"/>
                <a:ea typeface="微软雅黑" panose="020B0503020204020204" pitchFamily="34" charset="-122"/>
                <a:cs typeface="Arial" panose="020B0604020202020204" pitchFamily="34" charset="0"/>
              </a:rPr>
              <a:t>会增长一倍</a:t>
            </a: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eaLnBrk="0" fontAlgn="base" hangingPunct="0">
              <a:lnSpc>
                <a:spcPct val="150000"/>
              </a:lnSpc>
              <a:spcBef>
                <a:spcPct val="0"/>
              </a:spcBef>
              <a:spcAft>
                <a:spcPct val="0"/>
              </a:spcAft>
            </a:pPr>
            <a:r>
              <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rPr>
              <a:t>由于人手进行信息验证耗时较长而且效率不够高，如果按照这个趋势，新开通帐户验证时间会变长，企业在近几个月期间运营成本有可能需要进一步提高。 因此我们提出可以用RPA机器人取代相关工作，该解决方案旨在自动将OCR的输出数据与银行系统的客户信息进行匹配，以减少筛选案例的数量。同时，它有助于满足企业业务需求并避免因相关事件会令企业产生额外的运营成本。 </a:t>
            </a:r>
            <a:endParaRPr lang="en-US"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lvl="0" eaLnBrk="0" fontAlgn="base" hangingPunct="0">
              <a:lnSpc>
                <a:spcPct val="150000"/>
              </a:lnSpc>
              <a:spcBef>
                <a:spcPct val="0"/>
              </a:spcBef>
              <a:spcAft>
                <a:spcPct val="0"/>
              </a:spcAft>
            </a:pPr>
            <a:endParaRPr lang="zh-CN" altLang="zh-CN" sz="15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sz="1500" dirty="0">
                <a:solidFill>
                  <a:schemeClr val="bg1"/>
                </a:solidFill>
                <a:latin typeface="Arial" panose="020B0604020202020204" pitchFamily="34" charset="0"/>
                <a:cs typeface="Arial" panose="020B0604020202020204" pitchFamily="34" charset="0"/>
              </a:rPr>
              <a:t>Related to government relief program and bank will launch a digital wallet mobile app to complement the plan. The Business foresee a huge volume spike of APP account onboarding between Jun and Aug by typical banks . </a:t>
            </a:r>
          </a:p>
          <a:p>
            <a:pPr>
              <a:lnSpc>
                <a:spcPct val="150000"/>
              </a:lnSpc>
            </a:pPr>
            <a:r>
              <a:rPr lang="en-US" altLang="zh-CN" sz="1500" dirty="0">
                <a:solidFill>
                  <a:schemeClr val="bg1"/>
                </a:solidFill>
                <a:latin typeface="Arial" panose="020B0604020202020204" pitchFamily="34" charset="0"/>
                <a:cs typeface="Arial" panose="020B0604020202020204" pitchFamily="34" charset="0"/>
              </a:rPr>
              <a:t>With the launch of New  program for the APP in July 2021, it’s estimated the ID checking volume would be increased from the current volume will be double. </a:t>
            </a:r>
          </a:p>
          <a:p>
            <a:pPr>
              <a:lnSpc>
                <a:spcPct val="150000"/>
              </a:lnSpc>
            </a:pPr>
            <a:r>
              <a:rPr lang="en-US" altLang="zh-CN" sz="1500" dirty="0">
                <a:solidFill>
                  <a:schemeClr val="bg1"/>
                </a:solidFill>
                <a:latin typeface="Arial" panose="020B0604020202020204" pitchFamily="34" charset="0"/>
                <a:cs typeface="Arial" panose="020B0604020202020204" pitchFamily="34" charset="0"/>
              </a:rPr>
              <a:t>This RPA solution is aimed to identify ETB customers by auto matching OCR output with internal bank system information so as to reduce screening case volume. It helps fulfill the business need and reduce the operation cost.</a:t>
            </a:r>
            <a:endParaRPr lang="en-GB" altLang="zh-CN" sz="1500" dirty="0">
              <a:solidFill>
                <a:schemeClr val="bg1"/>
              </a:solidFill>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152400" y="2553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5"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8" name="TextBox 4"/>
          <p:cNvSpPr txBox="1"/>
          <p:nvPr/>
        </p:nvSpPr>
        <p:spPr>
          <a:xfrm>
            <a:off x="9994349" y="6447790"/>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3388453" y="168233"/>
            <a:ext cx="5415092" cy="1015663"/>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项目架构与方案介绍</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algn="di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339090" y="2048510"/>
            <a:ext cx="2138680" cy="4144010"/>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Rounded Rectangle 9"/>
          <p:cNvSpPr/>
          <p:nvPr/>
        </p:nvSpPr>
        <p:spPr>
          <a:xfrm>
            <a:off x="8635956" y="3724819"/>
            <a:ext cx="1580827" cy="7904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t>RPA</a:t>
            </a:r>
            <a:r>
              <a:rPr lang="zh-CN" altLang="en-US" sz="1600" dirty="0"/>
              <a:t>服务端 </a:t>
            </a:r>
            <a:r>
              <a:rPr lang="en-US" altLang="zh-CN" sz="1600" dirty="0"/>
              <a:t>(BluePrism) </a:t>
            </a:r>
            <a:endParaRPr lang="zh-CN" altLang="en-US" sz="1600" dirty="0"/>
          </a:p>
        </p:txBody>
      </p:sp>
      <p:sp>
        <p:nvSpPr>
          <p:cNvPr id="11" name="Rounded Rectangle 10"/>
          <p:cNvSpPr/>
          <p:nvPr/>
        </p:nvSpPr>
        <p:spPr>
          <a:xfrm>
            <a:off x="10246876" y="2665281"/>
            <a:ext cx="1580827" cy="7904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可视化工具 </a:t>
            </a:r>
            <a:r>
              <a:rPr lang="en-US" altLang="zh-CN" dirty="0"/>
              <a:t>Visual</a:t>
            </a:r>
            <a:endParaRPr lang="zh-CN" altLang="en-US" dirty="0"/>
          </a:p>
        </p:txBody>
      </p:sp>
      <p:sp>
        <p:nvSpPr>
          <p:cNvPr id="12" name="Rounded Rectangle 11"/>
          <p:cNvSpPr/>
          <p:nvPr/>
        </p:nvSpPr>
        <p:spPr>
          <a:xfrm>
            <a:off x="10259878" y="5111312"/>
            <a:ext cx="1580827" cy="7904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数据库 </a:t>
            </a:r>
            <a:r>
              <a:rPr lang="en-US" altLang="zh-CN" sz="1600" dirty="0"/>
              <a:t>Database</a:t>
            </a:r>
            <a:endParaRPr lang="zh-CN" altLang="en-US" sz="1600" dirty="0"/>
          </a:p>
        </p:txBody>
      </p:sp>
      <p:sp>
        <p:nvSpPr>
          <p:cNvPr id="13" name="Rounded Rectangle 12"/>
          <p:cNvSpPr/>
          <p:nvPr/>
        </p:nvSpPr>
        <p:spPr>
          <a:xfrm>
            <a:off x="500240" y="3757796"/>
            <a:ext cx="1580827" cy="790413"/>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对外应用程序 </a:t>
            </a:r>
            <a:r>
              <a:rPr lang="en-US" altLang="zh-CN" sz="1600" dirty="0"/>
              <a:t>APP</a:t>
            </a:r>
            <a:endParaRPr lang="zh-CN" altLang="en-US" sz="1600" dirty="0"/>
          </a:p>
        </p:txBody>
      </p:sp>
      <p:sp>
        <p:nvSpPr>
          <p:cNvPr id="14" name="Rounded Rectangle 13"/>
          <p:cNvSpPr/>
          <p:nvPr/>
        </p:nvSpPr>
        <p:spPr>
          <a:xfrm>
            <a:off x="5536467" y="3733138"/>
            <a:ext cx="1580827" cy="7904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内部银行专用系统 </a:t>
            </a:r>
            <a:r>
              <a:rPr lang="en-US" altLang="zh-CN" sz="1600" dirty="0"/>
              <a:t>Banking System</a:t>
            </a:r>
            <a:endParaRPr lang="zh-CN" altLang="en-US" sz="1600" dirty="0"/>
          </a:p>
        </p:txBody>
      </p:sp>
      <p:sp>
        <p:nvSpPr>
          <p:cNvPr id="15" name="Rounded Rectangle 14"/>
          <p:cNvSpPr/>
          <p:nvPr/>
        </p:nvSpPr>
        <p:spPr>
          <a:xfrm>
            <a:off x="7088366" y="2440125"/>
            <a:ext cx="1580827" cy="7904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机器人 </a:t>
            </a:r>
            <a:r>
              <a:rPr lang="en-US" altLang="zh-CN" sz="1600" dirty="0"/>
              <a:t>Robots</a:t>
            </a:r>
            <a:endParaRPr lang="zh-CN" altLang="en-US" sz="1600" dirty="0"/>
          </a:p>
        </p:txBody>
      </p:sp>
      <p:cxnSp>
        <p:nvCxnSpPr>
          <p:cNvPr id="17" name="Straight Arrow Connector 16"/>
          <p:cNvCxnSpPr>
            <a:stCxn id="14" idx="0"/>
            <a:endCxn id="15" idx="1"/>
          </p:cNvCxnSpPr>
          <p:nvPr/>
        </p:nvCxnSpPr>
        <p:spPr>
          <a:xfrm flipV="1">
            <a:off x="6327140" y="2835910"/>
            <a:ext cx="761365" cy="89725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11" idx="2"/>
            <a:endCxn id="12" idx="0"/>
          </p:cNvCxnSpPr>
          <p:nvPr/>
        </p:nvCxnSpPr>
        <p:spPr>
          <a:xfrm>
            <a:off x="11037570" y="3455670"/>
            <a:ext cx="12700" cy="165544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1"/>
            <a:endCxn id="10" idx="0"/>
          </p:cNvCxnSpPr>
          <p:nvPr/>
        </p:nvCxnSpPr>
        <p:spPr>
          <a:xfrm flipH="1">
            <a:off x="9426575" y="3060700"/>
            <a:ext cx="820420" cy="664210"/>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Rounded Rectangle 25"/>
          <p:cNvSpPr/>
          <p:nvPr/>
        </p:nvSpPr>
        <p:spPr>
          <a:xfrm>
            <a:off x="3237594" y="3729034"/>
            <a:ext cx="1580827" cy="790413"/>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网络服务器 </a:t>
            </a:r>
            <a:r>
              <a:rPr lang="en-US" altLang="zh-CN" sz="1600" dirty="0"/>
              <a:t>Server</a:t>
            </a:r>
            <a:endParaRPr lang="zh-CN" altLang="en-US" sz="1600" dirty="0"/>
          </a:p>
        </p:txBody>
      </p:sp>
      <p:sp>
        <p:nvSpPr>
          <p:cNvPr id="33" name="Rectangle 32"/>
          <p:cNvSpPr/>
          <p:nvPr/>
        </p:nvSpPr>
        <p:spPr>
          <a:xfrm>
            <a:off x="2837180" y="2048510"/>
            <a:ext cx="9158605" cy="4143375"/>
          </a:xfrm>
          <a:prstGeom prst="rect">
            <a:avLst/>
          </a:prstGeom>
          <a:noFill/>
          <a:ln w="28575">
            <a:solidFill>
              <a:srgbClr val="1431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34"/>
          <p:cNvSpPr txBox="1"/>
          <p:nvPr/>
        </p:nvSpPr>
        <p:spPr>
          <a:xfrm>
            <a:off x="5574793" y="1522306"/>
            <a:ext cx="3155351" cy="338554"/>
          </a:xfrm>
          <a:prstGeom prst="rect">
            <a:avLst/>
          </a:prstGeom>
          <a:solidFill>
            <a:schemeClr val="bg1">
              <a:alpha val="51000"/>
            </a:schemeClr>
          </a:solidFill>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内网环境 </a:t>
            </a:r>
            <a:r>
              <a:rPr lang="en-US" altLang="zh-CN" sz="1600" dirty="0">
                <a:latin typeface="微软雅黑" panose="020B0503020204020204" pitchFamily="34" charset="-122"/>
                <a:ea typeface="微软雅黑" panose="020B0503020204020204" pitchFamily="34" charset="-122"/>
              </a:rPr>
              <a:t>Intranet environment</a:t>
            </a:r>
            <a:endParaRPr lang="zh-CN" altLang="en-US" sz="16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218670" y="1522306"/>
            <a:ext cx="3184205" cy="338554"/>
          </a:xfrm>
          <a:prstGeom prst="rect">
            <a:avLst/>
          </a:prstGeom>
          <a:solidFill>
            <a:schemeClr val="bg1">
              <a:alpha val="50000"/>
            </a:schemeClr>
          </a:solidFill>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外网环境</a:t>
            </a:r>
            <a:r>
              <a:rPr lang="en-US" altLang="zh-CN" sz="1600" dirty="0">
                <a:latin typeface="微软雅黑" panose="020B0503020204020204" pitchFamily="34" charset="-122"/>
                <a:ea typeface="微软雅黑" panose="020B0503020204020204" pitchFamily="34" charset="-122"/>
              </a:rPr>
              <a:t> Extranet environment</a:t>
            </a:r>
            <a:endParaRPr lang="zh-CN" altLang="en-US" sz="1600" dirty="0">
              <a:latin typeface="微软雅黑" panose="020B0503020204020204" pitchFamily="34" charset="-122"/>
              <a:ea typeface="微软雅黑" panose="020B0503020204020204" pitchFamily="34" charset="-122"/>
            </a:endParaRPr>
          </a:p>
        </p:txBody>
      </p:sp>
      <p:pic>
        <p:nvPicPr>
          <p:cNvPr id="39" name="Pictur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34185" y="3197004"/>
            <a:ext cx="734556" cy="734556"/>
          </a:xfrm>
          <a:prstGeom prst="rect">
            <a:avLst/>
          </a:prstGeom>
        </p:spPr>
      </p:pic>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42425" y="3339347"/>
            <a:ext cx="437419" cy="43741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3495" y="2065748"/>
            <a:ext cx="411350" cy="4113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矩形 21"/>
          <p:cNvSpPr/>
          <p:nvPr/>
        </p:nvSpPr>
        <p:spPr>
          <a:xfrm>
            <a:off x="2590800" y="1891665"/>
            <a:ext cx="133350" cy="4509770"/>
          </a:xfrm>
          <a:prstGeom prst="rect">
            <a:avLst/>
          </a:prstGeom>
          <a:pattFill prst="horzBrick">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2" name="Picture 4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0686" y="3339348"/>
            <a:ext cx="415469" cy="4154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3" name="Picture 4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91785" y="3325869"/>
            <a:ext cx="422600" cy="42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4" name="Picture 4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3634" y="2305131"/>
            <a:ext cx="411350" cy="38726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5" name="Picture 4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303036" y="4744221"/>
            <a:ext cx="381948" cy="3819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0" name="TextBox 4"/>
          <p:cNvSpPr txBox="1"/>
          <p:nvPr/>
        </p:nvSpPr>
        <p:spPr>
          <a:xfrm>
            <a:off x="10259878" y="6503893"/>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
        <p:nvSpPr>
          <p:cNvPr id="6" name="Rounded Rectangle 14"/>
          <p:cNvSpPr/>
          <p:nvPr/>
        </p:nvSpPr>
        <p:spPr>
          <a:xfrm>
            <a:off x="7334885" y="5278755"/>
            <a:ext cx="1022350" cy="532130"/>
          </a:xfrm>
          <a:prstGeom prst="flowChartMagneticDisk">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NAS</a:t>
            </a:r>
          </a:p>
        </p:txBody>
      </p:sp>
      <p:sp>
        <p:nvSpPr>
          <p:cNvPr id="7" name="云形 6"/>
          <p:cNvSpPr/>
          <p:nvPr/>
        </p:nvSpPr>
        <p:spPr>
          <a:xfrm>
            <a:off x="5403215" y="2137410"/>
            <a:ext cx="1425575" cy="575945"/>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t>私有云</a:t>
            </a:r>
            <a:r>
              <a:rPr lang="en-US" altLang="zh-CN"/>
              <a:t> cloud</a:t>
            </a:r>
          </a:p>
        </p:txBody>
      </p:sp>
      <p:cxnSp>
        <p:nvCxnSpPr>
          <p:cNvPr id="16" name="Straight Arrow Connector 17"/>
          <p:cNvCxnSpPr>
            <a:stCxn id="10" idx="2"/>
            <a:endCxn id="12" idx="1"/>
          </p:cNvCxnSpPr>
          <p:nvPr/>
        </p:nvCxnSpPr>
        <p:spPr>
          <a:xfrm>
            <a:off x="9425940" y="4515485"/>
            <a:ext cx="833755" cy="99123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3" idx="3"/>
            <a:endCxn id="26" idx="1"/>
          </p:cNvCxnSpPr>
          <p:nvPr/>
        </p:nvCxnSpPr>
        <p:spPr>
          <a:xfrm flipV="1">
            <a:off x="2080895" y="4124325"/>
            <a:ext cx="1156970" cy="29210"/>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5123815" y="1868170"/>
            <a:ext cx="133350" cy="4509770"/>
          </a:xfrm>
          <a:prstGeom prst="rect">
            <a:avLst/>
          </a:prstGeom>
          <a:pattFill prst="horzBrick">
            <a:fgClr>
              <a:srgbClr val="C00000"/>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Straight Arrow Connector 16"/>
          <p:cNvCxnSpPr/>
          <p:nvPr/>
        </p:nvCxnSpPr>
        <p:spPr>
          <a:xfrm>
            <a:off x="6827520" y="2441575"/>
            <a:ext cx="147955" cy="501650"/>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16"/>
          <p:cNvCxnSpPr>
            <a:stCxn id="15" idx="2"/>
            <a:endCxn id="6" idx="1"/>
          </p:cNvCxnSpPr>
          <p:nvPr/>
        </p:nvCxnSpPr>
        <p:spPr>
          <a:xfrm flipH="1">
            <a:off x="7846060" y="3230880"/>
            <a:ext cx="32385" cy="204787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24"/>
          <p:cNvCxnSpPr>
            <a:stCxn id="14" idx="1"/>
            <a:endCxn id="26" idx="3"/>
          </p:cNvCxnSpPr>
          <p:nvPr/>
        </p:nvCxnSpPr>
        <p:spPr>
          <a:xfrm flipH="1" flipV="1">
            <a:off x="4818380" y="4124325"/>
            <a:ext cx="718185" cy="444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24"/>
          <p:cNvCxnSpPr>
            <a:stCxn id="6" idx="2"/>
            <a:endCxn id="14" idx="2"/>
          </p:cNvCxnSpPr>
          <p:nvPr/>
        </p:nvCxnSpPr>
        <p:spPr>
          <a:xfrm flipH="1" flipV="1">
            <a:off x="6327140" y="4523740"/>
            <a:ext cx="1007745" cy="1021080"/>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16"/>
          <p:cNvCxnSpPr>
            <a:stCxn id="15" idx="3"/>
            <a:endCxn id="10" idx="0"/>
          </p:cNvCxnSpPr>
          <p:nvPr/>
        </p:nvCxnSpPr>
        <p:spPr>
          <a:xfrm>
            <a:off x="8669020" y="2835275"/>
            <a:ext cx="756920" cy="889635"/>
          </a:xfrm>
          <a:prstGeom prst="straightConnector1">
            <a:avLst/>
          </a:prstGeom>
          <a:ln w="38100">
            <a:solidFill>
              <a:srgbClr val="14314C"/>
            </a:solidFill>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4"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3020877545"/>
              </p:ext>
            </p:extLst>
          </p:nvPr>
        </p:nvGraphicFramePr>
        <p:xfrm>
          <a:off x="-2281428" y="1290856"/>
          <a:ext cx="16381628" cy="2090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1382976395"/>
              </p:ext>
            </p:extLst>
          </p:nvPr>
        </p:nvGraphicFramePr>
        <p:xfrm>
          <a:off x="610298" y="3789623"/>
          <a:ext cx="10971402" cy="289306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文本框 4"/>
          <p:cNvSpPr txBox="1"/>
          <p:nvPr/>
        </p:nvSpPr>
        <p:spPr>
          <a:xfrm>
            <a:off x="3402875" y="135208"/>
            <a:ext cx="5415092" cy="1015663"/>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项目架构与方案介绍</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algn="di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9" name="TextBox 4"/>
          <p:cNvSpPr txBox="1"/>
          <p:nvPr/>
        </p:nvSpPr>
        <p:spPr>
          <a:xfrm>
            <a:off x="10678444" y="6596390"/>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
        <p:nvSpPr>
          <p:cNvPr id="2" name="文本框 1"/>
          <p:cNvSpPr txBox="1"/>
          <p:nvPr/>
        </p:nvSpPr>
        <p:spPr>
          <a:xfrm>
            <a:off x="2110704" y="1999170"/>
            <a:ext cx="1097280" cy="645160"/>
          </a:xfrm>
          <a:prstGeom prst="rect">
            <a:avLst/>
          </a:prstGeom>
          <a:noFill/>
        </p:spPr>
        <p:txBody>
          <a:bodyPr wrap="none" rtlCol="0">
            <a:spAutoFit/>
          </a:bodyPr>
          <a:lstStyle/>
          <a:p>
            <a:r>
              <a:rPr lang="zh-CN" altLang="en-US" dirty="0"/>
              <a:t>手机</a:t>
            </a:r>
            <a:r>
              <a:rPr lang="en-US" altLang="zh-CN" dirty="0"/>
              <a:t>APP</a:t>
            </a:r>
          </a:p>
          <a:p>
            <a:r>
              <a:rPr lang="zh-CN" altLang="en-US" dirty="0"/>
              <a:t>客户资料</a:t>
            </a:r>
          </a:p>
        </p:txBody>
      </p:sp>
      <p:sp>
        <p:nvSpPr>
          <p:cNvPr id="5" name="文本框 4"/>
          <p:cNvSpPr txBox="1"/>
          <p:nvPr/>
        </p:nvSpPr>
        <p:spPr>
          <a:xfrm>
            <a:off x="5426696" y="2017789"/>
            <a:ext cx="1097280" cy="645160"/>
          </a:xfrm>
          <a:prstGeom prst="rect">
            <a:avLst/>
          </a:prstGeom>
          <a:noFill/>
        </p:spPr>
        <p:txBody>
          <a:bodyPr wrap="none" rtlCol="0">
            <a:spAutoFit/>
          </a:bodyPr>
          <a:lstStyle/>
          <a:p>
            <a:r>
              <a:rPr lang="zh-CN" altLang="en-US" dirty="0"/>
              <a:t>图象提取</a:t>
            </a:r>
          </a:p>
          <a:p>
            <a:r>
              <a:rPr lang="zh-CN" altLang="en-US" dirty="0"/>
              <a:t>资料匹配</a:t>
            </a:r>
          </a:p>
        </p:txBody>
      </p:sp>
      <p:sp>
        <p:nvSpPr>
          <p:cNvPr id="10" name="文本框 9"/>
          <p:cNvSpPr txBox="1"/>
          <p:nvPr/>
        </p:nvSpPr>
        <p:spPr>
          <a:xfrm>
            <a:off x="8722487" y="2011527"/>
            <a:ext cx="1097280" cy="645160"/>
          </a:xfrm>
          <a:prstGeom prst="rect">
            <a:avLst/>
          </a:prstGeom>
          <a:noFill/>
        </p:spPr>
        <p:txBody>
          <a:bodyPr wrap="none" rtlCol="0">
            <a:spAutoFit/>
          </a:bodyPr>
          <a:lstStyle/>
          <a:p>
            <a:r>
              <a:rPr lang="en-US" altLang="zh-CN" dirty="0"/>
              <a:t>   MI</a:t>
            </a:r>
            <a:endParaRPr lang="zh-CN" altLang="en-US" dirty="0"/>
          </a:p>
          <a:p>
            <a:r>
              <a:rPr lang="zh-CN" altLang="en-US" dirty="0"/>
              <a:t>客户画像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778957" y="154765"/>
            <a:ext cx="2671609" cy="800219"/>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执行流程图</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di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TextBox 5"/>
          <p:cNvSpPr txBox="1"/>
          <p:nvPr/>
        </p:nvSpPr>
        <p:spPr>
          <a:xfrm>
            <a:off x="3443669" y="5223147"/>
            <a:ext cx="113396" cy="245110"/>
          </a:xfrm>
          <a:prstGeom prst="rect">
            <a:avLst/>
          </a:prstGeom>
          <a:noFill/>
          <a:ln>
            <a:noFill/>
          </a:ln>
        </p:spPr>
        <p:txBody>
          <a:bodyPr wrap="square" rtlCol="0">
            <a:spAutoFit/>
          </a:bodyPr>
          <a:lstStyle/>
          <a:p>
            <a:endParaRPr lang="zh-CN" altLang="en-US" sz="1000" b="1" dirty="0">
              <a:latin typeface="Calibri" panose="020F0502020204030204" pitchFamily="34" charset="0"/>
              <a:cs typeface="Calibri" panose="020F0502020204030204" pitchFamily="34" charset="0"/>
            </a:endParaRPr>
          </a:p>
        </p:txBody>
      </p:sp>
      <p:sp>
        <p:nvSpPr>
          <p:cNvPr id="8" name="Rectangle 4"/>
          <p:cNvSpPr>
            <a:spLocks noChangeArrowheads="1"/>
          </p:cNvSpPr>
          <p:nvPr/>
        </p:nvSpPr>
        <p:spPr bwMode="auto">
          <a:xfrm>
            <a:off x="1990211" y="19293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 name="Diagram 1"/>
          <p:cNvGraphicFramePr/>
          <p:nvPr/>
        </p:nvGraphicFramePr>
        <p:xfrm>
          <a:off x="537240" y="3413767"/>
          <a:ext cx="2245798" cy="2997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0" name="Group 39"/>
          <p:cNvGrpSpPr/>
          <p:nvPr/>
        </p:nvGrpSpPr>
        <p:grpSpPr>
          <a:xfrm>
            <a:off x="1907910" y="5569899"/>
            <a:ext cx="955876" cy="606442"/>
            <a:chOff x="2118663" y="355844"/>
            <a:chExt cx="1509723" cy="905834"/>
          </a:xfrm>
          <a:solidFill>
            <a:srgbClr val="FFC611"/>
          </a:solidFill>
        </p:grpSpPr>
        <p:sp>
          <p:nvSpPr>
            <p:cNvPr id="41" name="Rounded Rectangle 40"/>
            <p:cNvSpPr/>
            <p:nvPr/>
          </p:nvSpPr>
          <p:spPr>
            <a:xfrm>
              <a:off x="2118663" y="355844"/>
              <a:ext cx="1509723" cy="905834"/>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8"/>
            <p:cNvSpPr txBox="1"/>
            <p:nvPr/>
          </p:nvSpPr>
          <p:spPr>
            <a:xfrm>
              <a:off x="2145194" y="382375"/>
              <a:ext cx="1456661" cy="85277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CN" sz="1000" b="1" kern="1200" dirty="0">
                  <a:solidFill>
                    <a:schemeClr val="tx1"/>
                  </a:solidFill>
                  <a:latin typeface="Calibri" panose="020F0502020204030204" pitchFamily="34" charset="0"/>
                  <a:cs typeface="Calibri" panose="020F0502020204030204" pitchFamily="34" charset="0"/>
                </a:rPr>
                <a:t>Valid HK ID?</a:t>
              </a:r>
            </a:p>
          </p:txBody>
        </p:sp>
      </p:grpSp>
      <p:grpSp>
        <p:nvGrpSpPr>
          <p:cNvPr id="43" name="Group 42"/>
          <p:cNvGrpSpPr/>
          <p:nvPr/>
        </p:nvGrpSpPr>
        <p:grpSpPr>
          <a:xfrm>
            <a:off x="3332839" y="5587661"/>
            <a:ext cx="935383" cy="561230"/>
            <a:chOff x="0" y="2436305"/>
            <a:chExt cx="935383" cy="561230"/>
          </a:xfrm>
          <a:solidFill>
            <a:srgbClr val="FFC611"/>
          </a:solidFill>
        </p:grpSpPr>
        <p:sp>
          <p:nvSpPr>
            <p:cNvPr id="44" name="Rounded Rectangle 43"/>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600">
                <a:lnSpc>
                  <a:spcPct val="90000"/>
                </a:lnSpc>
                <a:spcBef>
                  <a:spcPct val="0"/>
                </a:spcBef>
                <a:spcAft>
                  <a:spcPct val="35000"/>
                </a:spcAft>
              </a:pPr>
              <a:r>
                <a:rPr lang="en-US" altLang="zh-CN" sz="1000" b="1" dirty="0">
                  <a:solidFill>
                    <a:schemeClr val="tx1"/>
                  </a:solidFill>
                  <a:latin typeface="Calibri" panose="020F0502020204030204" pitchFamily="34" charset="0"/>
                  <a:cs typeface="Calibri" panose="020F0502020204030204" pitchFamily="34" charset="0"/>
                </a:rPr>
                <a:t>Check is existing customer in bank system</a:t>
              </a:r>
            </a:p>
          </p:txBody>
        </p:sp>
      </p:grpSp>
      <p:grpSp>
        <p:nvGrpSpPr>
          <p:cNvPr id="46" name="Group 45"/>
          <p:cNvGrpSpPr/>
          <p:nvPr/>
        </p:nvGrpSpPr>
        <p:grpSpPr>
          <a:xfrm>
            <a:off x="4717377" y="5561221"/>
            <a:ext cx="935383" cy="561230"/>
            <a:chOff x="0" y="2436305"/>
            <a:chExt cx="935383" cy="561230"/>
          </a:xfrm>
          <a:solidFill>
            <a:srgbClr val="FFC611"/>
          </a:solidFill>
        </p:grpSpPr>
        <p:sp>
          <p:nvSpPr>
            <p:cNvPr id="47" name="Rounded Rectangle 46"/>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en-US" altLang="zh-CN" sz="1000" b="1" dirty="0">
                  <a:solidFill>
                    <a:schemeClr val="tx1"/>
                  </a:solidFill>
                  <a:latin typeface="Calibri" panose="020F0502020204030204" pitchFamily="34" charset="0"/>
                  <a:cs typeface="Calibri" panose="020F0502020204030204" pitchFamily="34" charset="0"/>
                </a:rPr>
                <a:t>Check customer key info match with bank system or not</a:t>
              </a:r>
            </a:p>
          </p:txBody>
        </p:sp>
      </p:grpSp>
      <p:grpSp>
        <p:nvGrpSpPr>
          <p:cNvPr id="49" name="Group 48"/>
          <p:cNvGrpSpPr/>
          <p:nvPr/>
        </p:nvGrpSpPr>
        <p:grpSpPr>
          <a:xfrm>
            <a:off x="7455975" y="5577659"/>
            <a:ext cx="935383" cy="561230"/>
            <a:chOff x="0" y="2436305"/>
            <a:chExt cx="935383" cy="561230"/>
          </a:xfrm>
          <a:solidFill>
            <a:srgbClr val="FFC611"/>
          </a:solidFill>
        </p:grpSpPr>
        <p:sp>
          <p:nvSpPr>
            <p:cNvPr id="50" name="Rounded Rectangle 49"/>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en-US" altLang="zh-CN" sz="1000" b="1" dirty="0">
                  <a:solidFill>
                    <a:schemeClr val="tx1"/>
                  </a:solidFill>
                  <a:latin typeface="Calibri" panose="020F0502020204030204" pitchFamily="34" charset="0"/>
                  <a:cs typeface="Calibri" panose="020F0502020204030204" pitchFamily="34" charset="0"/>
                </a:rPr>
                <a:t>Generate the report</a:t>
              </a:r>
            </a:p>
          </p:txBody>
        </p:sp>
      </p:grpSp>
      <p:sp>
        <p:nvSpPr>
          <p:cNvPr id="54" name="Rounded Rectangle 4"/>
          <p:cNvSpPr txBox="1"/>
          <p:nvPr/>
        </p:nvSpPr>
        <p:spPr>
          <a:xfrm>
            <a:off x="6081805" y="5542378"/>
            <a:ext cx="951964" cy="589353"/>
          </a:xfrm>
          <a:prstGeom prst="rect">
            <a:avLst/>
          </a:prstGeom>
          <a:solidFill>
            <a:srgbClr val="FFC611"/>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en-US" altLang="zh-CN" sz="1000" b="1" dirty="0">
                <a:solidFill>
                  <a:schemeClr val="tx1"/>
                </a:solidFill>
                <a:latin typeface="Calibri" panose="020F0502020204030204" pitchFamily="34" charset="0"/>
                <a:cs typeface="Calibri" panose="020F0502020204030204" pitchFamily="34" charset="0"/>
              </a:rPr>
              <a:t>Check customer Chinese info match with system</a:t>
            </a:r>
          </a:p>
        </p:txBody>
      </p:sp>
      <p:grpSp>
        <p:nvGrpSpPr>
          <p:cNvPr id="64" name="Group 63"/>
          <p:cNvGrpSpPr/>
          <p:nvPr/>
        </p:nvGrpSpPr>
        <p:grpSpPr>
          <a:xfrm>
            <a:off x="6075762" y="4423027"/>
            <a:ext cx="935383" cy="561230"/>
            <a:chOff x="1309975" y="282769"/>
            <a:chExt cx="935383" cy="561230"/>
          </a:xfrm>
          <a:solidFill>
            <a:srgbClr val="1D476D"/>
          </a:solidFill>
        </p:grpSpPr>
        <p:sp>
          <p:nvSpPr>
            <p:cNvPr id="65" name="Rounded Rectangle 64"/>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r>
                <a:rPr lang="en-US" altLang="zh-CN" sz="1000" b="1" dirty="0">
                  <a:latin typeface="Calibri" panose="020F0502020204030204" pitchFamily="34" charset="0"/>
                  <a:cs typeface="Calibri" panose="020F0502020204030204" pitchFamily="34" charset="0"/>
                </a:rPr>
                <a:t>Amend the info in APP</a:t>
              </a:r>
            </a:p>
          </p:txBody>
        </p:sp>
      </p:grpSp>
      <p:grpSp>
        <p:nvGrpSpPr>
          <p:cNvPr id="67" name="Group 66"/>
          <p:cNvGrpSpPr/>
          <p:nvPr/>
        </p:nvGrpSpPr>
        <p:grpSpPr>
          <a:xfrm>
            <a:off x="7462388" y="4442438"/>
            <a:ext cx="935383" cy="561230"/>
            <a:chOff x="1309975" y="282769"/>
            <a:chExt cx="935383" cy="561230"/>
          </a:xfrm>
          <a:solidFill>
            <a:srgbClr val="1D476D"/>
          </a:solidFill>
        </p:grpSpPr>
        <p:sp>
          <p:nvSpPr>
            <p:cNvPr id="68" name="Rounded Rectangle 67"/>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r>
                <a:rPr lang="en-US" altLang="zh-CN" sz="1000" b="1" dirty="0">
                  <a:latin typeface="Calibri" panose="020F0502020204030204" pitchFamily="34" charset="0"/>
                  <a:cs typeface="Calibri" panose="020F0502020204030204" pitchFamily="34" charset="0"/>
                </a:rPr>
                <a:t>Approval the amendment in HK ID</a:t>
              </a:r>
            </a:p>
          </p:txBody>
        </p:sp>
      </p:grpSp>
      <p:grpSp>
        <p:nvGrpSpPr>
          <p:cNvPr id="70" name="Group 69"/>
          <p:cNvGrpSpPr/>
          <p:nvPr/>
        </p:nvGrpSpPr>
        <p:grpSpPr>
          <a:xfrm>
            <a:off x="8811388" y="4442438"/>
            <a:ext cx="935383" cy="561230"/>
            <a:chOff x="1309975" y="282769"/>
            <a:chExt cx="935383" cy="561230"/>
          </a:xfrm>
          <a:solidFill>
            <a:srgbClr val="1D476D"/>
          </a:solidFill>
        </p:grpSpPr>
        <p:sp>
          <p:nvSpPr>
            <p:cNvPr id="71" name="Rounded Rectangle 70"/>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r>
                <a:rPr lang="en-US" altLang="zh-CN" sz="1000" b="1" dirty="0">
                  <a:latin typeface="Calibri" panose="020F0502020204030204" pitchFamily="34" charset="0"/>
                  <a:cs typeface="Calibri" panose="020F0502020204030204" pitchFamily="34" charset="0"/>
                </a:rPr>
                <a:t>Work Check</a:t>
              </a:r>
            </a:p>
          </p:txBody>
        </p:sp>
      </p:grpSp>
      <p:grpSp>
        <p:nvGrpSpPr>
          <p:cNvPr id="73" name="Group 72"/>
          <p:cNvGrpSpPr/>
          <p:nvPr/>
        </p:nvGrpSpPr>
        <p:grpSpPr>
          <a:xfrm>
            <a:off x="8822894" y="5553461"/>
            <a:ext cx="935383" cy="561230"/>
            <a:chOff x="1309975" y="282769"/>
            <a:chExt cx="935383" cy="561230"/>
          </a:xfrm>
          <a:solidFill>
            <a:srgbClr val="1D476D"/>
          </a:solidFill>
        </p:grpSpPr>
        <p:sp>
          <p:nvSpPr>
            <p:cNvPr id="74" name="Rounded Rectangle 73"/>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r>
                <a:rPr lang="en-US" altLang="zh-CN" sz="1000" b="1" dirty="0">
                  <a:latin typeface="Calibri" panose="020F0502020204030204" pitchFamily="34" charset="0"/>
                  <a:cs typeface="Calibri" panose="020F0502020204030204" pitchFamily="34" charset="0"/>
                </a:rPr>
                <a:t>Manual further action</a:t>
              </a:r>
            </a:p>
          </p:txBody>
        </p:sp>
      </p:grpSp>
      <p:grpSp>
        <p:nvGrpSpPr>
          <p:cNvPr id="76" name="Group 75"/>
          <p:cNvGrpSpPr/>
          <p:nvPr/>
        </p:nvGrpSpPr>
        <p:grpSpPr>
          <a:xfrm>
            <a:off x="10460807" y="5560024"/>
            <a:ext cx="935383" cy="561230"/>
            <a:chOff x="0" y="2436305"/>
            <a:chExt cx="935383" cy="561230"/>
          </a:xfrm>
          <a:solidFill>
            <a:schemeClr val="accent2"/>
          </a:solidFill>
        </p:grpSpPr>
        <p:sp>
          <p:nvSpPr>
            <p:cNvPr id="77" name="Rounded Rectangle 76"/>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en-US" altLang="zh-CN" sz="1000" b="1" dirty="0">
                  <a:latin typeface="Calibri" panose="020F0502020204030204" pitchFamily="34" charset="0"/>
                  <a:cs typeface="Calibri" panose="020F0502020204030204" pitchFamily="34" charset="0"/>
                </a:rPr>
                <a:t>End</a:t>
              </a:r>
            </a:p>
          </p:txBody>
        </p:sp>
      </p:grpSp>
      <p:grpSp>
        <p:nvGrpSpPr>
          <p:cNvPr id="79" name="Group 78"/>
          <p:cNvGrpSpPr/>
          <p:nvPr/>
        </p:nvGrpSpPr>
        <p:grpSpPr>
          <a:xfrm>
            <a:off x="477136" y="1963359"/>
            <a:ext cx="935383" cy="561230"/>
            <a:chOff x="0" y="2436305"/>
            <a:chExt cx="935383" cy="561230"/>
          </a:xfrm>
          <a:solidFill>
            <a:schemeClr val="accent2"/>
          </a:solidFill>
        </p:grpSpPr>
        <p:sp>
          <p:nvSpPr>
            <p:cNvPr id="80" name="Rounded Rectangle 79"/>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en-US" altLang="zh-CN" sz="1000" b="1" dirty="0">
                  <a:latin typeface="Calibri" panose="020F0502020204030204" pitchFamily="34" charset="0"/>
                  <a:cs typeface="Calibri" panose="020F0502020204030204" pitchFamily="34" charset="0"/>
                </a:rPr>
                <a:t>Start</a:t>
              </a:r>
            </a:p>
          </p:txBody>
        </p:sp>
      </p:grpSp>
      <p:sp>
        <p:nvSpPr>
          <p:cNvPr id="108" name="Rounded Rectangle 8"/>
          <p:cNvSpPr txBox="1"/>
          <p:nvPr/>
        </p:nvSpPr>
        <p:spPr>
          <a:xfrm>
            <a:off x="4505830" y="1904859"/>
            <a:ext cx="1054756" cy="68084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CN" sz="1000" b="1" kern="1200" dirty="0">
                <a:latin typeface="Calibri" panose="020F0502020204030204" pitchFamily="34" charset="0"/>
                <a:cs typeface="Calibri" panose="020F0502020204030204" pitchFamily="34" charset="0"/>
              </a:rPr>
              <a:t>AI robots will intelligently identify charset </a:t>
            </a:r>
          </a:p>
        </p:txBody>
      </p:sp>
      <p:sp>
        <p:nvSpPr>
          <p:cNvPr id="111" name="Rounded Rectangle 8"/>
          <p:cNvSpPr txBox="1"/>
          <p:nvPr/>
        </p:nvSpPr>
        <p:spPr>
          <a:xfrm>
            <a:off x="6028984" y="1886843"/>
            <a:ext cx="1004441" cy="74022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CN" sz="1000" b="1" kern="1200" dirty="0">
                <a:latin typeface="Calibri" panose="020F0502020204030204" pitchFamily="34" charset="0"/>
                <a:cs typeface="Calibri" panose="020F0502020204030204" pitchFamily="34" charset="0"/>
              </a:rPr>
              <a:t>Extract related charset in the image </a:t>
            </a:r>
          </a:p>
        </p:txBody>
      </p:sp>
      <p:grpSp>
        <p:nvGrpSpPr>
          <p:cNvPr id="115" name="Group 114"/>
          <p:cNvGrpSpPr/>
          <p:nvPr/>
        </p:nvGrpSpPr>
        <p:grpSpPr>
          <a:xfrm>
            <a:off x="1836408" y="1971672"/>
            <a:ext cx="935383" cy="561230"/>
            <a:chOff x="438" y="282769"/>
            <a:chExt cx="935383" cy="561230"/>
          </a:xfrm>
          <a:solidFill>
            <a:srgbClr val="1D476D"/>
          </a:solidFill>
        </p:grpSpPr>
        <p:sp>
          <p:nvSpPr>
            <p:cNvPr id="116" name="Rounded Rectangle 115"/>
            <p:cNvSpPr/>
            <p:nvPr/>
          </p:nvSpPr>
          <p:spPr>
            <a:xfrm>
              <a:off x="438"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7" name="Rounded Rectangle 4"/>
            <p:cNvSpPr txBox="1"/>
            <p:nvPr/>
          </p:nvSpPr>
          <p:spPr>
            <a:xfrm>
              <a:off x="16876"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kern="1200" dirty="0">
                  <a:latin typeface="Calibri" panose="020F0502020204030204" pitchFamily="34" charset="0"/>
                  <a:cs typeface="Calibri" panose="020F0502020204030204" pitchFamily="34" charset="0"/>
                </a:rPr>
                <a:t>Register in </a:t>
              </a:r>
              <a:r>
                <a:rPr lang="en-US" altLang="zh-CN" sz="1000" b="1" dirty="0">
                  <a:latin typeface="Calibri" panose="020F0502020204030204" pitchFamily="34" charset="0"/>
                  <a:cs typeface="Calibri" panose="020F0502020204030204" pitchFamily="34" charset="0"/>
                </a:rPr>
                <a:t>APP</a:t>
              </a:r>
              <a:endParaRPr lang="en-US" altLang="zh-CN" sz="1000" b="1" kern="1200" dirty="0">
                <a:latin typeface="Calibri" panose="020F0502020204030204" pitchFamily="34" charset="0"/>
                <a:cs typeface="Calibri" panose="020F0502020204030204" pitchFamily="34" charset="0"/>
              </a:endParaRPr>
            </a:p>
          </p:txBody>
        </p:sp>
      </p:grpSp>
      <p:sp>
        <p:nvSpPr>
          <p:cNvPr id="120" name="Rounded Rectangle 4"/>
          <p:cNvSpPr txBox="1"/>
          <p:nvPr/>
        </p:nvSpPr>
        <p:spPr>
          <a:xfrm>
            <a:off x="6063513" y="3252964"/>
            <a:ext cx="959879" cy="532172"/>
          </a:xfrm>
          <a:prstGeom prst="rect">
            <a:avLst/>
          </a:prstGeom>
          <a:solidFill>
            <a:srgbClr val="FFC611"/>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dirty="0">
                <a:solidFill>
                  <a:schemeClr val="tx1"/>
                </a:solidFill>
                <a:latin typeface="Calibri" panose="020F0502020204030204" pitchFamily="34" charset="0"/>
                <a:cs typeface="Calibri" panose="020F0502020204030204" pitchFamily="34" charset="0"/>
              </a:rPr>
              <a:t>Convert to digital format</a:t>
            </a:r>
            <a:endParaRPr lang="en-US" altLang="zh-CN" sz="1000" b="1" kern="1200" dirty="0">
              <a:solidFill>
                <a:schemeClr val="tx1"/>
              </a:solidFill>
              <a:latin typeface="Calibri" panose="020F0502020204030204" pitchFamily="34" charset="0"/>
              <a:cs typeface="Calibri" panose="020F0502020204030204" pitchFamily="34" charset="0"/>
            </a:endParaRPr>
          </a:p>
        </p:txBody>
      </p:sp>
      <p:grpSp>
        <p:nvGrpSpPr>
          <p:cNvPr id="121" name="Group 120"/>
          <p:cNvGrpSpPr/>
          <p:nvPr/>
        </p:nvGrpSpPr>
        <p:grpSpPr>
          <a:xfrm>
            <a:off x="2162929" y="3207867"/>
            <a:ext cx="935383" cy="561230"/>
            <a:chOff x="1309975" y="1302152"/>
            <a:chExt cx="935383" cy="561230"/>
          </a:xfrm>
          <a:solidFill>
            <a:srgbClr val="FFC611"/>
          </a:solidFill>
        </p:grpSpPr>
        <p:sp>
          <p:nvSpPr>
            <p:cNvPr id="122" name="Rounded Rectangle 121"/>
            <p:cNvSpPr/>
            <p:nvPr/>
          </p:nvSpPr>
          <p:spPr>
            <a:xfrm>
              <a:off x="1309975" y="1302152"/>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3" name="Rounded Rectangle 4"/>
            <p:cNvSpPr txBox="1"/>
            <p:nvPr/>
          </p:nvSpPr>
          <p:spPr>
            <a:xfrm>
              <a:off x="1326413" y="1318590"/>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kern="1200" dirty="0">
                  <a:solidFill>
                    <a:schemeClr val="tx1"/>
                  </a:solidFill>
                  <a:latin typeface="Calibri" panose="020F0502020204030204" pitchFamily="34" charset="0"/>
                  <a:cs typeface="Calibri" panose="020F0502020204030204" pitchFamily="34" charset="0"/>
                </a:rPr>
                <a:t>Filter OCR output</a:t>
              </a:r>
            </a:p>
          </p:txBody>
        </p:sp>
      </p:grpSp>
      <p:grpSp>
        <p:nvGrpSpPr>
          <p:cNvPr id="124" name="Group 123"/>
          <p:cNvGrpSpPr/>
          <p:nvPr/>
        </p:nvGrpSpPr>
        <p:grpSpPr>
          <a:xfrm>
            <a:off x="477136" y="3186625"/>
            <a:ext cx="935383" cy="561230"/>
            <a:chOff x="0" y="1307893"/>
            <a:chExt cx="935383" cy="561230"/>
          </a:xfrm>
          <a:solidFill>
            <a:srgbClr val="FFC611"/>
          </a:solidFill>
        </p:grpSpPr>
        <p:sp>
          <p:nvSpPr>
            <p:cNvPr id="125" name="Rounded Rectangle 124"/>
            <p:cNvSpPr/>
            <p:nvPr/>
          </p:nvSpPr>
          <p:spPr>
            <a:xfrm>
              <a:off x="0" y="1307893"/>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6" name="Rounded Rectangle 4"/>
            <p:cNvSpPr txBox="1"/>
            <p:nvPr/>
          </p:nvSpPr>
          <p:spPr>
            <a:xfrm>
              <a:off x="16438" y="1324331"/>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kern="1200" dirty="0">
                  <a:solidFill>
                    <a:schemeClr val="tx1"/>
                  </a:solidFill>
                  <a:latin typeface="Calibri" panose="020F0502020204030204" pitchFamily="34" charset="0"/>
                  <a:cs typeface="Calibri" panose="020F0502020204030204" pitchFamily="34" charset="0"/>
                </a:rPr>
                <a:t>Save filter in standard excel sheet and save in share drive</a:t>
              </a:r>
            </a:p>
          </p:txBody>
        </p:sp>
      </p:grpSp>
      <p:grpSp>
        <p:nvGrpSpPr>
          <p:cNvPr id="127" name="Group 126"/>
          <p:cNvGrpSpPr/>
          <p:nvPr/>
        </p:nvGrpSpPr>
        <p:grpSpPr>
          <a:xfrm>
            <a:off x="463040" y="5599209"/>
            <a:ext cx="935383" cy="561230"/>
            <a:chOff x="0" y="2436305"/>
            <a:chExt cx="935383" cy="561230"/>
          </a:xfrm>
          <a:solidFill>
            <a:srgbClr val="FFC611"/>
          </a:solidFill>
        </p:grpSpPr>
        <p:sp>
          <p:nvSpPr>
            <p:cNvPr id="128" name="Rounded Rectangle 127"/>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kern="1200" dirty="0">
                  <a:solidFill>
                    <a:schemeClr val="tx1"/>
                  </a:solidFill>
                  <a:latin typeface="Calibri" panose="020F0502020204030204" pitchFamily="34" charset="0"/>
                  <a:cs typeface="Calibri" panose="020F0502020204030204" pitchFamily="34" charset="0"/>
                </a:rPr>
                <a:t>Get the excel sheet info</a:t>
              </a:r>
            </a:p>
          </p:txBody>
        </p:sp>
      </p:grpSp>
      <p:grpSp>
        <p:nvGrpSpPr>
          <p:cNvPr id="133" name="Group 132"/>
          <p:cNvGrpSpPr/>
          <p:nvPr/>
        </p:nvGrpSpPr>
        <p:grpSpPr>
          <a:xfrm>
            <a:off x="4169507" y="3233820"/>
            <a:ext cx="935383" cy="561230"/>
            <a:chOff x="1309975" y="282769"/>
            <a:chExt cx="935383" cy="561230"/>
          </a:xfrm>
          <a:solidFill>
            <a:srgbClr val="FFC611"/>
          </a:solidFill>
        </p:grpSpPr>
        <p:sp>
          <p:nvSpPr>
            <p:cNvPr id="134" name="Rounded Rectangle 133"/>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5"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dirty="0">
                  <a:solidFill>
                    <a:schemeClr val="tx1"/>
                  </a:solidFill>
                  <a:latin typeface="Calibri" panose="020F0502020204030204" pitchFamily="34" charset="0"/>
                  <a:cs typeface="Calibri" panose="020F0502020204030204" pitchFamily="34" charset="0"/>
                </a:rPr>
                <a:t>M</a:t>
              </a:r>
              <a:r>
                <a:rPr lang="en-US" altLang="zh-CN" sz="1000" b="1" kern="1200" dirty="0">
                  <a:solidFill>
                    <a:schemeClr val="tx1"/>
                  </a:solidFill>
                  <a:latin typeface="Calibri" panose="020F0502020204030204" pitchFamily="34" charset="0"/>
                  <a:cs typeface="Calibri" panose="020F0502020204030204" pitchFamily="34" charset="0"/>
                </a:rPr>
                <a:t>ismatch between OCR document and HK ID?</a:t>
              </a:r>
            </a:p>
          </p:txBody>
        </p:sp>
      </p:grpSp>
      <p:sp>
        <p:nvSpPr>
          <p:cNvPr id="11" name="Bent-Up Arrow 10"/>
          <p:cNvSpPr/>
          <p:nvPr/>
        </p:nvSpPr>
        <p:spPr>
          <a:xfrm rot="5400000">
            <a:off x="4801124" y="3630816"/>
            <a:ext cx="1067265" cy="1449134"/>
          </a:xfrm>
          <a:prstGeom prst="bentUpArrow">
            <a:avLst>
              <a:gd name="adj1" fmla="val 5279"/>
              <a:gd name="adj2" fmla="val 15600"/>
              <a:gd name="adj3" fmla="val 156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12" name="Right Arrow 11"/>
          <p:cNvSpPr/>
          <p:nvPr/>
        </p:nvSpPr>
        <p:spPr>
          <a:xfrm>
            <a:off x="1494929" y="2143871"/>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139" name="Right Arrow 138"/>
          <p:cNvSpPr/>
          <p:nvPr/>
        </p:nvSpPr>
        <p:spPr>
          <a:xfrm>
            <a:off x="2897511" y="2143871"/>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140" name="Right Arrow 139"/>
          <p:cNvSpPr/>
          <p:nvPr/>
        </p:nvSpPr>
        <p:spPr>
          <a:xfrm>
            <a:off x="5649661" y="2202514"/>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4" name="Left Arrow 3"/>
          <p:cNvSpPr/>
          <p:nvPr/>
        </p:nvSpPr>
        <p:spPr>
          <a:xfrm>
            <a:off x="5227970" y="3407637"/>
            <a:ext cx="707589" cy="167025"/>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3" name="Left Arrow 82"/>
          <p:cNvSpPr/>
          <p:nvPr/>
        </p:nvSpPr>
        <p:spPr>
          <a:xfrm>
            <a:off x="3232518" y="3429000"/>
            <a:ext cx="813909" cy="156507"/>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4" name="Left Arrow 83"/>
          <p:cNvSpPr/>
          <p:nvPr/>
        </p:nvSpPr>
        <p:spPr>
          <a:xfrm>
            <a:off x="1473827" y="3394450"/>
            <a:ext cx="624792" cy="230879"/>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5" name="Right Arrow 84"/>
          <p:cNvSpPr/>
          <p:nvPr/>
        </p:nvSpPr>
        <p:spPr>
          <a:xfrm>
            <a:off x="7101574" y="4634319"/>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6" name="Right Arrow 85"/>
          <p:cNvSpPr/>
          <p:nvPr/>
        </p:nvSpPr>
        <p:spPr>
          <a:xfrm>
            <a:off x="8470374" y="4636703"/>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7" name="Right Arrow 86"/>
          <p:cNvSpPr/>
          <p:nvPr/>
        </p:nvSpPr>
        <p:spPr>
          <a:xfrm>
            <a:off x="1529503" y="5791090"/>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8" name="Right Arrow 87"/>
          <p:cNvSpPr/>
          <p:nvPr/>
        </p:nvSpPr>
        <p:spPr>
          <a:xfrm>
            <a:off x="2964107" y="5795067"/>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89" name="Right Arrow 88"/>
          <p:cNvSpPr/>
          <p:nvPr/>
        </p:nvSpPr>
        <p:spPr>
          <a:xfrm>
            <a:off x="4365024" y="5793123"/>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90" name="Right Arrow 89"/>
          <p:cNvSpPr/>
          <p:nvPr/>
        </p:nvSpPr>
        <p:spPr>
          <a:xfrm>
            <a:off x="5727893" y="5794008"/>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91" name="Right Arrow 90"/>
          <p:cNvSpPr/>
          <p:nvPr/>
        </p:nvSpPr>
        <p:spPr>
          <a:xfrm>
            <a:off x="7117878" y="5761780"/>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92" name="Right Arrow 91"/>
          <p:cNvSpPr/>
          <p:nvPr/>
        </p:nvSpPr>
        <p:spPr>
          <a:xfrm>
            <a:off x="8470374" y="5751905"/>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93" name="Right Arrow 92"/>
          <p:cNvSpPr/>
          <p:nvPr/>
        </p:nvSpPr>
        <p:spPr>
          <a:xfrm>
            <a:off x="9975336" y="5751905"/>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94" name="Bent Arrow 93"/>
          <p:cNvSpPr/>
          <p:nvPr/>
        </p:nvSpPr>
        <p:spPr>
          <a:xfrm rot="5400000">
            <a:off x="10091646" y="4375059"/>
            <a:ext cx="408215" cy="1074954"/>
          </a:xfrm>
          <a:prstGeom prst="bentArrow">
            <a:avLst>
              <a:gd name="adj1" fmla="val 10263"/>
              <a:gd name="adj2" fmla="val 25000"/>
              <a:gd name="adj3" fmla="val 25000"/>
              <a:gd name="adj4" fmla="val 437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tx1"/>
              </a:solidFill>
              <a:latin typeface="Calibri" panose="020F0502020204030204" pitchFamily="34" charset="0"/>
              <a:cs typeface="Calibri" panose="020F0502020204030204" pitchFamily="34" charset="0"/>
            </a:endParaRPr>
          </a:p>
        </p:txBody>
      </p:sp>
      <p:sp>
        <p:nvSpPr>
          <p:cNvPr id="7" name="Down Arrow 6"/>
          <p:cNvSpPr/>
          <p:nvPr/>
        </p:nvSpPr>
        <p:spPr>
          <a:xfrm>
            <a:off x="852408" y="3929965"/>
            <a:ext cx="184837" cy="1400904"/>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10" name="TextBox 9"/>
          <p:cNvSpPr txBox="1"/>
          <p:nvPr/>
        </p:nvSpPr>
        <p:spPr>
          <a:xfrm>
            <a:off x="3534684" y="3100932"/>
            <a:ext cx="395605" cy="306705"/>
          </a:xfrm>
          <a:prstGeom prst="rect">
            <a:avLst/>
          </a:prstGeom>
          <a:noFill/>
          <a:ln>
            <a:noFill/>
          </a:ln>
        </p:spPr>
        <p:txBody>
          <a:bodyPr wrap="none" rtlCol="0">
            <a:spAutoFit/>
          </a:bodyPr>
          <a:lstStyle/>
          <a:p>
            <a:r>
              <a:rPr lang="en-US" altLang="zh-CN" sz="1400" b="1" dirty="0">
                <a:solidFill>
                  <a:schemeClr val="bg1"/>
                </a:solidFill>
                <a:latin typeface="Calibri" panose="020F0502020204030204" pitchFamily="34" charset="0"/>
                <a:cs typeface="Calibri" panose="020F0502020204030204" pitchFamily="34" charset="0"/>
              </a:rPr>
              <a:t>No</a:t>
            </a:r>
          </a:p>
        </p:txBody>
      </p:sp>
      <p:sp>
        <p:nvSpPr>
          <p:cNvPr id="95" name="TextBox 94"/>
          <p:cNvSpPr txBox="1"/>
          <p:nvPr/>
        </p:nvSpPr>
        <p:spPr>
          <a:xfrm>
            <a:off x="4902764" y="4396094"/>
            <a:ext cx="421005" cy="306705"/>
          </a:xfrm>
          <a:prstGeom prst="rect">
            <a:avLst/>
          </a:prstGeom>
          <a:noFill/>
          <a:ln>
            <a:noFill/>
          </a:ln>
        </p:spPr>
        <p:txBody>
          <a:bodyPr wrap="none" rtlCol="0">
            <a:spAutoFit/>
          </a:bodyPr>
          <a:lstStyle/>
          <a:p>
            <a:r>
              <a:rPr lang="en-US" altLang="zh-CN" sz="1400" b="1" dirty="0">
                <a:solidFill>
                  <a:schemeClr val="bg1"/>
                </a:solidFill>
                <a:latin typeface="Calibri" panose="020F0502020204030204" pitchFamily="34" charset="0"/>
                <a:cs typeface="Calibri" panose="020F0502020204030204" pitchFamily="34" charset="0"/>
              </a:rPr>
              <a:t>Yes</a:t>
            </a:r>
          </a:p>
        </p:txBody>
      </p:sp>
      <p:sp>
        <p:nvSpPr>
          <p:cNvPr id="96" name="TextBox 95"/>
          <p:cNvSpPr txBox="1"/>
          <p:nvPr/>
        </p:nvSpPr>
        <p:spPr>
          <a:xfrm>
            <a:off x="1365519" y="4324782"/>
            <a:ext cx="762635" cy="521970"/>
          </a:xfrm>
          <a:prstGeom prst="rect">
            <a:avLst/>
          </a:prstGeom>
          <a:noFill/>
          <a:ln>
            <a:noFill/>
          </a:ln>
        </p:spPr>
        <p:txBody>
          <a:bodyPr wrap="none" rtlCol="0">
            <a:spAutoFit/>
          </a:bodyPr>
          <a:lstStyle/>
          <a:p>
            <a:r>
              <a:rPr lang="en-US" altLang="zh-CN" sz="2800" b="1" dirty="0">
                <a:solidFill>
                  <a:srgbClr val="FFC611"/>
                </a:solidFill>
                <a:latin typeface="Calibri" panose="020F0502020204030204" pitchFamily="34" charset="0"/>
                <a:cs typeface="Calibri" panose="020F0502020204030204" pitchFamily="34" charset="0"/>
              </a:rPr>
              <a:t>RPA</a:t>
            </a:r>
          </a:p>
        </p:txBody>
      </p:sp>
      <p:sp>
        <p:nvSpPr>
          <p:cNvPr id="97" name="TextBox 96"/>
          <p:cNvSpPr txBox="1"/>
          <p:nvPr/>
        </p:nvSpPr>
        <p:spPr>
          <a:xfrm>
            <a:off x="5281554" y="2538662"/>
            <a:ext cx="492760" cy="521970"/>
          </a:xfrm>
          <a:prstGeom prst="rect">
            <a:avLst/>
          </a:prstGeom>
          <a:noFill/>
          <a:ln>
            <a:noFill/>
          </a:ln>
        </p:spPr>
        <p:txBody>
          <a:bodyPr wrap="none" rtlCol="0">
            <a:spAutoFit/>
          </a:bodyPr>
          <a:lstStyle/>
          <a:p>
            <a:r>
              <a:rPr lang="en-US" altLang="zh-CN" sz="2800" b="1" dirty="0">
                <a:solidFill>
                  <a:srgbClr val="92D050"/>
                </a:solidFill>
                <a:latin typeface="Calibri" panose="020F0502020204030204" pitchFamily="34" charset="0"/>
                <a:cs typeface="Calibri" panose="020F0502020204030204" pitchFamily="34" charset="0"/>
              </a:rPr>
              <a:t>AI</a:t>
            </a:r>
          </a:p>
        </p:txBody>
      </p:sp>
      <p:sp>
        <p:nvSpPr>
          <p:cNvPr id="98" name="TextBox 97"/>
          <p:cNvSpPr txBox="1"/>
          <p:nvPr/>
        </p:nvSpPr>
        <p:spPr>
          <a:xfrm>
            <a:off x="8192106" y="3941562"/>
            <a:ext cx="1313815" cy="521970"/>
          </a:xfrm>
          <a:prstGeom prst="rect">
            <a:avLst/>
          </a:prstGeom>
          <a:noFill/>
          <a:ln>
            <a:noFill/>
          </a:ln>
        </p:spPr>
        <p:txBody>
          <a:bodyPr wrap="none" rtlCol="0">
            <a:spAutoFit/>
          </a:bodyPr>
          <a:lstStyle/>
          <a:p>
            <a:r>
              <a:rPr lang="en-US" altLang="zh-CN" sz="2800" b="1" dirty="0">
                <a:solidFill>
                  <a:srgbClr val="1D476D"/>
                </a:solidFill>
                <a:latin typeface="Calibri" panose="020F0502020204030204" pitchFamily="34" charset="0"/>
                <a:cs typeface="Calibri" panose="020F0502020204030204" pitchFamily="34" charset="0"/>
              </a:rPr>
              <a:t>Manual</a:t>
            </a:r>
          </a:p>
        </p:txBody>
      </p:sp>
      <p:sp>
        <p:nvSpPr>
          <p:cNvPr id="103" name="Down Arrow 102"/>
          <p:cNvSpPr/>
          <p:nvPr/>
        </p:nvSpPr>
        <p:spPr>
          <a:xfrm>
            <a:off x="6461707" y="2792279"/>
            <a:ext cx="163492" cy="246221"/>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sp>
        <p:nvSpPr>
          <p:cNvPr id="104" name="TextBox 4"/>
          <p:cNvSpPr txBox="1"/>
          <p:nvPr/>
        </p:nvSpPr>
        <p:spPr>
          <a:xfrm>
            <a:off x="10602642" y="6564635"/>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
        <p:nvSpPr>
          <p:cNvPr id="105" name="Right Arrow 139">
            <a:extLst>
              <a:ext uri="{FF2B5EF4-FFF2-40B4-BE49-F238E27FC236}">
                <a16:creationId xmlns:a16="http://schemas.microsoft.com/office/drawing/2014/main" id="{9719684C-27F3-4360-BD94-06978834BB83}"/>
              </a:ext>
            </a:extLst>
          </p:cNvPr>
          <p:cNvSpPr/>
          <p:nvPr/>
        </p:nvSpPr>
        <p:spPr>
          <a:xfrm>
            <a:off x="4181963" y="2202514"/>
            <a:ext cx="268411" cy="177468"/>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Calibri" panose="020F0502020204030204" pitchFamily="34" charset="0"/>
              <a:cs typeface="Calibri" panose="020F0502020204030204" pitchFamily="34" charset="0"/>
            </a:endParaRPr>
          </a:p>
        </p:txBody>
      </p:sp>
      <p:grpSp>
        <p:nvGrpSpPr>
          <p:cNvPr id="112" name="Group 111">
            <a:extLst>
              <a:ext uri="{FF2B5EF4-FFF2-40B4-BE49-F238E27FC236}">
                <a16:creationId xmlns:a16="http://schemas.microsoft.com/office/drawing/2014/main" id="{8B632E9A-8631-4F6E-884A-3438C4982AAD}"/>
              </a:ext>
            </a:extLst>
          </p:cNvPr>
          <p:cNvGrpSpPr/>
          <p:nvPr/>
        </p:nvGrpSpPr>
        <p:grpSpPr>
          <a:xfrm>
            <a:off x="3173512" y="1984142"/>
            <a:ext cx="935383" cy="561230"/>
            <a:chOff x="1309975" y="282769"/>
            <a:chExt cx="935383" cy="561230"/>
          </a:xfrm>
          <a:solidFill>
            <a:srgbClr val="FFC611"/>
          </a:solidFill>
        </p:grpSpPr>
        <p:sp>
          <p:nvSpPr>
            <p:cNvPr id="113" name="Rounded Rectangle 136">
              <a:extLst>
                <a:ext uri="{FF2B5EF4-FFF2-40B4-BE49-F238E27FC236}">
                  <a16:creationId xmlns:a16="http://schemas.microsoft.com/office/drawing/2014/main" id="{DB488007-A4CA-4BEE-82C3-0E2A7CDF93AD}"/>
                </a:ext>
              </a:extLst>
            </p:cNvPr>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4" name="Rounded Rectangle 4">
              <a:extLst>
                <a:ext uri="{FF2B5EF4-FFF2-40B4-BE49-F238E27FC236}">
                  <a16:creationId xmlns:a16="http://schemas.microsoft.com/office/drawing/2014/main" id="{43674D1C-A272-4403-863E-C510931249E6}"/>
                </a:ext>
              </a:extLst>
            </p:cNvPr>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en-US" altLang="zh-CN" sz="1000" b="1" kern="1200" dirty="0">
                  <a:solidFill>
                    <a:schemeClr val="tx1"/>
                  </a:solidFill>
                  <a:latin typeface="Calibri" panose="020F0502020204030204" pitchFamily="34" charset="0"/>
                  <a:cs typeface="Calibri" panose="020F0502020204030204" pitchFamily="34" charset="0"/>
                </a:rPr>
                <a:t>Store in specific folder, robot call cloud API</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8" name="Rectangle 4"/>
          <p:cNvSpPr>
            <a:spLocks noChangeArrowheads="1"/>
          </p:cNvSpPr>
          <p:nvPr/>
        </p:nvSpPr>
        <p:spPr bwMode="auto">
          <a:xfrm>
            <a:off x="1990211" y="1929384"/>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2" name="Diagram 1"/>
          <p:cNvGraphicFramePr/>
          <p:nvPr/>
        </p:nvGraphicFramePr>
        <p:xfrm>
          <a:off x="574040" y="3139440"/>
          <a:ext cx="3078480" cy="29978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0" name="Group 39"/>
          <p:cNvGrpSpPr/>
          <p:nvPr/>
        </p:nvGrpSpPr>
        <p:grpSpPr>
          <a:xfrm>
            <a:off x="1868170" y="5142865"/>
            <a:ext cx="1168400" cy="606425"/>
            <a:chOff x="2118663" y="355844"/>
            <a:chExt cx="1509723" cy="905834"/>
          </a:xfrm>
          <a:solidFill>
            <a:srgbClr val="FFC611"/>
          </a:solidFill>
        </p:grpSpPr>
        <p:sp>
          <p:nvSpPr>
            <p:cNvPr id="41" name="Rounded Rectangle 40"/>
            <p:cNvSpPr/>
            <p:nvPr/>
          </p:nvSpPr>
          <p:spPr>
            <a:xfrm>
              <a:off x="2118663" y="355844"/>
              <a:ext cx="1509723" cy="905834"/>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2" name="Rounded Rectangle 8"/>
            <p:cNvSpPr txBox="1"/>
            <p:nvPr/>
          </p:nvSpPr>
          <p:spPr>
            <a:xfrm>
              <a:off x="2145194" y="382375"/>
              <a:ext cx="1456661" cy="85277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200" b="1" kern="1200" dirty="0">
                  <a:solidFill>
                    <a:schemeClr val="tx1"/>
                  </a:solidFill>
                  <a:latin typeface="Arial" panose="020B0604020202020204" pitchFamily="34" charset="0"/>
                  <a:cs typeface="Arial" panose="020B0604020202020204" pitchFamily="34" charset="0"/>
                </a:rPr>
                <a:t>验证此香港</a:t>
              </a:r>
              <a:r>
                <a:rPr lang="en-US" altLang="zh-CN" sz="1200" b="1" kern="1200" dirty="0">
                  <a:solidFill>
                    <a:schemeClr val="tx1"/>
                  </a:solidFill>
                  <a:latin typeface="Arial" panose="020B0604020202020204" pitchFamily="34" charset="0"/>
                  <a:cs typeface="Arial" panose="020B0604020202020204" pitchFamily="34" charset="0"/>
                </a:rPr>
                <a:t>ID</a:t>
              </a:r>
              <a:r>
                <a:rPr lang="zh-CN" altLang="en-US" sz="1200" b="1" kern="1200" dirty="0">
                  <a:solidFill>
                    <a:schemeClr val="tx1"/>
                  </a:solidFill>
                  <a:latin typeface="Arial" panose="020B0604020202020204" pitchFamily="34" charset="0"/>
                  <a:cs typeface="Arial" panose="020B0604020202020204" pitchFamily="34" charset="0"/>
                </a:rPr>
                <a:t>是否有效</a:t>
              </a:r>
              <a:r>
                <a:rPr lang="en-US" altLang="zh-CN" sz="1200" b="1" kern="1200" dirty="0">
                  <a:solidFill>
                    <a:schemeClr val="tx1"/>
                  </a:solidFill>
                  <a:latin typeface="Arial" panose="020B0604020202020204" pitchFamily="34" charset="0"/>
                  <a:cs typeface="Arial" panose="020B0604020202020204" pitchFamily="34" charset="0"/>
                </a:rPr>
                <a:t>ID</a:t>
              </a:r>
            </a:p>
          </p:txBody>
        </p:sp>
      </p:grpSp>
      <p:grpSp>
        <p:nvGrpSpPr>
          <p:cNvPr id="43" name="Group 42"/>
          <p:cNvGrpSpPr/>
          <p:nvPr/>
        </p:nvGrpSpPr>
        <p:grpSpPr>
          <a:xfrm>
            <a:off x="3308350" y="5160645"/>
            <a:ext cx="1282065" cy="561340"/>
            <a:chOff x="0" y="2436305"/>
            <a:chExt cx="935383" cy="561230"/>
          </a:xfrm>
          <a:solidFill>
            <a:srgbClr val="FFC611"/>
          </a:solidFill>
        </p:grpSpPr>
        <p:sp>
          <p:nvSpPr>
            <p:cNvPr id="44" name="Rounded Rectangle 43"/>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600">
                <a:lnSpc>
                  <a:spcPct val="90000"/>
                </a:lnSpc>
                <a:spcBef>
                  <a:spcPct val="0"/>
                </a:spcBef>
                <a:spcAft>
                  <a:spcPct val="35000"/>
                </a:spcAft>
              </a:pPr>
              <a:r>
                <a:rPr lang="zh-CN" altLang="en-US" sz="1200" b="1" dirty="0">
                  <a:solidFill>
                    <a:schemeClr val="tx1"/>
                  </a:solidFill>
                  <a:latin typeface="Arial" panose="020B0604020202020204" pitchFamily="34" charset="0"/>
                </a:rPr>
                <a:t>在银行验证此顾客是否满足年龄需求</a:t>
              </a:r>
            </a:p>
          </p:txBody>
        </p:sp>
      </p:grpSp>
      <p:grpSp>
        <p:nvGrpSpPr>
          <p:cNvPr id="46" name="Group 45"/>
          <p:cNvGrpSpPr/>
          <p:nvPr/>
        </p:nvGrpSpPr>
        <p:grpSpPr>
          <a:xfrm>
            <a:off x="4754245" y="5134610"/>
            <a:ext cx="1282065" cy="561340"/>
            <a:chOff x="0" y="2436305"/>
            <a:chExt cx="935383" cy="561230"/>
          </a:xfrm>
          <a:solidFill>
            <a:srgbClr val="FFC611"/>
          </a:solidFill>
        </p:grpSpPr>
        <p:sp>
          <p:nvSpPr>
            <p:cNvPr id="47" name="Rounded Rectangle 46"/>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000" b="1" dirty="0">
                  <a:solidFill>
                    <a:schemeClr val="tx1"/>
                  </a:solidFill>
                  <a:latin typeface="Arial" panose="020B0604020202020204" pitchFamily="34" charset="0"/>
                </a:rPr>
                <a:t>在银行系统验证此顾客填写信息是否与银行保存信息配对</a:t>
              </a:r>
            </a:p>
          </p:txBody>
        </p:sp>
      </p:grpSp>
      <p:grpSp>
        <p:nvGrpSpPr>
          <p:cNvPr id="49" name="Group 48"/>
          <p:cNvGrpSpPr/>
          <p:nvPr/>
        </p:nvGrpSpPr>
        <p:grpSpPr>
          <a:xfrm>
            <a:off x="8094345" y="5165725"/>
            <a:ext cx="1046480" cy="561340"/>
            <a:chOff x="0" y="2436305"/>
            <a:chExt cx="935383" cy="561230"/>
          </a:xfrm>
          <a:solidFill>
            <a:srgbClr val="FFC611"/>
          </a:solidFill>
        </p:grpSpPr>
        <p:sp>
          <p:nvSpPr>
            <p:cNvPr id="50" name="Rounded Rectangle 49"/>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200" b="1" dirty="0">
                  <a:solidFill>
                    <a:schemeClr val="tx1"/>
                  </a:solidFill>
                  <a:latin typeface="Arial" panose="020B0604020202020204" pitchFamily="34" charset="0"/>
                </a:rPr>
                <a:t>生成每日报告</a:t>
              </a:r>
            </a:p>
          </p:txBody>
        </p:sp>
      </p:grpSp>
      <p:grpSp>
        <p:nvGrpSpPr>
          <p:cNvPr id="52" name="Group 51"/>
          <p:cNvGrpSpPr/>
          <p:nvPr/>
        </p:nvGrpSpPr>
        <p:grpSpPr>
          <a:xfrm>
            <a:off x="6358255" y="5107305"/>
            <a:ext cx="1402715" cy="677545"/>
            <a:chOff x="0" y="2436305"/>
            <a:chExt cx="935383" cy="561230"/>
          </a:xfrm>
          <a:solidFill>
            <a:srgbClr val="FFC611"/>
          </a:solidFill>
        </p:grpSpPr>
        <p:sp>
          <p:nvSpPr>
            <p:cNvPr id="53" name="Rounded Rectangle 52"/>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4"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200" b="1" dirty="0">
                  <a:solidFill>
                    <a:schemeClr val="tx1"/>
                  </a:solidFill>
                  <a:latin typeface="Arial" panose="020B0604020202020204" pitchFamily="34" charset="0"/>
                </a:rPr>
                <a:t>在银行系统中检查顾客的中文信息是否有效</a:t>
              </a:r>
            </a:p>
          </p:txBody>
        </p:sp>
      </p:grpSp>
      <p:grpSp>
        <p:nvGrpSpPr>
          <p:cNvPr id="64" name="Group 63"/>
          <p:cNvGrpSpPr/>
          <p:nvPr/>
        </p:nvGrpSpPr>
        <p:grpSpPr>
          <a:xfrm>
            <a:off x="6001385" y="4075430"/>
            <a:ext cx="1282065" cy="561340"/>
            <a:chOff x="1309975" y="282769"/>
            <a:chExt cx="935383" cy="561230"/>
          </a:xfrm>
          <a:solidFill>
            <a:srgbClr val="1D476D"/>
          </a:solidFill>
        </p:grpSpPr>
        <p:sp>
          <p:nvSpPr>
            <p:cNvPr id="65" name="Rounded Rectangle 64"/>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6"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a:r>
                <a:rPr lang="zh-CN" altLang="en-US" sz="1200" b="1" dirty="0">
                  <a:latin typeface="Arial" panose="020B0604020202020204" pitchFamily="34" charset="0"/>
                </a:rPr>
                <a:t>更改客户的信息</a:t>
              </a:r>
            </a:p>
          </p:txBody>
        </p:sp>
      </p:grpSp>
      <p:grpSp>
        <p:nvGrpSpPr>
          <p:cNvPr id="67" name="Group 66"/>
          <p:cNvGrpSpPr/>
          <p:nvPr/>
        </p:nvGrpSpPr>
        <p:grpSpPr>
          <a:xfrm>
            <a:off x="7736205" y="4065270"/>
            <a:ext cx="1282065" cy="561340"/>
            <a:chOff x="1309975" y="282769"/>
            <a:chExt cx="935383" cy="561230"/>
          </a:xfrm>
          <a:solidFill>
            <a:srgbClr val="1D476D"/>
          </a:solidFill>
        </p:grpSpPr>
        <p:sp>
          <p:nvSpPr>
            <p:cNvPr id="68" name="Rounded Rectangle 67"/>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9"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r>
                <a:rPr lang="zh-CN" altLang="en-US" sz="1200" b="1" dirty="0">
                  <a:latin typeface="Arial" panose="020B0604020202020204" pitchFamily="34" charset="0"/>
                </a:rPr>
                <a:t>对客户更改的信息审核并通过批准</a:t>
              </a:r>
            </a:p>
          </p:txBody>
        </p:sp>
      </p:grpSp>
      <p:grpSp>
        <p:nvGrpSpPr>
          <p:cNvPr id="70" name="Group 69"/>
          <p:cNvGrpSpPr/>
          <p:nvPr/>
        </p:nvGrpSpPr>
        <p:grpSpPr>
          <a:xfrm>
            <a:off x="9528225" y="4034272"/>
            <a:ext cx="981710" cy="561340"/>
            <a:chOff x="1309975" y="282769"/>
            <a:chExt cx="935383" cy="561230"/>
          </a:xfrm>
          <a:solidFill>
            <a:srgbClr val="1D476D"/>
          </a:solidFill>
        </p:grpSpPr>
        <p:sp>
          <p:nvSpPr>
            <p:cNvPr id="71" name="Rounded Rectangle 70"/>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2" name="Rounded Rectangle 4"/>
            <p:cNvSpPr txBox="1"/>
            <p:nvPr/>
          </p:nvSpPr>
          <p:spPr>
            <a:xfrm>
              <a:off x="1379505" y="299207"/>
              <a:ext cx="849414"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a:r>
                <a:rPr lang="zh-CN" altLang="en-US" sz="1200" b="1" dirty="0">
                  <a:latin typeface="Arial" panose="020B0604020202020204" pitchFamily="34" charset="0"/>
                </a:rPr>
                <a:t>环球检验</a:t>
              </a:r>
            </a:p>
          </p:txBody>
        </p:sp>
      </p:grpSp>
      <p:grpSp>
        <p:nvGrpSpPr>
          <p:cNvPr id="73" name="Group 72"/>
          <p:cNvGrpSpPr/>
          <p:nvPr/>
        </p:nvGrpSpPr>
        <p:grpSpPr>
          <a:xfrm>
            <a:off x="9527908" y="5117465"/>
            <a:ext cx="982345" cy="561340"/>
            <a:chOff x="1309975" y="282769"/>
            <a:chExt cx="935383" cy="561230"/>
          </a:xfrm>
          <a:solidFill>
            <a:srgbClr val="1D476D"/>
          </a:solidFill>
        </p:grpSpPr>
        <p:sp>
          <p:nvSpPr>
            <p:cNvPr id="74" name="Rounded Rectangle 73"/>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5"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r>
                <a:rPr lang="zh-CN" altLang="en-US" sz="1200" b="1" dirty="0">
                  <a:latin typeface="Arial" panose="020B0604020202020204" pitchFamily="34" charset="0"/>
                </a:rPr>
                <a:t>人手根据报告进行下一步处理</a:t>
              </a:r>
            </a:p>
          </p:txBody>
        </p:sp>
      </p:grpSp>
      <p:grpSp>
        <p:nvGrpSpPr>
          <p:cNvPr id="76" name="Group 75"/>
          <p:cNvGrpSpPr/>
          <p:nvPr/>
        </p:nvGrpSpPr>
        <p:grpSpPr>
          <a:xfrm>
            <a:off x="10908665" y="5117465"/>
            <a:ext cx="936625" cy="561340"/>
            <a:chOff x="0" y="2436305"/>
            <a:chExt cx="935383" cy="561230"/>
          </a:xfrm>
          <a:solidFill>
            <a:schemeClr val="accent2"/>
          </a:solidFill>
        </p:grpSpPr>
        <p:sp>
          <p:nvSpPr>
            <p:cNvPr id="77" name="Rounded Rectangle 76"/>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8"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200" b="1" dirty="0">
                  <a:latin typeface="Arial" panose="020B0604020202020204" pitchFamily="34" charset="0"/>
                </a:rPr>
                <a:t>结束</a:t>
              </a:r>
            </a:p>
          </p:txBody>
        </p:sp>
      </p:grpSp>
      <p:grpSp>
        <p:nvGrpSpPr>
          <p:cNvPr id="79" name="Group 78"/>
          <p:cNvGrpSpPr/>
          <p:nvPr/>
        </p:nvGrpSpPr>
        <p:grpSpPr>
          <a:xfrm>
            <a:off x="404495" y="1675130"/>
            <a:ext cx="1126490" cy="561340"/>
            <a:chOff x="0" y="2436305"/>
            <a:chExt cx="935383" cy="561230"/>
          </a:xfrm>
          <a:solidFill>
            <a:schemeClr val="accent2"/>
          </a:solidFill>
        </p:grpSpPr>
        <p:sp>
          <p:nvSpPr>
            <p:cNvPr id="80" name="Rounded Rectangle 79"/>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1"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200" b="1" dirty="0">
                  <a:latin typeface="Arial" panose="020B0604020202020204" pitchFamily="34" charset="0"/>
                </a:rPr>
                <a:t>开始</a:t>
              </a:r>
            </a:p>
          </p:txBody>
        </p:sp>
      </p:grpSp>
      <p:grpSp>
        <p:nvGrpSpPr>
          <p:cNvPr id="106" name="Group 105"/>
          <p:cNvGrpSpPr/>
          <p:nvPr/>
        </p:nvGrpSpPr>
        <p:grpSpPr>
          <a:xfrm>
            <a:off x="5132705" y="1654810"/>
            <a:ext cx="1309370" cy="606425"/>
            <a:chOff x="2118663" y="355844"/>
            <a:chExt cx="1509723" cy="905834"/>
          </a:xfrm>
          <a:solidFill>
            <a:srgbClr val="92D050"/>
          </a:solidFill>
        </p:grpSpPr>
        <p:sp>
          <p:nvSpPr>
            <p:cNvPr id="107" name="Rounded Rectangle 106"/>
            <p:cNvSpPr/>
            <p:nvPr/>
          </p:nvSpPr>
          <p:spPr>
            <a:xfrm>
              <a:off x="2118663" y="355844"/>
              <a:ext cx="1509723" cy="905834"/>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8" name="Rounded Rectangle 8"/>
            <p:cNvSpPr txBox="1"/>
            <p:nvPr/>
          </p:nvSpPr>
          <p:spPr>
            <a:xfrm>
              <a:off x="2145194" y="382375"/>
              <a:ext cx="1456661" cy="85277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altLang="zh-CN" sz="1200" b="1" kern="1200" dirty="0">
                  <a:latin typeface="Arial" panose="020B0604020202020204" pitchFamily="34" charset="0"/>
                  <a:cs typeface="Arial" panose="020B0604020202020204" pitchFamily="34" charset="0"/>
                </a:rPr>
                <a:t>AI </a:t>
              </a:r>
              <a:r>
                <a:rPr lang="zh-CN" altLang="en-US" sz="1200" b="1" dirty="0">
                  <a:latin typeface="Arial" panose="020B0604020202020204" pitchFamily="34" charset="0"/>
                  <a:cs typeface="Arial" panose="020B0604020202020204" pitchFamily="34" charset="0"/>
                </a:rPr>
                <a:t>智能识别特定字符</a:t>
              </a:r>
              <a:endParaRPr lang="zh-CN" altLang="en-US" sz="1200" b="1" kern="1200" dirty="0">
                <a:latin typeface="Arial" panose="020B0604020202020204" pitchFamily="34" charset="0"/>
                <a:cs typeface="Arial" panose="020B0604020202020204" pitchFamily="34" charset="0"/>
              </a:endParaRPr>
            </a:p>
          </p:txBody>
        </p:sp>
      </p:grpSp>
      <p:grpSp>
        <p:nvGrpSpPr>
          <p:cNvPr id="109" name="Group 108"/>
          <p:cNvGrpSpPr/>
          <p:nvPr/>
        </p:nvGrpSpPr>
        <p:grpSpPr>
          <a:xfrm>
            <a:off x="6854190" y="1671955"/>
            <a:ext cx="1309370" cy="606425"/>
            <a:chOff x="2118663" y="355844"/>
            <a:chExt cx="1509723" cy="905834"/>
          </a:xfrm>
          <a:solidFill>
            <a:srgbClr val="92D050"/>
          </a:solidFill>
        </p:grpSpPr>
        <p:sp>
          <p:nvSpPr>
            <p:cNvPr id="110" name="Rounded Rectangle 109"/>
            <p:cNvSpPr/>
            <p:nvPr/>
          </p:nvSpPr>
          <p:spPr>
            <a:xfrm>
              <a:off x="2118663" y="355844"/>
              <a:ext cx="1509723" cy="905834"/>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1" name="Rounded Rectangle 8"/>
            <p:cNvSpPr txBox="1"/>
            <p:nvPr/>
          </p:nvSpPr>
          <p:spPr>
            <a:xfrm>
              <a:off x="2145194" y="382375"/>
              <a:ext cx="1456661" cy="852772"/>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zh-CN" altLang="en-US" sz="1200" b="1" kern="1200" dirty="0">
                  <a:latin typeface="Arial" panose="020B0604020202020204" pitchFamily="34" charset="0"/>
                </a:rPr>
                <a:t>提取相关文字</a:t>
              </a:r>
            </a:p>
          </p:txBody>
        </p:sp>
      </p:grpSp>
      <p:grpSp>
        <p:nvGrpSpPr>
          <p:cNvPr id="115" name="Group 114"/>
          <p:cNvGrpSpPr/>
          <p:nvPr/>
        </p:nvGrpSpPr>
        <p:grpSpPr>
          <a:xfrm>
            <a:off x="1911350" y="1637030"/>
            <a:ext cx="1282065" cy="561340"/>
            <a:chOff x="438" y="282769"/>
            <a:chExt cx="935383" cy="561230"/>
          </a:xfrm>
          <a:solidFill>
            <a:srgbClr val="1D476D"/>
          </a:solidFill>
        </p:grpSpPr>
        <p:sp>
          <p:nvSpPr>
            <p:cNvPr id="116" name="Rounded Rectangle 115"/>
            <p:cNvSpPr/>
            <p:nvPr/>
          </p:nvSpPr>
          <p:spPr>
            <a:xfrm>
              <a:off x="438"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7" name="Rounded Rectangle 4"/>
            <p:cNvSpPr txBox="1"/>
            <p:nvPr/>
          </p:nvSpPr>
          <p:spPr>
            <a:xfrm>
              <a:off x="16876"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1200" b="1" kern="1200" dirty="0">
                  <a:latin typeface="Arial" panose="020B0604020202020204" pitchFamily="34" charset="0"/>
                </a:rPr>
                <a:t>顾客在</a:t>
              </a:r>
              <a:r>
                <a:rPr lang="zh-CN" altLang="en-US" sz="1200" b="1" dirty="0">
                  <a:latin typeface="Arial" panose="020B0604020202020204" pitchFamily="34" charset="0"/>
                </a:rPr>
                <a:t>手机程序进行注册</a:t>
              </a:r>
              <a:endParaRPr lang="zh-CN" altLang="en-US" sz="1200" b="1" kern="1200" dirty="0">
                <a:latin typeface="Arial" panose="020B0604020202020204" pitchFamily="34" charset="0"/>
              </a:endParaRPr>
            </a:p>
          </p:txBody>
        </p:sp>
      </p:grpSp>
      <p:sp>
        <p:nvSpPr>
          <p:cNvPr id="123" name="Rounded Rectangle 4"/>
          <p:cNvSpPr txBox="1"/>
          <p:nvPr/>
        </p:nvSpPr>
        <p:spPr>
          <a:xfrm>
            <a:off x="2480868" y="2895531"/>
            <a:ext cx="1237004" cy="528458"/>
          </a:xfrm>
          <a:prstGeom prst="rect">
            <a:avLst/>
          </a:prstGeom>
          <a:solidFill>
            <a:srgbClr val="FFC611"/>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1200" b="1" kern="1200" dirty="0">
                <a:solidFill>
                  <a:schemeClr val="tx1"/>
                </a:solidFill>
                <a:latin typeface="Arial" panose="020B0604020202020204" pitchFamily="34" charset="0"/>
                <a:cs typeface="Arial" panose="020B0604020202020204" pitchFamily="34" charset="0"/>
              </a:rPr>
              <a:t>对</a:t>
            </a:r>
            <a:r>
              <a:rPr lang="en-US" altLang="zh-CN" sz="1200" b="1" kern="1200" dirty="0">
                <a:solidFill>
                  <a:schemeClr val="tx1"/>
                </a:solidFill>
                <a:latin typeface="Arial" panose="020B0604020202020204" pitchFamily="34" charset="0"/>
                <a:cs typeface="Arial" panose="020B0604020202020204" pitchFamily="34" charset="0"/>
              </a:rPr>
              <a:t>OCR</a:t>
            </a:r>
            <a:r>
              <a:rPr lang="zh-CN" altLang="en-US" sz="1200" b="1" kern="1200" dirty="0">
                <a:solidFill>
                  <a:schemeClr val="tx1"/>
                </a:solidFill>
                <a:latin typeface="Arial" panose="020B0604020202020204" pitchFamily="34" charset="0"/>
                <a:cs typeface="Arial" panose="020B0604020202020204" pitchFamily="34" charset="0"/>
              </a:rPr>
              <a:t>文件进行整理</a:t>
            </a:r>
          </a:p>
        </p:txBody>
      </p:sp>
      <p:sp>
        <p:nvSpPr>
          <p:cNvPr id="126" name="Rounded Rectangle 4"/>
          <p:cNvSpPr txBox="1"/>
          <p:nvPr/>
        </p:nvSpPr>
        <p:spPr>
          <a:xfrm>
            <a:off x="404490" y="2912041"/>
            <a:ext cx="1237009" cy="528458"/>
          </a:xfrm>
          <a:prstGeom prst="rect">
            <a:avLst/>
          </a:prstGeom>
          <a:solidFill>
            <a:srgbClr val="FFC611"/>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1200" b="1" kern="1200" dirty="0">
                <a:solidFill>
                  <a:schemeClr val="tx1"/>
                </a:solidFill>
                <a:latin typeface="Arial" panose="020B0604020202020204" pitchFamily="34" charset="0"/>
              </a:rPr>
              <a:t>文件存放指定路径</a:t>
            </a:r>
          </a:p>
        </p:txBody>
      </p:sp>
      <p:grpSp>
        <p:nvGrpSpPr>
          <p:cNvPr id="127" name="Group 126"/>
          <p:cNvGrpSpPr/>
          <p:nvPr/>
        </p:nvGrpSpPr>
        <p:grpSpPr>
          <a:xfrm>
            <a:off x="490220" y="5173980"/>
            <a:ext cx="1050925" cy="561340"/>
            <a:chOff x="0" y="2436305"/>
            <a:chExt cx="935383" cy="561230"/>
          </a:xfrm>
          <a:solidFill>
            <a:srgbClr val="FFC611"/>
          </a:solidFill>
        </p:grpSpPr>
        <p:sp>
          <p:nvSpPr>
            <p:cNvPr id="128" name="Rounded Rectangle 127"/>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9"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algn="ctr" defTabSz="355600">
                <a:lnSpc>
                  <a:spcPct val="90000"/>
                </a:lnSpc>
                <a:spcBef>
                  <a:spcPct val="0"/>
                </a:spcBef>
                <a:spcAft>
                  <a:spcPct val="35000"/>
                </a:spcAft>
              </a:pPr>
              <a:r>
                <a:rPr lang="zh-CN" altLang="en-US" sz="1200" b="1" dirty="0">
                  <a:solidFill>
                    <a:schemeClr val="tx1"/>
                  </a:solidFill>
                  <a:latin typeface="Arial" panose="020B0604020202020204" pitchFamily="34" charset="0"/>
                </a:rPr>
                <a:t>机器人获取文件信息</a:t>
              </a:r>
              <a:endParaRPr lang="zh-CN" altLang="en-US" sz="1200" b="1" kern="1200" dirty="0">
                <a:solidFill>
                  <a:schemeClr val="tx1"/>
                </a:solidFill>
                <a:latin typeface="Arial" panose="020B0604020202020204" pitchFamily="34" charset="0"/>
              </a:endParaRPr>
            </a:p>
          </p:txBody>
        </p:sp>
      </p:grpSp>
      <p:sp>
        <p:nvSpPr>
          <p:cNvPr id="135" name="Rounded Rectangle 4"/>
          <p:cNvSpPr txBox="1"/>
          <p:nvPr/>
        </p:nvSpPr>
        <p:spPr>
          <a:xfrm>
            <a:off x="4610088" y="2908365"/>
            <a:ext cx="1363344" cy="528458"/>
          </a:xfrm>
          <a:prstGeom prst="rect">
            <a:avLst/>
          </a:prstGeom>
          <a:solidFill>
            <a:srgbClr val="FFC611"/>
          </a:solid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1200" b="1" kern="1200" dirty="0">
                <a:solidFill>
                  <a:schemeClr val="tx1"/>
                </a:solidFill>
                <a:latin typeface="Arial" panose="020B0604020202020204" pitchFamily="34" charset="0"/>
                <a:cs typeface="Arial" panose="020B0604020202020204" pitchFamily="34" charset="0"/>
              </a:rPr>
              <a:t>根据文件和香港身份证</a:t>
            </a:r>
            <a:r>
              <a:rPr lang="en-US" altLang="zh-CN" sz="1200" b="1" kern="1200" dirty="0">
                <a:solidFill>
                  <a:schemeClr val="tx1"/>
                </a:solidFill>
                <a:latin typeface="Arial" panose="020B0604020202020204" pitchFamily="34" charset="0"/>
                <a:cs typeface="Arial" panose="020B0604020202020204" pitchFamily="34" charset="0"/>
              </a:rPr>
              <a:t>ID</a:t>
            </a:r>
            <a:r>
              <a:rPr lang="zh-CN" altLang="en-US" sz="1200" b="1" kern="1200" dirty="0">
                <a:solidFill>
                  <a:schemeClr val="tx1"/>
                </a:solidFill>
                <a:latin typeface="Arial" panose="020B0604020202020204" pitchFamily="34" charset="0"/>
                <a:cs typeface="Arial" panose="020B0604020202020204" pitchFamily="34" charset="0"/>
              </a:rPr>
              <a:t>进行配对</a:t>
            </a:r>
          </a:p>
        </p:txBody>
      </p:sp>
      <p:grpSp>
        <p:nvGrpSpPr>
          <p:cNvPr id="136" name="Group 135"/>
          <p:cNvGrpSpPr/>
          <p:nvPr/>
        </p:nvGrpSpPr>
        <p:grpSpPr>
          <a:xfrm>
            <a:off x="6743065" y="2912110"/>
            <a:ext cx="1282065" cy="561340"/>
            <a:chOff x="1309975" y="282769"/>
            <a:chExt cx="935383" cy="561230"/>
          </a:xfrm>
          <a:solidFill>
            <a:srgbClr val="FFC611"/>
          </a:solidFill>
        </p:grpSpPr>
        <p:sp>
          <p:nvSpPr>
            <p:cNvPr id="137" name="Rounded Rectangle 136"/>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8"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1200" b="1" dirty="0">
                  <a:solidFill>
                    <a:schemeClr val="tx1"/>
                  </a:solidFill>
                  <a:latin typeface="Arial" panose="020B0604020202020204" pitchFamily="34" charset="0"/>
                  <a:cs typeface="Arial" panose="020B0604020202020204" pitchFamily="34" charset="0"/>
                </a:rPr>
                <a:t>转化成为</a:t>
              </a:r>
              <a:r>
                <a:rPr lang="en-US" altLang="zh-CN" sz="1200" b="1" dirty="0">
                  <a:solidFill>
                    <a:schemeClr val="tx1"/>
                  </a:solidFill>
                  <a:latin typeface="Arial" panose="020B0604020202020204" pitchFamily="34" charset="0"/>
                  <a:cs typeface="Arial" panose="020B0604020202020204" pitchFamily="34" charset="0"/>
                </a:rPr>
                <a:t>RPA</a:t>
              </a:r>
              <a:r>
                <a:rPr lang="zh-CN" altLang="en-US" sz="1200" b="1" dirty="0">
                  <a:solidFill>
                    <a:schemeClr val="tx1"/>
                  </a:solidFill>
                  <a:latin typeface="Arial" panose="020B0604020202020204" pitchFamily="34" charset="0"/>
                  <a:cs typeface="Arial" panose="020B0604020202020204" pitchFamily="34" charset="0"/>
                </a:rPr>
                <a:t>可读的文件格式</a:t>
              </a:r>
              <a:endParaRPr lang="zh-CN" altLang="en-US" sz="1200" b="1" kern="1200" dirty="0">
                <a:solidFill>
                  <a:schemeClr val="tx1"/>
                </a:solidFill>
                <a:latin typeface="Arial" panose="020B0604020202020204" pitchFamily="34" charset="0"/>
                <a:cs typeface="Arial" panose="020B0604020202020204" pitchFamily="34" charset="0"/>
              </a:endParaRPr>
            </a:p>
          </p:txBody>
        </p:sp>
      </p:grpSp>
      <p:sp>
        <p:nvSpPr>
          <p:cNvPr id="11" name="Bent-Up Arrow 10"/>
          <p:cNvSpPr/>
          <p:nvPr/>
        </p:nvSpPr>
        <p:spPr>
          <a:xfrm rot="5400000">
            <a:off x="4939348" y="3464880"/>
            <a:ext cx="1066482" cy="1083628"/>
          </a:xfrm>
          <a:prstGeom prst="bentUpArrow">
            <a:avLst>
              <a:gd name="adj1" fmla="val 8327"/>
              <a:gd name="adj2" fmla="val 13718"/>
              <a:gd name="adj3" fmla="val 148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12" name="Right Arrow 11"/>
          <p:cNvSpPr/>
          <p:nvPr/>
        </p:nvSpPr>
        <p:spPr>
          <a:xfrm>
            <a:off x="1641475" y="1908810"/>
            <a:ext cx="201930" cy="11493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139" name="Right Arrow 138"/>
          <p:cNvSpPr/>
          <p:nvPr/>
        </p:nvSpPr>
        <p:spPr>
          <a:xfrm>
            <a:off x="3254375" y="1908810"/>
            <a:ext cx="201930" cy="11493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140" name="Right Arrow 139"/>
          <p:cNvSpPr/>
          <p:nvPr/>
        </p:nvSpPr>
        <p:spPr>
          <a:xfrm>
            <a:off x="6541135" y="1924685"/>
            <a:ext cx="201930" cy="11493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4" name="Left Arrow 3"/>
          <p:cNvSpPr/>
          <p:nvPr/>
        </p:nvSpPr>
        <p:spPr>
          <a:xfrm>
            <a:off x="6060615" y="3139440"/>
            <a:ext cx="606094" cy="159348"/>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3" name="Left Arrow 82"/>
          <p:cNvSpPr/>
          <p:nvPr/>
        </p:nvSpPr>
        <p:spPr>
          <a:xfrm>
            <a:off x="3822817" y="3164808"/>
            <a:ext cx="705485" cy="147955"/>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4" name="Left Arrow 83"/>
          <p:cNvSpPr/>
          <p:nvPr/>
        </p:nvSpPr>
        <p:spPr>
          <a:xfrm>
            <a:off x="1711235" y="3130134"/>
            <a:ext cx="708661" cy="167490"/>
          </a:xfrm>
          <a:prstGeom prst="lef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5" name="Right Arrow 84"/>
          <p:cNvSpPr/>
          <p:nvPr/>
        </p:nvSpPr>
        <p:spPr>
          <a:xfrm>
            <a:off x="7325360" y="4236720"/>
            <a:ext cx="367665"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6" name="Right Arrow 85"/>
          <p:cNvSpPr/>
          <p:nvPr/>
        </p:nvSpPr>
        <p:spPr>
          <a:xfrm>
            <a:off x="9104313" y="4244069"/>
            <a:ext cx="367665"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7" name="Right Arrow 86"/>
          <p:cNvSpPr/>
          <p:nvPr/>
        </p:nvSpPr>
        <p:spPr>
          <a:xfrm>
            <a:off x="1625600" y="5368290"/>
            <a:ext cx="234950"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8" name="Right Arrow 87"/>
          <p:cNvSpPr/>
          <p:nvPr/>
        </p:nvSpPr>
        <p:spPr>
          <a:xfrm>
            <a:off x="3124835" y="5368290"/>
            <a:ext cx="197485"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89" name="Right Arrow 88"/>
          <p:cNvSpPr/>
          <p:nvPr/>
        </p:nvSpPr>
        <p:spPr>
          <a:xfrm>
            <a:off x="4628515" y="5366385"/>
            <a:ext cx="140970"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90" name="Right Arrow 89"/>
          <p:cNvSpPr/>
          <p:nvPr/>
        </p:nvSpPr>
        <p:spPr>
          <a:xfrm>
            <a:off x="6129020" y="5325110"/>
            <a:ext cx="229870"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91" name="Right Arrow 90"/>
          <p:cNvSpPr/>
          <p:nvPr/>
        </p:nvSpPr>
        <p:spPr>
          <a:xfrm>
            <a:off x="7855585" y="5352415"/>
            <a:ext cx="147955" cy="19113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92" name="Right Arrow 91"/>
          <p:cNvSpPr/>
          <p:nvPr/>
        </p:nvSpPr>
        <p:spPr>
          <a:xfrm>
            <a:off x="9140825" y="5357495"/>
            <a:ext cx="261620" cy="1879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93" name="Right Arrow 92"/>
          <p:cNvSpPr/>
          <p:nvPr/>
        </p:nvSpPr>
        <p:spPr>
          <a:xfrm>
            <a:off x="10506710" y="5325110"/>
            <a:ext cx="367665"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94" name="Bent Arrow 93"/>
          <p:cNvSpPr/>
          <p:nvPr/>
        </p:nvSpPr>
        <p:spPr>
          <a:xfrm rot="5400000">
            <a:off x="11042650" y="4291330"/>
            <a:ext cx="408305" cy="631825"/>
          </a:xfrm>
          <a:prstGeom prst="ben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solidFill>
                <a:schemeClr val="tx1"/>
              </a:solidFill>
              <a:latin typeface="Arial" panose="020B0604020202020204" pitchFamily="34" charset="0"/>
              <a:cs typeface="Arial" panose="020B0604020202020204" pitchFamily="34" charset="0"/>
            </a:endParaRPr>
          </a:p>
        </p:txBody>
      </p:sp>
      <p:sp>
        <p:nvSpPr>
          <p:cNvPr id="7" name="Down Arrow 6"/>
          <p:cNvSpPr/>
          <p:nvPr/>
        </p:nvSpPr>
        <p:spPr>
          <a:xfrm>
            <a:off x="889000" y="3573379"/>
            <a:ext cx="193842" cy="1483126"/>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10" name="TextBox 9"/>
          <p:cNvSpPr txBox="1"/>
          <p:nvPr/>
        </p:nvSpPr>
        <p:spPr>
          <a:xfrm>
            <a:off x="3879191" y="2878823"/>
            <a:ext cx="669925" cy="275590"/>
          </a:xfrm>
          <a:prstGeom prst="rect">
            <a:avLst/>
          </a:prstGeom>
          <a:noFill/>
          <a:ln>
            <a:noFill/>
          </a:ln>
        </p:spPr>
        <p:txBody>
          <a:bodyPr wrap="square" rtlCol="0">
            <a:spAutoFit/>
          </a:bodyPr>
          <a:lstStyle/>
          <a:p>
            <a:r>
              <a:rPr lang="zh-CN" altLang="en-US" sz="1200" b="1" dirty="0">
                <a:solidFill>
                  <a:schemeClr val="bg1"/>
                </a:solidFill>
                <a:latin typeface="Arial" panose="020B0604020202020204" pitchFamily="34" charset="0"/>
              </a:rPr>
              <a:t>匹配</a:t>
            </a:r>
          </a:p>
        </p:txBody>
      </p:sp>
      <p:sp>
        <p:nvSpPr>
          <p:cNvPr id="95" name="TextBox 94"/>
          <p:cNvSpPr txBox="1"/>
          <p:nvPr/>
        </p:nvSpPr>
        <p:spPr>
          <a:xfrm>
            <a:off x="5093957" y="4057062"/>
            <a:ext cx="879475" cy="275590"/>
          </a:xfrm>
          <a:prstGeom prst="rect">
            <a:avLst/>
          </a:prstGeom>
          <a:noFill/>
          <a:ln>
            <a:noFill/>
          </a:ln>
        </p:spPr>
        <p:txBody>
          <a:bodyPr wrap="square" rtlCol="0">
            <a:spAutoFit/>
          </a:bodyPr>
          <a:lstStyle/>
          <a:p>
            <a:r>
              <a:rPr lang="zh-CN" altLang="en-US" sz="1200" b="1" dirty="0">
                <a:solidFill>
                  <a:schemeClr val="bg1"/>
                </a:solidFill>
                <a:latin typeface="Arial" panose="020B0604020202020204" pitchFamily="34" charset="0"/>
              </a:rPr>
              <a:t>不匹配</a:t>
            </a:r>
          </a:p>
        </p:txBody>
      </p:sp>
      <p:sp>
        <p:nvSpPr>
          <p:cNvPr id="9" name="TextBox 8"/>
          <p:cNvSpPr txBox="1"/>
          <p:nvPr/>
        </p:nvSpPr>
        <p:spPr>
          <a:xfrm>
            <a:off x="1365250" y="4050665"/>
            <a:ext cx="1101725" cy="460375"/>
          </a:xfrm>
          <a:prstGeom prst="rect">
            <a:avLst/>
          </a:prstGeom>
          <a:noFill/>
          <a:ln>
            <a:noFill/>
          </a:ln>
        </p:spPr>
        <p:txBody>
          <a:bodyPr wrap="square" rtlCol="0">
            <a:spAutoFit/>
          </a:bodyPr>
          <a:lstStyle/>
          <a:p>
            <a:r>
              <a:rPr lang="en-US" altLang="zh-CN" sz="2400" b="1" dirty="0">
                <a:solidFill>
                  <a:srgbClr val="FFC611"/>
                </a:solidFill>
                <a:latin typeface="Arial" panose="020B0604020202020204" pitchFamily="34" charset="0"/>
                <a:cs typeface="Arial" panose="020B0604020202020204" pitchFamily="34" charset="0"/>
              </a:rPr>
              <a:t>RPA</a:t>
            </a:r>
          </a:p>
        </p:txBody>
      </p:sp>
      <p:sp>
        <p:nvSpPr>
          <p:cNvPr id="96" name="TextBox 95"/>
          <p:cNvSpPr txBox="1"/>
          <p:nvPr/>
        </p:nvSpPr>
        <p:spPr>
          <a:xfrm>
            <a:off x="4848860" y="2319655"/>
            <a:ext cx="668020" cy="460375"/>
          </a:xfrm>
          <a:prstGeom prst="rect">
            <a:avLst/>
          </a:prstGeom>
          <a:noFill/>
          <a:ln>
            <a:noFill/>
          </a:ln>
        </p:spPr>
        <p:txBody>
          <a:bodyPr wrap="square" rtlCol="0">
            <a:spAutoFit/>
          </a:bodyPr>
          <a:lstStyle/>
          <a:p>
            <a:r>
              <a:rPr lang="en-US" altLang="zh-CN" sz="2400" b="1" dirty="0">
                <a:solidFill>
                  <a:srgbClr val="92D050"/>
                </a:solidFill>
                <a:latin typeface="Arial" panose="020B0604020202020204" pitchFamily="34" charset="0"/>
                <a:cs typeface="Arial" panose="020B0604020202020204" pitchFamily="34" charset="0"/>
              </a:rPr>
              <a:t>AI</a:t>
            </a:r>
          </a:p>
        </p:txBody>
      </p:sp>
      <p:sp>
        <p:nvSpPr>
          <p:cNvPr id="97" name="TextBox 96"/>
          <p:cNvSpPr txBox="1"/>
          <p:nvPr/>
        </p:nvSpPr>
        <p:spPr>
          <a:xfrm>
            <a:off x="8655685" y="3479165"/>
            <a:ext cx="1689100" cy="461665"/>
          </a:xfrm>
          <a:prstGeom prst="rect">
            <a:avLst/>
          </a:prstGeom>
          <a:noFill/>
          <a:ln>
            <a:noFill/>
          </a:ln>
        </p:spPr>
        <p:txBody>
          <a:bodyPr wrap="square" rtlCol="0">
            <a:spAutoFit/>
          </a:bodyPr>
          <a:lstStyle/>
          <a:p>
            <a:r>
              <a:rPr lang="zh-CN" altLang="en-US" sz="2400" b="1" dirty="0">
                <a:solidFill>
                  <a:srgbClr val="1D476D"/>
                </a:solidFill>
                <a:latin typeface="Arial" panose="020B0604020202020204" pitchFamily="34" charset="0"/>
                <a:cs typeface="Arial" panose="020B0604020202020204" pitchFamily="34" charset="0"/>
              </a:rPr>
              <a:t>人手操作</a:t>
            </a:r>
            <a:endParaRPr lang="en-US" altLang="zh-CN" sz="2400" b="1" dirty="0">
              <a:solidFill>
                <a:srgbClr val="1D476D"/>
              </a:solidFill>
              <a:latin typeface="Arial" panose="020B0604020202020204" pitchFamily="34" charset="0"/>
              <a:cs typeface="Arial" panose="020B0604020202020204" pitchFamily="34" charset="0"/>
            </a:endParaRPr>
          </a:p>
        </p:txBody>
      </p:sp>
      <p:grpSp>
        <p:nvGrpSpPr>
          <p:cNvPr id="98" name="Group 97"/>
          <p:cNvGrpSpPr/>
          <p:nvPr/>
        </p:nvGrpSpPr>
        <p:grpSpPr>
          <a:xfrm>
            <a:off x="3477895" y="1653540"/>
            <a:ext cx="1363345" cy="625475"/>
            <a:chOff x="1309975" y="282769"/>
            <a:chExt cx="935383" cy="561230"/>
          </a:xfrm>
          <a:solidFill>
            <a:srgbClr val="FFC611"/>
          </a:solidFill>
        </p:grpSpPr>
        <p:sp>
          <p:nvSpPr>
            <p:cNvPr id="99" name="Rounded Rectangle 98"/>
            <p:cNvSpPr/>
            <p:nvPr/>
          </p:nvSpPr>
          <p:spPr>
            <a:xfrm>
              <a:off x="1309975" y="282769"/>
              <a:ext cx="935383" cy="561230"/>
            </a:xfrm>
            <a:prstGeom prst="roundRect">
              <a:avLst>
                <a:gd name="adj" fmla="val 10000"/>
              </a:avLst>
            </a:prstGeom>
            <a:grp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0" name="Rounded Rectangle 4"/>
            <p:cNvSpPr txBox="1"/>
            <p:nvPr/>
          </p:nvSpPr>
          <p:spPr>
            <a:xfrm>
              <a:off x="1326413" y="299207"/>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355600">
                <a:lnSpc>
                  <a:spcPct val="90000"/>
                </a:lnSpc>
                <a:spcBef>
                  <a:spcPct val="0"/>
                </a:spcBef>
                <a:spcAft>
                  <a:spcPct val="35000"/>
                </a:spcAft>
              </a:pPr>
              <a:r>
                <a:rPr lang="zh-CN" altLang="en-US" sz="1200" b="1" dirty="0">
                  <a:solidFill>
                    <a:schemeClr val="tx1"/>
                  </a:solidFill>
                  <a:latin typeface="Arial" panose="020B0604020202020204" pitchFamily="34" charset="0"/>
                  <a:cs typeface="Arial" panose="020B0604020202020204" pitchFamily="34" charset="0"/>
                </a:rPr>
                <a:t>存放指定云盘</a:t>
              </a:r>
              <a:r>
                <a:rPr lang="zh-CN" altLang="en-US" sz="1200" b="1" kern="1200" dirty="0">
                  <a:solidFill>
                    <a:schemeClr val="tx1"/>
                  </a:solidFill>
                  <a:latin typeface="Arial" panose="020B0604020202020204" pitchFamily="34" charset="0"/>
                  <a:cs typeface="Arial" panose="020B0604020202020204" pitchFamily="34" charset="0"/>
                </a:rPr>
                <a:t>，机器人调用云接口</a:t>
              </a:r>
            </a:p>
          </p:txBody>
        </p:sp>
      </p:grpSp>
      <p:sp>
        <p:nvSpPr>
          <p:cNvPr id="102" name="Down Arrow 101"/>
          <p:cNvSpPr/>
          <p:nvPr/>
        </p:nvSpPr>
        <p:spPr>
          <a:xfrm>
            <a:off x="7372350" y="2426970"/>
            <a:ext cx="223520" cy="246380"/>
          </a:xfrm>
          <a:prstGeom prst="down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103" name="文本框 4"/>
          <p:cNvSpPr txBox="1"/>
          <p:nvPr/>
        </p:nvSpPr>
        <p:spPr>
          <a:xfrm>
            <a:off x="4778957" y="154765"/>
            <a:ext cx="2671609" cy="800219"/>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执行流程图</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di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4" name="TextBox 4"/>
          <p:cNvSpPr txBox="1"/>
          <p:nvPr/>
        </p:nvSpPr>
        <p:spPr>
          <a:xfrm>
            <a:off x="10489917" y="6554135"/>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
        <p:nvSpPr>
          <p:cNvPr id="5" name="Right Arrow 139"/>
          <p:cNvSpPr/>
          <p:nvPr/>
        </p:nvSpPr>
        <p:spPr>
          <a:xfrm>
            <a:off x="4930775" y="1945005"/>
            <a:ext cx="201930" cy="11493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grpSp>
        <p:nvGrpSpPr>
          <p:cNvPr id="6" name="Group 51"/>
          <p:cNvGrpSpPr/>
          <p:nvPr/>
        </p:nvGrpSpPr>
        <p:grpSpPr>
          <a:xfrm>
            <a:off x="8075295" y="5896610"/>
            <a:ext cx="1101725" cy="677545"/>
            <a:chOff x="0" y="2436305"/>
            <a:chExt cx="935383" cy="561230"/>
          </a:xfrm>
          <a:solidFill>
            <a:srgbClr val="FFC611"/>
          </a:solidFill>
        </p:grpSpPr>
        <p:sp>
          <p:nvSpPr>
            <p:cNvPr id="13" name="Rounded Rectangle 52"/>
            <p:cNvSpPr/>
            <p:nvPr/>
          </p:nvSpPr>
          <p:spPr>
            <a:xfrm>
              <a:off x="0" y="2436305"/>
              <a:ext cx="935383" cy="561230"/>
            </a:xfrm>
            <a:prstGeom prst="roundRect">
              <a:avLst>
                <a:gd name="adj" fmla="val 10000"/>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ounded Rectangle 4"/>
            <p:cNvSpPr txBox="1"/>
            <p:nvPr/>
          </p:nvSpPr>
          <p:spPr>
            <a:xfrm>
              <a:off x="16438" y="2452743"/>
              <a:ext cx="902507" cy="528354"/>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200" b="1" dirty="0">
                  <a:solidFill>
                    <a:schemeClr val="tx1"/>
                  </a:solidFill>
                  <a:latin typeface="Arial" panose="020B0604020202020204" pitchFamily="34" charset="0"/>
                </a:rPr>
                <a:t>生成客户画像</a:t>
              </a:r>
            </a:p>
          </p:txBody>
        </p:sp>
      </p:grpSp>
      <p:sp>
        <p:nvSpPr>
          <p:cNvPr id="18" name="Rounded Rectangle 4"/>
          <p:cNvSpPr txBox="1"/>
          <p:nvPr/>
        </p:nvSpPr>
        <p:spPr>
          <a:xfrm>
            <a:off x="9538970" y="5886450"/>
            <a:ext cx="950947" cy="528457"/>
          </a:xfrm>
          <a:prstGeom prst="rect">
            <a:avLst/>
          </a:prstGeom>
        </p:spPr>
        <p:style>
          <a:lnRef idx="0">
            <a:schemeClr val="accent5"/>
          </a:lnRef>
          <a:fillRef idx="3">
            <a:schemeClr val="accent5"/>
          </a:fillRef>
          <a:effectRef idx="3">
            <a:schemeClr val="accent5"/>
          </a:effectRef>
          <a:fontRef idx="minor">
            <a:schemeClr val="lt1"/>
          </a:fontRef>
        </p:style>
        <p:txBody>
          <a:bodyPr spcFirstLastPara="0" vert="horz" wrap="square" lIns="30480" tIns="30480" rIns="30480" bIns="30480" numCol="1" spcCol="1270" anchor="ctr" anchorCtr="0">
            <a:noAutofit/>
          </a:bodyPr>
          <a:lstStyle/>
          <a:p>
            <a:pPr lvl="0" algn="ctr" defTabSz="577850">
              <a:lnSpc>
                <a:spcPct val="90000"/>
              </a:lnSpc>
              <a:spcBef>
                <a:spcPct val="0"/>
              </a:spcBef>
              <a:spcAft>
                <a:spcPct val="35000"/>
              </a:spcAft>
            </a:pPr>
            <a:r>
              <a:rPr lang="zh-CN" altLang="en-US" sz="1200" b="1" dirty="0">
                <a:latin typeface="Arial" panose="020B0604020202020204" pitchFamily="34" charset="0"/>
              </a:rPr>
              <a:t>大数据系统</a:t>
            </a:r>
          </a:p>
        </p:txBody>
      </p:sp>
      <p:sp>
        <p:nvSpPr>
          <p:cNvPr id="19" name="Right Arrow 89"/>
          <p:cNvSpPr/>
          <p:nvPr/>
        </p:nvSpPr>
        <p:spPr>
          <a:xfrm rot="2040000">
            <a:off x="7591425" y="5999480"/>
            <a:ext cx="327660" cy="21399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
        <p:nvSpPr>
          <p:cNvPr id="21" name="Right Arrow 89"/>
          <p:cNvSpPr/>
          <p:nvPr/>
        </p:nvSpPr>
        <p:spPr>
          <a:xfrm>
            <a:off x="9243060" y="6046470"/>
            <a:ext cx="229870" cy="177165"/>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4010673" y="201266"/>
            <a:ext cx="4316895" cy="800219"/>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模式和技术创新性</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di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TextBox 1"/>
          <p:cNvSpPr txBox="1"/>
          <p:nvPr/>
        </p:nvSpPr>
        <p:spPr>
          <a:xfrm>
            <a:off x="502736" y="1697763"/>
            <a:ext cx="10874829" cy="3963008"/>
          </a:xfrm>
          <a:prstGeom prst="rect">
            <a:avLst/>
          </a:prstGeom>
          <a:noFill/>
        </p:spPr>
        <p:txBody>
          <a:bodyPr wrap="square" rtlCol="0">
            <a:spAutoFit/>
          </a:bodyPr>
          <a:lstStyle/>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1. </a:t>
            </a:r>
            <a:r>
              <a:rPr lang="zh-CN" altLang="en-US" sz="1600" dirty="0">
                <a:solidFill>
                  <a:schemeClr val="bg1"/>
                </a:solidFill>
                <a:latin typeface="微软雅黑" panose="020B0503020204020204" pitchFamily="34" charset="-122"/>
                <a:ea typeface="微软雅黑" panose="020B0503020204020204" pitchFamily="34" charset="-122"/>
              </a:rPr>
              <a:t>在验证客户关系管理系统中身份证图片和银行系统之间的客户信息，传统的手动验证耗时长，而且有机会出错，满足不了业务快速增长的需求，通过</a:t>
            </a:r>
            <a:r>
              <a:rPr lang="en-US" altLang="zh-CN" sz="1600" dirty="0">
                <a:solidFill>
                  <a:schemeClr val="bg1"/>
                </a:solidFill>
                <a:latin typeface="微软雅黑" panose="020B0503020204020204" pitchFamily="34" charset="-122"/>
                <a:ea typeface="微软雅黑" panose="020B0503020204020204" pitchFamily="34" charset="-122"/>
              </a:rPr>
              <a:t>RPA</a:t>
            </a:r>
            <a:r>
              <a:rPr lang="zh-CN" altLang="en-US" sz="1600" dirty="0">
                <a:solidFill>
                  <a:schemeClr val="bg1"/>
                </a:solidFill>
                <a:latin typeface="微软雅黑" panose="020B0503020204020204" pitchFamily="34" charset="-122"/>
                <a:ea typeface="微软雅黑" panose="020B0503020204020204" pitchFamily="34" charset="-122"/>
              </a:rPr>
              <a:t>技术的引用，将使验证速度和准确率大大提高，同时能节省人手，减低运营成本</a:t>
            </a:r>
            <a:endParaRPr lang="en-US" altLang="zh-CN" sz="1600" dirty="0">
              <a:solidFill>
                <a:schemeClr val="bg1"/>
              </a:solidFill>
              <a:latin typeface="微软雅黑" panose="020B0503020204020204" pitchFamily="34" charset="-122"/>
              <a:ea typeface="微软雅黑" panose="020B0503020204020204" pitchFamily="34" charset="-122"/>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r>
              <a:rPr lang="en-US" altLang="zh-CN" sz="1600" dirty="0">
                <a:solidFill>
                  <a:schemeClr val="bg1"/>
                </a:solidFill>
                <a:latin typeface="Segoe UI" panose="020B0502040204020203" pitchFamily="34" charset="0"/>
                <a:ea typeface="inherit"/>
                <a:cs typeface="Segoe UI" panose="020B0502040204020203" pitchFamily="34" charset="0"/>
              </a:rPr>
              <a:t>Manual validate ID card image</a:t>
            </a:r>
            <a:r>
              <a:rPr lang="zh-CN" altLang="zh-CN" sz="1600" dirty="0">
                <a:solidFill>
                  <a:schemeClr val="bg1"/>
                </a:solidFill>
                <a:latin typeface="Segoe UI" panose="020B0502040204020203" pitchFamily="34" charset="0"/>
                <a:ea typeface="inherit"/>
                <a:cs typeface="Segoe UI" panose="020B0502040204020203" pitchFamily="34" charset="0"/>
              </a:rPr>
              <a:t> between </a:t>
            </a:r>
            <a:r>
              <a:rPr lang="en-US" altLang="zh-CN" sz="1600" dirty="0">
                <a:solidFill>
                  <a:schemeClr val="bg1"/>
                </a:solidFill>
                <a:latin typeface="Segoe UI" panose="020B0502040204020203" pitchFamily="34" charset="0"/>
                <a:ea typeface="inherit"/>
                <a:cs typeface="Segoe UI" panose="020B0502040204020203" pitchFamily="34" charset="0"/>
              </a:rPr>
              <a:t>CRM</a:t>
            </a:r>
            <a:r>
              <a:rPr lang="zh-CN" altLang="zh-CN" sz="1600" dirty="0">
                <a:solidFill>
                  <a:schemeClr val="bg1"/>
                </a:solidFill>
                <a:latin typeface="Segoe UI" panose="020B0502040204020203" pitchFamily="34" charset="0"/>
                <a:ea typeface="inherit"/>
                <a:cs typeface="Segoe UI" panose="020B0502040204020203" pitchFamily="34" charset="0"/>
              </a:rPr>
              <a:t> Portal</a:t>
            </a:r>
            <a:r>
              <a:rPr lang="en-US" altLang="zh-CN" sz="1600" dirty="0">
                <a:solidFill>
                  <a:schemeClr val="bg1"/>
                </a:solidFill>
                <a:latin typeface="Segoe UI" panose="020B0502040204020203" pitchFamily="34" charset="0"/>
                <a:ea typeface="inherit"/>
                <a:cs typeface="Segoe UI" panose="020B0502040204020203" pitchFamily="34" charset="0"/>
              </a:rPr>
              <a:t> and Core Banking system, usually </a:t>
            </a:r>
            <a:r>
              <a:rPr lang="zh-CN" altLang="zh-CN" sz="1600" dirty="0">
                <a:solidFill>
                  <a:schemeClr val="bg1"/>
                </a:solidFill>
                <a:latin typeface="Segoe UI" panose="020B0502040204020203" pitchFamily="34" charset="0"/>
                <a:ea typeface="inherit"/>
                <a:cs typeface="Segoe UI" panose="020B0502040204020203" pitchFamily="34" charset="0"/>
              </a:rPr>
              <a:t>takes a long time and </a:t>
            </a:r>
            <a:r>
              <a:rPr lang="en-US" altLang="zh-CN" sz="1600" dirty="0">
                <a:solidFill>
                  <a:schemeClr val="bg1"/>
                </a:solidFill>
                <a:latin typeface="Segoe UI" panose="020B0502040204020203" pitchFamily="34" charset="0"/>
                <a:ea typeface="inherit"/>
                <a:cs typeface="Segoe UI" panose="020B0502040204020203" pitchFamily="34" charset="0"/>
              </a:rPr>
              <a:t>will cause some</a:t>
            </a:r>
            <a:r>
              <a:rPr lang="zh-CN" altLang="zh-CN" sz="1600" dirty="0">
                <a:solidFill>
                  <a:schemeClr val="bg1"/>
                </a:solidFill>
                <a:latin typeface="Segoe UI" panose="020B0502040204020203" pitchFamily="34" charset="0"/>
                <a:ea typeface="inherit"/>
                <a:cs typeface="Segoe UI" panose="020B0502040204020203" pitchFamily="34" charset="0"/>
              </a:rPr>
              <a:t> mistakes</a:t>
            </a:r>
            <a:r>
              <a:rPr lang="en-US" altLang="zh-CN" sz="1600" dirty="0">
                <a:solidFill>
                  <a:schemeClr val="bg1"/>
                </a:solidFill>
                <a:latin typeface="Segoe UI" panose="020B0502040204020203" pitchFamily="34" charset="0"/>
                <a:ea typeface="inherit"/>
                <a:cs typeface="Segoe UI" panose="020B0502040204020203" pitchFamily="34" charset="0"/>
              </a:rPr>
              <a:t> possibly</a:t>
            </a:r>
            <a:r>
              <a:rPr lang="zh-CN" altLang="zh-CN" sz="1600" dirty="0">
                <a:solidFill>
                  <a:schemeClr val="bg1"/>
                </a:solidFill>
                <a:latin typeface="Segoe UI" panose="020B0502040204020203" pitchFamily="34" charset="0"/>
                <a:ea typeface="inherit"/>
                <a:cs typeface="Segoe UI" panose="020B0502040204020203" pitchFamily="34" charset="0"/>
              </a:rPr>
              <a:t>. It cannot meet the needs of rapid business growth. RPA technology will make the verification speed and accurate</a:t>
            </a:r>
            <a:r>
              <a:rPr lang="en-US" altLang="zh-CN" sz="1600" dirty="0">
                <a:solidFill>
                  <a:schemeClr val="bg1"/>
                </a:solidFill>
                <a:latin typeface="Segoe UI" panose="020B0502040204020203" pitchFamily="34" charset="0"/>
                <a:ea typeface="inherit"/>
                <a:cs typeface="Segoe UI" panose="020B0502040204020203" pitchFamily="34" charset="0"/>
              </a:rPr>
              <a:t>,</a:t>
            </a:r>
            <a:r>
              <a:rPr lang="zh-CN" altLang="zh-CN" sz="1600" dirty="0">
                <a:solidFill>
                  <a:schemeClr val="bg1"/>
                </a:solidFill>
                <a:latin typeface="Segoe UI" panose="020B0502040204020203" pitchFamily="34" charset="0"/>
                <a:ea typeface="inherit"/>
                <a:cs typeface="Segoe UI" panose="020B0502040204020203" pitchFamily="34" charset="0"/>
              </a:rPr>
              <a:t> </a:t>
            </a:r>
            <a:r>
              <a:rPr lang="en-US" altLang="zh-CN" sz="1600" dirty="0">
                <a:solidFill>
                  <a:schemeClr val="bg1"/>
                </a:solidFill>
                <a:latin typeface="Segoe UI" panose="020B0502040204020203" pitchFamily="34" charset="0"/>
                <a:ea typeface="inherit"/>
                <a:cs typeface="Segoe UI" panose="020B0502040204020203" pitchFamily="34" charset="0"/>
              </a:rPr>
              <a:t>which can </a:t>
            </a:r>
            <a:r>
              <a:rPr lang="zh-CN" altLang="zh-CN" sz="1600" dirty="0">
                <a:solidFill>
                  <a:schemeClr val="bg1"/>
                </a:solidFill>
                <a:latin typeface="Segoe UI" panose="020B0502040204020203" pitchFamily="34" charset="0"/>
                <a:ea typeface="inherit"/>
                <a:cs typeface="Segoe UI" panose="020B0502040204020203" pitchFamily="34" charset="0"/>
              </a:rPr>
              <a:t>sav</a:t>
            </a:r>
            <a:r>
              <a:rPr lang="en-US" altLang="zh-CN" sz="1600" dirty="0">
                <a:solidFill>
                  <a:schemeClr val="bg1"/>
                </a:solidFill>
                <a:latin typeface="Segoe UI" panose="020B0502040204020203" pitchFamily="34" charset="0"/>
                <a:ea typeface="inherit"/>
                <a:cs typeface="Segoe UI" panose="020B0502040204020203" pitchFamily="34" charset="0"/>
              </a:rPr>
              <a:t>e</a:t>
            </a:r>
            <a:r>
              <a:rPr lang="zh-CN" altLang="zh-CN" sz="1600" dirty="0">
                <a:solidFill>
                  <a:schemeClr val="bg1"/>
                </a:solidFill>
                <a:latin typeface="Segoe UI" panose="020B0502040204020203" pitchFamily="34" charset="0"/>
                <a:ea typeface="inherit"/>
                <a:cs typeface="Segoe UI" panose="020B0502040204020203" pitchFamily="34" charset="0"/>
              </a:rPr>
              <a:t> manpower and reduc</a:t>
            </a:r>
            <a:r>
              <a:rPr lang="en-US" altLang="zh-CN" sz="1600" dirty="0">
                <a:solidFill>
                  <a:schemeClr val="bg1"/>
                </a:solidFill>
                <a:latin typeface="Segoe UI" panose="020B0502040204020203" pitchFamily="34" charset="0"/>
                <a:ea typeface="inherit"/>
                <a:cs typeface="Segoe UI" panose="020B0502040204020203" pitchFamily="34" charset="0"/>
              </a:rPr>
              <a:t>e the</a:t>
            </a:r>
            <a:r>
              <a:rPr lang="zh-CN" altLang="zh-CN" sz="1600" dirty="0">
                <a:solidFill>
                  <a:schemeClr val="bg1"/>
                </a:solidFill>
                <a:latin typeface="Segoe UI" panose="020B0502040204020203" pitchFamily="34" charset="0"/>
                <a:ea typeface="inherit"/>
                <a:cs typeface="Segoe UI" panose="020B0502040204020203" pitchFamily="34" charset="0"/>
              </a:rPr>
              <a:t> operating costs</a:t>
            </a:r>
            <a:r>
              <a:rPr lang="en-US" altLang="zh-CN" sz="1600" dirty="0">
                <a:solidFill>
                  <a:schemeClr val="bg1"/>
                </a:solidFill>
                <a:latin typeface="Segoe UI" panose="020B0502040204020203" pitchFamily="34" charset="0"/>
                <a:ea typeface="inherit"/>
                <a:cs typeface="Segoe UI" panose="020B0502040204020203" pitchFamily="34" charset="0"/>
              </a:rPr>
              <a:t>.</a:t>
            </a:r>
            <a:r>
              <a:rPr lang="zh-CN" altLang="zh-CN" sz="1600" dirty="0">
                <a:solidFill>
                  <a:schemeClr val="bg1"/>
                </a:solidFill>
                <a:latin typeface="Segoe UI" panose="020B0502040204020203" pitchFamily="34" charset="0"/>
                <a:ea typeface="inherit"/>
                <a:cs typeface="Segoe UI" panose="020B0502040204020203" pitchFamily="34" charset="0"/>
              </a:rPr>
              <a:t> </a:t>
            </a:r>
            <a:endParaRPr lang="en-US" altLang="zh-CN" sz="1600" dirty="0">
              <a:solidFill>
                <a:schemeClr val="bg1"/>
              </a:solidFill>
              <a:latin typeface="Segoe UI" panose="020B0502040204020203" pitchFamily="34" charset="0"/>
              <a:ea typeface="inherit"/>
              <a:cs typeface="Segoe UI" panose="020B0502040204020203" pitchFamily="34" charset="0"/>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endParaRPr lang="en-US" altLang="zh-CN" sz="1400" dirty="0">
              <a:solidFill>
                <a:schemeClr val="bg1"/>
              </a:solidFill>
              <a:latin typeface="Segoe UI" panose="020B0502040204020203" pitchFamily="34" charset="0"/>
              <a:ea typeface="inherit"/>
              <a:cs typeface="Segoe UI" panose="020B0502040204020203" pitchFamily="34" charset="0"/>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endParaRPr lang="en-US" altLang="zh-CN" sz="1400" dirty="0">
              <a:solidFill>
                <a:schemeClr val="bg1"/>
              </a:solidFill>
              <a:latin typeface="Segoe UI" panose="020B0502040204020203" pitchFamily="34" charset="0"/>
              <a:ea typeface="inherit"/>
              <a:cs typeface="Segoe UI" panose="020B0502040204020203" pitchFamily="34" charset="0"/>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endParaRPr lang="en-US" altLang="zh-CN" sz="1400" dirty="0">
              <a:solidFill>
                <a:schemeClr val="bg1"/>
              </a:solidFill>
              <a:latin typeface="Segoe UI" panose="020B0502040204020203" pitchFamily="34" charset="0"/>
              <a:ea typeface="inherit"/>
              <a:cs typeface="Segoe UI" panose="020B0502040204020203" pitchFamily="34" charset="0"/>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endParaRPr lang="en-US" altLang="zh-CN" sz="1400" dirty="0">
              <a:solidFill>
                <a:schemeClr val="bg1"/>
              </a:solidFill>
              <a:latin typeface="Segoe UI" panose="020B0502040204020203" pitchFamily="34" charset="0"/>
              <a:ea typeface="inherit"/>
              <a:cs typeface="Segoe UI" panose="020B0502040204020203" pitchFamily="34" charset="0"/>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endParaRPr lang="zh-CN" altLang="en-US" sz="1400" dirty="0">
              <a:solidFill>
                <a:schemeClr val="bg1"/>
              </a:solidFill>
              <a:latin typeface="微软雅黑" panose="020B0503020204020204" pitchFamily="34" charset="-122"/>
              <a:ea typeface="微软雅黑" panose="020B0503020204020204" pitchFamily="34" charset="-122"/>
            </a:endParaRPr>
          </a:p>
        </p:txBody>
      </p:sp>
      <p:sp>
        <p:nvSpPr>
          <p:cNvPr id="6"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872" y="4248302"/>
            <a:ext cx="1700784" cy="1700784"/>
          </a:xfrm>
          <a:prstGeom prst="rect">
            <a:avLst/>
          </a:prstGeom>
        </p:spPr>
      </p:pic>
      <p:graphicFrame>
        <p:nvGraphicFramePr>
          <p:cNvPr id="10" name="Table 9"/>
          <p:cNvGraphicFramePr>
            <a:graphicFrameLocks noGrp="1"/>
          </p:cNvGraphicFramePr>
          <p:nvPr/>
        </p:nvGraphicFramePr>
        <p:xfrm>
          <a:off x="3549904" y="4566337"/>
          <a:ext cx="6938264" cy="1112520"/>
        </p:xfrm>
        <a:graphic>
          <a:graphicData uri="http://schemas.openxmlformats.org/drawingml/2006/table">
            <a:tbl>
              <a:tblPr firstRow="1" bandRow="1">
                <a:tableStyleId>{7DF18680-E054-41AD-8BC1-D1AEF772440D}</a:tableStyleId>
              </a:tblPr>
              <a:tblGrid>
                <a:gridCol w="1734566">
                  <a:extLst>
                    <a:ext uri="{9D8B030D-6E8A-4147-A177-3AD203B41FA5}">
                      <a16:colId xmlns:a16="http://schemas.microsoft.com/office/drawing/2014/main" val="20000"/>
                    </a:ext>
                  </a:extLst>
                </a:gridCol>
                <a:gridCol w="1734566">
                  <a:extLst>
                    <a:ext uri="{9D8B030D-6E8A-4147-A177-3AD203B41FA5}">
                      <a16:colId xmlns:a16="http://schemas.microsoft.com/office/drawing/2014/main" val="20001"/>
                    </a:ext>
                  </a:extLst>
                </a:gridCol>
                <a:gridCol w="1734566">
                  <a:extLst>
                    <a:ext uri="{9D8B030D-6E8A-4147-A177-3AD203B41FA5}">
                      <a16:colId xmlns:a16="http://schemas.microsoft.com/office/drawing/2014/main" val="20002"/>
                    </a:ext>
                  </a:extLst>
                </a:gridCol>
                <a:gridCol w="1734566">
                  <a:extLst>
                    <a:ext uri="{9D8B030D-6E8A-4147-A177-3AD203B41FA5}">
                      <a16:colId xmlns:a16="http://schemas.microsoft.com/office/drawing/2014/main" val="20003"/>
                    </a:ext>
                  </a:extLst>
                </a:gridCol>
              </a:tblGrid>
              <a:tr h="370840">
                <a:tc>
                  <a:txBody>
                    <a:bodyPr/>
                    <a:lstStyle/>
                    <a:p>
                      <a:r>
                        <a:rPr lang="zh-CN" altLang="en-US" sz="1400" dirty="0"/>
                        <a:t>项目</a:t>
                      </a:r>
                    </a:p>
                  </a:txBody>
                  <a:tcPr/>
                </a:tc>
                <a:tc>
                  <a:txBody>
                    <a:bodyPr/>
                    <a:lstStyle/>
                    <a:p>
                      <a:r>
                        <a:rPr lang="zh-CN" altLang="en-US" sz="1400" dirty="0"/>
                        <a:t>原来</a:t>
                      </a:r>
                    </a:p>
                  </a:txBody>
                  <a:tcPr/>
                </a:tc>
                <a:tc>
                  <a:txBody>
                    <a:bodyPr/>
                    <a:lstStyle/>
                    <a:p>
                      <a:r>
                        <a:rPr lang="zh-CN" altLang="en-US" sz="1400" dirty="0"/>
                        <a:t>运用</a:t>
                      </a:r>
                      <a:r>
                        <a:rPr lang="en-US" altLang="zh-CN" sz="1400" dirty="0"/>
                        <a:t>RPA</a:t>
                      </a:r>
                      <a:r>
                        <a:rPr lang="zh-CN" altLang="en-US" sz="1400" dirty="0"/>
                        <a:t>后</a:t>
                      </a:r>
                    </a:p>
                  </a:txBody>
                  <a:tcPr/>
                </a:tc>
                <a:tc>
                  <a:txBody>
                    <a:bodyPr/>
                    <a:lstStyle/>
                    <a:p>
                      <a:r>
                        <a:rPr lang="zh-CN" altLang="en-US" sz="1400" dirty="0"/>
                        <a:t>升幅</a:t>
                      </a:r>
                    </a:p>
                  </a:txBody>
                  <a:tcPr/>
                </a:tc>
                <a:extLst>
                  <a:ext uri="{0D108BD9-81ED-4DB2-BD59-A6C34878D82A}">
                    <a16:rowId xmlns:a16="http://schemas.microsoft.com/office/drawing/2014/main" val="10000"/>
                  </a:ext>
                </a:extLst>
              </a:tr>
              <a:tr h="370840">
                <a:tc>
                  <a:txBody>
                    <a:bodyPr/>
                    <a:lstStyle/>
                    <a:p>
                      <a:r>
                        <a:rPr lang="zh-CN" altLang="en-US" sz="1400" dirty="0"/>
                        <a:t>时间</a:t>
                      </a:r>
                    </a:p>
                  </a:txBody>
                  <a:tcPr/>
                </a:tc>
                <a:tc>
                  <a:txBody>
                    <a:bodyPr/>
                    <a:lstStyle/>
                    <a:p>
                      <a:r>
                        <a:rPr lang="en-US" altLang="zh-CN" sz="1400" dirty="0"/>
                        <a:t>78s</a:t>
                      </a:r>
                      <a:endParaRPr lang="zh-CN" altLang="en-US" sz="1400" dirty="0"/>
                    </a:p>
                  </a:txBody>
                  <a:tcPr/>
                </a:tc>
                <a:tc>
                  <a:txBody>
                    <a:bodyPr/>
                    <a:lstStyle/>
                    <a:p>
                      <a:r>
                        <a:rPr lang="en-US" altLang="zh-CN" sz="1400" dirty="0"/>
                        <a:t>16s</a:t>
                      </a:r>
                      <a:endParaRPr lang="zh-CN" altLang="en-US" sz="1400" dirty="0"/>
                    </a:p>
                  </a:txBody>
                  <a:tcPr/>
                </a:tc>
                <a:tc>
                  <a:txBody>
                    <a:bodyPr/>
                    <a:lstStyle/>
                    <a:p>
                      <a:r>
                        <a:rPr lang="en-US" altLang="zh-CN" sz="1400" dirty="0">
                          <a:solidFill>
                            <a:srgbClr val="00B050"/>
                          </a:solidFill>
                        </a:rPr>
                        <a:t>-79.48%</a:t>
                      </a:r>
                      <a:endParaRPr lang="zh-CN" altLang="en-US" sz="1400" dirty="0">
                        <a:solidFill>
                          <a:srgbClr val="00B050"/>
                        </a:solidFill>
                      </a:endParaRPr>
                    </a:p>
                  </a:txBody>
                  <a:tcPr/>
                </a:tc>
                <a:extLst>
                  <a:ext uri="{0D108BD9-81ED-4DB2-BD59-A6C34878D82A}">
                    <a16:rowId xmlns:a16="http://schemas.microsoft.com/office/drawing/2014/main" val="10001"/>
                  </a:ext>
                </a:extLst>
              </a:tr>
              <a:tr h="370840">
                <a:tc>
                  <a:txBody>
                    <a:bodyPr/>
                    <a:lstStyle/>
                    <a:p>
                      <a:r>
                        <a:rPr lang="zh-CN" altLang="en-US" sz="1400" dirty="0"/>
                        <a:t>准确率</a:t>
                      </a:r>
                    </a:p>
                  </a:txBody>
                  <a:tcPr/>
                </a:tc>
                <a:tc>
                  <a:txBody>
                    <a:bodyPr/>
                    <a:lstStyle/>
                    <a:p>
                      <a:r>
                        <a:rPr lang="en-US" altLang="zh-CN" sz="1400" dirty="0"/>
                        <a:t>95%</a:t>
                      </a:r>
                      <a:endParaRPr lang="zh-CN" altLang="en-US" sz="1400" dirty="0"/>
                    </a:p>
                  </a:txBody>
                  <a:tcPr/>
                </a:tc>
                <a:tc>
                  <a:txBody>
                    <a:bodyPr/>
                    <a:lstStyle/>
                    <a:p>
                      <a:r>
                        <a:rPr lang="en-US" altLang="zh-CN" sz="1400" dirty="0"/>
                        <a:t>99%</a:t>
                      </a:r>
                      <a:endParaRPr lang="zh-CN" altLang="en-US" sz="1400" dirty="0"/>
                    </a:p>
                  </a:txBody>
                  <a:tcPr/>
                </a:tc>
                <a:tc>
                  <a:txBody>
                    <a:bodyPr/>
                    <a:lstStyle/>
                    <a:p>
                      <a:r>
                        <a:rPr lang="en-US" altLang="zh-CN" sz="1400" dirty="0">
                          <a:solidFill>
                            <a:srgbClr val="FF0000"/>
                          </a:solidFill>
                        </a:rPr>
                        <a:t>+4%</a:t>
                      </a:r>
                      <a:endParaRPr lang="zh-CN" altLang="en-US" sz="1400" dirty="0">
                        <a:solidFill>
                          <a:srgbClr val="FF0000"/>
                        </a:solidFill>
                      </a:endParaRPr>
                    </a:p>
                  </a:txBody>
                  <a:tcPr/>
                </a:tc>
                <a:extLst>
                  <a:ext uri="{0D108BD9-81ED-4DB2-BD59-A6C34878D82A}">
                    <a16:rowId xmlns:a16="http://schemas.microsoft.com/office/drawing/2014/main" val="10002"/>
                  </a:ext>
                </a:extLst>
              </a:tr>
            </a:tbl>
          </a:graphicData>
        </a:graphic>
      </p:graphicFrame>
      <p:sp>
        <p:nvSpPr>
          <p:cNvPr id="8" name="TextBox 4"/>
          <p:cNvSpPr txBox="1"/>
          <p:nvPr/>
        </p:nvSpPr>
        <p:spPr>
          <a:xfrm>
            <a:off x="10488168" y="6596390"/>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21024" y="1389246"/>
            <a:ext cx="10874829" cy="4899098"/>
          </a:xfrm>
          <a:prstGeom prst="rect">
            <a:avLst/>
          </a:prstGeom>
          <a:noFill/>
        </p:spPr>
        <p:txBody>
          <a:bodyPr wrap="square" rtlCol="0">
            <a:spAutoFit/>
          </a:bodyPr>
          <a:lstStyle/>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引用了</a:t>
            </a:r>
            <a:r>
              <a:rPr lang="en-US" altLang="zh-CN" sz="1600" dirty="0">
                <a:solidFill>
                  <a:schemeClr val="bg1"/>
                </a:solidFill>
                <a:latin typeface="微软雅黑" panose="020B0503020204020204" pitchFamily="34" charset="-122"/>
                <a:ea typeface="微软雅黑" panose="020B0503020204020204" pitchFamily="34" charset="-122"/>
              </a:rPr>
              <a:t>OCR</a:t>
            </a:r>
            <a:r>
              <a:rPr lang="zh-CN" altLang="en-US" sz="1600" dirty="0">
                <a:solidFill>
                  <a:schemeClr val="bg1"/>
                </a:solidFill>
                <a:latin typeface="微软雅黑" panose="020B0503020204020204" pitchFamily="34" charset="-122"/>
                <a:ea typeface="微软雅黑" panose="020B0503020204020204" pitchFamily="34" charset="-122"/>
              </a:rPr>
              <a:t>光学字元辨识对文字资料的图像档案进行分析辨识处理，取得文字及版面资讯并转化为可读文件格式，使该项目应用的条件大大降低，覆盖更多案例</a:t>
            </a:r>
            <a:endParaRPr lang="en-US" altLang="zh-CN" sz="1600" dirty="0">
              <a:solidFill>
                <a:schemeClr val="bg1"/>
              </a:solidFill>
              <a:latin typeface="微软雅黑" panose="020B0503020204020204" pitchFamily="34" charset="-122"/>
              <a:ea typeface="微软雅黑" panose="020B0503020204020204" pitchFamily="34" charset="-122"/>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r>
              <a:rPr lang="en-US" altLang="zh-CN" sz="1600" dirty="0">
                <a:solidFill>
                  <a:schemeClr val="bg1"/>
                </a:solidFill>
                <a:latin typeface="Segoe UI" panose="020B0502040204020203" pitchFamily="34" charset="0"/>
                <a:ea typeface="inherit"/>
                <a:cs typeface="Segoe UI" panose="020B0502040204020203" pitchFamily="34" charset="0"/>
              </a:rPr>
              <a:t>OCR optical character recognition is used to analyze and identify the image files of text data, obtain text and layout information and convert it into a readable file format, greatly reducing the application conditions of the project and covering more cases</a:t>
            </a: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endParaRPr lang="zh-CN" altLang="en-US" sz="1600" dirty="0">
              <a:solidFill>
                <a:schemeClr val="bg1"/>
              </a:solidFill>
              <a:latin typeface="微软雅黑" panose="020B0503020204020204" pitchFamily="34" charset="-122"/>
              <a:ea typeface="微软雅黑" panose="020B0503020204020204" pitchFamily="34" charset="-122"/>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在后续的发展中，由于相关用户的数量将进一步提高，通过智能</a:t>
            </a:r>
            <a:r>
              <a:rPr lang="en-US" altLang="zh-CN" sz="1600" dirty="0">
                <a:solidFill>
                  <a:schemeClr val="bg1"/>
                </a:solidFill>
                <a:latin typeface="微软雅黑" panose="020B0503020204020204" pitchFamily="34" charset="-122"/>
                <a:ea typeface="微软雅黑" panose="020B0503020204020204" pitchFamily="34" charset="-122"/>
              </a:rPr>
              <a:t>AI</a:t>
            </a:r>
            <a:r>
              <a:rPr lang="zh-CN" altLang="en-US" sz="1600" dirty="0">
                <a:solidFill>
                  <a:schemeClr val="bg1"/>
                </a:solidFill>
                <a:latin typeface="微软雅黑" panose="020B0503020204020204" pitchFamily="34" charset="-122"/>
                <a:ea typeface="微软雅黑" panose="020B0503020204020204" pitchFamily="34" charset="-122"/>
              </a:rPr>
              <a:t>的引用，对数据进行深度分析，建模，对客户群进行喜好分类，生成客户画像，以制定不同的方案应对各自的客户群体，进一步挖掘客户兴奋型需求，提升客户体验。</a:t>
            </a:r>
            <a:endParaRPr lang="en-US" altLang="zh-CN" sz="1600" dirty="0">
              <a:solidFill>
                <a:schemeClr val="bg1"/>
              </a:solidFill>
              <a:latin typeface="微软雅黑" panose="020B0503020204020204" pitchFamily="34" charset="-122"/>
              <a:ea typeface="微软雅黑" panose="020B0503020204020204" pitchFamily="34" charset="-122"/>
            </a:endParaRPr>
          </a:p>
          <a:p>
            <a:pPr marL="214630" lvl="1" indent="-214630" defTabSz="514350" fontAlgn="base">
              <a:lnSpc>
                <a:spcPct val="150000"/>
              </a:lnSpc>
              <a:spcBef>
                <a:spcPts val="130"/>
              </a:spcBef>
              <a:spcAft>
                <a:spcPct val="0"/>
              </a:spcAft>
              <a:buClr>
                <a:srgbClr val="FF0000"/>
              </a:buClr>
              <a:buFont typeface="Arial" panose="020B0604020202020204" pitchFamily="34" charset="0"/>
              <a:buChar char="•"/>
            </a:pPr>
            <a:r>
              <a:rPr lang="en-US" altLang="zh-CN" sz="1600" dirty="0">
                <a:solidFill>
                  <a:schemeClr val="bg1"/>
                </a:solidFill>
                <a:latin typeface="Segoe UI" panose="020B0502040204020203" pitchFamily="34" charset="0"/>
                <a:ea typeface="inherit"/>
                <a:cs typeface="Segoe UI" panose="020B0502040204020203" pitchFamily="34" charset="0"/>
              </a:rPr>
              <a:t>About</a:t>
            </a:r>
            <a:r>
              <a:rPr lang="zh-CN" altLang="zh-CN" sz="1600" dirty="0">
                <a:solidFill>
                  <a:schemeClr val="bg1"/>
                </a:solidFill>
                <a:latin typeface="Segoe UI" panose="020B0502040204020203" pitchFamily="34" charset="0"/>
                <a:ea typeface="inherit"/>
                <a:cs typeface="Segoe UI" panose="020B0502040204020203" pitchFamily="34" charset="0"/>
              </a:rPr>
              <a:t> the follow-up development</a:t>
            </a:r>
            <a:r>
              <a:rPr lang="en-US" altLang="zh-CN" sz="1600" dirty="0">
                <a:solidFill>
                  <a:schemeClr val="bg1"/>
                </a:solidFill>
                <a:latin typeface="Segoe UI" panose="020B0502040204020203" pitchFamily="34" charset="0"/>
                <a:ea typeface="inherit"/>
                <a:cs typeface="Segoe UI" panose="020B0502040204020203" pitchFamily="34" charset="0"/>
              </a:rPr>
              <a:t>, in respond to further  increasing</a:t>
            </a:r>
            <a:r>
              <a:rPr lang="zh-CN" altLang="zh-CN" sz="1600" dirty="0">
                <a:solidFill>
                  <a:schemeClr val="bg1"/>
                </a:solidFill>
                <a:latin typeface="Segoe UI" panose="020B0502040204020203" pitchFamily="34" charset="0"/>
                <a:ea typeface="inherit"/>
                <a:cs typeface="Segoe UI" panose="020B0502040204020203" pitchFamily="34" charset="0"/>
              </a:rPr>
              <a:t> users</a:t>
            </a:r>
            <a:r>
              <a:rPr lang="en-US" altLang="zh-CN" sz="1600" dirty="0">
                <a:solidFill>
                  <a:schemeClr val="bg1"/>
                </a:solidFill>
                <a:latin typeface="Segoe UI" panose="020B0502040204020203" pitchFamily="34" charset="0"/>
                <a:ea typeface="inherit"/>
                <a:cs typeface="Segoe UI" panose="020B0502040204020203" pitchFamily="34" charset="0"/>
              </a:rPr>
              <a:t>, via introducing AI technology, and deep learning analysis on the collected metadata, we could struct a model and categorize the customers by groups, basing a their preferences, and form a customer image</a:t>
            </a:r>
            <a:r>
              <a:rPr lang="zh-CN" altLang="zh-CN" sz="1600" dirty="0">
                <a:solidFill>
                  <a:schemeClr val="bg1"/>
                </a:solidFill>
                <a:latin typeface="Segoe UI" panose="020B0502040204020203" pitchFamily="34" charset="0"/>
                <a:ea typeface="inherit"/>
                <a:cs typeface="Segoe UI" panose="020B0502040204020203" pitchFamily="34" charset="0"/>
              </a:rPr>
              <a:t>. </a:t>
            </a:r>
            <a:r>
              <a:rPr lang="en-US" altLang="zh-CN" sz="1600" dirty="0">
                <a:solidFill>
                  <a:schemeClr val="bg1"/>
                </a:solidFill>
                <a:latin typeface="Segoe UI" panose="020B0502040204020203" pitchFamily="34" charset="0"/>
                <a:ea typeface="inherit"/>
                <a:cs typeface="Segoe UI" panose="020B0502040204020203" pitchFamily="34" charset="0"/>
              </a:rPr>
              <a:t>In this case, we will be able to make corresponding proposal to customer groups, and further explore the delighted requirement from our client, so that our customer experience is expected a great improvement.</a:t>
            </a:r>
            <a:endParaRPr lang="zh-CN" altLang="zh-CN" sz="1600" dirty="0">
              <a:solidFill>
                <a:schemeClr val="bg1"/>
              </a:solidFill>
              <a:latin typeface="Segoe UI" panose="020B0502040204020203" pitchFamily="34" charset="0"/>
              <a:cs typeface="Segoe UI" panose="020B0502040204020203" pitchFamily="34" charset="0"/>
            </a:endParaRPr>
          </a:p>
        </p:txBody>
      </p:sp>
      <p:sp>
        <p:nvSpPr>
          <p:cNvPr id="6"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
        <p:nvSpPr>
          <p:cNvPr id="7" name="文本框 4"/>
          <p:cNvSpPr txBox="1"/>
          <p:nvPr/>
        </p:nvSpPr>
        <p:spPr>
          <a:xfrm>
            <a:off x="4010673" y="201266"/>
            <a:ext cx="4316895" cy="800219"/>
          </a:xfrm>
          <a:prstGeom prst="rect">
            <a:avLst/>
          </a:prstGeom>
          <a:noFill/>
        </p:spPr>
        <p:txBody>
          <a:bodyPr wrap="square" rtlCol="0">
            <a:spAutoFit/>
          </a:bodyPr>
          <a:lstStyle/>
          <a:p>
            <a:pPr marR="0" lvl="0" indent="0" algn="dist" fontAlgn="auto">
              <a:lnSpc>
                <a:spcPct val="100000"/>
              </a:lnSpc>
              <a:spcBef>
                <a:spcPts val="0"/>
              </a:spcBef>
              <a:spcAft>
                <a:spcPts val="0"/>
              </a:spcAft>
              <a:buClrTx/>
              <a:buSzTx/>
              <a:buFontTx/>
              <a:buNone/>
              <a:defRPr/>
            </a:pPr>
            <a:r>
              <a:rPr lang="zh-CN" altLang="en-US"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模式和技术创新性</a:t>
            </a:r>
            <a:endParaRPr lang="en-US" altLang="zh-CN" sz="2800"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pPr lvl="0" algn="di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TextBox 4"/>
          <p:cNvSpPr txBox="1"/>
          <p:nvPr/>
        </p:nvSpPr>
        <p:spPr>
          <a:xfrm>
            <a:off x="10409986" y="6559990"/>
            <a:ext cx="1513556" cy="2616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1100" dirty="0"/>
              <a:t>仅供 </a:t>
            </a:r>
            <a:r>
              <a:rPr lang="en-US" altLang="zh-CN" sz="1100" dirty="0"/>
              <a:t>RPA+AI </a:t>
            </a:r>
            <a:r>
              <a:rPr lang="zh-CN" altLang="en-US" sz="1100" dirty="0"/>
              <a:t>大赛使用</a:t>
            </a:r>
            <a:endParaRPr lang="en-US" sz="11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2443</Words>
  <Application>Microsoft Office PowerPoint</Application>
  <PresentationFormat>Widescreen</PresentationFormat>
  <Paragraphs>174</Paragraphs>
  <Slides>11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Arial Unicode MS</vt:lpstr>
      <vt:lpstr>等线</vt:lpstr>
      <vt:lpstr>等线 Light</vt:lpstr>
      <vt:lpstr>方正粗黑宋简体</vt:lpstr>
      <vt:lpstr>华文仿宋</vt:lpstr>
      <vt:lpstr>微软雅黑</vt:lpstr>
      <vt:lpstr>Arial</vt:lpstr>
      <vt:lpstr>Calibri</vt:lpstr>
      <vt:lpstr>Ebrima</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方 向盘</cp:lastModifiedBy>
  <cp:revision>127</cp:revision>
  <dcterms:created xsi:type="dcterms:W3CDTF">2021-03-03T08:16:00Z</dcterms:created>
  <dcterms:modified xsi:type="dcterms:W3CDTF">2021-06-25T08:31:21Z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486a02c-2dfb-4efe-823f-aa2d1f0e6ab7_Enabled">
    <vt:lpwstr>true</vt:lpwstr>
  </property>
  <property fmtid="{D5CDD505-2E9C-101B-9397-08002B2CF9AE}" pid="3" name="MSIP_Label_3486a02c-2dfb-4efe-823f-aa2d1f0e6ab7_SetDate">
    <vt:lpwstr>2021-06-09T07:59:50Z</vt:lpwstr>
  </property>
  <property fmtid="{D5CDD505-2E9C-101B-9397-08002B2CF9AE}" pid="4" name="MSIP_Label_3486a02c-2dfb-4efe-823f-aa2d1f0e6ab7_Method">
    <vt:lpwstr>Privileged</vt:lpwstr>
  </property>
  <property fmtid="{D5CDD505-2E9C-101B-9397-08002B2CF9AE}" pid="5" name="MSIP_Label_3486a02c-2dfb-4efe-823f-aa2d1f0e6ab7_Name">
    <vt:lpwstr>CLAPUBLIC</vt:lpwstr>
  </property>
  <property fmtid="{D5CDD505-2E9C-101B-9397-08002B2CF9AE}" pid="6" name="MSIP_Label_3486a02c-2dfb-4efe-823f-aa2d1f0e6ab7_SiteId">
    <vt:lpwstr>e0fd434d-ba64-497b-90d2-859c472e1a92</vt:lpwstr>
  </property>
  <property fmtid="{D5CDD505-2E9C-101B-9397-08002B2CF9AE}" pid="7" name="MSIP_Label_3486a02c-2dfb-4efe-823f-aa2d1f0e6ab7_ActionId">
    <vt:lpwstr>138d221b-2b78-4826-ac96-c944b415300f</vt:lpwstr>
  </property>
  <property fmtid="{D5CDD505-2E9C-101B-9397-08002B2CF9AE}" pid="8" name="MSIP_Label_3486a02c-2dfb-4efe-823f-aa2d1f0e6ab7_ContentBits">
    <vt:lpwstr>2</vt:lpwstr>
  </property>
  <property fmtid="{D5CDD505-2E9C-101B-9397-08002B2CF9AE}" pid="9" name="Classification">
    <vt:lpwstr>PUBLIC</vt:lpwstr>
  </property>
  <property fmtid="{D5CDD505-2E9C-101B-9397-08002B2CF9AE}" pid="10" name="ICV">
    <vt:lpwstr>BB9D28D306A848F98DB7283E7C285DE2</vt:lpwstr>
  </property>
  <property fmtid="{D5CDD505-2E9C-101B-9397-08002B2CF9AE}" pid="11" name="KSOProductBuildVer">
    <vt:lpwstr>2052-11.1.0.10577</vt:lpwstr>
  </property>
</Properties>
</file>