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258" r:id="rId5"/>
    <p:sldId id="269" r:id="rId6"/>
    <p:sldId id="272" r:id="rId7"/>
    <p:sldId id="267" r:id="rId8"/>
    <p:sldId id="273" r:id="rId9"/>
    <p:sldId id="275" r:id="rId10"/>
    <p:sldId id="263" r:id="rId11"/>
    <p:sldId id="266" r:id="rId12"/>
    <p:sldId id="264" r:id="rId13"/>
    <p:sldId id="277" r:id="rId14"/>
    <p:sldId id="278" r:id="rId15"/>
    <p:sldId id="271" r:id="rId16"/>
    <p:sldId id="260" r:id="rId17"/>
    <p:sldId id="26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4E2"/>
    <a:srgbClr val="705661"/>
    <a:srgbClr val="D460FF"/>
    <a:srgbClr val="01A8FF"/>
    <a:srgbClr val="34334B"/>
    <a:srgbClr val="6D5562"/>
    <a:srgbClr val="1A070E"/>
    <a:srgbClr val="725760"/>
    <a:srgbClr val="26101D"/>
    <a:srgbClr val="47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0"/>
    <p:restoredTop sz="94676"/>
  </p:normalViewPr>
  <p:slideViewPr>
    <p:cSldViewPr snapToGrid="0">
      <p:cViewPr varScale="1">
        <p:scale>
          <a:sx n="76" d="100"/>
          <a:sy n="76" d="100"/>
        </p:scale>
        <p:origin x="33" y="2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237218856336615E-2"/>
          <c:y val="0.23327484545249921"/>
          <c:w val="0.93057529527559057"/>
          <c:h val="0.649865062950191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已上线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Sheet1!$A$2:$A$8</c15:sqref>
                  </c15:fullRef>
                </c:ext>
              </c:extLst>
              <c:f>Sheet1!$A$2:$A$7</c:f>
              <c:strCache>
                <c:ptCount val="6"/>
                <c:pt idx="0">
                  <c:v>人力</c:v>
                </c:pt>
                <c:pt idx="1">
                  <c:v>会计</c:v>
                </c:pt>
                <c:pt idx="2">
                  <c:v>公司</c:v>
                </c:pt>
                <c:pt idx="3">
                  <c:v>科技</c:v>
                </c:pt>
                <c:pt idx="4">
                  <c:v>零售</c:v>
                </c:pt>
                <c:pt idx="5">
                  <c:v>风险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Sheet1!$B$2:$B$8</c15:sqref>
                  </c15:fullRef>
                </c:ext>
              </c:extLst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4</c:v>
                </c:pt>
                <c:pt idx="2">
                  <c:v>30</c:v>
                </c:pt>
                <c:pt idx="3">
                  <c:v>3</c:v>
                </c:pt>
                <c:pt idx="4">
                  <c:v>22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D9-426D-A2CA-A7B51C27C2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待上线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Sheet1!$A$2:$A$8</c15:sqref>
                  </c15:fullRef>
                </c:ext>
              </c:extLst>
              <c:f>Sheet1!$A$2:$A$7</c:f>
              <c:strCache>
                <c:ptCount val="6"/>
                <c:pt idx="0">
                  <c:v>人力</c:v>
                </c:pt>
                <c:pt idx="1">
                  <c:v>会计</c:v>
                </c:pt>
                <c:pt idx="2">
                  <c:v>公司</c:v>
                </c:pt>
                <c:pt idx="3">
                  <c:v>科技</c:v>
                </c:pt>
                <c:pt idx="4">
                  <c:v>零售</c:v>
                </c:pt>
                <c:pt idx="5">
                  <c:v>风险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Sheet1!$C$2:$C$8</c15:sqref>
                  </c15:fullRef>
                </c:ext>
              </c:extLst>
              <c:f>Sheet1!$C$2:$C$7</c:f>
              <c:numCache>
                <c:formatCode>General</c:formatCode>
                <c:ptCount val="6"/>
                <c:pt idx="0">
                  <c:v>7</c:v>
                </c:pt>
                <c:pt idx="1">
                  <c:v>6</c:v>
                </c:pt>
                <c:pt idx="2">
                  <c:v>64</c:v>
                </c:pt>
                <c:pt idx="3">
                  <c:v>40</c:v>
                </c:pt>
                <c:pt idx="4">
                  <c:v>48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D9-426D-A2CA-A7B51C27C2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2021184"/>
        <c:axId val="782023536"/>
      </c:barChart>
      <c:catAx>
        <c:axId val="78202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82023536"/>
        <c:crosses val="autoZero"/>
        <c:auto val="1"/>
        <c:lblAlgn val="ctr"/>
        <c:lblOffset val="100"/>
        <c:noMultiLvlLbl val="0"/>
      </c:catAx>
      <c:valAx>
        <c:axId val="782023536"/>
        <c:scaling>
          <c:orientation val="minMax"/>
        </c:scaling>
        <c:delete val="0"/>
        <c:axPos val="l"/>
        <c:majorGridlines>
          <c:spPr>
            <a:ln w="9525" cap="flat" cmpd="dbl" algn="ctr">
              <a:solidFill>
                <a:schemeClr val="tx1">
                  <a:lumMod val="15000"/>
                  <a:lumOff val="85000"/>
                </a:schemeClr>
              </a:solidFill>
              <a:prstDash val="lg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8202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547467252384249"/>
          <c:y val="5.9776552555950886E-2"/>
          <c:w val="0.3355576432846098"/>
          <c:h val="6.06510939699453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19C-4435-A0DA-CB9CDE76E55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19C-4435-A0DA-CB9CDE76E55F}"/>
              </c:ext>
            </c:extLst>
          </c:dPt>
          <c:cat>
            <c:strRef>
              <c:f>Sheet1!$A$2:$A$3</c:f>
              <c:strCache>
                <c:ptCount val="2"/>
                <c:pt idx="0">
                  <c:v>已上线</c:v>
                </c:pt>
                <c:pt idx="1">
                  <c:v>待上线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64</c:v>
                </c:pt>
                <c:pt idx="1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9C-4435-A0DA-CB9CDE76E5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158148965657597"/>
          <c:y val="0.91905335728787807"/>
          <c:w val="0.60319725087449938"/>
          <c:h val="8.09466427121218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BA5D-82C1-D74E-98AF-3BF4F9ADDC1F}" type="datetimeFigureOut">
              <a:rPr kumimoji="1" lang="zh-CN" altLang="en-US" smtClean="0"/>
              <a:t>2021/6/25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632DA-A7C3-2347-8051-A4EE97E946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8181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632DA-A7C3-2347-8051-A4EE97E94607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96133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C2639771-C4B2-6141-A3C2-98A33FACB552}"/>
              </a:ext>
            </a:extLst>
          </p:cNvPr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B7839CE-C738-1649-AE7F-0F0A87D945C3}"/>
              </a:ext>
            </a:extLst>
          </p:cNvPr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CD80DC7D-74AD-504F-9134-A7F49E4A93F8}"/>
                </a:ext>
              </a:extLst>
            </p:cNvPr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F4E1CF4-3515-B047-A44B-4E882FA3FA9E}"/>
                </a:ext>
              </a:extLst>
            </p:cNvPr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6E210582-60BA-DC4F-968A-FA2D76887AA6}"/>
              </a:ext>
            </a:extLst>
          </p:cNvPr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7792614-81A9-4A49-9B4C-45DE0AC1BA7E}"/>
                </a:ext>
              </a:extLst>
            </p:cNvPr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69072ADF-3562-1449-934D-086A6A7EB68F}"/>
                </a:ext>
              </a:extLst>
            </p:cNvPr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7632E4E3-3B93-7F43-813C-E68589AADA84}"/>
                </a:ext>
              </a:extLst>
            </p:cNvPr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78D06326-E8FB-474C-AC53-78A669EE44C6}"/>
                </a:ext>
              </a:extLst>
            </p:cNvPr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23F8418A-C496-5649-9E48-673FB2C4D9ED}"/>
                </a:ext>
              </a:extLst>
            </p:cNvPr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6E799F2-1601-4847-8FEE-1391CF507C68}"/>
                </a:ext>
              </a:extLst>
            </p:cNvPr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BD0B7E4C-E5F4-3E4A-9133-7727388D8BFA}"/>
                </a:ext>
              </a:extLst>
            </p:cNvPr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78CBDB0-7C0D-C143-A992-5483ECC636B1}"/>
                  </a:ext>
                </a:extLst>
              </p:cNvPr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840C3D01-E207-B747-BC88-FBD3D3A40F67}"/>
                  </a:ext>
                </a:extLst>
              </p:cNvPr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382750CA-C3B8-2941-AE2F-F28F14B48C5C}"/>
                  </a:ext>
                </a:extLst>
              </p:cNvPr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AB3B1B7B-78AE-ED46-9FAA-D89F11D0771E}"/>
                </a:ext>
              </a:extLst>
            </p:cNvPr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0D633E1-F692-4442-A332-40DEAB59CCEF}"/>
                  </a:ext>
                </a:extLst>
              </p:cNvPr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D96BDE8B-3175-664B-B77B-35F1E90EA5D8}"/>
                  </a:ext>
                </a:extLst>
              </p:cNvPr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07A71C72-E49E-AA4F-9341-A099334FD0C7}"/>
              </a:ext>
            </a:extLst>
          </p:cNvPr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19D6FEC9-8B94-4640-A3A1-CA01CC45CB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1E211DBE-A93A-1049-B50B-D4C27CAD8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37E0C090-89A0-6B4A-9558-A875E2837509}"/>
              </a:ext>
            </a:extLst>
          </p:cNvPr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1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25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30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11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99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69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99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63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2A9A818-6823-BA4D-A227-C2D6678ED7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4" y="-57111"/>
            <a:ext cx="12353453" cy="694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E6F76B31-0382-2A44-9EC1-B484CF9E5427}"/>
              </a:ext>
            </a:extLst>
          </p:cNvPr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4F6EF64-C2E2-E547-808D-72F096570B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001EBBC-CE59-474A-B9E0-37D330F855C9}"/>
                </a:ext>
              </a:extLst>
            </p:cNvPr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146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A4AEEBA-C5AC-6C4E-B9BD-66745C1DD1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2544204-D735-F847-8078-9CF644B899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7EBE87E-D6A8-C342-8030-16BDB59A32CF}"/>
              </a:ext>
            </a:extLst>
          </p:cNvPr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</p:spTree>
    <p:extLst>
      <p:ext uri="{BB962C8B-B14F-4D97-AF65-F5344CB8AC3E}">
        <p14:creationId xmlns:p14="http://schemas.microsoft.com/office/powerpoint/2010/main" val="104329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1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theme" Target="../theme/theme2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CBB595-E4B7-A74A-9064-09D56D2BFCC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6" y="-42332"/>
            <a:ext cx="12355200" cy="6992698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956EC09E-5646-F441-BB61-4BCA248E6D51}"/>
              </a:ext>
            </a:extLst>
          </p:cNvPr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53B1F89-E45B-384E-A3EB-059D2C2111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E7B063E-C810-EE4E-9B5C-0052C03D757D}"/>
                </a:ext>
              </a:extLst>
            </p:cNvPr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432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CBB595-E4B7-A74A-9064-09D56D2BF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D55B6EC-D974-0A46-A2C0-108833DBC6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7D731FC-7853-7143-9DD1-488ED8BC47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8995959-3059-9146-B579-3C0361D36184}"/>
              </a:ext>
            </a:extLst>
          </p:cNvPr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D9B04A07-656A-4B41-B23E-5FF3C9C7C7DE}"/>
              </a:ext>
            </a:extLst>
          </p:cNvPr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24318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6.png"/><Relationship Id="rId3" Type="http://schemas.openxmlformats.org/officeDocument/2006/relationships/tags" Target="../tags/tag6.xml"/><Relationship Id="rId21" Type="http://schemas.openxmlformats.org/officeDocument/2006/relationships/image" Target="../media/image19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image" Target="../media/image15.png"/><Relationship Id="rId2" Type="http://schemas.openxmlformats.org/officeDocument/2006/relationships/tags" Target="../tags/tag5.xml"/><Relationship Id="rId16" Type="http://schemas.openxmlformats.org/officeDocument/2006/relationships/image" Target="../media/image14.tiff"/><Relationship Id="rId20" Type="http://schemas.openxmlformats.org/officeDocument/2006/relationships/image" Target="../media/image18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image" Target="../media/image13.tiff"/><Relationship Id="rId10" Type="http://schemas.openxmlformats.org/officeDocument/2006/relationships/tags" Target="../tags/tag13.xml"/><Relationship Id="rId19" Type="http://schemas.openxmlformats.org/officeDocument/2006/relationships/image" Target="../media/image17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21.png"/><Relationship Id="rId21" Type="http://schemas.openxmlformats.org/officeDocument/2006/relationships/image" Target="../media/image39.sv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17" Type="http://schemas.openxmlformats.org/officeDocument/2006/relationships/image" Target="../media/image35.png"/><Relationship Id="rId25" Type="http://schemas.openxmlformats.org/officeDocument/2006/relationships/image" Target="../media/image43.svg"/><Relationship Id="rId2" Type="http://schemas.openxmlformats.org/officeDocument/2006/relationships/image" Target="../media/image20.png"/><Relationship Id="rId16" Type="http://schemas.openxmlformats.org/officeDocument/2006/relationships/image" Target="../media/image34.sv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svg"/><Relationship Id="rId10" Type="http://schemas.openxmlformats.org/officeDocument/2006/relationships/image" Target="../media/image28.svg"/><Relationship Id="rId19" Type="http://schemas.openxmlformats.org/officeDocument/2006/relationships/image" Target="../media/image37.sv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svg"/><Relationship Id="rId22" Type="http://schemas.openxmlformats.org/officeDocument/2006/relationships/image" Target="../media/image40.png"/><Relationship Id="rId27" Type="http://schemas.openxmlformats.org/officeDocument/2006/relationships/image" Target="../media/image4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>
            <a:extLst>
              <a:ext uri="{FF2B5EF4-FFF2-40B4-BE49-F238E27FC236}">
                <a16:creationId xmlns:a16="http://schemas.microsoft.com/office/drawing/2014/main" id="{811302A2-4342-C748-A279-7BD155EB3F3A}"/>
              </a:ext>
            </a:extLst>
          </p:cNvPr>
          <p:cNvSpPr txBox="1">
            <a:spLocks/>
          </p:cNvSpPr>
          <p:nvPr/>
        </p:nvSpPr>
        <p:spPr>
          <a:xfrm>
            <a:off x="4426082" y="4880903"/>
            <a:ext cx="3381856" cy="580723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dirty="0"/>
              <a:t>发票验真</a:t>
            </a:r>
            <a:endParaRPr kumimoji="1" lang="en-US" altLang="zh-CN" dirty="0"/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02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11">
            <a:extLst>
              <a:ext uri="{FF2B5EF4-FFF2-40B4-BE49-F238E27FC236}">
                <a16:creationId xmlns:a16="http://schemas.microsoft.com/office/drawing/2014/main" id="{100A90AA-59E2-E84C-A26D-9ABEF6871917}"/>
              </a:ext>
            </a:extLst>
          </p:cNvPr>
          <p:cNvSpPr/>
          <p:nvPr/>
        </p:nvSpPr>
        <p:spPr bwMode="gray">
          <a:xfrm>
            <a:off x="9079573" y="3589731"/>
            <a:ext cx="2314387" cy="3028884"/>
          </a:xfrm>
          <a:prstGeom prst="roundRect">
            <a:avLst>
              <a:gd name="adj" fmla="val 9289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9954" tIns="71962" rIns="89954" bIns="71962" rtlCol="0" anchor="b"/>
          <a:lstStyle/>
          <a:p>
            <a:pPr algn="ctr" defTabSz="91385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endParaRPr lang="en-US" sz="1400" b="1" kern="0" dirty="0">
              <a:solidFill>
                <a:schemeClr val="bg1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ctangle: Rounded Corners 109">
            <a:extLst>
              <a:ext uri="{FF2B5EF4-FFF2-40B4-BE49-F238E27FC236}">
                <a16:creationId xmlns:a16="http://schemas.microsoft.com/office/drawing/2014/main" id="{373B069C-783E-424E-B628-D0CDF8091915}"/>
              </a:ext>
            </a:extLst>
          </p:cNvPr>
          <p:cNvSpPr/>
          <p:nvPr/>
        </p:nvSpPr>
        <p:spPr bwMode="gray">
          <a:xfrm>
            <a:off x="1248237" y="1239904"/>
            <a:ext cx="9667903" cy="2206017"/>
          </a:xfrm>
          <a:prstGeom prst="roundRect">
            <a:avLst>
              <a:gd name="adj" fmla="val 9289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9954" tIns="71962" rIns="89954" bIns="71962" rtlCol="0" anchor="b"/>
          <a:lstStyle/>
          <a:p>
            <a:pPr algn="ctr" defTabSz="91385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endParaRPr lang="en-US" sz="1400" b="1" kern="0" dirty="0">
              <a:solidFill>
                <a:schemeClr val="bg1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: Rounded Corners 103">
            <a:extLst>
              <a:ext uri="{FF2B5EF4-FFF2-40B4-BE49-F238E27FC236}">
                <a16:creationId xmlns:a16="http://schemas.microsoft.com/office/drawing/2014/main" id="{7461BD1C-FA42-1145-BA59-FD66DA28BD26}"/>
              </a:ext>
            </a:extLst>
          </p:cNvPr>
          <p:cNvSpPr/>
          <p:nvPr/>
        </p:nvSpPr>
        <p:spPr bwMode="gray">
          <a:xfrm>
            <a:off x="344164" y="3589730"/>
            <a:ext cx="2171115" cy="3033644"/>
          </a:xfrm>
          <a:prstGeom prst="roundRect">
            <a:avLst>
              <a:gd name="adj" fmla="val 15298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9954" tIns="71962" rIns="89954" bIns="71962" rtlCol="0" anchor="ctr"/>
          <a:lstStyle/>
          <a:p>
            <a:pPr algn="ctr" defTabSz="91385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endParaRPr lang="en-US" sz="1798" kern="0" dirty="0" err="1">
              <a:solidFill>
                <a:schemeClr val="bg1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: Rounded Corners 104">
            <a:extLst>
              <a:ext uri="{FF2B5EF4-FFF2-40B4-BE49-F238E27FC236}">
                <a16:creationId xmlns:a16="http://schemas.microsoft.com/office/drawing/2014/main" id="{46BE20DF-F116-8341-991E-BBE4C6BD3D78}"/>
              </a:ext>
            </a:extLst>
          </p:cNvPr>
          <p:cNvSpPr/>
          <p:nvPr/>
        </p:nvSpPr>
        <p:spPr bwMode="gray">
          <a:xfrm>
            <a:off x="3230382" y="3589731"/>
            <a:ext cx="5031824" cy="3028884"/>
          </a:xfrm>
          <a:prstGeom prst="roundRect">
            <a:avLst>
              <a:gd name="adj" fmla="val 9289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9954" tIns="71962" rIns="89954" bIns="71962" rtlCol="0" anchor="ctr"/>
          <a:lstStyle/>
          <a:p>
            <a:pPr algn="ctr" defTabSz="91385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endParaRPr lang="en-US" sz="1798" kern="0" dirty="0" err="1">
              <a:solidFill>
                <a:schemeClr val="bg1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42CB9F9-8033-8A4B-8AAC-15FC08168D5F}"/>
              </a:ext>
            </a:extLst>
          </p:cNvPr>
          <p:cNvSpPr txBox="1">
            <a:spLocks/>
          </p:cNvSpPr>
          <p:nvPr/>
        </p:nvSpPr>
        <p:spPr>
          <a:xfrm>
            <a:off x="4860645" y="507877"/>
            <a:ext cx="2923468" cy="3691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</a:rPr>
              <a:t>发票验真处理流程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716E7876-5D01-C444-B91A-5E9583D1AD01}"/>
              </a:ext>
            </a:extLst>
          </p:cNvPr>
          <p:cNvGrpSpPr/>
          <p:nvPr/>
        </p:nvGrpSpPr>
        <p:grpSpPr>
          <a:xfrm>
            <a:off x="586057" y="4994435"/>
            <a:ext cx="1853266" cy="1154395"/>
            <a:chOff x="5409173" y="4010016"/>
            <a:chExt cx="3326837" cy="2072284"/>
          </a:xfrm>
          <a:effectLst/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71EAD57E-E62D-0D4F-89F5-4E773F064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09173" y="4010016"/>
              <a:ext cx="2072284" cy="2072284"/>
            </a:xfrm>
            <a:prstGeom prst="rect">
              <a:avLst/>
            </a:prstGeom>
          </p:spPr>
        </p:pic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B058050F-F031-3E4C-8683-71C88F6FE0F6}"/>
                </a:ext>
              </a:extLst>
            </p:cNvPr>
            <p:cNvSpPr txBox="1"/>
            <p:nvPr/>
          </p:nvSpPr>
          <p:spPr>
            <a:xfrm>
              <a:off x="7184970" y="4875631"/>
              <a:ext cx="1551040" cy="6075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12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11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Reading</a:t>
              </a:r>
              <a:r>
                <a:rPr lang="zh-CN" altLang="en-US" sz="11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US" altLang="zh-CN" sz="11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Data </a:t>
              </a:r>
              <a:r>
                <a:rPr lang="en-US" sz="1100" kern="0" dirty="0" err="1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读取数据</a:t>
              </a:r>
              <a:endParaRPr lang="en-US" sz="11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FC8B59E7-3BB6-4146-BB54-3BB53969BD5D}"/>
              </a:ext>
            </a:extLst>
          </p:cNvPr>
          <p:cNvGrpSpPr/>
          <p:nvPr/>
        </p:nvGrpSpPr>
        <p:grpSpPr>
          <a:xfrm>
            <a:off x="814537" y="3832984"/>
            <a:ext cx="513327" cy="667444"/>
            <a:chOff x="956403" y="1735612"/>
            <a:chExt cx="1166939" cy="1517290"/>
          </a:xfrm>
        </p:grpSpPr>
        <p:pic>
          <p:nvPicPr>
            <p:cNvPr id="11" name="Picture 7" descr="Image result for outlook&quot;">
              <a:extLst>
                <a:ext uri="{FF2B5EF4-FFF2-40B4-BE49-F238E27FC236}">
                  <a16:creationId xmlns:a16="http://schemas.microsoft.com/office/drawing/2014/main" id="{8A709552-D69B-EE44-B2BA-601F187C61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28" r="16240"/>
            <a:stretch/>
          </p:blipFill>
          <p:spPr bwMode="auto">
            <a:xfrm>
              <a:off x="956403" y="1735612"/>
              <a:ext cx="1166939" cy="113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23C95EC8-4FF8-F442-A5D7-2CC5D9DA8B4A}"/>
                </a:ext>
              </a:extLst>
            </p:cNvPr>
            <p:cNvSpPr txBox="1"/>
            <p:nvPr/>
          </p:nvSpPr>
          <p:spPr>
            <a:xfrm>
              <a:off x="1184570" y="2868087"/>
              <a:ext cx="710597" cy="38481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108812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11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Email</a:t>
              </a:r>
            </a:p>
          </p:txBody>
        </p:sp>
      </p:grpSp>
      <p:cxnSp>
        <p:nvCxnSpPr>
          <p:cNvPr id="13" name="Connector: Elbow 14">
            <a:extLst>
              <a:ext uri="{FF2B5EF4-FFF2-40B4-BE49-F238E27FC236}">
                <a16:creationId xmlns:a16="http://schemas.microsoft.com/office/drawing/2014/main" id="{AB09933B-880E-B442-A636-BC2A30B01C6A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1327864" y="4079465"/>
            <a:ext cx="529577" cy="2604"/>
          </a:xfrm>
          <a:prstGeom prst="bentConnector3">
            <a:avLst/>
          </a:prstGeom>
          <a:ln w="254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40">
            <a:extLst>
              <a:ext uri="{FF2B5EF4-FFF2-40B4-BE49-F238E27FC236}">
                <a16:creationId xmlns:a16="http://schemas.microsoft.com/office/drawing/2014/main" id="{2E8B539C-9BB5-AD4E-BCA5-84D55506FD42}"/>
              </a:ext>
            </a:extLst>
          </p:cNvPr>
          <p:cNvGrpSpPr/>
          <p:nvPr/>
        </p:nvGrpSpPr>
        <p:grpSpPr>
          <a:xfrm>
            <a:off x="3555741" y="3611939"/>
            <a:ext cx="871932" cy="1091119"/>
            <a:chOff x="5056548" y="2918438"/>
            <a:chExt cx="1212074" cy="1516768"/>
          </a:xfrm>
        </p:grpSpPr>
        <p:pic>
          <p:nvPicPr>
            <p:cNvPr id="17" name="Picture 31">
              <a:extLst>
                <a:ext uri="{FF2B5EF4-FFF2-40B4-BE49-F238E27FC236}">
                  <a16:creationId xmlns:a16="http://schemas.microsoft.com/office/drawing/2014/main" id="{A817748D-D627-6547-BF51-7E3BD8368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56548" y="2918438"/>
              <a:ext cx="1154999" cy="1154999"/>
            </a:xfrm>
            <a:prstGeom prst="rect">
              <a:avLst/>
            </a:prstGeom>
          </p:spPr>
        </p:pic>
        <p:sp>
          <p:nvSpPr>
            <p:cNvPr id="18" name="TextBox 39">
              <a:extLst>
                <a:ext uri="{FF2B5EF4-FFF2-40B4-BE49-F238E27FC236}">
                  <a16:creationId xmlns:a16="http://schemas.microsoft.com/office/drawing/2014/main" id="{4E14BF39-87F4-414B-9712-9C8D4FA84E04}"/>
                </a:ext>
              </a:extLst>
            </p:cNvPr>
            <p:cNvSpPr txBox="1"/>
            <p:nvPr/>
          </p:nvSpPr>
          <p:spPr>
            <a:xfrm>
              <a:off x="5089144" y="3964703"/>
              <a:ext cx="1179478" cy="4705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12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11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Invoice Data</a:t>
              </a:r>
              <a:r>
                <a:rPr lang="zh-CN" altLang="en-US" sz="11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 发票数据</a:t>
              </a:r>
              <a:endParaRPr lang="en-US" sz="11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cxnSp>
        <p:nvCxnSpPr>
          <p:cNvPr id="19" name="Straight Arrow Connector 44">
            <a:extLst>
              <a:ext uri="{FF2B5EF4-FFF2-40B4-BE49-F238E27FC236}">
                <a16:creationId xmlns:a16="http://schemas.microsoft.com/office/drawing/2014/main" id="{9C4039E7-F087-974B-94A0-82737B0B4559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4386613" y="4027377"/>
            <a:ext cx="276366" cy="1495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50">
            <a:extLst>
              <a:ext uri="{FF2B5EF4-FFF2-40B4-BE49-F238E27FC236}">
                <a16:creationId xmlns:a16="http://schemas.microsoft.com/office/drawing/2014/main" id="{24483D31-5935-E84B-A0E6-9BDA7F783DC2}"/>
              </a:ext>
            </a:extLst>
          </p:cNvPr>
          <p:cNvGrpSpPr/>
          <p:nvPr/>
        </p:nvGrpSpPr>
        <p:grpSpPr>
          <a:xfrm>
            <a:off x="4672674" y="1618997"/>
            <a:ext cx="994398" cy="1212320"/>
            <a:chOff x="3260290" y="599193"/>
            <a:chExt cx="1382316" cy="1685253"/>
          </a:xfrm>
        </p:grpSpPr>
        <p:pic>
          <p:nvPicPr>
            <p:cNvPr id="21" name="Grafik 83">
              <a:extLst>
                <a:ext uri="{FF2B5EF4-FFF2-40B4-BE49-F238E27FC236}">
                  <a16:creationId xmlns:a16="http://schemas.microsoft.com/office/drawing/2014/main" id="{9F1BF693-A9C5-BC41-96BC-D853DA4D6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74029" y="599193"/>
              <a:ext cx="1154998" cy="1154999"/>
            </a:xfrm>
            <a:prstGeom prst="rect">
              <a:avLst/>
            </a:prstGeom>
          </p:spPr>
        </p:pic>
        <p:sp>
          <p:nvSpPr>
            <p:cNvPr id="22" name="TextBox 52">
              <a:extLst>
                <a:ext uri="{FF2B5EF4-FFF2-40B4-BE49-F238E27FC236}">
                  <a16:creationId xmlns:a16="http://schemas.microsoft.com/office/drawing/2014/main" id="{E38DB20D-8BD7-6045-A2B1-D424F96EA033}"/>
                </a:ext>
              </a:extLst>
            </p:cNvPr>
            <p:cNvSpPr txBox="1"/>
            <p:nvPr/>
          </p:nvSpPr>
          <p:spPr>
            <a:xfrm>
              <a:off x="3260290" y="1813820"/>
              <a:ext cx="1382316" cy="4706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12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11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OCR recognition    </a:t>
              </a:r>
              <a:r>
                <a:rPr lang="en-US" altLang="zh-CN" sz="11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OCR</a:t>
              </a:r>
              <a:r>
                <a:rPr lang="zh-CN" altLang="en-US" sz="11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识别</a:t>
              </a:r>
              <a:endParaRPr lang="en-US" sz="11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cxnSp>
        <p:nvCxnSpPr>
          <p:cNvPr id="23" name="Connector: Elbow 53">
            <a:extLst>
              <a:ext uri="{FF2B5EF4-FFF2-40B4-BE49-F238E27FC236}">
                <a16:creationId xmlns:a16="http://schemas.microsoft.com/office/drawing/2014/main" id="{0572B636-4353-1C4B-9249-25BAAB2AA752}"/>
              </a:ext>
            </a:extLst>
          </p:cNvPr>
          <p:cNvCxnSpPr>
            <a:cxnSpLocks/>
          </p:cNvCxnSpPr>
          <p:nvPr/>
        </p:nvCxnSpPr>
        <p:spPr>
          <a:xfrm rot="16200000" flipV="1">
            <a:off x="4735961" y="3386063"/>
            <a:ext cx="1057729" cy="26378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69">
            <a:extLst>
              <a:ext uri="{FF2B5EF4-FFF2-40B4-BE49-F238E27FC236}">
                <a16:creationId xmlns:a16="http://schemas.microsoft.com/office/drawing/2014/main" id="{37A23CEE-2ED5-4546-9A07-0289E53FAFFF}"/>
              </a:ext>
            </a:extLst>
          </p:cNvPr>
          <p:cNvGrpSpPr/>
          <p:nvPr/>
        </p:nvGrpSpPr>
        <p:grpSpPr>
          <a:xfrm>
            <a:off x="7049220" y="4163560"/>
            <a:ext cx="945723" cy="1165892"/>
            <a:chOff x="9667212" y="2943221"/>
            <a:chExt cx="1314651" cy="1620711"/>
          </a:xfrm>
          <a:effectLst/>
        </p:grpSpPr>
        <p:pic>
          <p:nvPicPr>
            <p:cNvPr id="25" name="Picture 41">
              <a:extLst>
                <a:ext uri="{FF2B5EF4-FFF2-40B4-BE49-F238E27FC236}">
                  <a16:creationId xmlns:a16="http://schemas.microsoft.com/office/drawing/2014/main" id="{A106BBD9-0902-F944-9366-94478189E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05384" y="2943221"/>
              <a:ext cx="1154999" cy="1154999"/>
            </a:xfrm>
            <a:prstGeom prst="rect">
              <a:avLst/>
            </a:prstGeom>
            <a:effectLst/>
          </p:spPr>
        </p:pic>
        <p:sp>
          <p:nvSpPr>
            <p:cNvPr id="26" name="TextBox 68">
              <a:extLst>
                <a:ext uri="{FF2B5EF4-FFF2-40B4-BE49-F238E27FC236}">
                  <a16:creationId xmlns:a16="http://schemas.microsoft.com/office/drawing/2014/main" id="{3FE1408D-DF28-AB44-9870-52FAE465E2F7}"/>
                </a:ext>
              </a:extLst>
            </p:cNvPr>
            <p:cNvSpPr txBox="1"/>
            <p:nvPr/>
          </p:nvSpPr>
          <p:spPr>
            <a:xfrm>
              <a:off x="9667212" y="3857994"/>
              <a:ext cx="1314651" cy="7059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12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11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Classification of results              </a:t>
              </a:r>
              <a:r>
                <a:rPr lang="zh-CN" altLang="en-US" sz="11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结果分类</a:t>
              </a:r>
              <a:endParaRPr lang="en-US" sz="11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cxnSp>
        <p:nvCxnSpPr>
          <p:cNvPr id="27" name="Connector: Elbow 70">
            <a:extLst>
              <a:ext uri="{FF2B5EF4-FFF2-40B4-BE49-F238E27FC236}">
                <a16:creationId xmlns:a16="http://schemas.microsoft.com/office/drawing/2014/main" id="{1E74A5BE-339B-0B4A-8735-8F88A0EADDC8}"/>
              </a:ext>
            </a:extLst>
          </p:cNvPr>
          <p:cNvCxnSpPr>
            <a:cxnSpLocks/>
          </p:cNvCxnSpPr>
          <p:nvPr/>
        </p:nvCxnSpPr>
        <p:spPr>
          <a:xfrm rot="16200000" flipH="1">
            <a:off x="6854846" y="3541656"/>
            <a:ext cx="1151418" cy="92393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93">
            <a:extLst>
              <a:ext uri="{FF2B5EF4-FFF2-40B4-BE49-F238E27FC236}">
                <a16:creationId xmlns:a16="http://schemas.microsoft.com/office/drawing/2014/main" id="{DF82B2F9-D4B1-1442-B382-AAEF0C00238C}"/>
              </a:ext>
            </a:extLst>
          </p:cNvPr>
          <p:cNvGrpSpPr/>
          <p:nvPr/>
        </p:nvGrpSpPr>
        <p:grpSpPr>
          <a:xfrm>
            <a:off x="9656950" y="4164528"/>
            <a:ext cx="1016357" cy="1038197"/>
            <a:chOff x="7684313" y="3315647"/>
            <a:chExt cx="1016886" cy="1038738"/>
          </a:xfrm>
        </p:grpSpPr>
        <p:pic>
          <p:nvPicPr>
            <p:cNvPr id="29" name="Picture 83">
              <a:extLst>
                <a:ext uri="{FF2B5EF4-FFF2-40B4-BE49-F238E27FC236}">
                  <a16:creationId xmlns:a16="http://schemas.microsoft.com/office/drawing/2014/main" id="{62848697-7C8A-8B4D-87D4-A0695B6B7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39837" y="3315647"/>
              <a:ext cx="831307" cy="831307"/>
            </a:xfrm>
            <a:prstGeom prst="rect">
              <a:avLst/>
            </a:prstGeom>
          </p:spPr>
        </p:pic>
        <p:sp>
          <p:nvSpPr>
            <p:cNvPr id="30" name="TextBox 88">
              <a:extLst>
                <a:ext uri="{FF2B5EF4-FFF2-40B4-BE49-F238E27FC236}">
                  <a16:creationId xmlns:a16="http://schemas.microsoft.com/office/drawing/2014/main" id="{CA325AF2-9A2A-7747-8999-BD7AB6FF82B1}"/>
                </a:ext>
              </a:extLst>
            </p:cNvPr>
            <p:cNvSpPr txBox="1"/>
            <p:nvPr/>
          </p:nvSpPr>
          <p:spPr>
            <a:xfrm>
              <a:off x="7684313" y="4015655"/>
              <a:ext cx="1016886" cy="3387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12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11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Save the result  </a:t>
              </a:r>
              <a:r>
                <a:rPr lang="zh-CN" altLang="en-US" sz="11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保存结果</a:t>
              </a:r>
              <a:endParaRPr lang="en-US" sz="11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31" name="Group 97">
            <a:extLst>
              <a:ext uri="{FF2B5EF4-FFF2-40B4-BE49-F238E27FC236}">
                <a16:creationId xmlns:a16="http://schemas.microsoft.com/office/drawing/2014/main" id="{EDFF03C0-82BC-F745-B193-E9875076B0D4}"/>
              </a:ext>
            </a:extLst>
          </p:cNvPr>
          <p:cNvGrpSpPr/>
          <p:nvPr/>
        </p:nvGrpSpPr>
        <p:grpSpPr>
          <a:xfrm>
            <a:off x="4796567" y="4996689"/>
            <a:ext cx="2252652" cy="1154395"/>
            <a:chOff x="5409173" y="4010016"/>
            <a:chExt cx="4043782" cy="2072284"/>
          </a:xfrm>
          <a:effectLst/>
        </p:grpSpPr>
        <p:pic>
          <p:nvPicPr>
            <p:cNvPr id="32" name="Picture 98">
              <a:extLst>
                <a:ext uri="{FF2B5EF4-FFF2-40B4-BE49-F238E27FC236}">
                  <a16:creationId xmlns:a16="http://schemas.microsoft.com/office/drawing/2014/main" id="{EC44E15B-8694-0747-88B6-908C890C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09173" y="4010016"/>
              <a:ext cx="2072284" cy="2072284"/>
            </a:xfrm>
            <a:prstGeom prst="rect">
              <a:avLst/>
            </a:prstGeom>
          </p:spPr>
        </p:pic>
        <p:sp>
          <p:nvSpPr>
            <p:cNvPr id="33" name="TextBox 99">
              <a:extLst>
                <a:ext uri="{FF2B5EF4-FFF2-40B4-BE49-F238E27FC236}">
                  <a16:creationId xmlns:a16="http://schemas.microsoft.com/office/drawing/2014/main" id="{68B532A7-B21E-AE47-A7DF-72FC324D0D5F}"/>
                </a:ext>
              </a:extLst>
            </p:cNvPr>
            <p:cNvSpPr txBox="1"/>
            <p:nvPr/>
          </p:nvSpPr>
          <p:spPr>
            <a:xfrm>
              <a:off x="7259797" y="4825719"/>
              <a:ext cx="2193158" cy="60774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122" fontAlgn="base"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11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Invoice verification</a:t>
              </a:r>
            </a:p>
            <a:p>
              <a:pPr algn="ctr" defTabSz="1088122" fontAlgn="base"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1100" kern="0" dirty="0" err="1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创建发票</a:t>
              </a:r>
              <a:endParaRPr lang="en-US" sz="11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43" name="Rectangle 33">
            <a:extLst>
              <a:ext uri="{FF2B5EF4-FFF2-40B4-BE49-F238E27FC236}">
                <a16:creationId xmlns:a16="http://schemas.microsoft.com/office/drawing/2014/main" id="{CCF0F120-BBAE-444D-8A18-E4FBCFA19335}"/>
              </a:ext>
            </a:extLst>
          </p:cNvPr>
          <p:cNvSpPr/>
          <p:nvPr/>
        </p:nvSpPr>
        <p:spPr bwMode="gray">
          <a:xfrm>
            <a:off x="4301812" y="1117300"/>
            <a:ext cx="1602875" cy="2428977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89954" tIns="71962" rIns="89954" bIns="71962" rtlCol="0" anchor="ctr"/>
          <a:lstStyle/>
          <a:p>
            <a:pPr algn="ctr" defTabSz="91385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endParaRPr lang="en-US" sz="1798" kern="0" dirty="0" err="1">
              <a:solidFill>
                <a:schemeClr val="bg1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TextBox 74">
            <a:extLst>
              <a:ext uri="{FF2B5EF4-FFF2-40B4-BE49-F238E27FC236}">
                <a16:creationId xmlns:a16="http://schemas.microsoft.com/office/drawing/2014/main" id="{F74EF35B-752B-4C44-98AE-891E0C51440C}"/>
              </a:ext>
            </a:extLst>
          </p:cNvPr>
          <p:cNvSpPr txBox="1"/>
          <p:nvPr/>
        </p:nvSpPr>
        <p:spPr>
          <a:xfrm>
            <a:off x="8630580" y="2667519"/>
            <a:ext cx="1806510" cy="4231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08812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en-US" altLang="zh-CN" sz="11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itchFamily="34" charset="-128"/>
              </a:rPr>
              <a:t>AI services</a:t>
            </a:r>
          </a:p>
          <a:p>
            <a:pPr algn="ctr" defTabSz="108812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en-US" altLang="zh-CN" sz="11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itchFamily="34" charset="-128"/>
              </a:rPr>
              <a:t>AI</a:t>
            </a:r>
            <a:r>
              <a:rPr lang="zh-CN" altLang="en-US" sz="11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 pitchFamily="34" charset="-128"/>
              </a:rPr>
              <a:t>服务</a:t>
            </a:r>
            <a:endParaRPr lang="en-US" altLang="zh-CN" sz="11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 Unicode MS" pitchFamily="34" charset="-128"/>
            </a:endParaRPr>
          </a:p>
        </p:txBody>
      </p:sp>
      <p:cxnSp>
        <p:nvCxnSpPr>
          <p:cNvPr id="48" name="Connector: Elbow 22">
            <a:extLst>
              <a:ext uri="{FF2B5EF4-FFF2-40B4-BE49-F238E27FC236}">
                <a16:creationId xmlns:a16="http://schemas.microsoft.com/office/drawing/2014/main" id="{38A76034-FD1B-894B-92CE-1823A0E7F0F1}"/>
              </a:ext>
            </a:extLst>
          </p:cNvPr>
          <p:cNvCxnSpPr>
            <a:stCxn id="25" idx="3"/>
            <a:endCxn id="29" idx="1"/>
          </p:cNvCxnSpPr>
          <p:nvPr/>
        </p:nvCxnSpPr>
        <p:spPr>
          <a:xfrm>
            <a:off x="7907555" y="4578997"/>
            <a:ext cx="1904834" cy="966"/>
          </a:xfrm>
          <a:prstGeom prst="bentConnector3">
            <a:avLst/>
          </a:prstGeom>
          <a:ln w="254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95">
            <a:extLst>
              <a:ext uri="{FF2B5EF4-FFF2-40B4-BE49-F238E27FC236}">
                <a16:creationId xmlns:a16="http://schemas.microsoft.com/office/drawing/2014/main" id="{9F996DC7-D984-234D-830C-E9CBF7B2B3CB}"/>
              </a:ext>
            </a:extLst>
          </p:cNvPr>
          <p:cNvSpPr txBox="1"/>
          <p:nvPr/>
        </p:nvSpPr>
        <p:spPr>
          <a:xfrm>
            <a:off x="4477755" y="4359881"/>
            <a:ext cx="115439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088122" fontAlgn="base"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en-US" sz="11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Open the website </a:t>
            </a:r>
          </a:p>
          <a:p>
            <a:pPr algn="ctr" defTabSz="1088122" fontAlgn="base"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zh-CN" altLang="en-US" sz="11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登录网站</a:t>
            </a:r>
            <a:endParaRPr lang="en-US" sz="1100" kern="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7" name="Rectangle 9">
            <a:extLst>
              <a:ext uri="{FF2B5EF4-FFF2-40B4-BE49-F238E27FC236}">
                <a16:creationId xmlns:a16="http://schemas.microsoft.com/office/drawing/2014/main" id="{572080A7-4BBD-224D-9222-7AA30DE43C12}"/>
              </a:ext>
            </a:extLst>
          </p:cNvPr>
          <p:cNvSpPr/>
          <p:nvPr/>
        </p:nvSpPr>
        <p:spPr>
          <a:xfrm>
            <a:off x="8328502" y="1619898"/>
            <a:ext cx="2444900" cy="461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385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en-US" altLang="zh-CN" sz="2399" b="1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AI </a:t>
            </a:r>
            <a:r>
              <a:rPr lang="en-US" sz="2399" b="1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Cloud Platform</a:t>
            </a:r>
          </a:p>
        </p:txBody>
      </p:sp>
      <p:cxnSp>
        <p:nvCxnSpPr>
          <p:cNvPr id="58" name="直接连接符 2">
            <a:extLst>
              <a:ext uri="{FF2B5EF4-FFF2-40B4-BE49-F238E27FC236}">
                <a16:creationId xmlns:a16="http://schemas.microsoft.com/office/drawing/2014/main" id="{B4E0548D-9C7C-FE4E-AB80-F945CE6D31A3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>
            <a:extLst>
              <a:ext uri="{FF2B5EF4-FFF2-40B4-BE49-F238E27FC236}">
                <a16:creationId xmlns:a16="http://schemas.microsoft.com/office/drawing/2014/main" id="{6E814893-9BF2-F842-A536-CEE3066BA944}"/>
              </a:ext>
            </a:extLst>
          </p:cNvPr>
          <p:cNvSpPr txBox="1"/>
          <p:nvPr/>
        </p:nvSpPr>
        <p:spPr>
          <a:xfrm>
            <a:off x="292498" y="285760"/>
            <a:ext cx="36512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487BD9E2-4559-D344-B634-4EB7F8CA25A9}"/>
              </a:ext>
            </a:extLst>
          </p:cNvPr>
          <p:cNvSpPr txBox="1"/>
          <p:nvPr/>
        </p:nvSpPr>
        <p:spPr>
          <a:xfrm>
            <a:off x="5005600" y="6615791"/>
            <a:ext cx="1709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>
                <a:solidFill>
                  <a:schemeClr val="bg1"/>
                </a:solidFill>
              </a:rPr>
              <a:t>发票验真流程图</a:t>
            </a:r>
          </a:p>
        </p:txBody>
      </p:sp>
      <p:pic>
        <p:nvPicPr>
          <p:cNvPr id="65" name="图片 64">
            <a:extLst>
              <a:ext uri="{FF2B5EF4-FFF2-40B4-BE49-F238E27FC236}">
                <a16:creationId xmlns:a16="http://schemas.microsoft.com/office/drawing/2014/main" id="{2BF3FDB5-E8D6-41AA-858E-EC2BC6F525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329" y="3907569"/>
            <a:ext cx="417077" cy="417077"/>
          </a:xfrm>
          <a:prstGeom prst="rect">
            <a:avLst/>
          </a:prstGeom>
        </p:spPr>
      </p:pic>
      <p:cxnSp>
        <p:nvCxnSpPr>
          <p:cNvPr id="70" name="Connector: Elbow 14">
            <a:extLst>
              <a:ext uri="{FF2B5EF4-FFF2-40B4-BE49-F238E27FC236}">
                <a16:creationId xmlns:a16="http://schemas.microsoft.com/office/drawing/2014/main" id="{0A6C3540-47AA-4313-B4AE-EB7D1E804C86}"/>
              </a:ext>
            </a:extLst>
          </p:cNvPr>
          <p:cNvCxnSpPr>
            <a:cxnSpLocks/>
          </p:cNvCxnSpPr>
          <p:nvPr/>
        </p:nvCxnSpPr>
        <p:spPr>
          <a:xfrm flipV="1">
            <a:off x="2231357" y="4079465"/>
            <a:ext cx="1160211" cy="2604"/>
          </a:xfrm>
          <a:prstGeom prst="bentConnector3">
            <a:avLst/>
          </a:prstGeom>
          <a:ln w="254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图片 73">
            <a:extLst>
              <a:ext uri="{FF2B5EF4-FFF2-40B4-BE49-F238E27FC236}">
                <a16:creationId xmlns:a16="http://schemas.microsoft.com/office/drawing/2014/main" id="{554F3C7B-780F-4E42-8A28-CC5166B3E5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57" y="3766469"/>
            <a:ext cx="567819" cy="591654"/>
          </a:xfrm>
          <a:prstGeom prst="rect">
            <a:avLst/>
          </a:prstGeom>
        </p:spPr>
      </p:pic>
      <p:sp>
        <p:nvSpPr>
          <p:cNvPr id="55" name="nlp-human-mind-programming_30599">
            <a:extLst>
              <a:ext uri="{FF2B5EF4-FFF2-40B4-BE49-F238E27FC236}">
                <a16:creationId xmlns:a16="http://schemas.microsoft.com/office/drawing/2014/main" id="{8BDCC4A3-D67C-4E69-BB89-96D88B097E4E}"/>
              </a:ext>
            </a:extLst>
          </p:cNvPr>
          <p:cNvSpPr/>
          <p:nvPr/>
        </p:nvSpPr>
        <p:spPr>
          <a:xfrm>
            <a:off x="7236540" y="1748715"/>
            <a:ext cx="485170" cy="609685"/>
          </a:xfrm>
          <a:custGeom>
            <a:avLst/>
            <a:gdLst>
              <a:gd name="connsiteX0" fmla="*/ 321050 w 482962"/>
              <a:gd name="connsiteY0" fmla="*/ 156985 h 606910"/>
              <a:gd name="connsiteX1" fmla="*/ 363284 w 482962"/>
              <a:gd name="connsiteY1" fmla="*/ 199324 h 606910"/>
              <a:gd name="connsiteX2" fmla="*/ 321050 w 482962"/>
              <a:gd name="connsiteY2" fmla="*/ 241663 h 606910"/>
              <a:gd name="connsiteX3" fmla="*/ 278816 w 482962"/>
              <a:gd name="connsiteY3" fmla="*/ 199324 h 606910"/>
              <a:gd name="connsiteX4" fmla="*/ 321050 w 482962"/>
              <a:gd name="connsiteY4" fmla="*/ 156985 h 606910"/>
              <a:gd name="connsiteX5" fmla="*/ 306669 w 482962"/>
              <a:gd name="connsiteY5" fmla="*/ 105445 h 606910"/>
              <a:gd name="connsiteX6" fmla="*/ 270881 w 482962"/>
              <a:gd name="connsiteY6" fmla="*/ 118626 h 606910"/>
              <a:gd name="connsiteX7" fmla="*/ 268241 w 482962"/>
              <a:gd name="connsiteY7" fmla="*/ 124191 h 606910"/>
              <a:gd name="connsiteX8" fmla="*/ 274108 w 482962"/>
              <a:gd name="connsiteY8" fmla="*/ 140009 h 606910"/>
              <a:gd name="connsiteX9" fmla="*/ 273521 w 482962"/>
              <a:gd name="connsiteY9" fmla="*/ 145867 h 606910"/>
              <a:gd name="connsiteX10" fmla="*/ 265308 w 482962"/>
              <a:gd name="connsiteY10" fmla="*/ 148210 h 606910"/>
              <a:gd name="connsiteX11" fmla="*/ 250055 w 482962"/>
              <a:gd name="connsiteY11" fmla="*/ 140887 h 606910"/>
              <a:gd name="connsiteX12" fmla="*/ 244481 w 482962"/>
              <a:gd name="connsiteY12" fmla="*/ 143231 h 606910"/>
              <a:gd name="connsiteX13" fmla="*/ 228348 w 482962"/>
              <a:gd name="connsiteY13" fmla="*/ 177794 h 606910"/>
              <a:gd name="connsiteX14" fmla="*/ 230401 w 482962"/>
              <a:gd name="connsiteY14" fmla="*/ 183360 h 606910"/>
              <a:gd name="connsiteX15" fmla="*/ 245655 w 482962"/>
              <a:gd name="connsiteY15" fmla="*/ 190390 h 606910"/>
              <a:gd name="connsiteX16" fmla="*/ 249468 w 482962"/>
              <a:gd name="connsiteY16" fmla="*/ 195076 h 606910"/>
              <a:gd name="connsiteX17" fmla="*/ 245361 w 482962"/>
              <a:gd name="connsiteY17" fmla="*/ 202399 h 606910"/>
              <a:gd name="connsiteX18" fmla="*/ 229521 w 482962"/>
              <a:gd name="connsiteY18" fmla="*/ 208257 h 606910"/>
              <a:gd name="connsiteX19" fmla="*/ 226881 w 482962"/>
              <a:gd name="connsiteY19" fmla="*/ 213530 h 606910"/>
              <a:gd name="connsiteX20" fmla="*/ 240081 w 482962"/>
              <a:gd name="connsiteY20" fmla="*/ 249265 h 606910"/>
              <a:gd name="connsiteX21" fmla="*/ 245655 w 482962"/>
              <a:gd name="connsiteY21" fmla="*/ 251901 h 606910"/>
              <a:gd name="connsiteX22" fmla="*/ 261495 w 482962"/>
              <a:gd name="connsiteY22" fmla="*/ 246043 h 606910"/>
              <a:gd name="connsiteX23" fmla="*/ 267361 w 482962"/>
              <a:gd name="connsiteY23" fmla="*/ 246922 h 606910"/>
              <a:gd name="connsiteX24" fmla="*/ 269708 w 482962"/>
              <a:gd name="connsiteY24" fmla="*/ 254830 h 606910"/>
              <a:gd name="connsiteX25" fmla="*/ 262668 w 482962"/>
              <a:gd name="connsiteY25" fmla="*/ 270062 h 606910"/>
              <a:gd name="connsiteX26" fmla="*/ 264721 w 482962"/>
              <a:gd name="connsiteY26" fmla="*/ 275920 h 606910"/>
              <a:gd name="connsiteX27" fmla="*/ 299335 w 482962"/>
              <a:gd name="connsiteY27" fmla="*/ 291737 h 606910"/>
              <a:gd name="connsiteX28" fmla="*/ 304909 w 482962"/>
              <a:gd name="connsiteY28" fmla="*/ 289687 h 606910"/>
              <a:gd name="connsiteX29" fmla="*/ 311949 w 482962"/>
              <a:gd name="connsiteY29" fmla="*/ 274455 h 606910"/>
              <a:gd name="connsiteX30" fmla="*/ 316642 w 482962"/>
              <a:gd name="connsiteY30" fmla="*/ 270647 h 606910"/>
              <a:gd name="connsiteX31" fmla="*/ 323975 w 482962"/>
              <a:gd name="connsiteY31" fmla="*/ 274748 h 606910"/>
              <a:gd name="connsiteX32" fmla="*/ 329842 w 482962"/>
              <a:gd name="connsiteY32" fmla="*/ 290565 h 606910"/>
              <a:gd name="connsiteX33" fmla="*/ 335415 w 482962"/>
              <a:gd name="connsiteY33" fmla="*/ 293202 h 606910"/>
              <a:gd name="connsiteX34" fmla="*/ 371202 w 482962"/>
              <a:gd name="connsiteY34" fmla="*/ 280021 h 606910"/>
              <a:gd name="connsiteX35" fmla="*/ 373549 w 482962"/>
              <a:gd name="connsiteY35" fmla="*/ 274455 h 606910"/>
              <a:gd name="connsiteX36" fmla="*/ 367682 w 482962"/>
              <a:gd name="connsiteY36" fmla="*/ 258638 h 606910"/>
              <a:gd name="connsiteX37" fmla="*/ 368562 w 482962"/>
              <a:gd name="connsiteY37" fmla="*/ 252780 h 606910"/>
              <a:gd name="connsiteX38" fmla="*/ 376775 w 482962"/>
              <a:gd name="connsiteY38" fmla="*/ 250436 h 606910"/>
              <a:gd name="connsiteX39" fmla="*/ 392029 w 482962"/>
              <a:gd name="connsiteY39" fmla="*/ 257759 h 606910"/>
              <a:gd name="connsiteX40" fmla="*/ 397602 w 482962"/>
              <a:gd name="connsiteY40" fmla="*/ 255416 h 606910"/>
              <a:gd name="connsiteX41" fmla="*/ 413442 w 482962"/>
              <a:gd name="connsiteY41" fmla="*/ 221145 h 606910"/>
              <a:gd name="connsiteX42" fmla="*/ 411389 w 482962"/>
              <a:gd name="connsiteY42" fmla="*/ 215287 h 606910"/>
              <a:gd name="connsiteX43" fmla="*/ 396135 w 482962"/>
              <a:gd name="connsiteY43" fmla="*/ 208257 h 606910"/>
              <a:gd name="connsiteX44" fmla="*/ 392615 w 482962"/>
              <a:gd name="connsiteY44" fmla="*/ 200641 h 606910"/>
              <a:gd name="connsiteX45" fmla="*/ 396722 w 482962"/>
              <a:gd name="connsiteY45" fmla="*/ 196248 h 606910"/>
              <a:gd name="connsiteX46" fmla="*/ 412562 w 482962"/>
              <a:gd name="connsiteY46" fmla="*/ 190390 h 606910"/>
              <a:gd name="connsiteX47" fmla="*/ 414909 w 482962"/>
              <a:gd name="connsiteY47" fmla="*/ 184824 h 606910"/>
              <a:gd name="connsiteX48" fmla="*/ 401709 w 482962"/>
              <a:gd name="connsiteY48" fmla="*/ 149382 h 606910"/>
              <a:gd name="connsiteX49" fmla="*/ 396429 w 482962"/>
              <a:gd name="connsiteY49" fmla="*/ 146746 h 606910"/>
              <a:gd name="connsiteX50" fmla="*/ 380589 w 482962"/>
              <a:gd name="connsiteY50" fmla="*/ 152604 h 606910"/>
              <a:gd name="connsiteX51" fmla="*/ 374722 w 482962"/>
              <a:gd name="connsiteY51" fmla="*/ 151725 h 606910"/>
              <a:gd name="connsiteX52" fmla="*/ 372375 w 482962"/>
              <a:gd name="connsiteY52" fmla="*/ 143524 h 606910"/>
              <a:gd name="connsiteX53" fmla="*/ 379415 w 482962"/>
              <a:gd name="connsiteY53" fmla="*/ 128292 h 606910"/>
              <a:gd name="connsiteX54" fmla="*/ 377362 w 482962"/>
              <a:gd name="connsiteY54" fmla="*/ 122727 h 606910"/>
              <a:gd name="connsiteX55" fmla="*/ 342749 w 482962"/>
              <a:gd name="connsiteY55" fmla="*/ 106910 h 606910"/>
              <a:gd name="connsiteX56" fmla="*/ 337175 w 482962"/>
              <a:gd name="connsiteY56" fmla="*/ 108960 h 606910"/>
              <a:gd name="connsiteX57" fmla="*/ 330135 w 482962"/>
              <a:gd name="connsiteY57" fmla="*/ 124191 h 606910"/>
              <a:gd name="connsiteX58" fmla="*/ 325442 w 482962"/>
              <a:gd name="connsiteY58" fmla="*/ 127999 h 606910"/>
              <a:gd name="connsiteX59" fmla="*/ 317815 w 482962"/>
              <a:gd name="connsiteY59" fmla="*/ 123899 h 606910"/>
              <a:gd name="connsiteX60" fmla="*/ 311949 w 482962"/>
              <a:gd name="connsiteY60" fmla="*/ 108081 h 606910"/>
              <a:gd name="connsiteX61" fmla="*/ 306669 w 482962"/>
              <a:gd name="connsiteY61" fmla="*/ 105445 h 606910"/>
              <a:gd name="connsiteX62" fmla="*/ 227468 w 482962"/>
              <a:gd name="connsiteY62" fmla="*/ 587 h 606910"/>
              <a:gd name="connsiteX63" fmla="*/ 305495 w 482962"/>
              <a:gd name="connsiteY63" fmla="*/ 3805 h 606910"/>
              <a:gd name="connsiteX64" fmla="*/ 482376 w 482962"/>
              <a:gd name="connsiteY64" fmla="*/ 197419 h 606910"/>
              <a:gd name="connsiteX65" fmla="*/ 386455 w 482962"/>
              <a:gd name="connsiteY65" fmla="*/ 441122 h 606910"/>
              <a:gd name="connsiteX66" fmla="*/ 482962 w 482962"/>
              <a:gd name="connsiteY66" fmla="*/ 606910 h 606910"/>
              <a:gd name="connsiteX67" fmla="*/ 143575 w 482962"/>
              <a:gd name="connsiteY67" fmla="*/ 606910 h 606910"/>
              <a:gd name="connsiteX68" fmla="*/ 181415 w 482962"/>
              <a:gd name="connsiteY68" fmla="*/ 511714 h 606910"/>
              <a:gd name="connsiteX69" fmla="*/ 108668 w 482962"/>
              <a:gd name="connsiteY69" fmla="*/ 523723 h 606910"/>
              <a:gd name="connsiteX70" fmla="*/ 54108 w 482962"/>
              <a:gd name="connsiteY70" fmla="*/ 497654 h 606910"/>
              <a:gd name="connsiteX71" fmla="*/ 57628 w 482962"/>
              <a:gd name="connsiteY71" fmla="*/ 453131 h 606910"/>
              <a:gd name="connsiteX72" fmla="*/ 38561 w 482962"/>
              <a:gd name="connsiteY72" fmla="*/ 404508 h 606910"/>
              <a:gd name="connsiteX73" fmla="*/ 42081 w 482962"/>
              <a:gd name="connsiteY73" fmla="*/ 376096 h 606910"/>
              <a:gd name="connsiteX74" fmla="*/ 134 w 482962"/>
              <a:gd name="connsiteY74" fmla="*/ 354420 h 606910"/>
              <a:gd name="connsiteX75" fmla="*/ 52641 w 482962"/>
              <a:gd name="connsiteY75" fmla="*/ 254537 h 606910"/>
              <a:gd name="connsiteX76" fmla="*/ 37974 w 482962"/>
              <a:gd name="connsiteY76" fmla="*/ 222317 h 606910"/>
              <a:gd name="connsiteX77" fmla="*/ 74348 w 482962"/>
              <a:gd name="connsiteY77" fmla="*/ 82598 h 606910"/>
              <a:gd name="connsiteX78" fmla="*/ 227468 w 482962"/>
              <a:gd name="connsiteY78" fmla="*/ 587 h 60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482962" h="606910">
                <a:moveTo>
                  <a:pt x="321050" y="156985"/>
                </a:moveTo>
                <a:cubicBezTo>
                  <a:pt x="344375" y="156985"/>
                  <a:pt x="363284" y="175941"/>
                  <a:pt x="363284" y="199324"/>
                </a:cubicBezTo>
                <a:cubicBezTo>
                  <a:pt x="363284" y="222707"/>
                  <a:pt x="344375" y="241663"/>
                  <a:pt x="321050" y="241663"/>
                </a:cubicBezTo>
                <a:cubicBezTo>
                  <a:pt x="297725" y="241663"/>
                  <a:pt x="278816" y="222707"/>
                  <a:pt x="278816" y="199324"/>
                </a:cubicBezTo>
                <a:cubicBezTo>
                  <a:pt x="278816" y="175941"/>
                  <a:pt x="297725" y="156985"/>
                  <a:pt x="321050" y="156985"/>
                </a:cubicBezTo>
                <a:close/>
                <a:moveTo>
                  <a:pt x="306669" y="105445"/>
                </a:moveTo>
                <a:lnTo>
                  <a:pt x="270881" y="118626"/>
                </a:lnTo>
                <a:cubicBezTo>
                  <a:pt x="268535" y="119505"/>
                  <a:pt x="267655" y="121848"/>
                  <a:pt x="268241" y="124191"/>
                </a:cubicBezTo>
                <a:lnTo>
                  <a:pt x="274108" y="140009"/>
                </a:lnTo>
                <a:cubicBezTo>
                  <a:pt x="274988" y="142059"/>
                  <a:pt x="274695" y="144695"/>
                  <a:pt x="273521" y="145867"/>
                </a:cubicBezTo>
                <a:cubicBezTo>
                  <a:pt x="272055" y="146746"/>
                  <a:pt x="267361" y="149089"/>
                  <a:pt x="265308" y="148210"/>
                </a:cubicBezTo>
                <a:lnTo>
                  <a:pt x="250055" y="140887"/>
                </a:lnTo>
                <a:cubicBezTo>
                  <a:pt x="248001" y="140009"/>
                  <a:pt x="245361" y="140887"/>
                  <a:pt x="244481" y="143231"/>
                </a:cubicBezTo>
                <a:lnTo>
                  <a:pt x="228348" y="177794"/>
                </a:lnTo>
                <a:cubicBezTo>
                  <a:pt x="227468" y="179845"/>
                  <a:pt x="228348" y="182188"/>
                  <a:pt x="230401" y="183360"/>
                </a:cubicBezTo>
                <a:lnTo>
                  <a:pt x="245655" y="190390"/>
                </a:lnTo>
                <a:cubicBezTo>
                  <a:pt x="248001" y="191268"/>
                  <a:pt x="249468" y="193319"/>
                  <a:pt x="249468" y="195076"/>
                </a:cubicBezTo>
                <a:cubicBezTo>
                  <a:pt x="249175" y="196541"/>
                  <a:pt x="247415" y="201520"/>
                  <a:pt x="245361" y="202399"/>
                </a:cubicBezTo>
                <a:lnTo>
                  <a:pt x="229521" y="208257"/>
                </a:lnTo>
                <a:cubicBezTo>
                  <a:pt x="227175" y="209136"/>
                  <a:pt x="226295" y="211479"/>
                  <a:pt x="226881" y="213530"/>
                </a:cubicBezTo>
                <a:lnTo>
                  <a:pt x="240081" y="249265"/>
                </a:lnTo>
                <a:cubicBezTo>
                  <a:pt x="240961" y="251608"/>
                  <a:pt x="243308" y="252780"/>
                  <a:pt x="245655" y="251901"/>
                </a:cubicBezTo>
                <a:lnTo>
                  <a:pt x="261495" y="246043"/>
                </a:lnTo>
                <a:cubicBezTo>
                  <a:pt x="263548" y="245164"/>
                  <a:pt x="266481" y="245457"/>
                  <a:pt x="267361" y="246922"/>
                </a:cubicBezTo>
                <a:cubicBezTo>
                  <a:pt x="268535" y="248093"/>
                  <a:pt x="270588" y="252780"/>
                  <a:pt x="269708" y="254830"/>
                </a:cubicBezTo>
                <a:lnTo>
                  <a:pt x="262668" y="270062"/>
                </a:lnTo>
                <a:cubicBezTo>
                  <a:pt x="261495" y="272405"/>
                  <a:pt x="262668" y="274748"/>
                  <a:pt x="264721" y="275920"/>
                </a:cubicBezTo>
                <a:lnTo>
                  <a:pt x="299335" y="291737"/>
                </a:lnTo>
                <a:cubicBezTo>
                  <a:pt x="301389" y="292616"/>
                  <a:pt x="304029" y="291737"/>
                  <a:pt x="304909" y="289687"/>
                </a:cubicBezTo>
                <a:lnTo>
                  <a:pt x="311949" y="274455"/>
                </a:lnTo>
                <a:cubicBezTo>
                  <a:pt x="312829" y="272405"/>
                  <a:pt x="315175" y="270647"/>
                  <a:pt x="316642" y="270647"/>
                </a:cubicBezTo>
                <a:cubicBezTo>
                  <a:pt x="318402" y="270940"/>
                  <a:pt x="323389" y="272698"/>
                  <a:pt x="323975" y="274748"/>
                </a:cubicBezTo>
                <a:lnTo>
                  <a:pt x="329842" y="290565"/>
                </a:lnTo>
                <a:cubicBezTo>
                  <a:pt x="330722" y="292909"/>
                  <a:pt x="333069" y="294080"/>
                  <a:pt x="335415" y="293202"/>
                </a:cubicBezTo>
                <a:lnTo>
                  <a:pt x="371202" y="280021"/>
                </a:lnTo>
                <a:cubicBezTo>
                  <a:pt x="373255" y="279142"/>
                  <a:pt x="374429" y="276798"/>
                  <a:pt x="373549" y="274455"/>
                </a:cubicBezTo>
                <a:lnTo>
                  <a:pt x="367682" y="258638"/>
                </a:lnTo>
                <a:cubicBezTo>
                  <a:pt x="367095" y="256588"/>
                  <a:pt x="367389" y="253951"/>
                  <a:pt x="368562" y="252780"/>
                </a:cubicBezTo>
                <a:cubicBezTo>
                  <a:pt x="369735" y="251901"/>
                  <a:pt x="374429" y="249558"/>
                  <a:pt x="376775" y="250436"/>
                </a:cubicBezTo>
                <a:lnTo>
                  <a:pt x="392029" y="257759"/>
                </a:lnTo>
                <a:cubicBezTo>
                  <a:pt x="394082" y="258638"/>
                  <a:pt x="396722" y="257759"/>
                  <a:pt x="397602" y="255416"/>
                </a:cubicBezTo>
                <a:lnTo>
                  <a:pt x="413442" y="221145"/>
                </a:lnTo>
                <a:cubicBezTo>
                  <a:pt x="414615" y="218802"/>
                  <a:pt x="413735" y="216459"/>
                  <a:pt x="411389" y="215287"/>
                </a:cubicBezTo>
                <a:lnTo>
                  <a:pt x="396135" y="208257"/>
                </a:lnTo>
                <a:cubicBezTo>
                  <a:pt x="394082" y="207378"/>
                  <a:pt x="392615" y="202399"/>
                  <a:pt x="392615" y="200641"/>
                </a:cubicBezTo>
                <a:cubicBezTo>
                  <a:pt x="392615" y="198884"/>
                  <a:pt x="394375" y="197126"/>
                  <a:pt x="396722" y="196248"/>
                </a:cubicBezTo>
                <a:lnTo>
                  <a:pt x="412562" y="190390"/>
                </a:lnTo>
                <a:cubicBezTo>
                  <a:pt x="414615" y="189511"/>
                  <a:pt x="415789" y="187168"/>
                  <a:pt x="414909" y="184824"/>
                </a:cubicBezTo>
                <a:lnTo>
                  <a:pt x="401709" y="149382"/>
                </a:lnTo>
                <a:cubicBezTo>
                  <a:pt x="401122" y="147039"/>
                  <a:pt x="398482" y="145867"/>
                  <a:pt x="396429" y="146746"/>
                </a:cubicBezTo>
                <a:lnTo>
                  <a:pt x="380589" y="152604"/>
                </a:lnTo>
                <a:cubicBezTo>
                  <a:pt x="378242" y="153483"/>
                  <a:pt x="375602" y="152897"/>
                  <a:pt x="374722" y="151725"/>
                </a:cubicBezTo>
                <a:cubicBezTo>
                  <a:pt x="373549" y="150554"/>
                  <a:pt x="371202" y="145867"/>
                  <a:pt x="372375" y="143524"/>
                </a:cubicBezTo>
                <a:lnTo>
                  <a:pt x="379415" y="128292"/>
                </a:lnTo>
                <a:cubicBezTo>
                  <a:pt x="380295" y="126242"/>
                  <a:pt x="379415" y="123899"/>
                  <a:pt x="377362" y="122727"/>
                </a:cubicBezTo>
                <a:lnTo>
                  <a:pt x="342749" y="106910"/>
                </a:lnTo>
                <a:cubicBezTo>
                  <a:pt x="340695" y="106031"/>
                  <a:pt x="338055" y="106910"/>
                  <a:pt x="337175" y="108960"/>
                </a:cubicBezTo>
                <a:lnTo>
                  <a:pt x="330135" y="124191"/>
                </a:lnTo>
                <a:cubicBezTo>
                  <a:pt x="328962" y="126242"/>
                  <a:pt x="326909" y="127999"/>
                  <a:pt x="325442" y="127999"/>
                </a:cubicBezTo>
                <a:cubicBezTo>
                  <a:pt x="323682" y="127706"/>
                  <a:pt x="318695" y="125949"/>
                  <a:pt x="317815" y="123899"/>
                </a:cubicBezTo>
                <a:lnTo>
                  <a:pt x="311949" y="108081"/>
                </a:lnTo>
                <a:cubicBezTo>
                  <a:pt x="311362" y="105738"/>
                  <a:pt x="308722" y="104566"/>
                  <a:pt x="306669" y="105445"/>
                </a:cubicBezTo>
                <a:close/>
                <a:moveTo>
                  <a:pt x="227468" y="587"/>
                </a:moveTo>
                <a:cubicBezTo>
                  <a:pt x="251521" y="-808"/>
                  <a:pt x="277628" y="290"/>
                  <a:pt x="305495" y="3805"/>
                </a:cubicBezTo>
                <a:cubicBezTo>
                  <a:pt x="416669" y="17865"/>
                  <a:pt x="482082" y="129757"/>
                  <a:pt x="482376" y="197419"/>
                </a:cubicBezTo>
                <a:cubicBezTo>
                  <a:pt x="482962" y="331573"/>
                  <a:pt x="387629" y="392792"/>
                  <a:pt x="386455" y="441122"/>
                </a:cubicBezTo>
                <a:cubicBezTo>
                  <a:pt x="384402" y="527824"/>
                  <a:pt x="482962" y="606910"/>
                  <a:pt x="482962" y="606910"/>
                </a:cubicBezTo>
                <a:lnTo>
                  <a:pt x="143575" y="606910"/>
                </a:lnTo>
                <a:cubicBezTo>
                  <a:pt x="143575" y="606910"/>
                  <a:pt x="208108" y="574690"/>
                  <a:pt x="181415" y="511714"/>
                </a:cubicBezTo>
                <a:cubicBezTo>
                  <a:pt x="169388" y="513764"/>
                  <a:pt x="135361" y="520208"/>
                  <a:pt x="108668" y="523723"/>
                </a:cubicBezTo>
                <a:cubicBezTo>
                  <a:pt x="82268" y="526945"/>
                  <a:pt x="59095" y="511128"/>
                  <a:pt x="54108" y="497654"/>
                </a:cubicBezTo>
                <a:cubicBezTo>
                  <a:pt x="49414" y="484473"/>
                  <a:pt x="63495" y="460747"/>
                  <a:pt x="57628" y="453131"/>
                </a:cubicBezTo>
                <a:cubicBezTo>
                  <a:pt x="51761" y="445516"/>
                  <a:pt x="31814" y="423547"/>
                  <a:pt x="38561" y="404508"/>
                </a:cubicBezTo>
                <a:cubicBezTo>
                  <a:pt x="45601" y="385762"/>
                  <a:pt x="42081" y="376096"/>
                  <a:pt x="42081" y="376096"/>
                </a:cubicBezTo>
                <a:cubicBezTo>
                  <a:pt x="42081" y="376096"/>
                  <a:pt x="3654" y="368480"/>
                  <a:pt x="134" y="354420"/>
                </a:cubicBezTo>
                <a:cubicBezTo>
                  <a:pt x="-3092" y="340360"/>
                  <a:pt x="52641" y="254537"/>
                  <a:pt x="52641" y="254537"/>
                </a:cubicBezTo>
                <a:cubicBezTo>
                  <a:pt x="52641" y="254537"/>
                  <a:pt x="40908" y="233740"/>
                  <a:pt x="37974" y="222317"/>
                </a:cubicBezTo>
                <a:cubicBezTo>
                  <a:pt x="35334" y="211186"/>
                  <a:pt x="37974" y="151139"/>
                  <a:pt x="74348" y="82598"/>
                </a:cubicBezTo>
                <a:cubicBezTo>
                  <a:pt x="101628" y="31412"/>
                  <a:pt x="155308" y="4775"/>
                  <a:pt x="227468" y="5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scene3d>
            <a:camera prst="orthographicFront">
              <a:rot lat="0" lon="11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6" name="Rectangle 33">
            <a:extLst>
              <a:ext uri="{FF2B5EF4-FFF2-40B4-BE49-F238E27FC236}">
                <a16:creationId xmlns:a16="http://schemas.microsoft.com/office/drawing/2014/main" id="{DB6E090D-1421-4CF9-8D9B-827539D43E68}"/>
              </a:ext>
            </a:extLst>
          </p:cNvPr>
          <p:cNvSpPr/>
          <p:nvPr/>
        </p:nvSpPr>
        <p:spPr bwMode="gray">
          <a:xfrm>
            <a:off x="6690266" y="1092967"/>
            <a:ext cx="1602875" cy="2428977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89954" tIns="71962" rIns="89954" bIns="71962" rtlCol="0" anchor="ctr"/>
          <a:lstStyle/>
          <a:p>
            <a:pPr algn="ctr" defTabSz="91385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endParaRPr lang="en-US" sz="1798" kern="0" dirty="0" err="1">
              <a:solidFill>
                <a:schemeClr val="bg1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1" name="Connector: Elbow 14">
            <a:extLst>
              <a:ext uri="{FF2B5EF4-FFF2-40B4-BE49-F238E27FC236}">
                <a16:creationId xmlns:a16="http://schemas.microsoft.com/office/drawing/2014/main" id="{15C43F53-C224-40E9-A8BE-C0B73900B8CE}"/>
              </a:ext>
            </a:extLst>
          </p:cNvPr>
          <p:cNvCxnSpPr>
            <a:cxnSpLocks/>
          </p:cNvCxnSpPr>
          <p:nvPr/>
        </p:nvCxnSpPr>
        <p:spPr>
          <a:xfrm flipV="1">
            <a:off x="6029212" y="2164860"/>
            <a:ext cx="529577" cy="2604"/>
          </a:xfrm>
          <a:prstGeom prst="bentConnector3">
            <a:avLst/>
          </a:prstGeom>
          <a:ln w="254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52">
            <a:extLst>
              <a:ext uri="{FF2B5EF4-FFF2-40B4-BE49-F238E27FC236}">
                <a16:creationId xmlns:a16="http://schemas.microsoft.com/office/drawing/2014/main" id="{5CD0AC3A-3E79-479C-B5B6-263A413EE282}"/>
              </a:ext>
            </a:extLst>
          </p:cNvPr>
          <p:cNvSpPr txBox="1"/>
          <p:nvPr/>
        </p:nvSpPr>
        <p:spPr>
          <a:xfrm>
            <a:off x="6892079" y="2499166"/>
            <a:ext cx="994398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08812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en-US" altLang="zh-CN" sz="11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sz="11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atural language processing        </a:t>
            </a:r>
            <a:r>
              <a:rPr lang="zh-CN" altLang="en-US" sz="11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自然语言处理</a:t>
            </a:r>
            <a:endParaRPr lang="en-US" sz="1100" kern="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4007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: Rounded Corners 109">
            <a:extLst>
              <a:ext uri="{FF2B5EF4-FFF2-40B4-BE49-F238E27FC236}">
                <a16:creationId xmlns:a16="http://schemas.microsoft.com/office/drawing/2014/main" id="{423CCC53-043F-4841-9A21-F6B4CC99E545}"/>
              </a:ext>
            </a:extLst>
          </p:cNvPr>
          <p:cNvSpPr/>
          <p:nvPr/>
        </p:nvSpPr>
        <p:spPr bwMode="gray">
          <a:xfrm>
            <a:off x="887088" y="1316745"/>
            <a:ext cx="10323917" cy="5360680"/>
          </a:xfrm>
          <a:prstGeom prst="roundRect">
            <a:avLst>
              <a:gd name="adj" fmla="val 9289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9954" tIns="71962" rIns="89954" bIns="71962" rtlCol="0" anchor="b"/>
          <a:lstStyle/>
          <a:p>
            <a:pPr algn="ctr" defTabSz="91385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endParaRPr lang="en-US" sz="1400" b="1" kern="0" dirty="0">
              <a:solidFill>
                <a:schemeClr val="bg1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四、流程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机器人监控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Process&amp;Robot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Orchestrator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and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</a:t>
            </a:r>
            <a:r>
              <a:rPr lang="en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anagement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DF38DA0-A845-4FEA-A0B9-243551D84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05" y="1578720"/>
            <a:ext cx="9836395" cy="5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93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四、流程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</a:t>
            </a:r>
            <a:r>
              <a:rPr lang="zh-CN" altLang="en-US" sz="2400" b="1" spc="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监控与异常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Process&amp;Robot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Orchestrator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and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</a:t>
            </a:r>
            <a:r>
              <a:rPr lang="en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anagement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8" name="图片 147">
            <a:extLst>
              <a:ext uri="{FF2B5EF4-FFF2-40B4-BE49-F238E27FC236}">
                <a16:creationId xmlns:a16="http://schemas.microsoft.com/office/drawing/2014/main" id="{3A865F7A-100E-4751-8F08-FBDA37AAB7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53" y="2164144"/>
            <a:ext cx="7487443" cy="375666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AC56420-012E-425D-8530-0469E9F1BF84}"/>
              </a:ext>
            </a:extLst>
          </p:cNvPr>
          <p:cNvSpPr txBox="1"/>
          <p:nvPr/>
        </p:nvSpPr>
        <p:spPr>
          <a:xfrm>
            <a:off x="641063" y="1504770"/>
            <a:ext cx="198778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spc="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监控大屏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ED4396-7F12-46D4-A341-3F47FCFA7C51}"/>
              </a:ext>
            </a:extLst>
          </p:cNvPr>
          <p:cNvSpPr/>
          <p:nvPr/>
        </p:nvSpPr>
        <p:spPr>
          <a:xfrm>
            <a:off x="8886031" y="1950942"/>
            <a:ext cx="2978116" cy="322139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704020202020204" pitchFamily="34" charset="0"/>
              <a:buChar char="•"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704020202020204" pitchFamily="34" charset="0"/>
              <a:buChar char="•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员工人数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704020202020204" pitchFamily="34" charset="0"/>
              <a:buChar char="•"/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流程总数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704020202020204" pitchFamily="34" charset="0"/>
              <a:buChar char="•"/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今日作业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704020202020204" pitchFamily="34" charset="0"/>
              <a:buChar char="•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运行次数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704020202020204" pitchFamily="34" charset="0"/>
              <a:buChar char="•"/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。。。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920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四、流程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</a:t>
            </a:r>
            <a:r>
              <a:rPr lang="zh-CN" altLang="en-US" sz="2400" b="1" spc="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监控与异常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Process&amp;Robot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Orchestrator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and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</a:t>
            </a:r>
            <a:r>
              <a:rPr lang="en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anagement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8C6556B-4E41-41EB-ABE6-D650D92651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5" t="-353" r="49590" b="23427"/>
          <a:stretch/>
        </p:blipFill>
        <p:spPr>
          <a:xfrm>
            <a:off x="8108769" y="1736590"/>
            <a:ext cx="3326942" cy="463347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268AFBA-FF01-4D6E-8A69-427F09FC1C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t="408" r="25247" b="21886"/>
          <a:stretch/>
        </p:blipFill>
        <p:spPr>
          <a:xfrm>
            <a:off x="544540" y="2558783"/>
            <a:ext cx="7416120" cy="383433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3ED8151-D1CB-432C-A05C-5E3DCBA661C2}"/>
              </a:ext>
            </a:extLst>
          </p:cNvPr>
          <p:cNvSpPr txBox="1"/>
          <p:nvPr/>
        </p:nvSpPr>
        <p:spPr>
          <a:xfrm>
            <a:off x="648747" y="1742975"/>
            <a:ext cx="325474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spc="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机器人监控与异常设定</a:t>
            </a:r>
          </a:p>
        </p:txBody>
      </p:sp>
    </p:spTree>
    <p:extLst>
      <p:ext uri="{BB962C8B-B14F-4D97-AF65-F5344CB8AC3E}">
        <p14:creationId xmlns:p14="http://schemas.microsoft.com/office/powerpoint/2010/main" val="2758843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9D5EC30-271E-DC41-A492-3AA17783A765}"/>
              </a:ext>
            </a:extLst>
          </p:cNvPr>
          <p:cNvSpPr/>
          <p:nvPr/>
        </p:nvSpPr>
        <p:spPr>
          <a:xfrm>
            <a:off x="5873890" y="2427353"/>
            <a:ext cx="5115500" cy="2657138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704020202020204" pitchFamily="34" charset="0"/>
              <a:buChar char="•"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704020202020204" pitchFamily="34" charset="0"/>
              <a:buChar char="•"/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自研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OCR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视觉识别算法。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704020202020204" pitchFamily="34" charset="0"/>
              <a:buChar char="•"/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NLP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矫正识别结果。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704020202020204" pitchFamily="34" charset="0"/>
              <a:buChar char="•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云化部署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，提高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利用效率。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704020202020204" pitchFamily="34" charset="0"/>
              <a:buChar char="•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多种结构部署，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满足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极大部分场景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8349B0E-0254-B14A-BD73-4358F3393959}"/>
              </a:ext>
            </a:extLst>
          </p:cNvPr>
          <p:cNvSpPr txBox="1"/>
          <p:nvPr/>
        </p:nvSpPr>
        <p:spPr>
          <a:xfrm>
            <a:off x="5935361" y="1958128"/>
            <a:ext cx="2778332" cy="369332"/>
          </a:xfrm>
          <a:prstGeom prst="rect">
            <a:avLst/>
          </a:prstGeom>
          <a:solidFill>
            <a:srgbClr val="214AC0"/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b="1" spc="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AI</a:t>
            </a:r>
            <a:r>
              <a:rPr lang="zh-CN" altLang="en-US" b="1" spc="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、架构</a:t>
            </a:r>
          </a:p>
        </p:txBody>
      </p:sp>
      <p:cxnSp>
        <p:nvCxnSpPr>
          <p:cNvPr id="12" name="直接连接符 2">
            <a:extLst>
              <a:ext uri="{FF2B5EF4-FFF2-40B4-BE49-F238E27FC236}">
                <a16:creationId xmlns:a16="http://schemas.microsoft.com/office/drawing/2014/main" id="{16069208-4140-F24C-AA02-8A2885F9B8F5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A4FBD5B7-1CE9-F84D-AFD6-A529500E0885}"/>
              </a:ext>
            </a:extLst>
          </p:cNvPr>
          <p:cNvSpPr txBox="1"/>
          <p:nvPr/>
        </p:nvSpPr>
        <p:spPr>
          <a:xfrm>
            <a:off x="292499" y="304158"/>
            <a:ext cx="553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五、模式和技术创新性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1A21C830-5BFC-4822-9554-66560663D7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56" y="2609769"/>
            <a:ext cx="4582371" cy="245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34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BC72DDF-87C1-7B43-B197-0BB326BCEC47}"/>
              </a:ext>
            </a:extLst>
          </p:cNvPr>
          <p:cNvSpPr txBox="1"/>
          <p:nvPr/>
        </p:nvSpPr>
        <p:spPr>
          <a:xfrm>
            <a:off x="733406" y="2538168"/>
            <a:ext cx="4723292" cy="2275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发票验真统计：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自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2020/12 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至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2021/5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主要任务执行情况统计：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 验证次数：约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27000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次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 原人工模式：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27000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次需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196.875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天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 机器人模式 ：需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9.3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天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 节省：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 187.57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天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2538FD1-265A-3C49-975B-C010D5D5CE02}"/>
              </a:ext>
            </a:extLst>
          </p:cNvPr>
          <p:cNvSpPr txBox="1"/>
          <p:nvPr/>
        </p:nvSpPr>
        <p:spPr>
          <a:xfrm>
            <a:off x="360540" y="1510916"/>
            <a:ext cx="3653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项目收益统计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D57D536-4681-4100-A273-8B0070D0CC58}"/>
              </a:ext>
            </a:extLst>
          </p:cNvPr>
          <p:cNvSpPr txBox="1"/>
          <p:nvPr/>
        </p:nvSpPr>
        <p:spPr>
          <a:xfrm>
            <a:off x="5376051" y="1463694"/>
            <a:ext cx="2382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推广价值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BA0CD4F-5BE5-4C7A-99A9-BDC766578AA5}"/>
              </a:ext>
            </a:extLst>
          </p:cNvPr>
          <p:cNvSpPr txBox="1"/>
          <p:nvPr/>
        </p:nvSpPr>
        <p:spPr>
          <a:xfrm>
            <a:off x="5748879" y="2998468"/>
            <a:ext cx="4995993" cy="116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	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银行的传统业务中，发票验真是最为常见的场景之一。行内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18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家分行，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444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个网点都不可避免的要对业务中的发票进行验真。发票验真工作量繁多，操作单一，是解放数字劳动力、增加工作舒适度、提高银行运行效率的极好场景。在同业中是最具有推广价值的场景之一。</a:t>
            </a:r>
          </a:p>
        </p:txBody>
      </p:sp>
    </p:spTree>
    <p:extLst>
      <p:ext uri="{BB962C8B-B14F-4D97-AF65-F5344CB8AC3E}">
        <p14:creationId xmlns:p14="http://schemas.microsoft.com/office/powerpoint/2010/main" val="4220800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54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8">
            <a:extLst>
              <a:ext uri="{FF2B5EF4-FFF2-40B4-BE49-F238E27FC236}">
                <a16:creationId xmlns:a16="http://schemas.microsoft.com/office/drawing/2014/main" id="{9CA6A3C2-6568-D043-8016-E13D9D833C5F}"/>
              </a:ext>
            </a:extLst>
          </p:cNvPr>
          <p:cNvSpPr txBox="1">
            <a:spLocks/>
          </p:cNvSpPr>
          <p:nvPr/>
        </p:nvSpPr>
        <p:spPr>
          <a:xfrm>
            <a:off x="835319" y="1815096"/>
            <a:ext cx="6251934" cy="480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entries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发票验真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1" lang="zh-CN" altLang="en-US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文本占位符 9">
            <a:extLst>
              <a:ext uri="{FF2B5EF4-FFF2-40B4-BE49-F238E27FC236}">
                <a16:creationId xmlns:a16="http://schemas.microsoft.com/office/drawing/2014/main" id="{8D003E13-2E01-440F-A6F8-C1AE2FF9EDF3}"/>
              </a:ext>
            </a:extLst>
          </p:cNvPr>
          <p:cNvSpPr txBox="1">
            <a:spLocks/>
          </p:cNvSpPr>
          <p:nvPr/>
        </p:nvSpPr>
        <p:spPr>
          <a:xfrm>
            <a:off x="833642" y="2539653"/>
            <a:ext cx="6613445" cy="3381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中原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RPA</a:t>
            </a: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Member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裴宸平、赵德政、陶月锋、彭国雯、崔高歌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队伍口号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Slogan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鼎立中原，融通四海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所在单位和部门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专业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Enterprise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中原银行数据银行部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：银行发票业务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5F443D7-C141-4DC2-A5D5-68D04D99F3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b="15771"/>
          <a:stretch/>
        </p:blipFill>
        <p:spPr>
          <a:xfrm>
            <a:off x="7775138" y="1645830"/>
            <a:ext cx="3843766" cy="329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29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B584A1D8-74B2-FD4B-9118-9647AC8759CA}"/>
              </a:ext>
            </a:extLst>
          </p:cNvPr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45063CA4-0CA0-4D4A-83D9-0D2020600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FBF4A49-F1C9-C640-851D-15D76110C7A0}"/>
              </a:ext>
            </a:extLst>
          </p:cNvPr>
          <p:cNvSpPr/>
          <p:nvPr/>
        </p:nvSpPr>
        <p:spPr>
          <a:xfrm>
            <a:off x="871530" y="1274329"/>
            <a:ext cx="105813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中原银行股份有限公司（</a:t>
            </a: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ZHONGYUAN BANK CO.,LTD</a:t>
            </a: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）（简称：中原银行或</a:t>
            </a: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ZYB</a:t>
            </a: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），</a:t>
            </a: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2014</a:t>
            </a: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年由开封银行、安阳银行、鹤壁银行等</a:t>
            </a: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</a:t>
            </a: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家银行在</a:t>
            </a: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河南日报</a:t>
            </a: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上联合发布公告，确认成立。行内设</a:t>
            </a: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22</a:t>
            </a: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个职能部门，下辖总行营业部、</a:t>
            </a: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</a:t>
            </a: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家分行及</a:t>
            </a: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444</a:t>
            </a: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家支行，同时发起设立</a:t>
            </a: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</a:t>
            </a: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家村镇银行。数字化转型中各类系统不断上线，行内的各项业务流程变得越加复杂，业务人员陷于繁琐单调的流程处理工作中而不能发挥更大价值。</a:t>
            </a:r>
            <a:endParaRPr lang="en-US" altLang="zh-CN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</a:t>
            </a: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为满足我行不断增长的业务流程需求，将相关业务人员从繁琐的流程化操作中解放出来发挥更大价值，并推进我行智能化管理流程建设，须面向全行建设一套机器人流程自动化（</a:t>
            </a: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RPA</a:t>
            </a: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）平台。</a:t>
            </a:r>
          </a:p>
        </p:txBody>
      </p:sp>
      <p:cxnSp>
        <p:nvCxnSpPr>
          <p:cNvPr id="71" name="直接连接符 40">
            <a:extLst>
              <a:ext uri="{FF2B5EF4-FFF2-40B4-BE49-F238E27FC236}">
                <a16:creationId xmlns:a16="http://schemas.microsoft.com/office/drawing/2014/main" id="{6861A87C-29B1-42F2-B641-4DE5B13B274F}"/>
              </a:ext>
            </a:extLst>
          </p:cNvPr>
          <p:cNvCxnSpPr>
            <a:cxnSpLocks/>
          </p:cNvCxnSpPr>
          <p:nvPr/>
        </p:nvCxnSpPr>
        <p:spPr>
          <a:xfrm flipV="1">
            <a:off x="1032510" y="4503420"/>
            <a:ext cx="0" cy="218694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41">
            <a:extLst>
              <a:ext uri="{FF2B5EF4-FFF2-40B4-BE49-F238E27FC236}">
                <a16:creationId xmlns:a16="http://schemas.microsoft.com/office/drawing/2014/main" id="{CDDADD14-FFCA-434C-B384-8CC01F71A7A0}"/>
              </a:ext>
            </a:extLst>
          </p:cNvPr>
          <p:cNvCxnSpPr>
            <a:cxnSpLocks/>
          </p:cNvCxnSpPr>
          <p:nvPr/>
        </p:nvCxnSpPr>
        <p:spPr>
          <a:xfrm flipV="1">
            <a:off x="3578860" y="3942082"/>
            <a:ext cx="0" cy="2710178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42">
            <a:extLst>
              <a:ext uri="{FF2B5EF4-FFF2-40B4-BE49-F238E27FC236}">
                <a16:creationId xmlns:a16="http://schemas.microsoft.com/office/drawing/2014/main" id="{E98C8A8E-AC39-42C6-AF7D-DFA0152DC9A2}"/>
              </a:ext>
            </a:extLst>
          </p:cNvPr>
          <p:cNvCxnSpPr>
            <a:cxnSpLocks/>
          </p:cNvCxnSpPr>
          <p:nvPr/>
        </p:nvCxnSpPr>
        <p:spPr>
          <a:xfrm flipV="1">
            <a:off x="6209665" y="3334386"/>
            <a:ext cx="0" cy="3302634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26">
            <a:extLst>
              <a:ext uri="{FF2B5EF4-FFF2-40B4-BE49-F238E27FC236}">
                <a16:creationId xmlns:a16="http://schemas.microsoft.com/office/drawing/2014/main" id="{BEA5ED4D-2D85-44CC-93B4-E19CF7961D3C}"/>
              </a:ext>
            </a:extLst>
          </p:cNvPr>
          <p:cNvSpPr txBox="1"/>
          <p:nvPr/>
        </p:nvSpPr>
        <p:spPr>
          <a:xfrm>
            <a:off x="1162050" y="4440555"/>
            <a:ext cx="2461895" cy="36703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.6-2020</a:t>
            </a:r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.12</a:t>
            </a:r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TextBox 30">
            <a:extLst>
              <a:ext uri="{FF2B5EF4-FFF2-40B4-BE49-F238E27FC236}">
                <a16:creationId xmlns:a16="http://schemas.microsoft.com/office/drawing/2014/main" id="{ABD2559E-2846-435A-BF50-343CF007B826}"/>
              </a:ext>
            </a:extLst>
          </p:cNvPr>
          <p:cNvSpPr txBox="1"/>
          <p:nvPr/>
        </p:nvSpPr>
        <p:spPr>
          <a:xfrm>
            <a:off x="1133475" y="5885815"/>
            <a:ext cx="2560320" cy="700552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数字化劳动力体系建设</a:t>
            </a:r>
          </a:p>
          <a:p>
            <a:pPr marL="171450" indent="-1714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项目初期建设</a:t>
            </a:r>
          </a:p>
        </p:txBody>
      </p:sp>
      <p:sp>
        <p:nvSpPr>
          <p:cNvPr id="95" name="TextBox 32">
            <a:extLst>
              <a:ext uri="{FF2B5EF4-FFF2-40B4-BE49-F238E27FC236}">
                <a16:creationId xmlns:a16="http://schemas.microsoft.com/office/drawing/2014/main" id="{8386492E-E595-40D7-9D34-6B6EEE6E2D11}"/>
              </a:ext>
            </a:extLst>
          </p:cNvPr>
          <p:cNvSpPr txBox="1"/>
          <p:nvPr/>
        </p:nvSpPr>
        <p:spPr>
          <a:xfrm>
            <a:off x="3746500" y="5321935"/>
            <a:ext cx="2644775" cy="105918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总行部门需求梳理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分支行需求梳理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大规模需求梳理及调研</a:t>
            </a:r>
          </a:p>
        </p:txBody>
      </p:sp>
      <p:sp>
        <p:nvSpPr>
          <p:cNvPr id="96" name="TextBox 33">
            <a:extLst>
              <a:ext uri="{FF2B5EF4-FFF2-40B4-BE49-F238E27FC236}">
                <a16:creationId xmlns:a16="http://schemas.microsoft.com/office/drawing/2014/main" id="{36744CEB-7044-43BB-82E0-BD7337922DE2}"/>
              </a:ext>
            </a:extLst>
          </p:cNvPr>
          <p:cNvSpPr txBox="1"/>
          <p:nvPr/>
        </p:nvSpPr>
        <p:spPr>
          <a:xfrm>
            <a:off x="6330950" y="4735195"/>
            <a:ext cx="2607945" cy="1346883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组织部门人员配置建设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流程生命周期制度规划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流程建设全面开展应用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强化AI应用场景</a:t>
            </a:r>
          </a:p>
        </p:txBody>
      </p:sp>
      <p:sp>
        <p:nvSpPr>
          <p:cNvPr id="97" name="TextBox 34">
            <a:extLst>
              <a:ext uri="{FF2B5EF4-FFF2-40B4-BE49-F238E27FC236}">
                <a16:creationId xmlns:a16="http://schemas.microsoft.com/office/drawing/2014/main" id="{4E117AED-9A78-4253-9819-E7B48B401853}"/>
              </a:ext>
            </a:extLst>
          </p:cNvPr>
          <p:cNvSpPr txBox="1"/>
          <p:nvPr/>
        </p:nvSpPr>
        <p:spPr>
          <a:xfrm>
            <a:off x="8938895" y="4171315"/>
            <a:ext cx="2689860" cy="1346883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运营支撑规模化应用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企业级机器人部署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云化资源管理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优化平台运营管理</a:t>
            </a:r>
          </a:p>
        </p:txBody>
      </p:sp>
      <p:sp>
        <p:nvSpPr>
          <p:cNvPr id="98" name="TextBox 35">
            <a:extLst>
              <a:ext uri="{FF2B5EF4-FFF2-40B4-BE49-F238E27FC236}">
                <a16:creationId xmlns:a16="http://schemas.microsoft.com/office/drawing/2014/main" id="{4AA69339-D266-4346-A396-021A22D935BB}"/>
              </a:ext>
            </a:extLst>
          </p:cNvPr>
          <p:cNvSpPr txBox="1"/>
          <p:nvPr/>
        </p:nvSpPr>
        <p:spPr>
          <a:xfrm>
            <a:off x="3754120" y="3869055"/>
            <a:ext cx="2341880" cy="369308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.1-2021</a:t>
            </a:r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.3</a:t>
            </a:r>
            <a:endParaRPr lang="zh-CN" alt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TextBox 36">
            <a:extLst>
              <a:ext uri="{FF2B5EF4-FFF2-40B4-BE49-F238E27FC236}">
                <a16:creationId xmlns:a16="http://schemas.microsoft.com/office/drawing/2014/main" id="{58DF1C70-400C-4A62-AD97-927BDC33FAA8}"/>
              </a:ext>
            </a:extLst>
          </p:cNvPr>
          <p:cNvSpPr txBox="1"/>
          <p:nvPr/>
        </p:nvSpPr>
        <p:spPr>
          <a:xfrm>
            <a:off x="6346825" y="3256280"/>
            <a:ext cx="2492375" cy="369308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.4-2021</a:t>
            </a:r>
            <a:r>
              <a:rPr lang="zh-CN" alt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.5</a:t>
            </a:r>
            <a:endParaRPr lang="zh-CN" altLang="en-US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TextBox 37">
            <a:extLst>
              <a:ext uri="{FF2B5EF4-FFF2-40B4-BE49-F238E27FC236}">
                <a16:creationId xmlns:a16="http://schemas.microsoft.com/office/drawing/2014/main" id="{71316C65-82CB-4B46-971E-CDF38784503B}"/>
              </a:ext>
            </a:extLst>
          </p:cNvPr>
          <p:cNvSpPr txBox="1"/>
          <p:nvPr/>
        </p:nvSpPr>
        <p:spPr>
          <a:xfrm>
            <a:off x="8931275" y="2692400"/>
            <a:ext cx="2536825" cy="36703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</a:t>
            </a:r>
          </a:p>
        </p:txBody>
      </p:sp>
      <p:grpSp>
        <p:nvGrpSpPr>
          <p:cNvPr id="101" name="组合 3">
            <a:extLst>
              <a:ext uri="{FF2B5EF4-FFF2-40B4-BE49-F238E27FC236}">
                <a16:creationId xmlns:a16="http://schemas.microsoft.com/office/drawing/2014/main" id="{00B4EAC3-07CB-4263-8C87-6E2E66D14546}"/>
              </a:ext>
            </a:extLst>
          </p:cNvPr>
          <p:cNvGrpSpPr/>
          <p:nvPr/>
        </p:nvGrpSpPr>
        <p:grpSpPr>
          <a:xfrm>
            <a:off x="6346825" y="3828415"/>
            <a:ext cx="2317750" cy="542290"/>
            <a:chOff x="4743736" y="3559626"/>
            <a:chExt cx="1652466" cy="308268"/>
          </a:xfrm>
        </p:grpSpPr>
        <p:sp>
          <p:nvSpPr>
            <p:cNvPr id="102" name="圆角矩形 15">
              <a:extLst>
                <a:ext uri="{FF2B5EF4-FFF2-40B4-BE49-F238E27FC236}">
                  <a16:creationId xmlns:a16="http://schemas.microsoft.com/office/drawing/2014/main" id="{CB8B27B5-2B8C-4A51-A813-168817B84618}"/>
                </a:ext>
              </a:extLst>
            </p:cNvPr>
            <p:cNvSpPr/>
            <p:nvPr/>
          </p:nvSpPr>
          <p:spPr>
            <a:xfrm>
              <a:off x="4743736" y="3559626"/>
              <a:ext cx="1652466" cy="308268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体系建设</a:t>
              </a:r>
            </a:p>
          </p:txBody>
        </p:sp>
        <p:sp>
          <p:nvSpPr>
            <p:cNvPr id="103" name="Freeform 7">
              <a:extLst>
                <a:ext uri="{FF2B5EF4-FFF2-40B4-BE49-F238E27FC236}">
                  <a16:creationId xmlns:a16="http://schemas.microsoft.com/office/drawing/2014/main" id="{FE9D97D0-4D87-463A-B42C-3F755C9E40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7829" y="3621505"/>
              <a:ext cx="198396" cy="203560"/>
            </a:xfrm>
            <a:custGeom>
              <a:avLst/>
              <a:gdLst>
                <a:gd name="T0" fmla="*/ 161 w 195"/>
                <a:gd name="T1" fmla="*/ 101 h 200"/>
                <a:gd name="T2" fmla="*/ 152 w 195"/>
                <a:gd name="T3" fmla="*/ 99 h 200"/>
                <a:gd name="T4" fmla="*/ 159 w 195"/>
                <a:gd name="T5" fmla="*/ 87 h 200"/>
                <a:gd name="T6" fmla="*/ 161 w 195"/>
                <a:gd name="T7" fmla="*/ 87 h 200"/>
                <a:gd name="T8" fmla="*/ 184 w 195"/>
                <a:gd name="T9" fmla="*/ 46 h 200"/>
                <a:gd name="T10" fmla="*/ 164 w 195"/>
                <a:gd name="T11" fmla="*/ 23 h 200"/>
                <a:gd name="T12" fmla="*/ 164 w 195"/>
                <a:gd name="T13" fmla="*/ 9 h 200"/>
                <a:gd name="T14" fmla="*/ 195 w 195"/>
                <a:gd name="T15" fmla="*/ 46 h 200"/>
                <a:gd name="T16" fmla="*/ 161 w 195"/>
                <a:gd name="T17" fmla="*/ 101 h 200"/>
                <a:gd name="T18" fmla="*/ 98 w 195"/>
                <a:gd name="T19" fmla="*/ 130 h 200"/>
                <a:gd name="T20" fmla="*/ 36 w 195"/>
                <a:gd name="T21" fmla="*/ 40 h 200"/>
                <a:gd name="T22" fmla="*/ 36 w 195"/>
                <a:gd name="T23" fmla="*/ 0 h 200"/>
                <a:gd name="T24" fmla="*/ 160 w 195"/>
                <a:gd name="T25" fmla="*/ 0 h 200"/>
                <a:gd name="T26" fmla="*/ 160 w 195"/>
                <a:gd name="T27" fmla="*/ 40 h 200"/>
                <a:gd name="T28" fmla="*/ 98 w 195"/>
                <a:gd name="T29" fmla="*/ 130 h 200"/>
                <a:gd name="T30" fmla="*/ 67 w 195"/>
                <a:gd name="T31" fmla="*/ 12 h 200"/>
                <a:gd name="T32" fmla="*/ 52 w 195"/>
                <a:gd name="T33" fmla="*/ 12 h 200"/>
                <a:gd name="T34" fmla="*/ 99 w 195"/>
                <a:gd name="T35" fmla="*/ 119 h 200"/>
                <a:gd name="T36" fmla="*/ 67 w 195"/>
                <a:gd name="T37" fmla="*/ 12 h 200"/>
                <a:gd name="T38" fmla="*/ 34 w 195"/>
                <a:gd name="T39" fmla="*/ 87 h 200"/>
                <a:gd name="T40" fmla="*/ 36 w 195"/>
                <a:gd name="T41" fmla="*/ 87 h 200"/>
                <a:gd name="T42" fmla="*/ 43 w 195"/>
                <a:gd name="T43" fmla="*/ 99 h 200"/>
                <a:gd name="T44" fmla="*/ 34 w 195"/>
                <a:gd name="T45" fmla="*/ 101 h 200"/>
                <a:gd name="T46" fmla="*/ 0 w 195"/>
                <a:gd name="T47" fmla="*/ 46 h 200"/>
                <a:gd name="T48" fmla="*/ 31 w 195"/>
                <a:gd name="T49" fmla="*/ 9 h 200"/>
                <a:gd name="T50" fmla="*/ 31 w 195"/>
                <a:gd name="T51" fmla="*/ 23 h 200"/>
                <a:gd name="T52" fmla="*/ 11 w 195"/>
                <a:gd name="T53" fmla="*/ 46 h 200"/>
                <a:gd name="T54" fmla="*/ 34 w 195"/>
                <a:gd name="T55" fmla="*/ 87 h 200"/>
                <a:gd name="T56" fmla="*/ 87 w 195"/>
                <a:gd name="T57" fmla="*/ 147 h 200"/>
                <a:gd name="T58" fmla="*/ 97 w 195"/>
                <a:gd name="T59" fmla="*/ 136 h 200"/>
                <a:gd name="T60" fmla="*/ 108 w 195"/>
                <a:gd name="T61" fmla="*/ 147 h 200"/>
                <a:gd name="T62" fmla="*/ 97 w 195"/>
                <a:gd name="T63" fmla="*/ 157 h 200"/>
                <a:gd name="T64" fmla="*/ 87 w 195"/>
                <a:gd name="T65" fmla="*/ 147 h 200"/>
                <a:gd name="T66" fmla="*/ 128 w 195"/>
                <a:gd name="T67" fmla="*/ 170 h 200"/>
                <a:gd name="T68" fmla="*/ 118 w 195"/>
                <a:gd name="T69" fmla="*/ 180 h 200"/>
                <a:gd name="T70" fmla="*/ 78 w 195"/>
                <a:gd name="T71" fmla="*/ 180 h 200"/>
                <a:gd name="T72" fmla="*/ 68 w 195"/>
                <a:gd name="T73" fmla="*/ 170 h 200"/>
                <a:gd name="T74" fmla="*/ 78 w 195"/>
                <a:gd name="T75" fmla="*/ 160 h 200"/>
                <a:gd name="T76" fmla="*/ 118 w 195"/>
                <a:gd name="T77" fmla="*/ 160 h 200"/>
                <a:gd name="T78" fmla="*/ 128 w 195"/>
                <a:gd name="T79" fmla="*/ 170 h 200"/>
                <a:gd name="T80" fmla="*/ 58 w 195"/>
                <a:gd name="T81" fmla="*/ 184 h 200"/>
                <a:gd name="T82" fmla="*/ 134 w 195"/>
                <a:gd name="T83" fmla="*/ 184 h 200"/>
                <a:gd name="T84" fmla="*/ 144 w 195"/>
                <a:gd name="T85" fmla="*/ 200 h 200"/>
                <a:gd name="T86" fmla="*/ 48 w 195"/>
                <a:gd name="T87" fmla="*/ 200 h 200"/>
                <a:gd name="T88" fmla="*/ 58 w 195"/>
                <a:gd name="T89" fmla="*/ 18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" h="200">
                  <a:moveTo>
                    <a:pt x="161" y="101"/>
                  </a:moveTo>
                  <a:cubicBezTo>
                    <a:pt x="158" y="101"/>
                    <a:pt x="155" y="100"/>
                    <a:pt x="152" y="99"/>
                  </a:cubicBezTo>
                  <a:cubicBezTo>
                    <a:pt x="155" y="96"/>
                    <a:pt x="157" y="92"/>
                    <a:pt x="159" y="87"/>
                  </a:cubicBezTo>
                  <a:cubicBezTo>
                    <a:pt x="159" y="87"/>
                    <a:pt x="160" y="87"/>
                    <a:pt x="161" y="87"/>
                  </a:cubicBezTo>
                  <a:cubicBezTo>
                    <a:pt x="176" y="87"/>
                    <a:pt x="184" y="64"/>
                    <a:pt x="184" y="46"/>
                  </a:cubicBezTo>
                  <a:cubicBezTo>
                    <a:pt x="184" y="31"/>
                    <a:pt x="175" y="23"/>
                    <a:pt x="164" y="23"/>
                  </a:cubicBezTo>
                  <a:cubicBezTo>
                    <a:pt x="164" y="18"/>
                    <a:pt x="164" y="13"/>
                    <a:pt x="164" y="9"/>
                  </a:cubicBezTo>
                  <a:cubicBezTo>
                    <a:pt x="181" y="9"/>
                    <a:pt x="195" y="23"/>
                    <a:pt x="195" y="46"/>
                  </a:cubicBezTo>
                  <a:cubicBezTo>
                    <a:pt x="195" y="71"/>
                    <a:pt x="182" y="101"/>
                    <a:pt x="161" y="101"/>
                  </a:cubicBezTo>
                  <a:close/>
                  <a:moveTo>
                    <a:pt x="98" y="130"/>
                  </a:moveTo>
                  <a:cubicBezTo>
                    <a:pt x="65" y="130"/>
                    <a:pt x="36" y="90"/>
                    <a:pt x="36" y="40"/>
                  </a:cubicBezTo>
                  <a:cubicBezTo>
                    <a:pt x="36" y="37"/>
                    <a:pt x="36" y="3"/>
                    <a:pt x="36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3"/>
                    <a:pt x="160" y="37"/>
                    <a:pt x="160" y="40"/>
                  </a:cubicBezTo>
                  <a:cubicBezTo>
                    <a:pt x="160" y="90"/>
                    <a:pt x="131" y="130"/>
                    <a:pt x="98" y="130"/>
                  </a:cubicBezTo>
                  <a:close/>
                  <a:moveTo>
                    <a:pt x="67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0" y="116"/>
                    <a:pt x="99" y="119"/>
                  </a:cubicBezTo>
                  <a:cubicBezTo>
                    <a:pt x="62" y="92"/>
                    <a:pt x="67" y="12"/>
                    <a:pt x="67" y="12"/>
                  </a:cubicBezTo>
                  <a:close/>
                  <a:moveTo>
                    <a:pt x="34" y="87"/>
                  </a:moveTo>
                  <a:cubicBezTo>
                    <a:pt x="35" y="87"/>
                    <a:pt x="36" y="87"/>
                    <a:pt x="36" y="87"/>
                  </a:cubicBezTo>
                  <a:cubicBezTo>
                    <a:pt x="38" y="92"/>
                    <a:pt x="40" y="96"/>
                    <a:pt x="43" y="99"/>
                  </a:cubicBezTo>
                  <a:cubicBezTo>
                    <a:pt x="40" y="100"/>
                    <a:pt x="37" y="101"/>
                    <a:pt x="34" y="101"/>
                  </a:cubicBezTo>
                  <a:cubicBezTo>
                    <a:pt x="13" y="101"/>
                    <a:pt x="0" y="71"/>
                    <a:pt x="0" y="46"/>
                  </a:cubicBezTo>
                  <a:cubicBezTo>
                    <a:pt x="0" y="23"/>
                    <a:pt x="14" y="9"/>
                    <a:pt x="31" y="9"/>
                  </a:cubicBezTo>
                  <a:cubicBezTo>
                    <a:pt x="31" y="13"/>
                    <a:pt x="31" y="18"/>
                    <a:pt x="31" y="23"/>
                  </a:cubicBezTo>
                  <a:cubicBezTo>
                    <a:pt x="20" y="23"/>
                    <a:pt x="11" y="31"/>
                    <a:pt x="11" y="46"/>
                  </a:cubicBezTo>
                  <a:cubicBezTo>
                    <a:pt x="11" y="64"/>
                    <a:pt x="19" y="87"/>
                    <a:pt x="34" y="87"/>
                  </a:cubicBezTo>
                  <a:close/>
                  <a:moveTo>
                    <a:pt x="87" y="147"/>
                  </a:moveTo>
                  <a:cubicBezTo>
                    <a:pt x="87" y="141"/>
                    <a:pt x="91" y="136"/>
                    <a:pt x="97" y="136"/>
                  </a:cubicBezTo>
                  <a:cubicBezTo>
                    <a:pt x="103" y="136"/>
                    <a:pt x="108" y="141"/>
                    <a:pt x="108" y="147"/>
                  </a:cubicBezTo>
                  <a:cubicBezTo>
                    <a:pt x="108" y="153"/>
                    <a:pt x="103" y="157"/>
                    <a:pt x="97" y="157"/>
                  </a:cubicBezTo>
                  <a:cubicBezTo>
                    <a:pt x="91" y="157"/>
                    <a:pt x="87" y="153"/>
                    <a:pt x="87" y="147"/>
                  </a:cubicBezTo>
                  <a:close/>
                  <a:moveTo>
                    <a:pt x="128" y="170"/>
                  </a:moveTo>
                  <a:cubicBezTo>
                    <a:pt x="128" y="176"/>
                    <a:pt x="123" y="180"/>
                    <a:pt x="118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2" y="180"/>
                    <a:pt x="68" y="176"/>
                    <a:pt x="68" y="170"/>
                  </a:cubicBezTo>
                  <a:cubicBezTo>
                    <a:pt x="68" y="165"/>
                    <a:pt x="72" y="160"/>
                    <a:pt x="78" y="160"/>
                  </a:cubicBezTo>
                  <a:cubicBezTo>
                    <a:pt x="118" y="160"/>
                    <a:pt x="118" y="160"/>
                    <a:pt x="118" y="160"/>
                  </a:cubicBezTo>
                  <a:cubicBezTo>
                    <a:pt x="123" y="160"/>
                    <a:pt x="128" y="165"/>
                    <a:pt x="128" y="170"/>
                  </a:cubicBezTo>
                  <a:close/>
                  <a:moveTo>
                    <a:pt x="58" y="184"/>
                  </a:moveTo>
                  <a:cubicBezTo>
                    <a:pt x="134" y="184"/>
                    <a:pt x="134" y="184"/>
                    <a:pt x="134" y="184"/>
                  </a:cubicBezTo>
                  <a:cubicBezTo>
                    <a:pt x="143" y="184"/>
                    <a:pt x="144" y="195"/>
                    <a:pt x="144" y="200"/>
                  </a:cubicBezTo>
                  <a:cubicBezTo>
                    <a:pt x="102" y="200"/>
                    <a:pt x="88" y="200"/>
                    <a:pt x="48" y="200"/>
                  </a:cubicBezTo>
                  <a:cubicBezTo>
                    <a:pt x="48" y="195"/>
                    <a:pt x="48" y="184"/>
                    <a:pt x="58" y="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63BBE664-0128-46A5-9557-9536FBB6E14C}"/>
              </a:ext>
            </a:extLst>
          </p:cNvPr>
          <p:cNvGrpSpPr/>
          <p:nvPr/>
        </p:nvGrpSpPr>
        <p:grpSpPr>
          <a:xfrm>
            <a:off x="3754120" y="4407535"/>
            <a:ext cx="2318385" cy="542290"/>
            <a:chOff x="2895531" y="3559626"/>
            <a:chExt cx="1652466" cy="308268"/>
          </a:xfrm>
        </p:grpSpPr>
        <p:sp>
          <p:nvSpPr>
            <p:cNvPr id="105" name="圆角矩形 18">
              <a:extLst>
                <a:ext uri="{FF2B5EF4-FFF2-40B4-BE49-F238E27FC236}">
                  <a16:creationId xmlns:a16="http://schemas.microsoft.com/office/drawing/2014/main" id="{20493B65-50CC-42B2-9DA4-1E984A3E2CAB}"/>
                </a:ext>
              </a:extLst>
            </p:cNvPr>
            <p:cNvSpPr/>
            <p:nvPr/>
          </p:nvSpPr>
          <p:spPr>
            <a:xfrm>
              <a:off x="2895531" y="3559626"/>
              <a:ext cx="1652466" cy="30826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推广实现</a:t>
              </a:r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6EE18298-25FA-4146-B912-90683D304D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71391" y="3632825"/>
              <a:ext cx="210380" cy="170542"/>
            </a:xfrm>
            <a:custGeom>
              <a:avLst/>
              <a:gdLst>
                <a:gd name="T0" fmla="*/ 234 w 470"/>
                <a:gd name="T1" fmla="*/ 381 h 381"/>
                <a:gd name="T2" fmla="*/ 0 w 470"/>
                <a:gd name="T3" fmla="*/ 119 h 381"/>
                <a:gd name="T4" fmla="*/ 87 w 470"/>
                <a:gd name="T5" fmla="*/ 0 h 381"/>
                <a:gd name="T6" fmla="*/ 380 w 470"/>
                <a:gd name="T7" fmla="*/ 0 h 381"/>
                <a:gd name="T8" fmla="*/ 470 w 470"/>
                <a:gd name="T9" fmla="*/ 119 h 381"/>
                <a:gd name="T10" fmla="*/ 234 w 470"/>
                <a:gd name="T11" fmla="*/ 381 h 381"/>
                <a:gd name="T12" fmla="*/ 300 w 470"/>
                <a:gd name="T13" fmla="*/ 152 h 381"/>
                <a:gd name="T14" fmla="*/ 234 w 470"/>
                <a:gd name="T15" fmla="*/ 161 h 381"/>
                <a:gd name="T16" fmla="*/ 170 w 470"/>
                <a:gd name="T17" fmla="*/ 152 h 381"/>
                <a:gd name="T18" fmla="*/ 234 w 470"/>
                <a:gd name="T19" fmla="*/ 291 h 381"/>
                <a:gd name="T20" fmla="*/ 300 w 470"/>
                <a:gd name="T21" fmla="*/ 152 h 381"/>
                <a:gd name="T22" fmla="*/ 331 w 470"/>
                <a:gd name="T23" fmla="*/ 145 h 381"/>
                <a:gd name="T24" fmla="*/ 267 w 470"/>
                <a:gd name="T25" fmla="*/ 286 h 381"/>
                <a:gd name="T26" fmla="*/ 395 w 470"/>
                <a:gd name="T27" fmla="*/ 135 h 381"/>
                <a:gd name="T28" fmla="*/ 331 w 470"/>
                <a:gd name="T29" fmla="*/ 145 h 381"/>
                <a:gd name="T30" fmla="*/ 203 w 470"/>
                <a:gd name="T31" fmla="*/ 286 h 381"/>
                <a:gd name="T32" fmla="*/ 137 w 470"/>
                <a:gd name="T33" fmla="*/ 145 h 381"/>
                <a:gd name="T34" fmla="*/ 73 w 470"/>
                <a:gd name="T35" fmla="*/ 135 h 381"/>
                <a:gd name="T36" fmla="*/ 203 w 470"/>
                <a:gd name="T37" fmla="*/ 286 h 381"/>
                <a:gd name="T38" fmla="*/ 69 w 470"/>
                <a:gd name="T39" fmla="*/ 104 h 381"/>
                <a:gd name="T40" fmla="*/ 168 w 470"/>
                <a:gd name="T41" fmla="*/ 121 h 381"/>
                <a:gd name="T42" fmla="*/ 170 w 470"/>
                <a:gd name="T43" fmla="*/ 119 h 381"/>
                <a:gd name="T44" fmla="*/ 147 w 470"/>
                <a:gd name="T45" fmla="*/ 119 h 381"/>
                <a:gd name="T46" fmla="*/ 109 w 470"/>
                <a:gd name="T47" fmla="*/ 55 h 381"/>
                <a:gd name="T48" fmla="*/ 69 w 470"/>
                <a:gd name="T49" fmla="*/ 104 h 381"/>
                <a:gd name="T50" fmla="*/ 132 w 470"/>
                <a:gd name="T51" fmla="*/ 45 h 381"/>
                <a:gd name="T52" fmla="*/ 173 w 470"/>
                <a:gd name="T53" fmla="*/ 114 h 381"/>
                <a:gd name="T54" fmla="*/ 220 w 470"/>
                <a:gd name="T55" fmla="*/ 45 h 381"/>
                <a:gd name="T56" fmla="*/ 132 w 470"/>
                <a:gd name="T57" fmla="*/ 45 h 381"/>
                <a:gd name="T58" fmla="*/ 194 w 470"/>
                <a:gd name="T59" fmla="*/ 126 h 381"/>
                <a:gd name="T60" fmla="*/ 234 w 470"/>
                <a:gd name="T61" fmla="*/ 133 h 381"/>
                <a:gd name="T62" fmla="*/ 274 w 470"/>
                <a:gd name="T63" fmla="*/ 126 h 381"/>
                <a:gd name="T64" fmla="*/ 234 w 470"/>
                <a:gd name="T65" fmla="*/ 67 h 381"/>
                <a:gd name="T66" fmla="*/ 194 w 470"/>
                <a:gd name="T67" fmla="*/ 126 h 381"/>
                <a:gd name="T68" fmla="*/ 248 w 470"/>
                <a:gd name="T69" fmla="*/ 45 h 381"/>
                <a:gd name="T70" fmla="*/ 295 w 470"/>
                <a:gd name="T71" fmla="*/ 114 h 381"/>
                <a:gd name="T72" fmla="*/ 338 w 470"/>
                <a:gd name="T73" fmla="*/ 45 h 381"/>
                <a:gd name="T74" fmla="*/ 248 w 470"/>
                <a:gd name="T75" fmla="*/ 45 h 381"/>
                <a:gd name="T76" fmla="*/ 359 w 470"/>
                <a:gd name="T77" fmla="*/ 55 h 381"/>
                <a:gd name="T78" fmla="*/ 321 w 470"/>
                <a:gd name="T79" fmla="*/ 119 h 381"/>
                <a:gd name="T80" fmla="*/ 298 w 470"/>
                <a:gd name="T81" fmla="*/ 119 h 381"/>
                <a:gd name="T82" fmla="*/ 300 w 470"/>
                <a:gd name="T83" fmla="*/ 121 h 381"/>
                <a:gd name="T84" fmla="*/ 399 w 470"/>
                <a:gd name="T85" fmla="*/ 104 h 381"/>
                <a:gd name="T86" fmla="*/ 359 w 470"/>
                <a:gd name="T87" fmla="*/ 55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0" h="381">
                  <a:moveTo>
                    <a:pt x="234" y="381"/>
                  </a:moveTo>
                  <a:lnTo>
                    <a:pt x="0" y="119"/>
                  </a:lnTo>
                  <a:lnTo>
                    <a:pt x="87" y="0"/>
                  </a:lnTo>
                  <a:lnTo>
                    <a:pt x="380" y="0"/>
                  </a:lnTo>
                  <a:lnTo>
                    <a:pt x="470" y="119"/>
                  </a:lnTo>
                  <a:lnTo>
                    <a:pt x="234" y="381"/>
                  </a:lnTo>
                  <a:close/>
                  <a:moveTo>
                    <a:pt x="300" y="152"/>
                  </a:moveTo>
                  <a:lnTo>
                    <a:pt x="234" y="161"/>
                  </a:lnTo>
                  <a:lnTo>
                    <a:pt x="170" y="152"/>
                  </a:lnTo>
                  <a:lnTo>
                    <a:pt x="234" y="291"/>
                  </a:lnTo>
                  <a:lnTo>
                    <a:pt x="300" y="152"/>
                  </a:lnTo>
                  <a:close/>
                  <a:moveTo>
                    <a:pt x="331" y="145"/>
                  </a:moveTo>
                  <a:lnTo>
                    <a:pt x="267" y="286"/>
                  </a:lnTo>
                  <a:lnTo>
                    <a:pt x="395" y="135"/>
                  </a:lnTo>
                  <a:lnTo>
                    <a:pt x="331" y="145"/>
                  </a:lnTo>
                  <a:close/>
                  <a:moveTo>
                    <a:pt x="203" y="286"/>
                  </a:moveTo>
                  <a:lnTo>
                    <a:pt x="137" y="145"/>
                  </a:lnTo>
                  <a:lnTo>
                    <a:pt x="73" y="135"/>
                  </a:lnTo>
                  <a:lnTo>
                    <a:pt x="203" y="286"/>
                  </a:lnTo>
                  <a:close/>
                  <a:moveTo>
                    <a:pt x="69" y="104"/>
                  </a:moveTo>
                  <a:lnTo>
                    <a:pt x="168" y="121"/>
                  </a:lnTo>
                  <a:lnTo>
                    <a:pt x="170" y="119"/>
                  </a:lnTo>
                  <a:lnTo>
                    <a:pt x="147" y="119"/>
                  </a:lnTo>
                  <a:lnTo>
                    <a:pt x="109" y="55"/>
                  </a:lnTo>
                  <a:lnTo>
                    <a:pt x="69" y="104"/>
                  </a:lnTo>
                  <a:close/>
                  <a:moveTo>
                    <a:pt x="132" y="45"/>
                  </a:moveTo>
                  <a:lnTo>
                    <a:pt x="173" y="114"/>
                  </a:lnTo>
                  <a:lnTo>
                    <a:pt x="220" y="45"/>
                  </a:lnTo>
                  <a:lnTo>
                    <a:pt x="132" y="45"/>
                  </a:lnTo>
                  <a:close/>
                  <a:moveTo>
                    <a:pt x="194" y="126"/>
                  </a:moveTo>
                  <a:lnTo>
                    <a:pt x="234" y="133"/>
                  </a:lnTo>
                  <a:lnTo>
                    <a:pt x="274" y="126"/>
                  </a:lnTo>
                  <a:lnTo>
                    <a:pt x="234" y="67"/>
                  </a:lnTo>
                  <a:lnTo>
                    <a:pt x="194" y="126"/>
                  </a:lnTo>
                  <a:close/>
                  <a:moveTo>
                    <a:pt x="248" y="45"/>
                  </a:moveTo>
                  <a:lnTo>
                    <a:pt x="295" y="114"/>
                  </a:lnTo>
                  <a:lnTo>
                    <a:pt x="338" y="45"/>
                  </a:lnTo>
                  <a:lnTo>
                    <a:pt x="248" y="45"/>
                  </a:lnTo>
                  <a:close/>
                  <a:moveTo>
                    <a:pt x="359" y="55"/>
                  </a:moveTo>
                  <a:lnTo>
                    <a:pt x="321" y="119"/>
                  </a:lnTo>
                  <a:lnTo>
                    <a:pt x="298" y="119"/>
                  </a:lnTo>
                  <a:lnTo>
                    <a:pt x="300" y="121"/>
                  </a:lnTo>
                  <a:lnTo>
                    <a:pt x="399" y="104"/>
                  </a:lnTo>
                  <a:lnTo>
                    <a:pt x="359" y="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7" name="组合 1">
            <a:extLst>
              <a:ext uri="{FF2B5EF4-FFF2-40B4-BE49-F238E27FC236}">
                <a16:creationId xmlns:a16="http://schemas.microsoft.com/office/drawing/2014/main" id="{7D660E66-418B-491E-BA2F-A82415D472A1}"/>
              </a:ext>
            </a:extLst>
          </p:cNvPr>
          <p:cNvGrpSpPr/>
          <p:nvPr/>
        </p:nvGrpSpPr>
        <p:grpSpPr>
          <a:xfrm>
            <a:off x="1162050" y="4991100"/>
            <a:ext cx="2317750" cy="542290"/>
            <a:chOff x="1047326" y="3559626"/>
            <a:chExt cx="1652466" cy="308268"/>
          </a:xfrm>
        </p:grpSpPr>
        <p:sp>
          <p:nvSpPr>
            <p:cNvPr id="108" name="圆角矩形 21">
              <a:extLst>
                <a:ext uri="{FF2B5EF4-FFF2-40B4-BE49-F238E27FC236}">
                  <a16:creationId xmlns:a16="http://schemas.microsoft.com/office/drawing/2014/main" id="{100AF5B2-3654-428D-B5E1-3EC6843EB34E}"/>
                </a:ext>
              </a:extLst>
            </p:cNvPr>
            <p:cNvSpPr/>
            <p:nvPr/>
          </p:nvSpPr>
          <p:spPr>
            <a:xfrm>
              <a:off x="1047326" y="3559626"/>
              <a:ext cx="1652466" cy="30826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初期平台</a:t>
              </a:r>
            </a:p>
          </p:txBody>
        </p:sp>
        <p:sp>
          <p:nvSpPr>
            <p:cNvPr id="109" name="Freeform 18">
              <a:extLst>
                <a:ext uri="{FF2B5EF4-FFF2-40B4-BE49-F238E27FC236}">
                  <a16:creationId xmlns:a16="http://schemas.microsoft.com/office/drawing/2014/main" id="{565DC201-FBD4-4CD4-A743-F2EEF4279C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0198" y="3600747"/>
              <a:ext cx="215851" cy="212145"/>
            </a:xfrm>
            <a:custGeom>
              <a:avLst/>
              <a:gdLst>
                <a:gd name="T0" fmla="*/ 197 w 197"/>
                <a:gd name="T1" fmla="*/ 95 h 194"/>
                <a:gd name="T2" fmla="*/ 138 w 197"/>
                <a:gd name="T3" fmla="*/ 89 h 194"/>
                <a:gd name="T4" fmla="*/ 100 w 197"/>
                <a:gd name="T5" fmla="*/ 76 h 194"/>
                <a:gd name="T6" fmla="*/ 100 w 197"/>
                <a:gd name="T7" fmla="*/ 172 h 194"/>
                <a:gd name="T8" fmla="*/ 84 w 197"/>
                <a:gd name="T9" fmla="*/ 172 h 194"/>
                <a:gd name="T10" fmla="*/ 84 w 197"/>
                <a:gd name="T11" fmla="*/ 0 h 194"/>
                <a:gd name="T12" fmla="*/ 100 w 197"/>
                <a:gd name="T13" fmla="*/ 0 h 194"/>
                <a:gd name="T14" fmla="*/ 100 w 197"/>
                <a:gd name="T15" fmla="*/ 10 h 194"/>
                <a:gd name="T16" fmla="*/ 138 w 197"/>
                <a:gd name="T17" fmla="*/ 23 h 194"/>
                <a:gd name="T18" fmla="*/ 197 w 197"/>
                <a:gd name="T19" fmla="*/ 30 h 194"/>
                <a:gd name="T20" fmla="*/ 178 w 197"/>
                <a:gd name="T21" fmla="*/ 63 h 194"/>
                <a:gd name="T22" fmla="*/ 197 w 197"/>
                <a:gd name="T23" fmla="*/ 95 h 194"/>
                <a:gd name="T24" fmla="*/ 25 w 197"/>
                <a:gd name="T25" fmla="*/ 164 h 194"/>
                <a:gd name="T26" fmla="*/ 92 w 197"/>
                <a:gd name="T27" fmla="*/ 184 h 194"/>
                <a:gd name="T28" fmla="*/ 160 w 197"/>
                <a:gd name="T29" fmla="*/ 164 h 194"/>
                <a:gd name="T30" fmla="*/ 120 w 197"/>
                <a:gd name="T31" fmla="*/ 147 h 194"/>
                <a:gd name="T32" fmla="*/ 121 w 197"/>
                <a:gd name="T33" fmla="*/ 136 h 194"/>
                <a:gd name="T34" fmla="*/ 185 w 197"/>
                <a:gd name="T35" fmla="*/ 164 h 194"/>
                <a:gd name="T36" fmla="*/ 92 w 197"/>
                <a:gd name="T37" fmla="*/ 194 h 194"/>
                <a:gd name="T38" fmla="*/ 0 w 197"/>
                <a:gd name="T39" fmla="*/ 164 h 194"/>
                <a:gd name="T40" fmla="*/ 63 w 197"/>
                <a:gd name="T41" fmla="*/ 136 h 194"/>
                <a:gd name="T42" fmla="*/ 64 w 197"/>
                <a:gd name="T43" fmla="*/ 147 h 194"/>
                <a:gd name="T44" fmla="*/ 25 w 197"/>
                <a:gd name="T45" fmla="*/ 16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194">
                  <a:moveTo>
                    <a:pt x="197" y="95"/>
                  </a:moveTo>
                  <a:cubicBezTo>
                    <a:pt x="197" y="95"/>
                    <a:pt x="164" y="89"/>
                    <a:pt x="138" y="89"/>
                  </a:cubicBezTo>
                  <a:cubicBezTo>
                    <a:pt x="112" y="89"/>
                    <a:pt x="100" y="76"/>
                    <a:pt x="100" y="76"/>
                  </a:cubicBezTo>
                  <a:cubicBezTo>
                    <a:pt x="100" y="172"/>
                    <a:pt x="100" y="172"/>
                    <a:pt x="100" y="172"/>
                  </a:cubicBezTo>
                  <a:cubicBezTo>
                    <a:pt x="84" y="172"/>
                    <a:pt x="84" y="172"/>
                    <a:pt x="84" y="17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12" y="23"/>
                    <a:pt x="138" y="23"/>
                  </a:cubicBezTo>
                  <a:cubicBezTo>
                    <a:pt x="164" y="23"/>
                    <a:pt x="197" y="30"/>
                    <a:pt x="197" y="30"/>
                  </a:cubicBezTo>
                  <a:cubicBezTo>
                    <a:pt x="178" y="63"/>
                    <a:pt x="178" y="63"/>
                    <a:pt x="178" y="63"/>
                  </a:cubicBezTo>
                  <a:lnTo>
                    <a:pt x="197" y="95"/>
                  </a:lnTo>
                  <a:close/>
                  <a:moveTo>
                    <a:pt x="25" y="164"/>
                  </a:moveTo>
                  <a:cubicBezTo>
                    <a:pt x="25" y="175"/>
                    <a:pt x="59" y="184"/>
                    <a:pt x="92" y="184"/>
                  </a:cubicBezTo>
                  <a:cubicBezTo>
                    <a:pt x="126" y="184"/>
                    <a:pt x="160" y="175"/>
                    <a:pt x="160" y="164"/>
                  </a:cubicBezTo>
                  <a:cubicBezTo>
                    <a:pt x="160" y="157"/>
                    <a:pt x="142" y="150"/>
                    <a:pt x="120" y="147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58" y="140"/>
                    <a:pt x="185" y="151"/>
                    <a:pt x="185" y="164"/>
                  </a:cubicBezTo>
                  <a:cubicBezTo>
                    <a:pt x="185" y="181"/>
                    <a:pt x="144" y="194"/>
                    <a:pt x="92" y="194"/>
                  </a:cubicBezTo>
                  <a:cubicBezTo>
                    <a:pt x="41" y="194"/>
                    <a:pt x="0" y="181"/>
                    <a:pt x="0" y="164"/>
                  </a:cubicBezTo>
                  <a:cubicBezTo>
                    <a:pt x="0" y="151"/>
                    <a:pt x="26" y="140"/>
                    <a:pt x="63" y="136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42" y="150"/>
                    <a:pt x="25" y="157"/>
                    <a:pt x="25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E0099386-DBF4-4168-B78E-2ADB28C9AC32}"/>
              </a:ext>
            </a:extLst>
          </p:cNvPr>
          <p:cNvGrpSpPr/>
          <p:nvPr/>
        </p:nvGrpSpPr>
        <p:grpSpPr>
          <a:xfrm>
            <a:off x="8938895" y="3264535"/>
            <a:ext cx="2317750" cy="542290"/>
            <a:chOff x="6591942" y="3559626"/>
            <a:chExt cx="1652466" cy="308268"/>
          </a:xfrm>
        </p:grpSpPr>
        <p:sp>
          <p:nvSpPr>
            <p:cNvPr id="111" name="圆角矩形 24">
              <a:extLst>
                <a:ext uri="{FF2B5EF4-FFF2-40B4-BE49-F238E27FC236}">
                  <a16:creationId xmlns:a16="http://schemas.microsoft.com/office/drawing/2014/main" id="{D4872048-2AD2-4287-9523-A80DFA8E08AF}"/>
                </a:ext>
              </a:extLst>
            </p:cNvPr>
            <p:cNvSpPr/>
            <p:nvPr/>
          </p:nvSpPr>
          <p:spPr>
            <a:xfrm>
              <a:off x="6591942" y="3559626"/>
              <a:ext cx="1652466" cy="308268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云化支撑</a:t>
              </a:r>
            </a:p>
          </p:txBody>
        </p:sp>
        <p:sp>
          <p:nvSpPr>
            <p:cNvPr id="112" name="Freeform 23">
              <a:extLst>
                <a:ext uri="{FF2B5EF4-FFF2-40B4-BE49-F238E27FC236}">
                  <a16:creationId xmlns:a16="http://schemas.microsoft.com/office/drawing/2014/main" id="{1F27A6C2-3BFE-4704-9220-5A9668128B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4478" y="3616112"/>
              <a:ext cx="153946" cy="203968"/>
            </a:xfrm>
            <a:custGeom>
              <a:avLst/>
              <a:gdLst>
                <a:gd name="T0" fmla="*/ 9 w 151"/>
                <a:gd name="T1" fmla="*/ 0 h 200"/>
                <a:gd name="T2" fmla="*/ 0 w 151"/>
                <a:gd name="T3" fmla="*/ 191 h 200"/>
                <a:gd name="T4" fmla="*/ 142 w 151"/>
                <a:gd name="T5" fmla="*/ 200 h 200"/>
                <a:gd name="T6" fmla="*/ 151 w 151"/>
                <a:gd name="T7" fmla="*/ 10 h 200"/>
                <a:gd name="T8" fmla="*/ 50 w 151"/>
                <a:gd name="T9" fmla="*/ 161 h 200"/>
                <a:gd name="T10" fmla="*/ 29 w 151"/>
                <a:gd name="T11" fmla="*/ 165 h 200"/>
                <a:gd name="T12" fmla="*/ 24 w 151"/>
                <a:gd name="T13" fmla="*/ 152 h 200"/>
                <a:gd name="T14" fmla="*/ 46 w 151"/>
                <a:gd name="T15" fmla="*/ 148 h 200"/>
                <a:gd name="T16" fmla="*/ 50 w 151"/>
                <a:gd name="T17" fmla="*/ 161 h 200"/>
                <a:gd name="T18" fmla="*/ 46 w 151"/>
                <a:gd name="T19" fmla="*/ 137 h 200"/>
                <a:gd name="T20" fmla="*/ 24 w 151"/>
                <a:gd name="T21" fmla="*/ 133 h 200"/>
                <a:gd name="T22" fmla="*/ 29 w 151"/>
                <a:gd name="T23" fmla="*/ 120 h 200"/>
                <a:gd name="T24" fmla="*/ 50 w 151"/>
                <a:gd name="T25" fmla="*/ 124 h 200"/>
                <a:gd name="T26" fmla="*/ 50 w 151"/>
                <a:gd name="T27" fmla="*/ 105 h 200"/>
                <a:gd name="T28" fmla="*/ 29 w 151"/>
                <a:gd name="T29" fmla="*/ 109 h 200"/>
                <a:gd name="T30" fmla="*/ 24 w 151"/>
                <a:gd name="T31" fmla="*/ 96 h 200"/>
                <a:gd name="T32" fmla="*/ 46 w 151"/>
                <a:gd name="T33" fmla="*/ 92 h 200"/>
                <a:gd name="T34" fmla="*/ 50 w 151"/>
                <a:gd name="T35" fmla="*/ 105 h 200"/>
                <a:gd name="T36" fmla="*/ 83 w 151"/>
                <a:gd name="T37" fmla="*/ 165 h 200"/>
                <a:gd name="T38" fmla="*/ 63 w 151"/>
                <a:gd name="T39" fmla="*/ 161 h 200"/>
                <a:gd name="T40" fmla="*/ 67 w 151"/>
                <a:gd name="T41" fmla="*/ 148 h 200"/>
                <a:gd name="T42" fmla="*/ 88 w 151"/>
                <a:gd name="T43" fmla="*/ 152 h 200"/>
                <a:gd name="T44" fmla="*/ 88 w 151"/>
                <a:gd name="T45" fmla="*/ 133 h 200"/>
                <a:gd name="T46" fmla="*/ 67 w 151"/>
                <a:gd name="T47" fmla="*/ 137 h 200"/>
                <a:gd name="T48" fmla="*/ 63 w 151"/>
                <a:gd name="T49" fmla="*/ 124 h 200"/>
                <a:gd name="T50" fmla="*/ 83 w 151"/>
                <a:gd name="T51" fmla="*/ 120 h 200"/>
                <a:gd name="T52" fmla="*/ 88 w 151"/>
                <a:gd name="T53" fmla="*/ 133 h 200"/>
                <a:gd name="T54" fmla="*/ 83 w 151"/>
                <a:gd name="T55" fmla="*/ 109 h 200"/>
                <a:gd name="T56" fmla="*/ 63 w 151"/>
                <a:gd name="T57" fmla="*/ 105 h 200"/>
                <a:gd name="T58" fmla="*/ 67 w 151"/>
                <a:gd name="T59" fmla="*/ 92 h 200"/>
                <a:gd name="T60" fmla="*/ 88 w 151"/>
                <a:gd name="T61" fmla="*/ 96 h 200"/>
                <a:gd name="T62" fmla="*/ 128 w 151"/>
                <a:gd name="T63" fmla="*/ 161 h 200"/>
                <a:gd name="T64" fmla="*/ 104 w 151"/>
                <a:gd name="T65" fmla="*/ 164 h 200"/>
                <a:gd name="T66" fmla="*/ 99 w 151"/>
                <a:gd name="T67" fmla="*/ 152 h 200"/>
                <a:gd name="T68" fmla="*/ 123 w 151"/>
                <a:gd name="T69" fmla="*/ 148 h 200"/>
                <a:gd name="T70" fmla="*/ 128 w 151"/>
                <a:gd name="T71" fmla="*/ 161 h 200"/>
                <a:gd name="T72" fmla="*/ 123 w 151"/>
                <a:gd name="T73" fmla="*/ 136 h 200"/>
                <a:gd name="T74" fmla="*/ 99 w 151"/>
                <a:gd name="T75" fmla="*/ 133 h 200"/>
                <a:gd name="T76" fmla="*/ 104 w 151"/>
                <a:gd name="T77" fmla="*/ 120 h 200"/>
                <a:gd name="T78" fmla="*/ 128 w 151"/>
                <a:gd name="T79" fmla="*/ 124 h 200"/>
                <a:gd name="T80" fmla="*/ 128 w 151"/>
                <a:gd name="T81" fmla="*/ 105 h 200"/>
                <a:gd name="T82" fmla="*/ 104 w 151"/>
                <a:gd name="T83" fmla="*/ 108 h 200"/>
                <a:gd name="T84" fmla="*/ 99 w 151"/>
                <a:gd name="T85" fmla="*/ 96 h 200"/>
                <a:gd name="T86" fmla="*/ 123 w 151"/>
                <a:gd name="T87" fmla="*/ 92 h 200"/>
                <a:gd name="T88" fmla="*/ 128 w 151"/>
                <a:gd name="T89" fmla="*/ 105 h 200"/>
                <a:gd name="T90" fmla="*/ 103 w 151"/>
                <a:gd name="T91" fmla="*/ 72 h 200"/>
                <a:gd name="T92" fmla="*/ 103 w 151"/>
                <a:gd name="T93" fmla="*/ 56 h 200"/>
                <a:gd name="T94" fmla="*/ 130 w 151"/>
                <a:gd name="T95" fmla="*/ 63 h 200"/>
                <a:gd name="T96" fmla="*/ 136 w 151"/>
                <a:gd name="T97" fmla="*/ 42 h 200"/>
                <a:gd name="T98" fmla="*/ 22 w 151"/>
                <a:gd name="T99" fmla="*/ 48 h 200"/>
                <a:gd name="T100" fmla="*/ 16 w 151"/>
                <a:gd name="T101" fmla="*/ 23 h 200"/>
                <a:gd name="T102" fmla="*/ 129 w 151"/>
                <a:gd name="T103" fmla="*/ 16 h 200"/>
                <a:gd name="T104" fmla="*/ 136 w 151"/>
                <a:gd name="T105" fmla="*/ 42 h 200"/>
                <a:gd name="T106" fmla="*/ 120 w 151"/>
                <a:gd name="T107" fmla="*/ 23 h 200"/>
                <a:gd name="T108" fmla="*/ 124 w 151"/>
                <a:gd name="T109" fmla="*/ 45 h 200"/>
                <a:gd name="T110" fmla="*/ 127 w 151"/>
                <a:gd name="T111" fmla="*/ 2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1" h="200">
                  <a:moveTo>
                    <a:pt x="14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6"/>
                    <a:pt x="4" y="200"/>
                    <a:pt x="9" y="200"/>
                  </a:cubicBezTo>
                  <a:cubicBezTo>
                    <a:pt x="142" y="200"/>
                    <a:pt x="142" y="200"/>
                    <a:pt x="142" y="200"/>
                  </a:cubicBezTo>
                  <a:cubicBezTo>
                    <a:pt x="147" y="200"/>
                    <a:pt x="151" y="196"/>
                    <a:pt x="151" y="191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1" y="4"/>
                    <a:pt x="147" y="0"/>
                    <a:pt x="142" y="0"/>
                  </a:cubicBezTo>
                  <a:close/>
                  <a:moveTo>
                    <a:pt x="50" y="161"/>
                  </a:moveTo>
                  <a:cubicBezTo>
                    <a:pt x="50" y="163"/>
                    <a:pt x="48" y="165"/>
                    <a:pt x="46" y="165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6" y="165"/>
                    <a:pt x="24" y="163"/>
                    <a:pt x="24" y="161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4" y="150"/>
                    <a:pt x="26" y="148"/>
                    <a:pt x="29" y="148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8" y="148"/>
                    <a:pt x="50" y="150"/>
                    <a:pt x="50" y="152"/>
                  </a:cubicBezTo>
                  <a:lnTo>
                    <a:pt x="50" y="161"/>
                  </a:lnTo>
                  <a:close/>
                  <a:moveTo>
                    <a:pt x="50" y="133"/>
                  </a:moveTo>
                  <a:cubicBezTo>
                    <a:pt x="50" y="135"/>
                    <a:pt x="48" y="137"/>
                    <a:pt x="46" y="137"/>
                  </a:cubicBezTo>
                  <a:cubicBezTo>
                    <a:pt x="29" y="137"/>
                    <a:pt x="29" y="137"/>
                    <a:pt x="29" y="137"/>
                  </a:cubicBezTo>
                  <a:cubicBezTo>
                    <a:pt x="26" y="137"/>
                    <a:pt x="24" y="135"/>
                    <a:pt x="24" y="133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2"/>
                    <a:pt x="26" y="120"/>
                    <a:pt x="29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8" y="120"/>
                    <a:pt x="50" y="122"/>
                    <a:pt x="50" y="124"/>
                  </a:cubicBezTo>
                  <a:lnTo>
                    <a:pt x="50" y="133"/>
                  </a:lnTo>
                  <a:close/>
                  <a:moveTo>
                    <a:pt x="50" y="105"/>
                  </a:moveTo>
                  <a:cubicBezTo>
                    <a:pt x="50" y="107"/>
                    <a:pt x="48" y="109"/>
                    <a:pt x="46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6" y="109"/>
                    <a:pt x="24" y="107"/>
                    <a:pt x="24" y="105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4" y="94"/>
                    <a:pt x="26" y="92"/>
                    <a:pt x="29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8" y="92"/>
                    <a:pt x="50" y="94"/>
                    <a:pt x="50" y="96"/>
                  </a:cubicBezTo>
                  <a:lnTo>
                    <a:pt x="50" y="105"/>
                  </a:lnTo>
                  <a:close/>
                  <a:moveTo>
                    <a:pt x="88" y="161"/>
                  </a:moveTo>
                  <a:cubicBezTo>
                    <a:pt x="88" y="163"/>
                    <a:pt x="86" y="165"/>
                    <a:pt x="83" y="165"/>
                  </a:cubicBezTo>
                  <a:cubicBezTo>
                    <a:pt x="67" y="165"/>
                    <a:pt x="67" y="165"/>
                    <a:pt x="67" y="165"/>
                  </a:cubicBezTo>
                  <a:cubicBezTo>
                    <a:pt x="65" y="165"/>
                    <a:pt x="63" y="163"/>
                    <a:pt x="63" y="161"/>
                  </a:cubicBezTo>
                  <a:cubicBezTo>
                    <a:pt x="63" y="152"/>
                    <a:pt x="63" y="152"/>
                    <a:pt x="63" y="152"/>
                  </a:cubicBezTo>
                  <a:cubicBezTo>
                    <a:pt x="63" y="150"/>
                    <a:pt x="65" y="148"/>
                    <a:pt x="67" y="148"/>
                  </a:cubicBezTo>
                  <a:cubicBezTo>
                    <a:pt x="83" y="148"/>
                    <a:pt x="83" y="148"/>
                    <a:pt x="83" y="148"/>
                  </a:cubicBezTo>
                  <a:cubicBezTo>
                    <a:pt x="86" y="148"/>
                    <a:pt x="88" y="150"/>
                    <a:pt x="88" y="152"/>
                  </a:cubicBezTo>
                  <a:lnTo>
                    <a:pt x="88" y="161"/>
                  </a:lnTo>
                  <a:close/>
                  <a:moveTo>
                    <a:pt x="88" y="133"/>
                  </a:moveTo>
                  <a:cubicBezTo>
                    <a:pt x="88" y="135"/>
                    <a:pt x="86" y="137"/>
                    <a:pt x="83" y="137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5" y="137"/>
                    <a:pt x="63" y="135"/>
                    <a:pt x="63" y="133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63" y="122"/>
                    <a:pt x="65" y="120"/>
                    <a:pt x="67" y="120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86" y="120"/>
                    <a:pt x="88" y="122"/>
                    <a:pt x="88" y="124"/>
                  </a:cubicBezTo>
                  <a:lnTo>
                    <a:pt x="88" y="133"/>
                  </a:lnTo>
                  <a:close/>
                  <a:moveTo>
                    <a:pt x="88" y="105"/>
                  </a:moveTo>
                  <a:cubicBezTo>
                    <a:pt x="88" y="107"/>
                    <a:pt x="86" y="109"/>
                    <a:pt x="83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5" y="109"/>
                    <a:pt x="63" y="107"/>
                    <a:pt x="63" y="105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4"/>
                    <a:pt x="65" y="92"/>
                    <a:pt x="67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6" y="92"/>
                    <a:pt x="88" y="94"/>
                    <a:pt x="88" y="96"/>
                  </a:cubicBezTo>
                  <a:lnTo>
                    <a:pt x="88" y="105"/>
                  </a:lnTo>
                  <a:close/>
                  <a:moveTo>
                    <a:pt x="128" y="161"/>
                  </a:moveTo>
                  <a:cubicBezTo>
                    <a:pt x="128" y="163"/>
                    <a:pt x="125" y="164"/>
                    <a:pt x="123" y="164"/>
                  </a:cubicBezTo>
                  <a:cubicBezTo>
                    <a:pt x="104" y="164"/>
                    <a:pt x="104" y="164"/>
                    <a:pt x="104" y="164"/>
                  </a:cubicBezTo>
                  <a:cubicBezTo>
                    <a:pt x="102" y="164"/>
                    <a:pt x="99" y="163"/>
                    <a:pt x="99" y="161"/>
                  </a:cubicBezTo>
                  <a:cubicBezTo>
                    <a:pt x="99" y="152"/>
                    <a:pt x="99" y="152"/>
                    <a:pt x="99" y="152"/>
                  </a:cubicBezTo>
                  <a:cubicBezTo>
                    <a:pt x="99" y="150"/>
                    <a:pt x="102" y="148"/>
                    <a:pt x="104" y="148"/>
                  </a:cubicBezTo>
                  <a:cubicBezTo>
                    <a:pt x="123" y="148"/>
                    <a:pt x="123" y="148"/>
                    <a:pt x="123" y="148"/>
                  </a:cubicBezTo>
                  <a:cubicBezTo>
                    <a:pt x="125" y="148"/>
                    <a:pt x="128" y="150"/>
                    <a:pt x="128" y="152"/>
                  </a:cubicBezTo>
                  <a:lnTo>
                    <a:pt x="128" y="161"/>
                  </a:lnTo>
                  <a:close/>
                  <a:moveTo>
                    <a:pt x="128" y="133"/>
                  </a:moveTo>
                  <a:cubicBezTo>
                    <a:pt x="128" y="135"/>
                    <a:pt x="125" y="136"/>
                    <a:pt x="123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2" y="136"/>
                    <a:pt x="99" y="135"/>
                    <a:pt x="99" y="133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2"/>
                    <a:pt x="102" y="120"/>
                    <a:pt x="104" y="120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25" y="120"/>
                    <a:pt x="128" y="122"/>
                    <a:pt x="128" y="124"/>
                  </a:cubicBezTo>
                  <a:lnTo>
                    <a:pt x="128" y="133"/>
                  </a:lnTo>
                  <a:close/>
                  <a:moveTo>
                    <a:pt x="128" y="105"/>
                  </a:moveTo>
                  <a:cubicBezTo>
                    <a:pt x="128" y="107"/>
                    <a:pt x="125" y="108"/>
                    <a:pt x="123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2" y="108"/>
                    <a:pt x="99" y="107"/>
                    <a:pt x="99" y="105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99" y="94"/>
                    <a:pt x="102" y="92"/>
                    <a:pt x="104" y="92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5" y="92"/>
                    <a:pt x="128" y="94"/>
                    <a:pt x="128" y="96"/>
                  </a:cubicBezTo>
                  <a:lnTo>
                    <a:pt x="128" y="105"/>
                  </a:lnTo>
                  <a:close/>
                  <a:moveTo>
                    <a:pt x="126" y="72"/>
                  </a:moveTo>
                  <a:cubicBezTo>
                    <a:pt x="103" y="72"/>
                    <a:pt x="103" y="72"/>
                    <a:pt x="103" y="72"/>
                  </a:cubicBezTo>
                  <a:cubicBezTo>
                    <a:pt x="100" y="72"/>
                    <a:pt x="99" y="67"/>
                    <a:pt x="99" y="63"/>
                  </a:cubicBezTo>
                  <a:cubicBezTo>
                    <a:pt x="99" y="60"/>
                    <a:pt x="100" y="56"/>
                    <a:pt x="103" y="56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8" y="56"/>
                    <a:pt x="130" y="60"/>
                    <a:pt x="130" y="63"/>
                  </a:cubicBezTo>
                  <a:cubicBezTo>
                    <a:pt x="130" y="67"/>
                    <a:pt x="128" y="72"/>
                    <a:pt x="126" y="72"/>
                  </a:cubicBezTo>
                  <a:close/>
                  <a:moveTo>
                    <a:pt x="136" y="42"/>
                  </a:moveTo>
                  <a:cubicBezTo>
                    <a:pt x="136" y="45"/>
                    <a:pt x="133" y="48"/>
                    <a:pt x="129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19" y="48"/>
                    <a:pt x="16" y="45"/>
                    <a:pt x="16" y="4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19"/>
                    <a:pt x="19" y="16"/>
                    <a:pt x="22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33" y="16"/>
                    <a:pt x="136" y="19"/>
                    <a:pt x="136" y="23"/>
                  </a:cubicBezTo>
                  <a:lnTo>
                    <a:pt x="136" y="42"/>
                  </a:lnTo>
                  <a:close/>
                  <a:moveTo>
                    <a:pt x="124" y="20"/>
                  </a:moveTo>
                  <a:cubicBezTo>
                    <a:pt x="122" y="20"/>
                    <a:pt x="120" y="21"/>
                    <a:pt x="120" y="23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4"/>
                    <a:pt x="122" y="45"/>
                    <a:pt x="124" y="45"/>
                  </a:cubicBezTo>
                  <a:cubicBezTo>
                    <a:pt x="126" y="45"/>
                    <a:pt x="127" y="44"/>
                    <a:pt x="127" y="42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7" y="21"/>
                    <a:pt x="126" y="20"/>
                    <a:pt x="124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3" name="直接连接符 43">
            <a:extLst>
              <a:ext uri="{FF2B5EF4-FFF2-40B4-BE49-F238E27FC236}">
                <a16:creationId xmlns:a16="http://schemas.microsoft.com/office/drawing/2014/main" id="{BF4F3507-C0DB-4256-A7B0-EB02F1BAB31A}"/>
              </a:ext>
            </a:extLst>
          </p:cNvPr>
          <p:cNvCxnSpPr>
            <a:cxnSpLocks/>
          </p:cNvCxnSpPr>
          <p:nvPr/>
        </p:nvCxnSpPr>
        <p:spPr>
          <a:xfrm flipV="1">
            <a:off x="8801735" y="2806702"/>
            <a:ext cx="0" cy="3799838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60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接连接符 2">
            <a:extLst>
              <a:ext uri="{FF2B5EF4-FFF2-40B4-BE49-F238E27FC236}">
                <a16:creationId xmlns:a16="http://schemas.microsoft.com/office/drawing/2014/main" id="{44590246-DA6C-5B4E-BFD8-BD4A7904FA16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B1FEC226-FED6-EC47-956F-B56ECE6C9A01}"/>
              </a:ext>
            </a:extLst>
          </p:cNvPr>
          <p:cNvSpPr txBox="1"/>
          <p:nvPr/>
        </p:nvSpPr>
        <p:spPr>
          <a:xfrm>
            <a:off x="292499" y="285760"/>
            <a:ext cx="49349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29" name="图表 28">
            <a:extLst>
              <a:ext uri="{FF2B5EF4-FFF2-40B4-BE49-F238E27FC236}">
                <a16:creationId xmlns:a16="http://schemas.microsoft.com/office/drawing/2014/main" id="{0B1CDED2-A45A-4F7F-B277-6A0EC0502A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9477114"/>
              </p:ext>
            </p:extLst>
          </p:nvPr>
        </p:nvGraphicFramePr>
        <p:xfrm>
          <a:off x="1050616" y="3373115"/>
          <a:ext cx="6432224" cy="3061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图表 29">
            <a:extLst>
              <a:ext uri="{FF2B5EF4-FFF2-40B4-BE49-F238E27FC236}">
                <a16:creationId xmlns:a16="http://schemas.microsoft.com/office/drawing/2014/main" id="{56B5F1BE-30FC-447C-A2EB-D99DD0B300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6638805"/>
              </p:ext>
            </p:extLst>
          </p:nvPr>
        </p:nvGraphicFramePr>
        <p:xfrm>
          <a:off x="7319127" y="2313936"/>
          <a:ext cx="4477247" cy="298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文本框 30">
            <a:extLst>
              <a:ext uri="{FF2B5EF4-FFF2-40B4-BE49-F238E27FC236}">
                <a16:creationId xmlns:a16="http://schemas.microsoft.com/office/drawing/2014/main" id="{3CB3E9DF-8A0D-4614-B753-9C3C2A3142AD}"/>
              </a:ext>
            </a:extLst>
          </p:cNvPr>
          <p:cNvSpPr txBox="1"/>
          <p:nvPr/>
        </p:nvSpPr>
        <p:spPr>
          <a:xfrm>
            <a:off x="1050616" y="2240105"/>
            <a:ext cx="51420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已上线流程节省</a:t>
            </a:r>
            <a:r>
              <a:rPr lang="en-US" altLang="zh-CN" sz="2400" b="1" dirty="0">
                <a:solidFill>
                  <a:schemeClr val="bg1"/>
                </a:solidFill>
              </a:rPr>
              <a:t>150</a:t>
            </a:r>
            <a:r>
              <a:rPr lang="zh-CN" altLang="en-US" sz="2400" b="1" dirty="0">
                <a:solidFill>
                  <a:schemeClr val="bg1"/>
                </a:solidFill>
              </a:rPr>
              <a:t>人月</a:t>
            </a:r>
            <a:r>
              <a:rPr lang="en-US" altLang="zh-CN" sz="2400" b="1" dirty="0">
                <a:solidFill>
                  <a:schemeClr val="bg1"/>
                </a:solidFill>
              </a:rPr>
              <a:t>.</a:t>
            </a:r>
          </a:p>
          <a:p>
            <a:r>
              <a:rPr lang="zh-CN" altLang="en-US" sz="2400" b="1" dirty="0">
                <a:solidFill>
                  <a:schemeClr val="bg1"/>
                </a:solidFill>
              </a:rPr>
              <a:t>全年预计工作量节省</a:t>
            </a:r>
            <a:r>
              <a:rPr lang="en-US" altLang="zh-CN" sz="2400" b="1" dirty="0">
                <a:solidFill>
                  <a:schemeClr val="bg1"/>
                </a:solidFill>
              </a:rPr>
              <a:t>1031</a:t>
            </a:r>
            <a:r>
              <a:rPr lang="zh-CN" altLang="en-US" sz="2400" b="1" dirty="0">
                <a:solidFill>
                  <a:schemeClr val="bg1"/>
                </a:solidFill>
              </a:rPr>
              <a:t>人月</a:t>
            </a:r>
            <a:endParaRPr lang="en-US" altLang="zh-CN" sz="2400" b="1" dirty="0">
              <a:solidFill>
                <a:schemeClr val="bg1"/>
              </a:solidFill>
            </a:endParaRPr>
          </a:p>
          <a:p>
            <a:r>
              <a:rPr lang="zh-CN" altLang="en-US" sz="2400" b="1" dirty="0">
                <a:solidFill>
                  <a:schemeClr val="bg1"/>
                </a:solidFill>
              </a:rPr>
              <a:t>预计工作总开发工作量为</a:t>
            </a:r>
            <a:r>
              <a:rPr lang="en-US" altLang="zh-CN" sz="2400" b="1" dirty="0">
                <a:solidFill>
                  <a:schemeClr val="bg1"/>
                </a:solidFill>
              </a:rPr>
              <a:t>74</a:t>
            </a:r>
            <a:r>
              <a:rPr lang="zh-CN" altLang="en-US" sz="2400" b="1" dirty="0">
                <a:solidFill>
                  <a:schemeClr val="bg1"/>
                </a:solidFill>
              </a:rPr>
              <a:t>人月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5C36F3A7-4382-47B7-81C8-F13AB940FF6B}"/>
              </a:ext>
            </a:extLst>
          </p:cNvPr>
          <p:cNvSpPr txBox="1"/>
          <p:nvPr/>
        </p:nvSpPr>
        <p:spPr>
          <a:xfrm>
            <a:off x="8909976" y="3379287"/>
            <a:ext cx="118814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chemeClr val="accent5"/>
                </a:solidFill>
              </a:rPr>
              <a:t>1,031+</a:t>
            </a:r>
          </a:p>
        </p:txBody>
      </p:sp>
    </p:spTree>
    <p:extLst>
      <p:ext uri="{BB962C8B-B14F-4D97-AF65-F5344CB8AC3E}">
        <p14:creationId xmlns:p14="http://schemas.microsoft.com/office/powerpoint/2010/main" val="3591581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B584A1D8-74B2-FD4B-9118-9647AC8759CA}"/>
              </a:ext>
            </a:extLst>
          </p:cNvPr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45063CA4-0CA0-4D4A-83D9-0D2020600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87" name="PA_矩形 27">
            <a:extLst>
              <a:ext uri="{FF2B5EF4-FFF2-40B4-BE49-F238E27FC236}">
                <a16:creationId xmlns:a16="http://schemas.microsoft.com/office/drawing/2014/main" id="{2D25F733-2595-CC47-B3BB-73C0D664DDF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238088" y="4968410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数据量大</a:t>
            </a:r>
          </a:p>
        </p:txBody>
      </p:sp>
      <p:sp>
        <p:nvSpPr>
          <p:cNvPr id="88" name="PA_矩形 22">
            <a:extLst>
              <a:ext uri="{FF2B5EF4-FFF2-40B4-BE49-F238E27FC236}">
                <a16:creationId xmlns:a16="http://schemas.microsoft.com/office/drawing/2014/main" id="{D2CE06FA-EA78-CF48-94A0-3D2E339FF0D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3229" y="4968410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r" defTabSz="914378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效率低</a:t>
            </a:r>
          </a:p>
        </p:txBody>
      </p:sp>
      <p:sp>
        <p:nvSpPr>
          <p:cNvPr id="89" name="PA_矩形 20">
            <a:extLst>
              <a:ext uri="{FF2B5EF4-FFF2-40B4-BE49-F238E27FC236}">
                <a16:creationId xmlns:a16="http://schemas.microsoft.com/office/drawing/2014/main" id="{315F9A82-47E8-A148-AB20-FD1A91F4BE7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084282" y="1479634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重复性高</a:t>
            </a:r>
          </a:p>
        </p:txBody>
      </p: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440DDE85-472A-7F4F-B16B-48E581889A0B}"/>
              </a:ext>
            </a:extLst>
          </p:cNvPr>
          <p:cNvGrpSpPr/>
          <p:nvPr/>
        </p:nvGrpSpPr>
        <p:grpSpPr>
          <a:xfrm>
            <a:off x="4573201" y="2894627"/>
            <a:ext cx="3047594" cy="3154441"/>
            <a:chOff x="4544326" y="2894627"/>
            <a:chExt cx="3047594" cy="3154441"/>
          </a:xfrm>
        </p:grpSpPr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1135FB9F-3398-0F4C-9552-53D965E9A02C}"/>
                </a:ext>
              </a:extLst>
            </p:cNvPr>
            <p:cNvSpPr/>
            <p:nvPr/>
          </p:nvSpPr>
          <p:spPr>
            <a:xfrm>
              <a:off x="6849177" y="5074671"/>
              <a:ext cx="742743" cy="74274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C234476A-48BF-2449-BA9E-D202A86AE5CD}"/>
                </a:ext>
              </a:extLst>
            </p:cNvPr>
            <p:cNvGrpSpPr/>
            <p:nvPr/>
          </p:nvGrpSpPr>
          <p:grpSpPr>
            <a:xfrm>
              <a:off x="4544326" y="2894627"/>
              <a:ext cx="2894147" cy="3154441"/>
              <a:chOff x="4544326" y="2894627"/>
              <a:chExt cx="2894147" cy="3154441"/>
            </a:xfrm>
          </p:grpSpPr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060DE8A2-CFA1-1641-9A96-F02BD69A9E34}"/>
                  </a:ext>
                </a:extLst>
              </p:cNvPr>
              <p:cNvSpPr/>
              <p:nvPr/>
            </p:nvSpPr>
            <p:spPr>
              <a:xfrm>
                <a:off x="4544326" y="3166901"/>
                <a:ext cx="2882165" cy="2882167"/>
              </a:xfrm>
              <a:prstGeom prst="ellipse">
                <a:avLst/>
              </a:prstGeom>
              <a:noFill/>
              <a:ln>
                <a:solidFill>
                  <a:srgbClr val="2C3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grpSp>
            <p:nvGrpSpPr>
              <p:cNvPr id="94" name="组合 93">
                <a:extLst>
                  <a:ext uri="{FF2B5EF4-FFF2-40B4-BE49-F238E27FC236}">
                    <a16:creationId xmlns:a16="http://schemas.microsoft.com/office/drawing/2014/main" id="{2D1FF0D7-B1F4-6347-8CC7-F6A78AEDBB37}"/>
                  </a:ext>
                </a:extLst>
              </p:cNvPr>
              <p:cNvGrpSpPr/>
              <p:nvPr/>
            </p:nvGrpSpPr>
            <p:grpSpPr>
              <a:xfrm>
                <a:off x="5242851" y="3439529"/>
                <a:ext cx="1814286" cy="2093804"/>
                <a:chOff x="8301916" y="1749231"/>
                <a:chExt cx="2561601" cy="2956261"/>
              </a:xfrm>
            </p:grpSpPr>
            <p:sp>
              <p:nvSpPr>
                <p:cNvPr id="101" name="梯形 100">
                  <a:extLst>
                    <a:ext uri="{FF2B5EF4-FFF2-40B4-BE49-F238E27FC236}">
                      <a16:creationId xmlns:a16="http://schemas.microsoft.com/office/drawing/2014/main" id="{102F3CAD-D024-B242-8034-DA0500384692}"/>
                    </a:ext>
                  </a:extLst>
                </p:cNvPr>
                <p:cNvSpPr/>
                <p:nvPr/>
              </p:nvSpPr>
              <p:spPr>
                <a:xfrm rot="14400000">
                  <a:off x="8553651" y="2720979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  <p:sp>
              <p:nvSpPr>
                <p:cNvPr id="102" name="梯形 101">
                  <a:extLst>
                    <a:ext uri="{FF2B5EF4-FFF2-40B4-BE49-F238E27FC236}">
                      <a16:creationId xmlns:a16="http://schemas.microsoft.com/office/drawing/2014/main" id="{92895302-3C81-E649-9479-43F0833A5AF5}"/>
                    </a:ext>
                  </a:extLst>
                </p:cNvPr>
                <p:cNvSpPr/>
                <p:nvPr/>
              </p:nvSpPr>
              <p:spPr>
                <a:xfrm>
                  <a:off x="8492970" y="4010011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  <p:sp>
              <p:nvSpPr>
                <p:cNvPr id="103" name="梯形 102">
                  <a:extLst>
                    <a:ext uri="{FF2B5EF4-FFF2-40B4-BE49-F238E27FC236}">
                      <a16:creationId xmlns:a16="http://schemas.microsoft.com/office/drawing/2014/main" id="{062F09D6-CF3F-E346-A116-3973FAA50CD8}"/>
                    </a:ext>
                  </a:extLst>
                </p:cNvPr>
                <p:cNvSpPr/>
                <p:nvPr/>
              </p:nvSpPr>
              <p:spPr>
                <a:xfrm rot="7200000">
                  <a:off x="7330168" y="3306693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</p:grp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1AC13CFA-5C4E-A445-B8BF-5B424146DAFF}"/>
                  </a:ext>
                </a:extLst>
              </p:cNvPr>
              <p:cNvSpPr/>
              <p:nvPr/>
            </p:nvSpPr>
            <p:spPr>
              <a:xfrm>
                <a:off x="5588714" y="2894627"/>
                <a:ext cx="742743" cy="742748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6" name="任意多边形: 形状 10">
                <a:extLst>
                  <a:ext uri="{FF2B5EF4-FFF2-40B4-BE49-F238E27FC236}">
                    <a16:creationId xmlns:a16="http://schemas.microsoft.com/office/drawing/2014/main" id="{E025C5F2-0E23-D34C-92D8-169D2C27C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2507" y="3048077"/>
                <a:ext cx="235159" cy="435849"/>
              </a:xfrm>
              <a:custGeom>
                <a:avLst/>
                <a:gdLst>
                  <a:gd name="connsiteX0" fmla="*/ 144363 w 327353"/>
                  <a:gd name="connsiteY0" fmla="*/ 543008 h 606722"/>
                  <a:gd name="connsiteX1" fmla="*/ 131814 w 327353"/>
                  <a:gd name="connsiteY1" fmla="*/ 555538 h 606722"/>
                  <a:gd name="connsiteX2" fmla="*/ 144363 w 327353"/>
                  <a:gd name="connsiteY2" fmla="*/ 568156 h 606722"/>
                  <a:gd name="connsiteX3" fmla="*/ 182990 w 327353"/>
                  <a:gd name="connsiteY3" fmla="*/ 568156 h 606722"/>
                  <a:gd name="connsiteX4" fmla="*/ 195540 w 327353"/>
                  <a:gd name="connsiteY4" fmla="*/ 555538 h 606722"/>
                  <a:gd name="connsiteX5" fmla="*/ 182990 w 327353"/>
                  <a:gd name="connsiteY5" fmla="*/ 543008 h 606722"/>
                  <a:gd name="connsiteX6" fmla="*/ 327353 w 327353"/>
                  <a:gd name="connsiteY6" fmla="*/ 501509 h 606722"/>
                  <a:gd name="connsiteX7" fmla="*/ 327353 w 327353"/>
                  <a:gd name="connsiteY7" fmla="*/ 572333 h 606722"/>
                  <a:gd name="connsiteX8" fmla="*/ 294066 w 327353"/>
                  <a:gd name="connsiteY8" fmla="*/ 606722 h 606722"/>
                  <a:gd name="connsiteX9" fmla="*/ 33020 w 327353"/>
                  <a:gd name="connsiteY9" fmla="*/ 606722 h 606722"/>
                  <a:gd name="connsiteX10" fmla="*/ 0 w 327353"/>
                  <a:gd name="connsiteY10" fmla="*/ 572333 h 606722"/>
                  <a:gd name="connsiteX11" fmla="*/ 0 w 327353"/>
                  <a:gd name="connsiteY11" fmla="*/ 502779 h 606722"/>
                  <a:gd name="connsiteX12" fmla="*/ 0 w 327353"/>
                  <a:gd name="connsiteY12" fmla="*/ 502753 h 606722"/>
                  <a:gd name="connsiteX13" fmla="*/ 322280 w 327353"/>
                  <a:gd name="connsiteY13" fmla="*/ 502753 h 606722"/>
                  <a:gd name="connsiteX14" fmla="*/ 327353 w 327353"/>
                  <a:gd name="connsiteY14" fmla="*/ 501509 h 606722"/>
                  <a:gd name="connsiteX15" fmla="*/ 187174 w 327353"/>
                  <a:gd name="connsiteY15" fmla="*/ 190205 h 606722"/>
                  <a:gd name="connsiteX16" fmla="*/ 174624 w 327353"/>
                  <a:gd name="connsiteY16" fmla="*/ 202823 h 606722"/>
                  <a:gd name="connsiteX17" fmla="*/ 174624 w 327353"/>
                  <a:gd name="connsiteY17" fmla="*/ 263163 h 606722"/>
                  <a:gd name="connsiteX18" fmla="*/ 187174 w 327353"/>
                  <a:gd name="connsiteY18" fmla="*/ 275693 h 606722"/>
                  <a:gd name="connsiteX19" fmla="*/ 191357 w 327353"/>
                  <a:gd name="connsiteY19" fmla="*/ 274982 h 606722"/>
                  <a:gd name="connsiteX20" fmla="*/ 191357 w 327353"/>
                  <a:gd name="connsiteY20" fmla="*/ 405614 h 606722"/>
                  <a:gd name="connsiteX21" fmla="*/ 203995 w 327353"/>
                  <a:gd name="connsiteY21" fmla="*/ 418144 h 606722"/>
                  <a:gd name="connsiteX22" fmla="*/ 216545 w 327353"/>
                  <a:gd name="connsiteY22" fmla="*/ 405614 h 606722"/>
                  <a:gd name="connsiteX23" fmla="*/ 216545 w 327353"/>
                  <a:gd name="connsiteY23" fmla="*/ 275426 h 606722"/>
                  <a:gd name="connsiteX24" fmla="*/ 219037 w 327353"/>
                  <a:gd name="connsiteY24" fmla="*/ 275693 h 606722"/>
                  <a:gd name="connsiteX25" fmla="*/ 231675 w 327353"/>
                  <a:gd name="connsiteY25" fmla="*/ 263163 h 606722"/>
                  <a:gd name="connsiteX26" fmla="*/ 231675 w 327353"/>
                  <a:gd name="connsiteY26" fmla="*/ 202823 h 606722"/>
                  <a:gd name="connsiteX27" fmla="*/ 219037 w 327353"/>
                  <a:gd name="connsiteY27" fmla="*/ 190205 h 606722"/>
                  <a:gd name="connsiteX28" fmla="*/ 211471 w 327353"/>
                  <a:gd name="connsiteY28" fmla="*/ 192782 h 606722"/>
                  <a:gd name="connsiteX29" fmla="*/ 203995 w 327353"/>
                  <a:gd name="connsiteY29" fmla="*/ 190205 h 606722"/>
                  <a:gd name="connsiteX30" fmla="*/ 195540 w 327353"/>
                  <a:gd name="connsiteY30" fmla="*/ 193493 h 606722"/>
                  <a:gd name="connsiteX31" fmla="*/ 187174 w 327353"/>
                  <a:gd name="connsiteY31" fmla="*/ 190205 h 606722"/>
                  <a:gd name="connsiteX32" fmla="*/ 106626 w 327353"/>
                  <a:gd name="connsiteY32" fmla="*/ 181851 h 606722"/>
                  <a:gd name="connsiteX33" fmla="*/ 85621 w 327353"/>
                  <a:gd name="connsiteY33" fmla="*/ 202823 h 606722"/>
                  <a:gd name="connsiteX34" fmla="*/ 85621 w 327353"/>
                  <a:gd name="connsiteY34" fmla="*/ 328479 h 606722"/>
                  <a:gd name="connsiteX35" fmla="*/ 95678 w 327353"/>
                  <a:gd name="connsiteY35" fmla="*/ 346341 h 606722"/>
                  <a:gd name="connsiteX36" fmla="*/ 95678 w 327353"/>
                  <a:gd name="connsiteY36" fmla="*/ 405614 h 606722"/>
                  <a:gd name="connsiteX37" fmla="*/ 108317 w 327353"/>
                  <a:gd name="connsiteY37" fmla="*/ 418144 h 606722"/>
                  <a:gd name="connsiteX38" fmla="*/ 120866 w 327353"/>
                  <a:gd name="connsiteY38" fmla="*/ 405614 h 606722"/>
                  <a:gd name="connsiteX39" fmla="*/ 120866 w 327353"/>
                  <a:gd name="connsiteY39" fmla="*/ 343853 h 606722"/>
                  <a:gd name="connsiteX40" fmla="*/ 127631 w 327353"/>
                  <a:gd name="connsiteY40" fmla="*/ 328479 h 606722"/>
                  <a:gd name="connsiteX41" fmla="*/ 127631 w 327353"/>
                  <a:gd name="connsiteY41" fmla="*/ 202823 h 606722"/>
                  <a:gd name="connsiteX42" fmla="*/ 106626 w 327353"/>
                  <a:gd name="connsiteY42" fmla="*/ 181851 h 606722"/>
                  <a:gd name="connsiteX43" fmla="*/ 0 w 327353"/>
                  <a:gd name="connsiteY43" fmla="*/ 112270 h 606722"/>
                  <a:gd name="connsiteX44" fmla="*/ 327353 w 327353"/>
                  <a:gd name="connsiteY44" fmla="*/ 112270 h 606722"/>
                  <a:gd name="connsiteX45" fmla="*/ 327353 w 327353"/>
                  <a:gd name="connsiteY45" fmla="*/ 478928 h 606722"/>
                  <a:gd name="connsiteX46" fmla="*/ 322280 w 327353"/>
                  <a:gd name="connsiteY46" fmla="*/ 477684 h 606722"/>
                  <a:gd name="connsiteX47" fmla="*/ 0 w 327353"/>
                  <a:gd name="connsiteY47" fmla="*/ 477684 h 606722"/>
                  <a:gd name="connsiteX48" fmla="*/ 0 w 327353"/>
                  <a:gd name="connsiteY48" fmla="*/ 477658 h 606722"/>
                  <a:gd name="connsiteX49" fmla="*/ 33020 w 327353"/>
                  <a:gd name="connsiteY49" fmla="*/ 0 h 606722"/>
                  <a:gd name="connsiteX50" fmla="*/ 294066 w 327353"/>
                  <a:gd name="connsiteY50" fmla="*/ 0 h 606722"/>
                  <a:gd name="connsiteX51" fmla="*/ 327353 w 327353"/>
                  <a:gd name="connsiteY51" fmla="*/ 34407 h 606722"/>
                  <a:gd name="connsiteX52" fmla="*/ 327353 w 327353"/>
                  <a:gd name="connsiteY52" fmla="*/ 87219 h 606722"/>
                  <a:gd name="connsiteX53" fmla="*/ 0 w 327353"/>
                  <a:gd name="connsiteY53" fmla="*/ 87219 h 606722"/>
                  <a:gd name="connsiteX54" fmla="*/ 0 w 327353"/>
                  <a:gd name="connsiteY54" fmla="*/ 34407 h 606722"/>
                  <a:gd name="connsiteX55" fmla="*/ 33020 w 327353"/>
                  <a:gd name="connsiteY55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27353" h="606722">
                    <a:moveTo>
                      <a:pt x="144363" y="543008"/>
                    </a:moveTo>
                    <a:cubicBezTo>
                      <a:pt x="137421" y="543008"/>
                      <a:pt x="131814" y="548606"/>
                      <a:pt x="131814" y="555538"/>
                    </a:cubicBezTo>
                    <a:cubicBezTo>
                      <a:pt x="131814" y="562558"/>
                      <a:pt x="137421" y="568156"/>
                      <a:pt x="144363" y="568156"/>
                    </a:cubicBezTo>
                    <a:lnTo>
                      <a:pt x="182990" y="568156"/>
                    </a:lnTo>
                    <a:cubicBezTo>
                      <a:pt x="189933" y="568156"/>
                      <a:pt x="195540" y="562558"/>
                      <a:pt x="195540" y="555538"/>
                    </a:cubicBezTo>
                    <a:cubicBezTo>
                      <a:pt x="195540" y="548606"/>
                      <a:pt x="189933" y="543008"/>
                      <a:pt x="182990" y="543008"/>
                    </a:cubicBezTo>
                    <a:close/>
                    <a:moveTo>
                      <a:pt x="327353" y="501509"/>
                    </a:moveTo>
                    <a:lnTo>
                      <a:pt x="327353" y="572333"/>
                    </a:lnTo>
                    <a:cubicBezTo>
                      <a:pt x="327353" y="590905"/>
                      <a:pt x="312668" y="606722"/>
                      <a:pt x="294066" y="606722"/>
                    </a:cubicBezTo>
                    <a:lnTo>
                      <a:pt x="33020" y="606722"/>
                    </a:lnTo>
                    <a:cubicBezTo>
                      <a:pt x="14330" y="606722"/>
                      <a:pt x="0" y="590905"/>
                      <a:pt x="0" y="572333"/>
                    </a:cubicBezTo>
                    <a:lnTo>
                      <a:pt x="0" y="502779"/>
                    </a:lnTo>
                    <a:lnTo>
                      <a:pt x="0" y="502753"/>
                    </a:lnTo>
                    <a:lnTo>
                      <a:pt x="322280" y="502753"/>
                    </a:lnTo>
                    <a:cubicBezTo>
                      <a:pt x="324238" y="502753"/>
                      <a:pt x="325662" y="502309"/>
                      <a:pt x="327353" y="501509"/>
                    </a:cubicBezTo>
                    <a:close/>
                    <a:moveTo>
                      <a:pt x="187174" y="190205"/>
                    </a:moveTo>
                    <a:cubicBezTo>
                      <a:pt x="180231" y="190205"/>
                      <a:pt x="174624" y="195892"/>
                      <a:pt x="174624" y="202823"/>
                    </a:cubicBezTo>
                    <a:lnTo>
                      <a:pt x="174624" y="263163"/>
                    </a:lnTo>
                    <a:cubicBezTo>
                      <a:pt x="174624" y="270094"/>
                      <a:pt x="180231" y="275693"/>
                      <a:pt x="187174" y="275693"/>
                    </a:cubicBezTo>
                    <a:cubicBezTo>
                      <a:pt x="188687" y="275693"/>
                      <a:pt x="190022" y="275426"/>
                      <a:pt x="191357" y="274982"/>
                    </a:cubicBezTo>
                    <a:lnTo>
                      <a:pt x="191357" y="405614"/>
                    </a:lnTo>
                    <a:cubicBezTo>
                      <a:pt x="191357" y="412545"/>
                      <a:pt x="196964" y="418144"/>
                      <a:pt x="203995" y="418144"/>
                    </a:cubicBezTo>
                    <a:cubicBezTo>
                      <a:pt x="210937" y="418144"/>
                      <a:pt x="216545" y="412545"/>
                      <a:pt x="216545" y="405614"/>
                    </a:cubicBezTo>
                    <a:lnTo>
                      <a:pt x="216545" y="275426"/>
                    </a:lnTo>
                    <a:cubicBezTo>
                      <a:pt x="217346" y="275604"/>
                      <a:pt x="218236" y="275693"/>
                      <a:pt x="219037" y="275693"/>
                    </a:cubicBezTo>
                    <a:cubicBezTo>
                      <a:pt x="225979" y="275693"/>
                      <a:pt x="231675" y="270094"/>
                      <a:pt x="231675" y="263163"/>
                    </a:cubicBezTo>
                    <a:lnTo>
                      <a:pt x="231675" y="202823"/>
                    </a:lnTo>
                    <a:cubicBezTo>
                      <a:pt x="231675" y="195892"/>
                      <a:pt x="225979" y="190205"/>
                      <a:pt x="219037" y="190205"/>
                    </a:cubicBezTo>
                    <a:cubicBezTo>
                      <a:pt x="216189" y="190205"/>
                      <a:pt x="213607" y="191182"/>
                      <a:pt x="211471" y="192782"/>
                    </a:cubicBezTo>
                    <a:cubicBezTo>
                      <a:pt x="209424" y="191182"/>
                      <a:pt x="206843" y="190205"/>
                      <a:pt x="203995" y="190205"/>
                    </a:cubicBezTo>
                    <a:cubicBezTo>
                      <a:pt x="200702" y="190205"/>
                      <a:pt x="197765" y="191449"/>
                      <a:pt x="195540" y="193493"/>
                    </a:cubicBezTo>
                    <a:cubicBezTo>
                      <a:pt x="193315" y="191449"/>
                      <a:pt x="190378" y="190205"/>
                      <a:pt x="187174" y="190205"/>
                    </a:cubicBezTo>
                    <a:close/>
                    <a:moveTo>
                      <a:pt x="106626" y="181851"/>
                    </a:moveTo>
                    <a:cubicBezTo>
                      <a:pt x="95055" y="181851"/>
                      <a:pt x="85621" y="191271"/>
                      <a:pt x="85621" y="202823"/>
                    </a:cubicBezTo>
                    <a:lnTo>
                      <a:pt x="85621" y="328479"/>
                    </a:lnTo>
                    <a:cubicBezTo>
                      <a:pt x="85621" y="336032"/>
                      <a:pt x="89715" y="342697"/>
                      <a:pt x="95678" y="346341"/>
                    </a:cubicBezTo>
                    <a:lnTo>
                      <a:pt x="95678" y="405614"/>
                    </a:lnTo>
                    <a:cubicBezTo>
                      <a:pt x="95678" y="412545"/>
                      <a:pt x="101375" y="418144"/>
                      <a:pt x="108317" y="418144"/>
                    </a:cubicBezTo>
                    <a:cubicBezTo>
                      <a:pt x="115259" y="418144"/>
                      <a:pt x="120866" y="412545"/>
                      <a:pt x="120866" y="405614"/>
                    </a:cubicBezTo>
                    <a:lnTo>
                      <a:pt x="120866" y="343853"/>
                    </a:lnTo>
                    <a:cubicBezTo>
                      <a:pt x="124960" y="340031"/>
                      <a:pt x="127631" y="334522"/>
                      <a:pt x="127631" y="328479"/>
                    </a:cubicBezTo>
                    <a:lnTo>
                      <a:pt x="127631" y="202823"/>
                    </a:lnTo>
                    <a:cubicBezTo>
                      <a:pt x="127631" y="191271"/>
                      <a:pt x="118196" y="181851"/>
                      <a:pt x="106626" y="181851"/>
                    </a:cubicBezTo>
                    <a:close/>
                    <a:moveTo>
                      <a:pt x="0" y="112270"/>
                    </a:moveTo>
                    <a:lnTo>
                      <a:pt x="327353" y="112270"/>
                    </a:lnTo>
                    <a:lnTo>
                      <a:pt x="327353" y="478928"/>
                    </a:lnTo>
                    <a:cubicBezTo>
                      <a:pt x="325662" y="478128"/>
                      <a:pt x="324238" y="477684"/>
                      <a:pt x="322280" y="477684"/>
                    </a:cubicBezTo>
                    <a:lnTo>
                      <a:pt x="0" y="477684"/>
                    </a:lnTo>
                    <a:lnTo>
                      <a:pt x="0" y="477658"/>
                    </a:lnTo>
                    <a:close/>
                    <a:moveTo>
                      <a:pt x="33020" y="0"/>
                    </a:moveTo>
                    <a:lnTo>
                      <a:pt x="294066" y="0"/>
                    </a:lnTo>
                    <a:cubicBezTo>
                      <a:pt x="312668" y="0"/>
                      <a:pt x="327353" y="15825"/>
                      <a:pt x="327353" y="34407"/>
                    </a:cubicBezTo>
                    <a:lnTo>
                      <a:pt x="327353" y="87219"/>
                    </a:lnTo>
                    <a:lnTo>
                      <a:pt x="0" y="87219"/>
                    </a:lnTo>
                    <a:lnTo>
                      <a:pt x="0" y="34407"/>
                    </a:lnTo>
                    <a:cubicBezTo>
                      <a:pt x="0" y="15825"/>
                      <a:pt x="14330" y="0"/>
                      <a:pt x="330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BB6360AC-AC9F-B34D-B279-D11C593BFF02}"/>
                  </a:ext>
                </a:extLst>
              </p:cNvPr>
              <p:cNvSpPr/>
              <p:nvPr/>
            </p:nvSpPr>
            <p:spPr>
              <a:xfrm>
                <a:off x="4589393" y="5085190"/>
                <a:ext cx="742743" cy="742748"/>
              </a:xfrm>
              <a:prstGeom prst="ellipse">
                <a:avLst/>
              </a:prstGeom>
              <a:solidFill>
                <a:schemeClr val="accent3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8" name="任意多边形: 形状 12">
                <a:extLst>
                  <a:ext uri="{FF2B5EF4-FFF2-40B4-BE49-F238E27FC236}">
                    <a16:creationId xmlns:a16="http://schemas.microsoft.com/office/drawing/2014/main" id="{D8DB77DE-5FF0-E64F-BF7C-F3F528A5D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2842" y="5257947"/>
                <a:ext cx="435848" cy="397234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  <a:gd name="connsiteX107" fmla="*/ 373273 h 605239"/>
                  <a:gd name="connsiteY107" fmla="*/ 373273 h 605239"/>
                  <a:gd name="connsiteX108" fmla="*/ 373273 h 605239"/>
                  <a:gd name="connsiteY108" fmla="*/ 373273 h 605239"/>
                  <a:gd name="connsiteX109" fmla="*/ 373273 h 605239"/>
                  <a:gd name="connsiteY109" fmla="*/ 373273 h 605239"/>
                  <a:gd name="connsiteX110" fmla="*/ 373273 h 605239"/>
                  <a:gd name="connsiteY110" fmla="*/ 373273 h 605239"/>
                  <a:gd name="connsiteX111" fmla="*/ 373273 h 605239"/>
                  <a:gd name="connsiteY111" fmla="*/ 373273 h 605239"/>
                  <a:gd name="connsiteX112" fmla="*/ 373273 h 605239"/>
                  <a:gd name="connsiteY112" fmla="*/ 373273 h 605239"/>
                  <a:gd name="connsiteX113" fmla="*/ 373273 h 605239"/>
                  <a:gd name="connsiteY113" fmla="*/ 373273 h 605239"/>
                  <a:gd name="connsiteX114" fmla="*/ 373273 h 605239"/>
                  <a:gd name="connsiteY114" fmla="*/ 373273 h 605239"/>
                  <a:gd name="connsiteX115" fmla="*/ 373273 h 605239"/>
                  <a:gd name="connsiteY115" fmla="*/ 373273 h 605239"/>
                  <a:gd name="connsiteX116" fmla="*/ 373273 h 605239"/>
                  <a:gd name="connsiteY116" fmla="*/ 373273 h 605239"/>
                  <a:gd name="connsiteX117" fmla="*/ 373273 h 605239"/>
                  <a:gd name="connsiteY117" fmla="*/ 373273 h 605239"/>
                  <a:gd name="connsiteX118" fmla="*/ 373273 h 605239"/>
                  <a:gd name="connsiteY118" fmla="*/ 373273 h 605239"/>
                  <a:gd name="connsiteX119" fmla="*/ 373273 h 605239"/>
                  <a:gd name="connsiteY119" fmla="*/ 373273 h 605239"/>
                  <a:gd name="connsiteX120" fmla="*/ 373273 h 605239"/>
                  <a:gd name="connsiteY120" fmla="*/ 373273 h 605239"/>
                  <a:gd name="connsiteX121" fmla="*/ 373273 h 605239"/>
                  <a:gd name="connsiteY121" fmla="*/ 373273 h 605239"/>
                  <a:gd name="connsiteX122" fmla="*/ 373273 h 605239"/>
                  <a:gd name="connsiteY122" fmla="*/ 373273 h 605239"/>
                  <a:gd name="connsiteX123" fmla="*/ 373273 h 605239"/>
                  <a:gd name="connsiteY123" fmla="*/ 373273 h 605239"/>
                  <a:gd name="connsiteX124" fmla="*/ 373273 h 605239"/>
                  <a:gd name="connsiteY124" fmla="*/ 373273 h 605239"/>
                  <a:gd name="connsiteX125" fmla="*/ 373273 h 605239"/>
                  <a:gd name="connsiteY125" fmla="*/ 373273 h 605239"/>
                  <a:gd name="connsiteX126" fmla="*/ 373273 h 605239"/>
                  <a:gd name="connsiteY126" fmla="*/ 373273 h 605239"/>
                  <a:gd name="connsiteX127" fmla="*/ 373273 h 605239"/>
                  <a:gd name="connsiteY127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606933" h="553162">
                    <a:moveTo>
                      <a:pt x="443700" y="443503"/>
                    </a:moveTo>
                    <a:cubicBezTo>
                      <a:pt x="461035" y="453606"/>
                      <a:pt x="477310" y="465825"/>
                      <a:pt x="492334" y="479775"/>
                    </a:cubicBezTo>
                    <a:cubicBezTo>
                      <a:pt x="460939" y="509024"/>
                      <a:pt x="424150" y="530383"/>
                      <a:pt x="384087" y="542506"/>
                    </a:cubicBezTo>
                    <a:cubicBezTo>
                      <a:pt x="407971" y="518838"/>
                      <a:pt x="428580" y="484875"/>
                      <a:pt x="443700" y="443503"/>
                    </a:cubicBezTo>
                    <a:close/>
                    <a:moveTo>
                      <a:pt x="163232" y="443503"/>
                    </a:moveTo>
                    <a:cubicBezTo>
                      <a:pt x="178352" y="484875"/>
                      <a:pt x="198865" y="518838"/>
                      <a:pt x="222845" y="542506"/>
                    </a:cubicBezTo>
                    <a:cubicBezTo>
                      <a:pt x="182686" y="530383"/>
                      <a:pt x="145897" y="509024"/>
                      <a:pt x="114598" y="479775"/>
                    </a:cubicBezTo>
                    <a:cubicBezTo>
                      <a:pt x="129622" y="465825"/>
                      <a:pt x="145897" y="453606"/>
                      <a:pt x="163232" y="443503"/>
                    </a:cubicBezTo>
                    <a:close/>
                    <a:moveTo>
                      <a:pt x="316062" y="405892"/>
                    </a:moveTo>
                    <a:cubicBezTo>
                      <a:pt x="353060" y="407528"/>
                      <a:pt x="388613" y="416377"/>
                      <a:pt x="421275" y="431672"/>
                    </a:cubicBezTo>
                    <a:cubicBezTo>
                      <a:pt x="397573" y="499968"/>
                      <a:pt x="359034" y="545563"/>
                      <a:pt x="316062" y="553162"/>
                    </a:cubicBezTo>
                    <a:close/>
                    <a:moveTo>
                      <a:pt x="290729" y="405892"/>
                    </a:moveTo>
                    <a:lnTo>
                      <a:pt x="290729" y="553162"/>
                    </a:lnTo>
                    <a:cubicBezTo>
                      <a:pt x="247883" y="545563"/>
                      <a:pt x="209369" y="499968"/>
                      <a:pt x="185587" y="431672"/>
                    </a:cubicBezTo>
                    <a:cubicBezTo>
                      <a:pt x="218227" y="416377"/>
                      <a:pt x="253852" y="407528"/>
                      <a:pt x="290729" y="405892"/>
                    </a:cubicBezTo>
                    <a:close/>
                    <a:moveTo>
                      <a:pt x="463924" y="364965"/>
                    </a:moveTo>
                    <a:lnTo>
                      <a:pt x="567205" y="364965"/>
                    </a:lnTo>
                    <a:lnTo>
                      <a:pt x="543818" y="416184"/>
                    </a:lnTo>
                    <a:cubicBezTo>
                      <a:pt x="534304" y="432408"/>
                      <a:pt x="523128" y="447695"/>
                      <a:pt x="510459" y="461780"/>
                    </a:cubicBezTo>
                    <a:cubicBezTo>
                      <a:pt x="492442" y="444859"/>
                      <a:pt x="472692" y="430534"/>
                      <a:pt x="451689" y="418708"/>
                    </a:cubicBezTo>
                    <a:close/>
                    <a:moveTo>
                      <a:pt x="316062" y="364965"/>
                    </a:moveTo>
                    <a:lnTo>
                      <a:pt x="438281" y="364965"/>
                    </a:lnTo>
                    <a:lnTo>
                      <a:pt x="428843" y="407092"/>
                    </a:lnTo>
                    <a:cubicBezTo>
                      <a:pt x="393689" y="391126"/>
                      <a:pt x="355646" y="381989"/>
                      <a:pt x="316062" y="380450"/>
                    </a:cubicBezTo>
                    <a:close/>
                    <a:moveTo>
                      <a:pt x="168651" y="364965"/>
                    </a:moveTo>
                    <a:lnTo>
                      <a:pt x="290729" y="364965"/>
                    </a:lnTo>
                    <a:lnTo>
                      <a:pt x="290729" y="380450"/>
                    </a:lnTo>
                    <a:cubicBezTo>
                      <a:pt x="251256" y="381989"/>
                      <a:pt x="213131" y="391126"/>
                      <a:pt x="178086" y="407092"/>
                    </a:cubicBezTo>
                    <a:close/>
                    <a:moveTo>
                      <a:pt x="39659" y="364965"/>
                    </a:moveTo>
                    <a:lnTo>
                      <a:pt x="143035" y="364965"/>
                    </a:lnTo>
                    <a:lnTo>
                      <a:pt x="155174" y="418708"/>
                    </a:lnTo>
                    <a:cubicBezTo>
                      <a:pt x="134171" y="430534"/>
                      <a:pt x="114421" y="444859"/>
                      <a:pt x="96501" y="461780"/>
                    </a:cubicBezTo>
                    <a:cubicBezTo>
                      <a:pt x="83832" y="447695"/>
                      <a:pt x="72632" y="432408"/>
                      <a:pt x="63094" y="416184"/>
                    </a:cubicBezTo>
                    <a:close/>
                    <a:moveTo>
                      <a:pt x="417814" y="222493"/>
                    </a:moveTo>
                    <a:lnTo>
                      <a:pt x="435824" y="283675"/>
                    </a:lnTo>
                    <a:lnTo>
                      <a:pt x="445648" y="252507"/>
                    </a:lnTo>
                    <a:lnTo>
                      <a:pt x="469822" y="252507"/>
                    </a:lnTo>
                    <a:lnTo>
                      <a:pt x="479550" y="283675"/>
                    </a:lnTo>
                    <a:lnTo>
                      <a:pt x="497657" y="222493"/>
                    </a:lnTo>
                    <a:lnTo>
                      <a:pt x="521831" y="229612"/>
                    </a:lnTo>
                    <a:lnTo>
                      <a:pt x="492167" y="330619"/>
                    </a:lnTo>
                    <a:lnTo>
                      <a:pt x="467992" y="330811"/>
                    </a:lnTo>
                    <a:lnTo>
                      <a:pt x="457687" y="298393"/>
                    </a:lnTo>
                    <a:lnTo>
                      <a:pt x="447478" y="330811"/>
                    </a:lnTo>
                    <a:lnTo>
                      <a:pt x="423304" y="330619"/>
                    </a:lnTo>
                    <a:lnTo>
                      <a:pt x="393543" y="229612"/>
                    </a:lnTo>
                    <a:close/>
                    <a:moveTo>
                      <a:pt x="263629" y="222493"/>
                    </a:moveTo>
                    <a:lnTo>
                      <a:pt x="281639" y="283675"/>
                    </a:lnTo>
                    <a:lnTo>
                      <a:pt x="291463" y="252507"/>
                    </a:lnTo>
                    <a:lnTo>
                      <a:pt x="315541" y="252507"/>
                    </a:lnTo>
                    <a:lnTo>
                      <a:pt x="325365" y="283675"/>
                    </a:lnTo>
                    <a:lnTo>
                      <a:pt x="343375" y="222493"/>
                    </a:lnTo>
                    <a:lnTo>
                      <a:pt x="367646" y="229612"/>
                    </a:lnTo>
                    <a:lnTo>
                      <a:pt x="337886" y="330619"/>
                    </a:lnTo>
                    <a:lnTo>
                      <a:pt x="313711" y="330811"/>
                    </a:lnTo>
                    <a:lnTo>
                      <a:pt x="303502" y="298393"/>
                    </a:lnTo>
                    <a:lnTo>
                      <a:pt x="293197" y="330811"/>
                    </a:lnTo>
                    <a:lnTo>
                      <a:pt x="269022" y="330619"/>
                    </a:lnTo>
                    <a:lnTo>
                      <a:pt x="239358" y="229612"/>
                    </a:lnTo>
                    <a:close/>
                    <a:moveTo>
                      <a:pt x="109302" y="222493"/>
                    </a:moveTo>
                    <a:lnTo>
                      <a:pt x="127312" y="283675"/>
                    </a:lnTo>
                    <a:lnTo>
                      <a:pt x="137136" y="252507"/>
                    </a:lnTo>
                    <a:lnTo>
                      <a:pt x="161214" y="252507"/>
                    </a:lnTo>
                    <a:lnTo>
                      <a:pt x="171038" y="283675"/>
                    </a:lnTo>
                    <a:lnTo>
                      <a:pt x="189048" y="222493"/>
                    </a:lnTo>
                    <a:lnTo>
                      <a:pt x="213319" y="229612"/>
                    </a:lnTo>
                    <a:lnTo>
                      <a:pt x="183655" y="330619"/>
                    </a:lnTo>
                    <a:lnTo>
                      <a:pt x="159384" y="330811"/>
                    </a:lnTo>
                    <a:lnTo>
                      <a:pt x="149175" y="298393"/>
                    </a:lnTo>
                    <a:lnTo>
                      <a:pt x="138966" y="330811"/>
                    </a:lnTo>
                    <a:lnTo>
                      <a:pt x="114792" y="330619"/>
                    </a:lnTo>
                    <a:lnTo>
                      <a:pt x="85031" y="229612"/>
                    </a:lnTo>
                    <a:close/>
                    <a:moveTo>
                      <a:pt x="25329" y="213374"/>
                    </a:moveTo>
                    <a:lnTo>
                      <a:pt x="25329" y="339668"/>
                    </a:lnTo>
                    <a:lnTo>
                      <a:pt x="581604" y="339668"/>
                    </a:lnTo>
                    <a:lnTo>
                      <a:pt x="581604" y="213374"/>
                    </a:lnTo>
                    <a:close/>
                    <a:moveTo>
                      <a:pt x="96501" y="91312"/>
                    </a:moveTo>
                    <a:cubicBezTo>
                      <a:pt x="114414" y="108145"/>
                      <a:pt x="134157" y="122573"/>
                      <a:pt x="155152" y="134404"/>
                    </a:cubicBezTo>
                    <a:cubicBezTo>
                      <a:pt x="150241" y="151333"/>
                      <a:pt x="146196" y="169320"/>
                      <a:pt x="143017" y="188173"/>
                    </a:cubicBezTo>
                    <a:lnTo>
                      <a:pt x="168635" y="188173"/>
                    </a:lnTo>
                    <a:cubicBezTo>
                      <a:pt x="171236" y="173456"/>
                      <a:pt x="174318" y="159413"/>
                      <a:pt x="178074" y="145947"/>
                    </a:cubicBezTo>
                    <a:cubicBezTo>
                      <a:pt x="213130" y="161914"/>
                      <a:pt x="251268" y="171052"/>
                      <a:pt x="290754" y="172687"/>
                    </a:cubicBezTo>
                    <a:lnTo>
                      <a:pt x="290754" y="188173"/>
                    </a:lnTo>
                    <a:lnTo>
                      <a:pt x="316083" y="188173"/>
                    </a:lnTo>
                    <a:lnTo>
                      <a:pt x="316083" y="172687"/>
                    </a:lnTo>
                    <a:cubicBezTo>
                      <a:pt x="355665" y="171052"/>
                      <a:pt x="393707" y="161914"/>
                      <a:pt x="428860" y="145947"/>
                    </a:cubicBezTo>
                    <a:cubicBezTo>
                      <a:pt x="432519" y="159413"/>
                      <a:pt x="435697" y="173456"/>
                      <a:pt x="438298" y="188173"/>
                    </a:cubicBezTo>
                    <a:lnTo>
                      <a:pt x="463916" y="188173"/>
                    </a:lnTo>
                    <a:cubicBezTo>
                      <a:pt x="460737" y="169320"/>
                      <a:pt x="456693" y="151333"/>
                      <a:pt x="451685" y="134404"/>
                    </a:cubicBezTo>
                    <a:cubicBezTo>
                      <a:pt x="472776" y="122573"/>
                      <a:pt x="492423" y="108145"/>
                      <a:pt x="510432" y="91312"/>
                    </a:cubicBezTo>
                    <a:cubicBezTo>
                      <a:pt x="535761" y="119399"/>
                      <a:pt x="555119" y="152487"/>
                      <a:pt x="567158" y="188173"/>
                    </a:cubicBezTo>
                    <a:lnTo>
                      <a:pt x="606933" y="188173"/>
                    </a:lnTo>
                    <a:lnTo>
                      <a:pt x="606933" y="364965"/>
                    </a:lnTo>
                    <a:lnTo>
                      <a:pt x="567205" y="364965"/>
                    </a:lnTo>
                    <a:lnTo>
                      <a:pt x="567205" y="364964"/>
                    </a:lnTo>
                    <a:lnTo>
                      <a:pt x="463925" y="364964"/>
                    </a:lnTo>
                    <a:lnTo>
                      <a:pt x="463924" y="364965"/>
                    </a:lnTo>
                    <a:lnTo>
                      <a:pt x="438281" y="364965"/>
                    </a:lnTo>
                    <a:lnTo>
                      <a:pt x="438281" y="364964"/>
                    </a:lnTo>
                    <a:lnTo>
                      <a:pt x="316062" y="364964"/>
                    </a:lnTo>
                    <a:lnTo>
                      <a:pt x="316062" y="364965"/>
                    </a:lnTo>
                    <a:lnTo>
                      <a:pt x="290729" y="364965"/>
                    </a:lnTo>
                    <a:lnTo>
                      <a:pt x="290729" y="364964"/>
                    </a:lnTo>
                    <a:lnTo>
                      <a:pt x="168651" y="364964"/>
                    </a:lnTo>
                    <a:lnTo>
                      <a:pt x="168651" y="364965"/>
                    </a:lnTo>
                    <a:lnTo>
                      <a:pt x="143035" y="364965"/>
                    </a:lnTo>
                    <a:lnTo>
                      <a:pt x="143035" y="364964"/>
                    </a:lnTo>
                    <a:lnTo>
                      <a:pt x="39658" y="364964"/>
                    </a:lnTo>
                    <a:lnTo>
                      <a:pt x="39659" y="364965"/>
                    </a:lnTo>
                    <a:lnTo>
                      <a:pt x="0" y="364965"/>
                    </a:lnTo>
                    <a:lnTo>
                      <a:pt x="0" y="188173"/>
                    </a:lnTo>
                    <a:lnTo>
                      <a:pt x="39679" y="188173"/>
                    </a:lnTo>
                    <a:cubicBezTo>
                      <a:pt x="51717" y="152487"/>
                      <a:pt x="71075" y="119399"/>
                      <a:pt x="96501" y="91312"/>
                    </a:cubicBezTo>
                    <a:close/>
                    <a:moveTo>
                      <a:pt x="384087" y="10655"/>
                    </a:moveTo>
                    <a:cubicBezTo>
                      <a:pt x="424150" y="22673"/>
                      <a:pt x="460939" y="44114"/>
                      <a:pt x="492334" y="73246"/>
                    </a:cubicBezTo>
                    <a:cubicBezTo>
                      <a:pt x="477310" y="87283"/>
                      <a:pt x="461035" y="99397"/>
                      <a:pt x="443700" y="109588"/>
                    </a:cubicBezTo>
                    <a:cubicBezTo>
                      <a:pt x="428580" y="68150"/>
                      <a:pt x="407971" y="34211"/>
                      <a:pt x="384087" y="10655"/>
                    </a:cubicBezTo>
                    <a:close/>
                    <a:moveTo>
                      <a:pt x="222845" y="10655"/>
                    </a:moveTo>
                    <a:cubicBezTo>
                      <a:pt x="198865" y="34211"/>
                      <a:pt x="178352" y="68150"/>
                      <a:pt x="163232" y="109588"/>
                    </a:cubicBezTo>
                    <a:cubicBezTo>
                      <a:pt x="145897" y="99397"/>
                      <a:pt x="129622" y="87283"/>
                      <a:pt x="114598" y="73246"/>
                    </a:cubicBezTo>
                    <a:cubicBezTo>
                      <a:pt x="145897" y="44114"/>
                      <a:pt x="182686" y="22673"/>
                      <a:pt x="222845" y="10655"/>
                    </a:cubicBezTo>
                    <a:close/>
                    <a:moveTo>
                      <a:pt x="316062" y="0"/>
                    </a:moveTo>
                    <a:cubicBezTo>
                      <a:pt x="358937" y="7501"/>
                      <a:pt x="397477" y="53178"/>
                      <a:pt x="421275" y="121358"/>
                    </a:cubicBezTo>
                    <a:cubicBezTo>
                      <a:pt x="388613" y="136744"/>
                      <a:pt x="353060" y="145494"/>
                      <a:pt x="316062" y="147129"/>
                    </a:cubicBezTo>
                    <a:close/>
                    <a:moveTo>
                      <a:pt x="290729" y="0"/>
                    </a:moveTo>
                    <a:lnTo>
                      <a:pt x="290729" y="147129"/>
                    </a:lnTo>
                    <a:cubicBezTo>
                      <a:pt x="253852" y="145494"/>
                      <a:pt x="218227" y="136744"/>
                      <a:pt x="185587" y="121358"/>
                    </a:cubicBezTo>
                    <a:cubicBezTo>
                      <a:pt x="209369" y="53178"/>
                      <a:pt x="247883" y="7501"/>
                      <a:pt x="290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9" name="任意多边形: 形状 14">
                <a:extLst>
                  <a:ext uri="{FF2B5EF4-FFF2-40B4-BE49-F238E27FC236}">
                    <a16:creationId xmlns:a16="http://schemas.microsoft.com/office/drawing/2014/main" id="{3B38A289-B031-2844-81D3-B3B04FD85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2625" y="5240067"/>
                <a:ext cx="435848" cy="411957"/>
              </a:xfrm>
              <a:custGeom>
                <a:avLst/>
                <a:gdLst>
                  <a:gd name="connsiteX0" fmla="*/ 7031 w 607639"/>
                  <a:gd name="connsiteY0" fmla="*/ 350992 h 574332"/>
                  <a:gd name="connsiteX1" fmla="*/ 600519 w 607639"/>
                  <a:gd name="connsiteY1" fmla="*/ 350992 h 574332"/>
                  <a:gd name="connsiteX2" fmla="*/ 607639 w 607639"/>
                  <a:gd name="connsiteY2" fmla="*/ 358013 h 574332"/>
                  <a:gd name="connsiteX3" fmla="*/ 607639 w 607639"/>
                  <a:gd name="connsiteY3" fmla="*/ 393207 h 574332"/>
                  <a:gd name="connsiteX4" fmla="*/ 558152 w 607639"/>
                  <a:gd name="connsiteY4" fmla="*/ 442621 h 574332"/>
                  <a:gd name="connsiteX5" fmla="*/ 383613 w 607639"/>
                  <a:gd name="connsiteY5" fmla="*/ 442621 h 574332"/>
                  <a:gd name="connsiteX6" fmla="*/ 405330 w 607639"/>
                  <a:gd name="connsiteY6" fmla="*/ 532028 h 574332"/>
                  <a:gd name="connsiteX7" fmla="*/ 432121 w 607639"/>
                  <a:gd name="connsiteY7" fmla="*/ 532028 h 574332"/>
                  <a:gd name="connsiteX8" fmla="*/ 453304 w 607639"/>
                  <a:gd name="connsiteY8" fmla="*/ 553180 h 574332"/>
                  <a:gd name="connsiteX9" fmla="*/ 432121 w 607639"/>
                  <a:gd name="connsiteY9" fmla="*/ 574332 h 574332"/>
                  <a:gd name="connsiteX10" fmla="*/ 175429 w 607639"/>
                  <a:gd name="connsiteY10" fmla="*/ 574332 h 574332"/>
                  <a:gd name="connsiteX11" fmla="*/ 154246 w 607639"/>
                  <a:gd name="connsiteY11" fmla="*/ 553180 h 574332"/>
                  <a:gd name="connsiteX12" fmla="*/ 175429 w 607639"/>
                  <a:gd name="connsiteY12" fmla="*/ 532028 h 574332"/>
                  <a:gd name="connsiteX13" fmla="*/ 202309 w 607639"/>
                  <a:gd name="connsiteY13" fmla="*/ 532028 h 574332"/>
                  <a:gd name="connsiteX14" fmla="*/ 224026 w 607639"/>
                  <a:gd name="connsiteY14" fmla="*/ 442621 h 574332"/>
                  <a:gd name="connsiteX15" fmla="*/ 49487 w 607639"/>
                  <a:gd name="connsiteY15" fmla="*/ 442621 h 574332"/>
                  <a:gd name="connsiteX16" fmla="*/ 0 w 607639"/>
                  <a:gd name="connsiteY16" fmla="*/ 393207 h 574332"/>
                  <a:gd name="connsiteX17" fmla="*/ 0 w 607639"/>
                  <a:gd name="connsiteY17" fmla="*/ 358013 h 574332"/>
                  <a:gd name="connsiteX18" fmla="*/ 7031 w 607639"/>
                  <a:gd name="connsiteY18" fmla="*/ 350992 h 574332"/>
                  <a:gd name="connsiteX19" fmla="*/ 459979 w 607639"/>
                  <a:gd name="connsiteY19" fmla="*/ 139441 h 574332"/>
                  <a:gd name="connsiteX20" fmla="*/ 445827 w 607639"/>
                  <a:gd name="connsiteY20" fmla="*/ 153572 h 574332"/>
                  <a:gd name="connsiteX21" fmla="*/ 445827 w 607639"/>
                  <a:gd name="connsiteY21" fmla="*/ 256042 h 574332"/>
                  <a:gd name="connsiteX22" fmla="*/ 459979 w 607639"/>
                  <a:gd name="connsiteY22" fmla="*/ 270173 h 574332"/>
                  <a:gd name="connsiteX23" fmla="*/ 521749 w 607639"/>
                  <a:gd name="connsiteY23" fmla="*/ 270173 h 574332"/>
                  <a:gd name="connsiteX24" fmla="*/ 535901 w 607639"/>
                  <a:gd name="connsiteY24" fmla="*/ 256042 h 574332"/>
                  <a:gd name="connsiteX25" fmla="*/ 535901 w 607639"/>
                  <a:gd name="connsiteY25" fmla="*/ 153572 h 574332"/>
                  <a:gd name="connsiteX26" fmla="*/ 521749 w 607639"/>
                  <a:gd name="connsiteY26" fmla="*/ 139441 h 574332"/>
                  <a:gd name="connsiteX27" fmla="*/ 85890 w 607639"/>
                  <a:gd name="connsiteY27" fmla="*/ 124955 h 574332"/>
                  <a:gd name="connsiteX28" fmla="*/ 71738 w 607639"/>
                  <a:gd name="connsiteY28" fmla="*/ 139086 h 574332"/>
                  <a:gd name="connsiteX29" fmla="*/ 71738 w 607639"/>
                  <a:gd name="connsiteY29" fmla="*/ 256042 h 574332"/>
                  <a:gd name="connsiteX30" fmla="*/ 85890 w 607639"/>
                  <a:gd name="connsiteY30" fmla="*/ 270173 h 574332"/>
                  <a:gd name="connsiteX31" fmla="*/ 147571 w 607639"/>
                  <a:gd name="connsiteY31" fmla="*/ 270173 h 574332"/>
                  <a:gd name="connsiteX32" fmla="*/ 161723 w 607639"/>
                  <a:gd name="connsiteY32" fmla="*/ 256042 h 574332"/>
                  <a:gd name="connsiteX33" fmla="*/ 161723 w 607639"/>
                  <a:gd name="connsiteY33" fmla="*/ 139086 h 574332"/>
                  <a:gd name="connsiteX34" fmla="*/ 147571 w 607639"/>
                  <a:gd name="connsiteY34" fmla="*/ 124955 h 574332"/>
                  <a:gd name="connsiteX35" fmla="*/ 210586 w 607639"/>
                  <a:gd name="connsiteY35" fmla="*/ 81585 h 574332"/>
                  <a:gd name="connsiteX36" fmla="*/ 196435 w 607639"/>
                  <a:gd name="connsiteY36" fmla="*/ 95627 h 574332"/>
                  <a:gd name="connsiteX37" fmla="*/ 196435 w 607639"/>
                  <a:gd name="connsiteY37" fmla="*/ 256042 h 574332"/>
                  <a:gd name="connsiteX38" fmla="*/ 210586 w 607639"/>
                  <a:gd name="connsiteY38" fmla="*/ 270173 h 574332"/>
                  <a:gd name="connsiteX39" fmla="*/ 272356 w 607639"/>
                  <a:gd name="connsiteY39" fmla="*/ 270173 h 574332"/>
                  <a:gd name="connsiteX40" fmla="*/ 286419 w 607639"/>
                  <a:gd name="connsiteY40" fmla="*/ 256042 h 574332"/>
                  <a:gd name="connsiteX41" fmla="*/ 286419 w 607639"/>
                  <a:gd name="connsiteY41" fmla="*/ 95627 h 574332"/>
                  <a:gd name="connsiteX42" fmla="*/ 272356 w 607639"/>
                  <a:gd name="connsiteY42" fmla="*/ 81585 h 574332"/>
                  <a:gd name="connsiteX43" fmla="*/ 335283 w 607639"/>
                  <a:gd name="connsiteY43" fmla="*/ 52613 h 574332"/>
                  <a:gd name="connsiteX44" fmla="*/ 321131 w 607639"/>
                  <a:gd name="connsiteY44" fmla="*/ 66743 h 574332"/>
                  <a:gd name="connsiteX45" fmla="*/ 321131 w 607639"/>
                  <a:gd name="connsiteY45" fmla="*/ 256042 h 574332"/>
                  <a:gd name="connsiteX46" fmla="*/ 335283 w 607639"/>
                  <a:gd name="connsiteY46" fmla="*/ 270173 h 574332"/>
                  <a:gd name="connsiteX47" fmla="*/ 397053 w 607639"/>
                  <a:gd name="connsiteY47" fmla="*/ 270173 h 574332"/>
                  <a:gd name="connsiteX48" fmla="*/ 411115 w 607639"/>
                  <a:gd name="connsiteY48" fmla="*/ 256042 h 574332"/>
                  <a:gd name="connsiteX49" fmla="*/ 411115 w 607639"/>
                  <a:gd name="connsiteY49" fmla="*/ 66743 h 574332"/>
                  <a:gd name="connsiteX50" fmla="*/ 397053 w 607639"/>
                  <a:gd name="connsiteY50" fmla="*/ 52613 h 574332"/>
                  <a:gd name="connsiteX51" fmla="*/ 49487 w 607639"/>
                  <a:gd name="connsiteY51" fmla="*/ 0 h 574332"/>
                  <a:gd name="connsiteX52" fmla="*/ 558152 w 607639"/>
                  <a:gd name="connsiteY52" fmla="*/ 0 h 574332"/>
                  <a:gd name="connsiteX53" fmla="*/ 607639 w 607639"/>
                  <a:gd name="connsiteY53" fmla="*/ 49413 h 574332"/>
                  <a:gd name="connsiteX54" fmla="*/ 607639 w 607639"/>
                  <a:gd name="connsiteY54" fmla="*/ 315675 h 574332"/>
                  <a:gd name="connsiteX55" fmla="*/ 600519 w 607639"/>
                  <a:gd name="connsiteY55" fmla="*/ 322696 h 574332"/>
                  <a:gd name="connsiteX56" fmla="*/ 7031 w 607639"/>
                  <a:gd name="connsiteY56" fmla="*/ 322696 h 574332"/>
                  <a:gd name="connsiteX57" fmla="*/ 0 w 607639"/>
                  <a:gd name="connsiteY57" fmla="*/ 315675 h 574332"/>
                  <a:gd name="connsiteX58" fmla="*/ 0 w 607639"/>
                  <a:gd name="connsiteY58" fmla="*/ 49413 h 574332"/>
                  <a:gd name="connsiteX59" fmla="*/ 49487 w 607639"/>
                  <a:gd name="connsiteY59" fmla="*/ 0 h 57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7639" h="574332">
                    <a:moveTo>
                      <a:pt x="7031" y="350992"/>
                    </a:moveTo>
                    <a:lnTo>
                      <a:pt x="600519" y="350992"/>
                    </a:lnTo>
                    <a:cubicBezTo>
                      <a:pt x="604435" y="350992"/>
                      <a:pt x="607639" y="354103"/>
                      <a:pt x="607639" y="358013"/>
                    </a:cubicBezTo>
                    <a:lnTo>
                      <a:pt x="607639" y="393207"/>
                    </a:lnTo>
                    <a:cubicBezTo>
                      <a:pt x="607639" y="420492"/>
                      <a:pt x="585477" y="442621"/>
                      <a:pt x="558152" y="442621"/>
                    </a:cubicBezTo>
                    <a:lnTo>
                      <a:pt x="383613" y="442621"/>
                    </a:lnTo>
                    <a:lnTo>
                      <a:pt x="405330" y="532028"/>
                    </a:lnTo>
                    <a:lnTo>
                      <a:pt x="432121" y="532028"/>
                    </a:lnTo>
                    <a:cubicBezTo>
                      <a:pt x="443869" y="532028"/>
                      <a:pt x="453304" y="541538"/>
                      <a:pt x="453304" y="553180"/>
                    </a:cubicBezTo>
                    <a:cubicBezTo>
                      <a:pt x="453304" y="564912"/>
                      <a:pt x="443869" y="574332"/>
                      <a:pt x="432121" y="574332"/>
                    </a:cubicBezTo>
                    <a:lnTo>
                      <a:pt x="175429" y="574332"/>
                    </a:lnTo>
                    <a:cubicBezTo>
                      <a:pt x="163770" y="574332"/>
                      <a:pt x="154246" y="564912"/>
                      <a:pt x="154246" y="553180"/>
                    </a:cubicBezTo>
                    <a:cubicBezTo>
                      <a:pt x="154246" y="541538"/>
                      <a:pt x="163770" y="532028"/>
                      <a:pt x="175429" y="532028"/>
                    </a:cubicBezTo>
                    <a:lnTo>
                      <a:pt x="202309" y="532028"/>
                    </a:lnTo>
                    <a:lnTo>
                      <a:pt x="224026" y="442621"/>
                    </a:lnTo>
                    <a:lnTo>
                      <a:pt x="49487" y="442621"/>
                    </a:lnTo>
                    <a:cubicBezTo>
                      <a:pt x="22162" y="442621"/>
                      <a:pt x="0" y="420492"/>
                      <a:pt x="0" y="393207"/>
                    </a:cubicBezTo>
                    <a:lnTo>
                      <a:pt x="0" y="358013"/>
                    </a:lnTo>
                    <a:cubicBezTo>
                      <a:pt x="0" y="354103"/>
                      <a:pt x="3204" y="350992"/>
                      <a:pt x="7031" y="350992"/>
                    </a:cubicBezTo>
                    <a:close/>
                    <a:moveTo>
                      <a:pt x="459979" y="139441"/>
                    </a:moveTo>
                    <a:cubicBezTo>
                      <a:pt x="452236" y="139441"/>
                      <a:pt x="445827" y="145751"/>
                      <a:pt x="445827" y="153572"/>
                    </a:cubicBezTo>
                    <a:lnTo>
                      <a:pt x="445827" y="256042"/>
                    </a:lnTo>
                    <a:cubicBezTo>
                      <a:pt x="445827" y="263863"/>
                      <a:pt x="452236" y="270173"/>
                      <a:pt x="459979" y="270173"/>
                    </a:cubicBezTo>
                    <a:lnTo>
                      <a:pt x="521749" y="270173"/>
                    </a:lnTo>
                    <a:cubicBezTo>
                      <a:pt x="529492" y="270173"/>
                      <a:pt x="535901" y="263863"/>
                      <a:pt x="535901" y="256042"/>
                    </a:cubicBezTo>
                    <a:lnTo>
                      <a:pt x="535901" y="153572"/>
                    </a:lnTo>
                    <a:cubicBezTo>
                      <a:pt x="535901" y="145751"/>
                      <a:pt x="529492" y="139441"/>
                      <a:pt x="521749" y="139441"/>
                    </a:cubicBezTo>
                    <a:close/>
                    <a:moveTo>
                      <a:pt x="85890" y="124955"/>
                    </a:moveTo>
                    <a:cubicBezTo>
                      <a:pt x="78058" y="124955"/>
                      <a:pt x="71738" y="131265"/>
                      <a:pt x="71738" y="139086"/>
                    </a:cubicBezTo>
                    <a:lnTo>
                      <a:pt x="71738" y="256042"/>
                    </a:lnTo>
                    <a:cubicBezTo>
                      <a:pt x="71738" y="263863"/>
                      <a:pt x="78058" y="270173"/>
                      <a:pt x="85890" y="270173"/>
                    </a:cubicBezTo>
                    <a:lnTo>
                      <a:pt x="147571" y="270173"/>
                    </a:lnTo>
                    <a:cubicBezTo>
                      <a:pt x="155403" y="270173"/>
                      <a:pt x="161723" y="263863"/>
                      <a:pt x="161723" y="256042"/>
                    </a:cubicBezTo>
                    <a:lnTo>
                      <a:pt x="161723" y="139086"/>
                    </a:lnTo>
                    <a:cubicBezTo>
                      <a:pt x="161723" y="131265"/>
                      <a:pt x="155403" y="124955"/>
                      <a:pt x="147571" y="124955"/>
                    </a:cubicBezTo>
                    <a:close/>
                    <a:moveTo>
                      <a:pt x="210586" y="81585"/>
                    </a:moveTo>
                    <a:cubicBezTo>
                      <a:pt x="202754" y="81585"/>
                      <a:pt x="196435" y="87895"/>
                      <a:pt x="196435" y="95627"/>
                    </a:cubicBezTo>
                    <a:lnTo>
                      <a:pt x="196435" y="256042"/>
                    </a:lnTo>
                    <a:cubicBezTo>
                      <a:pt x="196435" y="263863"/>
                      <a:pt x="202754" y="270173"/>
                      <a:pt x="210586" y="270173"/>
                    </a:cubicBezTo>
                    <a:lnTo>
                      <a:pt x="272356" y="270173"/>
                    </a:lnTo>
                    <a:cubicBezTo>
                      <a:pt x="280100" y="270173"/>
                      <a:pt x="286419" y="263863"/>
                      <a:pt x="286419" y="256042"/>
                    </a:cubicBezTo>
                    <a:lnTo>
                      <a:pt x="286419" y="95627"/>
                    </a:lnTo>
                    <a:cubicBezTo>
                      <a:pt x="286419" y="87895"/>
                      <a:pt x="280100" y="81585"/>
                      <a:pt x="272356" y="81585"/>
                    </a:cubicBezTo>
                    <a:close/>
                    <a:moveTo>
                      <a:pt x="335283" y="52613"/>
                    </a:moveTo>
                    <a:cubicBezTo>
                      <a:pt x="327450" y="52613"/>
                      <a:pt x="321131" y="58923"/>
                      <a:pt x="321131" y="66743"/>
                    </a:cubicBezTo>
                    <a:lnTo>
                      <a:pt x="321131" y="256042"/>
                    </a:lnTo>
                    <a:cubicBezTo>
                      <a:pt x="321131" y="263863"/>
                      <a:pt x="327450" y="270173"/>
                      <a:pt x="335283" y="270173"/>
                    </a:cubicBezTo>
                    <a:lnTo>
                      <a:pt x="397053" y="270173"/>
                    </a:lnTo>
                    <a:cubicBezTo>
                      <a:pt x="404796" y="270173"/>
                      <a:pt x="411115" y="263863"/>
                      <a:pt x="411115" y="256042"/>
                    </a:cubicBezTo>
                    <a:lnTo>
                      <a:pt x="411115" y="66743"/>
                    </a:lnTo>
                    <a:cubicBezTo>
                      <a:pt x="411115" y="58923"/>
                      <a:pt x="404796" y="52613"/>
                      <a:pt x="397053" y="52613"/>
                    </a:cubicBezTo>
                    <a:close/>
                    <a:moveTo>
                      <a:pt x="49487" y="0"/>
                    </a:moveTo>
                    <a:lnTo>
                      <a:pt x="558152" y="0"/>
                    </a:lnTo>
                    <a:cubicBezTo>
                      <a:pt x="585477" y="0"/>
                      <a:pt x="607639" y="22129"/>
                      <a:pt x="607639" y="49413"/>
                    </a:cubicBezTo>
                    <a:lnTo>
                      <a:pt x="607639" y="315675"/>
                    </a:lnTo>
                    <a:cubicBezTo>
                      <a:pt x="607639" y="319586"/>
                      <a:pt x="604435" y="322696"/>
                      <a:pt x="600519" y="322696"/>
                    </a:cubicBezTo>
                    <a:lnTo>
                      <a:pt x="7031" y="322696"/>
                    </a:lnTo>
                    <a:cubicBezTo>
                      <a:pt x="3204" y="322696"/>
                      <a:pt x="0" y="319586"/>
                      <a:pt x="0" y="315675"/>
                    </a:cubicBezTo>
                    <a:lnTo>
                      <a:pt x="0" y="49413"/>
                    </a:lnTo>
                    <a:cubicBezTo>
                      <a:pt x="0" y="22129"/>
                      <a:pt x="22162" y="0"/>
                      <a:pt x="494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100" name="文本框 21">
                <a:extLst>
                  <a:ext uri="{FF2B5EF4-FFF2-40B4-BE49-F238E27FC236}">
                    <a16:creationId xmlns:a16="http://schemas.microsoft.com/office/drawing/2014/main" id="{B69685EA-BE6E-1443-BA9C-D876A7B0C643}"/>
                  </a:ext>
                </a:extLst>
              </p:cNvPr>
              <p:cNvSpPr txBox="1"/>
              <p:nvPr/>
            </p:nvSpPr>
            <p:spPr>
              <a:xfrm>
                <a:off x="5086703" y="4365449"/>
                <a:ext cx="1710981" cy="661659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痛点</a:t>
                </a:r>
              </a:p>
            </p:txBody>
          </p:sp>
        </p:grpSp>
      </p:grpSp>
      <p:sp>
        <p:nvSpPr>
          <p:cNvPr id="104" name="矩形 103">
            <a:extLst>
              <a:ext uri="{FF2B5EF4-FFF2-40B4-BE49-F238E27FC236}">
                <a16:creationId xmlns:a16="http://schemas.microsoft.com/office/drawing/2014/main" id="{1967B92D-AB76-B14F-82F6-7B8A34FCED20}"/>
              </a:ext>
            </a:extLst>
          </p:cNvPr>
          <p:cNvSpPr/>
          <p:nvPr/>
        </p:nvSpPr>
        <p:spPr>
          <a:xfrm>
            <a:off x="1249529" y="5343215"/>
            <a:ext cx="2964662" cy="102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需要人工在每次验真中将每张发票的四个要素认真无错依次填入，识别验证码，获取验真结果。</a:t>
            </a: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6E7FAF20-58D0-B349-BDA9-86AC3E823520}"/>
              </a:ext>
            </a:extLst>
          </p:cNvPr>
          <p:cNvSpPr/>
          <p:nvPr/>
        </p:nvSpPr>
        <p:spPr>
          <a:xfrm>
            <a:off x="8179629" y="5315066"/>
            <a:ext cx="3299290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每家分行每月的验真次数在</a:t>
            </a: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1500</a:t>
            </a: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次到</a:t>
            </a: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2000</a:t>
            </a: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次之间。平均每天都要处理</a:t>
            </a: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50</a:t>
            </a: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次到</a:t>
            </a: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65</a:t>
            </a: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次</a:t>
            </a: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FF3BB0F9-BCE8-2442-B286-165C99D59E94}"/>
              </a:ext>
            </a:extLst>
          </p:cNvPr>
          <p:cNvSpPr/>
          <p:nvPr/>
        </p:nvSpPr>
        <p:spPr>
          <a:xfrm>
            <a:off x="4484233" y="1876429"/>
            <a:ext cx="2915919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1.</a:t>
            </a: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包括总行营业部</a:t>
            </a: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18</a:t>
            </a: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家分行，</a:t>
            </a: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444</a:t>
            </a: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个网点都需要发票验真流程</a:t>
            </a: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2.</a:t>
            </a: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每日每周每月都会有发票验真的需求。</a:t>
            </a:r>
          </a:p>
        </p:txBody>
      </p:sp>
    </p:spTree>
    <p:extLst>
      <p:ext uri="{BB962C8B-B14F-4D97-AF65-F5344CB8AC3E}">
        <p14:creationId xmlns:p14="http://schemas.microsoft.com/office/powerpoint/2010/main" val="265723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104" grpId="0"/>
      <p:bldP spid="105" grpId="0"/>
      <p:bldP spid="1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7">
            <a:extLst>
              <a:ext uri="{FF2B5EF4-FFF2-40B4-BE49-F238E27FC236}">
                <a16:creationId xmlns:a16="http://schemas.microsoft.com/office/drawing/2014/main" id="{104C1D2F-C11E-2F4E-A4FC-BD00B27355FD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927860" y="5281930"/>
            <a:ext cx="9286240" cy="2540"/>
          </a:xfrm>
          <a:prstGeom prst="line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462D3071-6CBA-6F4E-B3DF-FFCFB2B0803B}"/>
              </a:ext>
            </a:extLst>
          </p:cNvPr>
          <p:cNvSpPr/>
          <p:nvPr/>
        </p:nvSpPr>
        <p:spPr>
          <a:xfrm>
            <a:off x="1859280" y="5246370"/>
            <a:ext cx="68580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D199CC5-77FD-C24F-8D49-D9F42E9272D7}"/>
              </a:ext>
            </a:extLst>
          </p:cNvPr>
          <p:cNvSpPr/>
          <p:nvPr/>
        </p:nvSpPr>
        <p:spPr>
          <a:xfrm>
            <a:off x="2828925" y="5246370"/>
            <a:ext cx="68580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5104375-1ADB-E040-ACD3-76EBE8F00870}"/>
              </a:ext>
            </a:extLst>
          </p:cNvPr>
          <p:cNvSpPr/>
          <p:nvPr/>
        </p:nvSpPr>
        <p:spPr>
          <a:xfrm>
            <a:off x="3794760" y="5246370"/>
            <a:ext cx="68580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C3B9A4E-BCDE-7A4D-9660-2D747DD0402E}"/>
              </a:ext>
            </a:extLst>
          </p:cNvPr>
          <p:cNvSpPr/>
          <p:nvPr/>
        </p:nvSpPr>
        <p:spPr>
          <a:xfrm>
            <a:off x="4700270" y="5246370"/>
            <a:ext cx="67945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95BC476-763E-AD47-9FEA-F5D389451D98}"/>
              </a:ext>
            </a:extLst>
          </p:cNvPr>
          <p:cNvSpPr/>
          <p:nvPr/>
        </p:nvSpPr>
        <p:spPr>
          <a:xfrm>
            <a:off x="5605145" y="5246370"/>
            <a:ext cx="67945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0A2EEDD-E0B1-524F-87A9-6A26C2A6157C}"/>
              </a:ext>
            </a:extLst>
          </p:cNvPr>
          <p:cNvSpPr/>
          <p:nvPr/>
        </p:nvSpPr>
        <p:spPr>
          <a:xfrm>
            <a:off x="6510020" y="5246370"/>
            <a:ext cx="67945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C0D63C1-4A17-4A4D-AAB2-C29765B8302F}"/>
              </a:ext>
            </a:extLst>
          </p:cNvPr>
          <p:cNvSpPr/>
          <p:nvPr/>
        </p:nvSpPr>
        <p:spPr>
          <a:xfrm>
            <a:off x="9247505" y="5246370"/>
            <a:ext cx="68580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E555C13-A8E7-9F44-99ED-818A674B7302}"/>
              </a:ext>
            </a:extLst>
          </p:cNvPr>
          <p:cNvSpPr/>
          <p:nvPr/>
        </p:nvSpPr>
        <p:spPr>
          <a:xfrm>
            <a:off x="10152380" y="5246370"/>
            <a:ext cx="68580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0C41BB6-0CE6-1C4B-AC09-1328EC852A3D}"/>
              </a:ext>
            </a:extLst>
          </p:cNvPr>
          <p:cNvSpPr/>
          <p:nvPr/>
        </p:nvSpPr>
        <p:spPr>
          <a:xfrm>
            <a:off x="11182985" y="5246370"/>
            <a:ext cx="68580" cy="711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A5D0BC4-086F-1646-837D-6B9F646AA374}"/>
              </a:ext>
            </a:extLst>
          </p:cNvPr>
          <p:cNvSpPr/>
          <p:nvPr/>
        </p:nvSpPr>
        <p:spPr>
          <a:xfrm>
            <a:off x="8331200" y="5236845"/>
            <a:ext cx="79375" cy="825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4" name="肘形连接符 13">
            <a:extLst>
              <a:ext uri="{FF2B5EF4-FFF2-40B4-BE49-F238E27FC236}">
                <a16:creationId xmlns:a16="http://schemas.microsoft.com/office/drawing/2014/main" id="{41E67EEA-FE31-4044-99A5-BE231F0A93D3}"/>
              </a:ext>
            </a:extLst>
          </p:cNvPr>
          <p:cNvCxnSpPr>
            <a:stCxn id="4" idx="2"/>
            <a:endCxn id="5" idx="2"/>
          </p:cNvCxnSpPr>
          <p:nvPr/>
        </p:nvCxnSpPr>
        <p:spPr>
          <a:xfrm rot="5400000" flipV="1">
            <a:off x="2378393" y="4840923"/>
            <a:ext cx="3175" cy="969645"/>
          </a:xfrm>
          <a:prstGeom prst="bentConnector3">
            <a:avLst>
              <a:gd name="adj1" fmla="val 7540000"/>
            </a:avLst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D44E50F1-E81B-E344-9192-E152D8A77EB2}"/>
              </a:ext>
            </a:extLst>
          </p:cNvPr>
          <p:cNvSpPr/>
          <p:nvPr/>
        </p:nvSpPr>
        <p:spPr>
          <a:xfrm>
            <a:off x="7414895" y="5236845"/>
            <a:ext cx="79375" cy="825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等腰三角形 62">
            <a:extLst>
              <a:ext uri="{FF2B5EF4-FFF2-40B4-BE49-F238E27FC236}">
                <a16:creationId xmlns:a16="http://schemas.microsoft.com/office/drawing/2014/main" id="{2EC15FA7-2001-034E-B6F6-4A60E43519B0}"/>
              </a:ext>
            </a:extLst>
          </p:cNvPr>
          <p:cNvSpPr/>
          <p:nvPr/>
        </p:nvSpPr>
        <p:spPr>
          <a:xfrm rot="10800000">
            <a:off x="2354580" y="5607050"/>
            <a:ext cx="76200" cy="48895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等腰三角形 63">
            <a:extLst>
              <a:ext uri="{FF2B5EF4-FFF2-40B4-BE49-F238E27FC236}">
                <a16:creationId xmlns:a16="http://schemas.microsoft.com/office/drawing/2014/main" id="{2B2A5522-5F0D-0B40-B374-39AA5E38AC3E}"/>
              </a:ext>
            </a:extLst>
          </p:cNvPr>
          <p:cNvSpPr/>
          <p:nvPr/>
        </p:nvSpPr>
        <p:spPr>
          <a:xfrm rot="10800000">
            <a:off x="5163185" y="5607050"/>
            <a:ext cx="75565" cy="49530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TextBox 103">
            <a:extLst>
              <a:ext uri="{FF2B5EF4-FFF2-40B4-BE49-F238E27FC236}">
                <a16:creationId xmlns:a16="http://schemas.microsoft.com/office/drawing/2014/main" id="{4D960312-33F6-5F49-B90D-8E015B0ED06A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1433195" y="4823484"/>
            <a:ext cx="920115" cy="24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en-US" altLang="zh-CN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RPA</a:t>
            </a: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宣讲会</a:t>
            </a:r>
          </a:p>
        </p:txBody>
      </p:sp>
      <p:sp>
        <p:nvSpPr>
          <p:cNvPr id="19" name="TextBox 103">
            <a:extLst>
              <a:ext uri="{FF2B5EF4-FFF2-40B4-BE49-F238E27FC236}">
                <a16:creationId xmlns:a16="http://schemas.microsoft.com/office/drawing/2014/main" id="{B75CF4E9-E749-3A44-A8DF-47B060F72200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2399030" y="4817110"/>
            <a:ext cx="920115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组织定义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人员进场</a:t>
            </a:r>
          </a:p>
        </p:txBody>
      </p:sp>
      <p:sp>
        <p:nvSpPr>
          <p:cNvPr id="20" name="TextBox 103">
            <a:extLst>
              <a:ext uri="{FF2B5EF4-FFF2-40B4-BE49-F238E27FC236}">
                <a16:creationId xmlns:a16="http://schemas.microsoft.com/office/drawing/2014/main" id="{44845542-CCEF-8141-B655-10B1577EF420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3349735" y="4823570"/>
            <a:ext cx="921385" cy="41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业务需求评估分析、排期</a:t>
            </a:r>
          </a:p>
        </p:txBody>
      </p:sp>
      <p:sp>
        <p:nvSpPr>
          <p:cNvPr id="21" name="TextBox 103">
            <a:extLst>
              <a:ext uri="{FF2B5EF4-FFF2-40B4-BE49-F238E27FC236}">
                <a16:creationId xmlns:a16="http://schemas.microsoft.com/office/drawing/2014/main" id="{42713295-059F-C449-BD66-99F80EA3EEC1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4315533" y="4804451"/>
            <a:ext cx="921385" cy="41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依排期开发、优化、流程</a:t>
            </a:r>
          </a:p>
        </p:txBody>
      </p:sp>
      <p:sp>
        <p:nvSpPr>
          <p:cNvPr id="22" name="TextBox 103">
            <a:extLst>
              <a:ext uri="{FF2B5EF4-FFF2-40B4-BE49-F238E27FC236}">
                <a16:creationId xmlns:a16="http://schemas.microsoft.com/office/drawing/2014/main" id="{037BC962-0968-6F47-95D6-8301DA901A47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5179492" y="4863053"/>
            <a:ext cx="921385" cy="24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流程测试</a:t>
            </a:r>
          </a:p>
        </p:txBody>
      </p:sp>
      <p:sp>
        <p:nvSpPr>
          <p:cNvPr id="23" name="TextBox 103">
            <a:extLst>
              <a:ext uri="{FF2B5EF4-FFF2-40B4-BE49-F238E27FC236}">
                <a16:creationId xmlns:a16="http://schemas.microsoft.com/office/drawing/2014/main" id="{9C9C4447-EBF1-0248-9438-2A6BAA2CADF8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1778635" y="5775703"/>
            <a:ext cx="1228090" cy="26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en-US" altLang="zh-CN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RPA</a:t>
            </a:r>
            <a:r>
              <a:rPr lang="zh-CN" altLang="en-US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宣讲</a:t>
            </a:r>
          </a:p>
        </p:txBody>
      </p:sp>
      <p:sp>
        <p:nvSpPr>
          <p:cNvPr id="24" name="TextBox 103">
            <a:extLst>
              <a:ext uri="{FF2B5EF4-FFF2-40B4-BE49-F238E27FC236}">
                <a16:creationId xmlns:a16="http://schemas.microsoft.com/office/drawing/2014/main" id="{E204614F-EFDC-B94E-9859-3F90A138A06E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4591050" y="5775703"/>
            <a:ext cx="1228090" cy="26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5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流程开发</a:t>
            </a:r>
          </a:p>
        </p:txBody>
      </p:sp>
      <p:cxnSp>
        <p:nvCxnSpPr>
          <p:cNvPr id="25" name="肘形连接符 24">
            <a:extLst>
              <a:ext uri="{FF2B5EF4-FFF2-40B4-BE49-F238E27FC236}">
                <a16:creationId xmlns:a16="http://schemas.microsoft.com/office/drawing/2014/main" id="{4242CDDA-2304-2D4E-9ADE-7FA0599C9340}"/>
              </a:ext>
            </a:extLst>
          </p:cNvPr>
          <p:cNvCxnSpPr>
            <a:stCxn id="7" idx="2"/>
            <a:endCxn id="8" idx="2"/>
          </p:cNvCxnSpPr>
          <p:nvPr/>
        </p:nvCxnSpPr>
        <p:spPr>
          <a:xfrm rot="5400000" flipV="1">
            <a:off x="5186998" y="4873308"/>
            <a:ext cx="3175" cy="904875"/>
          </a:xfrm>
          <a:prstGeom prst="bentConnector3">
            <a:avLst>
              <a:gd name="adj1" fmla="val 7540000"/>
            </a:avLst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03">
            <a:extLst>
              <a:ext uri="{FF2B5EF4-FFF2-40B4-BE49-F238E27FC236}">
                <a16:creationId xmlns:a16="http://schemas.microsoft.com/office/drawing/2014/main" id="{6AED215E-FF20-3446-9C25-6C93C14A68B0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6042702" y="4864310"/>
            <a:ext cx="920750" cy="24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按期流程上线</a:t>
            </a:r>
          </a:p>
        </p:txBody>
      </p:sp>
      <p:sp>
        <p:nvSpPr>
          <p:cNvPr id="27" name="TextBox 103">
            <a:extLst>
              <a:ext uri="{FF2B5EF4-FFF2-40B4-BE49-F238E27FC236}">
                <a16:creationId xmlns:a16="http://schemas.microsoft.com/office/drawing/2014/main" id="{AF0048DA-0228-CD4A-AF72-2C7EBE32FC45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9744440" y="4860113"/>
            <a:ext cx="920750" cy="24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敏捷开发运营</a:t>
            </a:r>
          </a:p>
        </p:txBody>
      </p:sp>
      <p:sp>
        <p:nvSpPr>
          <p:cNvPr id="28" name="TextBox 103">
            <a:extLst>
              <a:ext uri="{FF2B5EF4-FFF2-40B4-BE49-F238E27FC236}">
                <a16:creationId xmlns:a16="http://schemas.microsoft.com/office/drawing/2014/main" id="{562DB38A-385D-6646-8223-1F8B5C2468DE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3215640" y="5775703"/>
            <a:ext cx="1228090" cy="26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5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需求确认</a:t>
            </a:r>
          </a:p>
        </p:txBody>
      </p:sp>
      <p:sp>
        <p:nvSpPr>
          <p:cNvPr id="29" name="TextBox 103">
            <a:extLst>
              <a:ext uri="{FF2B5EF4-FFF2-40B4-BE49-F238E27FC236}">
                <a16:creationId xmlns:a16="http://schemas.microsoft.com/office/drawing/2014/main" id="{05B67E96-3D87-7143-8838-DEC11F88376F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5930265" y="5775703"/>
            <a:ext cx="1228090" cy="26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5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上线投产 </a:t>
            </a:r>
          </a:p>
        </p:txBody>
      </p:sp>
      <p:sp>
        <p:nvSpPr>
          <p:cNvPr id="30" name="等腰三角形 76">
            <a:extLst>
              <a:ext uri="{FF2B5EF4-FFF2-40B4-BE49-F238E27FC236}">
                <a16:creationId xmlns:a16="http://schemas.microsoft.com/office/drawing/2014/main" id="{7CCEDF97-BED0-F24B-A4B4-7A31F632272F}"/>
              </a:ext>
            </a:extLst>
          </p:cNvPr>
          <p:cNvSpPr/>
          <p:nvPr/>
        </p:nvSpPr>
        <p:spPr>
          <a:xfrm rot="10800000">
            <a:off x="7883525" y="5610225"/>
            <a:ext cx="75565" cy="49530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103">
            <a:extLst>
              <a:ext uri="{FF2B5EF4-FFF2-40B4-BE49-F238E27FC236}">
                <a16:creationId xmlns:a16="http://schemas.microsoft.com/office/drawing/2014/main" id="{9B03816D-BD9C-9740-8805-609997025F5D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7317105" y="5775703"/>
            <a:ext cx="1228090" cy="26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5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流程开发</a:t>
            </a:r>
          </a:p>
        </p:txBody>
      </p:sp>
      <p:cxnSp>
        <p:nvCxnSpPr>
          <p:cNvPr id="32" name="肘形连接符 31">
            <a:extLst>
              <a:ext uri="{FF2B5EF4-FFF2-40B4-BE49-F238E27FC236}">
                <a16:creationId xmlns:a16="http://schemas.microsoft.com/office/drawing/2014/main" id="{2C1753A0-A89A-EE41-8F73-26CA53972A68}"/>
              </a:ext>
            </a:extLst>
          </p:cNvPr>
          <p:cNvCxnSpPr/>
          <p:nvPr/>
        </p:nvCxnSpPr>
        <p:spPr>
          <a:xfrm rot="5400000" flipV="1">
            <a:off x="7907020" y="4867910"/>
            <a:ext cx="3175" cy="904875"/>
          </a:xfrm>
          <a:prstGeom prst="bentConnector3">
            <a:avLst>
              <a:gd name="adj1" fmla="val 7540000"/>
            </a:avLst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03">
            <a:extLst>
              <a:ext uri="{FF2B5EF4-FFF2-40B4-BE49-F238E27FC236}">
                <a16:creationId xmlns:a16="http://schemas.microsoft.com/office/drawing/2014/main" id="{8FFC0D36-04CB-D144-813F-8D235EED73C7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6974042" y="4777653"/>
            <a:ext cx="921385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依排期开发、优化、流程</a:t>
            </a:r>
          </a:p>
        </p:txBody>
      </p:sp>
      <p:sp>
        <p:nvSpPr>
          <p:cNvPr id="34" name="TextBox 103">
            <a:extLst>
              <a:ext uri="{FF2B5EF4-FFF2-40B4-BE49-F238E27FC236}">
                <a16:creationId xmlns:a16="http://schemas.microsoft.com/office/drawing/2014/main" id="{AD3C70B9-196B-6640-8684-4474D7EB9424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7913994" y="4860110"/>
            <a:ext cx="921385" cy="24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流程测试</a:t>
            </a:r>
          </a:p>
        </p:txBody>
      </p:sp>
      <p:sp>
        <p:nvSpPr>
          <p:cNvPr id="36" name="TextBox 103">
            <a:extLst>
              <a:ext uri="{FF2B5EF4-FFF2-40B4-BE49-F238E27FC236}">
                <a16:creationId xmlns:a16="http://schemas.microsoft.com/office/drawing/2014/main" id="{76C99B45-E259-AC4C-B125-2043BFE93DB0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8667750" y="5775703"/>
            <a:ext cx="1228090" cy="26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5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上线投产 </a:t>
            </a:r>
          </a:p>
        </p:txBody>
      </p:sp>
      <p:sp>
        <p:nvSpPr>
          <p:cNvPr id="37" name="矩形: 圆角 74">
            <a:extLst>
              <a:ext uri="{FF2B5EF4-FFF2-40B4-BE49-F238E27FC236}">
                <a16:creationId xmlns:a16="http://schemas.microsoft.com/office/drawing/2014/main" id="{B07F0FFD-AE83-AF42-A4EE-62C730103FFE}"/>
              </a:ext>
            </a:extLst>
          </p:cNvPr>
          <p:cNvSpPr/>
          <p:nvPr/>
        </p:nvSpPr>
        <p:spPr>
          <a:xfrm>
            <a:off x="1488794" y="3957955"/>
            <a:ext cx="10013950" cy="2533015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charset="0"/>
              <a:ea typeface="宋体" charset="-122"/>
              <a:cs typeface="微软雅黑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538CFB05-318E-AC43-B6CE-4CF519E19391}"/>
              </a:ext>
            </a:extLst>
          </p:cNvPr>
          <p:cNvSpPr/>
          <p:nvPr/>
        </p:nvSpPr>
        <p:spPr>
          <a:xfrm>
            <a:off x="1473200" y="3809365"/>
            <a:ext cx="1210945" cy="2971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二期工程</a:t>
            </a:r>
          </a:p>
        </p:txBody>
      </p:sp>
      <p:cxnSp>
        <p:nvCxnSpPr>
          <p:cNvPr id="77" name="直接连接符 2">
            <a:extLst>
              <a:ext uri="{FF2B5EF4-FFF2-40B4-BE49-F238E27FC236}">
                <a16:creationId xmlns:a16="http://schemas.microsoft.com/office/drawing/2014/main" id="{64A97A0A-7C52-7648-95DA-99DB4B5B543E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77">
            <a:extLst>
              <a:ext uri="{FF2B5EF4-FFF2-40B4-BE49-F238E27FC236}">
                <a16:creationId xmlns:a16="http://schemas.microsoft.com/office/drawing/2014/main" id="{E7ED3914-52F9-3B4E-8B34-F6600DFBF511}"/>
              </a:ext>
            </a:extLst>
          </p:cNvPr>
          <p:cNvSpPr txBox="1"/>
          <p:nvPr/>
        </p:nvSpPr>
        <p:spPr>
          <a:xfrm>
            <a:off x="292499" y="285760"/>
            <a:ext cx="357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二、流程建设方案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41727FF2-751F-4909-AD36-83A8F72203E2}"/>
              </a:ext>
            </a:extLst>
          </p:cNvPr>
          <p:cNvGrpSpPr/>
          <p:nvPr/>
        </p:nvGrpSpPr>
        <p:grpSpPr>
          <a:xfrm>
            <a:off x="574675" y="1250950"/>
            <a:ext cx="9749790" cy="1940560"/>
            <a:chOff x="631" y="1958"/>
            <a:chExt cx="15354" cy="3056"/>
          </a:xfrm>
        </p:grpSpPr>
        <p:cxnSp>
          <p:nvCxnSpPr>
            <p:cNvPr id="85" name="直接连接符 86">
              <a:extLst>
                <a:ext uri="{FF2B5EF4-FFF2-40B4-BE49-F238E27FC236}">
                  <a16:creationId xmlns:a16="http://schemas.microsoft.com/office/drawing/2014/main" id="{BA703A86-52B3-4A85-969C-FC6B18DFC3D7}"/>
                </a:ext>
              </a:extLst>
            </p:cNvPr>
            <p:cNvCxnSpPr>
              <a:stCxn id="86" idx="3"/>
            </p:cNvCxnSpPr>
            <p:nvPr/>
          </p:nvCxnSpPr>
          <p:spPr>
            <a:xfrm>
              <a:off x="905" y="3453"/>
              <a:ext cx="14624" cy="4"/>
            </a:xfrm>
            <a:prstGeom prst="line">
              <a:avLst/>
            </a:prstGeom>
            <a:solidFill>
              <a:schemeClr val="accent5"/>
            </a:solidFill>
            <a:ln w="1905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57111E3A-4C4A-4881-94E1-D435433B514B}"/>
                </a:ext>
              </a:extLst>
            </p:cNvPr>
            <p:cNvSpPr/>
            <p:nvPr/>
          </p:nvSpPr>
          <p:spPr>
            <a:xfrm>
              <a:off x="797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F27B7AE6-52F2-437C-9458-2B3251775825}"/>
                </a:ext>
              </a:extLst>
            </p:cNvPr>
            <p:cNvSpPr/>
            <p:nvPr/>
          </p:nvSpPr>
          <p:spPr>
            <a:xfrm>
              <a:off x="2324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04C128EE-D007-47CB-A37C-3F62222CB8B0}"/>
                </a:ext>
              </a:extLst>
            </p:cNvPr>
            <p:cNvSpPr/>
            <p:nvPr/>
          </p:nvSpPr>
          <p:spPr>
            <a:xfrm>
              <a:off x="3845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B4467679-CBC2-4784-AF13-5B3687DECE8B}"/>
                </a:ext>
              </a:extLst>
            </p:cNvPr>
            <p:cNvSpPr/>
            <p:nvPr/>
          </p:nvSpPr>
          <p:spPr>
            <a:xfrm>
              <a:off x="5271" y="3397"/>
              <a:ext cx="107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31AEDE28-D6AC-4074-BD9F-B39AB3F2F584}"/>
                </a:ext>
              </a:extLst>
            </p:cNvPr>
            <p:cNvSpPr/>
            <p:nvPr/>
          </p:nvSpPr>
          <p:spPr>
            <a:xfrm>
              <a:off x="6696" y="3397"/>
              <a:ext cx="107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D4B82806-F894-4D68-9139-D27E978A8918}"/>
                </a:ext>
              </a:extLst>
            </p:cNvPr>
            <p:cNvSpPr/>
            <p:nvPr/>
          </p:nvSpPr>
          <p:spPr>
            <a:xfrm>
              <a:off x="8121" y="3397"/>
              <a:ext cx="107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A3AE7A22-BE41-4B65-B86E-D6F964F18081}"/>
                </a:ext>
              </a:extLst>
            </p:cNvPr>
            <p:cNvSpPr/>
            <p:nvPr/>
          </p:nvSpPr>
          <p:spPr>
            <a:xfrm>
              <a:off x="12432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4A0AAA7C-0653-4235-A3CF-25C6BEA0B741}"/>
                </a:ext>
              </a:extLst>
            </p:cNvPr>
            <p:cNvSpPr/>
            <p:nvPr/>
          </p:nvSpPr>
          <p:spPr>
            <a:xfrm>
              <a:off x="13857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FF892DD0-DD28-413C-896B-B23320D5BB64}"/>
                </a:ext>
              </a:extLst>
            </p:cNvPr>
            <p:cNvSpPr/>
            <p:nvPr/>
          </p:nvSpPr>
          <p:spPr>
            <a:xfrm>
              <a:off x="15480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00566D46-1D2A-4AD3-89F1-FFDBAF5BCF01}"/>
                </a:ext>
              </a:extLst>
            </p:cNvPr>
            <p:cNvSpPr/>
            <p:nvPr/>
          </p:nvSpPr>
          <p:spPr>
            <a:xfrm>
              <a:off x="10989" y="3370"/>
              <a:ext cx="125" cy="130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96" name="肘形连接符 50">
              <a:extLst>
                <a:ext uri="{FF2B5EF4-FFF2-40B4-BE49-F238E27FC236}">
                  <a16:creationId xmlns:a16="http://schemas.microsoft.com/office/drawing/2014/main" id="{3903D744-F948-4D90-A20E-24D80E002386}"/>
                </a:ext>
              </a:extLst>
            </p:cNvPr>
            <p:cNvCxnSpPr>
              <a:stCxn id="86" idx="2"/>
              <a:endCxn id="88" idx="2"/>
            </p:cNvCxnSpPr>
            <p:nvPr/>
          </p:nvCxnSpPr>
          <p:spPr>
            <a:xfrm rot="5400000" flipV="1">
              <a:off x="2375" y="1973"/>
              <a:ext cx="5" cy="3048"/>
            </a:xfrm>
            <a:prstGeom prst="bentConnector3">
              <a:avLst>
                <a:gd name="adj1" fmla="val 7550000"/>
              </a:avLst>
            </a:prstGeom>
            <a:solidFill>
              <a:schemeClr val="accent5"/>
            </a:solidFill>
            <a:ln w="1905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肘形连接符 51">
              <a:extLst>
                <a:ext uri="{FF2B5EF4-FFF2-40B4-BE49-F238E27FC236}">
                  <a16:creationId xmlns:a16="http://schemas.microsoft.com/office/drawing/2014/main" id="{0100973D-9A82-4DB0-9FFF-F0ADED4D499C}"/>
                </a:ext>
              </a:extLst>
            </p:cNvPr>
            <p:cNvCxnSpPr/>
            <p:nvPr/>
          </p:nvCxnSpPr>
          <p:spPr>
            <a:xfrm rot="5400000" flipH="1" flipV="1">
              <a:off x="11756" y="2649"/>
              <a:ext cx="22" cy="1425"/>
            </a:xfrm>
            <a:prstGeom prst="bentConnector3">
              <a:avLst>
                <a:gd name="adj1" fmla="val -2270454"/>
              </a:avLst>
            </a:prstGeom>
            <a:solidFill>
              <a:schemeClr val="accent5"/>
            </a:solidFill>
            <a:ln w="1905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9BE56FFE-B6B5-46FF-B410-FB6F81670880}"/>
                </a:ext>
              </a:extLst>
            </p:cNvPr>
            <p:cNvSpPr/>
            <p:nvPr/>
          </p:nvSpPr>
          <p:spPr>
            <a:xfrm>
              <a:off x="9546" y="3382"/>
              <a:ext cx="125" cy="130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9" name="等腰三角形 103">
              <a:extLst>
                <a:ext uri="{FF2B5EF4-FFF2-40B4-BE49-F238E27FC236}">
                  <a16:creationId xmlns:a16="http://schemas.microsoft.com/office/drawing/2014/main" id="{EF28E0FC-A1D9-4276-B666-FEF4B8F49D4F}"/>
                </a:ext>
              </a:extLst>
            </p:cNvPr>
            <p:cNvSpPr/>
            <p:nvPr/>
          </p:nvSpPr>
          <p:spPr>
            <a:xfrm rot="10800000">
              <a:off x="2312" y="3965"/>
              <a:ext cx="120" cy="77"/>
            </a:xfrm>
            <a:prstGeom prst="triangle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0" name="等腰三角形 104">
              <a:extLst>
                <a:ext uri="{FF2B5EF4-FFF2-40B4-BE49-F238E27FC236}">
                  <a16:creationId xmlns:a16="http://schemas.microsoft.com/office/drawing/2014/main" id="{9A0B23A0-C8AE-4D70-AD43-7D28DE498EB1}"/>
                </a:ext>
              </a:extLst>
            </p:cNvPr>
            <p:cNvSpPr/>
            <p:nvPr/>
          </p:nvSpPr>
          <p:spPr>
            <a:xfrm rot="10800000">
              <a:off x="8121" y="3964"/>
              <a:ext cx="119" cy="78"/>
            </a:xfrm>
            <a:prstGeom prst="triangle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1" name="TextBox 103">
              <a:extLst>
                <a:ext uri="{FF2B5EF4-FFF2-40B4-BE49-F238E27FC236}">
                  <a16:creationId xmlns:a16="http://schemas.microsoft.com/office/drawing/2014/main" id="{7C26B774-8C22-470B-9891-EB5505690D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982">
              <a:off x="1654" y="2731"/>
              <a:ext cx="144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项目启动会</a:t>
              </a:r>
            </a:p>
          </p:txBody>
        </p:sp>
        <p:sp>
          <p:nvSpPr>
            <p:cNvPr id="102" name="TextBox 103">
              <a:extLst>
                <a:ext uri="{FF2B5EF4-FFF2-40B4-BE49-F238E27FC236}">
                  <a16:creationId xmlns:a16="http://schemas.microsoft.com/office/drawing/2014/main" id="{CF468426-9401-45DB-964F-59DFD48186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982">
              <a:off x="3175" y="2722"/>
              <a:ext cx="1449" cy="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组织定义</a:t>
              </a:r>
            </a:p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人员进场</a:t>
              </a:r>
            </a:p>
          </p:txBody>
        </p:sp>
        <p:sp>
          <p:nvSpPr>
            <p:cNvPr id="103" name="TextBox 103">
              <a:extLst>
                <a:ext uri="{FF2B5EF4-FFF2-40B4-BE49-F238E27FC236}">
                  <a16:creationId xmlns:a16="http://schemas.microsoft.com/office/drawing/2014/main" id="{B8DCD7D3-9B19-4BC7-88A6-45AF138F5F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982">
              <a:off x="4653" y="2721"/>
              <a:ext cx="1451" cy="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业务需求收集</a:t>
              </a:r>
            </a:p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分析评审评估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608F3A30-3942-40F4-A6B6-50B674F3C5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982">
              <a:off x="6016" y="2731"/>
              <a:ext cx="144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管理平台部署</a:t>
              </a:r>
            </a:p>
          </p:txBody>
        </p:sp>
        <p:sp>
          <p:nvSpPr>
            <p:cNvPr id="105" name="TextBox 103">
              <a:extLst>
                <a:ext uri="{FF2B5EF4-FFF2-40B4-BE49-F238E27FC236}">
                  <a16:creationId xmlns:a16="http://schemas.microsoft.com/office/drawing/2014/main" id="{B3443B73-9E4F-4458-A7EA-929F7943F3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982">
              <a:off x="7446" y="2731"/>
              <a:ext cx="1451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流程设计开发</a:t>
              </a:r>
            </a:p>
          </p:txBody>
        </p:sp>
        <p:sp>
          <p:nvSpPr>
            <p:cNvPr id="106" name="TextBox 103">
              <a:extLst>
                <a:ext uri="{FF2B5EF4-FFF2-40B4-BE49-F238E27FC236}">
                  <a16:creationId xmlns:a16="http://schemas.microsoft.com/office/drawing/2014/main" id="{2A7192A6-528D-4EEC-ADCE-A940F5A63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982">
              <a:off x="8859" y="2721"/>
              <a:ext cx="1451" cy="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管理平台测试</a:t>
              </a:r>
            </a:p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流程测试</a:t>
              </a:r>
            </a:p>
          </p:txBody>
        </p:sp>
        <p:sp>
          <p:nvSpPr>
            <p:cNvPr id="107" name="TextBox 103">
              <a:extLst>
                <a:ext uri="{FF2B5EF4-FFF2-40B4-BE49-F238E27FC236}">
                  <a16:creationId xmlns:a16="http://schemas.microsoft.com/office/drawing/2014/main" id="{DC28C5F0-D09E-4568-84C0-893E225004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982">
              <a:off x="10331" y="2731"/>
              <a:ext cx="145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管理平台上线</a:t>
              </a:r>
            </a:p>
          </p:txBody>
        </p:sp>
        <p:sp>
          <p:nvSpPr>
            <p:cNvPr id="108" name="TextBox 103">
              <a:extLst>
                <a:ext uri="{FF2B5EF4-FFF2-40B4-BE49-F238E27FC236}">
                  <a16:creationId xmlns:a16="http://schemas.microsoft.com/office/drawing/2014/main" id="{508DE525-FFAB-40C1-BD33-57B1376F84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982">
              <a:off x="1405" y="4255"/>
              <a:ext cx="1934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50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项目启动</a:t>
              </a:r>
            </a:p>
          </p:txBody>
        </p:sp>
        <p:sp>
          <p:nvSpPr>
            <p:cNvPr id="109" name="TextBox 103">
              <a:extLst>
                <a:ext uri="{FF2B5EF4-FFF2-40B4-BE49-F238E27FC236}">
                  <a16:creationId xmlns:a16="http://schemas.microsoft.com/office/drawing/2014/main" id="{B8F2C9D4-27D5-4635-AD8C-AB500F37E8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982">
              <a:off x="4357" y="4255"/>
              <a:ext cx="1934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50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需求确认</a:t>
              </a:r>
            </a:p>
          </p:txBody>
        </p:sp>
        <p:sp>
          <p:nvSpPr>
            <p:cNvPr id="110" name="TextBox 103">
              <a:extLst>
                <a:ext uri="{FF2B5EF4-FFF2-40B4-BE49-F238E27FC236}">
                  <a16:creationId xmlns:a16="http://schemas.microsoft.com/office/drawing/2014/main" id="{CCDCDCF0-15B0-4EC8-8DC7-FE243B2085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982">
              <a:off x="7204" y="4255"/>
              <a:ext cx="1934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50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部署开发</a:t>
              </a:r>
            </a:p>
          </p:txBody>
        </p:sp>
        <p:cxnSp>
          <p:nvCxnSpPr>
            <p:cNvPr id="111" name="肘形连接符 65">
              <a:extLst>
                <a:ext uri="{FF2B5EF4-FFF2-40B4-BE49-F238E27FC236}">
                  <a16:creationId xmlns:a16="http://schemas.microsoft.com/office/drawing/2014/main" id="{497403C3-A231-4107-98B8-ECD5D6D03B93}"/>
                </a:ext>
              </a:extLst>
            </p:cNvPr>
            <p:cNvCxnSpPr>
              <a:stCxn id="90" idx="2"/>
              <a:endCxn id="98" idx="2"/>
            </p:cNvCxnSpPr>
            <p:nvPr/>
          </p:nvCxnSpPr>
          <p:spPr>
            <a:xfrm rot="5400000" flipV="1">
              <a:off x="8178" y="2069"/>
              <a:ext cx="3" cy="2859"/>
            </a:xfrm>
            <a:prstGeom prst="bentConnector3">
              <a:avLst>
                <a:gd name="adj1" fmla="val 12600000"/>
              </a:avLst>
            </a:prstGeom>
            <a:solidFill>
              <a:schemeClr val="accent5"/>
            </a:solidFill>
            <a:ln w="1905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03">
              <a:extLst>
                <a:ext uri="{FF2B5EF4-FFF2-40B4-BE49-F238E27FC236}">
                  <a16:creationId xmlns:a16="http://schemas.microsoft.com/office/drawing/2014/main" id="{34947675-310F-4F6C-8790-05C49979E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982">
              <a:off x="11761" y="2732"/>
              <a:ext cx="145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流程上线</a:t>
              </a:r>
            </a:p>
          </p:txBody>
        </p:sp>
        <p:sp>
          <p:nvSpPr>
            <p:cNvPr id="113" name="TextBox 103">
              <a:extLst>
                <a:ext uri="{FF2B5EF4-FFF2-40B4-BE49-F238E27FC236}">
                  <a16:creationId xmlns:a16="http://schemas.microsoft.com/office/drawing/2014/main" id="{E73FE3C5-E6AA-4A83-89F0-0B7E3AE3EA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982">
              <a:off x="13111" y="2722"/>
              <a:ext cx="1600" cy="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管理平台及流程</a:t>
              </a:r>
            </a:p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运营阶段</a:t>
              </a:r>
            </a:p>
          </p:txBody>
        </p:sp>
        <p:sp>
          <p:nvSpPr>
            <p:cNvPr id="114" name="等腰三角形 118">
              <a:extLst>
                <a:ext uri="{FF2B5EF4-FFF2-40B4-BE49-F238E27FC236}">
                  <a16:creationId xmlns:a16="http://schemas.microsoft.com/office/drawing/2014/main" id="{888165B6-FB2D-409B-B810-DBE5F605C22C}"/>
                </a:ext>
              </a:extLst>
            </p:cNvPr>
            <p:cNvSpPr/>
            <p:nvPr/>
          </p:nvSpPr>
          <p:spPr>
            <a:xfrm rot="10800000">
              <a:off x="11718" y="3940"/>
              <a:ext cx="119" cy="78"/>
            </a:xfrm>
            <a:prstGeom prst="triangle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5" name="TextBox 103">
              <a:extLst>
                <a:ext uri="{FF2B5EF4-FFF2-40B4-BE49-F238E27FC236}">
                  <a16:creationId xmlns:a16="http://schemas.microsoft.com/office/drawing/2014/main" id="{E8D09A9C-66F8-4AA7-AD8A-58408B001D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982">
              <a:off x="10801" y="4231"/>
              <a:ext cx="1934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50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上线投产 </a:t>
              </a:r>
            </a:p>
          </p:txBody>
        </p:sp>
        <p:sp>
          <p:nvSpPr>
            <p:cNvPr id="116" name="矩形: 圆角 74">
              <a:extLst>
                <a:ext uri="{FF2B5EF4-FFF2-40B4-BE49-F238E27FC236}">
                  <a16:creationId xmlns:a16="http://schemas.microsoft.com/office/drawing/2014/main" id="{DA65504D-2004-4D0E-8EE3-57D4967970C8}"/>
                </a:ext>
              </a:extLst>
            </p:cNvPr>
            <p:cNvSpPr/>
            <p:nvPr/>
          </p:nvSpPr>
          <p:spPr>
            <a:xfrm>
              <a:off x="643" y="2190"/>
              <a:ext cx="15342" cy="2824"/>
            </a:xfrm>
            <a:prstGeom prst="roundRect">
              <a:avLst>
                <a:gd name="adj" fmla="val 2719"/>
              </a:avLst>
            </a:prstGeom>
            <a:noFill/>
            <a:ln w="19050"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charset="0"/>
                <a:ea typeface="宋体" charset="-122"/>
                <a:cs typeface="微软雅黑" charset="0"/>
              </a:endParaRPr>
            </a:p>
          </p:txBody>
        </p:sp>
        <p:sp>
          <p:nvSpPr>
            <p:cNvPr id="117" name="矩形 116">
              <a:extLst>
                <a:ext uri="{FF2B5EF4-FFF2-40B4-BE49-F238E27FC236}">
                  <a16:creationId xmlns:a16="http://schemas.microsoft.com/office/drawing/2014/main" id="{119388EE-688D-47CF-B34E-8149A9416213}"/>
                </a:ext>
              </a:extLst>
            </p:cNvPr>
            <p:cNvSpPr/>
            <p:nvPr/>
          </p:nvSpPr>
          <p:spPr>
            <a:xfrm>
              <a:off x="631" y="1958"/>
              <a:ext cx="1907" cy="4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Arial" panose="020B0604020202090204" pitchFamily="34" charset="0"/>
                  <a:ea typeface="Arial" panose="020B0604020202090204" pitchFamily="34" charset="0"/>
                </a:rPr>
                <a:t>一期工程</a:t>
              </a:r>
            </a:p>
          </p:txBody>
        </p:sp>
      </p:grpSp>
      <p:cxnSp>
        <p:nvCxnSpPr>
          <p:cNvPr id="118" name="直接箭头连接符 122">
            <a:extLst>
              <a:ext uri="{FF2B5EF4-FFF2-40B4-BE49-F238E27FC236}">
                <a16:creationId xmlns:a16="http://schemas.microsoft.com/office/drawing/2014/main" id="{088CBA55-FE1B-4150-B7ED-39924D885E82}"/>
              </a:ext>
            </a:extLst>
          </p:cNvPr>
          <p:cNvCxnSpPr/>
          <p:nvPr/>
        </p:nvCxnSpPr>
        <p:spPr>
          <a:xfrm>
            <a:off x="5330825" y="4368589"/>
            <a:ext cx="4493260" cy="0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03">
            <a:extLst>
              <a:ext uri="{FF2B5EF4-FFF2-40B4-BE49-F238E27FC236}">
                <a16:creationId xmlns:a16="http://schemas.microsoft.com/office/drawing/2014/main" id="{C4BB1222-F72E-447C-BB8E-99005B2A902A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6965612" y="4116940"/>
            <a:ext cx="1228090" cy="24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流程运营阶段</a:t>
            </a: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0D99796C-FA05-494F-9097-7C1CA58930E6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8778196" y="4867212"/>
            <a:ext cx="920750" cy="24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按期流程上线</a:t>
            </a:r>
          </a:p>
        </p:txBody>
      </p:sp>
    </p:spTree>
    <p:extLst>
      <p:ext uri="{BB962C8B-B14F-4D97-AF65-F5344CB8AC3E}">
        <p14:creationId xmlns:p14="http://schemas.microsoft.com/office/powerpoint/2010/main" val="70669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extLst>
              <a:ext uri="{FF2B5EF4-FFF2-40B4-BE49-F238E27FC236}">
                <a16:creationId xmlns:a16="http://schemas.microsoft.com/office/drawing/2014/main" id="{3624C8E8-772D-5A40-8C9A-7B583095FB51}"/>
              </a:ext>
            </a:extLst>
          </p:cNvPr>
          <p:cNvSpPr/>
          <p:nvPr/>
        </p:nvSpPr>
        <p:spPr>
          <a:xfrm>
            <a:off x="627577" y="1650398"/>
            <a:ext cx="10514965" cy="5033010"/>
          </a:xfrm>
          <a:prstGeom prst="roundRect">
            <a:avLst>
              <a:gd name="adj" fmla="val 5079"/>
            </a:avLst>
          </a:prstGeom>
          <a:solidFill>
            <a:srgbClr val="F1F6FF">
              <a:alpha val="65098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Arial" panose="020B0604020202090204" pitchFamily="34" charset="0"/>
              <a:ea typeface="微软雅黑" panose="020B0503020204020204" pitchFamily="34" charset="-122"/>
              <a:cs typeface="Arial" panose="020B0604020202090204" pitchFamily="34" charset="0"/>
            </a:endParaRPr>
          </a:p>
        </p:txBody>
      </p:sp>
      <p:cxnSp>
        <p:nvCxnSpPr>
          <p:cNvPr id="87" name="直接连接符 2">
            <a:extLst>
              <a:ext uri="{FF2B5EF4-FFF2-40B4-BE49-F238E27FC236}">
                <a16:creationId xmlns:a16="http://schemas.microsoft.com/office/drawing/2014/main" id="{BFFD7F99-76E0-B847-8F37-5D7799EBDEAD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本框 87">
            <a:extLst>
              <a:ext uri="{FF2B5EF4-FFF2-40B4-BE49-F238E27FC236}">
                <a16:creationId xmlns:a16="http://schemas.microsoft.com/office/drawing/2014/main" id="{083FA573-2979-9740-B654-636F96BA9AD9}"/>
              </a:ext>
            </a:extLst>
          </p:cNvPr>
          <p:cNvSpPr txBox="1"/>
          <p:nvPr/>
        </p:nvSpPr>
        <p:spPr>
          <a:xfrm>
            <a:off x="292499" y="285760"/>
            <a:ext cx="357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二、流程建设方案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标题 1">
            <a:extLst>
              <a:ext uri="{FF2B5EF4-FFF2-40B4-BE49-F238E27FC236}">
                <a16:creationId xmlns:a16="http://schemas.microsoft.com/office/drawing/2014/main" id="{A75ACEA4-A85F-E447-9754-DC085C098CF6}"/>
              </a:ext>
            </a:extLst>
          </p:cNvPr>
          <p:cNvSpPr txBox="1">
            <a:spLocks/>
          </p:cNvSpPr>
          <p:nvPr/>
        </p:nvSpPr>
        <p:spPr>
          <a:xfrm>
            <a:off x="3253937" y="415902"/>
            <a:ext cx="10515600" cy="478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示例：某银行企业案例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-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架构部署</a:t>
            </a:r>
          </a:p>
        </p:txBody>
      </p:sp>
      <p:pic>
        <p:nvPicPr>
          <p:cNvPr id="93" name="图片 92">
            <a:extLst>
              <a:ext uri="{FF2B5EF4-FFF2-40B4-BE49-F238E27FC236}">
                <a16:creationId xmlns:a16="http://schemas.microsoft.com/office/drawing/2014/main" id="{B68D6947-2A13-4F06-BA0A-A0FCAAED5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64" y="2427754"/>
            <a:ext cx="7333287" cy="3552708"/>
          </a:xfrm>
          <a:prstGeom prst="rect">
            <a:avLst/>
          </a:prstGeom>
        </p:spPr>
      </p:pic>
      <p:sp>
        <p:nvSpPr>
          <p:cNvPr id="94" name="Text Box 3">
            <a:extLst>
              <a:ext uri="{FF2B5EF4-FFF2-40B4-BE49-F238E27FC236}">
                <a16:creationId xmlns:a16="http://schemas.microsoft.com/office/drawing/2014/main" id="{413C87A1-D86E-4157-ADF0-516B3E213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300" y="2211730"/>
            <a:ext cx="16196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rgbClr val="3965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机器人资源类型</a:t>
            </a:r>
          </a:p>
        </p:txBody>
      </p:sp>
    </p:spTree>
    <p:extLst>
      <p:ext uri="{BB962C8B-B14F-4D97-AF65-F5344CB8AC3E}">
        <p14:creationId xmlns:p14="http://schemas.microsoft.com/office/powerpoint/2010/main" val="356789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extLst>
              <a:ext uri="{FF2B5EF4-FFF2-40B4-BE49-F238E27FC236}">
                <a16:creationId xmlns:a16="http://schemas.microsoft.com/office/drawing/2014/main" id="{3624C8E8-772D-5A40-8C9A-7B583095FB51}"/>
              </a:ext>
            </a:extLst>
          </p:cNvPr>
          <p:cNvSpPr/>
          <p:nvPr/>
        </p:nvSpPr>
        <p:spPr>
          <a:xfrm>
            <a:off x="627577" y="1650398"/>
            <a:ext cx="10514965" cy="5033010"/>
          </a:xfrm>
          <a:prstGeom prst="roundRect">
            <a:avLst>
              <a:gd name="adj" fmla="val 5079"/>
            </a:avLst>
          </a:prstGeom>
          <a:solidFill>
            <a:srgbClr val="F1F6FF">
              <a:alpha val="65098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Arial" panose="020B0604020202090204" pitchFamily="34" charset="0"/>
              <a:ea typeface="微软雅黑" panose="020B0503020204020204" pitchFamily="34" charset="-122"/>
              <a:cs typeface="Arial" panose="020B0604020202090204" pitchFamily="34" charset="0"/>
            </a:endParaRPr>
          </a:p>
        </p:txBody>
      </p:sp>
      <p:cxnSp>
        <p:nvCxnSpPr>
          <p:cNvPr id="87" name="直接连接符 2">
            <a:extLst>
              <a:ext uri="{FF2B5EF4-FFF2-40B4-BE49-F238E27FC236}">
                <a16:creationId xmlns:a16="http://schemas.microsoft.com/office/drawing/2014/main" id="{BFFD7F99-76E0-B847-8F37-5D7799EBDEAD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本框 87">
            <a:extLst>
              <a:ext uri="{FF2B5EF4-FFF2-40B4-BE49-F238E27FC236}">
                <a16:creationId xmlns:a16="http://schemas.microsoft.com/office/drawing/2014/main" id="{083FA573-2979-9740-B654-636F96BA9AD9}"/>
              </a:ext>
            </a:extLst>
          </p:cNvPr>
          <p:cNvSpPr txBox="1"/>
          <p:nvPr/>
        </p:nvSpPr>
        <p:spPr>
          <a:xfrm>
            <a:off x="292499" y="285760"/>
            <a:ext cx="357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二、流程建设方案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标题 1">
            <a:extLst>
              <a:ext uri="{FF2B5EF4-FFF2-40B4-BE49-F238E27FC236}">
                <a16:creationId xmlns:a16="http://schemas.microsoft.com/office/drawing/2014/main" id="{A75ACEA4-A85F-E447-9754-DC085C098CF6}"/>
              </a:ext>
            </a:extLst>
          </p:cNvPr>
          <p:cNvSpPr txBox="1">
            <a:spLocks/>
          </p:cNvSpPr>
          <p:nvPr/>
        </p:nvSpPr>
        <p:spPr>
          <a:xfrm>
            <a:off x="3253937" y="415902"/>
            <a:ext cx="10515600" cy="478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示例：某银行企业案例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-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架构部署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36A1BBEA-DC15-46BD-AC55-F32E5BBAE148}"/>
              </a:ext>
            </a:extLst>
          </p:cNvPr>
          <p:cNvGrpSpPr/>
          <p:nvPr/>
        </p:nvGrpSpPr>
        <p:grpSpPr>
          <a:xfrm>
            <a:off x="1968684" y="2558430"/>
            <a:ext cx="8068925" cy="3511370"/>
            <a:chOff x="539552" y="1580660"/>
            <a:chExt cx="8068925" cy="3511370"/>
          </a:xfrm>
        </p:grpSpPr>
        <p:grpSp>
          <p:nvGrpSpPr>
            <p:cNvPr id="9" name="Group 601">
              <a:extLst>
                <a:ext uri="{FF2B5EF4-FFF2-40B4-BE49-F238E27FC236}">
                  <a16:creationId xmlns:a16="http://schemas.microsoft.com/office/drawing/2014/main" id="{805CA24A-9D67-4E7F-B7B2-6FA980B5022E}"/>
                </a:ext>
              </a:extLst>
            </p:cNvPr>
            <p:cNvGrpSpPr/>
            <p:nvPr/>
          </p:nvGrpSpPr>
          <p:grpSpPr>
            <a:xfrm>
              <a:off x="4433242" y="1935663"/>
              <a:ext cx="700135" cy="680793"/>
              <a:chOff x="0" y="567950"/>
              <a:chExt cx="1354707" cy="1354705"/>
            </a:xfrm>
          </p:grpSpPr>
          <p:sp>
            <p:nvSpPr>
              <p:cNvPr id="46" name="Shape 599">
                <a:extLst>
                  <a:ext uri="{FF2B5EF4-FFF2-40B4-BE49-F238E27FC236}">
                    <a16:creationId xmlns:a16="http://schemas.microsoft.com/office/drawing/2014/main" id="{89A7A541-CEFA-4BE5-930B-48E797B08273}"/>
                  </a:ext>
                </a:extLst>
              </p:cNvPr>
              <p:cNvSpPr/>
              <p:nvPr/>
            </p:nvSpPr>
            <p:spPr>
              <a:xfrm>
                <a:off x="99999" y="659063"/>
                <a:ext cx="1149292" cy="1154705"/>
              </a:xfrm>
              <a:prstGeom prst="ellipse">
                <a:avLst/>
              </a:prstGeom>
              <a:gradFill flip="none" rotWithShape="1">
                <a:gsLst>
                  <a:gs pos="0">
                    <a:srgbClr val="2967E3">
                      <a:alpha val="30544"/>
                    </a:srgbClr>
                  </a:gs>
                  <a:gs pos="100000">
                    <a:srgbClr val="2967E3"/>
                  </a:gs>
                </a:gsLst>
                <a:lin ang="16200000" scaled="0"/>
              </a:gradFill>
              <a:ln w="12700" cap="flat">
                <a:solidFill>
                  <a:srgbClr val="0F6EC5"/>
                </a:solidFill>
                <a:prstDash val="solid"/>
                <a:round/>
              </a:ln>
              <a:effectLst/>
            </p:spPr>
            <p:txBody>
              <a:bodyPr wrap="square" lIns="45690" tIns="45690" rIns="45690" bIns="4569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endParaRPr sz="1200"/>
              </a:p>
            </p:txBody>
          </p:sp>
          <p:sp>
            <p:nvSpPr>
              <p:cNvPr id="47" name="Shape 600">
                <a:extLst>
                  <a:ext uri="{FF2B5EF4-FFF2-40B4-BE49-F238E27FC236}">
                    <a16:creationId xmlns:a16="http://schemas.microsoft.com/office/drawing/2014/main" id="{363D912E-F049-48D0-B3F3-F448F9CA93C8}"/>
                  </a:ext>
                </a:extLst>
              </p:cNvPr>
              <p:cNvSpPr/>
              <p:nvPr/>
            </p:nvSpPr>
            <p:spPr>
              <a:xfrm>
                <a:off x="0" y="567950"/>
                <a:ext cx="1354707" cy="1354705"/>
              </a:xfrm>
              <a:prstGeom prst="ellipse">
                <a:avLst/>
              </a:prstGeom>
              <a:noFill/>
              <a:ln w="12700" cap="flat">
                <a:solidFill>
                  <a:srgbClr val="0F6EC5"/>
                </a:solidFill>
                <a:custDash>
                  <a:ds d="100000" sp="200000"/>
                </a:custDash>
                <a:round/>
              </a:ln>
              <a:effectLst>
                <a:outerShdw blurRad="190500" dist="8455" dir="5400000" rotWithShape="0">
                  <a:srgbClr val="8483B9"/>
                </a:outerShdw>
              </a:effectLst>
            </p:spPr>
            <p:txBody>
              <a:bodyPr wrap="square" lIns="45690" tIns="45690" rIns="45690" bIns="45690" numCol="1" anchor="ctr">
                <a:noAutofit/>
              </a:bodyPr>
              <a:lstStyle/>
              <a:p>
                <a:pPr>
                  <a:defRPr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endParaRPr sz="1200"/>
              </a:p>
            </p:txBody>
          </p:sp>
        </p:grpSp>
        <p:grpSp>
          <p:nvGrpSpPr>
            <p:cNvPr id="10" name="Group 601">
              <a:extLst>
                <a:ext uri="{FF2B5EF4-FFF2-40B4-BE49-F238E27FC236}">
                  <a16:creationId xmlns:a16="http://schemas.microsoft.com/office/drawing/2014/main" id="{C3069047-7A37-4718-A119-42EDD7F0BCE9}"/>
                </a:ext>
              </a:extLst>
            </p:cNvPr>
            <p:cNvGrpSpPr/>
            <p:nvPr/>
          </p:nvGrpSpPr>
          <p:grpSpPr>
            <a:xfrm>
              <a:off x="4465096" y="3280925"/>
              <a:ext cx="700134" cy="680792"/>
              <a:chOff x="0" y="0"/>
              <a:chExt cx="1354705" cy="1354704"/>
            </a:xfrm>
          </p:grpSpPr>
          <p:sp>
            <p:nvSpPr>
              <p:cNvPr id="44" name="Shape 599">
                <a:extLst>
                  <a:ext uri="{FF2B5EF4-FFF2-40B4-BE49-F238E27FC236}">
                    <a16:creationId xmlns:a16="http://schemas.microsoft.com/office/drawing/2014/main" id="{7648AD37-9B75-4BF7-93E8-766FF1ACE3DE}"/>
                  </a:ext>
                </a:extLst>
              </p:cNvPr>
              <p:cNvSpPr/>
              <p:nvPr/>
            </p:nvSpPr>
            <p:spPr>
              <a:xfrm>
                <a:off x="99999" y="99999"/>
                <a:ext cx="1154707" cy="1154705"/>
              </a:xfrm>
              <a:prstGeom prst="ellipse">
                <a:avLst/>
              </a:prstGeom>
              <a:gradFill flip="none" rotWithShape="1">
                <a:gsLst>
                  <a:gs pos="0">
                    <a:srgbClr val="2967E3">
                      <a:alpha val="30544"/>
                    </a:srgbClr>
                  </a:gs>
                  <a:gs pos="100000">
                    <a:srgbClr val="2967E3"/>
                  </a:gs>
                </a:gsLst>
                <a:lin ang="16200000" scaled="0"/>
              </a:gradFill>
              <a:ln w="12700" cap="flat">
                <a:solidFill>
                  <a:srgbClr val="0F6EC5"/>
                </a:solidFill>
                <a:prstDash val="solid"/>
                <a:round/>
              </a:ln>
              <a:effectLst/>
            </p:spPr>
            <p:txBody>
              <a:bodyPr wrap="square" lIns="45690" tIns="45690" rIns="45690" bIns="4569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endParaRPr sz="1200"/>
              </a:p>
            </p:txBody>
          </p:sp>
          <p:sp>
            <p:nvSpPr>
              <p:cNvPr id="45" name="Shape 600">
                <a:extLst>
                  <a:ext uri="{FF2B5EF4-FFF2-40B4-BE49-F238E27FC236}">
                    <a16:creationId xmlns:a16="http://schemas.microsoft.com/office/drawing/2014/main" id="{64B474F0-7E49-43D6-AA45-A0E59780C3D8}"/>
                  </a:ext>
                </a:extLst>
              </p:cNvPr>
              <p:cNvSpPr/>
              <p:nvPr/>
            </p:nvSpPr>
            <p:spPr>
              <a:xfrm>
                <a:off x="0" y="-1"/>
                <a:ext cx="1354707" cy="1354705"/>
              </a:xfrm>
              <a:prstGeom prst="ellipse">
                <a:avLst/>
              </a:prstGeom>
              <a:noFill/>
              <a:ln w="12700" cap="flat">
                <a:solidFill>
                  <a:srgbClr val="0F6EC5"/>
                </a:solidFill>
                <a:custDash>
                  <a:ds d="100000" sp="200000"/>
                </a:custDash>
                <a:round/>
              </a:ln>
              <a:effectLst>
                <a:outerShdw blurRad="190500" dist="8455" dir="5400000" rotWithShape="0">
                  <a:srgbClr val="8483B9"/>
                </a:outerShdw>
              </a:effectLst>
            </p:spPr>
            <p:txBody>
              <a:bodyPr wrap="square" lIns="45690" tIns="45690" rIns="45690" bIns="45690" numCol="1" anchor="ctr">
                <a:noAutofit/>
              </a:bodyPr>
              <a:lstStyle/>
              <a:p>
                <a:pPr>
                  <a:defRPr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endParaRPr sz="1200"/>
              </a:p>
            </p:txBody>
          </p:sp>
        </p:grpSp>
        <p:grpSp>
          <p:nvGrpSpPr>
            <p:cNvPr id="11" name="Group 601">
              <a:extLst>
                <a:ext uri="{FF2B5EF4-FFF2-40B4-BE49-F238E27FC236}">
                  <a16:creationId xmlns:a16="http://schemas.microsoft.com/office/drawing/2014/main" id="{00152983-E797-4A0C-8FDC-DC543A6F2274}"/>
                </a:ext>
              </a:extLst>
            </p:cNvPr>
            <p:cNvGrpSpPr/>
            <p:nvPr/>
          </p:nvGrpSpPr>
          <p:grpSpPr>
            <a:xfrm>
              <a:off x="7358847" y="3282596"/>
              <a:ext cx="700134" cy="680792"/>
              <a:chOff x="0" y="0"/>
              <a:chExt cx="1354705" cy="1354704"/>
            </a:xfrm>
          </p:grpSpPr>
          <p:sp>
            <p:nvSpPr>
              <p:cNvPr id="42" name="Shape 599">
                <a:extLst>
                  <a:ext uri="{FF2B5EF4-FFF2-40B4-BE49-F238E27FC236}">
                    <a16:creationId xmlns:a16="http://schemas.microsoft.com/office/drawing/2014/main" id="{19E26248-F2C1-45C3-9FDF-C8EB2A1266A7}"/>
                  </a:ext>
                </a:extLst>
              </p:cNvPr>
              <p:cNvSpPr/>
              <p:nvPr/>
            </p:nvSpPr>
            <p:spPr>
              <a:xfrm>
                <a:off x="99999" y="99999"/>
                <a:ext cx="1154707" cy="1154705"/>
              </a:xfrm>
              <a:prstGeom prst="ellipse">
                <a:avLst/>
              </a:prstGeom>
              <a:gradFill flip="none" rotWithShape="1">
                <a:gsLst>
                  <a:gs pos="0">
                    <a:srgbClr val="2967E3">
                      <a:alpha val="30544"/>
                    </a:srgbClr>
                  </a:gs>
                  <a:gs pos="100000">
                    <a:srgbClr val="2967E3"/>
                  </a:gs>
                </a:gsLst>
                <a:lin ang="16200000" scaled="0"/>
              </a:gradFill>
              <a:ln w="12700" cap="flat">
                <a:solidFill>
                  <a:srgbClr val="0F6EC5"/>
                </a:solidFill>
                <a:prstDash val="solid"/>
                <a:round/>
              </a:ln>
              <a:effectLst/>
            </p:spPr>
            <p:txBody>
              <a:bodyPr wrap="square" lIns="45690" tIns="45690" rIns="45690" bIns="4569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endParaRPr sz="1200"/>
              </a:p>
            </p:txBody>
          </p:sp>
          <p:sp>
            <p:nvSpPr>
              <p:cNvPr id="43" name="Shape 600">
                <a:extLst>
                  <a:ext uri="{FF2B5EF4-FFF2-40B4-BE49-F238E27FC236}">
                    <a16:creationId xmlns:a16="http://schemas.microsoft.com/office/drawing/2014/main" id="{64B124FF-E147-42F5-B80C-9B6ACF670311}"/>
                  </a:ext>
                </a:extLst>
              </p:cNvPr>
              <p:cNvSpPr/>
              <p:nvPr/>
            </p:nvSpPr>
            <p:spPr>
              <a:xfrm>
                <a:off x="0" y="-1"/>
                <a:ext cx="1354707" cy="1354705"/>
              </a:xfrm>
              <a:prstGeom prst="ellipse">
                <a:avLst/>
              </a:prstGeom>
              <a:noFill/>
              <a:ln w="12700" cap="flat">
                <a:solidFill>
                  <a:srgbClr val="0F6EC5"/>
                </a:solidFill>
                <a:custDash>
                  <a:ds d="100000" sp="200000"/>
                </a:custDash>
                <a:round/>
              </a:ln>
              <a:effectLst>
                <a:outerShdw blurRad="190500" dist="8455" dir="5400000" rotWithShape="0">
                  <a:srgbClr val="8483B9"/>
                </a:outerShdw>
              </a:effectLst>
            </p:spPr>
            <p:txBody>
              <a:bodyPr wrap="square" lIns="45690" tIns="45690" rIns="45690" bIns="45690" numCol="1" anchor="ctr">
                <a:noAutofit/>
              </a:bodyPr>
              <a:lstStyle/>
              <a:p>
                <a:pPr>
                  <a:defRPr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endParaRPr sz="1200"/>
              </a:p>
            </p:txBody>
          </p:sp>
        </p:grpSp>
        <p:grpSp>
          <p:nvGrpSpPr>
            <p:cNvPr id="12" name="Group 601">
              <a:extLst>
                <a:ext uri="{FF2B5EF4-FFF2-40B4-BE49-F238E27FC236}">
                  <a16:creationId xmlns:a16="http://schemas.microsoft.com/office/drawing/2014/main" id="{47AE4C56-7C48-40BF-A9B8-E2A048C2CDBA}"/>
                </a:ext>
              </a:extLst>
            </p:cNvPr>
            <p:cNvGrpSpPr/>
            <p:nvPr/>
          </p:nvGrpSpPr>
          <p:grpSpPr>
            <a:xfrm>
              <a:off x="1782967" y="3299924"/>
              <a:ext cx="700134" cy="680792"/>
              <a:chOff x="0" y="0"/>
              <a:chExt cx="1354705" cy="1354704"/>
            </a:xfrm>
          </p:grpSpPr>
          <p:sp>
            <p:nvSpPr>
              <p:cNvPr id="40" name="Shape 599">
                <a:extLst>
                  <a:ext uri="{FF2B5EF4-FFF2-40B4-BE49-F238E27FC236}">
                    <a16:creationId xmlns:a16="http://schemas.microsoft.com/office/drawing/2014/main" id="{94FCFDB1-9454-4E0D-B840-A7AA4699B99B}"/>
                  </a:ext>
                </a:extLst>
              </p:cNvPr>
              <p:cNvSpPr/>
              <p:nvPr/>
            </p:nvSpPr>
            <p:spPr>
              <a:xfrm>
                <a:off x="99999" y="99999"/>
                <a:ext cx="1154707" cy="1154705"/>
              </a:xfrm>
              <a:prstGeom prst="ellipse">
                <a:avLst/>
              </a:prstGeom>
              <a:gradFill flip="none" rotWithShape="1">
                <a:gsLst>
                  <a:gs pos="0">
                    <a:srgbClr val="2967E3">
                      <a:alpha val="30544"/>
                    </a:srgbClr>
                  </a:gs>
                  <a:gs pos="100000">
                    <a:srgbClr val="2967E3"/>
                  </a:gs>
                </a:gsLst>
                <a:lin ang="16200000" scaled="0"/>
              </a:gradFill>
              <a:ln w="12700" cap="flat">
                <a:solidFill>
                  <a:srgbClr val="0F6EC5"/>
                </a:solidFill>
                <a:prstDash val="solid"/>
                <a:round/>
              </a:ln>
              <a:effectLst/>
            </p:spPr>
            <p:txBody>
              <a:bodyPr wrap="square" lIns="45690" tIns="45690" rIns="45690" bIns="4569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endParaRPr sz="1200"/>
              </a:p>
            </p:txBody>
          </p:sp>
          <p:sp>
            <p:nvSpPr>
              <p:cNvPr id="41" name="Shape 600">
                <a:extLst>
                  <a:ext uri="{FF2B5EF4-FFF2-40B4-BE49-F238E27FC236}">
                    <a16:creationId xmlns:a16="http://schemas.microsoft.com/office/drawing/2014/main" id="{26655C61-5D7F-491E-8ACF-25A83DB46921}"/>
                  </a:ext>
                </a:extLst>
              </p:cNvPr>
              <p:cNvSpPr/>
              <p:nvPr/>
            </p:nvSpPr>
            <p:spPr>
              <a:xfrm>
                <a:off x="0" y="-1"/>
                <a:ext cx="1354707" cy="1354705"/>
              </a:xfrm>
              <a:prstGeom prst="ellipse">
                <a:avLst/>
              </a:prstGeom>
              <a:noFill/>
              <a:ln w="12700" cap="flat">
                <a:solidFill>
                  <a:srgbClr val="0F6EC5"/>
                </a:solidFill>
                <a:custDash>
                  <a:ds d="100000" sp="200000"/>
                </a:custDash>
                <a:round/>
              </a:ln>
              <a:effectLst>
                <a:outerShdw blurRad="190500" dist="8455" dir="5400000" rotWithShape="0">
                  <a:srgbClr val="8483B9"/>
                </a:outerShdw>
              </a:effectLst>
            </p:spPr>
            <p:txBody>
              <a:bodyPr wrap="square" lIns="45690" tIns="45690" rIns="45690" bIns="45690" numCol="1" anchor="ctr">
                <a:noAutofit/>
              </a:bodyPr>
              <a:lstStyle/>
              <a:p>
                <a:pPr>
                  <a:defRPr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endParaRPr sz="1200"/>
              </a:p>
            </p:txBody>
          </p:sp>
        </p:grpSp>
        <p:sp>
          <p:nvSpPr>
            <p:cNvPr id="13" name="PA-矩形 80">
              <a:extLst>
                <a:ext uri="{FF2B5EF4-FFF2-40B4-BE49-F238E27FC236}">
                  <a16:creationId xmlns:a16="http://schemas.microsoft.com/office/drawing/2014/main" id="{DD111DB7-A848-4DF3-807A-496A58D4C119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187808" y="3297750"/>
              <a:ext cx="496797" cy="26161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1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部署</a:t>
              </a:r>
            </a:p>
          </p:txBody>
        </p:sp>
        <p:sp>
          <p:nvSpPr>
            <p:cNvPr id="14" name="PA-矩形 82">
              <a:extLst>
                <a:ext uri="{FF2B5EF4-FFF2-40B4-BE49-F238E27FC236}">
                  <a16:creationId xmlns:a16="http://schemas.microsoft.com/office/drawing/2014/main" id="{FE54FEAE-FBA7-49E1-B6BB-5FC65BAD3AC3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622085" y="3304458"/>
              <a:ext cx="1033121" cy="2616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大规模执行</a:t>
              </a:r>
            </a:p>
          </p:txBody>
        </p:sp>
        <p:sp>
          <p:nvSpPr>
            <p:cNvPr id="15" name="PA-矩形 83">
              <a:extLst>
                <a:ext uri="{FF2B5EF4-FFF2-40B4-BE49-F238E27FC236}">
                  <a16:creationId xmlns:a16="http://schemas.microsoft.com/office/drawing/2014/main" id="{1F41C393-89A0-4524-876E-6D215737403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870105" y="3766540"/>
              <a:ext cx="496797" cy="26161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1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监控</a:t>
              </a:r>
            </a:p>
          </p:txBody>
        </p:sp>
        <p:sp>
          <p:nvSpPr>
            <p:cNvPr id="16" name="PA-矩形 86">
              <a:extLst>
                <a:ext uri="{FF2B5EF4-FFF2-40B4-BE49-F238E27FC236}">
                  <a16:creationId xmlns:a16="http://schemas.microsoft.com/office/drawing/2014/main" id="{5344D00C-FE32-462C-B73A-2051626BEF9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953277" y="2694627"/>
              <a:ext cx="496797" cy="26161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1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集成</a:t>
              </a:r>
            </a:p>
          </p:txBody>
        </p:sp>
        <p:sp>
          <p:nvSpPr>
            <p:cNvPr id="17" name="PA-形状 603">
              <a:extLst>
                <a:ext uri="{FF2B5EF4-FFF2-40B4-BE49-F238E27FC236}">
                  <a16:creationId xmlns:a16="http://schemas.microsoft.com/office/drawing/2014/main" id="{8F165AA4-A967-48E0-8173-18490E878B6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734659" y="2996278"/>
              <a:ext cx="791015" cy="276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691" tIns="45691" rIns="45691" bIns="45691" numCol="1" anchor="t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1200" b="1" dirty="0">
                  <a:solidFill>
                    <a:schemeClr val="tx1"/>
                  </a:solidFill>
                  <a:sym typeface="Arial" panose="020B0604020202020204" pitchFamily="34" charset="0"/>
                </a:rPr>
                <a:t>开发平台</a:t>
              </a:r>
              <a:endParaRPr lang="en-US" altLang="zh-CN" sz="1200" b="1" dirty="0">
                <a:solidFill>
                  <a:schemeClr val="tx1"/>
                </a:solidFill>
                <a:sym typeface="Arial" panose="020B0604020202020204" pitchFamily="34" charset="0"/>
              </a:endParaRPr>
            </a:p>
          </p:txBody>
        </p:sp>
        <p:pic>
          <p:nvPicPr>
            <p:cNvPr id="18" name="PA-image27.png">
              <a:extLst>
                <a:ext uri="{FF2B5EF4-FFF2-40B4-BE49-F238E27FC236}">
                  <a16:creationId xmlns:a16="http://schemas.microsoft.com/office/drawing/2014/main" id="{9D9E78F0-0A38-49D1-887F-26F458F9829E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screen"/>
            <a:stretch>
              <a:fillRect/>
            </a:stretch>
          </p:blipFill>
          <p:spPr>
            <a:xfrm>
              <a:off x="1927058" y="3444984"/>
              <a:ext cx="406215" cy="394886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9" name="PA-image25.tif">
              <a:extLst>
                <a:ext uri="{FF2B5EF4-FFF2-40B4-BE49-F238E27FC236}">
                  <a16:creationId xmlns:a16="http://schemas.microsoft.com/office/drawing/2014/main" id="{EB95AF5C-DBA1-4801-A795-609B78A4E38F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4675859" y="3473897"/>
              <a:ext cx="315150" cy="283258"/>
            </a:xfrm>
            <a:prstGeom prst="rect">
              <a:avLst/>
            </a:prstGeom>
            <a:ln w="12700">
              <a:noFill/>
              <a:miter lim="400000"/>
              <a:headEnd/>
              <a:tailEnd/>
            </a:ln>
          </p:spPr>
        </p:pic>
        <p:pic>
          <p:nvPicPr>
            <p:cNvPr id="20" name="PA-image26.tif">
              <a:extLst>
                <a:ext uri="{FF2B5EF4-FFF2-40B4-BE49-F238E27FC236}">
                  <a16:creationId xmlns:a16="http://schemas.microsoft.com/office/drawing/2014/main" id="{32794FA5-5E29-493D-9226-4E234AC70451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7528576" y="3413138"/>
              <a:ext cx="391490" cy="371842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21" name="PA-image28.png">
              <a:extLst>
                <a:ext uri="{FF2B5EF4-FFF2-40B4-BE49-F238E27FC236}">
                  <a16:creationId xmlns:a16="http://schemas.microsoft.com/office/drawing/2014/main" id="{867C624C-E121-47D2-92C8-BE576E139976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7" cstate="screen"/>
            <a:stretch>
              <a:fillRect/>
            </a:stretch>
          </p:blipFill>
          <p:spPr>
            <a:xfrm>
              <a:off x="4622140" y="2120220"/>
              <a:ext cx="322337" cy="320548"/>
            </a:xfrm>
            <a:prstGeom prst="rect">
              <a:avLst/>
            </a:prstGeom>
            <a:ln w="12700">
              <a:noFill/>
              <a:miter lim="400000"/>
              <a:headEnd/>
              <a:tailEnd/>
            </a:ln>
          </p:spPr>
        </p:pic>
        <p:sp>
          <p:nvSpPr>
            <p:cNvPr id="22" name="PA-形状 603">
              <a:extLst>
                <a:ext uri="{FF2B5EF4-FFF2-40B4-BE49-F238E27FC236}">
                  <a16:creationId xmlns:a16="http://schemas.microsoft.com/office/drawing/2014/main" id="{04F9A3C0-20B3-4925-812C-75C87C37058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423743" y="2980751"/>
              <a:ext cx="791015" cy="276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691" tIns="45691" rIns="45691" bIns="45691" numCol="1" anchor="t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1200" b="1" dirty="0">
                  <a:solidFill>
                    <a:schemeClr val="tx1"/>
                  </a:solidFill>
                  <a:sym typeface="Arial" panose="020B0604020202020204" pitchFamily="34" charset="0"/>
                </a:rPr>
                <a:t>控制中心</a:t>
              </a:r>
              <a:endParaRPr lang="en-US" altLang="zh-CN" sz="1200" b="1" dirty="0">
                <a:solidFill>
                  <a:schemeClr val="tx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3" name="PA-形状 603">
              <a:extLst>
                <a:ext uri="{FF2B5EF4-FFF2-40B4-BE49-F238E27FC236}">
                  <a16:creationId xmlns:a16="http://schemas.microsoft.com/office/drawing/2014/main" id="{6AAC07FB-F7C1-46C9-8064-3BC77A9F852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313406" y="2944380"/>
              <a:ext cx="791015" cy="276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691" tIns="45691" rIns="45691" bIns="45691" numCol="1" anchor="t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1200" b="1" dirty="0">
                  <a:solidFill>
                    <a:schemeClr val="tx1"/>
                  </a:solidFill>
                  <a:sym typeface="Arial" panose="020B0604020202020204" pitchFamily="34" charset="0"/>
                </a:rPr>
                <a:t>机器人</a:t>
              </a:r>
              <a:endParaRPr lang="en-US" altLang="zh-CN" sz="1200" b="1" dirty="0">
                <a:solidFill>
                  <a:schemeClr val="tx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4" name="PA-形状 603">
              <a:extLst>
                <a:ext uri="{FF2B5EF4-FFF2-40B4-BE49-F238E27FC236}">
                  <a16:creationId xmlns:a16="http://schemas.microsoft.com/office/drawing/2014/main" id="{C01553CB-41E1-432D-9137-58256CFA24C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217116" y="1635646"/>
              <a:ext cx="1140781" cy="276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691" tIns="45691" rIns="45691" bIns="45691" numCol="1" anchor="t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1200" b="1" dirty="0">
                  <a:solidFill>
                    <a:schemeClr val="tx1"/>
                  </a:solidFill>
                  <a:sym typeface="Arial" panose="020B0604020202020204" pitchFamily="34" charset="0"/>
                </a:rPr>
                <a:t>人工智能组件</a:t>
              </a:r>
              <a:endParaRPr lang="en-US" altLang="zh-CN" sz="1200" b="1" dirty="0">
                <a:solidFill>
                  <a:schemeClr val="tx1"/>
                </a:solidFill>
                <a:sym typeface="Arial" panose="020B0604020202020204" pitchFamily="34" charset="0"/>
              </a:endParaRPr>
            </a:p>
          </p:txBody>
        </p: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7A277D6D-046D-4478-AA17-FD3231550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9552" y="3226028"/>
              <a:ext cx="1033005" cy="77553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0B41C9D1-0AB1-4DF8-BEF1-68CFDE239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52293" y="1943314"/>
              <a:ext cx="1301363" cy="71160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D37584B3-8CE0-4303-98E7-2B6D107F38AE}"/>
                </a:ext>
              </a:extLst>
            </p:cNvPr>
            <p:cNvCxnSpPr/>
            <p:nvPr/>
          </p:nvCxnSpPr>
          <p:spPr>
            <a:xfrm>
              <a:off x="2663562" y="3643207"/>
              <a:ext cx="1499909" cy="12671"/>
            </a:xfrm>
            <a:prstGeom prst="straightConnector1">
              <a:avLst/>
            </a:prstGeom>
            <a:noFill/>
            <a:ln w="25400" cap="flat">
              <a:solidFill>
                <a:srgbClr val="0F6EC5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9CE43294-23BF-4F19-8A59-544C00E3D0B4}"/>
                </a:ext>
              </a:extLst>
            </p:cNvPr>
            <p:cNvCxnSpPr/>
            <p:nvPr/>
          </p:nvCxnSpPr>
          <p:spPr>
            <a:xfrm>
              <a:off x="5392589" y="3655682"/>
              <a:ext cx="1451831" cy="0"/>
            </a:xfrm>
            <a:prstGeom prst="straightConnector1">
              <a:avLst/>
            </a:prstGeom>
            <a:noFill/>
            <a:ln w="25400" cap="flat">
              <a:solidFill>
                <a:srgbClr val="0F6EC5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748903FF-27A5-4258-A40E-E24BC0732D65}"/>
                </a:ext>
              </a:extLst>
            </p:cNvPr>
            <p:cNvCxnSpPr/>
            <p:nvPr/>
          </p:nvCxnSpPr>
          <p:spPr>
            <a:xfrm>
              <a:off x="4791557" y="2688889"/>
              <a:ext cx="0" cy="314909"/>
            </a:xfrm>
            <a:prstGeom prst="straightConnector1">
              <a:avLst/>
            </a:prstGeom>
            <a:noFill/>
            <a:ln w="25400" cap="flat">
              <a:solidFill>
                <a:srgbClr val="0F6EC5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BFDE28D2-1B26-4082-B148-4BCFAF6A5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/>
            <a:stretch>
              <a:fillRect/>
            </a:stretch>
          </p:blipFill>
          <p:spPr>
            <a:xfrm>
              <a:off x="1691680" y="2016274"/>
              <a:ext cx="1140781" cy="511831"/>
            </a:xfrm>
            <a:prstGeom prst="rect">
              <a:avLst/>
            </a:prstGeom>
            <a:gradFill flip="none" rotWithShape="1">
              <a:gsLst>
                <a:gs pos="61000">
                  <a:srgbClr val="33D9F9">
                    <a:alpha val="0"/>
                  </a:srgbClr>
                </a:gs>
                <a:gs pos="100000">
                  <a:srgbClr val="33D9F9"/>
                </a:gs>
              </a:gsLst>
              <a:path path="circle">
                <a:fillToRect l="50000" t="50000" r="50000" b="50000"/>
              </a:path>
              <a:tileRect/>
            </a:gradFill>
            <a:ln w="0">
              <a:solidFill>
                <a:srgbClr val="0F6EC5"/>
              </a:solidFill>
            </a:ln>
            <a:effectLst>
              <a:glow rad="101600">
                <a:srgbClr val="33D9F9">
                  <a:alpha val="8000"/>
                </a:srgbClr>
              </a:glow>
            </a:effectLst>
          </p:spPr>
        </p:pic>
        <p:pic>
          <p:nvPicPr>
            <p:cNvPr id="31" name="Picture 8" descr="http://static.datagrand.com/images/ocr-ident-show-03.png">
              <a:extLst>
                <a:ext uri="{FF2B5EF4-FFF2-40B4-BE49-F238E27FC236}">
                  <a16:creationId xmlns:a16="http://schemas.microsoft.com/office/drawing/2014/main" id="{9A921E77-F242-42F4-A9A0-2400DA6E25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 cstate="screen"/>
            <a:srcRect/>
            <a:stretch>
              <a:fillRect/>
            </a:stretch>
          </p:blipFill>
          <p:spPr bwMode="auto">
            <a:xfrm>
              <a:off x="2962235" y="1923678"/>
              <a:ext cx="1206500" cy="820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id="{C0027B1B-541A-4C5E-B52D-39E29D43070E}"/>
                </a:ext>
              </a:extLst>
            </p:cNvPr>
            <p:cNvSpPr/>
            <p:nvPr/>
          </p:nvSpPr>
          <p:spPr>
            <a:xfrm>
              <a:off x="3135661" y="3223479"/>
              <a:ext cx="612859" cy="390332"/>
            </a:xfrm>
            <a:prstGeom prst="roundRect">
              <a:avLst>
                <a:gd name="adj" fmla="val 50000"/>
              </a:avLst>
            </a:prstGeom>
            <a:noFill/>
            <a:ln w="3175" cap="flat">
              <a:solidFill>
                <a:srgbClr val="0F6EC5"/>
              </a:solidFill>
              <a:prstDash val="dash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690" tIns="45690" rIns="45690" bIns="45690" numCol="1" spcCol="38100" rtlCol="0" anchor="ctr">
              <a:spAutoFit/>
            </a:bodyPr>
            <a:lstStyle/>
            <a:p>
              <a:pPr defTabSz="913765"/>
              <a:endParaRPr lang="zh-CN" altLang="en-US" sz="1200"/>
            </a:p>
          </p:txBody>
        </p:sp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A48CBB39-CC53-4D36-8CEC-4566B2B5B391}"/>
                </a:ext>
              </a:extLst>
            </p:cNvPr>
            <p:cNvSpPr/>
            <p:nvPr/>
          </p:nvSpPr>
          <p:spPr>
            <a:xfrm>
              <a:off x="5812986" y="3684105"/>
              <a:ext cx="612859" cy="390332"/>
            </a:xfrm>
            <a:prstGeom prst="roundRect">
              <a:avLst>
                <a:gd name="adj" fmla="val 50000"/>
              </a:avLst>
            </a:prstGeom>
            <a:noFill/>
            <a:ln w="3175" cap="flat">
              <a:solidFill>
                <a:srgbClr val="0F6EC5"/>
              </a:solidFill>
              <a:prstDash val="dash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690" tIns="45690" rIns="45690" bIns="45690" numCol="1" spcCol="38100" rtlCol="0" anchor="ctr">
              <a:spAutoFit/>
            </a:bodyPr>
            <a:lstStyle/>
            <a:p>
              <a:pPr defTabSz="913765"/>
              <a:endParaRPr lang="zh-CN" altLang="en-US" sz="1200"/>
            </a:p>
          </p:txBody>
        </p:sp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ED05A6FF-739E-40CF-B861-4A1C146C6C59}"/>
                </a:ext>
              </a:extLst>
            </p:cNvPr>
            <p:cNvSpPr/>
            <p:nvPr/>
          </p:nvSpPr>
          <p:spPr>
            <a:xfrm>
              <a:off x="5633605" y="3240225"/>
              <a:ext cx="953024" cy="390332"/>
            </a:xfrm>
            <a:prstGeom prst="roundRect">
              <a:avLst>
                <a:gd name="adj" fmla="val 50000"/>
              </a:avLst>
            </a:prstGeom>
            <a:noFill/>
            <a:ln w="3175" cap="flat">
              <a:solidFill>
                <a:srgbClr val="0F6EC5"/>
              </a:solidFill>
              <a:prstDash val="dash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690" tIns="45690" rIns="45690" bIns="45690" numCol="1" spcCol="38100" rtlCol="0" anchor="ctr">
              <a:spAutoFit/>
            </a:bodyPr>
            <a:lstStyle/>
            <a:p>
              <a:pPr defTabSz="913765"/>
              <a:endParaRPr lang="zh-CN" altLang="en-US" sz="1200"/>
            </a:p>
          </p:txBody>
        </p:sp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FA308AEB-0E51-4079-BCBA-FEF921E5F524}"/>
                </a:ext>
              </a:extLst>
            </p:cNvPr>
            <p:cNvSpPr/>
            <p:nvPr/>
          </p:nvSpPr>
          <p:spPr>
            <a:xfrm>
              <a:off x="4895245" y="2613466"/>
              <a:ext cx="612859" cy="390332"/>
            </a:xfrm>
            <a:prstGeom prst="roundRect">
              <a:avLst>
                <a:gd name="adj" fmla="val 50000"/>
              </a:avLst>
            </a:prstGeom>
            <a:noFill/>
            <a:ln w="3175" cap="flat">
              <a:solidFill>
                <a:srgbClr val="0F6EC5"/>
              </a:solidFill>
              <a:prstDash val="dash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690" tIns="45690" rIns="45690" bIns="45690" numCol="1" spcCol="38100" rtlCol="0" anchor="ctr">
              <a:spAutoFit/>
            </a:bodyPr>
            <a:lstStyle/>
            <a:p>
              <a:pPr defTabSz="913765"/>
              <a:endParaRPr lang="zh-CN" altLang="en-US" sz="1200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909A3A09-0F8F-4912-9CC1-797D70071C0A}"/>
                </a:ext>
              </a:extLst>
            </p:cNvPr>
            <p:cNvSpPr/>
            <p:nvPr/>
          </p:nvSpPr>
          <p:spPr>
            <a:xfrm>
              <a:off x="5368117" y="1580660"/>
              <a:ext cx="1152128" cy="9884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000" dirty="0">
                  <a:solidFill>
                    <a:srgbClr val="C00000"/>
                  </a:solidFill>
                  <a:latin typeface="+mn-ea"/>
                  <a:ea typeface="+mn-ea"/>
                </a:rPr>
                <a:t>图像识别</a:t>
              </a:r>
              <a:endParaRPr lang="en-US" altLang="zh-CN" sz="1000" dirty="0">
                <a:solidFill>
                  <a:srgbClr val="C00000"/>
                </a:solidFill>
                <a:latin typeface="+mn-ea"/>
                <a:ea typeface="+mn-ea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000" dirty="0">
                  <a:solidFill>
                    <a:srgbClr val="C00000"/>
                  </a:solidFill>
                  <a:latin typeface="+mn-ea"/>
                  <a:ea typeface="+mn-ea"/>
                </a:rPr>
                <a:t>图像结构化</a:t>
              </a:r>
              <a:endParaRPr lang="en-US" altLang="zh-CN" sz="1000" dirty="0">
                <a:solidFill>
                  <a:srgbClr val="C00000"/>
                </a:solidFill>
                <a:latin typeface="+mn-ea"/>
                <a:ea typeface="+mn-ea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000" dirty="0">
                  <a:solidFill>
                    <a:srgbClr val="C00000"/>
                  </a:solidFill>
                  <a:latin typeface="+mn-ea"/>
                  <a:ea typeface="+mn-ea"/>
                </a:rPr>
                <a:t>文档信息抽取</a:t>
              </a:r>
              <a:endParaRPr lang="en-US" altLang="zh-CN" sz="1000" dirty="0">
                <a:solidFill>
                  <a:srgbClr val="C00000"/>
                </a:solidFill>
                <a:latin typeface="+mn-ea"/>
                <a:ea typeface="+mn-ea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000" dirty="0">
                  <a:solidFill>
                    <a:srgbClr val="C00000"/>
                  </a:solidFill>
                  <a:latin typeface="+mn-ea"/>
                  <a:ea typeface="+mn-ea"/>
                </a:rPr>
                <a:t>地址解析</a:t>
              </a:r>
              <a:endParaRPr lang="en-US" altLang="zh-CN" sz="1000" dirty="0">
                <a:solidFill>
                  <a:srgbClr val="C00000"/>
                </a:solidFill>
                <a:latin typeface="+mn-ea"/>
                <a:ea typeface="+mn-ea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464FA593-4C6F-47E5-A1F0-56E85E704550}"/>
                </a:ext>
              </a:extLst>
            </p:cNvPr>
            <p:cNvSpPr/>
            <p:nvPr/>
          </p:nvSpPr>
          <p:spPr>
            <a:xfrm>
              <a:off x="903621" y="4137999"/>
              <a:ext cx="1512168" cy="7576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000" dirty="0">
                  <a:solidFill>
                    <a:srgbClr val="C00000"/>
                  </a:solidFill>
                  <a:latin typeface="+mn-ea"/>
                  <a:ea typeface="+mn-ea"/>
                </a:rPr>
                <a:t>可视化流程开发</a:t>
              </a:r>
              <a:endParaRPr lang="en-US" altLang="zh-CN" sz="1000" dirty="0">
                <a:solidFill>
                  <a:srgbClr val="C00000"/>
                </a:solidFill>
                <a:latin typeface="+mn-ea"/>
                <a:ea typeface="+mn-ea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000" dirty="0">
                  <a:solidFill>
                    <a:srgbClr val="C00000"/>
                  </a:solidFill>
                  <a:latin typeface="+mn-ea"/>
                  <a:ea typeface="+mn-ea"/>
                </a:rPr>
                <a:t>操作组件丰富</a:t>
              </a:r>
              <a:endParaRPr lang="en-US" altLang="zh-CN" sz="1000" dirty="0">
                <a:solidFill>
                  <a:srgbClr val="C00000"/>
                </a:solidFill>
                <a:latin typeface="+mn-ea"/>
                <a:ea typeface="+mn-ea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000" dirty="0">
                  <a:solidFill>
                    <a:srgbClr val="C00000"/>
                  </a:solidFill>
                  <a:latin typeface="+mn-ea"/>
                  <a:ea typeface="+mn-ea"/>
                </a:rPr>
                <a:t>一键发布任务</a:t>
              </a:r>
              <a:endParaRPr lang="en-US" altLang="zh-CN" sz="1000" dirty="0">
                <a:solidFill>
                  <a:srgbClr val="C00000"/>
                </a:solidFill>
                <a:latin typeface="+mn-ea"/>
                <a:ea typeface="+mn-ea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7162FDCD-8FBA-4005-B6CC-88CD6A93ACA2}"/>
                </a:ext>
              </a:extLst>
            </p:cNvPr>
            <p:cNvSpPr/>
            <p:nvPr/>
          </p:nvSpPr>
          <p:spPr>
            <a:xfrm>
              <a:off x="4071973" y="4103554"/>
              <a:ext cx="1512168" cy="9884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000" dirty="0">
                  <a:solidFill>
                    <a:srgbClr val="C00000"/>
                  </a:solidFill>
                  <a:latin typeface="+mn-ea"/>
                  <a:ea typeface="+mn-ea"/>
                </a:rPr>
                <a:t>机器人部署规划</a:t>
              </a:r>
              <a:endParaRPr lang="en-US" altLang="zh-CN" sz="1000" dirty="0">
                <a:solidFill>
                  <a:srgbClr val="C00000"/>
                </a:solidFill>
                <a:latin typeface="+mn-ea"/>
                <a:ea typeface="+mn-ea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000" dirty="0">
                  <a:solidFill>
                    <a:srgbClr val="C00000"/>
                  </a:solidFill>
                  <a:latin typeface="+mn-ea"/>
                  <a:ea typeface="+mn-ea"/>
                </a:rPr>
                <a:t>任务执行规划</a:t>
              </a:r>
              <a:endParaRPr lang="en-US" altLang="zh-CN" sz="1000" dirty="0">
                <a:solidFill>
                  <a:srgbClr val="C00000"/>
                </a:solidFill>
                <a:latin typeface="+mn-ea"/>
                <a:ea typeface="+mn-ea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000" dirty="0">
                  <a:solidFill>
                    <a:srgbClr val="C00000"/>
                  </a:solidFill>
                  <a:latin typeface="+mn-ea"/>
                  <a:ea typeface="+mn-ea"/>
                </a:rPr>
                <a:t>任务运行监控</a:t>
              </a:r>
              <a:endParaRPr lang="en-US" altLang="zh-CN" sz="1000" dirty="0">
                <a:solidFill>
                  <a:srgbClr val="C00000"/>
                </a:solidFill>
                <a:latin typeface="+mn-ea"/>
                <a:ea typeface="+mn-ea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000" dirty="0">
                  <a:solidFill>
                    <a:srgbClr val="C00000"/>
                  </a:solidFill>
                  <a:latin typeface="+mn-ea"/>
                  <a:ea typeface="+mn-ea"/>
                </a:rPr>
                <a:t>报表分析</a:t>
              </a:r>
              <a:endParaRPr lang="en-US" altLang="zh-CN" sz="1000" dirty="0">
                <a:solidFill>
                  <a:srgbClr val="C00000"/>
                </a:solidFill>
                <a:latin typeface="+mn-ea"/>
                <a:ea typeface="+mn-ea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6E04A18A-C4E2-42F6-8634-579C381F2419}"/>
                </a:ext>
              </a:extLst>
            </p:cNvPr>
            <p:cNvSpPr/>
            <p:nvPr/>
          </p:nvSpPr>
          <p:spPr>
            <a:xfrm>
              <a:off x="7096309" y="4031546"/>
              <a:ext cx="1512168" cy="7576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000" dirty="0">
                  <a:solidFill>
                    <a:srgbClr val="C00000"/>
                  </a:solidFill>
                  <a:latin typeface="+mn-ea"/>
                  <a:ea typeface="+mn-ea"/>
                </a:rPr>
                <a:t>日志</a:t>
              </a:r>
              <a:endParaRPr lang="en-US" altLang="zh-CN" sz="1000" dirty="0">
                <a:solidFill>
                  <a:srgbClr val="C00000"/>
                </a:solidFill>
                <a:latin typeface="+mn-ea"/>
                <a:ea typeface="+mn-ea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000" dirty="0">
                  <a:solidFill>
                    <a:srgbClr val="C00000"/>
                  </a:solidFill>
                  <a:latin typeface="+mn-ea"/>
                  <a:ea typeface="+mn-ea"/>
                </a:rPr>
                <a:t>手动执行</a:t>
              </a:r>
              <a:endParaRPr lang="en-US" altLang="zh-CN" sz="1000" dirty="0">
                <a:solidFill>
                  <a:srgbClr val="C00000"/>
                </a:solidFill>
                <a:latin typeface="+mn-ea"/>
                <a:ea typeface="+mn-ea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000" dirty="0">
                  <a:solidFill>
                    <a:srgbClr val="C00000"/>
                  </a:solidFill>
                  <a:latin typeface="+mn-ea"/>
                  <a:ea typeface="+mn-ea"/>
                </a:rPr>
                <a:t>人机协同</a:t>
              </a:r>
              <a:endParaRPr lang="en-US" altLang="zh-CN" sz="1000" dirty="0">
                <a:solidFill>
                  <a:srgbClr val="C00000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16ED7B3E-91E2-4042-942C-2056F6676A7F}"/>
              </a:ext>
            </a:extLst>
          </p:cNvPr>
          <p:cNvGrpSpPr/>
          <p:nvPr/>
        </p:nvGrpSpPr>
        <p:grpSpPr>
          <a:xfrm flipV="1">
            <a:off x="1774525" y="2101024"/>
            <a:ext cx="8403071" cy="273425"/>
            <a:chOff x="143420" y="757394"/>
            <a:chExt cx="3259322" cy="8302072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1AE530F6-6220-4050-9A43-CF178972CCC6}"/>
                </a:ext>
              </a:extLst>
            </p:cNvPr>
            <p:cNvSpPr/>
            <p:nvPr/>
          </p:nvSpPr>
          <p:spPr>
            <a:xfrm>
              <a:off x="180187" y="1039823"/>
              <a:ext cx="3222555" cy="958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1" hangingPunct="1">
                <a:lnSpc>
                  <a:spcPct val="150000"/>
                </a:lnSpc>
                <a:spcBef>
                  <a:spcPct val="20000"/>
                </a:spcBef>
                <a:buFont typeface="Wingdings" panose="05000000000000000000" pitchFamily="2" charset="2"/>
                <a:buChar char="n"/>
              </a:pPr>
              <a:endParaRPr lang="zh-CN" alt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AutoShape 9">
              <a:extLst>
                <a:ext uri="{FF2B5EF4-FFF2-40B4-BE49-F238E27FC236}">
                  <a16:creationId xmlns:a16="http://schemas.microsoft.com/office/drawing/2014/main" id="{5DD50162-9985-488E-9D9A-75B36ED69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20" y="757394"/>
              <a:ext cx="3196505" cy="8302072"/>
            </a:xfrm>
            <a:prstGeom prst="roundRect">
              <a:avLst>
                <a:gd name="adj" fmla="val 5630"/>
              </a:avLst>
            </a:prstGeom>
            <a:noFill/>
            <a:ln w="6350">
              <a:solidFill>
                <a:srgbClr val="C0C0C0"/>
              </a:solidFill>
              <a:round/>
            </a:ln>
          </p:spPr>
          <p:txBody>
            <a:bodyPr wrap="none" anchor="b"/>
            <a:lstStyle/>
            <a:p>
              <a:pPr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E1B40C"/>
                </a:buClr>
                <a:buFont typeface="微软雅黑" panose="020B0503020204020204" pitchFamily="34" charset="-122"/>
                <a:buNone/>
                <a:defRPr/>
              </a:pPr>
              <a:endParaRPr lang="zh-CN" altLang="en-US" sz="1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1" name="矩形 50">
            <a:extLst>
              <a:ext uri="{FF2B5EF4-FFF2-40B4-BE49-F238E27FC236}">
                <a16:creationId xmlns:a16="http://schemas.microsoft.com/office/drawing/2014/main" id="{C53E1B0C-AB1C-4D96-8396-40BE871C7126}"/>
              </a:ext>
            </a:extLst>
          </p:cNvPr>
          <p:cNvSpPr/>
          <p:nvPr/>
        </p:nvSpPr>
        <p:spPr>
          <a:xfrm>
            <a:off x="1752660" y="2054374"/>
            <a:ext cx="8280920" cy="295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b="1" dirty="0">
                <a:solidFill>
                  <a:srgbClr val="C00000"/>
                </a:solidFill>
                <a:latin typeface="+mn-ea"/>
                <a:ea typeface="+mn-ea"/>
              </a:rPr>
              <a:t>平台及</a:t>
            </a:r>
            <a:r>
              <a:rPr lang="en-US" altLang="zh-CN" sz="1000" b="1" dirty="0">
                <a:solidFill>
                  <a:srgbClr val="C00000"/>
                </a:solidFill>
                <a:latin typeface="+mn-ea"/>
                <a:ea typeface="+mn-ea"/>
              </a:rPr>
              <a:t>AI</a:t>
            </a:r>
            <a:r>
              <a:rPr lang="zh-CN" altLang="en-US" sz="1000" b="1" dirty="0">
                <a:solidFill>
                  <a:srgbClr val="C00000"/>
                </a:solidFill>
                <a:latin typeface="+mn-ea"/>
                <a:ea typeface="+mn-ea"/>
              </a:rPr>
              <a:t>服务建设：</a:t>
            </a:r>
            <a:r>
              <a:rPr lang="zh-CN" altLang="en-US" sz="1000" dirty="0">
                <a:latin typeface="+mn-ea"/>
                <a:ea typeface="+mn-ea"/>
              </a:rPr>
              <a:t>目前已完成包含开发平台、控制中心、机器人三部分的</a:t>
            </a:r>
            <a:r>
              <a:rPr lang="en-US" altLang="zh-CN" sz="1000" dirty="0">
                <a:latin typeface="+mn-ea"/>
                <a:ea typeface="+mn-ea"/>
              </a:rPr>
              <a:t>RPA</a:t>
            </a:r>
            <a:r>
              <a:rPr lang="zh-CN" altLang="en-US" sz="1000" dirty="0">
                <a:latin typeface="+mn-ea"/>
                <a:ea typeface="+mn-ea"/>
              </a:rPr>
              <a:t>平台建设，同时自研了大量的人工智能组件为</a:t>
            </a:r>
            <a:r>
              <a:rPr lang="en-US" altLang="zh-CN" sz="1000" dirty="0">
                <a:latin typeface="+mn-ea"/>
                <a:ea typeface="+mn-ea"/>
              </a:rPr>
              <a:t>RPA</a:t>
            </a:r>
            <a:r>
              <a:rPr lang="zh-CN" altLang="en-US" sz="1000" dirty="0">
                <a:latin typeface="+mn-ea"/>
                <a:ea typeface="+mn-ea"/>
              </a:rPr>
              <a:t>流程提供服务</a:t>
            </a:r>
            <a:endParaRPr lang="zh-CN" altLang="zh-CN" sz="1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05912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8ED63A-3878-C846-A2FE-A0C6EA24B4F0}"/>
              </a:ext>
            </a:extLst>
          </p:cNvPr>
          <p:cNvSpPr/>
          <p:nvPr/>
        </p:nvSpPr>
        <p:spPr>
          <a:xfrm>
            <a:off x="726441" y="1750545"/>
            <a:ext cx="428625" cy="20275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数字化生产力部署前</a:t>
            </a:r>
            <a:endParaRPr kumimoji="1" lang="zh-CN" altLang="en-US" sz="1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F54DDDC-0F97-5247-8255-1D822CE8DB00}"/>
              </a:ext>
            </a:extLst>
          </p:cNvPr>
          <p:cNvSpPr/>
          <p:nvPr/>
        </p:nvSpPr>
        <p:spPr>
          <a:xfrm>
            <a:off x="726441" y="4327375"/>
            <a:ext cx="428625" cy="2027555"/>
          </a:xfrm>
          <a:prstGeom prst="rect">
            <a:avLst/>
          </a:prstGeom>
          <a:solidFill>
            <a:srgbClr val="00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数字化生产力部署后</a:t>
            </a:r>
            <a:endParaRPr kumimoji="1" lang="zh-CN" altLang="en-US" sz="1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955931B-977E-8144-89D7-09510B6984BF}"/>
              </a:ext>
            </a:extLst>
          </p:cNvPr>
          <p:cNvSpPr txBox="1"/>
          <p:nvPr/>
        </p:nvSpPr>
        <p:spPr>
          <a:xfrm>
            <a:off x="4983679" y="1106756"/>
            <a:ext cx="1879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全流程手工执行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91131CB-23F3-E840-8849-944B1A0360B8}"/>
              </a:ext>
            </a:extLst>
          </p:cNvPr>
          <p:cNvSpPr txBox="1"/>
          <p:nvPr/>
        </p:nvSpPr>
        <p:spPr>
          <a:xfrm>
            <a:off x="3450419" y="4165460"/>
            <a:ext cx="5264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b="1">
                <a:solidFill>
                  <a:srgbClr val="04AF59"/>
                </a:solidFill>
                <a:latin typeface="微软雅黑" panose="020B0503020204020204" charset="-122"/>
                <a:ea typeface="微软雅黑" panose="020B0503020204020204" charset="-122"/>
              </a:rPr>
              <a:t>机器人自动完成登录系统、新建商品信息等业务流程</a:t>
            </a:r>
            <a:endParaRPr kumimoji="1" lang="zh-CN" altLang="en-US" sz="1400" b="1" dirty="0">
              <a:solidFill>
                <a:srgbClr val="04AF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 descr="ibot">
            <a:extLst>
              <a:ext uri="{FF2B5EF4-FFF2-40B4-BE49-F238E27FC236}">
                <a16:creationId xmlns:a16="http://schemas.microsoft.com/office/drawing/2014/main" id="{68B93D38-B207-F344-A981-A53D765689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8649" y="4771515"/>
            <a:ext cx="565150" cy="565150"/>
          </a:xfrm>
          <a:prstGeom prst="rect">
            <a:avLst/>
          </a:prstGeom>
        </p:spPr>
      </p:pic>
      <p:pic>
        <p:nvPicPr>
          <p:cNvPr id="14" name="图片 13" descr="人 (2)">
            <a:extLst>
              <a:ext uri="{FF2B5EF4-FFF2-40B4-BE49-F238E27FC236}">
                <a16:creationId xmlns:a16="http://schemas.microsoft.com/office/drawing/2014/main" id="{F96DD702-1806-0C46-8F62-9A1A51AC86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3731917" y="1723564"/>
            <a:ext cx="607596" cy="607596"/>
          </a:xfrm>
          <a:prstGeom prst="rect">
            <a:avLst/>
          </a:prstGeom>
        </p:spPr>
      </p:pic>
      <p:pic>
        <p:nvPicPr>
          <p:cNvPr id="15" name="图片 14" descr="人 (2)">
            <a:extLst>
              <a:ext uri="{FF2B5EF4-FFF2-40B4-BE49-F238E27FC236}">
                <a16:creationId xmlns:a16="http://schemas.microsoft.com/office/drawing/2014/main" id="{F1C1D068-861A-5A4E-8558-0542721D69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5486595" y="1737625"/>
            <a:ext cx="607596" cy="607596"/>
          </a:xfrm>
          <a:prstGeom prst="rect">
            <a:avLst/>
          </a:prstGeom>
        </p:spPr>
      </p:pic>
      <p:pic>
        <p:nvPicPr>
          <p:cNvPr id="16" name="图片 15" descr="文件 (3)">
            <a:extLst>
              <a:ext uri="{FF2B5EF4-FFF2-40B4-BE49-F238E27FC236}">
                <a16:creationId xmlns:a16="http://schemas.microsoft.com/office/drawing/2014/main" id="{FD514426-CAA5-D240-91FD-628F4A453C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</a:blip>
          <a:stretch>
            <a:fillRect/>
          </a:stretch>
        </p:blipFill>
        <p:spPr>
          <a:xfrm>
            <a:off x="6785910" y="3027157"/>
            <a:ext cx="349732" cy="349732"/>
          </a:xfrm>
          <a:prstGeom prst="rect">
            <a:avLst/>
          </a:prstGeom>
        </p:spPr>
      </p:pic>
      <p:pic>
        <p:nvPicPr>
          <p:cNvPr id="17" name="图形 16" descr="Internet">
            <a:extLst>
              <a:ext uri="{FF2B5EF4-FFF2-40B4-BE49-F238E27FC236}">
                <a16:creationId xmlns:a16="http://schemas.microsoft.com/office/drawing/2014/main" id="{F0A36638-6104-7646-AEB1-F732BE824E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89933" y="1837684"/>
            <a:ext cx="403296" cy="403296"/>
          </a:xfrm>
          <a:prstGeom prst="rect">
            <a:avLst/>
          </a:prstGeom>
        </p:spPr>
      </p:pic>
      <p:pic>
        <p:nvPicPr>
          <p:cNvPr id="18" name="图形 17" descr="月历">
            <a:extLst>
              <a:ext uri="{FF2B5EF4-FFF2-40B4-BE49-F238E27FC236}">
                <a16:creationId xmlns:a16="http://schemas.microsoft.com/office/drawing/2014/main" id="{EA9584C3-FD8C-9F44-BB7F-691CDB2133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14362" y="1838725"/>
            <a:ext cx="405396" cy="405396"/>
          </a:xfrm>
          <a:prstGeom prst="rect">
            <a:avLst/>
          </a:prstGeom>
        </p:spPr>
      </p:pic>
      <p:pic>
        <p:nvPicPr>
          <p:cNvPr id="19" name="图片 18" descr="人 (2)">
            <a:extLst>
              <a:ext uri="{FF2B5EF4-FFF2-40B4-BE49-F238E27FC236}">
                <a16:creationId xmlns:a16="http://schemas.microsoft.com/office/drawing/2014/main" id="{302F3A24-CB52-6543-90A7-6AA6A9A5E5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6997789" y="1711069"/>
            <a:ext cx="607596" cy="607596"/>
          </a:xfrm>
          <a:prstGeom prst="rect">
            <a:avLst/>
          </a:prstGeom>
        </p:spPr>
      </p:pic>
      <p:pic>
        <p:nvPicPr>
          <p:cNvPr id="20" name="图形 19" descr="统计信息 RTL">
            <a:extLst>
              <a:ext uri="{FF2B5EF4-FFF2-40B4-BE49-F238E27FC236}">
                <a16:creationId xmlns:a16="http://schemas.microsoft.com/office/drawing/2014/main" id="{4B0E44DB-C3D4-6B4B-AC7E-37C60CDEB2C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13202" y="1864766"/>
            <a:ext cx="307778" cy="307777"/>
          </a:xfrm>
          <a:prstGeom prst="rect">
            <a:avLst/>
          </a:prstGeom>
        </p:spPr>
      </p:pic>
      <p:pic>
        <p:nvPicPr>
          <p:cNvPr id="21" name="图片 20" descr="人 (2)">
            <a:extLst>
              <a:ext uri="{FF2B5EF4-FFF2-40B4-BE49-F238E27FC236}">
                <a16:creationId xmlns:a16="http://schemas.microsoft.com/office/drawing/2014/main" id="{85389B67-5974-2748-A07E-B08D7E2791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8351897" y="1722455"/>
            <a:ext cx="607596" cy="607596"/>
          </a:xfrm>
          <a:prstGeom prst="rect">
            <a:avLst/>
          </a:prstGeom>
        </p:spPr>
      </p:pic>
      <p:pic>
        <p:nvPicPr>
          <p:cNvPr id="22" name="图形 21" descr="列表">
            <a:extLst>
              <a:ext uri="{FF2B5EF4-FFF2-40B4-BE49-F238E27FC236}">
                <a16:creationId xmlns:a16="http://schemas.microsoft.com/office/drawing/2014/main" id="{660254DF-797B-774F-968B-07493CA2D9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53171" y="1817047"/>
            <a:ext cx="335200" cy="335200"/>
          </a:xfrm>
          <a:prstGeom prst="rect">
            <a:avLst/>
          </a:prstGeom>
        </p:spPr>
      </p:pic>
      <p:pic>
        <p:nvPicPr>
          <p:cNvPr id="23" name="图片 22" descr="人 (2)">
            <a:extLst>
              <a:ext uri="{FF2B5EF4-FFF2-40B4-BE49-F238E27FC236}">
                <a16:creationId xmlns:a16="http://schemas.microsoft.com/office/drawing/2014/main" id="{C534BB7A-5AB3-9447-B081-AF65F88DE1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8332487" y="3037445"/>
            <a:ext cx="607596" cy="607596"/>
          </a:xfrm>
          <a:prstGeom prst="rect">
            <a:avLst/>
          </a:prstGeom>
        </p:spPr>
      </p:pic>
      <p:pic>
        <p:nvPicPr>
          <p:cNvPr id="24" name="图片 23" descr="人 (2)">
            <a:extLst>
              <a:ext uri="{FF2B5EF4-FFF2-40B4-BE49-F238E27FC236}">
                <a16:creationId xmlns:a16="http://schemas.microsoft.com/office/drawing/2014/main" id="{EFB5824C-AAF9-0149-8338-9B1AB03B98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7057700" y="3042624"/>
            <a:ext cx="607596" cy="607596"/>
          </a:xfrm>
          <a:prstGeom prst="rect">
            <a:avLst/>
          </a:prstGeom>
        </p:spPr>
      </p:pic>
      <p:pic>
        <p:nvPicPr>
          <p:cNvPr id="25" name="图片 24" descr="人 (2)">
            <a:extLst>
              <a:ext uri="{FF2B5EF4-FFF2-40B4-BE49-F238E27FC236}">
                <a16:creationId xmlns:a16="http://schemas.microsoft.com/office/drawing/2014/main" id="{EA043DAD-26FE-504E-9C09-8A0C3F2366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3744074" y="2991984"/>
            <a:ext cx="607596" cy="607596"/>
          </a:xfrm>
          <a:prstGeom prst="rect">
            <a:avLst/>
          </a:prstGeom>
        </p:spPr>
      </p:pic>
      <p:pic>
        <p:nvPicPr>
          <p:cNvPr id="26" name="图形 25" descr="复选标记">
            <a:extLst>
              <a:ext uri="{FF2B5EF4-FFF2-40B4-BE49-F238E27FC236}">
                <a16:creationId xmlns:a16="http://schemas.microsoft.com/office/drawing/2014/main" id="{8C0916C1-929B-D043-A3B8-71F9E46331C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460756" y="3007736"/>
            <a:ext cx="349732" cy="349732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7D9CB7B5-7048-0E4D-B814-E4FE079309C4}"/>
              </a:ext>
            </a:extLst>
          </p:cNvPr>
          <p:cNvSpPr txBox="1"/>
          <p:nvPr/>
        </p:nvSpPr>
        <p:spPr>
          <a:xfrm>
            <a:off x="3293118" y="2418649"/>
            <a:ext cx="1384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登录指定邮箱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6FA1D0E-9932-3245-8064-2F3E4AE0906A}"/>
              </a:ext>
            </a:extLst>
          </p:cNvPr>
          <p:cNvSpPr txBox="1"/>
          <p:nvPr/>
        </p:nvSpPr>
        <p:spPr>
          <a:xfrm>
            <a:off x="3442377" y="3681484"/>
            <a:ext cx="1113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保存验真信息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9373BD7-466F-854A-A306-F3BBF7CE9EBD}"/>
              </a:ext>
            </a:extLst>
          </p:cNvPr>
          <p:cNvSpPr txBox="1"/>
          <p:nvPr/>
        </p:nvSpPr>
        <p:spPr>
          <a:xfrm>
            <a:off x="6688702" y="3725173"/>
            <a:ext cx="12712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填入发票要素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8005495-53E8-5B4F-A468-E04BAF9BFFF7}"/>
              </a:ext>
            </a:extLst>
          </p:cNvPr>
          <p:cNvSpPr txBox="1"/>
          <p:nvPr/>
        </p:nvSpPr>
        <p:spPr>
          <a:xfrm>
            <a:off x="7972703" y="3736539"/>
            <a:ext cx="1270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登录验真网站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FE8C83F-9F66-8F40-995F-EB838ADCE489}"/>
              </a:ext>
            </a:extLst>
          </p:cNvPr>
          <p:cNvSpPr txBox="1"/>
          <p:nvPr/>
        </p:nvSpPr>
        <p:spPr>
          <a:xfrm>
            <a:off x="8090747" y="2354837"/>
            <a:ext cx="1113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提取附件信息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5E85C21-7C7D-0142-B183-FC908446D450}"/>
              </a:ext>
            </a:extLst>
          </p:cNvPr>
          <p:cNvSpPr txBox="1"/>
          <p:nvPr/>
        </p:nvSpPr>
        <p:spPr>
          <a:xfrm>
            <a:off x="6726705" y="2361797"/>
            <a:ext cx="111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下载附件</a:t>
            </a:r>
          </a:p>
          <a:p>
            <a:pPr algn="ctr"/>
            <a:endParaRPr kumimoji="1"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2A7A6AAC-DD58-5548-A811-C4B68C3D461D}"/>
              </a:ext>
            </a:extLst>
          </p:cNvPr>
          <p:cNvSpPr txBox="1"/>
          <p:nvPr/>
        </p:nvSpPr>
        <p:spPr>
          <a:xfrm>
            <a:off x="5250293" y="2381084"/>
            <a:ext cx="111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根据邮件名称状态寻找指定邮件</a:t>
            </a:r>
          </a:p>
        </p:txBody>
      </p:sp>
      <p:pic>
        <p:nvPicPr>
          <p:cNvPr id="34" name="图形 33" descr="目标受众">
            <a:extLst>
              <a:ext uri="{FF2B5EF4-FFF2-40B4-BE49-F238E27FC236}">
                <a16:creationId xmlns:a16="http://schemas.microsoft.com/office/drawing/2014/main" id="{2F9A929D-77C1-5747-BE42-F33DEFB2FE6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138639" y="2985084"/>
            <a:ext cx="349732" cy="349732"/>
          </a:xfrm>
          <a:prstGeom prst="rect">
            <a:avLst/>
          </a:prstGeom>
        </p:spPr>
      </p:pic>
      <p:sp>
        <p:nvSpPr>
          <p:cNvPr id="35" name="箭头: 右 90">
            <a:extLst>
              <a:ext uri="{FF2B5EF4-FFF2-40B4-BE49-F238E27FC236}">
                <a16:creationId xmlns:a16="http://schemas.microsoft.com/office/drawing/2014/main" id="{FEB06653-512A-574F-BBC8-CC0D8D245EBF}"/>
              </a:ext>
            </a:extLst>
          </p:cNvPr>
          <p:cNvSpPr/>
          <p:nvPr/>
        </p:nvSpPr>
        <p:spPr>
          <a:xfrm>
            <a:off x="7690188" y="2107873"/>
            <a:ext cx="490433" cy="152772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箭头: 右 91">
            <a:extLst>
              <a:ext uri="{FF2B5EF4-FFF2-40B4-BE49-F238E27FC236}">
                <a16:creationId xmlns:a16="http://schemas.microsoft.com/office/drawing/2014/main" id="{8B34636D-5ECE-0A4A-9FB1-E69A8D93FD1B}"/>
              </a:ext>
            </a:extLst>
          </p:cNvPr>
          <p:cNvSpPr/>
          <p:nvPr/>
        </p:nvSpPr>
        <p:spPr>
          <a:xfrm>
            <a:off x="6231838" y="2120988"/>
            <a:ext cx="490433" cy="171976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箭头: 右 92">
            <a:extLst>
              <a:ext uri="{FF2B5EF4-FFF2-40B4-BE49-F238E27FC236}">
                <a16:creationId xmlns:a16="http://schemas.microsoft.com/office/drawing/2014/main" id="{85536A3E-DA55-104A-9DF5-D304CACBF5AA}"/>
              </a:ext>
            </a:extLst>
          </p:cNvPr>
          <p:cNvSpPr/>
          <p:nvPr/>
        </p:nvSpPr>
        <p:spPr>
          <a:xfrm>
            <a:off x="4460327" y="2129754"/>
            <a:ext cx="490433" cy="171976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箭头: 下 93">
            <a:extLst>
              <a:ext uri="{FF2B5EF4-FFF2-40B4-BE49-F238E27FC236}">
                <a16:creationId xmlns:a16="http://schemas.microsoft.com/office/drawing/2014/main" id="{DE94BA7D-9564-4649-A1A1-E05B5D546E18}"/>
              </a:ext>
            </a:extLst>
          </p:cNvPr>
          <p:cNvSpPr/>
          <p:nvPr/>
        </p:nvSpPr>
        <p:spPr>
          <a:xfrm>
            <a:off x="8572279" y="2636544"/>
            <a:ext cx="150829" cy="309801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9" name="箭头: 左 94">
            <a:extLst>
              <a:ext uri="{FF2B5EF4-FFF2-40B4-BE49-F238E27FC236}">
                <a16:creationId xmlns:a16="http://schemas.microsoft.com/office/drawing/2014/main" id="{EE5DFFF6-B007-4940-ABF9-613D9E2EEE92}"/>
              </a:ext>
            </a:extLst>
          </p:cNvPr>
          <p:cNvSpPr/>
          <p:nvPr/>
        </p:nvSpPr>
        <p:spPr>
          <a:xfrm>
            <a:off x="7786190" y="3389782"/>
            <a:ext cx="428625" cy="175619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40" name="图片 39" descr="文件 (4)">
            <a:extLst>
              <a:ext uri="{FF2B5EF4-FFF2-40B4-BE49-F238E27FC236}">
                <a16:creationId xmlns:a16="http://schemas.microsoft.com/office/drawing/2014/main" id="{393649CC-0612-964D-AF72-8DFFCF4246D3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297004" y="4959208"/>
            <a:ext cx="326154" cy="326154"/>
          </a:xfrm>
          <a:prstGeom prst="rect">
            <a:avLst/>
          </a:prstGeom>
        </p:spPr>
      </p:pic>
      <p:pic>
        <p:nvPicPr>
          <p:cNvPr id="41" name="图形 40" descr="月历">
            <a:extLst>
              <a:ext uri="{FF2B5EF4-FFF2-40B4-BE49-F238E27FC236}">
                <a16:creationId xmlns:a16="http://schemas.microsoft.com/office/drawing/2014/main" id="{BB630B42-AD14-374F-BDC1-CAE4CF953B8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621430" y="4781354"/>
            <a:ext cx="340931" cy="340931"/>
          </a:xfrm>
          <a:prstGeom prst="rect">
            <a:avLst/>
          </a:prstGeom>
        </p:spPr>
      </p:pic>
      <p:pic>
        <p:nvPicPr>
          <p:cNvPr id="42" name="图片 41" descr="ibot">
            <a:extLst>
              <a:ext uri="{FF2B5EF4-FFF2-40B4-BE49-F238E27FC236}">
                <a16:creationId xmlns:a16="http://schemas.microsoft.com/office/drawing/2014/main" id="{4D053603-AABE-A643-B7C4-FFD61D92990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4472" y="4763102"/>
            <a:ext cx="565151" cy="565151"/>
          </a:xfrm>
          <a:prstGeom prst="rect">
            <a:avLst/>
          </a:prstGeom>
        </p:spPr>
      </p:pic>
      <p:pic>
        <p:nvPicPr>
          <p:cNvPr id="43" name="图形 42" descr="Internet">
            <a:extLst>
              <a:ext uri="{FF2B5EF4-FFF2-40B4-BE49-F238E27FC236}">
                <a16:creationId xmlns:a16="http://schemas.microsoft.com/office/drawing/2014/main" id="{EFE03FE5-864D-5D4C-B15D-A6156BF7D0D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835372" y="4867352"/>
            <a:ext cx="403296" cy="403296"/>
          </a:xfrm>
          <a:prstGeom prst="rect">
            <a:avLst/>
          </a:prstGeom>
        </p:spPr>
      </p:pic>
      <p:pic>
        <p:nvPicPr>
          <p:cNvPr id="44" name="图片 43" descr="ibot">
            <a:extLst>
              <a:ext uri="{FF2B5EF4-FFF2-40B4-BE49-F238E27FC236}">
                <a16:creationId xmlns:a16="http://schemas.microsoft.com/office/drawing/2014/main" id="{CD9A09CD-1B2E-0B45-9D13-03E3D6534D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20316" y="4769529"/>
            <a:ext cx="565151" cy="565151"/>
          </a:xfrm>
          <a:prstGeom prst="rect">
            <a:avLst/>
          </a:prstGeom>
        </p:spPr>
      </p:pic>
      <p:pic>
        <p:nvPicPr>
          <p:cNvPr id="47" name="图形 46" descr="智能手机">
            <a:extLst>
              <a:ext uri="{FF2B5EF4-FFF2-40B4-BE49-F238E27FC236}">
                <a16:creationId xmlns:a16="http://schemas.microsoft.com/office/drawing/2014/main" id="{9B2FA4AE-4900-EE4C-804D-5C9862B10AB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644773" y="4894436"/>
            <a:ext cx="384997" cy="384997"/>
          </a:xfrm>
          <a:prstGeom prst="rect">
            <a:avLst/>
          </a:prstGeom>
        </p:spPr>
      </p:pic>
      <p:pic>
        <p:nvPicPr>
          <p:cNvPr id="48" name="图片 47" descr="ibot">
            <a:extLst>
              <a:ext uri="{FF2B5EF4-FFF2-40B4-BE49-F238E27FC236}">
                <a16:creationId xmlns:a16="http://schemas.microsoft.com/office/drawing/2014/main" id="{69992CDE-7000-3D46-9C23-1F81A475647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8415" y="4763101"/>
            <a:ext cx="565151" cy="565151"/>
          </a:xfrm>
          <a:prstGeom prst="rect">
            <a:avLst/>
          </a:prstGeom>
        </p:spPr>
      </p:pic>
      <p:sp>
        <p:nvSpPr>
          <p:cNvPr id="49" name="文本框 48">
            <a:extLst>
              <a:ext uri="{FF2B5EF4-FFF2-40B4-BE49-F238E27FC236}">
                <a16:creationId xmlns:a16="http://schemas.microsoft.com/office/drawing/2014/main" id="{360C7EE9-75D8-C347-80EE-BCA91A4E9A8A}"/>
              </a:ext>
            </a:extLst>
          </p:cNvPr>
          <p:cNvSpPr txBox="1"/>
          <p:nvPr/>
        </p:nvSpPr>
        <p:spPr>
          <a:xfrm>
            <a:off x="2257603" y="5442345"/>
            <a:ext cx="1113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rgbClr val="00AE57"/>
                </a:solidFill>
                <a:latin typeface="微软雅黑" panose="020B0503020204020204" charset="-122"/>
                <a:ea typeface="微软雅黑" panose="020B0503020204020204" charset="-122"/>
              </a:rPr>
              <a:t>登录指定邮箱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9DE11FDA-7BC8-164A-BCEE-3B990BFC3AC4}"/>
              </a:ext>
            </a:extLst>
          </p:cNvPr>
          <p:cNvSpPr txBox="1"/>
          <p:nvPr/>
        </p:nvSpPr>
        <p:spPr>
          <a:xfrm>
            <a:off x="3490926" y="5387984"/>
            <a:ext cx="111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>
                <a:solidFill>
                  <a:srgbClr val="03AF58"/>
                </a:solidFill>
                <a:latin typeface="微软雅黑" panose="020B0503020204020204" charset="-122"/>
                <a:ea typeface="微软雅黑" panose="020B0503020204020204" charset="-122"/>
              </a:rPr>
              <a:t>根据邮件名称状态寻找指定邮件</a:t>
            </a:r>
          </a:p>
        </p:txBody>
      </p:sp>
      <p:pic>
        <p:nvPicPr>
          <p:cNvPr id="51" name="图形 50" descr="列表">
            <a:extLst>
              <a:ext uri="{FF2B5EF4-FFF2-40B4-BE49-F238E27FC236}">
                <a16:creationId xmlns:a16="http://schemas.microsoft.com/office/drawing/2014/main" id="{940AB193-26AD-D14C-B178-420AA1E119A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631867" y="5064568"/>
            <a:ext cx="335200" cy="335200"/>
          </a:xfrm>
          <a:prstGeom prst="rect">
            <a:avLst/>
          </a:prstGeom>
        </p:spPr>
      </p:pic>
      <p:sp>
        <p:nvSpPr>
          <p:cNvPr id="52" name="文本框 51">
            <a:extLst>
              <a:ext uri="{FF2B5EF4-FFF2-40B4-BE49-F238E27FC236}">
                <a16:creationId xmlns:a16="http://schemas.microsoft.com/office/drawing/2014/main" id="{382058E2-F7FD-924B-8AF4-7A6158C18159}"/>
              </a:ext>
            </a:extLst>
          </p:cNvPr>
          <p:cNvSpPr txBox="1"/>
          <p:nvPr/>
        </p:nvSpPr>
        <p:spPr>
          <a:xfrm>
            <a:off x="4736696" y="5363432"/>
            <a:ext cx="111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charset="-122"/>
                <a:ea typeface="微软雅黑" panose="020B0503020204020204" charset="-122"/>
              </a:rPr>
              <a:t>下载</a:t>
            </a:r>
            <a:r>
              <a:rPr kumimoji="1" lang="en-US" altLang="zh-CN" sz="1000" dirty="0">
                <a:solidFill>
                  <a:srgbClr val="00AE57"/>
                </a:solidFill>
                <a:latin typeface="微软雅黑" panose="020B0503020204020204" charset="-122"/>
                <a:ea typeface="微软雅黑" panose="020B0503020204020204" charset="-122"/>
              </a:rPr>
              <a:t>j</a:t>
            </a:r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charset="-122"/>
                <a:ea typeface="微软雅黑" panose="020B0503020204020204" charset="-122"/>
              </a:rPr>
              <a:t>并提取发票信息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D6A33F54-DC76-9D47-B53D-F338DD3BEB83}"/>
              </a:ext>
            </a:extLst>
          </p:cNvPr>
          <p:cNvSpPr txBox="1"/>
          <p:nvPr/>
        </p:nvSpPr>
        <p:spPr>
          <a:xfrm>
            <a:off x="6037652" y="5379366"/>
            <a:ext cx="13624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charset="-122"/>
                <a:ea typeface="微软雅黑" panose="020B0503020204020204" charset="-122"/>
              </a:rPr>
              <a:t>登录验真网站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73610CD2-0143-5742-8813-3B9DFA7BE54C}"/>
              </a:ext>
            </a:extLst>
          </p:cNvPr>
          <p:cNvSpPr txBox="1"/>
          <p:nvPr/>
        </p:nvSpPr>
        <p:spPr>
          <a:xfrm>
            <a:off x="7625363" y="5379366"/>
            <a:ext cx="1113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charset="-122"/>
                <a:ea typeface="微软雅黑" panose="020B0503020204020204" charset="-122"/>
              </a:rPr>
              <a:t>发票验真</a:t>
            </a:r>
          </a:p>
        </p:txBody>
      </p:sp>
      <p:sp>
        <p:nvSpPr>
          <p:cNvPr id="55" name="箭头: 右 119">
            <a:extLst>
              <a:ext uri="{FF2B5EF4-FFF2-40B4-BE49-F238E27FC236}">
                <a16:creationId xmlns:a16="http://schemas.microsoft.com/office/drawing/2014/main" id="{2A18C9AA-FEE8-C54A-A2F9-BD3740C93238}"/>
              </a:ext>
            </a:extLst>
          </p:cNvPr>
          <p:cNvSpPr/>
          <p:nvPr/>
        </p:nvSpPr>
        <p:spPr>
          <a:xfrm>
            <a:off x="7205434" y="5093358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箭头: 右 120">
            <a:extLst>
              <a:ext uri="{FF2B5EF4-FFF2-40B4-BE49-F238E27FC236}">
                <a16:creationId xmlns:a16="http://schemas.microsoft.com/office/drawing/2014/main" id="{F2C52DD2-6788-3F4F-8F13-11FE9B4E2B0C}"/>
              </a:ext>
            </a:extLst>
          </p:cNvPr>
          <p:cNvSpPr/>
          <p:nvPr/>
        </p:nvSpPr>
        <p:spPr>
          <a:xfrm>
            <a:off x="5745666" y="5134783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箭头: 右 121">
            <a:extLst>
              <a:ext uri="{FF2B5EF4-FFF2-40B4-BE49-F238E27FC236}">
                <a16:creationId xmlns:a16="http://schemas.microsoft.com/office/drawing/2014/main" id="{DFF897D3-252F-B84F-AE23-1360486CCEE9}"/>
              </a:ext>
            </a:extLst>
          </p:cNvPr>
          <p:cNvSpPr/>
          <p:nvPr/>
        </p:nvSpPr>
        <p:spPr>
          <a:xfrm>
            <a:off x="4429992" y="5078944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箭头: 右 122">
            <a:extLst>
              <a:ext uri="{FF2B5EF4-FFF2-40B4-BE49-F238E27FC236}">
                <a16:creationId xmlns:a16="http://schemas.microsoft.com/office/drawing/2014/main" id="{1DB2CB3D-29F6-5B4C-B6B7-7395C2E08553}"/>
              </a:ext>
            </a:extLst>
          </p:cNvPr>
          <p:cNvSpPr/>
          <p:nvPr/>
        </p:nvSpPr>
        <p:spPr>
          <a:xfrm>
            <a:off x="3164896" y="5089714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箭头: 右 124">
            <a:extLst>
              <a:ext uri="{FF2B5EF4-FFF2-40B4-BE49-F238E27FC236}">
                <a16:creationId xmlns:a16="http://schemas.microsoft.com/office/drawing/2014/main" id="{F6A92F14-521B-8F43-811F-304DFD6315D7}"/>
              </a:ext>
            </a:extLst>
          </p:cNvPr>
          <p:cNvSpPr/>
          <p:nvPr/>
        </p:nvSpPr>
        <p:spPr>
          <a:xfrm>
            <a:off x="8535427" y="5053275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箭头: 左 94">
            <a:extLst>
              <a:ext uri="{FF2B5EF4-FFF2-40B4-BE49-F238E27FC236}">
                <a16:creationId xmlns:a16="http://schemas.microsoft.com/office/drawing/2014/main" id="{AEE139C9-BAAA-BF4F-9F48-6E9C117F7947}"/>
              </a:ext>
            </a:extLst>
          </p:cNvPr>
          <p:cNvSpPr/>
          <p:nvPr/>
        </p:nvSpPr>
        <p:spPr>
          <a:xfrm>
            <a:off x="6298080" y="3419148"/>
            <a:ext cx="428625" cy="175619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61" name="图片 60" descr="ibot">
            <a:extLst>
              <a:ext uri="{FF2B5EF4-FFF2-40B4-BE49-F238E27FC236}">
                <a16:creationId xmlns:a16="http://schemas.microsoft.com/office/drawing/2014/main" id="{D830A3BC-A26F-5D4C-AA2E-7395543E1C9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35814" y="4769528"/>
            <a:ext cx="565151" cy="565151"/>
          </a:xfrm>
          <a:prstGeom prst="rect">
            <a:avLst/>
          </a:prstGeom>
        </p:spPr>
      </p:pic>
      <p:sp>
        <p:nvSpPr>
          <p:cNvPr id="62" name="文本框 61">
            <a:extLst>
              <a:ext uri="{FF2B5EF4-FFF2-40B4-BE49-F238E27FC236}">
                <a16:creationId xmlns:a16="http://schemas.microsoft.com/office/drawing/2014/main" id="{BE1683EC-58D1-B843-8351-7245264AF6B1}"/>
              </a:ext>
            </a:extLst>
          </p:cNvPr>
          <p:cNvSpPr txBox="1"/>
          <p:nvPr/>
        </p:nvSpPr>
        <p:spPr>
          <a:xfrm>
            <a:off x="8637466" y="5372827"/>
            <a:ext cx="1329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charset="-122"/>
                <a:ea typeface="微软雅黑" panose="020B0503020204020204" charset="-122"/>
              </a:rPr>
              <a:t>保存验真结果</a:t>
            </a:r>
          </a:p>
        </p:txBody>
      </p:sp>
      <p:sp>
        <p:nvSpPr>
          <p:cNvPr id="63" name="矩形: 圆角 89">
            <a:extLst>
              <a:ext uri="{FF2B5EF4-FFF2-40B4-BE49-F238E27FC236}">
                <a16:creationId xmlns:a16="http://schemas.microsoft.com/office/drawing/2014/main" id="{06DEA9DA-204B-C641-BA62-E6A58D5B1958}"/>
              </a:ext>
            </a:extLst>
          </p:cNvPr>
          <p:cNvSpPr/>
          <p:nvPr/>
        </p:nvSpPr>
        <p:spPr>
          <a:xfrm>
            <a:off x="10170682" y="4584485"/>
            <a:ext cx="2021318" cy="882908"/>
          </a:xfrm>
          <a:prstGeom prst="roundRect">
            <a:avLst/>
          </a:prstGeom>
          <a:solidFill>
            <a:srgbClr val="00AE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0.5min/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份订单</a:t>
            </a:r>
          </a:p>
          <a:p>
            <a:pPr algn="ctr"/>
            <a:endParaRPr lang="en-US" altLang="zh-CN" sz="1100" dirty="0"/>
          </a:p>
        </p:txBody>
      </p:sp>
      <p:sp>
        <p:nvSpPr>
          <p:cNvPr id="64" name="矩形: 圆角 90">
            <a:extLst>
              <a:ext uri="{FF2B5EF4-FFF2-40B4-BE49-F238E27FC236}">
                <a16:creationId xmlns:a16="http://schemas.microsoft.com/office/drawing/2014/main" id="{379018D4-3AF3-C046-A91D-40EC8C689946}"/>
              </a:ext>
            </a:extLst>
          </p:cNvPr>
          <p:cNvSpPr/>
          <p:nvPr/>
        </p:nvSpPr>
        <p:spPr>
          <a:xfrm>
            <a:off x="10127186" y="2152247"/>
            <a:ext cx="2064814" cy="79080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3.5min/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份订单</a:t>
            </a:r>
          </a:p>
          <a:p>
            <a:pPr algn="ctr"/>
            <a:endParaRPr lang="zh-CN" altLang="en-US" sz="900" dirty="0"/>
          </a:p>
        </p:txBody>
      </p:sp>
      <p:pic>
        <p:nvPicPr>
          <p:cNvPr id="65" name="图片 64" descr="人 (2)">
            <a:extLst>
              <a:ext uri="{FF2B5EF4-FFF2-40B4-BE49-F238E27FC236}">
                <a16:creationId xmlns:a16="http://schemas.microsoft.com/office/drawing/2014/main" id="{F3D45601-C33A-F945-BB86-985AD15897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5432680" y="3001650"/>
            <a:ext cx="607596" cy="607596"/>
          </a:xfrm>
          <a:prstGeom prst="rect">
            <a:avLst/>
          </a:prstGeom>
        </p:spPr>
      </p:pic>
      <p:pic>
        <p:nvPicPr>
          <p:cNvPr id="66" name="图形 65" descr="研究">
            <a:extLst>
              <a:ext uri="{FF2B5EF4-FFF2-40B4-BE49-F238E27FC236}">
                <a16:creationId xmlns:a16="http://schemas.microsoft.com/office/drawing/2014/main" id="{25C79CA1-E5DC-E64C-BF30-BF154BC1ED7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225192" y="2950228"/>
            <a:ext cx="365809" cy="365809"/>
          </a:xfrm>
          <a:prstGeom prst="rect">
            <a:avLst/>
          </a:prstGeom>
        </p:spPr>
      </p:pic>
      <p:sp>
        <p:nvSpPr>
          <p:cNvPr id="67" name="文本框 66">
            <a:extLst>
              <a:ext uri="{FF2B5EF4-FFF2-40B4-BE49-F238E27FC236}">
                <a16:creationId xmlns:a16="http://schemas.microsoft.com/office/drawing/2014/main" id="{C77B425A-38A6-C64C-913A-3C78A66D1BF6}"/>
              </a:ext>
            </a:extLst>
          </p:cNvPr>
          <p:cNvSpPr txBox="1"/>
          <p:nvPr/>
        </p:nvSpPr>
        <p:spPr>
          <a:xfrm>
            <a:off x="5214362" y="3723415"/>
            <a:ext cx="1113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验真结果分类</a:t>
            </a:r>
          </a:p>
        </p:txBody>
      </p:sp>
      <p:sp>
        <p:nvSpPr>
          <p:cNvPr id="68" name="箭头: 左 94">
            <a:extLst>
              <a:ext uri="{FF2B5EF4-FFF2-40B4-BE49-F238E27FC236}">
                <a16:creationId xmlns:a16="http://schemas.microsoft.com/office/drawing/2014/main" id="{80954791-86CE-2542-84B2-27741C400601}"/>
              </a:ext>
            </a:extLst>
          </p:cNvPr>
          <p:cNvSpPr/>
          <p:nvPr/>
        </p:nvSpPr>
        <p:spPr>
          <a:xfrm>
            <a:off x="4556269" y="3432227"/>
            <a:ext cx="428625" cy="177019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9" name="Title 2">
            <a:extLst>
              <a:ext uri="{FF2B5EF4-FFF2-40B4-BE49-F238E27FC236}">
                <a16:creationId xmlns:a16="http://schemas.microsoft.com/office/drawing/2014/main" id="{75A97BE7-45E2-7B45-B8BA-83A7C8194BDA}"/>
              </a:ext>
            </a:extLst>
          </p:cNvPr>
          <p:cNvSpPr txBox="1">
            <a:spLocks/>
          </p:cNvSpPr>
          <p:nvPr/>
        </p:nvSpPr>
        <p:spPr>
          <a:xfrm>
            <a:off x="3344736" y="473081"/>
            <a:ext cx="6680617" cy="3691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>
                <a:solidFill>
                  <a:schemeClr val="bg1"/>
                </a:solidFill>
              </a:rPr>
              <a:t>RPA</a:t>
            </a:r>
            <a:r>
              <a:rPr lang="zh-CN" altLang="en-US" sz="2400" dirty="0">
                <a:solidFill>
                  <a:schemeClr val="bg1"/>
                </a:solidFill>
              </a:rPr>
              <a:t>项目实施前后的发票验真流程对比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0" name="图形 69" descr="Internet">
            <a:extLst>
              <a:ext uri="{FF2B5EF4-FFF2-40B4-BE49-F238E27FC236}">
                <a16:creationId xmlns:a16="http://schemas.microsoft.com/office/drawing/2014/main" id="{B68E1E2D-CD45-4D6D-816F-89928ECB119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251255" y="4859138"/>
            <a:ext cx="403296" cy="403296"/>
          </a:xfrm>
          <a:prstGeom prst="rect">
            <a:avLst/>
          </a:prstGeom>
        </p:spPr>
      </p:pic>
      <p:pic>
        <p:nvPicPr>
          <p:cNvPr id="71" name="图片 70" descr="ibot">
            <a:extLst>
              <a:ext uri="{FF2B5EF4-FFF2-40B4-BE49-F238E27FC236}">
                <a16:creationId xmlns:a16="http://schemas.microsoft.com/office/drawing/2014/main" id="{5DC45B0E-A0D5-4C78-AFAA-0F601C22D27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36199" y="4761315"/>
            <a:ext cx="565151" cy="56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624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92373;#92373;#92373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1101</Words>
  <Application>Microsoft Office PowerPoint</Application>
  <PresentationFormat>宽屏</PresentationFormat>
  <Paragraphs>196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 Unicode MS</vt:lpstr>
      <vt:lpstr>PingFang SC</vt:lpstr>
      <vt:lpstr>等线</vt:lpstr>
      <vt:lpstr>方正粗黑宋简体</vt:lpstr>
      <vt:lpstr>华文仿宋</vt:lpstr>
      <vt:lpstr>宋体</vt:lpstr>
      <vt:lpstr>Microsoft YaHei</vt:lpstr>
      <vt:lpstr>Microsoft YaHei</vt:lpstr>
      <vt:lpstr>Arial</vt:lpstr>
      <vt:lpstr>Calibri</vt:lpstr>
      <vt:lpstr>Calibri Light</vt:lpstr>
      <vt:lpstr>Ebrima</vt:lpstr>
      <vt:lpstr>Wingdings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赵 德政</cp:lastModifiedBy>
  <cp:revision>219</cp:revision>
  <dcterms:created xsi:type="dcterms:W3CDTF">2021-03-03T08:16:49Z</dcterms:created>
  <dcterms:modified xsi:type="dcterms:W3CDTF">2021-06-25T08:36:21Z</dcterms:modified>
</cp:coreProperties>
</file>