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1" r:id="rId4"/>
  </p:sldMasterIdLst>
  <p:notesMasterIdLst>
    <p:notesMasterId r:id="rId27"/>
  </p:notesMasterIdLst>
  <p:sldIdLst>
    <p:sldId id="256" r:id="rId5"/>
    <p:sldId id="257" r:id="rId6"/>
    <p:sldId id="258" r:id="rId7"/>
    <p:sldId id="289" r:id="rId8"/>
    <p:sldId id="272" r:id="rId9"/>
    <p:sldId id="269" r:id="rId10"/>
    <p:sldId id="288" r:id="rId11"/>
    <p:sldId id="263" r:id="rId12"/>
    <p:sldId id="287" r:id="rId13"/>
    <p:sldId id="323" r:id="rId14"/>
    <p:sldId id="303" r:id="rId15"/>
    <p:sldId id="340" r:id="rId16"/>
    <p:sldId id="339" r:id="rId17"/>
    <p:sldId id="315" r:id="rId18"/>
    <p:sldId id="316" r:id="rId19"/>
    <p:sldId id="341" r:id="rId20"/>
    <p:sldId id="271" r:id="rId21"/>
    <p:sldId id="305" r:id="rId22"/>
    <p:sldId id="283" r:id="rId23"/>
    <p:sldId id="306" r:id="rId24"/>
    <p:sldId id="314" r:id="rId25"/>
    <p:sldId id="262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</p:embeddedFont>
    <p:embeddedFont>
      <p:font typeface="华文仿宋" panose="02010600040101010101" pitchFamily="2" charset="-122"/>
      <p:regular r:id="rId33"/>
    </p:embeddedFont>
    <p:embeddedFont>
      <p:font typeface="方正粗黑宋简体" panose="02000000000000000000" pitchFamily="2" charset="-122"/>
      <p:regular r:id="rId34"/>
    </p:embeddedFont>
    <p:embeddedFont>
      <p:font typeface="Arial Unicode MS" panose="020B0604020202020204" pitchFamily="34" charset="-122"/>
      <p:regular r:id="rId35"/>
    </p:embeddedFont>
    <p:embeddedFont>
      <p:font typeface="Ebrima" panose="02000000000000000000" pitchFamily="2" charset="0"/>
      <p:regular r:id="rId36"/>
      <p:bold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Calibri Light" panose="020F0302020204030204" charset="0"/>
      <p:regular r:id="rId42"/>
      <p:italic r:id="rId43"/>
    </p:embeddedFont>
    <p:embeddedFont>
      <p:font typeface="等线" panose="02010600030101010101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0FF"/>
    <a:srgbClr val="E8F53B"/>
    <a:srgbClr val="B484E2"/>
    <a:srgbClr val="705661"/>
    <a:srgbClr val="01A8FF"/>
    <a:srgbClr val="34334B"/>
    <a:srgbClr val="6D5562"/>
    <a:srgbClr val="1A070E"/>
    <a:srgbClr val="725760"/>
    <a:srgbClr val="26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63" d="100"/>
          <a:sy n="63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4.png"/><Relationship Id="rId7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>
              <p:custDataLst>
                <p:tags r:id="rId9"/>
              </p:custDataLst>
            </p:nvPr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3.svg"/><Relationship Id="rId7" Type="http://schemas.openxmlformats.org/officeDocument/2006/relationships/image" Target="../media/image25.png"/><Relationship Id="rId6" Type="http://schemas.openxmlformats.org/officeDocument/2006/relationships/image" Target="../media/image2.svg"/><Relationship Id="rId5" Type="http://schemas.openxmlformats.org/officeDocument/2006/relationships/image" Target="../media/image24.png"/><Relationship Id="rId4" Type="http://schemas.openxmlformats.org/officeDocument/2006/relationships/image" Target="../media/image1.sv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6.svg"/><Relationship Id="rId14" Type="http://schemas.openxmlformats.org/officeDocument/2006/relationships/image" Target="../media/image29.png"/><Relationship Id="rId13" Type="http://schemas.openxmlformats.org/officeDocument/2006/relationships/image" Target="../media/image5.svg"/><Relationship Id="rId12" Type="http://schemas.openxmlformats.org/officeDocument/2006/relationships/image" Target="../media/image28.png"/><Relationship Id="rId11" Type="http://schemas.openxmlformats.org/officeDocument/2006/relationships/image" Target="../media/image4.svg"/><Relationship Id="rId10" Type="http://schemas.openxmlformats.org/officeDocument/2006/relationships/image" Target="../media/image27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12.xml"/><Relationship Id="rId15" Type="http://schemas.openxmlformats.org/officeDocument/2006/relationships/image" Target="file:///C:\Users\&#24352;&#27901;&#29615;\AppData\Local\Temp\wps\INetCache\9269aa4a529a9621297950e691d3cd17" TargetMode="External"/><Relationship Id="rId14" Type="http://schemas.openxmlformats.org/officeDocument/2006/relationships/image" Target="../media/image41.jpeg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78.xml"/><Relationship Id="rId25" Type="http://schemas.openxmlformats.org/officeDocument/2006/relationships/tags" Target="../tags/tag77.xml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4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ags" Target="../tags/tag21.xml"/><Relationship Id="rId3" Type="http://schemas.openxmlformats.org/officeDocument/2006/relationships/image" Target="../media/image15.png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tags" Target="../tags/tag20.xml"/><Relationship Id="rId19" Type="http://schemas.openxmlformats.org/officeDocument/2006/relationships/tags" Target="../tags/tag33.xml"/><Relationship Id="rId18" Type="http://schemas.openxmlformats.org/officeDocument/2006/relationships/image" Target="../media/image18.png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银行</a:t>
            </a:r>
            <a:endParaRPr kumimoji="1" lang="en-US" altLang="zh-CN" dirty="0"/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5889" y="657224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数据实验室流程图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0234" y="4208005"/>
            <a:ext cx="526438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机器学习模型</a:t>
            </a:r>
            <a:r>
              <a:rPr kumimoji="1" lang="en-US" altLang="zh-CN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专家经验模型预测目标客户名单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89"/>
          <p:cNvSpPr/>
          <p:nvPr/>
        </p:nvSpPr>
        <p:spPr>
          <a:xfrm>
            <a:off x="7960360" y="4430395"/>
            <a:ext cx="3470910" cy="1513205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全流程每日耗时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分钟，全流程自动化，无人工参与；使用基金产品推荐模型后，营销转化率提高至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关键流程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数据实验室流程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25295" y="4980907"/>
            <a:ext cx="4695190" cy="1125253"/>
            <a:chOff x="4224" y="8004"/>
            <a:chExt cx="7394" cy="1772"/>
          </a:xfrm>
        </p:grpSpPr>
        <p:pic>
          <p:nvPicPr>
            <p:cNvPr id="13" name="图片 12" descr="ibot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46" y="8091"/>
              <a:ext cx="890" cy="890"/>
            </a:xfrm>
            <a:prstGeom prst="rect">
              <a:avLst/>
            </a:prstGeom>
          </p:spPr>
        </p:pic>
        <p:pic>
          <p:nvPicPr>
            <p:cNvPr id="40" name="图片 39" descr="文件 (4)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6" y="8387"/>
              <a:ext cx="514" cy="514"/>
            </a:xfrm>
            <a:prstGeom prst="rect">
              <a:avLst/>
            </a:prstGeom>
          </p:spPr>
        </p:pic>
        <p:pic>
          <p:nvPicPr>
            <p:cNvPr id="41" name="图形 40" descr="月历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01" y="8033"/>
              <a:ext cx="537" cy="537"/>
            </a:xfrm>
            <a:prstGeom prst="rect">
              <a:avLst/>
            </a:prstGeom>
          </p:spPr>
        </p:pic>
        <p:pic>
          <p:nvPicPr>
            <p:cNvPr id="42" name="图片 41" descr="ibot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268" y="8004"/>
              <a:ext cx="890" cy="890"/>
            </a:xfrm>
            <a:prstGeom prst="rect">
              <a:avLst/>
            </a:prstGeom>
          </p:spPr>
        </p:pic>
        <p:pic>
          <p:nvPicPr>
            <p:cNvPr id="45" name="图形 44" descr="复选标记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08" y="8249"/>
              <a:ext cx="551" cy="551"/>
            </a:xfrm>
            <a:prstGeom prst="rect">
              <a:avLst/>
            </a:prstGeom>
          </p:spPr>
        </p:pic>
        <p:pic>
          <p:nvPicPr>
            <p:cNvPr id="46" name="图片 45" descr="ibot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136" y="8004"/>
              <a:ext cx="890" cy="890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4224" y="9148"/>
              <a:ext cx="17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00" dirty="0">
                  <a:solidFill>
                    <a:srgbClr val="00A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RPA</a:t>
              </a:r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机器人获取模型所需数据</a:t>
              </a:r>
              <a:endPara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96" y="8988"/>
              <a:ext cx="17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dirty="0">
                  <a:solidFill>
                    <a:srgbClr val="03AF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RPA</a:t>
              </a:r>
              <a:r>
                <a:rPr kumimoji="1" lang="zh-CN" altLang="en-US" sz="1000" dirty="0">
                  <a:solidFill>
                    <a:srgbClr val="03AF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机器人触发模型实验流</a:t>
              </a:r>
              <a:endParaRPr kumimoji="1" lang="zh-CN" altLang="en-US" sz="1000" dirty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" name="图形 50" descr="列表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17" y="8479"/>
              <a:ext cx="528" cy="528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472" y="9109"/>
              <a:ext cx="21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将预测名单传给智能外呼系统</a:t>
              </a:r>
              <a:endPara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箭头: 右 120"/>
            <p:cNvSpPr/>
            <p:nvPr/>
          </p:nvSpPr>
          <p:spPr>
            <a:xfrm>
              <a:off x="8608" y="8536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箭头: 右 122"/>
            <p:cNvSpPr/>
            <p:nvPr/>
          </p:nvSpPr>
          <p:spPr>
            <a:xfrm>
              <a:off x="5971" y="8536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ibot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40" y="8093"/>
              <a:ext cx="890" cy="890"/>
            </a:xfrm>
            <a:prstGeom prst="rect">
              <a:avLst/>
            </a:prstGeom>
          </p:spPr>
        </p:pic>
        <p:pic>
          <p:nvPicPr>
            <p:cNvPr id="6" name="图片 5" descr="文件 (4)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0" y="8389"/>
              <a:ext cx="514" cy="514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615055" y="1240790"/>
            <a:ext cx="1879600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163445" y="1765300"/>
            <a:ext cx="4547235" cy="1068705"/>
            <a:chOff x="2446" y="2979"/>
            <a:chExt cx="7161" cy="1683"/>
          </a:xfrm>
        </p:grpSpPr>
        <p:pic>
          <p:nvPicPr>
            <p:cNvPr id="14" name="图片 13" descr="人 (2)"/>
            <p:cNvPicPr>
              <a:picLocks noChangeAspect="1"/>
            </p:cNvPicPr>
            <p:nvPr/>
          </p:nvPicPr>
          <p:blipFill>
            <a:blip r:embed="rId9" cstate="print">
              <a:biLevel thresh="25000"/>
            </a:blip>
            <a:stretch>
              <a:fillRect/>
            </a:stretch>
          </p:blipFill>
          <p:spPr>
            <a:xfrm>
              <a:off x="3137" y="2998"/>
              <a:ext cx="957" cy="957"/>
            </a:xfrm>
            <a:prstGeom prst="rect">
              <a:avLst/>
            </a:prstGeom>
          </p:spPr>
        </p:pic>
        <p:pic>
          <p:nvPicPr>
            <p:cNvPr id="15" name="图片 14" descr="人 (2)"/>
            <p:cNvPicPr>
              <a:picLocks noChangeAspect="1"/>
            </p:cNvPicPr>
            <p:nvPr/>
          </p:nvPicPr>
          <p:blipFill>
            <a:blip r:embed="rId9" cstate="print">
              <a:biLevel thresh="25000"/>
            </a:blip>
            <a:stretch>
              <a:fillRect/>
            </a:stretch>
          </p:blipFill>
          <p:spPr>
            <a:xfrm>
              <a:off x="5900" y="3020"/>
              <a:ext cx="957" cy="957"/>
            </a:xfrm>
            <a:prstGeom prst="rect">
              <a:avLst/>
            </a:prstGeom>
          </p:spPr>
        </p:pic>
        <p:pic>
          <p:nvPicPr>
            <p:cNvPr id="17" name="图形 16" descr="Internet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98" y="3178"/>
              <a:ext cx="635" cy="635"/>
            </a:xfrm>
            <a:prstGeom prst="rect">
              <a:avLst/>
            </a:prstGeom>
          </p:spPr>
        </p:pic>
        <p:pic>
          <p:nvPicPr>
            <p:cNvPr id="18" name="图形 17" descr="月历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72" y="3180"/>
              <a:ext cx="638" cy="638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2446" y="4093"/>
              <a:ext cx="218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登录数据实验室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528" y="4034"/>
              <a:ext cx="17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手工整理模型所需</a:t>
              </a:r>
              <a:r>
                <a:rPr kumimoji="1"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箭头: 右 91"/>
            <p:cNvSpPr/>
            <p:nvPr/>
          </p:nvSpPr>
          <p:spPr>
            <a:xfrm>
              <a:off x="7074" y="3624"/>
              <a:ext cx="772" cy="27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箭头: 右 92"/>
            <p:cNvSpPr/>
            <p:nvPr/>
          </p:nvSpPr>
          <p:spPr>
            <a:xfrm>
              <a:off x="4284" y="3638"/>
              <a:ext cx="772" cy="27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53" y="2979"/>
              <a:ext cx="1754" cy="1652"/>
              <a:chOff x="7966" y="3433"/>
              <a:chExt cx="1754" cy="1652"/>
            </a:xfrm>
          </p:grpSpPr>
          <p:pic>
            <p:nvPicPr>
              <p:cNvPr id="19" name="图片 18" descr="人 (2)"/>
              <p:cNvPicPr>
                <a:picLocks noChangeAspect="1"/>
              </p:cNvPicPr>
              <p:nvPr/>
            </p:nvPicPr>
            <p:blipFill>
              <a:blip r:embed="rId9" cstate="print">
                <a:biLevel thresh="25000"/>
              </a:blip>
              <a:stretch>
                <a:fillRect/>
              </a:stretch>
            </p:blipFill>
            <p:spPr>
              <a:xfrm>
                <a:off x="8393" y="3433"/>
                <a:ext cx="957" cy="957"/>
              </a:xfrm>
              <a:prstGeom prst="rect">
                <a:avLst/>
              </a:prstGeom>
            </p:spPr>
          </p:pic>
          <p:sp>
            <p:nvSpPr>
              <p:cNvPr id="32" name="文本框 31"/>
              <p:cNvSpPr txBox="1"/>
              <p:nvPr/>
            </p:nvSpPr>
            <p:spPr>
              <a:xfrm>
                <a:off x="7966" y="4457"/>
                <a:ext cx="175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手动触发模型实验流</a:t>
                </a:r>
                <a:endPara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272030" y="2849245"/>
            <a:ext cx="1791335" cy="1049020"/>
            <a:chOff x="9977" y="3469"/>
            <a:chExt cx="2821" cy="1652"/>
          </a:xfrm>
        </p:grpSpPr>
        <p:sp>
          <p:nvSpPr>
            <p:cNvPr id="47" name="箭头: 右 91"/>
            <p:cNvSpPr/>
            <p:nvPr/>
          </p:nvSpPr>
          <p:spPr>
            <a:xfrm>
              <a:off x="9977" y="4058"/>
              <a:ext cx="772" cy="27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1044" y="3469"/>
              <a:ext cx="1754" cy="1652"/>
              <a:chOff x="7966" y="3433"/>
              <a:chExt cx="1754" cy="1652"/>
            </a:xfrm>
          </p:grpSpPr>
          <p:pic>
            <p:nvPicPr>
              <p:cNvPr id="52" name="图片 51" descr="人 (2)"/>
              <p:cNvPicPr>
                <a:picLocks noChangeAspect="1"/>
              </p:cNvPicPr>
              <p:nvPr/>
            </p:nvPicPr>
            <p:blipFill>
              <a:blip r:embed="rId9" cstate="print">
                <a:biLevel thresh="25000"/>
              </a:blip>
              <a:stretch>
                <a:fillRect/>
              </a:stretch>
            </p:blipFill>
            <p:spPr>
              <a:xfrm>
                <a:off x="8393" y="3433"/>
                <a:ext cx="957" cy="957"/>
              </a:xfrm>
              <a:prstGeom prst="rect">
                <a:avLst/>
              </a:prstGeom>
            </p:spPr>
          </p:pic>
          <p:sp>
            <p:nvSpPr>
              <p:cNvPr id="54" name="文本框 53"/>
              <p:cNvSpPr txBox="1"/>
              <p:nvPr/>
            </p:nvSpPr>
            <p:spPr>
              <a:xfrm>
                <a:off x="7966" y="4457"/>
                <a:ext cx="175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手动导出模型预测名单</a:t>
                </a:r>
                <a:endPara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311650" y="2797175"/>
            <a:ext cx="1791335" cy="1049020"/>
            <a:chOff x="9977" y="3469"/>
            <a:chExt cx="2821" cy="1652"/>
          </a:xfrm>
        </p:grpSpPr>
        <p:sp>
          <p:nvSpPr>
            <p:cNvPr id="59" name="箭头: 右 91"/>
            <p:cNvSpPr/>
            <p:nvPr/>
          </p:nvSpPr>
          <p:spPr>
            <a:xfrm>
              <a:off x="9977" y="4058"/>
              <a:ext cx="772" cy="27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1005" y="3469"/>
              <a:ext cx="1793" cy="1652"/>
              <a:chOff x="7927" y="3433"/>
              <a:chExt cx="1793" cy="1652"/>
            </a:xfrm>
          </p:grpSpPr>
          <p:pic>
            <p:nvPicPr>
              <p:cNvPr id="61" name="图片 60" descr="人 (2)"/>
              <p:cNvPicPr>
                <a:picLocks noChangeAspect="1"/>
              </p:cNvPicPr>
              <p:nvPr/>
            </p:nvPicPr>
            <p:blipFill>
              <a:blip r:embed="rId9" cstate="print">
                <a:biLevel thresh="25000"/>
              </a:blip>
              <a:stretch>
                <a:fillRect/>
              </a:stretch>
            </p:blipFill>
            <p:spPr>
              <a:xfrm>
                <a:off x="8393" y="3433"/>
                <a:ext cx="957" cy="957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7966" y="4457"/>
                <a:ext cx="175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客户经理人工营销</a:t>
                </a:r>
                <a:endPara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5" name="图形 69" descr="复选标记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927" y="3464"/>
                <a:ext cx="551" cy="551"/>
              </a:xfrm>
              <a:prstGeom prst="rect">
                <a:avLst/>
              </a:prstGeom>
            </p:spPr>
          </p:pic>
        </p:grpSp>
      </p:grpSp>
      <p:sp>
        <p:nvSpPr>
          <p:cNvPr id="67" name="矩形: 圆角 90"/>
          <p:cNvSpPr/>
          <p:nvPr/>
        </p:nvSpPr>
        <p:spPr>
          <a:xfrm>
            <a:off x="8072120" y="1951355"/>
            <a:ext cx="3192145" cy="13404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 dirty="0"/>
              <a:t>科技人员：每次</a:t>
            </a:r>
            <a:r>
              <a:rPr lang="en-US" altLang="zh-CN" sz="1400" dirty="0"/>
              <a:t>30min</a:t>
            </a:r>
            <a:r>
              <a:rPr lang="zh-CN" altLang="en-US" sz="1400" dirty="0"/>
              <a:t>，每月</a:t>
            </a:r>
            <a:r>
              <a:rPr lang="en-US" altLang="zh-CN" sz="1400" dirty="0"/>
              <a:t>15</a:t>
            </a:r>
            <a:r>
              <a:rPr lang="zh-CN" altLang="en-US" sz="1400" dirty="0"/>
              <a:t>小时。</a:t>
            </a:r>
            <a:endParaRPr lang="zh-CN" altLang="en-US" sz="1400" dirty="0"/>
          </a:p>
          <a:p>
            <a:pPr algn="l"/>
            <a:r>
              <a:rPr lang="zh-CN" altLang="en-US" sz="1400" dirty="0"/>
              <a:t>业务人员：筛选目标客群耗时每日</a:t>
            </a:r>
            <a:r>
              <a:rPr lang="en-US" altLang="zh-CN" sz="1400" dirty="0"/>
              <a:t>1</a:t>
            </a:r>
            <a:r>
              <a:rPr lang="zh-CN" altLang="en-US" sz="1400" dirty="0"/>
              <a:t>小时以上，转化率</a:t>
            </a:r>
            <a:r>
              <a:rPr lang="en-US" altLang="zh-CN" sz="1400" dirty="0"/>
              <a:t>0.3%</a:t>
            </a:r>
            <a:r>
              <a:rPr lang="zh-CN" altLang="en-US" sz="1400" dirty="0"/>
              <a:t>左右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5889" y="657224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智能外呼流程图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5594" y="1672541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0234" y="4208005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机器人自动完成呼叫，完成语音语义理解和语音播报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13464" y="5137910"/>
            <a:ext cx="565150" cy="565150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126127" y="2138219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4880805" y="2152280"/>
            <a:ext cx="607596" cy="607596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2252339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2" y="2253380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391999" y="2125724"/>
            <a:ext cx="607596" cy="6075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687328" y="2833304"/>
            <a:ext cx="138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登录呼叫页面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20915" y="2776452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呼入结果确认和入库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44503" y="2795739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选定任务，人工进行外呼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5626048" y="2535643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3854537" y="2544409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1819" y="5325603"/>
            <a:ext cx="326154" cy="326154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60" y="5100759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15202" y="5082507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09" y="5238048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36651" y="5082694"/>
            <a:ext cx="565151" cy="5651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682418" y="5808740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传给智能外呼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251656" y="5707389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根据外呼任务模型，进行外呼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97" y="5383973"/>
            <a:ext cx="335200" cy="33520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6015033" y="5784130"/>
            <a:ext cx="1362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呼入结果确认和入库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箭头: 右 120"/>
          <p:cNvSpPr/>
          <p:nvPr/>
        </p:nvSpPr>
        <p:spPr>
          <a:xfrm>
            <a:off x="5466159" y="5420191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/>
          <p:cNvSpPr/>
          <p:nvPr/>
        </p:nvSpPr>
        <p:spPr>
          <a:xfrm>
            <a:off x="3791641" y="542054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89"/>
          <p:cNvSpPr/>
          <p:nvPr/>
        </p:nvSpPr>
        <p:spPr>
          <a:xfrm>
            <a:off x="7950200" y="4430395"/>
            <a:ext cx="3470910" cy="1513205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通电话，每通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3min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，共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小时。我行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通的外呼通道，支持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800-2400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小时呼叫，支持全年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天全天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小时永远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热情的呼叫服务，节约成本</a:t>
            </a:r>
            <a:endParaRPr lang="zh-CN" altLang="en-US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8072120" y="1951355"/>
            <a:ext cx="3192145" cy="13404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400" dirty="0"/>
              <a:t>10000</a:t>
            </a:r>
            <a:r>
              <a:rPr lang="zh-CN" altLang="en-US" sz="1400" dirty="0"/>
              <a:t>通电话，每通</a:t>
            </a:r>
            <a:r>
              <a:rPr lang="en-US" altLang="zh-CN" sz="1400" dirty="0"/>
              <a:t>3min</a:t>
            </a:r>
            <a:r>
              <a:rPr lang="zh-CN" altLang="en-US" sz="1400" dirty="0"/>
              <a:t>，共</a:t>
            </a:r>
            <a:r>
              <a:rPr lang="en-US" altLang="zh-CN" sz="1400" dirty="0"/>
              <a:t>500</a:t>
            </a:r>
            <a:r>
              <a:rPr lang="zh-CN" altLang="en-US" sz="1400" dirty="0"/>
              <a:t>小时，至少要</a:t>
            </a:r>
            <a:r>
              <a:rPr lang="en-US" altLang="zh-CN" sz="1400" dirty="0"/>
              <a:t>63</a:t>
            </a:r>
            <a:r>
              <a:rPr lang="zh-CN" altLang="en-US" sz="1400" dirty="0"/>
              <a:t>个员工</a:t>
            </a:r>
            <a:endParaRPr lang="zh-CN" altLang="en-US" sz="1400" dirty="0"/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关键流程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智能外呼系统流程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70" name="图形 69" descr="复选标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47" y="2145427"/>
            <a:ext cx="349732" cy="349732"/>
          </a:xfrm>
          <a:prstGeom prst="rect">
            <a:avLst/>
          </a:prstGeom>
        </p:spPr>
      </p:pic>
      <p:pic>
        <p:nvPicPr>
          <p:cNvPr id="4" name="图片 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09654" y="5139180"/>
            <a:ext cx="565150" cy="565150"/>
          </a:xfrm>
          <a:prstGeom prst="rect">
            <a:avLst/>
          </a:prstGeom>
        </p:spPr>
      </p:pic>
      <p:pic>
        <p:nvPicPr>
          <p:cNvPr id="6" name="图片 5" descr="文件 (4)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8009" y="5326873"/>
            <a:ext cx="326154" cy="326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78608" y="5810010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传给智能外呼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机器人监控、管理说明（具体的截图或说明）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715" y="3474720"/>
            <a:ext cx="4685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机器人可视化管理、监控和多种调度方式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可多路并行执行流程，随时查看机器人运行情况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可随时查看流程运行情况、进度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810" y="2090420"/>
            <a:ext cx="6732905" cy="41313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机器人监控、管理说明（具体的截图或说明）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870" y="1674674"/>
            <a:ext cx="25260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机器人运行大屏展示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792"/>
          <a:stretch>
            <a:fillRect/>
          </a:stretch>
        </p:blipFill>
        <p:spPr>
          <a:xfrm>
            <a:off x="791210" y="2331720"/>
            <a:ext cx="10287000" cy="43611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864721" y="1276640"/>
            <a:ext cx="36690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操作日志，记录用户的每个操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 l="143" t="6751"/>
          <a:stretch>
            <a:fillRect/>
          </a:stretch>
        </p:blipFill>
        <p:spPr bwMode="auto">
          <a:xfrm>
            <a:off x="986790" y="1978025"/>
            <a:ext cx="8429625" cy="44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864721" y="1276640"/>
            <a:ext cx="7555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容灾管理，对服务端进行实时监控，主备模式、集群模式，保证高可用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 l="657" t="6243"/>
          <a:stretch>
            <a:fillRect/>
          </a:stretch>
        </p:blipFill>
        <p:spPr bwMode="auto">
          <a:xfrm>
            <a:off x="956945" y="2068195"/>
            <a:ext cx="7874000" cy="44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机器人监控、管理说明（具体的截图或说明）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035" y="1491159"/>
            <a:ext cx="54978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流程运行可视化展示，多机器人协同作业；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对于异常进行可视化监控，并会告警、流程重试；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2279015"/>
            <a:ext cx="6686550" cy="1847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0195"/>
          <a:stretch>
            <a:fillRect/>
          </a:stretch>
        </p:blipFill>
        <p:spPr>
          <a:xfrm>
            <a:off x="7236460" y="2279015"/>
            <a:ext cx="4471670" cy="3363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98190" y="4729480"/>
            <a:ext cx="293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流程出错暂定并</a:t>
            </a:r>
            <a:r>
              <a:rPr lang="zh-CN" altLang="en-US">
                <a:solidFill>
                  <a:schemeClr val="bg1"/>
                </a:solidFill>
              </a:rPr>
              <a:t>告警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60105" y="5878830"/>
            <a:ext cx="324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查看告警信息和操作</a:t>
            </a:r>
            <a:r>
              <a:rPr lang="zh-CN" altLang="en-US">
                <a:solidFill>
                  <a:schemeClr val="bg1"/>
                </a:solidFill>
              </a:rPr>
              <a:t>截图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4363085"/>
            <a:ext cx="2012950" cy="2437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98190" y="6064250"/>
            <a:ext cx="2933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可以人工干预流程并</a:t>
            </a:r>
            <a:r>
              <a:rPr lang="zh-CN" altLang="en-US">
                <a:solidFill>
                  <a:schemeClr val="bg1"/>
                </a:solidFill>
              </a:rPr>
              <a:t>重做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4192270" y="4126230"/>
            <a:ext cx="354965" cy="603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 rot="16200000">
            <a:off x="2605405" y="5840730"/>
            <a:ext cx="346075" cy="7924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00357" y="439309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数据实验室基金产品推荐模型建模思路及落地实施方案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8320" y="1274445"/>
            <a:ext cx="4086225" cy="37084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 rotWithShape="1">
          <a:blip r:embed="rId3"/>
          <a:srcRect t="1388"/>
          <a:stretch>
            <a:fillRect/>
          </a:stretch>
        </p:blipFill>
        <p:spPr>
          <a:xfrm>
            <a:off x="6124575" y="1389380"/>
            <a:ext cx="5850890" cy="532257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7995" y="5185410"/>
            <a:ext cx="49745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机器学习算法，实现千人千面的基金产品智能化推荐。基金产品智能推荐模型在行内数据实验室建立，提供智能化的财富产品投资推荐服务，既考虑客户历史投资偏好，也考虑客户当前浏览信息，通过机器学习（XGBoost，随机森林，PCA等）算法,结合客户画像标签特征、历史行为等数据，将客户需求和产品连接起来，建立客户与功能产品的关联关系，细分客群，挖掘客户偏好，向客户精准推荐基金产品，重在解决线上线下生态圈场景痛点和提升用户体验，为用户提供“千人千面”的差异化服务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00357" y="439309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智能外呼整体架构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120" y="5375622"/>
            <a:ext cx="11057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数据仓库、客户画像系统、机器学习算法（数据实验室环境）、知识图谱技术、智能外呼、RPA机器人技术相结合，通过RPA机器人技术从数据仓库获取模型数据传输至数据实验室，由基金产品智能推荐模型算法产生基金购买意向名单，之后由RPA机器人将意向名单直接导入智能外呼系统，设定定时任务，根据任务进行智能外呼推荐基金产品，并根据语义解析智能应答，同时借助知识图谱技术向客户推荐就近营业网点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文本框 17"/>
          <p:cNvSpPr txBox="1"/>
          <p:nvPr/>
        </p:nvSpPr>
        <p:spPr>
          <a:xfrm>
            <a:off x="4008278" y="1859915"/>
            <a:ext cx="4898390" cy="313817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</p:txBody>
      </p:sp>
      <p:sp>
        <p:nvSpPr>
          <p:cNvPr id="58" name="副标题 3074"/>
          <p:cNvSpPr>
            <a:spLocks noGrp="1"/>
          </p:cNvSpPr>
          <p:nvPr/>
        </p:nvSpPr>
        <p:spPr>
          <a:xfrm>
            <a:off x="7566183" y="2485390"/>
            <a:ext cx="1247775" cy="2433638"/>
          </a:xfrm>
          <a:prstGeom prst="rect">
            <a:avLst/>
          </a:prstGeom>
          <a:solidFill>
            <a:srgbClr val="7575D1">
              <a:alpha val="79999"/>
            </a:srgbClr>
          </a:solidFill>
          <a:ln w="9525">
            <a:noFill/>
          </a:ln>
        </p:spPr>
        <p:txBody>
          <a:bodyPr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altLang="zh-CN" sz="1600" kern="1200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</a:t>
            </a:r>
            <a:r>
              <a:rPr lang="zh-CN" altLang="en-US" sz="1600" kern="1200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能力平台</a:t>
            </a:r>
            <a:endParaRPr lang="zh-CN" altLang="en-US" sz="1600" kern="1200" baseline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标题 3073"/>
          <p:cNvSpPr>
            <a:spLocks noGrp="1"/>
          </p:cNvSpPr>
          <p:nvPr/>
        </p:nvSpPr>
        <p:spPr>
          <a:xfrm>
            <a:off x="7585233" y="3007678"/>
            <a:ext cx="1169988" cy="331787"/>
          </a:xfrm>
          <a:prstGeom prst="rect">
            <a:avLst/>
          </a:prstGeom>
          <a:solidFill>
            <a:srgbClr val="7575D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语音合成引擎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标题 3073"/>
          <p:cNvSpPr>
            <a:spLocks noGrp="1"/>
          </p:cNvSpPr>
          <p:nvPr/>
        </p:nvSpPr>
        <p:spPr>
          <a:xfrm>
            <a:off x="7616983" y="3569653"/>
            <a:ext cx="1169988" cy="319087"/>
          </a:xfrm>
          <a:prstGeom prst="rect">
            <a:avLst/>
          </a:prstGeom>
          <a:solidFill>
            <a:srgbClr val="7575D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语音识别引擎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标题 3073"/>
          <p:cNvSpPr>
            <a:spLocks noGrp="1"/>
          </p:cNvSpPr>
          <p:nvPr/>
        </p:nvSpPr>
        <p:spPr>
          <a:xfrm>
            <a:off x="7645558" y="4058920"/>
            <a:ext cx="1168400" cy="274320"/>
          </a:xfrm>
          <a:prstGeom prst="rect">
            <a:avLst/>
          </a:prstGeom>
          <a:solidFill>
            <a:srgbClr val="7575D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语义引擎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副标题 3074"/>
          <p:cNvSpPr>
            <a:spLocks noGrp="1"/>
          </p:cNvSpPr>
          <p:nvPr/>
        </p:nvSpPr>
        <p:spPr>
          <a:xfrm>
            <a:off x="5835808" y="2485390"/>
            <a:ext cx="1435100" cy="2433638"/>
          </a:xfrm>
          <a:prstGeom prst="rect">
            <a:avLst/>
          </a:prstGeom>
          <a:solidFill>
            <a:srgbClr val="7575D1">
              <a:alpha val="78000"/>
            </a:srgbClr>
          </a:solidFill>
          <a:ln w="9525">
            <a:noFill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SzTx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外呼对话系统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副标题 3074"/>
          <p:cNvSpPr>
            <a:spLocks noGrp="1"/>
          </p:cNvSpPr>
          <p:nvPr/>
        </p:nvSpPr>
        <p:spPr>
          <a:xfrm>
            <a:off x="4089558" y="2490153"/>
            <a:ext cx="1477963" cy="2433637"/>
          </a:xfrm>
          <a:prstGeom prst="rect">
            <a:avLst/>
          </a:prstGeom>
          <a:solidFill>
            <a:srgbClr val="7575D1">
              <a:alpha val="79999"/>
            </a:srgbClr>
          </a:solidFill>
          <a:ln w="9525">
            <a:noFill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SzTx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外呼管理平台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标题 3073"/>
          <p:cNvSpPr>
            <a:spLocks noGrp="1"/>
          </p:cNvSpPr>
          <p:nvPr/>
        </p:nvSpPr>
        <p:spPr>
          <a:xfrm>
            <a:off x="4210208" y="3007678"/>
            <a:ext cx="1319213" cy="273050"/>
          </a:xfrm>
          <a:prstGeom prst="rect">
            <a:avLst/>
          </a:prstGeom>
          <a:solidFill>
            <a:srgbClr val="7575D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外呼任务库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15"/>
          <p:cNvSpPr txBox="1"/>
          <p:nvPr/>
        </p:nvSpPr>
        <p:spPr>
          <a:xfrm>
            <a:off x="5773896" y="1921828"/>
            <a:ext cx="2143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智能外呼系统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标题 3073"/>
          <p:cNvSpPr>
            <a:spLocks noGrp="1"/>
          </p:cNvSpPr>
          <p:nvPr/>
        </p:nvSpPr>
        <p:spPr>
          <a:xfrm>
            <a:off x="5864383" y="3007678"/>
            <a:ext cx="1406525" cy="301625"/>
          </a:xfrm>
          <a:prstGeom prst="rect">
            <a:avLst/>
          </a:prstGeom>
          <a:solidFill>
            <a:srgbClr val="7575D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外呼流程引擎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标题 3073"/>
          <p:cNvSpPr>
            <a:spLocks noGrp="1"/>
          </p:cNvSpPr>
          <p:nvPr/>
        </p:nvSpPr>
        <p:spPr>
          <a:xfrm>
            <a:off x="5864383" y="3569653"/>
            <a:ext cx="1330325" cy="319087"/>
          </a:xfrm>
          <a:prstGeom prst="rect">
            <a:avLst/>
          </a:prstGeom>
          <a:solidFill>
            <a:srgbClr val="7575D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标题 3073"/>
          <p:cNvSpPr>
            <a:spLocks noGrp="1"/>
          </p:cNvSpPr>
          <p:nvPr/>
        </p:nvSpPr>
        <p:spPr>
          <a:xfrm>
            <a:off x="4210208" y="3564890"/>
            <a:ext cx="1319213" cy="273050"/>
          </a:xfrm>
          <a:prstGeom prst="rect">
            <a:avLst/>
          </a:prstGeom>
          <a:solidFill>
            <a:srgbClr val="7575D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流程可视化配置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标题 3073"/>
          <p:cNvSpPr>
            <a:spLocks noGrp="1"/>
          </p:cNvSpPr>
          <p:nvPr/>
        </p:nvSpPr>
        <p:spPr>
          <a:xfrm>
            <a:off x="4210208" y="4058603"/>
            <a:ext cx="1319213" cy="274637"/>
          </a:xfrm>
          <a:prstGeom prst="rect">
            <a:avLst/>
          </a:prstGeom>
          <a:solidFill>
            <a:srgbClr val="7575D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SzTx/>
            </a:pPr>
            <a:r>
              <a:rPr lang="zh-CN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任务监控</a:t>
            </a: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34"/>
          <p:cNvSpPr txBox="1"/>
          <p:nvPr/>
        </p:nvSpPr>
        <p:spPr>
          <a:xfrm>
            <a:off x="1715928" y="1859915"/>
            <a:ext cx="446405" cy="313817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数据仓库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35"/>
          <p:cNvSpPr txBox="1"/>
          <p:nvPr/>
        </p:nvSpPr>
        <p:spPr>
          <a:xfrm>
            <a:off x="2835433" y="1859915"/>
            <a:ext cx="446405" cy="3138170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  <a:effectLst>
            <a:softEdge rad="12700"/>
          </a:effectLst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en-US" altLang="zh-CN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altLang="zh-CN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RPA</a:t>
            </a:r>
            <a:r>
              <a: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机器人</a:t>
            </a:r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  <a:p>
            <a:endParaRPr lang="zh-CN" altLang="en-US" noProof="1"/>
          </a:p>
        </p:txBody>
      </p:sp>
      <p:pic>
        <p:nvPicPr>
          <p:cNvPr id="72" name="图片 71" descr="1客户 - 副本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0433" y="3056890"/>
            <a:ext cx="752475" cy="63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" name="文本框 45"/>
          <p:cNvSpPr txBox="1"/>
          <p:nvPr/>
        </p:nvSpPr>
        <p:spPr>
          <a:xfrm>
            <a:off x="3281521" y="2731453"/>
            <a:ext cx="792162" cy="276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任务调用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46"/>
          <p:cNvSpPr txBox="1"/>
          <p:nvPr/>
        </p:nvSpPr>
        <p:spPr>
          <a:xfrm>
            <a:off x="2090896" y="2731453"/>
            <a:ext cx="792162" cy="276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客户筛选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47"/>
          <p:cNvSpPr txBox="1"/>
          <p:nvPr/>
        </p:nvSpPr>
        <p:spPr>
          <a:xfrm>
            <a:off x="1619091" y="1582738"/>
            <a:ext cx="7350125" cy="3692525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文本框 48"/>
          <p:cNvSpPr txBox="1"/>
          <p:nvPr/>
        </p:nvSpPr>
        <p:spPr>
          <a:xfrm>
            <a:off x="9040971" y="2731453"/>
            <a:ext cx="792162" cy="276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电话外呼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右箭头 49"/>
          <p:cNvSpPr/>
          <p:nvPr/>
        </p:nvSpPr>
        <p:spPr>
          <a:xfrm>
            <a:off x="2186146" y="3056890"/>
            <a:ext cx="601663" cy="385763"/>
          </a:xfrm>
          <a:prstGeom prst="right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/>
            <a:endParaRPr lang="zh-CN" altLang="en-US" strike="noStrike" noProof="1"/>
          </a:p>
        </p:txBody>
      </p:sp>
      <p:sp>
        <p:nvSpPr>
          <p:cNvPr id="78" name="右箭头 50"/>
          <p:cNvSpPr/>
          <p:nvPr/>
        </p:nvSpPr>
        <p:spPr>
          <a:xfrm>
            <a:off x="3378358" y="3087053"/>
            <a:ext cx="600075" cy="385763"/>
          </a:xfrm>
          <a:prstGeom prst="right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/>
            <a:endParaRPr lang="zh-CN" altLang="en-US" strike="noStrike" noProof="1"/>
          </a:p>
        </p:txBody>
      </p:sp>
      <p:sp>
        <p:nvSpPr>
          <p:cNvPr id="79" name="右箭头 52"/>
          <p:cNvSpPr/>
          <p:nvPr/>
        </p:nvSpPr>
        <p:spPr>
          <a:xfrm>
            <a:off x="9109233" y="3096578"/>
            <a:ext cx="600075" cy="385763"/>
          </a:xfrm>
          <a:prstGeom prst="right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800" y="6118225"/>
            <a:ext cx="10685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区别于传统的人工客服电话营销的业务模式，利用RPA机器人实现流程全自动化，借助智能推荐与智能外呼等人工智能技术实现精准营销，从而降低客户营销成本，并提高客户营销转化率。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10839450" y="2674366"/>
            <a:ext cx="1068197" cy="1748917"/>
          </a:xfrm>
          <a:custGeom>
            <a:avLst/>
            <a:gdLst>
              <a:gd name="connsiteX0" fmla="*/ 0 w 1068197"/>
              <a:gd name="connsiteY0" fmla="*/ 0 h 1748917"/>
              <a:gd name="connsiteX1" fmla="*/ 975868 w 1068197"/>
              <a:gd name="connsiteY1" fmla="*/ 1550035 h 1748917"/>
              <a:gd name="connsiteX2" fmla="*/ 1068196 w 1068197"/>
              <a:gd name="connsiteY2" fmla="*/ 1521587 h 1748917"/>
              <a:gd name="connsiteX3" fmla="*/ 986917 w 1068197"/>
              <a:gd name="connsiteY3" fmla="*/ 1748917 h 1748917"/>
              <a:gd name="connsiteX4" fmla="*/ 759714 w 1068197"/>
              <a:gd name="connsiteY4" fmla="*/ 1616582 h 1748917"/>
              <a:gd name="connsiteX5" fmla="*/ 851916 w 1068197"/>
              <a:gd name="connsiteY5" fmla="*/ 1588135 h 1748917"/>
              <a:gd name="connsiteX6" fmla="*/ 0 w 1068197"/>
              <a:gd name="connsiteY6" fmla="*/ 0 h 1748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68197" h="1748917">
                <a:moveTo>
                  <a:pt x="0" y="0"/>
                </a:moveTo>
                <a:cubicBezTo>
                  <a:pt x="374268" y="144272"/>
                  <a:pt x="699643" y="661035"/>
                  <a:pt x="975868" y="1550035"/>
                </a:cubicBezTo>
                <a:lnTo>
                  <a:pt x="1068196" y="1521587"/>
                </a:lnTo>
                <a:lnTo>
                  <a:pt x="986917" y="1748917"/>
                </a:lnTo>
                <a:lnTo>
                  <a:pt x="759714" y="1616582"/>
                </a:lnTo>
                <a:lnTo>
                  <a:pt x="851916" y="1588135"/>
                </a:lnTo>
                <a:cubicBezTo>
                  <a:pt x="656335" y="781557"/>
                  <a:pt x="372364" y="252222"/>
                  <a:pt x="0" y="0"/>
                </a:cubicBezTo>
              </a:path>
            </a:pathLst>
          </a:custGeom>
          <a:solidFill>
            <a:srgbClr val="0C4BA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10411" y="1586483"/>
            <a:ext cx="1327404" cy="441960"/>
          </a:xfrm>
          <a:custGeom>
            <a:avLst/>
            <a:gdLst>
              <a:gd name="connsiteX0" fmla="*/ 0 w 1327404"/>
              <a:gd name="connsiteY0" fmla="*/ 220980 h 441960"/>
              <a:gd name="connsiteX1" fmla="*/ 220980 w 1327404"/>
              <a:gd name="connsiteY1" fmla="*/ 0 h 441960"/>
              <a:gd name="connsiteX2" fmla="*/ 1106423 w 1327404"/>
              <a:gd name="connsiteY2" fmla="*/ 0 h 441960"/>
              <a:gd name="connsiteX3" fmla="*/ 1327404 w 1327404"/>
              <a:gd name="connsiteY3" fmla="*/ 220980 h 441960"/>
              <a:gd name="connsiteX4" fmla="*/ 1327404 w 1327404"/>
              <a:gd name="connsiteY4" fmla="*/ 220980 h 441960"/>
              <a:gd name="connsiteX5" fmla="*/ 1106423 w 1327404"/>
              <a:gd name="connsiteY5" fmla="*/ 441960 h 441960"/>
              <a:gd name="connsiteX6" fmla="*/ 220980 w 1327404"/>
              <a:gd name="connsiteY6" fmla="*/ 441960 h 441960"/>
              <a:gd name="connsiteX7" fmla="*/ 0 w 1327404"/>
              <a:gd name="connsiteY7" fmla="*/ 220980 h 44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441960">
                <a:moveTo>
                  <a:pt x="0" y="220980"/>
                </a:moveTo>
                <a:cubicBezTo>
                  <a:pt x="0" y="98933"/>
                  <a:pt x="98933" y="0"/>
                  <a:pt x="220980" y="0"/>
                </a:cubicBezTo>
                <a:lnTo>
                  <a:pt x="1106423" y="0"/>
                </a:lnTo>
                <a:cubicBezTo>
                  <a:pt x="1228470" y="0"/>
                  <a:pt x="1327404" y="98933"/>
                  <a:pt x="1327404" y="220980"/>
                </a:cubicBezTo>
                <a:lnTo>
                  <a:pt x="1327404" y="220980"/>
                </a:lnTo>
                <a:cubicBezTo>
                  <a:pt x="1327404" y="343026"/>
                  <a:pt x="1228470" y="441960"/>
                  <a:pt x="1106423" y="441960"/>
                </a:cubicBezTo>
                <a:lnTo>
                  <a:pt x="220980" y="441960"/>
                </a:lnTo>
                <a:cubicBezTo>
                  <a:pt x="98933" y="441960"/>
                  <a:pt x="0" y="343026"/>
                  <a:pt x="0" y="220980"/>
                </a:cubicBezTo>
              </a:path>
            </a:pathLst>
          </a:custGeom>
          <a:solidFill>
            <a:srgbClr val="C8CD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605784" y="1586483"/>
            <a:ext cx="1327403" cy="441960"/>
          </a:xfrm>
          <a:custGeom>
            <a:avLst/>
            <a:gdLst>
              <a:gd name="connsiteX0" fmla="*/ 0 w 1327403"/>
              <a:gd name="connsiteY0" fmla="*/ 220980 h 441960"/>
              <a:gd name="connsiteX1" fmla="*/ 220979 w 1327403"/>
              <a:gd name="connsiteY1" fmla="*/ 0 h 441960"/>
              <a:gd name="connsiteX2" fmla="*/ 1106423 w 1327403"/>
              <a:gd name="connsiteY2" fmla="*/ 0 h 441960"/>
              <a:gd name="connsiteX3" fmla="*/ 1327403 w 1327403"/>
              <a:gd name="connsiteY3" fmla="*/ 220980 h 441960"/>
              <a:gd name="connsiteX4" fmla="*/ 1327403 w 1327403"/>
              <a:gd name="connsiteY4" fmla="*/ 220980 h 441960"/>
              <a:gd name="connsiteX5" fmla="*/ 1106423 w 1327403"/>
              <a:gd name="connsiteY5" fmla="*/ 441960 h 441960"/>
              <a:gd name="connsiteX6" fmla="*/ 220979 w 1327403"/>
              <a:gd name="connsiteY6" fmla="*/ 441960 h 441960"/>
              <a:gd name="connsiteX7" fmla="*/ 0 w 1327403"/>
              <a:gd name="connsiteY7" fmla="*/ 220980 h 44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3" h="441960">
                <a:moveTo>
                  <a:pt x="0" y="220980"/>
                </a:moveTo>
                <a:cubicBezTo>
                  <a:pt x="0" y="98933"/>
                  <a:pt x="98932" y="0"/>
                  <a:pt x="220979" y="0"/>
                </a:cubicBezTo>
                <a:lnTo>
                  <a:pt x="1106423" y="0"/>
                </a:lnTo>
                <a:cubicBezTo>
                  <a:pt x="1228470" y="0"/>
                  <a:pt x="1327403" y="98933"/>
                  <a:pt x="1327403" y="220980"/>
                </a:cubicBezTo>
                <a:lnTo>
                  <a:pt x="1327403" y="220980"/>
                </a:lnTo>
                <a:cubicBezTo>
                  <a:pt x="1327403" y="343026"/>
                  <a:pt x="1228470" y="441960"/>
                  <a:pt x="1106423" y="441960"/>
                </a:cubicBezTo>
                <a:lnTo>
                  <a:pt x="220979" y="441960"/>
                </a:lnTo>
                <a:cubicBezTo>
                  <a:pt x="98932" y="441960"/>
                  <a:pt x="0" y="343026"/>
                  <a:pt x="0" y="220980"/>
                </a:cubicBezTo>
              </a:path>
            </a:pathLst>
          </a:custGeom>
          <a:solidFill>
            <a:srgbClr val="E6A89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337816" y="2414016"/>
            <a:ext cx="1327404" cy="347472"/>
          </a:xfrm>
          <a:custGeom>
            <a:avLst/>
            <a:gdLst>
              <a:gd name="connsiteX0" fmla="*/ 0 w 1327404"/>
              <a:gd name="connsiteY0" fmla="*/ 173735 h 347472"/>
              <a:gd name="connsiteX1" fmla="*/ 173735 w 1327404"/>
              <a:gd name="connsiteY1" fmla="*/ 0 h 347472"/>
              <a:gd name="connsiteX2" fmla="*/ 1153668 w 1327404"/>
              <a:gd name="connsiteY2" fmla="*/ 0 h 347472"/>
              <a:gd name="connsiteX3" fmla="*/ 1327404 w 1327404"/>
              <a:gd name="connsiteY3" fmla="*/ 173735 h 347472"/>
              <a:gd name="connsiteX4" fmla="*/ 1327404 w 1327404"/>
              <a:gd name="connsiteY4" fmla="*/ 173735 h 347472"/>
              <a:gd name="connsiteX5" fmla="*/ 1153668 w 1327404"/>
              <a:gd name="connsiteY5" fmla="*/ 347472 h 347472"/>
              <a:gd name="connsiteX6" fmla="*/ 173735 w 1327404"/>
              <a:gd name="connsiteY6" fmla="*/ 347472 h 347472"/>
              <a:gd name="connsiteX7" fmla="*/ 0 w 1327404"/>
              <a:gd name="connsiteY7" fmla="*/ 173735 h 347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7472">
                <a:moveTo>
                  <a:pt x="0" y="173735"/>
                </a:moveTo>
                <a:cubicBezTo>
                  <a:pt x="0" y="77723"/>
                  <a:pt x="77723" y="0"/>
                  <a:pt x="173735" y="0"/>
                </a:cubicBezTo>
                <a:lnTo>
                  <a:pt x="1153668" y="0"/>
                </a:lnTo>
                <a:cubicBezTo>
                  <a:pt x="1249680" y="0"/>
                  <a:pt x="1327404" y="77723"/>
                  <a:pt x="1327404" y="173735"/>
                </a:cubicBezTo>
                <a:lnTo>
                  <a:pt x="1327404" y="173735"/>
                </a:lnTo>
                <a:cubicBezTo>
                  <a:pt x="1327404" y="269748"/>
                  <a:pt x="1249680" y="347472"/>
                  <a:pt x="1153668" y="347472"/>
                </a:cubicBezTo>
                <a:lnTo>
                  <a:pt x="173735" y="347472"/>
                </a:lnTo>
                <a:cubicBezTo>
                  <a:pt x="77723" y="347472"/>
                  <a:pt x="0" y="269748"/>
                  <a:pt x="0" y="173735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337816" y="2915411"/>
            <a:ext cx="1327404" cy="345947"/>
          </a:xfrm>
          <a:custGeom>
            <a:avLst/>
            <a:gdLst>
              <a:gd name="connsiteX0" fmla="*/ 0 w 1327404"/>
              <a:gd name="connsiteY0" fmla="*/ 172973 h 345947"/>
              <a:gd name="connsiteX1" fmla="*/ 172973 w 1327404"/>
              <a:gd name="connsiteY1" fmla="*/ 0 h 345947"/>
              <a:gd name="connsiteX2" fmla="*/ 1154430 w 1327404"/>
              <a:gd name="connsiteY2" fmla="*/ 0 h 345947"/>
              <a:gd name="connsiteX3" fmla="*/ 1327404 w 1327404"/>
              <a:gd name="connsiteY3" fmla="*/ 172973 h 345947"/>
              <a:gd name="connsiteX4" fmla="*/ 1327404 w 1327404"/>
              <a:gd name="connsiteY4" fmla="*/ 172973 h 345947"/>
              <a:gd name="connsiteX5" fmla="*/ 1154430 w 1327404"/>
              <a:gd name="connsiteY5" fmla="*/ 345947 h 345947"/>
              <a:gd name="connsiteX6" fmla="*/ 172973 w 1327404"/>
              <a:gd name="connsiteY6" fmla="*/ 345947 h 345947"/>
              <a:gd name="connsiteX7" fmla="*/ 0 w 1327404"/>
              <a:gd name="connsiteY7" fmla="*/ 172973 h 345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5947">
                <a:moveTo>
                  <a:pt x="0" y="172973"/>
                </a:moveTo>
                <a:cubicBezTo>
                  <a:pt x="0" y="77470"/>
                  <a:pt x="77469" y="0"/>
                  <a:pt x="172973" y="0"/>
                </a:cubicBezTo>
                <a:lnTo>
                  <a:pt x="1154430" y="0"/>
                </a:lnTo>
                <a:cubicBezTo>
                  <a:pt x="1249933" y="0"/>
                  <a:pt x="1327404" y="77470"/>
                  <a:pt x="1327404" y="172973"/>
                </a:cubicBezTo>
                <a:lnTo>
                  <a:pt x="1327404" y="172973"/>
                </a:lnTo>
                <a:cubicBezTo>
                  <a:pt x="1327404" y="268477"/>
                  <a:pt x="1249933" y="345947"/>
                  <a:pt x="1154430" y="345947"/>
                </a:cubicBezTo>
                <a:lnTo>
                  <a:pt x="172973" y="345947"/>
                </a:lnTo>
                <a:cubicBezTo>
                  <a:pt x="77469" y="345947"/>
                  <a:pt x="0" y="268477"/>
                  <a:pt x="0" y="172973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337816" y="3412235"/>
            <a:ext cx="1327404" cy="347472"/>
          </a:xfrm>
          <a:custGeom>
            <a:avLst/>
            <a:gdLst>
              <a:gd name="connsiteX0" fmla="*/ 0 w 1327404"/>
              <a:gd name="connsiteY0" fmla="*/ 173735 h 347472"/>
              <a:gd name="connsiteX1" fmla="*/ 173735 w 1327404"/>
              <a:gd name="connsiteY1" fmla="*/ 0 h 347472"/>
              <a:gd name="connsiteX2" fmla="*/ 1153668 w 1327404"/>
              <a:gd name="connsiteY2" fmla="*/ 0 h 347472"/>
              <a:gd name="connsiteX3" fmla="*/ 1327404 w 1327404"/>
              <a:gd name="connsiteY3" fmla="*/ 173735 h 347472"/>
              <a:gd name="connsiteX4" fmla="*/ 1327404 w 1327404"/>
              <a:gd name="connsiteY4" fmla="*/ 173735 h 347472"/>
              <a:gd name="connsiteX5" fmla="*/ 1153668 w 1327404"/>
              <a:gd name="connsiteY5" fmla="*/ 347472 h 347472"/>
              <a:gd name="connsiteX6" fmla="*/ 173735 w 1327404"/>
              <a:gd name="connsiteY6" fmla="*/ 347472 h 347472"/>
              <a:gd name="connsiteX7" fmla="*/ 0 w 1327404"/>
              <a:gd name="connsiteY7" fmla="*/ 173735 h 347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7472">
                <a:moveTo>
                  <a:pt x="0" y="173735"/>
                </a:moveTo>
                <a:cubicBezTo>
                  <a:pt x="0" y="77723"/>
                  <a:pt x="77723" y="0"/>
                  <a:pt x="173735" y="0"/>
                </a:cubicBezTo>
                <a:lnTo>
                  <a:pt x="1153668" y="0"/>
                </a:lnTo>
                <a:cubicBezTo>
                  <a:pt x="1249680" y="0"/>
                  <a:pt x="1327404" y="77723"/>
                  <a:pt x="1327404" y="173735"/>
                </a:cubicBezTo>
                <a:lnTo>
                  <a:pt x="1327404" y="173735"/>
                </a:lnTo>
                <a:cubicBezTo>
                  <a:pt x="1327404" y="269748"/>
                  <a:pt x="1249680" y="347472"/>
                  <a:pt x="1153668" y="347472"/>
                </a:cubicBezTo>
                <a:lnTo>
                  <a:pt x="173735" y="347472"/>
                </a:lnTo>
                <a:cubicBezTo>
                  <a:pt x="77723" y="347472"/>
                  <a:pt x="0" y="269748"/>
                  <a:pt x="0" y="173735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337816" y="3909059"/>
            <a:ext cx="1327404" cy="345948"/>
          </a:xfrm>
          <a:custGeom>
            <a:avLst/>
            <a:gdLst>
              <a:gd name="connsiteX0" fmla="*/ 0 w 1327404"/>
              <a:gd name="connsiteY0" fmla="*/ 172974 h 345948"/>
              <a:gd name="connsiteX1" fmla="*/ 172973 w 1327404"/>
              <a:gd name="connsiteY1" fmla="*/ 0 h 345948"/>
              <a:gd name="connsiteX2" fmla="*/ 1154430 w 1327404"/>
              <a:gd name="connsiteY2" fmla="*/ 0 h 345948"/>
              <a:gd name="connsiteX3" fmla="*/ 1327404 w 1327404"/>
              <a:gd name="connsiteY3" fmla="*/ 172974 h 345948"/>
              <a:gd name="connsiteX4" fmla="*/ 1327404 w 1327404"/>
              <a:gd name="connsiteY4" fmla="*/ 172974 h 345948"/>
              <a:gd name="connsiteX5" fmla="*/ 1154430 w 1327404"/>
              <a:gd name="connsiteY5" fmla="*/ 345948 h 345948"/>
              <a:gd name="connsiteX6" fmla="*/ 172973 w 1327404"/>
              <a:gd name="connsiteY6" fmla="*/ 345948 h 345948"/>
              <a:gd name="connsiteX7" fmla="*/ 0 w 1327404"/>
              <a:gd name="connsiteY7" fmla="*/ 172974 h 345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5948">
                <a:moveTo>
                  <a:pt x="0" y="172974"/>
                </a:moveTo>
                <a:cubicBezTo>
                  <a:pt x="0" y="77470"/>
                  <a:pt x="77469" y="0"/>
                  <a:pt x="172973" y="0"/>
                </a:cubicBezTo>
                <a:lnTo>
                  <a:pt x="1154430" y="0"/>
                </a:lnTo>
                <a:cubicBezTo>
                  <a:pt x="1249933" y="0"/>
                  <a:pt x="1327404" y="77470"/>
                  <a:pt x="1327404" y="172974"/>
                </a:cubicBezTo>
                <a:lnTo>
                  <a:pt x="1327404" y="172974"/>
                </a:lnTo>
                <a:cubicBezTo>
                  <a:pt x="1327404" y="268478"/>
                  <a:pt x="1249933" y="345948"/>
                  <a:pt x="1154430" y="345948"/>
                </a:cubicBezTo>
                <a:lnTo>
                  <a:pt x="172973" y="345948"/>
                </a:lnTo>
                <a:cubicBezTo>
                  <a:pt x="77469" y="345948"/>
                  <a:pt x="0" y="268478"/>
                  <a:pt x="0" y="172974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37816" y="4404359"/>
            <a:ext cx="1327404" cy="347472"/>
          </a:xfrm>
          <a:custGeom>
            <a:avLst/>
            <a:gdLst>
              <a:gd name="connsiteX0" fmla="*/ 0 w 1327404"/>
              <a:gd name="connsiteY0" fmla="*/ 173736 h 347472"/>
              <a:gd name="connsiteX1" fmla="*/ 173735 w 1327404"/>
              <a:gd name="connsiteY1" fmla="*/ 0 h 347472"/>
              <a:gd name="connsiteX2" fmla="*/ 1153668 w 1327404"/>
              <a:gd name="connsiteY2" fmla="*/ 0 h 347472"/>
              <a:gd name="connsiteX3" fmla="*/ 1327404 w 1327404"/>
              <a:gd name="connsiteY3" fmla="*/ 173736 h 347472"/>
              <a:gd name="connsiteX4" fmla="*/ 1327404 w 1327404"/>
              <a:gd name="connsiteY4" fmla="*/ 173736 h 347472"/>
              <a:gd name="connsiteX5" fmla="*/ 1153668 w 1327404"/>
              <a:gd name="connsiteY5" fmla="*/ 347472 h 347472"/>
              <a:gd name="connsiteX6" fmla="*/ 173735 w 1327404"/>
              <a:gd name="connsiteY6" fmla="*/ 347472 h 347472"/>
              <a:gd name="connsiteX7" fmla="*/ 0 w 1327404"/>
              <a:gd name="connsiteY7" fmla="*/ 173736 h 347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7472">
                <a:moveTo>
                  <a:pt x="0" y="173736"/>
                </a:moveTo>
                <a:cubicBezTo>
                  <a:pt x="0" y="77724"/>
                  <a:pt x="77723" y="0"/>
                  <a:pt x="173735" y="0"/>
                </a:cubicBezTo>
                <a:lnTo>
                  <a:pt x="1153668" y="0"/>
                </a:lnTo>
                <a:cubicBezTo>
                  <a:pt x="1249680" y="0"/>
                  <a:pt x="1327404" y="77724"/>
                  <a:pt x="1327404" y="173736"/>
                </a:cubicBezTo>
                <a:lnTo>
                  <a:pt x="1327404" y="173736"/>
                </a:lnTo>
                <a:cubicBezTo>
                  <a:pt x="1327404" y="269748"/>
                  <a:pt x="1249680" y="347472"/>
                  <a:pt x="1153668" y="347472"/>
                </a:cubicBezTo>
                <a:lnTo>
                  <a:pt x="173735" y="347472"/>
                </a:lnTo>
                <a:cubicBezTo>
                  <a:pt x="77723" y="347472"/>
                  <a:pt x="0" y="269748"/>
                  <a:pt x="0" y="173736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337816" y="4896611"/>
            <a:ext cx="1327404" cy="347472"/>
          </a:xfrm>
          <a:custGeom>
            <a:avLst/>
            <a:gdLst>
              <a:gd name="connsiteX0" fmla="*/ 0 w 1327404"/>
              <a:gd name="connsiteY0" fmla="*/ 173735 h 347472"/>
              <a:gd name="connsiteX1" fmla="*/ 173735 w 1327404"/>
              <a:gd name="connsiteY1" fmla="*/ 0 h 347472"/>
              <a:gd name="connsiteX2" fmla="*/ 1153668 w 1327404"/>
              <a:gd name="connsiteY2" fmla="*/ 0 h 347472"/>
              <a:gd name="connsiteX3" fmla="*/ 1327404 w 1327404"/>
              <a:gd name="connsiteY3" fmla="*/ 173735 h 347472"/>
              <a:gd name="connsiteX4" fmla="*/ 1327404 w 1327404"/>
              <a:gd name="connsiteY4" fmla="*/ 173735 h 347472"/>
              <a:gd name="connsiteX5" fmla="*/ 1153668 w 1327404"/>
              <a:gd name="connsiteY5" fmla="*/ 347472 h 347472"/>
              <a:gd name="connsiteX6" fmla="*/ 173735 w 1327404"/>
              <a:gd name="connsiteY6" fmla="*/ 347472 h 347472"/>
              <a:gd name="connsiteX7" fmla="*/ 0 w 1327404"/>
              <a:gd name="connsiteY7" fmla="*/ 173735 h 347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7472">
                <a:moveTo>
                  <a:pt x="0" y="173735"/>
                </a:moveTo>
                <a:cubicBezTo>
                  <a:pt x="0" y="77723"/>
                  <a:pt x="77723" y="0"/>
                  <a:pt x="173735" y="0"/>
                </a:cubicBezTo>
                <a:lnTo>
                  <a:pt x="1153668" y="0"/>
                </a:lnTo>
                <a:cubicBezTo>
                  <a:pt x="1249680" y="0"/>
                  <a:pt x="1327404" y="77723"/>
                  <a:pt x="1327404" y="173735"/>
                </a:cubicBezTo>
                <a:lnTo>
                  <a:pt x="1327404" y="173735"/>
                </a:lnTo>
                <a:cubicBezTo>
                  <a:pt x="1327404" y="269747"/>
                  <a:pt x="1249680" y="347472"/>
                  <a:pt x="1153668" y="347472"/>
                </a:cubicBezTo>
                <a:lnTo>
                  <a:pt x="173735" y="347472"/>
                </a:lnTo>
                <a:cubicBezTo>
                  <a:pt x="77723" y="347472"/>
                  <a:pt x="0" y="269747"/>
                  <a:pt x="0" y="173735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337816" y="5410200"/>
            <a:ext cx="1327404" cy="347471"/>
          </a:xfrm>
          <a:custGeom>
            <a:avLst/>
            <a:gdLst>
              <a:gd name="connsiteX0" fmla="*/ 0 w 1327404"/>
              <a:gd name="connsiteY0" fmla="*/ 173735 h 347471"/>
              <a:gd name="connsiteX1" fmla="*/ 173735 w 1327404"/>
              <a:gd name="connsiteY1" fmla="*/ 0 h 347471"/>
              <a:gd name="connsiteX2" fmla="*/ 1153668 w 1327404"/>
              <a:gd name="connsiteY2" fmla="*/ 0 h 347471"/>
              <a:gd name="connsiteX3" fmla="*/ 1327404 w 1327404"/>
              <a:gd name="connsiteY3" fmla="*/ 173735 h 347471"/>
              <a:gd name="connsiteX4" fmla="*/ 1327404 w 1327404"/>
              <a:gd name="connsiteY4" fmla="*/ 173735 h 347471"/>
              <a:gd name="connsiteX5" fmla="*/ 1153668 w 1327404"/>
              <a:gd name="connsiteY5" fmla="*/ 347471 h 347471"/>
              <a:gd name="connsiteX6" fmla="*/ 173735 w 1327404"/>
              <a:gd name="connsiteY6" fmla="*/ 347471 h 347471"/>
              <a:gd name="connsiteX7" fmla="*/ 0 w 1327404"/>
              <a:gd name="connsiteY7" fmla="*/ 173735 h 347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27404" h="347471">
                <a:moveTo>
                  <a:pt x="0" y="173735"/>
                </a:moveTo>
                <a:cubicBezTo>
                  <a:pt x="0" y="77723"/>
                  <a:pt x="77723" y="0"/>
                  <a:pt x="173735" y="0"/>
                </a:cubicBezTo>
                <a:lnTo>
                  <a:pt x="1153668" y="0"/>
                </a:lnTo>
                <a:cubicBezTo>
                  <a:pt x="1249680" y="0"/>
                  <a:pt x="1327404" y="77723"/>
                  <a:pt x="1327404" y="173735"/>
                </a:cubicBezTo>
                <a:lnTo>
                  <a:pt x="1327404" y="173735"/>
                </a:lnTo>
                <a:cubicBezTo>
                  <a:pt x="1327404" y="269684"/>
                  <a:pt x="1249680" y="347471"/>
                  <a:pt x="1153668" y="347471"/>
                </a:cubicBezTo>
                <a:lnTo>
                  <a:pt x="173735" y="347471"/>
                </a:lnTo>
                <a:cubicBezTo>
                  <a:pt x="77723" y="347471"/>
                  <a:pt x="0" y="269684"/>
                  <a:pt x="0" y="173735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946647" y="3290315"/>
            <a:ext cx="725423" cy="350520"/>
          </a:xfrm>
          <a:custGeom>
            <a:avLst/>
            <a:gdLst>
              <a:gd name="connsiteX0" fmla="*/ 0 w 725423"/>
              <a:gd name="connsiteY0" fmla="*/ 87630 h 350520"/>
              <a:gd name="connsiteX1" fmla="*/ 448436 w 725423"/>
              <a:gd name="connsiteY1" fmla="*/ 87630 h 350520"/>
              <a:gd name="connsiteX2" fmla="*/ 448436 w 725423"/>
              <a:gd name="connsiteY2" fmla="*/ 0 h 350520"/>
              <a:gd name="connsiteX3" fmla="*/ 725423 w 725423"/>
              <a:gd name="connsiteY3" fmla="*/ 175260 h 350520"/>
              <a:gd name="connsiteX4" fmla="*/ 448436 w 725423"/>
              <a:gd name="connsiteY4" fmla="*/ 350520 h 350520"/>
              <a:gd name="connsiteX5" fmla="*/ 448436 w 725423"/>
              <a:gd name="connsiteY5" fmla="*/ 262890 h 350520"/>
              <a:gd name="connsiteX6" fmla="*/ 0 w 725423"/>
              <a:gd name="connsiteY6" fmla="*/ 262890 h 350520"/>
              <a:gd name="connsiteX7" fmla="*/ 0 w 725423"/>
              <a:gd name="connsiteY7" fmla="*/ 87630 h 350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25423" h="350520">
                <a:moveTo>
                  <a:pt x="0" y="87630"/>
                </a:moveTo>
                <a:lnTo>
                  <a:pt x="448436" y="87630"/>
                </a:lnTo>
                <a:lnTo>
                  <a:pt x="448436" y="0"/>
                </a:lnTo>
                <a:lnTo>
                  <a:pt x="725423" y="175260"/>
                </a:lnTo>
                <a:lnTo>
                  <a:pt x="448436" y="350520"/>
                </a:lnTo>
                <a:lnTo>
                  <a:pt x="448436" y="262890"/>
                </a:lnTo>
                <a:lnTo>
                  <a:pt x="0" y="262890"/>
                </a:lnTo>
                <a:lnTo>
                  <a:pt x="0" y="87630"/>
                </a:lnTo>
              </a:path>
            </a:pathLst>
          </a:custGeom>
          <a:solidFill>
            <a:srgbClr val="0C4BA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1900" y="1511300"/>
            <a:ext cx="939800" cy="825500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7442200" y="1955800"/>
            <a:ext cx="990600" cy="3746500"/>
            <a:chOff x="11720" y="3080"/>
            <a:chExt cx="1560" cy="5900"/>
          </a:xfrm>
        </p:grpSpPr>
        <p:sp>
          <p:nvSpPr>
            <p:cNvPr id="17" name="TextBox 1"/>
            <p:cNvSpPr txBox="1"/>
            <p:nvPr/>
          </p:nvSpPr>
          <p:spPr>
            <a:xfrm>
              <a:off x="11720" y="3080"/>
              <a:ext cx="480" cy="152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不会</a:t>
              </a:r>
              <a:endParaRPr lang="en-US" altLang="zh-CN" sz="1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2100"/>
                </a:lnSpc>
              </a:pPr>
              <a:r>
                <a:rPr lang="en-US" altLang="zh-CN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不用</a:t>
              </a:r>
              <a:endParaRPr lang="en-US" altLang="zh-CN" sz="1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12480" y="3080"/>
              <a:ext cx="560" cy="154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生气</a:t>
              </a:r>
              <a:endParaRPr lang="en-US" altLang="zh-CN" sz="1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pPr>
                <a:lnSpc>
                  <a:spcPts val="2100"/>
                </a:lnSpc>
              </a:pPr>
              <a:r>
                <a:rPr lang="en-US" altLang="zh-CN" sz="1405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小休</a:t>
              </a:r>
              <a:endParaRPr lang="en-US" altLang="zh-CN" sz="1405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11720" y="5580"/>
              <a:ext cx="480" cy="3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不需</a:t>
              </a:r>
              <a:endParaRPr lang="en-US" altLang="zh-CN" sz="1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12480" y="5500"/>
              <a:ext cx="620" cy="4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595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关怀</a:t>
              </a:r>
              <a:endParaRPr lang="en-US" altLang="zh-CN" sz="1595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11720" y="7080"/>
              <a:ext cx="480" cy="3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不要</a:t>
              </a:r>
              <a:endParaRPr lang="en-US" altLang="zh-CN" sz="1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12480" y="6920"/>
              <a:ext cx="800" cy="52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005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培训</a:t>
              </a:r>
              <a:endParaRPr lang="en-US" altLang="zh-CN" sz="2005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11720" y="8620"/>
              <a:ext cx="480" cy="3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200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不怕</a:t>
              </a:r>
              <a:endParaRPr lang="en-US" altLang="zh-CN" sz="1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12480" y="8460"/>
              <a:ext cx="800" cy="52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005" b="1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离职</a:t>
              </a:r>
              <a:endParaRPr lang="en-US" altLang="zh-CN" sz="2005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63100" y="1955800"/>
            <a:ext cx="1587500" cy="3746500"/>
            <a:chOff x="15060" y="3080"/>
            <a:chExt cx="2500" cy="5900"/>
          </a:xfrm>
        </p:grpSpPr>
        <p:sp>
          <p:nvSpPr>
            <p:cNvPr id="19" name="TextBox 1"/>
            <p:cNvSpPr txBox="1"/>
            <p:nvPr/>
          </p:nvSpPr>
          <p:spPr>
            <a:xfrm>
              <a:off x="15060" y="3080"/>
              <a:ext cx="1120" cy="154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CN" sz="1200" b="1" dirty="0">
                  <a:solidFill>
                    <a:srgbClr val="00B0F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投诉风险</a:t>
              </a:r>
              <a:endPara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rgbClr val="00B0F0"/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rgbClr val="00B0F0"/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rgbClr val="00B0F0"/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rgbClr val="00B0F0"/>
                </a:solidFill>
              </a:endParaRPr>
            </a:p>
            <a:p>
              <a:pPr>
                <a:lnSpc>
                  <a:spcPts val="2100"/>
                </a:lnSpc>
              </a:pPr>
              <a:r>
                <a:rPr lang="en-US" altLang="zh-CN" sz="1405" b="1" dirty="0">
                  <a:solidFill>
                    <a:srgbClr val="00B0F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人员损耗</a:t>
              </a:r>
              <a:endParaRPr lang="en-US" altLang="zh-CN" sz="1405" b="1" dirty="0">
                <a:solidFill>
                  <a:srgbClr val="00B0F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15080" y="5500"/>
              <a:ext cx="1900" cy="4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595" b="1" dirty="0">
                  <a:solidFill>
                    <a:srgbClr val="00B0F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人员管理成本</a:t>
              </a:r>
              <a:endParaRPr lang="en-US" altLang="zh-CN" sz="1595" b="1" dirty="0">
                <a:solidFill>
                  <a:srgbClr val="00B0F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15160" y="6920"/>
              <a:ext cx="1600" cy="52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005" b="1" dirty="0">
                  <a:solidFill>
                    <a:srgbClr val="00B0F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培训成本</a:t>
              </a:r>
              <a:endParaRPr lang="en-US" altLang="zh-CN" sz="2005" b="1" dirty="0">
                <a:solidFill>
                  <a:srgbClr val="00B0F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15160" y="8460"/>
              <a:ext cx="2400" cy="52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sz="2005" b="1" dirty="0">
                  <a:solidFill>
                    <a:srgbClr val="00B0F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人员流失风险</a:t>
              </a:r>
              <a:endParaRPr lang="en-US" altLang="zh-CN" sz="2005" b="1" dirty="0">
                <a:solidFill>
                  <a:srgbClr val="00B0F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1" name="TextBox 1"/>
          <p:cNvSpPr txBox="1"/>
          <p:nvPr/>
        </p:nvSpPr>
        <p:spPr>
          <a:xfrm>
            <a:off x="2641600" y="1638300"/>
            <a:ext cx="716280" cy="11226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100965" algn="l"/>
              </a:tabLst>
            </a:pPr>
            <a:r>
              <a:rPr lang="en-US" altLang="zh-CN" dirty="0"/>
              <a:t>	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VS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00965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外呼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量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552700" y="2971800"/>
            <a:ext cx="889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日工作时长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552700" y="3467100"/>
            <a:ext cx="889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年工作时间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641600" y="39624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工作态度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641600" y="44577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业务培训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641600" y="49530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数据统计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641600" y="54610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客户跟进</a:t>
            </a:r>
            <a:endParaRPr lang="en-US" altLang="zh-CN" sz="140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3860800" y="1701800"/>
            <a:ext cx="9017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62865" algn="l"/>
              </a:tabLst>
            </a:pPr>
            <a:r>
              <a:rPr lang="en-US" altLang="zh-CN" sz="1595" b="1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智能外呼</a:t>
            </a:r>
            <a:endParaRPr lang="en-US" altLang="zh-CN" sz="1595" b="1" dirty="0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2100"/>
              </a:lnSpc>
              <a:tabLst>
                <a:tab pos="62865" algn="l"/>
              </a:tabLs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300通以上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3962400" y="2959100"/>
            <a:ext cx="914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全天24小时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4000500" y="3479800"/>
            <a:ext cx="1562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全年365天（无休）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4000500" y="3962400"/>
            <a:ext cx="1181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永远100%热情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3975100" y="4457700"/>
            <a:ext cx="635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1天左右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013200" y="4940300"/>
            <a:ext cx="142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完整、高效、客观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9900" y="1701800"/>
            <a:ext cx="1600200" cy="3975100"/>
            <a:chOff x="740" y="2680"/>
            <a:chExt cx="2520" cy="6260"/>
          </a:xfrm>
        </p:grpSpPr>
        <p:sp>
          <p:nvSpPr>
            <p:cNvPr id="38" name="TextBox 1"/>
            <p:cNvSpPr txBox="1"/>
            <p:nvPr/>
          </p:nvSpPr>
          <p:spPr>
            <a:xfrm>
              <a:off x="1640" y="2680"/>
              <a:ext cx="1226" cy="1707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000"/>
                </a:lnSpc>
                <a:tabLst>
                  <a:tab pos="215265" algn="l"/>
                </a:tabLst>
              </a:pPr>
              <a:r>
                <a:rPr lang="en-US" altLang="zh-CN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	   </a:t>
              </a:r>
              <a:r>
                <a:rPr lang="en-US" altLang="zh-CN" sz="1595" b="1" dirty="0">
                  <a:solidFill>
                    <a:schemeClr val="tx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人工</a:t>
              </a:r>
              <a:endParaRPr lang="en-US" altLang="zh-CN" sz="1595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>
                <a:lnSpc>
                  <a:spcPts val="1000"/>
                </a:lnSpc>
              </a:pPr>
              <a:endPara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  <a:p>
              <a:pPr>
                <a:lnSpc>
                  <a:spcPts val="2100"/>
                </a:lnSpc>
                <a:tabLst>
                  <a:tab pos="215265" algn="l"/>
                </a:tabLst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	   50通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2220" y="4660"/>
              <a:ext cx="880" cy="36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早6晚9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1280" y="5480"/>
              <a:ext cx="1960" cy="36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有节假日、调休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2040" y="6240"/>
              <a:ext cx="1120" cy="36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有情绪化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6" name="TextBox 1"/>
            <p:cNvSpPr txBox="1"/>
            <p:nvPr/>
          </p:nvSpPr>
          <p:spPr>
            <a:xfrm>
              <a:off x="2040" y="7020"/>
              <a:ext cx="1000" cy="36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2周左右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8" name="TextBox 1"/>
            <p:cNvSpPr txBox="1"/>
            <p:nvPr/>
          </p:nvSpPr>
          <p:spPr>
            <a:xfrm>
              <a:off x="1020" y="7780"/>
              <a:ext cx="2240" cy="36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主观、缺失、耗时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0" name="TextBox 1"/>
            <p:cNvSpPr txBox="1"/>
            <p:nvPr/>
          </p:nvSpPr>
          <p:spPr>
            <a:xfrm>
              <a:off x="740" y="8580"/>
              <a:ext cx="2520" cy="36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记录混乱，容易流失</a:t>
              </a:r>
              <a:endPara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1" name="TextBox 1"/>
          <p:cNvSpPr txBox="1"/>
          <p:nvPr/>
        </p:nvSpPr>
        <p:spPr>
          <a:xfrm>
            <a:off x="4013200" y="5448300"/>
            <a:ext cx="1600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标准分类、便于跟进</a:t>
            </a:r>
            <a:endParaRPr lang="en-US" altLang="zh-CN" sz="1405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昆仑银行</a:t>
            </a:r>
            <a:endParaRPr lang="en-US" altLang="zh-CN" sz="1600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：畅泽华、郭宇博、王宏霞、谢兵兵</a:t>
            </a:r>
            <a:endParaRPr lang="en-US" altLang="zh-CN" sz="1600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探索、求知、创造价值</a:t>
            </a:r>
            <a:endParaRPr lang="en-US" altLang="zh-CN" sz="1600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昆仑银行总行信息科技部</a:t>
            </a:r>
            <a:endParaRPr lang="en-US" altLang="zh-CN" sz="1600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：银行</a:t>
            </a:r>
            <a:endParaRPr lang="en-US" altLang="zh-CN" sz="1600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tx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：昆仑银行智能营销场景</a:t>
            </a:r>
            <a:endParaRPr lang="en-US" altLang="zh-CN" sz="1600" b="1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b="1" dirty="0">
              <a:solidFill>
                <a:schemeClr val="tx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74305" y="2296160"/>
            <a:ext cx="3978275" cy="270764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4940" y="2295525"/>
            <a:ext cx="3977640" cy="2708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0" name="组合 6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49117" y="4968035"/>
            <a:ext cx="232188" cy="406400"/>
            <a:chOff x="-7840980" y="218440"/>
            <a:chExt cx="3657601" cy="6400801"/>
          </a:xfrm>
          <a:solidFill>
            <a:schemeClr val="accent1"/>
          </a:solidFill>
        </p:grpSpPr>
        <p:sp>
          <p:nvSpPr>
            <p:cNvPr id="66" name="任意多边形: 形状 65"/>
            <p:cNvSpPr/>
            <p:nvPr>
              <p:custDataLst>
                <p:tags r:id="rId2"/>
              </p:custDataLst>
            </p:nvPr>
          </p:nvSpPr>
          <p:spPr>
            <a:xfrm>
              <a:off x="-7840980" y="218440"/>
              <a:ext cx="2171701" cy="2057401"/>
            </a:xfrm>
            <a:custGeom>
              <a:avLst/>
              <a:gdLst/>
              <a:ahLst/>
              <a:cxnLst/>
              <a:rect l="0" t="0" r="0" b="0"/>
              <a:pathLst>
                <a:path w="2171701" h="2057401">
                  <a:moveTo>
                    <a:pt x="1371600" y="1143000"/>
                  </a:moveTo>
                  <a:lnTo>
                    <a:pt x="2171700" y="0"/>
                  </a:lnTo>
                  <a:lnTo>
                    <a:pt x="571500" y="0"/>
                  </a:lnTo>
                  <a:lnTo>
                    <a:pt x="0" y="800100"/>
                  </a:lnTo>
                  <a:lnTo>
                    <a:pt x="0" y="2057400"/>
                  </a:lnTo>
                  <a:lnTo>
                    <a:pt x="1371600" y="2057400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-7840980" y="218440"/>
              <a:ext cx="3657601" cy="6400801"/>
              <a:chOff x="-7840980" y="218440"/>
              <a:chExt cx="3657601" cy="6400801"/>
            </a:xfrm>
            <a:grpFill/>
          </p:grpSpPr>
          <p:sp>
            <p:nvSpPr>
              <p:cNvPr id="67" name="任意多边形: 形状 66"/>
              <p:cNvSpPr/>
              <p:nvPr>
                <p:custDataLst>
                  <p:tags r:id="rId3"/>
                </p:custDataLst>
              </p:nvPr>
            </p:nvSpPr>
            <p:spPr>
              <a:xfrm>
                <a:off x="-7840980" y="4561840"/>
                <a:ext cx="2057400" cy="2057400"/>
              </a:xfrm>
              <a:custGeom>
                <a:avLst/>
                <a:gdLst>
                  <a:gd name="connsiteX0" fmla="*/ 2057400 w 2057400"/>
                  <a:gd name="connsiteY0" fmla="*/ 914400 h 2057400"/>
                  <a:gd name="connsiteX1" fmla="*/ 1600200 w 2057400"/>
                  <a:gd name="connsiteY1" fmla="*/ 914400 h 2057400"/>
                  <a:gd name="connsiteX2" fmla="*/ 1371600 w 2057400"/>
                  <a:gd name="connsiteY2" fmla="*/ 685800 h 2057400"/>
                  <a:gd name="connsiteX3" fmla="*/ 1371600 w 2057400"/>
                  <a:gd name="connsiteY3" fmla="*/ 0 h 2057400"/>
                  <a:gd name="connsiteX4" fmla="*/ 0 w 2057400"/>
                  <a:gd name="connsiteY4" fmla="*/ 0 h 2057400"/>
                  <a:gd name="connsiteX5" fmla="*/ 0 w 2057400"/>
                  <a:gd name="connsiteY5" fmla="*/ 1257300 h 2057400"/>
                  <a:gd name="connsiteX6" fmla="*/ 571500 w 2057400"/>
                  <a:gd name="connsiteY6" fmla="*/ 2057400 h 2057400"/>
                  <a:gd name="connsiteX7" fmla="*/ 1257300 w 2057400"/>
                  <a:gd name="connsiteY7" fmla="*/ 2057400 h 2057400"/>
                  <a:gd name="connsiteX8" fmla="*/ 2057400 w 2057400"/>
                  <a:gd name="connsiteY8" fmla="*/ 914400 h 20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7400" h="2057400">
                    <a:moveTo>
                      <a:pt x="2057400" y="914400"/>
                    </a:moveTo>
                    <a:lnTo>
                      <a:pt x="1600200" y="914400"/>
                    </a:lnTo>
                    <a:lnTo>
                      <a:pt x="1371600" y="685800"/>
                    </a:lnTo>
                    <a:lnTo>
                      <a:pt x="1371600" y="0"/>
                    </a:lnTo>
                    <a:lnTo>
                      <a:pt x="0" y="0"/>
                    </a:lnTo>
                    <a:lnTo>
                      <a:pt x="0" y="1257300"/>
                    </a:lnTo>
                    <a:lnTo>
                      <a:pt x="571500" y="2057400"/>
                    </a:lnTo>
                    <a:lnTo>
                      <a:pt x="1257300" y="2057400"/>
                    </a:lnTo>
                    <a:lnTo>
                      <a:pt x="2057400" y="914400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任意多边形: 形状 67"/>
              <p:cNvSpPr/>
              <p:nvPr>
                <p:custDataLst>
                  <p:tags r:id="rId4"/>
                </p:custDataLst>
              </p:nvPr>
            </p:nvSpPr>
            <p:spPr>
              <a:xfrm>
                <a:off x="-6697980" y="218440"/>
                <a:ext cx="2514601" cy="6400801"/>
              </a:xfrm>
              <a:custGeom>
                <a:avLst/>
                <a:gdLst/>
                <a:ahLst/>
                <a:cxnLst/>
                <a:rect l="0" t="0" r="0" b="0"/>
                <a:pathLst>
                  <a:path w="2514601" h="6400801">
                    <a:moveTo>
                      <a:pt x="2514600" y="800100"/>
                    </a:moveTo>
                    <a:lnTo>
                      <a:pt x="1943100" y="0"/>
                    </a:lnTo>
                    <a:lnTo>
                      <a:pt x="1257300" y="0"/>
                    </a:lnTo>
                    <a:lnTo>
                      <a:pt x="472440" y="1143000"/>
                    </a:lnTo>
                    <a:lnTo>
                      <a:pt x="914400" y="1143000"/>
                    </a:lnTo>
                    <a:lnTo>
                      <a:pt x="1143000" y="1371600"/>
                    </a:lnTo>
                    <a:lnTo>
                      <a:pt x="1143000" y="2400300"/>
                    </a:lnTo>
                    <a:lnTo>
                      <a:pt x="914400" y="2628900"/>
                    </a:lnTo>
                    <a:lnTo>
                      <a:pt x="0" y="2628900"/>
                    </a:lnTo>
                    <a:lnTo>
                      <a:pt x="0" y="3771900"/>
                    </a:lnTo>
                    <a:lnTo>
                      <a:pt x="914400" y="3771900"/>
                    </a:lnTo>
                    <a:lnTo>
                      <a:pt x="1143000" y="4000500"/>
                    </a:lnTo>
                    <a:lnTo>
                      <a:pt x="1143000" y="5257800"/>
                    </a:lnTo>
                    <a:lnTo>
                      <a:pt x="342900" y="6400800"/>
                    </a:lnTo>
                    <a:lnTo>
                      <a:pt x="1943100" y="6400800"/>
                    </a:lnTo>
                    <a:lnTo>
                      <a:pt x="2514600" y="5600700"/>
                    </a:lnTo>
                    <a:lnTo>
                      <a:pt x="2514600" y="3543300"/>
                    </a:lnTo>
                    <a:lnTo>
                      <a:pt x="2057400" y="3200400"/>
                    </a:lnTo>
                    <a:lnTo>
                      <a:pt x="2514600" y="2857500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75" name="组合 7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349117" y="3721530"/>
            <a:ext cx="232188" cy="406400"/>
            <a:chOff x="-12412980" y="218440"/>
            <a:chExt cx="3657601" cy="6400801"/>
          </a:xfrm>
          <a:solidFill>
            <a:schemeClr val="accent1"/>
          </a:solidFill>
        </p:grpSpPr>
        <p:sp>
          <p:nvSpPr>
            <p:cNvPr id="71" name="任意多边形: 形状 70"/>
            <p:cNvSpPr/>
            <p:nvPr>
              <p:custDataLst>
                <p:tags r:id="rId6"/>
              </p:custDataLst>
            </p:nvPr>
          </p:nvSpPr>
          <p:spPr>
            <a:xfrm>
              <a:off x="-12412980" y="218440"/>
              <a:ext cx="2171701" cy="2057401"/>
            </a:xfrm>
            <a:custGeom>
              <a:avLst/>
              <a:gdLst/>
              <a:ahLst/>
              <a:cxnLst/>
              <a:rect l="0" t="0" r="0" b="0"/>
              <a:pathLst>
                <a:path w="2171701" h="2057401">
                  <a:moveTo>
                    <a:pt x="1371600" y="1143000"/>
                  </a:moveTo>
                  <a:lnTo>
                    <a:pt x="2171700" y="0"/>
                  </a:lnTo>
                  <a:lnTo>
                    <a:pt x="571500" y="0"/>
                  </a:lnTo>
                  <a:lnTo>
                    <a:pt x="0" y="800100"/>
                  </a:lnTo>
                  <a:lnTo>
                    <a:pt x="0" y="2057400"/>
                  </a:lnTo>
                  <a:lnTo>
                    <a:pt x="1371600" y="2057400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-12412980" y="218440"/>
              <a:ext cx="3657601" cy="6400801"/>
              <a:chOff x="-12412980" y="218440"/>
              <a:chExt cx="3657601" cy="6400801"/>
            </a:xfrm>
            <a:grpFill/>
          </p:grpSpPr>
          <p:sp>
            <p:nvSpPr>
              <p:cNvPr id="72" name="任意多边形: 形状 71"/>
              <p:cNvSpPr/>
              <p:nvPr>
                <p:custDataLst>
                  <p:tags r:id="rId7"/>
                </p:custDataLst>
              </p:nvPr>
            </p:nvSpPr>
            <p:spPr>
              <a:xfrm>
                <a:off x="-12412980" y="218440"/>
                <a:ext cx="3657601" cy="6400801"/>
              </a:xfrm>
              <a:custGeom>
                <a:avLst/>
                <a:gdLst/>
                <a:ahLst/>
                <a:cxnLst/>
                <a:rect l="0" t="0" r="0" b="0"/>
                <a:pathLst>
                  <a:path w="3657601" h="6400801">
                    <a:moveTo>
                      <a:pt x="1257300" y="5257800"/>
                    </a:moveTo>
                    <a:lnTo>
                      <a:pt x="1257300" y="4914900"/>
                    </a:lnTo>
                    <a:lnTo>
                      <a:pt x="3657600" y="2743200"/>
                    </a:lnTo>
                    <a:lnTo>
                      <a:pt x="3657600" y="800100"/>
                    </a:lnTo>
                    <a:lnTo>
                      <a:pt x="3086100" y="0"/>
                    </a:lnTo>
                    <a:lnTo>
                      <a:pt x="2400300" y="0"/>
                    </a:lnTo>
                    <a:lnTo>
                      <a:pt x="1600200" y="1143000"/>
                    </a:lnTo>
                    <a:lnTo>
                      <a:pt x="2286000" y="1143000"/>
                    </a:lnTo>
                    <a:lnTo>
                      <a:pt x="2286000" y="2400300"/>
                    </a:lnTo>
                    <a:lnTo>
                      <a:pt x="0" y="4343400"/>
                    </a:lnTo>
                    <a:lnTo>
                      <a:pt x="0" y="6400800"/>
                    </a:lnTo>
                    <a:lnTo>
                      <a:pt x="2857500" y="6400800"/>
                    </a:lnTo>
                    <a:lnTo>
                      <a:pt x="3657600" y="5257800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8"/>
                </p:custDataLst>
              </p:nvPr>
            </p:nvSpPr>
            <p:spPr>
              <a:xfrm>
                <a:off x="-9326880" y="5803900"/>
                <a:ext cx="571500" cy="815340"/>
              </a:xfrm>
              <a:custGeom>
                <a:avLst/>
                <a:gdLst>
                  <a:gd name="connsiteX0" fmla="*/ 0 w 571500"/>
                  <a:gd name="connsiteY0" fmla="*/ 815340 h 815340"/>
                  <a:gd name="connsiteX1" fmla="*/ 571500 w 571500"/>
                  <a:gd name="connsiteY1" fmla="*/ 815340 h 815340"/>
                  <a:gd name="connsiteX2" fmla="*/ 571500 w 571500"/>
                  <a:gd name="connsiteY2" fmla="*/ 0 h 815340"/>
                  <a:gd name="connsiteX3" fmla="*/ 0 w 571500"/>
                  <a:gd name="connsiteY3" fmla="*/ 815340 h 81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0" h="815340">
                    <a:moveTo>
                      <a:pt x="0" y="815340"/>
                    </a:moveTo>
                    <a:lnTo>
                      <a:pt x="571500" y="815340"/>
                    </a:lnTo>
                    <a:lnTo>
                      <a:pt x="571500" y="0"/>
                    </a:lnTo>
                    <a:lnTo>
                      <a:pt x="0" y="81534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81" name="组合 80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1349097" y="2475025"/>
            <a:ext cx="232228" cy="406400"/>
            <a:chOff x="-16984980" y="218440"/>
            <a:chExt cx="3657600" cy="6400801"/>
          </a:xfrm>
          <a:solidFill>
            <a:schemeClr val="accent1"/>
          </a:solidFill>
        </p:grpSpPr>
        <p:sp>
          <p:nvSpPr>
            <p:cNvPr id="79" name="任意多边形: 形状 78"/>
            <p:cNvSpPr/>
            <p:nvPr>
              <p:custDataLst>
                <p:tags r:id="rId10"/>
              </p:custDataLst>
            </p:nvPr>
          </p:nvSpPr>
          <p:spPr>
            <a:xfrm>
              <a:off x="-13898880" y="5812790"/>
              <a:ext cx="571500" cy="806450"/>
            </a:xfrm>
            <a:custGeom>
              <a:avLst/>
              <a:gdLst>
                <a:gd name="connsiteX0" fmla="*/ 0 w 571500"/>
                <a:gd name="connsiteY0" fmla="*/ 806450 h 806450"/>
                <a:gd name="connsiteX1" fmla="*/ 571500 w 571500"/>
                <a:gd name="connsiteY1" fmla="*/ 806450 h 806450"/>
                <a:gd name="connsiteX2" fmla="*/ 565150 w 571500"/>
                <a:gd name="connsiteY2" fmla="*/ 0 h 806450"/>
                <a:gd name="connsiteX3" fmla="*/ 0 w 571500"/>
                <a:gd name="connsiteY3" fmla="*/ 8064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806450">
                  <a:moveTo>
                    <a:pt x="0" y="806450"/>
                  </a:moveTo>
                  <a:lnTo>
                    <a:pt x="571500" y="806450"/>
                  </a:lnTo>
                  <a:lnTo>
                    <a:pt x="565150" y="0"/>
                  </a:lnTo>
                  <a:lnTo>
                    <a:pt x="0" y="806450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80" name="任意多边形: 形状 79"/>
            <p:cNvSpPr/>
            <p:nvPr>
              <p:custDataLst>
                <p:tags r:id="rId11"/>
              </p:custDataLst>
            </p:nvPr>
          </p:nvSpPr>
          <p:spPr>
            <a:xfrm>
              <a:off x="-16984980" y="218440"/>
              <a:ext cx="3648711" cy="6400801"/>
            </a:xfrm>
            <a:custGeom>
              <a:avLst/>
              <a:gdLst/>
              <a:ahLst/>
              <a:cxnLst/>
              <a:rect l="0" t="0" r="0" b="0"/>
              <a:pathLst>
                <a:path w="3648711" h="6400801">
                  <a:moveTo>
                    <a:pt x="3648710" y="5257800"/>
                  </a:moveTo>
                  <a:lnTo>
                    <a:pt x="2514600" y="5257800"/>
                  </a:lnTo>
                  <a:lnTo>
                    <a:pt x="2514600" y="0"/>
                  </a:lnTo>
                  <a:lnTo>
                    <a:pt x="1028700" y="0"/>
                  </a:lnTo>
                  <a:lnTo>
                    <a:pt x="457200" y="800100"/>
                  </a:lnTo>
                  <a:lnTo>
                    <a:pt x="457200" y="1600200"/>
                  </a:lnTo>
                  <a:lnTo>
                    <a:pt x="1143000" y="1600200"/>
                  </a:lnTo>
                  <a:lnTo>
                    <a:pt x="1143000" y="5257800"/>
                  </a:lnTo>
                  <a:lnTo>
                    <a:pt x="0" y="5257800"/>
                  </a:lnTo>
                  <a:lnTo>
                    <a:pt x="0" y="6400800"/>
                  </a:lnTo>
                  <a:lnTo>
                    <a:pt x="1136650" y="6400800"/>
                  </a:lnTo>
                  <a:lnTo>
                    <a:pt x="2687319" y="6400800"/>
                  </a:lnTo>
                  <a:lnTo>
                    <a:pt x="2857500" y="6400800"/>
                  </a:lnTo>
                  <a:lnTo>
                    <a:pt x="3648710" y="5270500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1744611" y="2389935"/>
            <a:ext cx="4240692" cy="323659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33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替代运营人员，结合智能推荐模型结果进行智能外呼，实现全流程自动化，充分解放人力并有效提高了营销转化率，经ABTest测试，使用基金产品智能推荐模型相较于传统基金产品营销，营销收入提高15%，营销成本降低20%；</a:t>
            </a:r>
            <a:endParaRPr lang="zh-CN" altLang="en-US" sz="1200" spc="3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33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相比较人工运营，使用AI+RPA技术结合后，单日营销时间成本（从客户筛选到外呼）由480分钟降至10分钟，单日营销客户数量提升20倍，营销转化率由0.3%提高至4.5%，节省人力成本25万/月（以10位客服计算）；</a:t>
            </a:r>
            <a:endParaRPr lang="zh-CN" altLang="en-US" sz="1200" spc="3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33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间接收益：利用RPA技术串联智能推荐与智能客服场景，低成本将营销场景快速落地，释放客户经理时间，同时借助人工智能技术精准营销提高客户体验。</a:t>
            </a:r>
            <a:endParaRPr lang="zh-CN" altLang="en-US" sz="1200" spc="30" dirty="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3"/>
            </p:custDataLst>
          </p:nvPr>
        </p:nvPicPr>
        <p:blipFill>
          <a:blip r:embed="rId14" r:link="rId15"/>
          <a:srcRect l="21625" r="17060" b="1332"/>
          <a:stretch>
            <a:fillRect/>
          </a:stretch>
        </p:blipFill>
        <p:spPr>
          <a:xfrm>
            <a:off x="10311130" y="5374640"/>
            <a:ext cx="1006475" cy="103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3485" y="532130"/>
            <a:ext cx="7165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推广价值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>
            <p:custDataLst>
              <p:tags r:id="rId1"/>
            </p:custDataLst>
          </p:nvPr>
        </p:nvSpPr>
        <p:spPr>
          <a:xfrm>
            <a:off x="753745" y="2538095"/>
            <a:ext cx="1751965" cy="9055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价值提升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1" name="椭圆 50"/>
          <p:cNvSpPr/>
          <p:nvPr>
            <p:custDataLst>
              <p:tags r:id="rId2"/>
            </p:custDataLst>
          </p:nvPr>
        </p:nvSpPr>
        <p:spPr>
          <a:xfrm>
            <a:off x="2541184" y="2921718"/>
            <a:ext cx="224770" cy="2247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5520360" y="2126537"/>
            <a:ext cx="823538" cy="8235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6857345" y="3850350"/>
            <a:ext cx="523197" cy="5231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5136672" y="4568558"/>
            <a:ext cx="550605" cy="5506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>
            <a:off x="4484434" y="3355523"/>
            <a:ext cx="448829" cy="4488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>
            <a:off x="6276582" y="2621475"/>
            <a:ext cx="436297" cy="4362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6653383" y="2980373"/>
            <a:ext cx="461086" cy="461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>
            <a:off x="6888333" y="3454818"/>
            <a:ext cx="254782" cy="254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>
          <a:xfrm>
            <a:off x="6611516" y="4350411"/>
            <a:ext cx="394017" cy="39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>
            <p:custDataLst>
              <p:tags r:id="rId11"/>
            </p:custDataLst>
          </p:nvPr>
        </p:nvSpPr>
        <p:spPr>
          <a:xfrm>
            <a:off x="6133216" y="4643340"/>
            <a:ext cx="579663" cy="579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>
            <p:custDataLst>
              <p:tags r:id="rId12"/>
            </p:custDataLst>
          </p:nvPr>
        </p:nvSpPr>
        <p:spPr>
          <a:xfrm>
            <a:off x="5711929" y="4791321"/>
            <a:ext cx="397736" cy="3977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>
            <p:custDataLst>
              <p:tags r:id="rId13"/>
            </p:custDataLst>
          </p:nvPr>
        </p:nvSpPr>
        <p:spPr>
          <a:xfrm>
            <a:off x="4889191" y="4413177"/>
            <a:ext cx="309112" cy="309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75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>
            <p:custDataLst>
              <p:tags r:id="rId14"/>
            </p:custDataLst>
          </p:nvPr>
        </p:nvSpPr>
        <p:spPr>
          <a:xfrm>
            <a:off x="4518174" y="3843980"/>
            <a:ext cx="529566" cy="5295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7500" lnSpcReduction="10000"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15"/>
            </p:custDataLst>
          </p:nvPr>
        </p:nvSpPr>
        <p:spPr>
          <a:xfrm>
            <a:off x="4573813" y="2720376"/>
            <a:ext cx="615332" cy="615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>
            <p:custDataLst>
              <p:tags r:id="rId16"/>
            </p:custDataLst>
          </p:nvPr>
        </p:nvSpPr>
        <p:spPr>
          <a:xfrm>
            <a:off x="5147278" y="2591193"/>
            <a:ext cx="425281" cy="425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>
            <p:custDataLst>
              <p:tags r:id="rId17"/>
            </p:custDataLst>
          </p:nvPr>
        </p:nvSpPr>
        <p:spPr>
          <a:xfrm>
            <a:off x="4744056" y="2691663"/>
            <a:ext cx="2275550" cy="22755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8"/>
            </p:custDataLst>
          </p:nvPr>
        </p:nvSpPr>
        <p:spPr>
          <a:xfrm>
            <a:off x="4866378" y="2813983"/>
            <a:ext cx="2030908" cy="2030908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>
            <p:custDataLst>
              <p:tags r:id="rId19"/>
            </p:custDataLst>
          </p:nvPr>
        </p:nvSpPr>
        <p:spPr>
          <a:xfrm>
            <a:off x="4945477" y="3220861"/>
            <a:ext cx="1884798" cy="124200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sym typeface="+mn-ea"/>
              </a:rPr>
              <a:t>推广价值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20"/>
            </p:custDataLst>
          </p:nvPr>
        </p:nvSpPr>
        <p:spPr>
          <a:xfrm>
            <a:off x="752585" y="4076547"/>
            <a:ext cx="3280773" cy="1556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该场景是我们融合我行RPA+AI能力的探索性场景，本身也是代表着由于引入RPA技术创造出来的全新场景，也是在数字化转型当中科技引领业务的典型案例，这种模式具备推广性，同时场景本身借助RPA技术，替代AI中台，实现外部数据获取、智能推荐场景、智能外呼场景的调度及全流程的自动化，对于企业来说，有效降低系统建设与维护成本，实现了场景的快速搭建与运营，营销收入提高15%，营销成本降低20%；</a:t>
            </a:r>
            <a:endParaRPr lang="zh-CN" altLang="en-US" sz="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63" name="连接符: 肘形 33"/>
          <p:cNvCxnSpPr>
            <a:stCxn id="51" idx="6"/>
            <a:endCxn id="14" idx="2"/>
          </p:cNvCxnSpPr>
          <p:nvPr>
            <p:custDataLst>
              <p:tags r:id="rId21"/>
            </p:custDataLst>
          </p:nvPr>
        </p:nvCxnSpPr>
        <p:spPr>
          <a:xfrm>
            <a:off x="2766060" y="3034030"/>
            <a:ext cx="1718310" cy="5461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>
            <p:custDataLst>
              <p:tags r:id="rId22"/>
            </p:custDataLst>
          </p:nvPr>
        </p:nvSpPr>
        <p:spPr>
          <a:xfrm>
            <a:off x="8221980" y="2538095"/>
            <a:ext cx="1732280" cy="9055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场景复用性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23"/>
            </p:custDataLst>
          </p:nvPr>
        </p:nvSpPr>
        <p:spPr>
          <a:xfrm>
            <a:off x="8220652" y="4076547"/>
            <a:ext cx="3280773" cy="1556096"/>
          </a:xfrm>
          <a:prstGeom prst="rect">
            <a:avLst/>
          </a:prstGeom>
          <a:noFill/>
        </p:spPr>
        <p:txBody>
          <a:bodyPr wrap="square" rtlCol="0">
            <a:normAutofit fontScale="8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本场景中主要营销的产品为银行基金产品，且该场景已推广至各分行应用，营销转换率平均提升10倍左右。同时该流程还可以复用到理财、贷款等其他金融产品营销中，对于非金融行业的精准营销也同样适用，均可以通过机器学习模型找到意向客户，再通过智能外呼机器人进行营销，从而达到降低营销成本提高收入的目的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400" spc="1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24"/>
            </p:custDataLst>
          </p:nvPr>
        </p:nvSpPr>
        <p:spPr>
          <a:xfrm>
            <a:off x="7915101" y="2921718"/>
            <a:ext cx="224770" cy="2247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8" name="连接符: 肘形 59"/>
          <p:cNvCxnSpPr>
            <a:stCxn id="67" idx="2"/>
            <a:endCxn id="12" idx="6"/>
          </p:cNvCxnSpPr>
          <p:nvPr>
            <p:custDataLst>
              <p:tags r:id="rId25"/>
            </p:custDataLst>
          </p:nvPr>
        </p:nvCxnSpPr>
        <p:spPr>
          <a:xfrm rot="10800000" flipV="1">
            <a:off x="7380605" y="3034030"/>
            <a:ext cx="534670" cy="107823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6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4609" y="268711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85" name="组合 8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6153" y="2438400"/>
            <a:ext cx="216155" cy="406400"/>
            <a:chOff x="1283913" y="1155618"/>
            <a:chExt cx="1013226" cy="1905000"/>
          </a:xfrm>
        </p:grpSpPr>
        <p:sp>
          <p:nvSpPr>
            <p:cNvPr id="86" name="任意多边形: 形状 3"/>
            <p:cNvSpPr/>
            <p:nvPr>
              <p:custDataLst>
                <p:tags r:id="rId2"/>
              </p:custDataLst>
            </p:nvPr>
          </p:nvSpPr>
          <p:spPr>
            <a:xfrm>
              <a:off x="1283913" y="1226700"/>
              <a:ext cx="1013226" cy="1833918"/>
            </a:xfrm>
            <a:custGeom>
              <a:avLst/>
              <a:gdLst/>
              <a:ahLst/>
              <a:cxnLst/>
              <a:rect l="0" t="0" r="0" b="0"/>
              <a:pathLst>
                <a:path w="2000378" h="3620645">
                  <a:moveTo>
                    <a:pt x="181229" y="3355341"/>
                  </a:moveTo>
                  <a:lnTo>
                    <a:pt x="232156" y="3371851"/>
                  </a:lnTo>
                  <a:lnTo>
                    <a:pt x="1120521" y="3613786"/>
                  </a:lnTo>
                  <a:cubicBezTo>
                    <a:pt x="1120521" y="3613786"/>
                    <a:pt x="1145032" y="3620644"/>
                    <a:pt x="1176274" y="3602991"/>
                  </a:cubicBezTo>
                  <a:cubicBezTo>
                    <a:pt x="1191895" y="3594228"/>
                    <a:pt x="1195324" y="3581909"/>
                    <a:pt x="1219327" y="3496311"/>
                  </a:cubicBezTo>
                  <a:cubicBezTo>
                    <a:pt x="1243330" y="3410713"/>
                    <a:pt x="1244727" y="3358389"/>
                    <a:pt x="1178179" y="3313304"/>
                  </a:cubicBezTo>
                  <a:cubicBezTo>
                    <a:pt x="1148334" y="3278633"/>
                    <a:pt x="1118489" y="3243835"/>
                    <a:pt x="1135634" y="3182748"/>
                  </a:cubicBezTo>
                  <a:lnTo>
                    <a:pt x="1319403" y="2502281"/>
                  </a:lnTo>
                  <a:lnTo>
                    <a:pt x="1637665" y="1364869"/>
                  </a:lnTo>
                  <a:lnTo>
                    <a:pt x="2000377" y="68453"/>
                  </a:lnTo>
                  <a:lnTo>
                    <a:pt x="1829181" y="20574"/>
                  </a:lnTo>
                  <a:lnTo>
                    <a:pt x="1780286" y="6858"/>
                  </a:lnTo>
                  <a:cubicBezTo>
                    <a:pt x="1780286" y="6858"/>
                    <a:pt x="1755775" y="0"/>
                    <a:pt x="1724533" y="17653"/>
                  </a:cubicBezTo>
                  <a:cubicBezTo>
                    <a:pt x="1693291" y="35306"/>
                    <a:pt x="1476121" y="198755"/>
                    <a:pt x="1476121" y="198755"/>
                  </a:cubicBezTo>
                  <a:cubicBezTo>
                    <a:pt x="1476121" y="198755"/>
                    <a:pt x="1144016" y="395987"/>
                    <a:pt x="1060323" y="412115"/>
                  </a:cubicBezTo>
                  <a:cubicBezTo>
                    <a:pt x="957580" y="449326"/>
                    <a:pt x="851408" y="498730"/>
                    <a:pt x="691007" y="506603"/>
                  </a:cubicBezTo>
                  <a:cubicBezTo>
                    <a:pt x="631825" y="529590"/>
                    <a:pt x="607314" y="522733"/>
                    <a:pt x="576580" y="632841"/>
                  </a:cubicBezTo>
                  <a:cubicBezTo>
                    <a:pt x="545846" y="742950"/>
                    <a:pt x="561467" y="734060"/>
                    <a:pt x="561467" y="734060"/>
                  </a:cubicBezTo>
                  <a:cubicBezTo>
                    <a:pt x="561467" y="734060"/>
                    <a:pt x="544322" y="795275"/>
                    <a:pt x="713613" y="803021"/>
                  </a:cubicBezTo>
                  <a:cubicBezTo>
                    <a:pt x="882904" y="810768"/>
                    <a:pt x="963041" y="806831"/>
                    <a:pt x="963041" y="806831"/>
                  </a:cubicBezTo>
                  <a:lnTo>
                    <a:pt x="644779" y="1944243"/>
                  </a:lnTo>
                  <a:lnTo>
                    <a:pt x="415544" y="2763647"/>
                  </a:lnTo>
                  <a:lnTo>
                    <a:pt x="364236" y="2947162"/>
                  </a:lnTo>
                  <a:cubicBezTo>
                    <a:pt x="364236" y="2947162"/>
                    <a:pt x="361315" y="3051810"/>
                    <a:pt x="127508" y="3039237"/>
                  </a:cubicBezTo>
                  <a:cubicBezTo>
                    <a:pt x="99568" y="3044572"/>
                    <a:pt x="92837" y="3069083"/>
                    <a:pt x="79121" y="3117978"/>
                  </a:cubicBezTo>
                  <a:cubicBezTo>
                    <a:pt x="65405" y="3166873"/>
                    <a:pt x="44958" y="3240279"/>
                    <a:pt x="44958" y="3240279"/>
                  </a:cubicBezTo>
                  <a:cubicBezTo>
                    <a:pt x="44958" y="3240279"/>
                    <a:pt x="0" y="3306827"/>
                    <a:pt x="109982" y="3337561"/>
                  </a:cubicBezTo>
                  <a:cubicBezTo>
                    <a:pt x="158750" y="3351277"/>
                    <a:pt x="173101" y="3354198"/>
                    <a:pt x="181229" y="33553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4"/>
            <p:cNvSpPr/>
            <p:nvPr>
              <p:custDataLst>
                <p:tags r:id="rId3"/>
              </p:custDataLst>
            </p:nvPr>
          </p:nvSpPr>
          <p:spPr>
            <a:xfrm>
              <a:off x="1356217" y="1155618"/>
              <a:ext cx="704389" cy="1852637"/>
            </a:xfrm>
            <a:custGeom>
              <a:avLst/>
              <a:gdLst/>
              <a:ahLst/>
              <a:cxnLst/>
              <a:rect l="0" t="0" r="0" b="0"/>
              <a:pathLst>
                <a:path w="1390651" h="3657601">
                  <a:moveTo>
                    <a:pt x="352933" y="3655441"/>
                  </a:moveTo>
                  <a:lnTo>
                    <a:pt x="406400" y="3657600"/>
                  </a:lnTo>
                  <a:lnTo>
                    <a:pt x="1327150" y="3651250"/>
                  </a:lnTo>
                  <a:cubicBezTo>
                    <a:pt x="1327150" y="3651250"/>
                    <a:pt x="1352550" y="3651250"/>
                    <a:pt x="1377950" y="3625850"/>
                  </a:cubicBezTo>
                  <a:cubicBezTo>
                    <a:pt x="1390650" y="3613150"/>
                    <a:pt x="1390650" y="3600450"/>
                    <a:pt x="1390650" y="3511550"/>
                  </a:cubicBezTo>
                  <a:cubicBezTo>
                    <a:pt x="1390650" y="3422650"/>
                    <a:pt x="1377950" y="3371850"/>
                    <a:pt x="1301750" y="3346450"/>
                  </a:cubicBezTo>
                  <a:cubicBezTo>
                    <a:pt x="1263650" y="3321050"/>
                    <a:pt x="1225550" y="3295650"/>
                    <a:pt x="1225550" y="3232150"/>
                  </a:cubicBezTo>
                  <a:lnTo>
                    <a:pt x="1219200" y="2527300"/>
                  </a:lnTo>
                  <a:lnTo>
                    <a:pt x="1219200" y="1346200"/>
                  </a:lnTo>
                  <a:lnTo>
                    <a:pt x="1219200" y="0"/>
                  </a:lnTo>
                  <a:lnTo>
                    <a:pt x="1041400" y="0"/>
                  </a:lnTo>
                  <a:lnTo>
                    <a:pt x="990600" y="0"/>
                  </a:lnTo>
                  <a:cubicBezTo>
                    <a:pt x="990600" y="0"/>
                    <a:pt x="965200" y="0"/>
                    <a:pt x="939800" y="25400"/>
                  </a:cubicBezTo>
                  <a:cubicBezTo>
                    <a:pt x="914400" y="50800"/>
                    <a:pt x="749300" y="266700"/>
                    <a:pt x="749300" y="266700"/>
                  </a:cubicBezTo>
                  <a:cubicBezTo>
                    <a:pt x="749300" y="266700"/>
                    <a:pt x="482600" y="546100"/>
                    <a:pt x="406400" y="584200"/>
                  </a:cubicBezTo>
                  <a:cubicBezTo>
                    <a:pt x="317500" y="647700"/>
                    <a:pt x="228600" y="723900"/>
                    <a:pt x="76200" y="774700"/>
                  </a:cubicBezTo>
                  <a:cubicBezTo>
                    <a:pt x="25400" y="812800"/>
                    <a:pt x="0" y="812800"/>
                    <a:pt x="0" y="927100"/>
                  </a:cubicBezTo>
                  <a:cubicBezTo>
                    <a:pt x="0" y="1041400"/>
                    <a:pt x="12700" y="1028700"/>
                    <a:pt x="12700" y="1028700"/>
                  </a:cubicBezTo>
                  <a:cubicBezTo>
                    <a:pt x="12700" y="1028700"/>
                    <a:pt x="12700" y="1092200"/>
                    <a:pt x="177800" y="1054100"/>
                  </a:cubicBezTo>
                  <a:cubicBezTo>
                    <a:pt x="342903" y="1016013"/>
                    <a:pt x="419100" y="990600"/>
                    <a:pt x="419100" y="990600"/>
                  </a:cubicBezTo>
                  <a:lnTo>
                    <a:pt x="419100" y="2171700"/>
                  </a:lnTo>
                  <a:lnTo>
                    <a:pt x="419100" y="3022600"/>
                  </a:lnTo>
                  <a:lnTo>
                    <a:pt x="419100" y="3213100"/>
                  </a:lnTo>
                  <a:cubicBezTo>
                    <a:pt x="419100" y="3213100"/>
                    <a:pt x="444500" y="3314700"/>
                    <a:pt x="215900" y="3365500"/>
                  </a:cubicBezTo>
                  <a:cubicBezTo>
                    <a:pt x="190500" y="3378200"/>
                    <a:pt x="190500" y="3403600"/>
                    <a:pt x="190500" y="3454400"/>
                  </a:cubicBezTo>
                  <a:cubicBezTo>
                    <a:pt x="190500" y="3505200"/>
                    <a:pt x="190500" y="3581400"/>
                    <a:pt x="190500" y="3581400"/>
                  </a:cubicBezTo>
                  <a:cubicBezTo>
                    <a:pt x="190500" y="3581400"/>
                    <a:pt x="165100" y="3657600"/>
                    <a:pt x="279400" y="3657600"/>
                  </a:cubicBezTo>
                  <a:cubicBezTo>
                    <a:pt x="330200" y="3657600"/>
                    <a:pt x="344678" y="3656584"/>
                    <a:pt x="352933" y="365544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77657" y="3447415"/>
            <a:ext cx="293145" cy="406400"/>
            <a:chOff x="3262468" y="1155618"/>
            <a:chExt cx="1374117" cy="1905000"/>
          </a:xfrm>
        </p:grpSpPr>
        <p:sp>
          <p:nvSpPr>
            <p:cNvPr id="89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3262468" y="1156762"/>
              <a:ext cx="1374117" cy="1903856"/>
            </a:xfrm>
            <a:custGeom>
              <a:avLst/>
              <a:gdLst/>
              <a:ahLst/>
              <a:cxnLst/>
              <a:rect l="0" t="0" r="0" b="0"/>
              <a:pathLst>
                <a:path w="2745487" h="3803905">
                  <a:moveTo>
                    <a:pt x="2261235" y="2882773"/>
                  </a:moveTo>
                  <a:lnTo>
                    <a:pt x="2089658" y="3270377"/>
                  </a:lnTo>
                  <a:lnTo>
                    <a:pt x="1880235" y="3700399"/>
                  </a:lnTo>
                  <a:lnTo>
                    <a:pt x="1835658" y="3767201"/>
                  </a:lnTo>
                  <a:cubicBezTo>
                    <a:pt x="1835658" y="3767201"/>
                    <a:pt x="1825625" y="3803904"/>
                    <a:pt x="1715389" y="3773932"/>
                  </a:cubicBezTo>
                  <a:cubicBezTo>
                    <a:pt x="1605153" y="3743833"/>
                    <a:pt x="1066038" y="3596894"/>
                    <a:pt x="1066038" y="3596894"/>
                  </a:cubicBezTo>
                  <a:lnTo>
                    <a:pt x="0" y="3306191"/>
                  </a:lnTo>
                  <a:lnTo>
                    <a:pt x="143637" y="2779268"/>
                  </a:lnTo>
                  <a:cubicBezTo>
                    <a:pt x="143637" y="2779268"/>
                    <a:pt x="172593" y="2721356"/>
                    <a:pt x="238252" y="2673477"/>
                  </a:cubicBezTo>
                  <a:cubicBezTo>
                    <a:pt x="303911" y="2625599"/>
                    <a:pt x="491109" y="2518664"/>
                    <a:pt x="491109" y="2518664"/>
                  </a:cubicBezTo>
                  <a:lnTo>
                    <a:pt x="731647" y="2360422"/>
                  </a:lnTo>
                  <a:lnTo>
                    <a:pt x="1094740" y="2090801"/>
                  </a:lnTo>
                  <a:cubicBezTo>
                    <a:pt x="1094740" y="2090801"/>
                    <a:pt x="1483487" y="1775587"/>
                    <a:pt x="1538097" y="1671955"/>
                  </a:cubicBezTo>
                  <a:cubicBezTo>
                    <a:pt x="1592706" y="1568323"/>
                    <a:pt x="1663954" y="1548257"/>
                    <a:pt x="1812036" y="1101598"/>
                  </a:cubicBezTo>
                  <a:cubicBezTo>
                    <a:pt x="1812036" y="1101598"/>
                    <a:pt x="1904492" y="810895"/>
                    <a:pt x="1913382" y="681609"/>
                  </a:cubicBezTo>
                  <a:cubicBezTo>
                    <a:pt x="1922272" y="552450"/>
                    <a:pt x="1929003" y="527939"/>
                    <a:pt x="1905635" y="468884"/>
                  </a:cubicBezTo>
                  <a:cubicBezTo>
                    <a:pt x="1882267" y="409830"/>
                    <a:pt x="1825371" y="328549"/>
                    <a:pt x="1711833" y="310770"/>
                  </a:cubicBezTo>
                  <a:cubicBezTo>
                    <a:pt x="1598168" y="292989"/>
                    <a:pt x="1591564" y="317500"/>
                    <a:pt x="1591564" y="317500"/>
                  </a:cubicBezTo>
                  <a:cubicBezTo>
                    <a:pt x="1591564" y="317500"/>
                    <a:pt x="1480185" y="339725"/>
                    <a:pt x="1454531" y="530225"/>
                  </a:cubicBezTo>
                  <a:cubicBezTo>
                    <a:pt x="1436751" y="643890"/>
                    <a:pt x="1408938" y="939039"/>
                    <a:pt x="1265174" y="1031495"/>
                  </a:cubicBezTo>
                  <a:cubicBezTo>
                    <a:pt x="1230630" y="1061593"/>
                    <a:pt x="1170559" y="1137286"/>
                    <a:pt x="1004570" y="1118362"/>
                  </a:cubicBezTo>
                  <a:cubicBezTo>
                    <a:pt x="967867" y="1108330"/>
                    <a:pt x="915416" y="1107186"/>
                    <a:pt x="851916" y="1050417"/>
                  </a:cubicBezTo>
                  <a:cubicBezTo>
                    <a:pt x="830707" y="1031494"/>
                    <a:pt x="703707" y="917829"/>
                    <a:pt x="752729" y="641604"/>
                  </a:cubicBezTo>
                  <a:cubicBezTo>
                    <a:pt x="766064" y="592582"/>
                    <a:pt x="830707" y="307467"/>
                    <a:pt x="1161542" y="108077"/>
                  </a:cubicBezTo>
                  <a:cubicBezTo>
                    <a:pt x="1192784" y="90297"/>
                    <a:pt x="1326388" y="34544"/>
                    <a:pt x="1409954" y="17780"/>
                  </a:cubicBezTo>
                  <a:cubicBezTo>
                    <a:pt x="1493519" y="1016"/>
                    <a:pt x="1730756" y="0"/>
                    <a:pt x="1865502" y="36703"/>
                  </a:cubicBezTo>
                  <a:cubicBezTo>
                    <a:pt x="1902206" y="46736"/>
                    <a:pt x="2040381" y="71247"/>
                    <a:pt x="2235326" y="177038"/>
                  </a:cubicBezTo>
                  <a:cubicBezTo>
                    <a:pt x="2268727" y="199263"/>
                    <a:pt x="2302129" y="221615"/>
                    <a:pt x="2302129" y="221615"/>
                  </a:cubicBezTo>
                  <a:cubicBezTo>
                    <a:pt x="2302129" y="221615"/>
                    <a:pt x="2453639" y="341884"/>
                    <a:pt x="2480310" y="388747"/>
                  </a:cubicBezTo>
                  <a:cubicBezTo>
                    <a:pt x="2489200" y="404368"/>
                    <a:pt x="2646299" y="552450"/>
                    <a:pt x="2686431" y="839852"/>
                  </a:cubicBezTo>
                  <a:cubicBezTo>
                    <a:pt x="2688717" y="879984"/>
                    <a:pt x="2745486" y="1106044"/>
                    <a:pt x="2615184" y="1439165"/>
                  </a:cubicBezTo>
                  <a:cubicBezTo>
                    <a:pt x="2608453" y="1463675"/>
                    <a:pt x="2536063" y="1680846"/>
                    <a:pt x="2272157" y="1924813"/>
                  </a:cubicBezTo>
                  <a:cubicBezTo>
                    <a:pt x="2206498" y="1972692"/>
                    <a:pt x="2049399" y="2114170"/>
                    <a:pt x="1695196" y="2254505"/>
                  </a:cubicBezTo>
                  <a:cubicBezTo>
                    <a:pt x="1561592" y="2310258"/>
                    <a:pt x="1082548" y="2521839"/>
                    <a:pt x="1082548" y="2521839"/>
                  </a:cubicBezTo>
                  <a:cubicBezTo>
                    <a:pt x="1082548" y="2521839"/>
                    <a:pt x="628142" y="2740152"/>
                    <a:pt x="605790" y="2773553"/>
                  </a:cubicBezTo>
                  <a:cubicBezTo>
                    <a:pt x="703834" y="2800224"/>
                    <a:pt x="1340993" y="2973959"/>
                    <a:pt x="1340993" y="2973959"/>
                  </a:cubicBezTo>
                  <a:lnTo>
                    <a:pt x="1684020" y="3067558"/>
                  </a:lnTo>
                  <a:cubicBezTo>
                    <a:pt x="1684020" y="3067558"/>
                    <a:pt x="1803146" y="3113278"/>
                    <a:pt x="1876679" y="2988437"/>
                  </a:cubicBezTo>
                  <a:cubicBezTo>
                    <a:pt x="1950212" y="2863723"/>
                    <a:pt x="1980311" y="2753360"/>
                    <a:pt x="2066036" y="2776855"/>
                  </a:cubicBezTo>
                  <a:cubicBezTo>
                    <a:pt x="2152015" y="2800350"/>
                    <a:pt x="2253361" y="2814828"/>
                    <a:pt x="2261235" y="28827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3369890" y="1155618"/>
              <a:ext cx="1036086" cy="1830631"/>
            </a:xfrm>
            <a:custGeom>
              <a:avLst/>
              <a:gdLst/>
              <a:ahLst/>
              <a:cxnLst/>
              <a:rect l="0" t="0" r="0" b="0"/>
              <a:pathLst>
                <a:path w="2070101" h="3657601">
                  <a:moveTo>
                    <a:pt x="2070100" y="2654300"/>
                  </a:moveTo>
                  <a:lnTo>
                    <a:pt x="2006600" y="3073400"/>
                  </a:lnTo>
                  <a:lnTo>
                    <a:pt x="1917700" y="3543300"/>
                  </a:lnTo>
                  <a:lnTo>
                    <a:pt x="1892300" y="3619500"/>
                  </a:lnTo>
                  <a:cubicBezTo>
                    <a:pt x="1892300" y="3619500"/>
                    <a:pt x="1892300" y="3657600"/>
                    <a:pt x="1778000" y="3657600"/>
                  </a:cubicBezTo>
                  <a:cubicBezTo>
                    <a:pt x="1663700" y="3657600"/>
                    <a:pt x="1104900" y="3657600"/>
                    <a:pt x="1104900" y="3657600"/>
                  </a:cubicBezTo>
                  <a:lnTo>
                    <a:pt x="0" y="3657600"/>
                  </a:lnTo>
                  <a:lnTo>
                    <a:pt x="0" y="3111500"/>
                  </a:lnTo>
                  <a:cubicBezTo>
                    <a:pt x="0" y="3111500"/>
                    <a:pt x="12700" y="3048000"/>
                    <a:pt x="63500" y="2984500"/>
                  </a:cubicBezTo>
                  <a:cubicBezTo>
                    <a:pt x="114300" y="2921000"/>
                    <a:pt x="266700" y="2768600"/>
                    <a:pt x="266700" y="2768600"/>
                  </a:cubicBezTo>
                  <a:lnTo>
                    <a:pt x="457200" y="2552700"/>
                  </a:lnTo>
                  <a:lnTo>
                    <a:pt x="736600" y="2197100"/>
                  </a:lnTo>
                  <a:cubicBezTo>
                    <a:pt x="736600" y="2197100"/>
                    <a:pt x="1028700" y="1790700"/>
                    <a:pt x="1054100" y="1676400"/>
                  </a:cubicBezTo>
                  <a:cubicBezTo>
                    <a:pt x="1079502" y="1562101"/>
                    <a:pt x="1143000" y="1524000"/>
                    <a:pt x="1168400" y="1054100"/>
                  </a:cubicBezTo>
                  <a:cubicBezTo>
                    <a:pt x="1168400" y="1054100"/>
                    <a:pt x="1181100" y="749300"/>
                    <a:pt x="1155700" y="622300"/>
                  </a:cubicBezTo>
                  <a:cubicBezTo>
                    <a:pt x="1130300" y="495300"/>
                    <a:pt x="1130300" y="469900"/>
                    <a:pt x="1092200" y="419100"/>
                  </a:cubicBezTo>
                  <a:cubicBezTo>
                    <a:pt x="1054100" y="368300"/>
                    <a:pt x="977900" y="304800"/>
                    <a:pt x="863600" y="317500"/>
                  </a:cubicBezTo>
                  <a:cubicBezTo>
                    <a:pt x="749300" y="330200"/>
                    <a:pt x="749300" y="355600"/>
                    <a:pt x="749300" y="355600"/>
                  </a:cubicBezTo>
                  <a:cubicBezTo>
                    <a:pt x="749300" y="355600"/>
                    <a:pt x="647700" y="406400"/>
                    <a:pt x="673100" y="596900"/>
                  </a:cubicBezTo>
                  <a:cubicBezTo>
                    <a:pt x="685800" y="711200"/>
                    <a:pt x="736600" y="1003300"/>
                    <a:pt x="622300" y="1130300"/>
                  </a:cubicBezTo>
                  <a:cubicBezTo>
                    <a:pt x="596900" y="1168400"/>
                    <a:pt x="558800" y="1257300"/>
                    <a:pt x="393700" y="1282700"/>
                  </a:cubicBezTo>
                  <a:cubicBezTo>
                    <a:pt x="355600" y="1282700"/>
                    <a:pt x="304800" y="1295400"/>
                    <a:pt x="228600" y="1257300"/>
                  </a:cubicBezTo>
                  <a:cubicBezTo>
                    <a:pt x="203200" y="1244600"/>
                    <a:pt x="50800" y="1168400"/>
                    <a:pt x="25400" y="889000"/>
                  </a:cubicBezTo>
                  <a:cubicBezTo>
                    <a:pt x="25400" y="838200"/>
                    <a:pt x="12700" y="546100"/>
                    <a:pt x="279400" y="266700"/>
                  </a:cubicBezTo>
                  <a:cubicBezTo>
                    <a:pt x="304800" y="241300"/>
                    <a:pt x="419100" y="152400"/>
                    <a:pt x="495300" y="114300"/>
                  </a:cubicBezTo>
                  <a:cubicBezTo>
                    <a:pt x="571497" y="76193"/>
                    <a:pt x="800100" y="12700"/>
                    <a:pt x="939800" y="12700"/>
                  </a:cubicBezTo>
                  <a:cubicBezTo>
                    <a:pt x="977900" y="12700"/>
                    <a:pt x="1117600" y="0"/>
                    <a:pt x="1333500" y="50800"/>
                  </a:cubicBezTo>
                  <a:cubicBezTo>
                    <a:pt x="1371600" y="63500"/>
                    <a:pt x="1409700" y="76200"/>
                    <a:pt x="1409700" y="76200"/>
                  </a:cubicBezTo>
                  <a:cubicBezTo>
                    <a:pt x="1409700" y="76200"/>
                    <a:pt x="1587500" y="152400"/>
                    <a:pt x="1625600" y="190500"/>
                  </a:cubicBezTo>
                  <a:cubicBezTo>
                    <a:pt x="1638300" y="203200"/>
                    <a:pt x="1828800" y="304800"/>
                    <a:pt x="1943100" y="571500"/>
                  </a:cubicBezTo>
                  <a:cubicBezTo>
                    <a:pt x="1955800" y="609600"/>
                    <a:pt x="2070100" y="812800"/>
                    <a:pt x="2032000" y="1168400"/>
                  </a:cubicBezTo>
                  <a:cubicBezTo>
                    <a:pt x="2032000" y="1193800"/>
                    <a:pt x="2019300" y="1422400"/>
                    <a:pt x="1828800" y="1727200"/>
                  </a:cubicBezTo>
                  <a:cubicBezTo>
                    <a:pt x="1778000" y="1790700"/>
                    <a:pt x="1663700" y="1968500"/>
                    <a:pt x="1358900" y="2197100"/>
                  </a:cubicBezTo>
                  <a:cubicBezTo>
                    <a:pt x="1244600" y="2286000"/>
                    <a:pt x="838200" y="2616200"/>
                    <a:pt x="838200" y="2616200"/>
                  </a:cubicBezTo>
                  <a:cubicBezTo>
                    <a:pt x="838200" y="2616200"/>
                    <a:pt x="457200" y="2946400"/>
                    <a:pt x="444500" y="2984500"/>
                  </a:cubicBezTo>
                  <a:cubicBezTo>
                    <a:pt x="546100" y="2984500"/>
                    <a:pt x="1206500" y="2984500"/>
                    <a:pt x="1206500" y="2984500"/>
                  </a:cubicBezTo>
                  <a:lnTo>
                    <a:pt x="1562100" y="2984500"/>
                  </a:lnTo>
                  <a:cubicBezTo>
                    <a:pt x="1562100" y="2984500"/>
                    <a:pt x="1689100" y="2997200"/>
                    <a:pt x="1727200" y="2857500"/>
                  </a:cubicBezTo>
                  <a:cubicBezTo>
                    <a:pt x="1765312" y="2717803"/>
                    <a:pt x="1765300" y="2603500"/>
                    <a:pt x="1854200" y="2603500"/>
                  </a:cubicBezTo>
                  <a:cubicBezTo>
                    <a:pt x="1943100" y="2603500"/>
                    <a:pt x="2044700" y="2590800"/>
                    <a:pt x="2070100" y="26543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86027" y="4931410"/>
            <a:ext cx="276406" cy="406400"/>
            <a:chOff x="5460700" y="1155618"/>
            <a:chExt cx="1295653" cy="1905000"/>
          </a:xfrm>
        </p:grpSpPr>
        <p:sp>
          <p:nvSpPr>
            <p:cNvPr id="92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5460700" y="1189984"/>
              <a:ext cx="1295653" cy="1841774"/>
            </a:xfrm>
            <a:custGeom>
              <a:avLst/>
              <a:gdLst/>
              <a:ahLst/>
              <a:cxnLst/>
              <a:rect l="0" t="0" r="0" b="0"/>
              <a:pathLst>
                <a:path w="2599945" h="3695828">
                  <a:moveTo>
                    <a:pt x="1034034" y="1489202"/>
                  </a:moveTo>
                  <a:cubicBezTo>
                    <a:pt x="1034034" y="1489202"/>
                    <a:pt x="1296543" y="1588135"/>
                    <a:pt x="1430401" y="1532890"/>
                  </a:cubicBezTo>
                  <a:cubicBezTo>
                    <a:pt x="1520698" y="1491996"/>
                    <a:pt x="1624203" y="1546860"/>
                    <a:pt x="1794256" y="645160"/>
                  </a:cubicBezTo>
                  <a:cubicBezTo>
                    <a:pt x="1803654" y="516001"/>
                    <a:pt x="1828546" y="377952"/>
                    <a:pt x="1629283" y="336042"/>
                  </a:cubicBezTo>
                  <a:cubicBezTo>
                    <a:pt x="1576959" y="334772"/>
                    <a:pt x="1395349" y="324104"/>
                    <a:pt x="1392301" y="573659"/>
                  </a:cubicBezTo>
                  <a:cubicBezTo>
                    <a:pt x="1391031" y="625983"/>
                    <a:pt x="1394206" y="995807"/>
                    <a:pt x="1235964" y="1044321"/>
                  </a:cubicBezTo>
                  <a:cubicBezTo>
                    <a:pt x="1189101" y="1070864"/>
                    <a:pt x="996188" y="1149350"/>
                    <a:pt x="851789" y="1004062"/>
                  </a:cubicBezTo>
                  <a:cubicBezTo>
                    <a:pt x="821817" y="969391"/>
                    <a:pt x="683006" y="852043"/>
                    <a:pt x="812292" y="479298"/>
                  </a:cubicBezTo>
                  <a:cubicBezTo>
                    <a:pt x="841502" y="421513"/>
                    <a:pt x="916686" y="244602"/>
                    <a:pt x="1222375" y="91948"/>
                  </a:cubicBezTo>
                  <a:cubicBezTo>
                    <a:pt x="1265809" y="77597"/>
                    <a:pt x="1366393" y="0"/>
                    <a:pt x="1738249" y="36830"/>
                  </a:cubicBezTo>
                  <a:cubicBezTo>
                    <a:pt x="1762760" y="43561"/>
                    <a:pt x="2100072" y="110363"/>
                    <a:pt x="2286508" y="293751"/>
                  </a:cubicBezTo>
                  <a:cubicBezTo>
                    <a:pt x="2328672" y="331724"/>
                    <a:pt x="2455291" y="445770"/>
                    <a:pt x="2500376" y="616331"/>
                  </a:cubicBezTo>
                  <a:cubicBezTo>
                    <a:pt x="2514727" y="659765"/>
                    <a:pt x="2599944" y="828294"/>
                    <a:pt x="2565654" y="1095502"/>
                  </a:cubicBezTo>
                  <a:cubicBezTo>
                    <a:pt x="2552065" y="1144524"/>
                    <a:pt x="2543556" y="1366139"/>
                    <a:pt x="2344674" y="1561465"/>
                  </a:cubicBezTo>
                  <a:cubicBezTo>
                    <a:pt x="2310003" y="1591437"/>
                    <a:pt x="2195957" y="1718056"/>
                    <a:pt x="1969770" y="1774063"/>
                  </a:cubicBezTo>
                  <a:cubicBezTo>
                    <a:pt x="1914017" y="1784985"/>
                    <a:pt x="1706753" y="1820037"/>
                    <a:pt x="1645539" y="1803019"/>
                  </a:cubicBezTo>
                  <a:cubicBezTo>
                    <a:pt x="1687703" y="1840992"/>
                    <a:pt x="2038096" y="2003679"/>
                    <a:pt x="2152777" y="2351659"/>
                  </a:cubicBezTo>
                  <a:cubicBezTo>
                    <a:pt x="2176018" y="2410714"/>
                    <a:pt x="2322703" y="2833370"/>
                    <a:pt x="1969135" y="3302254"/>
                  </a:cubicBezTo>
                  <a:cubicBezTo>
                    <a:pt x="1927733" y="3356737"/>
                    <a:pt x="1719453" y="3681222"/>
                    <a:pt x="1124712" y="3688207"/>
                  </a:cubicBezTo>
                  <a:cubicBezTo>
                    <a:pt x="1056767" y="3695827"/>
                    <a:pt x="604647" y="3663061"/>
                    <a:pt x="377190" y="3389503"/>
                  </a:cubicBezTo>
                  <a:cubicBezTo>
                    <a:pt x="299593" y="3289046"/>
                    <a:pt x="0" y="2942718"/>
                    <a:pt x="267843" y="2450212"/>
                  </a:cubicBezTo>
                  <a:cubicBezTo>
                    <a:pt x="321437" y="2399158"/>
                    <a:pt x="435483" y="2272539"/>
                    <a:pt x="649097" y="2357883"/>
                  </a:cubicBezTo>
                  <a:cubicBezTo>
                    <a:pt x="706882" y="2387093"/>
                    <a:pt x="826008" y="2433067"/>
                    <a:pt x="829691" y="2658111"/>
                  </a:cubicBezTo>
                  <a:cubicBezTo>
                    <a:pt x="818261" y="2747138"/>
                    <a:pt x="804672" y="2796159"/>
                    <a:pt x="703707" y="3018537"/>
                  </a:cubicBezTo>
                  <a:cubicBezTo>
                    <a:pt x="686816" y="3079751"/>
                    <a:pt x="602742" y="3241040"/>
                    <a:pt x="837438" y="3345308"/>
                  </a:cubicBezTo>
                  <a:cubicBezTo>
                    <a:pt x="902081" y="3350007"/>
                    <a:pt x="1103376" y="3431922"/>
                    <a:pt x="1238631" y="2942337"/>
                  </a:cubicBezTo>
                  <a:cubicBezTo>
                    <a:pt x="1265682" y="2844420"/>
                    <a:pt x="1386586" y="2311274"/>
                    <a:pt x="1386586" y="2311274"/>
                  </a:cubicBezTo>
                  <a:cubicBezTo>
                    <a:pt x="1386586" y="2311274"/>
                    <a:pt x="1412875" y="2120901"/>
                    <a:pt x="1377442" y="2058417"/>
                  </a:cubicBezTo>
                  <a:cubicBezTo>
                    <a:pt x="1342009" y="1995932"/>
                    <a:pt x="1347978" y="1878965"/>
                    <a:pt x="931799" y="1764031"/>
                  </a:cubicBezTo>
                  <a:cubicBezTo>
                    <a:pt x="882777" y="1750442"/>
                    <a:pt x="814832" y="1758062"/>
                    <a:pt x="881253" y="1565657"/>
                  </a:cubicBezTo>
                  <a:cubicBezTo>
                    <a:pt x="910336" y="1507744"/>
                    <a:pt x="923925" y="1458722"/>
                    <a:pt x="1034034" y="14892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10"/>
            <p:cNvSpPr/>
            <p:nvPr>
              <p:custDataLst>
                <p:tags r:id="rId9"/>
              </p:custDataLst>
            </p:nvPr>
          </p:nvSpPr>
          <p:spPr>
            <a:xfrm>
              <a:off x="5538672" y="1155618"/>
              <a:ext cx="1101229" cy="1905000"/>
            </a:xfrm>
            <a:custGeom>
              <a:avLst/>
              <a:gdLst/>
              <a:ahLst/>
              <a:cxnLst/>
              <a:rect l="0" t="0" r="0" b="0"/>
              <a:pathLst>
                <a:path w="2209801" h="3822701">
                  <a:moveTo>
                    <a:pt x="609600" y="1612900"/>
                  </a:moveTo>
                  <a:cubicBezTo>
                    <a:pt x="609600" y="1612900"/>
                    <a:pt x="889000" y="1638300"/>
                    <a:pt x="1003300" y="1549400"/>
                  </a:cubicBezTo>
                  <a:cubicBezTo>
                    <a:pt x="1079500" y="1485900"/>
                    <a:pt x="1193800" y="1511300"/>
                    <a:pt x="1117600" y="596900"/>
                  </a:cubicBezTo>
                  <a:cubicBezTo>
                    <a:pt x="1092200" y="469900"/>
                    <a:pt x="1079500" y="330200"/>
                    <a:pt x="876300" y="342900"/>
                  </a:cubicBezTo>
                  <a:cubicBezTo>
                    <a:pt x="825500" y="355600"/>
                    <a:pt x="647700" y="393700"/>
                    <a:pt x="711200" y="635000"/>
                  </a:cubicBezTo>
                  <a:cubicBezTo>
                    <a:pt x="723900" y="685800"/>
                    <a:pt x="825500" y="1041400"/>
                    <a:pt x="685800" y="1130300"/>
                  </a:cubicBezTo>
                  <a:cubicBezTo>
                    <a:pt x="647700" y="1168400"/>
                    <a:pt x="482600" y="1295400"/>
                    <a:pt x="304800" y="1193800"/>
                  </a:cubicBezTo>
                  <a:cubicBezTo>
                    <a:pt x="266700" y="1168400"/>
                    <a:pt x="101600" y="1092200"/>
                    <a:pt x="127000" y="698500"/>
                  </a:cubicBezTo>
                  <a:cubicBezTo>
                    <a:pt x="139700" y="635000"/>
                    <a:pt x="165100" y="444500"/>
                    <a:pt x="419100" y="215900"/>
                  </a:cubicBezTo>
                  <a:cubicBezTo>
                    <a:pt x="457200" y="190500"/>
                    <a:pt x="533400" y="88900"/>
                    <a:pt x="901700" y="25400"/>
                  </a:cubicBezTo>
                  <a:cubicBezTo>
                    <a:pt x="927100" y="25400"/>
                    <a:pt x="1270000" y="0"/>
                    <a:pt x="1498600" y="127000"/>
                  </a:cubicBezTo>
                  <a:cubicBezTo>
                    <a:pt x="1549400" y="152400"/>
                    <a:pt x="1701800" y="228600"/>
                    <a:pt x="1790700" y="381000"/>
                  </a:cubicBezTo>
                  <a:cubicBezTo>
                    <a:pt x="1816100" y="419100"/>
                    <a:pt x="1943100" y="558800"/>
                    <a:pt x="1981200" y="825500"/>
                  </a:cubicBezTo>
                  <a:cubicBezTo>
                    <a:pt x="1981200" y="876300"/>
                    <a:pt x="2032000" y="1092200"/>
                    <a:pt x="1892300" y="1333500"/>
                  </a:cubicBezTo>
                  <a:cubicBezTo>
                    <a:pt x="1866900" y="1371600"/>
                    <a:pt x="1790700" y="1524000"/>
                    <a:pt x="1587500" y="1638300"/>
                  </a:cubicBezTo>
                  <a:cubicBezTo>
                    <a:pt x="1536700" y="1663700"/>
                    <a:pt x="1346200" y="1752600"/>
                    <a:pt x="1282700" y="1752600"/>
                  </a:cubicBezTo>
                  <a:cubicBezTo>
                    <a:pt x="1333500" y="1778000"/>
                    <a:pt x="1714500" y="1841500"/>
                    <a:pt x="1917700" y="2146300"/>
                  </a:cubicBezTo>
                  <a:cubicBezTo>
                    <a:pt x="1955800" y="2197100"/>
                    <a:pt x="2209800" y="2565400"/>
                    <a:pt x="1993900" y="3111500"/>
                  </a:cubicBezTo>
                  <a:cubicBezTo>
                    <a:pt x="1968500" y="3175000"/>
                    <a:pt x="1854200" y="3543300"/>
                    <a:pt x="1282700" y="3708400"/>
                  </a:cubicBezTo>
                  <a:cubicBezTo>
                    <a:pt x="1219200" y="3733800"/>
                    <a:pt x="774700" y="3822700"/>
                    <a:pt x="482600" y="3619500"/>
                  </a:cubicBezTo>
                  <a:cubicBezTo>
                    <a:pt x="381000" y="3543300"/>
                    <a:pt x="0" y="3289300"/>
                    <a:pt x="127000" y="2743200"/>
                  </a:cubicBezTo>
                  <a:cubicBezTo>
                    <a:pt x="165100" y="2679700"/>
                    <a:pt x="241300" y="2527300"/>
                    <a:pt x="469900" y="2552700"/>
                  </a:cubicBezTo>
                  <a:cubicBezTo>
                    <a:pt x="533400" y="2565400"/>
                    <a:pt x="660400" y="2578100"/>
                    <a:pt x="723900" y="2794000"/>
                  </a:cubicBezTo>
                  <a:cubicBezTo>
                    <a:pt x="736600" y="2882900"/>
                    <a:pt x="736600" y="2933700"/>
                    <a:pt x="698500" y="3175000"/>
                  </a:cubicBezTo>
                  <a:cubicBezTo>
                    <a:pt x="698500" y="3238500"/>
                    <a:pt x="660400" y="3416300"/>
                    <a:pt x="914400" y="3454400"/>
                  </a:cubicBezTo>
                  <a:cubicBezTo>
                    <a:pt x="977900" y="3441700"/>
                    <a:pt x="1193800" y="3467100"/>
                    <a:pt x="1193800" y="2959100"/>
                  </a:cubicBezTo>
                  <a:cubicBezTo>
                    <a:pt x="1193800" y="2857500"/>
                    <a:pt x="1168400" y="2311400"/>
                    <a:pt x="1168400" y="2311400"/>
                  </a:cubicBezTo>
                  <a:cubicBezTo>
                    <a:pt x="1168400" y="2311400"/>
                    <a:pt x="1143000" y="2120900"/>
                    <a:pt x="1092200" y="2070100"/>
                  </a:cubicBezTo>
                  <a:cubicBezTo>
                    <a:pt x="1041400" y="2019300"/>
                    <a:pt x="1016000" y="1905000"/>
                    <a:pt x="584200" y="1905000"/>
                  </a:cubicBezTo>
                  <a:cubicBezTo>
                    <a:pt x="533400" y="1905000"/>
                    <a:pt x="469900" y="1930400"/>
                    <a:pt x="482600" y="1727200"/>
                  </a:cubicBezTo>
                  <a:cubicBezTo>
                    <a:pt x="495300" y="1663700"/>
                    <a:pt x="495300" y="1612900"/>
                    <a:pt x="609600" y="16129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文本框 93"/>
          <p:cNvSpPr txBox="1"/>
          <p:nvPr>
            <p:custDataLst>
              <p:tags r:id="rId10"/>
            </p:custDataLst>
          </p:nvPr>
        </p:nvSpPr>
        <p:spPr>
          <a:xfrm>
            <a:off x="1103630" y="2353310"/>
            <a:ext cx="10372090" cy="299656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33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年，一场新冠疫情席卷全球，各行各业不得不把线下业务转移到线上来，与此同时，2020年本身也是十四五规划的启动元年，银行业数字化的转型的脚步已经迈开，央行也在《金融科技发展规划》当中提出了加速银行数字化转型脚步的指示，在政策的指导下，银行业的生存压力下，我行也在探索更有价值的发展道路。</a:t>
            </a:r>
            <a:endParaRPr lang="zh-CN" altLang="en-US" sz="1200" spc="30" dirty="0">
              <a:ln w="3175">
                <a:noFill/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33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行基金产品自2014年进入到发展期至今，由于疫情冲击，我行基金申购总额同比2019年降低了27%，经分析，我行原有基金产品渠道大多数通过线下方式获客申购，同时，我行基础稍显不足，网点分支机构客户经理及客服人员较少，难以覆盖客户群体，客户经理每天需进行大量外呼营销，筛选意向客户过程耗时较长，有效工作时间短导致人工成本居高不下，且存在营销效果难统计、员工管理难度大等业务痛点，同时就未来发展而言，我行迫切需要成本低、精准性好、转化率高的方案助力业务进行产品营销。因此，我行规划了基金产品智能营销场景，基于我行现有数据资产，构建目标模型，同时结合我行智能客服外呼能力发展线上基金业务，并通过RPA</a:t>
            </a: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机器人技术，完成各系统之间的能力联动。</a:t>
            </a:r>
            <a:endParaRPr lang="zh-CN" altLang="en-US" sz="1200" spc="30" dirty="0">
              <a:ln w="3175">
                <a:noFill/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33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3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化运营是现代企业从粗放经营向精细化管理发展的必然要求，是大数据时代企业保持市场核心竞争力的必要手段,现在许多企业都自己的大数据平台，而能否基于此给企业营销赋能、运营赋能,成为驱动企业成长的关键所在。</a:t>
            </a:r>
            <a:endParaRPr lang="zh-CN" altLang="en-US" sz="1200" spc="30" dirty="0">
              <a:ln w="3175">
                <a:noFill/>
                <a:prstDash val="dash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4609" y="268711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业务背景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1" name="îŝḷîḓé-Oval 36"/>
          <p:cNvSpPr/>
          <p:nvPr/>
        </p:nvSpPr>
        <p:spPr>
          <a:xfrm>
            <a:off x="5388982" y="3130354"/>
            <a:ext cx="717605" cy="717604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2" name="îŝḷîḓé-任意多边形: 形状 31"/>
          <p:cNvSpPr/>
          <p:nvPr/>
        </p:nvSpPr>
        <p:spPr bwMode="auto">
          <a:xfrm>
            <a:off x="5636717" y="3301601"/>
            <a:ext cx="220865" cy="376354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4" name="îŝḷîḓé-Oval 36"/>
          <p:cNvSpPr/>
          <p:nvPr/>
        </p:nvSpPr>
        <p:spPr>
          <a:xfrm>
            <a:off x="3987871" y="4013965"/>
            <a:ext cx="717605" cy="717604"/>
          </a:xfrm>
          <a:prstGeom prst="ellipse">
            <a:avLst/>
          </a:prstGeom>
          <a:solidFill>
            <a:srgbClr val="D460FF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5" name="îŝḷîḓé-任意多边形: 形状 31"/>
          <p:cNvSpPr/>
          <p:nvPr/>
        </p:nvSpPr>
        <p:spPr bwMode="auto">
          <a:xfrm>
            <a:off x="4235606" y="4185212"/>
            <a:ext cx="220865" cy="376354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99" name="îŝḷîḓé-Oval 36"/>
          <p:cNvSpPr/>
          <p:nvPr/>
        </p:nvSpPr>
        <p:spPr>
          <a:xfrm>
            <a:off x="2511492" y="3150631"/>
            <a:ext cx="717605" cy="717604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0" name="îŝḷîḓé-任意多边形: 形状 31"/>
          <p:cNvSpPr/>
          <p:nvPr/>
        </p:nvSpPr>
        <p:spPr bwMode="auto">
          <a:xfrm>
            <a:off x="2759227" y="3321878"/>
            <a:ext cx="220865" cy="376354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15" name="îŝḷîḓé-Oval 36"/>
          <p:cNvSpPr/>
          <p:nvPr/>
        </p:nvSpPr>
        <p:spPr>
          <a:xfrm>
            <a:off x="1224873" y="3868235"/>
            <a:ext cx="717605" cy="71760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16" name="îŝḷîḓé-任意多边形: 形状 31"/>
          <p:cNvSpPr/>
          <p:nvPr/>
        </p:nvSpPr>
        <p:spPr bwMode="auto">
          <a:xfrm>
            <a:off x="1473243" y="4014082"/>
            <a:ext cx="220865" cy="376354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17" name="îŝḷîḓé-文本框 29"/>
          <p:cNvSpPr txBox="1"/>
          <p:nvPr/>
        </p:nvSpPr>
        <p:spPr>
          <a:xfrm>
            <a:off x="1029234" y="3390364"/>
            <a:ext cx="1074366" cy="33313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营销集市、客户画像集市模型数据抓取</a:t>
            </a:r>
            <a:endParaRPr lang="zh-CN" altLang="en-US" sz="10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18" name="îŝḷîḓé-Rectangle 22"/>
          <p:cNvSpPr/>
          <p:nvPr/>
        </p:nvSpPr>
        <p:spPr>
          <a:xfrm>
            <a:off x="1046491" y="2963212"/>
            <a:ext cx="1074367" cy="17299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进入数据仓库系统</a:t>
            </a:r>
            <a:endParaRPr lang="zh-CN" altLang="en-US" sz="12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19" name="îŝḷîḓé-箭头: 五边形 6"/>
          <p:cNvSpPr/>
          <p:nvPr/>
        </p:nvSpPr>
        <p:spPr>
          <a:xfrm rot="19500000">
            <a:off x="1789738" y="3839371"/>
            <a:ext cx="551166" cy="210154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0" name="îŝḷîḓé-Rectangle 22"/>
          <p:cNvSpPr/>
          <p:nvPr/>
        </p:nvSpPr>
        <p:spPr>
          <a:xfrm>
            <a:off x="2333745" y="4560289"/>
            <a:ext cx="1074367" cy="17299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进入数据实验室</a:t>
            </a:r>
            <a:endParaRPr lang="zh-CN" altLang="en-US" sz="12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1" name="îŝḷîḓé-文本框 29"/>
          <p:cNvSpPr txBox="1"/>
          <p:nvPr/>
        </p:nvSpPr>
        <p:spPr>
          <a:xfrm>
            <a:off x="2321379" y="4119318"/>
            <a:ext cx="1221938" cy="33313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对模型数据进行处理</a:t>
            </a:r>
            <a:endParaRPr lang="zh-CN" altLang="en-US" sz="10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2" name="îŝḷîḓé-箭头: 五边形 6"/>
          <p:cNvSpPr/>
          <p:nvPr/>
        </p:nvSpPr>
        <p:spPr>
          <a:xfrm rot="19500000">
            <a:off x="4560306" y="3986908"/>
            <a:ext cx="551166" cy="210154"/>
          </a:xfrm>
          <a:prstGeom prst="homePlate">
            <a:avLst/>
          </a:prstGeom>
          <a:solidFill>
            <a:srgbClr val="D460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3" name="îŝḷîḓé-箭头: 五边形 9"/>
          <p:cNvSpPr/>
          <p:nvPr/>
        </p:nvSpPr>
        <p:spPr>
          <a:xfrm rot="2209917">
            <a:off x="3067039" y="3755869"/>
            <a:ext cx="551166" cy="210154"/>
          </a:xfrm>
          <a:prstGeom prst="homePlat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4" name="îŝḷîḓé-Rectangle 24"/>
          <p:cNvSpPr/>
          <p:nvPr/>
        </p:nvSpPr>
        <p:spPr>
          <a:xfrm>
            <a:off x="3761494" y="3204610"/>
            <a:ext cx="1336091" cy="224211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进入智能外呼平台</a:t>
            </a:r>
            <a:endParaRPr lang="zh-CN" altLang="en-US" sz="12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5" name="îŝḷîḓé-文本框 29"/>
          <p:cNvSpPr txBox="1"/>
          <p:nvPr/>
        </p:nvSpPr>
        <p:spPr>
          <a:xfrm>
            <a:off x="3807340" y="3535496"/>
            <a:ext cx="1251272" cy="33313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外呼任务创建和推荐名单上传</a:t>
            </a:r>
            <a:endParaRPr lang="zh-CN" altLang="en-US" sz="10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27" name="îŝḷîḓé-Rectangle 24"/>
          <p:cNvSpPr/>
          <p:nvPr/>
        </p:nvSpPr>
        <p:spPr>
          <a:xfrm>
            <a:off x="5286495" y="4191793"/>
            <a:ext cx="1336091" cy="224211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智能外呼平台</a:t>
            </a:r>
            <a:endParaRPr lang="zh-CN" altLang="en-US" sz="12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7827645" y="2747645"/>
            <a:ext cx="351790" cy="144081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05" y="2508250"/>
            <a:ext cx="830580" cy="7931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05" y="3676015"/>
            <a:ext cx="847090" cy="739775"/>
          </a:xfrm>
          <a:prstGeom prst="rect">
            <a:avLst/>
          </a:prstGeom>
        </p:spPr>
      </p:pic>
      <p:sp>
        <p:nvSpPr>
          <p:cNvPr id="147" name="îŝḷîḓé-箭头: 五边形 9"/>
          <p:cNvSpPr/>
          <p:nvPr/>
        </p:nvSpPr>
        <p:spPr>
          <a:xfrm>
            <a:off x="6056034" y="3404356"/>
            <a:ext cx="551166" cy="210154"/>
          </a:xfrm>
          <a:prstGeom prst="homePlate">
            <a:avLst/>
          </a:prstGeom>
          <a:solidFill>
            <a:srgbClr val="92D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0" y="3134360"/>
            <a:ext cx="751205" cy="751205"/>
          </a:xfrm>
          <a:prstGeom prst="rect">
            <a:avLst/>
          </a:prstGeom>
        </p:spPr>
      </p:pic>
      <p:sp>
        <p:nvSpPr>
          <p:cNvPr id="5" name="îŝḷîḓé-Rectangle 24"/>
          <p:cNvSpPr/>
          <p:nvPr/>
        </p:nvSpPr>
        <p:spPr>
          <a:xfrm>
            <a:off x="9821665" y="3129438"/>
            <a:ext cx="1336091" cy="224211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知识图谱、客服系统</a:t>
            </a:r>
            <a:endParaRPr lang="zh-CN" altLang="en-US" sz="12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" name="îŝḷîḓé-文本框 29"/>
          <p:cNvSpPr txBox="1"/>
          <p:nvPr/>
        </p:nvSpPr>
        <p:spPr>
          <a:xfrm>
            <a:off x="9863970" y="3661226"/>
            <a:ext cx="1251272" cy="33313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精准基金推荐，就近网点推荐</a:t>
            </a:r>
            <a:endParaRPr lang="zh-CN" altLang="en-US" sz="10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" name="îŝḷîḓé-文本框 29"/>
          <p:cNvSpPr txBox="1"/>
          <p:nvPr/>
        </p:nvSpPr>
        <p:spPr>
          <a:xfrm>
            <a:off x="5284985" y="4521016"/>
            <a:ext cx="1251272" cy="33313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触发外呼任务进行营销</a:t>
            </a:r>
            <a:endParaRPr lang="zh-CN" altLang="en-US" sz="10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业务需要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486841" y="295177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626745" y="5343525"/>
            <a:ext cx="358775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网点分支机构客户经理及客服人员较少，难以覆盖客户群体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客户经理每天进行大量外呼营销筛选意向客户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过程耗时较长，有效工作时间短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导致人工成本居高不下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营销效果难统计、员工管理难度大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3227070" y="1858645"/>
            <a:ext cx="50107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现有业务发展遇到瓶颈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，我行原有基金产品渠道大多数通过线下方式获客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，迫切需要从线下转往线上</a:t>
            </a:r>
            <a:endParaRPr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178293" y="272117"/>
            <a:ext cx="47337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场景痛点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/>
          <p:cNvSpPr txBox="1"/>
          <p:nvPr/>
        </p:nvSpPr>
        <p:spPr>
          <a:xfrm>
            <a:off x="3751277" y="485775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昆仑银行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RPA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技术的发展历程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40"/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/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/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/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/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-2019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843915" y="4567555"/>
            <a:ext cx="2560320" cy="138239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业内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产品调研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我行现状分析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结合我行现状的功能验证性测试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464560" y="3996055"/>
            <a:ext cx="2644775" cy="138239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落地我行一期试点场景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规划我行特色运营体系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全行级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引入宣贯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建设我行自身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041390" y="3416935"/>
            <a:ext cx="2607945" cy="202882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规划二期项目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完善全行级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平台建设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探索性场景的落地与实现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总分联动一体化的全行级运营模式的落地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8649335" y="2853055"/>
            <a:ext cx="2689860" cy="170561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探索更有我行特色的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做最有价值的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结合我行现有数据能力及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能力探寻更多可能性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endParaRPr lang="zh-CN" altLang="en-US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明确长期规划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初期调研规划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49335" y="1946275"/>
            <a:ext cx="2547620" cy="542290"/>
            <a:chOff x="6591942" y="3559626"/>
            <a:chExt cx="1652466" cy="308268"/>
          </a:xfrm>
        </p:grpSpPr>
        <p:sp>
          <p:nvSpPr>
            <p:cNvPr id="25" name="圆角矩形 24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落地规划，持续探索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79317" y="157796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en-US" altLang="zh-CN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: 圆角 74"/>
          <p:cNvSpPr/>
          <p:nvPr/>
        </p:nvSpPr>
        <p:spPr>
          <a:xfrm>
            <a:off x="955040" y="2303145"/>
            <a:ext cx="4877435" cy="298640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圆角 29"/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混合式部署</a:t>
            </a:r>
            <a:endParaRPr lang="zh-CN" alt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: 圆角 29"/>
          <p:cNvSpPr/>
          <p:nvPr/>
        </p:nvSpPr>
        <p:spPr>
          <a:xfrm>
            <a:off x="939800" y="2119630"/>
            <a:ext cx="237045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</a:rPr>
              <a:t>总部科技部</a:t>
            </a:r>
            <a:r>
              <a:rPr lang="en-US" altLang="zh-CN" sz="1200" b="1" dirty="0">
                <a:latin typeface="Arial" panose="020B0604020202020204" pitchFamily="34" charset="0"/>
                <a:ea typeface="Arial" panose="020B0604020202020204" pitchFamily="34" charset="0"/>
              </a:rPr>
              <a:t>——</a:t>
            </a:r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生产环境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: 圆角 74"/>
          <p:cNvSpPr/>
          <p:nvPr/>
        </p:nvSpPr>
        <p:spPr>
          <a:xfrm>
            <a:off x="2581275" y="2540635"/>
            <a:ext cx="2406015" cy="91313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38062" y="2705726"/>
            <a:ext cx="1064260" cy="649605"/>
            <a:chOff x="4525" y="3437"/>
            <a:chExt cx="1676" cy="1023"/>
          </a:xfrm>
        </p:grpSpPr>
        <p:sp>
          <p:nvSpPr>
            <p:cNvPr id="13" name="PA_文本框 151"/>
            <p:cNvSpPr txBox="1"/>
            <p:nvPr>
              <p:custDataLst>
                <p:tags r:id="rId2"/>
              </p:custDataLst>
            </p:nvPr>
          </p:nvSpPr>
          <p:spPr>
            <a:xfrm>
              <a:off x="4525" y="4100"/>
              <a:ext cx="1676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机器人若干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4" name="图片 13" descr="机器人_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pic>
        <p:nvPicPr>
          <p:cNvPr id="18" name="图片 17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0840" y="2705735"/>
            <a:ext cx="429260" cy="4292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086047" y="2623811"/>
            <a:ext cx="641350" cy="746125"/>
            <a:chOff x="1638" y="3285"/>
            <a:chExt cx="1010" cy="1175"/>
          </a:xfrm>
        </p:grpSpPr>
        <p:pic>
          <p:nvPicPr>
            <p:cNvPr id="26" name="图片 25" descr="电脑屏幕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/>
            <p:cNvSpPr txBox="1"/>
            <p:nvPr>
              <p:custDataLst>
                <p:tags r:id="rId4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pic>
        <p:nvPicPr>
          <p:cNvPr id="31" name="图片 30" descr="服务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3691255"/>
            <a:ext cx="446405" cy="446405"/>
          </a:xfrm>
          <a:prstGeom prst="rect">
            <a:avLst/>
          </a:prstGeom>
        </p:spPr>
      </p:pic>
      <p:pic>
        <p:nvPicPr>
          <p:cNvPr id="34" name="图片 33" descr="文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495" y="3646170"/>
            <a:ext cx="433070" cy="433070"/>
          </a:xfrm>
          <a:prstGeom prst="rect">
            <a:avLst/>
          </a:prstGeom>
        </p:spPr>
      </p:pic>
      <p:sp>
        <p:nvSpPr>
          <p:cNvPr id="36" name="矩形: 圆角 74"/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159"/>
          <p:cNvCxnSpPr/>
          <p:nvPr/>
        </p:nvCxnSpPr>
        <p:spPr>
          <a:xfrm>
            <a:off x="2342077" y="2997191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/>
          <p:cNvSpPr txBox="1"/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架构部署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0" name="矩形: 圆角 29"/>
          <p:cNvSpPr/>
          <p:nvPr/>
        </p:nvSpPr>
        <p:spPr>
          <a:xfrm>
            <a:off x="939800" y="3707130"/>
            <a:ext cx="237045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</a:rPr>
              <a:t>总部科技部</a:t>
            </a:r>
            <a:r>
              <a:rPr lang="en-US" altLang="zh-CN" sz="1200" b="1" dirty="0">
                <a:latin typeface="Arial" panose="020B0604020202020204" pitchFamily="34" charset="0"/>
                <a:ea typeface="Arial" panose="020B0604020202020204" pitchFamily="34" charset="0"/>
              </a:rPr>
              <a:t>——</a:t>
            </a:r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办公环境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矩形: 圆角 74"/>
          <p:cNvSpPr/>
          <p:nvPr/>
        </p:nvSpPr>
        <p:spPr>
          <a:xfrm>
            <a:off x="2708275" y="2667635"/>
            <a:ext cx="2406015" cy="91313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2" name="图片 91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8802" y="4383396"/>
            <a:ext cx="429260" cy="429260"/>
          </a:xfrm>
          <a:prstGeom prst="rect">
            <a:avLst/>
          </a:prstGeom>
        </p:spPr>
      </p:pic>
      <p:grpSp>
        <p:nvGrpSpPr>
          <p:cNvPr id="93" name="组合 92"/>
          <p:cNvGrpSpPr/>
          <p:nvPr/>
        </p:nvGrpSpPr>
        <p:grpSpPr>
          <a:xfrm>
            <a:off x="1086682" y="4244966"/>
            <a:ext cx="641350" cy="746125"/>
            <a:chOff x="1638" y="3285"/>
            <a:chExt cx="1010" cy="1175"/>
          </a:xfrm>
        </p:grpSpPr>
        <p:pic>
          <p:nvPicPr>
            <p:cNvPr id="94" name="图片 93" descr="电脑屏幕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95" name="PA_文本框 151"/>
            <p:cNvSpPr txBox="1"/>
            <p:nvPr>
              <p:custDataLst>
                <p:tags r:id="rId7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cxnSp>
        <p:nvCxnSpPr>
          <p:cNvPr id="96" name="直接连接符 159"/>
          <p:cNvCxnSpPr/>
          <p:nvPr/>
        </p:nvCxnSpPr>
        <p:spPr>
          <a:xfrm>
            <a:off x="2370017" y="459802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7" name="图片 96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2542" y="4383396"/>
            <a:ext cx="429260" cy="429260"/>
          </a:xfrm>
          <a:prstGeom prst="rect">
            <a:avLst/>
          </a:prstGeom>
        </p:spPr>
      </p:pic>
      <p:pic>
        <p:nvPicPr>
          <p:cNvPr id="98" name="图片 97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9287" y="4383396"/>
            <a:ext cx="429260" cy="429260"/>
          </a:xfrm>
          <a:prstGeom prst="rect">
            <a:avLst/>
          </a:prstGeom>
        </p:spPr>
      </p:pic>
      <p:sp>
        <p:nvSpPr>
          <p:cNvPr id="99" name="PA_文本框 151"/>
          <p:cNvSpPr txBox="1"/>
          <p:nvPr>
            <p:custDataLst>
              <p:tags r:id="rId8"/>
            </p:custDataLst>
          </p:nvPr>
        </p:nvSpPr>
        <p:spPr>
          <a:xfrm>
            <a:off x="3325495" y="4910455"/>
            <a:ext cx="82359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机器人若干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: 圆角 74"/>
          <p:cNvSpPr/>
          <p:nvPr/>
        </p:nvSpPr>
        <p:spPr>
          <a:xfrm>
            <a:off x="5995670" y="2303145"/>
            <a:ext cx="4340225" cy="127762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: 圆角 29"/>
          <p:cNvSpPr/>
          <p:nvPr/>
        </p:nvSpPr>
        <p:spPr>
          <a:xfrm>
            <a:off x="5995670" y="2134870"/>
            <a:ext cx="237045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互联网环境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188907" y="2673341"/>
            <a:ext cx="641985" cy="746125"/>
            <a:chOff x="1638" y="3285"/>
            <a:chExt cx="1011" cy="1175"/>
          </a:xfrm>
        </p:grpSpPr>
        <p:pic>
          <p:nvPicPr>
            <p:cNvPr id="16" name="图片 15" descr="电脑屏幕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17" name="PA_文本框 151"/>
            <p:cNvSpPr txBox="1"/>
            <p:nvPr>
              <p:custDataLst>
                <p:tags r:id="rId9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云服务器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78212" y="2673341"/>
            <a:ext cx="641985" cy="746125"/>
            <a:chOff x="1638" y="3285"/>
            <a:chExt cx="1011" cy="1175"/>
          </a:xfrm>
        </p:grpSpPr>
        <p:pic>
          <p:nvPicPr>
            <p:cNvPr id="20" name="图片 19" descr="电脑屏幕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1" name="PA_文本框 151"/>
            <p:cNvSpPr txBox="1"/>
            <p:nvPr>
              <p:custDataLst>
                <p:tags r:id="rId10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云服务器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pic>
        <p:nvPicPr>
          <p:cNvPr id="23" name="图片 22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9502" y="2749541"/>
            <a:ext cx="429260" cy="429260"/>
          </a:xfrm>
          <a:prstGeom prst="rect">
            <a:avLst/>
          </a:prstGeom>
        </p:spPr>
      </p:pic>
      <p:pic>
        <p:nvPicPr>
          <p:cNvPr id="24" name="图片 23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4977" y="2749541"/>
            <a:ext cx="429260" cy="429260"/>
          </a:xfrm>
          <a:prstGeom prst="rect">
            <a:avLst/>
          </a:prstGeom>
        </p:spPr>
      </p:pic>
      <p:cxnSp>
        <p:nvCxnSpPr>
          <p:cNvPr id="28" name="直接连接符 159"/>
          <p:cNvCxnSpPr/>
          <p:nvPr/>
        </p:nvCxnSpPr>
        <p:spPr>
          <a:xfrm>
            <a:off x="7842447" y="292035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PA_文本框 151"/>
          <p:cNvSpPr txBox="1"/>
          <p:nvPr>
            <p:custDataLst>
              <p:tags r:id="rId11"/>
            </p:custDataLst>
          </p:nvPr>
        </p:nvSpPr>
        <p:spPr>
          <a:xfrm>
            <a:off x="8730812" y="3178801"/>
            <a:ext cx="1064260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机器人若干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0" name="图片 29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0767" y="2727316"/>
            <a:ext cx="429260" cy="429260"/>
          </a:xfrm>
          <a:prstGeom prst="rect">
            <a:avLst/>
          </a:prstGeom>
        </p:spPr>
      </p:pic>
      <p:sp>
        <p:nvSpPr>
          <p:cNvPr id="35" name="PA_文本框 151"/>
          <p:cNvSpPr txBox="1"/>
          <p:nvPr>
            <p:custDataLst>
              <p:tags r:id="rId12"/>
            </p:custDataLst>
          </p:nvPr>
        </p:nvSpPr>
        <p:spPr>
          <a:xfrm>
            <a:off x="5290820" y="2705735"/>
            <a:ext cx="1091565" cy="36703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通过邮件进行信息交互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8" name="左右箭头 37"/>
          <p:cNvSpPr/>
          <p:nvPr/>
        </p:nvSpPr>
        <p:spPr>
          <a:xfrm>
            <a:off x="5217160" y="3098165"/>
            <a:ext cx="971550" cy="806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PA_文本框 151"/>
          <p:cNvSpPr txBox="1"/>
          <p:nvPr>
            <p:custDataLst>
              <p:tags r:id="rId13"/>
            </p:custDataLst>
          </p:nvPr>
        </p:nvSpPr>
        <p:spPr>
          <a:xfrm>
            <a:off x="3758565" y="3594735"/>
            <a:ext cx="819785" cy="64389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运行结果本地存储，方面业务人员随时取用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1" name="PA_文本框 151"/>
          <p:cNvSpPr txBox="1"/>
          <p:nvPr>
            <p:custDataLst>
              <p:tags r:id="rId14"/>
            </p:custDataLst>
          </p:nvPr>
        </p:nvSpPr>
        <p:spPr>
          <a:xfrm>
            <a:off x="5084445" y="3592195"/>
            <a:ext cx="748030" cy="64389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服务端进行集群化，提高可用性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3" name="图片 102" descr="电脑屏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70" y="2623820"/>
            <a:ext cx="533400" cy="533400"/>
          </a:xfrm>
          <a:prstGeom prst="rect">
            <a:avLst/>
          </a:prstGeom>
        </p:spPr>
      </p:pic>
      <p:sp>
        <p:nvSpPr>
          <p:cNvPr id="104" name="PA_文本框 151"/>
          <p:cNvSpPr txBox="1"/>
          <p:nvPr>
            <p:custDataLst>
              <p:tags r:id="rId15"/>
            </p:custDataLst>
          </p:nvPr>
        </p:nvSpPr>
        <p:spPr>
          <a:xfrm>
            <a:off x="1699895" y="3141345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管理端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728032" y="4227186"/>
            <a:ext cx="641350" cy="746125"/>
            <a:chOff x="1638" y="3285"/>
            <a:chExt cx="1010" cy="1175"/>
          </a:xfrm>
        </p:grpSpPr>
        <p:pic>
          <p:nvPicPr>
            <p:cNvPr id="106" name="图片 105" descr="电脑屏幕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107" name="PA_文本框 151"/>
            <p:cNvSpPr txBox="1"/>
            <p:nvPr>
              <p:custDataLst>
                <p:tags r:id="rId16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sp>
        <p:nvSpPr>
          <p:cNvPr id="108" name="矩形: 圆角 74"/>
          <p:cNvSpPr/>
          <p:nvPr/>
        </p:nvSpPr>
        <p:spPr>
          <a:xfrm>
            <a:off x="5995670" y="3713480"/>
            <a:ext cx="4340225" cy="127762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9" name="矩形: 圆角 29"/>
          <p:cNvSpPr/>
          <p:nvPr/>
        </p:nvSpPr>
        <p:spPr>
          <a:xfrm>
            <a:off x="6038850" y="3580765"/>
            <a:ext cx="237045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公共机器人组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0" name="图片 109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1677" y="4137651"/>
            <a:ext cx="429260" cy="429260"/>
          </a:xfrm>
          <a:prstGeom prst="rect">
            <a:avLst/>
          </a:prstGeom>
        </p:spPr>
      </p:pic>
      <p:pic>
        <p:nvPicPr>
          <p:cNvPr id="111" name="图片 110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0937" y="4137651"/>
            <a:ext cx="429260" cy="429260"/>
          </a:xfrm>
          <a:prstGeom prst="rect">
            <a:avLst/>
          </a:prstGeom>
        </p:spPr>
      </p:pic>
      <p:pic>
        <p:nvPicPr>
          <p:cNvPr id="112" name="图片 111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197" y="4137651"/>
            <a:ext cx="429260" cy="429260"/>
          </a:xfrm>
          <a:prstGeom prst="rect">
            <a:avLst/>
          </a:prstGeom>
        </p:spPr>
      </p:pic>
      <p:pic>
        <p:nvPicPr>
          <p:cNvPr id="113" name="图片 112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6282" y="4383396"/>
            <a:ext cx="429260" cy="429260"/>
          </a:xfrm>
          <a:prstGeom prst="rect">
            <a:avLst/>
          </a:prstGeom>
        </p:spPr>
      </p:pic>
      <p:pic>
        <p:nvPicPr>
          <p:cNvPr id="114" name="图片 113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5542" y="4383396"/>
            <a:ext cx="429260" cy="429260"/>
          </a:xfrm>
          <a:prstGeom prst="rect">
            <a:avLst/>
          </a:prstGeom>
        </p:spPr>
      </p:pic>
      <p:pic>
        <p:nvPicPr>
          <p:cNvPr id="115" name="图片 114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4802" y="4383396"/>
            <a:ext cx="429260" cy="429260"/>
          </a:xfrm>
          <a:prstGeom prst="rect">
            <a:avLst/>
          </a:prstGeom>
        </p:spPr>
      </p:pic>
      <p:sp>
        <p:nvSpPr>
          <p:cNvPr id="116" name="PA_文本框 151"/>
          <p:cNvSpPr txBox="1"/>
          <p:nvPr>
            <p:custDataLst>
              <p:tags r:id="rId17"/>
            </p:custDataLst>
          </p:nvPr>
        </p:nvSpPr>
        <p:spPr>
          <a:xfrm>
            <a:off x="8213090" y="4092575"/>
            <a:ext cx="1857375" cy="50546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根据环境、部门设置公共机器人资源池组，供在机器人异常和机器人繁忙情况下进行调配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9" name="矩形: 圆角 29"/>
          <p:cNvSpPr/>
          <p:nvPr/>
        </p:nvSpPr>
        <p:spPr>
          <a:xfrm>
            <a:off x="6039047" y="547623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业务部门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矩形: 圆角 74"/>
          <p:cNvSpPr/>
          <p:nvPr/>
        </p:nvSpPr>
        <p:spPr>
          <a:xfrm>
            <a:off x="6039485" y="5476240"/>
            <a:ext cx="4296410" cy="85979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1" name="矩形: 圆角 29"/>
          <p:cNvSpPr/>
          <p:nvPr/>
        </p:nvSpPr>
        <p:spPr>
          <a:xfrm>
            <a:off x="939997" y="5476231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分行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矩形: 圆角 74"/>
          <p:cNvSpPr/>
          <p:nvPr/>
        </p:nvSpPr>
        <p:spPr>
          <a:xfrm>
            <a:off x="939800" y="5476240"/>
            <a:ext cx="4613275" cy="85979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6039682" y="5808336"/>
            <a:ext cx="824230" cy="527685"/>
            <a:chOff x="11473" y="3543"/>
            <a:chExt cx="1298" cy="831"/>
          </a:xfrm>
        </p:grpSpPr>
        <p:pic>
          <p:nvPicPr>
            <p:cNvPr id="124" name="图片 123" descr="多人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25" name="PA_文本框 151"/>
            <p:cNvSpPr txBox="1"/>
            <p:nvPr>
              <p:custDataLst>
                <p:tags r:id="rId19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业务人员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053027" y="5808336"/>
            <a:ext cx="824230" cy="527685"/>
            <a:chOff x="11473" y="3543"/>
            <a:chExt cx="1298" cy="831"/>
          </a:xfrm>
        </p:grpSpPr>
        <p:pic>
          <p:nvPicPr>
            <p:cNvPr id="127" name="图片 126" descr="多人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28" name="PA_文本框 151"/>
            <p:cNvSpPr txBox="1"/>
            <p:nvPr>
              <p:custDataLst>
                <p:tags r:id="rId20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技术人员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782007" y="5808336"/>
            <a:ext cx="824230" cy="527685"/>
            <a:chOff x="11473" y="3543"/>
            <a:chExt cx="1298" cy="831"/>
          </a:xfrm>
        </p:grpSpPr>
        <p:pic>
          <p:nvPicPr>
            <p:cNvPr id="130" name="图片 129" descr="多人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31" name="PA_文本框 151"/>
            <p:cNvSpPr txBox="1"/>
            <p:nvPr>
              <p:custDataLst>
                <p:tags r:id="rId21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业务人员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2" name="图片 131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0857" y="5808336"/>
            <a:ext cx="429260" cy="429260"/>
          </a:xfrm>
          <a:prstGeom prst="rect">
            <a:avLst/>
          </a:prstGeom>
        </p:spPr>
      </p:pic>
      <p:pic>
        <p:nvPicPr>
          <p:cNvPr id="133" name="图片 132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9642" y="5808336"/>
            <a:ext cx="429260" cy="429260"/>
          </a:xfrm>
          <a:prstGeom prst="rect">
            <a:avLst/>
          </a:prstGeom>
        </p:spPr>
      </p:pic>
      <p:pic>
        <p:nvPicPr>
          <p:cNvPr id="134" name="图片 133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5717" y="5741026"/>
            <a:ext cx="429260" cy="429260"/>
          </a:xfrm>
          <a:prstGeom prst="rect">
            <a:avLst/>
          </a:prstGeom>
        </p:spPr>
      </p:pic>
      <p:pic>
        <p:nvPicPr>
          <p:cNvPr id="135" name="图片 134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0437" y="5741026"/>
            <a:ext cx="429260" cy="429260"/>
          </a:xfrm>
          <a:prstGeom prst="rect">
            <a:avLst/>
          </a:prstGeom>
        </p:spPr>
      </p:pic>
      <p:sp>
        <p:nvSpPr>
          <p:cNvPr id="136" name="PA_文本框 151"/>
          <p:cNvSpPr txBox="1"/>
          <p:nvPr>
            <p:custDataLst>
              <p:tags r:id="rId22"/>
            </p:custDataLst>
          </p:nvPr>
        </p:nvSpPr>
        <p:spPr>
          <a:xfrm>
            <a:off x="2740660" y="6170295"/>
            <a:ext cx="82359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机器人若干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7" name="PA_文本框 151"/>
          <p:cNvSpPr txBox="1"/>
          <p:nvPr>
            <p:custDataLst>
              <p:tags r:id="rId23"/>
            </p:custDataLst>
          </p:nvPr>
        </p:nvSpPr>
        <p:spPr>
          <a:xfrm>
            <a:off x="8408035" y="6102985"/>
            <a:ext cx="82359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机器人若干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8" name="PA_文本框 151"/>
          <p:cNvSpPr txBox="1"/>
          <p:nvPr>
            <p:custDataLst>
              <p:tags r:id="rId24"/>
            </p:custDataLst>
          </p:nvPr>
        </p:nvSpPr>
        <p:spPr>
          <a:xfrm>
            <a:off x="3758565" y="5826125"/>
            <a:ext cx="1714500" cy="36703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分行培养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RPA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技术人员进行场景开发、实施、运维工作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9" name="图片 138" descr="机器人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5587" y="5741026"/>
            <a:ext cx="429260" cy="429260"/>
          </a:xfrm>
          <a:prstGeom prst="rect">
            <a:avLst/>
          </a:prstGeom>
        </p:spPr>
      </p:pic>
      <p:cxnSp>
        <p:nvCxnSpPr>
          <p:cNvPr id="142" name="直接连接符 178"/>
          <p:cNvCxnSpPr>
            <a:stCxn id="121" idx="3"/>
          </p:cNvCxnSpPr>
          <p:nvPr/>
        </p:nvCxnSpPr>
        <p:spPr>
          <a:xfrm flipV="1">
            <a:off x="1877060" y="5324475"/>
            <a:ext cx="901065" cy="2857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3" name="直接连接符 178"/>
          <p:cNvCxnSpPr/>
          <p:nvPr/>
        </p:nvCxnSpPr>
        <p:spPr>
          <a:xfrm flipH="1" flipV="1">
            <a:off x="2672715" y="5343525"/>
            <a:ext cx="3422015" cy="2495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4" name="直接连接符 178"/>
          <p:cNvCxnSpPr/>
          <p:nvPr/>
        </p:nvCxnSpPr>
        <p:spPr>
          <a:xfrm flipH="1" flipV="1">
            <a:off x="6477635" y="5066030"/>
            <a:ext cx="518160" cy="43116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5" name="直接连接符 178"/>
          <p:cNvCxnSpPr/>
          <p:nvPr/>
        </p:nvCxnSpPr>
        <p:spPr>
          <a:xfrm flipV="1">
            <a:off x="1905635" y="5075555"/>
            <a:ext cx="4567555" cy="57467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9219" y="1363931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实施前场景执行情况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6" name="图片 5" descr="手工流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85" y="1671955"/>
            <a:ext cx="11899265" cy="51860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9219" y="1259791"/>
            <a:ext cx="187965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运行模式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itle 2"/>
          <p:cNvSpPr txBox="1"/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实施后机器人流程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 descr="自动化后流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1496060"/>
            <a:ext cx="11435080" cy="55321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_OLD_SHAPE_ID" val="2"/>
  <p:tag name="REFSHAPE" val="851688600"/>
</p:tagLst>
</file>

<file path=ppt/tags/tag10.xml><?xml version="1.0" encoding="utf-8"?>
<p:tagLst xmlns:p="http://schemas.openxmlformats.org/presentationml/2006/main">
  <p:tag name="KSO_WM_UNIT_TEXTBOXSTYLE_SHAPETYPE" val="1"/>
  <p:tag name="KSO_WM_UNIT_TEXTBOXSTYLE_ADJUSTLEFT" val="0_191.6372"/>
  <p:tag name="KSO_WM_UNIT_TEXTBOXSTYLE_ADJUSTTOP" val="0_282.0435"/>
  <p:tag name="KSO_WM_UNIT_TEXTBOXSTYLE_DECORATEINDEX" val="2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4"/>
  <p:tag name="KSO_WM_UNIT_ID" val="mixed20202549_1*i*4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965b4653-c53c-4f3b-8d21-37930940ffb1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5"/>
  <p:tag name="KSO_WM_UNIT_ID" val="mixed20202549_1*i*5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6"/>
  <p:tag name="KSO_WM_UNIT_ID" val="mixed20202549_1*i*6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TEXTBOXSTYLE_SHAPETYPE" val="1"/>
  <p:tag name="KSO_WM_UNIT_TEXTBOXSTYLE_ADJUSTLEFT" val="0_364.7264"/>
  <p:tag name="KSO_WM_UNIT_TEXTBOXSTYLE_ADJUSTTOP" val="0_282.0435"/>
  <p:tag name="KSO_WM_UNIT_TEXTBOXSTYLE_DECORATEINDEX" val="3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7"/>
  <p:tag name="KSO_WM_UNIT_ID" val="mixed20202549_1*i*7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965b4653-c53c-4f3b-8d21-37930940ffb1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8"/>
  <p:tag name="KSO_WM_UNIT_ID" val="mixed20202549_1*i*8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9"/>
  <p:tag name="KSO_WM_UNIT_ID" val="mixed20202549_1*i*9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TEXTBOXSTYLE_SHAPETYPE" val="0"/>
  <p:tag name="KSO_WM_UNIT_TEXTBOXSTYLE_TEMPLATETYPE" val="9"/>
  <p:tag name="KSO_WM_UNIT_PRESET_TEXT" val="我们能实现，图文排版，让我们能实现，图文排版，让图图片&#10;您的正文已经经简明扼要，字字珠玑。&#10;您的正文已经经简明扼要，字字珠玑。&#10;您的正文已经经简明扼要，字字珠玑。&#10;您的正文已经经简明扼要，字字珠玑。&#10;我们能实现，图文排版，让我们能实现，图文排版，让图图片"/>
  <p:tag name="KSO_WM_UNIT_NOCLEAR" val="1"/>
  <p:tag name="KSO_WM_UNIT_SHOW_EDIT_AREA_INDICATION" val="0"/>
  <p:tag name="KSO_WM_UNIT_VALUE" val="234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1"/>
  <p:tag name="KSO_WM_UNIT_ID" val="mixed20202549_1*f*1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965b4653-c53c-4f3b-8d21-37930940ffb1}"/>
  <p:tag name="KSO_WM_UNIT_TEXTBOXSTYLE_TEMPLATEID" val="3139431"/>
  <p:tag name="KSO_WM_UNIT_TEXTBOXSTYLE_TYPE" val="8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_OLD_SHAPE_ID" val="3"/>
  <p:tag name="REFSHAPE" val="851688840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MH_OLD_SHAPE_ID" val="4"/>
  <p:tag name="REFSHAPE" val="851691000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KSO_WM_UNIT_PLACING_PICTURE_USER_VIEWPORT" val="{&quot;height&quot;:8011.511811023622,&quot;width&quot;:7930.423622047244}"/>
</p:tagLst>
</file>

<file path=ppt/tags/tag4.xml><?xml version="1.0" encoding="utf-8"?>
<p:tagLst xmlns:p="http://schemas.openxmlformats.org/presentationml/2006/main">
  <p:tag name="MH_OLD_SHAPE_ID" val="6"/>
  <p:tag name="REFSHAPE" val="85168980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1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1"/>
  <p:tag name="KSO_WM_UNIT_TEXTBOXSTYLE_SHAPETYPE" val="1"/>
  <p:tag name="KSO_WM_UNIT_TEXTBOXSTYLE_ADJUSTLEFT" val="0_367.6166"/>
  <p:tag name="KSO_WM_UNIT_TEXTBOXSTYLE_ADJUSTTOP" val="0_299.634"/>
  <p:tag name="KSO_WM_UNIT_TEXTBOXSTYLE_DECORATEINDEX" val="3"/>
  <p:tag name="KSO_WM_UNIT_TEXTBOXSTYLE_GUID" val="{7f4b16b1-b33b-4c9a-9120-01e1c12e6bc9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2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3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4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5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5"/>
  <p:tag name="KSO_WM_UNIT_TEXTBOXSTYLE_SHAPETYPE" val="1"/>
  <p:tag name="KSO_WM_UNIT_TEXTBOXSTYLE_ADJUSTLEFT" val="0_190.8666"/>
  <p:tag name="KSO_WM_UNIT_TEXTBOXSTYLE_ADJUSTTOP" val="0_299.634"/>
  <p:tag name="KSO_WM_UNIT_TEXTBOXSTYLE_DECORATEINDEX" val="2"/>
  <p:tag name="KSO_WM_UNIT_TEXTBOXSTYLE_GUID" val="{7f4b16b1-b33b-4c9a-9120-01e1c12e6bc9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6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7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8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9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9"/>
  <p:tag name="KSO_WM_UNIT_TEXTBOXSTYLE_SHAPETYPE" val="1"/>
  <p:tag name="KSO_WM_UNIT_TEXTBOXSTYLE_ADJUSTLEFT" val="0_14.10165"/>
  <p:tag name="KSO_WM_UNIT_TEXTBOXSTYLE_ADJUSTTOP" val="0_299.584"/>
  <p:tag name="KSO_WM_UNIT_TEXTBOXSTYLE_DECORATEINDEX" val="1"/>
  <p:tag name="KSO_WM_UNIT_TEXTBOXSTYLE_GUID" val="{7f4b16b1-b33b-4c9a-9120-01e1c12e6bc9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10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MH_OLD_SHAPE_ID" val="12"/>
  <p:tag name="REFSHAPE" val="85168992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mixed20202551_1*i*11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YPE" val="i"/>
  <p:tag name="KSO_WM_UNIT_INDEX" val="1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PRESET_TEXT" val="我们能实现，图文排版，让我们能实现，图文排版，让图图片&#10;您的正文已经经简明扼要，字字珠玑。&#10;您的正文已经经简明扼要，字字珠玑。&#10;您的正文已经经简明扼要，字字珠玑。&#10;您的正文已经经简明扼要，字字珠玑。&#10;我们能实现，图文排版，让我们能实现，图文排版，让图图片"/>
  <p:tag name="KSO_WM_UNIT_NOCLEAR" val="1"/>
  <p:tag name="KSO_WM_UNIT_SHOW_EDIT_AREA_INDICATION" val="0"/>
  <p:tag name="KSO_WM_UNIT_VALUE" val="234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1"/>
  <p:tag name="KSO_WM_UNIT_ID" val="mixed20202551_1*f*1"/>
  <p:tag name="KSO_WM_TEMPLATE_CATEGORY" val="mixed"/>
  <p:tag name="KSO_WM_TEMPLATE_INDEX" val="20202551"/>
  <p:tag name="KSO_WM_UNIT_LAYERLEVEL" val="1"/>
  <p:tag name="KSO_WM_TAG_VERSION" val="1.0"/>
  <p:tag name="KSO_WM_BEAUTIFY_FLAG" val="#wm#"/>
  <p:tag name="KSO_WM_UNIT_TEXTBOXSTYLE_SHAPETYPE" val="0"/>
  <p:tag name="KSO_WM_UNIT_TEXTBOXSTYLE_TEMPLATETYPE" val="9"/>
  <p:tag name="KSO_WM_UNIT_TEXTBOXSTYLE_GUID" val="{7f4b16b1-b33b-4c9a-9120-01e1c12e6bc9}"/>
  <p:tag name="KSO_WM_UNIT_TEXTBOXSTYLE_TYPE" val="8"/>
</p:tagLst>
</file>

<file path=ppt/tags/tag52.xml><?xml version="1.0" encoding="utf-8"?>
<p:tagLst xmlns:p="http://schemas.openxmlformats.org/presentationml/2006/main">
  <p:tag name="KSO_WM_UNIT_PLACING_PICTURE_USER_VIEWPORT" val="{&quot;height&quot;:1630,&quot;width&quot;:1585}"/>
</p:tagLst>
</file>

<file path=ppt/tags/tag53.xml><?xml version="1.0" encoding="utf-8"?>
<p:tagLst xmlns:p="http://schemas.openxmlformats.org/presentationml/2006/main">
  <p:tag name="KSO_WM_UNIT_RELATE_UNITID" val="diagram20169656_1*n_h_h_f*1_2_1_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69656_1*n_h_h_i*1_2_1_2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TEXT_FILL_FORE_SCHEMECOLOR_INDEX_BRIGHTNESS" val="0"/>
  <p:tag name="KSO_WM_UNIT_TEXT_FILL_FORE_SCHEMECOLOR_INDEX" val="9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169656_1*n_h_h_i*1_2_1_1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69656_1*n_h_i*1_1_1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7"/>
  <p:tag name="KSO_WM_UNIT_ID" val="diagram20169656_1*n_h_i*1_1_7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8"/>
  <p:tag name="KSO_WM_UNIT_ID" val="diagram20169656_1*n_h_i*1_1_8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9"/>
  <p:tag name="KSO_WM_UNIT_ID" val="diagram20169656_1*n_h_i*1_1_9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0"/>
  <p:tag name="KSO_WM_UNIT_ID" val="diagram20169656_1*n_h_i*1_1_10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MH_OLD_SHAPE_ID" val="13"/>
  <p:tag name="REFSHAPE" val="85169004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1"/>
  <p:tag name="KSO_WM_UNIT_ID" val="diagram20169656_1*n_h_i*1_1_11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2"/>
  <p:tag name="KSO_WM_UNIT_ID" val="diagram20169656_1*n_h_i*1_1_12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3"/>
  <p:tag name="KSO_WM_UNIT_ID" val="diagram20169656_1*n_h_i*1_1_13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4"/>
  <p:tag name="KSO_WM_UNIT_ID" val="diagram20169656_1*n_h_i*1_1_14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6"/>
  <p:tag name="KSO_WM_UNIT_ID" val="diagram20169656_1*n_h_i*1_1_16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169656_1*n_h_i*1_1_2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169656_1*n_h_i*1_1_3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169656_1*n_h_i*1_1_4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169656_1*n_h_i*1_1_5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6"/>
  <p:tag name="KSO_WM_UNIT_ID" val="diagram20169656_1*n_h_i*1_1_6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0_35.14552"/>
  <p:tag name="KSO_WM_UNIT_TEXTBOXSTYLE_ADJUSTTOP" val="0_282.0435"/>
  <p:tag name="KSO_WM_UNIT_TEXTBOXSTYLE_DECORATEINDEX" val="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mixed20202549_1*i*1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965b4653-c53c-4f3b-8d21-37930940ffb1}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5"/>
  <p:tag name="KSO_WM_UNIT_ID" val="diagram20169656_1*n_h_i*1_1_15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69656_1*n_h_a*1_1_1"/>
  <p:tag name="KSO_WM_TEMPLATE_CATEGORY" val="diagram"/>
  <p:tag name="KSO_WM_TEMPLATE_INDEX" val="20169656"/>
  <p:tag name="KSO_WM_UNIT_LAYERLEVEL" val="1_1_1"/>
  <p:tag name="KSO_WM_TAG_VERSION" val="1.0"/>
  <p:tag name="KSO_WM_BEAUTIFY_FLAG" val="#wm#"/>
  <p:tag name="KSO_WM_UNIT_PRESET_TEXT" val="点击添&#10;加标题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69656_1*n_h_h_f*1_2_1_1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PRESET_TEXT" val="点击此处添加正文，文字是您思想的提炼，为了演示发布的良好效果，请您尽可能提炼思想的精髓，然后简单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69656_1*n_h_h_i*1_2_1_3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74.xml><?xml version="1.0" encoding="utf-8"?>
<p:tagLst xmlns:p="http://schemas.openxmlformats.org/presentationml/2006/main">
  <p:tag name="KSO_WM_UNIT_RELATE_UNITID" val="diagram20169656_1*n_h_h_f*1_2_1_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169656_1*n_h_h_i*1_2_2_2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TEXT_FILL_FORE_SCHEMECOLOR_INDEX_BRIGHTNESS" val="0"/>
  <p:tag name="KSO_WM_UNIT_TEXT_FILL_FORE_SCHEMECOLOR_INDEX" val="8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69656_1*n_h_h_f*1_2_2_1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PRESET_TEXT" val="点击此处添加正文，文字是您思想的提炼，为了演示发布的良好效果，请您尽可能提炼思想的精髓，然后简单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69656_1*n_h_h_i*1_2_2_1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69656_1*n_h_h_i*1_2_2_3"/>
  <p:tag name="KSO_WM_TEMPLATE_CATEGORY" val="diagram"/>
  <p:tag name="KSO_WM_TEMPLATE_INDEX" val="20169656"/>
  <p:tag name="KSO_WM_UNIT_LAYERLEVEL" val="1_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78.xml><?xml version="1.0" encoding="utf-8"?>
<p:tagLst xmlns:p="http://schemas.openxmlformats.org/presentationml/2006/main">
  <p:tag name="KSO_WM_TEMPLATE_THUMBS_INDEX" val="1、2、3"/>
  <p:tag name="KSO_WM_SLIDE_ID" val="diagram20169656_3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2"/>
  <p:tag name="KSO_WM_SLIDE_INDEX" val="3"/>
  <p:tag name="KSO_WM_SLIDE_SIZE" val="831.792*390.211"/>
  <p:tag name="KSO_WM_SLIDE_POSITION" val="66.5595*110.33"/>
  <p:tag name="KSO_WM_DIAGRAM_GROUP_CODE" val="n1-1"/>
  <p:tag name="KSO_WM_SLIDE_DIAGTYPE" val="n"/>
  <p:tag name="KSO_WM_TAG_VERSION" val="1.0"/>
  <p:tag name="KSO_WM_BEAUTIFY_FLAG" val="#wm#"/>
  <p:tag name="KSO_WM_TEMPLATE_CATEGORY" val="diagram"/>
  <p:tag name="KSO_WM_TEMPLATE_INDEX" val="20169656"/>
  <p:tag name="KSO_WM_SLIDE_LAYOUT" val="a_n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2"/>
  <p:tag name="KSO_WM_UNIT_ID" val="mixed20202549_1*i*2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mixed20202549_1*i*3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4427</Words>
  <Application>WPS 演示</Application>
  <PresentationFormat>宽屏</PresentationFormat>
  <Paragraphs>502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Wingdings</vt:lpstr>
      <vt:lpstr>方正正中黑简体</vt:lpstr>
      <vt:lpstr>黑体</vt:lpstr>
      <vt:lpstr>Roboto black</vt:lpstr>
      <vt:lpstr>PingFang SC</vt:lpstr>
      <vt:lpstr>Calibri</vt:lpstr>
      <vt:lpstr>Arial Unicode MS</vt:lpstr>
      <vt:lpstr>Calibri Light</vt:lpstr>
      <vt:lpstr>等线</vt:lpstr>
      <vt:lpstr>Segoe Print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gyb</cp:lastModifiedBy>
  <cp:revision>277</cp:revision>
  <dcterms:created xsi:type="dcterms:W3CDTF">2021-03-03T08:16:00Z</dcterms:created>
  <dcterms:modified xsi:type="dcterms:W3CDTF">2021-06-25T14:28:29Z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7AD5EF8A179244438DE8207032505DFA</vt:lpwstr>
  </property>
  <property fmtid="{D5CDD505-2E9C-101B-9397-08002B2CF9AE}" pid="3" name="KSOProductBuildVer">
    <vt:lpwstr>2052-11.1.0.10578</vt:lpwstr>
  </property>
  <property fmtid="{D5CDD505-2E9C-101B-9397-08002B2CF9AE}" pid="4" name="KSOSaveFontToCloudKey">
    <vt:lpwstr>0_embed</vt:lpwstr>
  </property>
</Properties>
</file>