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6" r:id="rId3"/>
    <p:sldId id="284" r:id="rId4"/>
    <p:sldId id="323" r:id="rId5"/>
    <p:sldId id="258" r:id="rId6"/>
    <p:sldId id="286" r:id="rId7"/>
    <p:sldId id="285" r:id="rId8"/>
    <p:sldId id="260" r:id="rId9"/>
    <p:sldId id="267" r:id="rId10"/>
    <p:sldId id="326" r:id="rId11"/>
    <p:sldId id="327" r:id="rId12"/>
    <p:sldId id="259" r:id="rId13"/>
    <p:sldId id="269" r:id="rId14"/>
    <p:sldId id="261" r:id="rId15"/>
    <p:sldId id="310" r:id="rId16"/>
    <p:sldId id="324" r:id="rId17"/>
    <p:sldId id="268" r:id="rId18"/>
    <p:sldId id="262"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1">
          <p15:clr>
            <a:srgbClr val="A4A3A4"/>
          </p15:clr>
        </p15:guide>
        <p15:guide id="2" pos="38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178"/>
    <a:srgbClr val="69C6E1"/>
    <a:srgbClr val="5362A5"/>
    <a:srgbClr val="C0BFC3"/>
    <a:srgbClr val="FFFFFF"/>
    <a:srgbClr val="455289"/>
    <a:srgbClr val="9AD9EB"/>
    <a:srgbClr val="41BBD9"/>
    <a:srgbClr val="F6F6F6"/>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388" y="44"/>
      </p:cViewPr>
      <p:guideLst>
        <p:guide orient="horz" pos="2141"/>
        <p:guide pos="3868"/>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DC91E-9E38-4E02-8BCA-F63EEC198F3E}" type="datetimeFigureOut">
              <a:rPr lang="zh-CN" altLang="en-US" smtClean="0"/>
              <a:t>2021/6/25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2F4D7-2BD0-4281-AAF5-714A2780E65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10</a:t>
            </a:fld>
            <a:endParaRPr lang="zh-CN" altLang="en-US"/>
          </a:p>
        </p:txBody>
      </p:sp>
    </p:spTree>
    <p:extLst>
      <p:ext uri="{BB962C8B-B14F-4D97-AF65-F5344CB8AC3E}">
        <p14:creationId xmlns:p14="http://schemas.microsoft.com/office/powerpoint/2010/main" val="1410264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F2F4D7-2BD0-4281-AAF5-714A2780E65B}" type="slidenum">
              <a:rPr lang="zh-CN" altLang="en-US" smtClean="0"/>
              <a:t>9</a:t>
            </a:fld>
            <a:endParaRPr lang="zh-CN" altLang="en-US"/>
          </a:p>
        </p:txBody>
      </p:sp>
    </p:spTree>
    <p:extLst>
      <p:ext uri="{BB962C8B-B14F-4D97-AF65-F5344CB8AC3E}">
        <p14:creationId xmlns:p14="http://schemas.microsoft.com/office/powerpoint/2010/main" val="57249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2021/6/25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2021/6/25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B9EAF2-752D-4214-84C4-75EE1B0CF7C9}" type="slidenum">
              <a:rPr lang="zh-CN" altLang="en-US" smtClean="0"/>
              <a:t>‹#›</a:t>
            </a:fld>
            <a:endParaRPr lang="zh-CN" altLang="en-US"/>
          </a:p>
        </p:txBody>
      </p:sp>
      <p:sp>
        <p:nvSpPr>
          <p:cNvPr id="11" name="TextBox 10"/>
          <p:cNvSpPr txBox="1"/>
          <p:nvPr userDrawn="1"/>
        </p:nvSpPr>
        <p:spPr>
          <a:xfrm>
            <a:off x="1907704"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下载</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http://www.1ppt.com/xiazai/</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95D3F07-C582-4A20-9578-6F05DC92B8E4}" type="datetimeFigureOut">
              <a:rPr lang="zh-CN" altLang="en-US" smtClean="0"/>
              <a:t>2021/6/25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9EAF2-752D-4214-84C4-75EE1B0CF7C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D3F07-C582-4A20-9578-6F05DC92B8E4}" type="datetimeFigureOut">
              <a:rPr lang="zh-CN" altLang="en-US" smtClean="0"/>
              <a:t>2021/6/25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9EAF2-752D-4214-84C4-75EE1B0CF7C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30" name="组合 29"/>
          <p:cNvGrpSpPr/>
          <p:nvPr/>
        </p:nvGrpSpPr>
        <p:grpSpPr>
          <a:xfrm>
            <a:off x="1803239" y="2049271"/>
            <a:ext cx="8474709" cy="1625495"/>
            <a:chOff x="2829682" y="2711494"/>
            <a:chExt cx="6532636" cy="1396445"/>
          </a:xfrm>
        </p:grpSpPr>
        <p:sp>
          <p:nvSpPr>
            <p:cNvPr id="25" name="文本框 24"/>
            <p:cNvSpPr txBox="1"/>
            <p:nvPr/>
          </p:nvSpPr>
          <p:spPr>
            <a:xfrm>
              <a:off x="2829682" y="2711494"/>
              <a:ext cx="6532636" cy="872545"/>
            </a:xfrm>
            <a:prstGeom prst="rect">
              <a:avLst/>
            </a:prstGeom>
            <a:noFill/>
          </p:spPr>
          <p:txBody>
            <a:bodyPr wrap="square" rtlCol="0">
              <a:spAutoFit/>
            </a:bodyPr>
            <a:lstStyle/>
            <a:p>
              <a:pPr algn="ctr"/>
              <a:r>
                <a:rPr lang="zh-CN" altLang="en-US" sz="6000" b="1" dirty="0">
                  <a:solidFill>
                    <a:schemeClr val="accent3">
                      <a:lumMod val="75000"/>
                    </a:schemeClr>
                  </a:solidFill>
                  <a:latin typeface="黑体" panose="02010609060101010101" charset="-122"/>
                  <a:ea typeface="黑体" panose="02010609060101010101" charset="-122"/>
                  <a:cs typeface="黑体" panose="02010609060101010101" charset="-122"/>
                  <a:sym typeface="+mn-lt"/>
                </a:rPr>
                <a:t>中国</a:t>
              </a:r>
              <a:r>
                <a:rPr lang="en-US" altLang="zh-CN" sz="6000" b="1" dirty="0">
                  <a:solidFill>
                    <a:schemeClr val="accent3">
                      <a:lumMod val="75000"/>
                    </a:schemeClr>
                  </a:solidFill>
                  <a:latin typeface="黑体" panose="02010609060101010101" charset="-122"/>
                  <a:ea typeface="黑体" panose="02010609060101010101" charset="-122"/>
                  <a:cs typeface="黑体" panose="02010609060101010101" charset="-122"/>
                  <a:sym typeface="+mn-lt"/>
                </a:rPr>
                <a:t>RPA+AI</a:t>
              </a:r>
              <a:r>
                <a:rPr lang="zh-CN" altLang="en-US" sz="6000" b="1" dirty="0">
                  <a:solidFill>
                    <a:schemeClr val="accent3">
                      <a:lumMod val="75000"/>
                    </a:schemeClr>
                  </a:solidFill>
                  <a:latin typeface="黑体" panose="02010609060101010101" charset="-122"/>
                  <a:ea typeface="黑体" panose="02010609060101010101" charset="-122"/>
                  <a:cs typeface="黑体" panose="02010609060101010101" charset="-122"/>
                  <a:sym typeface="+mn-lt"/>
                </a:rPr>
                <a:t>开发者大赛</a:t>
              </a:r>
            </a:p>
          </p:txBody>
        </p:sp>
        <p:cxnSp>
          <p:nvCxnSpPr>
            <p:cNvPr id="27" name="直接连接符 26"/>
            <p:cNvCxnSpPr/>
            <p:nvPr/>
          </p:nvCxnSpPr>
          <p:spPr>
            <a:xfrm>
              <a:off x="3124200" y="3584039"/>
              <a:ext cx="5943600" cy="0"/>
            </a:xfrm>
            <a:prstGeom prst="line">
              <a:avLst/>
            </a:prstGeom>
            <a:ln>
              <a:solidFill>
                <a:schemeClr val="accent1">
                  <a:alpha val="61000"/>
                </a:schemeClr>
              </a:solidFill>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3124200" y="3647538"/>
              <a:ext cx="5943600" cy="460401"/>
            </a:xfrm>
            <a:prstGeom prst="rect">
              <a:avLst/>
            </a:prstGeom>
            <a:noFill/>
          </p:spPr>
          <p:txBody>
            <a:bodyPr wrap="square" rtlCol="0">
              <a:spAutoFit/>
            </a:bodyPr>
            <a:lstStyle/>
            <a:p>
              <a:pPr algn="ctr"/>
              <a:r>
                <a:rPr lang="en-US" sz="2400" b="1" dirty="0">
                  <a:solidFill>
                    <a:schemeClr val="accent4">
                      <a:lumMod val="75000"/>
                    </a:schemeClr>
                  </a:solidFill>
                  <a:latin typeface="黑体" panose="02010609060101010101" charset="-122"/>
                  <a:ea typeface="黑体" panose="02010609060101010101" charset="-122"/>
                  <a:cs typeface="+mn-ea"/>
                  <a:sym typeface="+mn-lt"/>
                </a:rPr>
                <a:t>CHINA RPA+AI DEVELOPER CHALLENGE</a:t>
              </a:r>
            </a:p>
          </p:txBody>
        </p:sp>
      </p:grpSp>
      <p:sp>
        <p:nvSpPr>
          <p:cNvPr id="32" name="文本框 31"/>
          <p:cNvSpPr txBox="1"/>
          <p:nvPr/>
        </p:nvSpPr>
        <p:spPr>
          <a:xfrm>
            <a:off x="3003866" y="3904343"/>
            <a:ext cx="6317617" cy="707886"/>
          </a:xfrm>
          <a:prstGeom prst="rect">
            <a:avLst/>
          </a:prstGeom>
          <a:noFill/>
        </p:spPr>
        <p:txBody>
          <a:bodyPr wrap="square" rtlCol="0">
            <a:spAutoFit/>
          </a:bodyPr>
          <a:lstStyle/>
          <a:p>
            <a:pPr algn="ctr"/>
            <a:r>
              <a:rPr lang="zh-CN" altLang="en-US" sz="4000" b="1" dirty="0">
                <a:solidFill>
                  <a:schemeClr val="accent1"/>
                </a:solidFill>
                <a:latin typeface="黑体" panose="02010609060101010101" charset="-122"/>
                <a:ea typeface="黑体" panose="02010609060101010101" charset="-122"/>
                <a:cs typeface="黑体" panose="02010609060101010101" charset="-122"/>
                <a:sym typeface="+mn-ea"/>
              </a:rPr>
              <a:t>快速收集政策文件机器人</a:t>
            </a:r>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2" name="文本框 1"/>
          <p:cNvSpPr txBox="1"/>
          <p:nvPr/>
        </p:nvSpPr>
        <p:spPr>
          <a:xfrm>
            <a:off x="1924685" y="267335"/>
            <a:ext cx="9925685" cy="9531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项目架构与方案介绍</a:t>
            </a:r>
            <a:endParaRPr lang="en-US" altLang="zh-CN" sz="2800" b="1" dirty="0">
              <a:solidFill>
                <a:srgbClr val="223178"/>
              </a:solidFill>
              <a:latin typeface="黑体" panose="02010609060101010101" charset="-122"/>
              <a:ea typeface="黑体" panose="02010609060101010101" charset="-122"/>
              <a:cs typeface="黑体" panose="02010609060101010101" charset="-122"/>
            </a:endParaRPr>
          </a:p>
          <a:p>
            <a:pPr>
              <a:defRPr/>
            </a:pPr>
            <a:r>
              <a:rPr lang="en-US" altLang="zh-CN" sz="2800" b="1" dirty="0">
                <a:solidFill>
                  <a:srgbClr val="223178"/>
                </a:solidFill>
                <a:latin typeface="黑体" panose="02010609060101010101" charset="-122"/>
                <a:ea typeface="黑体" panose="02010609060101010101" charset="-122"/>
                <a:cs typeface="黑体" panose="02010609060101010101" charset="-122"/>
                <a:sym typeface="+mn-ea"/>
              </a:rPr>
              <a:t>Product Architecture and Solution Introduction</a:t>
            </a:r>
            <a:endParaRPr lang="zh-CN" altLang="en-US" sz="2800" b="1" dirty="0">
              <a:solidFill>
                <a:srgbClr val="223178"/>
              </a:solidFill>
              <a:latin typeface="黑体" panose="02010609060101010101" charset="-122"/>
              <a:ea typeface="黑体" panose="02010609060101010101" charset="-122"/>
              <a:cs typeface="黑体" panose="02010609060101010101" charset="-122"/>
              <a:sym typeface="+mn-lt"/>
            </a:endParaRPr>
          </a:p>
        </p:txBody>
      </p:sp>
      <p:grpSp>
        <p:nvGrpSpPr>
          <p:cNvPr id="3" name="组合 2"/>
          <p:cNvGrpSpPr/>
          <p:nvPr/>
        </p:nvGrpSpPr>
        <p:grpSpPr>
          <a:xfrm>
            <a:off x="-11113" y="1"/>
            <a:ext cx="1992314" cy="1701800"/>
            <a:chOff x="-11114" y="0"/>
            <a:chExt cx="2627313" cy="2852737"/>
          </a:xfrm>
        </p:grpSpPr>
        <p:sp>
          <p:nvSpPr>
            <p:cNvPr id="49"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椭圆 53"/>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椭圆 54"/>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5" name="图片 4" descr="[34S4(}AW$CWV33TKLD51S4"/>
          <p:cNvPicPr>
            <a:picLocks noChangeAspect="1"/>
          </p:cNvPicPr>
          <p:nvPr/>
        </p:nvPicPr>
        <p:blipFill>
          <a:blip r:embed="rId3"/>
          <a:stretch>
            <a:fillRect/>
          </a:stretch>
        </p:blipFill>
        <p:spPr>
          <a:xfrm>
            <a:off x="10639425" y="0"/>
            <a:ext cx="1552575" cy="638175"/>
          </a:xfrm>
          <a:prstGeom prst="rect">
            <a:avLst/>
          </a:prstGeom>
        </p:spPr>
      </p:pic>
      <p:sp>
        <p:nvSpPr>
          <p:cNvPr id="6" name="文本框 5">
            <a:extLst>
              <a:ext uri="{FF2B5EF4-FFF2-40B4-BE49-F238E27FC236}">
                <a16:creationId xmlns:a16="http://schemas.microsoft.com/office/drawing/2014/main" id="{21A417F4-BB87-410C-B679-5A0C42B2BD10}"/>
              </a:ext>
            </a:extLst>
          </p:cNvPr>
          <p:cNvSpPr txBox="1"/>
          <p:nvPr/>
        </p:nvSpPr>
        <p:spPr>
          <a:xfrm>
            <a:off x="6096000" y="2613518"/>
            <a:ext cx="5851703" cy="3416320"/>
          </a:xfrm>
          <a:prstGeom prst="rect">
            <a:avLst/>
          </a:prstGeom>
          <a:noFill/>
        </p:spPr>
        <p:txBody>
          <a:bodyPr wrap="square" rtlCol="0">
            <a:spAutoFit/>
          </a:bodyPr>
          <a:lstStyle/>
          <a:p>
            <a:pPr indent="0" fontAlgn="auto">
              <a:buNone/>
            </a:pPr>
            <a:r>
              <a:rPr lang="en-US" altLang="zh-CN"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4</a:t>
            </a:r>
            <a:r>
              <a:rPr lang="en-US" altLang="zh-CN"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.2</a:t>
            </a: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若企业不是法人机构</a:t>
            </a:r>
          </a:p>
          <a:p>
            <a:pPr indent="0" fontAlgn="auto">
              <a:buNone/>
            </a:pP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①　机器人给出提示，用户用一段话描述企业特征</a:t>
            </a:r>
          </a:p>
          <a:p>
            <a:pPr indent="0" fontAlgn="auto">
              <a:buNone/>
            </a:pP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②　机器人调用</a:t>
            </a:r>
            <a:r>
              <a:rPr lang="en-US" altLang="zh-CN"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python</a:t>
            </a: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程序接口对用户输入信息进行分  片处理，基于规则对分词进行逻辑筛选，提取企业特征</a:t>
            </a:r>
          </a:p>
          <a:p>
            <a:pPr indent="0" fontAlgn="auto">
              <a:buNone/>
            </a:pP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③　机器人给出提示，用户按规定输入查询政策的时间范围</a:t>
            </a:r>
          </a:p>
          <a:p>
            <a:pPr indent="0" fontAlgn="auto">
              <a:buNone/>
            </a:pP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④　机器人打开中国政府网政策查询窗口</a:t>
            </a:r>
          </a:p>
          <a:p>
            <a:pPr indent="0" fontAlgn="auto">
              <a:buNone/>
            </a:pP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⑤　机器人输入企业营业类型</a:t>
            </a:r>
          </a:p>
          <a:p>
            <a:pPr indent="0" fontAlgn="auto">
              <a:buNone/>
            </a:pP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⑥　机器人输入企业营业地点</a:t>
            </a:r>
          </a:p>
          <a:p>
            <a:pPr indent="0" fontAlgn="auto">
              <a:buNone/>
            </a:pP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⑦　机器人爬取符合企业条件的地方政策信息</a:t>
            </a:r>
          </a:p>
          <a:p>
            <a:pPr indent="0" fontAlgn="auto">
              <a:buNone/>
            </a:pP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⑧　机器人爬取符合企业条件的部门政策信息</a:t>
            </a:r>
          </a:p>
          <a:p>
            <a:pPr indent="0" fontAlgn="auto">
              <a:buNone/>
            </a:pP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⑨　机器人将政策信息写入</a:t>
            </a:r>
            <a:r>
              <a:rPr lang="en-US" altLang="zh-CN"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excel</a:t>
            </a:r>
            <a:r>
              <a:rPr lang="zh-CN" altLang="en-US"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表中并保存</a:t>
            </a:r>
          </a:p>
        </p:txBody>
      </p:sp>
      <p:cxnSp>
        <p:nvCxnSpPr>
          <p:cNvPr id="9" name="直接连接符 8">
            <a:extLst>
              <a:ext uri="{FF2B5EF4-FFF2-40B4-BE49-F238E27FC236}">
                <a16:creationId xmlns:a16="http://schemas.microsoft.com/office/drawing/2014/main" id="{36D4BFAB-D614-42AA-872C-97FC624C7C91}"/>
              </a:ext>
            </a:extLst>
          </p:cNvPr>
          <p:cNvCxnSpPr/>
          <p:nvPr/>
        </p:nvCxnSpPr>
        <p:spPr>
          <a:xfrm>
            <a:off x="5575175" y="2475123"/>
            <a:ext cx="0" cy="3693111"/>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图片 16">
            <a:extLst>
              <a:ext uri="{FF2B5EF4-FFF2-40B4-BE49-F238E27FC236}">
                <a16:creationId xmlns:a16="http://schemas.microsoft.com/office/drawing/2014/main" id="{536BE57B-8182-4DC9-9611-2F5C9DEA4DD9}"/>
              </a:ext>
            </a:extLst>
          </p:cNvPr>
          <p:cNvPicPr>
            <a:picLocks noChangeAspect="1"/>
          </p:cNvPicPr>
          <p:nvPr/>
        </p:nvPicPr>
        <p:blipFill>
          <a:blip r:embed="rId4"/>
          <a:stretch>
            <a:fillRect/>
          </a:stretch>
        </p:blipFill>
        <p:spPr>
          <a:xfrm>
            <a:off x="618341" y="1886944"/>
            <a:ext cx="3972479" cy="4785912"/>
          </a:xfrm>
          <a:prstGeom prst="rect">
            <a:avLst/>
          </a:prstGeom>
        </p:spPr>
      </p:pic>
    </p:spTree>
    <p:extLst>
      <p:ext uri="{BB962C8B-B14F-4D97-AF65-F5344CB8AC3E}">
        <p14:creationId xmlns:p14="http://schemas.microsoft.com/office/powerpoint/2010/main" val="1566055846"/>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5" name="文本框 24"/>
          <p:cNvSpPr txBox="1"/>
          <p:nvPr/>
        </p:nvSpPr>
        <p:spPr>
          <a:xfrm>
            <a:off x="3228975" y="3264535"/>
            <a:ext cx="5734050" cy="922020"/>
          </a:xfrm>
          <a:prstGeom prst="rect">
            <a:avLst/>
          </a:prstGeom>
          <a:noFill/>
        </p:spPr>
        <p:txBody>
          <a:bodyPr wrap="square" rtlCol="0">
            <a:spAutoFit/>
          </a:bodyPr>
          <a:lstStyle/>
          <a:p>
            <a:pPr algn="ctr"/>
            <a:r>
              <a:rPr lang="zh-CN" altLang="en-US" sz="5400" b="1" dirty="0">
                <a:solidFill>
                  <a:schemeClr val="accent1"/>
                </a:solidFill>
                <a:latin typeface="黑体" panose="02010609060101010101" charset="-122"/>
                <a:ea typeface="黑体" panose="02010609060101010101" charset="-122"/>
                <a:cs typeface="黑体" panose="02010609060101010101" charset="-122"/>
                <a:sym typeface="+mn-lt"/>
              </a:rPr>
              <a:t>执</a:t>
            </a:r>
            <a:r>
              <a:rPr lang="en-US" altLang="zh-CN" sz="5400" b="1" dirty="0">
                <a:solidFill>
                  <a:schemeClr val="accent1"/>
                </a:solidFill>
                <a:latin typeface="黑体" panose="02010609060101010101" charset="-122"/>
                <a:ea typeface="黑体" panose="02010609060101010101" charset="-122"/>
                <a:cs typeface="黑体" panose="02010609060101010101" charset="-122"/>
                <a:sym typeface="+mn-lt"/>
              </a:rPr>
              <a:t> </a:t>
            </a:r>
            <a:r>
              <a:rPr lang="zh-CN" altLang="en-US" sz="5400" b="1" dirty="0">
                <a:solidFill>
                  <a:schemeClr val="accent1"/>
                </a:solidFill>
                <a:latin typeface="黑体" panose="02010609060101010101" charset="-122"/>
                <a:ea typeface="黑体" panose="02010609060101010101" charset="-122"/>
                <a:cs typeface="黑体" panose="02010609060101010101" charset="-122"/>
                <a:sym typeface="+mn-lt"/>
              </a:rPr>
              <a:t>行</a:t>
            </a:r>
            <a:r>
              <a:rPr lang="en-US" altLang="zh-CN" sz="5400" b="1" dirty="0">
                <a:solidFill>
                  <a:schemeClr val="accent1"/>
                </a:solidFill>
                <a:latin typeface="黑体" panose="02010609060101010101" charset="-122"/>
                <a:ea typeface="黑体" panose="02010609060101010101" charset="-122"/>
                <a:cs typeface="黑体" panose="02010609060101010101" charset="-122"/>
                <a:sym typeface="+mn-lt"/>
              </a:rPr>
              <a:t> </a:t>
            </a:r>
            <a:r>
              <a:rPr lang="zh-CN" altLang="en-US" sz="5400" b="1" dirty="0">
                <a:solidFill>
                  <a:schemeClr val="accent1"/>
                </a:solidFill>
                <a:latin typeface="黑体" panose="02010609060101010101" charset="-122"/>
                <a:ea typeface="黑体" panose="02010609060101010101" charset="-122"/>
                <a:cs typeface="黑体" panose="02010609060101010101" charset="-122"/>
                <a:sym typeface="+mn-lt"/>
              </a:rPr>
              <a:t>流</a:t>
            </a:r>
            <a:r>
              <a:rPr lang="en-US" altLang="zh-CN" sz="5400" b="1" dirty="0">
                <a:solidFill>
                  <a:schemeClr val="accent1"/>
                </a:solidFill>
                <a:latin typeface="黑体" panose="02010609060101010101" charset="-122"/>
                <a:ea typeface="黑体" panose="02010609060101010101" charset="-122"/>
                <a:cs typeface="黑体" panose="02010609060101010101" charset="-122"/>
                <a:sym typeface="+mn-lt"/>
              </a:rPr>
              <a:t> </a:t>
            </a:r>
            <a:r>
              <a:rPr lang="zh-CN" altLang="en-US" sz="5400" b="1" dirty="0">
                <a:solidFill>
                  <a:schemeClr val="accent1"/>
                </a:solidFill>
                <a:latin typeface="黑体" panose="02010609060101010101" charset="-122"/>
                <a:ea typeface="黑体" panose="02010609060101010101" charset="-122"/>
                <a:cs typeface="黑体" panose="02010609060101010101" charset="-122"/>
                <a:sym typeface="+mn-lt"/>
              </a:rPr>
              <a:t>程</a:t>
            </a:r>
            <a:r>
              <a:rPr lang="en-US" altLang="zh-CN" sz="5400" b="1" dirty="0">
                <a:solidFill>
                  <a:schemeClr val="accent1"/>
                </a:solidFill>
                <a:latin typeface="黑体" panose="02010609060101010101" charset="-122"/>
                <a:ea typeface="黑体" panose="02010609060101010101" charset="-122"/>
                <a:cs typeface="黑体" panose="02010609060101010101" charset="-122"/>
                <a:sym typeface="+mn-lt"/>
              </a:rPr>
              <a:t> </a:t>
            </a:r>
            <a:r>
              <a:rPr lang="zh-CN" altLang="en-US" sz="5400" b="1" dirty="0">
                <a:solidFill>
                  <a:schemeClr val="accent1"/>
                </a:solidFill>
                <a:latin typeface="黑体" panose="02010609060101010101" charset="-122"/>
                <a:ea typeface="黑体" panose="02010609060101010101" charset="-122"/>
                <a:cs typeface="黑体" panose="02010609060101010101" charset="-122"/>
                <a:sym typeface="+mn-lt"/>
              </a:rPr>
              <a:t>图</a:t>
            </a:r>
          </a:p>
        </p:txBody>
      </p:sp>
      <p:sp>
        <p:nvSpPr>
          <p:cNvPr id="2" name="文本框 1"/>
          <p:cNvSpPr txBox="1"/>
          <p:nvPr/>
        </p:nvSpPr>
        <p:spPr>
          <a:xfrm>
            <a:off x="4375150" y="2250038"/>
            <a:ext cx="3441700" cy="1014730"/>
          </a:xfrm>
          <a:prstGeom prst="rect">
            <a:avLst/>
          </a:prstGeom>
          <a:noFill/>
        </p:spPr>
        <p:txBody>
          <a:bodyPr wrap="square" rtlCol="0">
            <a:spAutoFit/>
          </a:bodyPr>
          <a:lstStyle>
            <a:defPPr>
              <a:defRPr lang="zh-CN"/>
            </a:defPPr>
            <a:lvl1pPr algn="ctr">
              <a:defRPr sz="6000">
                <a:solidFill>
                  <a:schemeClr val="tx1">
                    <a:lumMod val="65000"/>
                    <a:lumOff val="35000"/>
                  </a:schemeClr>
                </a:solidFill>
                <a:cs typeface="+mn-ea"/>
              </a:defRPr>
            </a:lvl1pPr>
          </a:lstStyle>
          <a:p>
            <a:r>
              <a:rPr lang="en-US" altLang="zh-CN" dirty="0">
                <a:latin typeface="黑体" panose="02010609060101010101" charset="-122"/>
                <a:ea typeface="黑体" panose="02010609060101010101" charset="-122"/>
                <a:sym typeface="+mn-lt"/>
              </a:rPr>
              <a:t>PART 03</a:t>
            </a:r>
          </a:p>
        </p:txBody>
      </p:sp>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13" name="文本框 12"/>
          <p:cNvSpPr txBox="1"/>
          <p:nvPr/>
        </p:nvSpPr>
        <p:spPr>
          <a:xfrm>
            <a:off x="1981200" y="276225"/>
            <a:ext cx="4195445" cy="9531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执行流程图</a:t>
            </a:r>
            <a:endParaRPr lang="en-US" altLang="zh-CN" sz="2800" b="1" dirty="0">
              <a:solidFill>
                <a:srgbClr val="223178"/>
              </a:solidFill>
              <a:latin typeface="黑体" panose="02010609060101010101" charset="-122"/>
              <a:ea typeface="黑体" panose="02010609060101010101" charset="-122"/>
              <a:cs typeface="黑体" panose="02010609060101010101" charset="-122"/>
            </a:endParaRPr>
          </a:p>
          <a:p>
            <a:pPr lvl="0">
              <a:defRPr/>
            </a:pPr>
            <a:r>
              <a:rPr lang="en-US" altLang="zh-CN" sz="2800" b="1" dirty="0">
                <a:solidFill>
                  <a:srgbClr val="223178"/>
                </a:solidFill>
                <a:latin typeface="黑体" panose="02010609060101010101" charset="-122"/>
                <a:ea typeface="黑体" panose="02010609060101010101" charset="-122"/>
                <a:cs typeface="黑体" panose="02010609060101010101" charset="-122"/>
                <a:sym typeface="+mn-ea"/>
              </a:rPr>
              <a:t>Execution Flow Chart</a:t>
            </a:r>
            <a:endParaRPr lang="en-US" altLang="en-US" sz="2800" b="1" dirty="0">
              <a:solidFill>
                <a:srgbClr val="223178"/>
              </a:solidFill>
              <a:latin typeface="黑体" panose="02010609060101010101" charset="-122"/>
              <a:ea typeface="黑体" panose="02010609060101010101" charset="-122"/>
              <a:cs typeface="黑体" panose="02010609060101010101" charset="-122"/>
              <a:sym typeface="+mn-lt"/>
            </a:endParaRPr>
          </a:p>
        </p:txBody>
      </p:sp>
      <p:sp>
        <p:nvSpPr>
          <p:cNvPr id="17" name="矩形 16"/>
          <p:cNvSpPr/>
          <p:nvPr/>
        </p:nvSpPr>
        <p:spPr>
          <a:xfrm>
            <a:off x="911860" y="2697480"/>
            <a:ext cx="3863975" cy="607695"/>
          </a:xfrm>
          <a:prstGeom prst="rect">
            <a:avLst/>
          </a:prstGeom>
        </p:spPr>
        <p:txBody>
          <a:bodyPr wrap="square">
            <a:spAutoFit/>
          </a:bodyPr>
          <a:lstStyle/>
          <a:p>
            <a:pPr>
              <a:lnSpc>
                <a:spcPct val="120000"/>
              </a:lnSpc>
            </a:pPr>
            <a:r>
              <a:rPr lang="zh-CN" altLang="en-US" sz="1400" dirty="0">
                <a:solidFill>
                  <a:schemeClr val="bg1"/>
                </a:solidFill>
                <a:cs typeface="+mn-ea"/>
                <a:sym typeface="+mn-lt"/>
              </a:rPr>
              <a:t>请在此处插入文字请在此处插入文字请在此处插入文字</a:t>
            </a:r>
          </a:p>
        </p:txBody>
      </p:sp>
      <p:grpSp>
        <p:nvGrpSpPr>
          <p:cNvPr id="2" name="组合 1"/>
          <p:cNvGrpSpPr/>
          <p:nvPr/>
        </p:nvGrpSpPr>
        <p:grpSpPr>
          <a:xfrm>
            <a:off x="-11113" y="1"/>
            <a:ext cx="1992314" cy="1701800"/>
            <a:chOff x="-11114" y="0"/>
            <a:chExt cx="2627313" cy="2852737"/>
          </a:xfrm>
        </p:grpSpPr>
        <p:sp>
          <p:nvSpPr>
            <p:cNvPr id="3"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椭圆 52"/>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4" name="图片 3" descr="[34S4(}AW$CWV33TKLD51S4"/>
          <p:cNvPicPr>
            <a:picLocks noChangeAspect="1"/>
          </p:cNvPicPr>
          <p:nvPr/>
        </p:nvPicPr>
        <p:blipFill>
          <a:blip r:embed="rId3"/>
          <a:stretch>
            <a:fillRect/>
          </a:stretch>
        </p:blipFill>
        <p:spPr>
          <a:xfrm>
            <a:off x="10639425" y="13335"/>
            <a:ext cx="1552575" cy="638175"/>
          </a:xfrm>
          <a:prstGeom prst="rect">
            <a:avLst/>
          </a:prstGeom>
        </p:spPr>
      </p:pic>
      <p:pic>
        <p:nvPicPr>
          <p:cNvPr id="6" name="图片 5" descr="d88642fc150ae1902ceda175b0df73a"/>
          <p:cNvPicPr>
            <a:picLocks noChangeAspect="1"/>
          </p:cNvPicPr>
          <p:nvPr/>
        </p:nvPicPr>
        <p:blipFill>
          <a:blip r:embed="rId4"/>
          <a:stretch>
            <a:fillRect/>
          </a:stretch>
        </p:blipFill>
        <p:spPr>
          <a:xfrm>
            <a:off x="1492978" y="1333410"/>
            <a:ext cx="8939714" cy="5222389"/>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30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5" name="文本框 24"/>
          <p:cNvSpPr txBox="1"/>
          <p:nvPr/>
        </p:nvSpPr>
        <p:spPr>
          <a:xfrm>
            <a:off x="2648585" y="3264535"/>
            <a:ext cx="7116445" cy="922020"/>
          </a:xfrm>
          <a:prstGeom prst="rect">
            <a:avLst/>
          </a:prstGeom>
          <a:noFill/>
        </p:spPr>
        <p:txBody>
          <a:bodyPr wrap="square" rtlCol="0">
            <a:spAutoFit/>
          </a:bodyPr>
          <a:lstStyle/>
          <a:p>
            <a:pPr algn="ctr"/>
            <a:r>
              <a:rPr lang="zh-CN" altLang="en-US" sz="5400" b="1" dirty="0">
                <a:solidFill>
                  <a:schemeClr val="accent1"/>
                </a:solidFill>
                <a:latin typeface="黑体" panose="02010609060101010101" charset="-122"/>
                <a:ea typeface="黑体" panose="02010609060101010101" charset="-122"/>
                <a:cs typeface="+mn-ea"/>
                <a:sym typeface="+mn-lt"/>
              </a:rPr>
              <a:t>模式和技术创新性</a:t>
            </a:r>
          </a:p>
        </p:txBody>
      </p:sp>
      <p:sp>
        <p:nvSpPr>
          <p:cNvPr id="2" name="文本框 1"/>
          <p:cNvSpPr txBox="1"/>
          <p:nvPr/>
        </p:nvSpPr>
        <p:spPr>
          <a:xfrm>
            <a:off x="4375150" y="2250038"/>
            <a:ext cx="3441700" cy="1014730"/>
          </a:xfrm>
          <a:prstGeom prst="rect">
            <a:avLst/>
          </a:prstGeom>
          <a:noFill/>
        </p:spPr>
        <p:txBody>
          <a:bodyPr wrap="square" rtlCol="0">
            <a:spAutoFit/>
          </a:bodyPr>
          <a:lstStyle>
            <a:defPPr>
              <a:defRPr lang="zh-CN"/>
            </a:defPPr>
            <a:lvl1pPr algn="ctr">
              <a:defRPr sz="6000">
                <a:solidFill>
                  <a:schemeClr val="tx1">
                    <a:lumMod val="65000"/>
                    <a:lumOff val="35000"/>
                  </a:schemeClr>
                </a:solidFill>
                <a:cs typeface="+mn-ea"/>
              </a:defRPr>
            </a:lvl1pPr>
          </a:lstStyle>
          <a:p>
            <a:r>
              <a:rPr lang="en-US" altLang="zh-CN" dirty="0">
                <a:latin typeface="黑体" panose="02010609060101010101" charset="-122"/>
                <a:ea typeface="黑体" panose="02010609060101010101" charset="-122"/>
                <a:sym typeface="+mn-lt"/>
              </a:rPr>
              <a:t>PART 04</a:t>
            </a:r>
          </a:p>
        </p:txBody>
      </p:sp>
      <p:sp>
        <p:nvSpPr>
          <p:cNvPr id="6" name="TextBox 5"/>
          <p:cNvSpPr txBox="1"/>
          <p:nvPr/>
        </p:nvSpPr>
        <p:spPr>
          <a:xfrm>
            <a:off x="117004"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a:ln>
                  <a:noFill/>
                </a:ln>
                <a:solidFill>
                  <a:schemeClr val="bg1"/>
                </a:solidFill>
                <a:effectLst/>
                <a:uLnTx/>
                <a:uFillTx/>
              </a:rPr>
              <a:t>PPT</a:t>
            </a:r>
            <a:r>
              <a:rPr kumimoji="0" lang="zh-CN" altLang="en-US" sz="100" b="0" i="0" u="none" strike="noStrike" kern="0" cap="none" spc="0" normalizeH="0" baseline="0" noProof="0" dirty="0">
                <a:ln>
                  <a:noFill/>
                </a:ln>
                <a:solidFill>
                  <a:schemeClr val="bg1"/>
                </a:solidFill>
                <a:effectLst/>
                <a:uLnTx/>
                <a:uFillTx/>
              </a:rPr>
              <a:t>下载 </a:t>
            </a:r>
            <a:r>
              <a:rPr kumimoji="0" lang="en-US" altLang="zh-CN" sz="100" b="0" i="0" u="none" strike="noStrike" kern="0" cap="none" spc="0" normalizeH="0" baseline="0" noProof="0" dirty="0">
                <a:ln>
                  <a:noFill/>
                </a:ln>
                <a:solidFill>
                  <a:schemeClr val="bg1"/>
                </a:solidFill>
                <a:effectLst/>
                <a:uLnTx/>
                <a:uFillTx/>
              </a:rPr>
              <a:t>http://www.1ppt.com/xiazai/</a:t>
            </a:r>
          </a:p>
        </p:txBody>
      </p:sp>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13" name="文本框 12"/>
          <p:cNvSpPr txBox="1"/>
          <p:nvPr/>
        </p:nvSpPr>
        <p:spPr>
          <a:xfrm>
            <a:off x="1981200" y="280035"/>
            <a:ext cx="7129145" cy="9531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模式和技术创新性</a:t>
            </a:r>
            <a:endParaRPr lang="en-US" altLang="zh-CN" sz="2800" b="1" dirty="0">
              <a:solidFill>
                <a:srgbClr val="223178"/>
              </a:solidFill>
              <a:latin typeface="黑体" panose="02010609060101010101" charset="-122"/>
              <a:ea typeface="黑体" panose="02010609060101010101" charset="-122"/>
              <a:cs typeface="黑体" panose="02010609060101010101" charset="-122"/>
            </a:endParaRPr>
          </a:p>
          <a:p>
            <a:pPr lvl="0">
              <a:defRPr/>
            </a:pPr>
            <a:r>
              <a:rPr lang="en-US" altLang="zh-CN" sz="2800" dirty="0">
                <a:solidFill>
                  <a:srgbClr val="223178"/>
                </a:solidFill>
                <a:latin typeface="黑体" panose="02010609060101010101" charset="-122"/>
                <a:ea typeface="黑体" panose="02010609060101010101" charset="-122"/>
                <a:cs typeface="黑体" panose="02010609060101010101" charset="-122"/>
                <a:sym typeface="+mn-ea"/>
              </a:rPr>
              <a:t>Mode and Technological Innovation</a:t>
            </a:r>
            <a:endParaRPr lang="en-US" altLang="zh-CN" sz="2800" b="1" dirty="0">
              <a:solidFill>
                <a:srgbClr val="223178"/>
              </a:solidFill>
              <a:latin typeface="黑体" panose="02010609060101010101" charset="-122"/>
              <a:ea typeface="黑体" panose="02010609060101010101" charset="-122"/>
              <a:cs typeface="黑体" panose="02010609060101010101" charset="-122"/>
              <a:sym typeface="+mn-ea"/>
            </a:endParaRPr>
          </a:p>
        </p:txBody>
      </p:sp>
      <p:grpSp>
        <p:nvGrpSpPr>
          <p:cNvPr id="14" name="组合 13"/>
          <p:cNvGrpSpPr/>
          <p:nvPr/>
        </p:nvGrpSpPr>
        <p:grpSpPr>
          <a:xfrm>
            <a:off x="-11113" y="1"/>
            <a:ext cx="1992314" cy="1701800"/>
            <a:chOff x="-11114" y="0"/>
            <a:chExt cx="2627313" cy="2852737"/>
          </a:xfrm>
        </p:grpSpPr>
        <p:sp>
          <p:nvSpPr>
            <p:cNvPr id="15"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椭圆 52"/>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 name="文本框 3"/>
          <p:cNvSpPr txBox="1"/>
          <p:nvPr/>
        </p:nvSpPr>
        <p:spPr>
          <a:xfrm>
            <a:off x="1534160" y="1823085"/>
            <a:ext cx="9288145" cy="3784600"/>
          </a:xfrm>
          <a:prstGeom prst="rect">
            <a:avLst/>
          </a:prstGeom>
          <a:noFill/>
        </p:spPr>
        <p:txBody>
          <a:bodyPr wrap="square" rtlCol="0" anchor="t">
            <a:spAutoFit/>
          </a:bodyPr>
          <a:lstStyle/>
          <a:p>
            <a:pPr fontAlgn="auto">
              <a:lnSpc>
                <a:spcPct val="200000"/>
              </a:lnSpc>
            </a:pPr>
            <a:r>
              <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rPr>
              <a:t>1</a:t>
            </a: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rPr>
              <a:t>、使用</a:t>
            </a:r>
            <a:r>
              <a:rPr lang="en-US" altLang="zh-CN" sz="2000" b="1" dirty="0" err="1">
                <a:solidFill>
                  <a:schemeClr val="accent3">
                    <a:lumMod val="50000"/>
                  </a:schemeClr>
                </a:solidFill>
                <a:latin typeface="黑体" panose="02010609060101010101" charset="-122"/>
                <a:ea typeface="黑体" panose="02010609060101010101" charset="-122"/>
                <a:cs typeface="黑体" panose="02010609060101010101" charset="-122"/>
              </a:rPr>
              <a:t>Uipath</a:t>
            </a: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rPr>
              <a:t>软件，实现了</a:t>
            </a:r>
            <a:r>
              <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rPr>
              <a:t>90%</a:t>
            </a: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rPr>
              <a:t>的流程自动化。</a:t>
            </a:r>
          </a:p>
          <a:p>
            <a:pPr fontAlgn="auto">
              <a:lnSpc>
                <a:spcPct val="200000"/>
              </a:lnSpc>
            </a:pPr>
            <a:r>
              <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rPr>
              <a:t>2</a:t>
            </a: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rPr>
              <a:t>、相较于传统的政策文件查询，该流程可以解决政策繁多，无法找到正确政策的问题。且减少重复性的操作，降低出错的风险。</a:t>
            </a:r>
          </a:p>
          <a:p>
            <a:pPr fontAlgn="auto">
              <a:lnSpc>
                <a:spcPct val="200000"/>
              </a:lnSpc>
            </a:pPr>
            <a:r>
              <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rPr>
              <a:t>3</a:t>
            </a: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rPr>
              <a:t>、区别于传统的政策查询业务模式，利用</a:t>
            </a:r>
            <a:r>
              <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rPr>
              <a:t>RPA</a:t>
            </a: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rPr>
              <a:t>机器人将业务流程自动化以及业务模式进行升级，缩小政策的查询范围，降低政策使用者的阅读量，为政策使用企业与企政策使用者的提供便利。</a:t>
            </a:r>
          </a:p>
        </p:txBody>
      </p:sp>
      <p:pic>
        <p:nvPicPr>
          <p:cNvPr id="5" name="图片 4" descr="[34S4(}AW$CWV33TKLD51S4"/>
          <p:cNvPicPr>
            <a:picLocks noChangeAspect="1"/>
          </p:cNvPicPr>
          <p:nvPr/>
        </p:nvPicPr>
        <p:blipFill>
          <a:blip r:embed="rId3"/>
          <a:stretch>
            <a:fillRect/>
          </a:stretch>
        </p:blipFill>
        <p:spPr>
          <a:xfrm>
            <a:off x="10646410" y="13335"/>
            <a:ext cx="1552575" cy="638175"/>
          </a:xfrm>
          <a:prstGeom prst="rect">
            <a:avLst/>
          </a:prstGeom>
        </p:spPr>
      </p:pic>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5" name="文本框 24"/>
          <p:cNvSpPr txBox="1"/>
          <p:nvPr/>
        </p:nvSpPr>
        <p:spPr>
          <a:xfrm>
            <a:off x="3382645" y="3264535"/>
            <a:ext cx="5547995" cy="922020"/>
          </a:xfrm>
          <a:prstGeom prst="rect">
            <a:avLst/>
          </a:prstGeom>
          <a:noFill/>
        </p:spPr>
        <p:txBody>
          <a:bodyPr wrap="square" rtlCol="0">
            <a:spAutoFit/>
          </a:bodyPr>
          <a:lstStyle/>
          <a:p>
            <a:pPr algn="ctr"/>
            <a:r>
              <a:rPr lang="zh-CN" altLang="en-US" sz="5400" b="1" dirty="0">
                <a:solidFill>
                  <a:schemeClr val="accent1"/>
                </a:solidFill>
                <a:latin typeface="黑体" panose="02010609060101010101" charset="-122"/>
                <a:ea typeface="黑体" panose="02010609060101010101" charset="-122"/>
                <a:cs typeface="+mn-ea"/>
                <a:sym typeface="+mn-lt"/>
              </a:rPr>
              <a:t>方案价值与收益</a:t>
            </a:r>
          </a:p>
        </p:txBody>
      </p:sp>
      <p:sp>
        <p:nvSpPr>
          <p:cNvPr id="2" name="文本框 1"/>
          <p:cNvSpPr txBox="1"/>
          <p:nvPr/>
        </p:nvSpPr>
        <p:spPr>
          <a:xfrm>
            <a:off x="4375150" y="2250038"/>
            <a:ext cx="3441700" cy="1014730"/>
          </a:xfrm>
          <a:prstGeom prst="rect">
            <a:avLst/>
          </a:prstGeom>
          <a:noFill/>
        </p:spPr>
        <p:txBody>
          <a:bodyPr wrap="square" rtlCol="0">
            <a:spAutoFit/>
          </a:bodyPr>
          <a:lstStyle>
            <a:defPPr>
              <a:defRPr lang="zh-CN"/>
            </a:defPPr>
            <a:lvl1pPr algn="ctr">
              <a:defRPr sz="6000">
                <a:solidFill>
                  <a:schemeClr val="tx1">
                    <a:lumMod val="65000"/>
                    <a:lumOff val="35000"/>
                  </a:schemeClr>
                </a:solidFill>
                <a:cs typeface="+mn-ea"/>
              </a:defRPr>
            </a:lvl1pPr>
          </a:lstStyle>
          <a:p>
            <a:r>
              <a:rPr lang="en-US" altLang="zh-CN" dirty="0">
                <a:latin typeface="黑体" panose="02010609060101010101" charset="-122"/>
                <a:ea typeface="黑体" panose="02010609060101010101" charset="-122"/>
                <a:sym typeface="+mn-lt"/>
              </a:rPr>
              <a:t>PART 05</a:t>
            </a:r>
          </a:p>
        </p:txBody>
      </p:sp>
      <p:sp>
        <p:nvSpPr>
          <p:cNvPr id="6" name="TextBox 5"/>
          <p:cNvSpPr txBox="1"/>
          <p:nvPr/>
        </p:nvSpPr>
        <p:spPr>
          <a:xfrm>
            <a:off x="117004"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a:ln>
                  <a:noFill/>
                </a:ln>
                <a:solidFill>
                  <a:schemeClr val="bg1"/>
                </a:solidFill>
                <a:effectLst/>
                <a:uLnTx/>
                <a:uFillTx/>
              </a:rPr>
              <a:t>PPT</a:t>
            </a:r>
            <a:r>
              <a:rPr kumimoji="0" lang="zh-CN" altLang="en-US" sz="100" b="0" i="0" u="none" strike="noStrike" kern="0" cap="none" spc="0" normalizeH="0" baseline="0" noProof="0" dirty="0">
                <a:ln>
                  <a:noFill/>
                </a:ln>
                <a:solidFill>
                  <a:schemeClr val="bg1"/>
                </a:solidFill>
                <a:effectLst/>
                <a:uLnTx/>
                <a:uFillTx/>
              </a:rPr>
              <a:t>下载 </a:t>
            </a:r>
            <a:r>
              <a:rPr kumimoji="0" lang="en-US" altLang="zh-CN" sz="100" b="0" i="0" u="none" strike="noStrike" kern="0" cap="none" spc="0" normalizeH="0" baseline="0" noProof="0" dirty="0">
                <a:ln>
                  <a:noFill/>
                </a:ln>
                <a:solidFill>
                  <a:schemeClr val="bg1"/>
                </a:solidFill>
                <a:effectLst/>
                <a:uLnTx/>
                <a:uFillTx/>
              </a:rPr>
              <a:t>http://www.1ppt.com/xiazai/</a:t>
            </a:r>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23" name="文本框 22"/>
          <p:cNvSpPr txBox="1"/>
          <p:nvPr/>
        </p:nvSpPr>
        <p:spPr>
          <a:xfrm>
            <a:off x="1981200" y="285750"/>
            <a:ext cx="6231255" cy="953135"/>
          </a:xfrm>
          <a:prstGeom prst="rect">
            <a:avLst/>
          </a:prstGeom>
          <a:noFill/>
        </p:spPr>
        <p:txBody>
          <a:bodyPr wrap="square" rtlCol="0">
            <a:spAutoFit/>
          </a:bodyPr>
          <a:lstStyle/>
          <a:p>
            <a:pPr marR="0" indent="0" defTabSz="914400" fontAlgn="auto">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方案价值与收益</a:t>
            </a:r>
            <a:endParaRPr lang="en-US" altLang="zh-CN" sz="2800" b="1" dirty="0">
              <a:solidFill>
                <a:srgbClr val="223178"/>
              </a:solidFill>
              <a:latin typeface="黑体" panose="02010609060101010101" charset="-122"/>
              <a:ea typeface="黑体" panose="02010609060101010101" charset="-122"/>
              <a:cs typeface="黑体" panose="02010609060101010101" charset="-122"/>
            </a:endParaRPr>
          </a:p>
          <a:p>
            <a:pPr marR="0" indent="0" fontAlgn="auto">
              <a:lnSpc>
                <a:spcPct val="100000"/>
              </a:lnSpc>
              <a:spcBef>
                <a:spcPts val="0"/>
              </a:spcBef>
              <a:spcAft>
                <a:spcPts val="0"/>
              </a:spcAft>
              <a:buClrTx/>
              <a:buSzTx/>
              <a:buFontTx/>
              <a:buNone/>
              <a:defRPr/>
            </a:pPr>
            <a:r>
              <a:rPr lang="en-US" altLang="zh-CN" sz="2800" dirty="0">
                <a:solidFill>
                  <a:srgbClr val="223178"/>
                </a:solidFill>
                <a:latin typeface="黑体" panose="02010609060101010101" charset="-122"/>
                <a:ea typeface="黑体" panose="02010609060101010101" charset="-122"/>
                <a:cs typeface="黑体" panose="02010609060101010101" charset="-122"/>
                <a:sym typeface="+mn-ea"/>
              </a:rPr>
              <a:t>Solution Value and Revenue</a:t>
            </a:r>
            <a:endParaRPr lang="en-US" altLang="en-US" sz="2800" b="1" dirty="0">
              <a:solidFill>
                <a:srgbClr val="223178"/>
              </a:solidFill>
              <a:latin typeface="黑体" panose="02010609060101010101" charset="-122"/>
              <a:ea typeface="黑体" panose="02010609060101010101" charset="-122"/>
              <a:cs typeface="黑体" panose="02010609060101010101" charset="-122"/>
              <a:sym typeface="+mn-lt"/>
            </a:endParaRPr>
          </a:p>
        </p:txBody>
      </p:sp>
      <p:grpSp>
        <p:nvGrpSpPr>
          <p:cNvPr id="24" name="组合 23"/>
          <p:cNvGrpSpPr/>
          <p:nvPr/>
        </p:nvGrpSpPr>
        <p:grpSpPr>
          <a:xfrm>
            <a:off x="-11113" y="1"/>
            <a:ext cx="1992314" cy="1701800"/>
            <a:chOff x="-11114" y="0"/>
            <a:chExt cx="2627313" cy="2852737"/>
          </a:xfrm>
        </p:grpSpPr>
        <p:sp>
          <p:nvSpPr>
            <p:cNvPr id="49"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椭圆 53"/>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椭圆 54"/>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 name="文本框 3"/>
          <p:cNvSpPr txBox="1"/>
          <p:nvPr/>
        </p:nvSpPr>
        <p:spPr>
          <a:xfrm>
            <a:off x="1482571" y="1818875"/>
            <a:ext cx="9522522" cy="3450945"/>
          </a:xfrm>
          <a:prstGeom prst="rect">
            <a:avLst/>
          </a:prstGeom>
          <a:noFill/>
        </p:spPr>
        <p:txBody>
          <a:bodyPr wrap="square" rtlCol="0" anchor="t">
            <a:spAutoFit/>
          </a:bodyPr>
          <a:lstStyle/>
          <a:p>
            <a:pPr fontAlgn="auto">
              <a:lnSpc>
                <a:spcPct val="200000"/>
              </a:lnSpc>
              <a:buClrTx/>
              <a:buSzTx/>
              <a:buNone/>
            </a:pPr>
            <a:r>
              <a:rPr lang="en-US" altLang="zh-CN" sz="1600" b="1" dirty="0">
                <a:solidFill>
                  <a:schemeClr val="accent3">
                    <a:lumMod val="50000"/>
                  </a:schemeClr>
                </a:solidFill>
                <a:latin typeface="黑体" panose="02010609060101010101" charset="-122"/>
                <a:ea typeface="黑体" panose="02010609060101010101" charset="-122"/>
                <a:cs typeface="黑体" panose="02010609060101010101" charset="-122"/>
              </a:rPr>
              <a:t>1</a:t>
            </a:r>
            <a:r>
              <a:rPr lang="zh-CN" altLang="en-US" sz="1600" b="1" dirty="0">
                <a:solidFill>
                  <a:schemeClr val="accent3">
                    <a:lumMod val="50000"/>
                  </a:schemeClr>
                </a:solidFill>
                <a:latin typeface="黑体" panose="02010609060101010101" charset="-122"/>
                <a:ea typeface="黑体" panose="02010609060101010101" charset="-122"/>
                <a:cs typeface="黑体" panose="02010609060101010101" charset="-122"/>
              </a:rPr>
              <a:t>、与人工查询政策相比较，本自动化流程可以大大缩短了人工进行查找政策和筛选出所需政策的时间。相较于政策收集人员花费</a:t>
            </a:r>
            <a:r>
              <a:rPr lang="en-US" altLang="zh-CN" sz="1600" b="1" dirty="0">
                <a:solidFill>
                  <a:schemeClr val="accent3">
                    <a:lumMod val="50000"/>
                  </a:schemeClr>
                </a:solidFill>
                <a:latin typeface="黑体" panose="02010609060101010101" charset="-122"/>
                <a:ea typeface="黑体" panose="02010609060101010101" charset="-122"/>
                <a:cs typeface="黑体" panose="02010609060101010101" charset="-122"/>
              </a:rPr>
              <a:t>4</a:t>
            </a:r>
            <a:r>
              <a:rPr lang="zh-CN" altLang="en-US" sz="1600" b="1" dirty="0">
                <a:solidFill>
                  <a:schemeClr val="accent3">
                    <a:lumMod val="50000"/>
                  </a:schemeClr>
                </a:solidFill>
                <a:latin typeface="黑体" panose="02010609060101010101" charset="-122"/>
                <a:ea typeface="黑体" panose="02010609060101010101" charset="-122"/>
                <a:cs typeface="黑体" panose="02010609060101010101" charset="-122"/>
              </a:rPr>
              <a:t>到</a:t>
            </a:r>
            <a:r>
              <a:rPr lang="en-US" altLang="zh-CN" sz="1600" b="1" dirty="0">
                <a:solidFill>
                  <a:schemeClr val="accent3">
                    <a:lumMod val="50000"/>
                  </a:schemeClr>
                </a:solidFill>
                <a:latin typeface="黑体" panose="02010609060101010101" charset="-122"/>
                <a:ea typeface="黑体" panose="02010609060101010101" charset="-122"/>
                <a:cs typeface="黑体" panose="02010609060101010101" charset="-122"/>
              </a:rPr>
              <a:t>5</a:t>
            </a:r>
            <a:r>
              <a:rPr lang="zh-CN" altLang="en-US" sz="1600" b="1" dirty="0">
                <a:solidFill>
                  <a:schemeClr val="accent3">
                    <a:lumMod val="50000"/>
                  </a:schemeClr>
                </a:solidFill>
                <a:latin typeface="黑体" panose="02010609060101010101" charset="-122"/>
                <a:ea typeface="黑体" panose="02010609060101010101" charset="-122"/>
                <a:cs typeface="黑体" panose="02010609060101010101" charset="-122"/>
              </a:rPr>
              <a:t>个小时收集政策信息，并从海量政策中筛选出符合条件的政策，该流程只需不到两分钟的时间便可完成自动筛选与重要信息下载。减少了政策查询时在不符合企业经营情况的政策信息上花费的时间，同时自动将符合企业条件的政策信息爬取下来，降低使用者的工作量，极大地提高工作效率，降低人工成本。</a:t>
            </a:r>
          </a:p>
          <a:p>
            <a:pPr fontAlgn="auto">
              <a:lnSpc>
                <a:spcPct val="200000"/>
              </a:lnSpc>
              <a:buClrTx/>
              <a:buSzTx/>
              <a:buNone/>
            </a:pPr>
            <a:r>
              <a:rPr lang="en-US" altLang="zh-CN" sz="1600" b="1" dirty="0">
                <a:solidFill>
                  <a:schemeClr val="accent3">
                    <a:lumMod val="50000"/>
                  </a:schemeClr>
                </a:solidFill>
                <a:latin typeface="黑体" panose="02010609060101010101" charset="-122"/>
                <a:ea typeface="黑体" panose="02010609060101010101" charset="-122"/>
                <a:cs typeface="黑体" panose="02010609060101010101" charset="-122"/>
              </a:rPr>
              <a:t>2</a:t>
            </a:r>
            <a:r>
              <a:rPr lang="zh-CN" altLang="en-US" sz="1600" b="1" dirty="0">
                <a:solidFill>
                  <a:schemeClr val="accent3">
                    <a:lumMod val="50000"/>
                  </a:schemeClr>
                </a:solidFill>
                <a:latin typeface="黑体" panose="02010609060101010101" charset="-122"/>
                <a:ea typeface="黑体" panose="02010609060101010101" charset="-122"/>
                <a:cs typeface="黑体" panose="02010609060101010101" charset="-122"/>
              </a:rPr>
              <a:t>、此产品具有分层、分块的特点，无论对公司法人还是非法人的各类企业，均可使用此流程进行差异化地政策匹配与提取下载，产品使用者范围广，查询结果精确程度高。</a:t>
            </a:r>
          </a:p>
        </p:txBody>
      </p:sp>
      <p:pic>
        <p:nvPicPr>
          <p:cNvPr id="6" name="图片 5" descr="[34S4(}AW$CWV33TKLD51S4"/>
          <p:cNvPicPr>
            <a:picLocks noChangeAspect="1"/>
          </p:cNvPicPr>
          <p:nvPr/>
        </p:nvPicPr>
        <p:blipFill>
          <a:blip r:embed="rId3"/>
          <a:stretch>
            <a:fillRect/>
          </a:stretch>
        </p:blipFill>
        <p:spPr>
          <a:xfrm>
            <a:off x="10639425" y="13335"/>
            <a:ext cx="1552575" cy="638175"/>
          </a:xfrm>
          <a:prstGeom prst="rect">
            <a:avLst/>
          </a:prstGeom>
        </p:spPr>
      </p:pic>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3935412" y="2340846"/>
            <a:ext cx="4321175" cy="1653639"/>
            <a:chOff x="3935412" y="2340846"/>
            <a:chExt cx="4321175" cy="1653639"/>
          </a:xfrm>
        </p:grpSpPr>
        <p:sp>
          <p:nvSpPr>
            <p:cNvPr id="25" name="文本框 24"/>
            <p:cNvSpPr txBox="1"/>
            <p:nvPr/>
          </p:nvSpPr>
          <p:spPr>
            <a:xfrm>
              <a:off x="3935412" y="2340846"/>
              <a:ext cx="4321175" cy="1323439"/>
            </a:xfrm>
            <a:prstGeom prst="rect">
              <a:avLst/>
            </a:prstGeom>
            <a:noFill/>
          </p:spPr>
          <p:txBody>
            <a:bodyPr wrap="square" rtlCol="0">
              <a:spAutoFit/>
            </a:bodyPr>
            <a:lstStyle/>
            <a:p>
              <a:pPr algn="ctr"/>
              <a:r>
                <a:rPr lang="zh-CN" altLang="en-US" sz="8000" b="1" dirty="0">
                  <a:solidFill>
                    <a:schemeClr val="accent1"/>
                  </a:solidFill>
                  <a:cs typeface="+mn-ea"/>
                  <a:sym typeface="+mn-lt"/>
                </a:rPr>
                <a:t>谢谢观看</a:t>
              </a:r>
            </a:p>
          </p:txBody>
        </p:sp>
        <p:cxnSp>
          <p:nvCxnSpPr>
            <p:cNvPr id="27" name="直接连接符 26"/>
            <p:cNvCxnSpPr/>
            <p:nvPr/>
          </p:nvCxnSpPr>
          <p:spPr>
            <a:xfrm>
              <a:off x="4063999" y="3575385"/>
              <a:ext cx="3962400" cy="0"/>
            </a:xfrm>
            <a:prstGeom prst="line">
              <a:avLst/>
            </a:prstGeom>
            <a:ln>
              <a:solidFill>
                <a:schemeClr val="accent1">
                  <a:alpha val="61000"/>
                </a:schemeClr>
              </a:solidFill>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3986211" y="3626185"/>
              <a:ext cx="4219575" cy="368300"/>
            </a:xfrm>
            <a:prstGeom prst="rect">
              <a:avLst/>
            </a:prstGeom>
            <a:noFill/>
          </p:spPr>
          <p:txBody>
            <a:bodyPr wrap="square" rtlCol="0">
              <a:spAutoFit/>
            </a:bodyPr>
            <a:lstStyle/>
            <a:p>
              <a:pPr algn="ctr"/>
              <a:r>
                <a:rPr lang="en-US" dirty="0">
                  <a:solidFill>
                    <a:schemeClr val="accent4">
                      <a:lumMod val="75000"/>
                    </a:schemeClr>
                  </a:solidFill>
                  <a:cs typeface="+mn-ea"/>
                  <a:sym typeface="+mn-lt"/>
                </a:rPr>
                <a:t>THANKS FOR WATCHING</a:t>
              </a:r>
            </a:p>
          </p:txBody>
        </p:sp>
      </p:grpSp>
      <p:sp>
        <p:nvSpPr>
          <p:cNvPr id="31" name="文本框 30"/>
          <p:cNvSpPr txBox="1"/>
          <p:nvPr/>
        </p:nvSpPr>
        <p:spPr>
          <a:xfrm>
            <a:off x="5056034" y="4190531"/>
            <a:ext cx="2079931" cy="368300"/>
          </a:xfrm>
          <a:prstGeom prst="rect">
            <a:avLst/>
          </a:prstGeom>
          <a:noFill/>
        </p:spPr>
        <p:txBody>
          <a:bodyPr wrap="square" rtlCol="0">
            <a:spAutoFit/>
          </a:bodyPr>
          <a:lstStyle/>
          <a:p>
            <a:pPr algn="ctr"/>
            <a:r>
              <a:rPr lang="zh-CN" altLang="en-US" dirty="0">
                <a:solidFill>
                  <a:srgbClr val="5362A5"/>
                </a:solidFill>
                <a:cs typeface="+mn-ea"/>
                <a:sym typeface="+mn-lt"/>
              </a:rPr>
              <a:t>汇报人：铁人五项</a:t>
            </a:r>
          </a:p>
        </p:txBody>
      </p:sp>
    </p:spTree>
  </p:cSld>
  <p:clrMapOvr>
    <a:masterClrMapping/>
  </p:clrMapOvr>
  <mc:AlternateContent xmlns:mc="http://schemas.openxmlformats.org/markup-compatibility/2006" xmlns:p15="http://schemas.microsoft.com/office/powerpoint/2012/main">
    <mc:Choice Requires="p15">
      <p:transition>
        <p15:prstTrans prst="airplan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grpSp>
        <p:nvGrpSpPr>
          <p:cNvPr id="12" name="组合 11"/>
          <p:cNvGrpSpPr/>
          <p:nvPr/>
        </p:nvGrpSpPr>
        <p:grpSpPr>
          <a:xfrm>
            <a:off x="317" y="1"/>
            <a:ext cx="1992314" cy="1701800"/>
            <a:chOff x="-11114" y="0"/>
            <a:chExt cx="2627313" cy="2852737"/>
          </a:xfrm>
        </p:grpSpPr>
        <p:sp>
          <p:nvSpPr>
            <p:cNvPr id="8"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3" name="文本框 12"/>
          <p:cNvSpPr txBox="1"/>
          <p:nvPr/>
        </p:nvSpPr>
        <p:spPr>
          <a:xfrm>
            <a:off x="1497965" y="1225550"/>
            <a:ext cx="3243580" cy="368300"/>
          </a:xfrm>
          <a:prstGeom prst="rect">
            <a:avLst/>
          </a:prstGeom>
          <a:noFill/>
        </p:spPr>
        <p:txBody>
          <a:bodyPr wrap="square" rtlCol="0">
            <a:spAutoFit/>
          </a:bodyPr>
          <a:lstStyle/>
          <a:p>
            <a:pPr algn="ctr"/>
            <a:r>
              <a:rPr kumimoji="1" lang="zh-CN" altLang="en-US" b="1" dirty="0">
                <a:solidFill>
                  <a:srgbClr val="223178"/>
                </a:solidFill>
                <a:latin typeface="黑体" panose="02010609060101010101" charset="-122"/>
                <a:ea typeface="黑体" panose="02010609060101010101" charset="-122"/>
                <a:cs typeface="黑体" panose="02010609060101010101" charset="-122"/>
                <a:sym typeface="+mn-ea"/>
              </a:rPr>
              <a:t>作品信息 </a:t>
            </a:r>
            <a:r>
              <a:rPr kumimoji="1" lang="en-US" altLang="zh-CN" b="1" dirty="0">
                <a:solidFill>
                  <a:srgbClr val="223178"/>
                </a:solidFill>
                <a:latin typeface="黑体" panose="02010609060101010101" charset="-122"/>
                <a:ea typeface="黑体" panose="02010609060101010101" charset="-122"/>
                <a:cs typeface="黑体" panose="02010609060101010101" charset="-122"/>
                <a:sym typeface="+mn-ea"/>
              </a:rPr>
              <a:t>App Information</a:t>
            </a:r>
          </a:p>
        </p:txBody>
      </p:sp>
      <p:sp>
        <p:nvSpPr>
          <p:cNvPr id="3" name="矩形 2"/>
          <p:cNvSpPr/>
          <p:nvPr/>
        </p:nvSpPr>
        <p:spPr>
          <a:xfrm>
            <a:off x="1193800" y="1068070"/>
            <a:ext cx="10069195" cy="5243195"/>
          </a:xfrm>
          <a:prstGeom prst="rect">
            <a:avLst/>
          </a:prstGeom>
          <a:noFill/>
          <a:ln w="57150">
            <a:solidFill>
              <a:srgbClr val="8893C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3" name="直接连接符 32"/>
          <p:cNvCxnSpPr/>
          <p:nvPr/>
        </p:nvCxnSpPr>
        <p:spPr>
          <a:xfrm flipV="1">
            <a:off x="1546225" y="1576705"/>
            <a:ext cx="3253105" cy="17145"/>
          </a:xfrm>
          <a:prstGeom prst="line">
            <a:avLst/>
          </a:prstGeom>
          <a:ln w="38100">
            <a:solidFill>
              <a:srgbClr val="8893C1"/>
            </a:solidFill>
          </a:ln>
        </p:spPr>
        <p:style>
          <a:lnRef idx="1">
            <a:schemeClr val="accent1"/>
          </a:lnRef>
          <a:fillRef idx="0">
            <a:schemeClr val="accent1"/>
          </a:fillRef>
          <a:effectRef idx="0">
            <a:schemeClr val="accent1"/>
          </a:effectRef>
          <a:fontRef idx="minor">
            <a:schemeClr val="tx1"/>
          </a:fontRef>
        </p:style>
      </p:cxnSp>
      <p:sp>
        <p:nvSpPr>
          <p:cNvPr id="14" name="文本占位符 8"/>
          <p:cNvSpPr txBox="1"/>
          <p:nvPr/>
        </p:nvSpPr>
        <p:spPr>
          <a:xfrm>
            <a:off x="2762885" y="1976755"/>
            <a:ext cx="4189730" cy="458470"/>
          </a:xfrm>
          <a:prstGeom prst="rect">
            <a:avLst/>
          </a:prstGeom>
        </p:spPr>
        <p:txBody>
          <a:bodyPr vert="horz" lIns="91440" tIns="45720" rIns="91440" bIns="45720" rtlCol="0">
            <a:normAutofit fontScale="97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kumimoji="1" lang="en-US" altLang="zh-CN" b="1" dirty="0">
                <a:solidFill>
                  <a:srgbClr val="223178">
                    <a:alpha val="80000"/>
                  </a:srgbClr>
                </a:solidFill>
                <a:latin typeface="黑体" panose="02010609060101010101" charset="-122"/>
                <a:ea typeface="黑体" panose="02010609060101010101" charset="-122"/>
                <a:cs typeface="黑体" panose="02010609060101010101" charset="-122"/>
              </a:rPr>
              <a:t> </a:t>
            </a:r>
            <a:r>
              <a:rPr kumimoji="1" lang="zh-CN" b="1" dirty="0">
                <a:solidFill>
                  <a:srgbClr val="223178"/>
                </a:solidFill>
                <a:latin typeface="黑体" panose="02010609060101010101" charset="-122"/>
                <a:ea typeface="黑体" panose="02010609060101010101" charset="-122"/>
                <a:cs typeface="黑体" panose="02010609060101010101" charset="-122"/>
                <a:sym typeface="+mn-ea"/>
              </a:rPr>
              <a:t>快速收集政策文件机器人</a:t>
            </a:r>
            <a:endParaRPr kumimoji="1" lang="zh-CN" altLang="en-US" b="1" dirty="0">
              <a:solidFill>
                <a:srgbClr val="223178"/>
              </a:solidFill>
              <a:latin typeface="黑体" panose="02010609060101010101" charset="-122"/>
              <a:ea typeface="黑体" panose="02010609060101010101" charset="-122"/>
              <a:cs typeface="黑体" panose="02010609060101010101" charset="-122"/>
              <a:sym typeface="+mn-ea"/>
            </a:endParaRPr>
          </a:p>
        </p:txBody>
      </p:sp>
      <p:sp>
        <p:nvSpPr>
          <p:cNvPr id="15" name="文本占位符 9"/>
          <p:cNvSpPr txBox="1"/>
          <p:nvPr/>
        </p:nvSpPr>
        <p:spPr>
          <a:xfrm>
            <a:off x="1664970" y="2586990"/>
            <a:ext cx="7383145" cy="33813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200" fontAlgn="auto">
              <a:lnSpc>
                <a:spcPct val="200000"/>
              </a:lnSpc>
              <a:spcBef>
                <a:spcPts val="0"/>
              </a:spcBef>
              <a:buFont typeface="Arial" panose="020B0604020202020204" pitchFamily="34" charset="0"/>
              <a:buNone/>
            </a:pP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队伍名称 </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Team Name</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 铁人五项</a:t>
            </a:r>
            <a:endPar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endParaRPr>
          </a:p>
          <a:p>
            <a:pPr marL="0" indent="0" defTabSz="1219200" fontAlgn="auto">
              <a:lnSpc>
                <a:spcPct val="200000"/>
              </a:lnSpc>
              <a:spcBef>
                <a:spcPts val="0"/>
              </a:spcBef>
              <a:buFont typeface="Arial" panose="020B0604020202020204" pitchFamily="34" charset="0"/>
              <a:buNone/>
            </a:pP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队伍成员</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 Team Member</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：张慧敏</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 </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赵曼邑</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 </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朱新宇</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 </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张雨欣</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 </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卢勤慧</a:t>
            </a:r>
            <a:endPar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endParaRPr>
          </a:p>
          <a:p>
            <a:pPr marL="0" indent="0" defTabSz="1219200" fontAlgn="auto">
              <a:lnSpc>
                <a:spcPct val="200000"/>
              </a:lnSpc>
              <a:spcBef>
                <a:spcPts val="0"/>
              </a:spcBef>
              <a:buNone/>
            </a:pP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队伍口号 </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Team Name</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 更高、更快、更强</a:t>
            </a:r>
            <a:endPar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endParaRPr>
          </a:p>
          <a:p>
            <a:pPr marL="0" indent="0" defTabSz="1219200" fontAlgn="auto">
              <a:lnSpc>
                <a:spcPct val="200000"/>
              </a:lnSpc>
              <a:spcBef>
                <a:spcPts val="0"/>
              </a:spcBef>
              <a:buFont typeface="Arial" panose="020B0604020202020204" pitchFamily="34" charset="0"/>
              <a:buNone/>
            </a:pP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所在单位和部门 </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Enterprise</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 </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 </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北京信息科技大学</a:t>
            </a:r>
          </a:p>
          <a:p>
            <a:pPr marL="0" indent="0" defTabSz="1219200" fontAlgn="auto">
              <a:lnSpc>
                <a:spcPct val="200000"/>
              </a:lnSpc>
              <a:spcBef>
                <a:spcPts val="0"/>
              </a:spcBef>
              <a:buFont typeface="Arial" panose="020B0604020202020204" pitchFamily="34" charset="0"/>
              <a:buNone/>
            </a:pP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作品应用场景 </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Application Scope </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：筛选并收集政策</a:t>
            </a:r>
          </a:p>
          <a:p>
            <a:pPr marL="0" indent="0" defTabSz="1219200" fontAlgn="auto">
              <a:lnSpc>
                <a:spcPct val="200000"/>
              </a:lnSpc>
              <a:spcBef>
                <a:spcPts val="0"/>
              </a:spcBef>
              <a:buFont typeface="Arial" panose="020B0604020202020204" pitchFamily="34" charset="0"/>
              <a:buNone/>
            </a:pP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作品应用主要项目</a:t>
            </a:r>
            <a:r>
              <a:rPr lang="en-US" altLang="zh-CN" sz="1600" b="1" dirty="0">
                <a:solidFill>
                  <a:srgbClr val="223178">
                    <a:alpha val="85000"/>
                  </a:srgbClr>
                </a:solidFill>
                <a:latin typeface="黑体" panose="02010609060101010101" charset="-122"/>
                <a:ea typeface="黑体" panose="02010609060101010101" charset="-122"/>
                <a:cs typeface="黑体" panose="02010609060101010101" charset="-122"/>
              </a:rPr>
              <a:t>Main Projects of Work Application </a:t>
            </a:r>
            <a:r>
              <a:rPr lang="zh-CN" altLang="en-US" sz="1600" b="1" dirty="0">
                <a:solidFill>
                  <a:srgbClr val="223178">
                    <a:alpha val="85000"/>
                  </a:srgbClr>
                </a:solidFill>
                <a:latin typeface="黑体" panose="02010609060101010101" charset="-122"/>
                <a:ea typeface="黑体" panose="02010609060101010101" charset="-122"/>
                <a:cs typeface="黑体" panose="02010609060101010101" charset="-122"/>
              </a:rPr>
              <a:t>：政策的收集与筛选查询</a:t>
            </a:r>
          </a:p>
        </p:txBody>
      </p:sp>
      <p:pic>
        <p:nvPicPr>
          <p:cNvPr id="16" name="图片 15" descr="c8af28fb523e09c4c94a26b194ad588"/>
          <p:cNvPicPr>
            <a:picLocks noChangeAspect="1"/>
          </p:cNvPicPr>
          <p:nvPr>
            <p:custDataLst>
              <p:tags r:id="rId1"/>
            </p:custDataLst>
          </p:nvPr>
        </p:nvPicPr>
        <p:blipFill>
          <a:blip r:embed="rId4"/>
          <a:stretch>
            <a:fillRect/>
          </a:stretch>
        </p:blipFill>
        <p:spPr>
          <a:xfrm>
            <a:off x="9048115" y="384175"/>
            <a:ext cx="2765425" cy="278384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文本框 8"/>
          <p:cNvSpPr txBox="1"/>
          <p:nvPr/>
        </p:nvSpPr>
        <p:spPr>
          <a:xfrm>
            <a:off x="3951769" y="404607"/>
            <a:ext cx="4012872" cy="1106805"/>
          </a:xfrm>
          <a:prstGeom prst="rect">
            <a:avLst/>
          </a:prstGeom>
          <a:noFill/>
        </p:spPr>
        <p:txBody>
          <a:bodyPr wrap="square" rtlCol="0">
            <a:spAutoFit/>
          </a:bodyPr>
          <a:lstStyle/>
          <a:p>
            <a:pPr algn="ctr"/>
            <a:r>
              <a:rPr lang="zh-CN" altLang="en-US" sz="4800" b="1" dirty="0">
                <a:solidFill>
                  <a:schemeClr val="accent1"/>
                </a:solidFill>
                <a:latin typeface="黑体" panose="02010609060101010101" charset="-122"/>
                <a:ea typeface="黑体" panose="02010609060101010101" charset="-122"/>
                <a:cs typeface="黑体" panose="02010609060101010101" charset="-122"/>
                <a:sym typeface="+mn-lt"/>
              </a:rPr>
              <a:t>目</a:t>
            </a:r>
            <a:r>
              <a:rPr lang="zh-CN" altLang="en-US" sz="4800" b="1" dirty="0">
                <a:solidFill>
                  <a:srgbClr val="69C6E1"/>
                </a:solidFill>
                <a:latin typeface="黑体" panose="02010609060101010101" charset="-122"/>
                <a:ea typeface="黑体" panose="02010609060101010101" charset="-122"/>
                <a:cs typeface="黑体" panose="02010609060101010101" charset="-122"/>
                <a:sym typeface="+mn-lt"/>
              </a:rPr>
              <a:t>录</a:t>
            </a:r>
            <a:endParaRPr lang="zh-CN" altLang="en-US" sz="4400" b="1" dirty="0">
              <a:solidFill>
                <a:srgbClr val="007CC6"/>
              </a:solidFill>
              <a:latin typeface="黑体" panose="02010609060101010101" charset="-122"/>
              <a:ea typeface="黑体" panose="02010609060101010101" charset="-122"/>
              <a:cs typeface="黑体" panose="02010609060101010101" charset="-122"/>
              <a:sym typeface="+mn-lt"/>
            </a:endParaRPr>
          </a:p>
          <a:p>
            <a:pPr algn="ctr"/>
            <a:r>
              <a:rPr lang="en-US" sz="1800" dirty="0">
                <a:solidFill>
                  <a:schemeClr val="accent4">
                    <a:lumMod val="75000"/>
                  </a:schemeClr>
                </a:solidFill>
                <a:latin typeface="黑体" panose="02010609060101010101" charset="-122"/>
                <a:ea typeface="黑体" panose="02010609060101010101" charset="-122"/>
                <a:cs typeface="黑体" panose="02010609060101010101" charset="-122"/>
                <a:sym typeface="+mn-lt"/>
              </a:rPr>
              <a:t>CONTENT</a:t>
            </a:r>
            <a:endParaRPr lang="en-US" sz="4400" b="1" dirty="0">
              <a:solidFill>
                <a:schemeClr val="tx1">
                  <a:lumMod val="75000"/>
                  <a:lumOff val="25000"/>
                </a:schemeClr>
              </a:solidFill>
              <a:latin typeface="黑体" panose="02010609060101010101" charset="-122"/>
              <a:ea typeface="黑体" panose="02010609060101010101" charset="-122"/>
              <a:cs typeface="黑体" panose="02010609060101010101" charset="-122"/>
              <a:sym typeface="+mn-lt"/>
            </a:endParaRPr>
          </a:p>
        </p:txBody>
      </p:sp>
      <p:grpSp>
        <p:nvGrpSpPr>
          <p:cNvPr id="2" name="组合 1"/>
          <p:cNvGrpSpPr/>
          <p:nvPr/>
        </p:nvGrpSpPr>
        <p:grpSpPr>
          <a:xfrm>
            <a:off x="4089400" y="1939925"/>
            <a:ext cx="3762375" cy="583565"/>
            <a:chOff x="6632" y="3717"/>
            <a:chExt cx="5925" cy="919"/>
          </a:xfrm>
        </p:grpSpPr>
        <p:sp>
          <p:nvSpPr>
            <p:cNvPr id="10" name="文本框 9"/>
            <p:cNvSpPr txBox="1"/>
            <p:nvPr/>
          </p:nvSpPr>
          <p:spPr>
            <a:xfrm>
              <a:off x="8052" y="3768"/>
              <a:ext cx="4505" cy="822"/>
            </a:xfrm>
            <a:prstGeom prst="rect">
              <a:avLst/>
            </a:prstGeom>
            <a:noFill/>
          </p:spPr>
          <p:txBody>
            <a:bodyPr wrap="square" rtlCol="0">
              <a:spAutoFit/>
            </a:bodyPr>
            <a:lstStyle/>
            <a:p>
              <a:r>
                <a:rPr lang="zh-CN" altLang="en-US" sz="2800" b="1" dirty="0">
                  <a:solidFill>
                    <a:schemeClr val="tx1"/>
                  </a:solidFill>
                  <a:latin typeface="黑体" panose="02010609060101010101" charset="-122"/>
                  <a:ea typeface="黑体" panose="02010609060101010101" charset="-122"/>
                  <a:cs typeface="+mn-ea"/>
                  <a:sym typeface="+mn-lt"/>
                </a:rPr>
                <a:t>项目分析</a:t>
              </a:r>
            </a:p>
          </p:txBody>
        </p:sp>
        <p:sp>
          <p:nvSpPr>
            <p:cNvPr id="12" name="文本框 11"/>
            <p:cNvSpPr txBox="1"/>
            <p:nvPr/>
          </p:nvSpPr>
          <p:spPr>
            <a:xfrm>
              <a:off x="6632" y="3717"/>
              <a:ext cx="1141" cy="919"/>
            </a:xfrm>
            <a:prstGeom prst="rect">
              <a:avLst/>
            </a:prstGeom>
            <a:noFill/>
          </p:spPr>
          <p:txBody>
            <a:bodyPr wrap="square" rtlCol="0">
              <a:spAutoFit/>
            </a:bodyPr>
            <a:lstStyle/>
            <a:p>
              <a:pPr algn="ctr"/>
              <a:r>
                <a:rPr lang="en-US" altLang="zh-CN" sz="3200" b="1" dirty="0">
                  <a:solidFill>
                    <a:srgbClr val="5362A5"/>
                  </a:solidFill>
                  <a:latin typeface="黑体" panose="02010609060101010101" charset="-122"/>
                  <a:ea typeface="黑体" panose="02010609060101010101" charset="-122"/>
                  <a:cs typeface="+mn-ea"/>
                  <a:sym typeface="+mn-lt"/>
                </a:rPr>
                <a:t>01</a:t>
              </a:r>
            </a:p>
          </p:txBody>
        </p:sp>
      </p:grpSp>
      <p:grpSp>
        <p:nvGrpSpPr>
          <p:cNvPr id="3" name="组合 2"/>
          <p:cNvGrpSpPr/>
          <p:nvPr/>
        </p:nvGrpSpPr>
        <p:grpSpPr>
          <a:xfrm>
            <a:off x="4089400" y="2786380"/>
            <a:ext cx="4578350" cy="583565"/>
            <a:chOff x="6632" y="5238"/>
            <a:chExt cx="7210" cy="919"/>
          </a:xfrm>
        </p:grpSpPr>
        <p:sp>
          <p:nvSpPr>
            <p:cNvPr id="13" name="文本框 12"/>
            <p:cNvSpPr txBox="1"/>
            <p:nvPr/>
          </p:nvSpPr>
          <p:spPr>
            <a:xfrm>
              <a:off x="8052" y="5288"/>
              <a:ext cx="5790" cy="822"/>
            </a:xfrm>
            <a:prstGeom prst="rect">
              <a:avLst/>
            </a:prstGeom>
            <a:noFill/>
          </p:spPr>
          <p:txBody>
            <a:bodyPr wrap="square" rtlCol="0">
              <a:spAutoFit/>
            </a:bodyPr>
            <a:lstStyle/>
            <a:p>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项目架构与方案介绍</a:t>
              </a:r>
              <a:endParaRPr lang="en-US" altLang="zh-CN" sz="2800" b="1" dirty="0">
                <a:solidFill>
                  <a:schemeClr val="tx1"/>
                </a:solidFill>
                <a:latin typeface="黑体" panose="02010609060101010101" charset="-122"/>
                <a:ea typeface="黑体" panose="02010609060101010101" charset="-122"/>
                <a:cs typeface="黑体" panose="02010609060101010101" charset="-122"/>
                <a:sym typeface="+mn-lt"/>
              </a:endParaRPr>
            </a:p>
          </p:txBody>
        </p:sp>
        <p:sp>
          <p:nvSpPr>
            <p:cNvPr id="15" name="文本框 14"/>
            <p:cNvSpPr txBox="1"/>
            <p:nvPr/>
          </p:nvSpPr>
          <p:spPr>
            <a:xfrm>
              <a:off x="6632" y="5238"/>
              <a:ext cx="1141" cy="919"/>
            </a:xfrm>
            <a:prstGeom prst="rect">
              <a:avLst/>
            </a:prstGeom>
            <a:noFill/>
          </p:spPr>
          <p:txBody>
            <a:bodyPr wrap="square" rtlCol="0">
              <a:spAutoFit/>
            </a:bodyPr>
            <a:lstStyle/>
            <a:p>
              <a:pPr algn="ctr"/>
              <a:r>
                <a:rPr lang="en-US" altLang="zh-CN" sz="3200" b="1" dirty="0">
                  <a:solidFill>
                    <a:srgbClr val="69C6E1"/>
                  </a:solidFill>
                  <a:latin typeface="黑体" panose="02010609060101010101" charset="-122"/>
                  <a:ea typeface="黑体" panose="02010609060101010101" charset="-122"/>
                  <a:cs typeface="+mn-ea"/>
                  <a:sym typeface="+mn-lt"/>
                </a:rPr>
                <a:t>02</a:t>
              </a:r>
            </a:p>
          </p:txBody>
        </p:sp>
      </p:grpSp>
      <p:grpSp>
        <p:nvGrpSpPr>
          <p:cNvPr id="4" name="组合 3"/>
          <p:cNvGrpSpPr/>
          <p:nvPr/>
        </p:nvGrpSpPr>
        <p:grpSpPr>
          <a:xfrm>
            <a:off x="4089400" y="3625215"/>
            <a:ext cx="3762375" cy="583565"/>
            <a:chOff x="6632" y="6759"/>
            <a:chExt cx="5925" cy="919"/>
          </a:xfrm>
        </p:grpSpPr>
        <p:sp>
          <p:nvSpPr>
            <p:cNvPr id="16" name="文本框 15"/>
            <p:cNvSpPr txBox="1"/>
            <p:nvPr/>
          </p:nvSpPr>
          <p:spPr>
            <a:xfrm>
              <a:off x="8052" y="6809"/>
              <a:ext cx="4505" cy="822"/>
            </a:xfrm>
            <a:prstGeom prst="rect">
              <a:avLst/>
            </a:prstGeom>
            <a:noFill/>
          </p:spPr>
          <p:txBody>
            <a:bodyPr wrap="square" rtlCol="0">
              <a:spAutoFit/>
            </a:bodyPr>
            <a:lstStyle/>
            <a:p>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执行流程图</a:t>
              </a:r>
            </a:p>
          </p:txBody>
        </p:sp>
        <p:sp>
          <p:nvSpPr>
            <p:cNvPr id="18" name="文本框 17"/>
            <p:cNvSpPr txBox="1"/>
            <p:nvPr/>
          </p:nvSpPr>
          <p:spPr>
            <a:xfrm>
              <a:off x="6632" y="6759"/>
              <a:ext cx="1140" cy="919"/>
            </a:xfrm>
            <a:prstGeom prst="rect">
              <a:avLst/>
            </a:prstGeom>
            <a:noFill/>
          </p:spPr>
          <p:txBody>
            <a:bodyPr wrap="square" rtlCol="0">
              <a:spAutoFit/>
            </a:bodyPr>
            <a:lstStyle/>
            <a:p>
              <a:pPr algn="ctr"/>
              <a:r>
                <a:rPr lang="en-US" altLang="zh-CN" sz="3200" b="1" dirty="0">
                  <a:solidFill>
                    <a:srgbClr val="5362A5"/>
                  </a:solidFill>
                  <a:latin typeface="黑体" panose="02010609060101010101" charset="-122"/>
                  <a:ea typeface="黑体" panose="02010609060101010101" charset="-122"/>
                  <a:cs typeface="+mn-ea"/>
                  <a:sym typeface="+mn-lt"/>
                </a:rPr>
                <a:t>03</a:t>
              </a:r>
            </a:p>
          </p:txBody>
        </p:sp>
      </p:grpSp>
      <p:grpSp>
        <p:nvGrpSpPr>
          <p:cNvPr id="5" name="组合 4"/>
          <p:cNvGrpSpPr/>
          <p:nvPr/>
        </p:nvGrpSpPr>
        <p:grpSpPr>
          <a:xfrm>
            <a:off x="4089400" y="4476115"/>
            <a:ext cx="4119880" cy="583565"/>
            <a:chOff x="6632" y="8260"/>
            <a:chExt cx="6488" cy="919"/>
          </a:xfrm>
        </p:grpSpPr>
        <p:sp>
          <p:nvSpPr>
            <p:cNvPr id="19" name="文本框 18"/>
            <p:cNvSpPr txBox="1"/>
            <p:nvPr/>
          </p:nvSpPr>
          <p:spPr>
            <a:xfrm>
              <a:off x="8052" y="8311"/>
              <a:ext cx="5068" cy="822"/>
            </a:xfrm>
            <a:prstGeom prst="rect">
              <a:avLst/>
            </a:prstGeom>
            <a:noFill/>
          </p:spPr>
          <p:txBody>
            <a:bodyPr wrap="square" rtlCol="0">
              <a:spAutoFit/>
            </a:bodyPr>
            <a:lstStyle/>
            <a:p>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模式和技术创新性</a:t>
              </a:r>
              <a:endParaRPr lang="en-US" altLang="zh-CN" sz="2800" b="1" dirty="0">
                <a:solidFill>
                  <a:schemeClr val="tx1"/>
                </a:solidFill>
                <a:latin typeface="黑体" panose="02010609060101010101" charset="-122"/>
                <a:ea typeface="黑体" panose="02010609060101010101" charset="-122"/>
                <a:cs typeface="黑体" panose="02010609060101010101" charset="-122"/>
                <a:sym typeface="+mn-lt"/>
              </a:endParaRPr>
            </a:p>
          </p:txBody>
        </p:sp>
        <p:sp>
          <p:nvSpPr>
            <p:cNvPr id="40" name="文本框 39"/>
            <p:cNvSpPr txBox="1"/>
            <p:nvPr/>
          </p:nvSpPr>
          <p:spPr>
            <a:xfrm>
              <a:off x="6632" y="8260"/>
              <a:ext cx="1141" cy="919"/>
            </a:xfrm>
            <a:prstGeom prst="rect">
              <a:avLst/>
            </a:prstGeom>
            <a:noFill/>
          </p:spPr>
          <p:txBody>
            <a:bodyPr wrap="square" rtlCol="0">
              <a:spAutoFit/>
            </a:bodyPr>
            <a:lstStyle/>
            <a:p>
              <a:pPr algn="ctr"/>
              <a:r>
                <a:rPr lang="en-US" altLang="zh-CN" sz="3200" b="1" dirty="0">
                  <a:solidFill>
                    <a:srgbClr val="69C6E1"/>
                  </a:solidFill>
                  <a:latin typeface="黑体" panose="02010609060101010101" charset="-122"/>
                  <a:ea typeface="黑体" panose="02010609060101010101" charset="-122"/>
                  <a:cs typeface="+mn-ea"/>
                  <a:sym typeface="+mn-lt"/>
                </a:rPr>
                <a:t>04</a:t>
              </a:r>
            </a:p>
          </p:txBody>
        </p:sp>
      </p:grpSp>
      <p:grpSp>
        <p:nvGrpSpPr>
          <p:cNvPr id="6" name="组合 5"/>
          <p:cNvGrpSpPr/>
          <p:nvPr/>
        </p:nvGrpSpPr>
        <p:grpSpPr>
          <a:xfrm>
            <a:off x="4089400" y="5310505"/>
            <a:ext cx="3762375" cy="583565"/>
            <a:chOff x="6632" y="6759"/>
            <a:chExt cx="5925" cy="919"/>
          </a:xfrm>
        </p:grpSpPr>
        <p:sp>
          <p:nvSpPr>
            <p:cNvPr id="7" name="文本框 6"/>
            <p:cNvSpPr txBox="1"/>
            <p:nvPr/>
          </p:nvSpPr>
          <p:spPr>
            <a:xfrm>
              <a:off x="8052" y="6809"/>
              <a:ext cx="4505" cy="822"/>
            </a:xfrm>
            <a:prstGeom prst="rect">
              <a:avLst/>
            </a:prstGeom>
            <a:noFill/>
          </p:spPr>
          <p:txBody>
            <a:bodyPr wrap="square" rtlCol="0">
              <a:spAutoFit/>
            </a:bodyPr>
            <a:lstStyle/>
            <a:p>
              <a:pPr marR="0" indent="0" defTabSz="914400" fontAlgn="auto">
                <a:lnSpc>
                  <a:spcPct val="100000"/>
                </a:lnSpc>
                <a:spcBef>
                  <a:spcPts val="0"/>
                </a:spcBef>
                <a:spcAft>
                  <a:spcPts val="0"/>
                </a:spcAft>
                <a:buClrTx/>
                <a:buSzTx/>
                <a:buFontTx/>
                <a:buNone/>
                <a:defRPr/>
              </a:pPr>
              <a:r>
                <a:rPr lang="zh-CN" altLang="en-US" sz="2800" b="1" dirty="0">
                  <a:solidFill>
                    <a:schemeClr val="tx1"/>
                  </a:solidFill>
                  <a:latin typeface="黑体" panose="02010609060101010101" charset="-122"/>
                  <a:ea typeface="黑体" panose="02010609060101010101" charset="-122"/>
                  <a:sym typeface="+mn-ea"/>
                </a:rPr>
                <a:t>方案价值与收益</a:t>
              </a:r>
              <a:endParaRPr lang="zh-CN" altLang="en-US" sz="2800" b="1" dirty="0">
                <a:solidFill>
                  <a:schemeClr val="tx1"/>
                </a:solidFill>
                <a:latin typeface="黑体" panose="02010609060101010101" charset="-122"/>
                <a:ea typeface="黑体" panose="02010609060101010101" charset="-122"/>
                <a:cs typeface="+mn-ea"/>
                <a:sym typeface="+mn-ea"/>
              </a:endParaRPr>
            </a:p>
          </p:txBody>
        </p:sp>
        <p:sp>
          <p:nvSpPr>
            <p:cNvPr id="8" name="文本框 7"/>
            <p:cNvSpPr txBox="1"/>
            <p:nvPr/>
          </p:nvSpPr>
          <p:spPr>
            <a:xfrm>
              <a:off x="6632" y="6759"/>
              <a:ext cx="1140" cy="919"/>
            </a:xfrm>
            <a:prstGeom prst="rect">
              <a:avLst/>
            </a:prstGeom>
            <a:noFill/>
          </p:spPr>
          <p:txBody>
            <a:bodyPr wrap="square" rtlCol="0">
              <a:spAutoFit/>
            </a:bodyPr>
            <a:lstStyle/>
            <a:p>
              <a:pPr algn="ctr"/>
              <a:r>
                <a:rPr lang="en-US" altLang="zh-CN" sz="3200" b="1" dirty="0">
                  <a:solidFill>
                    <a:srgbClr val="5362A5"/>
                  </a:solidFill>
                  <a:latin typeface="黑体" panose="02010609060101010101" charset="-122"/>
                  <a:ea typeface="黑体" panose="02010609060101010101" charset="-122"/>
                  <a:cs typeface="+mn-ea"/>
                  <a:sym typeface="+mn-lt"/>
                </a:rPr>
                <a:t>05</a:t>
              </a:r>
            </a:p>
          </p:txBody>
        </p:sp>
      </p:gr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5" name="文本框 24"/>
          <p:cNvSpPr txBox="1"/>
          <p:nvPr/>
        </p:nvSpPr>
        <p:spPr>
          <a:xfrm>
            <a:off x="3528060" y="3312160"/>
            <a:ext cx="5226685" cy="922020"/>
          </a:xfrm>
          <a:prstGeom prst="rect">
            <a:avLst/>
          </a:prstGeom>
          <a:noFill/>
        </p:spPr>
        <p:txBody>
          <a:bodyPr wrap="square" rtlCol="0">
            <a:spAutoFit/>
          </a:bodyPr>
          <a:lstStyle/>
          <a:p>
            <a:pPr algn="ctr"/>
            <a:r>
              <a:rPr lang="zh-CN" altLang="en-US" sz="5400" b="1" dirty="0">
                <a:solidFill>
                  <a:schemeClr val="accent1"/>
                </a:solidFill>
                <a:latin typeface="黑体" panose="02010609060101010101" charset="-122"/>
                <a:ea typeface="黑体" panose="02010609060101010101" charset="-122"/>
                <a:cs typeface="黑体" panose="02010609060101010101" charset="-122"/>
                <a:sym typeface="+mn-lt"/>
              </a:rPr>
              <a:t>项</a:t>
            </a:r>
            <a:r>
              <a:rPr lang="en-US" altLang="zh-CN" sz="5400" b="1" dirty="0">
                <a:solidFill>
                  <a:schemeClr val="accent1"/>
                </a:solidFill>
                <a:latin typeface="黑体" panose="02010609060101010101" charset="-122"/>
                <a:ea typeface="黑体" panose="02010609060101010101" charset="-122"/>
                <a:cs typeface="黑体" panose="02010609060101010101" charset="-122"/>
                <a:sym typeface="+mn-lt"/>
              </a:rPr>
              <a:t>  </a:t>
            </a:r>
            <a:r>
              <a:rPr lang="zh-CN" altLang="en-US" sz="5400" b="1" dirty="0">
                <a:solidFill>
                  <a:schemeClr val="accent1"/>
                </a:solidFill>
                <a:latin typeface="黑体" panose="02010609060101010101" charset="-122"/>
                <a:ea typeface="黑体" panose="02010609060101010101" charset="-122"/>
                <a:cs typeface="黑体" panose="02010609060101010101" charset="-122"/>
                <a:sym typeface="+mn-lt"/>
              </a:rPr>
              <a:t>目</a:t>
            </a:r>
            <a:r>
              <a:rPr lang="en-US" altLang="zh-CN" sz="5400" b="1" dirty="0">
                <a:solidFill>
                  <a:schemeClr val="accent1"/>
                </a:solidFill>
                <a:latin typeface="黑体" panose="02010609060101010101" charset="-122"/>
                <a:ea typeface="黑体" panose="02010609060101010101" charset="-122"/>
                <a:cs typeface="黑体" panose="02010609060101010101" charset="-122"/>
                <a:sym typeface="+mn-lt"/>
              </a:rPr>
              <a:t>  </a:t>
            </a:r>
            <a:r>
              <a:rPr lang="zh-CN" altLang="en-US" sz="5400" b="1" dirty="0">
                <a:solidFill>
                  <a:schemeClr val="accent1"/>
                </a:solidFill>
                <a:latin typeface="黑体" panose="02010609060101010101" charset="-122"/>
                <a:ea typeface="黑体" panose="02010609060101010101" charset="-122"/>
                <a:cs typeface="黑体" panose="02010609060101010101" charset="-122"/>
                <a:sym typeface="+mn-lt"/>
              </a:rPr>
              <a:t>分</a:t>
            </a:r>
            <a:r>
              <a:rPr lang="en-US" altLang="zh-CN" sz="5400" b="1" dirty="0">
                <a:solidFill>
                  <a:schemeClr val="accent1"/>
                </a:solidFill>
                <a:latin typeface="黑体" panose="02010609060101010101" charset="-122"/>
                <a:ea typeface="黑体" panose="02010609060101010101" charset="-122"/>
                <a:cs typeface="黑体" panose="02010609060101010101" charset="-122"/>
                <a:sym typeface="+mn-lt"/>
              </a:rPr>
              <a:t>  </a:t>
            </a:r>
            <a:r>
              <a:rPr lang="zh-CN" altLang="en-US" sz="5400" b="1" dirty="0">
                <a:solidFill>
                  <a:schemeClr val="accent1"/>
                </a:solidFill>
                <a:latin typeface="黑体" panose="02010609060101010101" charset="-122"/>
                <a:ea typeface="黑体" panose="02010609060101010101" charset="-122"/>
                <a:cs typeface="黑体" panose="02010609060101010101" charset="-122"/>
                <a:sym typeface="+mn-lt"/>
              </a:rPr>
              <a:t>析</a:t>
            </a:r>
          </a:p>
        </p:txBody>
      </p:sp>
      <p:sp>
        <p:nvSpPr>
          <p:cNvPr id="2" name="文本框 1"/>
          <p:cNvSpPr txBox="1"/>
          <p:nvPr/>
        </p:nvSpPr>
        <p:spPr>
          <a:xfrm>
            <a:off x="4375150" y="2250038"/>
            <a:ext cx="3441700" cy="1014730"/>
          </a:xfrm>
          <a:prstGeom prst="rect">
            <a:avLst/>
          </a:prstGeom>
          <a:noFill/>
        </p:spPr>
        <p:txBody>
          <a:bodyPr wrap="square" rtlCol="0">
            <a:spAutoFit/>
          </a:bodyPr>
          <a:lstStyle/>
          <a:p>
            <a:pPr algn="ctr"/>
            <a:r>
              <a:rPr lang="en-US" altLang="zh-CN" sz="6000" dirty="0">
                <a:solidFill>
                  <a:schemeClr val="tx1">
                    <a:lumMod val="65000"/>
                    <a:lumOff val="35000"/>
                  </a:schemeClr>
                </a:solidFill>
                <a:latin typeface="黑体" panose="02010609060101010101" charset="-122"/>
                <a:ea typeface="黑体" panose="02010609060101010101" charset="-122"/>
                <a:cs typeface="+mn-ea"/>
                <a:sym typeface="+mn-lt"/>
              </a:rPr>
              <a:t>PART </a:t>
            </a:r>
            <a:r>
              <a:rPr lang="en-US" altLang="zh-CN" sz="6000" dirty="0">
                <a:solidFill>
                  <a:schemeClr val="tx1">
                    <a:lumMod val="65000"/>
                    <a:lumOff val="35000"/>
                  </a:schemeClr>
                </a:solidFill>
                <a:cs typeface="+mn-ea"/>
                <a:sym typeface="+mn-lt"/>
              </a:rPr>
              <a:t>01</a:t>
            </a: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grpSp>
        <p:nvGrpSpPr>
          <p:cNvPr id="12" name="组合 11"/>
          <p:cNvGrpSpPr/>
          <p:nvPr/>
        </p:nvGrpSpPr>
        <p:grpSpPr>
          <a:xfrm>
            <a:off x="-11113" y="1"/>
            <a:ext cx="1992314" cy="1701800"/>
            <a:chOff x="-11114" y="0"/>
            <a:chExt cx="2627313" cy="2852737"/>
          </a:xfrm>
        </p:grpSpPr>
        <p:sp>
          <p:nvSpPr>
            <p:cNvPr id="8"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3" name="文本框 12"/>
          <p:cNvSpPr txBox="1"/>
          <p:nvPr/>
        </p:nvSpPr>
        <p:spPr>
          <a:xfrm>
            <a:off x="1915160" y="281305"/>
            <a:ext cx="3829050" cy="953135"/>
          </a:xfrm>
          <a:prstGeom prst="rect">
            <a:avLst/>
          </a:prstGeom>
          <a:noFill/>
        </p:spPr>
        <p:txBody>
          <a:bodyPr wrap="square" rtlCol="0">
            <a:spAutoFit/>
          </a:bodyPr>
          <a:lstStyle/>
          <a:p>
            <a:pPr marR="0" indent="0" algn="l" defTabSz="914400" fontAlgn="auto">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需求分析</a:t>
            </a:r>
            <a:endParaRPr lang="en-US" altLang="zh-CN" sz="2800" b="1" dirty="0">
              <a:solidFill>
                <a:srgbClr val="223178"/>
              </a:solidFill>
              <a:latin typeface="黑体" panose="02010609060101010101" charset="-122"/>
              <a:ea typeface="黑体" panose="02010609060101010101" charset="-122"/>
              <a:cs typeface="黑体" panose="02010609060101010101" charset="-122"/>
            </a:endParaRPr>
          </a:p>
          <a:p>
            <a:pPr marR="0" indent="0" algn="l" defTabSz="914400" fontAlgn="auto">
              <a:lnSpc>
                <a:spcPct val="100000"/>
              </a:lnSpc>
              <a:spcBef>
                <a:spcPts val="0"/>
              </a:spcBef>
              <a:spcAft>
                <a:spcPts val="0"/>
              </a:spcAft>
              <a:buClrTx/>
              <a:buSzTx/>
              <a:buFontTx/>
              <a:buNone/>
              <a:defRPr/>
            </a:pPr>
            <a:r>
              <a:rPr lang="en-US" altLang="zh-CN" sz="2800" dirty="0">
                <a:solidFill>
                  <a:srgbClr val="223178"/>
                </a:solidFill>
                <a:latin typeface="黑体" panose="02010609060101010101" charset="-122"/>
                <a:ea typeface="黑体" panose="02010609060101010101" charset="-122"/>
                <a:cs typeface="黑体" panose="02010609060101010101" charset="-122"/>
                <a:sym typeface="+mn-ea"/>
              </a:rPr>
              <a:t>Requirement analysis</a:t>
            </a:r>
            <a:endParaRPr lang="en-US" altLang="en-US" sz="2800" b="1" dirty="0">
              <a:solidFill>
                <a:srgbClr val="223178"/>
              </a:solidFill>
              <a:latin typeface="黑体" panose="02010609060101010101" charset="-122"/>
              <a:ea typeface="黑体" panose="02010609060101010101" charset="-122"/>
              <a:cs typeface="黑体" panose="02010609060101010101" charset="-122"/>
              <a:sym typeface="+mn-lt"/>
            </a:endParaRPr>
          </a:p>
        </p:txBody>
      </p:sp>
      <p:sp>
        <p:nvSpPr>
          <p:cNvPr id="20" name="文本框 19"/>
          <p:cNvSpPr txBox="1"/>
          <p:nvPr/>
        </p:nvSpPr>
        <p:spPr>
          <a:xfrm>
            <a:off x="1778635" y="1998345"/>
            <a:ext cx="8852535" cy="2861310"/>
          </a:xfrm>
          <a:prstGeom prst="rect">
            <a:avLst/>
          </a:prstGeom>
          <a:noFill/>
        </p:spPr>
        <p:txBody>
          <a:bodyPr wrap="square" rtlCol="0" anchor="t">
            <a:spAutoFit/>
          </a:bodyPr>
          <a:lstStyle/>
          <a:p>
            <a:pPr indent="508000" fontAlgn="auto">
              <a:lnSpc>
                <a:spcPct val="300000"/>
              </a:lnSpc>
            </a:pP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各类政策在企业的经营过程中有着至关重要的作用，影响着企业的发展战略与发展方式。政策文件分为国务院文件，各部委文件和地方政府文件。因此，企业想要收集分析符合自身经营情况的政策文件存在难度。</a:t>
            </a:r>
          </a:p>
        </p:txBody>
      </p:sp>
      <p:pic>
        <p:nvPicPr>
          <p:cNvPr id="21" name="图片 20" descr="[34S4(}AW$CWV33TKLD51S4"/>
          <p:cNvPicPr>
            <a:picLocks noChangeAspect="1"/>
          </p:cNvPicPr>
          <p:nvPr/>
        </p:nvPicPr>
        <p:blipFill>
          <a:blip r:embed="rId3"/>
          <a:stretch>
            <a:fillRect/>
          </a:stretch>
        </p:blipFill>
        <p:spPr>
          <a:xfrm>
            <a:off x="10483850" y="0"/>
            <a:ext cx="1708150" cy="702310"/>
          </a:xfrm>
          <a:prstGeom prst="rect">
            <a:avLst/>
          </a:prstGeom>
        </p:spPr>
      </p:pic>
      <p:grpSp>
        <p:nvGrpSpPr>
          <p:cNvPr id="22" name="组合 21"/>
          <p:cNvGrpSpPr/>
          <p:nvPr/>
        </p:nvGrpSpPr>
        <p:grpSpPr>
          <a:xfrm>
            <a:off x="-1588" y="636"/>
            <a:ext cx="1992314" cy="1701800"/>
            <a:chOff x="-11114" y="0"/>
            <a:chExt cx="2627313" cy="2852737"/>
          </a:xfrm>
        </p:grpSpPr>
        <p:sp>
          <p:nvSpPr>
            <p:cNvPr id="23"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椭圆 45"/>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椭圆 46"/>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9" name="文本框 48"/>
          <p:cNvSpPr txBox="1"/>
          <p:nvPr/>
        </p:nvSpPr>
        <p:spPr>
          <a:xfrm>
            <a:off x="1915160" y="281305"/>
            <a:ext cx="3829050" cy="953135"/>
          </a:xfrm>
          <a:prstGeom prst="rect">
            <a:avLst/>
          </a:prstGeom>
          <a:noFill/>
        </p:spPr>
        <p:txBody>
          <a:bodyPr wrap="square" rtlCol="0">
            <a:spAutoFit/>
          </a:bodyPr>
          <a:lstStyle/>
          <a:p>
            <a:pPr marR="0" indent="0" algn="l" defTabSz="914400" fontAlgn="auto">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需求分析</a:t>
            </a:r>
            <a:endParaRPr lang="zh-CN" altLang="en-US" sz="2800" b="1" dirty="0">
              <a:solidFill>
                <a:srgbClr val="223178"/>
              </a:solidFill>
              <a:latin typeface="黑体" panose="02010609060101010101" charset="-122"/>
              <a:ea typeface="黑体" panose="02010609060101010101" charset="-122"/>
              <a:cs typeface="黑体" panose="02010609060101010101" charset="-122"/>
            </a:endParaRPr>
          </a:p>
          <a:p>
            <a:pPr marR="0" indent="0" algn="l" defTabSz="914400" fontAlgn="auto">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Requirement analysis</a:t>
            </a:r>
            <a:endParaRPr lang="zh-CN" altLang="en-US" sz="2800" b="1" dirty="0">
              <a:solidFill>
                <a:srgbClr val="223178"/>
              </a:solidFill>
              <a:latin typeface="黑体" panose="02010609060101010101" charset="-122"/>
              <a:ea typeface="黑体" panose="02010609060101010101" charset="-122"/>
              <a:cs typeface="黑体" panose="02010609060101010101" charset="-122"/>
              <a:sym typeface="+mn-lt"/>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49" grpId="0"/>
      <p:bldP spid="49" grpId="1"/>
      <p:bldP spid="49" grpId="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grpSp>
        <p:nvGrpSpPr>
          <p:cNvPr id="12" name="组合 11"/>
          <p:cNvGrpSpPr/>
          <p:nvPr/>
        </p:nvGrpSpPr>
        <p:grpSpPr>
          <a:xfrm>
            <a:off x="-11113" y="1"/>
            <a:ext cx="1992314" cy="1701800"/>
            <a:chOff x="-11114" y="0"/>
            <a:chExt cx="2627313" cy="2852737"/>
          </a:xfrm>
        </p:grpSpPr>
        <p:sp>
          <p:nvSpPr>
            <p:cNvPr id="8"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3" name="文本框 12"/>
          <p:cNvSpPr txBox="1"/>
          <p:nvPr/>
        </p:nvSpPr>
        <p:spPr>
          <a:xfrm>
            <a:off x="1884468" y="233362"/>
            <a:ext cx="4039870" cy="953135"/>
          </a:xfrm>
          <a:prstGeom prst="rect">
            <a:avLst/>
          </a:prstGeom>
          <a:noFill/>
        </p:spPr>
        <p:txBody>
          <a:bodyPr wrap="square" rtlCol="0">
            <a:spAutoFit/>
          </a:bodyPr>
          <a:lstStyle/>
          <a:p>
            <a:pPr marR="0" indent="0" defTabSz="914400" fontAlgn="auto">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痛点分析</a:t>
            </a:r>
            <a:endParaRPr lang="en-US" altLang="zh-CN" sz="2800" b="1" dirty="0">
              <a:solidFill>
                <a:srgbClr val="223178"/>
              </a:solidFill>
              <a:latin typeface="黑体" panose="02010609060101010101" charset="-122"/>
              <a:ea typeface="黑体" panose="02010609060101010101" charset="-122"/>
              <a:cs typeface="黑体" panose="02010609060101010101" charset="-122"/>
            </a:endParaRPr>
          </a:p>
          <a:p>
            <a:pPr marR="0" indent="0" defTabSz="914400" fontAlgn="auto">
              <a:lnSpc>
                <a:spcPct val="100000"/>
              </a:lnSpc>
              <a:spcBef>
                <a:spcPts val="0"/>
              </a:spcBef>
              <a:spcAft>
                <a:spcPts val="0"/>
              </a:spcAft>
              <a:buClrTx/>
              <a:buSzTx/>
              <a:buFontTx/>
              <a:buNone/>
              <a:defRPr/>
            </a:pPr>
            <a:r>
              <a:rPr lang="en-US" altLang="zh-CN" sz="2800" b="1" dirty="0">
                <a:solidFill>
                  <a:srgbClr val="223178"/>
                </a:solidFill>
                <a:latin typeface="黑体" panose="02010609060101010101" charset="-122"/>
                <a:ea typeface="黑体" panose="02010609060101010101" charset="-122"/>
                <a:cs typeface="黑体" panose="02010609060101010101" charset="-122"/>
                <a:sym typeface="+mn-ea"/>
              </a:rPr>
              <a:t>Pain Point analysis</a:t>
            </a:r>
          </a:p>
        </p:txBody>
      </p:sp>
      <p:pic>
        <p:nvPicPr>
          <p:cNvPr id="22" name="图片 21" descr="[34S4(}AW$CWV33TKLD51S4"/>
          <p:cNvPicPr>
            <a:picLocks noChangeAspect="1"/>
          </p:cNvPicPr>
          <p:nvPr/>
        </p:nvPicPr>
        <p:blipFill>
          <a:blip r:embed="rId3"/>
          <a:stretch>
            <a:fillRect/>
          </a:stretch>
        </p:blipFill>
        <p:spPr>
          <a:xfrm>
            <a:off x="10639425" y="13335"/>
            <a:ext cx="1552575" cy="638175"/>
          </a:xfrm>
          <a:prstGeom prst="rect">
            <a:avLst/>
          </a:prstGeom>
        </p:spPr>
      </p:pic>
      <p:sp>
        <p:nvSpPr>
          <p:cNvPr id="32" name="文本框 31"/>
          <p:cNvSpPr txBox="1"/>
          <p:nvPr/>
        </p:nvSpPr>
        <p:spPr>
          <a:xfrm>
            <a:off x="2874010" y="1721485"/>
            <a:ext cx="7985760" cy="4299254"/>
          </a:xfrm>
          <a:prstGeom prst="rect">
            <a:avLst/>
          </a:prstGeom>
          <a:noFill/>
        </p:spPr>
        <p:txBody>
          <a:bodyPr wrap="square" rtlCol="0" anchor="t">
            <a:spAutoFit/>
          </a:bodyPr>
          <a:lstStyle/>
          <a:p>
            <a:pPr fontAlgn="auto">
              <a:lnSpc>
                <a:spcPct val="300000"/>
              </a:lnSpc>
            </a:pPr>
            <a:r>
              <a:rPr lang="zh-CN" altLang="en-US" sz="2400" b="1" dirty="0">
                <a:solidFill>
                  <a:schemeClr val="accent3">
                    <a:lumMod val="50000"/>
                  </a:schemeClr>
                </a:solidFill>
                <a:latin typeface="黑体" panose="02010609060101010101" charset="-122"/>
                <a:ea typeface="黑体" panose="02010609060101010101" charset="-122"/>
                <a:cs typeface="黑体" panose="02010609060101010101" charset="-122"/>
              </a:rPr>
              <a:t>1.政策文件种类多，容易遗漏</a:t>
            </a:r>
          </a:p>
          <a:p>
            <a:pPr fontAlgn="auto">
              <a:lnSpc>
                <a:spcPct val="300000"/>
              </a:lnSpc>
            </a:pPr>
            <a:r>
              <a:rPr lang="zh-CN" altLang="en-US" sz="2400" b="1" dirty="0">
                <a:solidFill>
                  <a:schemeClr val="accent3">
                    <a:lumMod val="50000"/>
                  </a:schemeClr>
                </a:solidFill>
                <a:latin typeface="黑体" panose="02010609060101010101" charset="-122"/>
                <a:ea typeface="黑体" panose="02010609060101010101" charset="-122"/>
                <a:cs typeface="黑体" panose="02010609060101010101" charset="-122"/>
              </a:rPr>
              <a:t>2.政策文件经常更新且具有时效性，需要及时下载</a:t>
            </a:r>
          </a:p>
          <a:p>
            <a:pPr fontAlgn="auto">
              <a:lnSpc>
                <a:spcPct val="300000"/>
              </a:lnSpc>
            </a:pPr>
            <a:r>
              <a:rPr lang="zh-CN" altLang="en-US" sz="2400" b="1" dirty="0">
                <a:solidFill>
                  <a:schemeClr val="accent3">
                    <a:lumMod val="50000"/>
                  </a:schemeClr>
                </a:solidFill>
                <a:latin typeface="黑体" panose="02010609060101010101" charset="-122"/>
                <a:ea typeface="黑体" panose="02010609060101010101" charset="-122"/>
                <a:cs typeface="黑体" panose="02010609060101010101" charset="-122"/>
              </a:rPr>
              <a:t>3.政策文件的查询和下载存在重复性工作</a:t>
            </a:r>
            <a:endParaRPr lang="en-US" altLang="zh-CN" sz="2400" b="1" dirty="0">
              <a:solidFill>
                <a:schemeClr val="accent3">
                  <a:lumMod val="50000"/>
                </a:schemeClr>
              </a:solidFill>
              <a:latin typeface="黑体" panose="02010609060101010101" charset="-122"/>
              <a:ea typeface="黑体" panose="02010609060101010101" charset="-122"/>
              <a:cs typeface="黑体" panose="02010609060101010101" charset="-122"/>
            </a:endParaRPr>
          </a:p>
          <a:p>
            <a:pPr fontAlgn="auto">
              <a:lnSpc>
                <a:spcPct val="300000"/>
              </a:lnSpc>
            </a:pPr>
            <a:r>
              <a:rPr lang="en-US" altLang="zh-CN" sz="2400" b="1" dirty="0">
                <a:solidFill>
                  <a:schemeClr val="accent3">
                    <a:lumMod val="50000"/>
                  </a:schemeClr>
                </a:solidFill>
                <a:latin typeface="黑体" panose="02010609060101010101" charset="-122"/>
                <a:ea typeface="黑体" panose="02010609060101010101" charset="-122"/>
                <a:cs typeface="黑体" panose="02010609060101010101" charset="-122"/>
              </a:rPr>
              <a:t>4.</a:t>
            </a:r>
            <a:r>
              <a:rPr lang="zh-CN" altLang="en-US" sz="2400" b="1" dirty="0">
                <a:solidFill>
                  <a:schemeClr val="accent3">
                    <a:lumMod val="50000"/>
                  </a:schemeClr>
                </a:solidFill>
                <a:latin typeface="黑体" panose="02010609060101010101" charset="-122"/>
                <a:ea typeface="黑体" panose="02010609060101010101" charset="-122"/>
                <a:cs typeface="黑体" panose="02010609060101010101" charset="-122"/>
              </a:rPr>
              <a:t>找到符合企业的条件的政策工作量大</a:t>
            </a: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5" name="文本框 24"/>
          <p:cNvSpPr txBox="1"/>
          <p:nvPr/>
        </p:nvSpPr>
        <p:spPr>
          <a:xfrm>
            <a:off x="2762885" y="3337560"/>
            <a:ext cx="6795135" cy="829945"/>
          </a:xfrm>
          <a:prstGeom prst="rect">
            <a:avLst/>
          </a:prstGeom>
          <a:noFill/>
        </p:spPr>
        <p:txBody>
          <a:bodyPr wrap="square" rtlCol="0">
            <a:spAutoFit/>
          </a:bodyPr>
          <a:lstStyle/>
          <a:p>
            <a:pPr algn="ctr"/>
            <a:r>
              <a:rPr lang="zh-CN" altLang="en-US" sz="4800" b="1" dirty="0">
                <a:solidFill>
                  <a:schemeClr val="accent1"/>
                </a:solidFill>
                <a:latin typeface="黑体" panose="02010609060101010101" charset="-122"/>
                <a:ea typeface="黑体" panose="02010609060101010101" charset="-122"/>
                <a:cs typeface="+mn-ea"/>
                <a:sym typeface="+mn-lt"/>
              </a:rPr>
              <a:t>项目架构与方案介绍</a:t>
            </a:r>
          </a:p>
        </p:txBody>
      </p:sp>
      <p:sp>
        <p:nvSpPr>
          <p:cNvPr id="2" name="文本框 1"/>
          <p:cNvSpPr txBox="1"/>
          <p:nvPr/>
        </p:nvSpPr>
        <p:spPr>
          <a:xfrm>
            <a:off x="4375150" y="2250038"/>
            <a:ext cx="3441700" cy="1014730"/>
          </a:xfrm>
          <a:prstGeom prst="rect">
            <a:avLst/>
          </a:prstGeom>
          <a:noFill/>
        </p:spPr>
        <p:txBody>
          <a:bodyPr wrap="square" rtlCol="0">
            <a:spAutoFit/>
          </a:bodyPr>
          <a:lstStyle>
            <a:defPPr>
              <a:defRPr lang="zh-CN"/>
            </a:defPPr>
            <a:lvl1pPr algn="ctr">
              <a:defRPr sz="6000">
                <a:solidFill>
                  <a:schemeClr val="tx1">
                    <a:lumMod val="65000"/>
                    <a:lumOff val="35000"/>
                  </a:schemeClr>
                </a:solidFill>
                <a:cs typeface="+mn-ea"/>
              </a:defRPr>
            </a:lvl1pPr>
          </a:lstStyle>
          <a:p>
            <a:r>
              <a:rPr lang="en-US" altLang="zh-CN" dirty="0">
                <a:latin typeface="黑体" panose="02010609060101010101" charset="-122"/>
                <a:ea typeface="黑体" panose="02010609060101010101" charset="-122"/>
                <a:sym typeface="+mn-lt"/>
              </a:rPr>
              <a:t>PART 02</a:t>
            </a:r>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2" name="文本框 1"/>
          <p:cNvSpPr txBox="1"/>
          <p:nvPr/>
        </p:nvSpPr>
        <p:spPr>
          <a:xfrm>
            <a:off x="1924685" y="267335"/>
            <a:ext cx="9925685" cy="9531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项目架构与方案介绍</a:t>
            </a:r>
            <a:endParaRPr lang="en-US" altLang="zh-CN" sz="2800" b="1" dirty="0">
              <a:solidFill>
                <a:srgbClr val="223178"/>
              </a:solidFill>
              <a:latin typeface="黑体" panose="02010609060101010101" charset="-122"/>
              <a:ea typeface="黑体" panose="02010609060101010101" charset="-122"/>
              <a:cs typeface="黑体" panose="02010609060101010101" charset="-122"/>
            </a:endParaRPr>
          </a:p>
          <a:p>
            <a:pPr>
              <a:defRPr/>
            </a:pPr>
            <a:r>
              <a:rPr lang="en-US" altLang="zh-CN" sz="2800" b="1" dirty="0">
                <a:solidFill>
                  <a:srgbClr val="223178"/>
                </a:solidFill>
                <a:latin typeface="黑体" panose="02010609060101010101" charset="-122"/>
                <a:ea typeface="黑体" panose="02010609060101010101" charset="-122"/>
                <a:cs typeface="黑体" panose="02010609060101010101" charset="-122"/>
                <a:sym typeface="+mn-ea"/>
              </a:rPr>
              <a:t>Product Architecture and Solution Introduction</a:t>
            </a:r>
            <a:endParaRPr lang="zh-CN" altLang="en-US" sz="2800" b="1" dirty="0">
              <a:solidFill>
                <a:srgbClr val="223178"/>
              </a:solidFill>
              <a:latin typeface="黑体" panose="02010609060101010101" charset="-122"/>
              <a:ea typeface="黑体" panose="02010609060101010101" charset="-122"/>
              <a:cs typeface="黑体" panose="02010609060101010101" charset="-122"/>
              <a:sym typeface="+mn-lt"/>
            </a:endParaRPr>
          </a:p>
        </p:txBody>
      </p:sp>
      <p:grpSp>
        <p:nvGrpSpPr>
          <p:cNvPr id="3" name="组合 2"/>
          <p:cNvGrpSpPr/>
          <p:nvPr/>
        </p:nvGrpSpPr>
        <p:grpSpPr>
          <a:xfrm>
            <a:off x="-11113" y="1"/>
            <a:ext cx="1992314" cy="1701800"/>
            <a:chOff x="-11114" y="0"/>
            <a:chExt cx="2627313" cy="2852737"/>
          </a:xfrm>
        </p:grpSpPr>
        <p:sp>
          <p:nvSpPr>
            <p:cNvPr id="49"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椭圆 53"/>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椭圆 54"/>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 name="文本框 3"/>
          <p:cNvSpPr txBox="1"/>
          <p:nvPr/>
        </p:nvSpPr>
        <p:spPr>
          <a:xfrm>
            <a:off x="1497230" y="1538210"/>
            <a:ext cx="8498205" cy="400110"/>
          </a:xfrm>
          <a:prstGeom prst="rect">
            <a:avLst/>
          </a:prstGeom>
          <a:noFill/>
        </p:spPr>
        <p:txBody>
          <a:bodyPr wrap="square" rtlCol="0" anchor="t">
            <a:spAutoFit/>
          </a:bodyPr>
          <a:lstStyle/>
          <a:p>
            <a:pPr indent="0" fontAlgn="auto">
              <a:buNone/>
            </a:pP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项目架构</a:t>
            </a:r>
          </a:p>
        </p:txBody>
      </p:sp>
      <p:pic>
        <p:nvPicPr>
          <p:cNvPr id="5" name="图片 4" descr="[34S4(}AW$CWV33TKLD51S4"/>
          <p:cNvPicPr>
            <a:picLocks noChangeAspect="1"/>
          </p:cNvPicPr>
          <p:nvPr/>
        </p:nvPicPr>
        <p:blipFill>
          <a:blip r:embed="rId3"/>
          <a:stretch>
            <a:fillRect/>
          </a:stretch>
        </p:blipFill>
        <p:spPr>
          <a:xfrm>
            <a:off x="10639425" y="0"/>
            <a:ext cx="1552575" cy="638175"/>
          </a:xfrm>
          <a:prstGeom prst="rect">
            <a:avLst/>
          </a:prstGeom>
        </p:spPr>
      </p:pic>
      <p:cxnSp>
        <p:nvCxnSpPr>
          <p:cNvPr id="9" name="直接连接符 8">
            <a:extLst>
              <a:ext uri="{FF2B5EF4-FFF2-40B4-BE49-F238E27FC236}">
                <a16:creationId xmlns:a16="http://schemas.microsoft.com/office/drawing/2014/main" id="{36D4BFAB-D614-42AA-872C-97FC624C7C91}"/>
              </a:ext>
            </a:extLst>
          </p:cNvPr>
          <p:cNvCxnSpPr/>
          <p:nvPr/>
        </p:nvCxnSpPr>
        <p:spPr>
          <a:xfrm>
            <a:off x="5575175" y="2475123"/>
            <a:ext cx="0" cy="3693111"/>
          </a:xfrm>
          <a:prstGeom prst="line">
            <a:avLst/>
          </a:prstGeom>
        </p:spPr>
        <p:style>
          <a:lnRef idx="1">
            <a:schemeClr val="accent1"/>
          </a:lnRef>
          <a:fillRef idx="0">
            <a:schemeClr val="accent1"/>
          </a:fillRef>
          <a:effectRef idx="0">
            <a:schemeClr val="accent1"/>
          </a:effectRef>
          <a:fontRef idx="minor">
            <a:schemeClr val="tx1"/>
          </a:fontRef>
        </p:style>
      </p:cxnSp>
      <p:pic>
        <p:nvPicPr>
          <p:cNvPr id="7" name="图片 6">
            <a:extLst>
              <a:ext uri="{FF2B5EF4-FFF2-40B4-BE49-F238E27FC236}">
                <a16:creationId xmlns:a16="http://schemas.microsoft.com/office/drawing/2014/main" id="{9A4C6181-C2B5-4B2D-8EA8-30C2375F4D76}"/>
              </a:ext>
            </a:extLst>
          </p:cNvPr>
          <p:cNvPicPr>
            <a:picLocks noChangeAspect="1"/>
          </p:cNvPicPr>
          <p:nvPr/>
        </p:nvPicPr>
        <p:blipFill>
          <a:blip r:embed="rId4"/>
          <a:stretch>
            <a:fillRect/>
          </a:stretch>
        </p:blipFill>
        <p:spPr>
          <a:xfrm>
            <a:off x="618340" y="1938320"/>
            <a:ext cx="5477659" cy="4352921"/>
          </a:xfrm>
          <a:prstGeom prst="rect">
            <a:avLst/>
          </a:prstGeom>
        </p:spPr>
      </p:pic>
      <p:sp>
        <p:nvSpPr>
          <p:cNvPr id="21" name="文本框 20">
            <a:extLst>
              <a:ext uri="{FF2B5EF4-FFF2-40B4-BE49-F238E27FC236}">
                <a16:creationId xmlns:a16="http://schemas.microsoft.com/office/drawing/2014/main" id="{40C4E56B-838B-40B8-9A68-3CBB7285A00A}"/>
              </a:ext>
            </a:extLst>
          </p:cNvPr>
          <p:cNvSpPr txBox="1"/>
          <p:nvPr/>
        </p:nvSpPr>
        <p:spPr>
          <a:xfrm>
            <a:off x="6217920" y="3248075"/>
            <a:ext cx="5570094" cy="1938992"/>
          </a:xfrm>
          <a:prstGeom prst="rect">
            <a:avLst/>
          </a:prstGeom>
          <a:noFill/>
        </p:spPr>
        <p:txBody>
          <a:bodyPr wrap="square">
            <a:spAutoFit/>
          </a:bodyPr>
          <a:lstStyle/>
          <a:p>
            <a:pPr indent="0" fontAlgn="auto">
              <a:buNone/>
            </a:pPr>
            <a:r>
              <a:rPr lang="en-US" altLang="zh-CN" sz="18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   </a:t>
            </a:r>
            <a:r>
              <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1</a:t>
            </a: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、机器人提醒用户选择政策文件存储的路径。</a:t>
            </a:r>
            <a:endPar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endParaRPr>
          </a:p>
          <a:p>
            <a:pPr indent="0" fontAlgn="auto">
              <a:buNone/>
            </a:pPr>
            <a:endPar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endParaRPr>
          </a:p>
          <a:p>
            <a:pPr indent="0" fontAlgn="auto">
              <a:buNone/>
            </a:pPr>
            <a:r>
              <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   2.</a:t>
            </a: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机器人提醒用户选择企业类型（法人、小微机构）</a:t>
            </a:r>
            <a:endPar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endParaRPr>
          </a:p>
          <a:p>
            <a:pPr indent="0" fontAlgn="auto">
              <a:buNone/>
            </a:pP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   </a:t>
            </a:r>
            <a:r>
              <a:rPr lang="en-US" altLang="zh-CN"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3.</a:t>
            </a:r>
            <a:r>
              <a:rPr lang="zh-CN" altLang="en-US" sz="2000" b="1" dirty="0">
                <a:solidFill>
                  <a:schemeClr val="accent3">
                    <a:lumMod val="50000"/>
                  </a:schemeClr>
                </a:solidFill>
                <a:latin typeface="黑体" panose="02010609060101010101" charset="-122"/>
                <a:ea typeface="黑体" panose="02010609060101010101" charset="-122"/>
                <a:cs typeface="黑体" panose="02010609060101010101" charset="-122"/>
                <a:sym typeface="+mn-ea"/>
              </a:rPr>
              <a:t>机器人给出提示，判断企业类型（是否是法人机构）</a:t>
            </a: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2" name="文本框 1"/>
          <p:cNvSpPr txBox="1"/>
          <p:nvPr/>
        </p:nvSpPr>
        <p:spPr>
          <a:xfrm>
            <a:off x="1924685" y="267335"/>
            <a:ext cx="9925685" cy="9531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b="1" dirty="0">
                <a:solidFill>
                  <a:srgbClr val="223178"/>
                </a:solidFill>
                <a:latin typeface="黑体" panose="02010609060101010101" charset="-122"/>
                <a:ea typeface="黑体" panose="02010609060101010101" charset="-122"/>
                <a:cs typeface="黑体" panose="02010609060101010101" charset="-122"/>
                <a:sym typeface="+mn-ea"/>
              </a:rPr>
              <a:t>项目架构与方案介绍</a:t>
            </a:r>
            <a:endParaRPr lang="en-US" altLang="zh-CN" sz="2800" b="1" dirty="0">
              <a:solidFill>
                <a:srgbClr val="223178"/>
              </a:solidFill>
              <a:latin typeface="黑体" panose="02010609060101010101" charset="-122"/>
              <a:ea typeface="黑体" panose="02010609060101010101" charset="-122"/>
              <a:cs typeface="黑体" panose="02010609060101010101" charset="-122"/>
            </a:endParaRPr>
          </a:p>
          <a:p>
            <a:pPr>
              <a:defRPr/>
            </a:pPr>
            <a:r>
              <a:rPr lang="en-US" altLang="zh-CN" sz="2800" b="1" dirty="0">
                <a:solidFill>
                  <a:srgbClr val="223178"/>
                </a:solidFill>
                <a:latin typeface="黑体" panose="02010609060101010101" charset="-122"/>
                <a:ea typeface="黑体" panose="02010609060101010101" charset="-122"/>
                <a:cs typeface="黑体" panose="02010609060101010101" charset="-122"/>
                <a:sym typeface="+mn-ea"/>
              </a:rPr>
              <a:t>Product Architecture and Solution Introduction</a:t>
            </a:r>
            <a:endParaRPr lang="zh-CN" altLang="en-US" sz="2800" b="1" dirty="0">
              <a:solidFill>
                <a:srgbClr val="223178"/>
              </a:solidFill>
              <a:latin typeface="黑体" panose="02010609060101010101" charset="-122"/>
              <a:ea typeface="黑体" panose="02010609060101010101" charset="-122"/>
              <a:cs typeface="黑体" panose="02010609060101010101" charset="-122"/>
              <a:sym typeface="+mn-lt"/>
            </a:endParaRPr>
          </a:p>
        </p:txBody>
      </p:sp>
      <p:grpSp>
        <p:nvGrpSpPr>
          <p:cNvPr id="3" name="组合 2"/>
          <p:cNvGrpSpPr/>
          <p:nvPr/>
        </p:nvGrpSpPr>
        <p:grpSpPr>
          <a:xfrm>
            <a:off x="-11113" y="1"/>
            <a:ext cx="1992314" cy="1701800"/>
            <a:chOff x="-11114" y="0"/>
            <a:chExt cx="2627313" cy="2852737"/>
          </a:xfrm>
        </p:grpSpPr>
        <p:sp>
          <p:nvSpPr>
            <p:cNvPr id="49" name="直角三角形 3"/>
            <p:cNvSpPr/>
            <p:nvPr/>
          </p:nvSpPr>
          <p:spPr>
            <a:xfrm>
              <a:off x="-11114" y="0"/>
              <a:ext cx="2627313" cy="2852737"/>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2188618"/>
                <a:gd name="connsiteY0-18" fmla="*/ 1498600 h 1498600"/>
                <a:gd name="connsiteX1-19" fmla="*/ 0 w 2188618"/>
                <a:gd name="connsiteY1-20" fmla="*/ 0 h 1498600"/>
                <a:gd name="connsiteX2-21" fmla="*/ 2188618 w 2188618"/>
                <a:gd name="connsiteY2-22" fmla="*/ 225540 h 1498600"/>
                <a:gd name="connsiteX3-23" fmla="*/ 0 w 2188618"/>
                <a:gd name="connsiteY3-24" fmla="*/ 1498600 h 1498600"/>
              </a:gdLst>
              <a:ahLst/>
              <a:cxnLst>
                <a:cxn ang="0">
                  <a:pos x="connsiteX0-1" y="connsiteY0-2"/>
                </a:cxn>
                <a:cxn ang="0">
                  <a:pos x="connsiteX1-3" y="connsiteY1-4"/>
                </a:cxn>
                <a:cxn ang="0">
                  <a:pos x="connsiteX2-5" y="connsiteY2-6"/>
                </a:cxn>
                <a:cxn ang="0">
                  <a:pos x="connsiteX3-7" y="connsiteY3-8"/>
                </a:cxn>
              </a:cxnLst>
              <a:rect l="l" t="t" r="r" b="b"/>
              <a:pathLst>
                <a:path w="2188618" h="1498600">
                  <a:moveTo>
                    <a:pt x="0" y="1498600"/>
                  </a:moveTo>
                  <a:lnTo>
                    <a:pt x="0" y="0"/>
                  </a:lnTo>
                  <a:lnTo>
                    <a:pt x="2188618" y="225540"/>
                  </a:lnTo>
                  <a:lnTo>
                    <a:pt x="0" y="1498600"/>
                  </a:lnTo>
                  <a:close/>
                </a:path>
              </a:pathLst>
            </a:custGeom>
            <a:solidFill>
              <a:schemeClr val="bg1">
                <a:lumMod val="9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直角三角形 3"/>
            <p:cNvSpPr/>
            <p:nvPr/>
          </p:nvSpPr>
          <p:spPr>
            <a:xfrm>
              <a:off x="0" y="736600"/>
              <a:ext cx="679450" cy="14986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直角三角形 3"/>
            <p:cNvSpPr/>
            <p:nvPr/>
          </p:nvSpPr>
          <p:spPr>
            <a:xfrm>
              <a:off x="0" y="0"/>
              <a:ext cx="1651000" cy="14732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Lst>
              <a:ahLst/>
              <a:cxnLst>
                <a:cxn ang="0">
                  <a:pos x="connsiteX0-1" y="connsiteY0-2"/>
                </a:cxn>
                <a:cxn ang="0">
                  <a:pos x="connsiteX1-3" y="connsiteY1-4"/>
                </a:cxn>
                <a:cxn ang="0">
                  <a:pos x="connsiteX2-5" y="connsiteY2-6"/>
                </a:cxn>
                <a:cxn ang="0">
                  <a:pos x="connsiteX3-7" y="connsiteY3-8"/>
                </a:cxn>
              </a:cxnLst>
              <a:rect l="l" t="t" r="r" b="b"/>
              <a:pathLst>
                <a:path w="1651000" h="2679700">
                  <a:moveTo>
                    <a:pt x="0" y="1498600"/>
                  </a:moveTo>
                  <a:lnTo>
                    <a:pt x="0" y="0"/>
                  </a:lnTo>
                  <a:lnTo>
                    <a:pt x="1651000" y="2679700"/>
                  </a:lnTo>
                  <a:lnTo>
                    <a:pt x="0" y="1498600"/>
                  </a:lnTo>
                  <a:close/>
                </a:path>
              </a:pathLst>
            </a:cu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直角三角形 3"/>
            <p:cNvSpPr/>
            <p:nvPr/>
          </p:nvSpPr>
          <p:spPr>
            <a:xfrm>
              <a:off x="0" y="0"/>
              <a:ext cx="2184400" cy="179070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直角三角形 3"/>
            <p:cNvSpPr/>
            <p:nvPr/>
          </p:nvSpPr>
          <p:spPr>
            <a:xfrm rot="5400000" flipV="1">
              <a:off x="370493" y="-381605"/>
              <a:ext cx="1597025" cy="2360236"/>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 name="connsiteX0-17" fmla="*/ 0 w 1299144"/>
                <a:gd name="connsiteY0-18" fmla="*/ 1498600 h 3725857"/>
                <a:gd name="connsiteX1-19" fmla="*/ 0 w 1299144"/>
                <a:gd name="connsiteY1-20" fmla="*/ 0 h 3725857"/>
                <a:gd name="connsiteX2-21" fmla="*/ 1299144 w 1299144"/>
                <a:gd name="connsiteY2-22" fmla="*/ 3725857 h 3725857"/>
                <a:gd name="connsiteX3-23" fmla="*/ 0 w 1299144"/>
                <a:gd name="connsiteY3-24" fmla="*/ 1498600 h 3725857"/>
              </a:gdLst>
              <a:ahLst/>
              <a:cxnLst>
                <a:cxn ang="0">
                  <a:pos x="connsiteX0-1" y="connsiteY0-2"/>
                </a:cxn>
                <a:cxn ang="0">
                  <a:pos x="connsiteX1-3" y="connsiteY1-4"/>
                </a:cxn>
                <a:cxn ang="0">
                  <a:pos x="connsiteX2-5" y="connsiteY2-6"/>
                </a:cxn>
                <a:cxn ang="0">
                  <a:pos x="connsiteX3-7" y="connsiteY3-8"/>
                </a:cxn>
              </a:cxnLst>
              <a:rect l="l" t="t" r="r" b="b"/>
              <a:pathLst>
                <a:path w="1299144" h="3725857">
                  <a:moveTo>
                    <a:pt x="0" y="1498600"/>
                  </a:moveTo>
                  <a:lnTo>
                    <a:pt x="0" y="0"/>
                  </a:lnTo>
                  <a:lnTo>
                    <a:pt x="1299144" y="3725857"/>
                  </a:lnTo>
                  <a:lnTo>
                    <a:pt x="0" y="1498600"/>
                  </a:lnTo>
                  <a:close/>
                </a:path>
              </a:pathLst>
            </a:custGeom>
            <a:solidFill>
              <a:srgbClr val="8893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椭圆 53"/>
            <p:cNvSpPr/>
            <p:nvPr/>
          </p:nvSpPr>
          <p:spPr>
            <a:xfrm>
              <a:off x="818962" y="990600"/>
              <a:ext cx="1397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椭圆 54"/>
            <p:cNvSpPr/>
            <p:nvPr/>
          </p:nvSpPr>
          <p:spPr>
            <a:xfrm>
              <a:off x="342900" y="1382713"/>
              <a:ext cx="139700" cy="10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直角三角形 3"/>
            <p:cNvSpPr/>
            <p:nvPr/>
          </p:nvSpPr>
          <p:spPr>
            <a:xfrm>
              <a:off x="0" y="310357"/>
              <a:ext cx="969777" cy="1276350"/>
            </a:xfrm>
            <a:custGeom>
              <a:avLst/>
              <a:gdLst>
                <a:gd name="connsiteX0" fmla="*/ 0 w 2616200"/>
                <a:gd name="connsiteY0" fmla="*/ 1498600 h 1498600"/>
                <a:gd name="connsiteX1" fmla="*/ 0 w 2616200"/>
                <a:gd name="connsiteY1" fmla="*/ 0 h 1498600"/>
                <a:gd name="connsiteX2" fmla="*/ 2616200 w 2616200"/>
                <a:gd name="connsiteY2" fmla="*/ 1498600 h 1498600"/>
                <a:gd name="connsiteX3" fmla="*/ 0 w 2616200"/>
                <a:gd name="connsiteY3" fmla="*/ 1498600 h 1498600"/>
                <a:gd name="connsiteX0-1" fmla="*/ 0 w 1651000"/>
                <a:gd name="connsiteY0-2" fmla="*/ 1498600 h 2679700"/>
                <a:gd name="connsiteX1-3" fmla="*/ 0 w 1651000"/>
                <a:gd name="connsiteY1-4" fmla="*/ 0 h 2679700"/>
                <a:gd name="connsiteX2-5" fmla="*/ 1651000 w 1651000"/>
                <a:gd name="connsiteY2-6" fmla="*/ 2679700 h 2679700"/>
                <a:gd name="connsiteX3-7" fmla="*/ 0 w 1651000"/>
                <a:gd name="connsiteY3-8" fmla="*/ 1498600 h 2679700"/>
                <a:gd name="connsiteX0-9" fmla="*/ 0 w 2146300"/>
                <a:gd name="connsiteY0-10" fmla="*/ 1498600 h 1498600"/>
                <a:gd name="connsiteX1-11" fmla="*/ 0 w 2146300"/>
                <a:gd name="connsiteY1-12" fmla="*/ 0 h 1498600"/>
                <a:gd name="connsiteX2-13" fmla="*/ 2146300 w 2146300"/>
                <a:gd name="connsiteY2-14" fmla="*/ 1079500 h 1498600"/>
                <a:gd name="connsiteX3-15" fmla="*/ 0 w 2146300"/>
                <a:gd name="connsiteY3-16" fmla="*/ 1498600 h 1498600"/>
              </a:gdLst>
              <a:ahLst/>
              <a:cxnLst>
                <a:cxn ang="0">
                  <a:pos x="connsiteX0-1" y="connsiteY0-2"/>
                </a:cxn>
                <a:cxn ang="0">
                  <a:pos x="connsiteX1-3" y="connsiteY1-4"/>
                </a:cxn>
                <a:cxn ang="0">
                  <a:pos x="connsiteX2-5" y="connsiteY2-6"/>
                </a:cxn>
                <a:cxn ang="0">
                  <a:pos x="connsiteX3-7" y="connsiteY3-8"/>
                </a:cxn>
              </a:cxnLst>
              <a:rect l="l" t="t" r="r" b="b"/>
              <a:pathLst>
                <a:path w="2146300" h="1498600">
                  <a:moveTo>
                    <a:pt x="0" y="1498600"/>
                  </a:moveTo>
                  <a:lnTo>
                    <a:pt x="0" y="0"/>
                  </a:lnTo>
                  <a:lnTo>
                    <a:pt x="2146300" y="1079500"/>
                  </a:lnTo>
                  <a:lnTo>
                    <a:pt x="0" y="149860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5" name="图片 4" descr="[34S4(}AW$CWV33TKLD51S4"/>
          <p:cNvPicPr>
            <a:picLocks noChangeAspect="1"/>
          </p:cNvPicPr>
          <p:nvPr/>
        </p:nvPicPr>
        <p:blipFill>
          <a:blip r:embed="rId3"/>
          <a:stretch>
            <a:fillRect/>
          </a:stretch>
        </p:blipFill>
        <p:spPr>
          <a:xfrm>
            <a:off x="10639425" y="0"/>
            <a:ext cx="1552575" cy="638175"/>
          </a:xfrm>
          <a:prstGeom prst="rect">
            <a:avLst/>
          </a:prstGeom>
        </p:spPr>
      </p:pic>
      <p:sp>
        <p:nvSpPr>
          <p:cNvPr id="16" name="文本框 15">
            <a:extLst>
              <a:ext uri="{FF2B5EF4-FFF2-40B4-BE49-F238E27FC236}">
                <a16:creationId xmlns:a16="http://schemas.microsoft.com/office/drawing/2014/main" id="{0DD6EA3F-4A5D-47F5-AF50-FA16BCBAA8AA}"/>
              </a:ext>
            </a:extLst>
          </p:cNvPr>
          <p:cNvSpPr txBox="1"/>
          <p:nvPr/>
        </p:nvSpPr>
        <p:spPr>
          <a:xfrm>
            <a:off x="363275" y="2630143"/>
            <a:ext cx="6098958" cy="258532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1" dirty="0">
                <a:solidFill>
                  <a:srgbClr val="5362A5">
                    <a:lumMod val="50000"/>
                  </a:srgbClr>
                </a:solidFill>
                <a:latin typeface="黑体" panose="02010609060101010101" charset="-122"/>
                <a:ea typeface="黑体" panose="02010609060101010101" charset="-122"/>
                <a:cs typeface="黑体" panose="02010609060101010101" charset="-122"/>
                <a:sym typeface="+mn-ea"/>
              </a:rPr>
              <a:t>4</a:t>
            </a:r>
            <a:r>
              <a:rPr kumimoji="0" lang="en-US" altLang="zh-CN"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.1</a:t>
            </a: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若为法人机构</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①　机器人提示输入企业名称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②　机器人打开查策网</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③　机器人找到政策查询功能</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④　机器人输入公司名称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⑤　机器人抓取符合企业条件的政策</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⑥　机器人将抓取的信息保存到</a:t>
            </a:r>
            <a:r>
              <a:rPr kumimoji="0" lang="en-US" altLang="zh-CN"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excel</a:t>
            </a: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中。</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⑦　机器人在</a:t>
            </a:r>
            <a:r>
              <a:rPr kumimoji="0" lang="en-US" altLang="zh-CN"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excel</a:t>
            </a: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中对政策信息进行调整处理，</a:t>
            </a:r>
            <a:endParaRPr kumimoji="0" lang="en-US" altLang="zh-CN"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1" dirty="0">
                <a:solidFill>
                  <a:srgbClr val="5362A5">
                    <a:lumMod val="50000"/>
                  </a:srgbClr>
                </a:solidFill>
                <a:latin typeface="黑体" panose="02010609060101010101" charset="-122"/>
                <a:ea typeface="黑体" panose="02010609060101010101" charset="-122"/>
                <a:cs typeface="黑体" panose="02010609060101010101" charset="-122"/>
                <a:sym typeface="+mn-ea"/>
              </a:rPr>
              <a:t>    </a:t>
            </a:r>
            <a:r>
              <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rPr>
              <a:t>并保存</a:t>
            </a:r>
            <a:r>
              <a:rPr lang="zh-CN" altLang="en-US" b="1" dirty="0">
                <a:solidFill>
                  <a:srgbClr val="5362A5">
                    <a:lumMod val="50000"/>
                  </a:srgbClr>
                </a:solidFill>
                <a:latin typeface="黑体" panose="02010609060101010101" charset="-122"/>
                <a:ea typeface="黑体" panose="02010609060101010101" charset="-122"/>
                <a:cs typeface="黑体" panose="02010609060101010101" charset="-122"/>
                <a:sym typeface="+mn-ea"/>
              </a:rPr>
              <a:t>。</a:t>
            </a:r>
            <a:endParaRPr kumimoji="0" lang="zh-CN" altLang="en-US" b="1" i="0" u="none" strike="noStrike" kern="1200" cap="none" spc="0" normalizeH="0" baseline="0" noProof="0" dirty="0">
              <a:ln>
                <a:noFill/>
              </a:ln>
              <a:solidFill>
                <a:srgbClr val="5362A5">
                  <a:lumMod val="50000"/>
                </a:srgbClr>
              </a:solidFill>
              <a:effectLst/>
              <a:uLnTx/>
              <a:uFillTx/>
              <a:latin typeface="黑体" panose="02010609060101010101" charset="-122"/>
              <a:ea typeface="黑体" panose="02010609060101010101" charset="-122"/>
              <a:cs typeface="黑体" panose="02010609060101010101" charset="-122"/>
              <a:sym typeface="+mn-ea"/>
            </a:endParaRPr>
          </a:p>
        </p:txBody>
      </p:sp>
      <p:cxnSp>
        <p:nvCxnSpPr>
          <p:cNvPr id="9" name="直接连接符 8">
            <a:extLst>
              <a:ext uri="{FF2B5EF4-FFF2-40B4-BE49-F238E27FC236}">
                <a16:creationId xmlns:a16="http://schemas.microsoft.com/office/drawing/2014/main" id="{36D4BFAB-D614-42AA-872C-97FC624C7C91}"/>
              </a:ext>
            </a:extLst>
          </p:cNvPr>
          <p:cNvCxnSpPr/>
          <p:nvPr/>
        </p:nvCxnSpPr>
        <p:spPr>
          <a:xfrm>
            <a:off x="6462233" y="2475123"/>
            <a:ext cx="0" cy="3693111"/>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图片 11">
            <a:extLst>
              <a:ext uri="{FF2B5EF4-FFF2-40B4-BE49-F238E27FC236}">
                <a16:creationId xmlns:a16="http://schemas.microsoft.com/office/drawing/2014/main" id="{DC0950DC-CDEB-4857-AACB-5428E1017CFF}"/>
              </a:ext>
            </a:extLst>
          </p:cNvPr>
          <p:cNvPicPr>
            <a:picLocks noChangeAspect="1"/>
          </p:cNvPicPr>
          <p:nvPr/>
        </p:nvPicPr>
        <p:blipFill>
          <a:blip r:embed="rId4"/>
          <a:stretch>
            <a:fillRect/>
          </a:stretch>
        </p:blipFill>
        <p:spPr>
          <a:xfrm>
            <a:off x="7660644" y="2243853"/>
            <a:ext cx="3606796" cy="3924381"/>
          </a:xfrm>
          <a:prstGeom prst="rect">
            <a:avLst/>
          </a:prstGeom>
        </p:spPr>
      </p:pic>
    </p:spTree>
    <p:extLst>
      <p:ext uri="{BB962C8B-B14F-4D97-AF65-F5344CB8AC3E}">
        <p14:creationId xmlns:p14="http://schemas.microsoft.com/office/powerpoint/2010/main" val="552908482"/>
      </p:ext>
    </p:extLst>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9552,&quot;width&quot;:9600}"/>
</p:tagLst>
</file>

<file path=ppt/theme/theme1.xml><?xml version="1.0" encoding="utf-8"?>
<a:theme xmlns:a="http://schemas.openxmlformats.org/drawingml/2006/main" name="第一PPT，www.1ppt.com">
  <a:themeElements>
    <a:clrScheme name="自定义 35">
      <a:dk1>
        <a:sysClr val="windowText" lastClr="000000"/>
      </a:dk1>
      <a:lt1>
        <a:sysClr val="window" lastClr="FFFFFF"/>
      </a:lt1>
      <a:dk2>
        <a:srgbClr val="44546A"/>
      </a:dk2>
      <a:lt2>
        <a:srgbClr val="E7E6E6"/>
      </a:lt2>
      <a:accent1>
        <a:srgbClr val="5362A5"/>
      </a:accent1>
      <a:accent2>
        <a:srgbClr val="69C6E1"/>
      </a:accent2>
      <a:accent3>
        <a:srgbClr val="5362A5"/>
      </a:accent3>
      <a:accent4>
        <a:srgbClr val="69C6E1"/>
      </a:accent4>
      <a:accent5>
        <a:srgbClr val="5362A5"/>
      </a:accent5>
      <a:accent6>
        <a:srgbClr val="69C6E1"/>
      </a:accent6>
      <a:hlink>
        <a:srgbClr val="5362A5"/>
      </a:hlink>
      <a:folHlink>
        <a:srgbClr val="69C6E1"/>
      </a:folHlink>
    </a:clrScheme>
    <a:fontScheme name="cmogn1mh">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873</Words>
  <Application>Microsoft Office PowerPoint</Application>
  <PresentationFormat>宽屏</PresentationFormat>
  <Paragraphs>108</Paragraphs>
  <Slides>17</Slides>
  <Notes>17</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17</vt:i4>
      </vt:variant>
    </vt:vector>
  </HeadingPairs>
  <TitlesOfParts>
    <vt:vector size="24" baseType="lpstr">
      <vt:lpstr>等线</vt:lpstr>
      <vt:lpstr>黑体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月度工作总结</dc:title>
  <dc:creator>第一PPT</dc:creator>
  <cp:keywords>www.1ppt.com</cp:keywords>
  <dc:description>www.1ppt.com</dc:description>
  <cp:lastModifiedBy>曼邑</cp:lastModifiedBy>
  <cp:revision>46</cp:revision>
  <dcterms:created xsi:type="dcterms:W3CDTF">2017-05-19T09:35:00Z</dcterms:created>
  <dcterms:modified xsi:type="dcterms:W3CDTF">2021-06-25T15:51:54Z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y fmtid="{D5CDD505-2E9C-101B-9397-08002B2CF9AE}" pid="3" name="ICV">
    <vt:lpwstr>84B3DF79E5814B13BCE4E6E46ACB4685</vt:lpwstr>
  </property>
</Properties>
</file>